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 id="2147483683" r:id="rId7"/>
    <p:sldMasterId id="2147483693" r:id="rId8"/>
    <p:sldMasterId id="2147483704" r:id="rId9"/>
    <p:sldMasterId id="2147483713" r:id="rId10"/>
    <p:sldMasterId id="2147483727" r:id="rId11"/>
    <p:sldMasterId id="2147483740"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357" r:id="rId115"/>
  </p:sldIdLst>
  <p:sldSz cy="6858000" cx="9144000"/>
  <p:notesSz cx="7023100" cy="9309100"/>
  <p:embeddedFontLst>
    <p:embeddedFont>
      <p:font typeface="Libre Franklin"/>
      <p:regular r:id="rId116"/>
      <p:bold r:id="rId117"/>
      <p:italic r:id="rId118"/>
      <p:boldItalic r:id="rId119"/>
    </p:embeddedFont>
    <p:embeddedFont>
      <p:font typeface="Franklin Gothic"/>
      <p:bold r:id="rId120"/>
    </p:embeddedFont>
    <p:embeddedFont>
      <p:font typeface="Arial Narrow"/>
      <p:regular r:id="rId121"/>
      <p:bold r:id="rId122"/>
      <p:italic r:id="rId123"/>
      <p:boldItalic r:id="rId1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A4A3A4"/>
          </p15:clr>
        </p15:guide>
        <p15:guide id="2">
          <p15:clr>
            <a:srgbClr val="A4A3A4"/>
          </p15:clr>
        </p15:guide>
        <p15:guide id="3" orient="horz" pos="1344">
          <p15:clr>
            <a:srgbClr val="A4A3A4"/>
          </p15:clr>
        </p15:guide>
        <p15:guide id="4" pos="432">
          <p15:clr>
            <a:srgbClr val="A4A3A4"/>
          </p15:clr>
        </p15:guide>
      </p15:sldGuideLst>
    </p:ext>
    <p:ext uri="{2D200454-40CA-4A62-9FC3-DE9A4176ACB9}">
      <p15:notesGuideLst>
        <p15:guide id="1" orient="horz" pos="2932">
          <p15:clr>
            <a:srgbClr val="A4A3A4"/>
          </p15:clr>
        </p15:guide>
        <p15:guide id="2" pos="2212">
          <p15:clr>
            <a:srgbClr val="A4A3A4"/>
          </p15:clr>
        </p15:guide>
      </p15:notesGuideLst>
    </p:ext>
    <p:ext uri="http://customooxmlschemas.google.com/">
      <go:slidesCustomData xmlns:go="http://customooxmlschemas.google.com/" r:id="rId125" roundtripDataSignature="AMtx7miBV7asfBXIgzypw6Yjkx1F0pba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A1B19C1-8FAC-4813-826F-82332E78CB18}">
  <a:tblStyle styleId="{6A1B19C1-8FAC-4813-826F-82332E78CB18}"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150000AF-D32E-4731-8BDD-A38F3030EC7C}"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CC95A06-C551-4CF5-8351-E5BA8440C055}"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CEAF0"/>
          </a:solidFill>
        </a:fill>
      </a:tcStyle>
    </a:wholeTbl>
    <a:band1H>
      <a:tcTxStyle b="off" i="off"/>
      <a:tcStyle>
        <a:fill>
          <a:solidFill>
            <a:srgbClr val="D7D2DF"/>
          </a:solidFill>
        </a:fill>
      </a:tcStyle>
    </a:band1H>
    <a:band2H>
      <a:tcTxStyle b="off" i="off"/>
    </a:band2H>
    <a:band1V>
      <a:tcTxStyle b="off" i="off"/>
      <a:tcStyle>
        <a:fill>
          <a:solidFill>
            <a:srgbClr val="D7D2DF"/>
          </a:solidFill>
        </a:fill>
      </a:tcStyle>
    </a:band1V>
    <a:band2V>
      <a:tcTxStyle b="off" i="off"/>
    </a:band2V>
    <a:lastCol>
      <a:tcTxStyle b="on" i="off">
        <a:font>
          <a:latin typeface="Arial"/>
          <a:ea typeface="Arial"/>
          <a:cs typeface="Arial"/>
        </a:font>
        <a:schemeClr val="lt1"/>
      </a:tcTxStyle>
      <a:tcStyle>
        <a:fill>
          <a:solidFill>
            <a:schemeClr val="accent4"/>
          </a:solidFill>
        </a:fill>
      </a:tcStyle>
    </a:lastCol>
    <a:firstCol>
      <a:tcTxStyle b="on" i="off">
        <a:font>
          <a:latin typeface="Arial"/>
          <a:ea typeface="Arial"/>
          <a:cs typeface="Arial"/>
        </a:font>
        <a:schemeClr val="lt1"/>
      </a:tcTxStyle>
      <a:tcStyle>
        <a:fill>
          <a:solidFill>
            <a:schemeClr val="accent4"/>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
        <p:guide pos="1344" orient="horz"/>
        <p:guide pos="432"/>
      </p:guideLst>
    </p:cSldViewPr>
  </p:slideViewPr>
  <p:notesViewPr>
    <p:cSldViewPr snapToGrid="0">
      <p:cViewPr varScale="1">
        <p:scale>
          <a:sx n="100" d="100"/>
          <a:sy n="100" d="100"/>
        </p:scale>
        <p:origin x="0" y="0"/>
      </p:cViewPr>
      <p:guideLst>
        <p:guide pos="2932" orient="horz"/>
        <p:guide pos="2212"/>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107" Type="http://schemas.openxmlformats.org/officeDocument/2006/relationships/slide" Target="slides/slide94.xml"/><Relationship Id="rId106" Type="http://schemas.openxmlformats.org/officeDocument/2006/relationships/slide" Target="slides/slide93.xml"/><Relationship Id="rId105" Type="http://schemas.openxmlformats.org/officeDocument/2006/relationships/slide" Target="slides/slide92.xml"/><Relationship Id="rId104" Type="http://schemas.openxmlformats.org/officeDocument/2006/relationships/slide" Target="slides/slide91.xml"/><Relationship Id="rId109" Type="http://schemas.openxmlformats.org/officeDocument/2006/relationships/slide" Target="slides/slide96.xml"/><Relationship Id="rId108" Type="http://schemas.openxmlformats.org/officeDocument/2006/relationships/slide" Target="slides/slide95.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103" Type="http://schemas.openxmlformats.org/officeDocument/2006/relationships/slide" Target="slides/slide90.xml"/><Relationship Id="rId102" Type="http://schemas.openxmlformats.org/officeDocument/2006/relationships/slide" Target="slides/slide89.xml"/><Relationship Id="rId101" Type="http://schemas.openxmlformats.org/officeDocument/2006/relationships/slide" Target="slides/slide88.xml"/><Relationship Id="rId100" Type="http://schemas.openxmlformats.org/officeDocument/2006/relationships/slide" Target="slides/slide87.xml"/><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20" Type="http://schemas.openxmlformats.org/officeDocument/2006/relationships/slide" Target="slides/slide7.xml"/><Relationship Id="rId22" Type="http://schemas.openxmlformats.org/officeDocument/2006/relationships/slide" Target="slides/slide9.xml"/><Relationship Id="rId21" Type="http://schemas.openxmlformats.org/officeDocument/2006/relationships/slide" Target="slides/slide8.xml"/><Relationship Id="rId24" Type="http://schemas.openxmlformats.org/officeDocument/2006/relationships/slide" Target="slides/slide11.xml"/><Relationship Id="rId23" Type="http://schemas.openxmlformats.org/officeDocument/2006/relationships/slide" Target="slides/slide10.xml"/><Relationship Id="rId26" Type="http://schemas.openxmlformats.org/officeDocument/2006/relationships/slide" Target="slides/slide13.xml"/><Relationship Id="rId121" Type="http://schemas.openxmlformats.org/officeDocument/2006/relationships/font" Target="fonts/ArialNarrow-regular.fntdata"/><Relationship Id="rId25" Type="http://schemas.openxmlformats.org/officeDocument/2006/relationships/slide" Target="slides/slide12.xml"/><Relationship Id="rId120" Type="http://schemas.openxmlformats.org/officeDocument/2006/relationships/font" Target="fonts/FranklinGothic-bold.fntdata"/><Relationship Id="rId28" Type="http://schemas.openxmlformats.org/officeDocument/2006/relationships/slide" Target="slides/slide15.xml"/><Relationship Id="rId27" Type="http://schemas.openxmlformats.org/officeDocument/2006/relationships/slide" Target="slides/slide14.xml"/><Relationship Id="rId125" Type="http://customschemas.google.com/relationships/presentationmetadata" Target="metadata"/><Relationship Id="rId29" Type="http://schemas.openxmlformats.org/officeDocument/2006/relationships/slide" Target="slides/slide16.xml"/><Relationship Id="rId124" Type="http://schemas.openxmlformats.org/officeDocument/2006/relationships/font" Target="fonts/ArialNarrow-boldItalic.fntdata"/><Relationship Id="rId123" Type="http://schemas.openxmlformats.org/officeDocument/2006/relationships/font" Target="fonts/ArialNarrow-italic.fntdata"/><Relationship Id="rId122" Type="http://schemas.openxmlformats.org/officeDocument/2006/relationships/font" Target="fonts/ArialNarrow-bold.fntdata"/><Relationship Id="rId95" Type="http://schemas.openxmlformats.org/officeDocument/2006/relationships/slide" Target="slides/slide82.xml"/><Relationship Id="rId94" Type="http://schemas.openxmlformats.org/officeDocument/2006/relationships/slide" Target="slides/slide81.xml"/><Relationship Id="rId97" Type="http://schemas.openxmlformats.org/officeDocument/2006/relationships/slide" Target="slides/slide84.xml"/><Relationship Id="rId96" Type="http://schemas.openxmlformats.org/officeDocument/2006/relationships/slide" Target="slides/slide83.xml"/><Relationship Id="rId11" Type="http://schemas.openxmlformats.org/officeDocument/2006/relationships/slideMaster" Target="slideMasters/slideMaster7.xml"/><Relationship Id="rId99" Type="http://schemas.openxmlformats.org/officeDocument/2006/relationships/slide" Target="slides/slide86.xml"/><Relationship Id="rId10" Type="http://schemas.openxmlformats.org/officeDocument/2006/relationships/slideMaster" Target="slideMasters/slideMaster6.xml"/><Relationship Id="rId98" Type="http://schemas.openxmlformats.org/officeDocument/2006/relationships/slide" Target="slides/slide85.xml"/><Relationship Id="rId13" Type="http://schemas.openxmlformats.org/officeDocument/2006/relationships/notesMaster" Target="notesMasters/notesMaster1.xml"/><Relationship Id="rId12" Type="http://schemas.openxmlformats.org/officeDocument/2006/relationships/slideMaster" Target="slideMasters/slideMaster8.xml"/><Relationship Id="rId91" Type="http://schemas.openxmlformats.org/officeDocument/2006/relationships/slide" Target="slides/slide78.xml"/><Relationship Id="rId90" Type="http://schemas.openxmlformats.org/officeDocument/2006/relationships/slide" Target="slides/slide77.xml"/><Relationship Id="rId93" Type="http://schemas.openxmlformats.org/officeDocument/2006/relationships/slide" Target="slides/slide80.xml"/><Relationship Id="rId92" Type="http://schemas.openxmlformats.org/officeDocument/2006/relationships/slide" Target="slides/slide79.xml"/><Relationship Id="rId118" Type="http://schemas.openxmlformats.org/officeDocument/2006/relationships/font" Target="fonts/LibreFranklin-italic.fntdata"/><Relationship Id="rId117" Type="http://schemas.openxmlformats.org/officeDocument/2006/relationships/font" Target="fonts/LibreFranklin-bold.fntdata"/><Relationship Id="rId116" Type="http://schemas.openxmlformats.org/officeDocument/2006/relationships/font" Target="fonts/LibreFranklin-regular.fntdata"/><Relationship Id="rId115" Type="http://schemas.openxmlformats.org/officeDocument/2006/relationships/slide" Target="slides/slide102.xml"/><Relationship Id="rId119" Type="http://schemas.openxmlformats.org/officeDocument/2006/relationships/font" Target="fonts/LibreFranklin-boldItalic.fntdata"/><Relationship Id="rId15" Type="http://schemas.openxmlformats.org/officeDocument/2006/relationships/slide" Target="slides/slide2.xml"/><Relationship Id="rId110" Type="http://schemas.openxmlformats.org/officeDocument/2006/relationships/slide" Target="slides/slide97.xml"/><Relationship Id="rId14" Type="http://schemas.openxmlformats.org/officeDocument/2006/relationships/slide" Target="slides/slide1.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14" Type="http://schemas.openxmlformats.org/officeDocument/2006/relationships/slide" Target="slides/slide101.xml"/><Relationship Id="rId18" Type="http://schemas.openxmlformats.org/officeDocument/2006/relationships/slide" Target="slides/slide5.xml"/><Relationship Id="rId113" Type="http://schemas.openxmlformats.org/officeDocument/2006/relationships/slide" Target="slides/slide100.xml"/><Relationship Id="rId112" Type="http://schemas.openxmlformats.org/officeDocument/2006/relationships/slide" Target="slides/slide99.xml"/><Relationship Id="rId111" Type="http://schemas.openxmlformats.org/officeDocument/2006/relationships/slide" Target="slides/slide98.xml"/><Relationship Id="rId84" Type="http://schemas.openxmlformats.org/officeDocument/2006/relationships/slide" Target="slides/slide71.xml"/><Relationship Id="rId83" Type="http://schemas.openxmlformats.org/officeDocument/2006/relationships/slide" Target="slides/slide70.xml"/><Relationship Id="rId86" Type="http://schemas.openxmlformats.org/officeDocument/2006/relationships/slide" Target="slides/slide73.xml"/><Relationship Id="rId85" Type="http://schemas.openxmlformats.org/officeDocument/2006/relationships/slide" Target="slides/slide72.xml"/><Relationship Id="rId88" Type="http://schemas.openxmlformats.org/officeDocument/2006/relationships/slide" Target="slides/slide75.xml"/><Relationship Id="rId87" Type="http://schemas.openxmlformats.org/officeDocument/2006/relationships/slide" Target="slides/slide74.xml"/><Relationship Id="rId89" Type="http://schemas.openxmlformats.org/officeDocument/2006/relationships/slide" Target="slides/slide76.xml"/><Relationship Id="rId80" Type="http://schemas.openxmlformats.org/officeDocument/2006/relationships/slide" Target="slides/slide67.xml"/><Relationship Id="rId82" Type="http://schemas.openxmlformats.org/officeDocument/2006/relationships/slide" Target="slides/slide69.xml"/><Relationship Id="rId81" Type="http://schemas.openxmlformats.org/officeDocument/2006/relationships/slide" Target="slides/slide6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0.xml"/><Relationship Id="rId72" Type="http://schemas.openxmlformats.org/officeDocument/2006/relationships/slide" Target="slides/slide59.xml"/><Relationship Id="rId75" Type="http://schemas.openxmlformats.org/officeDocument/2006/relationships/slide" Target="slides/slide62.xml"/><Relationship Id="rId74" Type="http://schemas.openxmlformats.org/officeDocument/2006/relationships/slide" Target="slides/slide61.xml"/><Relationship Id="rId77" Type="http://schemas.openxmlformats.org/officeDocument/2006/relationships/slide" Target="slides/slide64.xml"/><Relationship Id="rId76" Type="http://schemas.openxmlformats.org/officeDocument/2006/relationships/slide" Target="slides/slide63.xml"/><Relationship Id="rId79" Type="http://schemas.openxmlformats.org/officeDocument/2006/relationships/slide" Target="slides/slide66.xml"/><Relationship Id="rId78" Type="http://schemas.openxmlformats.org/officeDocument/2006/relationships/slide" Target="slides/slide65.xml"/><Relationship Id="rId71" Type="http://schemas.openxmlformats.org/officeDocument/2006/relationships/slide" Target="slides/slide58.xml"/><Relationship Id="rId70" Type="http://schemas.openxmlformats.org/officeDocument/2006/relationships/slide" Target="slides/slide57.xml"/><Relationship Id="rId62" Type="http://schemas.openxmlformats.org/officeDocument/2006/relationships/slide" Target="slides/slide49.xml"/><Relationship Id="rId61" Type="http://schemas.openxmlformats.org/officeDocument/2006/relationships/slide" Target="slides/slide48.xml"/><Relationship Id="rId64" Type="http://schemas.openxmlformats.org/officeDocument/2006/relationships/slide" Target="slides/slide51.xml"/><Relationship Id="rId63" Type="http://schemas.openxmlformats.org/officeDocument/2006/relationships/slide" Target="slides/slide50.xml"/><Relationship Id="rId66" Type="http://schemas.openxmlformats.org/officeDocument/2006/relationships/slide" Target="slides/slide53.xml"/><Relationship Id="rId65" Type="http://schemas.openxmlformats.org/officeDocument/2006/relationships/slide" Target="slides/slide52.xml"/><Relationship Id="rId68" Type="http://schemas.openxmlformats.org/officeDocument/2006/relationships/slide" Target="slides/slide55.xml"/><Relationship Id="rId67" Type="http://schemas.openxmlformats.org/officeDocument/2006/relationships/slide" Target="slides/slide54.xml"/><Relationship Id="rId60" Type="http://schemas.openxmlformats.org/officeDocument/2006/relationships/slide" Target="slides/slide47.xml"/><Relationship Id="rId69" Type="http://schemas.openxmlformats.org/officeDocument/2006/relationships/slide" Target="slides/slide5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55" Type="http://schemas.openxmlformats.org/officeDocument/2006/relationships/slide" Target="slides/slide42.xml"/><Relationship Id="rId54" Type="http://schemas.openxmlformats.org/officeDocument/2006/relationships/slide" Target="slides/slide41.xml"/><Relationship Id="rId57" Type="http://schemas.openxmlformats.org/officeDocument/2006/relationships/slide" Target="slides/slide44.xml"/><Relationship Id="rId56" Type="http://schemas.openxmlformats.org/officeDocument/2006/relationships/slide" Target="slides/slide43.xml"/><Relationship Id="rId59" Type="http://schemas.openxmlformats.org/officeDocument/2006/relationships/slide" Target="slides/slide46.xml"/><Relationship Id="rId58"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5" y="1"/>
            <a:ext cx="3043979" cy="465773"/>
          </a:xfrm>
          <a:prstGeom prst="rect">
            <a:avLst/>
          </a:prstGeom>
          <a:noFill/>
          <a:ln>
            <a:noFill/>
          </a:ln>
        </p:spPr>
        <p:txBody>
          <a:bodyPr anchorCtr="0" anchor="t" bIns="46725" lIns="93450" spcFirstLastPara="1" rIns="93450" wrap="square" tIns="467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79123" y="1"/>
            <a:ext cx="3043979" cy="465773"/>
          </a:xfrm>
          <a:prstGeom prst="rect">
            <a:avLst/>
          </a:prstGeom>
          <a:noFill/>
          <a:ln>
            <a:noFill/>
          </a:ln>
        </p:spPr>
        <p:txBody>
          <a:bodyPr anchorCtr="0" anchor="t" bIns="46725" lIns="93450" spcFirstLastPara="1" rIns="93450" wrap="square" tIns="467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5" y="8843333"/>
            <a:ext cx="3043979" cy="465772"/>
          </a:xfrm>
          <a:prstGeom prst="rect">
            <a:avLst/>
          </a:prstGeom>
          <a:noFill/>
          <a:ln>
            <a:noFill/>
          </a:ln>
        </p:spPr>
        <p:txBody>
          <a:bodyPr anchorCtr="0" anchor="b" bIns="46725" lIns="93450" spcFirstLastPara="1" rIns="93450" wrap="square" tIns="467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Franklin Gothic"/>
                <a:ea typeface="Franklin Gothic"/>
                <a:cs typeface="Franklin Gothic"/>
                <a:sym typeface="Franklin Gothic"/>
              </a:rPr>
              <a:t>‹#›</a:t>
            </a:fld>
            <a:endParaRPr b="0" i="0" sz="1200" u="none" cap="none" strike="noStrike">
              <a:solidFill>
                <a:schemeClr val="dk1"/>
              </a:solidFill>
              <a:latin typeface="Franklin Gothic"/>
              <a:ea typeface="Franklin Gothic"/>
              <a:cs typeface="Franklin Gothic"/>
              <a:sym typeface="Franklin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tss4success.or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eading.uoregon.edu/cia/curricula/con_guide.php"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yschoolinfo.arkansas.gov/State/Detai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ighleveragepractices.or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nsiveintervention.org/" TargetMode="External"/><Relationship Id="rId3" Type="http://schemas.openxmlformats.org/officeDocument/2006/relationships/hyperlink" Target="https://intensiveintervention.org"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ti4success.org/" TargetMode="Externa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nsiveintervention.org/" TargetMode="Externa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7" name="Google Shape;467;p1: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t/>
            </a:r>
            <a:endParaRPr sz="1100">
              <a:latin typeface="Calibri"/>
              <a:ea typeface="Calibri"/>
              <a:cs typeface="Calibri"/>
              <a:sym typeface="Calibri"/>
            </a:endParaRPr>
          </a:p>
        </p:txBody>
      </p:sp>
      <p:sp>
        <p:nvSpPr>
          <p:cNvPr id="468" name="Google Shape;468;p1: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0: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63" name="Google Shape;563;p10: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Clr>
                <a:schemeClr val="dk1"/>
              </a:buClr>
              <a:buSzPts val="1100"/>
              <a:buNone/>
            </a:pPr>
            <a:r>
              <a:rPr i="1" lang="en-US">
                <a:solidFill>
                  <a:srgbClr val="000000"/>
                </a:solidFill>
              </a:rPr>
              <a:t>Trainer Notes: Direct participants to Activity 2: What RTI Is and Is Not in the Participant Workbook.  For each statement, have participants determine if the description describes RTI or not.  Give participants 2-3 minutes to complete the activity.</a:t>
            </a:r>
            <a:endParaRPr i="1">
              <a:solidFill>
                <a:srgbClr val="000000"/>
              </a:solidFill>
            </a:endParaRPr>
          </a:p>
          <a:p>
            <a:pPr indent="0" lvl="0" marL="0" rtl="0" algn="l">
              <a:lnSpc>
                <a:spcPct val="100000"/>
              </a:lnSpc>
              <a:spcBef>
                <a:spcPts val="0"/>
              </a:spcBef>
              <a:spcAft>
                <a:spcPts val="0"/>
              </a:spcAft>
              <a:buClr>
                <a:schemeClr val="dk1"/>
              </a:buClr>
              <a:buSzPts val="1100"/>
              <a:buNone/>
            </a:pPr>
            <a:r>
              <a:t/>
            </a:r>
            <a:endParaRPr>
              <a:solidFill>
                <a:srgbClr val="000000"/>
              </a:solidFill>
            </a:endParaRPr>
          </a:p>
          <a:p>
            <a:pPr indent="0" lvl="0" marL="0" rtl="0" algn="l">
              <a:lnSpc>
                <a:spcPct val="100000"/>
              </a:lnSpc>
              <a:spcBef>
                <a:spcPts val="0"/>
              </a:spcBef>
              <a:spcAft>
                <a:spcPts val="0"/>
              </a:spcAft>
              <a:buClr>
                <a:schemeClr val="dk1"/>
              </a:buClr>
              <a:buSzPts val="1100"/>
              <a:buNone/>
            </a:pPr>
            <a:r>
              <a:rPr lang="en-US">
                <a:solidFill>
                  <a:srgbClr val="000000"/>
                </a:solidFill>
              </a:rPr>
              <a:t>There are many misconceptions about RTI. Let’s clarify what RTI is and is not.</a:t>
            </a:r>
            <a:endParaRPr>
              <a:solidFill>
                <a:srgbClr val="000000"/>
              </a:solidFill>
            </a:endParaRPr>
          </a:p>
          <a:p>
            <a:pPr indent="0" lvl="0" marL="0" rtl="0" algn="l">
              <a:lnSpc>
                <a:spcPct val="100000"/>
              </a:lnSpc>
              <a:spcBef>
                <a:spcPts val="0"/>
              </a:spcBef>
              <a:spcAft>
                <a:spcPts val="0"/>
              </a:spcAft>
              <a:buClr>
                <a:schemeClr val="dk1"/>
              </a:buClr>
              <a:buSzPts val="1100"/>
              <a:buNone/>
            </a:pPr>
            <a:r>
              <a:t/>
            </a:r>
            <a:endParaRPr>
              <a:solidFill>
                <a:srgbClr val="000000"/>
              </a:solidFill>
            </a:endParaRPr>
          </a:p>
          <a:p>
            <a:pPr indent="0" lvl="0" marL="0" rtl="0" algn="l">
              <a:lnSpc>
                <a:spcPct val="100000"/>
              </a:lnSpc>
              <a:spcBef>
                <a:spcPts val="0"/>
              </a:spcBef>
              <a:spcAft>
                <a:spcPts val="0"/>
              </a:spcAft>
              <a:buSzPts val="1400"/>
              <a:buNone/>
            </a:pPr>
            <a:r>
              <a:rPr i="1" lang="en-US">
                <a:solidFill>
                  <a:srgbClr val="000000"/>
                </a:solidFill>
              </a:rPr>
              <a:t>Read points on the slide; clarify misconceptions about what RTI is and is not. </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RTI is a system designed to prevent poor academic and social/behavioral outcomes. </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RTI is not a packaged program; it does not come in a box or kit that you can buy from a publisher. It is a collaborative or team process that a school develops and implements across time; everyone works from the same page with similar outcomes for all students.</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RTI often is thought of as a framework or process in which schools become more deliberate in terms of data-based decision making and the efficient use of intervention resources. This process does not happen overnight. Most school reform initiatives take between 3 and 5 years to implement fully. RTI is no different. You cannot expect to implement a fully functioning RTI model with fidelity by the end of a school year. </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The tiered model of support comes from an understanding that some children will require supplemental instruction to “catch up” or close the gap. Catch-up growth rarely occurs unless principals and teachers have good data, know each student’s learning needs, and schedule proportional increases in direct instructional time (Fielding, Kerr, &amp; Rosier, 2007).</a:t>
            </a:r>
            <a:endParaRPr>
              <a:solidFill>
                <a:srgbClr val="000000"/>
              </a:solidFill>
            </a:endParaRPr>
          </a:p>
        </p:txBody>
      </p:sp>
      <p:sp>
        <p:nvSpPr>
          <p:cNvPr id="564" name="Google Shape;564;p10: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p100: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362"/>
              </a:spcBef>
              <a:spcAft>
                <a:spcPts val="0"/>
              </a:spcAft>
              <a:buSzPts val="1400"/>
              <a:buNone/>
            </a:pPr>
            <a:r>
              <a:t/>
            </a:r>
            <a:endParaRPr/>
          </a:p>
        </p:txBody>
      </p:sp>
      <p:sp>
        <p:nvSpPr>
          <p:cNvPr id="1675" name="Google Shape;1675;p100: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p101: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83" name="Google Shape;1683;p101: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228600" lvl="0" marL="457200" marR="0" rtl="0" algn="l">
              <a:lnSpc>
                <a:spcPct val="100000"/>
              </a:lnSpc>
              <a:spcBef>
                <a:spcPts val="360"/>
              </a:spcBef>
              <a:spcAft>
                <a:spcPts val="0"/>
              </a:spcAft>
              <a:buClr>
                <a:srgbClr val="000000"/>
              </a:buClr>
              <a:buSzPts val="1400"/>
              <a:buFont typeface="Arial"/>
              <a:buNone/>
            </a:pPr>
            <a:r>
              <a:t/>
            </a:r>
            <a:endParaRPr/>
          </a:p>
        </p:txBody>
      </p:sp>
      <p:sp>
        <p:nvSpPr>
          <p:cNvPr id="1684" name="Google Shape;1684;p101: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p102: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92" name="Google Shape;1692;p102: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228600" lvl="0" marL="457200" marR="0" rtl="0" algn="l">
              <a:lnSpc>
                <a:spcPct val="100000"/>
              </a:lnSpc>
              <a:spcBef>
                <a:spcPts val="360"/>
              </a:spcBef>
              <a:spcAft>
                <a:spcPts val="0"/>
              </a:spcAft>
              <a:buClr>
                <a:srgbClr val="000000"/>
              </a:buClr>
              <a:buSzPts val="1400"/>
              <a:buFont typeface="Arial"/>
              <a:buNone/>
            </a:pPr>
            <a:r>
              <a:t/>
            </a:r>
            <a:endParaRPr/>
          </a:p>
        </p:txBody>
      </p:sp>
      <p:sp>
        <p:nvSpPr>
          <p:cNvPr id="1693" name="Google Shape;1693;p102: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1: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9" name="Google Shape;579;p11: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Now that we know what RTI is, let’s talk about why RTI should be implemented. </a:t>
            </a:r>
            <a:endParaRPr>
              <a:solidFill>
                <a:srgbClr val="000000"/>
              </a:solidFill>
            </a:endParaRPr>
          </a:p>
        </p:txBody>
      </p:sp>
      <p:sp>
        <p:nvSpPr>
          <p:cNvPr id="580" name="Google Shape;580;p11: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12: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6" name="Google Shape;586;p12: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Hattie (2015) identified RTI as “an educational approach that provides early, systematic assistance to children who are struggling in one or many areas of their learning.” The goal of RTI is for students to respond to the intervention, close gaps, and reach a point where they can independently sustain growth in relation to their peers. When a student does not respond to RTI, it may trigger the need for a more intensive intervention or an evaluation to determine if the student qualifies for special education services.</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RTI systems combine universal screening and high-quality instruction for all students with interventions targeted at students who are struggling. We will talk more about these terms later in the presentation.</a:t>
            </a:r>
            <a:br>
              <a:rPr lang="en-US"/>
            </a:br>
            <a:endParaRPr/>
          </a:p>
        </p:txBody>
      </p:sp>
      <p:sp>
        <p:nvSpPr>
          <p:cNvPr id="587" name="Google Shape;587;p12: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latin typeface="Franklin Gothic"/>
                <a:ea typeface="Franklin Gothic"/>
                <a:cs typeface="Franklin Gothic"/>
                <a:sym typeface="Franklin Gothic"/>
              </a:rPr>
              <a:t>‹#›</a:t>
            </a:fld>
            <a:endParaRPr sz="1200">
              <a:latin typeface="Franklin Gothic"/>
              <a:ea typeface="Franklin Gothic"/>
              <a:cs typeface="Franklin Gothic"/>
              <a:sym typeface="Franklin Gothic"/>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97" name="Google Shape;597;p13: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Clr>
                <a:schemeClr val="dk1"/>
              </a:buClr>
              <a:buSzPts val="1400"/>
              <a:buFont typeface="Arial"/>
              <a:buNone/>
            </a:pPr>
            <a:r>
              <a:rPr lang="en-US">
                <a:solidFill>
                  <a:srgbClr val="000000"/>
                </a:solidFill>
              </a:rPr>
              <a:t>RTI is quite prevalent in schools. With respect to RTI implementation nationally, 61% of elementary schools, 45% of middle schools, and 29% of high schools have reported implementing the framework to prevent academic failure and respond to existing academic needs (Bradley et al., 2011). </a:t>
            </a:r>
            <a:endParaRPr>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rPr lang="en-US">
                <a:solidFill>
                  <a:srgbClr val="000000"/>
                </a:solidFill>
              </a:rPr>
              <a:t>Is it MTSS or RTI? The answer to this question depends on where you live.  As shown on the image, most states are currently using MTSS or a variation of MTSS when referring to an integrated tiered system of support.  In fact, in the last three years nearly 50% of state education websites shifted from using RTI or RTI/MTSS interchangeably to predominantly using the term MTSS</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rgbClr val="000000"/>
              </a:solidFill>
              <a:latin typeface="Franklin Gothic"/>
              <a:ea typeface="Franklin Gothic"/>
              <a:cs typeface="Franklin Gothic"/>
              <a:sym typeface="Franklin Gothic"/>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Franklin Gothic"/>
                <a:ea typeface="Franklin Gothic"/>
                <a:cs typeface="Franklin Gothic"/>
                <a:sym typeface="Franklin Gothic"/>
              </a:rPr>
              <a:t>Source: </a:t>
            </a:r>
            <a:r>
              <a:rPr b="0" i="0" lang="en-US" sz="1200" u="sng" cap="none" strike="noStrike">
                <a:solidFill>
                  <a:schemeClr val="dk1"/>
                </a:solidFill>
                <a:latin typeface="Franklin Gothic"/>
                <a:ea typeface="Franklin Gothic"/>
                <a:cs typeface="Franklin Gothic"/>
                <a:sym typeface="Franklin Gothic"/>
                <a:hlinkClick r:id="rId2">
                  <a:extLst>
                    <a:ext uri="{A12FA001-AC4F-418D-AE19-62706E023703}">
                      <ahyp:hlinkClr val="tx"/>
                    </a:ext>
                  </a:extLst>
                </a:hlinkClick>
              </a:rPr>
              <a:t>https://mtss4success.org/</a:t>
            </a:r>
            <a:endParaRPr b="0"/>
          </a:p>
        </p:txBody>
      </p:sp>
      <p:sp>
        <p:nvSpPr>
          <p:cNvPr id="598" name="Google Shape;598;p13: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4: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7" name="Google Shape;607;p14: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i="1" lang="en-US"/>
              <a:t>Trainer Notes: Provide participants 1 - 3 minutes to analyze and discuss the data.</a:t>
            </a:r>
            <a:endParaRPr i="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US"/>
              <a:t>Talking Points:  What do you see?</a:t>
            </a:r>
            <a:endParaRPr/>
          </a:p>
          <a:p>
            <a:pPr indent="-304800" lvl="0" marL="457200" rtl="0" algn="l">
              <a:lnSpc>
                <a:spcPct val="100000"/>
              </a:lnSpc>
              <a:spcBef>
                <a:spcPts val="0"/>
              </a:spcBef>
              <a:spcAft>
                <a:spcPts val="0"/>
              </a:spcAft>
              <a:buSzPts val="1200"/>
              <a:buFont typeface="Franklin Gothic"/>
              <a:buChar char="●"/>
            </a:pPr>
            <a:r>
              <a:rPr lang="en-US"/>
              <a:t>To identify needs and provide services early: 88% of poor readers in first grade will continue to be poor readers in fourth grade (Juel, 1988). </a:t>
            </a:r>
            <a:endParaRPr/>
          </a:p>
          <a:p>
            <a:pPr indent="-304800" lvl="0" marL="457200" rtl="0" algn="l">
              <a:lnSpc>
                <a:spcPct val="100000"/>
              </a:lnSpc>
              <a:spcBef>
                <a:spcPts val="0"/>
              </a:spcBef>
              <a:spcAft>
                <a:spcPts val="0"/>
              </a:spcAft>
              <a:buSzPts val="1200"/>
              <a:buFont typeface="Franklin Gothic"/>
              <a:buChar char="●"/>
            </a:pPr>
            <a:r>
              <a:rPr lang="en-US"/>
              <a:t>The graph shows the trajectory of struggling readers compared with successful readers.</a:t>
            </a:r>
            <a:endParaRPr/>
          </a:p>
          <a:p>
            <a:pPr indent="-304800" lvl="0" marL="457200" rtl="0" algn="l">
              <a:lnSpc>
                <a:spcPct val="100000"/>
              </a:lnSpc>
              <a:spcBef>
                <a:spcPts val="0"/>
              </a:spcBef>
              <a:spcAft>
                <a:spcPts val="0"/>
              </a:spcAft>
              <a:buSzPts val="1200"/>
              <a:buFont typeface="Franklin Gothic"/>
              <a:buChar char="●"/>
            </a:pPr>
            <a:r>
              <a:rPr lang="en-US"/>
              <a:t>You can see on the graph that the gap between struggling readers and successful readers is small in the fall of first grade and the struggling reader makes slow progress as the year goes on.</a:t>
            </a:r>
            <a:endParaRPr/>
          </a:p>
          <a:p>
            <a:pPr indent="-304800" lvl="0" marL="457200" rtl="0" algn="l">
              <a:lnSpc>
                <a:spcPct val="100000"/>
              </a:lnSpc>
              <a:spcBef>
                <a:spcPts val="0"/>
              </a:spcBef>
              <a:spcAft>
                <a:spcPts val="0"/>
              </a:spcAft>
              <a:buSzPts val="1200"/>
              <a:buFont typeface="Franklin Gothic"/>
              <a:buChar char="●"/>
            </a:pPr>
            <a:r>
              <a:rPr lang="en-US"/>
              <a:t>During second grade, the successful reader continues to make a year’s worth of growth while the struggling readers makes slow progress – widening the gap.</a:t>
            </a:r>
            <a:endParaRPr/>
          </a:p>
          <a:p>
            <a:pPr indent="-304800" lvl="0" marL="457200" rtl="0" algn="l">
              <a:lnSpc>
                <a:spcPct val="100000"/>
              </a:lnSpc>
              <a:spcBef>
                <a:spcPts val="0"/>
              </a:spcBef>
              <a:spcAft>
                <a:spcPts val="0"/>
              </a:spcAft>
              <a:buSzPts val="1200"/>
              <a:buFont typeface="Franklin Gothic"/>
              <a:buChar char="●"/>
            </a:pPr>
            <a:r>
              <a:rPr lang="en-US"/>
              <a:t>Without intervention, the gap continues to widen. Under our traditional system, many students would not receive intervention services until they have experienced years of school failure, and the gap is large and difficult to amend.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lang="en-US"/>
              <a:t>Source(s): Simmons, D. C., &amp; Kame’enui, E. J. (2006). Consumer's guide to evaluating a core reading program grades K–3. Retrieved from </a:t>
            </a:r>
            <a:r>
              <a:rPr lang="en-US" u="sng">
                <a:solidFill>
                  <a:schemeClr val="hlink"/>
                </a:solidFill>
                <a:hlinkClick r:id="rId2"/>
              </a:rPr>
              <a:t>http://reading.uoregon.edu/cia/curricula/con_guide.php</a:t>
            </a:r>
            <a:endParaRPr u="sng">
              <a:solidFill>
                <a:schemeClr val="hlink"/>
              </a:solidFill>
            </a:endParaRPr>
          </a:p>
        </p:txBody>
      </p:sp>
      <p:sp>
        <p:nvSpPr>
          <p:cNvPr id="608" name="Google Shape;608;p14: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chemeClr val="dk1"/>
                </a:solidFill>
                <a:latin typeface="Calibri"/>
                <a:ea typeface="Calibri"/>
                <a:cs typeface="Calibri"/>
                <a:sym typeface="Calibri"/>
              </a:rPr>
              <a:t>‹#›</a:t>
            </a:fld>
            <a:endParaRPr b="0" i="0" sz="14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15: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8" name="Google Shape;618;p15: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i="1" lang="en-US">
                <a:solidFill>
                  <a:srgbClr val="000000"/>
                </a:solidFill>
              </a:rPr>
              <a:t>Trainer Notes: The slide is animated.  </a:t>
            </a:r>
            <a:endParaRPr i="1">
              <a:solidFill>
                <a:srgbClr val="000000"/>
              </a:solidFill>
            </a:endParaRPr>
          </a:p>
          <a:p>
            <a:pPr indent="0" lvl="0" marL="0" rtl="0" algn="l">
              <a:lnSpc>
                <a:spcPct val="100000"/>
              </a:lnSpc>
              <a:spcBef>
                <a:spcPts val="0"/>
              </a:spcBef>
              <a:spcAft>
                <a:spcPts val="0"/>
              </a:spcAft>
              <a:buSzPts val="1400"/>
              <a:buNone/>
            </a:pPr>
            <a:r>
              <a:t/>
            </a:r>
            <a:endParaRPr i="1">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These statistics show the urgency and responsibility we all share for supporting readers who are struggling. The percentage of students in Arkansas who performed at or above the </a:t>
            </a:r>
            <a:r>
              <a:rPr i="1" lang="en-US">
                <a:solidFill>
                  <a:srgbClr val="000000"/>
                </a:solidFill>
              </a:rPr>
              <a:t>proficient </a:t>
            </a:r>
            <a:r>
              <a:rPr lang="en-US">
                <a:solidFill>
                  <a:srgbClr val="000000"/>
                </a:solidFill>
              </a:rPr>
              <a:t>level on the National Assessment of Educational Progress (NAEP) was 31.5% in 2018. This percentage was not significantly different from that in 2017 (29%) and was greater than that in 2015 (27%).</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b="1" lang="en-US">
                <a:solidFill>
                  <a:srgbClr val="000000"/>
                </a:solidFill>
              </a:rPr>
              <a:t>Early Intervention:  </a:t>
            </a:r>
            <a:r>
              <a:rPr lang="en-US">
                <a:solidFill>
                  <a:srgbClr val="000000"/>
                </a:solidFill>
              </a:rPr>
              <a:t>An RTI framework should be implemented for several reasons. The first reason is early intervention. Research shows that students who are poor readers in first grade will remain poor readers without an intervention. Connie Juel, a well-known researcher in the area of literacy, conducted a longitudinal study that revealed 88% of poor readers in first grade will continue to be poor readers in fourth grade (Juel, 1988). Poor readers do not “grow out of it”; they need intervention to address their skill gaps.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b="1" lang="en-US">
                <a:solidFill>
                  <a:srgbClr val="000000"/>
                </a:solidFill>
              </a:rPr>
              <a:t>Disability Identification:</a:t>
            </a:r>
            <a:r>
              <a:rPr lang="en-US">
                <a:solidFill>
                  <a:srgbClr val="000000"/>
                </a:solidFill>
              </a:rPr>
              <a:t> Another reason for RTI is to improve how students are identified as having a learning disability. The discrepancy model, the current method for identifying students with a learning disability, can create inequitable treatment for students. The discrepancy model is the reason many states and districts have experienced a disproportionate representation of students from culturally and linguistically diverse backgrounds.</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The traditional “discrepancy” model also is ineffective because it:</a:t>
            </a:r>
            <a:endParaRPr>
              <a:solidFill>
                <a:srgbClr val="000000"/>
              </a:solidFill>
            </a:endParaRPr>
          </a:p>
          <a:p>
            <a:pPr indent="-304800" lvl="0" marL="457200" rtl="0" algn="l">
              <a:lnSpc>
                <a:spcPct val="100000"/>
              </a:lnSpc>
              <a:spcBef>
                <a:spcPts val="0"/>
              </a:spcBef>
              <a:spcAft>
                <a:spcPts val="0"/>
              </a:spcAft>
              <a:buClr>
                <a:srgbClr val="000000"/>
              </a:buClr>
              <a:buSzPts val="1200"/>
              <a:buChar char="●"/>
            </a:pPr>
            <a:r>
              <a:rPr b="1" lang="en-US">
                <a:solidFill>
                  <a:srgbClr val="000000"/>
                </a:solidFill>
              </a:rPr>
              <a:t>relies on a “wait-to-fail” model,</a:t>
            </a:r>
            <a:r>
              <a:rPr lang="en-US">
                <a:solidFill>
                  <a:srgbClr val="000000"/>
                </a:solidFill>
              </a:rPr>
              <a:t> which requires chronic school failure before a student can receive remedial or special education supports;</a:t>
            </a:r>
            <a:endParaRPr>
              <a:solidFill>
                <a:srgbClr val="000000"/>
              </a:solidFill>
            </a:endParaRPr>
          </a:p>
          <a:p>
            <a:pPr indent="-304800" lvl="0" marL="457200" rtl="0" algn="l">
              <a:lnSpc>
                <a:spcPct val="100000"/>
              </a:lnSpc>
              <a:spcBef>
                <a:spcPts val="0"/>
              </a:spcBef>
              <a:spcAft>
                <a:spcPts val="0"/>
              </a:spcAft>
              <a:buClr>
                <a:srgbClr val="000000"/>
              </a:buClr>
              <a:buSzPts val="1200"/>
              <a:buChar char="●"/>
            </a:pPr>
            <a:r>
              <a:rPr b="1" lang="en-US">
                <a:solidFill>
                  <a:srgbClr val="000000"/>
                </a:solidFill>
              </a:rPr>
              <a:t>fails to consider outside factors, </a:t>
            </a:r>
            <a:r>
              <a:rPr lang="en-US">
                <a:solidFill>
                  <a:srgbClr val="000000"/>
                </a:solidFill>
              </a:rPr>
              <a:t>wherein poor or inconsistent instruction may contribute to a child’s learning delay;</a:t>
            </a:r>
            <a:endParaRPr>
              <a:solidFill>
                <a:srgbClr val="000000"/>
              </a:solidFill>
            </a:endParaRPr>
          </a:p>
          <a:p>
            <a:pPr indent="-304800" lvl="0" marL="457200" rtl="0" algn="l">
              <a:lnSpc>
                <a:spcPct val="100000"/>
              </a:lnSpc>
              <a:spcBef>
                <a:spcPts val="0"/>
              </a:spcBef>
              <a:spcAft>
                <a:spcPts val="0"/>
              </a:spcAft>
              <a:buClr>
                <a:srgbClr val="000000"/>
              </a:buClr>
              <a:buSzPts val="1200"/>
              <a:buChar char="●"/>
            </a:pPr>
            <a:r>
              <a:rPr b="1" lang="en-US">
                <a:solidFill>
                  <a:srgbClr val="000000"/>
                </a:solidFill>
              </a:rPr>
              <a:t>identifies only “severe discrepancy” between test scores,</a:t>
            </a:r>
            <a:r>
              <a:rPr lang="en-US">
                <a:solidFill>
                  <a:srgbClr val="000000"/>
                </a:solidFill>
              </a:rPr>
              <a:t> which provides no useful information about why a student is doing poorly academically. No information is given about the student’s strengths or challenges; and</a:t>
            </a:r>
            <a:endParaRPr>
              <a:solidFill>
                <a:srgbClr val="000000"/>
              </a:solidFill>
            </a:endParaRPr>
          </a:p>
          <a:p>
            <a:pPr indent="-304800" lvl="0" marL="457200" rtl="0" algn="l">
              <a:lnSpc>
                <a:spcPct val="100000"/>
              </a:lnSpc>
              <a:spcBef>
                <a:spcPts val="0"/>
              </a:spcBef>
              <a:spcAft>
                <a:spcPts val="0"/>
              </a:spcAft>
              <a:buClr>
                <a:srgbClr val="000000"/>
              </a:buClr>
              <a:buSzPts val="1200"/>
              <a:buChar char="●"/>
            </a:pPr>
            <a:r>
              <a:rPr b="1" lang="en-US">
                <a:solidFill>
                  <a:srgbClr val="000000"/>
                </a:solidFill>
              </a:rPr>
              <a:t>provides limited instructional utility. </a:t>
            </a:r>
            <a:r>
              <a:rPr lang="en-US">
                <a:solidFill>
                  <a:srgbClr val="000000"/>
                </a:solidFill>
              </a:rPr>
              <a:t>An IQ test does not provide any information to the teacher on where to focus or begin instruction or where the gaps are.</a:t>
            </a:r>
            <a:br>
              <a:rPr lang="en-US">
                <a:solidFill>
                  <a:srgbClr val="000000"/>
                </a:solidFill>
              </a:rPr>
            </a:b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b="1" lang="en-US">
                <a:solidFill>
                  <a:srgbClr val="000000"/>
                </a:solidFill>
              </a:rPr>
              <a:t>To address the overidentification of students who are culturally and linguistically diverse:</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Despite more than 30 years of legislative reform, students from culturally and linguistically diverse (CLD) backgrounds continue to be disproportionately represented in special education (Donovan &amp; Cross, 2002).</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This misidentification can have immediate and long-term negative effects (de Valenzuela et al., 2006) and begs the question, as posed by Garcia and Ortiz (2006), “Are we identifying and serving the right students?” (García &amp; Ortiz, 2004, p. 1).</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When we do not identify the right students, then students without disabilities are not getting instruction that meets their needs, and students with disabilities are misclassified and consequently not receiving services appropriate to their disability (Hui, 2005; Robertson &amp; Kushner, 1994; Wilkinson, Ortiz, Robertson‐Courtney, &amp; Kushner, 2006).</a:t>
            </a:r>
            <a:endParaRPr>
              <a:solidFill>
                <a:srgbClr val="000000"/>
              </a:solidFill>
            </a:endParaRPr>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i="1" lang="en-US"/>
              <a:t>Source: </a:t>
            </a:r>
            <a:r>
              <a:rPr lang="en-US"/>
              <a:t>Fuchs, Fuchs, &amp; Vaughn, 2014; Juel, 1988; Wagner, Newman, Cameto, Levine, &amp; Garza, 2006; </a:t>
            </a:r>
            <a:r>
              <a:rPr lang="en-US" u="sng">
                <a:solidFill>
                  <a:schemeClr val="hlink"/>
                </a:solidFill>
                <a:hlinkClick r:id="rId2"/>
              </a:rPr>
              <a:t>https://myschoolinfo.arkansas.gov/State/Detail</a:t>
            </a:r>
            <a:r>
              <a:rPr lang="en-US"/>
              <a:t>.</a:t>
            </a:r>
            <a:endParaRPr>
              <a:solidFill>
                <a:srgbClr val="000000"/>
              </a:solidFill>
            </a:endParaRPr>
          </a:p>
        </p:txBody>
      </p:sp>
      <p:sp>
        <p:nvSpPr>
          <p:cNvPr id="619" name="Google Shape;619;p15: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16: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362"/>
              </a:spcBef>
              <a:spcAft>
                <a:spcPts val="0"/>
              </a:spcAft>
              <a:buSzPts val="1400"/>
              <a:buNone/>
            </a:pPr>
            <a:r>
              <a:rPr i="1" lang="en-US">
                <a:solidFill>
                  <a:srgbClr val="000000"/>
                </a:solidFill>
              </a:rPr>
              <a:t>Read the slide.  Allow teams 1 - 3 minutes to discuss and share out.</a:t>
            </a:r>
            <a:endParaRPr i="1">
              <a:solidFill>
                <a:srgbClr val="000000"/>
              </a:solidFill>
            </a:endParaRPr>
          </a:p>
        </p:txBody>
      </p:sp>
      <p:sp>
        <p:nvSpPr>
          <p:cNvPr id="635" name="Google Shape;635;p16: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17: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45" name="Google Shape;645;p17: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The goal is for RTI to be the unifying framework that undergirds decisions made about instruction and intervention. We will review the elements that are part of this system which must each be in place for full implementation to occur.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i="1" lang="en-US">
                <a:solidFill>
                  <a:srgbClr val="000000"/>
                </a:solidFill>
              </a:rPr>
              <a:t>Read the slide. </a:t>
            </a:r>
            <a:endParaRPr i="1">
              <a:solidFill>
                <a:srgbClr val="000000"/>
              </a:solidFill>
            </a:endParaRPr>
          </a:p>
        </p:txBody>
      </p:sp>
      <p:sp>
        <p:nvSpPr>
          <p:cNvPr id="646" name="Google Shape;646;p17: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18: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56" name="Google Shape;656;p18: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To implement a well-designed RTI system across content areas, it becomes a matter of improving and enhancing what a school is already doing to identify and support students who may be struggling with acquiring, applying, and retaining grade-level information. Much of what we discuss today can be applied across academic and behavioral areas, from reading to mathematics to behavior. </a:t>
            </a:r>
            <a:endParaRPr>
              <a:solidFill>
                <a:srgbClr val="000000"/>
              </a:solidFill>
            </a:endParaRPr>
          </a:p>
        </p:txBody>
      </p:sp>
      <p:sp>
        <p:nvSpPr>
          <p:cNvPr id="657" name="Google Shape;657;p18: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19: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66" name="Google Shape;666;p19: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i="1" lang="en-US">
                <a:solidFill>
                  <a:srgbClr val="000000"/>
                </a:solidFill>
              </a:rPr>
              <a:t>Trainer Notes: This slide is animated.  Click to have each element appear one-by-one. Read the slide.</a:t>
            </a:r>
            <a:r>
              <a:rPr lang="en-US">
                <a:solidFill>
                  <a:srgbClr val="000000"/>
                </a:solidFill>
              </a:rPr>
              <a:t> </a:t>
            </a:r>
            <a:endParaRPr i="1">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Many schools already have the elements of RTI in place.  Take a moment to reflect on which of these areas your school already has in place.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i="1" lang="en-US">
                <a:solidFill>
                  <a:srgbClr val="000000"/>
                </a:solidFill>
              </a:rPr>
              <a:t>Provide teams with 1 - 3 minutes to reflect.</a:t>
            </a:r>
            <a:endParaRPr i="1">
              <a:solidFill>
                <a:srgbClr val="000000"/>
              </a:solidFill>
            </a:endParaRPr>
          </a:p>
        </p:txBody>
      </p:sp>
      <p:sp>
        <p:nvSpPr>
          <p:cNvPr id="667" name="Google Shape;667;p19: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notes"/>
          <p:cNvSpPr/>
          <p:nvPr>
            <p:ph idx="2" type="sldImg"/>
          </p:nvPr>
        </p:nvSpPr>
        <p:spPr>
          <a:xfrm>
            <a:off x="1179562" y="697227"/>
            <a:ext cx="4665600" cy="349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5" name="Google Shape;475;p2:notes"/>
          <p:cNvSpPr txBox="1"/>
          <p:nvPr>
            <p:ph idx="1" type="body"/>
          </p:nvPr>
        </p:nvSpPr>
        <p:spPr>
          <a:xfrm>
            <a:off x="936733" y="4422461"/>
            <a:ext cx="5149500" cy="4188600"/>
          </a:xfrm>
          <a:prstGeom prst="rect">
            <a:avLst/>
          </a:prstGeom>
          <a:noFill/>
          <a:ln>
            <a:noFill/>
          </a:ln>
        </p:spPr>
        <p:txBody>
          <a:bodyPr anchorCtr="0" anchor="t" bIns="46750" lIns="93525" spcFirstLastPara="1" rIns="93525" wrap="square" tIns="46750">
            <a:noAutofit/>
          </a:bodyPr>
          <a:lstStyle/>
          <a:p>
            <a:pPr indent="0" lvl="0" marL="0" rtl="0" algn="l">
              <a:lnSpc>
                <a:spcPct val="100000"/>
              </a:lnSpc>
              <a:spcBef>
                <a:spcPts val="0"/>
              </a:spcBef>
              <a:spcAft>
                <a:spcPts val="0"/>
              </a:spcAft>
              <a:buSzPts val="1400"/>
              <a:buNone/>
            </a:pPr>
            <a:r>
              <a:rPr lang="en-US">
                <a:solidFill>
                  <a:srgbClr val="000000"/>
                </a:solidFill>
              </a:rPr>
              <a:t>Below are the essential components of response to intervention that will be covered in the professional development modules. Today, we will focus on providing an overview of RTI.</a:t>
            </a:r>
            <a:endParaRPr>
              <a:solidFill>
                <a:srgbClr val="000000"/>
              </a:solidFill>
            </a:endParaRPr>
          </a:p>
        </p:txBody>
      </p:sp>
      <p:sp>
        <p:nvSpPr>
          <p:cNvPr id="476" name="Google Shape;476;p2:notes"/>
          <p:cNvSpPr txBox="1"/>
          <p:nvPr>
            <p:ph idx="12" type="sldNum"/>
          </p:nvPr>
        </p:nvSpPr>
        <p:spPr>
          <a:xfrm>
            <a:off x="3979122" y="8843331"/>
            <a:ext cx="3044100" cy="465600"/>
          </a:xfrm>
          <a:prstGeom prst="rect">
            <a:avLst/>
          </a:prstGeom>
          <a:noFill/>
          <a:ln>
            <a:noFill/>
          </a:ln>
        </p:spPr>
        <p:txBody>
          <a:bodyPr anchorCtr="0" anchor="b" bIns="46750" lIns="93525" spcFirstLastPara="1" rIns="93525" wrap="square" tIns="467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0: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93" name="Google Shape;693;p20: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The first component within the RTI framework that we will discuss is screening.</a:t>
            </a:r>
            <a:endParaRPr/>
          </a:p>
          <a:p>
            <a:pPr indent="0" lvl="0" marL="0" rtl="0" algn="l">
              <a:lnSpc>
                <a:spcPct val="100000"/>
              </a:lnSpc>
              <a:spcBef>
                <a:spcPts val="362"/>
              </a:spcBef>
              <a:spcAft>
                <a:spcPts val="0"/>
              </a:spcAft>
              <a:buSzPts val="1400"/>
              <a:buNone/>
            </a:pPr>
            <a:r>
              <a:t/>
            </a:r>
            <a:endParaRPr/>
          </a:p>
          <a:p>
            <a:pPr indent="0" lvl="0" marL="0" rtl="0" algn="l">
              <a:lnSpc>
                <a:spcPct val="100000"/>
              </a:lnSpc>
              <a:spcBef>
                <a:spcPts val="362"/>
              </a:spcBef>
              <a:spcAft>
                <a:spcPts val="0"/>
              </a:spcAft>
              <a:buSzPts val="1400"/>
              <a:buNone/>
            </a:pPr>
            <a:r>
              <a:t/>
            </a:r>
            <a:endParaRPr/>
          </a:p>
        </p:txBody>
      </p:sp>
      <p:sp>
        <p:nvSpPr>
          <p:cNvPr id="694" name="Google Shape;694;p20: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21: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03" name="Google Shape;703;p21: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marR="0" rtl="0" algn="l">
              <a:lnSpc>
                <a:spcPct val="100000"/>
              </a:lnSpc>
              <a:spcBef>
                <a:spcPts val="0"/>
              </a:spcBef>
              <a:spcAft>
                <a:spcPts val="0"/>
              </a:spcAft>
              <a:buClr>
                <a:srgbClr val="000000"/>
              </a:buClr>
              <a:buSzPts val="1400"/>
              <a:buFont typeface="Arial"/>
              <a:buNone/>
            </a:pPr>
            <a:r>
              <a:rPr i="1" lang="en-US">
                <a:solidFill>
                  <a:srgbClr val="000000"/>
                </a:solidFill>
              </a:rPr>
              <a:t>Trainer Notes: Screening assessments are typically brief, conducted with all students at a grade level, and may be followed by additional diagnostic testing or short-term progress monitoring.</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A universal screening tool is a brief, scientifically valid tool that measures specific skills.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For example, some key reading skills are as follows:</a:t>
            </a:r>
            <a:endParaRPr>
              <a:solidFill>
                <a:srgbClr val="000000"/>
              </a:solidFill>
            </a:endParaRPr>
          </a:p>
          <a:p>
            <a:pPr indent="-304800" lvl="0" marL="457200" rtl="0" algn="l">
              <a:lnSpc>
                <a:spcPct val="100000"/>
              </a:lnSpc>
              <a:spcBef>
                <a:spcPts val="0"/>
              </a:spcBef>
              <a:spcAft>
                <a:spcPts val="0"/>
              </a:spcAft>
              <a:buClr>
                <a:srgbClr val="000000"/>
              </a:buClr>
              <a:buSzPts val="1200"/>
              <a:buChar char="●"/>
            </a:pPr>
            <a:r>
              <a:rPr lang="en-US">
                <a:solidFill>
                  <a:srgbClr val="000000"/>
                </a:solidFill>
              </a:rPr>
              <a:t>How well does a student understand the sounds that letters make within a word? (decoding)</a:t>
            </a:r>
            <a:endParaRPr>
              <a:solidFill>
                <a:srgbClr val="000000"/>
              </a:solidFill>
            </a:endParaRPr>
          </a:p>
          <a:p>
            <a:pPr indent="-304800" lvl="0" marL="457200" rtl="0" algn="l">
              <a:lnSpc>
                <a:spcPct val="100000"/>
              </a:lnSpc>
              <a:spcBef>
                <a:spcPts val="0"/>
              </a:spcBef>
              <a:spcAft>
                <a:spcPts val="0"/>
              </a:spcAft>
              <a:buClr>
                <a:srgbClr val="000000"/>
              </a:buClr>
              <a:buSzPts val="1200"/>
              <a:buChar char="●"/>
            </a:pPr>
            <a:r>
              <a:rPr lang="en-US">
                <a:solidFill>
                  <a:srgbClr val="000000"/>
                </a:solidFill>
              </a:rPr>
              <a:t>How many words in a passage can a student read correctly in 1 minute? (accuracy in fluency)</a:t>
            </a:r>
            <a:endParaRPr>
              <a:solidFill>
                <a:srgbClr val="000000"/>
              </a:solidFill>
            </a:endParaRPr>
          </a:p>
          <a:p>
            <a:pPr indent="-304800" lvl="0" marL="457200" rtl="0" algn="l">
              <a:lnSpc>
                <a:spcPct val="100000"/>
              </a:lnSpc>
              <a:spcBef>
                <a:spcPts val="0"/>
              </a:spcBef>
              <a:spcAft>
                <a:spcPts val="0"/>
              </a:spcAft>
              <a:buClr>
                <a:srgbClr val="000000"/>
              </a:buClr>
              <a:buSzPts val="1200"/>
              <a:buChar char="●"/>
            </a:pPr>
            <a:r>
              <a:rPr lang="en-US">
                <a:solidFill>
                  <a:srgbClr val="000000"/>
                </a:solidFill>
              </a:rPr>
              <a:t>How well do students understand what they have read? (comprehension)</a:t>
            </a:r>
            <a:endParaRPr>
              <a:solidFill>
                <a:srgbClr val="000000"/>
              </a:solidFill>
            </a:endParaRPr>
          </a:p>
        </p:txBody>
      </p:sp>
      <p:sp>
        <p:nvSpPr>
          <p:cNvPr id="704" name="Google Shape;704;p21: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2: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14" name="Google Shape;714;p22: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The purpose of screening is to identify students who are at risk for poor learning outcomes. Because RTI is a framework for providing services, the outcomes could vary and include things such as academic achievement, behavior, graduation, or postschool outcomes. Sites (states, districts, and schools) typically identify what outcomes students are expected to achieve and screen to see which students are not likely to achieve those outcomes.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Screening can answer the following questions: (1) Is our core instruction and curriculum effective? (2) Which students need additional assessment and instruction?</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The focus is on all students, not just those who we believe are at risk. Students may slip through the cracks unless a systematic process for screening is in place. Screening is not a diagnostic test; it is a brief, reliable, and valid assessment used to identify which students may need additional assessments (such as progress monitoring or diagnostic assessments) or additional instructional support. The tools should demonstrate diagnostic accuracy for predicting learning or behavioral outcomes accurately identifying who could be at risk. </a:t>
            </a:r>
            <a:endParaRPr>
              <a:solidFill>
                <a:srgbClr val="000000"/>
              </a:solidFill>
            </a:endParaRPr>
          </a:p>
        </p:txBody>
      </p:sp>
      <p:sp>
        <p:nvSpPr>
          <p:cNvPr id="715" name="Google Shape;715;p22: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23: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5" name="Google Shape;725;p23: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Screening typically occurs at least three times a year: fall, winter, and spring. Screening should remain consistent across school years and sites.  Screeners can be administered individually (approximately 1–5 minutes) or classwide (approximately 2–10 minutes). Screeners must target skills pertinent to the grade and time that the screening is administered.</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Districts and schools that wish to use screening data to evaluate program effectiveness, establish local norms and cut scores, and provide data to the next year teacher typically choose to administer the screening assessment three times per year (e.g., fall, winter, and spring) and should select a screening tool that provides alternative forms and multiple benchmarks.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24: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5" name="Google Shape;735;p24: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This example is from a school that uses DIBELS (Dynamic Indicators of Basic Early Literacy Skills) Next as its screening tool. The school developed distinct and separate rules for screening data.  This school used cut scores provided by DIBELS Next to help identify those students who meet or exceed, are below, or are well below a given benchmark score on a DIBELS Next measure.  The school also examined other assessment data sources to support or confirm initial risk status from universal screening data.</a:t>
            </a:r>
            <a:endParaRPr>
              <a:solidFill>
                <a:srgbClr val="000000"/>
              </a:solidFill>
            </a:endParaRPr>
          </a:p>
        </p:txBody>
      </p:sp>
      <p:sp>
        <p:nvSpPr>
          <p:cNvPr id="736" name="Google Shape;736;p24: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25: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75" name="Google Shape;775;p25: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Clr>
                <a:schemeClr val="dk1"/>
              </a:buClr>
              <a:buSzPts val="1400"/>
              <a:buFont typeface="Arial"/>
              <a:buNone/>
            </a:pPr>
            <a:r>
              <a:rPr lang="en-US"/>
              <a:t>In summary, screening data can help answer questions about overall program effectiveness—including the core instruction and the core curriculum—and which students need additional support or assessment.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If a large number of students are showing up as at risk on screening, then it is best to revisit the core program.</a:t>
            </a:r>
            <a:endParaRPr/>
          </a:p>
          <a:p>
            <a:pPr indent="-304800" lvl="0" marL="457200" rtl="0" algn="l">
              <a:lnSpc>
                <a:spcPct val="100000"/>
              </a:lnSpc>
              <a:spcBef>
                <a:spcPts val="0"/>
              </a:spcBef>
              <a:spcAft>
                <a:spcPts val="0"/>
              </a:spcAft>
              <a:buClr>
                <a:schemeClr val="dk1"/>
              </a:buClr>
              <a:buSzPts val="1200"/>
              <a:buFont typeface="Franklin Gothic"/>
              <a:buChar char="●"/>
            </a:pPr>
            <a:r>
              <a:rPr lang="en-US"/>
              <a:t>Good data in . . . good data out—Know where your data come from and the validity of that data.</a:t>
            </a:r>
            <a:endParaRPr/>
          </a:p>
          <a:p>
            <a:pPr indent="-304800" lvl="0" marL="457200" rtl="0" algn="l">
              <a:lnSpc>
                <a:spcPct val="100000"/>
              </a:lnSpc>
              <a:spcBef>
                <a:spcPts val="0"/>
              </a:spcBef>
              <a:spcAft>
                <a:spcPts val="0"/>
              </a:spcAft>
              <a:buClr>
                <a:schemeClr val="dk1"/>
              </a:buClr>
              <a:buSzPts val="1200"/>
              <a:buFont typeface="Franklin Gothic"/>
              <a:buChar char="●"/>
            </a:pPr>
            <a:r>
              <a:rPr lang="en-US"/>
              <a:t>Focus on the big picture or all students—Are most students making progress?</a:t>
            </a:r>
            <a:endParaRPr/>
          </a:p>
          <a:p>
            <a:pPr indent="-304800" lvl="0" marL="457200" rtl="0" algn="l">
              <a:lnSpc>
                <a:spcPct val="100000"/>
              </a:lnSpc>
              <a:spcBef>
                <a:spcPts val="0"/>
              </a:spcBef>
              <a:spcAft>
                <a:spcPts val="0"/>
              </a:spcAft>
              <a:buClr>
                <a:schemeClr val="dk1"/>
              </a:buClr>
              <a:buSzPts val="1200"/>
              <a:buFont typeface="Franklin Gothic"/>
              <a:buChar char="●"/>
            </a:pPr>
            <a:r>
              <a:rPr lang="en-US"/>
              <a:t>All instructional and curriculum decisions should be based on data.</a:t>
            </a:r>
            <a:endParaRPr/>
          </a:p>
          <a:p>
            <a:pPr indent="-304800" lvl="0" marL="457200" rtl="0" algn="l">
              <a:lnSpc>
                <a:spcPct val="100000"/>
              </a:lnSpc>
              <a:spcBef>
                <a:spcPts val="0"/>
              </a:spcBef>
              <a:spcAft>
                <a:spcPts val="0"/>
              </a:spcAft>
              <a:buClr>
                <a:schemeClr val="dk1"/>
              </a:buClr>
              <a:buSzPts val="1200"/>
              <a:buFont typeface="Franklin Gothic"/>
              <a:buChar char="●"/>
            </a:pPr>
            <a:r>
              <a:rPr lang="en-US"/>
              <a:t>Keep it simple and efficient.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This is an opportunity to reflect on your school’s current practices regarding screening. Take a moment to discuss the following questions:</a:t>
            </a:r>
            <a:endParaRPr/>
          </a:p>
          <a:p>
            <a:pPr indent="-304800" lvl="0" marL="457200" rtl="0" algn="l">
              <a:lnSpc>
                <a:spcPct val="100000"/>
              </a:lnSpc>
              <a:spcBef>
                <a:spcPts val="0"/>
              </a:spcBef>
              <a:spcAft>
                <a:spcPts val="0"/>
              </a:spcAft>
              <a:buClr>
                <a:schemeClr val="dk1"/>
              </a:buClr>
              <a:buSzPts val="1200"/>
              <a:buFont typeface="Franklin Gothic"/>
              <a:buChar char="●"/>
            </a:pPr>
            <a:r>
              <a:rPr lang="en-US"/>
              <a:t>Has your school identified and used with fidelity a literacy screener? We find that because of the Dyslexia Law, most schools in Arkansas use DIBELS as a universal screener. This is a great tool to use, but does your school have a plan in place following the screening? In follow-up RTI content modules, we will examine in-depth selecting the right universal screening tools and organizing the data. </a:t>
            </a:r>
            <a:endParaRPr/>
          </a:p>
          <a:p>
            <a:pPr indent="-304800" lvl="0" marL="457200" rtl="0" algn="l">
              <a:lnSpc>
                <a:spcPct val="100000"/>
              </a:lnSpc>
              <a:spcBef>
                <a:spcPts val="0"/>
              </a:spcBef>
              <a:spcAft>
                <a:spcPts val="0"/>
              </a:spcAft>
              <a:buClr>
                <a:schemeClr val="dk1"/>
              </a:buClr>
              <a:buSzPts val="1200"/>
              <a:buFont typeface="Franklin Gothic"/>
              <a:buChar char="●"/>
            </a:pPr>
            <a:r>
              <a:rPr lang="en-US"/>
              <a:t>Has your school identified a mathematics screener?</a:t>
            </a:r>
            <a:endParaRPr/>
          </a:p>
          <a:p>
            <a:pPr indent="-304800" lvl="0" marL="457200" rtl="0" algn="l">
              <a:lnSpc>
                <a:spcPct val="100000"/>
              </a:lnSpc>
              <a:spcBef>
                <a:spcPts val="0"/>
              </a:spcBef>
              <a:spcAft>
                <a:spcPts val="0"/>
              </a:spcAft>
              <a:buClr>
                <a:schemeClr val="dk1"/>
              </a:buClr>
              <a:buSzPts val="1200"/>
              <a:buFont typeface="Franklin Gothic"/>
              <a:buChar char="●"/>
            </a:pPr>
            <a:r>
              <a:rPr lang="en-US"/>
              <a:t>Based on your school’s current screening data, is your core instruction effective in literacy and mathematics in all the domains?</a:t>
            </a:r>
            <a:endParaRPr/>
          </a:p>
          <a:p>
            <a:pPr indent="-304800" lvl="0" marL="457200" rtl="0" algn="l">
              <a:lnSpc>
                <a:spcPct val="100000"/>
              </a:lnSpc>
              <a:spcBef>
                <a:spcPts val="0"/>
              </a:spcBef>
              <a:spcAft>
                <a:spcPts val="0"/>
              </a:spcAft>
              <a:buClr>
                <a:schemeClr val="dk1"/>
              </a:buClr>
              <a:buSzPts val="1200"/>
              <a:buFont typeface="Franklin Gothic"/>
              <a:buChar char="●"/>
            </a:pPr>
            <a:r>
              <a:rPr lang="en-US"/>
              <a:t>For which students do you need more diagnostic data regarding assessment and instruction?</a:t>
            </a:r>
            <a:endParaRPr>
              <a:solidFill>
                <a:srgbClr val="000000"/>
              </a:solidFill>
            </a:endParaRPr>
          </a:p>
        </p:txBody>
      </p:sp>
      <p:sp>
        <p:nvSpPr>
          <p:cNvPr id="776" name="Google Shape;776;p25:notes"/>
          <p:cNvSpPr txBox="1"/>
          <p:nvPr>
            <p:ph idx="12" type="sldNum"/>
          </p:nvPr>
        </p:nvSpPr>
        <p:spPr>
          <a:xfrm>
            <a:off x="3979123" y="8843333"/>
            <a:ext cx="3044100" cy="465900"/>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26: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87" name="Google Shape;787;p26: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marR="0" rtl="0" algn="l">
              <a:lnSpc>
                <a:spcPct val="100000"/>
              </a:lnSpc>
              <a:spcBef>
                <a:spcPts val="0"/>
              </a:spcBef>
              <a:spcAft>
                <a:spcPts val="0"/>
              </a:spcAft>
              <a:buClr>
                <a:srgbClr val="000000"/>
              </a:buClr>
              <a:buSzPts val="1400"/>
              <a:buFont typeface="Arial"/>
              <a:buNone/>
            </a:pPr>
            <a:r>
              <a:rPr i="1" lang="en-US"/>
              <a:t>Trainer Notes: Create a chart as shown on the slide.  Have participants reflect on their </a:t>
            </a:r>
            <a:r>
              <a:rPr b="1" i="1" lang="en-US"/>
              <a:t>use </a:t>
            </a:r>
            <a:r>
              <a:rPr i="1" lang="en-US"/>
              <a:t>of screening data.  Using sticky dots, each participant should place the appropriate colored dot on the chart paper to indicate a response to the following stem: In terms of universal screening data, are you a …?</a:t>
            </a:r>
            <a:endParaRPr i="1"/>
          </a:p>
        </p:txBody>
      </p:sp>
      <p:sp>
        <p:nvSpPr>
          <p:cNvPr id="788" name="Google Shape;788;p26: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27: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00" name="Google Shape;800;p27: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The next section addresses the schoolwide MTSS model in Arkansas.  Federal law allows states and districts to modify their RTI models as they see fit; several key components are universal regardless of what RTI model is implemented.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i="1" lang="en-US"/>
              <a:t>Source: </a:t>
            </a:r>
            <a:r>
              <a:rPr lang="en-US"/>
              <a:t>Center on Response to Intervention at American Institutes for Research (n.d.).</a:t>
            </a:r>
            <a:endParaRPr/>
          </a:p>
        </p:txBody>
      </p:sp>
      <p:sp>
        <p:nvSpPr>
          <p:cNvPr id="801" name="Google Shape;801;p27: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28: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10" name="Google Shape;810;p28: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marR="0" rtl="0" algn="l">
              <a:lnSpc>
                <a:spcPct val="100000"/>
              </a:lnSpc>
              <a:spcBef>
                <a:spcPts val="0"/>
              </a:spcBef>
              <a:spcAft>
                <a:spcPts val="0"/>
              </a:spcAft>
              <a:buClr>
                <a:srgbClr val="000000"/>
              </a:buClr>
              <a:buSzPts val="1400"/>
              <a:buFont typeface="Arial"/>
              <a:buNone/>
            </a:pPr>
            <a:r>
              <a:rPr i="1" lang="en-US"/>
              <a:t>Trainer Notes: This slide is animated to show one statement at a time. Refer participants to Activity 3: True or False? in the Participant Workbook.  Read the statements out loud and ask participants to circle either True or False for each.  At the end of this section (slide 39), participants will return to this activity and reflect on their selected answers.</a:t>
            </a:r>
            <a:endParaRPr/>
          </a:p>
        </p:txBody>
      </p:sp>
      <p:sp>
        <p:nvSpPr>
          <p:cNvPr id="811" name="Google Shape;811;p28:notes"/>
          <p:cNvSpPr txBox="1"/>
          <p:nvPr>
            <p:ph idx="12" type="sldNum"/>
          </p:nvPr>
        </p:nvSpPr>
        <p:spPr>
          <a:xfrm>
            <a:off x="3979123" y="8843333"/>
            <a:ext cx="3044100" cy="465900"/>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29: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22" name="Google Shape;822;p29: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Earlier in the presentation, we reviewed the Arkansas RTI Model.  Remember, RTI/MTSS is a systematic approach designed to give students more opportunities to learn targeted skills (deficit areas).</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All three tiers are interrelated:</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Tier I is the foundation for the system. </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Progression through tiers is not necessary.</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Alignment across tiers is critical; skills should be reinforced throughout.</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Students receiving Tier II or Tier III intervention also continue to receive high-quality Tier I instruction.</a:t>
            </a:r>
            <a:endParaRPr>
              <a:solidFill>
                <a:srgbClr val="000000"/>
              </a:solidFill>
            </a:endParaRPr>
          </a:p>
        </p:txBody>
      </p:sp>
      <p:sp>
        <p:nvSpPr>
          <p:cNvPr id="823" name="Google Shape;823;p29: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85" name="Google Shape;485;p3: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i="1" lang="en-US">
                <a:solidFill>
                  <a:srgbClr val="000000"/>
                </a:solidFill>
              </a:rPr>
              <a:t>Trainer Notes: Create a chart for each of the following: I Know, I Think I Know, and I Want to Know.  Place the charts around the room.</a:t>
            </a:r>
            <a:endParaRPr i="1">
              <a:solidFill>
                <a:srgbClr val="000000"/>
              </a:solidFill>
            </a:endParaRPr>
          </a:p>
          <a:p>
            <a:pPr indent="0" lvl="0" marL="0" rtl="0" algn="l">
              <a:lnSpc>
                <a:spcPct val="100000"/>
              </a:lnSpc>
              <a:spcBef>
                <a:spcPts val="0"/>
              </a:spcBef>
              <a:spcAft>
                <a:spcPts val="0"/>
              </a:spcAft>
              <a:buSzPts val="1400"/>
              <a:buNone/>
            </a:pPr>
            <a:r>
              <a:rPr i="1" lang="en-US">
                <a:solidFill>
                  <a:srgbClr val="000000"/>
                </a:solidFill>
              </a:rPr>
              <a:t>Introduce the activity by referring participants’ attention to Activity 1 in the Participant Workbook.  </a:t>
            </a:r>
            <a:endParaRPr i="1">
              <a:solidFill>
                <a:srgbClr val="000000"/>
              </a:solidFill>
            </a:endParaRPr>
          </a:p>
          <a:p>
            <a:pPr indent="0" lvl="0" marL="0" rtl="0" algn="l">
              <a:lnSpc>
                <a:spcPct val="100000"/>
              </a:lnSpc>
              <a:spcBef>
                <a:spcPts val="0"/>
              </a:spcBef>
              <a:spcAft>
                <a:spcPts val="0"/>
              </a:spcAft>
              <a:buSzPts val="1400"/>
              <a:buNone/>
            </a:pPr>
            <a:r>
              <a:t/>
            </a:r>
            <a:endParaRPr i="1">
              <a:solidFill>
                <a:srgbClr val="000000"/>
              </a:solidFill>
            </a:endParaRPr>
          </a:p>
          <a:p>
            <a:pPr indent="0" lvl="0" marL="0" rtl="0" algn="l">
              <a:lnSpc>
                <a:spcPct val="100000"/>
              </a:lnSpc>
              <a:spcBef>
                <a:spcPts val="0"/>
              </a:spcBef>
              <a:spcAft>
                <a:spcPts val="0"/>
              </a:spcAft>
              <a:buSzPts val="1100"/>
              <a:buNone/>
            </a:pPr>
            <a:r>
              <a:rPr lang="en-US">
                <a:solidFill>
                  <a:srgbClr val="000000"/>
                </a:solidFill>
              </a:rPr>
              <a:t>Directions: What do you know about Response to Intervention (RTI)?  Write down in the first column what you know for sure about RTI. In the second column, write ideas or concepts that you know are related to RTI but you may need some clarity on. In the third column, write questions you have about RTI. You may write as many ideas as possible, but be sure to have at least two ideas in each column.</a:t>
            </a:r>
            <a:endParaRPr>
              <a:solidFill>
                <a:srgbClr val="000000"/>
              </a:solidFill>
            </a:endParaRPr>
          </a:p>
          <a:p>
            <a:pPr indent="0" lvl="0" marL="0" rtl="0" algn="l">
              <a:lnSpc>
                <a:spcPct val="100000"/>
              </a:lnSpc>
              <a:spcBef>
                <a:spcPts val="0"/>
              </a:spcBef>
              <a:spcAft>
                <a:spcPts val="0"/>
              </a:spcAft>
              <a:buSzPts val="1100"/>
              <a:buNone/>
            </a:pPr>
            <a:r>
              <a:t/>
            </a:r>
            <a:endParaRPr>
              <a:solidFill>
                <a:srgbClr val="000000"/>
              </a:solidFill>
            </a:endParaRPr>
          </a:p>
          <a:p>
            <a:pPr indent="0" lvl="0" marL="0" rtl="0" algn="l">
              <a:lnSpc>
                <a:spcPct val="100000"/>
              </a:lnSpc>
              <a:spcBef>
                <a:spcPts val="0"/>
              </a:spcBef>
              <a:spcAft>
                <a:spcPts val="0"/>
              </a:spcAft>
              <a:buClr>
                <a:schemeClr val="dk1"/>
              </a:buClr>
              <a:buSzPts val="1100"/>
              <a:buFont typeface="Arial"/>
              <a:buNone/>
            </a:pPr>
            <a:r>
              <a:rPr i="1" lang="en-US">
                <a:solidFill>
                  <a:srgbClr val="000000"/>
                </a:solidFill>
              </a:rPr>
              <a:t>Trainer Notes: Provide participants 3 minutes.  Next, ask participants to write their ideas on post-it notes and place on the chart paper posted around the room.  Participants should form small groups and move from chart-to-chart (gallery walk) to discuss the ideas on each chart.  Allow 7 - 10 minutes for this part of the activity, approximately 3 minutes at each chart.  </a:t>
            </a:r>
            <a:r>
              <a:rPr i="1" lang="en-US"/>
              <a:t>At the end of the presentation, encourage participants to review their responses, noting changes in their understanding of RTI.</a:t>
            </a:r>
            <a:endParaRPr>
              <a:solidFill>
                <a:srgbClr val="000000"/>
              </a:solidFill>
            </a:endParaRPr>
          </a:p>
        </p:txBody>
      </p:sp>
      <p:sp>
        <p:nvSpPr>
          <p:cNvPr id="486" name="Google Shape;486;p3: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30: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33" name="Google Shape;833;p30: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Let’s start by talking about Tier I: Core Instruction—what teachers are doing each day with students to expose them to grade-level content and material. Tier I is critical to a successful RTI framework: If most students are not getting the instruction that they need in their general education classroom, then they fall behind and become closer to achieving at-risk status. </a:t>
            </a:r>
            <a:endParaRPr>
              <a:solidFill>
                <a:srgbClr val="000000"/>
              </a:solidFill>
            </a:endParaRPr>
          </a:p>
        </p:txBody>
      </p:sp>
      <p:sp>
        <p:nvSpPr>
          <p:cNvPr id="834" name="Google Shape;834;p30: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31: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42" name="Google Shape;842;p31: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Clr>
                <a:schemeClr val="dk1"/>
              </a:buClr>
              <a:buSzPts val="1100"/>
              <a:buNone/>
            </a:pPr>
            <a:r>
              <a:rPr i="1" lang="en-US">
                <a:solidFill>
                  <a:srgbClr val="000000"/>
                </a:solidFill>
              </a:rPr>
              <a:t>Read the slide for Focus and Instruction.</a:t>
            </a:r>
            <a:endParaRPr i="1">
              <a:solidFill>
                <a:srgbClr val="000000"/>
              </a:solidFill>
            </a:endParaRPr>
          </a:p>
          <a:p>
            <a:pPr indent="0" lvl="0" marL="0" rtl="0" algn="l">
              <a:lnSpc>
                <a:spcPct val="100000"/>
              </a:lnSpc>
              <a:spcBef>
                <a:spcPts val="0"/>
              </a:spcBef>
              <a:spcAft>
                <a:spcPts val="0"/>
              </a:spcAft>
              <a:buClr>
                <a:schemeClr val="dk1"/>
              </a:buClr>
              <a:buSzPts val="1100"/>
              <a:buNone/>
            </a:pPr>
            <a:r>
              <a:t/>
            </a:r>
            <a:endParaRPr>
              <a:solidFill>
                <a:srgbClr val="000000"/>
              </a:solidFill>
            </a:endParaRPr>
          </a:p>
          <a:p>
            <a:pPr indent="0" lvl="0" marL="0" rtl="0" algn="l">
              <a:lnSpc>
                <a:spcPct val="100000"/>
              </a:lnSpc>
              <a:spcBef>
                <a:spcPts val="0"/>
              </a:spcBef>
              <a:spcAft>
                <a:spcPts val="0"/>
              </a:spcAft>
              <a:buClr>
                <a:schemeClr val="dk1"/>
              </a:buClr>
              <a:buSzPts val="1100"/>
              <a:buNone/>
            </a:pPr>
            <a:r>
              <a:rPr i="1" lang="en-US">
                <a:solidFill>
                  <a:srgbClr val="000000"/>
                </a:solidFill>
              </a:rPr>
              <a:t>Read the slide for Setting.</a:t>
            </a:r>
            <a:r>
              <a:rPr lang="en-US">
                <a:solidFill>
                  <a:srgbClr val="000000"/>
                </a:solidFill>
              </a:rPr>
              <a:t> Instruction at Tier I lasts all year and involves a</a:t>
            </a:r>
            <a:r>
              <a:rPr b="1" lang="en-US">
                <a:solidFill>
                  <a:srgbClr val="000000"/>
                </a:solidFill>
              </a:rPr>
              <a:t> </a:t>
            </a:r>
            <a:r>
              <a:rPr lang="en-US">
                <a:solidFill>
                  <a:srgbClr val="000000"/>
                </a:solidFill>
              </a:rPr>
              <a:t>significant block of uninterrupted English language arts and mathematics instruction per day. Research recommends 90 minutes of uninterrupted reading each day at the elementary level.  The district grade-level core curriculum material (reading, mathematics, and writing) can be supplemented with materials for foundational skills, guided practice, or fluency.</a:t>
            </a:r>
            <a:endParaRPr>
              <a:solidFill>
                <a:srgbClr val="000000"/>
              </a:solidFill>
            </a:endParaRPr>
          </a:p>
          <a:p>
            <a:pPr indent="0" lvl="0" marL="0" rtl="0" algn="l">
              <a:lnSpc>
                <a:spcPct val="100000"/>
              </a:lnSpc>
              <a:spcBef>
                <a:spcPts val="0"/>
              </a:spcBef>
              <a:spcAft>
                <a:spcPts val="0"/>
              </a:spcAft>
              <a:buClr>
                <a:schemeClr val="dk1"/>
              </a:buClr>
              <a:buSzPts val="1100"/>
              <a:buNone/>
            </a:pPr>
            <a:r>
              <a:t/>
            </a:r>
            <a:endParaRPr>
              <a:solidFill>
                <a:srgbClr val="000000"/>
              </a:solidFill>
            </a:endParaRPr>
          </a:p>
          <a:p>
            <a:pPr indent="0" lvl="0" marL="0" rtl="0" algn="l">
              <a:lnSpc>
                <a:spcPct val="100000"/>
              </a:lnSpc>
              <a:spcBef>
                <a:spcPts val="0"/>
              </a:spcBef>
              <a:spcAft>
                <a:spcPts val="0"/>
              </a:spcAft>
              <a:buClr>
                <a:schemeClr val="dk1"/>
              </a:buClr>
              <a:buSzPts val="1100"/>
              <a:buNone/>
            </a:pPr>
            <a:r>
              <a:rPr lang="en-US">
                <a:solidFill>
                  <a:srgbClr val="000000"/>
                </a:solidFill>
              </a:rPr>
              <a:t>Tier I assessments are screening and informal measures to inform instruction and identify students who may be at risk for mathematics and reading failure. Screening should be conducted three times per year (fall, winter, and spring) in combination with informal measures. Students who are just below or a few points above the recommended benchmark score on universal screening may be progress monitored on a monthly basis.  If a student is below the benchmark, then a clear process should be set in place for what should happen next to improve student performance and monitor progress more frequently. The benchmark should remain a solid cut point with decision rules applied. </a:t>
            </a:r>
            <a:endParaRPr>
              <a:solidFill>
                <a:srgbClr val="000000"/>
              </a:solidFill>
            </a:endParaRPr>
          </a:p>
        </p:txBody>
      </p:sp>
      <p:sp>
        <p:nvSpPr>
          <p:cNvPr id="843" name="Google Shape;843;p31: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32: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Examples of High-Leverage Practices include... </a:t>
            </a:r>
            <a:r>
              <a:rPr i="1" lang="en-US">
                <a:solidFill>
                  <a:srgbClr val="000000"/>
                </a:solidFill>
              </a:rPr>
              <a:t>Read the slide.</a:t>
            </a:r>
            <a:endParaRPr i="1">
              <a:solidFill>
                <a:srgbClr val="000000"/>
              </a:solidFill>
            </a:endParaRPr>
          </a:p>
          <a:p>
            <a:pPr indent="0" lvl="0" marL="0" rtl="0" algn="l">
              <a:lnSpc>
                <a:spcPct val="100000"/>
              </a:lnSpc>
              <a:spcBef>
                <a:spcPts val="0"/>
              </a:spcBef>
              <a:spcAft>
                <a:spcPts val="0"/>
              </a:spcAft>
              <a:buSzPts val="1400"/>
              <a:buNone/>
            </a:pPr>
            <a:r>
              <a:t/>
            </a:r>
            <a:endParaRPr i="1">
              <a:solidFill>
                <a:srgbClr val="000000"/>
              </a:solidFill>
            </a:endParaRPr>
          </a:p>
          <a:p>
            <a:pPr indent="0" lvl="0" marL="0" rtl="0" algn="l">
              <a:lnSpc>
                <a:spcPct val="100000"/>
              </a:lnSpc>
              <a:spcBef>
                <a:spcPts val="0"/>
              </a:spcBef>
              <a:spcAft>
                <a:spcPts val="0"/>
              </a:spcAft>
              <a:buSzPts val="1400"/>
              <a:buNone/>
            </a:pPr>
            <a:r>
              <a:rPr i="1" lang="en-US"/>
              <a:t>Trainer Notes: Highlight the high-leverage practices that are proven to be effective for students with disabilities at Tier I. </a:t>
            </a:r>
            <a:r>
              <a:rPr lang="en-US"/>
              <a:t> </a:t>
            </a:r>
            <a:r>
              <a:rPr i="1" lang="en-US"/>
              <a:t>For additional information refer participants to the following website:</a:t>
            </a:r>
            <a:r>
              <a:rPr lang="en-US"/>
              <a:t> </a:t>
            </a:r>
            <a:r>
              <a:rPr lang="en-US" u="sng">
                <a:solidFill>
                  <a:schemeClr val="hlink"/>
                </a:solidFill>
                <a:hlinkClick r:id="rId2"/>
              </a:rPr>
              <a:t>https://highleveragepractices.org/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Source: McLeskey, J., Maheady, L., Billingsley, B., Brownell, M. T., &amp; Lewis, T. J. (2019). High leverage practices for inclusive classrooms. Arlington, VA: Council for Exceptional Children.</a:t>
            </a:r>
            <a:endParaRPr i="1">
              <a:solidFill>
                <a:srgbClr val="000000"/>
              </a:solidFill>
            </a:endParaRPr>
          </a:p>
        </p:txBody>
      </p:sp>
      <p:sp>
        <p:nvSpPr>
          <p:cNvPr id="851" name="Google Shape;851;p32: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33:notes"/>
          <p:cNvSpPr/>
          <p:nvPr>
            <p:ph idx="2" type="sldImg"/>
          </p:nvPr>
        </p:nvSpPr>
        <p:spPr>
          <a:xfrm>
            <a:off x="1133126" y="697865"/>
            <a:ext cx="4758600" cy="349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60" name="Google Shape;860;p33:notes"/>
          <p:cNvSpPr txBox="1"/>
          <p:nvPr>
            <p:ph idx="1" type="body"/>
          </p:nvPr>
        </p:nvSpPr>
        <p:spPr>
          <a:xfrm>
            <a:off x="936733" y="4422461"/>
            <a:ext cx="51498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360"/>
              </a:spcBef>
              <a:spcAft>
                <a:spcPts val="0"/>
              </a:spcAft>
              <a:buSzPts val="1400"/>
              <a:buNone/>
            </a:pPr>
            <a:r>
              <a:rPr lang="en-US">
                <a:solidFill>
                  <a:srgbClr val="000000"/>
                </a:solidFill>
              </a:rPr>
              <a:t>A Professional Learning Community (PLC) is the mechanism in which collaboration takes place. PLCs serve as the foundation for core instruction and creates equity for all students. When answering PLC question #1, general education teachers and special educators identify barriers and proactively plan scaffolds and supports for students who struggle. </a:t>
            </a:r>
            <a:endParaRPr>
              <a:solidFill>
                <a:srgbClr val="000000"/>
              </a:solidFill>
            </a:endParaRPr>
          </a:p>
          <a:p>
            <a:pPr indent="0" lvl="0" marL="0" rtl="0" algn="l">
              <a:lnSpc>
                <a:spcPct val="100000"/>
              </a:lnSpc>
              <a:spcBef>
                <a:spcPts val="360"/>
              </a:spcBef>
              <a:spcAft>
                <a:spcPts val="0"/>
              </a:spcAft>
              <a:buSzPts val="1400"/>
              <a:buNone/>
            </a:pPr>
            <a:r>
              <a:t/>
            </a:r>
            <a:endParaRPr>
              <a:solidFill>
                <a:srgbClr val="000000"/>
              </a:solidFill>
            </a:endParaRPr>
          </a:p>
          <a:p>
            <a:pPr indent="0" lvl="0" marL="0" rtl="0" algn="l">
              <a:lnSpc>
                <a:spcPct val="100000"/>
              </a:lnSpc>
              <a:spcBef>
                <a:spcPts val="360"/>
              </a:spcBef>
              <a:spcAft>
                <a:spcPts val="0"/>
              </a:spcAft>
              <a:buSzPts val="1400"/>
              <a:buNone/>
            </a:pPr>
            <a:r>
              <a:rPr i="1" lang="en-US">
                <a:solidFill>
                  <a:srgbClr val="000000"/>
                </a:solidFill>
              </a:rPr>
              <a:t>Trainer Notes: Ask participants to reflect on current PLC practices within their district and/or school.  Are teams using the four critical questions to proactively plan for Tier I core instruction?  Are general education teachers and special educators collaborating together?</a:t>
            </a:r>
            <a:endParaRPr i="1">
              <a:solidFill>
                <a:srgbClr val="000000"/>
              </a:solidFill>
            </a:endParaRPr>
          </a:p>
        </p:txBody>
      </p:sp>
      <p:sp>
        <p:nvSpPr>
          <p:cNvPr id="861" name="Google Shape;861;p33:notes"/>
          <p:cNvSpPr txBox="1"/>
          <p:nvPr>
            <p:ph idx="12" type="sldNum"/>
          </p:nvPr>
        </p:nvSpPr>
        <p:spPr>
          <a:xfrm>
            <a:off x="3979122" y="8843330"/>
            <a:ext cx="3044100" cy="465600"/>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p34:notes"/>
          <p:cNvSpPr/>
          <p:nvPr>
            <p:ph idx="2" type="sldImg"/>
          </p:nvPr>
        </p:nvSpPr>
        <p:spPr>
          <a:xfrm>
            <a:off x="1179562" y="697227"/>
            <a:ext cx="4665900" cy="349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72" name="Google Shape;872;p34:notes"/>
          <p:cNvSpPr txBox="1"/>
          <p:nvPr>
            <p:ph idx="1" type="body"/>
          </p:nvPr>
        </p:nvSpPr>
        <p:spPr>
          <a:xfrm>
            <a:off x="936733" y="4422461"/>
            <a:ext cx="5149800" cy="4188600"/>
          </a:xfrm>
          <a:prstGeom prst="rect">
            <a:avLst/>
          </a:prstGeom>
          <a:noFill/>
          <a:ln>
            <a:noFill/>
          </a:ln>
        </p:spPr>
        <p:txBody>
          <a:bodyPr anchorCtr="0" anchor="t" bIns="47325" lIns="94625" spcFirstLastPara="1" rIns="94625" wrap="square" tIns="47325">
            <a:noAutofit/>
          </a:bodyPr>
          <a:lstStyle/>
          <a:p>
            <a:pPr indent="0" lvl="0" marL="0" rtl="0" algn="l">
              <a:lnSpc>
                <a:spcPct val="100000"/>
              </a:lnSpc>
              <a:spcBef>
                <a:spcPts val="0"/>
              </a:spcBef>
              <a:spcAft>
                <a:spcPts val="0"/>
              </a:spcAft>
              <a:buSzPts val="1400"/>
              <a:buNone/>
            </a:pPr>
            <a:r>
              <a:rPr i="1" lang="en-US">
                <a:solidFill>
                  <a:srgbClr val="000000"/>
                </a:solidFill>
              </a:rPr>
              <a:t>Read the slide.</a:t>
            </a:r>
            <a:endParaRPr>
              <a:solidFill>
                <a:srgbClr val="000000"/>
              </a:solidFill>
            </a:endParaRPr>
          </a:p>
          <a:p>
            <a:pPr indent="0" lvl="0" marL="0" rtl="0" algn="l">
              <a:lnSpc>
                <a:spcPct val="100000"/>
              </a:lnSpc>
              <a:spcBef>
                <a:spcPts val="1000"/>
              </a:spcBef>
              <a:spcAft>
                <a:spcPts val="0"/>
              </a:spcAft>
              <a:buSzPts val="1400"/>
              <a:buNone/>
            </a:pPr>
            <a:r>
              <a:rPr lang="en-US">
                <a:solidFill>
                  <a:srgbClr val="000000"/>
                </a:solidFill>
              </a:rPr>
              <a:t>CC Image from Pixabay.com</a:t>
            </a:r>
            <a:endParaRPr>
              <a:solidFill>
                <a:srgbClr val="000000"/>
              </a:solidFill>
            </a:endParaRPr>
          </a:p>
        </p:txBody>
      </p:sp>
      <p:sp>
        <p:nvSpPr>
          <p:cNvPr id="873" name="Google Shape;873;p34:notes"/>
          <p:cNvSpPr txBox="1"/>
          <p:nvPr>
            <p:ph idx="12" type="sldNum"/>
          </p:nvPr>
        </p:nvSpPr>
        <p:spPr>
          <a:xfrm>
            <a:off x="3979122" y="8843331"/>
            <a:ext cx="3044400" cy="465600"/>
          </a:xfrm>
          <a:prstGeom prst="rect">
            <a:avLst/>
          </a:prstGeom>
          <a:noFill/>
          <a:ln>
            <a:noFill/>
          </a:ln>
        </p:spPr>
        <p:txBody>
          <a:bodyPr anchorCtr="0" anchor="b" bIns="47325" lIns="94625" spcFirstLastPara="1" rIns="94625" wrap="square" tIns="47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35:notes"/>
          <p:cNvSpPr/>
          <p:nvPr>
            <p:ph idx="2" type="sldImg"/>
          </p:nvPr>
        </p:nvSpPr>
        <p:spPr>
          <a:xfrm>
            <a:off x="1179562" y="697227"/>
            <a:ext cx="4665900" cy="349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87" name="Google Shape;887;p35:notes"/>
          <p:cNvSpPr txBox="1"/>
          <p:nvPr>
            <p:ph idx="1" type="body"/>
          </p:nvPr>
        </p:nvSpPr>
        <p:spPr>
          <a:xfrm>
            <a:off x="936733" y="4422461"/>
            <a:ext cx="5149800" cy="4188600"/>
          </a:xfrm>
          <a:prstGeom prst="rect">
            <a:avLst/>
          </a:prstGeom>
          <a:noFill/>
          <a:ln>
            <a:noFill/>
          </a:ln>
        </p:spPr>
        <p:txBody>
          <a:bodyPr anchorCtr="0" anchor="t" bIns="47325" lIns="94625" spcFirstLastPara="1" rIns="94625" wrap="square" tIns="47325">
            <a:noAutofit/>
          </a:bodyPr>
          <a:lstStyle/>
          <a:p>
            <a:pPr indent="0" lvl="0" marL="0" rtl="0" algn="l">
              <a:lnSpc>
                <a:spcPct val="100000"/>
              </a:lnSpc>
              <a:spcBef>
                <a:spcPts val="0"/>
              </a:spcBef>
              <a:spcAft>
                <a:spcPts val="0"/>
              </a:spcAft>
              <a:buClr>
                <a:schemeClr val="dk1"/>
              </a:buClr>
              <a:buSzPts val="1200"/>
              <a:buFont typeface="Arial"/>
              <a:buNone/>
            </a:pPr>
            <a:r>
              <a:rPr lang="en-US"/>
              <a:t>In an effective RTI model, teachers consistently use student data to identify and address the needs of students, and differentiate instruction for students on, below, or above grade level.</a:t>
            </a:r>
            <a:endParaRPr/>
          </a:p>
          <a:p>
            <a:pPr indent="0" lvl="0" marL="0" rtl="0" algn="l">
              <a:lnSpc>
                <a:spcPct val="100000"/>
              </a:lnSpc>
              <a:spcBef>
                <a:spcPts val="0"/>
              </a:spcBef>
              <a:spcAft>
                <a:spcPts val="0"/>
              </a:spcAft>
              <a:buClr>
                <a:schemeClr val="dk1"/>
              </a:buClr>
              <a:buSzPts val="1200"/>
              <a:buFont typeface="Franklin Gothic"/>
              <a:buNone/>
            </a:pPr>
            <a:r>
              <a:t/>
            </a:r>
            <a:endParaRPr i="1"/>
          </a:p>
          <a:p>
            <a:pPr indent="0" lvl="0" marL="0" rtl="0" algn="l">
              <a:lnSpc>
                <a:spcPct val="100000"/>
              </a:lnSpc>
              <a:spcBef>
                <a:spcPts val="0"/>
              </a:spcBef>
              <a:spcAft>
                <a:spcPts val="0"/>
              </a:spcAft>
              <a:buSzPts val="1400"/>
              <a:buNone/>
            </a:pPr>
            <a:r>
              <a:rPr lang="en-US"/>
              <a:t>How do we know if we are consistently using differentiated instruction? The best way to assess this is to interview and observe staff. Lack of differentiated instruction is often attributed to inconsistent understanding of what is differentiated instruction and how it looks in practice.  </a:t>
            </a:r>
            <a:endParaRPr i="1">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p:txBody>
      </p:sp>
      <p:sp>
        <p:nvSpPr>
          <p:cNvPr id="888" name="Google Shape;888;p35:notes"/>
          <p:cNvSpPr txBox="1"/>
          <p:nvPr>
            <p:ph idx="12" type="sldNum"/>
          </p:nvPr>
        </p:nvSpPr>
        <p:spPr>
          <a:xfrm>
            <a:off x="3979122" y="8843331"/>
            <a:ext cx="3044400" cy="465600"/>
          </a:xfrm>
          <a:prstGeom prst="rect">
            <a:avLst/>
          </a:prstGeom>
          <a:noFill/>
          <a:ln>
            <a:noFill/>
          </a:ln>
        </p:spPr>
        <p:txBody>
          <a:bodyPr anchorCtr="0" anchor="b" bIns="47325" lIns="94625" spcFirstLastPara="1" rIns="94625" wrap="square" tIns="47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36:notes"/>
          <p:cNvSpPr/>
          <p:nvPr>
            <p:ph idx="2" type="sldImg"/>
          </p:nvPr>
        </p:nvSpPr>
        <p:spPr>
          <a:xfrm>
            <a:off x="1179562" y="697227"/>
            <a:ext cx="4665900" cy="349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00" name="Google Shape;900;p36:notes"/>
          <p:cNvSpPr txBox="1"/>
          <p:nvPr>
            <p:ph idx="1" type="body"/>
          </p:nvPr>
        </p:nvSpPr>
        <p:spPr>
          <a:xfrm>
            <a:off x="936733" y="4422461"/>
            <a:ext cx="5149800" cy="4188600"/>
          </a:xfrm>
          <a:prstGeom prst="rect">
            <a:avLst/>
          </a:prstGeom>
          <a:noFill/>
          <a:ln>
            <a:noFill/>
          </a:ln>
        </p:spPr>
        <p:txBody>
          <a:bodyPr anchorCtr="0" anchor="t" bIns="47325" lIns="94625" spcFirstLastPara="1" rIns="94625" wrap="square" tIns="47325">
            <a:noAutofit/>
          </a:bodyPr>
          <a:lstStyle/>
          <a:p>
            <a:pPr indent="0" lvl="0" marL="0" rtl="0" algn="l">
              <a:lnSpc>
                <a:spcPct val="100000"/>
              </a:lnSpc>
              <a:spcBef>
                <a:spcPts val="0"/>
              </a:spcBef>
              <a:spcAft>
                <a:spcPts val="0"/>
              </a:spcAft>
              <a:buClr>
                <a:schemeClr val="dk1"/>
              </a:buClr>
              <a:buSzPts val="1200"/>
              <a:buFont typeface="Arial"/>
              <a:buNone/>
            </a:pPr>
            <a:r>
              <a:rPr lang="en-US"/>
              <a:t>Differentiation of instruction is more than grouping students by interest or ability. There are other features of differentiation of instruction including (</a:t>
            </a:r>
            <a:r>
              <a:rPr i="1" lang="en-US"/>
              <a:t>review slide).</a:t>
            </a:r>
            <a:endParaRPr/>
          </a:p>
          <a:p>
            <a:pPr indent="0" lvl="0" marL="0" rtl="0" algn="l">
              <a:lnSpc>
                <a:spcPct val="100000"/>
              </a:lnSpc>
              <a:spcBef>
                <a:spcPts val="0"/>
              </a:spcBef>
              <a:spcAft>
                <a:spcPts val="0"/>
              </a:spcAft>
              <a:buClr>
                <a:schemeClr val="dk1"/>
              </a:buClr>
              <a:buSzPts val="1200"/>
              <a:buFont typeface="Arial"/>
              <a:buNone/>
            </a:pPr>
            <a:r>
              <a:t/>
            </a:r>
            <a:endParaRPr i="1"/>
          </a:p>
          <a:p>
            <a:pPr indent="0" lvl="0" marL="0" rtl="0" algn="l">
              <a:lnSpc>
                <a:spcPct val="100000"/>
              </a:lnSpc>
              <a:spcBef>
                <a:spcPts val="0"/>
              </a:spcBef>
              <a:spcAft>
                <a:spcPts val="0"/>
              </a:spcAft>
              <a:buClr>
                <a:schemeClr val="dk1"/>
              </a:buClr>
              <a:buSzPts val="1200"/>
              <a:buFont typeface="Arial"/>
              <a:buNone/>
            </a:pPr>
            <a:r>
              <a:rPr i="1" lang="en-US"/>
              <a:t>Notes to expand the final two bullets:</a:t>
            </a:r>
            <a:endParaRPr i="1"/>
          </a:p>
          <a:p>
            <a:pPr indent="-304800" lvl="0" marL="457200" rtl="0" algn="l">
              <a:lnSpc>
                <a:spcPct val="100000"/>
              </a:lnSpc>
              <a:spcBef>
                <a:spcPts val="0"/>
              </a:spcBef>
              <a:spcAft>
                <a:spcPts val="0"/>
              </a:spcAft>
              <a:buClr>
                <a:schemeClr val="dk1"/>
              </a:buClr>
              <a:buSzPts val="1200"/>
              <a:buChar char="●"/>
            </a:pPr>
            <a:r>
              <a:rPr lang="en-US"/>
              <a:t>Provides multiple response opportunities that incorporate immediate and corrective feedback</a:t>
            </a:r>
            <a:endParaRPr/>
          </a:p>
          <a:p>
            <a:pPr indent="-304800" lvl="0" marL="457200" rtl="0" algn="l">
              <a:lnSpc>
                <a:spcPct val="100000"/>
              </a:lnSpc>
              <a:spcBef>
                <a:spcPts val="0"/>
              </a:spcBef>
              <a:spcAft>
                <a:spcPts val="0"/>
              </a:spcAft>
              <a:buClr>
                <a:schemeClr val="dk1"/>
              </a:buClr>
              <a:buSzPts val="1200"/>
              <a:buChar char="●"/>
            </a:pPr>
            <a:r>
              <a:rPr lang="en-US"/>
              <a:t>Provides opportunities for students to direct their own learning to areas, processes, and products that fit their interest and learning styles</a:t>
            </a:r>
            <a:endParaRPr/>
          </a:p>
          <a:p>
            <a:pPr indent="0" lvl="0" marL="0" rtl="0" algn="l">
              <a:lnSpc>
                <a:spcPct val="100000"/>
              </a:lnSpc>
              <a:spcBef>
                <a:spcPts val="0"/>
              </a:spcBef>
              <a:spcAft>
                <a:spcPts val="0"/>
              </a:spcAft>
              <a:buSzPts val="1400"/>
              <a:buNone/>
            </a:pPr>
            <a:r>
              <a:t/>
            </a:r>
            <a:endParaRPr i="1"/>
          </a:p>
        </p:txBody>
      </p:sp>
      <p:sp>
        <p:nvSpPr>
          <p:cNvPr id="901" name="Google Shape;901;p36:notes"/>
          <p:cNvSpPr txBox="1"/>
          <p:nvPr>
            <p:ph idx="12" type="sldNum"/>
          </p:nvPr>
        </p:nvSpPr>
        <p:spPr>
          <a:xfrm>
            <a:off x="3979122" y="8843331"/>
            <a:ext cx="3044400" cy="465600"/>
          </a:xfrm>
          <a:prstGeom prst="rect">
            <a:avLst/>
          </a:prstGeom>
          <a:noFill/>
          <a:ln>
            <a:noFill/>
          </a:ln>
        </p:spPr>
        <p:txBody>
          <a:bodyPr anchorCtr="0" anchor="b" bIns="47325" lIns="94625" spcFirstLastPara="1" rIns="94625" wrap="square" tIns="47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37:notes"/>
          <p:cNvSpPr/>
          <p:nvPr>
            <p:ph idx="2" type="sldImg"/>
          </p:nvPr>
        </p:nvSpPr>
        <p:spPr>
          <a:xfrm>
            <a:off x="1179562" y="697227"/>
            <a:ext cx="4665900" cy="349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13" name="Google Shape;913;p37:notes"/>
          <p:cNvSpPr txBox="1"/>
          <p:nvPr>
            <p:ph idx="1" type="body"/>
          </p:nvPr>
        </p:nvSpPr>
        <p:spPr>
          <a:xfrm>
            <a:off x="936733" y="4422461"/>
            <a:ext cx="5149800" cy="4188600"/>
          </a:xfrm>
          <a:prstGeom prst="rect">
            <a:avLst/>
          </a:prstGeom>
          <a:noFill/>
          <a:ln>
            <a:noFill/>
          </a:ln>
        </p:spPr>
        <p:txBody>
          <a:bodyPr anchorCtr="0" anchor="t" bIns="47325" lIns="94625" spcFirstLastPara="1" rIns="94625" wrap="square" tIns="47325">
            <a:noAutofit/>
          </a:bodyPr>
          <a:lstStyle/>
          <a:p>
            <a:pPr indent="0" lvl="0" marL="0" rtl="0" algn="l">
              <a:lnSpc>
                <a:spcPct val="100000"/>
              </a:lnSpc>
              <a:spcBef>
                <a:spcPts val="0"/>
              </a:spcBef>
              <a:spcAft>
                <a:spcPts val="0"/>
              </a:spcAft>
              <a:buClr>
                <a:schemeClr val="dk1"/>
              </a:buClr>
              <a:buSzPts val="1100"/>
              <a:buFont typeface="Arial"/>
              <a:buNone/>
            </a:pPr>
            <a:r>
              <a:rPr lang="en-US"/>
              <a:t>High-leverage practices (HLPs) are considered the basic fundamentals of teaching. These practices are used constantly, are critical to helping students learn important content, and are also central to supporting students’ social and emotional development. HLPs are used across a broad range of subject areas, grade levels, and teaching contexts.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All teachers should have deep knowledge in a core set of effective instructional practices. A “high-leverage practice” is an action or task central to teaching and are helpful in managing differences among students.  Carried out skillfully, these practices increase the likelihood that teaching will be effective for students’ learning.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HLPs are not constrained by content or grade level and are cross-cutting practices that are used by all teachers in delivering evidence-based practices.  HLPs are about how teachers deliver instruction, including evidence-based practices (McLeskey &amp; Brownell, 2015).</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rPr lang="en-US"/>
              <a:t>HLPs are: (1) Essential to effective teaching, (2)Limited in number, (3) Observable; they can be operationalized, taught, mastered, and measured, and (4) Sufficient grain size to preserve complexity of teaching.</a:t>
            </a:r>
            <a:endParaRPr/>
          </a:p>
        </p:txBody>
      </p:sp>
      <p:sp>
        <p:nvSpPr>
          <p:cNvPr id="914" name="Google Shape;914;p37:notes"/>
          <p:cNvSpPr txBox="1"/>
          <p:nvPr>
            <p:ph idx="12" type="sldNum"/>
          </p:nvPr>
        </p:nvSpPr>
        <p:spPr>
          <a:xfrm>
            <a:off x="3979122" y="8843331"/>
            <a:ext cx="3044400" cy="465600"/>
          </a:xfrm>
          <a:prstGeom prst="rect">
            <a:avLst/>
          </a:prstGeom>
          <a:noFill/>
          <a:ln>
            <a:noFill/>
          </a:ln>
        </p:spPr>
        <p:txBody>
          <a:bodyPr anchorCtr="0" anchor="b" bIns="47325" lIns="94625" spcFirstLastPara="1" rIns="94625" wrap="square" tIns="47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38:notes"/>
          <p:cNvSpPr/>
          <p:nvPr>
            <p:ph idx="2" type="sldImg"/>
          </p:nvPr>
        </p:nvSpPr>
        <p:spPr>
          <a:xfrm>
            <a:off x="1179562" y="697227"/>
            <a:ext cx="4665900" cy="349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29" name="Google Shape;929;p38:notes"/>
          <p:cNvSpPr txBox="1"/>
          <p:nvPr>
            <p:ph idx="1" type="body"/>
          </p:nvPr>
        </p:nvSpPr>
        <p:spPr>
          <a:xfrm>
            <a:off x="936733" y="4422461"/>
            <a:ext cx="5149800" cy="4188600"/>
          </a:xfrm>
          <a:prstGeom prst="rect">
            <a:avLst/>
          </a:prstGeom>
          <a:noFill/>
          <a:ln>
            <a:noFill/>
          </a:ln>
        </p:spPr>
        <p:txBody>
          <a:bodyPr anchorCtr="0" anchor="t" bIns="47325" lIns="94625" spcFirstLastPara="1" rIns="94625" wrap="square" tIns="47325">
            <a:noAutofit/>
          </a:bodyPr>
          <a:lstStyle/>
          <a:p>
            <a:pPr indent="0" lvl="0" marL="0" rtl="0" algn="l">
              <a:lnSpc>
                <a:spcPct val="100000"/>
              </a:lnSpc>
              <a:spcBef>
                <a:spcPts val="0"/>
              </a:spcBef>
              <a:spcAft>
                <a:spcPts val="0"/>
              </a:spcAft>
              <a:buSzPts val="1200"/>
              <a:buNone/>
            </a:pPr>
            <a:r>
              <a:rPr i="1" lang="en-US"/>
              <a:t>Trainer Notes: Highlight HLPs focused on through inclusive principle leadership work: Direct/explicit instruction, feedback, engagement, and scaffolding.  The slide shows the HLPs effect size on student achievement according to John Hattie’s Visible Learning research (Hattie, 2018).</a:t>
            </a:r>
            <a:endParaRPr/>
          </a:p>
        </p:txBody>
      </p:sp>
      <p:sp>
        <p:nvSpPr>
          <p:cNvPr id="930" name="Google Shape;930;p38:notes"/>
          <p:cNvSpPr txBox="1"/>
          <p:nvPr>
            <p:ph idx="12" type="sldNum"/>
          </p:nvPr>
        </p:nvSpPr>
        <p:spPr>
          <a:xfrm>
            <a:off x="3979122" y="8843331"/>
            <a:ext cx="3044400" cy="465600"/>
          </a:xfrm>
          <a:prstGeom prst="rect">
            <a:avLst/>
          </a:prstGeom>
          <a:noFill/>
          <a:ln>
            <a:noFill/>
          </a:ln>
        </p:spPr>
        <p:txBody>
          <a:bodyPr anchorCtr="0" anchor="b" bIns="47325" lIns="94625" spcFirstLastPara="1" rIns="94625" wrap="square" tIns="47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39: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47" name="Google Shape;947;p39: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Clr>
                <a:schemeClr val="dk1"/>
              </a:buClr>
              <a:buSzPts val="1100"/>
              <a:buNone/>
            </a:pPr>
            <a:r>
              <a:rPr lang="en-US">
                <a:solidFill>
                  <a:srgbClr val="000000"/>
                </a:solidFill>
              </a:rPr>
              <a:t>Tier I assessment includes screening and formative assessments (informal measures) to tell us how well students are responding to instruction. These assessments include mastery measures; summative assessments, such as end-of-chapter tests; and general outcome measures, such as the Arkansas state assessment.</a:t>
            </a:r>
            <a:endParaRPr>
              <a:solidFill>
                <a:srgbClr val="000000"/>
              </a:solidFill>
            </a:endParaRPr>
          </a:p>
          <a:p>
            <a:pPr indent="0" lvl="0" marL="0" rtl="0" algn="l">
              <a:lnSpc>
                <a:spcPct val="100000"/>
              </a:lnSpc>
              <a:spcBef>
                <a:spcPts val="0"/>
              </a:spcBef>
              <a:spcAft>
                <a:spcPts val="0"/>
              </a:spcAft>
              <a:buClr>
                <a:schemeClr val="dk1"/>
              </a:buClr>
              <a:buSzPts val="11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As we learned in previous slides, effective core instruction involves using many complex instructional practices to meet the needs of a wide range of learners in the classroom. When students struggle, we need to change our instructional techniques to make sure that students are accessing content that they may not get with a “one-size-fits-all” approach. </a:t>
            </a:r>
            <a:endParaRPr>
              <a:solidFill>
                <a:srgbClr val="000000"/>
              </a:solidFill>
            </a:endParaRPr>
          </a:p>
        </p:txBody>
      </p:sp>
      <p:sp>
        <p:nvSpPr>
          <p:cNvPr id="948" name="Google Shape;948;p39: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4: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4" name="Google Shape;504;p4: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360"/>
              </a:spcBef>
              <a:spcAft>
                <a:spcPts val="0"/>
              </a:spcAft>
              <a:buSzPts val="1400"/>
              <a:buNone/>
            </a:pPr>
            <a:r>
              <a:t/>
            </a:r>
            <a:endParaRPr/>
          </a:p>
        </p:txBody>
      </p:sp>
      <p:sp>
        <p:nvSpPr>
          <p:cNvPr id="505" name="Google Shape;505;p4:notes"/>
          <p:cNvSpPr txBox="1"/>
          <p:nvPr>
            <p:ph idx="12" type="sldNum"/>
          </p:nvPr>
        </p:nvSpPr>
        <p:spPr>
          <a:xfrm>
            <a:off x="3979123" y="8843333"/>
            <a:ext cx="3044100" cy="465900"/>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40: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56" name="Google Shape;956;p40: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Clr>
                <a:schemeClr val="dk1"/>
              </a:buClr>
              <a:buSzPts val="1400"/>
              <a:buFont typeface="Arial"/>
              <a:buNone/>
            </a:pPr>
            <a:r>
              <a:rPr i="1" lang="en-US">
                <a:solidFill>
                  <a:srgbClr val="000000"/>
                </a:solidFill>
              </a:rPr>
              <a:t>Trainer Notes: Refer participants back to Activity 3: True or False? in the participant workbook.  Provide 2 - 3 minutes for participants to review and reflect on their initially selected answers.  Discuss the answers whole group.  </a:t>
            </a:r>
            <a:endParaRPr i="1">
              <a:solidFill>
                <a:srgbClr val="000000"/>
              </a:solidFill>
            </a:endParaRPr>
          </a:p>
          <a:p>
            <a:pPr indent="0" lvl="0" marL="0" rtl="0" algn="l">
              <a:lnSpc>
                <a:spcPct val="100000"/>
              </a:lnSpc>
              <a:spcBef>
                <a:spcPts val="0"/>
              </a:spcBef>
              <a:spcAft>
                <a:spcPts val="0"/>
              </a:spcAft>
              <a:buClr>
                <a:schemeClr val="dk1"/>
              </a:buClr>
              <a:buSzPts val="1400"/>
              <a:buFont typeface="Arial"/>
              <a:buNone/>
            </a:pPr>
            <a:r>
              <a:t/>
            </a:r>
            <a:endParaRPr i="1">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Answers:</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1.  False</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2.  True</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3.  False</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4.  True</a:t>
            </a:r>
            <a:endParaRPr>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rgbClr val="000000"/>
              </a:solidFill>
            </a:endParaRPr>
          </a:p>
        </p:txBody>
      </p:sp>
      <p:sp>
        <p:nvSpPr>
          <p:cNvPr id="957" name="Google Shape;957;p40:notes"/>
          <p:cNvSpPr txBox="1"/>
          <p:nvPr>
            <p:ph idx="12" type="sldNum"/>
          </p:nvPr>
        </p:nvSpPr>
        <p:spPr>
          <a:xfrm>
            <a:off x="3979123" y="8843333"/>
            <a:ext cx="3044100" cy="465900"/>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41: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68" name="Google Shape;968;p41: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Now that we have reviewed the characteristics of effective Tier I instruction, we will discuss the elements of Tier II—supplemental instruction. This type of instruction does not replace core instruction; rather, it supplements core instruction so that students are receiving targeted support based on their individual needs, as reflected by the data, in addition to core instruction.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As we review, keep in mind any differences you observe between Tier I small-group instruction and Tier II instruction.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p:txBody>
      </p:sp>
      <p:sp>
        <p:nvSpPr>
          <p:cNvPr id="969" name="Google Shape;969;p41: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42: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77" name="Google Shape;977;p42: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Clr>
                <a:schemeClr val="dk1"/>
              </a:buClr>
              <a:buSzPts val="1400"/>
              <a:buFont typeface="Arial"/>
              <a:buNone/>
            </a:pPr>
            <a:r>
              <a:rPr lang="en-US"/>
              <a:t>There are varying levels of evidence for instruction and interventions delivered within an MTSS framework.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On the left, you’ll see research-based. This is recommended for Tier I, or core instruction, across subjects. This means that the components have been researched and found to be generally effective, although the curriculum materials have not been rigorously evaluated as a package.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rPr lang="en-US"/>
              <a:t>On the right side of your screen you’ll see evidence-based. Evidence-based interventions are recommended for Tier II and Tier III. These materials are evaluated using rigorous research design, and there is evidence of positive effects for students who received the intervention.  This means that programs have been rigorously evaluated as a whole, and that the specific intervention program was found to have positive effects for students receiving the intervention program. </a:t>
            </a:r>
            <a:endParaRPr>
              <a:solidFill>
                <a:srgbClr val="000000"/>
              </a:solidFill>
            </a:endParaRPr>
          </a:p>
        </p:txBody>
      </p:sp>
      <p:sp>
        <p:nvSpPr>
          <p:cNvPr id="978" name="Google Shape;978;p42:notes"/>
          <p:cNvSpPr txBox="1"/>
          <p:nvPr>
            <p:ph idx="12" type="sldNum"/>
          </p:nvPr>
        </p:nvSpPr>
        <p:spPr>
          <a:xfrm>
            <a:off x="3979123" y="8843333"/>
            <a:ext cx="3044100" cy="465900"/>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43: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89" name="Google Shape;989;p43: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The focus of supplemental instruction is on students identified through screening as at-risk for poor learning outcomes. The instruction uses targeted, evidence-based interventions that are supplemental to primary instruction and closely aligned and complementary to the core curriculum. Instruction is typically delivered within the general education classroom or other general education locations within the school to small groups of students, where the group size is optimal for the age and needs of each student. Procedures are in place to monitor the fidelity of implementation of the Tier II interventions. The assessments administered within the secondary level of prevention are progress monitoring and diagnostic measures.</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In an effective supplemental instructional system, the following are true: (1) All supplemental-level interventions are evidence based and supplement core instruction, (2) Supplemental-level prevention is well aligned with core instruction and incorporates foundational skills that support core instruction, (3) Procedures are in place to monitor the fidelity of implementation of secondary-level interventions, and Tier II implementation is generally implemented with fidelity according to developer guidelines, (4) Supplemental-level interventions are led by well-trained staff, and the group size is optimal for the age and the needs of students, and (5) Decisions about responsiveness to intervention are based on reliable and valid progress monitoring data that reflect the slope of improvement or the final status at the end of secondary-level prevention. The decision-making criteria are implemented accurately. </a:t>
            </a:r>
            <a:endParaRPr/>
          </a:p>
        </p:txBody>
      </p:sp>
      <p:sp>
        <p:nvSpPr>
          <p:cNvPr id="990" name="Google Shape;990;p43: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44: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99" name="Google Shape;999;p44: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i="1" lang="en-US">
                <a:solidFill>
                  <a:srgbClr val="000000"/>
                </a:solidFill>
              </a:rPr>
              <a:t>Trainer Notes: Provide participants a few minutes to review the information for Tiers I and II.  Discuss the distinctions whole group.</a:t>
            </a:r>
            <a:endParaRPr i="1">
              <a:solidFill>
                <a:srgbClr val="000000"/>
              </a:solidFill>
            </a:endParaRPr>
          </a:p>
          <a:p>
            <a:pPr indent="0" lvl="0" marL="0" rtl="0" algn="l">
              <a:lnSpc>
                <a:spcPct val="100000"/>
              </a:lnSpc>
              <a:spcBef>
                <a:spcPts val="0"/>
              </a:spcBef>
              <a:spcAft>
                <a:spcPts val="0"/>
              </a:spcAft>
              <a:buSzPts val="1400"/>
              <a:buNone/>
            </a:pPr>
            <a:r>
              <a:t/>
            </a:r>
            <a:endParaRPr i="1">
              <a:solidFill>
                <a:srgbClr val="000000"/>
              </a:solidFill>
            </a:endParaRPr>
          </a:p>
          <a:p>
            <a:pPr indent="0" lvl="0" marL="0" rtl="0" algn="l">
              <a:lnSpc>
                <a:spcPct val="100000"/>
              </a:lnSpc>
              <a:spcBef>
                <a:spcPts val="0"/>
              </a:spcBef>
              <a:spcAft>
                <a:spcPts val="0"/>
              </a:spcAft>
              <a:buSzPts val="1400"/>
              <a:buNone/>
            </a:pPr>
            <a:r>
              <a:rPr i="1" lang="en-US">
                <a:solidFill>
                  <a:srgbClr val="000000"/>
                </a:solidFill>
              </a:rPr>
              <a:t>Source: </a:t>
            </a:r>
            <a:r>
              <a:rPr lang="en-US">
                <a:solidFill>
                  <a:srgbClr val="000000"/>
                </a:solidFill>
              </a:rPr>
              <a:t>National Center on Intensive Intervention (2013). </a:t>
            </a:r>
            <a:endParaRPr i="1">
              <a:solidFill>
                <a:srgbClr val="000000"/>
              </a:solidFill>
            </a:endParaRPr>
          </a:p>
        </p:txBody>
      </p:sp>
      <p:sp>
        <p:nvSpPr>
          <p:cNvPr id="1000" name="Google Shape;1000;p44: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t>‹#›</a:t>
            </a:fld>
            <a:endParaRPr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45: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08" name="Google Shape;1008;p45: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Clr>
                <a:schemeClr val="dk1"/>
              </a:buClr>
              <a:buSzPts val="1100"/>
              <a:buNone/>
            </a:pPr>
            <a:r>
              <a:rPr lang="en-US">
                <a:solidFill>
                  <a:srgbClr val="000000"/>
                </a:solidFill>
              </a:rPr>
              <a:t>Progress monitoring data and diagnostic assessments are important when developing a data-driven secondary system. These tools can be used to monitor student response to secondary instruction and evaluate the efficacy of the secondary system. They should be conducted at least biweekly. Diagnostic assessments are used within a secondary prevention system to match student needs to interventions. </a:t>
            </a:r>
            <a:endParaRPr>
              <a:solidFill>
                <a:srgbClr val="000000"/>
              </a:solidFill>
            </a:endParaRPr>
          </a:p>
        </p:txBody>
      </p:sp>
      <p:sp>
        <p:nvSpPr>
          <p:cNvPr id="1009" name="Google Shape;1009;p45: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46: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17" name="Google Shape;1017;p46: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Clr>
                <a:schemeClr val="dk1"/>
              </a:buClr>
              <a:buSzPts val="1400"/>
              <a:buNone/>
            </a:pPr>
            <a:r>
              <a:rPr i="1" lang="en-US"/>
              <a:t>Trainer Notes: Read the slide and allow time for reflection and discussion.</a:t>
            </a:r>
            <a:endParaRPr>
              <a:solidFill>
                <a:srgbClr val="000000"/>
              </a:solidFill>
            </a:endParaRPr>
          </a:p>
        </p:txBody>
      </p:sp>
      <p:sp>
        <p:nvSpPr>
          <p:cNvPr id="1018" name="Google Shape;1018;p46:notes"/>
          <p:cNvSpPr txBox="1"/>
          <p:nvPr>
            <p:ph idx="12" type="sldNum"/>
          </p:nvPr>
        </p:nvSpPr>
        <p:spPr>
          <a:xfrm>
            <a:off x="3979123" y="8843333"/>
            <a:ext cx="3044100" cy="465900"/>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p47: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29" name="Google Shape;1029;p47: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Let’s move on to the next essential component: progress monitoring. </a:t>
            </a:r>
            <a:endParaRPr>
              <a:solidFill>
                <a:srgbClr val="000000"/>
              </a:solidFill>
            </a:endParaRPr>
          </a:p>
          <a:p>
            <a:pPr indent="0" lvl="0" marL="0" rtl="0" algn="l">
              <a:lnSpc>
                <a:spcPct val="100000"/>
              </a:lnSpc>
              <a:spcBef>
                <a:spcPts val="362"/>
              </a:spcBef>
              <a:spcAft>
                <a:spcPts val="0"/>
              </a:spcAft>
              <a:buSzPts val="1400"/>
              <a:buNone/>
            </a:pPr>
            <a:r>
              <a:t/>
            </a:r>
            <a:endParaRPr/>
          </a:p>
          <a:p>
            <a:pPr indent="0" lvl="0" marL="0" rtl="0" algn="l">
              <a:lnSpc>
                <a:spcPct val="100000"/>
              </a:lnSpc>
              <a:spcBef>
                <a:spcPts val="362"/>
              </a:spcBef>
              <a:spcAft>
                <a:spcPts val="0"/>
              </a:spcAft>
              <a:buSzPts val="1400"/>
              <a:buNone/>
            </a:pPr>
            <a:r>
              <a:t/>
            </a:r>
            <a:endParaRPr/>
          </a:p>
          <a:p>
            <a:pPr indent="0" lvl="0" marL="0" rtl="0" algn="l">
              <a:lnSpc>
                <a:spcPct val="100000"/>
              </a:lnSpc>
              <a:spcBef>
                <a:spcPts val="362"/>
              </a:spcBef>
              <a:spcAft>
                <a:spcPts val="0"/>
              </a:spcAft>
              <a:buSzPts val="1400"/>
              <a:buNone/>
            </a:pPr>
            <a:r>
              <a:t/>
            </a:r>
            <a:endParaRPr/>
          </a:p>
        </p:txBody>
      </p:sp>
      <p:sp>
        <p:nvSpPr>
          <p:cNvPr id="1030" name="Google Shape;1030;p47: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48: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i="1" lang="en-US">
                <a:solidFill>
                  <a:srgbClr val="000000"/>
                </a:solidFill>
              </a:rPr>
              <a:t>Trainer Notes: Read the quote and ask participants to reflect on the meaning of the quote.  Have participants think about how they use data and what structures they have in place to discuss and analyze progress monitoring results.</a:t>
            </a:r>
            <a:endParaRPr i="1">
              <a:solidFill>
                <a:srgbClr val="000000"/>
              </a:solidFill>
            </a:endParaRPr>
          </a:p>
          <a:p>
            <a:pPr indent="0" lvl="0" marL="0" rtl="0" algn="l">
              <a:lnSpc>
                <a:spcPct val="100000"/>
              </a:lnSpc>
              <a:spcBef>
                <a:spcPts val="0"/>
              </a:spcBef>
              <a:spcAft>
                <a:spcPts val="0"/>
              </a:spcAft>
              <a:buSzPts val="1400"/>
              <a:buNone/>
            </a:pPr>
            <a:r>
              <a:t/>
            </a:r>
            <a:endParaRPr i="1">
              <a:solidFill>
                <a:srgbClr val="000000"/>
              </a:solidFill>
            </a:endParaRPr>
          </a:p>
          <a:p>
            <a:pPr indent="0" lvl="0" marL="0" rtl="0" algn="l">
              <a:lnSpc>
                <a:spcPct val="100000"/>
              </a:lnSpc>
              <a:spcBef>
                <a:spcPts val="0"/>
              </a:spcBef>
              <a:spcAft>
                <a:spcPts val="0"/>
              </a:spcAft>
              <a:buSzPts val="1400"/>
              <a:buNone/>
            </a:pPr>
            <a:r>
              <a:rPr lang="en-US">
                <a:solidFill>
                  <a:srgbClr val="000000"/>
                </a:solidFill>
                <a:highlight>
                  <a:srgbClr val="FFFFFF"/>
                </a:highlight>
              </a:rPr>
              <a:t>Schools are often data-rich and information poor because they don’t know how to analyze and employ the data at their disposal to improve student learning outcomes.</a:t>
            </a:r>
            <a:endParaRPr>
              <a:solidFill>
                <a:srgbClr val="000000"/>
              </a:solidFill>
              <a:highlight>
                <a:srgbClr val="FFFFFF"/>
              </a:highlight>
            </a:endParaRPr>
          </a:p>
          <a:p>
            <a:pPr indent="0" lvl="0" marL="0" rtl="0" algn="l">
              <a:lnSpc>
                <a:spcPct val="100000"/>
              </a:lnSpc>
              <a:spcBef>
                <a:spcPts val="0"/>
              </a:spcBef>
              <a:spcAft>
                <a:spcPts val="0"/>
              </a:spcAft>
              <a:buSzPts val="1400"/>
              <a:buNone/>
            </a:pPr>
            <a:r>
              <a:t/>
            </a:r>
            <a:endParaRPr>
              <a:solidFill>
                <a:srgbClr val="000000"/>
              </a:solidFill>
              <a:highlight>
                <a:srgbClr val="FFFFFF"/>
              </a:highlight>
            </a:endParaRPr>
          </a:p>
          <a:p>
            <a:pPr indent="0" lvl="0" marL="0" rtl="0" algn="l">
              <a:lnSpc>
                <a:spcPct val="100000"/>
              </a:lnSpc>
              <a:spcBef>
                <a:spcPts val="0"/>
              </a:spcBef>
              <a:spcAft>
                <a:spcPts val="0"/>
              </a:spcAft>
              <a:buSzPts val="1400"/>
              <a:buNone/>
            </a:pPr>
            <a:r>
              <a:rPr lang="en-US">
                <a:solidFill>
                  <a:srgbClr val="000000"/>
                </a:solidFill>
                <a:highlight>
                  <a:srgbClr val="FFFFFF"/>
                </a:highlight>
              </a:rPr>
              <a:t>CC Image from Pixabay.com</a:t>
            </a:r>
            <a:endParaRPr>
              <a:solidFill>
                <a:srgbClr val="000000"/>
              </a:solidFill>
              <a:highlight>
                <a:srgbClr val="FFFFFF"/>
              </a:highlight>
            </a:endParaRPr>
          </a:p>
        </p:txBody>
      </p:sp>
      <p:sp>
        <p:nvSpPr>
          <p:cNvPr id="1039" name="Google Shape;1039;p48: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49: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51" name="Google Shape;1051;p49: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The purpose of progress monitoring is to monitor students’ response to primary, secondary, and intensive instruction. Progress monitoring data can be used to (a) estimate the rates of improvement, which allows for comparison to peers; (b) identify students who are not demonstrating or making adequate progress so that instructional changes can be made; and (c) compare the efficacy of different forms of instruction—in other words, identify the instructional approach or the intervention that led to the greatest growth among students. It answers the following questions: </a:t>
            </a:r>
            <a:endParaRPr/>
          </a:p>
          <a:p>
            <a:pPr indent="-304800" lvl="0" marL="457200" rtl="0" algn="l">
              <a:lnSpc>
                <a:spcPct val="100000"/>
              </a:lnSpc>
              <a:spcBef>
                <a:spcPts val="331"/>
              </a:spcBef>
              <a:spcAft>
                <a:spcPts val="0"/>
              </a:spcAft>
              <a:buSzPts val="1200"/>
              <a:buFont typeface="Franklin Gothic"/>
              <a:buChar char="●"/>
            </a:pPr>
            <a:r>
              <a:rPr lang="en-US"/>
              <a:t>Are students meeting short- and long-term performance goals?</a:t>
            </a:r>
            <a:endParaRPr/>
          </a:p>
          <a:p>
            <a:pPr indent="-304800" lvl="0" marL="457200" rtl="0" algn="l">
              <a:lnSpc>
                <a:spcPct val="100000"/>
              </a:lnSpc>
              <a:spcBef>
                <a:spcPts val="0"/>
              </a:spcBef>
              <a:spcAft>
                <a:spcPts val="0"/>
              </a:spcAft>
              <a:buSzPts val="1200"/>
              <a:buFont typeface="Franklin Gothic"/>
              <a:buChar char="●"/>
            </a:pPr>
            <a:r>
              <a:rPr lang="en-US"/>
              <a:t>Are students making progress at an acceptable rate?</a:t>
            </a:r>
            <a:endParaRPr/>
          </a:p>
          <a:p>
            <a:pPr indent="-304800" lvl="0" marL="457200" rtl="0" algn="l">
              <a:lnSpc>
                <a:spcPct val="100000"/>
              </a:lnSpc>
              <a:spcBef>
                <a:spcPts val="0"/>
              </a:spcBef>
              <a:spcAft>
                <a:spcPts val="0"/>
              </a:spcAft>
              <a:buSzPts val="1200"/>
              <a:buFont typeface="Franklin Gothic"/>
              <a:buChar char="●"/>
            </a:pPr>
            <a:r>
              <a:rPr lang="en-US"/>
              <a:t>Does the instruction need to be adjusted or changed?</a:t>
            </a:r>
            <a:endParaRPr/>
          </a:p>
          <a:p>
            <a:pPr indent="0" lvl="0" marL="0" rtl="0" algn="l">
              <a:lnSpc>
                <a:spcPct val="100000"/>
              </a:lnSpc>
              <a:spcBef>
                <a:spcPts val="331"/>
              </a:spcBef>
              <a:spcAft>
                <a:spcPts val="0"/>
              </a:spcAft>
              <a:buSzPts val="1400"/>
              <a:buNone/>
            </a:pPr>
            <a:r>
              <a:t/>
            </a:r>
            <a:endParaRPr/>
          </a:p>
          <a:p>
            <a:pPr indent="0" lvl="0" marL="0" rtl="0" algn="l">
              <a:lnSpc>
                <a:spcPct val="100000"/>
              </a:lnSpc>
              <a:spcBef>
                <a:spcPts val="331"/>
              </a:spcBef>
              <a:spcAft>
                <a:spcPts val="0"/>
              </a:spcAft>
              <a:buSzPts val="1400"/>
              <a:buNone/>
            </a:pPr>
            <a:r>
              <a:rPr lang="en-US"/>
              <a:t>Progress monitoring is not only for those students identified for supplemental instruction. The focus is on students who have been identified through screening as at risk for poor learning outcomes, which could include students just above the cut score as well as those scoring below the cutoff score. </a:t>
            </a:r>
            <a:endParaRPr/>
          </a:p>
          <a:p>
            <a:pPr indent="0" lvl="0" marL="0" rtl="0" algn="l">
              <a:lnSpc>
                <a:spcPct val="100000"/>
              </a:lnSpc>
              <a:spcBef>
                <a:spcPts val="331"/>
              </a:spcBef>
              <a:spcAft>
                <a:spcPts val="0"/>
              </a:spcAft>
              <a:buSzPts val="1400"/>
              <a:buNone/>
            </a:pPr>
            <a:r>
              <a:t/>
            </a:r>
            <a:endParaRPr/>
          </a:p>
          <a:p>
            <a:pPr indent="0" lvl="0" marL="0" rtl="0" algn="l">
              <a:lnSpc>
                <a:spcPct val="100000"/>
              </a:lnSpc>
              <a:spcBef>
                <a:spcPts val="331"/>
              </a:spcBef>
              <a:spcAft>
                <a:spcPts val="0"/>
              </a:spcAft>
              <a:buSzPts val="1400"/>
              <a:buNone/>
            </a:pPr>
            <a:r>
              <a:rPr lang="en-US"/>
              <a:t>Progress monitoring tools, just like screening tools, should be brief, valid, reliable, and evidence-based. Common progress monitoring tools include general outcome measurements, including classroom based measurements (CBMs) and mastery measurements. </a:t>
            </a:r>
            <a:endParaRPr/>
          </a:p>
          <a:p>
            <a:pPr indent="0" lvl="0" marL="0" rtl="0" algn="l">
              <a:lnSpc>
                <a:spcPct val="100000"/>
              </a:lnSpc>
              <a:spcBef>
                <a:spcPts val="331"/>
              </a:spcBef>
              <a:spcAft>
                <a:spcPts val="0"/>
              </a:spcAft>
              <a:buSzPts val="1400"/>
              <a:buNone/>
            </a:pPr>
            <a:r>
              <a:t/>
            </a:r>
            <a:endParaRPr/>
          </a:p>
          <a:p>
            <a:pPr indent="0" lvl="0" marL="0" rtl="0" algn="l">
              <a:lnSpc>
                <a:spcPct val="100000"/>
              </a:lnSpc>
              <a:spcBef>
                <a:spcPts val="331"/>
              </a:spcBef>
              <a:spcAft>
                <a:spcPts val="0"/>
              </a:spcAft>
              <a:buSzPts val="1400"/>
              <a:buNone/>
            </a:pPr>
            <a:r>
              <a:rPr lang="en-US"/>
              <a:t>The time frame for progress monitoring assessment is dependent on the tools being used and the typical rate of growth for a student. Progress monitoring can be used any time throughout the school year. With progress monitoring, students are assessed at regular intervals (e.g., weekly, biweekly, monthly) to produce accurate and meaningful results that teachers can use to quantify short- and long-term student gains toward end-of-year goals. At a minimum, progress monitoring tools should be administered at least monthly. However, more frequent data collection is recommended given the amount of data needed for making decisions with confidence (six to nine data points for most tools). With progress monitoring, teachers establish long-term (i.e., end-of-year) goals that indicate the level of proficiency students should demonstrate by the end of the school year.</a:t>
            </a:r>
            <a:endParaRPr/>
          </a:p>
        </p:txBody>
      </p:sp>
      <p:sp>
        <p:nvSpPr>
          <p:cNvPr id="1052" name="Google Shape;1052;p49: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5: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4" name="Google Shape;514;p5: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Let’s discuss the definition and essential elements of RTI.</a:t>
            </a:r>
            <a:endParaRPr>
              <a:solidFill>
                <a:srgbClr val="000000"/>
              </a:solidFill>
            </a:endParaRPr>
          </a:p>
        </p:txBody>
      </p:sp>
      <p:sp>
        <p:nvSpPr>
          <p:cNvPr id="515" name="Google Shape;515;p5: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50: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60" name="Google Shape;1060;p50: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Progress monitoring data are used to (1) place students in intervention groups or decide which interventions work best for students, (2) monitor the progress of students who are receiving supplemental instruction at least biweekly, and (3) determine whether students still require intervention.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Progress monitoring assessments allow us to gauge student progress. For example, within MTSS models, progress monitoring assessment results are used to make a series of decisions that move students between more and less intensive levels of intervention.</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US"/>
              <a:t>Research has demonstrated that when teachers use progress monitoring for instructional decision making, students learn more, teacher decision making improves, and students are more aware of their own performance (e.g., Fuchs, Deno, &amp; Mirkin, 1984). </a:t>
            </a:r>
            <a:endParaRPr/>
          </a:p>
          <a:p>
            <a:pPr indent="-229468" lvl="0" marL="458939" rtl="0" algn="l">
              <a:lnSpc>
                <a:spcPct val="100000"/>
              </a:lnSpc>
              <a:spcBef>
                <a:spcPts val="0"/>
              </a:spcBef>
              <a:spcAft>
                <a:spcPts val="0"/>
              </a:spcAft>
              <a:buSzPts val="1400"/>
              <a:buNone/>
            </a:pPr>
            <a:r>
              <a:t/>
            </a:r>
            <a:endParaRPr/>
          </a:p>
          <a:p>
            <a:pPr indent="0" lvl="1" marL="0" rtl="0" algn="l">
              <a:lnSpc>
                <a:spcPct val="100000"/>
              </a:lnSpc>
              <a:spcBef>
                <a:spcPts val="0"/>
              </a:spcBef>
              <a:spcAft>
                <a:spcPts val="0"/>
              </a:spcAft>
              <a:buSzPts val="1400"/>
              <a:buNone/>
            </a:pPr>
            <a:r>
              <a:rPr lang="en-US"/>
              <a:t>Tier II, or supplementary instruction, is expected to benefit a large majority of students who do not respond to effective primary prevention. Most students receiving supplemental interventions should benefit from this instruction. A small percentage of students, however, will demonstrate inadequate response, providing evidence that they require more intense, individualized instruction. Progress monitoring data allow us to make sound decisions about the level of instruction and intervention needed for students.</a:t>
            </a:r>
            <a:endParaRPr/>
          </a:p>
          <a:p>
            <a:pPr indent="-229468" lvl="0" marL="458939"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a:t>Data should indicate that interventions and data-based decision rules were implemented with fidelity.</a:t>
            </a:r>
            <a:endParaRPr/>
          </a:p>
          <a:p>
            <a:pPr indent="-229468" lvl="0" marL="458939"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1" lang="en-US"/>
              <a:t>Source: </a:t>
            </a:r>
            <a:r>
              <a:rPr lang="en-US"/>
              <a:t>Center on Response to Intervention at American Institutes for Research (2010b). </a:t>
            </a:r>
            <a:endParaRPr/>
          </a:p>
        </p:txBody>
      </p:sp>
      <p:sp>
        <p:nvSpPr>
          <p:cNvPr id="1061" name="Google Shape;1061;p50: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200"/>
              <a:buNone/>
            </a:pPr>
            <a:fld id="{00000000-1234-1234-1234-123412341234}" type="slidenum">
              <a:rPr lang="en-US" sz="1200">
                <a:solidFill>
                  <a:schemeClr val="dk1"/>
                </a:solidFill>
              </a:rPr>
              <a:t>‹#›</a:t>
            </a:fld>
            <a:endParaRPr sz="120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51: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84" name="Google Shape;1084;p51: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By now, ou may have noticed that screening and progress monitoring seem to have many things in common: </a:t>
            </a:r>
            <a:r>
              <a:rPr i="1" lang="en-US"/>
              <a:t>Read similarities.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However, there are important distinguishing features between the two tools. </a:t>
            </a:r>
            <a:r>
              <a:rPr i="1" lang="en-US"/>
              <a:t>Read items in Screening and then items in Progress Monitoring.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None/>
            </a:pPr>
            <a:r>
              <a:rPr lang="en-US"/>
              <a:t>Whereas screening is used to assess all students to determine who might need additional support, progress monitoring is applied with individual students to assess their response to intervention. Like screening instruments, progress monitoring instruments are quick and easy to administer, are sensitive to small changes through time, and focus on targeted skills in the core curriculum. At least 8–10 weeks of intervention and six to nine data points are suggested to make a careful decision about a student’s response to a given intervention. </a:t>
            </a:r>
            <a:endParaRPr/>
          </a:p>
          <a:p>
            <a:pPr indent="-104598" lvl="0" marL="174716" rtl="0" algn="l">
              <a:lnSpc>
                <a:spcPct val="100000"/>
              </a:lnSpc>
              <a:spcBef>
                <a:spcPts val="0"/>
              </a:spcBef>
              <a:spcAft>
                <a:spcPts val="0"/>
              </a:spcAft>
              <a:buClr>
                <a:schemeClr val="dk1"/>
              </a:buClr>
              <a:buSzPts val="1100"/>
              <a:buNone/>
            </a:pPr>
            <a:r>
              <a:t/>
            </a:r>
            <a:endParaRPr/>
          </a:p>
          <a:p>
            <a:pPr indent="0" lvl="0" marL="0" rtl="0" algn="l">
              <a:lnSpc>
                <a:spcPct val="100000"/>
              </a:lnSpc>
              <a:spcBef>
                <a:spcPts val="0"/>
              </a:spcBef>
              <a:spcAft>
                <a:spcPts val="0"/>
              </a:spcAft>
              <a:buSzPts val="1400"/>
              <a:buNone/>
            </a:pPr>
            <a:r>
              <a:rPr i="1" lang="en-US"/>
              <a:t>Source: </a:t>
            </a:r>
            <a:r>
              <a:rPr lang="en-US"/>
              <a:t>Griffiths, VanDerHeyden, Parson, &amp; Burns (2006). </a:t>
            </a:r>
            <a:endParaRPr/>
          </a:p>
        </p:txBody>
      </p:sp>
      <p:sp>
        <p:nvSpPr>
          <p:cNvPr id="1085" name="Google Shape;1085;p51: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52: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07" name="Google Shape;1107;p52: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i="1" lang="en-US"/>
              <a:t>Read the slide.</a:t>
            </a:r>
            <a:endParaRPr i="1"/>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p53: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18" name="Google Shape;1118;p53: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Progress monitor answers three questions:</a:t>
            </a:r>
            <a:endParaRPr/>
          </a:p>
          <a:p>
            <a:pPr indent="-304800" lvl="0" marL="457200" rtl="0" algn="l">
              <a:lnSpc>
                <a:spcPct val="100000"/>
              </a:lnSpc>
              <a:spcBef>
                <a:spcPts val="0"/>
              </a:spcBef>
              <a:spcAft>
                <a:spcPts val="0"/>
              </a:spcAft>
              <a:buSzPts val="1200"/>
              <a:buFont typeface="Franklin Gothic"/>
              <a:buChar char="●"/>
            </a:pPr>
            <a:r>
              <a:rPr lang="en-US"/>
              <a:t>Are students meeting short-term goals that will help them reach their long-term goals?</a:t>
            </a:r>
            <a:endParaRPr/>
          </a:p>
          <a:p>
            <a:pPr indent="-304800" lvl="0" marL="457200" rtl="0" algn="l">
              <a:lnSpc>
                <a:spcPct val="100000"/>
              </a:lnSpc>
              <a:spcBef>
                <a:spcPts val="0"/>
              </a:spcBef>
              <a:spcAft>
                <a:spcPts val="0"/>
              </a:spcAft>
              <a:buSzPts val="1200"/>
              <a:buFont typeface="Franklin Gothic"/>
              <a:buChar char="●"/>
            </a:pPr>
            <a:r>
              <a:rPr lang="en-US"/>
              <a:t>Are students making progress at an acceptable rate?  The progress must be meaningful and close the gap between the student’s progress and that of his or her peers.</a:t>
            </a:r>
            <a:endParaRPr/>
          </a:p>
          <a:p>
            <a:pPr indent="-304800" lvl="0" marL="457200" rtl="0" algn="l">
              <a:lnSpc>
                <a:spcPct val="100000"/>
              </a:lnSpc>
              <a:spcBef>
                <a:spcPts val="0"/>
              </a:spcBef>
              <a:spcAft>
                <a:spcPts val="0"/>
              </a:spcAft>
              <a:buSzPts val="1200"/>
              <a:buFont typeface="Franklin Gothic"/>
              <a:buChar char="●"/>
            </a:pPr>
            <a:r>
              <a:rPr lang="en-US"/>
              <a:t>Does the instruction need to be adjusted or changed? Using pre-established data decision rules, progress monitoring allows you to determine whether the instruction is working for the student and evaluate the effectiveness of changes. </a:t>
            </a:r>
            <a:endParaRPr i="1"/>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54: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28" name="Google Shape;1128;p54: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Implementation of screening, progress monitoring, and a multilevel prevention system alone are not sufficient for RTI. A systematic, comprehensive, and data-based decision-making process is necessary to connect the pieces.</a:t>
            </a:r>
            <a:endParaRPr/>
          </a:p>
          <a:p>
            <a:pPr indent="0" lvl="0" marL="0" rtl="0" algn="l">
              <a:lnSpc>
                <a:spcPct val="100000"/>
              </a:lnSpc>
              <a:spcBef>
                <a:spcPts val="362"/>
              </a:spcBef>
              <a:spcAft>
                <a:spcPts val="0"/>
              </a:spcAft>
              <a:buSzPts val="1400"/>
              <a:buNone/>
            </a:pPr>
            <a:r>
              <a:t/>
            </a:r>
            <a:endParaRPr/>
          </a:p>
        </p:txBody>
      </p:sp>
      <p:sp>
        <p:nvSpPr>
          <p:cNvPr id="1129" name="Google Shape;1129;p54: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55: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38" name="Google Shape;1138;p55: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Data analysis should occur at all levels of RTI implementation (e.g., state, district, school, and grade levels) as well as all levels of prevention (e.g., primary, secondary, and tertiary). Decisions are made based on established routines and procedures. It is helpful for schools and districts to have explicit decision rules in place when analyzing data. Writing down processes helps with consistency despite changes in data team members and ensures the same process and rules are followed with all student-, class-, and school-level data. </a:t>
            </a:r>
            <a:endParaRPr/>
          </a:p>
          <a:p>
            <a:pPr indent="0" lvl="0" marL="0" rtl="0" algn="l">
              <a:lnSpc>
                <a:spcPct val="100000"/>
              </a:lnSpc>
              <a:spcBef>
                <a:spcPts val="362"/>
              </a:spcBef>
              <a:spcAft>
                <a:spcPts val="0"/>
              </a:spcAft>
              <a:buSzPts val="1400"/>
              <a:buNone/>
            </a:pPr>
            <a:r>
              <a:t/>
            </a:r>
            <a:endParaRPr/>
          </a:p>
          <a:p>
            <a:pPr indent="0" lvl="0" marL="0" rtl="0" algn="l">
              <a:lnSpc>
                <a:spcPct val="100000"/>
              </a:lnSpc>
              <a:spcBef>
                <a:spcPts val="362"/>
              </a:spcBef>
              <a:spcAft>
                <a:spcPts val="0"/>
              </a:spcAft>
              <a:buSzPts val="1400"/>
              <a:buNone/>
            </a:pPr>
            <a:r>
              <a:rPr lang="en-US"/>
              <a:t>Teams also might consider articulating specific decision rules in writing to define what happens when certain things occur, such as the following:</a:t>
            </a:r>
            <a:endParaRPr/>
          </a:p>
          <a:p>
            <a:pPr indent="-304800" lvl="0" marL="457200" rtl="0" algn="l">
              <a:lnSpc>
                <a:spcPct val="100000"/>
              </a:lnSpc>
              <a:spcBef>
                <a:spcPts val="362"/>
              </a:spcBef>
              <a:spcAft>
                <a:spcPts val="0"/>
              </a:spcAft>
              <a:buSzPts val="1200"/>
              <a:buChar char="●"/>
            </a:pPr>
            <a:r>
              <a:rPr lang="en-US"/>
              <a:t>What if more than 80% of the students are above the cut score?</a:t>
            </a:r>
            <a:endParaRPr/>
          </a:p>
          <a:p>
            <a:pPr indent="-304800" lvl="0" marL="457200" rtl="0" algn="l">
              <a:lnSpc>
                <a:spcPct val="100000"/>
              </a:lnSpc>
              <a:spcBef>
                <a:spcPts val="0"/>
              </a:spcBef>
              <a:spcAft>
                <a:spcPts val="0"/>
              </a:spcAft>
              <a:buSzPts val="1200"/>
              <a:buChar char="●"/>
            </a:pPr>
            <a:r>
              <a:rPr lang="en-US"/>
              <a:t>What if less than 80% of the students reach the cut score? Do we strengthen the core instruction and curriculum? Do we add an intervention?</a:t>
            </a:r>
            <a:endParaRPr/>
          </a:p>
          <a:p>
            <a:pPr indent="-304800" lvl="0" marL="457200" rtl="0" algn="l">
              <a:lnSpc>
                <a:spcPct val="100000"/>
              </a:lnSpc>
              <a:spcBef>
                <a:spcPts val="0"/>
              </a:spcBef>
              <a:spcAft>
                <a:spcPts val="0"/>
              </a:spcAft>
              <a:buSzPts val="1200"/>
              <a:buChar char="●"/>
            </a:pPr>
            <a:r>
              <a:rPr lang="en-US"/>
              <a:t>What if lack of progress is evident? What do you do? Do you make a plan?</a:t>
            </a:r>
            <a:endParaRPr/>
          </a:p>
          <a:p>
            <a:pPr indent="-304800" lvl="0" marL="457200" rtl="0" algn="l">
              <a:lnSpc>
                <a:spcPct val="100000"/>
              </a:lnSpc>
              <a:spcBef>
                <a:spcPts val="0"/>
              </a:spcBef>
              <a:spcAft>
                <a:spcPts val="0"/>
              </a:spcAft>
              <a:buSzPts val="1200"/>
              <a:buChar char="●"/>
            </a:pPr>
            <a:r>
              <a:rPr lang="en-US"/>
              <a:t>What do we do when student progress varies by target group (e.g., English language learners, special education, and low socioeconomic status)? </a:t>
            </a:r>
            <a:endParaRPr/>
          </a:p>
        </p:txBody>
      </p:sp>
      <p:sp>
        <p:nvSpPr>
          <p:cNvPr id="1139" name="Google Shape;1139;p55: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56: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48" name="Google Shape;1148;p56: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362"/>
              </a:spcBef>
              <a:spcAft>
                <a:spcPts val="0"/>
              </a:spcAft>
              <a:buSzPts val="1400"/>
              <a:buNone/>
            </a:pPr>
            <a:r>
              <a:rPr lang="en-US"/>
              <a:t>The more common types of decisions that schools make are as follows: </a:t>
            </a:r>
            <a:endParaRPr/>
          </a:p>
          <a:p>
            <a:pPr indent="-304800" lvl="0" marL="457200" rtl="0" algn="l">
              <a:lnSpc>
                <a:spcPct val="100000"/>
              </a:lnSpc>
              <a:spcBef>
                <a:spcPts val="362"/>
              </a:spcBef>
              <a:spcAft>
                <a:spcPts val="0"/>
              </a:spcAft>
              <a:buSzPts val="1200"/>
              <a:buChar char="●"/>
            </a:pPr>
            <a:r>
              <a:rPr b="1" lang="en-US"/>
              <a:t>Instruction:</a:t>
            </a:r>
            <a:r>
              <a:rPr lang="en-US"/>
              <a:t> How effective is the instruction? What instructional changes need to be made? </a:t>
            </a:r>
            <a:endParaRPr/>
          </a:p>
          <a:p>
            <a:pPr indent="-304800" lvl="0" marL="457200" rtl="0" algn="l">
              <a:lnSpc>
                <a:spcPct val="100000"/>
              </a:lnSpc>
              <a:spcBef>
                <a:spcPts val="0"/>
              </a:spcBef>
              <a:spcAft>
                <a:spcPts val="0"/>
              </a:spcAft>
              <a:buSzPts val="1200"/>
              <a:buChar char="●"/>
            </a:pPr>
            <a:r>
              <a:rPr b="1" lang="en-US"/>
              <a:t>Evaluate effectiveness:</a:t>
            </a:r>
            <a:r>
              <a:rPr lang="en-US"/>
              <a:t> Is the core curriculum effective for most students? Is one intervention more effective than another intervention? </a:t>
            </a:r>
            <a:endParaRPr/>
          </a:p>
          <a:p>
            <a:pPr indent="-304800" lvl="0" marL="457200" rtl="0" algn="l">
              <a:lnSpc>
                <a:spcPct val="100000"/>
              </a:lnSpc>
              <a:spcBef>
                <a:spcPts val="0"/>
              </a:spcBef>
              <a:spcAft>
                <a:spcPts val="0"/>
              </a:spcAft>
              <a:buSzPts val="1200"/>
              <a:buChar char="●"/>
            </a:pPr>
            <a:r>
              <a:rPr b="1" lang="en-US"/>
              <a:t>Movement within the multilevel prevention system:</a:t>
            </a:r>
            <a:r>
              <a:rPr lang="en-US"/>
              <a:t> How do we know when a student no longer needs secondary prevention or should move from secondary prevention to intensive? </a:t>
            </a:r>
            <a:endParaRPr/>
          </a:p>
          <a:p>
            <a:pPr indent="-304800" lvl="0" marL="457200" rtl="0" algn="l">
              <a:lnSpc>
                <a:spcPct val="100000"/>
              </a:lnSpc>
              <a:spcBef>
                <a:spcPts val="0"/>
              </a:spcBef>
              <a:spcAft>
                <a:spcPts val="0"/>
              </a:spcAft>
              <a:buSzPts val="1200"/>
              <a:buChar char="●"/>
            </a:pPr>
            <a:r>
              <a:rPr b="1" lang="en-US"/>
              <a:t>Disability identification:</a:t>
            </a:r>
            <a:r>
              <a:rPr lang="en-US"/>
              <a:t> How do we know if the student should be referred and is eligible for disability identification? Decisions about disability identification should be made in accordance with state law.</a:t>
            </a:r>
            <a:endParaRPr/>
          </a:p>
          <a:p>
            <a:pPr indent="0" lvl="0" marL="0" rtl="0" algn="l">
              <a:lnSpc>
                <a:spcPct val="100000"/>
              </a:lnSpc>
              <a:spcBef>
                <a:spcPts val="362"/>
              </a:spcBef>
              <a:spcAft>
                <a:spcPts val="0"/>
              </a:spcAft>
              <a:buSzPts val="1400"/>
              <a:buNone/>
            </a:pPr>
            <a:r>
              <a:t/>
            </a:r>
            <a:endParaRPr/>
          </a:p>
          <a:p>
            <a:pPr indent="0" lvl="0" marL="0" rtl="0" algn="l">
              <a:lnSpc>
                <a:spcPct val="100000"/>
              </a:lnSpc>
              <a:spcBef>
                <a:spcPts val="0"/>
              </a:spcBef>
              <a:spcAft>
                <a:spcPts val="0"/>
              </a:spcAft>
              <a:buSzPts val="1400"/>
              <a:buNone/>
            </a:pPr>
            <a:r>
              <a:rPr lang="en-US"/>
              <a:t>These decision rules should be outlined prior to the implementation of a RTI framework.</a:t>
            </a:r>
            <a:endParaRPr/>
          </a:p>
          <a:p>
            <a:pPr indent="0" lvl="0" marL="0" rtl="0" algn="l">
              <a:lnSpc>
                <a:spcPct val="100000"/>
              </a:lnSpc>
              <a:spcBef>
                <a:spcPts val="362"/>
              </a:spcBef>
              <a:spcAft>
                <a:spcPts val="0"/>
              </a:spcAft>
              <a:buSzPts val="1400"/>
              <a:buNone/>
            </a:pPr>
            <a:r>
              <a:t/>
            </a:r>
            <a:endParaRPr/>
          </a:p>
          <a:p>
            <a:pPr indent="0" lvl="0" marL="0" rtl="0" algn="l">
              <a:lnSpc>
                <a:spcPct val="100000"/>
              </a:lnSpc>
              <a:spcBef>
                <a:spcPts val="0"/>
              </a:spcBef>
              <a:spcAft>
                <a:spcPts val="0"/>
              </a:spcAft>
              <a:buSzPts val="1400"/>
              <a:buNone/>
            </a:pPr>
            <a:r>
              <a:rPr lang="en-US"/>
              <a:t>CC Image from Pixabay.com </a:t>
            </a:r>
            <a:endParaRPr/>
          </a:p>
        </p:txBody>
      </p:sp>
      <p:sp>
        <p:nvSpPr>
          <p:cNvPr id="1149" name="Google Shape;1149;p56: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p57: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60" name="Google Shape;1160;p57:notes"/>
          <p:cNvSpPr txBox="1"/>
          <p:nvPr>
            <p:ph idx="1" type="body"/>
          </p:nvPr>
        </p:nvSpPr>
        <p:spPr>
          <a:xfrm>
            <a:off x="390172" y="4344250"/>
            <a:ext cx="6320790" cy="4887276"/>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To ensure that data-based decisions are made consistently and with fidelity across students, classes, and schools, data teams should establish routines and procedures for conducting data reviews, including holding regularly scheduled meetings with established agendas and procedures. Such routines allow teams to understand what they are looking for, how they will look for it, and how they will know if they have found it. </a:t>
            </a:r>
            <a:endParaRPr/>
          </a:p>
          <a:p>
            <a:pPr indent="0" lvl="0" marL="0" rtl="0" algn="l">
              <a:lnSpc>
                <a:spcPct val="100000"/>
              </a:lnSpc>
              <a:spcBef>
                <a:spcPts val="362"/>
              </a:spcBef>
              <a:spcAft>
                <a:spcPts val="0"/>
              </a:spcAft>
              <a:buSzPts val="1400"/>
              <a:buNone/>
            </a:pPr>
            <a:r>
              <a:t/>
            </a:r>
            <a:endParaRPr/>
          </a:p>
          <a:p>
            <a:pPr indent="0" lvl="0" marL="0" rtl="0" algn="l">
              <a:lnSpc>
                <a:spcPct val="100000"/>
              </a:lnSpc>
              <a:spcBef>
                <a:spcPts val="362"/>
              </a:spcBef>
              <a:spcAft>
                <a:spcPts val="0"/>
              </a:spcAft>
              <a:buSzPts val="1400"/>
              <a:buNone/>
            </a:pPr>
            <a:r>
              <a:rPr lang="en-US"/>
              <a:t>Consider asking the following questions at team meetings:</a:t>
            </a:r>
            <a:endParaRPr/>
          </a:p>
          <a:p>
            <a:pPr indent="0" lvl="0" marL="0" rtl="0" algn="l">
              <a:lnSpc>
                <a:spcPct val="100000"/>
              </a:lnSpc>
              <a:spcBef>
                <a:spcPts val="362"/>
              </a:spcBef>
              <a:spcAft>
                <a:spcPts val="0"/>
              </a:spcAft>
              <a:buSzPts val="1400"/>
              <a:buNone/>
            </a:pPr>
            <a:r>
              <a:rPr lang="en-US"/>
              <a:t>What are you looking for?</a:t>
            </a:r>
            <a:endParaRPr/>
          </a:p>
          <a:p>
            <a:pPr indent="-304800" lvl="0" marL="457200" rtl="0" algn="l">
              <a:lnSpc>
                <a:spcPct val="100000"/>
              </a:lnSpc>
              <a:spcBef>
                <a:spcPts val="362"/>
              </a:spcBef>
              <a:spcAft>
                <a:spcPts val="0"/>
              </a:spcAft>
              <a:buSzPts val="1200"/>
              <a:buChar char="●"/>
            </a:pPr>
            <a:r>
              <a:rPr lang="en-US"/>
              <a:t>Identify what you are looking for at all levels of analysis (district, school, grade, class, and students) and levels of prevention (efficacy and students who are struggling). </a:t>
            </a:r>
            <a:endParaRPr/>
          </a:p>
          <a:p>
            <a:pPr indent="-304800" lvl="0" marL="457200" rtl="0" algn="l">
              <a:lnSpc>
                <a:spcPct val="100000"/>
              </a:lnSpc>
              <a:spcBef>
                <a:spcPts val="0"/>
              </a:spcBef>
              <a:spcAft>
                <a:spcPts val="0"/>
              </a:spcAft>
              <a:buSzPts val="1200"/>
              <a:buChar char="●"/>
            </a:pPr>
            <a:r>
              <a:rPr lang="en-US"/>
              <a:t>If you are unclear as to what you are looking for, conduct an analysis of the more critical outcomes first (e.g., mathematics and reading performance) and then focus on outcomes in other areas. It is important to set priorities. </a:t>
            </a:r>
            <a:endParaRPr/>
          </a:p>
          <a:p>
            <a:pPr indent="0" lvl="0" marL="0" rtl="0" algn="l">
              <a:lnSpc>
                <a:spcPct val="100000"/>
              </a:lnSpc>
              <a:spcBef>
                <a:spcPts val="362"/>
              </a:spcBef>
              <a:spcAft>
                <a:spcPts val="0"/>
              </a:spcAft>
              <a:buSzPts val="1400"/>
              <a:buNone/>
            </a:pPr>
            <a:r>
              <a:rPr lang="en-US"/>
              <a:t>How will you look for it?</a:t>
            </a:r>
            <a:endParaRPr/>
          </a:p>
          <a:p>
            <a:pPr indent="-304800" lvl="0" marL="457200" rtl="0" algn="l">
              <a:lnSpc>
                <a:spcPct val="100000"/>
              </a:lnSpc>
              <a:spcBef>
                <a:spcPts val="362"/>
              </a:spcBef>
              <a:spcAft>
                <a:spcPts val="0"/>
              </a:spcAft>
              <a:buSzPts val="1200"/>
              <a:buChar char="●"/>
            </a:pPr>
            <a:r>
              <a:rPr lang="en-US"/>
              <a:t>Develop a plan for how you will systematically analyze data. A plan can increase the efficiency of data analysis activities. It also helps manage the output that many data systems offer. Only the most critical data are needed at first. The plan allows you to know where to delve deeper. </a:t>
            </a:r>
            <a:endParaRPr/>
          </a:p>
          <a:p>
            <a:pPr indent="0" lvl="0" marL="0" rtl="0" algn="l">
              <a:lnSpc>
                <a:spcPct val="100000"/>
              </a:lnSpc>
              <a:spcBef>
                <a:spcPts val="362"/>
              </a:spcBef>
              <a:spcAft>
                <a:spcPts val="0"/>
              </a:spcAft>
              <a:buSzPts val="1400"/>
              <a:buNone/>
            </a:pPr>
            <a:r>
              <a:rPr lang="en-US"/>
              <a:t>How will you know whether you have found it?</a:t>
            </a:r>
            <a:endParaRPr/>
          </a:p>
          <a:p>
            <a:pPr indent="-304800" lvl="0" marL="457200" rtl="0" algn="l">
              <a:lnSpc>
                <a:spcPct val="100000"/>
              </a:lnSpc>
              <a:spcBef>
                <a:spcPts val="362"/>
              </a:spcBef>
              <a:spcAft>
                <a:spcPts val="0"/>
              </a:spcAft>
              <a:buSzPts val="1200"/>
              <a:buChar char="●"/>
            </a:pPr>
            <a:r>
              <a:rPr lang="en-US"/>
              <a:t>Determine how much evidence is needed for the team to identify success or a lack of success. Once identified, the team can continue moving through the problem-solving process to develop a plan of action. </a:t>
            </a:r>
            <a:endParaRPr/>
          </a:p>
          <a:p>
            <a:pPr indent="-304800" lvl="0" marL="457200" rtl="0" algn="l">
              <a:lnSpc>
                <a:spcPct val="100000"/>
              </a:lnSpc>
              <a:spcBef>
                <a:spcPts val="0"/>
              </a:spcBef>
              <a:spcAft>
                <a:spcPts val="0"/>
              </a:spcAft>
              <a:buSzPts val="1200"/>
              <a:buChar char="●"/>
            </a:pPr>
            <a:r>
              <a:rPr lang="en-US"/>
              <a:t>Specifically, teams should have set procedures for establishing goals and determining responsiveness.</a:t>
            </a:r>
            <a:endParaRPr/>
          </a:p>
        </p:txBody>
      </p:sp>
      <p:sp>
        <p:nvSpPr>
          <p:cNvPr id="1161" name="Google Shape;1161;p57: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p58: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69" name="Google Shape;1169;p58: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Clr>
                <a:schemeClr val="dk1"/>
              </a:buClr>
              <a:buSzPts val="1100"/>
              <a:buNone/>
            </a:pPr>
            <a:r>
              <a:rPr lang="en-US"/>
              <a:t>Data are used to determine whether a student is responding or benefiting from intervention. A student’s response can be classified as “responsive” or “nonresponsive.”</a:t>
            </a:r>
            <a:endParaRPr/>
          </a:p>
          <a:p>
            <a:pPr indent="0" lvl="0" marL="0" rtl="0" algn="l">
              <a:lnSpc>
                <a:spcPct val="100000"/>
              </a:lnSpc>
              <a:spcBef>
                <a:spcPts val="0"/>
              </a:spcBef>
              <a:spcAft>
                <a:spcPts val="0"/>
              </a:spcAft>
              <a:buClr>
                <a:schemeClr val="dk1"/>
              </a:buClr>
              <a:buSzPts val="1100"/>
              <a:buNone/>
            </a:pPr>
            <a:r>
              <a:t/>
            </a:r>
            <a:endParaRPr/>
          </a:p>
          <a:p>
            <a:pPr indent="0" lvl="0" marL="0" rtl="0" algn="l">
              <a:lnSpc>
                <a:spcPct val="100000"/>
              </a:lnSpc>
              <a:spcBef>
                <a:spcPts val="0"/>
              </a:spcBef>
              <a:spcAft>
                <a:spcPts val="0"/>
              </a:spcAft>
              <a:buSzPts val="1400"/>
              <a:buNone/>
            </a:pPr>
            <a:r>
              <a:rPr i="1" lang="en-US">
                <a:solidFill>
                  <a:srgbClr val="000000"/>
                </a:solidFill>
              </a:rPr>
              <a:t>Source: </a:t>
            </a:r>
            <a:r>
              <a:rPr lang="en-US">
                <a:solidFill>
                  <a:srgbClr val="000000"/>
                </a:solidFill>
              </a:rPr>
              <a:t>Fuchs, Fuchs, McMaster, Yen, &amp; Svenson (2004); Griffiths et al. (2006); Shores &amp; Chester (2009). </a:t>
            </a:r>
            <a:endParaRPr>
              <a:solidFill>
                <a:srgbClr val="000000"/>
              </a:solidFill>
            </a:endParaRPr>
          </a:p>
        </p:txBody>
      </p:sp>
      <p:sp>
        <p:nvSpPr>
          <p:cNvPr id="1170" name="Google Shape;1170;p58: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rPr>
              <a:t>‹#›</a:t>
            </a:fld>
            <a:endParaRPr sz="1200">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p59: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83" name="Google Shape;1183;p59: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Case A is an example of using student data to help determine whether a student is making progress with Tier I instruction. The graph illustrates a student’s performance in September. Given a short reading passage, this student was reading at approximately 10.5 words per minute accurately. The cut-point score for this student’s grade is 30 words correct per minute (WCPM).  </a:t>
            </a:r>
            <a:endParaRPr/>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i="1" lang="en-US"/>
              <a:t>Trainer Notes: Pose the following questions and discuss whole group.</a:t>
            </a:r>
            <a:endParaRPr/>
          </a:p>
          <a:p>
            <a:pPr indent="0" lvl="0" marL="0" rtl="0" algn="l">
              <a:lnSpc>
                <a:spcPct val="100000"/>
              </a:lnSpc>
              <a:spcBef>
                <a:spcPts val="0"/>
              </a:spcBef>
              <a:spcAft>
                <a:spcPts val="0"/>
              </a:spcAft>
              <a:buSzPts val="1400"/>
              <a:buNone/>
            </a:pPr>
            <a:r>
              <a:rPr lang="en-US"/>
              <a:t>Let’s discuss how data-based decision making occurs in the RTI framework by looking at student data. The first step is to analyze screening data. </a:t>
            </a:r>
            <a:endParaRPr i="1"/>
          </a:p>
          <a:p>
            <a:pPr indent="0" lvl="0" marL="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a:t>Is this student at risk? </a:t>
            </a:r>
            <a:endParaRPr/>
          </a:p>
          <a:p>
            <a:pPr indent="-304800" lvl="0" marL="457200" rtl="0" algn="l">
              <a:lnSpc>
                <a:spcPct val="100000"/>
              </a:lnSpc>
              <a:spcBef>
                <a:spcPts val="0"/>
              </a:spcBef>
              <a:spcAft>
                <a:spcPts val="0"/>
              </a:spcAft>
              <a:buSzPts val="1200"/>
              <a:buChar char="●"/>
            </a:pPr>
            <a:r>
              <a:rPr lang="en-US"/>
              <a:t>The word identification score is 10.5, and the cut point for the student’s grade is 30 WCPM; therefore, yes, this is student is at risk.</a:t>
            </a:r>
            <a:endParaRPr/>
          </a:p>
          <a:p>
            <a:pPr indent="-304800" lvl="0" marL="457200" rtl="0" algn="l">
              <a:lnSpc>
                <a:spcPct val="100000"/>
              </a:lnSpc>
              <a:spcBef>
                <a:spcPts val="0"/>
              </a:spcBef>
              <a:spcAft>
                <a:spcPts val="0"/>
              </a:spcAft>
              <a:buSzPts val="1200"/>
              <a:buChar char="●"/>
            </a:pPr>
            <a:r>
              <a:rPr lang="en-US"/>
              <a:t>Given that information, the general education teacher differentiates instruction and monitors student progress to determine the student’s response to core instruction.</a:t>
            </a:r>
            <a:endParaRPr/>
          </a:p>
          <a:p>
            <a:pPr indent="-229468" lvl="0" marL="458939"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lang="en-US"/>
              <a:t>Next, let’s determine the student’s response to Tier I instruction.</a:t>
            </a:r>
            <a:endParaRPr/>
          </a:p>
          <a:p>
            <a:pPr indent="0" lvl="0" marL="0" rtl="0" algn="l">
              <a:lnSpc>
                <a:spcPct val="100000"/>
              </a:lnSpc>
              <a:spcBef>
                <a:spcPts val="0"/>
              </a:spcBef>
              <a:spcAft>
                <a:spcPts val="0"/>
              </a:spcAft>
              <a:buSzPts val="1400"/>
              <a:buNone/>
            </a:pPr>
            <a:r>
              <a:rPr lang="en-US"/>
              <a:t>Is this student responsive to general education? </a:t>
            </a:r>
            <a:endParaRPr/>
          </a:p>
          <a:p>
            <a:pPr indent="-304800" lvl="0" marL="457200" rtl="0" algn="l">
              <a:lnSpc>
                <a:spcPct val="100000"/>
              </a:lnSpc>
              <a:spcBef>
                <a:spcPts val="0"/>
              </a:spcBef>
              <a:spcAft>
                <a:spcPts val="0"/>
              </a:spcAft>
              <a:buSzPts val="1200"/>
              <a:buChar char="●"/>
            </a:pPr>
            <a:r>
              <a:rPr lang="en-US"/>
              <a:t>Based on the word identification fluency slope of 1.8, yes, this student is responsive to Tier I instruction</a:t>
            </a:r>
            <a:r>
              <a:rPr b="1" lang="en-US"/>
              <a:t>.</a:t>
            </a:r>
            <a:endParaRPr/>
          </a:p>
          <a:p>
            <a:pPr indent="-304800" lvl="0" marL="457200" rtl="0" algn="l">
              <a:lnSpc>
                <a:spcPct val="100000"/>
              </a:lnSpc>
              <a:spcBef>
                <a:spcPts val="0"/>
              </a:spcBef>
              <a:spcAft>
                <a:spcPts val="0"/>
              </a:spcAft>
              <a:buSzPts val="1200"/>
              <a:buChar char="●"/>
            </a:pPr>
            <a:r>
              <a:rPr lang="en-US"/>
              <a:t>The general education teacher may wish to continue differentiation of instruction and monitor student response to core instruction to ensure that the student does not fall behind again.</a:t>
            </a:r>
            <a:endParaRPr/>
          </a:p>
          <a:p>
            <a:pPr indent="-229468" lvl="0" marL="458939"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1" lang="en-US"/>
              <a:t>Source: </a:t>
            </a:r>
            <a:r>
              <a:rPr lang="en-US"/>
              <a:t>Fuchs, Fuchs, Compton, &amp; Bryant (2005). </a:t>
            </a:r>
            <a:endParaRPr/>
          </a:p>
        </p:txBody>
      </p:sp>
      <p:sp>
        <p:nvSpPr>
          <p:cNvPr id="1184" name="Google Shape;1184;p59: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solidFill>
                  <a:schemeClr val="dk1"/>
                </a:solidFill>
              </a:rPr>
              <a:t>‹#›</a:t>
            </a:fld>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6: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3" name="Google Shape;523;p6: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RTI is a framework to prevent academic failure and respond to existing academic needs (Bradley et al., 2011).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This graphic depicts the Arkansas RTI model. Many of you may associate the red, green, and yellow triangle with RTI. But the triangle does not represent the RTI framework; it represents only one component, the multilevel prevention system. The center graphic takes into account all the essential components and, most importantly, the use of data to make decisions, which often is absent from the traditional RTI triangle.</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If you look to the far left, you’ll see screening / diagnostic / progress monitoring—</a:t>
            </a:r>
            <a:r>
              <a:rPr i="1" lang="en-US">
                <a:solidFill>
                  <a:srgbClr val="000000"/>
                </a:solidFill>
              </a:rPr>
              <a:t>explain the assessments and tiers of instruction on the graphic and how they work together. </a:t>
            </a:r>
            <a:r>
              <a:rPr lang="en-US">
                <a:solidFill>
                  <a:srgbClr val="000000"/>
                </a:solidFill>
              </a:rPr>
              <a:t>Data-based decision making is the foundation of the framework.</a:t>
            </a:r>
            <a:endParaRPr>
              <a:solidFill>
                <a:srgbClr val="000000"/>
              </a:solidFill>
            </a:endParaRPr>
          </a:p>
          <a:p>
            <a:pPr indent="0" lvl="0" marL="0" rtl="0" algn="l">
              <a:lnSpc>
                <a:spcPct val="100000"/>
              </a:lnSpc>
              <a:spcBef>
                <a:spcPts val="0"/>
              </a:spcBef>
              <a:spcAft>
                <a:spcPts val="0"/>
              </a:spcAft>
              <a:buClr>
                <a:schemeClr val="dk1"/>
              </a:buClr>
              <a:buSzPts val="1400"/>
              <a:buNone/>
            </a:pPr>
            <a:r>
              <a:t/>
            </a:r>
            <a:endParaRPr i="1">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In future training sessions, we will talk more about the components in RTI and best practices for implementation. </a:t>
            </a:r>
            <a:endParaRPr>
              <a:solidFill>
                <a:srgbClr val="000000"/>
              </a:solidFill>
            </a:endParaRPr>
          </a:p>
        </p:txBody>
      </p:sp>
      <p:sp>
        <p:nvSpPr>
          <p:cNvPr id="524" name="Google Shape;524;p6: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60: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96" name="Google Shape;1196;p60: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Case B is a different example. It is clear that this student is at risk, based on a screening cut score (30). Knowing this, the teacher differentiates instruction to better meet the needs of the student and continues to monitor the student’s progress.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After 8 weeks, the student had not made much progress and was placed in an intervention (Tier II). Now, the student begins to make significant progress toward the grade-level benchmark. It is important to note that progress monitoring data indicate that the student remains at risk; therefore, this student requires additional intervention plus frequent monitoring to determine the response to intervention.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1" lang="en-US"/>
              <a:t>Source: </a:t>
            </a:r>
            <a:r>
              <a:rPr lang="en-US"/>
              <a:t>Fuchs et al. (2005). </a:t>
            </a:r>
            <a:endParaRPr/>
          </a:p>
        </p:txBody>
      </p:sp>
      <p:sp>
        <p:nvSpPr>
          <p:cNvPr id="1197" name="Google Shape;1197;p60: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solidFill>
                  <a:schemeClr val="dk1"/>
                </a:solidFill>
              </a:rPr>
              <a:t>‹#›</a:t>
            </a:fld>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61: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10" name="Google Shape;1210;p61: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In Cases A and B, the student responded to the change in instruction or the intervention. But many times, this is not the case, as seen in Case C. The first step is to analyze screening data and determine if this student is at-risk. Based on the student’s word identification fluency score compared with the goal line, we can see that the student is clearly at-risk based on the screening cut point.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second step is to look at that data (from Tier I) and assess the Tier I response. Is this student responsive to general education? The word identification fluency slope is .25; therefore, the answer is no. We can see that the student is not responsive (not making progress). As a result, the student received a Tier II intervention, and progress was closely monitored.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the third step, we assess the student’s Tier II response. Is this student responsive to data-based differentiated instruction at Tier II? The word identification fluency score is 3.5; therefore, the answer is no. Now we need to make an instructional change. Based on the student’s response to Tier II instruction, the student needs further intensified instruction to make progress. The next step would be to either intensify the instruction at Tier II or move the student to a Tier III intervention. The student’s progress will continue to be closely monitored. </a:t>
            </a:r>
            <a:endParaRPr/>
          </a:p>
          <a:p>
            <a:pPr indent="-229468" lvl="0" marL="458939"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1" lang="en-US"/>
              <a:t>Source:</a:t>
            </a:r>
            <a:r>
              <a:rPr lang="en-US"/>
              <a:t> Fuchs et al. (2005).</a:t>
            </a:r>
            <a:endParaRPr/>
          </a:p>
        </p:txBody>
      </p:sp>
      <p:sp>
        <p:nvSpPr>
          <p:cNvPr id="1211" name="Google Shape;1211;p61: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solidFill>
                  <a:schemeClr val="dk1"/>
                </a:solidFill>
              </a:rPr>
              <a:t>‹#›</a:t>
            </a:fld>
            <a:endParaRPr>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p62: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21" name="Google Shape;1221;p62: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i="1" lang="en-US"/>
              <a:t>Trainer Notes: Pose the questions on the slide.  Ask teams to reflect and discuss.</a:t>
            </a:r>
            <a:endParaRPr/>
          </a:p>
        </p:txBody>
      </p:sp>
      <p:sp>
        <p:nvSpPr>
          <p:cNvPr id="1222" name="Google Shape;1222;p62:notes"/>
          <p:cNvSpPr txBox="1"/>
          <p:nvPr>
            <p:ph idx="12" type="sldNum"/>
          </p:nvPr>
        </p:nvSpPr>
        <p:spPr>
          <a:xfrm>
            <a:off x="3979123" y="8843333"/>
            <a:ext cx="3044100" cy="465900"/>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solidFill>
                  <a:schemeClr val="dk1"/>
                </a:solidFill>
              </a:rPr>
              <a:t>‹#›</a:t>
            </a:fld>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63: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34" name="Google Shape;1234;p63: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362"/>
              </a:spcBef>
              <a:spcAft>
                <a:spcPts val="0"/>
              </a:spcAft>
              <a:buSzPts val="1400"/>
              <a:buNone/>
            </a:pPr>
            <a:r>
              <a:t/>
            </a:r>
            <a:endParaRPr/>
          </a:p>
        </p:txBody>
      </p:sp>
      <p:sp>
        <p:nvSpPr>
          <p:cNvPr id="1235" name="Google Shape;1235;p63: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p64:notes"/>
          <p:cNvSpPr/>
          <p:nvPr>
            <p:ph idx="2" type="sldImg"/>
          </p:nvPr>
        </p:nvSpPr>
        <p:spPr>
          <a:xfrm>
            <a:off x="1174750" y="696913"/>
            <a:ext cx="4649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43" name="Google Shape;1243;p64:notes"/>
          <p:cNvSpPr txBox="1"/>
          <p:nvPr>
            <p:ph idx="1" type="body"/>
          </p:nvPr>
        </p:nvSpPr>
        <p:spPr>
          <a:xfrm>
            <a:off x="933339" y="4416420"/>
            <a:ext cx="5130900" cy="4183200"/>
          </a:xfrm>
          <a:prstGeom prst="rect">
            <a:avLst/>
          </a:prstGeom>
          <a:noFill/>
          <a:ln>
            <a:noFill/>
          </a:ln>
        </p:spPr>
        <p:txBody>
          <a:bodyPr anchorCtr="0" anchor="t" bIns="46600" lIns="93225" spcFirstLastPara="1" rIns="93225" wrap="square" tIns="46600">
            <a:noAutofit/>
          </a:bodyPr>
          <a:lstStyle/>
          <a:p>
            <a:pPr indent="0" lvl="0" marL="0" rtl="0" algn="l">
              <a:lnSpc>
                <a:spcPct val="100000"/>
              </a:lnSpc>
              <a:spcBef>
                <a:spcPts val="0"/>
              </a:spcBef>
              <a:spcAft>
                <a:spcPts val="0"/>
              </a:spcAft>
              <a:buSzPts val="1400"/>
              <a:buNone/>
            </a:pPr>
            <a:r>
              <a:rPr lang="en-US">
                <a:solidFill>
                  <a:srgbClr val="000000"/>
                </a:solidFill>
              </a:rPr>
              <a:t>Judy Elliott (2016) described the problem-solving process in RTI as having four simple steps:</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1. Define the problem:</a:t>
            </a:r>
            <a:r>
              <a:rPr b="1" lang="en-US">
                <a:solidFill>
                  <a:srgbClr val="000000"/>
                </a:solidFill>
              </a:rPr>
              <a:t> </a:t>
            </a:r>
            <a:r>
              <a:rPr lang="en-US">
                <a:solidFill>
                  <a:srgbClr val="000000"/>
                </a:solidFill>
              </a:rPr>
              <a:t>Determine the goal. What is the difference between the expectation and what is actually occurring in terms of student performance? </a:t>
            </a:r>
            <a:endParaRPr>
              <a:solidFill>
                <a:srgbClr val="000000"/>
              </a:solidFill>
            </a:endParaRPr>
          </a:p>
          <a:p>
            <a:pPr indent="0" lvl="0" marL="0" rtl="0" algn="l">
              <a:lnSpc>
                <a:spcPct val="100000"/>
              </a:lnSpc>
              <a:spcBef>
                <a:spcPts val="0"/>
              </a:spcBef>
              <a:spcAft>
                <a:spcPts val="0"/>
              </a:spcAft>
              <a:buSzPts val="1400"/>
              <a:buNone/>
            </a:pPr>
            <a:r>
              <a:t/>
            </a:r>
            <a:endParaRPr b="1">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2. Analyze the problem: Why is it occurring? Hypothesize possible root causes of why the problem is occurring. Carefully analyze additional data to support or refute each hypothesis. Use additional data to validate whether your hypothesis is true.</a:t>
            </a:r>
            <a:endParaRPr>
              <a:solidFill>
                <a:srgbClr val="000000"/>
              </a:solidFill>
            </a:endParaRPr>
          </a:p>
          <a:p>
            <a:pPr indent="0" lvl="0" marL="0" rtl="0" algn="l">
              <a:lnSpc>
                <a:spcPct val="100000"/>
              </a:lnSpc>
              <a:spcBef>
                <a:spcPts val="0"/>
              </a:spcBef>
              <a:spcAft>
                <a:spcPts val="0"/>
              </a:spcAft>
              <a:buSzPts val="1400"/>
              <a:buNone/>
            </a:pPr>
            <a:r>
              <a:t/>
            </a:r>
            <a:endParaRPr b="1">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3. Implement the plan: With your team, determine what can be done to solve the problem. Your team may want to brainstorm and select the intervention(s) or strategies that could be put into place to address the problem.</a:t>
            </a:r>
            <a:endParaRPr>
              <a:solidFill>
                <a:srgbClr val="000000"/>
              </a:solidFill>
            </a:endParaRPr>
          </a:p>
          <a:p>
            <a:pPr indent="0" lvl="0" marL="0" rtl="0" algn="l">
              <a:lnSpc>
                <a:spcPct val="100000"/>
              </a:lnSpc>
              <a:spcBef>
                <a:spcPts val="0"/>
              </a:spcBef>
              <a:spcAft>
                <a:spcPts val="0"/>
              </a:spcAft>
              <a:buSzPts val="1400"/>
              <a:buNone/>
            </a:pPr>
            <a:r>
              <a:t/>
            </a:r>
            <a:endParaRPr b="1">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4. Evaluate the plan</a:t>
            </a:r>
            <a:r>
              <a:rPr b="1" lang="en-US">
                <a:solidFill>
                  <a:srgbClr val="000000"/>
                </a:solidFill>
              </a:rPr>
              <a:t> </a:t>
            </a:r>
            <a:r>
              <a:rPr lang="en-US">
                <a:solidFill>
                  <a:srgbClr val="000000"/>
                </a:solidFill>
              </a:rPr>
              <a:t>to determine if it worked or if further assessment or changes are needed. Collect and use schoolwide, small-group, and individual student data to determine whether the plan is working to address the problem identified. Progress monitor and modify, if necessary. Evaluate the response: good, questionable, or poor.</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Let’s look at how we can best implement each step.</a:t>
            </a:r>
            <a:endParaRPr>
              <a:solidFill>
                <a:srgbClr val="000000"/>
              </a:solidFill>
            </a:endParaRPr>
          </a:p>
        </p:txBody>
      </p:sp>
      <p:sp>
        <p:nvSpPr>
          <p:cNvPr id="1244" name="Google Shape;1244;p64:notes"/>
          <p:cNvSpPr txBox="1"/>
          <p:nvPr>
            <p:ph idx="12" type="sldNum"/>
          </p:nvPr>
        </p:nvSpPr>
        <p:spPr>
          <a:xfrm>
            <a:off x="3964705" y="8831250"/>
            <a:ext cx="3033000" cy="465000"/>
          </a:xfrm>
          <a:prstGeom prst="rect">
            <a:avLst/>
          </a:prstGeom>
          <a:noFill/>
          <a:ln>
            <a:noFill/>
          </a:ln>
        </p:spPr>
        <p:txBody>
          <a:bodyPr anchorCtr="0" anchor="b" bIns="46600" lIns="93225" spcFirstLastPara="1" rIns="93225" wrap="square" tIns="466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65:notes"/>
          <p:cNvSpPr/>
          <p:nvPr>
            <p:ph idx="2" type="sldImg"/>
          </p:nvPr>
        </p:nvSpPr>
        <p:spPr>
          <a:xfrm>
            <a:off x="1174750" y="696913"/>
            <a:ext cx="4649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54" name="Google Shape;1254;p65:notes"/>
          <p:cNvSpPr txBox="1"/>
          <p:nvPr>
            <p:ph idx="1" type="body"/>
          </p:nvPr>
        </p:nvSpPr>
        <p:spPr>
          <a:xfrm>
            <a:off x="933339" y="4416420"/>
            <a:ext cx="5130900" cy="4183200"/>
          </a:xfrm>
          <a:prstGeom prst="rect">
            <a:avLst/>
          </a:prstGeom>
          <a:noFill/>
          <a:ln>
            <a:noFill/>
          </a:ln>
        </p:spPr>
        <p:txBody>
          <a:bodyPr anchorCtr="0" anchor="t" bIns="46600" lIns="93225" spcFirstLastPara="1" rIns="93225" wrap="square" tIns="46600">
            <a:noAutofit/>
          </a:bodyPr>
          <a:lstStyle/>
          <a:p>
            <a:pPr indent="0" lvl="0" marL="0" rtl="0" algn="l">
              <a:lnSpc>
                <a:spcPct val="100000"/>
              </a:lnSpc>
              <a:spcBef>
                <a:spcPts val="0"/>
              </a:spcBef>
              <a:spcAft>
                <a:spcPts val="0"/>
              </a:spcAft>
              <a:buClr>
                <a:schemeClr val="dk1"/>
              </a:buClr>
              <a:buSzPts val="1200"/>
              <a:buNone/>
            </a:pPr>
            <a:r>
              <a:rPr lang="en-US"/>
              <a:t>What is the goal? The first step in the problem-solving process is to use school data to identify a goal or desired outcome. The team will determine this goal by analyzing screening data and other schoolwide data.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SzPts val="1400"/>
              <a:buNone/>
            </a:pPr>
            <a:r>
              <a:rPr lang="en-US"/>
              <a:t>The team will want to look at students’ current level of performance in comparison with their peers and the benchmark as compared to essential standards. By doing this gap analysis and identifying where you want students to perform in comparison to where they are actually performing, the team will be able to set a realistic goal.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Image used with permission from www.thinkstock.com.</a:t>
            </a:r>
            <a:endParaRPr/>
          </a:p>
        </p:txBody>
      </p:sp>
      <p:sp>
        <p:nvSpPr>
          <p:cNvPr id="1255" name="Google Shape;1255;p65:notes"/>
          <p:cNvSpPr txBox="1"/>
          <p:nvPr>
            <p:ph idx="12" type="sldNum"/>
          </p:nvPr>
        </p:nvSpPr>
        <p:spPr>
          <a:xfrm>
            <a:off x="3964705" y="8831250"/>
            <a:ext cx="3033000" cy="465000"/>
          </a:xfrm>
          <a:prstGeom prst="rect">
            <a:avLst/>
          </a:prstGeom>
          <a:noFill/>
          <a:ln>
            <a:noFill/>
          </a:ln>
        </p:spPr>
        <p:txBody>
          <a:bodyPr anchorCtr="0" anchor="b" bIns="46600" lIns="93225" spcFirstLastPara="1" rIns="93225" wrap="square" tIns="466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66:notes"/>
          <p:cNvSpPr/>
          <p:nvPr>
            <p:ph idx="2" type="sldImg"/>
          </p:nvPr>
        </p:nvSpPr>
        <p:spPr>
          <a:xfrm>
            <a:off x="1173163" y="695325"/>
            <a:ext cx="4640400" cy="3481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65" name="Google Shape;1265;p66:notes"/>
          <p:cNvSpPr txBox="1"/>
          <p:nvPr>
            <p:ph idx="1" type="body"/>
          </p:nvPr>
        </p:nvSpPr>
        <p:spPr>
          <a:xfrm>
            <a:off x="139700" y="4260850"/>
            <a:ext cx="6705600" cy="5022900"/>
          </a:xfrm>
          <a:prstGeom prst="rect">
            <a:avLst/>
          </a:prstGeom>
          <a:noFill/>
          <a:ln>
            <a:noFill/>
          </a:ln>
        </p:spPr>
        <p:txBody>
          <a:bodyPr anchorCtr="0" anchor="t" bIns="46550" lIns="93100" spcFirstLastPara="1" rIns="93100" wrap="square" tIns="46550">
            <a:noAutofit/>
          </a:bodyPr>
          <a:lstStyle/>
          <a:p>
            <a:pPr indent="0" lvl="0" marL="0" rtl="0" algn="l">
              <a:lnSpc>
                <a:spcPct val="100000"/>
              </a:lnSpc>
              <a:spcBef>
                <a:spcPts val="0"/>
              </a:spcBef>
              <a:spcAft>
                <a:spcPts val="0"/>
              </a:spcAft>
              <a:buSzPts val="1400"/>
              <a:buNone/>
            </a:pPr>
            <a:r>
              <a:rPr lang="en-US">
                <a:solidFill>
                  <a:srgbClr val="000000"/>
                </a:solidFill>
              </a:rPr>
              <a:t>This graph shows schoolwide literacy screening data across all three points in the school year.  Remember, the expectation is that at Tier 1, at least 80% - 85% of students are proficient, 10% - 15% may need Tier 2 intervention, and 1% - 5% may require Tier 3 Intensive Intervention.  </a:t>
            </a:r>
            <a:endParaRPr>
              <a:solidFill>
                <a:srgbClr val="000000"/>
              </a:solidFill>
            </a:endParaRPr>
          </a:p>
          <a:p>
            <a:pPr indent="0" lvl="0" marL="0" rtl="0" algn="l">
              <a:lnSpc>
                <a:spcPct val="100000"/>
              </a:lnSpc>
              <a:spcBef>
                <a:spcPts val="0"/>
              </a:spcBef>
              <a:spcAft>
                <a:spcPts val="0"/>
              </a:spcAft>
              <a:buSzPts val="1400"/>
              <a:buNone/>
            </a:pPr>
            <a:r>
              <a:t/>
            </a:r>
            <a:endParaRPr i="1">
              <a:solidFill>
                <a:srgbClr val="000000"/>
              </a:solidFill>
            </a:endParaRPr>
          </a:p>
          <a:p>
            <a:pPr indent="0" lvl="0" marL="0" rtl="0" algn="l">
              <a:lnSpc>
                <a:spcPct val="100000"/>
              </a:lnSpc>
              <a:spcBef>
                <a:spcPts val="0"/>
              </a:spcBef>
              <a:spcAft>
                <a:spcPts val="0"/>
              </a:spcAft>
              <a:buSzPts val="1400"/>
              <a:buNone/>
            </a:pPr>
            <a:r>
              <a:rPr i="1" lang="en-US">
                <a:solidFill>
                  <a:srgbClr val="000000"/>
                </a:solidFill>
              </a:rPr>
              <a:t>Trainer Notes: Pose the following question and discuss whole group.</a:t>
            </a:r>
            <a:endParaRPr i="1">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What do you see in the data? Define the problem you see.</a:t>
            </a:r>
            <a:endParaRPr>
              <a:solidFill>
                <a:srgbClr val="000000"/>
              </a:solidFill>
            </a:endParaRPr>
          </a:p>
          <a:p>
            <a:pPr indent="-304800" lvl="0" marL="457200" rtl="0" algn="l">
              <a:lnSpc>
                <a:spcPct val="100000"/>
              </a:lnSpc>
              <a:spcBef>
                <a:spcPts val="0"/>
              </a:spcBef>
              <a:spcAft>
                <a:spcPts val="0"/>
              </a:spcAft>
              <a:buClr>
                <a:srgbClr val="000000"/>
              </a:buClr>
              <a:buSzPts val="1200"/>
              <a:buChar char="●"/>
            </a:pPr>
            <a:r>
              <a:rPr lang="en-US">
                <a:solidFill>
                  <a:srgbClr val="000000"/>
                </a:solidFill>
              </a:rPr>
              <a:t>The expectation for each benchmark is that 80% of students are at or above target (or not at risk). Define the problem you see. </a:t>
            </a:r>
            <a:endParaRPr>
              <a:solidFill>
                <a:srgbClr val="000000"/>
              </a:solidFill>
            </a:endParaRPr>
          </a:p>
        </p:txBody>
      </p:sp>
      <p:sp>
        <p:nvSpPr>
          <p:cNvPr id="1266" name="Google Shape;1266;p66:notes"/>
          <p:cNvSpPr txBox="1"/>
          <p:nvPr>
            <p:ph idx="12" type="sldNum"/>
          </p:nvPr>
        </p:nvSpPr>
        <p:spPr>
          <a:xfrm>
            <a:off x="3957536" y="8819202"/>
            <a:ext cx="3027600" cy="464400"/>
          </a:xfrm>
          <a:prstGeom prst="rect">
            <a:avLst/>
          </a:prstGeom>
          <a:noFill/>
          <a:ln>
            <a:noFill/>
          </a:ln>
        </p:spPr>
        <p:txBody>
          <a:bodyPr anchorCtr="0" anchor="b" bIns="46550" lIns="93100" spcFirstLastPara="1" rIns="9310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67:notes"/>
          <p:cNvSpPr/>
          <p:nvPr>
            <p:ph idx="2" type="sldImg"/>
          </p:nvPr>
        </p:nvSpPr>
        <p:spPr>
          <a:xfrm>
            <a:off x="1173163" y="695325"/>
            <a:ext cx="4640400" cy="3481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25" name="Google Shape;1325;p67:notes"/>
          <p:cNvSpPr txBox="1"/>
          <p:nvPr>
            <p:ph idx="1" type="body"/>
          </p:nvPr>
        </p:nvSpPr>
        <p:spPr>
          <a:xfrm>
            <a:off x="931651" y="4410394"/>
            <a:ext cx="5121600" cy="4177200"/>
          </a:xfrm>
          <a:prstGeom prst="rect">
            <a:avLst/>
          </a:prstGeom>
          <a:noFill/>
          <a:ln>
            <a:noFill/>
          </a:ln>
        </p:spPr>
        <p:txBody>
          <a:bodyPr anchorCtr="0" anchor="t" bIns="46550" lIns="93100" spcFirstLastPara="1" rIns="93100" wrap="square" tIns="46550">
            <a:noAutofit/>
          </a:bodyPr>
          <a:lstStyle/>
          <a:p>
            <a:pPr indent="0" lvl="0" marL="0" rtl="0" algn="l">
              <a:lnSpc>
                <a:spcPct val="100000"/>
              </a:lnSpc>
              <a:spcBef>
                <a:spcPts val="0"/>
              </a:spcBef>
              <a:spcAft>
                <a:spcPts val="0"/>
              </a:spcAft>
              <a:buSzPts val="1400"/>
              <a:buNone/>
            </a:pPr>
            <a:r>
              <a:t/>
            </a:r>
            <a:endParaRPr/>
          </a:p>
        </p:txBody>
      </p:sp>
      <p:sp>
        <p:nvSpPr>
          <p:cNvPr id="1326" name="Google Shape;1326;p67:notes"/>
          <p:cNvSpPr txBox="1"/>
          <p:nvPr>
            <p:ph idx="12" type="sldNum"/>
          </p:nvPr>
        </p:nvSpPr>
        <p:spPr>
          <a:xfrm>
            <a:off x="3957536" y="8819202"/>
            <a:ext cx="3027600" cy="464400"/>
          </a:xfrm>
          <a:prstGeom prst="rect">
            <a:avLst/>
          </a:prstGeom>
          <a:noFill/>
          <a:ln>
            <a:noFill/>
          </a:ln>
        </p:spPr>
        <p:txBody>
          <a:bodyPr anchorCtr="0" anchor="b" bIns="46550" lIns="93100" spcFirstLastPara="1" rIns="9310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p68:notes"/>
          <p:cNvSpPr txBox="1"/>
          <p:nvPr>
            <p:ph idx="1" type="body"/>
          </p:nvPr>
        </p:nvSpPr>
        <p:spPr>
          <a:xfrm>
            <a:off x="931651" y="4410394"/>
            <a:ext cx="5121600" cy="4177200"/>
          </a:xfrm>
          <a:prstGeom prst="rect">
            <a:avLst/>
          </a:prstGeom>
          <a:noFill/>
          <a:ln>
            <a:noFill/>
          </a:ln>
        </p:spPr>
        <p:txBody>
          <a:bodyPr anchorCtr="0" anchor="t" bIns="46550" lIns="93100" spcFirstLastPara="1" rIns="93100" wrap="square" tIns="46550">
            <a:noAutofit/>
          </a:bodyPr>
          <a:lstStyle/>
          <a:p>
            <a:pPr indent="0" lvl="0" marL="0" rtl="0" algn="l">
              <a:lnSpc>
                <a:spcPct val="100000"/>
              </a:lnSpc>
              <a:spcBef>
                <a:spcPts val="360"/>
              </a:spcBef>
              <a:spcAft>
                <a:spcPts val="0"/>
              </a:spcAft>
              <a:buSzPts val="1400"/>
              <a:buNone/>
            </a:pPr>
            <a:r>
              <a:t/>
            </a:r>
            <a:endParaRPr/>
          </a:p>
        </p:txBody>
      </p:sp>
      <p:sp>
        <p:nvSpPr>
          <p:cNvPr id="1340" name="Google Shape;1340;p68:notes"/>
          <p:cNvSpPr/>
          <p:nvPr>
            <p:ph idx="2" type="sldImg"/>
          </p:nvPr>
        </p:nvSpPr>
        <p:spPr>
          <a:xfrm>
            <a:off x="1173163" y="695325"/>
            <a:ext cx="4640400" cy="3481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69:notes"/>
          <p:cNvSpPr txBox="1"/>
          <p:nvPr>
            <p:ph idx="1" type="body"/>
          </p:nvPr>
        </p:nvSpPr>
        <p:spPr>
          <a:xfrm>
            <a:off x="931651" y="4410394"/>
            <a:ext cx="5121600" cy="4177200"/>
          </a:xfrm>
          <a:prstGeom prst="rect">
            <a:avLst/>
          </a:prstGeom>
          <a:noFill/>
          <a:ln>
            <a:noFill/>
          </a:ln>
        </p:spPr>
        <p:txBody>
          <a:bodyPr anchorCtr="0" anchor="t" bIns="46550" lIns="93100" spcFirstLastPara="1" rIns="93100" wrap="square" tIns="46550">
            <a:noAutofit/>
          </a:bodyPr>
          <a:lstStyle/>
          <a:p>
            <a:pPr indent="0" lvl="0" marL="0" rtl="0" algn="l">
              <a:lnSpc>
                <a:spcPct val="100000"/>
              </a:lnSpc>
              <a:spcBef>
                <a:spcPts val="360"/>
              </a:spcBef>
              <a:spcAft>
                <a:spcPts val="0"/>
              </a:spcAft>
              <a:buSzPts val="1400"/>
              <a:buNone/>
            </a:pPr>
            <a:r>
              <a:t/>
            </a:r>
            <a:endParaRPr/>
          </a:p>
        </p:txBody>
      </p:sp>
      <p:sp>
        <p:nvSpPr>
          <p:cNvPr id="1351" name="Google Shape;1351;p69:notes"/>
          <p:cNvSpPr/>
          <p:nvPr>
            <p:ph idx="2" type="sldImg"/>
          </p:nvPr>
        </p:nvSpPr>
        <p:spPr>
          <a:xfrm>
            <a:off x="1173163" y="695325"/>
            <a:ext cx="4640400" cy="3481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7: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2" name="Google Shape;532;p7: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The pyramid graphic depicts the progression of support across the multilevel prevention system. It represents three tiers of prevention and the percentage of students we would expect to benefit from those levels of prevention in an effective system.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The first tier is the base of the pyramid as it is the foundation of the framework. In Arkansas, we expect most students, at least 80%, to benefit from the instruction, which uses well-differentiated instruction in the core curriculum. The next tier, Tier 2, is the second level. We expect approximately 10–15% of students to need supplemental, small-group instruction to benefit from the core instruction and curriculum. The top level in red, or Tier 3 Intensive Intervention, includes specialized, individualized instruction for students with intensive needs. It typically involves small-group and/or one-on-one instruction of one to three students who are significantly behind their peers. Decisions regarding student participation in both Tier 2 and Tier 3 interventions are made on a case-by-case basis according to student need.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t/>
            </a:r>
            <a:endParaRPr>
              <a:solidFill>
                <a:srgbClr val="000000"/>
              </a:solidFill>
            </a:endParaRPr>
          </a:p>
          <a:p>
            <a:pPr indent="0" lvl="0" marL="0" rtl="0" algn="l">
              <a:lnSpc>
                <a:spcPct val="100000"/>
              </a:lnSpc>
              <a:spcBef>
                <a:spcPts val="0"/>
              </a:spcBef>
              <a:spcAft>
                <a:spcPts val="0"/>
              </a:spcAft>
              <a:buSzPts val="1200"/>
              <a:buNone/>
            </a:pPr>
            <a:r>
              <a:rPr i="1" lang="en-US">
                <a:solidFill>
                  <a:srgbClr val="000000"/>
                </a:solidFill>
              </a:rPr>
              <a:t>Trainer Notes: It is important to differentiate between an RTI framework and an RTI model. The levels correspond to the RTI framework, whereas the tiers correspond to the RTI model specified by states, districts, and schools. Keep in mind that these are recommended estimates. If these percentages are not representative of your school, then these recommended percentages may be good targets to work toward. </a:t>
            </a:r>
            <a:endParaRPr>
              <a:solidFill>
                <a:srgbClr val="000000"/>
              </a:solidFill>
            </a:endParaRPr>
          </a:p>
        </p:txBody>
      </p:sp>
      <p:sp>
        <p:nvSpPr>
          <p:cNvPr id="533" name="Google Shape;533;p7: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70:notes"/>
          <p:cNvSpPr/>
          <p:nvPr>
            <p:ph idx="2" type="sldImg"/>
          </p:nvPr>
        </p:nvSpPr>
        <p:spPr>
          <a:xfrm>
            <a:off x="1174750" y="696913"/>
            <a:ext cx="4649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62" name="Google Shape;1362;p70:notes"/>
          <p:cNvSpPr txBox="1"/>
          <p:nvPr>
            <p:ph idx="1" type="body"/>
          </p:nvPr>
        </p:nvSpPr>
        <p:spPr>
          <a:xfrm>
            <a:off x="933339" y="4416420"/>
            <a:ext cx="5130900" cy="4183200"/>
          </a:xfrm>
          <a:prstGeom prst="rect">
            <a:avLst/>
          </a:prstGeom>
          <a:noFill/>
          <a:ln>
            <a:noFill/>
          </a:ln>
        </p:spPr>
        <p:txBody>
          <a:bodyPr anchorCtr="0" anchor="t" bIns="46600" lIns="93225" spcFirstLastPara="1" rIns="93225" wrap="square" tIns="46600">
            <a:noAutofit/>
          </a:bodyPr>
          <a:lstStyle/>
          <a:p>
            <a:pPr indent="0" lvl="0" marL="0" rtl="0" algn="l">
              <a:lnSpc>
                <a:spcPct val="100000"/>
              </a:lnSpc>
              <a:spcBef>
                <a:spcPts val="0"/>
              </a:spcBef>
              <a:spcAft>
                <a:spcPts val="0"/>
              </a:spcAft>
              <a:buSzPts val="1400"/>
              <a:buNone/>
            </a:pPr>
            <a:r>
              <a:rPr lang="en-US"/>
              <a:t>Step 2 in the problem-solving process is to analyze the problem and develop hypotheses about why the performance goal is not being attained</a:t>
            </a:r>
            <a:r>
              <a:rPr b="1"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361"/>
              </a:spcBef>
              <a:spcAft>
                <a:spcPts val="0"/>
              </a:spcAft>
              <a:buSzPts val="1400"/>
              <a:buNone/>
            </a:pPr>
            <a:r>
              <a:rPr lang="en-US"/>
              <a:t>During this step, your RTI team will ask the question: Why is the goal not being attained?</a:t>
            </a:r>
            <a:endParaRPr/>
          </a:p>
          <a:p>
            <a:pPr indent="-304800" lvl="0" marL="457200" rtl="0" algn="l">
              <a:lnSpc>
                <a:spcPct val="100000"/>
              </a:lnSpc>
              <a:spcBef>
                <a:spcPts val="361"/>
              </a:spcBef>
              <a:spcAft>
                <a:spcPts val="0"/>
              </a:spcAft>
              <a:buSzPts val="1200"/>
              <a:buFont typeface="Franklin Gothic"/>
              <a:buChar char="●"/>
            </a:pPr>
            <a:r>
              <a:rPr lang="en-US"/>
              <a:t>Identify possible root causes of the problem:</a:t>
            </a:r>
            <a:endParaRPr/>
          </a:p>
          <a:p>
            <a:pPr indent="457200" lvl="0" marL="0" rtl="0" algn="l">
              <a:lnSpc>
                <a:spcPct val="100000"/>
              </a:lnSpc>
              <a:spcBef>
                <a:spcPts val="361"/>
              </a:spcBef>
              <a:spcAft>
                <a:spcPts val="0"/>
              </a:spcAft>
              <a:buSzPts val="1400"/>
              <a:buNone/>
            </a:pPr>
            <a:r>
              <a:rPr lang="en-US"/>
              <a:t>I—Instruction (e.g., strategies, fidelity, pacing)</a:t>
            </a:r>
            <a:endParaRPr/>
          </a:p>
          <a:p>
            <a:pPr indent="0" lvl="1" marL="457885" rtl="0" algn="l">
              <a:lnSpc>
                <a:spcPct val="100000"/>
              </a:lnSpc>
              <a:spcBef>
                <a:spcPts val="361"/>
              </a:spcBef>
              <a:spcAft>
                <a:spcPts val="0"/>
              </a:spcAft>
              <a:buSzPts val="1400"/>
              <a:buNone/>
            </a:pPr>
            <a:r>
              <a:rPr lang="en-US"/>
              <a:t>C—Curriculum (e.g., order, materials, fidelity)</a:t>
            </a:r>
            <a:endParaRPr/>
          </a:p>
          <a:p>
            <a:pPr indent="0" lvl="1" marL="457885" rtl="0" algn="l">
              <a:lnSpc>
                <a:spcPct val="100000"/>
              </a:lnSpc>
              <a:spcBef>
                <a:spcPts val="361"/>
              </a:spcBef>
              <a:spcAft>
                <a:spcPts val="0"/>
              </a:spcAft>
              <a:buSzPts val="1400"/>
              <a:buNone/>
            </a:pPr>
            <a:r>
              <a:rPr lang="en-US"/>
              <a:t>E—Environment (e.g., schedule, group size, culture)</a:t>
            </a:r>
            <a:endParaRPr/>
          </a:p>
          <a:p>
            <a:pPr indent="0" lvl="1" marL="457885" rtl="0" algn="l">
              <a:lnSpc>
                <a:spcPct val="100000"/>
              </a:lnSpc>
              <a:spcBef>
                <a:spcPts val="361"/>
              </a:spcBef>
              <a:spcAft>
                <a:spcPts val="0"/>
              </a:spcAft>
              <a:buSzPts val="1400"/>
              <a:buNone/>
            </a:pPr>
            <a:r>
              <a:rPr lang="en-US"/>
              <a:t>L—Learner</a:t>
            </a:r>
            <a:endParaRPr/>
          </a:p>
          <a:p>
            <a:pPr indent="-304800" lvl="0" marL="457200" rtl="0" algn="l">
              <a:lnSpc>
                <a:spcPct val="100000"/>
              </a:lnSpc>
              <a:spcBef>
                <a:spcPts val="361"/>
              </a:spcBef>
              <a:spcAft>
                <a:spcPts val="0"/>
              </a:spcAft>
              <a:buSzPts val="1200"/>
              <a:buFont typeface="Franklin Gothic"/>
              <a:buChar char="●"/>
            </a:pPr>
            <a:r>
              <a:rPr lang="en-US"/>
              <a:t>Next, develop appropriate hypotheses based on the results of a deeper look into root causes of the problem.</a:t>
            </a:r>
            <a:endParaRPr/>
          </a:p>
          <a:p>
            <a:pPr indent="-304800" lvl="0" marL="457200" rtl="0" algn="l">
              <a:lnSpc>
                <a:spcPct val="100000"/>
              </a:lnSpc>
              <a:spcBef>
                <a:spcPts val="0"/>
              </a:spcBef>
              <a:spcAft>
                <a:spcPts val="0"/>
              </a:spcAft>
              <a:buSzPts val="1200"/>
              <a:buChar char="●"/>
            </a:pPr>
            <a:r>
              <a:rPr lang="en-US"/>
              <a:t>Finally, teams gather more data to analyze and validate their hypothesis</a:t>
            </a:r>
            <a:r>
              <a:rPr b="1" lang="en-US"/>
              <a:t>; </a:t>
            </a:r>
            <a:r>
              <a:rPr lang="en-US"/>
              <a:t>supplemental data will support or refute each hypothesis. The ICEL by RIOT matrix can assist teams in moving through this process. </a:t>
            </a:r>
            <a:endParaRPr/>
          </a:p>
          <a:p>
            <a:pPr indent="0" lvl="0" marL="0" rtl="0" algn="l">
              <a:lnSpc>
                <a:spcPct val="100000"/>
              </a:lnSpc>
              <a:spcBef>
                <a:spcPts val="361"/>
              </a:spcBef>
              <a:spcAft>
                <a:spcPts val="0"/>
              </a:spcAft>
              <a:buSzPts val="1400"/>
              <a:buNone/>
            </a:pPr>
            <a:r>
              <a:t/>
            </a:r>
            <a:endParaRPr/>
          </a:p>
        </p:txBody>
      </p:sp>
      <p:sp>
        <p:nvSpPr>
          <p:cNvPr id="1363" name="Google Shape;1363;p70:notes"/>
          <p:cNvSpPr txBox="1"/>
          <p:nvPr>
            <p:ph idx="12" type="sldNum"/>
          </p:nvPr>
        </p:nvSpPr>
        <p:spPr>
          <a:xfrm>
            <a:off x="3964705" y="8831250"/>
            <a:ext cx="3033000" cy="465000"/>
          </a:xfrm>
          <a:prstGeom prst="rect">
            <a:avLst/>
          </a:prstGeom>
          <a:noFill/>
          <a:ln>
            <a:noFill/>
          </a:ln>
        </p:spPr>
        <p:txBody>
          <a:bodyPr anchorCtr="0" anchor="b" bIns="46600" lIns="93225" spcFirstLastPara="1" rIns="93225" wrap="square" tIns="466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71:notes"/>
          <p:cNvSpPr/>
          <p:nvPr>
            <p:ph idx="2" type="sldImg"/>
          </p:nvPr>
        </p:nvSpPr>
        <p:spPr>
          <a:xfrm>
            <a:off x="1173163" y="695325"/>
            <a:ext cx="4640400" cy="3481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73" name="Google Shape;1373;p71:notes"/>
          <p:cNvSpPr txBox="1"/>
          <p:nvPr>
            <p:ph idx="1" type="body"/>
          </p:nvPr>
        </p:nvSpPr>
        <p:spPr>
          <a:xfrm>
            <a:off x="931651" y="4410394"/>
            <a:ext cx="5121600" cy="4177200"/>
          </a:xfrm>
          <a:prstGeom prst="rect">
            <a:avLst/>
          </a:prstGeom>
          <a:noFill/>
          <a:ln>
            <a:noFill/>
          </a:ln>
        </p:spPr>
        <p:txBody>
          <a:bodyPr anchorCtr="0" anchor="t" bIns="46550" lIns="93100" spcFirstLastPara="1" rIns="93100" wrap="square" tIns="46550">
            <a:noAutofit/>
          </a:bodyPr>
          <a:lstStyle/>
          <a:p>
            <a:pPr indent="0" lvl="0" marL="0" rtl="0" algn="l">
              <a:lnSpc>
                <a:spcPct val="100000"/>
              </a:lnSpc>
              <a:spcBef>
                <a:spcPts val="0"/>
              </a:spcBef>
              <a:spcAft>
                <a:spcPts val="0"/>
              </a:spcAft>
              <a:buSzPts val="1400"/>
              <a:buNone/>
            </a:pPr>
            <a:r>
              <a:rPr lang="en-US"/>
              <a:t>Judy Elliott (2016) describes Step 2 in the problem-solving process as a time when you develop a hypothesis and look at the problem through the lens of the “Key Domains of Learning”: instruction, curriculum, environment, and the learner (ICEL).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I – </a:t>
            </a:r>
            <a:r>
              <a:rPr b="1" lang="en-US"/>
              <a:t>Instruction - </a:t>
            </a:r>
            <a:r>
              <a:rPr lang="en-US"/>
              <a:t>how the curriculum is taught</a:t>
            </a:r>
            <a:endParaRPr/>
          </a:p>
          <a:p>
            <a:pPr indent="0" lvl="0" marL="0" rtl="0" algn="l">
              <a:lnSpc>
                <a:spcPct val="100000"/>
              </a:lnSpc>
              <a:spcBef>
                <a:spcPts val="360"/>
              </a:spcBef>
              <a:spcAft>
                <a:spcPts val="0"/>
              </a:spcAft>
              <a:buSzPts val="1400"/>
              <a:buNone/>
            </a:pPr>
            <a:r>
              <a:rPr lang="en-US"/>
              <a:t>C – </a:t>
            </a:r>
            <a:r>
              <a:rPr b="1" lang="en-US"/>
              <a:t>Curriculum  - </a:t>
            </a:r>
            <a:r>
              <a:rPr b="0" lang="en-US"/>
              <a:t>what is taught, the content</a:t>
            </a:r>
            <a:endParaRPr/>
          </a:p>
          <a:p>
            <a:pPr indent="0" lvl="0" marL="0" rtl="0" algn="l">
              <a:lnSpc>
                <a:spcPct val="100000"/>
              </a:lnSpc>
              <a:spcBef>
                <a:spcPts val="360"/>
              </a:spcBef>
              <a:spcAft>
                <a:spcPts val="0"/>
              </a:spcAft>
              <a:buSzPts val="1400"/>
              <a:buNone/>
            </a:pPr>
            <a:r>
              <a:rPr lang="en-US"/>
              <a:t>E – </a:t>
            </a:r>
            <a:r>
              <a:rPr b="1" lang="en-US"/>
              <a:t>Environment </a:t>
            </a:r>
            <a:r>
              <a:rPr b="0" lang="en-US"/>
              <a:t>– where the instruction takes place</a:t>
            </a:r>
            <a:endParaRPr/>
          </a:p>
          <a:p>
            <a:pPr indent="0" lvl="0" marL="0" rtl="0" algn="l">
              <a:lnSpc>
                <a:spcPct val="100000"/>
              </a:lnSpc>
              <a:spcBef>
                <a:spcPts val="360"/>
              </a:spcBef>
              <a:spcAft>
                <a:spcPts val="0"/>
              </a:spcAft>
              <a:buSzPts val="1400"/>
              <a:buNone/>
            </a:pPr>
            <a:r>
              <a:rPr lang="en-US"/>
              <a:t>L – </a:t>
            </a:r>
            <a:r>
              <a:rPr b="1" lang="en-US"/>
              <a:t>Learner – </a:t>
            </a:r>
            <a:r>
              <a:rPr b="0" lang="en-US"/>
              <a:t>who is being taught; this may be a number of student subgroups or an individual student</a:t>
            </a:r>
            <a:endParaRPr b="0"/>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By looking at the problem in these different areas, your RTI team can get a more targeted view of the reason why the problem is occurring.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0"/>
              </a:spcBef>
              <a:spcAft>
                <a:spcPts val="0"/>
              </a:spcAft>
              <a:buSzPts val="1100"/>
              <a:buNone/>
            </a:pPr>
            <a:r>
              <a:rPr i="1" lang="en-US"/>
              <a:t>Trainer Notes: Direct participants to Activity 4: Identifying Possible Root Causes in the Participant Workbook.  Review the directions and have participants work in teams.</a:t>
            </a:r>
            <a:endParaRPr/>
          </a:p>
        </p:txBody>
      </p:sp>
      <p:sp>
        <p:nvSpPr>
          <p:cNvPr id="1374" name="Google Shape;1374;p71:notes"/>
          <p:cNvSpPr txBox="1"/>
          <p:nvPr>
            <p:ph idx="12" type="sldNum"/>
          </p:nvPr>
        </p:nvSpPr>
        <p:spPr>
          <a:xfrm>
            <a:off x="3957536" y="8819202"/>
            <a:ext cx="3027600" cy="464400"/>
          </a:xfrm>
          <a:prstGeom prst="rect">
            <a:avLst/>
          </a:prstGeom>
          <a:noFill/>
          <a:ln>
            <a:noFill/>
          </a:ln>
        </p:spPr>
        <p:txBody>
          <a:bodyPr anchorCtr="0" anchor="b" bIns="46550" lIns="93100" spcFirstLastPara="1" rIns="9310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72:notes"/>
          <p:cNvSpPr/>
          <p:nvPr>
            <p:ph idx="2" type="sldImg"/>
          </p:nvPr>
        </p:nvSpPr>
        <p:spPr>
          <a:xfrm>
            <a:off x="1173163" y="695325"/>
            <a:ext cx="4640400" cy="3481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88" name="Google Shape;1388;p72:notes"/>
          <p:cNvSpPr txBox="1"/>
          <p:nvPr>
            <p:ph idx="1" type="body"/>
          </p:nvPr>
        </p:nvSpPr>
        <p:spPr>
          <a:xfrm>
            <a:off x="931651" y="4410394"/>
            <a:ext cx="5121600" cy="4177200"/>
          </a:xfrm>
          <a:prstGeom prst="rect">
            <a:avLst/>
          </a:prstGeom>
          <a:noFill/>
          <a:ln>
            <a:noFill/>
          </a:ln>
        </p:spPr>
        <p:txBody>
          <a:bodyPr anchorCtr="0" anchor="t" bIns="46550" lIns="93100" spcFirstLastPara="1" rIns="93100" wrap="square" tIns="46550">
            <a:noAutofit/>
          </a:bodyPr>
          <a:lstStyle/>
          <a:p>
            <a:pPr indent="0" lvl="0" marL="0" rtl="0" algn="l">
              <a:lnSpc>
                <a:spcPct val="100000"/>
              </a:lnSpc>
              <a:spcBef>
                <a:spcPts val="0"/>
              </a:spcBef>
              <a:spcAft>
                <a:spcPts val="0"/>
              </a:spcAft>
              <a:buSzPts val="1400"/>
              <a:buNone/>
            </a:pPr>
            <a:r>
              <a:rPr lang="en-US"/>
              <a:t>In addition to using ICEL, Elliott (2016) also suggests the RIOT acronym as a way to look deeper into the problem. It is always helpful to gather more data in order to get a more holistic view of the problem.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RIOT stands for:</a:t>
            </a:r>
            <a:endParaRPr/>
          </a:p>
          <a:p>
            <a:pPr indent="0" lvl="0" marL="0" rtl="0" algn="l">
              <a:lnSpc>
                <a:spcPct val="100000"/>
              </a:lnSpc>
              <a:spcBef>
                <a:spcPts val="360"/>
              </a:spcBef>
              <a:spcAft>
                <a:spcPts val="0"/>
              </a:spcAft>
              <a:buSzPts val="1400"/>
              <a:buNone/>
            </a:pPr>
            <a:r>
              <a:rPr lang="en-US"/>
              <a:t>R – review school records and historical accounts</a:t>
            </a:r>
            <a:endParaRPr/>
          </a:p>
          <a:p>
            <a:pPr indent="0" lvl="0" marL="0" rtl="0" algn="l">
              <a:lnSpc>
                <a:spcPct val="100000"/>
              </a:lnSpc>
              <a:spcBef>
                <a:spcPts val="360"/>
              </a:spcBef>
              <a:spcAft>
                <a:spcPts val="0"/>
              </a:spcAft>
              <a:buSzPts val="1400"/>
              <a:buNone/>
            </a:pPr>
            <a:r>
              <a:rPr lang="en-US"/>
              <a:t>I – interview key stakeholders </a:t>
            </a:r>
            <a:endParaRPr/>
          </a:p>
          <a:p>
            <a:pPr indent="0" lvl="0" marL="0" rtl="0" algn="l">
              <a:lnSpc>
                <a:spcPct val="100000"/>
              </a:lnSpc>
              <a:spcBef>
                <a:spcPts val="360"/>
              </a:spcBef>
              <a:spcAft>
                <a:spcPts val="0"/>
              </a:spcAft>
              <a:buSzPts val="1400"/>
              <a:buNone/>
            </a:pPr>
            <a:r>
              <a:rPr lang="en-US"/>
              <a:t>O – observe the environment to confirm the hypothesis in real time</a:t>
            </a:r>
            <a:endParaRPr/>
          </a:p>
          <a:p>
            <a:pPr indent="0" lvl="0" marL="0" rtl="0" algn="l">
              <a:lnSpc>
                <a:spcPct val="100000"/>
              </a:lnSpc>
              <a:spcBef>
                <a:spcPts val="360"/>
              </a:spcBef>
              <a:spcAft>
                <a:spcPts val="0"/>
              </a:spcAft>
              <a:buSzPts val="1400"/>
              <a:buNone/>
            </a:pPr>
            <a:r>
              <a:rPr lang="en-US"/>
              <a:t>T – test the hypothesis</a:t>
            </a:r>
            <a:endParaRPr/>
          </a:p>
        </p:txBody>
      </p:sp>
      <p:sp>
        <p:nvSpPr>
          <p:cNvPr id="1389" name="Google Shape;1389;p72:notes"/>
          <p:cNvSpPr txBox="1"/>
          <p:nvPr>
            <p:ph idx="12" type="sldNum"/>
          </p:nvPr>
        </p:nvSpPr>
        <p:spPr>
          <a:xfrm>
            <a:off x="3957536" y="8819202"/>
            <a:ext cx="3027600" cy="464400"/>
          </a:xfrm>
          <a:prstGeom prst="rect">
            <a:avLst/>
          </a:prstGeom>
          <a:noFill/>
          <a:ln>
            <a:noFill/>
          </a:ln>
        </p:spPr>
        <p:txBody>
          <a:bodyPr anchorCtr="0" anchor="b" bIns="46550" lIns="93100" spcFirstLastPara="1" rIns="93100" wrap="square" tIns="46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73:notes"/>
          <p:cNvSpPr/>
          <p:nvPr>
            <p:ph idx="2" type="sldImg"/>
          </p:nvPr>
        </p:nvSpPr>
        <p:spPr>
          <a:xfrm>
            <a:off x="1174750" y="696913"/>
            <a:ext cx="4649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00" name="Google Shape;1400;p73:notes"/>
          <p:cNvSpPr txBox="1"/>
          <p:nvPr>
            <p:ph idx="1" type="body"/>
          </p:nvPr>
        </p:nvSpPr>
        <p:spPr>
          <a:xfrm>
            <a:off x="933339" y="4416420"/>
            <a:ext cx="5130900" cy="4183200"/>
          </a:xfrm>
          <a:prstGeom prst="rect">
            <a:avLst/>
          </a:prstGeom>
          <a:noFill/>
          <a:ln>
            <a:noFill/>
          </a:ln>
        </p:spPr>
        <p:txBody>
          <a:bodyPr anchorCtr="0" anchor="t" bIns="46600" lIns="93225" spcFirstLastPara="1" rIns="93225" wrap="square" tIns="46600">
            <a:noAutofit/>
          </a:bodyPr>
          <a:lstStyle/>
          <a:p>
            <a:pPr indent="0" lvl="0" marL="0" rtl="0" algn="l">
              <a:lnSpc>
                <a:spcPct val="100000"/>
              </a:lnSpc>
              <a:spcBef>
                <a:spcPts val="0"/>
              </a:spcBef>
              <a:spcAft>
                <a:spcPts val="0"/>
              </a:spcAft>
              <a:buClr>
                <a:schemeClr val="dk1"/>
              </a:buClr>
              <a:buSzPts val="1200"/>
              <a:buNone/>
            </a:pPr>
            <a:r>
              <a:rPr lang="en-US"/>
              <a:t>Step 3 is to implement the plan developed by the team. Be sure to choose an intervention that is targeted to meet the specific needs of the student. It is important that the intervention be delivered with fidelity, integrity, as it is intended, and consistently across settings and providers. Finally, it is helpful for the intervention to be aligned to the Tier 1 instructional objectives.</a:t>
            </a:r>
            <a:r>
              <a:rPr i="1" lang="en-US"/>
              <a:t> </a:t>
            </a:r>
            <a:endParaRPr/>
          </a:p>
        </p:txBody>
      </p:sp>
      <p:sp>
        <p:nvSpPr>
          <p:cNvPr id="1401" name="Google Shape;1401;p73:notes"/>
          <p:cNvSpPr txBox="1"/>
          <p:nvPr>
            <p:ph idx="12" type="sldNum"/>
          </p:nvPr>
        </p:nvSpPr>
        <p:spPr>
          <a:xfrm>
            <a:off x="3964705" y="8831250"/>
            <a:ext cx="3033000" cy="465000"/>
          </a:xfrm>
          <a:prstGeom prst="rect">
            <a:avLst/>
          </a:prstGeom>
          <a:noFill/>
          <a:ln>
            <a:noFill/>
          </a:ln>
        </p:spPr>
        <p:txBody>
          <a:bodyPr anchorCtr="0" anchor="b" bIns="46600" lIns="93225" spcFirstLastPara="1" rIns="93225" wrap="square" tIns="466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74:notes"/>
          <p:cNvSpPr txBox="1"/>
          <p:nvPr>
            <p:ph idx="1" type="body"/>
          </p:nvPr>
        </p:nvSpPr>
        <p:spPr>
          <a:xfrm>
            <a:off x="931651" y="4410394"/>
            <a:ext cx="5121600" cy="4177200"/>
          </a:xfrm>
          <a:prstGeom prst="rect">
            <a:avLst/>
          </a:prstGeom>
          <a:noFill/>
          <a:ln>
            <a:noFill/>
          </a:ln>
        </p:spPr>
        <p:txBody>
          <a:bodyPr anchorCtr="0" anchor="t" bIns="46550" lIns="93100" spcFirstLastPara="1" rIns="93100" wrap="square" tIns="46550">
            <a:noAutofit/>
          </a:bodyPr>
          <a:lstStyle/>
          <a:p>
            <a:pPr indent="0" lvl="0" marL="0" rtl="0" algn="l">
              <a:lnSpc>
                <a:spcPct val="100000"/>
              </a:lnSpc>
              <a:spcBef>
                <a:spcPts val="360"/>
              </a:spcBef>
              <a:spcAft>
                <a:spcPts val="0"/>
              </a:spcAft>
              <a:buSzPts val="1400"/>
              <a:buNone/>
            </a:pPr>
            <a:r>
              <a:rPr lang="en-US"/>
              <a:t>As mentioned on the previous slide, teams should develop an action plan in step 3 such as the example on the slide.</a:t>
            </a:r>
            <a:endParaRPr/>
          </a:p>
        </p:txBody>
      </p:sp>
      <p:sp>
        <p:nvSpPr>
          <p:cNvPr id="1410" name="Google Shape;1410;p74:notes"/>
          <p:cNvSpPr/>
          <p:nvPr>
            <p:ph idx="2" type="sldImg"/>
          </p:nvPr>
        </p:nvSpPr>
        <p:spPr>
          <a:xfrm>
            <a:off x="1173163" y="695325"/>
            <a:ext cx="4640400" cy="34815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p75:notes"/>
          <p:cNvSpPr/>
          <p:nvPr>
            <p:ph idx="2" type="sldImg"/>
          </p:nvPr>
        </p:nvSpPr>
        <p:spPr>
          <a:xfrm>
            <a:off x="1174750" y="696913"/>
            <a:ext cx="4649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20" name="Google Shape;1420;p75:notes"/>
          <p:cNvSpPr txBox="1"/>
          <p:nvPr>
            <p:ph idx="1" type="body"/>
          </p:nvPr>
        </p:nvSpPr>
        <p:spPr>
          <a:xfrm>
            <a:off x="933339" y="4416420"/>
            <a:ext cx="5130900" cy="4183200"/>
          </a:xfrm>
          <a:prstGeom prst="rect">
            <a:avLst/>
          </a:prstGeom>
          <a:noFill/>
          <a:ln>
            <a:noFill/>
          </a:ln>
        </p:spPr>
        <p:txBody>
          <a:bodyPr anchorCtr="0" anchor="t" bIns="46600" lIns="93225" spcFirstLastPara="1" rIns="93225" wrap="square" tIns="46600">
            <a:noAutofit/>
          </a:bodyPr>
          <a:lstStyle/>
          <a:p>
            <a:pPr indent="0" lvl="0" marL="0" rtl="0" algn="l">
              <a:lnSpc>
                <a:spcPct val="100000"/>
              </a:lnSpc>
              <a:spcBef>
                <a:spcPts val="0"/>
              </a:spcBef>
              <a:spcAft>
                <a:spcPts val="0"/>
              </a:spcAft>
              <a:buSzPts val="1400"/>
              <a:buNone/>
            </a:pPr>
            <a:r>
              <a:rPr lang="en-US"/>
              <a:t>Finally, the team will use decision rules to determine students’ RTI.</a:t>
            </a:r>
            <a:endParaRPr/>
          </a:p>
          <a:p>
            <a:pPr indent="0" lvl="0" marL="0" rtl="0" algn="l">
              <a:lnSpc>
                <a:spcPct val="100000"/>
              </a:lnSpc>
              <a:spcBef>
                <a:spcPts val="315"/>
              </a:spcBef>
              <a:spcAft>
                <a:spcPts val="0"/>
              </a:spcAft>
              <a:buSzPts val="1400"/>
              <a:buNone/>
            </a:pPr>
            <a:r>
              <a:t/>
            </a:r>
            <a:endParaRPr/>
          </a:p>
          <a:p>
            <a:pPr indent="0" lvl="0" marL="0" rtl="0" algn="l">
              <a:lnSpc>
                <a:spcPct val="100000"/>
              </a:lnSpc>
              <a:spcBef>
                <a:spcPts val="315"/>
              </a:spcBef>
              <a:spcAft>
                <a:spcPts val="0"/>
              </a:spcAft>
              <a:buSzPts val="1400"/>
              <a:buNone/>
            </a:pPr>
            <a:r>
              <a:rPr lang="en-US"/>
              <a:t>A positive response is when: (1) The gap is closing and (2) you can extrapolate the point at which target student(s) will “come in range” of the target, even if this is long range, or when the level of “risk” lowers over time.</a:t>
            </a:r>
            <a:endParaRPr/>
          </a:p>
          <a:p>
            <a:pPr indent="0" lvl="0" marL="0" rtl="0" algn="l">
              <a:lnSpc>
                <a:spcPct val="100000"/>
              </a:lnSpc>
              <a:spcBef>
                <a:spcPts val="315"/>
              </a:spcBef>
              <a:spcAft>
                <a:spcPts val="0"/>
              </a:spcAft>
              <a:buSzPts val="1400"/>
              <a:buNone/>
            </a:pPr>
            <a:r>
              <a:t/>
            </a:r>
            <a:endParaRPr b="1" i="1"/>
          </a:p>
          <a:p>
            <a:pPr indent="0" lvl="0" marL="0" rtl="0" algn="l">
              <a:lnSpc>
                <a:spcPct val="100000"/>
              </a:lnSpc>
              <a:spcBef>
                <a:spcPts val="315"/>
              </a:spcBef>
              <a:spcAft>
                <a:spcPts val="0"/>
              </a:spcAft>
              <a:buSzPts val="1400"/>
              <a:buNone/>
            </a:pPr>
            <a:r>
              <a:rPr lang="en-US"/>
              <a:t>If the response is positive, you may: Continue the intervention with the current goal, continue the intervention with the goal increased, or fade the intervention to determine if student(s) have acquired mastery and independence of the necessary skills.</a:t>
            </a:r>
            <a:endParaRPr/>
          </a:p>
          <a:p>
            <a:pPr indent="0" lvl="0" marL="0" rtl="0" algn="l">
              <a:lnSpc>
                <a:spcPct val="100000"/>
              </a:lnSpc>
              <a:spcBef>
                <a:spcPts val="315"/>
              </a:spcBef>
              <a:spcAft>
                <a:spcPts val="0"/>
              </a:spcAft>
              <a:buSzPts val="1400"/>
              <a:buNone/>
            </a:pPr>
            <a:r>
              <a:t/>
            </a:r>
            <a:endParaRPr/>
          </a:p>
          <a:p>
            <a:pPr indent="0" lvl="0" marL="0" rtl="0" algn="l">
              <a:lnSpc>
                <a:spcPct val="100000"/>
              </a:lnSpc>
              <a:spcBef>
                <a:spcPts val="315"/>
              </a:spcBef>
              <a:spcAft>
                <a:spcPts val="0"/>
              </a:spcAft>
              <a:buSzPts val="1400"/>
              <a:buNone/>
            </a:pPr>
            <a:r>
              <a:rPr lang="en-US"/>
              <a:t>A poor or negative response is when the gap</a:t>
            </a:r>
            <a:r>
              <a:rPr b="1" i="1" lang="en-US"/>
              <a:t> </a:t>
            </a:r>
            <a:r>
              <a:rPr lang="en-US"/>
              <a:t>continues to widen with no change in the rate of student progress. This is when the team will want to refer to the decision rules and determine if the intervention should be changed or intensified. </a:t>
            </a:r>
            <a:endParaRPr/>
          </a:p>
          <a:p>
            <a:pPr indent="0" lvl="0" marL="0" rtl="0" algn="l">
              <a:lnSpc>
                <a:spcPct val="100000"/>
              </a:lnSpc>
              <a:spcBef>
                <a:spcPts val="315"/>
              </a:spcBef>
              <a:spcAft>
                <a:spcPts val="0"/>
              </a:spcAft>
              <a:buSzPts val="1400"/>
              <a:buNone/>
            </a:pPr>
            <a:r>
              <a:t/>
            </a:r>
            <a:endParaRPr/>
          </a:p>
          <a:p>
            <a:pPr indent="0" lvl="0" marL="0" rtl="0" algn="l">
              <a:lnSpc>
                <a:spcPct val="100000"/>
              </a:lnSpc>
              <a:spcBef>
                <a:spcPts val="315"/>
              </a:spcBef>
              <a:spcAft>
                <a:spcPts val="0"/>
              </a:spcAft>
              <a:buSzPts val="1400"/>
              <a:buNone/>
            </a:pPr>
            <a:r>
              <a:rPr lang="en-US"/>
              <a:t>A questionable response is when the gap is widening but slows considerably; however, the gap is still widening. This may be a time to ask if the intervention was implemented as intended (check the fidelity).</a:t>
            </a:r>
            <a:endParaRPr/>
          </a:p>
          <a:p>
            <a:pPr indent="-304800" lvl="0" marL="457200" rtl="0" algn="l">
              <a:lnSpc>
                <a:spcPct val="100000"/>
              </a:lnSpc>
              <a:spcBef>
                <a:spcPts val="315"/>
              </a:spcBef>
              <a:spcAft>
                <a:spcPts val="0"/>
              </a:spcAft>
              <a:buSzPts val="1200"/>
              <a:buChar char="●"/>
            </a:pPr>
            <a:r>
              <a:rPr lang="en-US"/>
              <a:t>If no, employ strategies to increase the fidelity of implementation. </a:t>
            </a:r>
            <a:endParaRPr/>
          </a:p>
          <a:p>
            <a:pPr indent="-304800" lvl="0" marL="457200" rtl="0" algn="l">
              <a:lnSpc>
                <a:spcPct val="100000"/>
              </a:lnSpc>
              <a:spcBef>
                <a:spcPts val="0"/>
              </a:spcBef>
              <a:spcAft>
                <a:spcPts val="0"/>
              </a:spcAft>
              <a:buSzPts val="1200"/>
              <a:buChar char="●"/>
            </a:pPr>
            <a:r>
              <a:rPr lang="en-US"/>
              <a:t>If yes, you may increase the intensity of the current intervention for a short period of time and assess its impact. </a:t>
            </a:r>
            <a:endParaRPr/>
          </a:p>
          <a:p>
            <a:pPr indent="0" lvl="0" marL="0" rtl="0" algn="l">
              <a:lnSpc>
                <a:spcPct val="100000"/>
              </a:lnSpc>
              <a:spcBef>
                <a:spcPts val="315"/>
              </a:spcBef>
              <a:spcAft>
                <a:spcPts val="0"/>
              </a:spcAft>
              <a:buSzPts val="1400"/>
              <a:buNone/>
            </a:pPr>
            <a:r>
              <a:t/>
            </a:r>
            <a:endParaRPr/>
          </a:p>
          <a:p>
            <a:pPr indent="0" lvl="0" marL="0" rtl="0" algn="l">
              <a:lnSpc>
                <a:spcPct val="100000"/>
              </a:lnSpc>
              <a:spcBef>
                <a:spcPts val="315"/>
              </a:spcBef>
              <a:spcAft>
                <a:spcPts val="0"/>
              </a:spcAft>
              <a:buSzPts val="1400"/>
              <a:buNone/>
            </a:pPr>
            <a:r>
              <a:rPr lang="en-US"/>
              <a:t>If the rate of progress improves, continue with the intervention. If the rate does not improve, return to problem solving. Again, the problem-solving process is cyclical. If the gap stops widening but closure does not occur, go back to Step 1 of the problem-solving process.</a:t>
            </a:r>
            <a:endParaRPr/>
          </a:p>
        </p:txBody>
      </p:sp>
      <p:sp>
        <p:nvSpPr>
          <p:cNvPr id="1421" name="Google Shape;1421;p75:notes"/>
          <p:cNvSpPr txBox="1"/>
          <p:nvPr>
            <p:ph idx="12" type="sldNum"/>
          </p:nvPr>
        </p:nvSpPr>
        <p:spPr>
          <a:xfrm>
            <a:off x="3964705" y="8831250"/>
            <a:ext cx="3033000" cy="465000"/>
          </a:xfrm>
          <a:prstGeom prst="rect">
            <a:avLst/>
          </a:prstGeom>
          <a:noFill/>
          <a:ln>
            <a:noFill/>
          </a:ln>
        </p:spPr>
        <p:txBody>
          <a:bodyPr anchorCtr="0" anchor="b" bIns="46600" lIns="93225" spcFirstLastPara="1" rIns="93225" wrap="square" tIns="466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76:notes"/>
          <p:cNvSpPr/>
          <p:nvPr>
            <p:ph idx="2" type="sldImg"/>
          </p:nvPr>
        </p:nvSpPr>
        <p:spPr>
          <a:xfrm>
            <a:off x="1174750" y="696913"/>
            <a:ext cx="4649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34" name="Google Shape;1434;p76:notes"/>
          <p:cNvSpPr txBox="1"/>
          <p:nvPr>
            <p:ph idx="1" type="body"/>
          </p:nvPr>
        </p:nvSpPr>
        <p:spPr>
          <a:xfrm>
            <a:off x="933339" y="4416420"/>
            <a:ext cx="5130900" cy="4183200"/>
          </a:xfrm>
          <a:prstGeom prst="rect">
            <a:avLst/>
          </a:prstGeom>
          <a:noFill/>
          <a:ln>
            <a:noFill/>
          </a:ln>
        </p:spPr>
        <p:txBody>
          <a:bodyPr anchorCtr="0" anchor="t" bIns="46600" lIns="93225" spcFirstLastPara="1" rIns="93225" wrap="square" tIns="46600">
            <a:noAutofit/>
          </a:bodyPr>
          <a:lstStyle/>
          <a:p>
            <a:pPr indent="0" lvl="0" marL="0" rtl="0" algn="l">
              <a:lnSpc>
                <a:spcPct val="100000"/>
              </a:lnSpc>
              <a:spcBef>
                <a:spcPts val="0"/>
              </a:spcBef>
              <a:spcAft>
                <a:spcPts val="0"/>
              </a:spcAft>
              <a:buSzPts val="1400"/>
              <a:buNone/>
            </a:pPr>
            <a:r>
              <a:rPr i="1" lang="en-US"/>
              <a:t>Trainer Notes:  Participants need three post-it notes as shown on the slide.  Ask participants to record their answers and then post each sticky note by color on the chart paper around the room.  Have participants carousel to each chart and discuss the responses.  </a:t>
            </a:r>
            <a:endParaRPr i="1"/>
          </a:p>
        </p:txBody>
      </p:sp>
      <p:sp>
        <p:nvSpPr>
          <p:cNvPr id="1435" name="Google Shape;1435;p76:notes"/>
          <p:cNvSpPr txBox="1"/>
          <p:nvPr>
            <p:ph idx="12" type="sldNum"/>
          </p:nvPr>
        </p:nvSpPr>
        <p:spPr>
          <a:xfrm>
            <a:off x="3964705" y="8831250"/>
            <a:ext cx="3033000" cy="465000"/>
          </a:xfrm>
          <a:prstGeom prst="rect">
            <a:avLst/>
          </a:prstGeom>
          <a:noFill/>
          <a:ln>
            <a:noFill/>
          </a:ln>
        </p:spPr>
        <p:txBody>
          <a:bodyPr anchorCtr="0" anchor="b" bIns="46600" lIns="93225" spcFirstLastPara="1" rIns="93225" wrap="square" tIns="466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77:notes"/>
          <p:cNvSpPr txBox="1"/>
          <p:nvPr>
            <p:ph idx="1" type="body"/>
          </p:nvPr>
        </p:nvSpPr>
        <p:spPr>
          <a:xfrm>
            <a:off x="933339" y="4416420"/>
            <a:ext cx="5130900" cy="4183200"/>
          </a:xfrm>
          <a:prstGeom prst="rect">
            <a:avLst/>
          </a:prstGeom>
          <a:noFill/>
          <a:ln>
            <a:noFill/>
          </a:ln>
        </p:spPr>
        <p:txBody>
          <a:bodyPr anchorCtr="0" anchor="t" bIns="46600" lIns="93225" spcFirstLastPara="1" rIns="93225" wrap="square" tIns="46600">
            <a:noAutofit/>
          </a:bodyPr>
          <a:lstStyle/>
          <a:p>
            <a:pPr indent="0" lvl="0" marL="0" rtl="0" algn="l">
              <a:lnSpc>
                <a:spcPct val="100000"/>
              </a:lnSpc>
              <a:spcBef>
                <a:spcPts val="361"/>
              </a:spcBef>
              <a:spcAft>
                <a:spcPts val="0"/>
              </a:spcAft>
              <a:buSzPts val="1400"/>
              <a:buNone/>
            </a:pPr>
            <a:r>
              <a:t/>
            </a:r>
            <a:endParaRPr/>
          </a:p>
        </p:txBody>
      </p:sp>
      <p:sp>
        <p:nvSpPr>
          <p:cNvPr id="1450" name="Google Shape;1450;p77:notes"/>
          <p:cNvSpPr/>
          <p:nvPr>
            <p:ph idx="2" type="sldImg"/>
          </p:nvPr>
        </p:nvSpPr>
        <p:spPr>
          <a:xfrm>
            <a:off x="1174750" y="696913"/>
            <a:ext cx="4649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78: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63" name="Google Shape;1463;p78: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We will now move on to a discussion of the final tier in the multilevel prevention system: Tier III, or intensive, individualized intervention. </a:t>
            </a:r>
            <a:endParaRPr/>
          </a:p>
        </p:txBody>
      </p:sp>
      <p:sp>
        <p:nvSpPr>
          <p:cNvPr id="1464" name="Google Shape;1464;p78: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p79: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72" name="Google Shape;1472;p79: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The focus of Tier III intervention is on students who have not responded in Tier II. The intensive instruction is evidence-based; continuously adjusted and individualized to address the needs of each student. Decisions regarding student participation in both primary and intensive levels of prevention are made on a case-by-case basis, according to student need. It is typically delivered within the intervention classroom to a small groups of students or individually. Procedures are in place to monitor the fidelity of implementation. The assessments administered within Tier III are progress monitoring and diagnostic measures.</a:t>
            </a:r>
            <a:endParaRPr/>
          </a:p>
          <a:p>
            <a:pPr indent="0" lvl="0" marL="0" rtl="0" algn="l">
              <a:lnSpc>
                <a:spcPct val="100000"/>
              </a:lnSpc>
              <a:spcBef>
                <a:spcPts val="331"/>
              </a:spcBef>
              <a:spcAft>
                <a:spcPts val="0"/>
              </a:spcAft>
              <a:buSzPts val="1400"/>
              <a:buNone/>
            </a:pPr>
            <a:r>
              <a:t/>
            </a:r>
            <a:endParaRPr/>
          </a:p>
        </p:txBody>
      </p:sp>
      <p:sp>
        <p:nvSpPr>
          <p:cNvPr id="1473" name="Google Shape;1473;p79: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8: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43" name="Google Shape;543;p8: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The Center on RTI has a definition </a:t>
            </a:r>
            <a:r>
              <a:rPr i="1" lang="en-US">
                <a:solidFill>
                  <a:srgbClr val="000000"/>
                </a:solidFill>
              </a:rPr>
              <a:t>(taken from the “What Is RTI?” placemat)</a:t>
            </a:r>
            <a:r>
              <a:rPr lang="en-US">
                <a:solidFill>
                  <a:srgbClr val="000000"/>
                </a:solidFill>
              </a:rPr>
              <a:t> for RTI that includes what we consider to be its essential components. </a:t>
            </a:r>
            <a:endParaRPr>
              <a:solidFill>
                <a:srgbClr val="000000"/>
              </a:solidFill>
            </a:endParaRPr>
          </a:p>
          <a:p>
            <a:pPr indent="0" lvl="0" marL="0" rtl="0" algn="l">
              <a:lnSpc>
                <a:spcPct val="100000"/>
              </a:lnSpc>
              <a:spcBef>
                <a:spcPts val="0"/>
              </a:spcBef>
              <a:spcAft>
                <a:spcPts val="0"/>
              </a:spcAft>
              <a:buSzPts val="1400"/>
              <a:buNone/>
            </a:pPr>
            <a:r>
              <a:t/>
            </a:r>
            <a:endParaRPr b="1">
              <a:solidFill>
                <a:srgbClr val="000000"/>
              </a:solidFill>
            </a:endParaRPr>
          </a:p>
          <a:p>
            <a:pPr indent="0" lvl="0" marL="0" rtl="0" algn="l">
              <a:lnSpc>
                <a:spcPct val="100000"/>
              </a:lnSpc>
              <a:spcBef>
                <a:spcPts val="0"/>
              </a:spcBef>
              <a:spcAft>
                <a:spcPts val="0"/>
              </a:spcAft>
              <a:buSzPts val="1400"/>
              <a:buNone/>
            </a:pPr>
            <a:r>
              <a:rPr i="1" lang="en-US">
                <a:solidFill>
                  <a:srgbClr val="000000"/>
                </a:solidFill>
              </a:rPr>
              <a:t>Read the slide.</a:t>
            </a:r>
            <a:endParaRPr>
              <a:solidFill>
                <a:srgbClr val="000000"/>
              </a:solidFill>
            </a:endParaRPr>
          </a:p>
          <a:p>
            <a:pPr indent="0" lvl="0" marL="0" rtl="0" algn="l">
              <a:lnSpc>
                <a:spcPct val="100000"/>
              </a:lnSpc>
              <a:spcBef>
                <a:spcPts val="0"/>
              </a:spcBef>
              <a:spcAft>
                <a:spcPts val="0"/>
              </a:spcAft>
              <a:buSzPts val="1400"/>
              <a:buNone/>
            </a:pPr>
            <a:r>
              <a:t/>
            </a:r>
            <a:endParaRPr i="1">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It is important to point out that RTI is a schoolwide prevention system, not a prereferral process for special education, and it is multilevel versus multitier.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i="1" lang="en-US">
                <a:solidFill>
                  <a:srgbClr val="000000"/>
                </a:solidFill>
              </a:rPr>
              <a:t>Source: Center on Response to Intervention at American Institutes for Research.</a:t>
            </a:r>
            <a:endParaRPr i="1">
              <a:solidFill>
                <a:srgbClr val="000000"/>
              </a:solidFill>
            </a:endParaRPr>
          </a:p>
        </p:txBody>
      </p:sp>
      <p:sp>
        <p:nvSpPr>
          <p:cNvPr id="544" name="Google Shape;544;p8: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p80: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81" name="Google Shape;1481;p80: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It is important to note the features that distinguish supplemental from intensive interventions. Students who require additional support receive supplemental interventions. If supplemental interventions are insufficient, each feature of the intervention is intensified to provide intensive intervention. You’ll notice that the main distinction between the two is that supplemental intervention components are generally standardized, whereas intensive intervention components are more individualized. Although the instruction of supplemental interventions follows a standardized, evidence-based program as designed, instruction at the intensive level involves adapting the standardized program based on student data to meet the unique needs of the student. </a:t>
            </a:r>
            <a:endParaRPr/>
          </a:p>
          <a:p>
            <a:pPr indent="0" lvl="0" marL="0" rtl="0" algn="l">
              <a:lnSpc>
                <a:spcPct val="100000"/>
              </a:lnSpc>
              <a:spcBef>
                <a:spcPts val="362"/>
              </a:spcBef>
              <a:spcAft>
                <a:spcPts val="0"/>
              </a:spcAft>
              <a:buSzPts val="1400"/>
              <a:buNone/>
            </a:pPr>
            <a:r>
              <a:t/>
            </a:r>
            <a:endParaRPr/>
          </a:p>
          <a:p>
            <a:pPr indent="0" lvl="0" marL="0" rtl="0" algn="l">
              <a:lnSpc>
                <a:spcPct val="100000"/>
              </a:lnSpc>
              <a:spcBef>
                <a:spcPts val="362"/>
              </a:spcBef>
              <a:spcAft>
                <a:spcPts val="0"/>
              </a:spcAft>
              <a:buSzPts val="1400"/>
              <a:buNone/>
            </a:pPr>
            <a:r>
              <a:rPr lang="en-US"/>
              <a:t>At the intensive level, however, intervention is typically made more intensive by increasing the frequency and/or duration of instruction and/or decreasing the group size to meet student needs. While monitoring progress biweekly is generally sufficient for the supplemental level, at the intensive level, progress monitoring data should be collected at least once a week. Last, note that the population served</a:t>
            </a:r>
            <a:r>
              <a:rPr b="1" lang="en-US"/>
              <a:t> </a:t>
            </a:r>
            <a:r>
              <a:rPr lang="en-US"/>
              <a:t>by supplemental interventions are students who have been identified as at-risk in a specific content area, which typically is approximately 10% to 15% of the student population. The population served by intensive interventions are students with significant and persistent learning </a:t>
            </a:r>
            <a:r>
              <a:rPr lang="en-US">
                <a:solidFill>
                  <a:srgbClr val="000000"/>
                </a:solidFill>
              </a:rPr>
              <a:t>and/or </a:t>
            </a:r>
            <a:r>
              <a:rPr lang="en-US"/>
              <a:t>behavioral needs, which is typically only 1% to 5% of the student population.</a:t>
            </a:r>
            <a:endParaRPr/>
          </a:p>
          <a:p>
            <a:pPr indent="0" lvl="0" marL="0" rtl="0" algn="l">
              <a:lnSpc>
                <a:spcPct val="100000"/>
              </a:lnSpc>
              <a:spcBef>
                <a:spcPts val="362"/>
              </a:spcBef>
              <a:spcAft>
                <a:spcPts val="0"/>
              </a:spcAft>
              <a:buSzPts val="1400"/>
              <a:buNone/>
            </a:pPr>
            <a:r>
              <a:t/>
            </a:r>
            <a:endParaRPr/>
          </a:p>
          <a:p>
            <a:pPr indent="0" lvl="0" marL="0" rtl="0" algn="l">
              <a:lnSpc>
                <a:spcPct val="100000"/>
              </a:lnSpc>
              <a:spcBef>
                <a:spcPts val="362"/>
              </a:spcBef>
              <a:spcAft>
                <a:spcPts val="0"/>
              </a:spcAft>
              <a:buSzPts val="1400"/>
              <a:buNone/>
            </a:pPr>
            <a:r>
              <a:rPr lang="en-US"/>
              <a:t>Tier III</a:t>
            </a:r>
            <a:endParaRPr/>
          </a:p>
          <a:p>
            <a:pPr indent="-304800" lvl="0" marL="457200" rtl="0" algn="l">
              <a:lnSpc>
                <a:spcPct val="100000"/>
              </a:lnSpc>
              <a:spcBef>
                <a:spcPts val="362"/>
              </a:spcBef>
              <a:spcAft>
                <a:spcPts val="0"/>
              </a:spcAft>
              <a:buSzPts val="1200"/>
              <a:buFont typeface="Franklin Gothic"/>
              <a:buChar char="●"/>
            </a:pPr>
            <a:r>
              <a:rPr lang="en-US"/>
              <a:t>includes evidence-based methods for individualizing instruction;</a:t>
            </a:r>
            <a:endParaRPr/>
          </a:p>
          <a:p>
            <a:pPr indent="-304800" lvl="0" marL="457200" rtl="0" algn="l">
              <a:lnSpc>
                <a:spcPct val="100000"/>
              </a:lnSpc>
              <a:spcBef>
                <a:spcPts val="0"/>
              </a:spcBef>
              <a:spcAft>
                <a:spcPts val="0"/>
              </a:spcAft>
              <a:buSzPts val="1200"/>
              <a:buFont typeface="Franklin Gothic"/>
              <a:buChar char="●"/>
            </a:pPr>
            <a:r>
              <a:rPr lang="en-US"/>
              <a:t>is more intense than Tier II (longer and more frequent);</a:t>
            </a:r>
            <a:endParaRPr/>
          </a:p>
          <a:p>
            <a:pPr indent="-304800" lvl="0" marL="457200" rtl="0" algn="l">
              <a:lnSpc>
                <a:spcPct val="100000"/>
              </a:lnSpc>
              <a:spcBef>
                <a:spcPts val="0"/>
              </a:spcBef>
              <a:spcAft>
                <a:spcPts val="0"/>
              </a:spcAft>
              <a:buSzPts val="1200"/>
              <a:buFont typeface="Franklin Gothic"/>
              <a:buChar char="●"/>
            </a:pPr>
            <a:r>
              <a:rPr lang="en-US"/>
              <a:t>requires implementation fidelity;</a:t>
            </a:r>
            <a:endParaRPr/>
          </a:p>
          <a:p>
            <a:pPr indent="-304800" lvl="0" marL="457200" rtl="0" algn="l">
              <a:lnSpc>
                <a:spcPct val="100000"/>
              </a:lnSpc>
              <a:spcBef>
                <a:spcPts val="0"/>
              </a:spcBef>
              <a:spcAft>
                <a:spcPts val="0"/>
              </a:spcAft>
              <a:buSzPts val="1200"/>
              <a:buFont typeface="Franklin Gothic"/>
              <a:buChar char="●"/>
            </a:pPr>
            <a:r>
              <a:rPr lang="en-US"/>
              <a:t>is delivered by well-trained or specialized staff in optimal group sizes;</a:t>
            </a:r>
            <a:endParaRPr/>
          </a:p>
          <a:p>
            <a:pPr indent="-304800" lvl="0" marL="457200" rtl="0" algn="l">
              <a:lnSpc>
                <a:spcPct val="100000"/>
              </a:lnSpc>
              <a:spcBef>
                <a:spcPts val="0"/>
              </a:spcBef>
              <a:spcAft>
                <a:spcPts val="0"/>
              </a:spcAft>
              <a:buSzPts val="1200"/>
              <a:buFont typeface="Franklin Gothic"/>
              <a:buChar char="●"/>
            </a:pPr>
            <a:r>
              <a:rPr lang="en-US"/>
              <a:t>includes decisions based on valid and reliable data, with criteria implemented accurately; and</a:t>
            </a:r>
            <a:endParaRPr/>
          </a:p>
          <a:p>
            <a:pPr indent="-304800" lvl="0" marL="457200" rtl="0" algn="l">
              <a:lnSpc>
                <a:spcPct val="100000"/>
              </a:lnSpc>
              <a:spcBef>
                <a:spcPts val="0"/>
              </a:spcBef>
              <a:spcAft>
                <a:spcPts val="0"/>
              </a:spcAft>
              <a:buSzPts val="1200"/>
              <a:buFont typeface="Franklin Gothic"/>
              <a:buChar char="●"/>
            </a:pPr>
            <a:r>
              <a:rPr lang="en-US"/>
              <a:t>addresses the general education curriculum in an appropriate manner for students.</a:t>
            </a:r>
            <a:endParaRPr i="1"/>
          </a:p>
          <a:p>
            <a:pPr indent="0" lvl="0" marL="0" rtl="0" algn="l">
              <a:lnSpc>
                <a:spcPct val="100000"/>
              </a:lnSpc>
              <a:spcBef>
                <a:spcPts val="362"/>
              </a:spcBef>
              <a:spcAft>
                <a:spcPts val="0"/>
              </a:spcAft>
              <a:buSzPts val="1400"/>
              <a:buNone/>
            </a:pPr>
            <a:r>
              <a:rPr i="1" lang="en-US"/>
              <a:t>Source: </a:t>
            </a:r>
            <a:r>
              <a:rPr lang="en-US"/>
              <a:t>National Center on Intensive Intervention (2013). </a:t>
            </a:r>
            <a:endParaRPr/>
          </a:p>
        </p:txBody>
      </p:sp>
      <p:sp>
        <p:nvSpPr>
          <p:cNvPr id="1482" name="Google Shape;1482;p80: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t>‹#›</a:t>
            </a:fld>
            <a:endParaRPr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p81: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90" name="Google Shape;1490;p81: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362"/>
              </a:spcBef>
              <a:spcAft>
                <a:spcPts val="0"/>
              </a:spcAft>
              <a:buSzPts val="1400"/>
              <a:buNone/>
            </a:pPr>
            <a:r>
              <a:rPr i="1" lang="en-US"/>
              <a:t>Read the slide.</a:t>
            </a:r>
            <a:endParaRPr i="1"/>
          </a:p>
        </p:txBody>
      </p:sp>
      <p:sp>
        <p:nvSpPr>
          <p:cNvPr id="1491" name="Google Shape;1491;p81: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p82: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01" name="Google Shape;1501;p82: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362"/>
              </a:spcBef>
              <a:spcAft>
                <a:spcPts val="0"/>
              </a:spcAft>
              <a:buSzPts val="1400"/>
              <a:buNone/>
            </a:pPr>
            <a:r>
              <a:rPr i="1" lang="en-US"/>
              <a:t>Read the slide. </a:t>
            </a:r>
            <a:endParaRPr i="1"/>
          </a:p>
        </p:txBody>
      </p:sp>
      <p:sp>
        <p:nvSpPr>
          <p:cNvPr id="1502" name="Google Shape;1502;p82: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p83: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11" name="Google Shape;1511;p83: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362"/>
              </a:spcBef>
              <a:spcAft>
                <a:spcPts val="0"/>
              </a:spcAft>
              <a:buSzPts val="1400"/>
              <a:buNone/>
            </a:pPr>
            <a:r>
              <a:rPr i="1" lang="en-US"/>
              <a:t>Read the slide. </a:t>
            </a:r>
            <a:endParaRPr i="1"/>
          </a:p>
        </p:txBody>
      </p:sp>
      <p:sp>
        <p:nvSpPr>
          <p:cNvPr id="1512" name="Google Shape;1512;p83: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p84: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21" name="Google Shape;1521;p84: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Resources specifically for Tier II (supplemental) and Tier III (intensive) instruction are available through the National Center on Intensive Intervention: </a:t>
            </a:r>
            <a:r>
              <a:rPr lang="en-US" u="sng">
                <a:solidFill>
                  <a:schemeClr val="hlink"/>
                </a:solidFill>
                <a:hlinkClick r:id="rId2"/>
              </a:rPr>
              <a:t>National Center on Intensive Intervention: Home</a:t>
            </a:r>
            <a:r>
              <a:rPr lang="en-US"/>
              <a:t>.</a:t>
            </a:r>
            <a:endParaRPr/>
          </a:p>
          <a:p>
            <a:pPr indent="0" lvl="0" marL="0" rtl="0" algn="l">
              <a:lnSpc>
                <a:spcPct val="100000"/>
              </a:lnSpc>
              <a:spcBef>
                <a:spcPts val="600"/>
              </a:spcBef>
              <a:spcAft>
                <a:spcPts val="0"/>
              </a:spcAft>
              <a:buSzPts val="1400"/>
              <a:buNone/>
            </a:pPr>
            <a:r>
              <a:rPr lang="en-US"/>
              <a:t>National Center for Intensive Intervention, Strategies for Intensifying: </a:t>
            </a:r>
            <a:r>
              <a:rPr lang="en-US" u="sng">
                <a:solidFill>
                  <a:schemeClr val="hlink"/>
                </a:solidFill>
                <a:hlinkClick r:id="rId3"/>
              </a:rPr>
              <a:t>National Center on Intensive Intervention: Home</a:t>
            </a:r>
            <a:r>
              <a:rPr lang="en-US"/>
              <a:t> (click on Intervention Materials)</a:t>
            </a:r>
            <a:endParaRPr/>
          </a:p>
          <a:p>
            <a:pPr indent="0" lvl="0" marL="0" rtl="0" algn="l">
              <a:lnSpc>
                <a:spcPct val="100000"/>
              </a:lnSpc>
              <a:spcBef>
                <a:spcPts val="0"/>
              </a:spcBef>
              <a:spcAft>
                <a:spcPts val="0"/>
              </a:spcAft>
              <a:buSzPts val="1400"/>
              <a:buNone/>
            </a:pPr>
            <a:r>
              <a:t/>
            </a:r>
            <a:endParaRPr/>
          </a:p>
        </p:txBody>
      </p:sp>
      <p:sp>
        <p:nvSpPr>
          <p:cNvPr id="1522" name="Google Shape;1522;p84: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p85: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29" name="Google Shape;1529;p85: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i="1" lang="en-US"/>
              <a:t>Trainer Notes: Read the slide.  Allow time for individual reflection and discuss whole group.</a:t>
            </a:r>
            <a:endParaRPr i="1"/>
          </a:p>
        </p:txBody>
      </p:sp>
      <p:sp>
        <p:nvSpPr>
          <p:cNvPr id="1530" name="Google Shape;1530;p85:notes"/>
          <p:cNvSpPr txBox="1"/>
          <p:nvPr>
            <p:ph idx="12" type="sldNum"/>
          </p:nvPr>
        </p:nvSpPr>
        <p:spPr>
          <a:xfrm>
            <a:off x="3979123" y="8843333"/>
            <a:ext cx="3044100" cy="465900"/>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86:notes"/>
          <p:cNvSpPr/>
          <p:nvPr>
            <p:ph idx="2" type="sldImg"/>
          </p:nvPr>
        </p:nvSpPr>
        <p:spPr>
          <a:xfrm>
            <a:off x="1174750" y="696913"/>
            <a:ext cx="4649788"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41" name="Google Shape;1541;p86:notes"/>
          <p:cNvSpPr txBox="1"/>
          <p:nvPr>
            <p:ph idx="1" type="body"/>
          </p:nvPr>
        </p:nvSpPr>
        <p:spPr>
          <a:xfrm>
            <a:off x="933339" y="4416420"/>
            <a:ext cx="5130979" cy="4183056"/>
          </a:xfrm>
          <a:prstGeom prst="rect">
            <a:avLst/>
          </a:prstGeom>
          <a:noFill/>
          <a:ln>
            <a:noFill/>
          </a:ln>
        </p:spPr>
        <p:txBody>
          <a:bodyPr anchorCtr="0" anchor="t" bIns="46600" lIns="93225" spcFirstLastPara="1" rIns="93225" wrap="square" tIns="46600">
            <a:noAutofit/>
          </a:bodyPr>
          <a:lstStyle/>
          <a:p>
            <a:pPr indent="0" lvl="0" marL="0" rtl="0" algn="l">
              <a:lnSpc>
                <a:spcPct val="100000"/>
              </a:lnSpc>
              <a:spcBef>
                <a:spcPts val="0"/>
              </a:spcBef>
              <a:spcAft>
                <a:spcPts val="0"/>
              </a:spcAft>
              <a:buSzPts val="1400"/>
              <a:buNone/>
            </a:pPr>
            <a:r>
              <a:t/>
            </a:r>
            <a:endParaRPr/>
          </a:p>
        </p:txBody>
      </p:sp>
      <p:sp>
        <p:nvSpPr>
          <p:cNvPr id="1542" name="Google Shape;1542;p86:notes"/>
          <p:cNvSpPr txBox="1"/>
          <p:nvPr>
            <p:ph idx="12" type="sldNum"/>
          </p:nvPr>
        </p:nvSpPr>
        <p:spPr>
          <a:xfrm>
            <a:off x="3964705" y="8831250"/>
            <a:ext cx="3032951" cy="465137"/>
          </a:xfrm>
          <a:prstGeom prst="rect">
            <a:avLst/>
          </a:prstGeom>
          <a:noFill/>
          <a:ln>
            <a:noFill/>
          </a:ln>
        </p:spPr>
        <p:txBody>
          <a:bodyPr anchorCtr="0" anchor="b" bIns="46600" lIns="93225" spcFirstLastPara="1" rIns="93225" wrap="square" tIns="466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p87: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49" name="Google Shape;1549;p87:notes"/>
          <p:cNvSpPr txBox="1"/>
          <p:nvPr>
            <p:ph idx="1" type="body"/>
          </p:nvPr>
        </p:nvSpPr>
        <p:spPr>
          <a:xfrm>
            <a:off x="936733" y="4422462"/>
            <a:ext cx="5149536" cy="418862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i="1" lang="en-US"/>
              <a:t>Refer participants’ attention to the Participant Workbook and revisit Activity 1: I Know, I Think I Know, I Want to Know.  Ask participants to review their original answers on the handout, noting changes in their understanding as a result of today’s presentation.</a:t>
            </a:r>
            <a:endParaRPr i="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None/>
            </a:pPr>
            <a:r>
              <a:rPr lang="en-US"/>
              <a:t>Now that you have learned the definition of RTI and its essential components, complete the activator activity with answers to questions and new learning. </a:t>
            </a:r>
            <a:endParaRPr/>
          </a:p>
        </p:txBody>
      </p:sp>
      <p:sp>
        <p:nvSpPr>
          <p:cNvPr id="1550" name="Google Shape;1550;p87:notes"/>
          <p:cNvSpPr txBox="1"/>
          <p:nvPr>
            <p:ph idx="12" type="sldNum"/>
          </p:nvPr>
        </p:nvSpPr>
        <p:spPr>
          <a:xfrm>
            <a:off x="3979123" y="8843332"/>
            <a:ext cx="3044114" cy="465670"/>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p88: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67" name="Google Shape;1567;p88: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marR="0" rtl="0" algn="l">
              <a:lnSpc>
                <a:spcPct val="100000"/>
              </a:lnSpc>
              <a:spcBef>
                <a:spcPts val="360"/>
              </a:spcBef>
              <a:spcAft>
                <a:spcPts val="0"/>
              </a:spcAft>
              <a:buClr>
                <a:srgbClr val="000000"/>
              </a:buClr>
              <a:buSzPts val="1400"/>
              <a:buFont typeface="Arial"/>
              <a:buNone/>
            </a:pPr>
            <a:r>
              <a:rPr i="1" lang="en-US"/>
              <a:t>Trainer Notes: Review the directions of the slide.  Facilitate the activity then ask, “How might you use this in your classroom?”</a:t>
            </a:r>
            <a:endParaRPr i="1"/>
          </a:p>
          <a:p>
            <a:pPr indent="0" lvl="0" marL="0" rtl="0" algn="l">
              <a:lnSpc>
                <a:spcPct val="100000"/>
              </a:lnSpc>
              <a:spcBef>
                <a:spcPts val="360"/>
              </a:spcBef>
              <a:spcAft>
                <a:spcPts val="0"/>
              </a:spcAft>
              <a:buClr>
                <a:schemeClr val="dk1"/>
              </a:buClr>
              <a:buSzPts val="1400"/>
              <a:buFont typeface="Arial"/>
              <a:buNone/>
            </a:pPr>
            <a:r>
              <a:t/>
            </a:r>
            <a:endParaRPr/>
          </a:p>
          <a:p>
            <a:pPr indent="0" lvl="0" marL="0" rtl="0" algn="l">
              <a:lnSpc>
                <a:spcPct val="100000"/>
              </a:lnSpc>
              <a:spcBef>
                <a:spcPts val="360"/>
              </a:spcBef>
              <a:spcAft>
                <a:spcPts val="0"/>
              </a:spcAft>
              <a:buClr>
                <a:schemeClr val="dk1"/>
              </a:buClr>
              <a:buSzPts val="1400"/>
              <a:buFont typeface="Arial"/>
              <a:buNone/>
            </a:pPr>
            <a:r>
              <a:rPr lang="en-US"/>
              <a:t>Image: emoji island</a:t>
            </a:r>
            <a:endParaRPr/>
          </a:p>
        </p:txBody>
      </p:sp>
      <p:sp>
        <p:nvSpPr>
          <p:cNvPr id="1568" name="Google Shape;1568;p88: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p89: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79" name="Google Shape;1579;p89: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362"/>
              </a:spcBef>
              <a:spcAft>
                <a:spcPts val="0"/>
              </a:spcAft>
              <a:buSzPts val="1400"/>
              <a:buNone/>
            </a:pPr>
            <a:r>
              <a:t/>
            </a:r>
            <a:endParaRPr/>
          </a:p>
        </p:txBody>
      </p:sp>
      <p:sp>
        <p:nvSpPr>
          <p:cNvPr id="1580" name="Google Shape;1580;p89: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9: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3" name="Google Shape;553;p9: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solidFill>
                  <a:srgbClr val="000000"/>
                </a:solidFill>
              </a:rPr>
              <a:t>It is important to think of RTI as a framework or prevention model that is designed to provide all students with the high-quality instruction that they need to be successful in school.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This prevention system addresses the needs of students on or below grade level, with a focus on those at risk, to prevent further or future poor academic or social outcomes. RTI addresses the needs of all students, including students with disabilities and students with language differences. </a:t>
            </a:r>
            <a:endParaRPr b="1">
              <a:solidFill>
                <a:srgbClr val="000000"/>
              </a:solidFill>
            </a:endParaRPr>
          </a:p>
        </p:txBody>
      </p:sp>
      <p:sp>
        <p:nvSpPr>
          <p:cNvPr id="554" name="Google Shape;554;p9: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4" name="Shape 1584"/>
        <p:cNvGrpSpPr/>
        <p:nvPr/>
      </p:nvGrpSpPr>
      <p:grpSpPr>
        <a:xfrm>
          <a:off x="0" y="0"/>
          <a:ext cx="0" cy="0"/>
          <a:chOff x="0" y="0"/>
          <a:chExt cx="0" cy="0"/>
        </a:xfrm>
      </p:grpSpPr>
      <p:sp>
        <p:nvSpPr>
          <p:cNvPr id="1585" name="Google Shape;1585;p90: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86" name="Google Shape;1586;p90: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For more information, several resources are available to you through the Center on Response to Intervention at American Institutes for Research: </a:t>
            </a:r>
            <a:r>
              <a:rPr lang="en-US" u="sng">
                <a:solidFill>
                  <a:schemeClr val="hlink"/>
                </a:solidFill>
                <a:hlinkClick r:id="rId2"/>
              </a:rPr>
              <a:t>National Center on Response to Intervention</a:t>
            </a:r>
            <a:r>
              <a:rPr lang="en-US"/>
              <a:t>. Resources include webinars, articles, implementation modules, tools charts, and more!</a:t>
            </a:r>
            <a:endParaRPr/>
          </a:p>
        </p:txBody>
      </p:sp>
      <p:sp>
        <p:nvSpPr>
          <p:cNvPr id="1587" name="Google Shape;1587;p90: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3" name="Shape 1593"/>
        <p:cNvGrpSpPr/>
        <p:nvPr/>
      </p:nvGrpSpPr>
      <p:grpSpPr>
        <a:xfrm>
          <a:off x="0" y="0"/>
          <a:ext cx="0" cy="0"/>
          <a:chOff x="0" y="0"/>
          <a:chExt cx="0" cy="0"/>
        </a:xfrm>
      </p:grpSpPr>
      <p:sp>
        <p:nvSpPr>
          <p:cNvPr id="1594" name="Google Shape;1594;p91: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95" name="Google Shape;1595;p91: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Resources specifically for Tier II (supplemental) and Tier III (intensive) instruction are available through the National Center on Intensive Intervention: </a:t>
            </a:r>
            <a:r>
              <a:rPr lang="en-US" u="sng">
                <a:solidFill>
                  <a:schemeClr val="hlink"/>
                </a:solidFill>
                <a:hlinkClick r:id="rId2"/>
              </a:rPr>
              <a:t>National Center on Intensive Intervention: Home</a:t>
            </a:r>
            <a:r>
              <a:rPr lang="en-US"/>
              <a:t>.</a:t>
            </a:r>
            <a:endParaRPr/>
          </a:p>
        </p:txBody>
      </p:sp>
      <p:sp>
        <p:nvSpPr>
          <p:cNvPr id="1596" name="Google Shape;1596;p91: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1" name="Shape 1601"/>
        <p:cNvGrpSpPr/>
        <p:nvPr/>
      </p:nvGrpSpPr>
      <p:grpSpPr>
        <a:xfrm>
          <a:off x="0" y="0"/>
          <a:ext cx="0" cy="0"/>
          <a:chOff x="0" y="0"/>
          <a:chExt cx="0" cy="0"/>
        </a:xfrm>
      </p:grpSpPr>
      <p:sp>
        <p:nvSpPr>
          <p:cNvPr id="1602" name="Google Shape;1602;p92: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03" name="Google Shape;1603;p92: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The additional websites provide information on screening and other RTI-related topics.</a:t>
            </a:r>
            <a:endParaRPr/>
          </a:p>
        </p:txBody>
      </p:sp>
      <p:sp>
        <p:nvSpPr>
          <p:cNvPr id="1604" name="Google Shape;1604;p92: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p93: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This slide presents websites for additional information on screening and other RTI-related topics.</a:t>
            </a:r>
            <a:endParaRPr/>
          </a:p>
        </p:txBody>
      </p:sp>
      <p:sp>
        <p:nvSpPr>
          <p:cNvPr id="1612" name="Google Shape;1612;p93: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p94: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20" name="Google Shape;1620;p94: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This slide presents websites for additional information on screening and other RTI-related topics.</a:t>
            </a:r>
            <a:endParaRPr/>
          </a:p>
        </p:txBody>
      </p:sp>
      <p:sp>
        <p:nvSpPr>
          <p:cNvPr id="1621" name="Google Shape;1621;p94: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p95:notes"/>
          <p:cNvSpPr/>
          <p:nvPr>
            <p:ph idx="2" type="sldImg"/>
          </p:nvPr>
        </p:nvSpPr>
        <p:spPr>
          <a:xfrm>
            <a:off x="1184275" y="698500"/>
            <a:ext cx="4656000" cy="3490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29" name="Google Shape;1629;p95:notes"/>
          <p:cNvSpPr txBox="1"/>
          <p:nvPr>
            <p:ph idx="1" type="body"/>
          </p:nvPr>
        </p:nvSpPr>
        <p:spPr>
          <a:xfrm>
            <a:off x="936736" y="4422461"/>
            <a:ext cx="5149500" cy="4188900"/>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rPr lang="en-US"/>
              <a:t>The Arkansas RTI Problem Solving Worksheet and the action plan template are included in the resource section of the Participant Workbook.</a:t>
            </a:r>
            <a:endParaRPr/>
          </a:p>
        </p:txBody>
      </p:sp>
      <p:sp>
        <p:nvSpPr>
          <p:cNvPr id="1630" name="Google Shape;1630;p95:notes"/>
          <p:cNvSpPr txBox="1"/>
          <p:nvPr>
            <p:ph idx="12" type="sldNum"/>
          </p:nvPr>
        </p:nvSpPr>
        <p:spPr>
          <a:xfrm>
            <a:off x="3979123" y="8843333"/>
            <a:ext cx="3044100" cy="465900"/>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p96: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39" name="Google Shape;1639;p96: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0" lvl="0" marL="0" rtl="0" algn="l">
              <a:lnSpc>
                <a:spcPct val="100000"/>
              </a:lnSpc>
              <a:spcBef>
                <a:spcPts val="0"/>
              </a:spcBef>
              <a:spcAft>
                <a:spcPts val="0"/>
              </a:spcAft>
              <a:buSzPts val="1400"/>
              <a:buNone/>
            </a:pPr>
            <a:r>
              <a:t/>
            </a:r>
            <a:endParaRPr/>
          </a:p>
        </p:txBody>
      </p:sp>
      <p:sp>
        <p:nvSpPr>
          <p:cNvPr id="1640" name="Google Shape;1640;p96: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p97: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48" name="Google Shape;1648;p97: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228600" lvl="0" marL="457200" marR="0" rtl="0" algn="l">
              <a:lnSpc>
                <a:spcPct val="100000"/>
              </a:lnSpc>
              <a:spcBef>
                <a:spcPts val="360"/>
              </a:spcBef>
              <a:spcAft>
                <a:spcPts val="0"/>
              </a:spcAft>
              <a:buClr>
                <a:srgbClr val="000000"/>
              </a:buClr>
              <a:buSzPts val="1400"/>
              <a:buFont typeface="Arial"/>
              <a:buNone/>
            </a:pPr>
            <a:r>
              <a:t/>
            </a:r>
            <a:endParaRPr/>
          </a:p>
        </p:txBody>
      </p:sp>
      <p:sp>
        <p:nvSpPr>
          <p:cNvPr id="1649" name="Google Shape;1649;p97: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5" name="Shape 1655"/>
        <p:cNvGrpSpPr/>
        <p:nvPr/>
      </p:nvGrpSpPr>
      <p:grpSpPr>
        <a:xfrm>
          <a:off x="0" y="0"/>
          <a:ext cx="0" cy="0"/>
          <a:chOff x="0" y="0"/>
          <a:chExt cx="0" cy="0"/>
        </a:xfrm>
      </p:grpSpPr>
      <p:sp>
        <p:nvSpPr>
          <p:cNvPr id="1656" name="Google Shape;1656;p98: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57" name="Google Shape;1657;p98: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228600" lvl="0" marL="457200" marR="0" rtl="0" algn="l">
              <a:lnSpc>
                <a:spcPct val="100000"/>
              </a:lnSpc>
              <a:spcBef>
                <a:spcPts val="360"/>
              </a:spcBef>
              <a:spcAft>
                <a:spcPts val="0"/>
              </a:spcAft>
              <a:buClr>
                <a:srgbClr val="000000"/>
              </a:buClr>
              <a:buSzPts val="1400"/>
              <a:buFont typeface="Arial"/>
              <a:buNone/>
            </a:pPr>
            <a:r>
              <a:t/>
            </a:r>
            <a:endParaRPr/>
          </a:p>
        </p:txBody>
      </p:sp>
      <p:sp>
        <p:nvSpPr>
          <p:cNvPr id="1658" name="Google Shape;1658;p98: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99:notes"/>
          <p:cNvSpPr/>
          <p:nvPr>
            <p:ph idx="2" type="sldImg"/>
          </p:nvPr>
        </p:nvSpPr>
        <p:spPr>
          <a:xfrm>
            <a:off x="1184275" y="698500"/>
            <a:ext cx="4656138"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66" name="Google Shape;1666;p99:notes"/>
          <p:cNvSpPr txBox="1"/>
          <p:nvPr>
            <p:ph idx="1" type="body"/>
          </p:nvPr>
        </p:nvSpPr>
        <p:spPr>
          <a:xfrm>
            <a:off x="936736" y="4422461"/>
            <a:ext cx="5149637" cy="4188779"/>
          </a:xfrm>
          <a:prstGeom prst="rect">
            <a:avLst/>
          </a:prstGeom>
          <a:noFill/>
          <a:ln>
            <a:noFill/>
          </a:ln>
        </p:spPr>
        <p:txBody>
          <a:bodyPr anchorCtr="0" anchor="t" bIns="46725" lIns="93450" spcFirstLastPara="1" rIns="93450" wrap="square" tIns="46725">
            <a:noAutofit/>
          </a:bodyPr>
          <a:lstStyle/>
          <a:p>
            <a:pPr indent="-228600" lvl="0" marL="457200" marR="0" rtl="0" algn="l">
              <a:lnSpc>
                <a:spcPct val="100000"/>
              </a:lnSpc>
              <a:spcBef>
                <a:spcPts val="360"/>
              </a:spcBef>
              <a:spcAft>
                <a:spcPts val="0"/>
              </a:spcAft>
              <a:buClr>
                <a:srgbClr val="000000"/>
              </a:buClr>
              <a:buSzPts val="1400"/>
              <a:buFont typeface="Arial"/>
              <a:buNone/>
            </a:pPr>
            <a:r>
              <a:t/>
            </a:r>
            <a:endParaRPr/>
          </a:p>
        </p:txBody>
      </p:sp>
      <p:sp>
        <p:nvSpPr>
          <p:cNvPr id="1667" name="Google Shape;1667;p99:notes"/>
          <p:cNvSpPr txBox="1"/>
          <p:nvPr>
            <p:ph idx="12" type="sldNum"/>
          </p:nvPr>
        </p:nvSpPr>
        <p:spPr>
          <a:xfrm>
            <a:off x="3979123" y="8843333"/>
            <a:ext cx="3043979" cy="465772"/>
          </a:xfrm>
          <a:prstGeom prst="rect">
            <a:avLst/>
          </a:prstGeom>
          <a:noFill/>
          <a:ln>
            <a:noFill/>
          </a:ln>
        </p:spPr>
        <p:txBody>
          <a:bodyPr anchorCtr="0" anchor="b" bIns="46725" lIns="93450" spcFirstLastPara="1" rIns="93450" wrap="square" tIns="46725">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g"/><Relationship Id="rId3"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14" name="Shape 14"/>
        <p:cNvGrpSpPr/>
        <p:nvPr/>
      </p:nvGrpSpPr>
      <p:grpSpPr>
        <a:xfrm>
          <a:off x="0" y="0"/>
          <a:ext cx="0" cy="0"/>
          <a:chOff x="0" y="0"/>
          <a:chExt cx="0" cy="0"/>
        </a:xfrm>
      </p:grpSpPr>
      <p:sp>
        <p:nvSpPr>
          <p:cNvPr id="15" name="Google Shape;15;p104"/>
          <p:cNvSpPr txBox="1"/>
          <p:nvPr>
            <p:ph type="title"/>
          </p:nvPr>
        </p:nvSpPr>
        <p:spPr>
          <a:xfrm>
            <a:off x="683811" y="905710"/>
            <a:ext cx="8228413" cy="178510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04"/>
          <p:cNvSpPr txBox="1"/>
          <p:nvPr>
            <p:ph idx="11" type="ftr"/>
          </p:nvPr>
        </p:nvSpPr>
        <p:spPr>
          <a:xfrm>
            <a:off x="5328340" y="6567844"/>
            <a:ext cx="3583885" cy="123111"/>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17" name="Google Shape;17;p104"/>
          <p:cNvSpPr txBox="1"/>
          <p:nvPr>
            <p:ph idx="1" type="body"/>
          </p:nvPr>
        </p:nvSpPr>
        <p:spPr>
          <a:xfrm>
            <a:off x="687388" y="2938998"/>
            <a:ext cx="8224837" cy="2486835"/>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BFBFBF"/>
                </a:solidFill>
              </a:defRPr>
            </a:lvl1pPr>
            <a:lvl2pPr indent="-381000" lvl="1" marL="914400" algn="l">
              <a:lnSpc>
                <a:spcPct val="100000"/>
              </a:lnSpc>
              <a:spcBef>
                <a:spcPts val="600"/>
              </a:spcBef>
              <a:spcAft>
                <a:spcPts val="0"/>
              </a:spcAft>
              <a:buSzPts val="2400"/>
              <a:buChar char="•"/>
              <a:defRPr sz="2400">
                <a:solidFill>
                  <a:schemeClr val="lt1"/>
                </a:solidFill>
              </a:defRPr>
            </a:lvl2pPr>
            <a:lvl3pPr indent="-355600" lvl="2" marL="1371600" algn="l">
              <a:lnSpc>
                <a:spcPct val="100000"/>
              </a:lnSpc>
              <a:spcBef>
                <a:spcPts val="600"/>
              </a:spcBef>
              <a:spcAft>
                <a:spcPts val="0"/>
              </a:spcAft>
              <a:buSzPts val="2000"/>
              <a:buChar char="–"/>
              <a:defRPr sz="2000">
                <a:solidFill>
                  <a:schemeClr val="lt1"/>
                </a:solidFill>
              </a:defRPr>
            </a:lvl3pPr>
            <a:lvl4pPr indent="-304800" lvl="3" marL="1828800" algn="l">
              <a:lnSpc>
                <a:spcPct val="100000"/>
              </a:lnSpc>
              <a:spcBef>
                <a:spcPts val="600"/>
              </a:spcBef>
              <a:spcAft>
                <a:spcPts val="0"/>
              </a:spcAft>
              <a:buSzPts val="1200"/>
              <a:buChar char="o"/>
              <a:defRPr sz="1600">
                <a:solidFill>
                  <a:schemeClr val="lt1"/>
                </a:solidFill>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With Lead-in Text">
  <p:cSld name="Object With Lead-in Text">
    <p:spTree>
      <p:nvGrpSpPr>
        <p:cNvPr id="53" name="Shape 53"/>
        <p:cNvGrpSpPr/>
        <p:nvPr/>
      </p:nvGrpSpPr>
      <p:grpSpPr>
        <a:xfrm>
          <a:off x="0" y="0"/>
          <a:ext cx="0" cy="0"/>
          <a:chOff x="0" y="0"/>
          <a:chExt cx="0" cy="0"/>
        </a:xfrm>
      </p:grpSpPr>
      <p:sp>
        <p:nvSpPr>
          <p:cNvPr id="54" name="Google Shape;54;p135"/>
          <p:cNvSpPr txBox="1"/>
          <p:nvPr>
            <p:ph idx="1" type="body"/>
          </p:nvPr>
        </p:nvSpPr>
        <p:spPr>
          <a:xfrm>
            <a:off x="342900" y="2153309"/>
            <a:ext cx="8503920" cy="3836011"/>
          </a:xfrm>
          <a:prstGeom prst="rect">
            <a:avLst/>
          </a:prstGeom>
          <a:noFill/>
          <a:ln>
            <a:noFill/>
          </a:ln>
        </p:spPr>
        <p:txBody>
          <a:bodyPr anchorCtr="0" anchor="t" bIns="0" lIns="0" spcFirstLastPara="1" rIns="0" wrap="square" tIns="0">
            <a:noAutofit/>
          </a:bodyPr>
          <a:lstStyle>
            <a:lvl1pPr indent="-381000" lvl="0" marL="457200" algn="l">
              <a:lnSpc>
                <a:spcPct val="105000"/>
              </a:lnSpc>
              <a:spcBef>
                <a:spcPts val="338"/>
              </a:spcBef>
              <a:spcAft>
                <a:spcPts val="0"/>
              </a:spcAft>
              <a:buSzPts val="2400"/>
              <a:buChar char="▪"/>
              <a:defRPr sz="1350"/>
            </a:lvl1pPr>
            <a:lvl2pPr indent="-342900" lvl="1" marL="914400" algn="l">
              <a:lnSpc>
                <a:spcPct val="105000"/>
              </a:lnSpc>
              <a:spcBef>
                <a:spcPts val="338"/>
              </a:spcBef>
              <a:spcAft>
                <a:spcPts val="0"/>
              </a:spcAft>
              <a:buSzPts val="1800"/>
              <a:buChar char="•"/>
              <a:defRPr sz="1350"/>
            </a:lvl2pPr>
            <a:lvl3pPr indent="-317500" lvl="2" marL="1371600" algn="l">
              <a:lnSpc>
                <a:spcPct val="105000"/>
              </a:lnSpc>
              <a:spcBef>
                <a:spcPts val="338"/>
              </a:spcBef>
              <a:spcAft>
                <a:spcPts val="0"/>
              </a:spcAft>
              <a:buSzPts val="1400"/>
              <a:buChar char="–"/>
              <a:defRPr sz="1350"/>
            </a:lvl3pPr>
            <a:lvl4pPr indent="-295275" lvl="3" marL="1828800" algn="l">
              <a:lnSpc>
                <a:spcPct val="105000"/>
              </a:lnSpc>
              <a:spcBef>
                <a:spcPts val="338"/>
              </a:spcBef>
              <a:spcAft>
                <a:spcPts val="0"/>
              </a:spcAft>
              <a:buSzPts val="1050"/>
              <a:buChar char="o"/>
              <a:defRPr sz="1350"/>
            </a:lvl4pPr>
            <a:lvl5pPr indent="-317500" lvl="4" marL="2286000" algn="l">
              <a:lnSpc>
                <a:spcPct val="105000"/>
              </a:lnSpc>
              <a:spcBef>
                <a:spcPts val="338"/>
              </a:spcBef>
              <a:spcAft>
                <a:spcPts val="0"/>
              </a:spcAft>
              <a:buSzPts val="1400"/>
              <a:buChar char="»"/>
              <a:defRPr sz="1350"/>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55" name="Google Shape;55;p135"/>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5"/>
          <p:cNvSpPr txBox="1"/>
          <p:nvPr>
            <p:ph idx="2" type="body"/>
          </p:nvPr>
        </p:nvSpPr>
        <p:spPr>
          <a:xfrm>
            <a:off x="342900" y="1133857"/>
            <a:ext cx="8503920" cy="882293"/>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SzPts val="2400"/>
              <a:buNone/>
              <a:defRPr sz="1350"/>
            </a:lvl1pPr>
            <a:lvl2pPr indent="-342900" lvl="1" marL="914400" algn="l">
              <a:lnSpc>
                <a:spcPct val="100000"/>
              </a:lnSpc>
              <a:spcBef>
                <a:spcPts val="600"/>
              </a:spcBef>
              <a:spcAft>
                <a:spcPts val="0"/>
              </a:spcAft>
              <a:buSzPts val="1800"/>
              <a:buChar char="•"/>
              <a:defRPr sz="1013"/>
            </a:lvl2pPr>
            <a:lvl3pPr indent="-317500" lvl="2" marL="1371600" algn="l">
              <a:lnSpc>
                <a:spcPct val="100000"/>
              </a:lnSpc>
              <a:spcBef>
                <a:spcPts val="600"/>
              </a:spcBef>
              <a:spcAft>
                <a:spcPts val="0"/>
              </a:spcAft>
              <a:buSzPts val="1400"/>
              <a:buChar char="–"/>
              <a:defRPr sz="1013"/>
            </a:lvl3pPr>
            <a:lvl4pPr indent="-295275" lvl="3" marL="1828800" algn="l">
              <a:lnSpc>
                <a:spcPct val="100000"/>
              </a:lnSpc>
              <a:spcBef>
                <a:spcPts val="600"/>
              </a:spcBef>
              <a:spcAft>
                <a:spcPts val="0"/>
              </a:spcAft>
              <a:buSzPts val="1050"/>
              <a:buChar char="o"/>
              <a:defRPr sz="1013"/>
            </a:lvl4pPr>
            <a:lvl5pPr indent="-317500" lvl="4" marL="2286000" algn="l">
              <a:lnSpc>
                <a:spcPct val="100000"/>
              </a:lnSpc>
              <a:spcBef>
                <a:spcPts val="600"/>
              </a:spcBef>
              <a:spcAft>
                <a:spcPts val="0"/>
              </a:spcAft>
              <a:buSzPts val="1400"/>
              <a:buChar char="»"/>
              <a:defRPr sz="101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57" name="Google Shape;57;p135"/>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8" name="Google Shape;58;p135"/>
          <p:cNvSpPr txBox="1"/>
          <p:nvPr>
            <p:ph idx="3" type="body"/>
          </p:nvPr>
        </p:nvSpPr>
        <p:spPr>
          <a:xfrm>
            <a:off x="342900" y="6135624"/>
            <a:ext cx="8503920" cy="192024"/>
          </a:xfrm>
          <a:prstGeom prst="rect">
            <a:avLst/>
          </a:prstGeom>
          <a:noFill/>
          <a:ln>
            <a:noFill/>
          </a:ln>
        </p:spPr>
        <p:txBody>
          <a:bodyPr anchorCtr="0" anchor="b" bIns="0" lIns="0" spcFirstLastPara="1" rIns="0" wrap="square" tIns="0">
            <a:noAutofit/>
          </a:bodyPr>
          <a:lstStyle>
            <a:lvl1pPr indent="-228600" lvl="0" marL="457200" marR="0" algn="l">
              <a:lnSpc>
                <a:spcPct val="125000"/>
              </a:lnSpc>
              <a:spcBef>
                <a:spcPts val="0"/>
              </a:spcBef>
              <a:spcAft>
                <a:spcPts val="0"/>
              </a:spcAft>
              <a:buClr>
                <a:srgbClr val="17365D"/>
              </a:buClr>
              <a:buSzPts val="750"/>
              <a:buFont typeface="Arial"/>
              <a:buNone/>
              <a:defRPr i="0" sz="750"/>
            </a:lvl1pPr>
            <a:lvl2pPr indent="-228600" lvl="1" marL="914400" algn="l">
              <a:lnSpc>
                <a:spcPct val="100000"/>
              </a:lnSpc>
              <a:spcBef>
                <a:spcPts val="600"/>
              </a:spcBef>
              <a:spcAft>
                <a:spcPts val="0"/>
              </a:spcAft>
              <a:buSzPts val="1800"/>
              <a:buNone/>
              <a:defRPr sz="563"/>
            </a:lvl2pPr>
            <a:lvl3pPr indent="-228600" lvl="2" marL="1371600" algn="l">
              <a:lnSpc>
                <a:spcPct val="100000"/>
              </a:lnSpc>
              <a:spcBef>
                <a:spcPts val="600"/>
              </a:spcBef>
              <a:spcAft>
                <a:spcPts val="0"/>
              </a:spcAft>
              <a:buSzPts val="1400"/>
              <a:buNone/>
              <a:defRPr sz="563"/>
            </a:lvl3pPr>
            <a:lvl4pPr indent="-228600" lvl="3" marL="1828800" algn="l">
              <a:lnSpc>
                <a:spcPct val="100000"/>
              </a:lnSpc>
              <a:spcBef>
                <a:spcPts val="600"/>
              </a:spcBef>
              <a:spcAft>
                <a:spcPts val="0"/>
              </a:spcAft>
              <a:buSzPts val="1050"/>
              <a:buNone/>
              <a:defRPr sz="563"/>
            </a:lvl4pPr>
            <a:lvl5pPr indent="-228600" lvl="4" marL="2286000" algn="l">
              <a:lnSpc>
                <a:spcPct val="100000"/>
              </a:lnSpc>
              <a:spcBef>
                <a:spcPts val="600"/>
              </a:spcBef>
              <a:spcAft>
                <a:spcPts val="0"/>
              </a:spcAft>
              <a:buSzPts val="1400"/>
              <a:buNone/>
              <a:defRPr sz="56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Rule">
  <p:cSld name="No Rule">
    <p:spTree>
      <p:nvGrpSpPr>
        <p:cNvPr id="59" name="Shape 59"/>
        <p:cNvGrpSpPr/>
        <p:nvPr/>
      </p:nvGrpSpPr>
      <p:grpSpPr>
        <a:xfrm>
          <a:off x="0" y="0"/>
          <a:ext cx="0" cy="0"/>
          <a:chOff x="0" y="0"/>
          <a:chExt cx="0" cy="0"/>
        </a:xfrm>
      </p:grpSpPr>
      <p:sp>
        <p:nvSpPr>
          <p:cNvPr id="60" name="Google Shape;60;p136"/>
          <p:cNvSpPr txBox="1"/>
          <p:nvPr>
            <p:ph type="title"/>
          </p:nvPr>
        </p:nvSpPr>
        <p:spPr>
          <a:xfrm>
            <a:off x="687388" y="364089"/>
            <a:ext cx="8224837" cy="488348"/>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36"/>
          <p:cNvSpPr txBox="1"/>
          <p:nvPr>
            <p:ph idx="1" type="body"/>
          </p:nvPr>
        </p:nvSpPr>
        <p:spPr>
          <a:xfrm>
            <a:off x="687388" y="1074693"/>
            <a:ext cx="8224837" cy="5251495"/>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42900" lvl="1" marL="914400" algn="l">
              <a:lnSpc>
                <a:spcPct val="100000"/>
              </a:lnSpc>
              <a:spcBef>
                <a:spcPts val="600"/>
              </a:spcBef>
              <a:spcAft>
                <a:spcPts val="0"/>
              </a:spcAft>
              <a:buSzPts val="1800"/>
              <a:buChar char="•"/>
              <a:defRPr/>
            </a:lvl2pPr>
            <a:lvl3pPr indent="-317500" lvl="2" marL="1371600" algn="l">
              <a:lnSpc>
                <a:spcPct val="100000"/>
              </a:lnSpc>
              <a:spcBef>
                <a:spcPts val="600"/>
              </a:spcBef>
              <a:spcAft>
                <a:spcPts val="0"/>
              </a:spcAft>
              <a:buSzPts val="1400"/>
              <a:buChar char="–"/>
              <a:defRPr/>
            </a:lvl3pPr>
            <a:lvl4pPr indent="-295275" lvl="3" marL="1828800" algn="l">
              <a:lnSpc>
                <a:spcPct val="100000"/>
              </a:lnSpc>
              <a:spcBef>
                <a:spcPts val="600"/>
              </a:spcBef>
              <a:spcAft>
                <a:spcPts val="0"/>
              </a:spcAft>
              <a:buSzPts val="1050"/>
              <a:buChar char="o"/>
              <a:defRPr/>
            </a:lvl4pPr>
            <a:lvl5pPr indent="-317500" lvl="4" marL="2286000" algn="l">
              <a:lnSpc>
                <a:spcPct val="100000"/>
              </a:lnSpc>
              <a:spcBef>
                <a:spcPts val="600"/>
              </a:spcBef>
              <a:spcAft>
                <a:spcPts val="0"/>
              </a:spcAft>
              <a:buSzPts val="1400"/>
              <a:buChar char="»"/>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62" name="Google Shape;62;p136"/>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63" name="Shape 63"/>
        <p:cNvGrpSpPr/>
        <p:nvPr/>
      </p:nvGrpSpPr>
      <p:grpSpPr>
        <a:xfrm>
          <a:off x="0" y="0"/>
          <a:ext cx="0" cy="0"/>
          <a:chOff x="0" y="0"/>
          <a:chExt cx="0" cy="0"/>
        </a:xfrm>
      </p:grpSpPr>
      <p:sp>
        <p:nvSpPr>
          <p:cNvPr id="64" name="Google Shape;64;p137"/>
          <p:cNvSpPr txBox="1"/>
          <p:nvPr>
            <p:ph idx="1" type="body"/>
          </p:nvPr>
        </p:nvSpPr>
        <p:spPr>
          <a:xfrm>
            <a:off x="687388" y="2055813"/>
            <a:ext cx="8224837" cy="373273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p:txBody>
      </p:sp>
      <p:sp>
        <p:nvSpPr>
          <p:cNvPr id="65" name="Google Shape;65;p137"/>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37"/>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67" name="Shape 67"/>
        <p:cNvGrpSpPr/>
        <p:nvPr/>
      </p:nvGrpSpPr>
      <p:grpSpPr>
        <a:xfrm>
          <a:off x="0" y="0"/>
          <a:ext cx="0" cy="0"/>
          <a:chOff x="0" y="0"/>
          <a:chExt cx="0" cy="0"/>
        </a:xfrm>
      </p:grpSpPr>
      <p:sp>
        <p:nvSpPr>
          <p:cNvPr id="68" name="Google Shape;68;p138"/>
          <p:cNvSpPr txBox="1"/>
          <p:nvPr>
            <p:ph idx="1" type="body"/>
          </p:nvPr>
        </p:nvSpPr>
        <p:spPr>
          <a:xfrm>
            <a:off x="457200" y="1371600"/>
            <a:ext cx="8229600" cy="466344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42900" lvl="1" marL="914400" algn="l">
              <a:lnSpc>
                <a:spcPct val="100000"/>
              </a:lnSpc>
              <a:spcBef>
                <a:spcPts val="600"/>
              </a:spcBef>
              <a:spcAft>
                <a:spcPts val="0"/>
              </a:spcAft>
              <a:buSzPts val="1800"/>
              <a:buChar char="•"/>
              <a:defRPr/>
            </a:lvl2pPr>
            <a:lvl3pPr indent="-317500" lvl="2" marL="1371600" algn="l">
              <a:lnSpc>
                <a:spcPct val="100000"/>
              </a:lnSpc>
              <a:spcBef>
                <a:spcPts val="600"/>
              </a:spcBef>
              <a:spcAft>
                <a:spcPts val="0"/>
              </a:spcAft>
              <a:buSzPts val="1400"/>
              <a:buChar char="–"/>
              <a:defRPr/>
            </a:lvl3pPr>
            <a:lvl4pPr indent="-295275" lvl="3" marL="1828800" algn="l">
              <a:lnSpc>
                <a:spcPct val="100000"/>
              </a:lnSpc>
              <a:spcBef>
                <a:spcPts val="600"/>
              </a:spcBef>
              <a:spcAft>
                <a:spcPts val="0"/>
              </a:spcAft>
              <a:buSzPts val="1050"/>
              <a:buChar char="o"/>
              <a:defRPr/>
            </a:lvl4pPr>
            <a:lvl5pPr indent="-317500" lvl="4" marL="2286000" algn="l">
              <a:lnSpc>
                <a:spcPct val="100000"/>
              </a:lnSpc>
              <a:spcBef>
                <a:spcPts val="600"/>
              </a:spcBef>
              <a:spcAft>
                <a:spcPts val="0"/>
              </a:spcAft>
              <a:buSzPts val="1400"/>
              <a:buChar char="»"/>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69" name="Google Shape;69;p138"/>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38"/>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1" name="Google Shape;71;p138"/>
          <p:cNvSpPr txBox="1"/>
          <p:nvPr>
            <p:ph idx="2" type="body"/>
          </p:nvPr>
        </p:nvSpPr>
        <p:spPr>
          <a:xfrm>
            <a:off x="457200" y="6135624"/>
            <a:ext cx="8229600" cy="192024"/>
          </a:xfrm>
          <a:prstGeom prst="rect">
            <a:avLst/>
          </a:prstGeom>
          <a:noFill/>
          <a:ln>
            <a:noFill/>
          </a:ln>
        </p:spPr>
        <p:txBody>
          <a:bodyPr anchorCtr="0" anchor="b" bIns="0" lIns="0" spcFirstLastPara="1" rIns="0" wrap="square" tIns="0">
            <a:noAutofit/>
          </a:bodyPr>
          <a:lstStyle>
            <a:lvl1pPr indent="-228600" lvl="0" marL="457200" marR="0" algn="l">
              <a:lnSpc>
                <a:spcPct val="125000"/>
              </a:lnSpc>
              <a:spcBef>
                <a:spcPts val="0"/>
              </a:spcBef>
              <a:spcAft>
                <a:spcPts val="0"/>
              </a:spcAft>
              <a:buClr>
                <a:srgbClr val="17365D"/>
              </a:buClr>
              <a:buSzPts val="1000"/>
              <a:buFont typeface="Arial"/>
              <a:buNone/>
              <a:defRPr i="0" sz="1000"/>
            </a:lvl1pPr>
            <a:lvl2pPr indent="-228600" lvl="1" marL="914400" algn="l">
              <a:lnSpc>
                <a:spcPct val="100000"/>
              </a:lnSpc>
              <a:spcBef>
                <a:spcPts val="600"/>
              </a:spcBef>
              <a:spcAft>
                <a:spcPts val="0"/>
              </a:spcAft>
              <a:buSzPts val="1800"/>
              <a:buNone/>
              <a:defRPr sz="563"/>
            </a:lvl2pPr>
            <a:lvl3pPr indent="-228600" lvl="2" marL="1371600" algn="l">
              <a:lnSpc>
                <a:spcPct val="100000"/>
              </a:lnSpc>
              <a:spcBef>
                <a:spcPts val="600"/>
              </a:spcBef>
              <a:spcAft>
                <a:spcPts val="0"/>
              </a:spcAft>
              <a:buSzPts val="1400"/>
              <a:buNone/>
              <a:defRPr sz="563"/>
            </a:lvl3pPr>
            <a:lvl4pPr indent="-228600" lvl="3" marL="1828800" algn="l">
              <a:lnSpc>
                <a:spcPct val="100000"/>
              </a:lnSpc>
              <a:spcBef>
                <a:spcPts val="600"/>
              </a:spcBef>
              <a:spcAft>
                <a:spcPts val="0"/>
              </a:spcAft>
              <a:buSzPts val="1050"/>
              <a:buNone/>
              <a:defRPr sz="563"/>
            </a:lvl4pPr>
            <a:lvl5pPr indent="-228600" lvl="4" marL="2286000" algn="l">
              <a:lnSpc>
                <a:spcPct val="100000"/>
              </a:lnSpc>
              <a:spcBef>
                <a:spcPts val="600"/>
              </a:spcBef>
              <a:spcAft>
                <a:spcPts val="0"/>
              </a:spcAft>
              <a:buSzPts val="1400"/>
              <a:buNone/>
              <a:defRPr sz="56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ed Text">
  <p:cSld name="1_Bulleted Text">
    <p:spTree>
      <p:nvGrpSpPr>
        <p:cNvPr id="78" name="Shape 78"/>
        <p:cNvGrpSpPr/>
        <p:nvPr/>
      </p:nvGrpSpPr>
      <p:grpSpPr>
        <a:xfrm>
          <a:off x="0" y="0"/>
          <a:ext cx="0" cy="0"/>
          <a:chOff x="0" y="0"/>
          <a:chExt cx="0" cy="0"/>
        </a:xfrm>
      </p:grpSpPr>
      <p:sp>
        <p:nvSpPr>
          <p:cNvPr id="79" name="Google Shape;79;p106"/>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80" name="Google Shape;80;p10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0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82" name="Shape 82"/>
        <p:cNvGrpSpPr/>
        <p:nvPr/>
      </p:nvGrpSpPr>
      <p:grpSpPr>
        <a:xfrm>
          <a:off x="0" y="0"/>
          <a:ext cx="0" cy="0"/>
          <a:chOff x="0" y="0"/>
          <a:chExt cx="0" cy="0"/>
        </a:xfrm>
      </p:grpSpPr>
      <p:sp>
        <p:nvSpPr>
          <p:cNvPr id="83" name="Google Shape;83;p184"/>
          <p:cNvSpPr txBox="1"/>
          <p:nvPr>
            <p:ph type="title"/>
          </p:nvPr>
        </p:nvSpPr>
        <p:spPr>
          <a:xfrm>
            <a:off x="683811" y="905710"/>
            <a:ext cx="8228400" cy="1785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84"/>
          <p:cNvSpPr txBox="1"/>
          <p:nvPr>
            <p:ph idx="11" type="ftr"/>
          </p:nvPr>
        </p:nvSpPr>
        <p:spPr>
          <a:xfrm>
            <a:off x="5328340" y="6567844"/>
            <a:ext cx="3583800" cy="12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85" name="Google Shape;85;p184"/>
          <p:cNvSpPr txBox="1"/>
          <p:nvPr>
            <p:ph idx="1" type="body"/>
          </p:nvPr>
        </p:nvSpPr>
        <p:spPr>
          <a:xfrm>
            <a:off x="687388" y="2938998"/>
            <a:ext cx="8224800" cy="2486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BFBFBF"/>
                </a:solidFill>
              </a:defRPr>
            </a:lvl1pPr>
            <a:lvl2pPr indent="-381000" lvl="1" marL="914400" algn="l">
              <a:lnSpc>
                <a:spcPct val="100000"/>
              </a:lnSpc>
              <a:spcBef>
                <a:spcPts val="600"/>
              </a:spcBef>
              <a:spcAft>
                <a:spcPts val="0"/>
              </a:spcAft>
              <a:buSzPts val="2400"/>
              <a:buChar char="•"/>
              <a:defRPr sz="2400">
                <a:solidFill>
                  <a:schemeClr val="lt1"/>
                </a:solidFill>
              </a:defRPr>
            </a:lvl2pPr>
            <a:lvl3pPr indent="-355600" lvl="2" marL="1371600" algn="l">
              <a:lnSpc>
                <a:spcPct val="100000"/>
              </a:lnSpc>
              <a:spcBef>
                <a:spcPts val="600"/>
              </a:spcBef>
              <a:spcAft>
                <a:spcPts val="0"/>
              </a:spcAft>
              <a:buSzPts val="2000"/>
              <a:buChar char="–"/>
              <a:defRPr sz="2000">
                <a:solidFill>
                  <a:schemeClr val="lt1"/>
                </a:solidFill>
              </a:defRPr>
            </a:lvl3pPr>
            <a:lvl4pPr indent="-304800" lvl="3" marL="1828800" algn="l">
              <a:lnSpc>
                <a:spcPct val="100000"/>
              </a:lnSpc>
              <a:spcBef>
                <a:spcPts val="600"/>
              </a:spcBef>
              <a:spcAft>
                <a:spcPts val="0"/>
              </a:spcAft>
              <a:buSzPts val="1200"/>
              <a:buChar char="o"/>
              <a:defRPr sz="1600">
                <a:solidFill>
                  <a:schemeClr val="lt1"/>
                </a:solidFill>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Layout">
  <p:cSld name="Divider Layout">
    <p:spTree>
      <p:nvGrpSpPr>
        <p:cNvPr id="86" name="Shape 86"/>
        <p:cNvGrpSpPr/>
        <p:nvPr/>
      </p:nvGrpSpPr>
      <p:grpSpPr>
        <a:xfrm>
          <a:off x="0" y="0"/>
          <a:ext cx="0" cy="0"/>
          <a:chOff x="0" y="0"/>
          <a:chExt cx="0" cy="0"/>
        </a:xfrm>
      </p:grpSpPr>
      <p:sp>
        <p:nvSpPr>
          <p:cNvPr id="87" name="Google Shape;87;p185"/>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88" name="Google Shape;88;p185"/>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9" name="Google Shape;89;p18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90" name="Shape 90"/>
        <p:cNvGrpSpPr/>
        <p:nvPr/>
      </p:nvGrpSpPr>
      <p:grpSpPr>
        <a:xfrm>
          <a:off x="0" y="0"/>
          <a:ext cx="0" cy="0"/>
          <a:chOff x="0" y="0"/>
          <a:chExt cx="0" cy="0"/>
        </a:xfrm>
      </p:grpSpPr>
      <p:sp>
        <p:nvSpPr>
          <p:cNvPr id="91" name="Google Shape;91;p18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8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3" name="Google Shape;93;p186"/>
          <p:cNvSpPr txBox="1"/>
          <p:nvPr>
            <p:ph idx="1"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4" name="Shape 94"/>
        <p:cNvGrpSpPr/>
        <p:nvPr/>
      </p:nvGrpSpPr>
      <p:grpSpPr>
        <a:xfrm>
          <a:off x="0" y="0"/>
          <a:ext cx="0" cy="0"/>
          <a:chOff x="0" y="0"/>
          <a:chExt cx="0" cy="0"/>
        </a:xfrm>
      </p:grpSpPr>
      <p:sp>
        <p:nvSpPr>
          <p:cNvPr id="95" name="Google Shape;95;p18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87"/>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97" name="Google Shape;97;p18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RTI Arkansas Logo.png" id="98" name="Google Shape;98;p187"/>
          <p:cNvPicPr preferRelativeResize="0"/>
          <p:nvPr/>
        </p:nvPicPr>
        <p:blipFill rotWithShape="1">
          <a:blip r:embed="rId2">
            <a:alphaModFix/>
          </a:blip>
          <a:srcRect b="0" l="0" r="0" t="0"/>
          <a:stretch/>
        </p:blipFill>
        <p:spPr>
          <a:xfrm>
            <a:off x="6915748" y="466587"/>
            <a:ext cx="2025052" cy="37394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99" name="Shape 99"/>
        <p:cNvGrpSpPr/>
        <p:nvPr/>
      </p:nvGrpSpPr>
      <p:grpSpPr>
        <a:xfrm>
          <a:off x="0" y="0"/>
          <a:ext cx="0" cy="0"/>
          <a:chOff x="0" y="0"/>
          <a:chExt cx="0" cy="0"/>
        </a:xfrm>
      </p:grpSpPr>
      <p:sp>
        <p:nvSpPr>
          <p:cNvPr id="100" name="Google Shape;100;p188"/>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101" name="Google Shape;101;p18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8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8" name="Shape 18"/>
        <p:cNvGrpSpPr/>
        <p:nvPr/>
      </p:nvGrpSpPr>
      <p:grpSpPr>
        <a:xfrm>
          <a:off x="0" y="0"/>
          <a:ext cx="0" cy="0"/>
          <a:chOff x="0" y="0"/>
          <a:chExt cx="0" cy="0"/>
        </a:xfrm>
      </p:grpSpPr>
      <p:sp>
        <p:nvSpPr>
          <p:cNvPr id="19" name="Google Shape;19;p109"/>
          <p:cNvSpPr txBox="1"/>
          <p:nvPr>
            <p:ph idx="1" type="body"/>
          </p:nvPr>
        </p:nvSpPr>
        <p:spPr>
          <a:xfrm>
            <a:off x="457200" y="1371600"/>
            <a:ext cx="8229600" cy="466344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42900" lvl="1" marL="914400" algn="l">
              <a:lnSpc>
                <a:spcPct val="100000"/>
              </a:lnSpc>
              <a:spcBef>
                <a:spcPts val="600"/>
              </a:spcBef>
              <a:spcAft>
                <a:spcPts val="0"/>
              </a:spcAft>
              <a:buSzPts val="1800"/>
              <a:buChar char="•"/>
              <a:defRPr/>
            </a:lvl2pPr>
            <a:lvl3pPr indent="-317500" lvl="2" marL="1371600" algn="l">
              <a:lnSpc>
                <a:spcPct val="100000"/>
              </a:lnSpc>
              <a:spcBef>
                <a:spcPts val="600"/>
              </a:spcBef>
              <a:spcAft>
                <a:spcPts val="0"/>
              </a:spcAft>
              <a:buSzPts val="1400"/>
              <a:buChar char="–"/>
              <a:defRPr/>
            </a:lvl3pPr>
            <a:lvl4pPr indent="-295275" lvl="3" marL="1828800" algn="l">
              <a:lnSpc>
                <a:spcPct val="100000"/>
              </a:lnSpc>
              <a:spcBef>
                <a:spcPts val="600"/>
              </a:spcBef>
              <a:spcAft>
                <a:spcPts val="0"/>
              </a:spcAft>
              <a:buSzPts val="1050"/>
              <a:buChar char="o"/>
              <a:defRPr/>
            </a:lvl4pPr>
            <a:lvl5pPr indent="-317500" lvl="4" marL="2286000" algn="l">
              <a:lnSpc>
                <a:spcPct val="100000"/>
              </a:lnSpc>
              <a:spcBef>
                <a:spcPts val="600"/>
              </a:spcBef>
              <a:spcAft>
                <a:spcPts val="0"/>
              </a:spcAft>
              <a:buSzPts val="1400"/>
              <a:buChar char="»"/>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20" name="Google Shape;20;p109"/>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109"/>
          <p:cNvSpPr txBox="1"/>
          <p:nvPr>
            <p:ph idx="2" type="body"/>
          </p:nvPr>
        </p:nvSpPr>
        <p:spPr>
          <a:xfrm>
            <a:off x="457200" y="6135624"/>
            <a:ext cx="8229600" cy="192024"/>
          </a:xfrm>
          <a:prstGeom prst="rect">
            <a:avLst/>
          </a:prstGeom>
          <a:noFill/>
          <a:ln>
            <a:noFill/>
          </a:ln>
        </p:spPr>
        <p:txBody>
          <a:bodyPr anchorCtr="0" anchor="b" bIns="0" lIns="0" spcFirstLastPara="1" rIns="0" wrap="square" tIns="0">
            <a:noAutofit/>
          </a:bodyPr>
          <a:lstStyle>
            <a:lvl1pPr indent="-228600" lvl="0" marL="457200" marR="0" algn="l">
              <a:lnSpc>
                <a:spcPct val="125000"/>
              </a:lnSpc>
              <a:spcBef>
                <a:spcPts val="0"/>
              </a:spcBef>
              <a:spcAft>
                <a:spcPts val="0"/>
              </a:spcAft>
              <a:buClr>
                <a:srgbClr val="17365D"/>
              </a:buClr>
              <a:buSzPts val="1000"/>
              <a:buFont typeface="Arial"/>
              <a:buNone/>
              <a:defRPr i="0" sz="1000"/>
            </a:lvl1pPr>
            <a:lvl2pPr indent="-228600" lvl="1" marL="914400" algn="l">
              <a:lnSpc>
                <a:spcPct val="100000"/>
              </a:lnSpc>
              <a:spcBef>
                <a:spcPts val="600"/>
              </a:spcBef>
              <a:spcAft>
                <a:spcPts val="0"/>
              </a:spcAft>
              <a:buSzPts val="1800"/>
              <a:buNone/>
              <a:defRPr sz="563"/>
            </a:lvl2pPr>
            <a:lvl3pPr indent="-228600" lvl="2" marL="1371600" algn="l">
              <a:lnSpc>
                <a:spcPct val="100000"/>
              </a:lnSpc>
              <a:spcBef>
                <a:spcPts val="600"/>
              </a:spcBef>
              <a:spcAft>
                <a:spcPts val="0"/>
              </a:spcAft>
              <a:buSzPts val="1400"/>
              <a:buNone/>
              <a:defRPr sz="563"/>
            </a:lvl3pPr>
            <a:lvl4pPr indent="-228600" lvl="3" marL="1828800" algn="l">
              <a:lnSpc>
                <a:spcPct val="100000"/>
              </a:lnSpc>
              <a:spcBef>
                <a:spcPts val="600"/>
              </a:spcBef>
              <a:spcAft>
                <a:spcPts val="0"/>
              </a:spcAft>
              <a:buSzPts val="1050"/>
              <a:buNone/>
              <a:defRPr sz="563"/>
            </a:lvl4pPr>
            <a:lvl5pPr indent="-228600" lvl="4" marL="2286000" algn="l">
              <a:lnSpc>
                <a:spcPct val="100000"/>
              </a:lnSpc>
              <a:spcBef>
                <a:spcPts val="600"/>
              </a:spcBef>
              <a:spcAft>
                <a:spcPts val="0"/>
              </a:spcAft>
              <a:buSzPts val="1400"/>
              <a:buNone/>
              <a:defRPr sz="56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ed Text">
  <p:cSld name="4_Bulleted Text">
    <p:spTree>
      <p:nvGrpSpPr>
        <p:cNvPr id="103" name="Shape 103"/>
        <p:cNvGrpSpPr/>
        <p:nvPr/>
      </p:nvGrpSpPr>
      <p:grpSpPr>
        <a:xfrm>
          <a:off x="0" y="0"/>
          <a:ext cx="0" cy="0"/>
          <a:chOff x="0" y="0"/>
          <a:chExt cx="0" cy="0"/>
        </a:xfrm>
      </p:grpSpPr>
      <p:sp>
        <p:nvSpPr>
          <p:cNvPr id="104" name="Google Shape;104;p189"/>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105" name="Google Shape;105;p189"/>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8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ulleted Text">
  <p:cSld name="9_Bulleted Text">
    <p:spTree>
      <p:nvGrpSpPr>
        <p:cNvPr id="107" name="Shape 107"/>
        <p:cNvGrpSpPr/>
        <p:nvPr/>
      </p:nvGrpSpPr>
      <p:grpSpPr>
        <a:xfrm>
          <a:off x="0" y="0"/>
          <a:ext cx="0" cy="0"/>
          <a:chOff x="0" y="0"/>
          <a:chExt cx="0" cy="0"/>
        </a:xfrm>
      </p:grpSpPr>
      <p:sp>
        <p:nvSpPr>
          <p:cNvPr id="108" name="Google Shape;108;p190"/>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109" name="Google Shape;109;p190"/>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9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111" name="Shape 111"/>
        <p:cNvGrpSpPr/>
        <p:nvPr/>
      </p:nvGrpSpPr>
      <p:grpSpPr>
        <a:xfrm>
          <a:off x="0" y="0"/>
          <a:ext cx="0" cy="0"/>
          <a:chOff x="0" y="0"/>
          <a:chExt cx="0" cy="0"/>
        </a:xfrm>
      </p:grpSpPr>
      <p:sp>
        <p:nvSpPr>
          <p:cNvPr id="112" name="Google Shape;112;p191"/>
          <p:cNvSpPr txBox="1"/>
          <p:nvPr>
            <p:ph idx="1" type="body"/>
          </p:nvPr>
        </p:nvSpPr>
        <p:spPr>
          <a:xfrm>
            <a:off x="687388" y="2055813"/>
            <a:ext cx="8224800" cy="3732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p:txBody>
      </p:sp>
      <p:sp>
        <p:nvSpPr>
          <p:cNvPr id="113" name="Google Shape;113;p191"/>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9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ed Text">
  <p:cSld name="2_Bulleted Text">
    <p:spTree>
      <p:nvGrpSpPr>
        <p:cNvPr id="115" name="Shape 115"/>
        <p:cNvGrpSpPr/>
        <p:nvPr/>
      </p:nvGrpSpPr>
      <p:grpSpPr>
        <a:xfrm>
          <a:off x="0" y="0"/>
          <a:ext cx="0" cy="0"/>
          <a:chOff x="0" y="0"/>
          <a:chExt cx="0" cy="0"/>
        </a:xfrm>
      </p:grpSpPr>
      <p:sp>
        <p:nvSpPr>
          <p:cNvPr id="116" name="Google Shape;116;p192"/>
          <p:cNvSpPr txBox="1"/>
          <p:nvPr>
            <p:ph idx="1" type="body"/>
          </p:nvPr>
        </p:nvSpPr>
        <p:spPr>
          <a:xfrm>
            <a:off x="687526" y="2055813"/>
            <a:ext cx="8224800" cy="3509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117" name="Google Shape;117;p19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9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9" name="Google Shape;119;p192"/>
          <p:cNvSpPr txBox="1"/>
          <p:nvPr>
            <p:ph idx="2"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0" name="Shape 120"/>
        <p:cNvGrpSpPr/>
        <p:nvPr/>
      </p:nvGrpSpPr>
      <p:grpSpPr>
        <a:xfrm>
          <a:off x="0" y="0"/>
          <a:ext cx="0" cy="0"/>
          <a:chOff x="0" y="0"/>
          <a:chExt cx="0" cy="0"/>
        </a:xfrm>
      </p:grpSpPr>
      <p:sp>
        <p:nvSpPr>
          <p:cNvPr id="121" name="Google Shape;121;p19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9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123" name="Shape 123"/>
        <p:cNvGrpSpPr/>
        <p:nvPr/>
      </p:nvGrpSpPr>
      <p:grpSpPr>
        <a:xfrm>
          <a:off x="0" y="0"/>
          <a:ext cx="0" cy="0"/>
          <a:chOff x="0" y="0"/>
          <a:chExt cx="0" cy="0"/>
        </a:xfrm>
      </p:grpSpPr>
      <p:sp>
        <p:nvSpPr>
          <p:cNvPr id="124" name="Google Shape;124;p19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9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no bullets">
  <p:cSld name="1_Text no bullets">
    <p:spTree>
      <p:nvGrpSpPr>
        <p:cNvPr id="126" name="Shape 126"/>
        <p:cNvGrpSpPr/>
        <p:nvPr/>
      </p:nvGrpSpPr>
      <p:grpSpPr>
        <a:xfrm>
          <a:off x="0" y="0"/>
          <a:ext cx="0" cy="0"/>
          <a:chOff x="0" y="0"/>
          <a:chExt cx="0" cy="0"/>
        </a:xfrm>
      </p:grpSpPr>
      <p:sp>
        <p:nvSpPr>
          <p:cNvPr id="127" name="Google Shape;127;p195"/>
          <p:cNvSpPr txBox="1"/>
          <p:nvPr>
            <p:ph idx="1" type="body"/>
          </p:nvPr>
        </p:nvSpPr>
        <p:spPr>
          <a:xfrm>
            <a:off x="687388" y="2055813"/>
            <a:ext cx="8224800" cy="350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Font typeface="Noto Sans Symbols"/>
              <a:buChar char="▪"/>
              <a:defRPr sz="1800">
                <a:solidFill>
                  <a:srgbClr val="17365D"/>
                </a:solidFill>
                <a:latin typeface="Arial"/>
                <a:ea typeface="Arial"/>
                <a:cs typeface="Arial"/>
                <a:sym typeface="Arial"/>
              </a:defRPr>
            </a:lvl2pPr>
            <a:lvl3pPr indent="-330835" lvl="2" marL="1371600" algn="l">
              <a:lnSpc>
                <a:spcPct val="100000"/>
              </a:lnSpc>
              <a:spcBef>
                <a:spcPts val="600"/>
              </a:spcBef>
              <a:spcAft>
                <a:spcPts val="0"/>
              </a:spcAft>
              <a:buSzPts val="1610"/>
              <a:buFont typeface="Arial"/>
              <a:buChar char="•"/>
              <a:defRPr sz="1400">
                <a:solidFill>
                  <a:srgbClr val="17365D"/>
                </a:solidFill>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solidFill>
                  <a:srgbClr val="17365D"/>
                </a:solidFill>
                <a:latin typeface="Arial"/>
                <a:ea typeface="Arial"/>
                <a:cs typeface="Arial"/>
                <a:sym typeface="Arial"/>
              </a:defRPr>
            </a:lvl4pPr>
            <a:lvl5pPr indent="-295275" lvl="4" marL="2286000" algn="l">
              <a:lnSpc>
                <a:spcPct val="100000"/>
              </a:lnSpc>
              <a:spcBef>
                <a:spcPts val="600"/>
              </a:spcBef>
              <a:spcAft>
                <a:spcPts val="0"/>
              </a:spcAft>
              <a:buSzPts val="1050"/>
              <a:buFont typeface="Courier New"/>
              <a:buChar char="o"/>
              <a:defRPr>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p:txBody>
      </p:sp>
      <p:sp>
        <p:nvSpPr>
          <p:cNvPr id="128" name="Google Shape;128;p19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9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0" name="Google Shape;130;p195"/>
          <p:cNvSpPr txBox="1"/>
          <p:nvPr>
            <p:ph idx="2"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ed Text">
  <p:cSld name="3_Bulleted Text">
    <p:spTree>
      <p:nvGrpSpPr>
        <p:cNvPr id="131" name="Shape 131"/>
        <p:cNvGrpSpPr/>
        <p:nvPr/>
      </p:nvGrpSpPr>
      <p:grpSpPr>
        <a:xfrm>
          <a:off x="0" y="0"/>
          <a:ext cx="0" cy="0"/>
          <a:chOff x="0" y="0"/>
          <a:chExt cx="0" cy="0"/>
        </a:xfrm>
      </p:grpSpPr>
      <p:sp>
        <p:nvSpPr>
          <p:cNvPr id="132" name="Google Shape;132;p196"/>
          <p:cNvSpPr txBox="1"/>
          <p:nvPr>
            <p:ph idx="1" type="body"/>
          </p:nvPr>
        </p:nvSpPr>
        <p:spPr>
          <a:xfrm>
            <a:off x="687526" y="2055813"/>
            <a:ext cx="8224800" cy="3509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133" name="Google Shape;133;p19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9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5" name="Google Shape;135;p196"/>
          <p:cNvSpPr txBox="1"/>
          <p:nvPr>
            <p:ph idx="2"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ulleted Text">
  <p:cSld name="13_Bulleted Text">
    <p:spTree>
      <p:nvGrpSpPr>
        <p:cNvPr id="136" name="Shape 136"/>
        <p:cNvGrpSpPr/>
        <p:nvPr/>
      </p:nvGrpSpPr>
      <p:grpSpPr>
        <a:xfrm>
          <a:off x="0" y="0"/>
          <a:ext cx="0" cy="0"/>
          <a:chOff x="0" y="0"/>
          <a:chExt cx="0" cy="0"/>
        </a:xfrm>
      </p:grpSpPr>
      <p:sp>
        <p:nvSpPr>
          <p:cNvPr id="137" name="Google Shape;137;p197"/>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138" name="Google Shape;138;p19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19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p198"/>
          <p:cNvSpPr txBox="1"/>
          <p:nvPr>
            <p:ph type="title"/>
          </p:nvPr>
        </p:nvSpPr>
        <p:spPr>
          <a:xfrm>
            <a:off x="914400" y="4900550"/>
            <a:ext cx="7315200" cy="522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A5A5A5"/>
              </a:buClr>
              <a:buSzPts val="2800"/>
              <a:buFont typeface="Arial Narrow"/>
              <a:buNone/>
              <a:defRPr b="0"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98"/>
          <p:cNvSpPr txBox="1"/>
          <p:nvPr>
            <p:ph idx="1" type="body"/>
          </p:nvPr>
        </p:nvSpPr>
        <p:spPr>
          <a:xfrm>
            <a:off x="914400" y="5445825"/>
            <a:ext cx="7315200" cy="685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1600"/>
              <a:buFont typeface="Arial"/>
              <a:buNone/>
              <a:defRPr sz="1600"/>
            </a:lvl1pPr>
            <a:lvl2pPr indent="-304800" lvl="1" marL="914400" algn="l">
              <a:lnSpc>
                <a:spcPct val="100000"/>
              </a:lnSpc>
              <a:spcBef>
                <a:spcPts val="600"/>
              </a:spcBef>
              <a:spcAft>
                <a:spcPts val="0"/>
              </a:spcAft>
              <a:buSzPts val="1200"/>
              <a:buChar char="•"/>
              <a:defRPr sz="1200"/>
            </a:lvl2pPr>
            <a:lvl3pPr indent="-292100" lvl="2" marL="1371600" algn="l">
              <a:lnSpc>
                <a:spcPct val="100000"/>
              </a:lnSpc>
              <a:spcBef>
                <a:spcPts val="600"/>
              </a:spcBef>
              <a:spcAft>
                <a:spcPts val="0"/>
              </a:spcAft>
              <a:buSzPts val="1000"/>
              <a:buChar char="–"/>
              <a:defRPr sz="1000"/>
            </a:lvl3pPr>
            <a:lvl4pPr indent="-271462" lvl="3" marL="1828800" algn="l">
              <a:lnSpc>
                <a:spcPct val="100000"/>
              </a:lnSpc>
              <a:spcBef>
                <a:spcPts val="600"/>
              </a:spcBef>
              <a:spcAft>
                <a:spcPts val="0"/>
              </a:spcAft>
              <a:buSzPts val="675"/>
              <a:buChar char="o"/>
              <a:defRPr sz="900"/>
            </a:lvl4pPr>
            <a:lvl5pPr indent="-285750" lvl="4" marL="2286000" algn="l">
              <a:lnSpc>
                <a:spcPct val="100000"/>
              </a:lnSpc>
              <a:spcBef>
                <a:spcPts val="600"/>
              </a:spcBef>
              <a:spcAft>
                <a:spcPts val="0"/>
              </a:spcAft>
              <a:buSzPts val="900"/>
              <a:buChar char="»"/>
              <a:defRPr sz="9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143" name="Google Shape;143;p198"/>
          <p:cNvSpPr txBox="1"/>
          <p:nvPr>
            <p:ph idx="10" type="dt"/>
          </p:nvPr>
        </p:nvSpPr>
        <p:spPr>
          <a:xfrm>
            <a:off x="6172200" y="6191250"/>
            <a:ext cx="2476500" cy="47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144" name="Google Shape;144;p198"/>
          <p:cNvSpPr txBox="1"/>
          <p:nvPr>
            <p:ph idx="11" type="ftr"/>
          </p:nvPr>
        </p:nvSpPr>
        <p:spPr>
          <a:xfrm>
            <a:off x="914400" y="6172200"/>
            <a:ext cx="38862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145" name="Google Shape;145;p198"/>
          <p:cNvSpPr txBox="1"/>
          <p:nvPr>
            <p:ph idx="12" type="sldNum"/>
          </p:nvPr>
        </p:nvSpPr>
        <p:spPr>
          <a:xfrm>
            <a:off x="146304" y="6208776"/>
            <a:ext cx="457200" cy="4572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46" name="Google Shape;146;p198"/>
          <p:cNvSpPr/>
          <p:nvPr/>
        </p:nvSpPr>
        <p:spPr>
          <a:xfrm flipH="1" rot="10800000">
            <a:off x="68307" y="4683495"/>
            <a:ext cx="9006900" cy="91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7" name="Google Shape;147;p198"/>
          <p:cNvSpPr/>
          <p:nvPr/>
        </p:nvSpPr>
        <p:spPr>
          <a:xfrm>
            <a:off x="68508" y="4650474"/>
            <a:ext cx="9006600" cy="45600"/>
          </a:xfrm>
          <a:prstGeom prst="rect">
            <a:avLst/>
          </a:prstGeom>
          <a:solidFill>
            <a:srgbClr val="B1C0D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8" name="Google Shape;148;p198"/>
          <p:cNvSpPr/>
          <p:nvPr/>
        </p:nvSpPr>
        <p:spPr>
          <a:xfrm>
            <a:off x="68510" y="4773224"/>
            <a:ext cx="9006600" cy="489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9" name="Google Shape;149;p198"/>
          <p:cNvSpPr/>
          <p:nvPr>
            <p:ph idx="2" type="pic"/>
          </p:nvPr>
        </p:nvSpPr>
        <p:spPr>
          <a:xfrm>
            <a:off x="68308" y="66675"/>
            <a:ext cx="9001800" cy="4581600"/>
          </a:xfrm>
          <a:prstGeom prst="round2SameRect">
            <a:avLst>
              <a:gd fmla="val 7101" name="adj1"/>
              <a:gd fmla="val 0" name="adj2"/>
            </a:avLst>
          </a:prstGeom>
          <a:solidFill>
            <a:schemeClr val="lt2"/>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lvl1pPr lvl="0" marR="0" rtl="0" algn="l">
              <a:lnSpc>
                <a:spcPct val="100000"/>
              </a:lnSpc>
              <a:spcBef>
                <a:spcPts val="600"/>
              </a:spcBef>
              <a:spcAft>
                <a:spcPts val="0"/>
              </a:spcAft>
              <a:buClr>
                <a:srgbClr val="A5A5A5"/>
              </a:buClr>
              <a:buSzPts val="3200"/>
              <a:buFont typeface="Noto Sans Symbols"/>
              <a:buNone/>
              <a:defRPr b="0" i="0" sz="3200" u="none" cap="none" strike="noStrike">
                <a:solidFill>
                  <a:srgbClr val="17365D"/>
                </a:solidFill>
                <a:latin typeface="Arial"/>
                <a:ea typeface="Arial"/>
                <a:cs typeface="Arial"/>
                <a:sym typeface="Arial"/>
              </a:defRPr>
            </a:lvl1pPr>
            <a:lvl2pPr lvl="1" marR="0" rtl="0" algn="l">
              <a:lnSpc>
                <a:spcPct val="100000"/>
              </a:lnSpc>
              <a:spcBef>
                <a:spcPts val="600"/>
              </a:spcBef>
              <a:spcAft>
                <a:spcPts val="0"/>
              </a:spcAft>
              <a:buClr>
                <a:srgbClr val="A5A5A5"/>
              </a:buClr>
              <a:buSzPts val="1800"/>
              <a:buFont typeface="Arial"/>
              <a:buChar char="•"/>
              <a:defRPr b="0" i="0" sz="1800" u="none" cap="none" strike="noStrike">
                <a:solidFill>
                  <a:srgbClr val="17365D"/>
                </a:solidFill>
                <a:latin typeface="Arial"/>
                <a:ea typeface="Arial"/>
                <a:cs typeface="Arial"/>
                <a:sym typeface="Arial"/>
              </a:defRPr>
            </a:lvl2pPr>
            <a:lvl3pPr lvl="2" marR="0" rtl="0" algn="l">
              <a:lnSpc>
                <a:spcPct val="100000"/>
              </a:lnSpc>
              <a:spcBef>
                <a:spcPts val="600"/>
              </a:spcBef>
              <a:spcAft>
                <a:spcPts val="0"/>
              </a:spcAft>
              <a:buClr>
                <a:srgbClr val="A5A5A5"/>
              </a:buClr>
              <a:buSzPts val="1400"/>
              <a:buFont typeface="Source Sans Pro"/>
              <a:buChar char="–"/>
              <a:defRPr b="0" i="0" sz="1400" u="none" cap="none" strike="noStrike">
                <a:solidFill>
                  <a:srgbClr val="17365D"/>
                </a:solidFill>
                <a:latin typeface="Arial"/>
                <a:ea typeface="Arial"/>
                <a:cs typeface="Arial"/>
                <a:sym typeface="Arial"/>
              </a:defRPr>
            </a:lvl3pPr>
            <a:lvl4pPr lvl="3" marR="0" rtl="0" algn="l">
              <a:lnSpc>
                <a:spcPct val="100000"/>
              </a:lnSpc>
              <a:spcBef>
                <a:spcPts val="600"/>
              </a:spcBef>
              <a:spcAft>
                <a:spcPts val="0"/>
              </a:spcAft>
              <a:buClr>
                <a:srgbClr val="A5A5A5"/>
              </a:buClr>
              <a:buSzPts val="1050"/>
              <a:buFont typeface="Courier New"/>
              <a:buChar char="o"/>
              <a:defRPr b="0" i="0" sz="1400" u="none" cap="none" strike="noStrike">
                <a:solidFill>
                  <a:srgbClr val="17365D"/>
                </a:solidFill>
                <a:latin typeface="Arial"/>
                <a:ea typeface="Arial"/>
                <a:cs typeface="Arial"/>
                <a:sym typeface="Arial"/>
              </a:defRPr>
            </a:lvl4pPr>
            <a:lvl5pPr lvl="4"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5pPr>
            <a:lvl6pPr lvl="5"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6pPr>
            <a:lvl7pPr lvl="6"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7pPr>
            <a:lvl8pPr lvl="7"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8pPr>
            <a:lvl9pPr lvl="8"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Graphic">
  <p:cSld name="Large Graphic">
    <p:spTree>
      <p:nvGrpSpPr>
        <p:cNvPr id="23" name="Shape 23"/>
        <p:cNvGrpSpPr/>
        <p:nvPr/>
      </p:nvGrpSpPr>
      <p:grpSpPr>
        <a:xfrm>
          <a:off x="0" y="0"/>
          <a:ext cx="0" cy="0"/>
          <a:chOff x="0" y="0"/>
          <a:chExt cx="0" cy="0"/>
        </a:xfrm>
      </p:grpSpPr>
      <p:pic>
        <p:nvPicPr>
          <p:cNvPr descr="2201 AIR-Partner Text_No Line.jpg" id="24" name="Google Shape;24;p112"/>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5" name="Google Shape;25;p112"/>
          <p:cNvSpPr txBox="1"/>
          <p:nvPr>
            <p:ph type="title"/>
          </p:nvPr>
        </p:nvSpPr>
        <p:spPr>
          <a:xfrm>
            <a:off x="687388" y="318053"/>
            <a:ext cx="8224837" cy="148689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12"/>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150" name="Shape 150"/>
        <p:cNvGrpSpPr/>
        <p:nvPr/>
      </p:nvGrpSpPr>
      <p:grpSpPr>
        <a:xfrm>
          <a:off x="0" y="0"/>
          <a:ext cx="0" cy="0"/>
          <a:chOff x="0" y="0"/>
          <a:chExt cx="0" cy="0"/>
        </a:xfrm>
      </p:grpSpPr>
      <p:sp>
        <p:nvSpPr>
          <p:cNvPr id="151" name="Google Shape;151;p199"/>
          <p:cNvSpPr/>
          <p:nvPr/>
        </p:nvSpPr>
        <p:spPr>
          <a:xfrm>
            <a:off x="0" y="1663700"/>
            <a:ext cx="9144000" cy="482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2" name="Google Shape;152;p19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53" name="Google Shape;153;p199"/>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154" name="Shape 154"/>
        <p:cNvGrpSpPr/>
        <p:nvPr/>
      </p:nvGrpSpPr>
      <p:grpSpPr>
        <a:xfrm>
          <a:off x="0" y="0"/>
          <a:ext cx="0" cy="0"/>
          <a:chOff x="0" y="0"/>
          <a:chExt cx="0" cy="0"/>
        </a:xfrm>
      </p:grpSpPr>
      <p:sp>
        <p:nvSpPr>
          <p:cNvPr id="155" name="Google Shape;155;p20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56" name="Google Shape;156;p200"/>
          <p:cNvSpPr txBox="1"/>
          <p:nvPr>
            <p:ph type="title"/>
          </p:nvPr>
        </p:nvSpPr>
        <p:spPr>
          <a:xfrm>
            <a:off x="457200" y="579438"/>
            <a:ext cx="8229600" cy="868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b="1" sz="4000">
                <a:solidFill>
                  <a:srgbClr val="2E0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57" name="Shape 157"/>
        <p:cNvGrpSpPr/>
        <p:nvPr/>
      </p:nvGrpSpPr>
      <p:grpSpPr>
        <a:xfrm>
          <a:off x="0" y="0"/>
          <a:ext cx="0" cy="0"/>
          <a:chOff x="0" y="0"/>
          <a:chExt cx="0" cy="0"/>
        </a:xfrm>
      </p:grpSpPr>
      <p:sp>
        <p:nvSpPr>
          <p:cNvPr id="158" name="Google Shape;158;p20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59" name="Google Shape;159;p201"/>
          <p:cNvSpPr txBox="1"/>
          <p:nvPr>
            <p:ph type="title"/>
          </p:nvPr>
        </p:nvSpPr>
        <p:spPr>
          <a:xfrm>
            <a:off x="457200" y="579438"/>
            <a:ext cx="8229600" cy="868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b="1" sz="4000">
                <a:solidFill>
                  <a:srgbClr val="2E0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160" name="Shape 160"/>
        <p:cNvGrpSpPr/>
        <p:nvPr/>
      </p:nvGrpSpPr>
      <p:grpSpPr>
        <a:xfrm>
          <a:off x="0" y="0"/>
          <a:ext cx="0" cy="0"/>
          <a:chOff x="0" y="0"/>
          <a:chExt cx="0" cy="0"/>
        </a:xfrm>
      </p:grpSpPr>
      <p:sp>
        <p:nvSpPr>
          <p:cNvPr id="161" name="Google Shape;161;p202"/>
          <p:cNvSpPr txBox="1"/>
          <p:nvPr>
            <p:ph idx="1" type="body"/>
          </p:nvPr>
        </p:nvSpPr>
        <p:spPr>
          <a:xfrm>
            <a:off x="68752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162" name="Google Shape;162;p202"/>
          <p:cNvSpPr txBox="1"/>
          <p:nvPr>
            <p:ph idx="2" type="body"/>
          </p:nvPr>
        </p:nvSpPr>
        <p:spPr>
          <a:xfrm>
            <a:off x="493959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163" name="Google Shape;163;p20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20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170" name="Shape 170"/>
        <p:cNvGrpSpPr/>
        <p:nvPr/>
      </p:nvGrpSpPr>
      <p:grpSpPr>
        <a:xfrm>
          <a:off x="0" y="0"/>
          <a:ext cx="0" cy="0"/>
          <a:chOff x="0" y="0"/>
          <a:chExt cx="0" cy="0"/>
        </a:xfrm>
      </p:grpSpPr>
      <p:sp>
        <p:nvSpPr>
          <p:cNvPr id="171" name="Google Shape;171;p108"/>
          <p:cNvSpPr txBox="1"/>
          <p:nvPr>
            <p:ph idx="1" type="body"/>
          </p:nvPr>
        </p:nvSpPr>
        <p:spPr>
          <a:xfrm>
            <a:off x="687388" y="2055813"/>
            <a:ext cx="8224800" cy="3732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Font typeface="Arial"/>
              <a:buChar char="•"/>
              <a:defRPr>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25496F"/>
                </a:solidFill>
                <a:latin typeface="Arial"/>
                <a:ea typeface="Arial"/>
                <a:cs typeface="Arial"/>
                <a:sym typeface="Arial"/>
              </a:defRPr>
            </a:lvl9pPr>
          </a:lstStyle>
          <a:p/>
        </p:txBody>
      </p:sp>
      <p:sp>
        <p:nvSpPr>
          <p:cNvPr id="172" name="Google Shape;172;p10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10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74" name="Shape 174"/>
        <p:cNvGrpSpPr/>
        <p:nvPr/>
      </p:nvGrpSpPr>
      <p:grpSpPr>
        <a:xfrm>
          <a:off x="0" y="0"/>
          <a:ext cx="0" cy="0"/>
          <a:chOff x="0" y="0"/>
          <a:chExt cx="0" cy="0"/>
        </a:xfrm>
      </p:grpSpPr>
      <p:sp>
        <p:nvSpPr>
          <p:cNvPr id="175" name="Google Shape;175;p120"/>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12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77" name="Shape 177"/>
        <p:cNvGrpSpPr/>
        <p:nvPr/>
      </p:nvGrpSpPr>
      <p:grpSpPr>
        <a:xfrm>
          <a:off x="0" y="0"/>
          <a:ext cx="0" cy="0"/>
          <a:chOff x="0" y="0"/>
          <a:chExt cx="0" cy="0"/>
        </a:xfrm>
      </p:grpSpPr>
      <p:sp>
        <p:nvSpPr>
          <p:cNvPr id="178" name="Google Shape;178;p122"/>
          <p:cNvSpPr txBox="1"/>
          <p:nvPr>
            <p:ph idx="1" type="body"/>
          </p:nvPr>
        </p:nvSpPr>
        <p:spPr>
          <a:xfrm>
            <a:off x="457200" y="1371600"/>
            <a:ext cx="8229600" cy="46635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42900" lvl="1" marL="914400" algn="l">
              <a:lnSpc>
                <a:spcPct val="100000"/>
              </a:lnSpc>
              <a:spcBef>
                <a:spcPts val="600"/>
              </a:spcBef>
              <a:spcAft>
                <a:spcPts val="0"/>
              </a:spcAft>
              <a:buSzPts val="1800"/>
              <a:buChar char="•"/>
              <a:defRPr/>
            </a:lvl2pPr>
            <a:lvl3pPr indent="-317500" lvl="2" marL="1371600" algn="l">
              <a:lnSpc>
                <a:spcPct val="100000"/>
              </a:lnSpc>
              <a:spcBef>
                <a:spcPts val="600"/>
              </a:spcBef>
              <a:spcAft>
                <a:spcPts val="0"/>
              </a:spcAft>
              <a:buSzPts val="1400"/>
              <a:buChar char="–"/>
              <a:defRPr/>
            </a:lvl3pPr>
            <a:lvl4pPr indent="-295275" lvl="3" marL="1828800" algn="l">
              <a:lnSpc>
                <a:spcPct val="100000"/>
              </a:lnSpc>
              <a:spcBef>
                <a:spcPts val="600"/>
              </a:spcBef>
              <a:spcAft>
                <a:spcPts val="0"/>
              </a:spcAft>
              <a:buSzPts val="1050"/>
              <a:buChar char="o"/>
              <a:defRPr/>
            </a:lvl4pPr>
            <a:lvl5pPr indent="-317500" lvl="4" marL="2286000" algn="l">
              <a:lnSpc>
                <a:spcPct val="100000"/>
              </a:lnSpc>
              <a:spcBef>
                <a:spcPts val="600"/>
              </a:spcBef>
              <a:spcAft>
                <a:spcPts val="0"/>
              </a:spcAft>
              <a:buSzPts val="1400"/>
              <a:buChar char="»"/>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179" name="Google Shape;179;p12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12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1" name="Google Shape;181;p122"/>
          <p:cNvSpPr txBox="1"/>
          <p:nvPr>
            <p:ph idx="2" type="body"/>
          </p:nvPr>
        </p:nvSpPr>
        <p:spPr>
          <a:xfrm>
            <a:off x="457200" y="6135624"/>
            <a:ext cx="8229600" cy="192000"/>
          </a:xfrm>
          <a:prstGeom prst="rect">
            <a:avLst/>
          </a:prstGeom>
          <a:noFill/>
          <a:ln>
            <a:noFill/>
          </a:ln>
        </p:spPr>
        <p:txBody>
          <a:bodyPr anchorCtr="0" anchor="b" bIns="0" lIns="0" spcFirstLastPara="1" rIns="0" wrap="square" tIns="0">
            <a:noAutofit/>
          </a:bodyPr>
          <a:lstStyle>
            <a:lvl1pPr indent="-228600" lvl="0" marL="457200" marR="0" algn="l">
              <a:lnSpc>
                <a:spcPct val="125000"/>
              </a:lnSpc>
              <a:spcBef>
                <a:spcPts val="0"/>
              </a:spcBef>
              <a:spcAft>
                <a:spcPts val="0"/>
              </a:spcAft>
              <a:buClr>
                <a:srgbClr val="25496F"/>
              </a:buClr>
              <a:buSzPts val="1000"/>
              <a:buFont typeface="Arial"/>
              <a:buNone/>
              <a:defRPr i="0" sz="1000"/>
            </a:lvl1pPr>
            <a:lvl2pPr indent="-228600" lvl="1" marL="914400" algn="l">
              <a:lnSpc>
                <a:spcPct val="100000"/>
              </a:lnSpc>
              <a:spcBef>
                <a:spcPts val="600"/>
              </a:spcBef>
              <a:spcAft>
                <a:spcPts val="0"/>
              </a:spcAft>
              <a:buSzPts val="1800"/>
              <a:buNone/>
              <a:defRPr sz="563"/>
            </a:lvl2pPr>
            <a:lvl3pPr indent="-228600" lvl="2" marL="1371600" algn="l">
              <a:lnSpc>
                <a:spcPct val="100000"/>
              </a:lnSpc>
              <a:spcBef>
                <a:spcPts val="600"/>
              </a:spcBef>
              <a:spcAft>
                <a:spcPts val="0"/>
              </a:spcAft>
              <a:buSzPts val="1400"/>
              <a:buNone/>
              <a:defRPr sz="563"/>
            </a:lvl3pPr>
            <a:lvl4pPr indent="-228600" lvl="3" marL="1828800" algn="l">
              <a:lnSpc>
                <a:spcPct val="100000"/>
              </a:lnSpc>
              <a:spcBef>
                <a:spcPts val="600"/>
              </a:spcBef>
              <a:spcAft>
                <a:spcPts val="0"/>
              </a:spcAft>
              <a:buSzPts val="1050"/>
              <a:buNone/>
              <a:defRPr sz="563"/>
            </a:lvl4pPr>
            <a:lvl5pPr indent="-228600" lvl="4" marL="2286000" algn="l">
              <a:lnSpc>
                <a:spcPct val="100000"/>
              </a:lnSpc>
              <a:spcBef>
                <a:spcPts val="600"/>
              </a:spcBef>
              <a:spcAft>
                <a:spcPts val="0"/>
              </a:spcAft>
              <a:buSzPts val="1400"/>
              <a:buNone/>
              <a:defRPr sz="56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182" name="Shape 182"/>
        <p:cNvGrpSpPr/>
        <p:nvPr/>
      </p:nvGrpSpPr>
      <p:grpSpPr>
        <a:xfrm>
          <a:off x="0" y="0"/>
          <a:ext cx="0" cy="0"/>
          <a:chOff x="0" y="0"/>
          <a:chExt cx="0" cy="0"/>
        </a:xfrm>
      </p:grpSpPr>
      <p:sp>
        <p:nvSpPr>
          <p:cNvPr id="183" name="Google Shape;183;p127"/>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184" name="Google Shape;184;p12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12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6" name="Shape 186"/>
        <p:cNvGrpSpPr/>
        <p:nvPr/>
      </p:nvGrpSpPr>
      <p:grpSpPr>
        <a:xfrm>
          <a:off x="0" y="0"/>
          <a:ext cx="0" cy="0"/>
          <a:chOff x="0" y="0"/>
          <a:chExt cx="0" cy="0"/>
        </a:xfrm>
      </p:grpSpPr>
      <p:sp>
        <p:nvSpPr>
          <p:cNvPr id="187" name="Google Shape;187;p131"/>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131"/>
          <p:cNvSpPr txBox="1"/>
          <p:nvPr>
            <p:ph idx="10" type="dt"/>
          </p:nvPr>
        </p:nvSpPr>
        <p:spPr>
          <a:xfrm>
            <a:off x="6172200" y="6191250"/>
            <a:ext cx="2476500" cy="47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189" name="Google Shape;189;p131"/>
          <p:cNvSpPr txBox="1"/>
          <p:nvPr>
            <p:ph idx="11" type="ftr"/>
          </p:nvPr>
        </p:nvSpPr>
        <p:spPr>
          <a:xfrm>
            <a:off x="914400" y="6172200"/>
            <a:ext cx="39624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190" name="Google Shape;190;p131"/>
          <p:cNvSpPr txBox="1"/>
          <p:nvPr>
            <p:ph idx="12" type="sldNum"/>
          </p:nvPr>
        </p:nvSpPr>
        <p:spPr>
          <a:xfrm>
            <a:off x="8912225" y="6507316"/>
            <a:ext cx="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91" name="Google Shape;191;p131"/>
          <p:cNvSpPr txBox="1"/>
          <p:nvPr>
            <p:ph idx="1" type="body"/>
          </p:nvPr>
        </p:nvSpPr>
        <p:spPr>
          <a:xfrm>
            <a:off x="914400" y="1447800"/>
            <a:ext cx="7772400" cy="45720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Graphic">
  <p:cSld name="Large Graphic">
    <p:spTree>
      <p:nvGrpSpPr>
        <p:cNvPr id="192" name="Shape 192"/>
        <p:cNvGrpSpPr/>
        <p:nvPr/>
      </p:nvGrpSpPr>
      <p:grpSpPr>
        <a:xfrm>
          <a:off x="0" y="0"/>
          <a:ext cx="0" cy="0"/>
          <a:chOff x="0" y="0"/>
          <a:chExt cx="0" cy="0"/>
        </a:xfrm>
      </p:grpSpPr>
      <p:pic>
        <p:nvPicPr>
          <p:cNvPr descr="2201 AIR-Partner Text_No Line.jpg" id="193" name="Google Shape;193;p180"/>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194" name="Google Shape;194;p180"/>
          <p:cNvSpPr txBox="1"/>
          <p:nvPr>
            <p:ph type="title"/>
          </p:nvPr>
        </p:nvSpPr>
        <p:spPr>
          <a:xfrm>
            <a:off x="687388" y="318053"/>
            <a:ext cx="8224800" cy="1486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18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27" name="Shape 27"/>
        <p:cNvGrpSpPr/>
        <p:nvPr/>
      </p:nvGrpSpPr>
      <p:grpSpPr>
        <a:xfrm>
          <a:off x="0" y="0"/>
          <a:ext cx="0" cy="0"/>
          <a:chOff x="0" y="0"/>
          <a:chExt cx="0" cy="0"/>
        </a:xfrm>
      </p:grpSpPr>
      <p:sp>
        <p:nvSpPr>
          <p:cNvPr id="28" name="Google Shape;28;p113"/>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29" name="Google Shape;29;p113"/>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13"/>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96" name="Shape 196"/>
        <p:cNvGrpSpPr/>
        <p:nvPr/>
      </p:nvGrpSpPr>
      <p:grpSpPr>
        <a:xfrm>
          <a:off x="0" y="0"/>
          <a:ext cx="0" cy="0"/>
          <a:chOff x="0" y="0"/>
          <a:chExt cx="0" cy="0"/>
        </a:xfrm>
      </p:grpSpPr>
      <p:sp>
        <p:nvSpPr>
          <p:cNvPr id="197" name="Google Shape;197;p181"/>
          <p:cNvSpPr txBox="1"/>
          <p:nvPr>
            <p:ph idx="1" type="body"/>
          </p:nvPr>
        </p:nvSpPr>
        <p:spPr>
          <a:xfrm>
            <a:off x="457200" y="1371600"/>
            <a:ext cx="8229600" cy="46635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42900" lvl="1" marL="914400" algn="l">
              <a:lnSpc>
                <a:spcPct val="100000"/>
              </a:lnSpc>
              <a:spcBef>
                <a:spcPts val="600"/>
              </a:spcBef>
              <a:spcAft>
                <a:spcPts val="0"/>
              </a:spcAft>
              <a:buSzPts val="1800"/>
              <a:buChar char="•"/>
              <a:defRPr/>
            </a:lvl2pPr>
            <a:lvl3pPr indent="-317500" lvl="2" marL="1371600" algn="l">
              <a:lnSpc>
                <a:spcPct val="100000"/>
              </a:lnSpc>
              <a:spcBef>
                <a:spcPts val="600"/>
              </a:spcBef>
              <a:spcAft>
                <a:spcPts val="0"/>
              </a:spcAft>
              <a:buSzPts val="1400"/>
              <a:buChar char="–"/>
              <a:defRPr/>
            </a:lvl3pPr>
            <a:lvl4pPr indent="-295275" lvl="3" marL="1828800" algn="l">
              <a:lnSpc>
                <a:spcPct val="100000"/>
              </a:lnSpc>
              <a:spcBef>
                <a:spcPts val="600"/>
              </a:spcBef>
              <a:spcAft>
                <a:spcPts val="0"/>
              </a:spcAft>
              <a:buSzPts val="1050"/>
              <a:buChar char="o"/>
              <a:defRPr/>
            </a:lvl4pPr>
            <a:lvl5pPr indent="-317500" lvl="4" marL="2286000" algn="l">
              <a:lnSpc>
                <a:spcPct val="100000"/>
              </a:lnSpc>
              <a:spcBef>
                <a:spcPts val="600"/>
              </a:spcBef>
              <a:spcAft>
                <a:spcPts val="0"/>
              </a:spcAft>
              <a:buSzPts val="1400"/>
              <a:buChar char="»"/>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198" name="Google Shape;198;p181"/>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18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0" name="Google Shape;200;p181"/>
          <p:cNvSpPr txBox="1"/>
          <p:nvPr>
            <p:ph idx="2" type="body"/>
          </p:nvPr>
        </p:nvSpPr>
        <p:spPr>
          <a:xfrm>
            <a:off x="457200" y="6135624"/>
            <a:ext cx="8229600" cy="192000"/>
          </a:xfrm>
          <a:prstGeom prst="rect">
            <a:avLst/>
          </a:prstGeom>
          <a:noFill/>
          <a:ln>
            <a:noFill/>
          </a:ln>
        </p:spPr>
        <p:txBody>
          <a:bodyPr anchorCtr="0" anchor="b" bIns="0" lIns="0" spcFirstLastPara="1" rIns="0" wrap="square" tIns="0">
            <a:noAutofit/>
          </a:bodyPr>
          <a:lstStyle>
            <a:lvl1pPr indent="-228600" lvl="0" marL="457200" marR="0" algn="l">
              <a:lnSpc>
                <a:spcPct val="125000"/>
              </a:lnSpc>
              <a:spcBef>
                <a:spcPts val="0"/>
              </a:spcBef>
              <a:spcAft>
                <a:spcPts val="0"/>
              </a:spcAft>
              <a:buClr>
                <a:srgbClr val="25496F"/>
              </a:buClr>
              <a:buSzPts val="1000"/>
              <a:buFont typeface="Arial"/>
              <a:buNone/>
              <a:defRPr i="0" sz="1000"/>
            </a:lvl1pPr>
            <a:lvl2pPr indent="-228600" lvl="1" marL="914400" algn="l">
              <a:lnSpc>
                <a:spcPct val="100000"/>
              </a:lnSpc>
              <a:spcBef>
                <a:spcPts val="600"/>
              </a:spcBef>
              <a:spcAft>
                <a:spcPts val="0"/>
              </a:spcAft>
              <a:buSzPts val="1800"/>
              <a:buNone/>
              <a:defRPr sz="563"/>
            </a:lvl2pPr>
            <a:lvl3pPr indent="-228600" lvl="2" marL="1371600" algn="l">
              <a:lnSpc>
                <a:spcPct val="100000"/>
              </a:lnSpc>
              <a:spcBef>
                <a:spcPts val="600"/>
              </a:spcBef>
              <a:spcAft>
                <a:spcPts val="0"/>
              </a:spcAft>
              <a:buSzPts val="1400"/>
              <a:buNone/>
              <a:defRPr sz="563"/>
            </a:lvl3pPr>
            <a:lvl4pPr indent="-228600" lvl="3" marL="1828800" algn="l">
              <a:lnSpc>
                <a:spcPct val="100000"/>
              </a:lnSpc>
              <a:spcBef>
                <a:spcPts val="600"/>
              </a:spcBef>
              <a:spcAft>
                <a:spcPts val="0"/>
              </a:spcAft>
              <a:buSzPts val="1050"/>
              <a:buNone/>
              <a:defRPr sz="563"/>
            </a:lvl4pPr>
            <a:lvl5pPr indent="-228600" lvl="4" marL="2286000" algn="l">
              <a:lnSpc>
                <a:spcPct val="100000"/>
              </a:lnSpc>
              <a:spcBef>
                <a:spcPts val="600"/>
              </a:spcBef>
              <a:spcAft>
                <a:spcPts val="0"/>
              </a:spcAft>
              <a:buSzPts val="1400"/>
              <a:buNone/>
              <a:defRPr sz="56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201" name="Shape 201"/>
        <p:cNvGrpSpPr/>
        <p:nvPr/>
      </p:nvGrpSpPr>
      <p:grpSpPr>
        <a:xfrm>
          <a:off x="0" y="0"/>
          <a:ext cx="0" cy="0"/>
          <a:chOff x="0" y="0"/>
          <a:chExt cx="0" cy="0"/>
        </a:xfrm>
      </p:grpSpPr>
      <p:sp>
        <p:nvSpPr>
          <p:cNvPr id="202" name="Google Shape;202;p182"/>
          <p:cNvSpPr txBox="1"/>
          <p:nvPr>
            <p:ph type="title"/>
          </p:nvPr>
        </p:nvSpPr>
        <p:spPr>
          <a:xfrm>
            <a:off x="683811" y="905710"/>
            <a:ext cx="8228400" cy="1785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182"/>
          <p:cNvSpPr txBox="1"/>
          <p:nvPr>
            <p:ph idx="11" type="ftr"/>
          </p:nvPr>
        </p:nvSpPr>
        <p:spPr>
          <a:xfrm>
            <a:off x="5328340" y="6567844"/>
            <a:ext cx="3583800" cy="12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04" name="Google Shape;204;p182"/>
          <p:cNvSpPr txBox="1"/>
          <p:nvPr>
            <p:ph idx="1" type="body"/>
          </p:nvPr>
        </p:nvSpPr>
        <p:spPr>
          <a:xfrm>
            <a:off x="687388" y="2938998"/>
            <a:ext cx="8224800" cy="2486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BFBFBF"/>
                </a:solidFill>
              </a:defRPr>
            </a:lvl1pPr>
            <a:lvl2pPr indent="-381000" lvl="1" marL="914400" algn="l">
              <a:lnSpc>
                <a:spcPct val="100000"/>
              </a:lnSpc>
              <a:spcBef>
                <a:spcPts val="600"/>
              </a:spcBef>
              <a:spcAft>
                <a:spcPts val="0"/>
              </a:spcAft>
              <a:buSzPts val="2400"/>
              <a:buChar char="•"/>
              <a:defRPr sz="2400">
                <a:solidFill>
                  <a:schemeClr val="lt1"/>
                </a:solidFill>
              </a:defRPr>
            </a:lvl2pPr>
            <a:lvl3pPr indent="-355600" lvl="2" marL="1371600" algn="l">
              <a:lnSpc>
                <a:spcPct val="100000"/>
              </a:lnSpc>
              <a:spcBef>
                <a:spcPts val="600"/>
              </a:spcBef>
              <a:spcAft>
                <a:spcPts val="0"/>
              </a:spcAft>
              <a:buSzPts val="2000"/>
              <a:buChar char="–"/>
              <a:defRPr sz="2000">
                <a:solidFill>
                  <a:schemeClr val="lt1"/>
                </a:solidFill>
              </a:defRPr>
            </a:lvl3pPr>
            <a:lvl4pPr indent="-304800" lvl="3" marL="1828800" algn="l">
              <a:lnSpc>
                <a:spcPct val="100000"/>
              </a:lnSpc>
              <a:spcBef>
                <a:spcPts val="600"/>
              </a:spcBef>
              <a:spcAft>
                <a:spcPts val="0"/>
              </a:spcAft>
              <a:buSzPts val="1200"/>
              <a:buChar char="o"/>
              <a:defRPr sz="1600">
                <a:solidFill>
                  <a:schemeClr val="lt1"/>
                </a:solidFill>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Graphic 1">
  <p:cSld name="Large Graphic_1">
    <p:spTree>
      <p:nvGrpSpPr>
        <p:cNvPr id="205" name="Shape 205"/>
        <p:cNvGrpSpPr/>
        <p:nvPr/>
      </p:nvGrpSpPr>
      <p:grpSpPr>
        <a:xfrm>
          <a:off x="0" y="0"/>
          <a:ext cx="0" cy="0"/>
          <a:chOff x="0" y="0"/>
          <a:chExt cx="0" cy="0"/>
        </a:xfrm>
      </p:grpSpPr>
      <p:grpSp>
        <p:nvGrpSpPr>
          <p:cNvPr id="206" name="Google Shape;206;p183"/>
          <p:cNvGrpSpPr/>
          <p:nvPr/>
        </p:nvGrpSpPr>
        <p:grpSpPr>
          <a:xfrm>
            <a:off x="0" y="0"/>
            <a:ext cx="9144000" cy="6858000"/>
            <a:chOff x="0" y="0"/>
            <a:chExt cx="9144000" cy="6858000"/>
          </a:xfrm>
        </p:grpSpPr>
        <p:pic>
          <p:nvPicPr>
            <p:cNvPr id="207" name="Google Shape;207;p183"/>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descr="RTI Arkansas Logo.png" id="208" name="Google Shape;208;p183"/>
            <p:cNvPicPr preferRelativeResize="0"/>
            <p:nvPr/>
          </p:nvPicPr>
          <p:blipFill rotWithShape="1">
            <a:blip r:embed="rId3">
              <a:alphaModFix/>
            </a:blip>
            <a:srcRect b="0" l="0" r="0" t="0"/>
            <a:stretch/>
          </p:blipFill>
          <p:spPr>
            <a:xfrm>
              <a:off x="7522591" y="302814"/>
              <a:ext cx="1566545" cy="289276"/>
            </a:xfrm>
            <a:prstGeom prst="rect">
              <a:avLst/>
            </a:prstGeom>
            <a:noFill/>
            <a:ln>
              <a:noFill/>
            </a:ln>
          </p:spPr>
        </p:pic>
      </p:grpSp>
      <p:sp>
        <p:nvSpPr>
          <p:cNvPr id="209" name="Google Shape;209;p183"/>
          <p:cNvSpPr/>
          <p:nvPr/>
        </p:nvSpPr>
        <p:spPr>
          <a:xfrm>
            <a:off x="0" y="1682482"/>
            <a:ext cx="9144000" cy="376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210" name="Google Shape;210;p183"/>
          <p:cNvSpPr txBox="1"/>
          <p:nvPr>
            <p:ph idx="1" type="body"/>
          </p:nvPr>
        </p:nvSpPr>
        <p:spPr>
          <a:xfrm>
            <a:off x="687388" y="1146048"/>
            <a:ext cx="8224800" cy="4827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Font typeface="Noto Sans Symbols"/>
              <a:buChar char="▪"/>
              <a:defRPr>
                <a:solidFill>
                  <a:srgbClr val="25496F"/>
                </a:solidFill>
                <a:latin typeface="Arial"/>
                <a:ea typeface="Arial"/>
                <a:cs typeface="Arial"/>
                <a:sym typeface="Arial"/>
              </a:defRPr>
            </a:lvl2pPr>
            <a:lvl3pPr indent="-330835" lvl="2" marL="1371600" algn="l">
              <a:lnSpc>
                <a:spcPct val="100000"/>
              </a:lnSpc>
              <a:spcBef>
                <a:spcPts val="600"/>
              </a:spcBef>
              <a:spcAft>
                <a:spcPts val="0"/>
              </a:spcAft>
              <a:buSzPts val="1610"/>
              <a:buFont typeface="Arial"/>
              <a:buChar char="•"/>
              <a:defRPr>
                <a:solidFill>
                  <a:srgbClr val="25496F"/>
                </a:solidFill>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solidFill>
                  <a:srgbClr val="25496F"/>
                </a:solidFill>
                <a:latin typeface="Arial"/>
                <a:ea typeface="Arial"/>
                <a:cs typeface="Arial"/>
                <a:sym typeface="Arial"/>
              </a:defRPr>
            </a:lvl4pPr>
            <a:lvl5pPr indent="-295275" lvl="4" marL="2286000" algn="l">
              <a:lnSpc>
                <a:spcPct val="100000"/>
              </a:lnSpc>
              <a:spcBef>
                <a:spcPts val="600"/>
              </a:spcBef>
              <a:spcAft>
                <a:spcPts val="0"/>
              </a:spcAft>
              <a:buSzPts val="1050"/>
              <a:buFont typeface="Courier New"/>
              <a:buChar char="o"/>
              <a:defRPr>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25496F"/>
                </a:solidFill>
                <a:latin typeface="Arial"/>
                <a:ea typeface="Arial"/>
                <a:cs typeface="Arial"/>
                <a:sym typeface="Arial"/>
              </a:defRPr>
            </a:lvl9pPr>
          </a:lstStyle>
          <a:p/>
        </p:txBody>
      </p:sp>
      <p:sp>
        <p:nvSpPr>
          <p:cNvPr id="211" name="Google Shape;211;p183"/>
          <p:cNvSpPr txBox="1"/>
          <p:nvPr>
            <p:ph type="title"/>
          </p:nvPr>
        </p:nvSpPr>
        <p:spPr>
          <a:xfrm>
            <a:off x="687388" y="318053"/>
            <a:ext cx="8224800" cy="7461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 name="Google Shape;212;p18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3" name="Google Shape;213;p183"/>
          <p:cNvSpPr txBox="1"/>
          <p:nvPr>
            <p:ph idx="2" type="body"/>
          </p:nvPr>
        </p:nvSpPr>
        <p:spPr>
          <a:xfrm>
            <a:off x="687388" y="6057936"/>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cxnSp>
        <p:nvCxnSpPr>
          <p:cNvPr id="214" name="Google Shape;214;p183"/>
          <p:cNvCxnSpPr/>
          <p:nvPr/>
        </p:nvCxnSpPr>
        <p:spPr>
          <a:xfrm>
            <a:off x="681038" y="1043797"/>
            <a:ext cx="8463000" cy="17400"/>
          </a:xfrm>
          <a:prstGeom prst="straightConnector1">
            <a:avLst/>
          </a:prstGeom>
          <a:noFill/>
          <a:ln cap="flat" cmpd="sng" w="9525">
            <a:solidFill>
              <a:srgbClr val="46739E"/>
            </a:solidFill>
            <a:prstDash val="solid"/>
            <a:round/>
            <a:headEnd len="sm" w="sm" type="none"/>
            <a:tailEnd len="sm" w="sm"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Layout" type="obj">
  <p:cSld name="OBJECT">
    <p:spTree>
      <p:nvGrpSpPr>
        <p:cNvPr id="221" name="Shape 221"/>
        <p:cNvGrpSpPr/>
        <p:nvPr/>
      </p:nvGrpSpPr>
      <p:grpSpPr>
        <a:xfrm>
          <a:off x="0" y="0"/>
          <a:ext cx="0" cy="0"/>
          <a:chOff x="0" y="0"/>
          <a:chExt cx="0" cy="0"/>
        </a:xfrm>
      </p:grpSpPr>
      <p:sp>
        <p:nvSpPr>
          <p:cNvPr id="222" name="Google Shape;222;p111"/>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lvl1pPr lvl="0" algn="l">
              <a:lnSpc>
                <a:spcPct val="100000"/>
              </a:lnSpc>
              <a:spcBef>
                <a:spcPts val="0"/>
              </a:spcBef>
              <a:spcAft>
                <a:spcPts val="0"/>
              </a:spcAft>
              <a:buClr>
                <a:schemeClr val="l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111"/>
          <p:cNvSpPr txBox="1"/>
          <p:nvPr>
            <p:ph idx="1" type="body"/>
          </p:nvPr>
        </p:nvSpPr>
        <p:spPr>
          <a:xfrm>
            <a:off x="687388" y="4529139"/>
            <a:ext cx="8229600" cy="1389062"/>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360"/>
              </a:spcBef>
              <a:spcAft>
                <a:spcPts val="0"/>
              </a:spcAft>
              <a:buClr>
                <a:srgbClr val="BFBFBF"/>
              </a:buClr>
              <a:buSzPts val="1800"/>
              <a:buNone/>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4" name="Google Shape;224;p111"/>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5" name="Shape 225"/>
        <p:cNvGrpSpPr/>
        <p:nvPr/>
      </p:nvGrpSpPr>
      <p:grpSpPr>
        <a:xfrm>
          <a:off x="0" y="0"/>
          <a:ext cx="0" cy="0"/>
          <a:chOff x="0" y="0"/>
          <a:chExt cx="0" cy="0"/>
        </a:xfrm>
      </p:grpSpPr>
      <p:sp>
        <p:nvSpPr>
          <p:cNvPr id="226" name="Google Shape;226;p139"/>
          <p:cNvSpPr txBox="1"/>
          <p:nvPr>
            <p:ph type="ctrTitle"/>
          </p:nvPr>
        </p:nvSpPr>
        <p:spPr>
          <a:xfrm>
            <a:off x="685800" y="2130425"/>
            <a:ext cx="7772400" cy="1470025"/>
          </a:xfrm>
          <a:prstGeom prst="rect">
            <a:avLst/>
          </a:prstGeom>
          <a:noFill/>
          <a:ln>
            <a:noFill/>
          </a:ln>
        </p:spPr>
        <p:txBody>
          <a:bodyPr anchorCtr="0" anchor="b" bIns="45700" lIns="0" spcFirstLastPara="1" rIns="0" wrap="square" tIns="4570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139"/>
          <p:cNvSpPr txBox="1"/>
          <p:nvPr>
            <p:ph idx="1" type="subTitle"/>
          </p:nvPr>
        </p:nvSpPr>
        <p:spPr>
          <a:xfrm>
            <a:off x="1371600" y="3886200"/>
            <a:ext cx="6400800" cy="1752600"/>
          </a:xfrm>
          <a:prstGeom prst="rect">
            <a:avLst/>
          </a:prstGeom>
          <a:noFill/>
          <a:ln>
            <a:noFill/>
          </a:ln>
        </p:spPr>
        <p:txBody>
          <a:bodyPr anchorCtr="0" anchor="t" bIns="45700" lIns="0" spcFirstLastPara="1" rIns="0"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360"/>
              </a:spcBef>
              <a:spcAft>
                <a:spcPts val="0"/>
              </a:spcAft>
              <a:buClr>
                <a:srgbClr val="888888"/>
              </a:buClr>
              <a:buSzPts val="18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60"/>
              </a:spcBef>
              <a:spcAft>
                <a:spcPts val="0"/>
              </a:spcAft>
              <a:buClr>
                <a:srgbClr val="888888"/>
              </a:buClr>
              <a:buSzPts val="1800"/>
              <a:buNone/>
              <a:defRPr>
                <a:solidFill>
                  <a:srgbClr val="888888"/>
                </a:solidFill>
              </a:defRPr>
            </a:lvl4pPr>
            <a:lvl5pPr lvl="4" algn="ctr">
              <a:lnSpc>
                <a:spcPct val="100000"/>
              </a:lnSpc>
              <a:spcBef>
                <a:spcPts val="360"/>
              </a:spcBef>
              <a:spcAft>
                <a:spcPts val="0"/>
              </a:spcAft>
              <a:buClr>
                <a:srgbClr val="888888"/>
              </a:buClr>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8" name="Google Shape;228;p13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29" name="Google Shape;229;p139"/>
          <p:cNvSpPr txBox="1"/>
          <p:nvPr>
            <p:ph idx="11" type="ftr"/>
          </p:nvPr>
        </p:nvSpPr>
        <p:spPr>
          <a:xfrm>
            <a:off x="3124200" y="6356350"/>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30" name="Google Shape;230;p139"/>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31" name="Shape 231"/>
        <p:cNvGrpSpPr/>
        <p:nvPr/>
      </p:nvGrpSpPr>
      <p:grpSpPr>
        <a:xfrm>
          <a:off x="0" y="0"/>
          <a:ext cx="0" cy="0"/>
          <a:chOff x="0" y="0"/>
          <a:chExt cx="0" cy="0"/>
        </a:xfrm>
      </p:grpSpPr>
      <p:sp>
        <p:nvSpPr>
          <p:cNvPr id="232" name="Google Shape;232;p14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33" name="Google Shape;233;p14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34" name="Google Shape;234;p140"/>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g Chart">
  <p:cSld name="Org Chart">
    <p:spTree>
      <p:nvGrpSpPr>
        <p:cNvPr id="235" name="Shape 235"/>
        <p:cNvGrpSpPr/>
        <p:nvPr/>
      </p:nvGrpSpPr>
      <p:grpSpPr>
        <a:xfrm>
          <a:off x="0" y="0"/>
          <a:ext cx="0" cy="0"/>
          <a:chOff x="0" y="0"/>
          <a:chExt cx="0" cy="0"/>
        </a:xfrm>
      </p:grpSpPr>
      <p:sp>
        <p:nvSpPr>
          <p:cNvPr id="236" name="Google Shape;236;p141"/>
          <p:cNvSpPr/>
          <p:nvPr>
            <p:ph idx="2" type="dgm"/>
          </p:nvPr>
        </p:nvSpPr>
        <p:spPr>
          <a:xfrm>
            <a:off x="122785" y="747422"/>
            <a:ext cx="8905460" cy="5096787"/>
          </a:xfrm>
          <a:prstGeom prst="rect">
            <a:avLst/>
          </a:prstGeom>
          <a:noFill/>
          <a:ln>
            <a:noFill/>
          </a:ln>
        </p:spPr>
        <p:txBody>
          <a:bodyPr anchorCtr="0" anchor="t" bIns="45700" lIns="0" spcFirstLastPara="1" rIns="0" wrap="square" tIns="45700">
            <a:noAutofit/>
          </a:bodyPr>
          <a:lstStyle>
            <a:lvl1pPr lvl="0" marR="0" rtl="0" algn="l">
              <a:lnSpc>
                <a:spcPct val="100000"/>
              </a:lnSpc>
              <a:spcBef>
                <a:spcPts val="640"/>
              </a:spcBef>
              <a:spcAft>
                <a:spcPts val="0"/>
              </a:spcAft>
              <a:buClr>
                <a:srgbClr val="BFBFBF"/>
              </a:buClr>
              <a:buSzPts val="3200"/>
              <a:buFont typeface="Arial"/>
              <a:buNone/>
              <a:defRPr b="0" i="0" sz="3200" u="none" cap="none" strike="noStrike">
                <a:solidFill>
                  <a:srgbClr val="BFBFBF"/>
                </a:solidFill>
                <a:latin typeface="Arial"/>
                <a:ea typeface="Arial"/>
                <a:cs typeface="Arial"/>
                <a:sym typeface="Arial"/>
              </a:defRPr>
            </a:lvl1pPr>
            <a:lvl2pPr lvl="1"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2pPr>
            <a:lvl3pPr lvl="2"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lvl="3"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lvl="4"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37" name="Google Shape;237;p141"/>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8" name="Google Shape;238;p141"/>
          <p:cNvSpPr txBox="1"/>
          <p:nvPr>
            <p:ph type="title"/>
          </p:nvPr>
        </p:nvSpPr>
        <p:spPr>
          <a:xfrm>
            <a:off x="122387" y="314394"/>
            <a:ext cx="8906256" cy="361468"/>
          </a:xfrm>
          <a:prstGeom prst="rect">
            <a:avLst/>
          </a:prstGeom>
          <a:noFill/>
          <a:ln>
            <a:noFill/>
          </a:ln>
        </p:spPr>
        <p:txBody>
          <a:bodyPr anchorCtr="0" anchor="b" bIns="45700" lIns="0" spcFirstLastPara="1" rIns="0" wrap="square" tIns="45700">
            <a:noAutofit/>
          </a:bodyPr>
          <a:lstStyle>
            <a:lvl1pPr lvl="0" algn="ctr">
              <a:lnSpc>
                <a:spcPct val="100000"/>
              </a:lnSpc>
              <a:spcBef>
                <a:spcPts val="0"/>
              </a:spcBef>
              <a:spcAft>
                <a:spcPts val="0"/>
              </a:spcAft>
              <a:buClr>
                <a:schemeClr val="lt1"/>
              </a:buClr>
              <a:buSzPts val="2200"/>
              <a:buFont typeface="Arial Narrow"/>
              <a:buNone/>
              <a:defRPr b="1" sz="2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39" name="Shape 239"/>
        <p:cNvGrpSpPr/>
        <p:nvPr/>
      </p:nvGrpSpPr>
      <p:grpSpPr>
        <a:xfrm>
          <a:off x="0" y="0"/>
          <a:ext cx="0" cy="0"/>
          <a:chOff x="0" y="0"/>
          <a:chExt cx="0" cy="0"/>
        </a:xfrm>
      </p:grpSpPr>
      <p:sp>
        <p:nvSpPr>
          <p:cNvPr id="240" name="Google Shape;240;p142"/>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142"/>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242" name="Shape 242"/>
        <p:cNvGrpSpPr/>
        <p:nvPr/>
      </p:nvGrpSpPr>
      <p:grpSpPr>
        <a:xfrm>
          <a:off x="0" y="0"/>
          <a:ext cx="0" cy="0"/>
          <a:chOff x="0" y="0"/>
          <a:chExt cx="0" cy="0"/>
        </a:xfrm>
      </p:grpSpPr>
      <p:sp>
        <p:nvSpPr>
          <p:cNvPr id="243" name="Google Shape;243;p143"/>
          <p:cNvSpPr txBox="1"/>
          <p:nvPr>
            <p:ph idx="1" type="body"/>
          </p:nvPr>
        </p:nvSpPr>
        <p:spPr>
          <a:xfrm>
            <a:off x="687388" y="2055813"/>
            <a:ext cx="8224837" cy="3732737"/>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640"/>
              </a:spcBef>
              <a:spcAft>
                <a:spcPts val="0"/>
              </a:spcAft>
              <a:buClr>
                <a:srgbClr val="25496F"/>
              </a:buClr>
              <a:buSzPts val="3200"/>
              <a:buNone/>
              <a:defRPr>
                <a:solidFill>
                  <a:srgbClr val="25496F"/>
                </a:solidFill>
                <a:latin typeface="Arial"/>
                <a:ea typeface="Arial"/>
                <a:cs typeface="Arial"/>
                <a:sym typeface="Arial"/>
              </a:defRPr>
            </a:lvl1pPr>
            <a:lvl2pPr indent="-342900" lvl="1" marL="914400" algn="l">
              <a:lnSpc>
                <a:spcPct val="100000"/>
              </a:lnSpc>
              <a:spcBef>
                <a:spcPts val="360"/>
              </a:spcBef>
              <a:spcAft>
                <a:spcPts val="0"/>
              </a:spcAft>
              <a:buClr>
                <a:srgbClr val="25496F"/>
              </a:buClr>
              <a:buSzPts val="1800"/>
              <a:buFont typeface="Arial"/>
              <a:buChar char="•"/>
              <a:defRPr>
                <a:solidFill>
                  <a:srgbClr val="25496F"/>
                </a:solidFill>
                <a:latin typeface="Arial"/>
                <a:ea typeface="Arial"/>
                <a:cs typeface="Arial"/>
                <a:sym typeface="Arial"/>
              </a:defRPr>
            </a:lvl2pPr>
            <a:lvl3pPr indent="-342900" lvl="2" marL="1371600" algn="l">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3pPr>
            <a:lvl4pPr indent="-342900" lvl="3" marL="1828800" algn="l">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4pPr>
            <a:lvl5pPr indent="-342900" lvl="4" marL="2286000" algn="l">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5pPr>
            <a:lvl6pPr indent="-355600" lvl="5" marL="27432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6pPr>
            <a:lvl7pPr indent="-355600" lvl="6" marL="32004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7pPr>
            <a:lvl8pPr indent="-355600" lvl="7" marL="36576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8pPr>
            <a:lvl9pPr indent="-355600" lvl="8" marL="41148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9pPr>
          </a:lstStyle>
          <a:p/>
        </p:txBody>
      </p:sp>
      <p:sp>
        <p:nvSpPr>
          <p:cNvPr id="244" name="Google Shape;244;p143"/>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143"/>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246" name="Shape 246"/>
        <p:cNvGrpSpPr/>
        <p:nvPr/>
      </p:nvGrpSpPr>
      <p:grpSpPr>
        <a:xfrm>
          <a:off x="0" y="0"/>
          <a:ext cx="0" cy="0"/>
          <a:chOff x="0" y="0"/>
          <a:chExt cx="0" cy="0"/>
        </a:xfrm>
      </p:grpSpPr>
      <p:sp>
        <p:nvSpPr>
          <p:cNvPr id="247" name="Google Shape;247;p144"/>
          <p:cNvSpPr txBox="1"/>
          <p:nvPr>
            <p:ph idx="1" type="body"/>
          </p:nvPr>
        </p:nvSpPr>
        <p:spPr>
          <a:xfrm>
            <a:off x="687526" y="2055813"/>
            <a:ext cx="3972629" cy="3509835"/>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248" name="Google Shape;248;p144"/>
          <p:cNvSpPr txBox="1"/>
          <p:nvPr>
            <p:ph idx="2" type="body"/>
          </p:nvPr>
        </p:nvSpPr>
        <p:spPr>
          <a:xfrm>
            <a:off x="4939596" y="2055813"/>
            <a:ext cx="3972629" cy="3509835"/>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249" name="Google Shape;249;p144"/>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144"/>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51" name="Google Shape;251;p144"/>
          <p:cNvSpPr txBox="1"/>
          <p:nvPr>
            <p:ph idx="3" type="body"/>
          </p:nvPr>
        </p:nvSpPr>
        <p:spPr>
          <a:xfrm>
            <a:off x="687388" y="5734975"/>
            <a:ext cx="8224837" cy="1538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31" name="Shape 31"/>
        <p:cNvGrpSpPr/>
        <p:nvPr/>
      </p:nvGrpSpPr>
      <p:grpSpPr>
        <a:xfrm>
          <a:off x="0" y="0"/>
          <a:ext cx="0" cy="0"/>
          <a:chOff x="0" y="0"/>
          <a:chExt cx="0" cy="0"/>
        </a:xfrm>
      </p:grpSpPr>
      <p:sp>
        <p:nvSpPr>
          <p:cNvPr id="32" name="Google Shape;32;p114"/>
          <p:cNvSpPr txBox="1"/>
          <p:nvPr>
            <p:ph idx="1" type="body"/>
          </p:nvPr>
        </p:nvSpPr>
        <p:spPr>
          <a:xfrm>
            <a:off x="687526" y="2055813"/>
            <a:ext cx="3972629" cy="3852006"/>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3" name="Google Shape;33;p114"/>
          <p:cNvSpPr txBox="1"/>
          <p:nvPr>
            <p:ph idx="2" type="body"/>
          </p:nvPr>
        </p:nvSpPr>
        <p:spPr>
          <a:xfrm>
            <a:off x="4939596" y="2055813"/>
            <a:ext cx="3972629" cy="3852006"/>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4" name="Google Shape;34;p114"/>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14"/>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252" name="Shape 252"/>
        <p:cNvGrpSpPr/>
        <p:nvPr/>
      </p:nvGrpSpPr>
      <p:grpSpPr>
        <a:xfrm>
          <a:off x="0" y="0"/>
          <a:ext cx="0" cy="0"/>
          <a:chOff x="0" y="0"/>
          <a:chExt cx="0" cy="0"/>
        </a:xfrm>
      </p:grpSpPr>
      <p:sp>
        <p:nvSpPr>
          <p:cNvPr id="253" name="Google Shape;253;p145"/>
          <p:cNvSpPr txBox="1"/>
          <p:nvPr>
            <p:ph idx="1" type="body"/>
          </p:nvPr>
        </p:nvSpPr>
        <p:spPr>
          <a:xfrm>
            <a:off x="687526" y="2055813"/>
            <a:ext cx="8224699" cy="3509835"/>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254" name="Google Shape;254;p145"/>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145"/>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56" name="Google Shape;256;p145"/>
          <p:cNvSpPr txBox="1"/>
          <p:nvPr>
            <p:ph idx="2" type="body"/>
          </p:nvPr>
        </p:nvSpPr>
        <p:spPr>
          <a:xfrm>
            <a:off x="687388" y="5734975"/>
            <a:ext cx="8224837" cy="1538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257" name="Shape 257"/>
        <p:cNvGrpSpPr/>
        <p:nvPr/>
      </p:nvGrpSpPr>
      <p:grpSpPr>
        <a:xfrm>
          <a:off x="0" y="0"/>
          <a:ext cx="0" cy="0"/>
          <a:chOff x="0" y="0"/>
          <a:chExt cx="0" cy="0"/>
        </a:xfrm>
      </p:grpSpPr>
      <p:sp>
        <p:nvSpPr>
          <p:cNvPr id="258" name="Google Shape;258;p146"/>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146"/>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0" name="Google Shape;260;p146"/>
          <p:cNvSpPr txBox="1"/>
          <p:nvPr>
            <p:ph idx="1" type="body"/>
          </p:nvPr>
        </p:nvSpPr>
        <p:spPr>
          <a:xfrm>
            <a:off x="687388" y="5734975"/>
            <a:ext cx="8224837" cy="1538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61" name="Shape 261"/>
        <p:cNvGrpSpPr/>
        <p:nvPr/>
      </p:nvGrpSpPr>
      <p:grpSpPr>
        <a:xfrm>
          <a:off x="0" y="0"/>
          <a:ext cx="0" cy="0"/>
          <a:chOff x="0" y="0"/>
          <a:chExt cx="0" cy="0"/>
        </a:xfrm>
      </p:grpSpPr>
      <p:sp>
        <p:nvSpPr>
          <p:cNvPr id="262" name="Google Shape;262;p147"/>
          <p:cNvSpPr txBox="1"/>
          <p:nvPr>
            <p:ph idx="1" type="body"/>
          </p:nvPr>
        </p:nvSpPr>
        <p:spPr>
          <a:xfrm>
            <a:off x="457200" y="1371600"/>
            <a:ext cx="8229600" cy="466344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640"/>
              </a:spcBef>
              <a:spcAft>
                <a:spcPts val="0"/>
              </a:spcAft>
              <a:buSzPts val="3200"/>
              <a:buNone/>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263" name="Google Shape;263;p147"/>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147"/>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5" name="Google Shape;265;p147"/>
          <p:cNvSpPr txBox="1"/>
          <p:nvPr>
            <p:ph idx="2" type="body"/>
          </p:nvPr>
        </p:nvSpPr>
        <p:spPr>
          <a:xfrm>
            <a:off x="457200" y="6135624"/>
            <a:ext cx="8229600" cy="192024"/>
          </a:xfrm>
          <a:prstGeom prst="rect">
            <a:avLst/>
          </a:prstGeom>
          <a:noFill/>
          <a:ln>
            <a:noFill/>
          </a:ln>
        </p:spPr>
        <p:txBody>
          <a:bodyPr anchorCtr="0" anchor="b" bIns="45700" lIns="0" spcFirstLastPara="1" rIns="0" wrap="square" tIns="45700">
            <a:noAutofit/>
          </a:bodyPr>
          <a:lstStyle>
            <a:lvl1pPr indent="-228600" lvl="0" marL="457200" marR="0" algn="l">
              <a:lnSpc>
                <a:spcPct val="125000"/>
              </a:lnSpc>
              <a:spcBef>
                <a:spcPts val="0"/>
              </a:spcBef>
              <a:spcAft>
                <a:spcPts val="0"/>
              </a:spcAft>
              <a:buClr>
                <a:srgbClr val="BFBFBF"/>
              </a:buClr>
              <a:buSzPts val="1000"/>
              <a:buFont typeface="Arial"/>
              <a:buNone/>
              <a:defRPr i="0" sz="1000"/>
            </a:lvl1pPr>
            <a:lvl2pPr indent="-228600" lvl="1" marL="914400" algn="l">
              <a:lnSpc>
                <a:spcPct val="100000"/>
              </a:lnSpc>
              <a:spcBef>
                <a:spcPts val="360"/>
              </a:spcBef>
              <a:spcAft>
                <a:spcPts val="0"/>
              </a:spcAft>
              <a:buSzPts val="1800"/>
              <a:buNone/>
              <a:defRPr sz="563"/>
            </a:lvl2pPr>
            <a:lvl3pPr indent="-228600" lvl="2" marL="1371600" algn="l">
              <a:lnSpc>
                <a:spcPct val="100000"/>
              </a:lnSpc>
              <a:spcBef>
                <a:spcPts val="360"/>
              </a:spcBef>
              <a:spcAft>
                <a:spcPts val="0"/>
              </a:spcAft>
              <a:buSzPts val="1800"/>
              <a:buNone/>
              <a:defRPr sz="563"/>
            </a:lvl3pPr>
            <a:lvl4pPr indent="-228600" lvl="3" marL="1828800" algn="l">
              <a:lnSpc>
                <a:spcPct val="100000"/>
              </a:lnSpc>
              <a:spcBef>
                <a:spcPts val="360"/>
              </a:spcBef>
              <a:spcAft>
                <a:spcPts val="0"/>
              </a:spcAft>
              <a:buSzPts val="1800"/>
              <a:buNone/>
              <a:defRPr sz="563"/>
            </a:lvl4pPr>
            <a:lvl5pPr indent="-228600" lvl="4" marL="2286000" algn="l">
              <a:lnSpc>
                <a:spcPct val="100000"/>
              </a:lnSpc>
              <a:spcBef>
                <a:spcPts val="360"/>
              </a:spcBef>
              <a:spcAft>
                <a:spcPts val="0"/>
              </a:spcAft>
              <a:buSzPts val="1800"/>
              <a:buNone/>
              <a:defRPr sz="563"/>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271" name="Shape 271"/>
        <p:cNvGrpSpPr/>
        <p:nvPr/>
      </p:nvGrpSpPr>
      <p:grpSpPr>
        <a:xfrm>
          <a:off x="0" y="0"/>
          <a:ext cx="0" cy="0"/>
          <a:chOff x="0" y="0"/>
          <a:chExt cx="0" cy="0"/>
        </a:xfrm>
      </p:grpSpPr>
      <p:sp>
        <p:nvSpPr>
          <p:cNvPr id="272" name="Google Shape;272;p116"/>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273" name="Google Shape;273;p116"/>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4" name="Google Shape;274;p116"/>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5" name="Shape 275"/>
        <p:cNvGrpSpPr/>
        <p:nvPr/>
      </p:nvGrpSpPr>
      <p:grpSpPr>
        <a:xfrm>
          <a:off x="0" y="0"/>
          <a:ext cx="0" cy="0"/>
          <a:chOff x="0" y="0"/>
          <a:chExt cx="0" cy="0"/>
        </a:xfrm>
      </p:grpSpPr>
      <p:sp>
        <p:nvSpPr>
          <p:cNvPr id="276" name="Google Shape;276;p117"/>
          <p:cNvSpPr txBox="1"/>
          <p:nvPr>
            <p:ph type="title"/>
          </p:nvPr>
        </p:nvSpPr>
        <p:spPr>
          <a:xfrm>
            <a:off x="685800" y="760287"/>
            <a:ext cx="8229600" cy="492443"/>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117"/>
          <p:cNvSpPr txBox="1"/>
          <p:nvPr>
            <p:ph idx="1" type="body"/>
          </p:nvPr>
        </p:nvSpPr>
        <p:spPr>
          <a:xfrm>
            <a:off x="685800" y="1716023"/>
            <a:ext cx="8229600" cy="446094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1350"/>
              </a:spcBef>
              <a:spcAft>
                <a:spcPts val="0"/>
              </a:spcAft>
              <a:buSzPts val="2400"/>
              <a:buChar char="▪"/>
              <a:defRPr>
                <a:solidFill>
                  <a:srgbClr val="262626"/>
                </a:solidFill>
              </a:defRPr>
            </a:lvl1pPr>
            <a:lvl2pPr indent="-342900" lvl="1" marL="914400" algn="l">
              <a:lnSpc>
                <a:spcPct val="100000"/>
              </a:lnSpc>
              <a:spcBef>
                <a:spcPts val="1350"/>
              </a:spcBef>
              <a:spcAft>
                <a:spcPts val="0"/>
              </a:spcAft>
              <a:buSzPts val="1800"/>
              <a:buChar char="•"/>
              <a:defRPr>
                <a:solidFill>
                  <a:srgbClr val="262626"/>
                </a:solidFill>
              </a:defRPr>
            </a:lvl2pPr>
            <a:lvl3pPr indent="-317500" lvl="2" marL="1371600" algn="l">
              <a:lnSpc>
                <a:spcPct val="100000"/>
              </a:lnSpc>
              <a:spcBef>
                <a:spcPts val="300"/>
              </a:spcBef>
              <a:spcAft>
                <a:spcPts val="0"/>
              </a:spcAft>
              <a:buSzPts val="1400"/>
              <a:buChar char="–"/>
              <a:defRPr>
                <a:solidFill>
                  <a:srgbClr val="262626"/>
                </a:solidFill>
              </a:defRPr>
            </a:lvl3pPr>
            <a:lvl4pPr indent="-295275" lvl="3" marL="1828800" algn="l">
              <a:lnSpc>
                <a:spcPct val="100000"/>
              </a:lnSpc>
              <a:spcBef>
                <a:spcPts val="300"/>
              </a:spcBef>
              <a:spcAft>
                <a:spcPts val="0"/>
              </a:spcAft>
              <a:buSzPts val="1050"/>
              <a:buChar char="o"/>
              <a:defRPr>
                <a:solidFill>
                  <a:srgbClr val="262626"/>
                </a:solidFill>
              </a:defRPr>
            </a:lvl4pPr>
            <a:lvl5pPr indent="-317500" lvl="4" marL="2286000" algn="l">
              <a:lnSpc>
                <a:spcPct val="100000"/>
              </a:lnSpc>
              <a:spcBef>
                <a:spcPts val="300"/>
              </a:spcBef>
              <a:spcAft>
                <a:spcPts val="0"/>
              </a:spcAft>
              <a:buSzPts val="1400"/>
              <a:buChar char="»"/>
              <a:defRPr>
                <a:solidFill>
                  <a:srgbClr val="262626"/>
                </a:solidFill>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cxnSp>
        <p:nvCxnSpPr>
          <p:cNvPr id="278" name="Google Shape;278;p117"/>
          <p:cNvCxnSpPr/>
          <p:nvPr/>
        </p:nvCxnSpPr>
        <p:spPr>
          <a:xfrm>
            <a:off x="687388" y="1487424"/>
            <a:ext cx="8456612" cy="0"/>
          </a:xfrm>
          <a:prstGeom prst="straightConnector1">
            <a:avLst/>
          </a:prstGeom>
          <a:noFill/>
          <a:ln cap="flat" cmpd="sng" w="19050">
            <a:solidFill>
              <a:schemeClr val="lt2"/>
            </a:solidFill>
            <a:prstDash val="solid"/>
            <a:round/>
            <a:headEnd len="sm" w="sm" type="none"/>
            <a:tailEnd len="sm" w="sm" type="none"/>
          </a:ln>
        </p:spPr>
      </p:cxnSp>
      <p:sp>
        <p:nvSpPr>
          <p:cNvPr id="279" name="Google Shape;279;p117"/>
          <p:cNvSpPr txBox="1"/>
          <p:nvPr>
            <p:ph idx="12" type="sldNum"/>
          </p:nvPr>
        </p:nvSpPr>
        <p:spPr>
          <a:xfrm>
            <a:off x="8771162" y="6675977"/>
            <a:ext cx="105798"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280" name="Shape 280"/>
        <p:cNvGrpSpPr/>
        <p:nvPr/>
      </p:nvGrpSpPr>
      <p:grpSpPr>
        <a:xfrm>
          <a:off x="0" y="0"/>
          <a:ext cx="0" cy="0"/>
          <a:chOff x="0" y="0"/>
          <a:chExt cx="0" cy="0"/>
        </a:xfrm>
      </p:grpSpPr>
      <p:sp>
        <p:nvSpPr>
          <p:cNvPr id="281" name="Google Shape;281;p148"/>
          <p:cNvSpPr txBox="1"/>
          <p:nvPr>
            <p:ph idx="1" type="body"/>
          </p:nvPr>
        </p:nvSpPr>
        <p:spPr>
          <a:xfrm>
            <a:off x="687388" y="2055813"/>
            <a:ext cx="8224837" cy="3732737"/>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Font typeface="Arial"/>
              <a:buChar char="•"/>
              <a:defRPr>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25496F"/>
                </a:solidFill>
                <a:latin typeface="Arial"/>
                <a:ea typeface="Arial"/>
                <a:cs typeface="Arial"/>
                <a:sym typeface="Arial"/>
              </a:defRPr>
            </a:lvl9pPr>
          </a:lstStyle>
          <a:p/>
        </p:txBody>
      </p:sp>
      <p:sp>
        <p:nvSpPr>
          <p:cNvPr id="282" name="Google Shape;282;p148"/>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148"/>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284" name="Shape 284"/>
        <p:cNvGrpSpPr/>
        <p:nvPr/>
      </p:nvGrpSpPr>
      <p:grpSpPr>
        <a:xfrm>
          <a:off x="0" y="0"/>
          <a:ext cx="0" cy="0"/>
          <a:chOff x="0" y="0"/>
          <a:chExt cx="0" cy="0"/>
        </a:xfrm>
      </p:grpSpPr>
      <p:sp>
        <p:nvSpPr>
          <p:cNvPr id="285" name="Google Shape;285;p149"/>
          <p:cNvSpPr txBox="1"/>
          <p:nvPr>
            <p:ph idx="1" type="body"/>
          </p:nvPr>
        </p:nvSpPr>
        <p:spPr>
          <a:xfrm>
            <a:off x="687526" y="2055813"/>
            <a:ext cx="3972629" cy="3852006"/>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286" name="Google Shape;286;p149"/>
          <p:cNvSpPr txBox="1"/>
          <p:nvPr>
            <p:ph idx="2" type="body"/>
          </p:nvPr>
        </p:nvSpPr>
        <p:spPr>
          <a:xfrm>
            <a:off x="4939596" y="2055813"/>
            <a:ext cx="3972629" cy="3852006"/>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287" name="Google Shape;287;p149"/>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14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89" name="Shape 289"/>
        <p:cNvGrpSpPr/>
        <p:nvPr/>
      </p:nvGrpSpPr>
      <p:grpSpPr>
        <a:xfrm>
          <a:off x="0" y="0"/>
          <a:ext cx="0" cy="0"/>
          <a:chOff x="0" y="0"/>
          <a:chExt cx="0" cy="0"/>
        </a:xfrm>
      </p:grpSpPr>
      <p:sp>
        <p:nvSpPr>
          <p:cNvPr id="290" name="Google Shape;290;p150"/>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150"/>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Graphic">
  <p:cSld name="Large Graphic">
    <p:spTree>
      <p:nvGrpSpPr>
        <p:cNvPr id="292" name="Shape 292"/>
        <p:cNvGrpSpPr/>
        <p:nvPr/>
      </p:nvGrpSpPr>
      <p:grpSpPr>
        <a:xfrm>
          <a:off x="0" y="0"/>
          <a:ext cx="0" cy="0"/>
          <a:chOff x="0" y="0"/>
          <a:chExt cx="0" cy="0"/>
        </a:xfrm>
      </p:grpSpPr>
      <p:pic>
        <p:nvPicPr>
          <p:cNvPr id="293" name="Google Shape;293;p151"/>
          <p:cNvPicPr preferRelativeResize="0"/>
          <p:nvPr/>
        </p:nvPicPr>
        <p:blipFill rotWithShape="1">
          <a:blip r:embed="rId2">
            <a:alphaModFix/>
          </a:blip>
          <a:srcRect b="0" l="0" r="0" t="0"/>
          <a:stretch/>
        </p:blipFill>
        <p:spPr>
          <a:xfrm>
            <a:off x="0" y="4763"/>
            <a:ext cx="9144000" cy="6858000"/>
          </a:xfrm>
          <a:prstGeom prst="rect">
            <a:avLst/>
          </a:prstGeom>
          <a:noFill/>
          <a:ln>
            <a:noFill/>
          </a:ln>
        </p:spPr>
      </p:pic>
      <p:sp>
        <p:nvSpPr>
          <p:cNvPr id="294" name="Google Shape;294;p151"/>
          <p:cNvSpPr txBox="1"/>
          <p:nvPr>
            <p:ph type="title"/>
          </p:nvPr>
        </p:nvSpPr>
        <p:spPr>
          <a:xfrm>
            <a:off x="687388" y="318053"/>
            <a:ext cx="8224837" cy="745976"/>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151"/>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96" name="Google Shape;296;p151"/>
          <p:cNvSpPr txBox="1"/>
          <p:nvPr>
            <p:ph idx="1" type="body"/>
          </p:nvPr>
        </p:nvSpPr>
        <p:spPr>
          <a:xfrm>
            <a:off x="687526" y="1328737"/>
            <a:ext cx="8224699" cy="4579081"/>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List">
  <p:cSld name="Bulleted List">
    <p:spTree>
      <p:nvGrpSpPr>
        <p:cNvPr id="297" name="Shape 297"/>
        <p:cNvGrpSpPr/>
        <p:nvPr/>
      </p:nvGrpSpPr>
      <p:grpSpPr>
        <a:xfrm>
          <a:off x="0" y="0"/>
          <a:ext cx="0" cy="0"/>
          <a:chOff x="0" y="0"/>
          <a:chExt cx="0" cy="0"/>
        </a:xfrm>
      </p:grpSpPr>
      <p:sp>
        <p:nvSpPr>
          <p:cNvPr id="298" name="Google Shape;298;p152"/>
          <p:cNvSpPr txBox="1"/>
          <p:nvPr>
            <p:ph type="title"/>
          </p:nvPr>
        </p:nvSpPr>
        <p:spPr>
          <a:xfrm>
            <a:off x="457200" y="304800"/>
            <a:ext cx="8229600" cy="1143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152"/>
          <p:cNvSpPr txBox="1"/>
          <p:nvPr>
            <p:ph idx="1" type="body"/>
          </p:nvPr>
        </p:nvSpPr>
        <p:spPr>
          <a:xfrm>
            <a:off x="533400" y="1600200"/>
            <a:ext cx="8153400" cy="43434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6" name="Shape 36"/>
        <p:cNvGrpSpPr/>
        <p:nvPr/>
      </p:nvGrpSpPr>
      <p:grpSpPr>
        <a:xfrm>
          <a:off x="0" y="0"/>
          <a:ext cx="0" cy="0"/>
          <a:chOff x="0" y="0"/>
          <a:chExt cx="0" cy="0"/>
        </a:xfrm>
      </p:grpSpPr>
      <p:sp>
        <p:nvSpPr>
          <p:cNvPr id="37" name="Google Shape;37;p118"/>
          <p:cNvSpPr txBox="1"/>
          <p:nvPr>
            <p:ph idx="1" type="body"/>
          </p:nvPr>
        </p:nvSpPr>
        <p:spPr>
          <a:xfrm>
            <a:off x="457200" y="1371600"/>
            <a:ext cx="8229600" cy="466344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42900" lvl="1" marL="914400" algn="l">
              <a:lnSpc>
                <a:spcPct val="100000"/>
              </a:lnSpc>
              <a:spcBef>
                <a:spcPts val="600"/>
              </a:spcBef>
              <a:spcAft>
                <a:spcPts val="0"/>
              </a:spcAft>
              <a:buSzPts val="1800"/>
              <a:buChar char="•"/>
              <a:defRPr/>
            </a:lvl2pPr>
            <a:lvl3pPr indent="-317500" lvl="2" marL="1371600" algn="l">
              <a:lnSpc>
                <a:spcPct val="100000"/>
              </a:lnSpc>
              <a:spcBef>
                <a:spcPts val="600"/>
              </a:spcBef>
              <a:spcAft>
                <a:spcPts val="0"/>
              </a:spcAft>
              <a:buSzPts val="1400"/>
              <a:buChar char="–"/>
              <a:defRPr/>
            </a:lvl3pPr>
            <a:lvl4pPr indent="-295275" lvl="3" marL="1828800" algn="l">
              <a:lnSpc>
                <a:spcPct val="100000"/>
              </a:lnSpc>
              <a:spcBef>
                <a:spcPts val="600"/>
              </a:spcBef>
              <a:spcAft>
                <a:spcPts val="0"/>
              </a:spcAft>
              <a:buSzPts val="1050"/>
              <a:buChar char="o"/>
              <a:defRPr/>
            </a:lvl4pPr>
            <a:lvl5pPr indent="-317500" lvl="4" marL="2286000" algn="l">
              <a:lnSpc>
                <a:spcPct val="100000"/>
              </a:lnSpc>
              <a:spcBef>
                <a:spcPts val="600"/>
              </a:spcBef>
              <a:spcAft>
                <a:spcPts val="0"/>
              </a:spcAft>
              <a:buSzPts val="1400"/>
              <a:buChar char="»"/>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38" name="Google Shape;38;p118"/>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18"/>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0" name="Google Shape;40;p118"/>
          <p:cNvSpPr txBox="1"/>
          <p:nvPr>
            <p:ph idx="2" type="body"/>
          </p:nvPr>
        </p:nvSpPr>
        <p:spPr>
          <a:xfrm>
            <a:off x="457200" y="6135624"/>
            <a:ext cx="8229600" cy="192024"/>
          </a:xfrm>
          <a:prstGeom prst="rect">
            <a:avLst/>
          </a:prstGeom>
          <a:noFill/>
          <a:ln>
            <a:noFill/>
          </a:ln>
        </p:spPr>
        <p:txBody>
          <a:bodyPr anchorCtr="0" anchor="b" bIns="0" lIns="0" spcFirstLastPara="1" rIns="0" wrap="square" tIns="0">
            <a:noAutofit/>
          </a:bodyPr>
          <a:lstStyle>
            <a:lvl1pPr indent="-228600" lvl="0" marL="457200" marR="0" algn="l">
              <a:lnSpc>
                <a:spcPct val="125000"/>
              </a:lnSpc>
              <a:spcBef>
                <a:spcPts val="0"/>
              </a:spcBef>
              <a:spcAft>
                <a:spcPts val="0"/>
              </a:spcAft>
              <a:buClr>
                <a:srgbClr val="17365D"/>
              </a:buClr>
              <a:buSzPts val="1000"/>
              <a:buFont typeface="Arial"/>
              <a:buNone/>
              <a:defRPr i="0" sz="1000"/>
            </a:lvl1pPr>
            <a:lvl2pPr indent="-228600" lvl="1" marL="914400" algn="l">
              <a:lnSpc>
                <a:spcPct val="100000"/>
              </a:lnSpc>
              <a:spcBef>
                <a:spcPts val="600"/>
              </a:spcBef>
              <a:spcAft>
                <a:spcPts val="0"/>
              </a:spcAft>
              <a:buSzPts val="1800"/>
              <a:buNone/>
              <a:defRPr sz="563"/>
            </a:lvl2pPr>
            <a:lvl3pPr indent="-228600" lvl="2" marL="1371600" algn="l">
              <a:lnSpc>
                <a:spcPct val="100000"/>
              </a:lnSpc>
              <a:spcBef>
                <a:spcPts val="600"/>
              </a:spcBef>
              <a:spcAft>
                <a:spcPts val="0"/>
              </a:spcAft>
              <a:buSzPts val="1400"/>
              <a:buNone/>
              <a:defRPr sz="563"/>
            </a:lvl3pPr>
            <a:lvl4pPr indent="-228600" lvl="3" marL="1828800" algn="l">
              <a:lnSpc>
                <a:spcPct val="100000"/>
              </a:lnSpc>
              <a:spcBef>
                <a:spcPts val="600"/>
              </a:spcBef>
              <a:spcAft>
                <a:spcPts val="0"/>
              </a:spcAft>
              <a:buSzPts val="1050"/>
              <a:buNone/>
              <a:defRPr sz="563"/>
            </a:lvl4pPr>
            <a:lvl5pPr indent="-228600" lvl="4" marL="2286000" algn="l">
              <a:lnSpc>
                <a:spcPct val="100000"/>
              </a:lnSpc>
              <a:spcBef>
                <a:spcPts val="600"/>
              </a:spcBef>
              <a:spcAft>
                <a:spcPts val="0"/>
              </a:spcAft>
              <a:buSzPts val="1400"/>
              <a:buNone/>
              <a:defRPr sz="56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ences">
  <p:cSld name="References">
    <p:spTree>
      <p:nvGrpSpPr>
        <p:cNvPr id="300" name="Shape 300"/>
        <p:cNvGrpSpPr/>
        <p:nvPr/>
      </p:nvGrpSpPr>
      <p:grpSpPr>
        <a:xfrm>
          <a:off x="0" y="0"/>
          <a:ext cx="0" cy="0"/>
          <a:chOff x="0" y="0"/>
          <a:chExt cx="0" cy="0"/>
        </a:xfrm>
      </p:grpSpPr>
      <p:sp>
        <p:nvSpPr>
          <p:cNvPr id="301" name="Google Shape;301;p153"/>
          <p:cNvSpPr txBox="1"/>
          <p:nvPr>
            <p:ph idx="1" type="body"/>
          </p:nvPr>
        </p:nvSpPr>
        <p:spPr>
          <a:xfrm>
            <a:off x="342900" y="1143000"/>
            <a:ext cx="8503920" cy="519379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400"/>
              </a:spcBef>
              <a:spcAft>
                <a:spcPts val="0"/>
              </a:spcAft>
              <a:buSzPts val="1800"/>
              <a:buNone/>
              <a:defRPr i="0" sz="1800">
                <a:solidFill>
                  <a:schemeClr val="dk1"/>
                </a:solidFill>
              </a:defRPr>
            </a:lvl1pPr>
            <a:lvl2pPr indent="-314325" lvl="1" marL="914400" algn="l">
              <a:lnSpc>
                <a:spcPct val="100000"/>
              </a:lnSpc>
              <a:spcBef>
                <a:spcPts val="600"/>
              </a:spcBef>
              <a:spcAft>
                <a:spcPts val="0"/>
              </a:spcAft>
              <a:buSzPts val="1350"/>
              <a:buChar char="•"/>
              <a:defRPr sz="1350"/>
            </a:lvl2pPr>
            <a:lvl3pPr indent="-314325" lvl="2" marL="1371600" algn="l">
              <a:lnSpc>
                <a:spcPct val="100000"/>
              </a:lnSpc>
              <a:spcBef>
                <a:spcPts val="600"/>
              </a:spcBef>
              <a:spcAft>
                <a:spcPts val="0"/>
              </a:spcAft>
              <a:buSzPts val="1350"/>
              <a:buChar char="–"/>
              <a:defRPr sz="1350"/>
            </a:lvl3pPr>
            <a:lvl4pPr indent="-292925" lvl="3" marL="1828800" algn="l">
              <a:lnSpc>
                <a:spcPct val="100000"/>
              </a:lnSpc>
              <a:spcBef>
                <a:spcPts val="600"/>
              </a:spcBef>
              <a:spcAft>
                <a:spcPts val="0"/>
              </a:spcAft>
              <a:buSzPts val="1013"/>
              <a:buChar char="o"/>
              <a:defRPr sz="1350"/>
            </a:lvl4pPr>
            <a:lvl5pPr indent="-314325" lvl="4" marL="2286000" algn="l">
              <a:lnSpc>
                <a:spcPct val="100000"/>
              </a:lnSpc>
              <a:spcBef>
                <a:spcPts val="600"/>
              </a:spcBef>
              <a:spcAft>
                <a:spcPts val="0"/>
              </a:spcAft>
              <a:buSzPts val="1350"/>
              <a:buChar char="»"/>
              <a:defRPr sz="135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302" name="Google Shape;302;p153"/>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03" name="Google Shape;303;p153"/>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309" name="Shape 309"/>
        <p:cNvGrpSpPr/>
        <p:nvPr/>
      </p:nvGrpSpPr>
      <p:grpSpPr>
        <a:xfrm>
          <a:off x="0" y="0"/>
          <a:ext cx="0" cy="0"/>
          <a:chOff x="0" y="0"/>
          <a:chExt cx="0" cy="0"/>
        </a:xfrm>
      </p:grpSpPr>
      <p:sp>
        <p:nvSpPr>
          <p:cNvPr id="310" name="Google Shape;310;p124"/>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11" name="Google Shape;311;p12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12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3" name="Shape 313"/>
        <p:cNvGrpSpPr/>
        <p:nvPr/>
      </p:nvGrpSpPr>
      <p:grpSpPr>
        <a:xfrm>
          <a:off x="0" y="0"/>
          <a:ext cx="0" cy="0"/>
          <a:chOff x="0" y="0"/>
          <a:chExt cx="0" cy="0"/>
        </a:xfrm>
      </p:grpSpPr>
      <p:sp>
        <p:nvSpPr>
          <p:cNvPr id="314" name="Google Shape;314;p12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5" name="Google Shape;315;p12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316" name="Shape 316"/>
        <p:cNvGrpSpPr/>
        <p:nvPr/>
      </p:nvGrpSpPr>
      <p:grpSpPr>
        <a:xfrm>
          <a:off x="0" y="0"/>
          <a:ext cx="0" cy="0"/>
          <a:chOff x="0" y="0"/>
          <a:chExt cx="0" cy="0"/>
        </a:xfrm>
      </p:grpSpPr>
      <p:sp>
        <p:nvSpPr>
          <p:cNvPr id="317" name="Google Shape;317;p129"/>
          <p:cNvSpPr txBox="1"/>
          <p:nvPr>
            <p:ph idx="1" type="body"/>
          </p:nvPr>
        </p:nvSpPr>
        <p:spPr>
          <a:xfrm>
            <a:off x="687388" y="2055813"/>
            <a:ext cx="8224800" cy="3732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p:txBody>
      </p:sp>
      <p:sp>
        <p:nvSpPr>
          <p:cNvPr id="318" name="Google Shape;318;p129"/>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p12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0" name="Shape 320"/>
        <p:cNvGrpSpPr/>
        <p:nvPr/>
      </p:nvGrpSpPr>
      <p:grpSpPr>
        <a:xfrm>
          <a:off x="0" y="0"/>
          <a:ext cx="0" cy="0"/>
          <a:chOff x="0" y="0"/>
          <a:chExt cx="0" cy="0"/>
        </a:xfrm>
      </p:grpSpPr>
      <p:sp>
        <p:nvSpPr>
          <p:cNvPr id="321" name="Google Shape;321;p130"/>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130"/>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323" name="Google Shape;323;p13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324" name="Shape 324"/>
        <p:cNvGrpSpPr/>
        <p:nvPr/>
      </p:nvGrpSpPr>
      <p:grpSpPr>
        <a:xfrm>
          <a:off x="0" y="0"/>
          <a:ext cx="0" cy="0"/>
          <a:chOff x="0" y="0"/>
          <a:chExt cx="0" cy="0"/>
        </a:xfrm>
      </p:grpSpPr>
      <p:sp>
        <p:nvSpPr>
          <p:cNvPr id="325" name="Google Shape;325;p171"/>
          <p:cNvSpPr txBox="1"/>
          <p:nvPr>
            <p:ph type="title"/>
          </p:nvPr>
        </p:nvSpPr>
        <p:spPr>
          <a:xfrm>
            <a:off x="683811" y="905710"/>
            <a:ext cx="8228400" cy="1785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171"/>
          <p:cNvSpPr txBox="1"/>
          <p:nvPr>
            <p:ph idx="11" type="ftr"/>
          </p:nvPr>
        </p:nvSpPr>
        <p:spPr>
          <a:xfrm>
            <a:off x="5328340" y="6567844"/>
            <a:ext cx="3583800" cy="12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327" name="Google Shape;327;p171"/>
          <p:cNvSpPr txBox="1"/>
          <p:nvPr>
            <p:ph idx="1" type="body"/>
          </p:nvPr>
        </p:nvSpPr>
        <p:spPr>
          <a:xfrm>
            <a:off x="687388" y="2938998"/>
            <a:ext cx="8224800" cy="2486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BFBFBF"/>
                </a:solidFill>
              </a:defRPr>
            </a:lvl1pPr>
            <a:lvl2pPr indent="-381000" lvl="1" marL="914400" algn="l">
              <a:lnSpc>
                <a:spcPct val="100000"/>
              </a:lnSpc>
              <a:spcBef>
                <a:spcPts val="600"/>
              </a:spcBef>
              <a:spcAft>
                <a:spcPts val="0"/>
              </a:spcAft>
              <a:buSzPts val="2400"/>
              <a:buChar char="•"/>
              <a:defRPr sz="2400">
                <a:solidFill>
                  <a:schemeClr val="lt1"/>
                </a:solidFill>
              </a:defRPr>
            </a:lvl2pPr>
            <a:lvl3pPr indent="-355600" lvl="2" marL="1371600" algn="l">
              <a:lnSpc>
                <a:spcPct val="100000"/>
              </a:lnSpc>
              <a:spcBef>
                <a:spcPts val="600"/>
              </a:spcBef>
              <a:spcAft>
                <a:spcPts val="0"/>
              </a:spcAft>
              <a:buSzPts val="2000"/>
              <a:buChar char="–"/>
              <a:defRPr sz="2000">
                <a:solidFill>
                  <a:schemeClr val="lt1"/>
                </a:solidFill>
              </a:defRPr>
            </a:lvl3pPr>
            <a:lvl4pPr indent="-304800" lvl="3" marL="1828800" algn="l">
              <a:lnSpc>
                <a:spcPct val="100000"/>
              </a:lnSpc>
              <a:spcBef>
                <a:spcPts val="600"/>
              </a:spcBef>
              <a:spcAft>
                <a:spcPts val="0"/>
              </a:spcAft>
              <a:buSzPts val="1200"/>
              <a:buChar char="o"/>
              <a:defRPr sz="1600">
                <a:solidFill>
                  <a:schemeClr val="lt1"/>
                </a:solidFill>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With Lead-in Text">
  <p:cSld name="Object With Lead-in Text">
    <p:spTree>
      <p:nvGrpSpPr>
        <p:cNvPr id="328" name="Shape 328"/>
        <p:cNvGrpSpPr/>
        <p:nvPr/>
      </p:nvGrpSpPr>
      <p:grpSpPr>
        <a:xfrm>
          <a:off x="0" y="0"/>
          <a:ext cx="0" cy="0"/>
          <a:chOff x="0" y="0"/>
          <a:chExt cx="0" cy="0"/>
        </a:xfrm>
      </p:grpSpPr>
      <p:sp>
        <p:nvSpPr>
          <p:cNvPr id="329" name="Google Shape;329;p172"/>
          <p:cNvSpPr txBox="1"/>
          <p:nvPr>
            <p:ph idx="1" type="body"/>
          </p:nvPr>
        </p:nvSpPr>
        <p:spPr>
          <a:xfrm>
            <a:off x="342900" y="2153309"/>
            <a:ext cx="8503800" cy="3836100"/>
          </a:xfrm>
          <a:prstGeom prst="rect">
            <a:avLst/>
          </a:prstGeom>
          <a:noFill/>
          <a:ln>
            <a:noFill/>
          </a:ln>
        </p:spPr>
        <p:txBody>
          <a:bodyPr anchorCtr="0" anchor="t" bIns="0" lIns="0" spcFirstLastPara="1" rIns="0" wrap="square" tIns="0">
            <a:noAutofit/>
          </a:bodyPr>
          <a:lstStyle>
            <a:lvl1pPr indent="-381000" lvl="0" marL="457200" algn="l">
              <a:lnSpc>
                <a:spcPct val="105000"/>
              </a:lnSpc>
              <a:spcBef>
                <a:spcPts val="338"/>
              </a:spcBef>
              <a:spcAft>
                <a:spcPts val="0"/>
              </a:spcAft>
              <a:buSzPts val="2400"/>
              <a:buChar char="▪"/>
              <a:defRPr sz="1350"/>
            </a:lvl1pPr>
            <a:lvl2pPr indent="-342900" lvl="1" marL="914400" algn="l">
              <a:lnSpc>
                <a:spcPct val="105000"/>
              </a:lnSpc>
              <a:spcBef>
                <a:spcPts val="338"/>
              </a:spcBef>
              <a:spcAft>
                <a:spcPts val="0"/>
              </a:spcAft>
              <a:buSzPts val="1800"/>
              <a:buChar char="•"/>
              <a:defRPr sz="1350"/>
            </a:lvl2pPr>
            <a:lvl3pPr indent="-317500" lvl="2" marL="1371600" algn="l">
              <a:lnSpc>
                <a:spcPct val="105000"/>
              </a:lnSpc>
              <a:spcBef>
                <a:spcPts val="338"/>
              </a:spcBef>
              <a:spcAft>
                <a:spcPts val="0"/>
              </a:spcAft>
              <a:buSzPts val="1400"/>
              <a:buChar char="–"/>
              <a:defRPr sz="1350"/>
            </a:lvl3pPr>
            <a:lvl4pPr indent="-295275" lvl="3" marL="1828800" algn="l">
              <a:lnSpc>
                <a:spcPct val="105000"/>
              </a:lnSpc>
              <a:spcBef>
                <a:spcPts val="338"/>
              </a:spcBef>
              <a:spcAft>
                <a:spcPts val="0"/>
              </a:spcAft>
              <a:buSzPts val="1050"/>
              <a:buChar char="o"/>
              <a:defRPr sz="1350"/>
            </a:lvl4pPr>
            <a:lvl5pPr indent="-317500" lvl="4" marL="2286000" algn="l">
              <a:lnSpc>
                <a:spcPct val="105000"/>
              </a:lnSpc>
              <a:spcBef>
                <a:spcPts val="338"/>
              </a:spcBef>
              <a:spcAft>
                <a:spcPts val="0"/>
              </a:spcAft>
              <a:buSzPts val="1400"/>
              <a:buChar char="»"/>
              <a:defRPr sz="1350"/>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330" name="Google Shape;330;p17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1" name="Google Shape;331;p172"/>
          <p:cNvSpPr txBox="1"/>
          <p:nvPr>
            <p:ph idx="2" type="body"/>
          </p:nvPr>
        </p:nvSpPr>
        <p:spPr>
          <a:xfrm>
            <a:off x="342900" y="1133857"/>
            <a:ext cx="8503800" cy="882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SzPts val="2400"/>
              <a:buNone/>
              <a:defRPr sz="1350"/>
            </a:lvl1pPr>
            <a:lvl2pPr indent="-342900" lvl="1" marL="914400" algn="l">
              <a:lnSpc>
                <a:spcPct val="100000"/>
              </a:lnSpc>
              <a:spcBef>
                <a:spcPts val="600"/>
              </a:spcBef>
              <a:spcAft>
                <a:spcPts val="0"/>
              </a:spcAft>
              <a:buSzPts val="1800"/>
              <a:buChar char="•"/>
              <a:defRPr sz="1013"/>
            </a:lvl2pPr>
            <a:lvl3pPr indent="-317500" lvl="2" marL="1371600" algn="l">
              <a:lnSpc>
                <a:spcPct val="100000"/>
              </a:lnSpc>
              <a:spcBef>
                <a:spcPts val="600"/>
              </a:spcBef>
              <a:spcAft>
                <a:spcPts val="0"/>
              </a:spcAft>
              <a:buSzPts val="1400"/>
              <a:buChar char="–"/>
              <a:defRPr sz="1013"/>
            </a:lvl3pPr>
            <a:lvl4pPr indent="-295275" lvl="3" marL="1828800" algn="l">
              <a:lnSpc>
                <a:spcPct val="100000"/>
              </a:lnSpc>
              <a:spcBef>
                <a:spcPts val="600"/>
              </a:spcBef>
              <a:spcAft>
                <a:spcPts val="0"/>
              </a:spcAft>
              <a:buSzPts val="1050"/>
              <a:buChar char="o"/>
              <a:defRPr sz="1013"/>
            </a:lvl4pPr>
            <a:lvl5pPr indent="-317500" lvl="4" marL="2286000" algn="l">
              <a:lnSpc>
                <a:spcPct val="100000"/>
              </a:lnSpc>
              <a:spcBef>
                <a:spcPts val="600"/>
              </a:spcBef>
              <a:spcAft>
                <a:spcPts val="0"/>
              </a:spcAft>
              <a:buSzPts val="1400"/>
              <a:buChar char="»"/>
              <a:defRPr sz="101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332" name="Google Shape;332;p17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33" name="Google Shape;333;p172"/>
          <p:cNvSpPr txBox="1"/>
          <p:nvPr>
            <p:ph idx="3" type="body"/>
          </p:nvPr>
        </p:nvSpPr>
        <p:spPr>
          <a:xfrm>
            <a:off x="342900" y="6135624"/>
            <a:ext cx="8503800" cy="192000"/>
          </a:xfrm>
          <a:prstGeom prst="rect">
            <a:avLst/>
          </a:prstGeom>
          <a:noFill/>
          <a:ln>
            <a:noFill/>
          </a:ln>
        </p:spPr>
        <p:txBody>
          <a:bodyPr anchorCtr="0" anchor="b" bIns="0" lIns="0" spcFirstLastPara="1" rIns="0" wrap="square" tIns="0">
            <a:noAutofit/>
          </a:bodyPr>
          <a:lstStyle>
            <a:lvl1pPr indent="-228600" lvl="0" marL="457200" marR="0" algn="l">
              <a:lnSpc>
                <a:spcPct val="125000"/>
              </a:lnSpc>
              <a:spcBef>
                <a:spcPts val="0"/>
              </a:spcBef>
              <a:spcAft>
                <a:spcPts val="0"/>
              </a:spcAft>
              <a:buClr>
                <a:srgbClr val="17365D"/>
              </a:buClr>
              <a:buSzPts val="750"/>
              <a:buFont typeface="Arial"/>
              <a:buNone/>
              <a:defRPr i="0" sz="750"/>
            </a:lvl1pPr>
            <a:lvl2pPr indent="-228600" lvl="1" marL="914400" algn="l">
              <a:lnSpc>
                <a:spcPct val="100000"/>
              </a:lnSpc>
              <a:spcBef>
                <a:spcPts val="600"/>
              </a:spcBef>
              <a:spcAft>
                <a:spcPts val="0"/>
              </a:spcAft>
              <a:buSzPts val="1800"/>
              <a:buNone/>
              <a:defRPr sz="563"/>
            </a:lvl2pPr>
            <a:lvl3pPr indent="-228600" lvl="2" marL="1371600" algn="l">
              <a:lnSpc>
                <a:spcPct val="100000"/>
              </a:lnSpc>
              <a:spcBef>
                <a:spcPts val="600"/>
              </a:spcBef>
              <a:spcAft>
                <a:spcPts val="0"/>
              </a:spcAft>
              <a:buSzPts val="1400"/>
              <a:buNone/>
              <a:defRPr sz="563"/>
            </a:lvl3pPr>
            <a:lvl4pPr indent="-228600" lvl="3" marL="1828800" algn="l">
              <a:lnSpc>
                <a:spcPct val="100000"/>
              </a:lnSpc>
              <a:spcBef>
                <a:spcPts val="600"/>
              </a:spcBef>
              <a:spcAft>
                <a:spcPts val="0"/>
              </a:spcAft>
              <a:buSzPts val="1050"/>
              <a:buNone/>
              <a:defRPr sz="563"/>
            </a:lvl4pPr>
            <a:lvl5pPr indent="-228600" lvl="4" marL="2286000" algn="l">
              <a:lnSpc>
                <a:spcPct val="100000"/>
              </a:lnSpc>
              <a:spcBef>
                <a:spcPts val="600"/>
              </a:spcBef>
              <a:spcAft>
                <a:spcPts val="0"/>
              </a:spcAft>
              <a:buSzPts val="1400"/>
              <a:buNone/>
              <a:defRPr sz="56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334" name="Shape 334"/>
        <p:cNvGrpSpPr/>
        <p:nvPr/>
      </p:nvGrpSpPr>
      <p:grpSpPr>
        <a:xfrm>
          <a:off x="0" y="0"/>
          <a:ext cx="0" cy="0"/>
          <a:chOff x="0" y="0"/>
          <a:chExt cx="0" cy="0"/>
        </a:xfrm>
      </p:grpSpPr>
      <p:sp>
        <p:nvSpPr>
          <p:cNvPr id="335" name="Google Shape;335;p173"/>
          <p:cNvSpPr txBox="1"/>
          <p:nvPr>
            <p:ph idx="1" type="body"/>
          </p:nvPr>
        </p:nvSpPr>
        <p:spPr>
          <a:xfrm>
            <a:off x="68752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36" name="Google Shape;336;p173"/>
          <p:cNvSpPr txBox="1"/>
          <p:nvPr>
            <p:ph idx="2" type="body"/>
          </p:nvPr>
        </p:nvSpPr>
        <p:spPr>
          <a:xfrm>
            <a:off x="493959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37" name="Google Shape;337;p17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8" name="Google Shape;338;p17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39" name="Shape 339"/>
        <p:cNvGrpSpPr/>
        <p:nvPr/>
      </p:nvGrpSpPr>
      <p:grpSpPr>
        <a:xfrm>
          <a:off x="0" y="0"/>
          <a:ext cx="0" cy="0"/>
          <a:chOff x="0" y="0"/>
          <a:chExt cx="0" cy="0"/>
        </a:xfrm>
      </p:grpSpPr>
      <p:sp>
        <p:nvSpPr>
          <p:cNvPr id="340" name="Google Shape;340;p174"/>
          <p:cNvSpPr txBox="1"/>
          <p:nvPr>
            <p:ph idx="1" type="body"/>
          </p:nvPr>
        </p:nvSpPr>
        <p:spPr>
          <a:xfrm>
            <a:off x="457200" y="1371600"/>
            <a:ext cx="8229600" cy="46635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42900" lvl="1" marL="914400" algn="l">
              <a:lnSpc>
                <a:spcPct val="100000"/>
              </a:lnSpc>
              <a:spcBef>
                <a:spcPts val="600"/>
              </a:spcBef>
              <a:spcAft>
                <a:spcPts val="0"/>
              </a:spcAft>
              <a:buSzPts val="1800"/>
              <a:buChar char="•"/>
              <a:defRPr/>
            </a:lvl2pPr>
            <a:lvl3pPr indent="-317500" lvl="2" marL="1371600" algn="l">
              <a:lnSpc>
                <a:spcPct val="100000"/>
              </a:lnSpc>
              <a:spcBef>
                <a:spcPts val="600"/>
              </a:spcBef>
              <a:spcAft>
                <a:spcPts val="0"/>
              </a:spcAft>
              <a:buSzPts val="1400"/>
              <a:buChar char="–"/>
              <a:defRPr/>
            </a:lvl3pPr>
            <a:lvl4pPr indent="-295275" lvl="3" marL="1828800" algn="l">
              <a:lnSpc>
                <a:spcPct val="100000"/>
              </a:lnSpc>
              <a:spcBef>
                <a:spcPts val="600"/>
              </a:spcBef>
              <a:spcAft>
                <a:spcPts val="0"/>
              </a:spcAft>
              <a:buSzPts val="1050"/>
              <a:buChar char="o"/>
              <a:defRPr/>
            </a:lvl4pPr>
            <a:lvl5pPr indent="-317500" lvl="4" marL="2286000" algn="l">
              <a:lnSpc>
                <a:spcPct val="100000"/>
              </a:lnSpc>
              <a:spcBef>
                <a:spcPts val="600"/>
              </a:spcBef>
              <a:spcAft>
                <a:spcPts val="0"/>
              </a:spcAft>
              <a:buSzPts val="1400"/>
              <a:buChar char="»"/>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341" name="Google Shape;341;p17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17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43" name="Google Shape;343;p174"/>
          <p:cNvSpPr txBox="1"/>
          <p:nvPr>
            <p:ph idx="2" type="body"/>
          </p:nvPr>
        </p:nvSpPr>
        <p:spPr>
          <a:xfrm>
            <a:off x="457200" y="6135624"/>
            <a:ext cx="8229600" cy="192000"/>
          </a:xfrm>
          <a:prstGeom prst="rect">
            <a:avLst/>
          </a:prstGeom>
          <a:noFill/>
          <a:ln>
            <a:noFill/>
          </a:ln>
        </p:spPr>
        <p:txBody>
          <a:bodyPr anchorCtr="0" anchor="b" bIns="0" lIns="0" spcFirstLastPara="1" rIns="0" wrap="square" tIns="0">
            <a:noAutofit/>
          </a:bodyPr>
          <a:lstStyle>
            <a:lvl1pPr indent="-228600" lvl="0" marL="457200" marR="0" algn="l">
              <a:lnSpc>
                <a:spcPct val="125000"/>
              </a:lnSpc>
              <a:spcBef>
                <a:spcPts val="0"/>
              </a:spcBef>
              <a:spcAft>
                <a:spcPts val="0"/>
              </a:spcAft>
              <a:buClr>
                <a:srgbClr val="17365D"/>
              </a:buClr>
              <a:buSzPts val="1000"/>
              <a:buFont typeface="Arial"/>
              <a:buNone/>
              <a:defRPr i="0" sz="1000"/>
            </a:lvl1pPr>
            <a:lvl2pPr indent="-228600" lvl="1" marL="914400" algn="l">
              <a:lnSpc>
                <a:spcPct val="100000"/>
              </a:lnSpc>
              <a:spcBef>
                <a:spcPts val="600"/>
              </a:spcBef>
              <a:spcAft>
                <a:spcPts val="0"/>
              </a:spcAft>
              <a:buSzPts val="1800"/>
              <a:buNone/>
              <a:defRPr sz="563"/>
            </a:lvl2pPr>
            <a:lvl3pPr indent="-228600" lvl="2" marL="1371600" algn="l">
              <a:lnSpc>
                <a:spcPct val="100000"/>
              </a:lnSpc>
              <a:spcBef>
                <a:spcPts val="600"/>
              </a:spcBef>
              <a:spcAft>
                <a:spcPts val="0"/>
              </a:spcAft>
              <a:buSzPts val="1400"/>
              <a:buNone/>
              <a:defRPr sz="563"/>
            </a:lvl3pPr>
            <a:lvl4pPr indent="-228600" lvl="3" marL="1828800" algn="l">
              <a:lnSpc>
                <a:spcPct val="100000"/>
              </a:lnSpc>
              <a:spcBef>
                <a:spcPts val="600"/>
              </a:spcBef>
              <a:spcAft>
                <a:spcPts val="0"/>
              </a:spcAft>
              <a:buSzPts val="1050"/>
              <a:buNone/>
              <a:defRPr sz="563"/>
            </a:lvl4pPr>
            <a:lvl5pPr indent="-228600" lvl="4" marL="2286000" algn="l">
              <a:lnSpc>
                <a:spcPct val="100000"/>
              </a:lnSpc>
              <a:spcBef>
                <a:spcPts val="600"/>
              </a:spcBef>
              <a:spcAft>
                <a:spcPts val="0"/>
              </a:spcAft>
              <a:buSzPts val="1400"/>
              <a:buNone/>
              <a:defRPr sz="56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Graphic">
  <p:cSld name="Large Graphic">
    <p:spTree>
      <p:nvGrpSpPr>
        <p:cNvPr id="344" name="Shape 344"/>
        <p:cNvGrpSpPr/>
        <p:nvPr/>
      </p:nvGrpSpPr>
      <p:grpSpPr>
        <a:xfrm>
          <a:off x="0" y="0"/>
          <a:ext cx="0" cy="0"/>
          <a:chOff x="0" y="0"/>
          <a:chExt cx="0" cy="0"/>
        </a:xfrm>
      </p:grpSpPr>
      <p:pic>
        <p:nvPicPr>
          <p:cNvPr descr="2201 AIR-Partner Text_No Line.jpg" id="345" name="Google Shape;345;p175"/>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346" name="Google Shape;346;p175"/>
          <p:cNvSpPr txBox="1"/>
          <p:nvPr>
            <p:ph type="title"/>
          </p:nvPr>
        </p:nvSpPr>
        <p:spPr>
          <a:xfrm>
            <a:off x="687388" y="318053"/>
            <a:ext cx="8224800" cy="1486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p17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 name="Shape 41"/>
        <p:cNvGrpSpPr/>
        <p:nvPr/>
      </p:nvGrpSpPr>
      <p:grpSpPr>
        <a:xfrm>
          <a:off x="0" y="0"/>
          <a:ext cx="0" cy="0"/>
          <a:chOff x="0" y="0"/>
          <a:chExt cx="0" cy="0"/>
        </a:xfrm>
      </p:grpSpPr>
      <p:sp>
        <p:nvSpPr>
          <p:cNvPr id="42" name="Google Shape;42;p119"/>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19"/>
          <p:cNvSpPr txBox="1"/>
          <p:nvPr>
            <p:ph idx="1" type="body"/>
          </p:nvPr>
        </p:nvSpPr>
        <p:spPr>
          <a:xfrm>
            <a:off x="687388" y="2055812"/>
            <a:ext cx="8224837" cy="3794125"/>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44" name="Google Shape;44;p11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48" name="Shape 348"/>
        <p:cNvGrpSpPr/>
        <p:nvPr/>
      </p:nvGrpSpPr>
      <p:grpSpPr>
        <a:xfrm>
          <a:off x="0" y="0"/>
          <a:ext cx="0" cy="0"/>
          <a:chOff x="0" y="0"/>
          <a:chExt cx="0" cy="0"/>
        </a:xfrm>
      </p:grpSpPr>
      <p:sp>
        <p:nvSpPr>
          <p:cNvPr id="349" name="Google Shape;349;p176"/>
          <p:cNvSpPr txBox="1"/>
          <p:nvPr>
            <p:ph idx="1" type="body"/>
          </p:nvPr>
        </p:nvSpPr>
        <p:spPr>
          <a:xfrm>
            <a:off x="457200" y="1371600"/>
            <a:ext cx="8229600" cy="46635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42900" lvl="1" marL="914400" algn="l">
              <a:lnSpc>
                <a:spcPct val="100000"/>
              </a:lnSpc>
              <a:spcBef>
                <a:spcPts val="600"/>
              </a:spcBef>
              <a:spcAft>
                <a:spcPts val="0"/>
              </a:spcAft>
              <a:buSzPts val="1800"/>
              <a:buChar char="•"/>
              <a:defRPr/>
            </a:lvl2pPr>
            <a:lvl3pPr indent="-317500" lvl="2" marL="1371600" algn="l">
              <a:lnSpc>
                <a:spcPct val="100000"/>
              </a:lnSpc>
              <a:spcBef>
                <a:spcPts val="600"/>
              </a:spcBef>
              <a:spcAft>
                <a:spcPts val="0"/>
              </a:spcAft>
              <a:buSzPts val="1400"/>
              <a:buChar char="–"/>
              <a:defRPr/>
            </a:lvl3pPr>
            <a:lvl4pPr indent="-295275" lvl="3" marL="1828800" algn="l">
              <a:lnSpc>
                <a:spcPct val="100000"/>
              </a:lnSpc>
              <a:spcBef>
                <a:spcPts val="600"/>
              </a:spcBef>
              <a:spcAft>
                <a:spcPts val="0"/>
              </a:spcAft>
              <a:buSzPts val="1050"/>
              <a:buChar char="o"/>
              <a:defRPr/>
            </a:lvl4pPr>
            <a:lvl5pPr indent="-317500" lvl="4" marL="2286000" algn="l">
              <a:lnSpc>
                <a:spcPct val="100000"/>
              </a:lnSpc>
              <a:spcBef>
                <a:spcPts val="600"/>
              </a:spcBef>
              <a:spcAft>
                <a:spcPts val="0"/>
              </a:spcAft>
              <a:buSzPts val="1400"/>
              <a:buChar char="»"/>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350" name="Google Shape;350;p17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1" name="Google Shape;351;p17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52" name="Google Shape;352;p176"/>
          <p:cNvSpPr txBox="1"/>
          <p:nvPr>
            <p:ph idx="2" type="body"/>
          </p:nvPr>
        </p:nvSpPr>
        <p:spPr>
          <a:xfrm>
            <a:off x="457200" y="6135624"/>
            <a:ext cx="8229600" cy="192000"/>
          </a:xfrm>
          <a:prstGeom prst="rect">
            <a:avLst/>
          </a:prstGeom>
          <a:noFill/>
          <a:ln>
            <a:noFill/>
          </a:ln>
        </p:spPr>
        <p:txBody>
          <a:bodyPr anchorCtr="0" anchor="b" bIns="0" lIns="0" spcFirstLastPara="1" rIns="0" wrap="square" tIns="0">
            <a:noAutofit/>
          </a:bodyPr>
          <a:lstStyle>
            <a:lvl1pPr indent="-228600" lvl="0" marL="457200" marR="0" algn="l">
              <a:lnSpc>
                <a:spcPct val="125000"/>
              </a:lnSpc>
              <a:spcBef>
                <a:spcPts val="0"/>
              </a:spcBef>
              <a:spcAft>
                <a:spcPts val="0"/>
              </a:spcAft>
              <a:buClr>
                <a:srgbClr val="17365D"/>
              </a:buClr>
              <a:buSzPts val="1000"/>
              <a:buFont typeface="Arial"/>
              <a:buNone/>
              <a:defRPr i="0" sz="1000"/>
            </a:lvl1pPr>
            <a:lvl2pPr indent="-228600" lvl="1" marL="914400" algn="l">
              <a:lnSpc>
                <a:spcPct val="100000"/>
              </a:lnSpc>
              <a:spcBef>
                <a:spcPts val="600"/>
              </a:spcBef>
              <a:spcAft>
                <a:spcPts val="0"/>
              </a:spcAft>
              <a:buSzPts val="1800"/>
              <a:buNone/>
              <a:defRPr sz="563"/>
            </a:lvl2pPr>
            <a:lvl3pPr indent="-228600" lvl="2" marL="1371600" algn="l">
              <a:lnSpc>
                <a:spcPct val="100000"/>
              </a:lnSpc>
              <a:spcBef>
                <a:spcPts val="600"/>
              </a:spcBef>
              <a:spcAft>
                <a:spcPts val="0"/>
              </a:spcAft>
              <a:buSzPts val="1400"/>
              <a:buNone/>
              <a:defRPr sz="563"/>
            </a:lvl3pPr>
            <a:lvl4pPr indent="-228600" lvl="3" marL="1828800" algn="l">
              <a:lnSpc>
                <a:spcPct val="100000"/>
              </a:lnSpc>
              <a:spcBef>
                <a:spcPts val="600"/>
              </a:spcBef>
              <a:spcAft>
                <a:spcPts val="0"/>
              </a:spcAft>
              <a:buSzPts val="1050"/>
              <a:buNone/>
              <a:defRPr sz="563"/>
            </a:lvl4pPr>
            <a:lvl5pPr indent="-228600" lvl="4" marL="2286000" algn="l">
              <a:lnSpc>
                <a:spcPct val="100000"/>
              </a:lnSpc>
              <a:spcBef>
                <a:spcPts val="600"/>
              </a:spcBef>
              <a:spcAft>
                <a:spcPts val="0"/>
              </a:spcAft>
              <a:buSzPts val="1400"/>
              <a:buNone/>
              <a:defRPr sz="56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Rule">
  <p:cSld name="No Rule">
    <p:spTree>
      <p:nvGrpSpPr>
        <p:cNvPr id="353" name="Shape 353"/>
        <p:cNvGrpSpPr/>
        <p:nvPr/>
      </p:nvGrpSpPr>
      <p:grpSpPr>
        <a:xfrm>
          <a:off x="0" y="0"/>
          <a:ext cx="0" cy="0"/>
          <a:chOff x="0" y="0"/>
          <a:chExt cx="0" cy="0"/>
        </a:xfrm>
      </p:grpSpPr>
      <p:sp>
        <p:nvSpPr>
          <p:cNvPr id="354" name="Google Shape;354;p177"/>
          <p:cNvSpPr txBox="1"/>
          <p:nvPr>
            <p:ph type="title"/>
          </p:nvPr>
        </p:nvSpPr>
        <p:spPr>
          <a:xfrm>
            <a:off x="687388" y="364089"/>
            <a:ext cx="8224800" cy="4884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5" name="Google Shape;355;p177"/>
          <p:cNvSpPr txBox="1"/>
          <p:nvPr>
            <p:ph idx="1" type="body"/>
          </p:nvPr>
        </p:nvSpPr>
        <p:spPr>
          <a:xfrm>
            <a:off x="687388" y="1074693"/>
            <a:ext cx="8224800" cy="52515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42900" lvl="1" marL="914400" algn="l">
              <a:lnSpc>
                <a:spcPct val="100000"/>
              </a:lnSpc>
              <a:spcBef>
                <a:spcPts val="600"/>
              </a:spcBef>
              <a:spcAft>
                <a:spcPts val="0"/>
              </a:spcAft>
              <a:buSzPts val="1800"/>
              <a:buChar char="•"/>
              <a:defRPr/>
            </a:lvl2pPr>
            <a:lvl3pPr indent="-317500" lvl="2" marL="1371600" algn="l">
              <a:lnSpc>
                <a:spcPct val="100000"/>
              </a:lnSpc>
              <a:spcBef>
                <a:spcPts val="600"/>
              </a:spcBef>
              <a:spcAft>
                <a:spcPts val="0"/>
              </a:spcAft>
              <a:buSzPts val="1400"/>
              <a:buChar char="–"/>
              <a:defRPr/>
            </a:lvl3pPr>
            <a:lvl4pPr indent="-295275" lvl="3" marL="1828800" algn="l">
              <a:lnSpc>
                <a:spcPct val="100000"/>
              </a:lnSpc>
              <a:spcBef>
                <a:spcPts val="600"/>
              </a:spcBef>
              <a:spcAft>
                <a:spcPts val="0"/>
              </a:spcAft>
              <a:buSzPts val="1050"/>
              <a:buChar char="o"/>
              <a:defRPr/>
            </a:lvl4pPr>
            <a:lvl5pPr indent="-317500" lvl="4" marL="2286000" algn="l">
              <a:lnSpc>
                <a:spcPct val="100000"/>
              </a:lnSpc>
              <a:spcBef>
                <a:spcPts val="600"/>
              </a:spcBef>
              <a:spcAft>
                <a:spcPts val="0"/>
              </a:spcAft>
              <a:buSzPts val="1400"/>
              <a:buChar char="»"/>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356" name="Google Shape;356;p17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lumn Bulleted Text">
  <p:cSld name="1_Two Column Bulleted Text">
    <p:spTree>
      <p:nvGrpSpPr>
        <p:cNvPr id="357" name="Shape 357"/>
        <p:cNvGrpSpPr/>
        <p:nvPr/>
      </p:nvGrpSpPr>
      <p:grpSpPr>
        <a:xfrm>
          <a:off x="0" y="0"/>
          <a:ext cx="0" cy="0"/>
          <a:chOff x="0" y="0"/>
          <a:chExt cx="0" cy="0"/>
        </a:xfrm>
      </p:grpSpPr>
      <p:sp>
        <p:nvSpPr>
          <p:cNvPr id="358" name="Google Shape;358;p178"/>
          <p:cNvSpPr txBox="1"/>
          <p:nvPr>
            <p:ph idx="1" type="body"/>
          </p:nvPr>
        </p:nvSpPr>
        <p:spPr>
          <a:xfrm>
            <a:off x="68752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C4BD97"/>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C4BD97"/>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C4BD97"/>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C4BD97"/>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C4BD97"/>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C4BD97"/>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C4BD97"/>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C4BD97"/>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C4BD97"/>
                </a:solidFill>
                <a:latin typeface="Arial"/>
                <a:ea typeface="Arial"/>
                <a:cs typeface="Arial"/>
                <a:sym typeface="Arial"/>
              </a:defRPr>
            </a:lvl9pPr>
          </a:lstStyle>
          <a:p/>
        </p:txBody>
      </p:sp>
      <p:sp>
        <p:nvSpPr>
          <p:cNvPr id="359" name="Google Shape;359;p178"/>
          <p:cNvSpPr txBox="1"/>
          <p:nvPr>
            <p:ph idx="2" type="body"/>
          </p:nvPr>
        </p:nvSpPr>
        <p:spPr>
          <a:xfrm>
            <a:off x="493959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C4BD97"/>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C4BD97"/>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C4BD97"/>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C4BD97"/>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C4BD97"/>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C4BD97"/>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C4BD97"/>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C4BD97"/>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C4BD97"/>
                </a:solidFill>
                <a:latin typeface="Arial"/>
                <a:ea typeface="Arial"/>
                <a:cs typeface="Arial"/>
                <a:sym typeface="Arial"/>
              </a:defRPr>
            </a:lvl9pPr>
          </a:lstStyle>
          <a:p/>
        </p:txBody>
      </p:sp>
      <p:sp>
        <p:nvSpPr>
          <p:cNvPr id="360" name="Google Shape;360;p17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17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362" name="Shape 362"/>
        <p:cNvGrpSpPr/>
        <p:nvPr/>
      </p:nvGrpSpPr>
      <p:grpSpPr>
        <a:xfrm>
          <a:off x="0" y="0"/>
          <a:ext cx="0" cy="0"/>
          <a:chOff x="0" y="0"/>
          <a:chExt cx="0" cy="0"/>
        </a:xfrm>
      </p:grpSpPr>
      <p:sp>
        <p:nvSpPr>
          <p:cNvPr id="363" name="Google Shape;363;p179"/>
          <p:cNvSpPr txBox="1"/>
          <p:nvPr>
            <p:ph idx="1" type="body"/>
          </p:nvPr>
        </p:nvSpPr>
        <p:spPr>
          <a:xfrm>
            <a:off x="457200" y="1371600"/>
            <a:ext cx="8229600" cy="46635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lvl1pPr>
            <a:lvl2pPr indent="-342900" lvl="1" marL="914400" algn="l">
              <a:lnSpc>
                <a:spcPct val="100000"/>
              </a:lnSpc>
              <a:spcBef>
                <a:spcPts val="600"/>
              </a:spcBef>
              <a:spcAft>
                <a:spcPts val="0"/>
              </a:spcAft>
              <a:buSzPts val="1800"/>
              <a:buChar char="•"/>
              <a:defRPr/>
            </a:lvl2pPr>
            <a:lvl3pPr indent="-317500" lvl="2" marL="1371600" algn="l">
              <a:lnSpc>
                <a:spcPct val="100000"/>
              </a:lnSpc>
              <a:spcBef>
                <a:spcPts val="600"/>
              </a:spcBef>
              <a:spcAft>
                <a:spcPts val="0"/>
              </a:spcAft>
              <a:buSzPts val="1400"/>
              <a:buChar char="–"/>
              <a:defRPr/>
            </a:lvl3pPr>
            <a:lvl4pPr indent="-295275" lvl="3" marL="1828800" algn="l">
              <a:lnSpc>
                <a:spcPct val="100000"/>
              </a:lnSpc>
              <a:spcBef>
                <a:spcPts val="600"/>
              </a:spcBef>
              <a:spcAft>
                <a:spcPts val="0"/>
              </a:spcAft>
              <a:buSzPts val="1050"/>
              <a:buChar char="o"/>
              <a:defRPr/>
            </a:lvl4pPr>
            <a:lvl5pPr indent="-317500" lvl="4" marL="2286000" algn="l">
              <a:lnSpc>
                <a:spcPct val="100000"/>
              </a:lnSpc>
              <a:spcBef>
                <a:spcPts val="600"/>
              </a:spcBef>
              <a:spcAft>
                <a:spcPts val="0"/>
              </a:spcAft>
              <a:buSzPts val="1400"/>
              <a:buChar char="»"/>
              <a:defRPr/>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
        <p:nvSpPr>
          <p:cNvPr id="364" name="Google Shape;364;p179"/>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5" name="Google Shape;365;p17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6" name="Google Shape;366;p179"/>
          <p:cNvSpPr txBox="1"/>
          <p:nvPr>
            <p:ph idx="2" type="body"/>
          </p:nvPr>
        </p:nvSpPr>
        <p:spPr>
          <a:xfrm>
            <a:off x="457200" y="6135624"/>
            <a:ext cx="8229600" cy="192000"/>
          </a:xfrm>
          <a:prstGeom prst="rect">
            <a:avLst/>
          </a:prstGeom>
          <a:noFill/>
          <a:ln>
            <a:noFill/>
          </a:ln>
        </p:spPr>
        <p:txBody>
          <a:bodyPr anchorCtr="0" anchor="b" bIns="0" lIns="0" spcFirstLastPara="1" rIns="0" wrap="square" tIns="0">
            <a:noAutofit/>
          </a:bodyPr>
          <a:lstStyle>
            <a:lvl1pPr indent="-228600" lvl="0" marL="457200" marR="0" algn="l">
              <a:lnSpc>
                <a:spcPct val="125000"/>
              </a:lnSpc>
              <a:spcBef>
                <a:spcPts val="0"/>
              </a:spcBef>
              <a:spcAft>
                <a:spcPts val="0"/>
              </a:spcAft>
              <a:buClr>
                <a:srgbClr val="17365D"/>
              </a:buClr>
              <a:buSzPts val="1000"/>
              <a:buFont typeface="Arial"/>
              <a:buNone/>
              <a:defRPr i="0" sz="1000"/>
            </a:lvl1pPr>
            <a:lvl2pPr indent="-228600" lvl="1" marL="914400" algn="l">
              <a:lnSpc>
                <a:spcPct val="100000"/>
              </a:lnSpc>
              <a:spcBef>
                <a:spcPts val="600"/>
              </a:spcBef>
              <a:spcAft>
                <a:spcPts val="0"/>
              </a:spcAft>
              <a:buSzPts val="1800"/>
              <a:buNone/>
              <a:defRPr sz="563"/>
            </a:lvl2pPr>
            <a:lvl3pPr indent="-228600" lvl="2" marL="1371600" algn="l">
              <a:lnSpc>
                <a:spcPct val="100000"/>
              </a:lnSpc>
              <a:spcBef>
                <a:spcPts val="600"/>
              </a:spcBef>
              <a:spcAft>
                <a:spcPts val="0"/>
              </a:spcAft>
              <a:buSzPts val="1400"/>
              <a:buNone/>
              <a:defRPr sz="563"/>
            </a:lvl3pPr>
            <a:lvl4pPr indent="-228600" lvl="3" marL="1828800" algn="l">
              <a:lnSpc>
                <a:spcPct val="100000"/>
              </a:lnSpc>
              <a:spcBef>
                <a:spcPts val="600"/>
              </a:spcBef>
              <a:spcAft>
                <a:spcPts val="0"/>
              </a:spcAft>
              <a:buSzPts val="1050"/>
              <a:buNone/>
              <a:defRPr sz="563"/>
            </a:lvl4pPr>
            <a:lvl5pPr indent="-228600" lvl="4" marL="2286000" algn="l">
              <a:lnSpc>
                <a:spcPct val="100000"/>
              </a:lnSpc>
              <a:spcBef>
                <a:spcPts val="600"/>
              </a:spcBef>
              <a:spcAft>
                <a:spcPts val="0"/>
              </a:spcAft>
              <a:buSzPts val="1400"/>
              <a:buNone/>
              <a:defRPr sz="563"/>
            </a:lvl5pPr>
            <a:lvl6pPr indent="-317500" lvl="5" marL="2743200" algn="l">
              <a:lnSpc>
                <a:spcPct val="100000"/>
              </a:lnSpc>
              <a:spcBef>
                <a:spcPts val="600"/>
              </a:spcBef>
              <a:spcAft>
                <a:spcPts val="0"/>
              </a:spcAft>
              <a:buSzPts val="1400"/>
              <a:buChar char="•"/>
              <a:defRPr/>
            </a:lvl6pPr>
            <a:lvl7pPr indent="-317500" lvl="6" marL="3200400" algn="l">
              <a:lnSpc>
                <a:spcPct val="100000"/>
              </a:lnSpc>
              <a:spcBef>
                <a:spcPts val="600"/>
              </a:spcBef>
              <a:spcAft>
                <a:spcPts val="0"/>
              </a:spcAft>
              <a:buSzPts val="1400"/>
              <a:buChar char="•"/>
              <a:defRPr/>
            </a:lvl7pPr>
            <a:lvl8pPr indent="-317500" lvl="7" marL="3657600" algn="l">
              <a:lnSpc>
                <a:spcPct val="100000"/>
              </a:lnSpc>
              <a:spcBef>
                <a:spcPts val="600"/>
              </a:spcBef>
              <a:spcAft>
                <a:spcPts val="0"/>
              </a:spcAft>
              <a:buSzPts val="1400"/>
              <a:buChar char="•"/>
              <a:defRPr/>
            </a:lvl8pPr>
            <a:lvl9pPr indent="-317500" lvl="8" marL="4114800" algn="l">
              <a:lnSpc>
                <a:spcPct val="100000"/>
              </a:lnSpc>
              <a:spcBef>
                <a:spcPts val="600"/>
              </a:spcBef>
              <a:spcAft>
                <a:spcPts val="0"/>
              </a:spcAft>
              <a:buSzPts val="14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3" name="Shape 373"/>
        <p:cNvGrpSpPr/>
        <p:nvPr/>
      </p:nvGrpSpPr>
      <p:grpSpPr>
        <a:xfrm>
          <a:off x="0" y="0"/>
          <a:ext cx="0" cy="0"/>
          <a:chOff x="0" y="0"/>
          <a:chExt cx="0" cy="0"/>
        </a:xfrm>
      </p:grpSpPr>
      <p:sp>
        <p:nvSpPr>
          <p:cNvPr id="374" name="Google Shape;374;p12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p126"/>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376" name="Google Shape;376;p12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RTI Arkansas Logo.png" id="377" name="Google Shape;377;p126"/>
          <p:cNvPicPr preferRelativeResize="0"/>
          <p:nvPr/>
        </p:nvPicPr>
        <p:blipFill rotWithShape="1">
          <a:blip r:embed="rId2">
            <a:alphaModFix/>
          </a:blip>
          <a:srcRect b="0" l="0" r="0" t="0"/>
          <a:stretch/>
        </p:blipFill>
        <p:spPr>
          <a:xfrm>
            <a:off x="6915748" y="466587"/>
            <a:ext cx="2025052" cy="37394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378" name="Shape 378"/>
        <p:cNvGrpSpPr/>
        <p:nvPr/>
      </p:nvGrpSpPr>
      <p:grpSpPr>
        <a:xfrm>
          <a:off x="0" y="0"/>
          <a:ext cx="0" cy="0"/>
          <a:chOff x="0" y="0"/>
          <a:chExt cx="0" cy="0"/>
        </a:xfrm>
      </p:grpSpPr>
      <p:sp>
        <p:nvSpPr>
          <p:cNvPr id="379" name="Google Shape;379;p160"/>
          <p:cNvSpPr txBox="1"/>
          <p:nvPr>
            <p:ph type="title"/>
          </p:nvPr>
        </p:nvSpPr>
        <p:spPr>
          <a:xfrm>
            <a:off x="683811" y="905710"/>
            <a:ext cx="8228400" cy="1785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0" name="Google Shape;380;p160"/>
          <p:cNvSpPr txBox="1"/>
          <p:nvPr>
            <p:ph idx="11" type="ftr"/>
          </p:nvPr>
        </p:nvSpPr>
        <p:spPr>
          <a:xfrm>
            <a:off x="5328340" y="6567844"/>
            <a:ext cx="3583800" cy="12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381" name="Google Shape;381;p160"/>
          <p:cNvSpPr txBox="1"/>
          <p:nvPr>
            <p:ph idx="1" type="body"/>
          </p:nvPr>
        </p:nvSpPr>
        <p:spPr>
          <a:xfrm>
            <a:off x="687388" y="2938998"/>
            <a:ext cx="8224800" cy="2486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BFBFBF"/>
                </a:solidFill>
              </a:defRPr>
            </a:lvl1pPr>
            <a:lvl2pPr indent="-381000" lvl="1" marL="914400" algn="l">
              <a:lnSpc>
                <a:spcPct val="100000"/>
              </a:lnSpc>
              <a:spcBef>
                <a:spcPts val="600"/>
              </a:spcBef>
              <a:spcAft>
                <a:spcPts val="0"/>
              </a:spcAft>
              <a:buSzPts val="2400"/>
              <a:buChar char="•"/>
              <a:defRPr sz="2400">
                <a:solidFill>
                  <a:schemeClr val="lt1"/>
                </a:solidFill>
              </a:defRPr>
            </a:lvl2pPr>
            <a:lvl3pPr indent="-355600" lvl="2" marL="1371600" algn="l">
              <a:lnSpc>
                <a:spcPct val="100000"/>
              </a:lnSpc>
              <a:spcBef>
                <a:spcPts val="600"/>
              </a:spcBef>
              <a:spcAft>
                <a:spcPts val="0"/>
              </a:spcAft>
              <a:buSzPts val="2000"/>
              <a:buChar char="–"/>
              <a:defRPr sz="2000">
                <a:solidFill>
                  <a:schemeClr val="lt1"/>
                </a:solidFill>
              </a:defRPr>
            </a:lvl3pPr>
            <a:lvl4pPr indent="-304800" lvl="3" marL="1828800" algn="l">
              <a:lnSpc>
                <a:spcPct val="100000"/>
              </a:lnSpc>
              <a:spcBef>
                <a:spcPts val="600"/>
              </a:spcBef>
              <a:spcAft>
                <a:spcPts val="0"/>
              </a:spcAft>
              <a:buSzPts val="1200"/>
              <a:buChar char="o"/>
              <a:defRPr sz="1600">
                <a:solidFill>
                  <a:schemeClr val="lt1"/>
                </a:solidFill>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ed Text">
  <p:cSld name="1_Bulleted Text">
    <p:spTree>
      <p:nvGrpSpPr>
        <p:cNvPr id="382" name="Shape 382"/>
        <p:cNvGrpSpPr/>
        <p:nvPr/>
      </p:nvGrpSpPr>
      <p:grpSpPr>
        <a:xfrm>
          <a:off x="0" y="0"/>
          <a:ext cx="0" cy="0"/>
          <a:chOff x="0" y="0"/>
          <a:chExt cx="0" cy="0"/>
        </a:xfrm>
      </p:grpSpPr>
      <p:sp>
        <p:nvSpPr>
          <p:cNvPr id="383" name="Google Shape;383;p161"/>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84" name="Google Shape;384;p161"/>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16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386" name="Shape 386"/>
        <p:cNvGrpSpPr/>
        <p:nvPr/>
      </p:nvGrpSpPr>
      <p:grpSpPr>
        <a:xfrm>
          <a:off x="0" y="0"/>
          <a:ext cx="0" cy="0"/>
          <a:chOff x="0" y="0"/>
          <a:chExt cx="0" cy="0"/>
        </a:xfrm>
      </p:grpSpPr>
      <p:sp>
        <p:nvSpPr>
          <p:cNvPr id="387" name="Google Shape;387;p162"/>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88" name="Google Shape;388;p16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9" name="Google Shape;389;p16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Layout">
  <p:cSld name="Divider Layout">
    <p:spTree>
      <p:nvGrpSpPr>
        <p:cNvPr id="390" name="Shape 390"/>
        <p:cNvGrpSpPr/>
        <p:nvPr/>
      </p:nvGrpSpPr>
      <p:grpSpPr>
        <a:xfrm>
          <a:off x="0" y="0"/>
          <a:ext cx="0" cy="0"/>
          <a:chOff x="0" y="0"/>
          <a:chExt cx="0" cy="0"/>
        </a:xfrm>
      </p:grpSpPr>
      <p:sp>
        <p:nvSpPr>
          <p:cNvPr id="391" name="Google Shape;391;p163"/>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392" name="Google Shape;392;p163"/>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93" name="Google Shape;393;p16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394" name="Shape 394"/>
        <p:cNvGrpSpPr/>
        <p:nvPr/>
      </p:nvGrpSpPr>
      <p:grpSpPr>
        <a:xfrm>
          <a:off x="0" y="0"/>
          <a:ext cx="0" cy="0"/>
          <a:chOff x="0" y="0"/>
          <a:chExt cx="0" cy="0"/>
        </a:xfrm>
      </p:grpSpPr>
      <p:sp>
        <p:nvSpPr>
          <p:cNvPr id="395" name="Google Shape;395;p16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6" name="Google Shape;396;p16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97" name="Google Shape;397;p164"/>
          <p:cNvSpPr txBox="1"/>
          <p:nvPr>
            <p:ph idx="1"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5" name="Shape 45"/>
        <p:cNvGrpSpPr/>
        <p:nvPr/>
      </p:nvGrpSpPr>
      <p:grpSpPr>
        <a:xfrm>
          <a:off x="0" y="0"/>
          <a:ext cx="0" cy="0"/>
          <a:chOff x="0" y="0"/>
          <a:chExt cx="0" cy="0"/>
        </a:xfrm>
      </p:grpSpPr>
      <p:sp>
        <p:nvSpPr>
          <p:cNvPr id="46" name="Google Shape;46;p121"/>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21"/>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ed Text">
  <p:cSld name="4_Bulleted Text">
    <p:spTree>
      <p:nvGrpSpPr>
        <p:cNvPr id="398" name="Shape 398"/>
        <p:cNvGrpSpPr/>
        <p:nvPr/>
      </p:nvGrpSpPr>
      <p:grpSpPr>
        <a:xfrm>
          <a:off x="0" y="0"/>
          <a:ext cx="0" cy="0"/>
          <a:chOff x="0" y="0"/>
          <a:chExt cx="0" cy="0"/>
        </a:xfrm>
      </p:grpSpPr>
      <p:sp>
        <p:nvSpPr>
          <p:cNvPr id="399" name="Google Shape;399;p165"/>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400" name="Google Shape;400;p16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1" name="Google Shape;401;p16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2" name="Shape 402"/>
        <p:cNvGrpSpPr/>
        <p:nvPr/>
      </p:nvGrpSpPr>
      <p:grpSpPr>
        <a:xfrm>
          <a:off x="0" y="0"/>
          <a:ext cx="0" cy="0"/>
          <a:chOff x="0" y="0"/>
          <a:chExt cx="0" cy="0"/>
        </a:xfrm>
      </p:grpSpPr>
      <p:sp>
        <p:nvSpPr>
          <p:cNvPr id="403" name="Google Shape;403;p16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16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405" name="Shape 405"/>
        <p:cNvGrpSpPr/>
        <p:nvPr/>
      </p:nvGrpSpPr>
      <p:grpSpPr>
        <a:xfrm>
          <a:off x="0" y="0"/>
          <a:ext cx="0" cy="0"/>
          <a:chOff x="0" y="0"/>
          <a:chExt cx="0" cy="0"/>
        </a:xfrm>
      </p:grpSpPr>
      <p:sp>
        <p:nvSpPr>
          <p:cNvPr id="406" name="Google Shape;406;p167"/>
          <p:cNvSpPr txBox="1"/>
          <p:nvPr>
            <p:ph idx="1" type="body"/>
          </p:nvPr>
        </p:nvSpPr>
        <p:spPr>
          <a:xfrm>
            <a:off x="68752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407" name="Google Shape;407;p167"/>
          <p:cNvSpPr txBox="1"/>
          <p:nvPr>
            <p:ph idx="2" type="body"/>
          </p:nvPr>
        </p:nvSpPr>
        <p:spPr>
          <a:xfrm>
            <a:off x="493959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408" name="Google Shape;408;p16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9" name="Google Shape;409;p16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ulleted Text">
  <p:cSld name="9_Bulleted Text">
    <p:spTree>
      <p:nvGrpSpPr>
        <p:cNvPr id="410" name="Shape 410"/>
        <p:cNvGrpSpPr/>
        <p:nvPr/>
      </p:nvGrpSpPr>
      <p:grpSpPr>
        <a:xfrm>
          <a:off x="0" y="0"/>
          <a:ext cx="0" cy="0"/>
          <a:chOff x="0" y="0"/>
          <a:chExt cx="0" cy="0"/>
        </a:xfrm>
      </p:grpSpPr>
      <p:sp>
        <p:nvSpPr>
          <p:cNvPr id="411" name="Google Shape;411;p168"/>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412" name="Google Shape;412;p16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3" name="Google Shape;413;p16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414" name="Shape 414"/>
        <p:cNvGrpSpPr/>
        <p:nvPr/>
      </p:nvGrpSpPr>
      <p:grpSpPr>
        <a:xfrm>
          <a:off x="0" y="0"/>
          <a:ext cx="0" cy="0"/>
          <a:chOff x="0" y="0"/>
          <a:chExt cx="0" cy="0"/>
        </a:xfrm>
      </p:grpSpPr>
      <p:sp>
        <p:nvSpPr>
          <p:cNvPr id="415" name="Google Shape;415;p169"/>
          <p:cNvSpPr txBox="1"/>
          <p:nvPr>
            <p:ph idx="1" type="body"/>
          </p:nvPr>
        </p:nvSpPr>
        <p:spPr>
          <a:xfrm>
            <a:off x="687388" y="2055813"/>
            <a:ext cx="8224800" cy="3732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p:txBody>
      </p:sp>
      <p:sp>
        <p:nvSpPr>
          <p:cNvPr id="416" name="Google Shape;416;p169"/>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7" name="Google Shape;417;p16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418" name="Shape 418"/>
        <p:cNvGrpSpPr/>
        <p:nvPr/>
      </p:nvGrpSpPr>
      <p:grpSpPr>
        <a:xfrm>
          <a:off x="0" y="0"/>
          <a:ext cx="0" cy="0"/>
          <a:chOff x="0" y="0"/>
          <a:chExt cx="0" cy="0"/>
        </a:xfrm>
      </p:grpSpPr>
      <p:sp>
        <p:nvSpPr>
          <p:cNvPr id="419" name="Google Shape;419;p17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420" name="Google Shape;420;p17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421" name="Google Shape;421;p17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ences">
  <p:cSld name="References">
    <p:spTree>
      <p:nvGrpSpPr>
        <p:cNvPr id="427" name="Shape 427"/>
        <p:cNvGrpSpPr/>
        <p:nvPr/>
      </p:nvGrpSpPr>
      <p:grpSpPr>
        <a:xfrm>
          <a:off x="0" y="0"/>
          <a:ext cx="0" cy="0"/>
          <a:chOff x="0" y="0"/>
          <a:chExt cx="0" cy="0"/>
        </a:xfrm>
      </p:grpSpPr>
      <p:sp>
        <p:nvSpPr>
          <p:cNvPr id="428" name="Google Shape;428;p134"/>
          <p:cNvSpPr txBox="1"/>
          <p:nvPr>
            <p:ph idx="1" type="body"/>
          </p:nvPr>
        </p:nvSpPr>
        <p:spPr>
          <a:xfrm>
            <a:off x="687389" y="2055813"/>
            <a:ext cx="8224836" cy="379412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1800"/>
              <a:buFont typeface="Arial"/>
              <a:buNone/>
              <a:defRPr sz="1800">
                <a:solidFill>
                  <a:srgbClr val="25496F"/>
                </a:solidFill>
                <a:latin typeface="Arial"/>
                <a:ea typeface="Arial"/>
                <a:cs typeface="Arial"/>
                <a:sym typeface="Arial"/>
              </a:defRPr>
            </a:lvl1pPr>
            <a:lvl2pPr indent="-228600" lvl="1" marL="914400" algn="l">
              <a:lnSpc>
                <a:spcPct val="100000"/>
              </a:lnSpc>
              <a:spcBef>
                <a:spcPts val="600"/>
              </a:spcBef>
              <a:spcAft>
                <a:spcPts val="0"/>
              </a:spcAft>
              <a:buSzPts val="1800"/>
              <a:buFont typeface="Arial"/>
              <a:buNone/>
              <a:defRPr sz="1800">
                <a:solidFill>
                  <a:srgbClr val="25496F"/>
                </a:solidFill>
                <a:latin typeface="Libre Franklin"/>
                <a:ea typeface="Libre Franklin"/>
                <a:cs typeface="Libre Franklin"/>
                <a:sym typeface="Libre Franklin"/>
              </a:defRPr>
            </a:lvl2pPr>
            <a:lvl3pPr indent="-228600" lvl="2" marL="1371600" algn="l">
              <a:lnSpc>
                <a:spcPct val="100000"/>
              </a:lnSpc>
              <a:spcBef>
                <a:spcPts val="600"/>
              </a:spcBef>
              <a:spcAft>
                <a:spcPts val="0"/>
              </a:spcAft>
              <a:buSzPts val="1800"/>
              <a:buNone/>
              <a:defRPr sz="1800">
                <a:solidFill>
                  <a:srgbClr val="25496F"/>
                </a:solidFill>
                <a:latin typeface="Libre Franklin"/>
                <a:ea typeface="Libre Franklin"/>
                <a:cs typeface="Libre Franklin"/>
                <a:sym typeface="Libre Franklin"/>
              </a:defRPr>
            </a:lvl3pPr>
            <a:lvl4pPr indent="-228600" lvl="3" marL="1828800" algn="l">
              <a:lnSpc>
                <a:spcPct val="100000"/>
              </a:lnSpc>
              <a:spcBef>
                <a:spcPts val="600"/>
              </a:spcBef>
              <a:spcAft>
                <a:spcPts val="0"/>
              </a:spcAft>
              <a:buSzPts val="1350"/>
              <a:buNone/>
              <a:defRPr sz="1800">
                <a:solidFill>
                  <a:srgbClr val="25496F"/>
                </a:solidFill>
                <a:latin typeface="Libre Franklin"/>
                <a:ea typeface="Libre Franklin"/>
                <a:cs typeface="Libre Franklin"/>
                <a:sym typeface="Libre Franklin"/>
              </a:defRPr>
            </a:lvl4pPr>
            <a:lvl5pPr indent="-228600" lvl="4" marL="2286000" algn="l">
              <a:lnSpc>
                <a:spcPct val="100000"/>
              </a:lnSpc>
              <a:spcBef>
                <a:spcPts val="600"/>
              </a:spcBef>
              <a:spcAft>
                <a:spcPts val="0"/>
              </a:spcAft>
              <a:buSzPts val="1800"/>
              <a:buNone/>
              <a:defRPr sz="1800">
                <a:solidFill>
                  <a:srgbClr val="25496F"/>
                </a:solidFill>
                <a:latin typeface="Libre Franklin"/>
                <a:ea typeface="Libre Franklin"/>
                <a:cs typeface="Libre Franklin"/>
                <a:sym typeface="Libre Franklin"/>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429" name="Google Shape;429;p134"/>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0" name="Google Shape;430;p134"/>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431" name="Shape 431"/>
        <p:cNvGrpSpPr/>
        <p:nvPr/>
      </p:nvGrpSpPr>
      <p:grpSpPr>
        <a:xfrm>
          <a:off x="0" y="0"/>
          <a:ext cx="0" cy="0"/>
          <a:chOff x="0" y="0"/>
          <a:chExt cx="0" cy="0"/>
        </a:xfrm>
      </p:grpSpPr>
      <p:sp>
        <p:nvSpPr>
          <p:cNvPr id="432" name="Google Shape;432;p154"/>
          <p:cNvSpPr txBox="1"/>
          <p:nvPr>
            <p:ph idx="1" type="body"/>
          </p:nvPr>
        </p:nvSpPr>
        <p:spPr>
          <a:xfrm>
            <a:off x="687388" y="2055813"/>
            <a:ext cx="8224837" cy="350983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Font typeface="Noto Sans Symbols"/>
              <a:buChar char="▪"/>
              <a:defRPr sz="1800">
                <a:solidFill>
                  <a:srgbClr val="25496F"/>
                </a:solidFill>
                <a:latin typeface="Arial"/>
                <a:ea typeface="Arial"/>
                <a:cs typeface="Arial"/>
                <a:sym typeface="Arial"/>
              </a:defRPr>
            </a:lvl2pPr>
            <a:lvl3pPr indent="-330835" lvl="2" marL="1371600" algn="l">
              <a:lnSpc>
                <a:spcPct val="100000"/>
              </a:lnSpc>
              <a:spcBef>
                <a:spcPts val="600"/>
              </a:spcBef>
              <a:spcAft>
                <a:spcPts val="0"/>
              </a:spcAft>
              <a:buSzPts val="1610"/>
              <a:buFont typeface="Arial"/>
              <a:buChar char="•"/>
              <a:defRPr sz="1400">
                <a:solidFill>
                  <a:srgbClr val="25496F"/>
                </a:solidFill>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solidFill>
                  <a:srgbClr val="25496F"/>
                </a:solidFill>
                <a:latin typeface="Arial"/>
                <a:ea typeface="Arial"/>
                <a:cs typeface="Arial"/>
                <a:sym typeface="Arial"/>
              </a:defRPr>
            </a:lvl4pPr>
            <a:lvl5pPr indent="-295275" lvl="4" marL="2286000" algn="l">
              <a:lnSpc>
                <a:spcPct val="100000"/>
              </a:lnSpc>
              <a:spcBef>
                <a:spcPts val="600"/>
              </a:spcBef>
              <a:spcAft>
                <a:spcPts val="0"/>
              </a:spcAft>
              <a:buSzPts val="1050"/>
              <a:buFont typeface="Courier New"/>
              <a:buChar char="o"/>
              <a:defRPr>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25496F"/>
                </a:solidFill>
                <a:latin typeface="Arial"/>
                <a:ea typeface="Arial"/>
                <a:cs typeface="Arial"/>
                <a:sym typeface="Arial"/>
              </a:defRPr>
            </a:lvl9pPr>
          </a:lstStyle>
          <a:p/>
        </p:txBody>
      </p:sp>
      <p:sp>
        <p:nvSpPr>
          <p:cNvPr id="433" name="Google Shape;433;p154"/>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4" name="Google Shape;434;p154"/>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35" name="Google Shape;435;p154"/>
          <p:cNvSpPr txBox="1"/>
          <p:nvPr>
            <p:ph idx="2" type="body"/>
          </p:nvPr>
        </p:nvSpPr>
        <p:spPr>
          <a:xfrm>
            <a:off x="687388" y="5734975"/>
            <a:ext cx="8224837" cy="1538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436" name="Shape 436"/>
        <p:cNvGrpSpPr/>
        <p:nvPr/>
      </p:nvGrpSpPr>
      <p:grpSpPr>
        <a:xfrm>
          <a:off x="0" y="0"/>
          <a:ext cx="0" cy="0"/>
          <a:chOff x="0" y="0"/>
          <a:chExt cx="0" cy="0"/>
        </a:xfrm>
      </p:grpSpPr>
      <p:sp>
        <p:nvSpPr>
          <p:cNvPr id="437" name="Google Shape;437;p155"/>
          <p:cNvSpPr txBox="1"/>
          <p:nvPr>
            <p:ph idx="1" type="body"/>
          </p:nvPr>
        </p:nvSpPr>
        <p:spPr>
          <a:xfrm>
            <a:off x="687526" y="2055813"/>
            <a:ext cx="8224699" cy="3509835"/>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438" name="Google Shape;438;p155"/>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9" name="Google Shape;439;p155"/>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40" name="Google Shape;440;p155"/>
          <p:cNvSpPr txBox="1"/>
          <p:nvPr>
            <p:ph idx="2" type="body"/>
          </p:nvPr>
        </p:nvSpPr>
        <p:spPr>
          <a:xfrm>
            <a:off x="687388" y="5734975"/>
            <a:ext cx="8224837" cy="1538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441" name="Shape 441"/>
        <p:cNvGrpSpPr/>
        <p:nvPr/>
      </p:nvGrpSpPr>
      <p:grpSpPr>
        <a:xfrm>
          <a:off x="0" y="0"/>
          <a:ext cx="0" cy="0"/>
          <a:chOff x="0" y="0"/>
          <a:chExt cx="0" cy="0"/>
        </a:xfrm>
      </p:grpSpPr>
      <p:sp>
        <p:nvSpPr>
          <p:cNvPr id="442" name="Google Shape;442;p156"/>
          <p:cNvSpPr txBox="1"/>
          <p:nvPr>
            <p:ph idx="1" type="body"/>
          </p:nvPr>
        </p:nvSpPr>
        <p:spPr>
          <a:xfrm>
            <a:off x="687526" y="2055813"/>
            <a:ext cx="3972629" cy="3509835"/>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443" name="Google Shape;443;p156"/>
          <p:cNvSpPr txBox="1"/>
          <p:nvPr>
            <p:ph idx="2" type="body"/>
          </p:nvPr>
        </p:nvSpPr>
        <p:spPr>
          <a:xfrm>
            <a:off x="4939596" y="2055813"/>
            <a:ext cx="3972629" cy="3509835"/>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444" name="Google Shape;444;p156"/>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5" name="Google Shape;445;p156"/>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46" name="Google Shape;446;p156"/>
          <p:cNvSpPr txBox="1"/>
          <p:nvPr>
            <p:ph idx="3" type="body"/>
          </p:nvPr>
        </p:nvSpPr>
        <p:spPr>
          <a:xfrm>
            <a:off x="687388" y="5734975"/>
            <a:ext cx="8224837" cy="1538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lumn Bulleted Text">
  <p:cSld name="1_Two Column Bulleted Text">
    <p:spTree>
      <p:nvGrpSpPr>
        <p:cNvPr id="48" name="Shape 48"/>
        <p:cNvGrpSpPr/>
        <p:nvPr/>
      </p:nvGrpSpPr>
      <p:grpSpPr>
        <a:xfrm>
          <a:off x="0" y="0"/>
          <a:ext cx="0" cy="0"/>
          <a:chOff x="0" y="0"/>
          <a:chExt cx="0" cy="0"/>
        </a:xfrm>
      </p:grpSpPr>
      <p:sp>
        <p:nvSpPr>
          <p:cNvPr id="49" name="Google Shape;49;p132"/>
          <p:cNvSpPr txBox="1"/>
          <p:nvPr>
            <p:ph idx="1" type="body"/>
          </p:nvPr>
        </p:nvSpPr>
        <p:spPr>
          <a:xfrm>
            <a:off x="687526" y="2055813"/>
            <a:ext cx="3972629" cy="3852006"/>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C4BD97"/>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C4BD97"/>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C4BD97"/>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C4BD97"/>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C4BD97"/>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C4BD97"/>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C4BD97"/>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C4BD97"/>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C4BD97"/>
                </a:solidFill>
                <a:latin typeface="Arial"/>
                <a:ea typeface="Arial"/>
                <a:cs typeface="Arial"/>
                <a:sym typeface="Arial"/>
              </a:defRPr>
            </a:lvl9pPr>
          </a:lstStyle>
          <a:p/>
        </p:txBody>
      </p:sp>
      <p:sp>
        <p:nvSpPr>
          <p:cNvPr id="50" name="Google Shape;50;p132"/>
          <p:cNvSpPr txBox="1"/>
          <p:nvPr>
            <p:ph idx="2" type="body"/>
          </p:nvPr>
        </p:nvSpPr>
        <p:spPr>
          <a:xfrm>
            <a:off x="4939596" y="2055813"/>
            <a:ext cx="3972629" cy="3852006"/>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C4BD97"/>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C4BD97"/>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C4BD97"/>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C4BD97"/>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C4BD97"/>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C4BD97"/>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C4BD97"/>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C4BD97"/>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C4BD97"/>
                </a:solidFill>
                <a:latin typeface="Arial"/>
                <a:ea typeface="Arial"/>
                <a:cs typeface="Arial"/>
                <a:sym typeface="Arial"/>
              </a:defRPr>
            </a:lvl9pPr>
          </a:lstStyle>
          <a:p/>
        </p:txBody>
      </p:sp>
      <p:sp>
        <p:nvSpPr>
          <p:cNvPr id="51" name="Google Shape;51;p132"/>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32"/>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47" name="Shape 447"/>
        <p:cNvGrpSpPr/>
        <p:nvPr/>
      </p:nvGrpSpPr>
      <p:grpSpPr>
        <a:xfrm>
          <a:off x="0" y="0"/>
          <a:ext cx="0" cy="0"/>
          <a:chOff x="0" y="0"/>
          <a:chExt cx="0" cy="0"/>
        </a:xfrm>
      </p:grpSpPr>
      <p:sp>
        <p:nvSpPr>
          <p:cNvPr id="448" name="Google Shape;448;p157"/>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9" name="Google Shape;449;p157"/>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50" name="Google Shape;450;p157"/>
          <p:cNvSpPr txBox="1"/>
          <p:nvPr>
            <p:ph idx="1" type="body"/>
          </p:nvPr>
        </p:nvSpPr>
        <p:spPr>
          <a:xfrm>
            <a:off x="687388" y="5734975"/>
            <a:ext cx="8224837" cy="1538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Graphic">
  <p:cSld name="Large Graphic">
    <p:spTree>
      <p:nvGrpSpPr>
        <p:cNvPr id="451" name="Shape 451"/>
        <p:cNvGrpSpPr/>
        <p:nvPr/>
      </p:nvGrpSpPr>
      <p:grpSpPr>
        <a:xfrm>
          <a:off x="0" y="0"/>
          <a:ext cx="0" cy="0"/>
          <a:chOff x="0" y="0"/>
          <a:chExt cx="0" cy="0"/>
        </a:xfrm>
      </p:grpSpPr>
      <p:grpSp>
        <p:nvGrpSpPr>
          <p:cNvPr id="452" name="Google Shape;452;p158"/>
          <p:cNvGrpSpPr/>
          <p:nvPr/>
        </p:nvGrpSpPr>
        <p:grpSpPr>
          <a:xfrm>
            <a:off x="0" y="0"/>
            <a:ext cx="9144000" cy="6858000"/>
            <a:chOff x="0" y="0"/>
            <a:chExt cx="9144000" cy="6858000"/>
          </a:xfrm>
        </p:grpSpPr>
        <p:pic>
          <p:nvPicPr>
            <p:cNvPr id="453" name="Google Shape;453;p158"/>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descr="RTI Arkansas Logo.png" id="454" name="Google Shape;454;p158"/>
            <p:cNvPicPr preferRelativeResize="0"/>
            <p:nvPr/>
          </p:nvPicPr>
          <p:blipFill rotWithShape="1">
            <a:blip r:embed="rId3">
              <a:alphaModFix/>
            </a:blip>
            <a:srcRect b="0" l="0" r="0" t="0"/>
            <a:stretch/>
          </p:blipFill>
          <p:spPr>
            <a:xfrm>
              <a:off x="7522591" y="302814"/>
              <a:ext cx="1566545" cy="289276"/>
            </a:xfrm>
            <a:prstGeom prst="rect">
              <a:avLst/>
            </a:prstGeom>
            <a:noFill/>
            <a:ln>
              <a:noFill/>
            </a:ln>
          </p:spPr>
        </p:pic>
      </p:grpSp>
      <p:sp>
        <p:nvSpPr>
          <p:cNvPr id="455" name="Google Shape;455;p158"/>
          <p:cNvSpPr/>
          <p:nvPr/>
        </p:nvSpPr>
        <p:spPr>
          <a:xfrm>
            <a:off x="0" y="1682482"/>
            <a:ext cx="9144000" cy="37689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6" name="Google Shape;456;p158"/>
          <p:cNvSpPr txBox="1"/>
          <p:nvPr>
            <p:ph idx="1" type="body"/>
          </p:nvPr>
        </p:nvSpPr>
        <p:spPr>
          <a:xfrm>
            <a:off x="687388" y="1146048"/>
            <a:ext cx="8224837" cy="482803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Font typeface="Noto Sans Symbols"/>
              <a:buChar char="▪"/>
              <a:defRPr>
                <a:solidFill>
                  <a:srgbClr val="25496F"/>
                </a:solidFill>
                <a:latin typeface="Arial"/>
                <a:ea typeface="Arial"/>
                <a:cs typeface="Arial"/>
                <a:sym typeface="Arial"/>
              </a:defRPr>
            </a:lvl2pPr>
            <a:lvl3pPr indent="-330835" lvl="2" marL="1371600" algn="l">
              <a:lnSpc>
                <a:spcPct val="100000"/>
              </a:lnSpc>
              <a:spcBef>
                <a:spcPts val="600"/>
              </a:spcBef>
              <a:spcAft>
                <a:spcPts val="0"/>
              </a:spcAft>
              <a:buSzPts val="1610"/>
              <a:buFont typeface="Arial"/>
              <a:buChar char="•"/>
              <a:defRPr>
                <a:solidFill>
                  <a:srgbClr val="25496F"/>
                </a:solidFill>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solidFill>
                  <a:srgbClr val="25496F"/>
                </a:solidFill>
                <a:latin typeface="Arial"/>
                <a:ea typeface="Arial"/>
                <a:cs typeface="Arial"/>
                <a:sym typeface="Arial"/>
              </a:defRPr>
            </a:lvl4pPr>
            <a:lvl5pPr indent="-295275" lvl="4" marL="2286000" algn="l">
              <a:lnSpc>
                <a:spcPct val="100000"/>
              </a:lnSpc>
              <a:spcBef>
                <a:spcPts val="600"/>
              </a:spcBef>
              <a:spcAft>
                <a:spcPts val="0"/>
              </a:spcAft>
              <a:buSzPts val="1050"/>
              <a:buFont typeface="Courier New"/>
              <a:buChar char="o"/>
              <a:defRPr>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25496F"/>
                </a:solidFill>
                <a:latin typeface="Arial"/>
                <a:ea typeface="Arial"/>
                <a:cs typeface="Arial"/>
                <a:sym typeface="Arial"/>
              </a:defRPr>
            </a:lvl9pPr>
          </a:lstStyle>
          <a:p/>
        </p:txBody>
      </p:sp>
      <p:sp>
        <p:nvSpPr>
          <p:cNvPr id="457" name="Google Shape;457;p158"/>
          <p:cNvSpPr txBox="1"/>
          <p:nvPr>
            <p:ph type="title"/>
          </p:nvPr>
        </p:nvSpPr>
        <p:spPr>
          <a:xfrm>
            <a:off x="687388" y="318053"/>
            <a:ext cx="8224837" cy="745976"/>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8" name="Google Shape;458;p158"/>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59" name="Google Shape;459;p158"/>
          <p:cNvSpPr txBox="1"/>
          <p:nvPr>
            <p:ph idx="2" type="body"/>
          </p:nvPr>
        </p:nvSpPr>
        <p:spPr>
          <a:xfrm>
            <a:off x="687388" y="6057936"/>
            <a:ext cx="8224837" cy="153888"/>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IR">
  <p:cSld name="About AIR">
    <p:spTree>
      <p:nvGrpSpPr>
        <p:cNvPr id="460" name="Shape 460"/>
        <p:cNvGrpSpPr/>
        <p:nvPr/>
      </p:nvGrpSpPr>
      <p:grpSpPr>
        <a:xfrm>
          <a:off x="0" y="0"/>
          <a:ext cx="0" cy="0"/>
          <a:chOff x="0" y="0"/>
          <a:chExt cx="0" cy="0"/>
        </a:xfrm>
      </p:grpSpPr>
      <p:sp>
        <p:nvSpPr>
          <p:cNvPr id="461" name="Google Shape;461;p159"/>
          <p:cNvSpPr/>
          <p:nvPr/>
        </p:nvSpPr>
        <p:spPr>
          <a:xfrm>
            <a:off x="7223760" y="318052"/>
            <a:ext cx="1920240" cy="37689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2" name="Google Shape;462;p159"/>
          <p:cNvSpPr txBox="1"/>
          <p:nvPr>
            <p:ph idx="1" type="body"/>
          </p:nvPr>
        </p:nvSpPr>
        <p:spPr>
          <a:xfrm>
            <a:off x="687388" y="2055813"/>
            <a:ext cx="8224837" cy="350983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Font typeface="Noto Sans Symbols"/>
              <a:buChar char="▪"/>
              <a:defRPr>
                <a:solidFill>
                  <a:srgbClr val="25496F"/>
                </a:solidFill>
                <a:latin typeface="Arial"/>
                <a:ea typeface="Arial"/>
                <a:cs typeface="Arial"/>
                <a:sym typeface="Arial"/>
              </a:defRPr>
            </a:lvl2pPr>
            <a:lvl3pPr indent="-330835" lvl="2" marL="1371600" algn="l">
              <a:lnSpc>
                <a:spcPct val="100000"/>
              </a:lnSpc>
              <a:spcBef>
                <a:spcPts val="600"/>
              </a:spcBef>
              <a:spcAft>
                <a:spcPts val="0"/>
              </a:spcAft>
              <a:buSzPts val="1610"/>
              <a:buFont typeface="Arial"/>
              <a:buChar char="•"/>
              <a:defRPr>
                <a:solidFill>
                  <a:srgbClr val="25496F"/>
                </a:solidFill>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solidFill>
                  <a:srgbClr val="25496F"/>
                </a:solidFill>
                <a:latin typeface="Arial"/>
                <a:ea typeface="Arial"/>
                <a:cs typeface="Arial"/>
                <a:sym typeface="Arial"/>
              </a:defRPr>
            </a:lvl4pPr>
            <a:lvl5pPr indent="-295275" lvl="4" marL="2286000" algn="l">
              <a:lnSpc>
                <a:spcPct val="100000"/>
              </a:lnSpc>
              <a:spcBef>
                <a:spcPts val="600"/>
              </a:spcBef>
              <a:spcAft>
                <a:spcPts val="0"/>
              </a:spcAft>
              <a:buSzPts val="1050"/>
              <a:buFont typeface="Courier New"/>
              <a:buChar char="o"/>
              <a:defRPr>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25496F"/>
                </a:solidFill>
                <a:latin typeface="Arial"/>
                <a:ea typeface="Arial"/>
                <a:cs typeface="Arial"/>
                <a:sym typeface="Arial"/>
              </a:defRPr>
            </a:lvl9pPr>
          </a:lstStyle>
          <a:p/>
        </p:txBody>
      </p:sp>
      <p:sp>
        <p:nvSpPr>
          <p:cNvPr id="463" name="Google Shape;463;p159"/>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4" name="Google Shape;464;p15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slideLayout" Target="../slideLayouts/slideLayout33.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23" Type="http://schemas.openxmlformats.org/officeDocument/2006/relationships/theme" Target="../theme/theme5.xml"/><Relationship Id="rId1" Type="http://schemas.openxmlformats.org/officeDocument/2006/relationships/image" Target="../media/image5.jpg"/><Relationship Id="rId2" Type="http://schemas.openxmlformats.org/officeDocument/2006/relationships/image" Target="../media/image2.png"/><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9.xml"/><Relationship Id="rId10" Type="http://schemas.openxmlformats.org/officeDocument/2006/relationships/slideLayout" Target="../slideLayouts/slideLayout42.xml"/><Relationship Id="rId1" Type="http://schemas.openxmlformats.org/officeDocument/2006/relationships/image" Target="../media/image5.jp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theme" Target="../theme/theme2.xml"/><Relationship Id="rId12" Type="http://schemas.openxmlformats.org/officeDocument/2006/relationships/slideLayout" Target="../slideLayouts/slideLayout52.xml"/><Relationship Id="rId1" Type="http://schemas.openxmlformats.org/officeDocument/2006/relationships/image" Target="../media/image1.jpg"/><Relationship Id="rId2" Type="http://schemas.openxmlformats.org/officeDocument/2006/relationships/image" Target="../media/image3.png"/><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0" Type="http://schemas.openxmlformats.org/officeDocument/2006/relationships/theme" Target="../theme/theme7.xml"/><Relationship Id="rId1" Type="http://schemas.openxmlformats.org/officeDocument/2006/relationships/image" Target="../media/image5.jpg"/><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 Type="http://schemas.openxmlformats.org/officeDocument/2006/relationships/image" Target="../media/image5.jpg"/><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5" Type="http://schemas.openxmlformats.org/officeDocument/2006/relationships/theme" Target="../theme/theme8.xml"/><Relationship Id="rId14" Type="http://schemas.openxmlformats.org/officeDocument/2006/relationships/slideLayout" Target="../slideLayouts/slideLayout7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0" Type="http://schemas.openxmlformats.org/officeDocument/2006/relationships/slideLayout" Target="../slideLayouts/slideLayout81.xml"/><Relationship Id="rId13" Type="http://schemas.openxmlformats.org/officeDocument/2006/relationships/slideLayout" Target="../slideLayouts/slideLayout84.xml"/><Relationship Id="rId12" Type="http://schemas.openxmlformats.org/officeDocument/2006/relationships/slideLayout" Target="../slideLayouts/slideLayout83.xml"/><Relationship Id="rId1" Type="http://schemas.openxmlformats.org/officeDocument/2006/relationships/image" Target="../media/image5.jpg"/><Relationship Id="rId2" Type="http://schemas.openxmlformats.org/officeDocument/2006/relationships/image" Target="../media/image2.png"/><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5" Type="http://schemas.openxmlformats.org/officeDocument/2006/relationships/theme" Target="../theme/theme4.xml"/><Relationship Id="rId14" Type="http://schemas.openxmlformats.org/officeDocument/2006/relationships/slideLayout" Target="../slideLayouts/slideLayout8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theme" Target="../theme/theme3.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RTI PPT Template_Text.jpg" id="10" name="Google Shape;10;p103"/>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1" name="Google Shape;11;p103"/>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12" name="Google Shape;12;p103"/>
          <p:cNvSpPr txBox="1"/>
          <p:nvPr>
            <p:ph idx="1" type="body"/>
          </p:nvPr>
        </p:nvSpPr>
        <p:spPr>
          <a:xfrm>
            <a:off x="687388" y="2055812"/>
            <a:ext cx="8224837" cy="3794125"/>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17365D"/>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17365D"/>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Source Sans Pro"/>
              <a:buChar char="–"/>
              <a:defRPr b="0" i="0" sz="1400" u="none" cap="none" strike="noStrike">
                <a:solidFill>
                  <a:srgbClr val="17365D"/>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17365D"/>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9pPr>
          </a:lstStyle>
          <a:p/>
        </p:txBody>
      </p:sp>
      <p:sp>
        <p:nvSpPr>
          <p:cNvPr id="13" name="Google Shape;13;p103"/>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 name="Shape 72"/>
        <p:cNvGrpSpPr/>
        <p:nvPr/>
      </p:nvGrpSpPr>
      <p:grpSpPr>
        <a:xfrm>
          <a:off x="0" y="0"/>
          <a:ext cx="0" cy="0"/>
          <a:chOff x="0" y="0"/>
          <a:chExt cx="0" cy="0"/>
        </a:xfrm>
      </p:grpSpPr>
      <p:pic>
        <p:nvPicPr>
          <p:cNvPr descr="RTI PPT Template_Text.jpg" id="73" name="Google Shape;73;p105"/>
          <p:cNvPicPr preferRelativeResize="0"/>
          <p:nvPr/>
        </p:nvPicPr>
        <p:blipFill rotWithShape="1">
          <a:blip r:embed="rId1">
            <a:alphaModFix/>
          </a:blip>
          <a:srcRect b="0" l="0" r="0" t="0"/>
          <a:stretch/>
        </p:blipFill>
        <p:spPr>
          <a:xfrm>
            <a:off x="0" y="0"/>
            <a:ext cx="9143998" cy="6857998"/>
          </a:xfrm>
          <a:prstGeom prst="rect">
            <a:avLst/>
          </a:prstGeom>
          <a:noFill/>
          <a:ln>
            <a:noFill/>
          </a:ln>
        </p:spPr>
      </p:pic>
      <p:sp>
        <p:nvSpPr>
          <p:cNvPr id="74" name="Google Shape;74;p10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75" name="Google Shape;75;p105"/>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17365D"/>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17365D"/>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Source Sans Pro"/>
              <a:buChar char="–"/>
              <a:defRPr b="0" i="0" sz="1400" u="none" cap="none" strike="noStrike">
                <a:solidFill>
                  <a:srgbClr val="17365D"/>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17365D"/>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9pPr>
          </a:lstStyle>
          <a:p/>
        </p:txBody>
      </p:sp>
      <p:sp>
        <p:nvSpPr>
          <p:cNvPr id="76" name="Google Shape;76;p10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RTI Arkansas Logo.png" id="77" name="Google Shape;77;p105"/>
          <p:cNvPicPr preferRelativeResize="0"/>
          <p:nvPr/>
        </p:nvPicPr>
        <p:blipFill rotWithShape="1">
          <a:blip r:embed="rId2">
            <a:alphaModFix/>
          </a:blip>
          <a:srcRect b="0" l="0" r="0" t="0"/>
          <a:stretch/>
        </p:blipFill>
        <p:spPr>
          <a:xfrm>
            <a:off x="6915748" y="466587"/>
            <a:ext cx="2025052" cy="37394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5" name="Shape 165"/>
        <p:cNvGrpSpPr/>
        <p:nvPr/>
      </p:nvGrpSpPr>
      <p:grpSpPr>
        <a:xfrm>
          <a:off x="0" y="0"/>
          <a:ext cx="0" cy="0"/>
          <a:chOff x="0" y="0"/>
          <a:chExt cx="0" cy="0"/>
        </a:xfrm>
      </p:grpSpPr>
      <p:pic>
        <p:nvPicPr>
          <p:cNvPr descr="RTI PPT Template_Text.jpg" id="166" name="Google Shape;166;p107"/>
          <p:cNvPicPr preferRelativeResize="0"/>
          <p:nvPr/>
        </p:nvPicPr>
        <p:blipFill rotWithShape="1">
          <a:blip r:embed="rId1">
            <a:alphaModFix/>
          </a:blip>
          <a:srcRect b="0" l="0" r="0" t="0"/>
          <a:stretch/>
        </p:blipFill>
        <p:spPr>
          <a:xfrm>
            <a:off x="0" y="0"/>
            <a:ext cx="9143998" cy="6857998"/>
          </a:xfrm>
          <a:prstGeom prst="rect">
            <a:avLst/>
          </a:prstGeom>
          <a:noFill/>
          <a:ln>
            <a:noFill/>
          </a:ln>
        </p:spPr>
      </p:pic>
      <p:sp>
        <p:nvSpPr>
          <p:cNvPr id="167" name="Google Shape;167;p10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168" name="Google Shape;168;p107"/>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69" name="Google Shape;169;p10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pic>
        <p:nvPicPr>
          <p:cNvPr descr="RTI PPT Template_Divider.jpg" id="216" name="Google Shape;216;p110"/>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217" name="Google Shape;217;p110"/>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lvl1pPr lvl="0" marR="0" rtl="0" algn="ctr">
              <a:lnSpc>
                <a:spcPct val="100000"/>
              </a:lnSpc>
              <a:spcBef>
                <a:spcPts val="0"/>
              </a:spcBef>
              <a:spcAft>
                <a:spcPts val="0"/>
              </a:spcAft>
              <a:buClr>
                <a:schemeClr val="lt1"/>
              </a:buClr>
              <a:buSzPts val="4400"/>
              <a:buFont typeface="Arial Narrow"/>
              <a:buNone/>
              <a:defRPr b="1" i="0" sz="44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8" name="Google Shape;218;p110"/>
          <p:cNvSpPr txBox="1"/>
          <p:nvPr>
            <p:ph idx="1" type="body"/>
          </p:nvPr>
        </p:nvSpPr>
        <p:spPr>
          <a:xfrm>
            <a:off x="687388" y="4529139"/>
            <a:ext cx="8229600" cy="1389062"/>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640"/>
              </a:spcBef>
              <a:spcAft>
                <a:spcPts val="0"/>
              </a:spcAft>
              <a:buClr>
                <a:srgbClr val="BFBFBF"/>
              </a:buClr>
              <a:buSzPts val="3200"/>
              <a:buFont typeface="Arial"/>
              <a:buNone/>
              <a:defRPr b="0" i="0" sz="3200" u="none" cap="none" strike="noStrike">
                <a:solidFill>
                  <a:srgbClr val="BFBFBF"/>
                </a:solidFill>
                <a:latin typeface="Arial"/>
                <a:ea typeface="Arial"/>
                <a:cs typeface="Arial"/>
                <a:sym typeface="Arial"/>
              </a:defRPr>
            </a:lvl1pPr>
            <a:lvl2pPr indent="-342900" lvl="1" marL="9144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2pPr>
            <a:lvl3pPr indent="-342900" lvl="2" marL="13716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indent="-342900" lvl="3" marL="18288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19" name="Google Shape;219;p110"/>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220" name="Google Shape;220;p110"/>
          <p:cNvPicPr preferRelativeResize="0"/>
          <p:nvPr/>
        </p:nvPicPr>
        <p:blipFill rotWithShape="1">
          <a:blip r:embed="rId2">
            <a:alphaModFix/>
          </a:blip>
          <a:srcRect b="0" l="0" r="0" t="0"/>
          <a:stretch/>
        </p:blipFill>
        <p:spPr>
          <a:xfrm>
            <a:off x="5749346" y="6064188"/>
            <a:ext cx="2783536" cy="70544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pic>
        <p:nvPicPr>
          <p:cNvPr descr="RTI PPT Template_Text.jpg" id="267" name="Google Shape;267;p115"/>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268" name="Google Shape;268;p115"/>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269" name="Google Shape;269;p115"/>
          <p:cNvSpPr txBox="1"/>
          <p:nvPr>
            <p:ph idx="1" type="body"/>
          </p:nvPr>
        </p:nvSpPr>
        <p:spPr>
          <a:xfrm>
            <a:off x="687388" y="2055812"/>
            <a:ext cx="8224837" cy="3794125"/>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270" name="Google Shape;270;p115"/>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4" name="Shape 304"/>
        <p:cNvGrpSpPr/>
        <p:nvPr/>
      </p:nvGrpSpPr>
      <p:grpSpPr>
        <a:xfrm>
          <a:off x="0" y="0"/>
          <a:ext cx="0" cy="0"/>
          <a:chOff x="0" y="0"/>
          <a:chExt cx="0" cy="0"/>
        </a:xfrm>
      </p:grpSpPr>
      <p:pic>
        <p:nvPicPr>
          <p:cNvPr descr="RTI PPT Template_Text.jpg" id="305" name="Google Shape;305;p123"/>
          <p:cNvPicPr preferRelativeResize="0"/>
          <p:nvPr/>
        </p:nvPicPr>
        <p:blipFill rotWithShape="1">
          <a:blip r:embed="rId1">
            <a:alphaModFix/>
          </a:blip>
          <a:srcRect b="0" l="0" r="0" t="0"/>
          <a:stretch/>
        </p:blipFill>
        <p:spPr>
          <a:xfrm>
            <a:off x="0" y="0"/>
            <a:ext cx="9143998" cy="6857998"/>
          </a:xfrm>
          <a:prstGeom prst="rect">
            <a:avLst/>
          </a:prstGeom>
          <a:noFill/>
          <a:ln>
            <a:noFill/>
          </a:ln>
        </p:spPr>
      </p:pic>
      <p:sp>
        <p:nvSpPr>
          <p:cNvPr id="306" name="Google Shape;306;p12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307" name="Google Shape;307;p123"/>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17365D"/>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17365D"/>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Source Sans Pro"/>
              <a:buChar char="–"/>
              <a:defRPr b="0" i="0" sz="1400" u="none" cap="none" strike="noStrike">
                <a:solidFill>
                  <a:srgbClr val="17365D"/>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17365D"/>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9pPr>
          </a:lstStyle>
          <a:p/>
        </p:txBody>
      </p:sp>
      <p:sp>
        <p:nvSpPr>
          <p:cNvPr id="308" name="Google Shape;308;p12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pic>
        <p:nvPicPr>
          <p:cNvPr descr="RTI PPT Template_Text.jpg" id="368" name="Google Shape;368;p125"/>
          <p:cNvPicPr preferRelativeResize="0"/>
          <p:nvPr/>
        </p:nvPicPr>
        <p:blipFill rotWithShape="1">
          <a:blip r:embed="rId1">
            <a:alphaModFix/>
          </a:blip>
          <a:srcRect b="0" l="0" r="0" t="0"/>
          <a:stretch/>
        </p:blipFill>
        <p:spPr>
          <a:xfrm>
            <a:off x="0" y="0"/>
            <a:ext cx="9143998" cy="6857998"/>
          </a:xfrm>
          <a:prstGeom prst="rect">
            <a:avLst/>
          </a:prstGeom>
          <a:noFill/>
          <a:ln>
            <a:noFill/>
          </a:ln>
        </p:spPr>
      </p:pic>
      <p:sp>
        <p:nvSpPr>
          <p:cNvPr id="369" name="Google Shape;369;p12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370" name="Google Shape;370;p125"/>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17365D"/>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17365D"/>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Source Sans Pro"/>
              <a:buChar char="–"/>
              <a:defRPr b="0" i="0" sz="1400" u="none" cap="none" strike="noStrike">
                <a:solidFill>
                  <a:srgbClr val="17365D"/>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17365D"/>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9pPr>
          </a:lstStyle>
          <a:p/>
        </p:txBody>
      </p:sp>
      <p:sp>
        <p:nvSpPr>
          <p:cNvPr id="371" name="Google Shape;371;p12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RTI Arkansas Logo.png" id="372" name="Google Shape;372;p125"/>
          <p:cNvPicPr preferRelativeResize="0"/>
          <p:nvPr/>
        </p:nvPicPr>
        <p:blipFill rotWithShape="1">
          <a:blip r:embed="rId2">
            <a:alphaModFix/>
          </a:blip>
          <a:srcRect b="0" l="0" r="0" t="0"/>
          <a:stretch/>
        </p:blipFill>
        <p:spPr>
          <a:xfrm>
            <a:off x="6915748" y="466587"/>
            <a:ext cx="2025052" cy="37394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133"/>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424" name="Google Shape;424;p133"/>
          <p:cNvSpPr txBox="1"/>
          <p:nvPr>
            <p:ph idx="1" type="body"/>
          </p:nvPr>
        </p:nvSpPr>
        <p:spPr>
          <a:xfrm>
            <a:off x="687388" y="2055812"/>
            <a:ext cx="8224837" cy="3794125"/>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Libre Franklin"/>
              <a:buChar char="–"/>
              <a:defRPr b="0" i="0" sz="1400" u="none" cap="none" strike="noStrike">
                <a:solidFill>
                  <a:srgbClr val="25496F"/>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425" name="Google Shape;425;p133"/>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RTI PPT Template_Text.jpg" id="426" name="Google Shape;426;p133"/>
          <p:cNvPicPr preferRelativeResize="0"/>
          <p:nvPr/>
        </p:nvPicPr>
        <p:blipFill rotWithShape="1">
          <a:blip r:embed="rId1">
            <a:alphaModFix/>
          </a:blip>
          <a:srcRect b="0" l="0" r="0" t="0"/>
          <a:stretch/>
        </p:blipFill>
        <p:spPr>
          <a:xfrm>
            <a:off x="0" y="0"/>
            <a:ext cx="9144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1" r:id="rId2"/>
    <p:sldLayoutId id="2147483742" r:id="rId3"/>
    <p:sldLayoutId id="2147483743" r:id="rId4"/>
    <p:sldLayoutId id="2147483744" r:id="rId5"/>
    <p:sldLayoutId id="2147483745" r:id="rId6"/>
    <p:sldLayoutId id="2147483746" r:id="rId7"/>
    <p:sldLayoutId id="2147483747"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00.xml"/><Relationship Id="rId3" Type="http://schemas.openxmlformats.org/officeDocument/2006/relationships/hyperlink" Target="https://ies.ed.gov/ncee/wwc/Docs/PracticeGuide/rti_reading_pg_021809.pdf" TargetMode="External"/><Relationship Id="rId4" Type="http://schemas.openxmlformats.org/officeDocument/2006/relationships/hyperlink" Target="https://www.isbe.net/Documents/sped_rti_framework.pdf" TargetMode="External"/><Relationship Id="rId5" Type="http://schemas.openxmlformats.org/officeDocument/2006/relationships/image" Target="../media/image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01.xml"/><Relationship Id="rId3" Type="http://schemas.openxmlformats.org/officeDocument/2006/relationships/hyperlink" Target="https://intensiveintervention.org/resource/using-secondary-interventions-set-foundation-effective-intensive-intervention" TargetMode="External"/><Relationship Id="rId4" Type="http://schemas.openxmlformats.org/officeDocument/2006/relationships/hyperlink" Target="https://rti4success.org/sites/default/files/The%20ABCs%20of%20RTI%20in%20Elementary%20School.pdf" TargetMode="External"/><Relationship Id="rId5" Type="http://schemas.openxmlformats.org/officeDocument/2006/relationships/hyperlink" Target="https://rti4success.org/sites/default/files/RTI%20ProgressMonitoringBrief1-Planning%20and%20Practice.pdf" TargetMode="External"/><Relationship Id="rId6" Type="http://schemas.openxmlformats.org/officeDocument/2006/relationships/image" Target="../media/image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02.xml"/><Relationship Id="rId3" Type="http://schemas.openxmlformats.org/officeDocument/2006/relationships/hyperlink" Target="https://doi.org/10.1177/0022219407313587" TargetMode="External"/><Relationship Id="rId4" Type="http://schemas.openxmlformats.org/officeDocument/2006/relationships/hyperlink" Target="https://files.eric.ed.gov/fulltext/ED495660.pdf" TargetMode="External"/><Relationship Id="rId5"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hyperlink" Target="https://ies.ed.gov/ncee/wwc/practiceguide/3" TargetMode="External"/><Relationship Id="rId4" Type="http://schemas.openxmlformats.org/officeDocument/2006/relationships/hyperlink" Target="https://youtu.be/qK8c2hHpcl4" TargetMode="External"/><Relationship Id="rId5" Type="http://schemas.openxmlformats.org/officeDocument/2006/relationships/hyperlink" Target="https://charts.intensiveintervention.org/chart/academic-screening" TargetMode="External"/><Relationship Id="rId6"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8.xml"/><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1.jpg"/><Relationship Id="rId5" Type="http://schemas.openxmlformats.org/officeDocument/2006/relationships/image" Target="../media/image15.jpg"/><Relationship Id="rId6"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3.xml"/><Relationship Id="rId3"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5.xml"/><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6.xml"/><Relationship Id="rId3"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8.xml"/><Relationship Id="rId3"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0.xml"/><Relationship Id="rId3"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3.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hyperlink" Target="https://ies.ed.gov/ncee/wwc/practiceguide/3" TargetMode="External"/><Relationship Id="rId4" Type="http://schemas.openxmlformats.org/officeDocument/2006/relationships/hyperlink" Target="https://youtu.be/qK8c2hHpcl4" TargetMode="External"/><Relationship Id="rId5" Type="http://schemas.openxmlformats.org/officeDocument/2006/relationships/hyperlink" Target="https://charts.intensiveintervention.org/chart/academic-screening" TargetMode="External"/><Relationship Id="rId6"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4.xml"/><Relationship Id="rId3"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5.xml"/><Relationship Id="rId3"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6.xml"/><Relationship Id="rId3"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7.xml"/><Relationship Id="rId3"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8.xml"/><Relationship Id="rId3" Type="http://schemas.openxmlformats.org/officeDocument/2006/relationships/image" Target="../media/image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0.xml"/><Relationship Id="rId3"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24.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4.xml"/><Relationship Id="rId3"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5.xml"/><Relationship Id="rId3" Type="http://schemas.openxmlformats.org/officeDocument/2006/relationships/image" Target="../media/image29.jp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6.xml"/><Relationship Id="rId3" Type="http://schemas.openxmlformats.org/officeDocument/2006/relationships/image" Target="../media/image9.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9.png"/><Relationship Id="rId4" Type="http://schemas.openxmlformats.org/officeDocument/2006/relationships/image" Target="../media/image33.png"/><Relationship Id="rId5" Type="http://schemas.openxmlformats.org/officeDocument/2006/relationships/image" Target="../media/image3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35.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27.jp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2.jp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3.xml"/><Relationship Id="rId3" Type="http://schemas.openxmlformats.org/officeDocument/2006/relationships/image" Target="../media/image1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4.xml"/><Relationship Id="rId3" Type="http://schemas.openxmlformats.org/officeDocument/2006/relationships/image" Target="../media/image9.pn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5.xml"/><Relationship Id="rId3" Type="http://schemas.openxmlformats.org/officeDocument/2006/relationships/image" Target="../media/image38.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66.xml"/><Relationship Id="rId3" Type="http://schemas.openxmlformats.org/officeDocument/2006/relationships/image" Target="../media/image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69.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0.xml"/><Relationship Id="rId3" Type="http://schemas.openxmlformats.org/officeDocument/2006/relationships/image" Target="../media/image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1.xml"/><Relationship Id="rId3" Type="http://schemas.openxmlformats.org/officeDocument/2006/relationships/image" Target="../media/image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2.xml"/><Relationship Id="rId3" Type="http://schemas.openxmlformats.org/officeDocument/2006/relationships/image" Target="../media/image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3.xml"/><Relationship Id="rId3" Type="http://schemas.openxmlformats.org/officeDocument/2006/relationships/image" Target="../media/image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74.xml"/><Relationship Id="rId3" Type="http://schemas.openxmlformats.org/officeDocument/2006/relationships/image" Target="../media/image39.png"/><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5.xml"/><Relationship Id="rId3" Type="http://schemas.openxmlformats.org/officeDocument/2006/relationships/image" Target="../media/image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6.xml"/><Relationship Id="rId3" Type="http://schemas.openxmlformats.org/officeDocument/2006/relationships/image" Target="../media/image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7.xml"/><Relationship Id="rId3" Type="http://schemas.openxmlformats.org/officeDocument/2006/relationships/image" Target="../media/image40.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8.xml"/><Relationship Id="rId3" Type="http://schemas.openxmlformats.org/officeDocument/2006/relationships/image" Target="../media/image42.png"/><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0.xml"/><Relationship Id="rId3" Type="http://schemas.openxmlformats.org/officeDocument/2006/relationships/image" Target="../media/image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1.xml"/><Relationship Id="rId3" Type="http://schemas.openxmlformats.org/officeDocument/2006/relationships/image" Target="../media/image41.png"/><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82.xml"/><Relationship Id="rId3" Type="http://schemas.openxmlformats.org/officeDocument/2006/relationships/hyperlink" Target="https://intensiveintervention.org/" TargetMode="External"/><Relationship Id="rId4" Type="http://schemas.openxmlformats.org/officeDocument/2006/relationships/image" Target="../media/image43.jpg"/><Relationship Id="rId5" Type="http://schemas.openxmlformats.org/officeDocument/2006/relationships/image" Target="../media/image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47.jpg"/><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hyperlink" Target="http://www.intensiveinterventions.org/" TargetMode="External"/><Relationship Id="rId4" Type="http://schemas.openxmlformats.org/officeDocument/2006/relationships/image" Target="../media/image45.png"/><Relationship Id="rId5" Type="http://schemas.openxmlformats.org/officeDocument/2006/relationships/image" Target="../media/image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7.xml"/><Relationship Id="rId3" Type="http://schemas.openxmlformats.org/officeDocument/2006/relationships/image" Target="../media/image14.jpg"/><Relationship Id="rId4" Type="http://schemas.openxmlformats.org/officeDocument/2006/relationships/image" Target="../media/image11.jpg"/><Relationship Id="rId5" Type="http://schemas.openxmlformats.org/officeDocument/2006/relationships/image" Target="../media/image15.jpg"/><Relationship Id="rId6" Type="http://schemas.openxmlformats.org/officeDocument/2006/relationships/image" Target="../media/image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8.xml"/><Relationship Id="rId3" Type="http://schemas.openxmlformats.org/officeDocument/2006/relationships/image" Target="../media/image44.png"/><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46.png"/><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45.pn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hyperlink" Target="https://intensiveintervention.org/" TargetMode="External"/><Relationship Id="rId4" Type="http://schemas.openxmlformats.org/officeDocument/2006/relationships/hyperlink" Target="http://ies.ed.gov/ncee/wwc/" TargetMode="External"/><Relationship Id="rId5" Type="http://schemas.openxmlformats.org/officeDocument/2006/relationships/hyperlink" Target="http://www.bestevidence.org/" TargetMode="External"/><Relationship Id="rId6" Type="http://schemas.openxmlformats.org/officeDocument/2006/relationships/image" Target="../media/image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hyperlink" Target="https://highleveragepractices.org/" TargetMode="External"/><Relationship Id="rId4" Type="http://schemas.openxmlformats.org/officeDocument/2006/relationships/hyperlink" Target="http://buildingrti.utexas.org/" TargetMode="External"/><Relationship Id="rId5" Type="http://schemas.openxmlformats.org/officeDocument/2006/relationships/hyperlink" Target="http://iris.peabody.vanderbilt.edu/iris-resource-locator/" TargetMode="External"/><Relationship Id="rId6" Type="http://schemas.openxmlformats.org/officeDocument/2006/relationships/hyperlink" Target="http://www.fcrr.org/" TargetMode="External"/><Relationship Id="rId7" Type="http://schemas.openxmlformats.org/officeDocument/2006/relationships/image" Target="../media/image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hyperlink" Target="https://intensiveintervention.org" TargetMode="External"/><Relationship Id="rId4" Type="http://schemas.openxmlformats.org/officeDocument/2006/relationships/hyperlink" Target="http://www.rti4success.org/resources/training-modules" TargetMode="External"/><Relationship Id="rId5" Type="http://schemas.openxmlformats.org/officeDocument/2006/relationships/image" Target="../media/image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6.xml"/><Relationship Id="rId3" Type="http://schemas.openxmlformats.org/officeDocument/2006/relationships/hyperlink" Target="https://ies.ed.gov/ncee/pubs/20164000/pdf/20164000.pdf" TargetMode="External"/><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7.xml"/><Relationship Id="rId3" Type="http://schemas.openxmlformats.org/officeDocument/2006/relationships/hyperlink" Target="https://rti4success.org/" TargetMode="External"/><Relationship Id="rId4" Type="http://schemas.openxmlformats.org/officeDocument/2006/relationships/hyperlink" Target="http://www.rti4success.org/resource/using-cbm-determine-response-intervention" TargetMode="External"/><Relationship Id="rId9" Type="http://schemas.openxmlformats.org/officeDocument/2006/relationships/image" Target="../media/image9.png"/><Relationship Id="rId5" Type="http://schemas.openxmlformats.org/officeDocument/2006/relationships/hyperlink" Target="http://www.rti4success.org/resource/essential-components-rti-closer-look-response-intervention" TargetMode="External"/><Relationship Id="rId6" Type="http://schemas.openxmlformats.org/officeDocument/2006/relationships/hyperlink" Target="https://rti4success.org/resource/rti-implementer-series-module-2-progress-monitoring" TargetMode="External"/><Relationship Id="rId7" Type="http://schemas.openxmlformats.org/officeDocument/2006/relationships/hyperlink" Target="https://rti4success.org/sites/default/files/Literacy_English_Language_%20Instruction_ELLs_flowchart.pdf" TargetMode="External"/><Relationship Id="rId8" Type="http://schemas.openxmlformats.org/officeDocument/2006/relationships/hyperlink" Target="https://rti4success.org/sites/default/files/RTI%20PM%20Manual_web_w_handouts.pdf"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8.xml"/><Relationship Id="rId3" Type="http://schemas.openxmlformats.org/officeDocument/2006/relationships/hyperlink" Target="https://rti4success.org/resource/rti-implementer-series-module-3-multi-level-prevention-system" TargetMode="External"/><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9.xml"/><Relationship Id="rId3" Type="http://schemas.openxmlformats.org/officeDocument/2006/relationships/hyperlink" Target="https://doi.org/10.1177/0040059914522966" TargetMode="External"/><Relationship Id="rId4" Type="http://schemas.openxmlformats.org/officeDocument/2006/relationships/hyperlink" Target="https://ies.ed.gov/ncee/wwc/Docs/PracticeGuide/20074011.pdf" TargetMode="External"/><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1"/>
          <p:cNvSpPr txBox="1"/>
          <p:nvPr>
            <p:ph idx="1" type="body"/>
          </p:nvPr>
        </p:nvSpPr>
        <p:spPr>
          <a:xfrm>
            <a:off x="0" y="2599554"/>
            <a:ext cx="9144000" cy="1144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3600"/>
              <a:buNone/>
            </a:pPr>
            <a:r>
              <a:rPr b="1" lang="en-US" sz="3600">
                <a:solidFill>
                  <a:schemeClr val="dk2"/>
                </a:solidFill>
              </a:rPr>
              <a:t>Module 1</a:t>
            </a:r>
            <a:endParaRPr sz="3600">
              <a:solidFill>
                <a:schemeClr val="dk2"/>
              </a:solidFill>
            </a:endParaRPr>
          </a:p>
          <a:p>
            <a:pPr indent="0" lvl="0" marL="0" rtl="0" algn="ctr">
              <a:lnSpc>
                <a:spcPct val="100000"/>
              </a:lnSpc>
              <a:spcBef>
                <a:spcPts val="600"/>
              </a:spcBef>
              <a:spcAft>
                <a:spcPts val="0"/>
              </a:spcAft>
              <a:buSzPts val="3600"/>
              <a:buNone/>
            </a:pPr>
            <a:r>
              <a:rPr lang="en-US" sz="3600">
                <a:solidFill>
                  <a:schemeClr val="dk2"/>
                </a:solidFill>
              </a:rPr>
              <a:t>Response to Intervention (RTI) Overview</a:t>
            </a:r>
            <a:endParaRPr/>
          </a:p>
        </p:txBody>
      </p:sp>
      <p:pic>
        <p:nvPicPr>
          <p:cNvPr descr="RTI Arkansas Logo.png" id="471" name="Google Shape;471;p1"/>
          <p:cNvPicPr preferRelativeResize="0"/>
          <p:nvPr/>
        </p:nvPicPr>
        <p:blipFill rotWithShape="1">
          <a:blip r:embed="rId3">
            <a:alphaModFix/>
          </a:blip>
          <a:srcRect b="0" l="0" r="0" t="0"/>
          <a:stretch/>
        </p:blipFill>
        <p:spPr>
          <a:xfrm>
            <a:off x="795521" y="320275"/>
            <a:ext cx="7708394" cy="1423416"/>
          </a:xfrm>
          <a:prstGeom prst="rect">
            <a:avLst/>
          </a:prstGeom>
          <a:noFill/>
          <a:ln>
            <a:noFill/>
          </a:ln>
        </p:spPr>
      </p:pic>
      <p:pic>
        <p:nvPicPr>
          <p:cNvPr descr="A close up of a sign&#10;&#10;Description automatically generated" id="472" name="Google Shape;472;p1"/>
          <p:cNvPicPr preferRelativeResize="0"/>
          <p:nvPr/>
        </p:nvPicPr>
        <p:blipFill rotWithShape="1">
          <a:blip r:embed="rId4">
            <a:alphaModFix/>
          </a:blip>
          <a:srcRect b="0" l="0" r="0" t="0"/>
          <a:stretch/>
        </p:blipFill>
        <p:spPr>
          <a:xfrm>
            <a:off x="3926612" y="4198973"/>
            <a:ext cx="1446212" cy="14462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10"/>
          <p:cNvSpPr txBox="1"/>
          <p:nvPr>
            <p:ph idx="1" type="body"/>
          </p:nvPr>
        </p:nvSpPr>
        <p:spPr>
          <a:xfrm>
            <a:off x="687526" y="2055813"/>
            <a:ext cx="3972629" cy="3557783"/>
          </a:xfrm>
          <a:prstGeom prst="rect">
            <a:avLst/>
          </a:prstGeom>
          <a:noFill/>
          <a:ln cap="flat" cmpd="sng" w="19050">
            <a:solidFill>
              <a:srgbClr val="17365D"/>
            </a:solidFill>
            <a:prstDash val="solid"/>
            <a:round/>
            <a:headEnd len="sm" w="sm" type="none"/>
            <a:tailEnd len="sm" w="sm" type="none"/>
          </a:ln>
        </p:spPr>
        <p:txBody>
          <a:bodyPr anchorCtr="0" anchor="t" bIns="0" lIns="91425" spcFirstLastPara="1" rIns="91425" wrap="square" tIns="91425">
            <a:noAutofit/>
          </a:bodyPr>
          <a:lstStyle/>
          <a:p>
            <a:pPr indent="0" lvl="0" marL="0" rtl="0" algn="ctr">
              <a:lnSpc>
                <a:spcPct val="100000"/>
              </a:lnSpc>
              <a:spcBef>
                <a:spcPts val="0"/>
              </a:spcBef>
              <a:spcAft>
                <a:spcPts val="0"/>
              </a:spcAft>
              <a:buSzPts val="1920"/>
              <a:buNone/>
            </a:pPr>
            <a:r>
              <a:rPr b="1" lang="en-US" sz="2000">
                <a:solidFill>
                  <a:srgbClr val="25496F"/>
                </a:solidFill>
              </a:rPr>
              <a:t>RTI Is . . .</a:t>
            </a:r>
            <a:endParaRPr b="1" sz="2000">
              <a:solidFill>
                <a:srgbClr val="25496F"/>
              </a:solidFill>
            </a:endParaRPr>
          </a:p>
          <a:p>
            <a:pPr indent="-285750" lvl="0" marL="285750" rtl="0" algn="l">
              <a:lnSpc>
                <a:spcPct val="100000"/>
              </a:lnSpc>
              <a:spcBef>
                <a:spcPts val="600"/>
              </a:spcBef>
              <a:spcAft>
                <a:spcPts val="0"/>
              </a:spcAft>
              <a:buSzPts val="1920"/>
              <a:buFont typeface="Noto Sans Symbols"/>
              <a:buChar char="▪"/>
            </a:pPr>
            <a:r>
              <a:rPr lang="en-US" sz="1800">
                <a:solidFill>
                  <a:srgbClr val="25496F"/>
                </a:solidFill>
              </a:rPr>
              <a:t>a </a:t>
            </a:r>
            <a:r>
              <a:rPr b="1" lang="en-US" sz="1800">
                <a:solidFill>
                  <a:srgbClr val="25496F"/>
                </a:solidFill>
              </a:rPr>
              <a:t>preventive</a:t>
            </a:r>
            <a:r>
              <a:rPr lang="en-US" sz="1800">
                <a:solidFill>
                  <a:srgbClr val="25496F"/>
                </a:solidFill>
              </a:rPr>
              <a:t> system of support.</a:t>
            </a:r>
            <a:endParaRPr sz="1800">
              <a:solidFill>
                <a:srgbClr val="25496F"/>
              </a:solidFill>
            </a:endParaRPr>
          </a:p>
          <a:p>
            <a:pPr indent="-285750" lvl="0" marL="285750" rtl="0" algn="l">
              <a:lnSpc>
                <a:spcPct val="100000"/>
              </a:lnSpc>
              <a:spcBef>
                <a:spcPts val="600"/>
              </a:spcBef>
              <a:spcAft>
                <a:spcPts val="0"/>
              </a:spcAft>
              <a:buSzPts val="1920"/>
              <a:buFont typeface="Noto Sans Symbols"/>
              <a:buChar char="▪"/>
            </a:pPr>
            <a:r>
              <a:rPr lang="en-US" sz="1800">
                <a:solidFill>
                  <a:srgbClr val="25496F"/>
                </a:solidFill>
              </a:rPr>
              <a:t>a </a:t>
            </a:r>
            <a:r>
              <a:rPr b="1" lang="en-US" sz="1800">
                <a:solidFill>
                  <a:srgbClr val="25496F"/>
                </a:solidFill>
              </a:rPr>
              <a:t>framework</a:t>
            </a:r>
            <a:r>
              <a:rPr lang="en-US" sz="1800">
                <a:solidFill>
                  <a:srgbClr val="25496F"/>
                </a:solidFill>
              </a:rPr>
              <a:t> to provide a continuum of services for all students.</a:t>
            </a:r>
            <a:endParaRPr sz="1800">
              <a:solidFill>
                <a:srgbClr val="25496F"/>
              </a:solidFill>
            </a:endParaRPr>
          </a:p>
          <a:p>
            <a:pPr indent="-285750" lvl="0" marL="285750" rtl="0" algn="l">
              <a:lnSpc>
                <a:spcPct val="100000"/>
              </a:lnSpc>
              <a:spcBef>
                <a:spcPts val="600"/>
              </a:spcBef>
              <a:spcAft>
                <a:spcPts val="0"/>
              </a:spcAft>
              <a:buSzPts val="1920"/>
              <a:buFont typeface="Noto Sans Symbols"/>
              <a:buChar char="▪"/>
            </a:pPr>
            <a:r>
              <a:rPr lang="en-US" sz="1800">
                <a:solidFill>
                  <a:srgbClr val="25496F"/>
                </a:solidFill>
              </a:rPr>
              <a:t>focused on </a:t>
            </a:r>
            <a:r>
              <a:rPr b="1" lang="en-US" sz="1800">
                <a:solidFill>
                  <a:srgbClr val="25496F"/>
                </a:solidFill>
              </a:rPr>
              <a:t>effective instruction</a:t>
            </a:r>
            <a:r>
              <a:rPr lang="en-US" sz="1800">
                <a:solidFill>
                  <a:srgbClr val="25496F"/>
                </a:solidFill>
              </a:rPr>
              <a:t> to enhance student growth.</a:t>
            </a:r>
            <a:endParaRPr sz="1800">
              <a:solidFill>
                <a:srgbClr val="25496F"/>
              </a:solidFill>
            </a:endParaRPr>
          </a:p>
          <a:p>
            <a:pPr indent="-285750" lvl="0" marL="285750" rtl="0" algn="l">
              <a:lnSpc>
                <a:spcPct val="100000"/>
              </a:lnSpc>
              <a:spcBef>
                <a:spcPts val="600"/>
              </a:spcBef>
              <a:spcAft>
                <a:spcPts val="0"/>
              </a:spcAft>
              <a:buSzPts val="1920"/>
              <a:buFont typeface="Noto Sans Symbols"/>
              <a:buChar char="▪"/>
            </a:pPr>
            <a:r>
              <a:rPr lang="en-US" sz="1800">
                <a:solidFill>
                  <a:srgbClr val="25496F"/>
                </a:solidFill>
              </a:rPr>
              <a:t>a system to provide instructional </a:t>
            </a:r>
            <a:r>
              <a:rPr b="1" lang="en-US" sz="1800">
                <a:solidFill>
                  <a:srgbClr val="25496F"/>
                </a:solidFill>
              </a:rPr>
              <a:t>interventions immediately </a:t>
            </a:r>
            <a:r>
              <a:rPr lang="en-US" sz="1800">
                <a:solidFill>
                  <a:srgbClr val="25496F"/>
                </a:solidFill>
              </a:rPr>
              <a:t>upon identification of </a:t>
            </a:r>
            <a:r>
              <a:rPr b="1" lang="en-US" sz="1800">
                <a:solidFill>
                  <a:srgbClr val="25496F"/>
                </a:solidFill>
              </a:rPr>
              <a:t>student need.</a:t>
            </a:r>
            <a:endParaRPr sz="1800">
              <a:solidFill>
                <a:srgbClr val="25496F"/>
              </a:solidFill>
            </a:endParaRPr>
          </a:p>
        </p:txBody>
      </p:sp>
      <p:sp>
        <p:nvSpPr>
          <p:cNvPr id="567" name="Google Shape;567;p10"/>
          <p:cNvSpPr txBox="1"/>
          <p:nvPr>
            <p:ph idx="2" type="body"/>
          </p:nvPr>
        </p:nvSpPr>
        <p:spPr>
          <a:xfrm>
            <a:off x="4861049" y="2055812"/>
            <a:ext cx="3972629" cy="3557783"/>
          </a:xfrm>
          <a:prstGeom prst="rect">
            <a:avLst/>
          </a:prstGeom>
          <a:noFill/>
          <a:ln cap="flat" cmpd="sng" w="19050">
            <a:solidFill>
              <a:srgbClr val="17365D"/>
            </a:solidFill>
            <a:prstDash val="solid"/>
            <a:round/>
            <a:headEnd len="sm" w="sm" type="none"/>
            <a:tailEnd len="sm" w="sm" type="none"/>
          </a:ln>
        </p:spPr>
        <p:txBody>
          <a:bodyPr anchorCtr="0" anchor="t" bIns="0" lIns="91425" spcFirstLastPara="1" rIns="91425" wrap="square" tIns="91425">
            <a:noAutofit/>
          </a:bodyPr>
          <a:lstStyle/>
          <a:p>
            <a:pPr indent="0" lvl="0" marL="0" rtl="0" algn="ctr">
              <a:lnSpc>
                <a:spcPct val="100000"/>
              </a:lnSpc>
              <a:spcBef>
                <a:spcPts val="0"/>
              </a:spcBef>
              <a:spcAft>
                <a:spcPts val="0"/>
              </a:spcAft>
              <a:buSzPts val="1920"/>
              <a:buNone/>
            </a:pPr>
            <a:r>
              <a:rPr b="1" lang="en-US" sz="2000">
                <a:solidFill>
                  <a:srgbClr val="25496F"/>
                </a:solidFill>
              </a:rPr>
              <a:t>RTI Is Not . . .</a:t>
            </a:r>
            <a:endParaRPr sz="2000">
              <a:solidFill>
                <a:srgbClr val="25496F"/>
              </a:solidFill>
            </a:endParaRPr>
          </a:p>
          <a:p>
            <a:pPr indent="-285750" lvl="0" marL="285750" rtl="0" algn="l">
              <a:lnSpc>
                <a:spcPct val="100000"/>
              </a:lnSpc>
              <a:spcBef>
                <a:spcPts val="600"/>
              </a:spcBef>
              <a:spcAft>
                <a:spcPts val="0"/>
              </a:spcAft>
              <a:buSzPts val="1920"/>
              <a:buFont typeface="Noto Sans Symbols"/>
              <a:buChar char="▪"/>
            </a:pPr>
            <a:r>
              <a:rPr lang="en-US" sz="1800">
                <a:solidFill>
                  <a:srgbClr val="25496F"/>
                </a:solidFill>
              </a:rPr>
              <a:t>a single </a:t>
            </a:r>
            <a:r>
              <a:rPr b="1" lang="en-US" sz="1800">
                <a:solidFill>
                  <a:srgbClr val="25496F"/>
                </a:solidFill>
              </a:rPr>
              <a:t>program.</a:t>
            </a:r>
            <a:endParaRPr b="1" sz="1800">
              <a:solidFill>
                <a:srgbClr val="25496F"/>
              </a:solidFill>
            </a:endParaRPr>
          </a:p>
          <a:p>
            <a:pPr indent="-285750" lvl="0" marL="285750" rtl="0" algn="l">
              <a:lnSpc>
                <a:spcPct val="100000"/>
              </a:lnSpc>
              <a:spcBef>
                <a:spcPts val="600"/>
              </a:spcBef>
              <a:spcAft>
                <a:spcPts val="0"/>
              </a:spcAft>
              <a:buSzPts val="1920"/>
              <a:buFont typeface="Noto Sans Symbols"/>
              <a:buChar char="▪"/>
            </a:pPr>
            <a:r>
              <a:rPr lang="en-US" sz="1800">
                <a:solidFill>
                  <a:srgbClr val="25496F"/>
                </a:solidFill>
              </a:rPr>
              <a:t>just about </a:t>
            </a:r>
            <a:r>
              <a:rPr b="1" lang="en-US" sz="1800">
                <a:solidFill>
                  <a:srgbClr val="25496F"/>
                </a:solidFill>
              </a:rPr>
              <a:t>interventions.</a:t>
            </a:r>
            <a:endParaRPr sz="1800">
              <a:solidFill>
                <a:srgbClr val="25496F"/>
              </a:solidFill>
            </a:endParaRPr>
          </a:p>
          <a:p>
            <a:pPr indent="-285750" lvl="0" marL="285750" rtl="0" algn="l">
              <a:lnSpc>
                <a:spcPct val="100000"/>
              </a:lnSpc>
              <a:spcBef>
                <a:spcPts val="600"/>
              </a:spcBef>
              <a:spcAft>
                <a:spcPts val="0"/>
              </a:spcAft>
              <a:buSzPts val="1920"/>
              <a:buFont typeface="Noto Sans Symbols"/>
              <a:buChar char="▪"/>
            </a:pPr>
            <a:r>
              <a:rPr lang="en-US" sz="1800">
                <a:solidFill>
                  <a:srgbClr val="25496F"/>
                </a:solidFill>
              </a:rPr>
              <a:t>a prereferral system for </a:t>
            </a:r>
            <a:r>
              <a:rPr b="1" lang="en-US" sz="1800">
                <a:solidFill>
                  <a:srgbClr val="25496F"/>
                </a:solidFill>
              </a:rPr>
              <a:t>special education.</a:t>
            </a:r>
            <a:endParaRPr sz="1800">
              <a:solidFill>
                <a:srgbClr val="25496F"/>
              </a:solidFill>
            </a:endParaRPr>
          </a:p>
          <a:p>
            <a:pPr indent="-285750" lvl="0" marL="285750" rtl="0" algn="l">
              <a:lnSpc>
                <a:spcPct val="100000"/>
              </a:lnSpc>
              <a:spcBef>
                <a:spcPts val="600"/>
              </a:spcBef>
              <a:spcAft>
                <a:spcPts val="0"/>
              </a:spcAft>
              <a:buSzPts val="1920"/>
              <a:buFont typeface="Noto Sans Symbols"/>
              <a:buChar char="▪"/>
            </a:pPr>
            <a:r>
              <a:rPr lang="en-US" sz="1800">
                <a:solidFill>
                  <a:srgbClr val="25496F"/>
                </a:solidFill>
              </a:rPr>
              <a:t>an </a:t>
            </a:r>
            <a:r>
              <a:rPr b="1" lang="en-US" sz="1800">
                <a:solidFill>
                  <a:srgbClr val="25496F"/>
                </a:solidFill>
              </a:rPr>
              <a:t>individual</a:t>
            </a:r>
            <a:r>
              <a:rPr lang="en-US" sz="1800">
                <a:solidFill>
                  <a:srgbClr val="25496F"/>
                </a:solidFill>
              </a:rPr>
              <a:t> teacher, classroom, or class period.</a:t>
            </a:r>
            <a:endParaRPr sz="1800">
              <a:solidFill>
                <a:srgbClr val="25496F"/>
              </a:solidFill>
            </a:endParaRPr>
          </a:p>
          <a:p>
            <a:pPr indent="-285750" lvl="0" marL="285750" rtl="0" algn="l">
              <a:lnSpc>
                <a:spcPct val="100000"/>
              </a:lnSpc>
              <a:spcBef>
                <a:spcPts val="600"/>
              </a:spcBef>
              <a:spcAft>
                <a:spcPts val="0"/>
              </a:spcAft>
              <a:buSzPts val="1920"/>
              <a:buFont typeface="Noto Sans Symbols"/>
              <a:buChar char="▪"/>
            </a:pPr>
            <a:r>
              <a:rPr lang="en-US" sz="1800">
                <a:solidFill>
                  <a:srgbClr val="25496F"/>
                </a:solidFill>
              </a:rPr>
              <a:t>an </a:t>
            </a:r>
            <a:r>
              <a:rPr b="1" lang="en-US" sz="1800">
                <a:solidFill>
                  <a:srgbClr val="25496F"/>
                </a:solidFill>
              </a:rPr>
              <a:t>out-of-classroom </a:t>
            </a:r>
            <a:r>
              <a:rPr lang="en-US" sz="1800">
                <a:solidFill>
                  <a:srgbClr val="25496F"/>
                </a:solidFill>
              </a:rPr>
              <a:t>service.</a:t>
            </a:r>
            <a:endParaRPr sz="1800">
              <a:solidFill>
                <a:srgbClr val="25496F"/>
              </a:solidFill>
            </a:endParaRPr>
          </a:p>
        </p:txBody>
      </p:sp>
      <p:sp>
        <p:nvSpPr>
          <p:cNvPr id="568" name="Google Shape;568;p10"/>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What RTI Is and Is Not</a:t>
            </a:r>
            <a:endParaRPr/>
          </a:p>
        </p:txBody>
      </p:sp>
      <p:sp>
        <p:nvSpPr>
          <p:cNvPr id="569" name="Google Shape;569;p10"/>
          <p:cNvSpPr txBox="1"/>
          <p:nvPr/>
        </p:nvSpPr>
        <p:spPr>
          <a:xfrm>
            <a:off x="584787" y="5666760"/>
            <a:ext cx="553269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US" sz="1000" u="none" cap="none" strike="noStrike">
                <a:solidFill>
                  <a:srgbClr val="17365D"/>
                </a:solidFill>
                <a:latin typeface="Arial"/>
                <a:ea typeface="Arial"/>
                <a:cs typeface="Arial"/>
                <a:sym typeface="Arial"/>
              </a:rPr>
              <a:t>Source: </a:t>
            </a:r>
            <a:r>
              <a:rPr b="0" i="0" lang="en-US" sz="1000" u="none" cap="none" strike="noStrike">
                <a:solidFill>
                  <a:srgbClr val="17365D"/>
                </a:solidFill>
                <a:latin typeface="Arial"/>
                <a:ea typeface="Arial"/>
                <a:cs typeface="Arial"/>
                <a:sym typeface="Arial"/>
              </a:rPr>
              <a:t>Bauman, Lozdoski, Murdock, Repka, &amp; Warfel (2014).</a:t>
            </a:r>
            <a:endParaRPr b="0" i="0" sz="1000" u="none" cap="none" strike="noStrike">
              <a:solidFill>
                <a:srgbClr val="17365D"/>
              </a:solidFill>
              <a:latin typeface="Arial"/>
              <a:ea typeface="Arial"/>
              <a:cs typeface="Arial"/>
              <a:sym typeface="Arial"/>
            </a:endParaRPr>
          </a:p>
        </p:txBody>
      </p:sp>
      <p:sp>
        <p:nvSpPr>
          <p:cNvPr id="570" name="Google Shape;570;p10"/>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571" name="Google Shape;571;p10"/>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572" name="Google Shape;572;p10"/>
          <p:cNvSpPr/>
          <p:nvPr/>
        </p:nvSpPr>
        <p:spPr>
          <a:xfrm>
            <a:off x="7172325" y="5699200"/>
            <a:ext cx="1739880" cy="105877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573" name="Google Shape;573;p10"/>
          <p:cNvSpPr txBox="1"/>
          <p:nvPr/>
        </p:nvSpPr>
        <p:spPr>
          <a:xfrm>
            <a:off x="7579150" y="6023552"/>
            <a:ext cx="961500" cy="373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Activity</a:t>
            </a:r>
            <a:endParaRPr b="0" i="0" sz="1400" u="none" cap="none" strike="noStrike">
              <a:solidFill>
                <a:srgbClr val="000000"/>
              </a:solidFill>
              <a:latin typeface="Arial"/>
              <a:ea typeface="Arial"/>
              <a:cs typeface="Arial"/>
              <a:sym typeface="Arial"/>
            </a:endParaRPr>
          </a:p>
        </p:txBody>
      </p:sp>
      <p:sp>
        <p:nvSpPr>
          <p:cNvPr id="574" name="Google Shape;574;p10"/>
          <p:cNvSpPr/>
          <p:nvPr/>
        </p:nvSpPr>
        <p:spPr>
          <a:xfrm>
            <a:off x="754144" y="2554664"/>
            <a:ext cx="3817856" cy="2743200"/>
          </a:xfrm>
          <a:prstGeom prst="rect">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5" name="Google Shape;575;p10"/>
          <p:cNvSpPr/>
          <p:nvPr/>
        </p:nvSpPr>
        <p:spPr>
          <a:xfrm>
            <a:off x="4978245" y="2554664"/>
            <a:ext cx="3817856" cy="2743200"/>
          </a:xfrm>
          <a:prstGeom prst="rect">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6" name="Google Shape;576;p10"/>
          <p:cNvSpPr/>
          <p:nvPr/>
        </p:nvSpPr>
        <p:spPr>
          <a:xfrm>
            <a:off x="5381742" y="602766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Arial"/>
                <a:ea typeface="Arial"/>
                <a:cs typeface="Arial"/>
                <a:sym typeface="Arial"/>
              </a:rPr>
              <a:t>Workbook</a:t>
            </a:r>
            <a:endParaRPr b="1" i="0" sz="13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574"/>
                                        </p:tgtEl>
                                        <p:attrNameLst>
                                          <p:attrName>ppt_y</p:attrName>
                                        </p:attrNameLst>
                                      </p:cBhvr>
                                      <p:tavLst>
                                        <p:tav fmla="" tm="0">
                                          <p:val>
                                            <p:strVal val="#ppt_y"/>
                                          </p:val>
                                        </p:tav>
                                        <p:tav fmla="" tm="100000">
                                          <p:val>
                                            <p:strVal val="#ppt_y+1"/>
                                          </p:val>
                                        </p:tav>
                                      </p:tavLst>
                                    </p:anim>
                                    <p:set>
                                      <p:cBhvr>
                                        <p:cTn dur="1" fill="hold">
                                          <p:stCondLst>
                                            <p:cond delay="500"/>
                                          </p:stCondLst>
                                        </p:cTn>
                                        <p:tgtEl>
                                          <p:spTgt spid="57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575"/>
                                        </p:tgtEl>
                                        <p:attrNameLst>
                                          <p:attrName>ppt_y</p:attrName>
                                        </p:attrNameLst>
                                      </p:cBhvr>
                                      <p:tavLst>
                                        <p:tav fmla="" tm="0">
                                          <p:val>
                                            <p:strVal val="#ppt_y"/>
                                          </p:val>
                                        </p:tav>
                                        <p:tav fmla="" tm="100000">
                                          <p:val>
                                            <p:strVal val="#ppt_y+1"/>
                                          </p:val>
                                        </p:tav>
                                      </p:tavLst>
                                    </p:anim>
                                    <p:set>
                                      <p:cBhvr>
                                        <p:cTn dur="1" fill="hold">
                                          <p:stCondLst>
                                            <p:cond delay="500"/>
                                          </p:stCondLst>
                                        </p:cTn>
                                        <p:tgtEl>
                                          <p:spTgt spid="57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100"/>
          <p:cNvSpPr txBox="1"/>
          <p:nvPr>
            <p:ph idx="1" type="body"/>
          </p:nvPr>
        </p:nvSpPr>
        <p:spPr>
          <a:xfrm>
            <a:off x="687400" y="1943100"/>
            <a:ext cx="8224800" cy="39069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SzPts val="1600"/>
              <a:buNone/>
            </a:pPr>
            <a:r>
              <a:rPr lang="en-US" sz="1400"/>
              <a:t>Gersten, R., Compton, D., Connor, C. M., Dimino, J., Santoro, L., Linan-Thompson, S., . . . Hallgren, K. (2009). </a:t>
            </a:r>
            <a:r>
              <a:rPr i="1" lang="en-US" sz="1400"/>
              <a:t>Assisting students struggling with reading: Response to intervention and multi-tier intervention in the primary grades</a:t>
            </a:r>
            <a:r>
              <a:rPr lang="en-US" sz="1400"/>
              <a:t> (NCEE 2009-4045). Washington, DC: U.S. Department of Education, Institute of Education Sciences, National Center for Education Evaluation and Regional Assistance. Retrieved from </a:t>
            </a:r>
            <a:r>
              <a:rPr lang="en-US" sz="1400" u="sng">
                <a:solidFill>
                  <a:schemeClr val="hlink"/>
                </a:solidFill>
                <a:hlinkClick r:id="rId3"/>
              </a:rPr>
              <a:t>https://ies.ed.gov/ncee/wwc/Docs/PracticeGuide/rti_reading_pg_021809.pd</a:t>
            </a:r>
            <a:endParaRPr sz="1400"/>
          </a:p>
          <a:p>
            <a:pPr indent="-457200" lvl="0" marL="457200" rtl="0" algn="l">
              <a:lnSpc>
                <a:spcPct val="100000"/>
              </a:lnSpc>
              <a:spcBef>
                <a:spcPts val="0"/>
              </a:spcBef>
              <a:spcAft>
                <a:spcPts val="0"/>
              </a:spcAft>
              <a:buSzPts val="1600"/>
              <a:buNone/>
            </a:pPr>
            <a:r>
              <a:rPr lang="en-US" sz="1400"/>
              <a:t>Gil, L., &amp; Woodruff, D. W. (2011). Connecting research to promising practices for English learners. </a:t>
            </a:r>
            <a:r>
              <a:rPr i="1" lang="en-US" sz="1400"/>
              <a:t>School Administrator, 68</a:t>
            </a:r>
            <a:r>
              <a:rPr lang="en-US" sz="1400"/>
              <a:t>(5), 10–16.</a:t>
            </a:r>
            <a:endParaRPr sz="1400"/>
          </a:p>
          <a:p>
            <a:pPr indent="-457200" lvl="0" marL="457200" rtl="0" algn="l">
              <a:lnSpc>
                <a:spcPct val="100000"/>
              </a:lnSpc>
              <a:spcBef>
                <a:spcPts val="0"/>
              </a:spcBef>
              <a:spcAft>
                <a:spcPts val="0"/>
              </a:spcAft>
              <a:buClr>
                <a:schemeClr val="dk1"/>
              </a:buClr>
              <a:buSzPts val="1600"/>
              <a:buFont typeface="Arial"/>
              <a:buNone/>
            </a:pPr>
            <a:r>
              <a:rPr lang="en-US" sz="1400"/>
              <a:t>Griffiths, A., VanDerHeyden, A. M., Parson, L. B., &amp; Burns, M. K. (2006). Practical applications of response-to-intervention research. </a:t>
            </a:r>
            <a:r>
              <a:rPr i="1" lang="en-US" sz="1400"/>
              <a:t>Assessment for Effective Intervention, 32</a:t>
            </a:r>
            <a:r>
              <a:rPr lang="en-US" sz="1400"/>
              <a:t>(1), 50–57.</a:t>
            </a:r>
            <a:endParaRPr sz="1400"/>
          </a:p>
          <a:p>
            <a:pPr indent="-457200" lvl="0" marL="457200" rtl="0" algn="l">
              <a:lnSpc>
                <a:spcPct val="100000"/>
              </a:lnSpc>
              <a:spcBef>
                <a:spcPts val="0"/>
              </a:spcBef>
              <a:spcAft>
                <a:spcPts val="0"/>
              </a:spcAft>
              <a:buClr>
                <a:schemeClr val="dk1"/>
              </a:buClr>
              <a:buSzPts val="1600"/>
              <a:buFont typeface="Arial"/>
              <a:buNone/>
            </a:pPr>
            <a:r>
              <a:rPr lang="en-US" sz="1400"/>
              <a:t>Hattie, J. A. C. (2009). Visible learning: A synthesis of over 800 meta-analyses relating to achievement. London: Routledge.Hui (2005).</a:t>
            </a:r>
            <a:endParaRPr sz="1400"/>
          </a:p>
          <a:p>
            <a:pPr indent="-457200" lvl="0" marL="457200" rtl="0" algn="l">
              <a:lnSpc>
                <a:spcPct val="100000"/>
              </a:lnSpc>
              <a:spcBef>
                <a:spcPts val="0"/>
              </a:spcBef>
              <a:spcAft>
                <a:spcPts val="0"/>
              </a:spcAft>
              <a:buClr>
                <a:schemeClr val="dk1"/>
              </a:buClr>
              <a:buSzPts val="1600"/>
              <a:buFont typeface="Arial"/>
              <a:buNone/>
            </a:pPr>
            <a:r>
              <a:rPr lang="en-US" sz="1400"/>
              <a:t>Juel, C. (1988). Learning to read and write: A longitudinal study of 54 children from first through fourth grades. </a:t>
            </a:r>
            <a:r>
              <a:rPr i="1" lang="en-US" sz="1400"/>
              <a:t>Journal of Educational Psychology, 80</a:t>
            </a:r>
            <a:r>
              <a:rPr lang="en-US" sz="1400"/>
              <a:t>(4), 437–447.</a:t>
            </a:r>
            <a:endParaRPr sz="1400"/>
          </a:p>
          <a:p>
            <a:pPr indent="-457200" lvl="0" marL="457200" rtl="0" algn="l">
              <a:lnSpc>
                <a:spcPct val="100000"/>
              </a:lnSpc>
              <a:spcBef>
                <a:spcPts val="0"/>
              </a:spcBef>
              <a:spcAft>
                <a:spcPts val="0"/>
              </a:spcAft>
              <a:buClr>
                <a:schemeClr val="dk1"/>
              </a:buClr>
              <a:buSzPts val="1600"/>
              <a:buFont typeface="Arial"/>
              <a:buNone/>
            </a:pPr>
            <a:r>
              <a:rPr lang="en-US" sz="1400"/>
              <a:t>Kearns, D. (2014). </a:t>
            </a:r>
            <a:r>
              <a:rPr i="1" lang="en-US" sz="1400"/>
              <a:t>RTI in the NYC public schools: Improving educational outcomes for all students. </a:t>
            </a:r>
            <a:r>
              <a:rPr lang="en-US" sz="1400"/>
              <a:t>[NYC Public Schools RTI Kickoff Presentation]. Presentation.</a:t>
            </a:r>
            <a:endParaRPr sz="1400"/>
          </a:p>
          <a:p>
            <a:pPr indent="-457200" lvl="0" marL="457200" rtl="0" algn="l">
              <a:lnSpc>
                <a:spcPct val="100000"/>
              </a:lnSpc>
              <a:spcBef>
                <a:spcPts val="0"/>
              </a:spcBef>
              <a:spcAft>
                <a:spcPts val="0"/>
              </a:spcAft>
              <a:buClr>
                <a:schemeClr val="dk1"/>
              </a:buClr>
              <a:buSzPts val="1600"/>
              <a:buFont typeface="Arial"/>
              <a:buNone/>
            </a:pPr>
            <a:r>
              <a:rPr lang="en-US" sz="1400"/>
              <a:t>Illinois State Board of Education. (2012). Illinois special education eligibility and entitlement procedures and criteria within a response to intervention (RTI) framework. Springfield, IL: Author. Retrieved from </a:t>
            </a:r>
            <a:r>
              <a:rPr lang="en-US" sz="1400" u="sng">
                <a:solidFill>
                  <a:schemeClr val="hlink"/>
                </a:solidFill>
                <a:hlinkClick r:id="rId4"/>
              </a:rPr>
              <a:t>https://www.isbe.net/Documents/sped_rti_framework.pdf</a:t>
            </a:r>
            <a:endParaRPr sz="1400"/>
          </a:p>
          <a:p>
            <a:pPr indent="-457200" lvl="0" marL="457200" rtl="0" algn="l">
              <a:lnSpc>
                <a:spcPct val="100000"/>
              </a:lnSpc>
              <a:spcBef>
                <a:spcPts val="0"/>
              </a:spcBef>
              <a:spcAft>
                <a:spcPts val="0"/>
              </a:spcAft>
              <a:buSzPts val="1600"/>
              <a:buNone/>
            </a:pPr>
            <a:r>
              <a:t/>
            </a:r>
            <a:endParaRPr sz="1400"/>
          </a:p>
          <a:p>
            <a:pPr indent="-457200" lvl="0" marL="457200" rtl="0" algn="l">
              <a:lnSpc>
                <a:spcPct val="100000"/>
              </a:lnSpc>
              <a:spcBef>
                <a:spcPts val="600"/>
              </a:spcBef>
              <a:spcAft>
                <a:spcPts val="0"/>
              </a:spcAft>
              <a:buSzPts val="1600"/>
              <a:buNone/>
            </a:pPr>
            <a:r>
              <a:t/>
            </a:r>
            <a:endParaRPr sz="1400"/>
          </a:p>
        </p:txBody>
      </p:sp>
      <p:sp>
        <p:nvSpPr>
          <p:cNvPr id="1678" name="Google Shape;1678;p100"/>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References</a:t>
            </a:r>
            <a:endParaRPr/>
          </a:p>
        </p:txBody>
      </p:sp>
      <p:sp>
        <p:nvSpPr>
          <p:cNvPr id="1679" name="Google Shape;1679;p100"/>
          <p:cNvSpPr txBox="1"/>
          <p:nvPr>
            <p:ph idx="12" type="sldNum"/>
          </p:nvPr>
        </p:nvSpPr>
        <p:spPr>
          <a:xfrm>
            <a:off x="8597348" y="6507316"/>
            <a:ext cx="3150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80" name="Google Shape;1680;p100"/>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5" name="Shape 1685"/>
        <p:cNvGrpSpPr/>
        <p:nvPr/>
      </p:nvGrpSpPr>
      <p:grpSpPr>
        <a:xfrm>
          <a:off x="0" y="0"/>
          <a:ext cx="0" cy="0"/>
          <a:chOff x="0" y="0"/>
          <a:chExt cx="0" cy="0"/>
        </a:xfrm>
      </p:grpSpPr>
      <p:sp>
        <p:nvSpPr>
          <p:cNvPr id="1686" name="Google Shape;1686;p101"/>
          <p:cNvSpPr txBox="1"/>
          <p:nvPr>
            <p:ph idx="1" type="body"/>
          </p:nvPr>
        </p:nvSpPr>
        <p:spPr>
          <a:xfrm>
            <a:off x="687400" y="1928825"/>
            <a:ext cx="8224800" cy="39210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SzPts val="1600"/>
              <a:buNone/>
            </a:pPr>
            <a:r>
              <a:rPr lang="en-US" sz="1400"/>
              <a:t>McLeskey, J., Maheady, L., Billingsley, B., Brownell, M. T., &amp; Lewis, T. J. (2019). High leverage practices for inclusive classrooms. Arlington, VA: Council for Exceptional Children.</a:t>
            </a:r>
            <a:endParaRPr sz="1400">
              <a:highlight>
                <a:srgbClr val="00FF00"/>
              </a:highlight>
            </a:endParaRPr>
          </a:p>
          <a:p>
            <a:pPr indent="-457200" lvl="0" marL="457200" rtl="0" algn="l">
              <a:lnSpc>
                <a:spcPct val="100000"/>
              </a:lnSpc>
              <a:spcBef>
                <a:spcPts val="0"/>
              </a:spcBef>
              <a:spcAft>
                <a:spcPts val="0"/>
              </a:spcAft>
              <a:buSzPts val="1600"/>
              <a:buNone/>
            </a:pPr>
            <a:r>
              <a:rPr lang="en-US" sz="1400"/>
              <a:t>National Center on Intensive Intervention. (2013, June). </a:t>
            </a:r>
            <a:r>
              <a:rPr i="1" lang="en-US" sz="1400"/>
              <a:t>Using secondary interventions to lay the foundation for intensive support </a:t>
            </a:r>
            <a:r>
              <a:rPr lang="en-US" sz="1400"/>
              <a:t>[Webinar]. Washington, DC: U.S. Department of Education, Office of Special Education Programs, National Center on Intensive Intervention. Retrieved from </a:t>
            </a:r>
            <a:r>
              <a:rPr lang="en-US" sz="1400" u="sng">
                <a:solidFill>
                  <a:schemeClr val="hlink"/>
                </a:solidFill>
                <a:hlinkClick r:id="rId3"/>
              </a:rPr>
              <a:t>https://intensiveintervention.org/resource/using-secondary-interventions-set-foundation-effective-intensive-intervention</a:t>
            </a:r>
            <a:endParaRPr sz="1400"/>
          </a:p>
          <a:p>
            <a:pPr indent="-457200" lvl="0" marL="457200" rtl="0" algn="l">
              <a:lnSpc>
                <a:spcPct val="100000"/>
              </a:lnSpc>
              <a:spcBef>
                <a:spcPts val="0"/>
              </a:spcBef>
              <a:spcAft>
                <a:spcPts val="0"/>
              </a:spcAft>
              <a:buSzPts val="1600"/>
              <a:buNone/>
            </a:pPr>
            <a:r>
              <a:rPr lang="en-US" sz="1400"/>
              <a:t>National Center on Response to Intervention. (2012). </a:t>
            </a:r>
            <a:r>
              <a:rPr i="1" lang="en-US" sz="1400"/>
              <a:t>The ABCs of RTI in elementary school: A guide for families. </a:t>
            </a:r>
            <a:r>
              <a:rPr lang="en-US" sz="1400"/>
              <a:t>Washington, DC: Author. Retrieved from </a:t>
            </a:r>
            <a:r>
              <a:rPr lang="en-US" sz="1400" u="sng">
                <a:solidFill>
                  <a:schemeClr val="hlink"/>
                </a:solidFill>
                <a:hlinkClick r:id="rId4"/>
              </a:rPr>
              <a:t>https://rti4success.org/sites/default/files/The%20ABCs%20of%20RTI%20in%20Elementary%20School.pdf</a:t>
            </a:r>
            <a:endParaRPr sz="1400"/>
          </a:p>
          <a:p>
            <a:pPr indent="-457200" lvl="0" marL="457200" rtl="0" algn="l">
              <a:lnSpc>
                <a:spcPct val="100000"/>
              </a:lnSpc>
              <a:spcBef>
                <a:spcPts val="0"/>
              </a:spcBef>
              <a:spcAft>
                <a:spcPts val="0"/>
              </a:spcAft>
              <a:buSzPts val="1600"/>
              <a:buNone/>
            </a:pPr>
            <a:r>
              <a:rPr lang="en-US" sz="1400"/>
              <a:t>National Center on Response to Intervention. (2013). </a:t>
            </a:r>
            <a:r>
              <a:rPr i="1" lang="en-US" sz="1400"/>
              <a:t>Progress monitoring briefs series: Brief #1: Common progress monitoring omissions: Planning and practice. </a:t>
            </a:r>
            <a:r>
              <a:rPr lang="en-US" sz="1400"/>
              <a:t>Washington, DC: Author. Retrieved from </a:t>
            </a:r>
            <a:r>
              <a:rPr lang="en-US" sz="1400" u="sng">
                <a:solidFill>
                  <a:schemeClr val="hlink"/>
                </a:solidFill>
                <a:hlinkClick r:id="rId5"/>
              </a:rPr>
              <a:t>https://rti4success.org/sites/default/files/RTI%20ProgressMonitoringBrief1-Planning%20and%20Practice.pdf </a:t>
            </a:r>
            <a:endParaRPr sz="1400"/>
          </a:p>
          <a:p>
            <a:pPr indent="-457200" lvl="0" marL="457200" rtl="0" algn="l">
              <a:lnSpc>
                <a:spcPct val="100000"/>
              </a:lnSpc>
              <a:spcBef>
                <a:spcPts val="0"/>
              </a:spcBef>
              <a:spcAft>
                <a:spcPts val="0"/>
              </a:spcAft>
              <a:buSzPts val="1600"/>
              <a:buNone/>
            </a:pPr>
            <a:r>
              <a:rPr lang="en-US" sz="1400"/>
              <a:t>Robertson, P., &amp; Kushner, M. (with Starks, J., &amp; Drescher, C.). (1994). An update of participation of culturally and linguistically diverse students in special education: The need for a research and policy agenda. </a:t>
            </a:r>
            <a:r>
              <a:rPr i="1" lang="en-US" sz="1400"/>
              <a:t>The Bilingual Special Education Perspective, 14</a:t>
            </a:r>
            <a:r>
              <a:rPr lang="en-US" sz="1400"/>
              <a:t>(1), 3–9.  </a:t>
            </a:r>
            <a:endParaRPr sz="1400">
              <a:solidFill>
                <a:schemeClr val="dk1"/>
              </a:solidFill>
            </a:endParaRPr>
          </a:p>
          <a:p>
            <a:pPr indent="-457200" lvl="0" marL="457200" rtl="0" algn="l">
              <a:lnSpc>
                <a:spcPct val="100000"/>
              </a:lnSpc>
              <a:spcBef>
                <a:spcPts val="0"/>
              </a:spcBef>
              <a:spcAft>
                <a:spcPts val="0"/>
              </a:spcAft>
              <a:buClr>
                <a:schemeClr val="dk1"/>
              </a:buClr>
              <a:buSzPts val="1600"/>
              <a:buFont typeface="Arial"/>
              <a:buNone/>
            </a:pPr>
            <a:r>
              <a:t/>
            </a:r>
            <a:endParaRPr sz="1400"/>
          </a:p>
          <a:p>
            <a:pPr indent="-457200" lvl="0" marL="457200" rtl="0" algn="l">
              <a:lnSpc>
                <a:spcPct val="100000"/>
              </a:lnSpc>
              <a:spcBef>
                <a:spcPts val="600"/>
              </a:spcBef>
              <a:spcAft>
                <a:spcPts val="0"/>
              </a:spcAft>
              <a:buSzPts val="1600"/>
              <a:buNone/>
            </a:pPr>
            <a:r>
              <a:t/>
            </a:r>
            <a:endParaRPr sz="1400"/>
          </a:p>
        </p:txBody>
      </p:sp>
      <p:sp>
        <p:nvSpPr>
          <p:cNvPr id="1687" name="Google Shape;1687;p101"/>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A5A5A5"/>
              </a:buClr>
              <a:buSzPts val="1400"/>
              <a:buFont typeface="Arial Narrow"/>
              <a:buNone/>
            </a:pPr>
            <a:r>
              <a:rPr lang="en-US"/>
              <a:t>References </a:t>
            </a:r>
            <a:endParaRPr/>
          </a:p>
        </p:txBody>
      </p:sp>
      <p:sp>
        <p:nvSpPr>
          <p:cNvPr id="1688" name="Google Shape;1688;p101"/>
          <p:cNvSpPr txBox="1"/>
          <p:nvPr>
            <p:ph idx="12" type="sldNum"/>
          </p:nvPr>
        </p:nvSpPr>
        <p:spPr>
          <a:xfrm>
            <a:off x="8627165" y="6507316"/>
            <a:ext cx="285060"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89" name="Google Shape;1689;p101"/>
          <p:cNvPicPr preferRelativeResize="0"/>
          <p:nvPr/>
        </p:nvPicPr>
        <p:blipFill rotWithShape="1">
          <a:blip r:embed="rId6">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102"/>
          <p:cNvSpPr txBox="1"/>
          <p:nvPr>
            <p:ph idx="1" type="body"/>
          </p:nvPr>
        </p:nvSpPr>
        <p:spPr>
          <a:xfrm>
            <a:off x="687400" y="1859025"/>
            <a:ext cx="8224800" cy="39195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600"/>
              </a:spcBef>
              <a:spcAft>
                <a:spcPts val="0"/>
              </a:spcAft>
              <a:buSzPts val="1400"/>
              <a:buNone/>
            </a:pPr>
            <a:r>
              <a:rPr lang="en-US" sz="1400"/>
              <a:t>Rolfhus, E., Clarke, B., Decker, L. E., &amp; Dimino, J. (2012). </a:t>
            </a:r>
            <a:r>
              <a:rPr i="1" lang="en-US" sz="1400"/>
              <a:t>From efficacy trial to large scale effectiveness trial: A Tier 2 mathematics intervention for first graders with difficulties in mathematics</a:t>
            </a:r>
            <a:r>
              <a:rPr lang="en-US" sz="1400"/>
              <a:t>. Evanston, IL: Society for Research on Education Effectiveness.</a:t>
            </a:r>
            <a:endParaRPr sz="1400"/>
          </a:p>
          <a:p>
            <a:pPr indent="-457200" lvl="0" marL="457200" rtl="0" algn="l">
              <a:lnSpc>
                <a:spcPct val="100000"/>
              </a:lnSpc>
              <a:spcBef>
                <a:spcPts val="0"/>
              </a:spcBef>
              <a:spcAft>
                <a:spcPts val="0"/>
              </a:spcAft>
              <a:buClr>
                <a:schemeClr val="dk1"/>
              </a:buClr>
              <a:buSzPts val="1400"/>
              <a:buFont typeface="Arial"/>
              <a:buNone/>
            </a:pPr>
            <a:r>
              <a:rPr lang="en-US" sz="1400"/>
              <a:t>Simmons, D. C., Coyne, M. D., Kwok, O-m., McDonagh, S., Ham, B. A., &amp; Kame’enui, </a:t>
            </a:r>
            <a:br>
              <a:rPr lang="en-US" sz="1400"/>
            </a:br>
            <a:r>
              <a:rPr lang="en-US" sz="1400"/>
              <a:t>E. J. (2008). Indexing response to intervention: A longitudinal study of reading risk from kindergarten through third grade. </a:t>
            </a:r>
            <a:r>
              <a:rPr i="1" lang="en-US" sz="1400"/>
              <a:t>Journal of Learning Disabilities, 41</a:t>
            </a:r>
            <a:r>
              <a:rPr lang="en-US" sz="1400"/>
              <a:t>(2).</a:t>
            </a:r>
            <a:r>
              <a:rPr i="1" lang="en-US" sz="1400"/>
              <a:t> </a:t>
            </a:r>
            <a:r>
              <a:rPr lang="en-US" sz="1400" u="sng">
                <a:solidFill>
                  <a:schemeClr val="hlink"/>
                </a:solidFill>
                <a:hlinkClick r:id="rId3"/>
              </a:rPr>
              <a:t>https://doi.org/10.1177/0022219407313587</a:t>
            </a:r>
            <a:endParaRPr sz="1400"/>
          </a:p>
          <a:p>
            <a:pPr indent="-457200" lvl="0" marL="457200" rtl="0" algn="l">
              <a:lnSpc>
                <a:spcPct val="100000"/>
              </a:lnSpc>
              <a:spcBef>
                <a:spcPts val="0"/>
              </a:spcBef>
              <a:spcAft>
                <a:spcPts val="0"/>
              </a:spcAft>
              <a:buClr>
                <a:schemeClr val="dk1"/>
              </a:buClr>
              <a:buSzPts val="1600"/>
              <a:buFont typeface="Arial"/>
              <a:buNone/>
            </a:pPr>
            <a:r>
              <a:rPr lang="en-US" sz="1400"/>
              <a:t>Wagner, M., Newman, L., Cameto, R., Levine, P., &amp; Garza, N. (2006). </a:t>
            </a:r>
            <a:r>
              <a:rPr i="1" lang="en-US" sz="1400"/>
              <a:t>An overview of findings from Wave 2 of the National Longitudinal Transition Study-2 (NLTS2) </a:t>
            </a:r>
            <a:r>
              <a:rPr lang="en-US" sz="1400"/>
              <a:t>(NCSER 2006-3004). Washington, DC: U.S. Department of Education, Institute of Education Sciences, National Center for Special Education Research. Retrieved from </a:t>
            </a:r>
            <a:r>
              <a:rPr lang="en-US" sz="1400" u="sng">
                <a:solidFill>
                  <a:schemeClr val="hlink"/>
                </a:solidFill>
                <a:hlinkClick r:id="rId4"/>
              </a:rPr>
              <a:t>https://files.eric.ed.gov/fulltext/ED495660.pdf</a:t>
            </a:r>
            <a:endParaRPr sz="1400"/>
          </a:p>
          <a:p>
            <a:pPr indent="-457200" lvl="0" marL="457200" rtl="0" algn="l">
              <a:lnSpc>
                <a:spcPct val="100000"/>
              </a:lnSpc>
              <a:spcBef>
                <a:spcPts val="0"/>
              </a:spcBef>
              <a:spcAft>
                <a:spcPts val="0"/>
              </a:spcAft>
              <a:buClr>
                <a:schemeClr val="dk1"/>
              </a:buClr>
              <a:buSzPts val="1400"/>
              <a:buFont typeface="Arial"/>
              <a:buNone/>
            </a:pPr>
            <a:r>
              <a:rPr lang="en-US" sz="1400"/>
              <a:t>Wilkinson, C. Y., Ortiz, A. A., Robertson-Courtney, P. M., &amp; Kushner, M. I. (2006). English language learners with reading-related LD: Linking data from multiple sources to make eligibility determinations. </a:t>
            </a:r>
            <a:r>
              <a:rPr i="1" lang="en-US" sz="1400"/>
              <a:t>Journal of Learning Disabilities 39</a:t>
            </a:r>
            <a:r>
              <a:rPr lang="en-US" sz="1400"/>
              <a:t>(2), 129–141.</a:t>
            </a:r>
            <a:endParaRPr sz="1400"/>
          </a:p>
          <a:p>
            <a:pPr indent="-457200" lvl="0" marL="457200" rtl="0" algn="l">
              <a:lnSpc>
                <a:spcPct val="100000"/>
              </a:lnSpc>
              <a:spcBef>
                <a:spcPts val="600"/>
              </a:spcBef>
              <a:spcAft>
                <a:spcPts val="0"/>
              </a:spcAft>
              <a:buClr>
                <a:schemeClr val="dk1"/>
              </a:buClr>
              <a:buSzPts val="1400"/>
              <a:buFont typeface="Arial"/>
              <a:buNone/>
            </a:pPr>
            <a:r>
              <a:t/>
            </a:r>
            <a:endParaRPr sz="1400"/>
          </a:p>
          <a:p>
            <a:pPr indent="-457200" lvl="0" marL="457200" rtl="0" algn="l">
              <a:lnSpc>
                <a:spcPct val="100000"/>
              </a:lnSpc>
              <a:spcBef>
                <a:spcPts val="600"/>
              </a:spcBef>
              <a:spcAft>
                <a:spcPts val="0"/>
              </a:spcAft>
              <a:buSzPts val="1400"/>
              <a:buNone/>
            </a:pPr>
            <a:r>
              <a:t/>
            </a:r>
            <a:endParaRPr sz="1400"/>
          </a:p>
          <a:p>
            <a:pPr indent="0" lvl="0" marL="76200" rtl="0" algn="l">
              <a:lnSpc>
                <a:spcPct val="100000"/>
              </a:lnSpc>
              <a:spcBef>
                <a:spcPts val="600"/>
              </a:spcBef>
              <a:spcAft>
                <a:spcPts val="0"/>
              </a:spcAft>
              <a:buSzPts val="1800"/>
              <a:buNone/>
            </a:pPr>
            <a:r>
              <a:t/>
            </a:r>
            <a:endParaRPr sz="1400"/>
          </a:p>
        </p:txBody>
      </p:sp>
      <p:sp>
        <p:nvSpPr>
          <p:cNvPr id="1696" name="Google Shape;1696;p102"/>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References</a:t>
            </a:r>
            <a:endParaRPr/>
          </a:p>
        </p:txBody>
      </p:sp>
      <p:sp>
        <p:nvSpPr>
          <p:cNvPr id="1697" name="Google Shape;1697;p102"/>
          <p:cNvSpPr txBox="1"/>
          <p:nvPr>
            <p:ph idx="12" type="sldNum"/>
          </p:nvPr>
        </p:nvSpPr>
        <p:spPr>
          <a:xfrm>
            <a:off x="8557591" y="6507316"/>
            <a:ext cx="35463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98" name="Google Shape;1698;p102"/>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11"/>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Why RTI?</a:t>
            </a:r>
            <a:endParaRPr/>
          </a:p>
        </p:txBody>
      </p:sp>
      <p:sp>
        <p:nvSpPr>
          <p:cNvPr id="583" name="Google Shape;583;p11"/>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12"/>
          <p:cNvSpPr txBox="1"/>
          <p:nvPr>
            <p:ph idx="1" type="body"/>
          </p:nvPr>
        </p:nvSpPr>
        <p:spPr>
          <a:xfrm>
            <a:off x="687527" y="2055813"/>
            <a:ext cx="7338900" cy="3852000"/>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SzPts val="2400"/>
              <a:buFont typeface="Noto Sans Symbols"/>
              <a:buChar char="▪"/>
            </a:pPr>
            <a:r>
              <a:rPr lang="en-US" sz="2600"/>
              <a:t>RTI/MTSS has an overall effect size of 1.07–1.29 (Hattie, 2015)</a:t>
            </a:r>
            <a:endParaRPr sz="2600"/>
          </a:p>
          <a:p>
            <a:pPr indent="-342900" lvl="0" marL="342900" rtl="0" algn="l">
              <a:lnSpc>
                <a:spcPct val="100000"/>
              </a:lnSpc>
              <a:spcBef>
                <a:spcPts val="600"/>
              </a:spcBef>
              <a:spcAft>
                <a:spcPts val="0"/>
              </a:spcAft>
              <a:buSzPts val="2400"/>
              <a:buFont typeface="Noto Sans Symbols"/>
              <a:buChar char="▪"/>
            </a:pPr>
            <a:r>
              <a:rPr lang="en-US" sz="2600"/>
              <a:t>Teachers’ use of screening, progress monitoring, and tiers of instruction improves: </a:t>
            </a:r>
            <a:endParaRPr sz="2600"/>
          </a:p>
          <a:p>
            <a:pPr indent="-258762" lvl="1" marL="569913" rtl="0" algn="l">
              <a:lnSpc>
                <a:spcPct val="100000"/>
              </a:lnSpc>
              <a:spcBef>
                <a:spcPts val="600"/>
              </a:spcBef>
              <a:spcAft>
                <a:spcPts val="0"/>
              </a:spcAft>
              <a:buSzPts val="2200"/>
              <a:buChar char="•"/>
            </a:pPr>
            <a:r>
              <a:rPr lang="en-US" sz="2200"/>
              <a:t>the performance among all students</a:t>
            </a:r>
            <a:endParaRPr sz="2200"/>
          </a:p>
          <a:p>
            <a:pPr indent="-258762" lvl="1" marL="569913" rtl="0" algn="l">
              <a:lnSpc>
                <a:spcPct val="100000"/>
              </a:lnSpc>
              <a:spcBef>
                <a:spcPts val="600"/>
              </a:spcBef>
              <a:spcAft>
                <a:spcPts val="0"/>
              </a:spcAft>
              <a:buSzPts val="2200"/>
              <a:buChar char="•"/>
            </a:pPr>
            <a:r>
              <a:rPr lang="en-US" sz="2200"/>
              <a:t>learning and achievement among specific student</a:t>
            </a:r>
            <a:br>
              <a:rPr lang="en-US" sz="2200"/>
            </a:br>
            <a:r>
              <a:rPr lang="en-US" sz="2200"/>
              <a:t>populations, including students from low-income </a:t>
            </a:r>
            <a:br>
              <a:rPr lang="en-US" sz="2200"/>
            </a:br>
            <a:r>
              <a:rPr lang="en-US" sz="2200"/>
              <a:t>families, English learners, and students with disabilities</a:t>
            </a:r>
            <a:endParaRPr sz="2200"/>
          </a:p>
        </p:txBody>
      </p:sp>
      <p:sp>
        <p:nvSpPr>
          <p:cNvPr id="590" name="Google Shape;590;p12"/>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RTI/MTSS: Impact on Students </a:t>
            </a:r>
            <a:endParaRPr/>
          </a:p>
        </p:txBody>
      </p:sp>
      <p:sp>
        <p:nvSpPr>
          <p:cNvPr id="591" name="Google Shape;591;p12"/>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BFBFBF"/>
              </a:buClr>
              <a:buSzPts val="1000"/>
              <a:buFont typeface="Arial"/>
              <a:buNone/>
            </a:pPr>
            <a:fld id="{00000000-1234-1234-1234-123412341234}" type="slidenum">
              <a:rPr b="0" i="0" lang="en-US" sz="1000" u="none" cap="none" strike="noStrike">
                <a:solidFill>
                  <a:srgbClr val="BFBFBF"/>
                </a:solidFill>
                <a:latin typeface="Arial"/>
                <a:ea typeface="Arial"/>
                <a:cs typeface="Arial"/>
                <a:sym typeface="Arial"/>
              </a:rPr>
              <a:t>‹#›</a:t>
            </a:fld>
            <a:endParaRPr b="0" i="0" sz="1000" u="none" cap="none" strike="noStrike">
              <a:solidFill>
                <a:srgbClr val="BFBFBF"/>
              </a:solidFill>
              <a:latin typeface="Arial"/>
              <a:ea typeface="Arial"/>
              <a:cs typeface="Arial"/>
              <a:sym typeface="Arial"/>
            </a:endParaRPr>
          </a:p>
        </p:txBody>
      </p:sp>
      <p:sp>
        <p:nvSpPr>
          <p:cNvPr id="592" name="Google Shape;592;p12"/>
          <p:cNvSpPr txBox="1"/>
          <p:nvPr/>
        </p:nvSpPr>
        <p:spPr>
          <a:xfrm>
            <a:off x="687388" y="5661597"/>
            <a:ext cx="7170072" cy="246222"/>
          </a:xfrm>
          <a:prstGeom prst="rect">
            <a:avLst/>
          </a:prstGeom>
          <a:noFill/>
          <a:ln>
            <a:noFill/>
          </a:ln>
        </p:spPr>
        <p:txBody>
          <a:bodyPr anchorCtr="0" anchor="b" bIns="45700" lIns="0" spcFirstLastPara="1" rIns="0" wrap="square" tIns="45700">
            <a:noAutofit/>
          </a:bodyPr>
          <a:lstStyle/>
          <a:p>
            <a:pPr indent="0" lvl="0" marL="0" marR="0" rtl="0" algn="l">
              <a:lnSpc>
                <a:spcPct val="100000"/>
              </a:lnSpc>
              <a:spcBef>
                <a:spcPts val="0"/>
              </a:spcBef>
              <a:spcAft>
                <a:spcPts val="0"/>
              </a:spcAft>
              <a:buClr>
                <a:srgbClr val="25496F"/>
              </a:buClr>
              <a:buSzPts val="1000"/>
              <a:buFont typeface="Arial"/>
              <a:buNone/>
            </a:pPr>
            <a:r>
              <a:rPr b="0" i="1" lang="en-US" sz="1000" u="none" cap="none" strike="noStrike">
                <a:solidFill>
                  <a:srgbClr val="25496F"/>
                </a:solidFill>
                <a:latin typeface="Arial"/>
                <a:ea typeface="Arial"/>
                <a:cs typeface="Arial"/>
                <a:sym typeface="Arial"/>
              </a:rPr>
              <a:t>Source: </a:t>
            </a:r>
            <a:r>
              <a:rPr b="0" i="0" lang="en-US" sz="1000" u="none" cap="none" strike="noStrike">
                <a:solidFill>
                  <a:srgbClr val="25496F"/>
                </a:solidFill>
                <a:latin typeface="Arial"/>
                <a:ea typeface="Arial"/>
                <a:cs typeface="Arial"/>
                <a:sym typeface="Arial"/>
              </a:rPr>
              <a:t>Al Otaiba &amp; Fuchs (2006); Gersten et al. (2009); Gil &amp; Woodruff (2011); Rolfhus, Clarke, Decker, &amp; Dimino (2012).</a:t>
            </a:r>
            <a:endParaRPr b="0" i="0" sz="1000" u="none" cap="none" strike="noStrike">
              <a:solidFill>
                <a:srgbClr val="25496F"/>
              </a:solidFill>
              <a:latin typeface="Arial"/>
              <a:ea typeface="Arial"/>
              <a:cs typeface="Arial"/>
              <a:sym typeface="Arial"/>
            </a:endParaRPr>
          </a:p>
        </p:txBody>
      </p:sp>
      <p:pic>
        <p:nvPicPr>
          <p:cNvPr id="593" name="Google Shape;593;p12"/>
          <p:cNvPicPr preferRelativeResize="0"/>
          <p:nvPr/>
        </p:nvPicPr>
        <p:blipFill rotWithShape="1">
          <a:blip r:embed="rId3">
            <a:alphaModFix/>
          </a:blip>
          <a:srcRect b="0" l="0" r="0" t="0"/>
          <a:stretch/>
        </p:blipFill>
        <p:spPr>
          <a:xfrm>
            <a:off x="7583372" y="3750450"/>
            <a:ext cx="1448827" cy="1448827"/>
          </a:xfrm>
          <a:prstGeom prst="rect">
            <a:avLst/>
          </a:prstGeom>
          <a:noFill/>
          <a:ln>
            <a:noFill/>
          </a:ln>
        </p:spPr>
      </p:pic>
      <p:pic>
        <p:nvPicPr>
          <p:cNvPr descr="RTI Arkansas Logo.png" id="594" name="Google Shape;594;p12"/>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13"/>
          <p:cNvPicPr preferRelativeResize="0"/>
          <p:nvPr/>
        </p:nvPicPr>
        <p:blipFill rotWithShape="1">
          <a:blip r:embed="rId3">
            <a:alphaModFix/>
          </a:blip>
          <a:srcRect b="0" l="0" r="1369" t="0"/>
          <a:stretch/>
        </p:blipFill>
        <p:spPr>
          <a:xfrm>
            <a:off x="381000" y="1873450"/>
            <a:ext cx="7726675" cy="3830164"/>
          </a:xfrm>
          <a:prstGeom prst="rect">
            <a:avLst/>
          </a:prstGeom>
          <a:noFill/>
          <a:ln>
            <a:noFill/>
          </a:ln>
        </p:spPr>
      </p:pic>
      <p:sp>
        <p:nvSpPr>
          <p:cNvPr id="601" name="Google Shape;601;p13"/>
          <p:cNvSpPr txBox="1"/>
          <p:nvPr>
            <p:ph type="title"/>
          </p:nvPr>
        </p:nvSpPr>
        <p:spPr>
          <a:xfrm>
            <a:off x="701040" y="1058588"/>
            <a:ext cx="7726800" cy="7386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RTI/MTSS Prevalence </a:t>
            </a:r>
            <a:endParaRPr/>
          </a:p>
        </p:txBody>
      </p:sp>
      <p:sp>
        <p:nvSpPr>
          <p:cNvPr id="602" name="Google Shape;602;p13"/>
          <p:cNvSpPr/>
          <p:nvPr/>
        </p:nvSpPr>
        <p:spPr>
          <a:xfrm>
            <a:off x="6294525" y="1438875"/>
            <a:ext cx="2833380" cy="2560032"/>
          </a:xfrm>
          <a:prstGeom prst="cloud">
            <a:avLst/>
          </a:prstGeom>
          <a:solidFill>
            <a:srgbClr val="B2C8DC"/>
          </a:solidFill>
          <a:ln cap="flat" cmpd="sng" w="25400">
            <a:solidFill>
              <a:srgbClr val="3656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3" name="Google Shape;603;p13"/>
          <p:cNvSpPr txBox="1"/>
          <p:nvPr/>
        </p:nvSpPr>
        <p:spPr>
          <a:xfrm>
            <a:off x="6633750" y="1644425"/>
            <a:ext cx="2148900" cy="1999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800" u="none" cap="none" strike="noStrike">
                <a:solidFill>
                  <a:srgbClr val="000000"/>
                </a:solidFill>
                <a:latin typeface="Arial"/>
                <a:ea typeface="Arial"/>
                <a:cs typeface="Arial"/>
                <a:sym typeface="Arial"/>
              </a:rPr>
              <a:t>92% of states report using an integrated academic and behavior model as a state priority.</a:t>
            </a:r>
            <a:endParaRPr b="1" i="0" sz="1800" u="none" cap="none" strike="noStrike">
              <a:solidFill>
                <a:srgbClr val="000000"/>
              </a:solidFill>
              <a:latin typeface="Arial"/>
              <a:ea typeface="Arial"/>
              <a:cs typeface="Arial"/>
              <a:sym typeface="Arial"/>
            </a:endParaRPr>
          </a:p>
        </p:txBody>
      </p:sp>
      <p:pic>
        <p:nvPicPr>
          <p:cNvPr descr="RTI Arkansas Logo.png" id="604" name="Google Shape;604;p13"/>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03"/>
                                        </p:tgtEl>
                                        <p:attrNameLst>
                                          <p:attrName>style.visibility</p:attrName>
                                        </p:attrNameLst>
                                      </p:cBhvr>
                                      <p:to>
                                        <p:strVal val="visible"/>
                                      </p:to>
                                    </p:set>
                                    <p:anim calcmode="lin" valueType="num">
                                      <p:cBhvr additive="base">
                                        <p:cTn dur="500"/>
                                        <p:tgtEl>
                                          <p:spTgt spid="603"/>
                                        </p:tgtEl>
                                        <p:attrNameLst>
                                          <p:attrName>ppt_w</p:attrName>
                                        </p:attrNameLst>
                                      </p:cBhvr>
                                      <p:tavLst>
                                        <p:tav fmla="" tm="0">
                                          <p:val>
                                            <p:strVal val="0"/>
                                          </p:val>
                                        </p:tav>
                                        <p:tav fmla="" tm="100000">
                                          <p:val>
                                            <p:strVal val="#ppt_w"/>
                                          </p:val>
                                        </p:tav>
                                      </p:tavLst>
                                    </p:anim>
                                    <p:anim calcmode="lin" valueType="num">
                                      <p:cBhvr additive="base">
                                        <p:cTn dur="500"/>
                                        <p:tgtEl>
                                          <p:spTgt spid="60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14"/>
          <p:cNvPicPr preferRelativeResize="0"/>
          <p:nvPr>
            <p:ph idx="1" type="body"/>
          </p:nvPr>
        </p:nvPicPr>
        <p:blipFill rotWithShape="1">
          <a:blip r:embed="rId3">
            <a:alphaModFix/>
          </a:blip>
          <a:srcRect b="0" l="0" r="0" t="0"/>
          <a:stretch/>
        </p:blipFill>
        <p:spPr>
          <a:xfrm>
            <a:off x="612305" y="1374763"/>
            <a:ext cx="7919390" cy="4657748"/>
          </a:xfrm>
          <a:prstGeom prst="rect">
            <a:avLst/>
          </a:prstGeom>
          <a:noFill/>
          <a:ln>
            <a:noFill/>
          </a:ln>
        </p:spPr>
      </p:pic>
      <p:sp>
        <p:nvSpPr>
          <p:cNvPr id="611" name="Google Shape;611;p14"/>
          <p:cNvSpPr txBox="1"/>
          <p:nvPr>
            <p:ph type="title"/>
          </p:nvPr>
        </p:nvSpPr>
        <p:spPr>
          <a:xfrm>
            <a:off x="613528" y="318054"/>
            <a:ext cx="8374800" cy="10566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Achievement Gap in Reading</a:t>
            </a:r>
            <a:endParaRPr/>
          </a:p>
        </p:txBody>
      </p:sp>
      <p:sp>
        <p:nvSpPr>
          <p:cNvPr id="612" name="Google Shape;612;p14"/>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613" name="Google Shape;613;p14"/>
          <p:cNvSpPr/>
          <p:nvPr/>
        </p:nvSpPr>
        <p:spPr>
          <a:xfrm>
            <a:off x="7100901" y="5699200"/>
            <a:ext cx="1811322" cy="105661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14" name="Google Shape;614;p14"/>
          <p:cNvSpPr txBox="1"/>
          <p:nvPr/>
        </p:nvSpPr>
        <p:spPr>
          <a:xfrm>
            <a:off x="7543800" y="6032500"/>
            <a:ext cx="9411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400" u="none" cap="none" strike="noStrike">
                <a:solidFill>
                  <a:srgbClr val="000000"/>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pic>
        <p:nvPicPr>
          <p:cNvPr descr="RTI Arkansas Logo.png" id="615" name="Google Shape;615;p14"/>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15"/>
          <p:cNvSpPr/>
          <p:nvPr/>
        </p:nvSpPr>
        <p:spPr>
          <a:xfrm>
            <a:off x="700625" y="1992650"/>
            <a:ext cx="5358600" cy="880200"/>
          </a:xfrm>
          <a:prstGeom prst="rect">
            <a:avLst/>
          </a:prstGeom>
          <a:solidFill>
            <a:srgbClr val="C000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Percentage chance a poor reader in first grade will be a poor reader in fourth grade</a:t>
            </a:r>
            <a:endParaRPr b="0" i="0" sz="1400" u="none" cap="none" strike="noStrike">
              <a:solidFill>
                <a:srgbClr val="000000"/>
              </a:solidFill>
              <a:latin typeface="Arial"/>
              <a:ea typeface="Arial"/>
              <a:cs typeface="Arial"/>
              <a:sym typeface="Arial"/>
            </a:endParaRPr>
          </a:p>
        </p:txBody>
      </p:sp>
      <p:sp>
        <p:nvSpPr>
          <p:cNvPr id="622" name="Google Shape;622;p15"/>
          <p:cNvSpPr/>
          <p:nvPr/>
        </p:nvSpPr>
        <p:spPr>
          <a:xfrm>
            <a:off x="6039125" y="1992652"/>
            <a:ext cx="2183400" cy="880200"/>
          </a:xfrm>
          <a:prstGeom prst="rect">
            <a:avLst/>
          </a:prstGeom>
          <a:solidFill>
            <a:srgbClr val="C0000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Arial"/>
                <a:ea typeface="Arial"/>
                <a:cs typeface="Arial"/>
                <a:sym typeface="Arial"/>
              </a:rPr>
              <a:t>88%</a:t>
            </a:r>
            <a:endParaRPr b="0" i="0" sz="1400" u="none" cap="none" strike="noStrike">
              <a:solidFill>
                <a:srgbClr val="000000"/>
              </a:solidFill>
              <a:latin typeface="Arial"/>
              <a:ea typeface="Arial"/>
              <a:cs typeface="Arial"/>
              <a:sym typeface="Arial"/>
            </a:endParaRPr>
          </a:p>
        </p:txBody>
      </p:sp>
      <p:sp>
        <p:nvSpPr>
          <p:cNvPr id="623" name="Google Shape;623;p15"/>
          <p:cNvSpPr/>
          <p:nvPr/>
        </p:nvSpPr>
        <p:spPr>
          <a:xfrm>
            <a:off x="713525" y="2878348"/>
            <a:ext cx="5332800" cy="1082700"/>
          </a:xfrm>
          <a:prstGeom prst="rect">
            <a:avLst/>
          </a:prstGeom>
          <a:solidFill>
            <a:schemeClr val="accen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Percentage of Arkansas students in Grade 4 proficient or advanced on the 2018 literacy NAEP assessment</a:t>
            </a:r>
            <a:endParaRPr b="0" i="0" sz="2000" u="none" cap="none" strike="noStrike">
              <a:solidFill>
                <a:schemeClr val="lt1"/>
              </a:solidFill>
              <a:latin typeface="Arial"/>
              <a:ea typeface="Arial"/>
              <a:cs typeface="Arial"/>
              <a:sym typeface="Arial"/>
            </a:endParaRPr>
          </a:p>
        </p:txBody>
      </p:sp>
      <p:sp>
        <p:nvSpPr>
          <p:cNvPr id="624" name="Google Shape;624;p15"/>
          <p:cNvSpPr/>
          <p:nvPr/>
        </p:nvSpPr>
        <p:spPr>
          <a:xfrm>
            <a:off x="6036109" y="2878373"/>
            <a:ext cx="2189400" cy="1082700"/>
          </a:xfrm>
          <a:prstGeom prst="rect">
            <a:avLst/>
          </a:prstGeom>
          <a:solidFill>
            <a:schemeClr val="accent1"/>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Arial"/>
                <a:ea typeface="Arial"/>
                <a:cs typeface="Arial"/>
                <a:sym typeface="Arial"/>
              </a:rPr>
              <a:t>31.5%</a:t>
            </a:r>
            <a:endParaRPr b="0" i="0" sz="3600" u="none" cap="none" strike="noStrike">
              <a:solidFill>
                <a:schemeClr val="lt1"/>
              </a:solidFill>
              <a:latin typeface="Arial"/>
              <a:ea typeface="Arial"/>
              <a:cs typeface="Arial"/>
              <a:sym typeface="Arial"/>
            </a:endParaRPr>
          </a:p>
        </p:txBody>
      </p:sp>
      <p:sp>
        <p:nvSpPr>
          <p:cNvPr id="625" name="Google Shape;625;p15"/>
          <p:cNvSpPr/>
          <p:nvPr/>
        </p:nvSpPr>
        <p:spPr>
          <a:xfrm>
            <a:off x="707225" y="4970775"/>
            <a:ext cx="5358600" cy="880200"/>
          </a:xfrm>
          <a:prstGeom prst="rect">
            <a:avLst/>
          </a:prstGeom>
          <a:solidFill>
            <a:srgbClr val="7030A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Fraction of high school students with LD </a:t>
            </a:r>
            <a:br>
              <a:rPr b="0" i="0" lang="en-US" sz="2000" u="none" cap="none" strike="noStrike">
                <a:solidFill>
                  <a:schemeClr val="lt1"/>
                </a:solidFill>
                <a:latin typeface="Arial"/>
                <a:ea typeface="Arial"/>
                <a:cs typeface="Arial"/>
                <a:sym typeface="Arial"/>
              </a:rPr>
            </a:br>
            <a:r>
              <a:rPr b="0" i="0" lang="en-US" sz="2000" u="none" cap="none" strike="noStrike">
                <a:solidFill>
                  <a:schemeClr val="lt1"/>
                </a:solidFill>
                <a:latin typeface="Arial"/>
                <a:ea typeface="Arial"/>
                <a:cs typeface="Arial"/>
                <a:sym typeface="Arial"/>
              </a:rPr>
              <a:t>who drop out</a:t>
            </a:r>
            <a:endParaRPr b="0" i="0" sz="2000" u="none" cap="none" strike="noStrike">
              <a:solidFill>
                <a:schemeClr val="lt1"/>
              </a:solidFill>
              <a:latin typeface="Arial"/>
              <a:ea typeface="Arial"/>
              <a:cs typeface="Arial"/>
              <a:sym typeface="Arial"/>
            </a:endParaRPr>
          </a:p>
        </p:txBody>
      </p:sp>
      <p:sp>
        <p:nvSpPr>
          <p:cNvPr id="626" name="Google Shape;626;p15"/>
          <p:cNvSpPr/>
          <p:nvPr/>
        </p:nvSpPr>
        <p:spPr>
          <a:xfrm>
            <a:off x="6042775" y="4969438"/>
            <a:ext cx="2176200" cy="880200"/>
          </a:xfrm>
          <a:prstGeom prst="rect">
            <a:avLst/>
          </a:prstGeom>
          <a:solidFill>
            <a:srgbClr val="7030A0"/>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Arial"/>
                <a:ea typeface="Arial"/>
                <a:cs typeface="Arial"/>
                <a:sym typeface="Arial"/>
              </a:rPr>
              <a:t>1 in 4</a:t>
            </a:r>
            <a:endParaRPr b="0" i="0" sz="3600" u="none" cap="none" strike="noStrike">
              <a:solidFill>
                <a:schemeClr val="lt1"/>
              </a:solidFill>
              <a:latin typeface="Arial"/>
              <a:ea typeface="Arial"/>
              <a:cs typeface="Arial"/>
              <a:sym typeface="Arial"/>
            </a:endParaRPr>
          </a:p>
        </p:txBody>
      </p:sp>
      <p:sp>
        <p:nvSpPr>
          <p:cNvPr id="627" name="Google Shape;627;p15"/>
          <p:cNvSpPr txBox="1"/>
          <p:nvPr/>
        </p:nvSpPr>
        <p:spPr>
          <a:xfrm flipH="1">
            <a:off x="587700" y="6858005"/>
            <a:ext cx="8784900" cy="28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17365D"/>
              </a:solidFill>
              <a:latin typeface="Arial"/>
              <a:ea typeface="Arial"/>
              <a:cs typeface="Arial"/>
              <a:sym typeface="Arial"/>
            </a:endParaRPr>
          </a:p>
        </p:txBody>
      </p:sp>
      <p:sp>
        <p:nvSpPr>
          <p:cNvPr id="628" name="Google Shape;628;p15"/>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Outcomes We Need to</a:t>
            </a:r>
            <a:br>
              <a:rPr lang="en-US"/>
            </a:br>
            <a:r>
              <a:rPr lang="en-US"/>
              <a:t>Prevent and Address</a:t>
            </a:r>
            <a:endParaRPr/>
          </a:p>
        </p:txBody>
      </p:sp>
      <p:sp>
        <p:nvSpPr>
          <p:cNvPr id="629" name="Google Shape;629;p15"/>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630" name="Google Shape;630;p1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631" name="Google Shape;631;p15"/>
          <p:cNvSpPr/>
          <p:nvPr/>
        </p:nvSpPr>
        <p:spPr>
          <a:xfrm>
            <a:off x="713525" y="3961075"/>
            <a:ext cx="5332800" cy="1009800"/>
          </a:xfrm>
          <a:prstGeom prst="rect">
            <a:avLst/>
          </a:prstGeom>
          <a:solidFill>
            <a:srgbClr val="93C47D"/>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Percentage of Arkansas students in Grade 4 ready or exceeding on the 2019 literacy ACT Aspire assessment</a:t>
            </a:r>
            <a:endParaRPr b="0" i="0" sz="2000" u="none" cap="none" strike="noStrike">
              <a:solidFill>
                <a:schemeClr val="lt1"/>
              </a:solidFill>
              <a:latin typeface="Arial"/>
              <a:ea typeface="Arial"/>
              <a:cs typeface="Arial"/>
              <a:sym typeface="Arial"/>
            </a:endParaRPr>
          </a:p>
        </p:txBody>
      </p:sp>
      <p:sp>
        <p:nvSpPr>
          <p:cNvPr id="632" name="Google Shape;632;p15"/>
          <p:cNvSpPr/>
          <p:nvPr/>
        </p:nvSpPr>
        <p:spPr>
          <a:xfrm>
            <a:off x="6036175" y="3963200"/>
            <a:ext cx="2189400" cy="1009800"/>
          </a:xfrm>
          <a:prstGeom prst="rect">
            <a:avLst/>
          </a:prstGeom>
          <a:solidFill>
            <a:srgbClr val="93C47D"/>
          </a:solidFill>
          <a:ln cap="flat" cmpd="sng" w="254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Arial"/>
                <a:ea typeface="Arial"/>
                <a:cs typeface="Arial"/>
                <a:sym typeface="Arial"/>
              </a:rPr>
              <a:t>42.4%</a:t>
            </a:r>
            <a:endParaRPr b="0" i="0" sz="36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16"/>
          <p:cNvSpPr txBox="1"/>
          <p:nvPr>
            <p:ph idx="1" type="body"/>
          </p:nvPr>
        </p:nvSpPr>
        <p:spPr>
          <a:xfrm>
            <a:off x="611188" y="1992313"/>
            <a:ext cx="8224837" cy="3852006"/>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Clr>
                <a:srgbClr val="A5A5A5"/>
              </a:buClr>
              <a:buSzPts val="2400"/>
              <a:buChar char="▪"/>
            </a:pPr>
            <a:r>
              <a:rPr lang="en-US">
                <a:solidFill>
                  <a:srgbClr val="25496F"/>
                </a:solidFill>
              </a:rPr>
              <a:t>What does data show about core instruction and intervention in the districts and/or schools you serve?</a:t>
            </a:r>
            <a:endParaRPr>
              <a:solidFill>
                <a:srgbClr val="25496F"/>
              </a:solidFill>
            </a:endParaRPr>
          </a:p>
          <a:p>
            <a:pPr indent="-381000" lvl="0" marL="457200" rtl="0" algn="l">
              <a:lnSpc>
                <a:spcPct val="100000"/>
              </a:lnSpc>
              <a:spcBef>
                <a:spcPts val="1000"/>
              </a:spcBef>
              <a:spcAft>
                <a:spcPts val="0"/>
              </a:spcAft>
              <a:buClr>
                <a:srgbClr val="A5A5A5"/>
              </a:buClr>
              <a:buSzPts val="2400"/>
              <a:buChar char="▪"/>
            </a:pPr>
            <a:r>
              <a:rPr lang="en-US">
                <a:solidFill>
                  <a:srgbClr val="25496F"/>
                </a:solidFill>
              </a:rPr>
              <a:t>Are 80% of students proficient in English language arts and mathematics? How large is the gap?</a:t>
            </a:r>
            <a:endParaRPr>
              <a:solidFill>
                <a:srgbClr val="25496F"/>
              </a:solidFill>
            </a:endParaRPr>
          </a:p>
        </p:txBody>
      </p:sp>
      <p:sp>
        <p:nvSpPr>
          <p:cNvPr id="638" name="Google Shape;638;p16"/>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Reflecting on Your Data</a:t>
            </a:r>
            <a:endParaRPr/>
          </a:p>
        </p:txBody>
      </p:sp>
      <p:sp>
        <p:nvSpPr>
          <p:cNvPr id="639" name="Google Shape;639;p16"/>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640" name="Google Shape;640;p16"/>
          <p:cNvSpPr/>
          <p:nvPr/>
        </p:nvSpPr>
        <p:spPr>
          <a:xfrm>
            <a:off x="7100899" y="5699200"/>
            <a:ext cx="1811376" cy="1145934"/>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41" name="Google Shape;641;p16"/>
          <p:cNvSpPr txBox="1"/>
          <p:nvPr/>
        </p:nvSpPr>
        <p:spPr>
          <a:xfrm>
            <a:off x="7543800" y="6108700"/>
            <a:ext cx="9411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400" u="none" cap="none" strike="noStrike">
                <a:solidFill>
                  <a:srgbClr val="000000"/>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pic>
        <p:nvPicPr>
          <p:cNvPr descr="RTI Arkansas Logo.png" id="642" name="Google Shape;642;p1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7"/>
          <p:cNvSpPr/>
          <p:nvPr/>
        </p:nvSpPr>
        <p:spPr>
          <a:xfrm>
            <a:off x="789075" y="2362200"/>
            <a:ext cx="4061400" cy="2896800"/>
          </a:xfrm>
          <a:prstGeom prst="rect">
            <a:avLst/>
          </a:prstGeom>
          <a:solidFill>
            <a:srgbClr val="A5A5A5"/>
          </a:solidFill>
          <a:ln cap="flat" cmpd="sng" w="38100">
            <a:solidFill>
              <a:srgbClr val="395E8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17"/>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What We Can Do? </a:t>
            </a:r>
            <a:endParaRPr/>
          </a:p>
        </p:txBody>
      </p:sp>
      <p:sp>
        <p:nvSpPr>
          <p:cNvPr id="650" name="Google Shape;650;p17"/>
          <p:cNvSpPr txBox="1"/>
          <p:nvPr>
            <p:ph idx="1" type="body"/>
          </p:nvPr>
        </p:nvSpPr>
        <p:spPr>
          <a:xfrm>
            <a:off x="992200" y="2513000"/>
            <a:ext cx="3630600" cy="2562000"/>
          </a:xfrm>
          <a:prstGeom prst="rect">
            <a:avLst/>
          </a:prstGeom>
          <a:solidFill>
            <a:srgbClr val="FFFFFF"/>
          </a:solidFill>
          <a:ln cap="flat" cmpd="sng" w="38100">
            <a:solidFill>
              <a:srgbClr val="395E89"/>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100000"/>
              </a:lnSpc>
              <a:spcBef>
                <a:spcPts val="0"/>
              </a:spcBef>
              <a:spcAft>
                <a:spcPts val="0"/>
              </a:spcAft>
              <a:buSzPts val="2800"/>
              <a:buNone/>
            </a:pPr>
            <a:r>
              <a:rPr lang="en-US">
                <a:solidFill>
                  <a:srgbClr val="25496F"/>
                </a:solidFill>
              </a:rPr>
              <a:t>Carefully implement a well-designed RTI system that reflects evidence-based instructional practices. </a:t>
            </a:r>
            <a:endParaRPr>
              <a:solidFill>
                <a:srgbClr val="25496F"/>
              </a:solidFill>
            </a:endParaRPr>
          </a:p>
        </p:txBody>
      </p:sp>
      <p:sp>
        <p:nvSpPr>
          <p:cNvPr id="651" name="Google Shape;651;p17"/>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id="652" name="Google Shape;652;p17"/>
          <p:cNvPicPr preferRelativeResize="0"/>
          <p:nvPr/>
        </p:nvPicPr>
        <p:blipFill rotWithShape="1">
          <a:blip r:embed="rId3">
            <a:alphaModFix/>
          </a:blip>
          <a:srcRect b="0" l="0" r="0" t="0"/>
          <a:stretch/>
        </p:blipFill>
        <p:spPr>
          <a:xfrm>
            <a:off x="5372100" y="2028824"/>
            <a:ext cx="3197341" cy="3741737"/>
          </a:xfrm>
          <a:prstGeom prst="rect">
            <a:avLst/>
          </a:prstGeom>
          <a:noFill/>
          <a:ln>
            <a:noFill/>
          </a:ln>
        </p:spPr>
      </p:pic>
      <p:pic>
        <p:nvPicPr>
          <p:cNvPr descr="RTI Arkansas Logo.png" id="653" name="Google Shape;653;p17"/>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18"/>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We Can Create Coherence</a:t>
            </a:r>
            <a:endParaRPr/>
          </a:p>
        </p:txBody>
      </p:sp>
      <p:sp>
        <p:nvSpPr>
          <p:cNvPr id="660" name="Google Shape;660;p18"/>
          <p:cNvSpPr txBox="1"/>
          <p:nvPr>
            <p:ph idx="1" type="body"/>
          </p:nvPr>
        </p:nvSpPr>
        <p:spPr>
          <a:xfrm>
            <a:off x="687388" y="2055812"/>
            <a:ext cx="8224837" cy="379412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1800"/>
              <a:buNone/>
            </a:pPr>
            <a:r>
              <a:rPr lang="en-US"/>
              <a:t>Improve and enhance what schools are already doing:</a:t>
            </a:r>
            <a:endParaRPr/>
          </a:p>
          <a:p>
            <a:pPr indent="-342900" lvl="0" marL="342900" rtl="0" algn="l">
              <a:lnSpc>
                <a:spcPct val="100000"/>
              </a:lnSpc>
              <a:spcBef>
                <a:spcPts val="600"/>
              </a:spcBef>
              <a:spcAft>
                <a:spcPts val="0"/>
              </a:spcAft>
              <a:buSzPts val="2400"/>
              <a:buFont typeface="Noto Sans Symbols"/>
              <a:buChar char="▪"/>
            </a:pPr>
            <a:r>
              <a:rPr lang="en-US"/>
              <a:t>Make refinements to existing good practices</a:t>
            </a:r>
            <a:endParaRPr/>
          </a:p>
          <a:p>
            <a:pPr indent="-342900" lvl="0" marL="342900" rtl="0" algn="l">
              <a:lnSpc>
                <a:spcPct val="100000"/>
              </a:lnSpc>
              <a:spcBef>
                <a:spcPts val="600"/>
              </a:spcBef>
              <a:spcAft>
                <a:spcPts val="0"/>
              </a:spcAft>
              <a:buSzPts val="2400"/>
              <a:buFont typeface="Noto Sans Symbols"/>
              <a:buChar char="▪"/>
            </a:pPr>
            <a:r>
              <a:rPr lang="en-US"/>
              <a:t>Add missing critical features</a:t>
            </a:r>
            <a:endParaRPr/>
          </a:p>
          <a:p>
            <a:pPr indent="-342900" lvl="0" marL="342900" rtl="0" algn="l">
              <a:lnSpc>
                <a:spcPct val="100000"/>
              </a:lnSpc>
              <a:spcBef>
                <a:spcPts val="600"/>
              </a:spcBef>
              <a:spcAft>
                <a:spcPts val="0"/>
              </a:spcAft>
              <a:buSzPts val="2400"/>
              <a:buFont typeface="Noto Sans Symbols"/>
              <a:buChar char="▪"/>
            </a:pPr>
            <a:r>
              <a:rPr lang="en-US"/>
              <a:t>Develop a whole system with all the appropriate features</a:t>
            </a:r>
            <a:endParaRPr/>
          </a:p>
          <a:p>
            <a:pPr indent="-342900" lvl="0" marL="342900" rtl="0" algn="l">
              <a:lnSpc>
                <a:spcPct val="100000"/>
              </a:lnSpc>
              <a:spcBef>
                <a:spcPts val="600"/>
              </a:spcBef>
              <a:spcAft>
                <a:spcPts val="0"/>
              </a:spcAft>
              <a:buSzPts val="2400"/>
              <a:buFont typeface="Noto Sans Symbols"/>
              <a:buChar char="▪"/>
            </a:pPr>
            <a:r>
              <a:rPr lang="en-US"/>
              <a:t>Improve all student outcomes in general education</a:t>
            </a:r>
            <a:endParaRPr/>
          </a:p>
          <a:p>
            <a:pPr indent="-342900" lvl="0" marL="342900" rtl="0" algn="l">
              <a:lnSpc>
                <a:spcPct val="100000"/>
              </a:lnSpc>
              <a:spcBef>
                <a:spcPts val="600"/>
              </a:spcBef>
              <a:spcAft>
                <a:spcPts val="0"/>
              </a:spcAft>
              <a:buSzPts val="2400"/>
              <a:buFont typeface="Noto Sans Symbols"/>
              <a:buChar char="▪"/>
            </a:pPr>
            <a:r>
              <a:rPr lang="en-US"/>
              <a:t>Prevent the overidentification of students with learning disabilities</a:t>
            </a:r>
            <a:endParaRPr/>
          </a:p>
          <a:p>
            <a:pPr indent="-228600" lvl="1" marL="914400" rtl="0" algn="l">
              <a:lnSpc>
                <a:spcPct val="100000"/>
              </a:lnSpc>
              <a:spcBef>
                <a:spcPts val="600"/>
              </a:spcBef>
              <a:spcAft>
                <a:spcPts val="0"/>
              </a:spcAft>
              <a:buSzPts val="1800"/>
              <a:buNone/>
            </a:pPr>
            <a:r>
              <a:t/>
            </a:r>
            <a:endParaRPr/>
          </a:p>
          <a:p>
            <a:pPr indent="-228600" lvl="0" marL="457200" rtl="0" algn="l">
              <a:lnSpc>
                <a:spcPct val="100000"/>
              </a:lnSpc>
              <a:spcBef>
                <a:spcPts val="600"/>
              </a:spcBef>
              <a:spcAft>
                <a:spcPts val="0"/>
              </a:spcAft>
              <a:buSzPts val="1800"/>
              <a:buNone/>
            </a:pPr>
            <a:r>
              <a:t/>
            </a:r>
            <a:endParaRPr/>
          </a:p>
          <a:p>
            <a:pPr indent="-228600" lvl="0" marL="457200" rtl="0" algn="l">
              <a:lnSpc>
                <a:spcPct val="100000"/>
              </a:lnSpc>
              <a:spcBef>
                <a:spcPts val="600"/>
              </a:spcBef>
              <a:spcAft>
                <a:spcPts val="0"/>
              </a:spcAft>
              <a:buSzPts val="1800"/>
              <a:buNone/>
            </a:pPr>
            <a:r>
              <a:t/>
            </a:r>
            <a:endParaRPr/>
          </a:p>
        </p:txBody>
      </p:sp>
      <p:sp>
        <p:nvSpPr>
          <p:cNvPr id="661" name="Google Shape;661;p18"/>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sp>
        <p:nvSpPr>
          <p:cNvPr id="662" name="Google Shape;662;p18"/>
          <p:cNvSpPr txBox="1"/>
          <p:nvPr/>
        </p:nvSpPr>
        <p:spPr>
          <a:xfrm>
            <a:off x="550842" y="5651526"/>
            <a:ext cx="211523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US" sz="1000" u="none" cap="none" strike="noStrike">
                <a:solidFill>
                  <a:srgbClr val="17365D"/>
                </a:solidFill>
                <a:latin typeface="Arial"/>
                <a:ea typeface="Arial"/>
                <a:cs typeface="Arial"/>
                <a:sym typeface="Arial"/>
              </a:rPr>
              <a:t>Source: </a:t>
            </a:r>
            <a:r>
              <a:rPr b="0" i="0" lang="en-US" sz="1000" u="none" cap="none" strike="noStrike">
                <a:solidFill>
                  <a:srgbClr val="17365D"/>
                </a:solidFill>
                <a:latin typeface="Arial"/>
                <a:ea typeface="Arial"/>
                <a:cs typeface="Arial"/>
                <a:sym typeface="Arial"/>
              </a:rPr>
              <a:t>Kearns (2014).</a:t>
            </a:r>
            <a:endParaRPr b="0" i="0" sz="1000" u="none" cap="none" strike="noStrike">
              <a:solidFill>
                <a:srgbClr val="17365D"/>
              </a:solidFill>
              <a:latin typeface="Arial"/>
              <a:ea typeface="Arial"/>
              <a:cs typeface="Arial"/>
              <a:sym typeface="Arial"/>
            </a:endParaRPr>
          </a:p>
        </p:txBody>
      </p:sp>
      <p:pic>
        <p:nvPicPr>
          <p:cNvPr descr="RTI Arkansas Logo.png" id="663" name="Google Shape;663;p1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19"/>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Schools Are Implementing </a:t>
            </a:r>
            <a:endParaRPr/>
          </a:p>
          <a:p>
            <a:pPr indent="0" lvl="0" marL="0" rtl="0" algn="l">
              <a:lnSpc>
                <a:spcPct val="90000"/>
              </a:lnSpc>
              <a:spcBef>
                <a:spcPts val="0"/>
              </a:spcBef>
              <a:spcAft>
                <a:spcPts val="0"/>
              </a:spcAft>
              <a:buSzPts val="1400"/>
              <a:buNone/>
            </a:pPr>
            <a:r>
              <a:rPr lang="en-US"/>
              <a:t>Many RTI Components Already</a:t>
            </a:r>
            <a:endParaRPr/>
          </a:p>
        </p:txBody>
      </p:sp>
      <p:sp>
        <p:nvSpPr>
          <p:cNvPr id="670" name="Google Shape;670;p19"/>
          <p:cNvSpPr txBox="1"/>
          <p:nvPr/>
        </p:nvSpPr>
        <p:spPr>
          <a:xfrm>
            <a:off x="572657" y="1961612"/>
            <a:ext cx="3323346"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400" u="none" cap="none" strike="noStrike">
                <a:solidFill>
                  <a:srgbClr val="17365D"/>
                </a:solidFill>
                <a:latin typeface="Arial"/>
                <a:ea typeface="Arial"/>
                <a:cs typeface="Arial"/>
                <a:sym typeface="Arial"/>
              </a:rPr>
              <a:t>Is your school . . .</a:t>
            </a:r>
            <a:endParaRPr b="0" i="0" sz="2400" u="none" cap="none" strike="noStrike">
              <a:solidFill>
                <a:srgbClr val="17365D"/>
              </a:solidFill>
              <a:latin typeface="Arial"/>
              <a:ea typeface="Arial"/>
              <a:cs typeface="Arial"/>
              <a:sym typeface="Arial"/>
            </a:endParaRPr>
          </a:p>
        </p:txBody>
      </p:sp>
      <p:sp>
        <p:nvSpPr>
          <p:cNvPr id="671" name="Google Shape;671;p19"/>
          <p:cNvSpPr txBox="1"/>
          <p:nvPr/>
        </p:nvSpPr>
        <p:spPr>
          <a:xfrm>
            <a:off x="589645" y="5621724"/>
            <a:ext cx="224207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US" sz="1000" u="none" cap="none" strike="noStrike">
                <a:solidFill>
                  <a:srgbClr val="17365D"/>
                </a:solidFill>
                <a:latin typeface="Arial"/>
                <a:ea typeface="Arial"/>
                <a:cs typeface="Arial"/>
                <a:sym typeface="Arial"/>
              </a:rPr>
              <a:t>Source:</a:t>
            </a:r>
            <a:r>
              <a:rPr b="0" i="0" lang="en-US" sz="1000" u="none" cap="none" strike="noStrike">
                <a:solidFill>
                  <a:srgbClr val="17365D"/>
                </a:solidFill>
                <a:latin typeface="Arial"/>
                <a:ea typeface="Arial"/>
                <a:cs typeface="Arial"/>
                <a:sym typeface="Arial"/>
              </a:rPr>
              <a:t> Kearns (2014). </a:t>
            </a:r>
            <a:endParaRPr b="0" i="0" sz="1000" u="none" cap="none" strike="noStrike">
              <a:solidFill>
                <a:srgbClr val="17365D"/>
              </a:solidFill>
              <a:latin typeface="Arial"/>
              <a:ea typeface="Arial"/>
              <a:cs typeface="Arial"/>
              <a:sym typeface="Arial"/>
            </a:endParaRPr>
          </a:p>
        </p:txBody>
      </p:sp>
      <p:grpSp>
        <p:nvGrpSpPr>
          <p:cNvPr id="672" name="Google Shape;672;p19"/>
          <p:cNvGrpSpPr/>
          <p:nvPr/>
        </p:nvGrpSpPr>
        <p:grpSpPr>
          <a:xfrm>
            <a:off x="675072" y="2536935"/>
            <a:ext cx="2534317" cy="2871550"/>
            <a:chOff x="649" y="-583125"/>
            <a:chExt cx="2534317" cy="2210482"/>
          </a:xfrm>
        </p:grpSpPr>
        <p:sp>
          <p:nvSpPr>
            <p:cNvPr id="673" name="Google Shape;673;p19"/>
            <p:cNvSpPr/>
            <p:nvPr/>
          </p:nvSpPr>
          <p:spPr>
            <a:xfrm>
              <a:off x="649" y="9459"/>
              <a:ext cx="2534317" cy="1520590"/>
            </a:xfrm>
            <a:prstGeom prst="rect">
              <a:avLst/>
            </a:prstGeom>
            <a:solidFill>
              <a:srgbClr val="97480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19"/>
            <p:cNvSpPr/>
            <p:nvPr/>
          </p:nvSpPr>
          <p:spPr>
            <a:xfrm>
              <a:off x="649" y="-583125"/>
              <a:ext cx="2534317" cy="2210482"/>
            </a:xfrm>
            <a:prstGeom prst="rect">
              <a:avLst/>
            </a:prstGeom>
            <a:solidFill>
              <a:srgbClr val="17365D"/>
            </a:solid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using data to determine risk status and make decisions during professional learning communities about providing extra instruction?</a:t>
              </a:r>
              <a:endParaRPr b="0" i="0" sz="2000" u="none" cap="none" strike="noStrike">
                <a:solidFill>
                  <a:srgbClr val="000000"/>
                </a:solidFill>
                <a:latin typeface="Arial"/>
                <a:ea typeface="Arial"/>
                <a:cs typeface="Arial"/>
                <a:sym typeface="Arial"/>
              </a:endParaRPr>
            </a:p>
          </p:txBody>
        </p:sp>
      </p:grpSp>
      <p:grpSp>
        <p:nvGrpSpPr>
          <p:cNvPr id="675" name="Google Shape;675;p19"/>
          <p:cNvGrpSpPr/>
          <p:nvPr/>
        </p:nvGrpSpPr>
        <p:grpSpPr>
          <a:xfrm>
            <a:off x="3326555" y="2208738"/>
            <a:ext cx="2581409" cy="1917446"/>
            <a:chOff x="392215" y="-87116"/>
            <a:chExt cx="2866162" cy="2052265"/>
          </a:xfrm>
        </p:grpSpPr>
        <p:sp>
          <p:nvSpPr>
            <p:cNvPr id="676" name="Google Shape;676;p19"/>
            <p:cNvSpPr/>
            <p:nvPr/>
          </p:nvSpPr>
          <p:spPr>
            <a:xfrm>
              <a:off x="392215" y="-87116"/>
              <a:ext cx="2866162" cy="1952712"/>
            </a:xfrm>
            <a:prstGeom prst="rect">
              <a:avLst/>
            </a:prstGeom>
            <a:solidFill>
              <a:srgbClr val="97480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19"/>
            <p:cNvSpPr/>
            <p:nvPr/>
          </p:nvSpPr>
          <p:spPr>
            <a:xfrm>
              <a:off x="392215" y="-87116"/>
              <a:ext cx="2866162" cy="2052265"/>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chemeClr val="lt1"/>
                  </a:solidFill>
                  <a:latin typeface="Arial"/>
                  <a:ea typeface="Arial"/>
                  <a:cs typeface="Arial"/>
                  <a:sym typeface="Arial"/>
                </a:rPr>
                <a:t>assessing students for academic risk throughout the year?</a:t>
              </a:r>
              <a:endParaRPr b="0" i="0" sz="2100" u="none" cap="none" strike="noStrike">
                <a:solidFill>
                  <a:schemeClr val="lt1"/>
                </a:solidFill>
                <a:latin typeface="Arial"/>
                <a:ea typeface="Arial"/>
                <a:cs typeface="Arial"/>
                <a:sym typeface="Arial"/>
              </a:endParaRPr>
            </a:p>
          </p:txBody>
        </p:sp>
      </p:grpSp>
      <p:grpSp>
        <p:nvGrpSpPr>
          <p:cNvPr id="678" name="Google Shape;678;p19"/>
          <p:cNvGrpSpPr/>
          <p:nvPr/>
        </p:nvGrpSpPr>
        <p:grpSpPr>
          <a:xfrm>
            <a:off x="6002673" y="2054947"/>
            <a:ext cx="2698283" cy="2095018"/>
            <a:chOff x="5680" y="-154489"/>
            <a:chExt cx="3041174" cy="2111095"/>
          </a:xfrm>
        </p:grpSpPr>
        <p:sp>
          <p:nvSpPr>
            <p:cNvPr id="679" name="Google Shape;679;p19"/>
            <p:cNvSpPr/>
            <p:nvPr/>
          </p:nvSpPr>
          <p:spPr>
            <a:xfrm>
              <a:off x="5680" y="-10165"/>
              <a:ext cx="2988739" cy="1842834"/>
            </a:xfrm>
            <a:prstGeom prst="rect">
              <a:avLst/>
            </a:prstGeom>
            <a:solidFill>
              <a:srgbClr val="E36C0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19"/>
            <p:cNvSpPr/>
            <p:nvPr/>
          </p:nvSpPr>
          <p:spPr>
            <a:xfrm>
              <a:off x="5680" y="-154489"/>
              <a:ext cx="3041174" cy="2111095"/>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000" u="none" cap="none" strike="noStrike">
                  <a:solidFill>
                    <a:schemeClr val="lt1"/>
                  </a:solidFill>
                  <a:latin typeface="Arial"/>
                  <a:ea typeface="Arial"/>
                  <a:cs typeface="Arial"/>
                  <a:sym typeface="Arial"/>
                </a:rPr>
                <a:t>collecting and graphing data to support decisions about a student’s responsiveness to intervention?</a:t>
              </a:r>
              <a:endParaRPr b="0" i="0" sz="2000" u="none" cap="none" strike="noStrike">
                <a:solidFill>
                  <a:schemeClr val="lt1"/>
                </a:solidFill>
                <a:latin typeface="Arial"/>
                <a:ea typeface="Arial"/>
                <a:cs typeface="Arial"/>
                <a:sym typeface="Arial"/>
              </a:endParaRPr>
            </a:p>
          </p:txBody>
        </p:sp>
      </p:grpSp>
      <p:grpSp>
        <p:nvGrpSpPr>
          <p:cNvPr id="681" name="Google Shape;681;p19"/>
          <p:cNvGrpSpPr/>
          <p:nvPr/>
        </p:nvGrpSpPr>
        <p:grpSpPr>
          <a:xfrm>
            <a:off x="3326555" y="4113484"/>
            <a:ext cx="2621679" cy="1573007"/>
            <a:chOff x="672" y="783557"/>
            <a:chExt cx="2621679" cy="1573007"/>
          </a:xfrm>
        </p:grpSpPr>
        <p:sp>
          <p:nvSpPr>
            <p:cNvPr id="682" name="Google Shape;682;p19"/>
            <p:cNvSpPr/>
            <p:nvPr/>
          </p:nvSpPr>
          <p:spPr>
            <a:xfrm>
              <a:off x="672" y="783557"/>
              <a:ext cx="2578608" cy="1573007"/>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19"/>
            <p:cNvSpPr/>
            <p:nvPr/>
          </p:nvSpPr>
          <p:spPr>
            <a:xfrm>
              <a:off x="672" y="783557"/>
              <a:ext cx="2621679" cy="1573007"/>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000" u="none" cap="none" strike="noStrike">
                  <a:solidFill>
                    <a:schemeClr val="lt1"/>
                  </a:solidFill>
                  <a:latin typeface="Arial"/>
                  <a:ea typeface="Arial"/>
                  <a:cs typeface="Arial"/>
                  <a:sym typeface="Arial"/>
                </a:rPr>
                <a:t>providing additional instruction to students who have low scores on assessments?</a:t>
              </a:r>
              <a:endParaRPr b="0" i="0" sz="2000" u="none" cap="none" strike="noStrike">
                <a:solidFill>
                  <a:schemeClr val="lt1"/>
                </a:solidFill>
                <a:latin typeface="Arial"/>
                <a:ea typeface="Arial"/>
                <a:cs typeface="Arial"/>
                <a:sym typeface="Arial"/>
              </a:endParaRPr>
            </a:p>
          </p:txBody>
        </p:sp>
      </p:grpSp>
      <p:sp>
        <p:nvSpPr>
          <p:cNvPr id="684" name="Google Shape;684;p19"/>
          <p:cNvSpPr/>
          <p:nvPr/>
        </p:nvSpPr>
        <p:spPr>
          <a:xfrm>
            <a:off x="7243775" y="5699200"/>
            <a:ext cx="1668438" cy="1145934"/>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685" name="Google Shape;685;p19"/>
          <p:cNvSpPr txBox="1"/>
          <p:nvPr/>
        </p:nvSpPr>
        <p:spPr>
          <a:xfrm>
            <a:off x="7667625" y="6120625"/>
            <a:ext cx="1029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Discuss</a:t>
            </a:r>
            <a:endParaRPr b="0" i="0" sz="1400" u="none" cap="none" strike="noStrike">
              <a:solidFill>
                <a:schemeClr val="dk1"/>
              </a:solidFill>
              <a:latin typeface="Arial"/>
              <a:ea typeface="Arial"/>
              <a:cs typeface="Arial"/>
              <a:sym typeface="Arial"/>
            </a:endParaRPr>
          </a:p>
        </p:txBody>
      </p:sp>
      <p:grpSp>
        <p:nvGrpSpPr>
          <p:cNvPr id="686" name="Google Shape;686;p19"/>
          <p:cNvGrpSpPr/>
          <p:nvPr/>
        </p:nvGrpSpPr>
        <p:grpSpPr>
          <a:xfrm>
            <a:off x="6002873" y="4109527"/>
            <a:ext cx="2651760" cy="1573007"/>
            <a:chOff x="671" y="783557"/>
            <a:chExt cx="2651760" cy="1573007"/>
          </a:xfrm>
        </p:grpSpPr>
        <p:sp>
          <p:nvSpPr>
            <p:cNvPr id="687" name="Google Shape;687;p19"/>
            <p:cNvSpPr/>
            <p:nvPr/>
          </p:nvSpPr>
          <p:spPr>
            <a:xfrm>
              <a:off x="671" y="783557"/>
              <a:ext cx="2651760" cy="1573007"/>
            </a:xfrm>
            <a:prstGeom prst="rect">
              <a:avLst/>
            </a:prstGeom>
            <a:solidFill>
              <a:srgbClr val="93B3D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19"/>
            <p:cNvSpPr/>
            <p:nvPr/>
          </p:nvSpPr>
          <p:spPr>
            <a:xfrm>
              <a:off x="672" y="783557"/>
              <a:ext cx="2621679" cy="1573007"/>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000" u="none" cap="none" strike="noStrike">
                  <a:solidFill>
                    <a:schemeClr val="lt1"/>
                  </a:solidFill>
                  <a:latin typeface="Arial"/>
                  <a:ea typeface="Arial"/>
                  <a:cs typeface="Arial"/>
                  <a:sym typeface="Arial"/>
                </a:rPr>
                <a:t>examining the needs of students who do not respond positively to extra instruction?</a:t>
              </a:r>
              <a:endParaRPr b="0" i="0" sz="2000" u="none" cap="none" strike="noStrike">
                <a:solidFill>
                  <a:schemeClr val="lt1"/>
                </a:solidFill>
                <a:latin typeface="Arial"/>
                <a:ea typeface="Arial"/>
                <a:cs typeface="Arial"/>
                <a:sym typeface="Arial"/>
              </a:endParaRPr>
            </a:p>
          </p:txBody>
        </p:sp>
      </p:grpSp>
      <p:sp>
        <p:nvSpPr>
          <p:cNvPr id="689" name="Google Shape;689;p1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descr="RTI Arkansas Logo.png" id="690" name="Google Shape;690;p1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500"/>
                                        <p:tgtEl>
                                          <p:spTgt spid="6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
                                        <p:tgtEl>
                                          <p:spTgt spid="6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500"/>
                                        <p:tgtEl>
                                          <p:spTgt spid="6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
          <p:cNvSpPr txBox="1"/>
          <p:nvPr>
            <p:ph idx="1" type="body"/>
          </p:nvPr>
        </p:nvSpPr>
        <p:spPr>
          <a:xfrm>
            <a:off x="687388" y="2055813"/>
            <a:ext cx="8224800" cy="38520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SzPts val="2400"/>
              <a:buChar char="▪"/>
            </a:pPr>
            <a:r>
              <a:rPr b="1" lang="en-US"/>
              <a:t>Response to Intervention (RTI) Overview</a:t>
            </a:r>
            <a:endParaRPr b="1"/>
          </a:p>
          <a:p>
            <a:pPr indent="-381000" lvl="0" marL="457200" rtl="0" algn="l">
              <a:lnSpc>
                <a:spcPct val="100000"/>
              </a:lnSpc>
              <a:spcBef>
                <a:spcPts val="1000"/>
              </a:spcBef>
              <a:spcAft>
                <a:spcPts val="0"/>
              </a:spcAft>
              <a:buSzPts val="2400"/>
              <a:buChar char="▪"/>
            </a:pPr>
            <a:r>
              <a:rPr lang="en-US"/>
              <a:t>Leadership in RTI</a:t>
            </a:r>
            <a:endParaRPr/>
          </a:p>
          <a:p>
            <a:pPr indent="-381000" lvl="0" marL="457200" rtl="0" algn="l">
              <a:lnSpc>
                <a:spcPct val="100000"/>
              </a:lnSpc>
              <a:spcBef>
                <a:spcPts val="1000"/>
              </a:spcBef>
              <a:spcAft>
                <a:spcPts val="0"/>
              </a:spcAft>
              <a:buSzPts val="2400"/>
              <a:buChar char="▪"/>
            </a:pPr>
            <a:r>
              <a:rPr lang="en-US"/>
              <a:t>Universal Screening</a:t>
            </a:r>
            <a:endParaRPr/>
          </a:p>
          <a:p>
            <a:pPr indent="-381000" lvl="0" marL="457200" rtl="0" algn="l">
              <a:lnSpc>
                <a:spcPct val="100000"/>
              </a:lnSpc>
              <a:spcBef>
                <a:spcPts val="1000"/>
              </a:spcBef>
              <a:spcAft>
                <a:spcPts val="0"/>
              </a:spcAft>
              <a:buSzPts val="2400"/>
              <a:buChar char="▪"/>
            </a:pPr>
            <a:r>
              <a:rPr lang="en-US"/>
              <a:t>Tier 1: Core Instruction </a:t>
            </a:r>
            <a:endParaRPr/>
          </a:p>
          <a:p>
            <a:pPr indent="-381000" lvl="0" marL="457200" rtl="0" algn="l">
              <a:lnSpc>
                <a:spcPct val="100000"/>
              </a:lnSpc>
              <a:spcBef>
                <a:spcPts val="1000"/>
              </a:spcBef>
              <a:spcAft>
                <a:spcPts val="0"/>
              </a:spcAft>
              <a:buSzPts val="2400"/>
              <a:buChar char="▪"/>
            </a:pPr>
            <a:r>
              <a:rPr lang="en-US"/>
              <a:t>Data-Based Decision Making and Progress Monitoring </a:t>
            </a:r>
            <a:endParaRPr/>
          </a:p>
          <a:p>
            <a:pPr indent="-381000" lvl="0" marL="457200" rtl="0" algn="l">
              <a:lnSpc>
                <a:spcPct val="100000"/>
              </a:lnSpc>
              <a:spcBef>
                <a:spcPts val="1000"/>
              </a:spcBef>
              <a:spcAft>
                <a:spcPts val="0"/>
              </a:spcAft>
              <a:buSzPts val="2400"/>
              <a:buChar char="▪"/>
            </a:pPr>
            <a:r>
              <a:rPr lang="en-US"/>
              <a:t>Tier 2: Supplemental Intervention</a:t>
            </a:r>
            <a:endParaRPr/>
          </a:p>
          <a:p>
            <a:pPr indent="-381000" lvl="0" marL="457200" rtl="0" algn="l">
              <a:lnSpc>
                <a:spcPct val="100000"/>
              </a:lnSpc>
              <a:spcBef>
                <a:spcPts val="1200"/>
              </a:spcBef>
              <a:spcAft>
                <a:spcPts val="1000"/>
              </a:spcAft>
              <a:buSzPts val="2400"/>
              <a:buChar char="▪"/>
            </a:pPr>
            <a:r>
              <a:rPr lang="en-US"/>
              <a:t>Tier 3: Intensive Intervention</a:t>
            </a:r>
            <a:endParaRPr/>
          </a:p>
        </p:txBody>
      </p:sp>
      <p:sp>
        <p:nvSpPr>
          <p:cNvPr id="479" name="Google Shape;479;p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480" name="Google Shape;480;p2"/>
          <p:cNvSpPr/>
          <p:nvPr/>
        </p:nvSpPr>
        <p:spPr>
          <a:xfrm>
            <a:off x="6858000" y="368325"/>
            <a:ext cx="2286000" cy="63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481" name="Google Shape;481;p2"/>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482" name="Google Shape;482;p2"/>
          <p:cNvSpPr txBox="1"/>
          <p:nvPr>
            <p:ph type="title"/>
          </p:nvPr>
        </p:nvSpPr>
        <p:spPr>
          <a:xfrm>
            <a:off x="676925" y="549775"/>
            <a:ext cx="8540100" cy="13314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RTI Professional Development </a:t>
            </a:r>
            <a:endParaRPr/>
          </a:p>
          <a:p>
            <a:pPr indent="0" lvl="0" marL="0" rtl="0" algn="l">
              <a:lnSpc>
                <a:spcPct val="90000"/>
              </a:lnSpc>
              <a:spcBef>
                <a:spcPts val="0"/>
              </a:spcBef>
              <a:spcAft>
                <a:spcPts val="0"/>
              </a:spcAft>
              <a:buSzPts val="1400"/>
              <a:buNone/>
            </a:pPr>
            <a:r>
              <a:rPr lang="en-US"/>
              <a:t>Series Overview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20"/>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Essential </a:t>
            </a:r>
            <a:br>
              <a:rPr lang="en-US"/>
            </a:br>
            <a:r>
              <a:rPr lang="en-US"/>
              <a:t>Component</a:t>
            </a:r>
            <a:endParaRPr/>
          </a:p>
        </p:txBody>
      </p:sp>
      <p:sp>
        <p:nvSpPr>
          <p:cNvPr id="697" name="Google Shape;697;p20"/>
          <p:cNvSpPr txBox="1"/>
          <p:nvPr>
            <p:ph idx="1" type="body"/>
          </p:nvPr>
        </p:nvSpPr>
        <p:spPr>
          <a:xfrm>
            <a:off x="687388" y="4529139"/>
            <a:ext cx="8229600" cy="1389062"/>
          </a:xfrm>
          <a:prstGeom prst="rect">
            <a:avLst/>
          </a:prstGeom>
          <a:noFill/>
          <a:ln>
            <a:noFill/>
          </a:ln>
        </p:spPr>
        <p:txBody>
          <a:bodyPr anchorCtr="0" anchor="t" bIns="45700" lIns="0" spcFirstLastPara="1" rIns="0" wrap="square" tIns="45700">
            <a:noAutofit/>
          </a:bodyPr>
          <a:lstStyle/>
          <a:p>
            <a:pPr indent="-342900" lvl="0" marL="342900" rtl="0" algn="l">
              <a:lnSpc>
                <a:spcPct val="100000"/>
              </a:lnSpc>
              <a:spcBef>
                <a:spcPts val="0"/>
              </a:spcBef>
              <a:spcAft>
                <a:spcPts val="0"/>
              </a:spcAft>
              <a:buClr>
                <a:srgbClr val="BFBFBF"/>
              </a:buClr>
              <a:buSzPts val="3200"/>
              <a:buNone/>
            </a:pPr>
            <a:r>
              <a:rPr lang="en-US"/>
              <a:t>Screening</a:t>
            </a:r>
            <a:endParaRPr/>
          </a:p>
        </p:txBody>
      </p:sp>
      <p:pic>
        <p:nvPicPr>
          <p:cNvPr id="698" name="Google Shape;698;p20"/>
          <p:cNvPicPr preferRelativeResize="0"/>
          <p:nvPr/>
        </p:nvPicPr>
        <p:blipFill rotWithShape="1">
          <a:blip r:embed="rId3">
            <a:alphaModFix/>
          </a:blip>
          <a:srcRect b="0" l="0" r="0" t="0"/>
          <a:stretch/>
        </p:blipFill>
        <p:spPr>
          <a:xfrm>
            <a:off x="5535982" y="716834"/>
            <a:ext cx="3130871" cy="3663950"/>
          </a:xfrm>
          <a:prstGeom prst="rect">
            <a:avLst/>
          </a:prstGeom>
          <a:noFill/>
          <a:ln>
            <a:noFill/>
          </a:ln>
        </p:spPr>
      </p:pic>
      <p:sp>
        <p:nvSpPr>
          <p:cNvPr id="699" name="Google Shape;699;p20"/>
          <p:cNvSpPr/>
          <p:nvPr/>
        </p:nvSpPr>
        <p:spPr>
          <a:xfrm rot="-3109110">
            <a:off x="5125532" y="2921861"/>
            <a:ext cx="242316" cy="712284"/>
          </a:xfrm>
          <a:prstGeom prst="downArrow">
            <a:avLst>
              <a:gd fmla="val 50000" name="adj1"/>
              <a:gd fmla="val 97170" name="adj2"/>
            </a:avLst>
          </a:prstGeom>
          <a:solidFill>
            <a:schemeClr val="lt1"/>
          </a:solidFill>
          <a:ln cap="flat" cmpd="sng" w="25400">
            <a:solidFill>
              <a:srgbClr val="59595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00" name="Google Shape;700;p20"/>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21"/>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What Is Screening?</a:t>
            </a:r>
            <a:endParaRPr/>
          </a:p>
        </p:txBody>
      </p:sp>
      <p:sp>
        <p:nvSpPr>
          <p:cNvPr id="707" name="Google Shape;707;p21"/>
          <p:cNvSpPr txBox="1"/>
          <p:nvPr>
            <p:ph idx="1" type="body"/>
          </p:nvPr>
        </p:nvSpPr>
        <p:spPr>
          <a:xfrm>
            <a:off x="687387" y="1922836"/>
            <a:ext cx="8224837" cy="3794125"/>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SzPts val="2400"/>
              <a:buFont typeface="Noto Sans Symbols"/>
              <a:buChar char="▪"/>
            </a:pPr>
            <a:r>
              <a:rPr lang="en-US">
                <a:solidFill>
                  <a:srgbClr val="25496F"/>
                </a:solidFill>
              </a:rPr>
              <a:t>Screening is a process for identifying and predicting which students may be at risk for poor learning outcomes</a:t>
            </a:r>
            <a:endParaRPr>
              <a:solidFill>
                <a:srgbClr val="25496F"/>
              </a:solidFill>
            </a:endParaRPr>
          </a:p>
          <a:p>
            <a:pPr indent="-80963" lvl="0" marL="233363" rtl="0" algn="l">
              <a:lnSpc>
                <a:spcPct val="100000"/>
              </a:lnSpc>
              <a:spcBef>
                <a:spcPts val="600"/>
              </a:spcBef>
              <a:spcAft>
                <a:spcPts val="0"/>
              </a:spcAft>
              <a:buSzPts val="2400"/>
              <a:buNone/>
            </a:pPr>
            <a:r>
              <a:t/>
            </a:r>
            <a:endParaRPr/>
          </a:p>
        </p:txBody>
      </p:sp>
      <p:sp>
        <p:nvSpPr>
          <p:cNvPr id="708" name="Google Shape;708;p21"/>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709" name="Google Shape;709;p21"/>
          <p:cNvSpPr/>
          <p:nvPr/>
        </p:nvSpPr>
        <p:spPr>
          <a:xfrm>
            <a:off x="687388" y="5716961"/>
            <a:ext cx="539688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US" sz="1000" u="none" cap="none" strike="noStrike">
                <a:solidFill>
                  <a:srgbClr val="25496F"/>
                </a:solidFill>
                <a:latin typeface="Arial"/>
                <a:ea typeface="Arial"/>
                <a:cs typeface="Arial"/>
                <a:sym typeface="Arial"/>
              </a:rPr>
              <a:t>Source:</a:t>
            </a:r>
            <a:r>
              <a:rPr b="0" i="0" lang="en-US" sz="1000" u="none" cap="none" strike="noStrike">
                <a:solidFill>
                  <a:srgbClr val="25496F"/>
                </a:solidFill>
                <a:latin typeface="Arial"/>
                <a:ea typeface="Arial"/>
                <a:cs typeface="Arial"/>
                <a:sym typeface="Arial"/>
              </a:rPr>
              <a:t> Center on Response to Intervention at American Institutes for Research (2012).</a:t>
            </a:r>
            <a:endParaRPr b="0" i="0" sz="1000" u="none" cap="none" strike="noStrike">
              <a:solidFill>
                <a:srgbClr val="25496F"/>
              </a:solidFill>
              <a:latin typeface="Arial"/>
              <a:ea typeface="Arial"/>
              <a:cs typeface="Arial"/>
              <a:sym typeface="Arial"/>
            </a:endParaRPr>
          </a:p>
        </p:txBody>
      </p:sp>
      <p:pic>
        <p:nvPicPr>
          <p:cNvPr descr="RTI Arkansas Logo.png" id="710" name="Google Shape;710;p21"/>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pic>
        <p:nvPicPr>
          <p:cNvPr id="711" name="Google Shape;711;p21"/>
          <p:cNvPicPr preferRelativeResize="0"/>
          <p:nvPr/>
        </p:nvPicPr>
        <p:blipFill rotWithShape="1">
          <a:blip r:embed="rId4">
            <a:alphaModFix/>
          </a:blip>
          <a:srcRect b="2663" l="0" r="0" t="9121"/>
          <a:stretch/>
        </p:blipFill>
        <p:spPr>
          <a:xfrm>
            <a:off x="1277150" y="2691975"/>
            <a:ext cx="7020288" cy="3024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22"/>
          <p:cNvSpPr txBox="1"/>
          <p:nvPr>
            <p:ph type="title"/>
          </p:nvPr>
        </p:nvSpPr>
        <p:spPr>
          <a:xfrm>
            <a:off x="687400" y="318051"/>
            <a:ext cx="8224800" cy="798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Screening</a:t>
            </a:r>
            <a:endParaRPr/>
          </a:p>
        </p:txBody>
      </p:sp>
      <p:sp>
        <p:nvSpPr>
          <p:cNvPr id="718" name="Google Shape;718;p22"/>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graphicFrame>
        <p:nvGraphicFramePr>
          <p:cNvPr id="719" name="Google Shape;719;p22"/>
          <p:cNvGraphicFramePr/>
          <p:nvPr/>
        </p:nvGraphicFramePr>
        <p:xfrm>
          <a:off x="19" y="1193150"/>
          <a:ext cx="3000000" cy="3000000"/>
        </p:xfrm>
        <a:graphic>
          <a:graphicData uri="http://schemas.openxmlformats.org/drawingml/2006/table">
            <a:tbl>
              <a:tblPr bandRow="1" firstRow="1">
                <a:noFill/>
                <a:tableStyleId>{6A1B19C1-8FAC-4813-826F-82332E78CB18}</a:tableStyleId>
              </a:tblPr>
              <a:tblGrid>
                <a:gridCol w="3478875"/>
                <a:gridCol w="1463925"/>
                <a:gridCol w="2280725"/>
                <a:gridCol w="1920450"/>
              </a:tblGrid>
              <a:tr h="419275">
                <a:tc>
                  <a:txBody>
                    <a:bodyPr/>
                    <a:lstStyle/>
                    <a:p>
                      <a:pPr indent="0" lvl="0" marL="0" marR="0" rtl="0" algn="ctr">
                        <a:lnSpc>
                          <a:spcPct val="100000"/>
                        </a:lnSpc>
                        <a:spcBef>
                          <a:spcPts val="0"/>
                        </a:spcBef>
                        <a:spcAft>
                          <a:spcPts val="0"/>
                        </a:spcAft>
                        <a:buClr>
                          <a:srgbClr val="000000"/>
                        </a:buClr>
                        <a:buSzPts val="1800"/>
                        <a:buFont typeface="Arial"/>
                        <a:buNone/>
                      </a:pPr>
                      <a:r>
                        <a:rPr lang="en-US" sz="2200" u="none" cap="none" strike="noStrike"/>
                        <a:t>Purpose</a:t>
                      </a:r>
                      <a:endParaRPr sz="2200" u="none" cap="none" strike="noStrike"/>
                    </a:p>
                  </a:txBody>
                  <a:tcPr marT="45725" marB="45725" marR="91450" marL="914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2200" u="none" cap="none" strike="noStrike"/>
                        <a:t>Focus</a:t>
                      </a:r>
                      <a:endParaRPr sz="2200" u="none" cap="none" strike="noStrike"/>
                    </a:p>
                  </a:txBody>
                  <a:tcPr marT="45725" marB="45725" marR="91450" marL="914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2200" u="none" cap="none" strike="noStrike"/>
                        <a:t>Tools</a:t>
                      </a:r>
                      <a:endParaRPr sz="2200" u="none" cap="none" strike="noStrike"/>
                    </a:p>
                  </a:txBody>
                  <a:tcPr marT="45725" marB="45725" marR="91450" marL="914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2200" u="none" cap="none" strike="noStrike"/>
                        <a:t>Time frame</a:t>
                      </a:r>
                      <a:endParaRPr sz="2200" u="none" cap="none" strike="noStrike"/>
                    </a:p>
                  </a:txBody>
                  <a:tcPr marT="45725" marB="45725" marR="91450" marL="9145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2851650">
                <a:tc>
                  <a:txBody>
                    <a:bodyPr/>
                    <a:lstStyle/>
                    <a:p>
                      <a:pPr indent="-228600" lvl="0" marL="228600" marR="0" rtl="0" algn="l">
                        <a:lnSpc>
                          <a:spcPct val="100000"/>
                        </a:lnSpc>
                        <a:spcBef>
                          <a:spcPts val="0"/>
                        </a:spcBef>
                        <a:spcAft>
                          <a:spcPts val="0"/>
                        </a:spcAft>
                        <a:buClr>
                          <a:srgbClr val="7F7F7F"/>
                        </a:buClr>
                        <a:buSzPts val="1800"/>
                        <a:buFont typeface="Noto Sans Symbols"/>
                        <a:buChar char="▪"/>
                      </a:pPr>
                      <a:r>
                        <a:rPr lang="en-US" sz="1800" u="none" cap="none" strike="noStrike"/>
                        <a:t>Identify students who are at risk for poor learning outcomes</a:t>
                      </a:r>
                      <a:endParaRPr sz="1800" u="none" cap="none" strike="noStrike"/>
                    </a:p>
                    <a:p>
                      <a:pPr indent="-228600" lvl="0" marL="228600" marR="0" rtl="0" algn="l">
                        <a:lnSpc>
                          <a:spcPct val="100000"/>
                        </a:lnSpc>
                        <a:spcBef>
                          <a:spcPts val="0"/>
                        </a:spcBef>
                        <a:spcAft>
                          <a:spcPts val="0"/>
                        </a:spcAft>
                        <a:buClr>
                          <a:srgbClr val="7F7F7F"/>
                        </a:buClr>
                        <a:buSzPts val="1800"/>
                        <a:buFont typeface="Noto Sans Symbols"/>
                        <a:buChar char="▪"/>
                      </a:pPr>
                      <a:r>
                        <a:rPr lang="en-US" sz="1800" u="none" cap="none" strike="noStrike"/>
                        <a:t>Identity students who need additional assessment </a:t>
                      </a:r>
                      <a:br>
                        <a:rPr lang="en-US" sz="1800" u="none" cap="none" strike="noStrike"/>
                      </a:br>
                      <a:r>
                        <a:rPr lang="en-US" sz="1800" u="none" cap="none" strike="noStrike"/>
                        <a:t>and/or instruction </a:t>
                      </a:r>
                      <a:endParaRPr sz="1800" u="none" cap="none" strike="noStrike"/>
                    </a:p>
                    <a:p>
                      <a:pPr indent="-228600" lvl="0" marL="228600" marR="0" rtl="0" algn="l">
                        <a:lnSpc>
                          <a:spcPct val="100000"/>
                        </a:lnSpc>
                        <a:spcBef>
                          <a:spcPts val="0"/>
                        </a:spcBef>
                        <a:spcAft>
                          <a:spcPts val="0"/>
                        </a:spcAft>
                        <a:buClr>
                          <a:srgbClr val="7F7F7F"/>
                        </a:buClr>
                        <a:buSzPts val="1800"/>
                        <a:buFont typeface="Noto Sans Symbols"/>
                        <a:buChar char="▪"/>
                      </a:pPr>
                      <a:r>
                        <a:rPr lang="en-US" sz="1800" u="none" cap="none" strike="noStrike"/>
                        <a:t>Provide data on the effectiveness of the core instruction and curriculum </a:t>
                      </a:r>
                      <a:endParaRPr sz="1800" u="none" cap="none" strike="noStrike"/>
                    </a:p>
                  </a:txBody>
                  <a:tcPr marT="45725" marB="45725" marR="91450" marL="9145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All students</a:t>
                      </a:r>
                      <a:endParaRPr sz="1800" u="none" cap="none" strike="noStrike"/>
                    </a:p>
                  </a:txBody>
                  <a:tcPr marT="45725" marB="45725" marR="91450" marL="9145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Arial"/>
                        <a:buNone/>
                      </a:pPr>
                      <a:r>
                        <a:rPr lang="en-US" sz="1800" u="none" cap="none" strike="noStrike"/>
                        <a:t>Brief assessments that are valid, are reliable, and demonstrate diagnostic accuracy for predicting learning or behavioral outcomes </a:t>
                      </a:r>
                      <a:endParaRPr sz="1800" u="none" cap="none" strike="noStrike"/>
                    </a:p>
                  </a:txBody>
                  <a:tcPr marT="45725" marB="45725" marR="91450" marL="9145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Administered at least three times per year (e.g., fall, winter, and spring)</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bl>
          </a:graphicData>
        </a:graphic>
      </p:graphicFrame>
      <p:sp>
        <p:nvSpPr>
          <p:cNvPr id="720" name="Google Shape;720;p22"/>
          <p:cNvSpPr txBox="1"/>
          <p:nvPr/>
        </p:nvSpPr>
        <p:spPr>
          <a:xfrm>
            <a:off x="584275" y="4584124"/>
            <a:ext cx="8257500" cy="131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600" u="none" cap="none" strike="noStrike">
                <a:solidFill>
                  <a:srgbClr val="25496F"/>
                </a:solidFill>
                <a:latin typeface="Arial"/>
                <a:ea typeface="Arial"/>
                <a:cs typeface="Arial"/>
                <a:sym typeface="Arial"/>
              </a:rPr>
              <a:t>Resources: </a:t>
            </a:r>
            <a:endParaRPr b="0" i="0" sz="16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A5A5A5"/>
              </a:buClr>
              <a:buSzPts val="1600"/>
              <a:buFont typeface="Noto Sans Symbols"/>
              <a:buChar char="▪"/>
            </a:pPr>
            <a:r>
              <a:rPr b="0" i="0" lang="en-US" sz="1600" u="sng" cap="none" strike="noStrike">
                <a:solidFill>
                  <a:schemeClr val="hlink"/>
                </a:solidFill>
                <a:latin typeface="Arial"/>
                <a:ea typeface="Arial"/>
                <a:cs typeface="Arial"/>
                <a:sym typeface="Arial"/>
                <a:hlinkClick r:id="rId3"/>
              </a:rPr>
              <a:t>IES Practice Guide</a:t>
            </a:r>
            <a:r>
              <a:rPr b="0" i="0" lang="en-US" sz="1600" u="none" cap="none" strike="noStrike">
                <a:solidFill>
                  <a:srgbClr val="000000"/>
                </a:solidFill>
                <a:latin typeface="Arial"/>
                <a:ea typeface="Arial"/>
                <a:cs typeface="Arial"/>
                <a:sym typeface="Arial"/>
              </a:rPr>
              <a:t> </a:t>
            </a:r>
            <a:r>
              <a:rPr b="0" i="0" lang="en-US" sz="1600" u="none" cap="none" strike="noStrike">
                <a:solidFill>
                  <a:srgbClr val="25496F"/>
                </a:solidFill>
                <a:latin typeface="Arial"/>
                <a:ea typeface="Arial"/>
                <a:cs typeface="Arial"/>
                <a:sym typeface="Arial"/>
              </a:rPr>
              <a:t>on RTI in Reading (Gersten et al., 2009)</a:t>
            </a:r>
            <a:endParaRPr b="0" i="0" sz="16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A5A5A5"/>
              </a:buClr>
              <a:buSzPts val="1600"/>
              <a:buFont typeface="Noto Sans Symbols"/>
              <a:buChar char="▪"/>
            </a:pPr>
            <a:r>
              <a:rPr b="0" i="0" lang="en-US" sz="1600" u="none" cap="none" strike="noStrike">
                <a:solidFill>
                  <a:srgbClr val="25496F"/>
                </a:solidFill>
                <a:latin typeface="Arial"/>
                <a:ea typeface="Arial"/>
                <a:cs typeface="Arial"/>
                <a:sym typeface="Arial"/>
              </a:rPr>
              <a:t>Universal Screening for All Students </a:t>
            </a:r>
            <a:r>
              <a:rPr b="0" i="0" lang="en-US" sz="1600" u="none" cap="none" strike="noStrike">
                <a:solidFill>
                  <a:srgbClr val="000000"/>
                </a:solidFill>
                <a:latin typeface="Arial"/>
                <a:ea typeface="Arial"/>
                <a:cs typeface="Arial"/>
                <a:sym typeface="Arial"/>
              </a:rPr>
              <a:t>[</a:t>
            </a:r>
            <a:r>
              <a:rPr b="0" i="0" lang="en-US" sz="1600" u="sng" cap="none" strike="noStrike">
                <a:solidFill>
                  <a:schemeClr val="hlink"/>
                </a:solidFill>
                <a:latin typeface="Arial"/>
                <a:ea typeface="Arial"/>
                <a:cs typeface="Arial"/>
                <a:sym typeface="Arial"/>
                <a:hlinkClick r:id="rId4"/>
              </a:rPr>
              <a:t>video</a:t>
            </a:r>
            <a:r>
              <a:rPr b="0" i="0" lang="en-US"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A5A5A5"/>
              </a:buClr>
              <a:buSzPts val="1600"/>
              <a:buFont typeface="Noto Sans Symbols"/>
              <a:buChar char="▪"/>
            </a:pPr>
            <a:r>
              <a:rPr b="0" i="0" lang="en-US" sz="1600" u="none" cap="none" strike="noStrike">
                <a:solidFill>
                  <a:srgbClr val="25496F"/>
                </a:solidFill>
                <a:latin typeface="Arial"/>
                <a:ea typeface="Arial"/>
                <a:cs typeface="Arial"/>
                <a:sym typeface="Arial"/>
              </a:rPr>
              <a:t>National Center on Intensive Intervention  </a:t>
            </a:r>
            <a:r>
              <a:rPr b="0" i="0" lang="en-US" sz="1600" u="sng" cap="none" strike="noStrike">
                <a:solidFill>
                  <a:schemeClr val="hlink"/>
                </a:solidFill>
                <a:latin typeface="Arial"/>
                <a:ea typeface="Arial"/>
                <a:cs typeface="Arial"/>
                <a:sym typeface="Arial"/>
                <a:hlinkClick r:id="rId5"/>
              </a:rPr>
              <a:t>Screening Tools Chart</a:t>
            </a:r>
            <a:endParaRPr b="0" i="0" sz="1600" u="none" cap="none" strike="noStrike">
              <a:solidFill>
                <a:srgbClr val="000000"/>
              </a:solidFill>
              <a:latin typeface="Arial"/>
              <a:ea typeface="Arial"/>
              <a:cs typeface="Arial"/>
              <a:sym typeface="Arial"/>
            </a:endParaRPr>
          </a:p>
        </p:txBody>
      </p:sp>
      <p:pic>
        <p:nvPicPr>
          <p:cNvPr descr="RTI Arkansas Logo.png" id="721" name="Google Shape;721;p22"/>
          <p:cNvPicPr preferRelativeResize="0"/>
          <p:nvPr/>
        </p:nvPicPr>
        <p:blipFill rotWithShape="1">
          <a:blip r:embed="rId6">
            <a:alphaModFix/>
          </a:blip>
          <a:srcRect b="0" l="0" r="0" t="0"/>
          <a:stretch/>
        </p:blipFill>
        <p:spPr>
          <a:xfrm>
            <a:off x="6887173" y="336608"/>
            <a:ext cx="2025052" cy="373943"/>
          </a:xfrm>
          <a:prstGeom prst="rect">
            <a:avLst/>
          </a:prstGeom>
          <a:noFill/>
          <a:ln>
            <a:noFill/>
          </a:ln>
        </p:spPr>
      </p:pic>
      <p:sp>
        <p:nvSpPr>
          <p:cNvPr id="722" name="Google Shape;722;p22"/>
          <p:cNvSpPr/>
          <p:nvPr/>
        </p:nvSpPr>
        <p:spPr>
          <a:xfrm>
            <a:off x="0" y="1139350"/>
            <a:ext cx="9144000" cy="91800"/>
          </a:xfrm>
          <a:prstGeom prst="rect">
            <a:avLst/>
          </a:prstGeom>
          <a:solidFill>
            <a:srgbClr val="B7B7B7"/>
          </a:solidFill>
          <a:ln cap="flat" cmpd="sng" w="9525">
            <a:solidFill>
              <a:srgbClr val="32629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id="727" name="Google Shape;727;p23"/>
          <p:cNvPicPr preferRelativeResize="0"/>
          <p:nvPr/>
        </p:nvPicPr>
        <p:blipFill rotWithShape="1">
          <a:blip r:embed="rId3">
            <a:alphaModFix/>
          </a:blip>
          <a:srcRect b="0" l="0" r="0" t="0"/>
          <a:stretch/>
        </p:blipFill>
        <p:spPr>
          <a:xfrm>
            <a:off x="152400" y="1662650"/>
            <a:ext cx="8991599" cy="278225"/>
          </a:xfrm>
          <a:prstGeom prst="rect">
            <a:avLst/>
          </a:prstGeom>
          <a:noFill/>
          <a:ln>
            <a:noFill/>
          </a:ln>
        </p:spPr>
      </p:pic>
      <p:sp>
        <p:nvSpPr>
          <p:cNvPr id="728" name="Google Shape;728;p23"/>
          <p:cNvSpPr txBox="1"/>
          <p:nvPr>
            <p:ph type="title"/>
          </p:nvPr>
        </p:nvSpPr>
        <p:spPr>
          <a:xfrm>
            <a:off x="687400" y="561475"/>
            <a:ext cx="8224800" cy="79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Screening Data</a:t>
            </a:r>
            <a:endParaRPr/>
          </a:p>
        </p:txBody>
      </p:sp>
      <p:sp>
        <p:nvSpPr>
          <p:cNvPr id="729" name="Google Shape;729;p23"/>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RTI Arkansas Logo.png" id="730" name="Google Shape;730;p23"/>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graphicFrame>
        <p:nvGraphicFramePr>
          <p:cNvPr id="731" name="Google Shape;731;p23"/>
          <p:cNvGraphicFramePr/>
          <p:nvPr/>
        </p:nvGraphicFramePr>
        <p:xfrm>
          <a:off x="1973518" y="1299205"/>
          <a:ext cx="3000000" cy="3000000"/>
        </p:xfrm>
        <a:graphic>
          <a:graphicData uri="http://schemas.openxmlformats.org/drawingml/2006/table">
            <a:tbl>
              <a:tblPr>
                <a:noFill/>
                <a:tableStyleId>{150000AF-D32E-4731-8BDD-A38F3030EC7C}</a:tableStyleId>
              </a:tblPr>
              <a:tblGrid>
                <a:gridCol w="576475"/>
                <a:gridCol w="576475"/>
                <a:gridCol w="576475"/>
                <a:gridCol w="576475"/>
                <a:gridCol w="690450"/>
                <a:gridCol w="889125"/>
                <a:gridCol w="3107075"/>
              </a:tblGrid>
              <a:tr h="30860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ID</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Name</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Corrects</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Errors</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Accuracy</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Performance Summary</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Potential Instructional Action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01256</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Jim</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107</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02343</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Jenny</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107</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16705</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Jackie</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105</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02341</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Jill</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103</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B050"/>
                    </a:solidFill>
                  </a:tcPr>
                </a:tc>
              </a:tr>
              <a:tr h="157050">
                <a:tc gridSpan="7">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-------------Cut score = 102-----------</a:t>
                      </a:r>
                      <a:endParaRPr b="1" i="0" sz="950" u="none" cap="none" strike="noStrike">
                        <a:solidFill>
                          <a:srgbClr val="000000"/>
                        </a:solidFill>
                        <a:latin typeface="Calibri"/>
                        <a:ea typeface="Calibri"/>
                        <a:cs typeface="Calibri"/>
                        <a:sym typeface="Calibri"/>
                      </a:endParaRPr>
                    </a:p>
                  </a:txBody>
                  <a:tcPr marT="5175" marB="0" marR="5175" marL="51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hMerge="1"/>
                <a:tc hMerge="1"/>
                <a:tc hMerge="1"/>
                <a:tc hMerge="1"/>
                <a:tc hMerge="1"/>
                <a:tc hMerge="1"/>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23602</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Jerry</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101</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14507</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Jack</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101</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06235</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Jerome</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90</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01267</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Joann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88</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20002</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Jared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86</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00012</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Jason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80</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12325</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Jeff</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77</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02345</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Jessica</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77</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01384</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Jen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74</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04312</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Jim</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72</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08752</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Jeremy</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71</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Established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Continue Primary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B050"/>
                    </a:solidFill>
                  </a:tcPr>
                </a:tc>
              </a:tr>
              <a:tr h="157050">
                <a:tc gridSpan="7">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Emerging &gt; 70</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hMerge="1"/>
                <a:tc hMerge="1"/>
                <a:tc hMerge="1"/>
                <a:tc hMerge="1"/>
                <a:tc hMerge="1"/>
                <a:tc hMerge="1"/>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14562</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Jackson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69</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Emerging</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Assess and Consider Secondary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09873</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Jessie</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69</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Emerging</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Assess and Consider Secondary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05631</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Jillian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60</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Emerging</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Assess and Consider Secondary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02344</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Juanita</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57</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Emerging</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Assess and Consider Secondary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12074</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Jaclyn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55</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Emerging</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Assess and Consider Secondary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13551</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Janet</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53</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Emerging</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Assess and Consider Secondary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157050">
                <a:tc gridSpan="7">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Deficient &gt; 46 </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hMerge="1"/>
                <a:tc hMerge="1"/>
                <a:tc hMerge="1"/>
                <a:tc hMerge="1"/>
                <a:tc hMerge="1"/>
                <a:tc hMerge="1"/>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01834</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Jade</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43</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Deficient</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Assess and Consider Need for Tertiary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23515</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James</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39</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Deficient</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Assess and Consider Need for Tertiary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0000"/>
                    </a:solidFill>
                  </a:tcPr>
                </a:tc>
              </a:tr>
              <a:tr h="157050">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22145</a:t>
                      </a:r>
                      <a:endParaRPr sz="1400" u="none" cap="none" strike="noStrike"/>
                    </a:p>
                  </a:txBody>
                  <a:tcPr marT="5175" marB="0" marR="5175" marL="5175" anchor="b">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Jed</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31</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 </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Deficient</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950"/>
                        <a:buFont typeface="Arial"/>
                        <a:buNone/>
                      </a:pPr>
                      <a:r>
                        <a:rPr b="1" i="0" lang="en-US" sz="950" u="none" cap="none" strike="noStrike">
                          <a:solidFill>
                            <a:srgbClr val="000000"/>
                          </a:solidFill>
                          <a:latin typeface="Calibri"/>
                          <a:ea typeface="Calibri"/>
                          <a:cs typeface="Calibri"/>
                          <a:sym typeface="Calibri"/>
                        </a:rPr>
                        <a:t>Assess and Consider Need for Tertiary Prevention</a:t>
                      </a:r>
                      <a:endParaRPr sz="1400" u="none" cap="none" strike="noStrike"/>
                    </a:p>
                  </a:txBody>
                  <a:tcPr marT="5175" marB="0" marR="5175" marL="5175" anchor="b">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r>
            </a:tbl>
          </a:graphicData>
        </a:graphic>
      </p:graphicFrame>
      <p:sp>
        <p:nvSpPr>
          <p:cNvPr id="732" name="Google Shape;732;p23"/>
          <p:cNvSpPr/>
          <p:nvPr/>
        </p:nvSpPr>
        <p:spPr>
          <a:xfrm>
            <a:off x="112618" y="2679865"/>
            <a:ext cx="1744800" cy="1392300"/>
          </a:xfrm>
          <a:prstGeom prst="rect">
            <a:avLst/>
          </a:prstGeom>
          <a:solidFill>
            <a:srgbClr val="592D57"/>
          </a:solid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0" i="0" lang="en-US" sz="1800" u="none" cap="none" strike="noStrike">
                <a:solidFill>
                  <a:schemeClr val="lt1"/>
                </a:solidFill>
                <a:latin typeface="Arial"/>
                <a:ea typeface="Arial"/>
                <a:cs typeface="Arial"/>
                <a:sym typeface="Arial"/>
              </a:rPr>
              <a:t>Screening typically occurs at least 3 times per year</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24"/>
          <p:cNvSpPr/>
          <p:nvPr/>
        </p:nvSpPr>
        <p:spPr>
          <a:xfrm>
            <a:off x="703658" y="5030038"/>
            <a:ext cx="1870426" cy="749806"/>
          </a:xfrm>
          <a:prstGeom prst="roundRect">
            <a:avLst>
              <a:gd fmla="val 16667" name="adj"/>
            </a:avLst>
          </a:prstGeom>
          <a:solidFill>
            <a:srgbClr val="00B050"/>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Tier I </a:t>
            </a:r>
            <a:endParaRPr b="0" i="0" sz="1400" u="none" cap="none" strike="noStrike">
              <a:solidFill>
                <a:srgbClr val="000000"/>
              </a:solidFill>
              <a:latin typeface="Arial"/>
              <a:ea typeface="Arial"/>
              <a:cs typeface="Arial"/>
              <a:sym typeface="Arial"/>
            </a:endParaRPr>
          </a:p>
        </p:txBody>
      </p:sp>
      <p:sp>
        <p:nvSpPr>
          <p:cNvPr id="739" name="Google Shape;739;p24"/>
          <p:cNvSpPr/>
          <p:nvPr/>
        </p:nvSpPr>
        <p:spPr>
          <a:xfrm>
            <a:off x="2727076" y="5013302"/>
            <a:ext cx="1870426" cy="766089"/>
          </a:xfrm>
          <a:prstGeom prst="roundRect">
            <a:avLst>
              <a:gd fmla="val 16667" name="adj"/>
            </a:avLst>
          </a:prstGeom>
          <a:solidFill>
            <a:srgbClr val="00B0F0"/>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Tier I </a:t>
            </a:r>
            <a:endParaRPr b="0" i="0" sz="1400" u="none" cap="none" strike="noStrike">
              <a:solidFill>
                <a:srgbClr val="000000"/>
              </a:solidFill>
              <a:latin typeface="Arial"/>
              <a:ea typeface="Arial"/>
              <a:cs typeface="Arial"/>
              <a:sym typeface="Arial"/>
            </a:endParaRPr>
          </a:p>
        </p:txBody>
      </p:sp>
      <p:sp>
        <p:nvSpPr>
          <p:cNvPr id="740" name="Google Shape;740;p24"/>
          <p:cNvSpPr/>
          <p:nvPr/>
        </p:nvSpPr>
        <p:spPr>
          <a:xfrm>
            <a:off x="4750494" y="5013302"/>
            <a:ext cx="1870426" cy="766089"/>
          </a:xfrm>
          <a:prstGeom prst="roundRect">
            <a:avLst>
              <a:gd fmla="val 16667" name="adj"/>
            </a:avLst>
          </a:prstGeom>
          <a:solidFill>
            <a:srgbClr val="FFFF66"/>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Tier II </a:t>
            </a:r>
            <a:endParaRPr b="0" i="0" sz="1400" u="none" cap="none" strike="noStrike">
              <a:solidFill>
                <a:srgbClr val="000000"/>
              </a:solidFill>
              <a:latin typeface="Arial"/>
              <a:ea typeface="Arial"/>
              <a:cs typeface="Arial"/>
              <a:sym typeface="Arial"/>
            </a:endParaRPr>
          </a:p>
        </p:txBody>
      </p:sp>
      <p:sp>
        <p:nvSpPr>
          <p:cNvPr id="741" name="Google Shape;741;p24"/>
          <p:cNvSpPr/>
          <p:nvPr/>
        </p:nvSpPr>
        <p:spPr>
          <a:xfrm>
            <a:off x="6773913" y="5024674"/>
            <a:ext cx="1870426" cy="755024"/>
          </a:xfrm>
          <a:prstGeom prst="roundRect">
            <a:avLst>
              <a:gd fmla="val 16667" name="adj"/>
            </a:avLst>
          </a:prstGeom>
          <a:solidFill>
            <a:srgbClr val="D74123"/>
          </a:solid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Tier III</a:t>
            </a:r>
            <a:endParaRPr b="0" i="0" sz="1400" u="none" cap="none" strike="noStrike">
              <a:solidFill>
                <a:srgbClr val="000000"/>
              </a:solidFill>
              <a:latin typeface="Arial"/>
              <a:ea typeface="Arial"/>
              <a:cs typeface="Arial"/>
              <a:sym typeface="Arial"/>
            </a:endParaRPr>
          </a:p>
        </p:txBody>
      </p:sp>
      <p:sp>
        <p:nvSpPr>
          <p:cNvPr id="742" name="Google Shape;742;p24"/>
          <p:cNvSpPr/>
          <p:nvPr/>
        </p:nvSpPr>
        <p:spPr>
          <a:xfrm>
            <a:off x="1425258" y="4562282"/>
            <a:ext cx="445340" cy="445206"/>
          </a:xfrm>
          <a:prstGeom prst="downArrow">
            <a:avLst>
              <a:gd fmla="val 50000" name="adj1"/>
              <a:gd fmla="val 50000" name="adj2"/>
            </a:avLst>
          </a:prstGeom>
          <a:solidFill>
            <a:schemeClr val="dk1"/>
          </a:solidFill>
          <a:ln cap="flat" cmpd="sng" w="9525">
            <a:solidFill>
              <a:srgbClr val="4A7DBA"/>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43" name="Google Shape;743;p24"/>
          <p:cNvSpPr/>
          <p:nvPr/>
        </p:nvSpPr>
        <p:spPr>
          <a:xfrm>
            <a:off x="3400350" y="4562282"/>
            <a:ext cx="445340" cy="445206"/>
          </a:xfrm>
          <a:prstGeom prst="downArrow">
            <a:avLst>
              <a:gd fmla="val 50000" name="adj1"/>
              <a:gd fmla="val 50000" name="adj2"/>
            </a:avLst>
          </a:prstGeom>
          <a:solidFill>
            <a:schemeClr val="dk1"/>
          </a:solidFill>
          <a:ln cap="flat" cmpd="sng" w="9525">
            <a:solidFill>
              <a:srgbClr val="4A7DBA"/>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44" name="Google Shape;744;p24"/>
          <p:cNvSpPr/>
          <p:nvPr/>
        </p:nvSpPr>
        <p:spPr>
          <a:xfrm>
            <a:off x="5473329" y="4562282"/>
            <a:ext cx="445340" cy="445206"/>
          </a:xfrm>
          <a:prstGeom prst="downArrow">
            <a:avLst>
              <a:gd fmla="val 50000" name="adj1"/>
              <a:gd fmla="val 50000" name="adj2"/>
            </a:avLst>
          </a:prstGeom>
          <a:solidFill>
            <a:schemeClr val="dk1"/>
          </a:solidFill>
          <a:ln cap="flat" cmpd="sng" w="9525">
            <a:solidFill>
              <a:srgbClr val="4A7DBA"/>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45" name="Google Shape;745;p24"/>
          <p:cNvSpPr/>
          <p:nvPr/>
        </p:nvSpPr>
        <p:spPr>
          <a:xfrm>
            <a:off x="7523482" y="4562282"/>
            <a:ext cx="445340" cy="445206"/>
          </a:xfrm>
          <a:prstGeom prst="downArrow">
            <a:avLst>
              <a:gd fmla="val 50000" name="adj1"/>
              <a:gd fmla="val 50000" name="adj2"/>
            </a:avLst>
          </a:prstGeom>
          <a:solidFill>
            <a:schemeClr val="dk1"/>
          </a:solidFill>
          <a:ln cap="flat" cmpd="sng" w="9525">
            <a:solidFill>
              <a:srgbClr val="4A7DBA"/>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46" name="Google Shape;746;p24"/>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Who Is At Risk?</a:t>
            </a:r>
            <a:endParaRPr/>
          </a:p>
        </p:txBody>
      </p:sp>
      <p:sp>
        <p:nvSpPr>
          <p:cNvPr id="747" name="Google Shape;747;p24"/>
          <p:cNvSpPr/>
          <p:nvPr/>
        </p:nvSpPr>
        <p:spPr>
          <a:xfrm>
            <a:off x="297051" y="2920731"/>
            <a:ext cx="1985617" cy="735791"/>
          </a:xfrm>
          <a:custGeom>
            <a:rect b="b" l="l" r="r" t="t"/>
            <a:pathLst>
              <a:path extrusionOk="0" h="756282" w="2038498">
                <a:moveTo>
                  <a:pt x="0" y="0"/>
                </a:moveTo>
                <a:lnTo>
                  <a:pt x="2038498" y="0"/>
                </a:lnTo>
                <a:lnTo>
                  <a:pt x="2038498" y="756282"/>
                </a:lnTo>
                <a:lnTo>
                  <a:pt x="0" y="756282"/>
                </a:lnTo>
                <a:lnTo>
                  <a:pt x="0" y="0"/>
                </a:lnTo>
                <a:close/>
              </a:path>
            </a:pathLst>
          </a:custGeom>
          <a:noFill/>
          <a:ln>
            <a:noFill/>
          </a:ln>
        </p:spPr>
        <p:txBody>
          <a:bodyPr anchorCtr="0" anchor="t" bIns="0" lIns="263125" spcFirstLastPara="1" rIns="263125" wrap="square" tIns="263125">
            <a:noAutofit/>
          </a:bodyPr>
          <a:lstStyle/>
          <a:p>
            <a:pPr indent="0" lvl="0" marL="0" marR="0" rtl="0" algn="ctr">
              <a:lnSpc>
                <a:spcPct val="90000"/>
              </a:lnSpc>
              <a:spcBef>
                <a:spcPts val="0"/>
              </a:spcBef>
              <a:spcAft>
                <a:spcPts val="0"/>
              </a:spcAft>
              <a:buClr>
                <a:srgbClr val="000000"/>
              </a:buClr>
              <a:buSzPts val="3700"/>
              <a:buFont typeface="Arial"/>
              <a:buNone/>
            </a:pPr>
            <a:r>
              <a:t/>
            </a:r>
            <a:endParaRPr b="0" i="0" sz="3700" u="none" cap="none" strike="noStrike">
              <a:solidFill>
                <a:schemeClr val="dk1"/>
              </a:solidFill>
              <a:latin typeface="Arial"/>
              <a:ea typeface="Arial"/>
              <a:cs typeface="Arial"/>
              <a:sym typeface="Arial"/>
            </a:endParaRPr>
          </a:p>
        </p:txBody>
      </p:sp>
      <p:sp>
        <p:nvSpPr>
          <p:cNvPr id="748" name="Google Shape;748;p24"/>
          <p:cNvSpPr/>
          <p:nvPr/>
        </p:nvSpPr>
        <p:spPr>
          <a:xfrm>
            <a:off x="693737" y="3301807"/>
            <a:ext cx="1889755" cy="1235591"/>
          </a:xfrm>
          <a:prstGeom prst="roundRect">
            <a:avLst>
              <a:gd fmla="val 16667" name="adj"/>
            </a:avLst>
          </a:prstGeom>
          <a:solidFill>
            <a:srgbClr val="00B050"/>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24"/>
          <p:cNvSpPr/>
          <p:nvPr/>
        </p:nvSpPr>
        <p:spPr>
          <a:xfrm>
            <a:off x="2507735" y="3004974"/>
            <a:ext cx="1985617" cy="735791"/>
          </a:xfrm>
          <a:custGeom>
            <a:rect b="b" l="l" r="r" t="t"/>
            <a:pathLst>
              <a:path extrusionOk="0" h="756282" w="2038498">
                <a:moveTo>
                  <a:pt x="0" y="0"/>
                </a:moveTo>
                <a:lnTo>
                  <a:pt x="2038498" y="0"/>
                </a:lnTo>
                <a:lnTo>
                  <a:pt x="2038498" y="756282"/>
                </a:lnTo>
                <a:lnTo>
                  <a:pt x="0" y="756282"/>
                </a:lnTo>
                <a:lnTo>
                  <a:pt x="0" y="0"/>
                </a:lnTo>
                <a:close/>
              </a:path>
            </a:pathLst>
          </a:custGeom>
          <a:noFill/>
          <a:ln>
            <a:noFill/>
          </a:ln>
        </p:spPr>
        <p:txBody>
          <a:bodyPr anchorCtr="0" anchor="t" bIns="0" lIns="263125" spcFirstLastPara="1" rIns="263125" wrap="square" tIns="263125">
            <a:noAutofit/>
          </a:bodyPr>
          <a:lstStyle/>
          <a:p>
            <a:pPr indent="0" lvl="0" marL="0" marR="0" rtl="0" algn="ctr">
              <a:lnSpc>
                <a:spcPct val="90000"/>
              </a:lnSpc>
              <a:spcBef>
                <a:spcPts val="0"/>
              </a:spcBef>
              <a:spcAft>
                <a:spcPts val="0"/>
              </a:spcAft>
              <a:buClr>
                <a:srgbClr val="000000"/>
              </a:buClr>
              <a:buSzPts val="3700"/>
              <a:buFont typeface="Arial"/>
              <a:buNone/>
            </a:pPr>
            <a:r>
              <a:t/>
            </a:r>
            <a:endParaRPr b="0" i="0" sz="3700" u="none" cap="none" strike="noStrike">
              <a:solidFill>
                <a:schemeClr val="dk1"/>
              </a:solidFill>
              <a:latin typeface="Arial"/>
              <a:ea typeface="Arial"/>
              <a:cs typeface="Arial"/>
              <a:sym typeface="Arial"/>
            </a:endParaRPr>
          </a:p>
        </p:txBody>
      </p:sp>
      <p:sp>
        <p:nvSpPr>
          <p:cNvPr id="750" name="Google Shape;750;p24"/>
          <p:cNvSpPr/>
          <p:nvPr/>
        </p:nvSpPr>
        <p:spPr>
          <a:xfrm>
            <a:off x="4737048" y="3297883"/>
            <a:ext cx="1914343" cy="1239409"/>
          </a:xfrm>
          <a:prstGeom prst="roundRect">
            <a:avLst>
              <a:gd fmla="val 16667" name="adj"/>
            </a:avLst>
          </a:prstGeom>
          <a:solidFill>
            <a:srgbClr val="FFFF6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24"/>
          <p:cNvSpPr/>
          <p:nvPr/>
        </p:nvSpPr>
        <p:spPr>
          <a:xfrm>
            <a:off x="4750168" y="3297883"/>
            <a:ext cx="1985617" cy="355829"/>
          </a:xfrm>
          <a:custGeom>
            <a:rect b="b" l="l" r="r" t="t"/>
            <a:pathLst>
              <a:path extrusionOk="0" h="365738" w="2038498">
                <a:moveTo>
                  <a:pt x="0" y="0"/>
                </a:moveTo>
                <a:lnTo>
                  <a:pt x="2038498" y="0"/>
                </a:lnTo>
                <a:lnTo>
                  <a:pt x="2038498" y="365738"/>
                </a:lnTo>
                <a:lnTo>
                  <a:pt x="0" y="365738"/>
                </a:lnTo>
                <a:lnTo>
                  <a:pt x="0" y="0"/>
                </a:lnTo>
                <a:close/>
              </a:path>
            </a:pathLst>
          </a:custGeom>
          <a:noFill/>
          <a:ln>
            <a:noFill/>
          </a:ln>
        </p:spPr>
        <p:txBody>
          <a:bodyPr anchorCtr="0" anchor="t" bIns="0" lIns="128000" spcFirstLastPara="1" rIns="128000" wrap="square" tIns="1280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52" name="Google Shape;752;p24"/>
          <p:cNvSpPr/>
          <p:nvPr/>
        </p:nvSpPr>
        <p:spPr>
          <a:xfrm>
            <a:off x="6791961" y="3277278"/>
            <a:ext cx="1870426" cy="1259454"/>
          </a:xfrm>
          <a:prstGeom prst="roundRect">
            <a:avLst>
              <a:gd fmla="val 16667" name="adj"/>
            </a:avLst>
          </a:prstGeom>
          <a:solidFill>
            <a:srgbClr val="D7412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24"/>
          <p:cNvSpPr/>
          <p:nvPr/>
        </p:nvSpPr>
        <p:spPr>
          <a:xfrm>
            <a:off x="6791987" y="3399739"/>
            <a:ext cx="1868666" cy="893135"/>
          </a:xfrm>
          <a:custGeom>
            <a:rect b="b" l="l" r="r" t="t"/>
            <a:pathLst>
              <a:path extrusionOk="0" h="520118" w="1923241">
                <a:moveTo>
                  <a:pt x="0" y="0"/>
                </a:moveTo>
                <a:lnTo>
                  <a:pt x="1923241" y="0"/>
                </a:lnTo>
                <a:lnTo>
                  <a:pt x="1923241" y="520118"/>
                </a:lnTo>
                <a:lnTo>
                  <a:pt x="0" y="520118"/>
                </a:lnTo>
                <a:lnTo>
                  <a:pt x="0" y="0"/>
                </a:lnTo>
                <a:close/>
              </a:path>
            </a:pathLst>
          </a:custGeom>
          <a:noFill/>
          <a:ln>
            <a:noFill/>
          </a:ln>
        </p:spPr>
        <p:txBody>
          <a:bodyPr anchorCtr="0" anchor="t" bIns="0" lIns="113775" spcFirstLastPara="1" rIns="113775" wrap="square" tIns="113775">
            <a:noAutofit/>
          </a:bodyPr>
          <a:lstStyle/>
          <a:p>
            <a:pPr indent="0" lvl="0" marL="0" marR="0" rtl="0" algn="ctr">
              <a:lnSpc>
                <a:spcPct val="9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Students who are well below grade- level benchmarks on screening tool</a:t>
            </a:r>
            <a:endParaRPr b="1" i="0" sz="1400" u="none" cap="none" strike="noStrike">
              <a:solidFill>
                <a:schemeClr val="dk1"/>
              </a:solidFill>
              <a:latin typeface="Arial"/>
              <a:ea typeface="Arial"/>
              <a:cs typeface="Arial"/>
              <a:sym typeface="Arial"/>
            </a:endParaRPr>
          </a:p>
        </p:txBody>
      </p:sp>
      <p:sp>
        <p:nvSpPr>
          <p:cNvPr id="754" name="Google Shape;754;p24"/>
          <p:cNvSpPr/>
          <p:nvPr/>
        </p:nvSpPr>
        <p:spPr>
          <a:xfrm>
            <a:off x="2723409" y="3301807"/>
            <a:ext cx="1874137" cy="1235592"/>
          </a:xfrm>
          <a:prstGeom prst="roundRect">
            <a:avLst>
              <a:gd fmla="val 16667" name="adj"/>
            </a:avLst>
          </a:prstGeom>
          <a:solidFill>
            <a:srgbClr val="00B0F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24"/>
          <p:cNvSpPr/>
          <p:nvPr/>
        </p:nvSpPr>
        <p:spPr>
          <a:xfrm>
            <a:off x="3628950" y="5369631"/>
            <a:ext cx="2038498" cy="756282"/>
          </a:xfrm>
          <a:custGeom>
            <a:rect b="b" l="l" r="r" t="t"/>
            <a:pathLst>
              <a:path extrusionOk="0" h="756282" w="2038498">
                <a:moveTo>
                  <a:pt x="0" y="0"/>
                </a:moveTo>
                <a:lnTo>
                  <a:pt x="2038498" y="0"/>
                </a:lnTo>
                <a:lnTo>
                  <a:pt x="2038498" y="756282"/>
                </a:lnTo>
                <a:lnTo>
                  <a:pt x="0" y="756282"/>
                </a:lnTo>
                <a:lnTo>
                  <a:pt x="0" y="0"/>
                </a:lnTo>
                <a:close/>
              </a:path>
            </a:pathLst>
          </a:custGeom>
          <a:noFill/>
          <a:ln>
            <a:noFill/>
          </a:ln>
        </p:spPr>
        <p:txBody>
          <a:bodyPr anchorCtr="0" anchor="t" bIns="0" lIns="263125" spcFirstLastPara="1" rIns="263125" wrap="square" tIns="263125">
            <a:noAutofit/>
          </a:bodyPr>
          <a:lstStyle/>
          <a:p>
            <a:pPr indent="0" lvl="0" marL="0" marR="0" rtl="0" algn="ctr">
              <a:lnSpc>
                <a:spcPct val="90000"/>
              </a:lnSpc>
              <a:spcBef>
                <a:spcPts val="0"/>
              </a:spcBef>
              <a:spcAft>
                <a:spcPts val="0"/>
              </a:spcAft>
              <a:buClr>
                <a:srgbClr val="000000"/>
              </a:buClr>
              <a:buSzPts val="3700"/>
              <a:buFont typeface="Arial"/>
              <a:buNone/>
            </a:pPr>
            <a:r>
              <a:t/>
            </a:r>
            <a:endParaRPr b="0" i="0" sz="3700" u="none" cap="none" strike="noStrike">
              <a:solidFill>
                <a:schemeClr val="dk1"/>
              </a:solidFill>
              <a:latin typeface="Arial"/>
              <a:ea typeface="Arial"/>
              <a:cs typeface="Arial"/>
              <a:sym typeface="Arial"/>
            </a:endParaRPr>
          </a:p>
        </p:txBody>
      </p:sp>
      <p:sp>
        <p:nvSpPr>
          <p:cNvPr id="756" name="Google Shape;756;p24"/>
          <p:cNvSpPr txBox="1"/>
          <p:nvPr/>
        </p:nvSpPr>
        <p:spPr>
          <a:xfrm>
            <a:off x="693738" y="3358957"/>
            <a:ext cx="1889754" cy="11378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Students who are meeting or exceeding grade- level benchmarks on screening tool</a:t>
            </a:r>
            <a:endParaRPr b="1" i="0" sz="1400" u="none" cap="none" strike="noStrike">
              <a:solidFill>
                <a:schemeClr val="dk1"/>
              </a:solidFill>
              <a:latin typeface="Arial"/>
              <a:ea typeface="Arial"/>
              <a:cs typeface="Arial"/>
              <a:sym typeface="Arial"/>
            </a:endParaRPr>
          </a:p>
        </p:txBody>
      </p:sp>
      <p:sp>
        <p:nvSpPr>
          <p:cNvPr id="757" name="Google Shape;757;p24"/>
          <p:cNvSpPr txBox="1"/>
          <p:nvPr/>
        </p:nvSpPr>
        <p:spPr>
          <a:xfrm>
            <a:off x="2724149" y="3459754"/>
            <a:ext cx="1872696" cy="9282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Students who are approaching grade- level benchmarks on screening tool</a:t>
            </a:r>
            <a:endParaRPr b="1" i="0" sz="1400" u="none" cap="none" strike="noStrike">
              <a:solidFill>
                <a:schemeClr val="dk1"/>
              </a:solidFill>
              <a:latin typeface="Arial"/>
              <a:ea typeface="Arial"/>
              <a:cs typeface="Arial"/>
              <a:sym typeface="Arial"/>
            </a:endParaRPr>
          </a:p>
        </p:txBody>
      </p:sp>
      <p:sp>
        <p:nvSpPr>
          <p:cNvPr id="758" name="Google Shape;758;p24"/>
          <p:cNvSpPr txBox="1"/>
          <p:nvPr/>
        </p:nvSpPr>
        <p:spPr>
          <a:xfrm>
            <a:off x="4724399" y="3457792"/>
            <a:ext cx="1904344" cy="92825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Students who are below grade-level benchmarks on screening tool </a:t>
            </a:r>
            <a:endParaRPr b="1" i="0" sz="1400" u="none" cap="none" strike="noStrike">
              <a:solidFill>
                <a:schemeClr val="dk1"/>
              </a:solidFill>
              <a:latin typeface="Arial"/>
              <a:ea typeface="Arial"/>
              <a:cs typeface="Arial"/>
              <a:sym typeface="Arial"/>
            </a:endParaRPr>
          </a:p>
        </p:txBody>
      </p:sp>
      <p:sp>
        <p:nvSpPr>
          <p:cNvPr id="759" name="Google Shape;759;p24"/>
          <p:cNvSpPr/>
          <p:nvPr/>
        </p:nvSpPr>
        <p:spPr>
          <a:xfrm>
            <a:off x="1425258" y="2844202"/>
            <a:ext cx="445340" cy="445206"/>
          </a:xfrm>
          <a:prstGeom prst="downArrow">
            <a:avLst>
              <a:gd fmla="val 50000" name="adj1"/>
              <a:gd fmla="val 50000" name="adj2"/>
            </a:avLst>
          </a:prstGeom>
          <a:solidFill>
            <a:schemeClr val="dk1"/>
          </a:solidFill>
          <a:ln cap="flat" cmpd="sng" w="9525">
            <a:solidFill>
              <a:srgbClr val="4A7DBA"/>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60" name="Google Shape;760;p24"/>
          <p:cNvSpPr/>
          <p:nvPr/>
        </p:nvSpPr>
        <p:spPr>
          <a:xfrm>
            <a:off x="3400350" y="2844202"/>
            <a:ext cx="445340" cy="445206"/>
          </a:xfrm>
          <a:prstGeom prst="downArrow">
            <a:avLst>
              <a:gd fmla="val 50000" name="adj1"/>
              <a:gd fmla="val 50000" name="adj2"/>
            </a:avLst>
          </a:prstGeom>
          <a:solidFill>
            <a:schemeClr val="dk1"/>
          </a:solidFill>
          <a:ln cap="flat" cmpd="sng" w="9525">
            <a:solidFill>
              <a:srgbClr val="4A7DBA"/>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61" name="Google Shape;761;p24"/>
          <p:cNvSpPr/>
          <p:nvPr/>
        </p:nvSpPr>
        <p:spPr>
          <a:xfrm>
            <a:off x="5507970" y="2844202"/>
            <a:ext cx="445340" cy="445206"/>
          </a:xfrm>
          <a:prstGeom prst="downArrow">
            <a:avLst>
              <a:gd fmla="val 50000" name="adj1"/>
              <a:gd fmla="val 50000" name="adj2"/>
            </a:avLst>
          </a:prstGeom>
          <a:solidFill>
            <a:schemeClr val="dk1"/>
          </a:solidFill>
          <a:ln cap="flat" cmpd="sng" w="9525">
            <a:solidFill>
              <a:srgbClr val="4A7DBA"/>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62" name="Google Shape;762;p24"/>
          <p:cNvSpPr/>
          <p:nvPr/>
        </p:nvSpPr>
        <p:spPr>
          <a:xfrm>
            <a:off x="7505433" y="2844202"/>
            <a:ext cx="445340" cy="445206"/>
          </a:xfrm>
          <a:prstGeom prst="downArrow">
            <a:avLst>
              <a:gd fmla="val 50000" name="adj1"/>
              <a:gd fmla="val 50000" name="adj2"/>
            </a:avLst>
          </a:prstGeom>
          <a:solidFill>
            <a:schemeClr val="dk1"/>
          </a:solidFill>
          <a:ln cap="flat" cmpd="sng" w="9525">
            <a:solidFill>
              <a:srgbClr val="4A7DBA"/>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63" name="Google Shape;763;p24"/>
          <p:cNvSpPr/>
          <p:nvPr/>
        </p:nvSpPr>
        <p:spPr>
          <a:xfrm>
            <a:off x="693738" y="2109959"/>
            <a:ext cx="1870426" cy="727288"/>
          </a:xfrm>
          <a:prstGeom prst="roundRect">
            <a:avLst>
              <a:gd fmla="val 16667" name="adj"/>
            </a:avLst>
          </a:prstGeom>
          <a:solidFill>
            <a:srgbClr val="00B05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24"/>
          <p:cNvSpPr/>
          <p:nvPr/>
        </p:nvSpPr>
        <p:spPr>
          <a:xfrm>
            <a:off x="2726479" y="2109958"/>
            <a:ext cx="1870426" cy="727284"/>
          </a:xfrm>
          <a:prstGeom prst="roundRect">
            <a:avLst>
              <a:gd fmla="val 16667" name="adj"/>
            </a:avLst>
          </a:prstGeom>
          <a:solidFill>
            <a:srgbClr val="00B0F0"/>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24"/>
          <p:cNvSpPr/>
          <p:nvPr/>
        </p:nvSpPr>
        <p:spPr>
          <a:xfrm>
            <a:off x="4759220" y="2109958"/>
            <a:ext cx="1870426" cy="743882"/>
          </a:xfrm>
          <a:prstGeom prst="roundRect">
            <a:avLst>
              <a:gd fmla="val 16667" name="adj"/>
            </a:avLst>
          </a:prstGeom>
          <a:solidFill>
            <a:srgbClr val="FFFF66"/>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24"/>
          <p:cNvSpPr/>
          <p:nvPr/>
        </p:nvSpPr>
        <p:spPr>
          <a:xfrm>
            <a:off x="6791960" y="2109959"/>
            <a:ext cx="1870426" cy="743883"/>
          </a:xfrm>
          <a:prstGeom prst="roundRect">
            <a:avLst>
              <a:gd fmla="val 16667" name="adj"/>
            </a:avLst>
          </a:prstGeom>
          <a:solidFill>
            <a:srgbClr val="D7412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24"/>
          <p:cNvSpPr txBox="1"/>
          <p:nvPr/>
        </p:nvSpPr>
        <p:spPr>
          <a:xfrm>
            <a:off x="693737" y="2283676"/>
            <a:ext cx="1870427" cy="3892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No Risk</a:t>
            </a:r>
            <a:endParaRPr b="1" i="0" sz="2000" u="none" cap="none" strike="noStrike">
              <a:solidFill>
                <a:schemeClr val="dk1"/>
              </a:solidFill>
              <a:latin typeface="Arial"/>
              <a:ea typeface="Arial"/>
              <a:cs typeface="Arial"/>
              <a:sym typeface="Arial"/>
            </a:endParaRPr>
          </a:p>
        </p:txBody>
      </p:sp>
      <p:sp>
        <p:nvSpPr>
          <p:cNvPr id="768" name="Google Shape;768;p24"/>
          <p:cNvSpPr txBox="1"/>
          <p:nvPr/>
        </p:nvSpPr>
        <p:spPr>
          <a:xfrm>
            <a:off x="2727075" y="2283673"/>
            <a:ext cx="1869845" cy="3892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Slight Risk</a:t>
            </a:r>
            <a:endParaRPr b="1" i="0" sz="2000" u="none" cap="none" strike="noStrike">
              <a:solidFill>
                <a:schemeClr val="dk1"/>
              </a:solidFill>
              <a:latin typeface="Arial"/>
              <a:ea typeface="Arial"/>
              <a:cs typeface="Arial"/>
              <a:sym typeface="Arial"/>
            </a:endParaRPr>
          </a:p>
        </p:txBody>
      </p:sp>
      <p:sp>
        <p:nvSpPr>
          <p:cNvPr id="769" name="Google Shape;769;p24"/>
          <p:cNvSpPr txBox="1"/>
          <p:nvPr/>
        </p:nvSpPr>
        <p:spPr>
          <a:xfrm>
            <a:off x="4760913" y="2292203"/>
            <a:ext cx="1900694" cy="3892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Some Risk</a:t>
            </a:r>
            <a:endParaRPr b="1" i="0" sz="2000" u="none" cap="none" strike="noStrike">
              <a:solidFill>
                <a:schemeClr val="dk1"/>
              </a:solidFill>
              <a:latin typeface="Arial"/>
              <a:ea typeface="Arial"/>
              <a:cs typeface="Arial"/>
              <a:sym typeface="Arial"/>
            </a:endParaRPr>
          </a:p>
        </p:txBody>
      </p:sp>
      <p:sp>
        <p:nvSpPr>
          <p:cNvPr id="770" name="Google Shape;770;p24"/>
          <p:cNvSpPr txBox="1"/>
          <p:nvPr/>
        </p:nvSpPr>
        <p:spPr>
          <a:xfrm>
            <a:off x="6791962" y="2292204"/>
            <a:ext cx="1852846" cy="3892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High Risk</a:t>
            </a:r>
            <a:endParaRPr b="1" i="0" sz="2000" u="none" cap="none" strike="noStrike">
              <a:solidFill>
                <a:schemeClr val="dk1"/>
              </a:solidFill>
              <a:latin typeface="Arial"/>
              <a:ea typeface="Arial"/>
              <a:cs typeface="Arial"/>
              <a:sym typeface="Arial"/>
            </a:endParaRPr>
          </a:p>
        </p:txBody>
      </p:sp>
      <p:sp>
        <p:nvSpPr>
          <p:cNvPr id="771" name="Google Shape;771;p24"/>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772" name="Google Shape;772;p24"/>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2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Reflection: Screening</a:t>
            </a:r>
            <a:endParaRPr/>
          </a:p>
        </p:txBody>
      </p:sp>
      <p:sp>
        <p:nvSpPr>
          <p:cNvPr id="779" name="Google Shape;779;p2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780" name="Google Shape;780;p2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781" name="Google Shape;781;p25"/>
          <p:cNvSpPr/>
          <p:nvPr/>
        </p:nvSpPr>
        <p:spPr>
          <a:xfrm>
            <a:off x="687388" y="2178958"/>
            <a:ext cx="7858500" cy="1619400"/>
          </a:xfrm>
          <a:prstGeom prst="roundRect">
            <a:avLst>
              <a:gd fmla="val 2358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Have schools identified and used with fidelity a universal screener in literacy and/or math?</a:t>
            </a:r>
            <a:endParaRPr b="0" i="0" sz="2400" u="none" cap="none" strike="noStrike">
              <a:solidFill>
                <a:schemeClr val="lt1"/>
              </a:solidFill>
              <a:latin typeface="Arial"/>
              <a:ea typeface="Arial"/>
              <a:cs typeface="Arial"/>
              <a:sym typeface="Arial"/>
            </a:endParaRPr>
          </a:p>
        </p:txBody>
      </p:sp>
      <p:sp>
        <p:nvSpPr>
          <p:cNvPr id="782" name="Google Shape;782;p25"/>
          <p:cNvSpPr/>
          <p:nvPr/>
        </p:nvSpPr>
        <p:spPr>
          <a:xfrm>
            <a:off x="687388" y="3992068"/>
            <a:ext cx="7976100" cy="1619400"/>
          </a:xfrm>
          <a:prstGeom prst="roundRect">
            <a:avLst>
              <a:gd fmla="val 2358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Have schools identified and used with fidelity a </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behavior screener?</a:t>
            </a:r>
            <a:endParaRPr b="0" i="0" sz="1400" u="none" cap="none" strike="noStrike">
              <a:solidFill>
                <a:srgbClr val="000000"/>
              </a:solidFill>
              <a:latin typeface="Arial"/>
              <a:ea typeface="Arial"/>
              <a:cs typeface="Arial"/>
              <a:sym typeface="Arial"/>
            </a:endParaRPr>
          </a:p>
        </p:txBody>
      </p:sp>
      <p:sp>
        <p:nvSpPr>
          <p:cNvPr id="783" name="Google Shape;783;p25"/>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84" name="Google Shape;784;p25"/>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Discuss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26"/>
          <p:cNvSpPr txBox="1"/>
          <p:nvPr>
            <p:ph idx="1" type="body"/>
          </p:nvPr>
        </p:nvSpPr>
        <p:spPr>
          <a:xfrm>
            <a:off x="687400" y="1885350"/>
            <a:ext cx="4164300" cy="399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2400"/>
              <a:buNone/>
            </a:pPr>
            <a:r>
              <a:rPr lang="en-US"/>
              <a:t>In terms of universal screening </a:t>
            </a:r>
            <a:br>
              <a:rPr lang="en-US"/>
            </a:br>
            <a:r>
              <a:rPr lang="en-US"/>
              <a:t>data, are you a….</a:t>
            </a:r>
            <a:endParaRPr/>
          </a:p>
          <a:p>
            <a:pPr indent="-381000" lvl="0" marL="457200" rtl="0" algn="l">
              <a:lnSpc>
                <a:spcPct val="100000"/>
              </a:lnSpc>
              <a:spcBef>
                <a:spcPts val="600"/>
              </a:spcBef>
              <a:spcAft>
                <a:spcPts val="0"/>
              </a:spcAft>
              <a:buSzPts val="2400"/>
              <a:buChar char="▪"/>
            </a:pPr>
            <a:r>
              <a:rPr lang="en-US"/>
              <a:t>Novice</a:t>
            </a:r>
            <a:endParaRPr/>
          </a:p>
          <a:p>
            <a:pPr indent="-381000" lvl="0" marL="457200" rtl="0" algn="l">
              <a:lnSpc>
                <a:spcPct val="100000"/>
              </a:lnSpc>
              <a:spcBef>
                <a:spcPts val="600"/>
              </a:spcBef>
              <a:spcAft>
                <a:spcPts val="0"/>
              </a:spcAft>
              <a:buSzPts val="2400"/>
              <a:buChar char="▪"/>
            </a:pPr>
            <a:r>
              <a:rPr lang="en-US"/>
              <a:t>Intermediate</a:t>
            </a:r>
            <a:endParaRPr/>
          </a:p>
          <a:p>
            <a:pPr indent="-381000" lvl="0" marL="457200" rtl="0" algn="l">
              <a:lnSpc>
                <a:spcPct val="100000"/>
              </a:lnSpc>
              <a:spcBef>
                <a:spcPts val="600"/>
              </a:spcBef>
              <a:spcAft>
                <a:spcPts val="0"/>
              </a:spcAft>
              <a:buSzPts val="2400"/>
              <a:buChar char="▪"/>
            </a:pPr>
            <a:r>
              <a:rPr lang="en-US"/>
              <a:t>Proficient</a:t>
            </a:r>
            <a:endParaRPr/>
          </a:p>
          <a:p>
            <a:pPr indent="-381000" lvl="0" marL="457200" rtl="0" algn="l">
              <a:lnSpc>
                <a:spcPct val="100000"/>
              </a:lnSpc>
              <a:spcBef>
                <a:spcPts val="600"/>
              </a:spcBef>
              <a:spcAft>
                <a:spcPts val="0"/>
              </a:spcAft>
              <a:buSzPts val="2400"/>
              <a:buChar char="▪"/>
            </a:pPr>
            <a:r>
              <a:rPr lang="en-US"/>
              <a:t>Expert?</a:t>
            </a:r>
            <a:endParaRPr/>
          </a:p>
        </p:txBody>
      </p:sp>
      <p:sp>
        <p:nvSpPr>
          <p:cNvPr id="791" name="Google Shape;791;p26"/>
          <p:cNvSpPr txBox="1"/>
          <p:nvPr>
            <p:ph type="title"/>
          </p:nvPr>
        </p:nvSpPr>
        <p:spPr>
          <a:xfrm>
            <a:off x="687400" y="470448"/>
            <a:ext cx="8224800" cy="1473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400"/>
              <a:buNone/>
            </a:pPr>
            <a:r>
              <a:rPr lang="en-US"/>
              <a:t>Reflect on your use </a:t>
            </a:r>
            <a:endParaRPr/>
          </a:p>
          <a:p>
            <a:pPr indent="0" lvl="0" marL="0" rtl="0" algn="l">
              <a:lnSpc>
                <a:spcPct val="90000"/>
              </a:lnSpc>
              <a:spcBef>
                <a:spcPts val="0"/>
              </a:spcBef>
              <a:spcAft>
                <a:spcPts val="0"/>
              </a:spcAft>
              <a:buSzPts val="1400"/>
              <a:buNone/>
            </a:pPr>
            <a:r>
              <a:rPr lang="en-US"/>
              <a:t>of screening data</a:t>
            </a:r>
            <a:endParaRPr/>
          </a:p>
        </p:txBody>
      </p:sp>
      <p:sp>
        <p:nvSpPr>
          <p:cNvPr id="792" name="Google Shape;792;p26"/>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793" name="Google Shape;793;p26"/>
          <p:cNvSpPr txBox="1"/>
          <p:nvPr>
            <p:ph idx="2" type="body"/>
          </p:nvPr>
        </p:nvSpPr>
        <p:spPr>
          <a:xfrm>
            <a:off x="457200" y="6135624"/>
            <a:ext cx="8229600" cy="192024"/>
          </a:xfrm>
          <a:prstGeom prst="rect">
            <a:avLst/>
          </a:prstGeom>
          <a:noFill/>
          <a:ln>
            <a:noFill/>
          </a:ln>
        </p:spPr>
        <p:txBody>
          <a:bodyPr anchorCtr="0" anchor="b" bIns="0" lIns="0" spcFirstLastPara="1" rIns="0" wrap="square" tIns="0">
            <a:noAutofit/>
          </a:bodyPr>
          <a:lstStyle/>
          <a:p>
            <a:pPr indent="0" lvl="0" marL="0" marR="0" rtl="0" algn="l">
              <a:lnSpc>
                <a:spcPct val="125000"/>
              </a:lnSpc>
              <a:spcBef>
                <a:spcPts val="0"/>
              </a:spcBef>
              <a:spcAft>
                <a:spcPts val="0"/>
              </a:spcAft>
              <a:buClr>
                <a:srgbClr val="17365D"/>
              </a:buClr>
              <a:buSzPts val="1000"/>
              <a:buFont typeface="Arial"/>
              <a:buNone/>
            </a:pPr>
            <a:r>
              <a:t/>
            </a:r>
            <a:endParaRPr/>
          </a:p>
        </p:txBody>
      </p:sp>
      <p:pic>
        <p:nvPicPr>
          <p:cNvPr id="794" name="Google Shape;794;p26"/>
          <p:cNvPicPr preferRelativeResize="0"/>
          <p:nvPr/>
        </p:nvPicPr>
        <p:blipFill rotWithShape="1">
          <a:blip r:embed="rId3">
            <a:alphaModFix/>
          </a:blip>
          <a:srcRect b="0" l="0" r="0" t="0"/>
          <a:stretch/>
        </p:blipFill>
        <p:spPr>
          <a:xfrm>
            <a:off x="5081232" y="810688"/>
            <a:ext cx="3830992" cy="4819587"/>
          </a:xfrm>
          <a:prstGeom prst="rect">
            <a:avLst/>
          </a:prstGeom>
          <a:noFill/>
          <a:ln>
            <a:noFill/>
          </a:ln>
        </p:spPr>
      </p:pic>
      <p:pic>
        <p:nvPicPr>
          <p:cNvPr descr="RTI Arkansas Logo.png" id="795" name="Google Shape;795;p26"/>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
        <p:nvSpPr>
          <p:cNvPr id="796" name="Google Shape;796;p26"/>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797" name="Google Shape;797;p26"/>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Activity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27"/>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Essential </a:t>
            </a:r>
            <a:br>
              <a:rPr lang="en-US"/>
            </a:br>
            <a:r>
              <a:rPr lang="en-US"/>
              <a:t>Component</a:t>
            </a:r>
            <a:endParaRPr/>
          </a:p>
        </p:txBody>
      </p:sp>
      <p:sp>
        <p:nvSpPr>
          <p:cNvPr id="804" name="Google Shape;804;p27"/>
          <p:cNvSpPr txBox="1"/>
          <p:nvPr>
            <p:ph idx="1" type="body"/>
          </p:nvPr>
        </p:nvSpPr>
        <p:spPr>
          <a:xfrm>
            <a:off x="687388" y="4529139"/>
            <a:ext cx="8229600" cy="1389062"/>
          </a:xfrm>
          <a:prstGeom prst="rect">
            <a:avLst/>
          </a:prstGeom>
          <a:noFill/>
          <a:ln>
            <a:noFill/>
          </a:ln>
        </p:spPr>
        <p:txBody>
          <a:bodyPr anchorCtr="0" anchor="t" bIns="45700" lIns="0" spcFirstLastPara="1" rIns="0" wrap="square" tIns="45700">
            <a:noAutofit/>
          </a:bodyPr>
          <a:lstStyle/>
          <a:p>
            <a:pPr indent="-342900" lvl="0" marL="342900" rtl="0" algn="l">
              <a:lnSpc>
                <a:spcPct val="100000"/>
              </a:lnSpc>
              <a:spcBef>
                <a:spcPts val="0"/>
              </a:spcBef>
              <a:spcAft>
                <a:spcPts val="0"/>
              </a:spcAft>
              <a:buClr>
                <a:srgbClr val="BFBFBF"/>
              </a:buClr>
              <a:buSzPts val="3200"/>
              <a:buNone/>
            </a:pPr>
            <a:r>
              <a:rPr lang="en-US"/>
              <a:t>Multi-Tiered System of Supports</a:t>
            </a:r>
            <a:endParaRPr/>
          </a:p>
        </p:txBody>
      </p:sp>
      <p:pic>
        <p:nvPicPr>
          <p:cNvPr id="805" name="Google Shape;805;p27"/>
          <p:cNvPicPr preferRelativeResize="0"/>
          <p:nvPr/>
        </p:nvPicPr>
        <p:blipFill rotWithShape="1">
          <a:blip r:embed="rId3">
            <a:alphaModFix/>
          </a:blip>
          <a:srcRect b="0" l="0" r="0" t="0"/>
          <a:stretch/>
        </p:blipFill>
        <p:spPr>
          <a:xfrm>
            <a:off x="5670229" y="716834"/>
            <a:ext cx="3130871" cy="3663950"/>
          </a:xfrm>
          <a:prstGeom prst="rect">
            <a:avLst/>
          </a:prstGeom>
          <a:noFill/>
          <a:ln>
            <a:noFill/>
          </a:ln>
        </p:spPr>
      </p:pic>
      <p:sp>
        <p:nvSpPr>
          <p:cNvPr id="806" name="Google Shape;806;p27"/>
          <p:cNvSpPr/>
          <p:nvPr/>
        </p:nvSpPr>
        <p:spPr>
          <a:xfrm rot="10800000">
            <a:off x="7134073" y="3259433"/>
            <a:ext cx="242316" cy="712284"/>
          </a:xfrm>
          <a:prstGeom prst="downArrow">
            <a:avLst>
              <a:gd fmla="val 50000" name="adj1"/>
              <a:gd fmla="val 97170" name="adj2"/>
            </a:avLst>
          </a:prstGeom>
          <a:solidFill>
            <a:schemeClr val="lt1"/>
          </a:solidFill>
          <a:ln cap="flat" cmpd="sng" w="25400">
            <a:solidFill>
              <a:srgbClr val="59595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07" name="Google Shape;807;p27"/>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28"/>
          <p:cNvSpPr txBox="1"/>
          <p:nvPr>
            <p:ph idx="1" type="body"/>
          </p:nvPr>
        </p:nvSpPr>
        <p:spPr>
          <a:xfrm>
            <a:off x="604075" y="1804949"/>
            <a:ext cx="8229600" cy="42210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AutoNum type="arabicPeriod"/>
            </a:pPr>
            <a:r>
              <a:rPr lang="en-US"/>
              <a:t>Differentiation is grouping students by ability or interest.</a:t>
            </a:r>
            <a:endParaRPr/>
          </a:p>
          <a:p>
            <a:pPr indent="-381000" lvl="0" marL="457200" rtl="0" algn="l">
              <a:lnSpc>
                <a:spcPct val="100000"/>
              </a:lnSpc>
              <a:spcBef>
                <a:spcPts val="0"/>
              </a:spcBef>
              <a:spcAft>
                <a:spcPts val="0"/>
              </a:spcAft>
              <a:buSzPts val="2400"/>
              <a:buAutoNum type="arabicPeriod"/>
            </a:pPr>
            <a:r>
              <a:rPr lang="en-US"/>
              <a:t>Professional learning communities serve as the foundation for core instruction and creates equity for all students.</a:t>
            </a:r>
            <a:endParaRPr/>
          </a:p>
          <a:p>
            <a:pPr indent="-381000" lvl="0" marL="457200" rtl="0" algn="l">
              <a:lnSpc>
                <a:spcPct val="100000"/>
              </a:lnSpc>
              <a:spcBef>
                <a:spcPts val="0"/>
              </a:spcBef>
              <a:spcAft>
                <a:spcPts val="0"/>
              </a:spcAft>
              <a:buSzPts val="2400"/>
              <a:buAutoNum type="arabicPeriod"/>
            </a:pPr>
            <a:r>
              <a:rPr lang="en-US"/>
              <a:t>Students do not participate in Tier 1 core instruction if they are receiving Tier 2 and Tier 3 interventions or if they have an identified learning disability. </a:t>
            </a:r>
            <a:endParaRPr/>
          </a:p>
          <a:p>
            <a:pPr indent="-381000" lvl="0" marL="457200" rtl="0" algn="l">
              <a:lnSpc>
                <a:spcPct val="100000"/>
              </a:lnSpc>
              <a:spcBef>
                <a:spcPts val="0"/>
              </a:spcBef>
              <a:spcAft>
                <a:spcPts val="0"/>
              </a:spcAft>
              <a:buSzPts val="2400"/>
              <a:buAutoNum type="arabicPeriod"/>
            </a:pPr>
            <a:r>
              <a:rPr lang="en-US"/>
              <a:t>When answering PLC question #1, general education teachers and special educators identify barriers and proactively plan scaffolds and supports for students who struggle. </a:t>
            </a:r>
            <a:endParaRPr/>
          </a:p>
        </p:txBody>
      </p:sp>
      <p:sp>
        <p:nvSpPr>
          <p:cNvPr id="814" name="Google Shape;814;p2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True or False...</a:t>
            </a:r>
            <a:endParaRPr/>
          </a:p>
        </p:txBody>
      </p:sp>
      <p:sp>
        <p:nvSpPr>
          <p:cNvPr id="815" name="Google Shape;815;p2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816" name="Google Shape;816;p28"/>
          <p:cNvSpPr/>
          <p:nvPr/>
        </p:nvSpPr>
        <p:spPr>
          <a:xfrm>
            <a:off x="5305542" y="610386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Arial"/>
                <a:ea typeface="Arial"/>
                <a:cs typeface="Arial"/>
                <a:sym typeface="Arial"/>
              </a:rPr>
              <a:t>Workbook</a:t>
            </a:r>
            <a:endParaRPr b="1" i="0" sz="1300" u="none" cap="none" strike="noStrike">
              <a:solidFill>
                <a:schemeClr val="dk1"/>
              </a:solidFill>
              <a:latin typeface="Arial"/>
              <a:ea typeface="Arial"/>
              <a:cs typeface="Arial"/>
              <a:sym typeface="Arial"/>
            </a:endParaRPr>
          </a:p>
        </p:txBody>
      </p:sp>
      <p:pic>
        <p:nvPicPr>
          <p:cNvPr descr="RTI Arkansas Logo.png" id="817" name="Google Shape;817;p2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818" name="Google Shape;818;p28"/>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19" name="Google Shape;819;p28"/>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Activity</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29"/>
          <p:cNvSpPr txBox="1"/>
          <p:nvPr>
            <p:ph type="title"/>
          </p:nvPr>
        </p:nvSpPr>
        <p:spPr>
          <a:xfrm>
            <a:off x="687388" y="318053"/>
            <a:ext cx="8224837" cy="115514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RTI Model in Arkansas</a:t>
            </a:r>
            <a:endParaRPr/>
          </a:p>
        </p:txBody>
      </p:sp>
      <p:pic>
        <p:nvPicPr>
          <p:cNvPr id="826" name="Google Shape;826;p29"/>
          <p:cNvPicPr preferRelativeResize="0"/>
          <p:nvPr/>
        </p:nvPicPr>
        <p:blipFill rotWithShape="1">
          <a:blip r:embed="rId3">
            <a:alphaModFix/>
          </a:blip>
          <a:srcRect b="-292" l="-671" r="-768" t="68636"/>
          <a:stretch/>
        </p:blipFill>
        <p:spPr>
          <a:xfrm>
            <a:off x="1894416" y="4950695"/>
            <a:ext cx="5251451" cy="1702859"/>
          </a:xfrm>
          <a:prstGeom prst="rect">
            <a:avLst/>
          </a:prstGeom>
          <a:noFill/>
          <a:ln>
            <a:noFill/>
          </a:ln>
        </p:spPr>
      </p:pic>
      <p:pic>
        <p:nvPicPr>
          <p:cNvPr id="827" name="Google Shape;827;p29"/>
          <p:cNvPicPr preferRelativeResize="0"/>
          <p:nvPr/>
        </p:nvPicPr>
        <p:blipFill rotWithShape="1">
          <a:blip r:embed="rId3">
            <a:alphaModFix/>
          </a:blip>
          <a:srcRect b="33464" l="-1849" r="1848" t="33747"/>
          <a:stretch/>
        </p:blipFill>
        <p:spPr>
          <a:xfrm>
            <a:off x="1845733" y="3071095"/>
            <a:ext cx="5147734" cy="1699683"/>
          </a:xfrm>
          <a:prstGeom prst="rect">
            <a:avLst/>
          </a:prstGeom>
          <a:noFill/>
          <a:ln>
            <a:noFill/>
          </a:ln>
        </p:spPr>
      </p:pic>
      <p:pic>
        <p:nvPicPr>
          <p:cNvPr id="828" name="Google Shape;828;p29"/>
          <p:cNvPicPr preferRelativeResize="0"/>
          <p:nvPr/>
        </p:nvPicPr>
        <p:blipFill rotWithShape="1">
          <a:blip r:embed="rId3">
            <a:alphaModFix/>
          </a:blip>
          <a:srcRect b="67061" l="0" r="0" t="0"/>
          <a:stretch/>
        </p:blipFill>
        <p:spPr>
          <a:xfrm>
            <a:off x="1964267" y="1326962"/>
            <a:ext cx="5113866" cy="1736726"/>
          </a:xfrm>
          <a:prstGeom prst="rect">
            <a:avLst/>
          </a:prstGeom>
          <a:noFill/>
          <a:ln>
            <a:noFill/>
          </a:ln>
        </p:spPr>
      </p:pic>
      <p:sp>
        <p:nvSpPr>
          <p:cNvPr id="829" name="Google Shape;829;p2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830" name="Google Shape;830;p29"/>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Activator Activity</a:t>
            </a:r>
            <a:endParaRPr/>
          </a:p>
        </p:txBody>
      </p:sp>
      <p:sp>
        <p:nvSpPr>
          <p:cNvPr id="489" name="Google Shape;489;p3"/>
          <p:cNvSpPr txBox="1"/>
          <p:nvPr/>
        </p:nvSpPr>
        <p:spPr>
          <a:xfrm>
            <a:off x="441325" y="2276437"/>
            <a:ext cx="2190750" cy="4308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25496F"/>
                </a:solidFill>
                <a:latin typeface="Arial"/>
                <a:ea typeface="Arial"/>
                <a:cs typeface="Arial"/>
                <a:sym typeface="Arial"/>
              </a:rPr>
              <a:t>I Know!</a:t>
            </a:r>
            <a:endParaRPr b="1" i="0" sz="2200" u="none" cap="none" strike="noStrike">
              <a:solidFill>
                <a:srgbClr val="25496F"/>
              </a:solidFill>
              <a:latin typeface="Arial"/>
              <a:ea typeface="Arial"/>
              <a:cs typeface="Arial"/>
              <a:sym typeface="Arial"/>
            </a:endParaRPr>
          </a:p>
        </p:txBody>
      </p:sp>
      <p:sp>
        <p:nvSpPr>
          <p:cNvPr id="490" name="Google Shape;490;p3"/>
          <p:cNvSpPr txBox="1"/>
          <p:nvPr/>
        </p:nvSpPr>
        <p:spPr>
          <a:xfrm>
            <a:off x="3117850" y="3843299"/>
            <a:ext cx="2998788" cy="4308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25496F"/>
                </a:solidFill>
                <a:latin typeface="Arial"/>
                <a:ea typeface="Arial"/>
                <a:cs typeface="Arial"/>
                <a:sym typeface="Arial"/>
              </a:rPr>
              <a:t>I Think I Know . . .</a:t>
            </a:r>
            <a:endParaRPr b="1" i="0" sz="2200" u="none" cap="none" strike="noStrike">
              <a:solidFill>
                <a:srgbClr val="25496F"/>
              </a:solidFill>
              <a:latin typeface="Arial"/>
              <a:ea typeface="Arial"/>
              <a:cs typeface="Arial"/>
              <a:sym typeface="Arial"/>
            </a:endParaRPr>
          </a:p>
        </p:txBody>
      </p:sp>
      <p:sp>
        <p:nvSpPr>
          <p:cNvPr id="491" name="Google Shape;491;p3"/>
          <p:cNvSpPr txBox="1"/>
          <p:nvPr/>
        </p:nvSpPr>
        <p:spPr>
          <a:xfrm>
            <a:off x="6427788" y="2297074"/>
            <a:ext cx="2759075" cy="4308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25496F"/>
                </a:solidFill>
                <a:latin typeface="Arial"/>
                <a:ea typeface="Arial"/>
                <a:cs typeface="Arial"/>
                <a:sym typeface="Arial"/>
              </a:rPr>
              <a:t>I Want to Know?</a:t>
            </a:r>
            <a:endParaRPr b="1" i="0" sz="2200" u="none" cap="none" strike="noStrike">
              <a:solidFill>
                <a:srgbClr val="25496F"/>
              </a:solidFill>
              <a:latin typeface="Arial"/>
              <a:ea typeface="Arial"/>
              <a:cs typeface="Arial"/>
              <a:sym typeface="Arial"/>
            </a:endParaRPr>
          </a:p>
        </p:txBody>
      </p:sp>
      <p:sp>
        <p:nvSpPr>
          <p:cNvPr id="492" name="Google Shape;492;p3"/>
          <p:cNvSpPr/>
          <p:nvPr/>
        </p:nvSpPr>
        <p:spPr>
          <a:xfrm>
            <a:off x="2931208" y="1917485"/>
            <a:ext cx="3545744" cy="1725279"/>
          </a:xfrm>
          <a:prstGeom prst="cloud">
            <a:avLst/>
          </a:prstGeom>
          <a:gradFill>
            <a:gsLst>
              <a:gs pos="0">
                <a:srgbClr val="2D567E"/>
              </a:gs>
              <a:gs pos="80000">
                <a:srgbClr val="3B72A6"/>
              </a:gs>
              <a:gs pos="100000">
                <a:srgbClr val="3972A9"/>
              </a:gs>
            </a:gsLst>
            <a:lin ang="16200000" scaled="0"/>
          </a:gradFill>
          <a:ln cap="flat" cmpd="sng" w="9525">
            <a:solidFill>
              <a:srgbClr val="46739E"/>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182875" spcFirstLastPara="1" rIns="0"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Response </a:t>
            </a:r>
            <a:endParaRPr b="1" i="0" sz="2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to Intervention (RTI)</a:t>
            </a:r>
            <a:endParaRPr b="1" i="0" sz="2000" u="none" cap="none" strike="noStrike">
              <a:solidFill>
                <a:srgbClr val="FFFFFF"/>
              </a:solidFill>
              <a:latin typeface="Arial"/>
              <a:ea typeface="Arial"/>
              <a:cs typeface="Arial"/>
              <a:sym typeface="Arial"/>
            </a:endParaRPr>
          </a:p>
        </p:txBody>
      </p:sp>
      <p:pic>
        <p:nvPicPr>
          <p:cNvPr id="493" name="Google Shape;493;p3"/>
          <p:cNvPicPr preferRelativeResize="0"/>
          <p:nvPr/>
        </p:nvPicPr>
        <p:blipFill rotWithShape="1">
          <a:blip r:embed="rId3">
            <a:alphaModFix/>
          </a:blip>
          <a:srcRect b="0" l="0" r="0" t="0"/>
          <a:stretch/>
        </p:blipFill>
        <p:spPr>
          <a:xfrm>
            <a:off x="3456659" y="4279824"/>
            <a:ext cx="2321840" cy="1511376"/>
          </a:xfrm>
          <a:prstGeom prst="rect">
            <a:avLst/>
          </a:prstGeom>
          <a:noFill/>
          <a:ln>
            <a:noFill/>
          </a:ln>
        </p:spPr>
      </p:pic>
      <p:pic>
        <p:nvPicPr>
          <p:cNvPr id="494" name="Google Shape;494;p3"/>
          <p:cNvPicPr preferRelativeResize="0"/>
          <p:nvPr/>
        </p:nvPicPr>
        <p:blipFill rotWithShape="1">
          <a:blip r:embed="rId4">
            <a:alphaModFix/>
          </a:blip>
          <a:srcRect b="0" l="0" r="0" t="0"/>
          <a:stretch/>
        </p:blipFill>
        <p:spPr>
          <a:xfrm>
            <a:off x="324669" y="2780125"/>
            <a:ext cx="2424062" cy="1529348"/>
          </a:xfrm>
          <a:prstGeom prst="rect">
            <a:avLst/>
          </a:prstGeom>
          <a:noFill/>
          <a:ln>
            <a:noFill/>
          </a:ln>
        </p:spPr>
      </p:pic>
      <p:pic>
        <p:nvPicPr>
          <p:cNvPr id="495" name="Google Shape;495;p3"/>
          <p:cNvPicPr preferRelativeResize="0"/>
          <p:nvPr/>
        </p:nvPicPr>
        <p:blipFill rotWithShape="1">
          <a:blip r:embed="rId5">
            <a:alphaModFix/>
          </a:blip>
          <a:srcRect b="0" l="0" r="14279" t="0"/>
          <a:stretch/>
        </p:blipFill>
        <p:spPr>
          <a:xfrm>
            <a:off x="6837266" y="2798097"/>
            <a:ext cx="1424084" cy="1511376"/>
          </a:xfrm>
          <a:prstGeom prst="rect">
            <a:avLst/>
          </a:prstGeom>
          <a:noFill/>
          <a:ln>
            <a:noFill/>
          </a:ln>
        </p:spPr>
      </p:pic>
      <p:sp>
        <p:nvSpPr>
          <p:cNvPr id="496" name="Google Shape;496;p3"/>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497" name="Google Shape;497;p3"/>
          <p:cNvSpPr/>
          <p:nvPr/>
        </p:nvSpPr>
        <p:spPr>
          <a:xfrm>
            <a:off x="7091375" y="5795975"/>
            <a:ext cx="1668438" cy="944244"/>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grpSp>
        <p:nvGrpSpPr>
          <p:cNvPr id="498" name="Google Shape;498;p3"/>
          <p:cNvGrpSpPr/>
          <p:nvPr/>
        </p:nvGrpSpPr>
        <p:grpSpPr>
          <a:xfrm>
            <a:off x="5223042" y="6089565"/>
            <a:ext cx="3201800" cy="491412"/>
            <a:chOff x="5223042" y="6089565"/>
            <a:chExt cx="3201800" cy="491412"/>
          </a:xfrm>
        </p:grpSpPr>
        <p:sp>
          <p:nvSpPr>
            <p:cNvPr id="499" name="Google Shape;499;p3"/>
            <p:cNvSpPr/>
            <p:nvPr/>
          </p:nvSpPr>
          <p:spPr>
            <a:xfrm>
              <a:off x="5223042" y="6089577"/>
              <a:ext cx="1417200" cy="491400"/>
            </a:xfrm>
            <a:prstGeom prst="ellipse">
              <a:avLst/>
            </a:prstGeom>
            <a:solidFill>
              <a:srgbClr val="BFBFBF"/>
            </a:solidFill>
            <a:ln>
              <a:noFill/>
            </a:ln>
            <a:effectLst>
              <a:outerShdw blurRad="44450" algn="ctr" dir="5400000" dist="27940">
                <a:srgbClr val="000000">
                  <a:alpha val="2862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Arial"/>
                  <a:ea typeface="Arial"/>
                  <a:cs typeface="Arial"/>
                  <a:sym typeface="Arial"/>
                </a:rPr>
                <a:t>Workbook</a:t>
              </a:r>
              <a:endParaRPr b="1" i="0" sz="1300" u="none" cap="none" strike="noStrike">
                <a:solidFill>
                  <a:schemeClr val="dk1"/>
                </a:solidFill>
                <a:latin typeface="Arial"/>
                <a:ea typeface="Arial"/>
                <a:cs typeface="Arial"/>
                <a:sym typeface="Arial"/>
              </a:endParaRPr>
            </a:p>
          </p:txBody>
        </p:sp>
        <p:sp>
          <p:nvSpPr>
            <p:cNvPr id="500" name="Google Shape;500;p3"/>
            <p:cNvSpPr txBox="1"/>
            <p:nvPr/>
          </p:nvSpPr>
          <p:spPr>
            <a:xfrm>
              <a:off x="7518919" y="6089565"/>
              <a:ext cx="905923"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Activity</a:t>
              </a:r>
              <a:endParaRPr b="0" i="0" sz="1400" u="none" cap="none" strike="noStrike">
                <a:solidFill>
                  <a:srgbClr val="000000"/>
                </a:solidFill>
                <a:latin typeface="Arial"/>
                <a:ea typeface="Arial"/>
                <a:cs typeface="Arial"/>
                <a:sym typeface="Arial"/>
              </a:endParaRPr>
            </a:p>
          </p:txBody>
        </p:sp>
      </p:grpSp>
      <p:pic>
        <p:nvPicPr>
          <p:cNvPr descr="RTI Arkansas Logo.png" id="501" name="Google Shape;501;p3"/>
          <p:cNvPicPr preferRelativeResize="0"/>
          <p:nvPr/>
        </p:nvPicPr>
        <p:blipFill rotWithShape="1">
          <a:blip r:embed="rId6">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30"/>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Tier I: Core Instruction</a:t>
            </a:r>
            <a:endParaRPr/>
          </a:p>
        </p:txBody>
      </p:sp>
      <p:sp>
        <p:nvSpPr>
          <p:cNvPr id="837" name="Google Shape;837;p30"/>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id="838" name="Google Shape;838;p30"/>
          <p:cNvPicPr preferRelativeResize="0"/>
          <p:nvPr/>
        </p:nvPicPr>
        <p:blipFill rotWithShape="1">
          <a:blip r:embed="rId3">
            <a:alphaModFix/>
          </a:blip>
          <a:srcRect b="-292" l="-671" r="-768" t="68636"/>
          <a:stretch/>
        </p:blipFill>
        <p:spPr>
          <a:xfrm>
            <a:off x="1393885" y="3152361"/>
            <a:ext cx="6163733" cy="2404533"/>
          </a:xfrm>
          <a:prstGeom prst="rect">
            <a:avLst/>
          </a:prstGeom>
          <a:noFill/>
          <a:ln>
            <a:noFill/>
          </a:ln>
        </p:spPr>
      </p:pic>
      <p:pic>
        <p:nvPicPr>
          <p:cNvPr descr="RTI Arkansas Logo.png" id="839" name="Google Shape;839;p30"/>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graphicFrame>
        <p:nvGraphicFramePr>
          <p:cNvPr id="845" name="Google Shape;845;p31"/>
          <p:cNvGraphicFramePr/>
          <p:nvPr/>
        </p:nvGraphicFramePr>
        <p:xfrm>
          <a:off x="-29" y="1191866"/>
          <a:ext cx="3000000" cy="3000000"/>
        </p:xfrm>
        <a:graphic>
          <a:graphicData uri="http://schemas.openxmlformats.org/drawingml/2006/table">
            <a:tbl>
              <a:tblPr bandRow="1" firstRow="1">
                <a:noFill/>
                <a:tableStyleId>{6A1B19C1-8FAC-4813-826F-82332E78CB18}</a:tableStyleId>
              </a:tblPr>
              <a:tblGrid>
                <a:gridCol w="2296775"/>
                <a:gridCol w="2749125"/>
                <a:gridCol w="1844425"/>
                <a:gridCol w="2296775"/>
              </a:tblGrid>
              <a:tr h="660675">
                <a:tc>
                  <a:txBody>
                    <a:bodyPr/>
                    <a:lstStyle/>
                    <a:p>
                      <a:pPr indent="0" lvl="0" marL="0" marR="0" rtl="0" algn="ctr">
                        <a:lnSpc>
                          <a:spcPct val="100000"/>
                        </a:lnSpc>
                        <a:spcBef>
                          <a:spcPts val="0"/>
                        </a:spcBef>
                        <a:spcAft>
                          <a:spcPts val="0"/>
                        </a:spcAft>
                        <a:buClr>
                          <a:srgbClr val="000000"/>
                        </a:buClr>
                        <a:buSzPts val="1800"/>
                        <a:buFont typeface="Arial"/>
                        <a:buNone/>
                      </a:pPr>
                      <a:r>
                        <a:rPr lang="en-US" sz="2400" u="none" cap="none" strike="noStrike"/>
                        <a:t>Focus</a:t>
                      </a:r>
                      <a:endParaRPr sz="2400" u="none" cap="none" strike="noStrike"/>
                    </a:p>
                  </a:txBody>
                  <a:tcPr marT="45725" marB="45725" marR="91450" marL="9145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2400" u="none" cap="none" strike="noStrike"/>
                        <a:t>Instruction</a:t>
                      </a:r>
                      <a:endParaRPr sz="2400" u="none" cap="none" strike="noStrike"/>
                    </a:p>
                  </a:txBody>
                  <a:tcPr marT="45725" marB="45725" marR="91450" marL="9145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2400" u="none" cap="none" strike="noStrike"/>
                        <a:t>Setting</a:t>
                      </a:r>
                      <a:endParaRPr sz="2400" u="none" cap="none" strike="noStrike"/>
                    </a:p>
                  </a:txBody>
                  <a:tcPr marT="45725" marB="45725" marR="91450" marL="9145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2400" u="none" cap="none" strike="noStrike"/>
                        <a:t>Assessment</a:t>
                      </a:r>
                      <a:endParaRPr sz="2400" u="none" cap="none" strike="noStrike"/>
                    </a:p>
                  </a:txBody>
                  <a:tcPr marT="45725" marB="45725" marR="91450" marL="9145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r h="4093625">
                <a:tc>
                  <a:txBody>
                    <a:bodyPr/>
                    <a:lstStyle/>
                    <a:p>
                      <a:pPr indent="0" lvl="0" marL="0" marR="0" rtl="0" algn="l">
                        <a:lnSpc>
                          <a:spcPct val="100000"/>
                        </a:lnSpc>
                        <a:spcBef>
                          <a:spcPts val="0"/>
                        </a:spcBef>
                        <a:spcAft>
                          <a:spcPts val="0"/>
                        </a:spcAft>
                        <a:buClr>
                          <a:schemeClr val="dk1"/>
                        </a:buClr>
                        <a:buSzPts val="1800"/>
                        <a:buFont typeface="Arial"/>
                        <a:buNone/>
                      </a:pPr>
                      <a:r>
                        <a:rPr lang="en-US" sz="2200" u="none" cap="none" strike="noStrike"/>
                        <a:t>All students (including students with disabilities and learning differences)</a:t>
                      </a:r>
                      <a:endParaRPr sz="2200" u="none" cap="none" strike="noStrike"/>
                    </a:p>
                  </a:txBody>
                  <a:tcPr marT="45725" marB="45725" marR="91450" marL="9145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2200" u="none" cap="none" strike="noStrike"/>
                        <a:t>District core curriculum and instructional practices that are research-based, are aligned with state or district standards, and incorporate </a:t>
                      </a:r>
                      <a:r>
                        <a:rPr i="0" lang="en-US" sz="2200" u="none" cap="none" strike="noStrike"/>
                        <a:t>differentiated instruction based on student need and ability</a:t>
                      </a:r>
                      <a:endParaRPr i="0" sz="2200" u="none" cap="none" strike="noStrike"/>
                    </a:p>
                  </a:txBody>
                  <a:tcPr marT="45725" marB="45725" marR="91450" marL="9145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800"/>
                        <a:buFont typeface="Arial"/>
                        <a:buNone/>
                      </a:pPr>
                      <a:r>
                        <a:rPr lang="en-US" sz="2200" u="none" cap="none" strike="noStrike"/>
                        <a:t>General education classroom</a:t>
                      </a:r>
                      <a:endParaRPr sz="2200" u="none" cap="none" strike="noStrike"/>
                    </a:p>
                    <a:p>
                      <a:pPr indent="0" lvl="0" marL="0" marR="0" rtl="0" algn="l">
                        <a:lnSpc>
                          <a:spcPct val="100000"/>
                        </a:lnSpc>
                        <a:spcBef>
                          <a:spcPts val="0"/>
                        </a:spcBef>
                        <a:spcAft>
                          <a:spcPts val="0"/>
                        </a:spcAft>
                        <a:buClr>
                          <a:schemeClr val="dk1"/>
                        </a:buClr>
                        <a:buSzPts val="1800"/>
                        <a:buFont typeface="Arial"/>
                        <a:buNone/>
                      </a:pPr>
                      <a:r>
                        <a:rPr lang="en-US" sz="2200" u="none" cap="none" strike="noStrike"/>
                        <a:t>( includes variable and flexible grouping formats)</a:t>
                      </a:r>
                      <a:endParaRPr sz="2200" u="none" cap="none" strike="noStrike"/>
                    </a:p>
                  </a:txBody>
                  <a:tcPr marT="45725" marB="45725" marR="91450" marL="9145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2200" u="none" cap="none" strike="noStrike"/>
                        <a:t>Screening, continuous progress monitoring, and outcome measures or summative assessments</a:t>
                      </a:r>
                      <a:endParaRPr sz="2200" u="none" cap="none" strike="noStrike"/>
                    </a:p>
                    <a:p>
                      <a:pPr indent="0" lvl="0" marL="0" marR="0" rtl="0" algn="l">
                        <a:lnSpc>
                          <a:spcPct val="100000"/>
                        </a:lnSpc>
                        <a:spcBef>
                          <a:spcPts val="0"/>
                        </a:spcBef>
                        <a:spcAft>
                          <a:spcPts val="0"/>
                        </a:spcAft>
                        <a:buClr>
                          <a:srgbClr val="000000"/>
                        </a:buClr>
                        <a:buSzPts val="1800"/>
                        <a:buFont typeface="Arial"/>
                        <a:buNone/>
                      </a:pPr>
                      <a:r>
                        <a:t/>
                      </a:r>
                      <a:endParaRPr sz="2200" u="none" cap="none" strike="noStrike"/>
                    </a:p>
                    <a:p>
                      <a:pPr indent="0" lvl="0" marL="0" marR="0" rtl="0" algn="l">
                        <a:lnSpc>
                          <a:spcPct val="100000"/>
                        </a:lnSpc>
                        <a:spcBef>
                          <a:spcPts val="0"/>
                        </a:spcBef>
                        <a:spcAft>
                          <a:spcPts val="0"/>
                        </a:spcAft>
                        <a:buClr>
                          <a:srgbClr val="000000"/>
                        </a:buClr>
                        <a:buSzPts val="1800"/>
                        <a:buFont typeface="Arial"/>
                        <a:buNone/>
                      </a:pPr>
                      <a:r>
                        <a:t/>
                      </a:r>
                      <a:endParaRPr sz="2200" u="none" cap="none" strike="noStrike"/>
                    </a:p>
                  </a:txBody>
                  <a:tcPr marT="45725" marB="45725" marR="91450" marL="91450">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bl>
          </a:graphicData>
        </a:graphic>
      </p:graphicFrame>
      <p:sp>
        <p:nvSpPr>
          <p:cNvPr id="846" name="Google Shape;846;p31"/>
          <p:cNvSpPr txBox="1"/>
          <p:nvPr>
            <p:ph type="title"/>
          </p:nvPr>
        </p:nvSpPr>
        <p:spPr>
          <a:xfrm>
            <a:off x="687400" y="165650"/>
            <a:ext cx="8224800" cy="9471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Tier I Characteristics</a:t>
            </a:r>
            <a:endParaRPr/>
          </a:p>
        </p:txBody>
      </p:sp>
      <p:sp>
        <p:nvSpPr>
          <p:cNvPr id="847" name="Google Shape;847;p31"/>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848" name="Google Shape;848;p31"/>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32"/>
          <p:cNvSpPr txBox="1"/>
          <p:nvPr>
            <p:ph idx="1" type="body"/>
          </p:nvPr>
        </p:nvSpPr>
        <p:spPr>
          <a:xfrm>
            <a:off x="687527" y="2055813"/>
            <a:ext cx="6462600" cy="3852000"/>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Clr>
                <a:srgbClr val="999999"/>
              </a:buClr>
              <a:buSzPts val="2400"/>
              <a:buFont typeface="Noto Sans Symbols"/>
              <a:buChar char="▪"/>
            </a:pPr>
            <a:r>
              <a:rPr lang="en-US">
                <a:solidFill>
                  <a:srgbClr val="25496F"/>
                </a:solidFill>
              </a:rPr>
              <a:t>Schedule and use of time</a:t>
            </a:r>
            <a:endParaRPr>
              <a:solidFill>
                <a:srgbClr val="25496F"/>
              </a:solidFill>
            </a:endParaRPr>
          </a:p>
          <a:p>
            <a:pPr indent="-342900" lvl="0" marL="342900" rtl="0" algn="l">
              <a:lnSpc>
                <a:spcPct val="100000"/>
              </a:lnSpc>
              <a:spcBef>
                <a:spcPts val="600"/>
              </a:spcBef>
              <a:spcAft>
                <a:spcPts val="0"/>
              </a:spcAft>
              <a:buClr>
                <a:srgbClr val="999999"/>
              </a:buClr>
              <a:buSzPts val="2400"/>
              <a:buFont typeface="Noto Sans Symbols"/>
              <a:buChar char="▪"/>
            </a:pPr>
            <a:r>
              <a:rPr lang="en-US">
                <a:solidFill>
                  <a:srgbClr val="25496F"/>
                </a:solidFill>
              </a:rPr>
              <a:t>Clear academic and behavioral expectations</a:t>
            </a:r>
            <a:endParaRPr>
              <a:solidFill>
                <a:srgbClr val="25496F"/>
              </a:solidFill>
            </a:endParaRPr>
          </a:p>
          <a:p>
            <a:pPr indent="-342900" lvl="0" marL="342900" rtl="0" algn="l">
              <a:lnSpc>
                <a:spcPct val="100000"/>
              </a:lnSpc>
              <a:spcBef>
                <a:spcPts val="600"/>
              </a:spcBef>
              <a:spcAft>
                <a:spcPts val="0"/>
              </a:spcAft>
              <a:buClr>
                <a:srgbClr val="999999"/>
              </a:buClr>
              <a:buSzPts val="2400"/>
              <a:buFont typeface="Noto Sans Symbols"/>
              <a:buChar char="▪"/>
            </a:pPr>
            <a:r>
              <a:rPr lang="en-US">
                <a:solidFill>
                  <a:srgbClr val="25496F"/>
                </a:solidFill>
              </a:rPr>
              <a:t>Standards-based materials</a:t>
            </a:r>
            <a:endParaRPr>
              <a:solidFill>
                <a:srgbClr val="25496F"/>
              </a:solidFill>
            </a:endParaRPr>
          </a:p>
          <a:p>
            <a:pPr indent="-342900" lvl="0" marL="342900" rtl="0" algn="l">
              <a:lnSpc>
                <a:spcPct val="100000"/>
              </a:lnSpc>
              <a:spcBef>
                <a:spcPts val="600"/>
              </a:spcBef>
              <a:spcAft>
                <a:spcPts val="0"/>
              </a:spcAft>
              <a:buClr>
                <a:srgbClr val="999999"/>
              </a:buClr>
              <a:buSzPts val="2400"/>
              <a:buFont typeface="Noto Sans Symbols"/>
              <a:buChar char="▪"/>
            </a:pPr>
            <a:r>
              <a:rPr lang="en-US">
                <a:solidFill>
                  <a:srgbClr val="25496F"/>
                </a:solidFill>
              </a:rPr>
              <a:t>High-leverage instructional practices and evidence-based practices</a:t>
            </a:r>
            <a:endParaRPr>
              <a:solidFill>
                <a:srgbClr val="25496F"/>
              </a:solidFill>
            </a:endParaRPr>
          </a:p>
          <a:p>
            <a:pPr indent="-342900" lvl="0" marL="342900" rtl="0" algn="l">
              <a:lnSpc>
                <a:spcPct val="100000"/>
              </a:lnSpc>
              <a:spcBef>
                <a:spcPts val="600"/>
              </a:spcBef>
              <a:spcAft>
                <a:spcPts val="0"/>
              </a:spcAft>
              <a:buClr>
                <a:srgbClr val="999999"/>
              </a:buClr>
              <a:buSzPts val="2400"/>
              <a:buFont typeface="Noto Sans Symbols"/>
              <a:buChar char="▪"/>
            </a:pPr>
            <a:r>
              <a:rPr lang="en-US">
                <a:solidFill>
                  <a:srgbClr val="25496F"/>
                </a:solidFill>
              </a:rPr>
              <a:t>Differentiated instruction</a:t>
            </a:r>
            <a:endParaRPr>
              <a:solidFill>
                <a:srgbClr val="25496F"/>
              </a:solidFill>
            </a:endParaRPr>
          </a:p>
          <a:p>
            <a:pPr indent="-342900" lvl="0" marL="342900" rtl="0" algn="l">
              <a:lnSpc>
                <a:spcPct val="100000"/>
              </a:lnSpc>
              <a:spcBef>
                <a:spcPts val="600"/>
              </a:spcBef>
              <a:spcAft>
                <a:spcPts val="0"/>
              </a:spcAft>
              <a:buClr>
                <a:srgbClr val="999999"/>
              </a:buClr>
              <a:buSzPts val="2400"/>
              <a:buChar char="▪"/>
            </a:pPr>
            <a:r>
              <a:rPr lang="en-US">
                <a:solidFill>
                  <a:srgbClr val="25496F"/>
                </a:solidFill>
              </a:rPr>
              <a:t>Inclusion of students with disabilities and those exceeding benchmarks </a:t>
            </a:r>
            <a:endParaRPr>
              <a:solidFill>
                <a:srgbClr val="25496F"/>
              </a:solidFill>
            </a:endParaRPr>
          </a:p>
        </p:txBody>
      </p:sp>
      <p:sp>
        <p:nvSpPr>
          <p:cNvPr id="854" name="Google Shape;854;p3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Elements of Effective </a:t>
            </a:r>
            <a:br>
              <a:rPr lang="en-US"/>
            </a:br>
            <a:r>
              <a:rPr lang="en-US"/>
              <a:t>Tier I Instruction</a:t>
            </a:r>
            <a:endParaRPr/>
          </a:p>
        </p:txBody>
      </p:sp>
      <p:sp>
        <p:nvSpPr>
          <p:cNvPr id="855" name="Google Shape;855;p3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pic>
        <p:nvPicPr>
          <p:cNvPr id="856" name="Google Shape;856;p32"/>
          <p:cNvPicPr preferRelativeResize="0"/>
          <p:nvPr/>
        </p:nvPicPr>
        <p:blipFill rotWithShape="1">
          <a:blip r:embed="rId3">
            <a:alphaModFix/>
          </a:blip>
          <a:srcRect b="0" l="0" r="0" t="0"/>
          <a:stretch/>
        </p:blipFill>
        <p:spPr>
          <a:xfrm>
            <a:off x="6887173" y="3192081"/>
            <a:ext cx="1692172" cy="2421318"/>
          </a:xfrm>
          <a:prstGeom prst="rect">
            <a:avLst/>
          </a:prstGeom>
          <a:noFill/>
          <a:ln>
            <a:noFill/>
          </a:ln>
        </p:spPr>
      </p:pic>
      <p:pic>
        <p:nvPicPr>
          <p:cNvPr descr="RTI Arkansas Logo.png" id="857" name="Google Shape;857;p32"/>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33"/>
          <p:cNvSpPr txBox="1"/>
          <p:nvPr>
            <p:ph type="title"/>
          </p:nvPr>
        </p:nvSpPr>
        <p:spPr>
          <a:xfrm>
            <a:off x="687400" y="318050"/>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PLC: Four Critical Questions</a:t>
            </a:r>
            <a:endParaRPr/>
          </a:p>
        </p:txBody>
      </p:sp>
      <p:sp>
        <p:nvSpPr>
          <p:cNvPr id="864" name="Google Shape;864;p33"/>
          <p:cNvSpPr txBox="1"/>
          <p:nvPr>
            <p:ph idx="1" type="body"/>
          </p:nvPr>
        </p:nvSpPr>
        <p:spPr>
          <a:xfrm>
            <a:off x="687400" y="2010025"/>
            <a:ext cx="8224800" cy="39309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rgbClr val="17375E"/>
              </a:buClr>
              <a:buSzPts val="2400"/>
              <a:buFont typeface="Arial"/>
              <a:buAutoNum type="arabicPeriod"/>
            </a:pPr>
            <a:r>
              <a:rPr lang="en-US">
                <a:solidFill>
                  <a:srgbClr val="17375E"/>
                </a:solidFill>
              </a:rPr>
              <a:t>What do we want students to know and be able to do? </a:t>
            </a:r>
            <a:r>
              <a:rPr b="1" lang="en-US">
                <a:solidFill>
                  <a:srgbClr val="17375E"/>
                </a:solidFill>
              </a:rPr>
              <a:t>(essential standards)</a:t>
            </a:r>
            <a:endParaRPr b="1">
              <a:solidFill>
                <a:srgbClr val="17375E"/>
              </a:solidFill>
            </a:endParaRPr>
          </a:p>
          <a:p>
            <a:pPr indent="-381000" lvl="0" marL="457200" rtl="0" algn="l">
              <a:lnSpc>
                <a:spcPct val="100000"/>
              </a:lnSpc>
              <a:spcBef>
                <a:spcPts val="1000"/>
              </a:spcBef>
              <a:spcAft>
                <a:spcPts val="0"/>
              </a:spcAft>
              <a:buClr>
                <a:srgbClr val="17375E"/>
              </a:buClr>
              <a:buSzPts val="2400"/>
              <a:buFont typeface="Arial"/>
              <a:buAutoNum type="arabicPeriod"/>
            </a:pPr>
            <a:r>
              <a:rPr lang="en-US">
                <a:solidFill>
                  <a:srgbClr val="17375E"/>
                </a:solidFill>
              </a:rPr>
              <a:t>How will we know when they have learned it? </a:t>
            </a:r>
            <a:r>
              <a:rPr b="1" lang="en-US">
                <a:solidFill>
                  <a:srgbClr val="17375E"/>
                </a:solidFill>
              </a:rPr>
              <a:t>(team-developed common assessments)</a:t>
            </a:r>
            <a:endParaRPr b="1">
              <a:solidFill>
                <a:srgbClr val="17375E"/>
              </a:solidFill>
            </a:endParaRPr>
          </a:p>
          <a:p>
            <a:pPr indent="-381000" lvl="0" marL="457200" rtl="0" algn="l">
              <a:lnSpc>
                <a:spcPct val="100000"/>
              </a:lnSpc>
              <a:spcBef>
                <a:spcPts val="1000"/>
              </a:spcBef>
              <a:spcAft>
                <a:spcPts val="0"/>
              </a:spcAft>
              <a:buClr>
                <a:srgbClr val="17375E"/>
              </a:buClr>
              <a:buSzPts val="2400"/>
              <a:buFont typeface="Arial"/>
              <a:buAutoNum type="arabicPeriod"/>
            </a:pPr>
            <a:r>
              <a:rPr lang="en-US">
                <a:solidFill>
                  <a:srgbClr val="17375E"/>
                </a:solidFill>
              </a:rPr>
              <a:t>What will we do when they haven’t learned it? </a:t>
            </a:r>
            <a:r>
              <a:rPr b="1" lang="en-US">
                <a:solidFill>
                  <a:srgbClr val="17375E"/>
                </a:solidFill>
              </a:rPr>
              <a:t>(systematic interventions)</a:t>
            </a:r>
            <a:endParaRPr b="1">
              <a:solidFill>
                <a:srgbClr val="17375E"/>
              </a:solidFill>
            </a:endParaRPr>
          </a:p>
          <a:p>
            <a:pPr indent="-381000" lvl="0" marL="457200" rtl="0" algn="l">
              <a:lnSpc>
                <a:spcPct val="100000"/>
              </a:lnSpc>
              <a:spcBef>
                <a:spcPts val="1000"/>
              </a:spcBef>
              <a:spcAft>
                <a:spcPts val="1000"/>
              </a:spcAft>
              <a:buClr>
                <a:srgbClr val="17375E"/>
              </a:buClr>
              <a:buSzPts val="2400"/>
              <a:buFont typeface="Arial"/>
              <a:buAutoNum type="arabicPeriod"/>
            </a:pPr>
            <a:r>
              <a:rPr lang="en-US">
                <a:solidFill>
                  <a:srgbClr val="17375E"/>
                </a:solidFill>
              </a:rPr>
              <a:t>What will we do to extend the learning when they already know it? </a:t>
            </a:r>
            <a:r>
              <a:rPr b="1" lang="en-US">
                <a:solidFill>
                  <a:srgbClr val="17375E"/>
                </a:solidFill>
              </a:rPr>
              <a:t>(extended learning)</a:t>
            </a:r>
            <a:endParaRPr b="1">
              <a:solidFill>
                <a:srgbClr val="17375E"/>
              </a:solidFill>
            </a:endParaRPr>
          </a:p>
        </p:txBody>
      </p:sp>
      <p:sp>
        <p:nvSpPr>
          <p:cNvPr id="865" name="Google Shape;865;p33"/>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866" name="Google Shape;866;p33"/>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867" name="Google Shape;867;p33"/>
          <p:cNvSpPr txBox="1"/>
          <p:nvPr/>
        </p:nvSpPr>
        <p:spPr>
          <a:xfrm>
            <a:off x="6157825" y="5338525"/>
            <a:ext cx="2950200" cy="37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1200"/>
              <a:buFont typeface="Arial"/>
              <a:buNone/>
            </a:pPr>
            <a:r>
              <a:rPr b="0" i="0" lang="en-US" sz="1200" u="none" cap="none" strike="noStrike">
                <a:solidFill>
                  <a:srgbClr val="395E89"/>
                </a:solidFill>
                <a:latin typeface="Arial"/>
                <a:ea typeface="Arial"/>
                <a:cs typeface="Arial"/>
                <a:sym typeface="Arial"/>
              </a:rPr>
              <a:t>(DuFour, DuFour, Eaker, Many, 2010)</a:t>
            </a:r>
            <a:endParaRPr b="0" i="0" sz="1200" u="none" cap="none" strike="noStrike">
              <a:solidFill>
                <a:srgbClr val="395E89"/>
              </a:solidFill>
              <a:latin typeface="Arial"/>
              <a:ea typeface="Arial"/>
              <a:cs typeface="Arial"/>
              <a:sym typeface="Arial"/>
            </a:endParaRPr>
          </a:p>
        </p:txBody>
      </p:sp>
      <p:sp>
        <p:nvSpPr>
          <p:cNvPr id="868" name="Google Shape;868;p33"/>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69" name="Google Shape;869;p33"/>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Discuss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3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Collaborative Teams</a:t>
            </a:r>
            <a:endParaRPr/>
          </a:p>
        </p:txBody>
      </p:sp>
      <p:sp>
        <p:nvSpPr>
          <p:cNvPr id="876" name="Google Shape;876;p34"/>
          <p:cNvSpPr txBox="1"/>
          <p:nvPr>
            <p:ph idx="1" type="body"/>
          </p:nvPr>
        </p:nvSpPr>
        <p:spPr>
          <a:xfrm>
            <a:off x="851500" y="1998525"/>
            <a:ext cx="7896600" cy="31077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1200"/>
              </a:spcBef>
              <a:spcAft>
                <a:spcPts val="0"/>
              </a:spcAft>
              <a:buSzPts val="1800"/>
              <a:buNone/>
            </a:pPr>
            <a:r>
              <a:rPr lang="en-US" sz="3400"/>
              <a:t>“When collaborative teams sharpen their focus on core instruction at Tier 1, the number of students who require more intensive intervention at Tiers 2 and 3 may be reduced significantly.” </a:t>
            </a:r>
            <a:endParaRPr sz="3400"/>
          </a:p>
        </p:txBody>
      </p:sp>
      <p:sp>
        <p:nvSpPr>
          <p:cNvPr id="877" name="Google Shape;877;p3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878" name="Google Shape;878;p34"/>
          <p:cNvSpPr txBox="1"/>
          <p:nvPr/>
        </p:nvSpPr>
        <p:spPr>
          <a:xfrm>
            <a:off x="755150" y="5424250"/>
            <a:ext cx="8000100" cy="37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17365D"/>
                </a:solidFill>
                <a:latin typeface="Arial"/>
                <a:ea typeface="Arial"/>
                <a:cs typeface="Arial"/>
                <a:sym typeface="Arial"/>
              </a:rPr>
              <a:t>Friziellie, Schmidt, and Spiller. (2016). Yes We Can! General and Special Educators Collaborating in a Professional Learning Community. Bloomington, IN: Solution Tree Press.</a:t>
            </a:r>
            <a:endParaRPr b="0" i="0" sz="1200" u="none" cap="none" strike="noStrike">
              <a:solidFill>
                <a:srgbClr val="17365D"/>
              </a:solidFill>
              <a:latin typeface="Arial"/>
              <a:ea typeface="Arial"/>
              <a:cs typeface="Arial"/>
              <a:sym typeface="Arial"/>
            </a:endParaRPr>
          </a:p>
        </p:txBody>
      </p:sp>
      <p:sp>
        <p:nvSpPr>
          <p:cNvPr id="879" name="Google Shape;879;p34"/>
          <p:cNvSpPr/>
          <p:nvPr/>
        </p:nvSpPr>
        <p:spPr>
          <a:xfrm>
            <a:off x="6772275" y="371475"/>
            <a:ext cx="2371800" cy="616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880" name="Google Shape;880;p34"/>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nvGrpSpPr>
          <p:cNvPr id="881" name="Google Shape;881;p34"/>
          <p:cNvGrpSpPr/>
          <p:nvPr/>
        </p:nvGrpSpPr>
        <p:grpSpPr>
          <a:xfrm>
            <a:off x="6786575" y="336608"/>
            <a:ext cx="2357400" cy="706467"/>
            <a:chOff x="6786575" y="336608"/>
            <a:chExt cx="2357400" cy="706467"/>
          </a:xfrm>
        </p:grpSpPr>
        <p:sp>
          <p:nvSpPr>
            <p:cNvPr id="882" name="Google Shape;882;p34"/>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883" name="Google Shape;883;p34"/>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pic>
        <p:nvPicPr>
          <p:cNvPr id="884" name="Google Shape;884;p34"/>
          <p:cNvPicPr preferRelativeResize="0"/>
          <p:nvPr/>
        </p:nvPicPr>
        <p:blipFill rotWithShape="1">
          <a:blip r:embed="rId4">
            <a:alphaModFix/>
          </a:blip>
          <a:srcRect b="8515" l="26357" r="27840" t="47104"/>
          <a:stretch/>
        </p:blipFill>
        <p:spPr>
          <a:xfrm>
            <a:off x="6902887" y="987975"/>
            <a:ext cx="1993627" cy="1286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35"/>
          <p:cNvSpPr txBox="1"/>
          <p:nvPr>
            <p:ph idx="1" type="body"/>
          </p:nvPr>
        </p:nvSpPr>
        <p:spPr>
          <a:xfrm>
            <a:off x="687400" y="2062225"/>
            <a:ext cx="7896600" cy="3141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400"/>
              <a:buFont typeface="Arial"/>
              <a:buNone/>
            </a:pPr>
            <a:r>
              <a:rPr lang="en-US">
                <a:solidFill>
                  <a:srgbClr val="25496F"/>
                </a:solidFill>
              </a:rPr>
              <a:t>In an effective RTI model, teachers: </a:t>
            </a:r>
            <a:endParaRPr>
              <a:solidFill>
                <a:srgbClr val="25496F"/>
              </a:solidFill>
            </a:endParaRPr>
          </a:p>
          <a:p>
            <a:pPr indent="-381000" lvl="0" marL="457200" rtl="0" algn="l">
              <a:lnSpc>
                <a:spcPct val="100000"/>
              </a:lnSpc>
              <a:spcBef>
                <a:spcPts val="600"/>
              </a:spcBef>
              <a:spcAft>
                <a:spcPts val="0"/>
              </a:spcAft>
              <a:buClr>
                <a:srgbClr val="A5A5A5"/>
              </a:buClr>
              <a:buSzPts val="2400"/>
              <a:buChar char="▪"/>
            </a:pPr>
            <a:r>
              <a:rPr lang="en-US">
                <a:solidFill>
                  <a:srgbClr val="25496F"/>
                </a:solidFill>
              </a:rPr>
              <a:t>use student data to identify and address the needs of students</a:t>
            </a:r>
            <a:endParaRPr>
              <a:solidFill>
                <a:srgbClr val="25496F"/>
              </a:solidFill>
            </a:endParaRPr>
          </a:p>
          <a:p>
            <a:pPr indent="-381000" lvl="0" marL="457200" rtl="0" algn="l">
              <a:lnSpc>
                <a:spcPct val="100000"/>
              </a:lnSpc>
              <a:spcBef>
                <a:spcPts val="0"/>
              </a:spcBef>
              <a:spcAft>
                <a:spcPts val="0"/>
              </a:spcAft>
              <a:buClr>
                <a:srgbClr val="A5A5A5"/>
              </a:buClr>
              <a:buSzPts val="2400"/>
              <a:buChar char="▪"/>
            </a:pPr>
            <a:r>
              <a:rPr lang="en-US">
                <a:solidFill>
                  <a:srgbClr val="25496F"/>
                </a:solidFill>
              </a:rPr>
              <a:t>differentiate instruction for students on, below, or above grade level</a:t>
            </a:r>
            <a:endParaRPr/>
          </a:p>
        </p:txBody>
      </p:sp>
      <p:sp>
        <p:nvSpPr>
          <p:cNvPr id="891" name="Google Shape;891;p3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892" name="Google Shape;892;p35"/>
          <p:cNvSpPr/>
          <p:nvPr/>
        </p:nvSpPr>
        <p:spPr>
          <a:xfrm>
            <a:off x="6772275" y="371475"/>
            <a:ext cx="2371800" cy="616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893" name="Google Shape;893;p3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nvGrpSpPr>
          <p:cNvPr id="894" name="Google Shape;894;p35"/>
          <p:cNvGrpSpPr/>
          <p:nvPr/>
        </p:nvGrpSpPr>
        <p:grpSpPr>
          <a:xfrm>
            <a:off x="6786575" y="336608"/>
            <a:ext cx="2357400" cy="706467"/>
            <a:chOff x="6786575" y="336608"/>
            <a:chExt cx="2357400" cy="706467"/>
          </a:xfrm>
        </p:grpSpPr>
        <p:sp>
          <p:nvSpPr>
            <p:cNvPr id="895" name="Google Shape;895;p35"/>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896" name="Google Shape;896;p3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
        <p:nvSpPr>
          <p:cNvPr id="897" name="Google Shape;897;p35"/>
          <p:cNvSpPr txBox="1"/>
          <p:nvPr>
            <p:ph type="title"/>
          </p:nvPr>
        </p:nvSpPr>
        <p:spPr>
          <a:xfrm>
            <a:off x="687400" y="371475"/>
            <a:ext cx="8224800" cy="1465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Teachers Consistently </a:t>
            </a:r>
            <a:endParaRPr/>
          </a:p>
          <a:p>
            <a:pPr indent="0" lvl="0" marL="0" rtl="0" algn="l">
              <a:lnSpc>
                <a:spcPct val="90000"/>
              </a:lnSpc>
              <a:spcBef>
                <a:spcPts val="0"/>
              </a:spcBef>
              <a:spcAft>
                <a:spcPts val="0"/>
              </a:spcAft>
              <a:buSzPts val="1400"/>
              <a:buNone/>
            </a:pPr>
            <a:r>
              <a:rPr lang="en-US"/>
              <a:t>Differentiate Instruction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36"/>
          <p:cNvSpPr txBox="1"/>
          <p:nvPr>
            <p:ph idx="1" type="body"/>
          </p:nvPr>
        </p:nvSpPr>
        <p:spPr>
          <a:xfrm>
            <a:off x="687400" y="2062225"/>
            <a:ext cx="7896600" cy="31419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rgbClr val="A5A5A5"/>
              </a:buClr>
              <a:buSzPts val="2400"/>
              <a:buChar char="▪"/>
            </a:pPr>
            <a:r>
              <a:rPr lang="en-US">
                <a:solidFill>
                  <a:srgbClr val="25496F"/>
                </a:solidFill>
              </a:rPr>
              <a:t>Uses teacher modeling</a:t>
            </a:r>
            <a:endParaRPr>
              <a:solidFill>
                <a:srgbClr val="25496F"/>
              </a:solidFill>
            </a:endParaRPr>
          </a:p>
          <a:p>
            <a:pPr indent="-381000" lvl="0" marL="457200" rtl="0" algn="l">
              <a:lnSpc>
                <a:spcPct val="100000"/>
              </a:lnSpc>
              <a:spcBef>
                <a:spcPts val="1000"/>
              </a:spcBef>
              <a:spcAft>
                <a:spcPts val="0"/>
              </a:spcAft>
              <a:buClr>
                <a:srgbClr val="A5A5A5"/>
              </a:buClr>
              <a:buSzPts val="2400"/>
              <a:buChar char="▪"/>
            </a:pPr>
            <a:r>
              <a:rPr lang="en-US">
                <a:solidFill>
                  <a:srgbClr val="25496F"/>
                </a:solidFill>
              </a:rPr>
              <a:t>Scaffolds student responses</a:t>
            </a:r>
            <a:endParaRPr>
              <a:solidFill>
                <a:srgbClr val="25496F"/>
              </a:solidFill>
            </a:endParaRPr>
          </a:p>
          <a:p>
            <a:pPr indent="-381000" lvl="0" marL="457200" rtl="0" algn="l">
              <a:lnSpc>
                <a:spcPct val="100000"/>
              </a:lnSpc>
              <a:spcBef>
                <a:spcPts val="1000"/>
              </a:spcBef>
              <a:spcAft>
                <a:spcPts val="0"/>
              </a:spcAft>
              <a:buClr>
                <a:srgbClr val="A5A5A5"/>
              </a:buClr>
              <a:buSzPts val="2400"/>
              <a:buChar char="▪"/>
            </a:pPr>
            <a:r>
              <a:rPr lang="en-US">
                <a:solidFill>
                  <a:srgbClr val="25496F"/>
                </a:solidFill>
              </a:rPr>
              <a:t>Presents information in multiple formats</a:t>
            </a:r>
            <a:endParaRPr>
              <a:solidFill>
                <a:srgbClr val="25496F"/>
              </a:solidFill>
            </a:endParaRPr>
          </a:p>
          <a:p>
            <a:pPr indent="-381000" lvl="0" marL="457200" rtl="0" algn="l">
              <a:lnSpc>
                <a:spcPct val="100000"/>
              </a:lnSpc>
              <a:spcBef>
                <a:spcPts val="1000"/>
              </a:spcBef>
              <a:spcAft>
                <a:spcPts val="0"/>
              </a:spcAft>
              <a:buClr>
                <a:srgbClr val="A5A5A5"/>
              </a:buClr>
              <a:buSzPts val="2400"/>
              <a:buChar char="▪"/>
            </a:pPr>
            <a:r>
              <a:rPr lang="en-US">
                <a:solidFill>
                  <a:srgbClr val="25496F"/>
                </a:solidFill>
              </a:rPr>
              <a:t>Offers choice</a:t>
            </a:r>
            <a:endParaRPr>
              <a:solidFill>
                <a:srgbClr val="25496F"/>
              </a:solidFill>
            </a:endParaRPr>
          </a:p>
          <a:p>
            <a:pPr indent="-381000" lvl="0" marL="457200" rtl="0" algn="l">
              <a:lnSpc>
                <a:spcPct val="100000"/>
              </a:lnSpc>
              <a:spcBef>
                <a:spcPts val="1000"/>
              </a:spcBef>
              <a:spcAft>
                <a:spcPts val="0"/>
              </a:spcAft>
              <a:buClr>
                <a:srgbClr val="A5A5A5"/>
              </a:buClr>
              <a:buSzPts val="2400"/>
              <a:buChar char="▪"/>
            </a:pPr>
            <a:r>
              <a:rPr lang="en-US">
                <a:solidFill>
                  <a:srgbClr val="25496F"/>
                </a:solidFill>
              </a:rPr>
              <a:t>Provides multiple response opportunities </a:t>
            </a:r>
            <a:endParaRPr>
              <a:solidFill>
                <a:srgbClr val="25496F"/>
              </a:solidFill>
            </a:endParaRPr>
          </a:p>
          <a:p>
            <a:pPr indent="-381000" lvl="0" marL="457200" rtl="0" algn="l">
              <a:lnSpc>
                <a:spcPct val="100000"/>
              </a:lnSpc>
              <a:spcBef>
                <a:spcPts val="1000"/>
              </a:spcBef>
              <a:spcAft>
                <a:spcPts val="1000"/>
              </a:spcAft>
              <a:buClr>
                <a:srgbClr val="A5A5A5"/>
              </a:buClr>
              <a:buSzPts val="2400"/>
              <a:buChar char="▪"/>
            </a:pPr>
            <a:r>
              <a:rPr lang="en-US">
                <a:solidFill>
                  <a:srgbClr val="25496F"/>
                </a:solidFill>
              </a:rPr>
              <a:t>Presents opportunities for students to direct their own learning</a:t>
            </a:r>
            <a:endParaRPr>
              <a:solidFill>
                <a:srgbClr val="25496F"/>
              </a:solidFill>
            </a:endParaRPr>
          </a:p>
        </p:txBody>
      </p:sp>
      <p:sp>
        <p:nvSpPr>
          <p:cNvPr id="904" name="Google Shape;904;p3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905" name="Google Shape;905;p36"/>
          <p:cNvSpPr/>
          <p:nvPr/>
        </p:nvSpPr>
        <p:spPr>
          <a:xfrm>
            <a:off x="6772275" y="371475"/>
            <a:ext cx="2371800" cy="616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06" name="Google Shape;906;p3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nvGrpSpPr>
          <p:cNvPr id="907" name="Google Shape;907;p36"/>
          <p:cNvGrpSpPr/>
          <p:nvPr/>
        </p:nvGrpSpPr>
        <p:grpSpPr>
          <a:xfrm>
            <a:off x="6786575" y="336608"/>
            <a:ext cx="2357400" cy="706467"/>
            <a:chOff x="6786575" y="336608"/>
            <a:chExt cx="2357400" cy="706467"/>
          </a:xfrm>
        </p:grpSpPr>
        <p:sp>
          <p:nvSpPr>
            <p:cNvPr id="908" name="Google Shape;908;p36"/>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09" name="Google Shape;909;p3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
        <p:nvSpPr>
          <p:cNvPr id="910" name="Google Shape;910;p36"/>
          <p:cNvSpPr txBox="1"/>
          <p:nvPr>
            <p:ph type="title"/>
          </p:nvPr>
        </p:nvSpPr>
        <p:spPr>
          <a:xfrm>
            <a:off x="687400" y="318050"/>
            <a:ext cx="8224800" cy="15537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Features of Differentiation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3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917" name="Google Shape;917;p37"/>
          <p:cNvSpPr/>
          <p:nvPr/>
        </p:nvSpPr>
        <p:spPr>
          <a:xfrm>
            <a:off x="6772275" y="371475"/>
            <a:ext cx="2371800" cy="616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18" name="Google Shape;918;p37"/>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nvGrpSpPr>
          <p:cNvPr id="919" name="Google Shape;919;p37"/>
          <p:cNvGrpSpPr/>
          <p:nvPr/>
        </p:nvGrpSpPr>
        <p:grpSpPr>
          <a:xfrm>
            <a:off x="6786575" y="336608"/>
            <a:ext cx="2357400" cy="706467"/>
            <a:chOff x="6786575" y="336608"/>
            <a:chExt cx="2357400" cy="706467"/>
          </a:xfrm>
        </p:grpSpPr>
        <p:sp>
          <p:nvSpPr>
            <p:cNvPr id="920" name="Google Shape;920;p37"/>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21" name="Google Shape;921;p37"/>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
        <p:nvSpPr>
          <p:cNvPr id="922" name="Google Shape;922;p37"/>
          <p:cNvSpPr txBox="1"/>
          <p:nvPr>
            <p:ph type="title"/>
          </p:nvPr>
        </p:nvSpPr>
        <p:spPr>
          <a:xfrm>
            <a:off x="687400" y="318050"/>
            <a:ext cx="8224800" cy="14709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100"/>
              <a:buNone/>
            </a:pPr>
            <a:r>
              <a:rPr lang="en-US"/>
              <a:t>High-Leverage Practices</a:t>
            </a:r>
            <a:endParaRPr/>
          </a:p>
        </p:txBody>
      </p:sp>
      <p:sp>
        <p:nvSpPr>
          <p:cNvPr id="923" name="Google Shape;923;p37"/>
          <p:cNvSpPr txBox="1"/>
          <p:nvPr>
            <p:ph idx="1" type="body"/>
          </p:nvPr>
        </p:nvSpPr>
        <p:spPr>
          <a:xfrm>
            <a:off x="685800" y="1915075"/>
            <a:ext cx="3893100" cy="3578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rPr lang="en-US"/>
              <a:t>Set of practices that:</a:t>
            </a:r>
            <a:endParaRPr/>
          </a:p>
          <a:p>
            <a:pPr indent="-381000" lvl="0" marL="457200" rtl="0" algn="l">
              <a:lnSpc>
                <a:spcPct val="100000"/>
              </a:lnSpc>
              <a:spcBef>
                <a:spcPts val="600"/>
              </a:spcBef>
              <a:spcAft>
                <a:spcPts val="0"/>
              </a:spcAft>
              <a:buSzPts val="2400"/>
              <a:buChar char="▪"/>
            </a:pPr>
            <a:r>
              <a:rPr lang="en-US" sz="2200"/>
              <a:t>Support student learning</a:t>
            </a:r>
            <a:endParaRPr sz="2200"/>
          </a:p>
          <a:p>
            <a:pPr indent="-381000" lvl="0" marL="457200" rtl="0" algn="l">
              <a:lnSpc>
                <a:spcPct val="100000"/>
              </a:lnSpc>
              <a:spcBef>
                <a:spcPts val="0"/>
              </a:spcBef>
              <a:spcAft>
                <a:spcPts val="0"/>
              </a:spcAft>
              <a:buSzPts val="2400"/>
              <a:buChar char="▪"/>
            </a:pPr>
            <a:r>
              <a:rPr lang="en-US" sz="2200"/>
              <a:t>Can be taught, learned, and implemented  </a:t>
            </a:r>
            <a:endParaRPr sz="2600"/>
          </a:p>
        </p:txBody>
      </p:sp>
      <p:pic>
        <p:nvPicPr>
          <p:cNvPr id="924" name="Google Shape;924;p37"/>
          <p:cNvPicPr preferRelativeResize="0"/>
          <p:nvPr/>
        </p:nvPicPr>
        <p:blipFill rotWithShape="1">
          <a:blip r:embed="rId4">
            <a:alphaModFix/>
          </a:blip>
          <a:srcRect b="0" l="0" r="0" t="0"/>
          <a:stretch/>
        </p:blipFill>
        <p:spPr>
          <a:xfrm>
            <a:off x="1144602" y="3866748"/>
            <a:ext cx="2658025" cy="1740753"/>
          </a:xfrm>
          <a:prstGeom prst="rect">
            <a:avLst/>
          </a:prstGeom>
          <a:noFill/>
          <a:ln>
            <a:noFill/>
          </a:ln>
        </p:spPr>
      </p:pic>
      <p:sp>
        <p:nvSpPr>
          <p:cNvPr id="925" name="Google Shape;925;p37"/>
          <p:cNvSpPr txBox="1"/>
          <p:nvPr>
            <p:ph idx="1" type="body"/>
          </p:nvPr>
        </p:nvSpPr>
        <p:spPr>
          <a:xfrm>
            <a:off x="4923125" y="1788950"/>
            <a:ext cx="3893100" cy="370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1800"/>
              <a:buNone/>
            </a:pPr>
            <a:r>
              <a:rPr lang="en-US"/>
              <a:t>Applicable to the everyday work of teachers:</a:t>
            </a:r>
            <a:endParaRPr/>
          </a:p>
          <a:p>
            <a:pPr indent="-381000" lvl="0" marL="457200" rtl="0" algn="l">
              <a:lnSpc>
                <a:spcPct val="100000"/>
              </a:lnSpc>
              <a:spcBef>
                <a:spcPts val="600"/>
              </a:spcBef>
              <a:spcAft>
                <a:spcPts val="0"/>
              </a:spcAft>
              <a:buSzPts val="2400"/>
              <a:buChar char="▪"/>
            </a:pPr>
            <a:r>
              <a:rPr lang="en-US" sz="2200"/>
              <a:t>Used in classrooms to leverage and improve student outcomes</a:t>
            </a:r>
            <a:endParaRPr sz="2200"/>
          </a:p>
          <a:p>
            <a:pPr indent="-381000" lvl="0" marL="457200" rtl="0" algn="l">
              <a:lnSpc>
                <a:spcPct val="100000"/>
              </a:lnSpc>
              <a:spcBef>
                <a:spcPts val="0"/>
              </a:spcBef>
              <a:spcAft>
                <a:spcPts val="0"/>
              </a:spcAft>
              <a:buSzPts val="2400"/>
              <a:buChar char="▪"/>
            </a:pPr>
            <a:r>
              <a:rPr lang="en-US" sz="2200"/>
              <a:t>Used frequently by teachers</a:t>
            </a:r>
            <a:endParaRPr sz="2200"/>
          </a:p>
          <a:p>
            <a:pPr indent="-381000" lvl="0" marL="457200" rtl="0" algn="l">
              <a:lnSpc>
                <a:spcPct val="100000"/>
              </a:lnSpc>
              <a:spcBef>
                <a:spcPts val="0"/>
              </a:spcBef>
              <a:spcAft>
                <a:spcPts val="0"/>
              </a:spcAft>
              <a:buSzPts val="2400"/>
              <a:buChar char="▪"/>
            </a:pPr>
            <a:r>
              <a:rPr lang="en-US" sz="2200"/>
              <a:t>Broadly applicable across content areas</a:t>
            </a:r>
            <a:endParaRPr sz="2200"/>
          </a:p>
          <a:p>
            <a:pPr indent="-381000" lvl="0" marL="457200" rtl="0" algn="l">
              <a:lnSpc>
                <a:spcPct val="100000"/>
              </a:lnSpc>
              <a:spcBef>
                <a:spcPts val="0"/>
              </a:spcBef>
              <a:spcAft>
                <a:spcPts val="0"/>
              </a:spcAft>
              <a:buSzPts val="2400"/>
              <a:buChar char="▪"/>
            </a:pPr>
            <a:r>
              <a:rPr lang="en-US" sz="2200"/>
              <a:t>Fundamental to effective teaching</a:t>
            </a:r>
            <a:endParaRPr sz="2200"/>
          </a:p>
          <a:p>
            <a:pPr indent="0" lvl="0" marL="457200" rtl="0" algn="l">
              <a:lnSpc>
                <a:spcPct val="100000"/>
              </a:lnSpc>
              <a:spcBef>
                <a:spcPts val="600"/>
              </a:spcBef>
              <a:spcAft>
                <a:spcPts val="0"/>
              </a:spcAft>
              <a:buSzPts val="1800"/>
              <a:buNone/>
            </a:pPr>
            <a:r>
              <a:t/>
            </a:r>
            <a:endParaRPr sz="2600"/>
          </a:p>
        </p:txBody>
      </p:sp>
      <p:cxnSp>
        <p:nvCxnSpPr>
          <p:cNvPr id="926" name="Google Shape;926;p37"/>
          <p:cNvCxnSpPr/>
          <p:nvPr/>
        </p:nvCxnSpPr>
        <p:spPr>
          <a:xfrm flipH="1">
            <a:off x="4567650" y="1865150"/>
            <a:ext cx="8700" cy="4023300"/>
          </a:xfrm>
          <a:prstGeom prst="straightConnector1">
            <a:avLst/>
          </a:prstGeom>
          <a:noFill/>
          <a:ln cap="flat" cmpd="sng" w="9525">
            <a:solidFill>
              <a:srgbClr val="A5A5A5"/>
            </a:solidFill>
            <a:prstDash val="solid"/>
            <a:round/>
            <a:headEnd len="sm" w="sm" type="none"/>
            <a:tailEnd len="sm" w="sm" type="non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3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933" name="Google Shape;933;p38"/>
          <p:cNvSpPr/>
          <p:nvPr/>
        </p:nvSpPr>
        <p:spPr>
          <a:xfrm>
            <a:off x="6772275" y="371475"/>
            <a:ext cx="2371800" cy="616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34" name="Google Shape;934;p3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nvGrpSpPr>
          <p:cNvPr id="935" name="Google Shape;935;p38"/>
          <p:cNvGrpSpPr/>
          <p:nvPr/>
        </p:nvGrpSpPr>
        <p:grpSpPr>
          <a:xfrm>
            <a:off x="6786575" y="336608"/>
            <a:ext cx="2357400" cy="706467"/>
            <a:chOff x="6786575" y="336608"/>
            <a:chExt cx="2357400" cy="706467"/>
          </a:xfrm>
        </p:grpSpPr>
        <p:sp>
          <p:nvSpPr>
            <p:cNvPr id="936" name="Google Shape;936;p38"/>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37" name="Google Shape;937;p3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
        <p:nvSpPr>
          <p:cNvPr id="938" name="Google Shape;938;p38"/>
          <p:cNvSpPr txBox="1"/>
          <p:nvPr>
            <p:ph type="title"/>
          </p:nvPr>
        </p:nvSpPr>
        <p:spPr>
          <a:xfrm>
            <a:off x="687400" y="318050"/>
            <a:ext cx="8224800" cy="1453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100"/>
              <a:buNone/>
            </a:pPr>
            <a:r>
              <a:rPr lang="en-US"/>
              <a:t>High-Leverage Practices</a:t>
            </a:r>
            <a:endParaRPr>
              <a:latin typeface="Arial"/>
              <a:ea typeface="Arial"/>
              <a:cs typeface="Arial"/>
              <a:sym typeface="Arial"/>
            </a:endParaRPr>
          </a:p>
        </p:txBody>
      </p:sp>
      <p:grpSp>
        <p:nvGrpSpPr>
          <p:cNvPr id="939" name="Google Shape;939;p38"/>
          <p:cNvGrpSpPr/>
          <p:nvPr/>
        </p:nvGrpSpPr>
        <p:grpSpPr>
          <a:xfrm>
            <a:off x="931333" y="2060919"/>
            <a:ext cx="7219366" cy="3521758"/>
            <a:chOff x="931333" y="2213319"/>
            <a:chExt cx="7219366" cy="3521758"/>
          </a:xfrm>
        </p:grpSpPr>
        <p:sp>
          <p:nvSpPr>
            <p:cNvPr id="940" name="Google Shape;940;p38"/>
            <p:cNvSpPr/>
            <p:nvPr/>
          </p:nvSpPr>
          <p:spPr>
            <a:xfrm>
              <a:off x="931333" y="2213319"/>
              <a:ext cx="3431700" cy="1626000"/>
            </a:xfrm>
            <a:prstGeom prst="roundRect">
              <a:avLst>
                <a:gd fmla="val 16667" name="adj"/>
              </a:avLst>
            </a:prstGeom>
            <a:solidFill>
              <a:schemeClr val="accent1"/>
            </a:solidFill>
            <a:ln cap="flat" cmpd="sng" w="25400">
              <a:solidFill>
                <a:srgbClr val="3656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Direct/explicit Instruction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(ES = .60)</a:t>
              </a:r>
              <a:endParaRPr b="0" i="0" sz="1400" u="none" cap="none" strike="noStrike">
                <a:solidFill>
                  <a:srgbClr val="000000"/>
                </a:solidFill>
                <a:latin typeface="Arial"/>
                <a:ea typeface="Arial"/>
                <a:cs typeface="Arial"/>
                <a:sym typeface="Arial"/>
              </a:endParaRPr>
            </a:p>
          </p:txBody>
        </p:sp>
        <p:sp>
          <p:nvSpPr>
            <p:cNvPr id="941" name="Google Shape;941;p38"/>
            <p:cNvSpPr/>
            <p:nvPr/>
          </p:nvSpPr>
          <p:spPr>
            <a:xfrm>
              <a:off x="931333" y="4109077"/>
              <a:ext cx="3431700" cy="1626000"/>
            </a:xfrm>
            <a:prstGeom prst="roundRect">
              <a:avLst>
                <a:gd fmla="val 16667" name="adj"/>
              </a:avLst>
            </a:prstGeom>
            <a:solidFill>
              <a:schemeClr val="accent1"/>
            </a:solidFill>
            <a:ln cap="flat" cmpd="sng" w="25400">
              <a:solidFill>
                <a:srgbClr val="3656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Explicit Feedback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(ES =  .70) </a:t>
              </a:r>
              <a:endParaRPr b="0" i="0" sz="1400" u="none" cap="none" strike="noStrike">
                <a:solidFill>
                  <a:srgbClr val="000000"/>
                </a:solidFill>
                <a:latin typeface="Arial"/>
                <a:ea typeface="Arial"/>
                <a:cs typeface="Arial"/>
                <a:sym typeface="Arial"/>
              </a:endParaRPr>
            </a:p>
          </p:txBody>
        </p:sp>
        <p:sp>
          <p:nvSpPr>
            <p:cNvPr id="942" name="Google Shape;942;p38"/>
            <p:cNvSpPr/>
            <p:nvPr/>
          </p:nvSpPr>
          <p:spPr>
            <a:xfrm>
              <a:off x="4876799" y="2213320"/>
              <a:ext cx="3234300" cy="1626000"/>
            </a:xfrm>
            <a:prstGeom prst="roundRect">
              <a:avLst>
                <a:gd fmla="val 16667" name="adj"/>
              </a:avLst>
            </a:prstGeom>
            <a:solidFill>
              <a:schemeClr val="accent1"/>
            </a:solidFill>
            <a:ln cap="flat" cmpd="sng" w="25400">
              <a:solidFill>
                <a:srgbClr val="3656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Scaffolding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(ES = .82) </a:t>
              </a:r>
              <a:endParaRPr b="0" i="0" sz="1400" u="none" cap="none" strike="noStrike">
                <a:solidFill>
                  <a:srgbClr val="000000"/>
                </a:solidFill>
                <a:latin typeface="Arial"/>
                <a:ea typeface="Arial"/>
                <a:cs typeface="Arial"/>
                <a:sym typeface="Arial"/>
              </a:endParaRPr>
            </a:p>
          </p:txBody>
        </p:sp>
        <p:sp>
          <p:nvSpPr>
            <p:cNvPr id="943" name="Google Shape;943;p38"/>
            <p:cNvSpPr/>
            <p:nvPr/>
          </p:nvSpPr>
          <p:spPr>
            <a:xfrm>
              <a:off x="4876799" y="4109077"/>
              <a:ext cx="3273900" cy="1626000"/>
            </a:xfrm>
            <a:prstGeom prst="roundRect">
              <a:avLst>
                <a:gd fmla="val 16667" name="adj"/>
              </a:avLst>
            </a:prstGeom>
            <a:solidFill>
              <a:schemeClr val="accent1"/>
            </a:solidFill>
            <a:ln cap="flat" cmpd="sng" w="25400">
              <a:solidFill>
                <a:srgbClr val="36567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Student engagement (ES = .56) </a:t>
              </a:r>
              <a:endParaRPr b="0" i="0" sz="1400" u="none" cap="none" strike="noStrike">
                <a:solidFill>
                  <a:srgbClr val="000000"/>
                </a:solidFill>
                <a:latin typeface="Arial"/>
                <a:ea typeface="Arial"/>
                <a:cs typeface="Arial"/>
                <a:sym typeface="Arial"/>
              </a:endParaRPr>
            </a:p>
          </p:txBody>
        </p:sp>
      </p:grpSp>
      <p:sp>
        <p:nvSpPr>
          <p:cNvPr id="944" name="Google Shape;944;p38"/>
          <p:cNvSpPr txBox="1"/>
          <p:nvPr/>
        </p:nvSpPr>
        <p:spPr>
          <a:xfrm>
            <a:off x="7763775" y="5567125"/>
            <a:ext cx="1344300" cy="37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1200"/>
              <a:buFont typeface="Arial"/>
              <a:buNone/>
            </a:pPr>
            <a:r>
              <a:rPr b="0" i="0" lang="en-US" sz="1200" u="none" cap="none" strike="noStrike">
                <a:solidFill>
                  <a:srgbClr val="395E89"/>
                </a:solidFill>
                <a:latin typeface="Arial"/>
                <a:ea typeface="Arial"/>
                <a:cs typeface="Arial"/>
                <a:sym typeface="Arial"/>
              </a:rPr>
              <a:t>(Hattie, 2018)</a:t>
            </a:r>
            <a:endParaRPr b="0" i="0" sz="1200" u="none" cap="none" strike="noStrike">
              <a:solidFill>
                <a:srgbClr val="395E89"/>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39"/>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800"/>
              <a:buNone/>
            </a:pPr>
            <a:r>
              <a:rPr lang="en-US" sz="2800"/>
              <a:t>Monitoring Progress </a:t>
            </a:r>
            <a:endParaRPr/>
          </a:p>
          <a:p>
            <a:pPr indent="-342900" lvl="0" marL="342900" rtl="0" algn="l">
              <a:lnSpc>
                <a:spcPct val="100000"/>
              </a:lnSpc>
              <a:spcBef>
                <a:spcPts val="600"/>
              </a:spcBef>
              <a:spcAft>
                <a:spcPts val="0"/>
              </a:spcAft>
              <a:buSzPts val="2400"/>
              <a:buFont typeface="Noto Sans Symbols"/>
              <a:buChar char="▪"/>
            </a:pPr>
            <a:r>
              <a:rPr lang="en-US"/>
              <a:t>Screening three times per year (fall, winter, and spring) </a:t>
            </a:r>
            <a:endParaRPr/>
          </a:p>
          <a:p>
            <a:pPr indent="-342900" lvl="0" marL="342900" rtl="0" algn="l">
              <a:lnSpc>
                <a:spcPct val="100000"/>
              </a:lnSpc>
              <a:spcBef>
                <a:spcPts val="600"/>
              </a:spcBef>
              <a:spcAft>
                <a:spcPts val="0"/>
              </a:spcAft>
              <a:buSzPts val="2400"/>
              <a:buFont typeface="Noto Sans Symbols"/>
              <a:buChar char="▪"/>
            </a:pPr>
            <a:r>
              <a:rPr lang="en-US"/>
              <a:t>Informal measures to inform instruction and identify students at risk</a:t>
            </a:r>
            <a:endParaRPr/>
          </a:p>
          <a:p>
            <a:pPr indent="0" lvl="0" marL="0" rtl="0" algn="l">
              <a:lnSpc>
                <a:spcPct val="100000"/>
              </a:lnSpc>
              <a:spcBef>
                <a:spcPts val="1800"/>
              </a:spcBef>
              <a:spcAft>
                <a:spcPts val="0"/>
              </a:spcAft>
              <a:buSzPts val="2800"/>
              <a:buNone/>
            </a:pPr>
            <a:r>
              <a:rPr lang="en-US" sz="2800"/>
              <a:t>Tools</a:t>
            </a:r>
            <a:endParaRPr sz="2800"/>
          </a:p>
          <a:p>
            <a:pPr indent="-342900" lvl="0" marL="342900" rtl="0" algn="l">
              <a:lnSpc>
                <a:spcPct val="100000"/>
              </a:lnSpc>
              <a:spcBef>
                <a:spcPts val="600"/>
              </a:spcBef>
              <a:spcAft>
                <a:spcPts val="0"/>
              </a:spcAft>
              <a:buSzPts val="2400"/>
              <a:buFont typeface="Noto Sans Symbols"/>
              <a:buChar char="▪"/>
            </a:pPr>
            <a:r>
              <a:rPr lang="en-US"/>
              <a:t>Curriculum-based measures</a:t>
            </a:r>
            <a:endParaRPr/>
          </a:p>
          <a:p>
            <a:pPr indent="-342900" lvl="0" marL="342900" rtl="0" algn="l">
              <a:lnSpc>
                <a:spcPct val="100000"/>
              </a:lnSpc>
              <a:spcBef>
                <a:spcPts val="600"/>
              </a:spcBef>
              <a:spcAft>
                <a:spcPts val="0"/>
              </a:spcAft>
              <a:buSzPts val="2400"/>
              <a:buFont typeface="Noto Sans Symbols"/>
              <a:buChar char="▪"/>
            </a:pPr>
            <a:r>
              <a:rPr lang="en-US"/>
              <a:t>Formative assessment measures</a:t>
            </a:r>
            <a:endParaRPr/>
          </a:p>
        </p:txBody>
      </p:sp>
      <p:sp>
        <p:nvSpPr>
          <p:cNvPr id="951" name="Google Shape;951;p39"/>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Assessment in Tier I</a:t>
            </a:r>
            <a:endParaRPr/>
          </a:p>
        </p:txBody>
      </p:sp>
      <p:sp>
        <p:nvSpPr>
          <p:cNvPr id="952" name="Google Shape;952;p3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953" name="Google Shape;953;p3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
          <p:cNvSpPr txBox="1"/>
          <p:nvPr>
            <p:ph type="title"/>
          </p:nvPr>
        </p:nvSpPr>
        <p:spPr>
          <a:xfrm>
            <a:off x="685800" y="464100"/>
            <a:ext cx="7998600" cy="13863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Objectives</a:t>
            </a:r>
            <a:endParaRPr/>
          </a:p>
        </p:txBody>
      </p:sp>
      <p:sp>
        <p:nvSpPr>
          <p:cNvPr id="508" name="Google Shape;508;p4"/>
          <p:cNvSpPr txBox="1"/>
          <p:nvPr>
            <p:ph idx="1" type="body"/>
          </p:nvPr>
        </p:nvSpPr>
        <p:spPr>
          <a:xfrm>
            <a:off x="688200" y="1950900"/>
            <a:ext cx="7998600" cy="4084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2400"/>
              <a:buNone/>
            </a:pPr>
            <a:r>
              <a:rPr lang="en-US"/>
              <a:t>Participants will be able to:</a:t>
            </a:r>
            <a:endParaRPr/>
          </a:p>
          <a:p>
            <a:pPr indent="-381000" lvl="0" marL="457200" rtl="0" algn="l">
              <a:lnSpc>
                <a:spcPct val="100000"/>
              </a:lnSpc>
              <a:spcBef>
                <a:spcPts val="1000"/>
              </a:spcBef>
              <a:spcAft>
                <a:spcPts val="0"/>
              </a:spcAft>
              <a:buSzPts val="2400"/>
              <a:buChar char="▪"/>
            </a:pPr>
            <a:r>
              <a:rPr lang="en-US"/>
              <a:t>Articulate the essential elements of RTI.</a:t>
            </a:r>
            <a:endParaRPr/>
          </a:p>
          <a:p>
            <a:pPr indent="-381000" lvl="0" marL="457200" rtl="0" algn="l">
              <a:lnSpc>
                <a:spcPct val="100000"/>
              </a:lnSpc>
              <a:spcBef>
                <a:spcPts val="1000"/>
              </a:spcBef>
              <a:spcAft>
                <a:spcPts val="1000"/>
              </a:spcAft>
              <a:buSzPts val="2400"/>
              <a:buChar char="▪"/>
            </a:pPr>
            <a:r>
              <a:rPr lang="en-US"/>
              <a:t>Identify and describe the 4-step problem solving method for data-based decision making.</a:t>
            </a:r>
            <a:endParaRPr/>
          </a:p>
        </p:txBody>
      </p:sp>
      <p:sp>
        <p:nvSpPr>
          <p:cNvPr id="509" name="Google Shape;509;p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10" name="Google Shape;510;p4"/>
          <p:cNvSpPr txBox="1"/>
          <p:nvPr>
            <p:ph idx="2" type="body"/>
          </p:nvPr>
        </p:nvSpPr>
        <p:spPr>
          <a:xfrm>
            <a:off x="457200" y="6135624"/>
            <a:ext cx="8229600" cy="192000"/>
          </a:xfrm>
          <a:prstGeom prst="rect">
            <a:avLst/>
          </a:prstGeom>
          <a:noFill/>
          <a:ln>
            <a:noFill/>
          </a:ln>
        </p:spPr>
        <p:txBody>
          <a:bodyPr anchorCtr="0" anchor="b" bIns="0" lIns="0" spcFirstLastPara="1" rIns="0" wrap="square" tIns="0">
            <a:noAutofit/>
          </a:bodyPr>
          <a:lstStyle/>
          <a:p>
            <a:pPr indent="0" lvl="0" marL="0" rtl="0" algn="l">
              <a:lnSpc>
                <a:spcPct val="125000"/>
              </a:lnSpc>
              <a:spcBef>
                <a:spcPts val="0"/>
              </a:spcBef>
              <a:spcAft>
                <a:spcPts val="0"/>
              </a:spcAft>
              <a:buSzPts val="1000"/>
              <a:buNone/>
            </a:pPr>
            <a:r>
              <a:t/>
            </a:r>
            <a:endParaRPr/>
          </a:p>
        </p:txBody>
      </p:sp>
      <p:pic>
        <p:nvPicPr>
          <p:cNvPr descr="RTI Arkansas Logo.png" id="511" name="Google Shape;511;p4"/>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40"/>
          <p:cNvSpPr txBox="1"/>
          <p:nvPr>
            <p:ph idx="1" type="body"/>
          </p:nvPr>
        </p:nvSpPr>
        <p:spPr>
          <a:xfrm>
            <a:off x="604078" y="1362479"/>
            <a:ext cx="8229600" cy="4663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2400"/>
              <a:buNone/>
            </a:pPr>
            <a:r>
              <a:t/>
            </a:r>
            <a:endParaRPr/>
          </a:p>
          <a:p>
            <a:pPr indent="-381000" lvl="0" marL="457200" rtl="0" algn="l">
              <a:lnSpc>
                <a:spcPct val="100000"/>
              </a:lnSpc>
              <a:spcBef>
                <a:spcPts val="600"/>
              </a:spcBef>
              <a:spcAft>
                <a:spcPts val="0"/>
              </a:spcAft>
              <a:buSzPts val="2400"/>
              <a:buAutoNum type="arabicPeriod"/>
            </a:pPr>
            <a:r>
              <a:rPr lang="en-US"/>
              <a:t>Differentiation is grouping students by ability or interest.</a:t>
            </a:r>
            <a:endParaRPr/>
          </a:p>
          <a:p>
            <a:pPr indent="-381000" lvl="0" marL="457200" rtl="0" algn="l">
              <a:lnSpc>
                <a:spcPct val="100000"/>
              </a:lnSpc>
              <a:spcBef>
                <a:spcPts val="0"/>
              </a:spcBef>
              <a:spcAft>
                <a:spcPts val="0"/>
              </a:spcAft>
              <a:buSzPts val="2400"/>
              <a:buAutoNum type="arabicPeriod"/>
            </a:pPr>
            <a:r>
              <a:rPr lang="en-US"/>
              <a:t>Professional learning communities serve as the foundation for core instruction and creates equity for all students.</a:t>
            </a:r>
            <a:endParaRPr/>
          </a:p>
          <a:p>
            <a:pPr indent="-381000" lvl="0" marL="457200" rtl="0" algn="l">
              <a:lnSpc>
                <a:spcPct val="100000"/>
              </a:lnSpc>
              <a:spcBef>
                <a:spcPts val="0"/>
              </a:spcBef>
              <a:spcAft>
                <a:spcPts val="0"/>
              </a:spcAft>
              <a:buSzPts val="2400"/>
              <a:buAutoNum type="arabicPeriod"/>
            </a:pPr>
            <a:r>
              <a:rPr lang="en-US"/>
              <a:t>Students do not participate in Tier 1 core instruction if they are receiving Tier 2 and Tier 3 interventions or if they have an identified learning disability. </a:t>
            </a:r>
            <a:endParaRPr/>
          </a:p>
          <a:p>
            <a:pPr indent="-381000" lvl="0" marL="457200" rtl="0" algn="l">
              <a:lnSpc>
                <a:spcPct val="100000"/>
              </a:lnSpc>
              <a:spcBef>
                <a:spcPts val="0"/>
              </a:spcBef>
              <a:spcAft>
                <a:spcPts val="0"/>
              </a:spcAft>
              <a:buSzPts val="2400"/>
              <a:buAutoNum type="arabicPeriod"/>
            </a:pPr>
            <a:r>
              <a:rPr lang="en-US"/>
              <a:t>When answering PLC question #1, general education teachers and special educators identify barriers and proactively plan scaffolds and supports for students who struggle. </a:t>
            </a:r>
            <a:endParaRPr/>
          </a:p>
        </p:txBody>
      </p:sp>
      <p:sp>
        <p:nvSpPr>
          <p:cNvPr id="960" name="Google Shape;960;p40"/>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Reflection</a:t>
            </a:r>
            <a:endParaRPr/>
          </a:p>
        </p:txBody>
      </p:sp>
      <p:sp>
        <p:nvSpPr>
          <p:cNvPr id="961" name="Google Shape;961;p4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962" name="Google Shape;962;p40"/>
          <p:cNvSpPr/>
          <p:nvPr/>
        </p:nvSpPr>
        <p:spPr>
          <a:xfrm>
            <a:off x="5305542" y="610386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Arial"/>
                <a:ea typeface="Arial"/>
                <a:cs typeface="Arial"/>
                <a:sym typeface="Arial"/>
              </a:rPr>
              <a:t>Workbook</a:t>
            </a:r>
            <a:endParaRPr b="1" i="0" sz="1300" u="none" cap="none" strike="noStrike">
              <a:solidFill>
                <a:schemeClr val="dk1"/>
              </a:solidFill>
              <a:latin typeface="Arial"/>
              <a:ea typeface="Arial"/>
              <a:cs typeface="Arial"/>
              <a:sym typeface="Arial"/>
            </a:endParaRPr>
          </a:p>
        </p:txBody>
      </p:sp>
      <p:pic>
        <p:nvPicPr>
          <p:cNvPr descr="RTI Arkansas Logo.png" id="963" name="Google Shape;963;p40"/>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964" name="Google Shape;964;p40"/>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965" name="Google Shape;965;p40"/>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Activity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41"/>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Tier II: Supplemental Intervention </a:t>
            </a:r>
            <a:endParaRPr/>
          </a:p>
        </p:txBody>
      </p:sp>
      <p:sp>
        <p:nvSpPr>
          <p:cNvPr id="972" name="Google Shape;972;p41"/>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id="973" name="Google Shape;973;p41"/>
          <p:cNvPicPr preferRelativeResize="0"/>
          <p:nvPr/>
        </p:nvPicPr>
        <p:blipFill rotWithShape="1">
          <a:blip r:embed="rId3">
            <a:alphaModFix/>
          </a:blip>
          <a:srcRect b="33464" l="-1849" r="1848" t="33747"/>
          <a:stretch/>
        </p:blipFill>
        <p:spPr>
          <a:xfrm>
            <a:off x="1029254" y="2768232"/>
            <a:ext cx="6536266" cy="1913466"/>
          </a:xfrm>
          <a:prstGeom prst="rect">
            <a:avLst/>
          </a:prstGeom>
          <a:noFill/>
          <a:ln>
            <a:noFill/>
          </a:ln>
        </p:spPr>
      </p:pic>
      <p:pic>
        <p:nvPicPr>
          <p:cNvPr descr="RTI Arkansas Logo.png" id="974" name="Google Shape;974;p41"/>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4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Varying Evidence Standards</a:t>
            </a:r>
            <a:endParaRPr/>
          </a:p>
        </p:txBody>
      </p:sp>
      <p:sp>
        <p:nvSpPr>
          <p:cNvPr id="981" name="Google Shape;981;p4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descr="RTI Arkansas Logo.png" id="982" name="Google Shape;982;p42"/>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983" name="Google Shape;983;p42"/>
          <p:cNvSpPr txBox="1"/>
          <p:nvPr/>
        </p:nvSpPr>
        <p:spPr>
          <a:xfrm>
            <a:off x="687400" y="2487825"/>
            <a:ext cx="3886200" cy="3318300"/>
          </a:xfrm>
          <a:prstGeom prst="rect">
            <a:avLst/>
          </a:prstGeom>
          <a:solidFill>
            <a:srgbClr val="F2F2F2"/>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33361" lvl="0" marL="233361" marR="0" rtl="0" algn="l">
              <a:lnSpc>
                <a:spcPct val="100000"/>
              </a:lnSpc>
              <a:spcBef>
                <a:spcPts val="0"/>
              </a:spcBef>
              <a:spcAft>
                <a:spcPts val="0"/>
              </a:spcAft>
              <a:buClr>
                <a:schemeClr val="dk2"/>
              </a:buClr>
              <a:buSzPts val="2400"/>
              <a:buFont typeface="Arial"/>
              <a:buChar char="•"/>
            </a:pPr>
            <a:r>
              <a:rPr b="0" i="0" lang="en-US" sz="2400" u="none" cap="none" strike="noStrike">
                <a:solidFill>
                  <a:srgbClr val="385878"/>
                </a:solidFill>
                <a:latin typeface="Arial"/>
                <a:ea typeface="Arial"/>
                <a:cs typeface="Arial"/>
                <a:sym typeface="Arial"/>
              </a:rPr>
              <a:t>Recommended for Tier I across subjects</a:t>
            </a:r>
            <a:endParaRPr b="0" i="0" sz="1400" u="none" cap="none" strike="noStrike">
              <a:solidFill>
                <a:srgbClr val="000000"/>
              </a:solidFill>
              <a:latin typeface="Arial"/>
              <a:ea typeface="Arial"/>
              <a:cs typeface="Arial"/>
              <a:sym typeface="Arial"/>
            </a:endParaRPr>
          </a:p>
          <a:p>
            <a:pPr indent="-233361" lvl="0" marL="233361" marR="0" rtl="0" algn="l">
              <a:lnSpc>
                <a:spcPct val="100000"/>
              </a:lnSpc>
              <a:spcBef>
                <a:spcPts val="600"/>
              </a:spcBef>
              <a:spcAft>
                <a:spcPts val="0"/>
              </a:spcAft>
              <a:buClr>
                <a:schemeClr val="dk2"/>
              </a:buClr>
              <a:buSzPts val="2400"/>
              <a:buFont typeface="Arial"/>
              <a:buChar char="•"/>
            </a:pPr>
            <a:r>
              <a:rPr b="0" i="0" lang="en-US" sz="2400" u="none" cap="none" strike="noStrike">
                <a:solidFill>
                  <a:srgbClr val="385878"/>
                </a:solidFill>
                <a:latin typeface="Arial"/>
                <a:ea typeface="Arial"/>
                <a:cs typeface="Arial"/>
                <a:sym typeface="Arial"/>
              </a:rPr>
              <a:t>Components have been researched and found to be generally effective</a:t>
            </a:r>
            <a:endParaRPr b="0" i="0" sz="1400" u="none" cap="none" strike="noStrike">
              <a:solidFill>
                <a:srgbClr val="000000"/>
              </a:solidFill>
              <a:latin typeface="Arial"/>
              <a:ea typeface="Arial"/>
              <a:cs typeface="Arial"/>
              <a:sym typeface="Arial"/>
            </a:endParaRPr>
          </a:p>
          <a:p>
            <a:pPr indent="-233361" lvl="0" marL="233361" marR="0" rtl="0" algn="l">
              <a:lnSpc>
                <a:spcPct val="100000"/>
              </a:lnSpc>
              <a:spcBef>
                <a:spcPts val="600"/>
              </a:spcBef>
              <a:spcAft>
                <a:spcPts val="0"/>
              </a:spcAft>
              <a:buClr>
                <a:schemeClr val="dk2"/>
              </a:buClr>
              <a:buSzPts val="2400"/>
              <a:buFont typeface="Arial"/>
              <a:buChar char="•"/>
            </a:pPr>
            <a:r>
              <a:rPr b="0" i="0" lang="en-US" sz="2400" u="none" cap="none" strike="noStrike">
                <a:solidFill>
                  <a:srgbClr val="385878"/>
                </a:solidFill>
                <a:latin typeface="Arial"/>
                <a:ea typeface="Arial"/>
                <a:cs typeface="Arial"/>
                <a:sym typeface="Arial"/>
              </a:rPr>
              <a:t>Curriculum materials have not been rigorously evaluated as a package</a:t>
            </a:r>
            <a:endParaRPr b="0" i="0" sz="1400" u="none" cap="none" strike="noStrike">
              <a:solidFill>
                <a:srgbClr val="000000"/>
              </a:solidFill>
              <a:latin typeface="Arial"/>
              <a:ea typeface="Arial"/>
              <a:cs typeface="Arial"/>
              <a:sym typeface="Arial"/>
            </a:endParaRPr>
          </a:p>
        </p:txBody>
      </p:sp>
      <p:sp>
        <p:nvSpPr>
          <p:cNvPr id="984" name="Google Shape;984;p42"/>
          <p:cNvSpPr txBox="1"/>
          <p:nvPr/>
        </p:nvSpPr>
        <p:spPr>
          <a:xfrm>
            <a:off x="703171" y="2026156"/>
            <a:ext cx="4032300" cy="4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7436B"/>
              </a:buClr>
              <a:buSzPts val="2400"/>
              <a:buFont typeface="Noto Sans Symbols"/>
              <a:buNone/>
            </a:pPr>
            <a:r>
              <a:rPr b="1" i="0" lang="en-US" sz="2400" u="none" cap="none" strike="noStrike">
                <a:solidFill>
                  <a:srgbClr val="27436B"/>
                </a:solidFill>
                <a:latin typeface="Arial"/>
                <a:ea typeface="Arial"/>
                <a:cs typeface="Arial"/>
                <a:sym typeface="Arial"/>
              </a:rPr>
              <a:t>Research-Based </a:t>
            </a:r>
            <a:endParaRPr b="0" i="0" sz="1400" u="none" cap="none" strike="noStrike">
              <a:solidFill>
                <a:srgbClr val="000000"/>
              </a:solidFill>
              <a:latin typeface="Arial"/>
              <a:ea typeface="Arial"/>
              <a:cs typeface="Arial"/>
              <a:sym typeface="Arial"/>
            </a:endParaRPr>
          </a:p>
        </p:txBody>
      </p:sp>
      <p:sp>
        <p:nvSpPr>
          <p:cNvPr id="985" name="Google Shape;985;p42"/>
          <p:cNvSpPr txBox="1"/>
          <p:nvPr/>
        </p:nvSpPr>
        <p:spPr>
          <a:xfrm>
            <a:off x="4861550" y="2487825"/>
            <a:ext cx="4039500" cy="3318300"/>
          </a:xfrm>
          <a:prstGeom prst="rect">
            <a:avLst/>
          </a:prstGeom>
          <a:solidFill>
            <a:srgbClr val="D8E3ED"/>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233361" lvl="0" marL="233361" marR="0" rtl="0" algn="l">
              <a:lnSpc>
                <a:spcPct val="100000"/>
              </a:lnSpc>
              <a:spcBef>
                <a:spcPts val="0"/>
              </a:spcBef>
              <a:spcAft>
                <a:spcPts val="0"/>
              </a:spcAft>
              <a:buClr>
                <a:schemeClr val="dk2"/>
              </a:buClr>
              <a:buSzPts val="2400"/>
              <a:buFont typeface="Arial"/>
              <a:buChar char="•"/>
            </a:pPr>
            <a:r>
              <a:rPr b="0" i="0" lang="en-US" sz="2400" u="none" cap="none" strike="noStrike">
                <a:solidFill>
                  <a:srgbClr val="3B5978"/>
                </a:solidFill>
                <a:latin typeface="Arial"/>
                <a:ea typeface="Arial"/>
                <a:cs typeface="Arial"/>
                <a:sym typeface="Arial"/>
              </a:rPr>
              <a:t>Recommended for Tier 2 and Tier 3</a:t>
            </a:r>
            <a:endParaRPr b="0" i="0" sz="1400" u="none" cap="none" strike="noStrike">
              <a:solidFill>
                <a:srgbClr val="000000"/>
              </a:solidFill>
              <a:latin typeface="Arial"/>
              <a:ea typeface="Arial"/>
              <a:cs typeface="Arial"/>
              <a:sym typeface="Arial"/>
            </a:endParaRPr>
          </a:p>
          <a:p>
            <a:pPr indent="-233361" lvl="0" marL="233361" marR="0" rtl="0" algn="l">
              <a:lnSpc>
                <a:spcPct val="100000"/>
              </a:lnSpc>
              <a:spcBef>
                <a:spcPts val="600"/>
              </a:spcBef>
              <a:spcAft>
                <a:spcPts val="0"/>
              </a:spcAft>
              <a:buClr>
                <a:schemeClr val="dk2"/>
              </a:buClr>
              <a:buSzPts val="2400"/>
              <a:buFont typeface="Arial"/>
              <a:buChar char="•"/>
            </a:pPr>
            <a:r>
              <a:rPr b="0" i="0" lang="en-US" sz="2400" u="none" cap="none" strike="noStrike">
                <a:solidFill>
                  <a:srgbClr val="3B5978"/>
                </a:solidFill>
                <a:latin typeface="Arial"/>
                <a:ea typeface="Arial"/>
                <a:cs typeface="Arial"/>
                <a:sym typeface="Arial"/>
              </a:rPr>
              <a:t>Materials evaluated using rigorous research design </a:t>
            </a:r>
            <a:endParaRPr b="0" i="0" sz="1400" u="none" cap="none" strike="noStrike">
              <a:solidFill>
                <a:srgbClr val="000000"/>
              </a:solidFill>
              <a:latin typeface="Arial"/>
              <a:ea typeface="Arial"/>
              <a:cs typeface="Arial"/>
              <a:sym typeface="Arial"/>
            </a:endParaRPr>
          </a:p>
          <a:p>
            <a:pPr indent="-233361" lvl="0" marL="233361" marR="0" rtl="0" algn="l">
              <a:lnSpc>
                <a:spcPct val="100000"/>
              </a:lnSpc>
              <a:spcBef>
                <a:spcPts val="600"/>
              </a:spcBef>
              <a:spcAft>
                <a:spcPts val="0"/>
              </a:spcAft>
              <a:buClr>
                <a:schemeClr val="dk2"/>
              </a:buClr>
              <a:buSzPts val="2400"/>
              <a:buFont typeface="Arial"/>
              <a:buChar char="•"/>
            </a:pPr>
            <a:r>
              <a:rPr b="0" i="0" lang="en-US" sz="2400" u="none" cap="none" strike="noStrike">
                <a:solidFill>
                  <a:srgbClr val="3B5978"/>
                </a:solidFill>
                <a:latin typeface="Arial"/>
                <a:ea typeface="Arial"/>
                <a:cs typeface="Arial"/>
                <a:sym typeface="Arial"/>
              </a:rPr>
              <a:t>Evidence of positive effects for students who received the intervention </a:t>
            </a:r>
            <a:endParaRPr b="0" i="0" sz="1400" u="none" cap="none" strike="noStrike">
              <a:solidFill>
                <a:srgbClr val="000000"/>
              </a:solidFill>
              <a:latin typeface="Arial"/>
              <a:ea typeface="Arial"/>
              <a:cs typeface="Arial"/>
              <a:sym typeface="Arial"/>
            </a:endParaRPr>
          </a:p>
          <a:p>
            <a:pPr indent="-55561" lvl="0" marL="233361" marR="0" rtl="0" algn="l">
              <a:lnSpc>
                <a:spcPct val="100000"/>
              </a:lnSpc>
              <a:spcBef>
                <a:spcPts val="600"/>
              </a:spcBef>
              <a:spcAft>
                <a:spcPts val="0"/>
              </a:spcAft>
              <a:buClr>
                <a:srgbClr val="A6A6A6"/>
              </a:buClr>
              <a:buSzPts val="2800"/>
              <a:buFont typeface="Noto Sans Symbols"/>
              <a:buNone/>
            </a:pPr>
            <a:r>
              <a:t/>
            </a:r>
            <a:endParaRPr b="0" i="0" sz="2800" u="none" cap="none" strike="noStrike">
              <a:solidFill>
                <a:srgbClr val="3B5978"/>
              </a:solidFill>
              <a:latin typeface="Arial"/>
              <a:ea typeface="Arial"/>
              <a:cs typeface="Arial"/>
              <a:sym typeface="Arial"/>
            </a:endParaRPr>
          </a:p>
        </p:txBody>
      </p:sp>
      <p:sp>
        <p:nvSpPr>
          <p:cNvPr id="986" name="Google Shape;986;p42"/>
          <p:cNvSpPr txBox="1"/>
          <p:nvPr/>
        </p:nvSpPr>
        <p:spPr>
          <a:xfrm>
            <a:off x="4735421" y="2026156"/>
            <a:ext cx="4408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27436B"/>
                </a:solidFill>
                <a:latin typeface="Arial"/>
                <a:ea typeface="Arial"/>
                <a:cs typeface="Arial"/>
                <a:sym typeface="Arial"/>
              </a:rPr>
              <a:t>Evidence-Based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graphicFrame>
        <p:nvGraphicFramePr>
          <p:cNvPr id="992" name="Google Shape;992;p43"/>
          <p:cNvGraphicFramePr/>
          <p:nvPr/>
        </p:nvGraphicFramePr>
        <p:xfrm>
          <a:off x="256288" y="1953175"/>
          <a:ext cx="3000000" cy="3000000"/>
        </p:xfrm>
        <a:graphic>
          <a:graphicData uri="http://schemas.openxmlformats.org/drawingml/2006/table">
            <a:tbl>
              <a:tblPr bandRow="1" firstRow="1">
                <a:noFill/>
                <a:tableStyleId>{6A1B19C1-8FAC-4813-826F-82332E78CB18}</a:tableStyleId>
              </a:tblPr>
              <a:tblGrid>
                <a:gridCol w="2163975"/>
                <a:gridCol w="2899925"/>
                <a:gridCol w="1844200"/>
                <a:gridCol w="1747825"/>
              </a:tblGrid>
              <a:tr h="732100">
                <a:tc>
                  <a:txBody>
                    <a:bodyPr/>
                    <a:lstStyle/>
                    <a:p>
                      <a:pPr indent="0" lvl="0" marL="0" marR="0" rtl="0" algn="ctr">
                        <a:lnSpc>
                          <a:spcPct val="100000"/>
                        </a:lnSpc>
                        <a:spcBef>
                          <a:spcPts val="0"/>
                        </a:spcBef>
                        <a:spcAft>
                          <a:spcPts val="0"/>
                        </a:spcAft>
                        <a:buClr>
                          <a:srgbClr val="000000"/>
                        </a:buClr>
                        <a:buSzPts val="1800"/>
                        <a:buFont typeface="Arial"/>
                        <a:buNone/>
                      </a:pPr>
                      <a:r>
                        <a:rPr lang="en-US" sz="2000" u="none" cap="none" strike="noStrike"/>
                        <a:t>Focus</a:t>
                      </a:r>
                      <a:endParaRPr sz="2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2000" u="none" cap="none" strike="noStrike"/>
                        <a:t>Instruction and intervention</a:t>
                      </a:r>
                      <a:endParaRPr sz="2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2000" u="none" cap="none" strike="noStrike"/>
                        <a:t>Setting</a:t>
                      </a:r>
                      <a:endParaRPr sz="2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2000" u="none" cap="none" strike="noStrike"/>
                        <a:t>Assessment</a:t>
                      </a:r>
                      <a:endParaRPr sz="2000" u="none" cap="none" strike="noStrike"/>
                    </a:p>
                  </a:txBody>
                  <a:tcPr marT="45725" marB="45725" marR="91450" marL="91450" anchor="ctr"/>
                </a:tc>
              </a:tr>
              <a:tr h="2053575">
                <a:tc>
                  <a:txBody>
                    <a:bodyPr/>
                    <a:lstStyle/>
                    <a:p>
                      <a:pPr indent="0" lvl="0" marL="0" marR="0" rtl="0" algn="l">
                        <a:lnSpc>
                          <a:spcPct val="100000"/>
                        </a:lnSpc>
                        <a:spcBef>
                          <a:spcPts val="0"/>
                        </a:spcBef>
                        <a:spcAft>
                          <a:spcPts val="0"/>
                        </a:spcAft>
                        <a:buClr>
                          <a:schemeClr val="dk1"/>
                        </a:buClr>
                        <a:buSzPts val="1800"/>
                        <a:buFont typeface="Arial"/>
                        <a:buNone/>
                      </a:pPr>
                      <a:r>
                        <a:rPr lang="en-US" sz="1900" u="none" cap="none" strike="noStrike"/>
                        <a:t>Students identified through screening as at-risk for poor learning outcomes</a:t>
                      </a:r>
                      <a:endParaRPr sz="1900" u="none" cap="none" strike="noStrike"/>
                    </a:p>
                  </a:txBody>
                  <a:tcPr marT="45725" marB="45725" marR="91450" marL="91450"/>
                </a:tc>
                <a:tc>
                  <a:txBody>
                    <a:bodyPr/>
                    <a:lstStyle/>
                    <a:p>
                      <a:pPr indent="-228600" lvl="0" marL="228600" marR="0" rtl="0" algn="l">
                        <a:lnSpc>
                          <a:spcPct val="100000"/>
                        </a:lnSpc>
                        <a:spcBef>
                          <a:spcPts val="0"/>
                        </a:spcBef>
                        <a:spcAft>
                          <a:spcPts val="0"/>
                        </a:spcAft>
                        <a:buClr>
                          <a:srgbClr val="7F7F7F"/>
                        </a:buClr>
                        <a:buSzPts val="1900"/>
                        <a:buFont typeface="Noto Sans Symbols"/>
                        <a:buChar char="▪"/>
                      </a:pPr>
                      <a:r>
                        <a:rPr lang="en-US" sz="1900" u="none" cap="none" strike="noStrike"/>
                        <a:t>Evidence-based program or practices</a:t>
                      </a:r>
                      <a:endParaRPr sz="1900" u="none" cap="none" strike="noStrike"/>
                    </a:p>
                    <a:p>
                      <a:pPr indent="-228600" lvl="0" marL="228600" marR="0" rtl="0" algn="l">
                        <a:lnSpc>
                          <a:spcPct val="100000"/>
                        </a:lnSpc>
                        <a:spcBef>
                          <a:spcPts val="0"/>
                        </a:spcBef>
                        <a:spcAft>
                          <a:spcPts val="0"/>
                        </a:spcAft>
                        <a:buClr>
                          <a:srgbClr val="7F7F7F"/>
                        </a:buClr>
                        <a:buSzPts val="1900"/>
                        <a:buFont typeface="Noto Sans Symbols"/>
                        <a:buChar char="▪"/>
                      </a:pPr>
                      <a:r>
                        <a:rPr lang="en-US" sz="1900" u="none" cap="none" strike="noStrike"/>
                        <a:t>Targeted </a:t>
                      </a:r>
                      <a:endParaRPr sz="1900" u="none" cap="none" strike="noStrike"/>
                    </a:p>
                    <a:p>
                      <a:pPr indent="-228600" lvl="0" marL="228600" marR="0" rtl="0" algn="l">
                        <a:lnSpc>
                          <a:spcPct val="100000"/>
                        </a:lnSpc>
                        <a:spcBef>
                          <a:spcPts val="0"/>
                        </a:spcBef>
                        <a:spcAft>
                          <a:spcPts val="0"/>
                        </a:spcAft>
                        <a:buClr>
                          <a:srgbClr val="7F7F7F"/>
                        </a:buClr>
                        <a:buSzPts val="1900"/>
                        <a:buFont typeface="Noto Sans Symbols"/>
                        <a:buChar char="▪"/>
                      </a:pPr>
                      <a:r>
                        <a:rPr lang="en-US" sz="1900" u="none" cap="none" strike="noStrike"/>
                        <a:t>Supplemental to Tier I instruction delivered to small groups</a:t>
                      </a:r>
                      <a:endParaRPr sz="19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Arial"/>
                        <a:buNone/>
                      </a:pPr>
                      <a:r>
                        <a:rPr lang="en-US" sz="1900" u="none" cap="none" strike="noStrike"/>
                        <a:t>General education classroom or other general education location within the school</a:t>
                      </a:r>
                      <a:endParaRPr sz="19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US" sz="1900" u="none" cap="none" strike="noStrike"/>
                        <a:t>Progress monitoring, diagnostic</a:t>
                      </a:r>
                      <a:endParaRPr sz="1900" u="none" cap="none" strike="noStrike"/>
                    </a:p>
                    <a:p>
                      <a:pPr indent="0" lvl="0" marL="0" marR="0" rtl="0" algn="l">
                        <a:lnSpc>
                          <a:spcPct val="100000"/>
                        </a:lnSpc>
                        <a:spcBef>
                          <a:spcPts val="0"/>
                        </a:spcBef>
                        <a:spcAft>
                          <a:spcPts val="0"/>
                        </a:spcAft>
                        <a:buClr>
                          <a:srgbClr val="000000"/>
                        </a:buClr>
                        <a:buSzPts val="1800"/>
                        <a:buFont typeface="Arial"/>
                        <a:buNone/>
                      </a:pPr>
                      <a:r>
                        <a:t/>
                      </a:r>
                      <a:endParaRPr sz="1900" u="none" cap="none" strike="noStrike"/>
                    </a:p>
                  </a:txBody>
                  <a:tcPr marT="45725" marB="45725" marR="91450" marL="91450"/>
                </a:tc>
              </a:tr>
            </a:tbl>
          </a:graphicData>
        </a:graphic>
      </p:graphicFrame>
      <p:sp>
        <p:nvSpPr>
          <p:cNvPr id="993" name="Google Shape;993;p43"/>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Tier II: Supplemental Intervention</a:t>
            </a:r>
            <a:endParaRPr/>
          </a:p>
        </p:txBody>
      </p:sp>
      <p:sp>
        <p:nvSpPr>
          <p:cNvPr id="994" name="Google Shape;994;p43"/>
          <p:cNvSpPr txBox="1"/>
          <p:nvPr/>
        </p:nvSpPr>
        <p:spPr>
          <a:xfrm>
            <a:off x="588225" y="4738851"/>
            <a:ext cx="8655900" cy="114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25496F"/>
                </a:solidFill>
                <a:latin typeface="Arial"/>
                <a:ea typeface="Arial"/>
                <a:cs typeface="Arial"/>
                <a:sym typeface="Arial"/>
              </a:rPr>
              <a:t>Resources: </a:t>
            </a:r>
            <a:endParaRPr b="0" i="0" sz="16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A5A5A5"/>
              </a:buClr>
              <a:buSzPts val="1600"/>
              <a:buFont typeface="Noto Sans Symbols"/>
              <a:buChar char="▪"/>
            </a:pPr>
            <a:r>
              <a:rPr b="0" i="0" lang="en-US" sz="1600" u="sng" cap="none" strike="noStrike">
                <a:solidFill>
                  <a:schemeClr val="hlink"/>
                </a:solidFill>
                <a:latin typeface="Arial"/>
                <a:ea typeface="Arial"/>
                <a:cs typeface="Arial"/>
                <a:sym typeface="Arial"/>
                <a:hlinkClick r:id="rId3"/>
              </a:rPr>
              <a:t>IES Practice Guide</a:t>
            </a:r>
            <a:r>
              <a:rPr b="0" i="0" lang="en-US" sz="1600" u="none" cap="none" strike="noStrike">
                <a:solidFill>
                  <a:srgbClr val="000000"/>
                </a:solidFill>
                <a:latin typeface="Arial"/>
                <a:ea typeface="Arial"/>
                <a:cs typeface="Arial"/>
                <a:sym typeface="Arial"/>
              </a:rPr>
              <a:t> </a:t>
            </a:r>
            <a:r>
              <a:rPr b="0" i="0" lang="en-US" sz="1600" u="none" cap="none" strike="noStrike">
                <a:solidFill>
                  <a:srgbClr val="25496F"/>
                </a:solidFill>
                <a:latin typeface="Arial"/>
                <a:ea typeface="Arial"/>
                <a:cs typeface="Arial"/>
                <a:sym typeface="Arial"/>
              </a:rPr>
              <a:t>on RTI in Reading (Gersten et al., 2009)</a:t>
            </a:r>
            <a:endParaRPr b="0" i="0" sz="16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A5A5A5"/>
              </a:buClr>
              <a:buSzPts val="1600"/>
              <a:buFont typeface="Noto Sans Symbols"/>
              <a:buChar char="▪"/>
            </a:pPr>
            <a:r>
              <a:rPr b="0" i="0" lang="en-US" sz="1600" u="none" cap="none" strike="noStrike">
                <a:solidFill>
                  <a:srgbClr val="25496F"/>
                </a:solidFill>
                <a:latin typeface="Arial"/>
                <a:ea typeface="Arial"/>
                <a:cs typeface="Arial"/>
                <a:sym typeface="Arial"/>
              </a:rPr>
              <a:t>Universal Screening for All Students </a:t>
            </a:r>
            <a:r>
              <a:rPr b="0" i="0" lang="en-US" sz="1600" u="none" cap="none" strike="noStrike">
                <a:solidFill>
                  <a:srgbClr val="000000"/>
                </a:solidFill>
                <a:latin typeface="Arial"/>
                <a:ea typeface="Arial"/>
                <a:cs typeface="Arial"/>
                <a:sym typeface="Arial"/>
              </a:rPr>
              <a:t>[</a:t>
            </a:r>
            <a:r>
              <a:rPr b="0" i="0" lang="en-US" sz="1600" u="sng" cap="none" strike="noStrike">
                <a:solidFill>
                  <a:schemeClr val="hlink"/>
                </a:solidFill>
                <a:latin typeface="Arial"/>
                <a:ea typeface="Arial"/>
                <a:cs typeface="Arial"/>
                <a:sym typeface="Arial"/>
                <a:hlinkClick r:id="rId4"/>
              </a:rPr>
              <a:t>video</a:t>
            </a:r>
            <a:r>
              <a:rPr b="0" i="0" lang="en-US"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rgbClr val="A5A5A5"/>
              </a:buClr>
              <a:buSzPts val="1600"/>
              <a:buFont typeface="Noto Sans Symbols"/>
              <a:buChar char="▪"/>
            </a:pPr>
            <a:r>
              <a:rPr b="0" i="0" lang="en-US" sz="1600" u="none" cap="none" strike="noStrike">
                <a:solidFill>
                  <a:srgbClr val="25496F"/>
                </a:solidFill>
                <a:latin typeface="Arial"/>
                <a:ea typeface="Arial"/>
                <a:cs typeface="Arial"/>
                <a:sym typeface="Arial"/>
              </a:rPr>
              <a:t>National Center on Intensive Intervention  </a:t>
            </a:r>
            <a:r>
              <a:rPr b="0" i="0" lang="en-US" sz="1600" u="sng" cap="none" strike="noStrike">
                <a:solidFill>
                  <a:schemeClr val="hlink"/>
                </a:solidFill>
                <a:latin typeface="Arial"/>
                <a:ea typeface="Arial"/>
                <a:cs typeface="Arial"/>
                <a:sym typeface="Arial"/>
                <a:hlinkClick r:id="rId5"/>
              </a:rPr>
              <a:t>Screening Tools Chart</a:t>
            </a:r>
            <a:endParaRPr b="0" i="0" sz="1600" u="none" cap="none" strike="noStrike">
              <a:solidFill>
                <a:srgbClr val="25496F"/>
              </a:solidFill>
              <a:latin typeface="Arial"/>
              <a:ea typeface="Arial"/>
              <a:cs typeface="Arial"/>
              <a:sym typeface="Arial"/>
            </a:endParaRPr>
          </a:p>
        </p:txBody>
      </p:sp>
      <p:sp>
        <p:nvSpPr>
          <p:cNvPr id="995" name="Google Shape;995;p43"/>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996" name="Google Shape;996;p43"/>
          <p:cNvPicPr preferRelativeResize="0"/>
          <p:nvPr/>
        </p:nvPicPr>
        <p:blipFill rotWithShape="1">
          <a:blip r:embed="rId6">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44"/>
          <p:cNvSpPr txBox="1"/>
          <p:nvPr>
            <p:ph type="title"/>
          </p:nvPr>
        </p:nvSpPr>
        <p:spPr>
          <a:xfrm>
            <a:off x="687400" y="241850"/>
            <a:ext cx="8224800" cy="13104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Distinctions Between </a:t>
            </a:r>
            <a:br>
              <a:rPr lang="en-US"/>
            </a:br>
            <a:r>
              <a:rPr lang="en-US"/>
              <a:t>Tier I and Tier II</a:t>
            </a:r>
            <a:endParaRPr/>
          </a:p>
        </p:txBody>
      </p:sp>
      <p:graphicFrame>
        <p:nvGraphicFramePr>
          <p:cNvPr id="1003" name="Google Shape;1003;p44"/>
          <p:cNvGraphicFramePr/>
          <p:nvPr/>
        </p:nvGraphicFramePr>
        <p:xfrm>
          <a:off x="-11" y="1452200"/>
          <a:ext cx="3000000" cy="3000000"/>
        </p:xfrm>
        <a:graphic>
          <a:graphicData uri="http://schemas.openxmlformats.org/drawingml/2006/table">
            <a:tbl>
              <a:tblPr bandRow="1" firstRow="1">
                <a:noFill/>
                <a:tableStyleId>{6A1B19C1-8FAC-4813-826F-82332E78CB18}</a:tableStyleId>
              </a:tblPr>
              <a:tblGrid>
                <a:gridCol w="1353675"/>
                <a:gridCol w="4014850"/>
                <a:gridCol w="3775475"/>
              </a:tblGrid>
              <a:tr h="380475">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Core Instruction</a:t>
                      </a:r>
                      <a:endParaRPr sz="18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t>Supplemental Intervention</a:t>
                      </a:r>
                      <a:endParaRPr sz="1800" u="none" cap="none" strike="noStrike"/>
                    </a:p>
                  </a:txBody>
                  <a:tcPr marT="45725" marB="45725" marR="91450" marL="91450" anchor="ctr">
                    <a:solidFill>
                      <a:schemeClr val="accent4"/>
                    </a:solidFill>
                  </a:tcPr>
                </a:tc>
              </a:tr>
              <a:tr h="1625400">
                <a:tc>
                  <a:txBody>
                    <a:bodyPr/>
                    <a:lstStyle/>
                    <a:p>
                      <a:pPr indent="0" lvl="0" marL="0" marR="0" rtl="0" algn="l">
                        <a:lnSpc>
                          <a:spcPct val="100000"/>
                        </a:lnSpc>
                        <a:spcBef>
                          <a:spcPts val="0"/>
                        </a:spcBef>
                        <a:spcAft>
                          <a:spcPts val="0"/>
                        </a:spcAft>
                        <a:buClr>
                          <a:schemeClr val="dk1"/>
                        </a:buClr>
                        <a:buSzPts val="1400"/>
                        <a:buFont typeface="Arial"/>
                        <a:buNone/>
                      </a:pPr>
                      <a:r>
                        <a:rPr b="1" lang="en-US" sz="1700" u="none" cap="none" strike="noStrike"/>
                        <a:t>Instruction</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Arial"/>
                        <a:buNone/>
                      </a:pPr>
                      <a:r>
                        <a:rPr lang="en-US" sz="1700" u="none" cap="none" strike="noStrike"/>
                        <a:t>District core curriculum and instructional practices that are research-based, are aligned with state or district standards, and incorporate </a:t>
                      </a:r>
                      <a:r>
                        <a:rPr i="0" lang="en-US" sz="1700" u="none" cap="none" strike="noStrike"/>
                        <a:t>differentiated instruction</a:t>
                      </a:r>
                      <a:endParaRPr i="0" sz="17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Arial"/>
                        <a:buNone/>
                      </a:pPr>
                      <a:r>
                        <a:rPr lang="en-US" sz="1700" u="none" cap="none" strike="noStrike"/>
                        <a:t>Supplemental, evidence-based intervention designed to address skill deficit of student; supports core instruction; follows a standardized evidence-based programs as designed</a:t>
                      </a:r>
                      <a:endParaRPr sz="1700" u="none" cap="none" strike="noStrike"/>
                    </a:p>
                  </a:txBody>
                  <a:tcPr marT="45725" marB="45725" marR="91450" marL="91450">
                    <a:solidFill>
                      <a:srgbClr val="CCC0D9"/>
                    </a:solidFill>
                  </a:tcPr>
                </a:tc>
              </a:tr>
              <a:tr h="846575">
                <a:tc>
                  <a:txBody>
                    <a:bodyPr/>
                    <a:lstStyle/>
                    <a:p>
                      <a:pPr indent="0" lvl="0" marL="0" marR="0" rtl="0" algn="l">
                        <a:lnSpc>
                          <a:spcPct val="100000"/>
                        </a:lnSpc>
                        <a:spcBef>
                          <a:spcPts val="0"/>
                        </a:spcBef>
                        <a:spcAft>
                          <a:spcPts val="0"/>
                        </a:spcAft>
                        <a:buClr>
                          <a:schemeClr val="dk1"/>
                        </a:buClr>
                        <a:buSzPts val="1400"/>
                        <a:buFont typeface="Arial"/>
                        <a:buNone/>
                      </a:pPr>
                      <a:r>
                        <a:rPr b="1" lang="en-US" sz="1700" u="none" cap="none" strike="noStrike"/>
                        <a:t>Duration Time frame</a:t>
                      </a:r>
                      <a:endParaRPr b="1"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US" sz="1700" u="none" cap="none" strike="noStrike"/>
                        <a:t>Occurs during uninterrupted instructional block (at least 90–120 minutes in reading per day)</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Arial"/>
                        <a:buNone/>
                      </a:pPr>
                      <a:r>
                        <a:rPr lang="en-US" sz="1700" u="none" cap="none" strike="noStrike"/>
                        <a:t>Uses duration and time frame defined by developer; average of 30-45 minutes 3-4 times per week</a:t>
                      </a:r>
                      <a:endParaRPr sz="1700" u="none" cap="none" strike="noStrike"/>
                    </a:p>
                  </a:txBody>
                  <a:tcPr marT="45725" marB="45725" marR="91450" marL="91450">
                    <a:solidFill>
                      <a:srgbClr val="CCC0D9"/>
                    </a:solidFill>
                  </a:tcPr>
                </a:tc>
              </a:tr>
              <a:tr h="621800">
                <a:tc>
                  <a:txBody>
                    <a:bodyPr/>
                    <a:lstStyle/>
                    <a:p>
                      <a:pPr indent="0" lvl="0" marL="0" marR="0" rtl="0" algn="l">
                        <a:lnSpc>
                          <a:spcPct val="100000"/>
                        </a:lnSpc>
                        <a:spcBef>
                          <a:spcPts val="0"/>
                        </a:spcBef>
                        <a:spcAft>
                          <a:spcPts val="0"/>
                        </a:spcAft>
                        <a:buClr>
                          <a:schemeClr val="dk1"/>
                        </a:buClr>
                        <a:buSzPts val="1400"/>
                        <a:buFont typeface="Arial"/>
                        <a:buNone/>
                      </a:pPr>
                      <a:r>
                        <a:rPr b="1" lang="en-US" sz="1700" u="none" cap="none" strike="noStrike"/>
                        <a:t>Group size</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US" sz="1700" u="none" cap="none" strike="noStrike"/>
                        <a:t>Typically 20–30 students (with small-group instruction occurring daily) </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Arial"/>
                        <a:buNone/>
                      </a:pPr>
                      <a:r>
                        <a:rPr lang="en-US" sz="1700" u="none" cap="none" strike="noStrike"/>
                        <a:t>Three to five students (as defined by developer)</a:t>
                      </a:r>
                      <a:endParaRPr sz="1700" u="none" cap="none" strike="noStrike"/>
                    </a:p>
                  </a:txBody>
                  <a:tcPr marT="45725" marB="45725" marR="91450" marL="91450">
                    <a:solidFill>
                      <a:srgbClr val="CCC0D9"/>
                    </a:solidFill>
                  </a:tcPr>
                </a:tc>
              </a:tr>
              <a:tr h="582600">
                <a:tc>
                  <a:txBody>
                    <a:bodyPr/>
                    <a:lstStyle/>
                    <a:p>
                      <a:pPr indent="0" lvl="0" marL="0" marR="0" rtl="0" algn="l">
                        <a:lnSpc>
                          <a:spcPct val="100000"/>
                        </a:lnSpc>
                        <a:spcBef>
                          <a:spcPts val="0"/>
                        </a:spcBef>
                        <a:spcAft>
                          <a:spcPts val="0"/>
                        </a:spcAft>
                        <a:buClr>
                          <a:schemeClr val="dk1"/>
                        </a:buClr>
                        <a:buSzPts val="1400"/>
                        <a:buFont typeface="Arial"/>
                        <a:buNone/>
                      </a:pPr>
                      <a:r>
                        <a:rPr b="1" lang="en-US" sz="1700" u="none" cap="none" strike="noStrike"/>
                        <a:t>Progress monitoring</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US" sz="1700" u="none" cap="none" strike="noStrike"/>
                        <a:t>Recommended to occur monthly for “on-watch” students </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US" sz="1700" u="none" cap="none" strike="noStrike"/>
                        <a:t>Biweekly</a:t>
                      </a:r>
                      <a:endParaRPr sz="1700" u="none" cap="none" strike="noStrike"/>
                    </a:p>
                  </a:txBody>
                  <a:tcPr marT="45725" marB="45725" marR="91450" marL="91450">
                    <a:solidFill>
                      <a:srgbClr val="CCC0D9"/>
                    </a:solidFill>
                  </a:tcPr>
                </a:tc>
              </a:tr>
              <a:tr h="584700">
                <a:tc>
                  <a:txBody>
                    <a:bodyPr/>
                    <a:lstStyle/>
                    <a:p>
                      <a:pPr indent="0" lvl="0" marL="0" marR="0" rtl="0" algn="l">
                        <a:lnSpc>
                          <a:spcPct val="100000"/>
                        </a:lnSpc>
                        <a:spcBef>
                          <a:spcPts val="0"/>
                        </a:spcBef>
                        <a:spcAft>
                          <a:spcPts val="0"/>
                        </a:spcAft>
                        <a:buClr>
                          <a:schemeClr val="dk1"/>
                        </a:buClr>
                        <a:buSzPts val="1400"/>
                        <a:buFont typeface="Arial"/>
                        <a:buNone/>
                      </a:pPr>
                      <a:r>
                        <a:rPr b="1" lang="en-US" sz="1700" u="none" cap="none" strike="noStrike"/>
                        <a:t>Population served</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200"/>
                        <a:buFont typeface="Arial"/>
                        <a:buNone/>
                      </a:pPr>
                      <a:r>
                        <a:rPr lang="en-US" sz="1700" u="none" cap="none" strike="noStrike"/>
                        <a:t>All students, including students with disabilities and English learners</a:t>
                      </a:r>
                      <a:endParaRPr sz="17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200"/>
                        <a:buFont typeface="Arial"/>
                        <a:buNone/>
                      </a:pPr>
                      <a:r>
                        <a:rPr lang="en-US" sz="1700" u="none" cap="none" strike="noStrike"/>
                        <a:t>Students at risk (typically 10%</a:t>
                      </a:r>
                      <a:r>
                        <a:rPr lang="en-US" sz="1700" u="none" cap="none" strike="noStrike">
                          <a:solidFill>
                            <a:schemeClr val="dk1"/>
                          </a:solidFill>
                          <a:latin typeface="Arial"/>
                          <a:ea typeface="Arial"/>
                          <a:cs typeface="Arial"/>
                          <a:sym typeface="Arial"/>
                        </a:rPr>
                        <a:t>–</a:t>
                      </a:r>
                      <a:r>
                        <a:rPr lang="en-US" sz="1700" u="none" cap="none" strike="noStrike"/>
                        <a:t>15% of the student population)</a:t>
                      </a:r>
                      <a:endParaRPr sz="1700" u="none" cap="none" strike="noStrike"/>
                    </a:p>
                  </a:txBody>
                  <a:tcPr marT="45725" marB="45725" marR="91450" marL="91450">
                    <a:solidFill>
                      <a:srgbClr val="CCC0D9"/>
                    </a:solidFill>
                  </a:tcPr>
                </a:tc>
              </a:tr>
            </a:tbl>
          </a:graphicData>
        </a:graphic>
      </p:graphicFrame>
      <p:pic>
        <p:nvPicPr>
          <p:cNvPr descr="RTI Arkansas Logo.png" id="1004" name="Google Shape;1004;p44"/>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005" name="Google Shape;1005;p44"/>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45"/>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600"/>
              </a:spcBef>
              <a:spcAft>
                <a:spcPts val="0"/>
              </a:spcAft>
              <a:buSzPts val="2400"/>
              <a:buFont typeface="Noto Sans Symbols"/>
              <a:buChar char="▪"/>
            </a:pPr>
            <a:r>
              <a:rPr lang="en-US"/>
              <a:t>Monitor student response to supplemental instruction</a:t>
            </a:r>
            <a:endParaRPr/>
          </a:p>
          <a:p>
            <a:pPr indent="-342900" lvl="0" marL="342900" rtl="0" algn="l">
              <a:lnSpc>
                <a:spcPct val="100000"/>
              </a:lnSpc>
              <a:spcBef>
                <a:spcPts val="600"/>
              </a:spcBef>
              <a:spcAft>
                <a:spcPts val="0"/>
              </a:spcAft>
              <a:buSzPts val="2400"/>
              <a:buFont typeface="Noto Sans Symbols"/>
              <a:buChar char="▪"/>
            </a:pPr>
            <a:r>
              <a:rPr lang="en-US"/>
              <a:t>Evaluate the efficacy of the intervention </a:t>
            </a:r>
            <a:endParaRPr/>
          </a:p>
          <a:p>
            <a:pPr indent="-342900" lvl="0" marL="342900" rtl="0" algn="l">
              <a:lnSpc>
                <a:spcPct val="100000"/>
              </a:lnSpc>
              <a:spcBef>
                <a:spcPts val="600"/>
              </a:spcBef>
              <a:spcAft>
                <a:spcPts val="0"/>
              </a:spcAft>
              <a:buSzPts val="2400"/>
              <a:buFont typeface="Noto Sans Symbols"/>
              <a:buChar char="▪"/>
            </a:pPr>
            <a:r>
              <a:rPr lang="en-US"/>
              <a:t>Conduct assessments (at least) every 2 weeks</a:t>
            </a:r>
            <a:endParaRPr/>
          </a:p>
          <a:p>
            <a:pPr indent="-342900" lvl="0" marL="342900" rtl="0" algn="l">
              <a:lnSpc>
                <a:spcPct val="100000"/>
              </a:lnSpc>
              <a:spcBef>
                <a:spcPts val="600"/>
              </a:spcBef>
              <a:spcAft>
                <a:spcPts val="0"/>
              </a:spcAft>
              <a:buSzPts val="2400"/>
              <a:buFont typeface="Noto Sans Symbols"/>
              <a:buChar char="▪"/>
            </a:pPr>
            <a:r>
              <a:rPr lang="en-US"/>
              <a:t>Use diagnostic data to identify area(s) of instructional need</a:t>
            </a:r>
            <a:endParaRPr/>
          </a:p>
          <a:p>
            <a:pPr indent="-342900" lvl="0" marL="342900" rtl="0" algn="l">
              <a:lnSpc>
                <a:spcPct val="100000"/>
              </a:lnSpc>
              <a:spcBef>
                <a:spcPts val="600"/>
              </a:spcBef>
              <a:spcAft>
                <a:spcPts val="0"/>
              </a:spcAft>
              <a:buSzPts val="2400"/>
              <a:buFont typeface="Noto Sans Symbols"/>
              <a:buChar char="▪"/>
            </a:pPr>
            <a:r>
              <a:rPr lang="en-US"/>
              <a:t>Match students’ needs to interventions</a:t>
            </a:r>
            <a:endParaRPr/>
          </a:p>
        </p:txBody>
      </p:sp>
      <p:sp>
        <p:nvSpPr>
          <p:cNvPr id="1012" name="Google Shape;1012;p45"/>
          <p:cNvSpPr txBox="1"/>
          <p:nvPr>
            <p:ph type="title"/>
          </p:nvPr>
        </p:nvSpPr>
        <p:spPr>
          <a:xfrm>
            <a:off x="687625" y="318050"/>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Assessment in Tier II</a:t>
            </a:r>
            <a:endParaRPr/>
          </a:p>
        </p:txBody>
      </p:sp>
      <p:sp>
        <p:nvSpPr>
          <p:cNvPr id="1013" name="Google Shape;1013;p45"/>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014" name="Google Shape;1014;p4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46"/>
          <p:cNvSpPr txBox="1"/>
          <p:nvPr>
            <p:ph type="title"/>
          </p:nvPr>
        </p:nvSpPr>
        <p:spPr>
          <a:xfrm>
            <a:off x="687625" y="318050"/>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Reflection: Tier II</a:t>
            </a:r>
            <a:endParaRPr/>
          </a:p>
        </p:txBody>
      </p:sp>
      <p:sp>
        <p:nvSpPr>
          <p:cNvPr id="1021" name="Google Shape;1021;p4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022" name="Google Shape;1022;p4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023" name="Google Shape;1023;p46"/>
          <p:cNvSpPr/>
          <p:nvPr/>
        </p:nvSpPr>
        <p:spPr>
          <a:xfrm>
            <a:off x="696223" y="2149739"/>
            <a:ext cx="7858500" cy="1619400"/>
          </a:xfrm>
          <a:prstGeom prst="roundRect">
            <a:avLst>
              <a:gd fmla="val 2358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Does your school provide evidence-based, supplemental interventions in literacy and/or math?</a:t>
            </a:r>
            <a:endParaRPr b="0" i="0" sz="2400" u="none" cap="none" strike="noStrike">
              <a:solidFill>
                <a:schemeClr val="lt1"/>
              </a:solidFill>
              <a:latin typeface="Arial"/>
              <a:ea typeface="Arial"/>
              <a:cs typeface="Arial"/>
              <a:sym typeface="Arial"/>
            </a:endParaRPr>
          </a:p>
        </p:txBody>
      </p:sp>
      <p:sp>
        <p:nvSpPr>
          <p:cNvPr id="1024" name="Google Shape;1024;p46"/>
          <p:cNvSpPr/>
          <p:nvPr/>
        </p:nvSpPr>
        <p:spPr>
          <a:xfrm>
            <a:off x="696223" y="3877057"/>
            <a:ext cx="7858500" cy="1619400"/>
          </a:xfrm>
          <a:prstGeom prst="roundRect">
            <a:avLst>
              <a:gd fmla="val 23580"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Does your school provide evidence-based, supplemental interventions in behavior?</a:t>
            </a:r>
            <a:endParaRPr b="0" i="0" sz="2400" u="none" cap="none" strike="noStrike">
              <a:solidFill>
                <a:schemeClr val="lt1"/>
              </a:solidFill>
              <a:latin typeface="Arial"/>
              <a:ea typeface="Arial"/>
              <a:cs typeface="Arial"/>
              <a:sym typeface="Arial"/>
            </a:endParaRPr>
          </a:p>
        </p:txBody>
      </p:sp>
      <p:sp>
        <p:nvSpPr>
          <p:cNvPr id="1025" name="Google Shape;1025;p46"/>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26" name="Google Shape;1026;p46"/>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Discuss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47"/>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Essential </a:t>
            </a:r>
            <a:br>
              <a:rPr lang="en-US"/>
            </a:br>
            <a:r>
              <a:rPr lang="en-US"/>
              <a:t>Component</a:t>
            </a:r>
            <a:endParaRPr/>
          </a:p>
        </p:txBody>
      </p:sp>
      <p:sp>
        <p:nvSpPr>
          <p:cNvPr id="1033" name="Google Shape;1033;p47"/>
          <p:cNvSpPr txBox="1"/>
          <p:nvPr>
            <p:ph idx="1" type="body"/>
          </p:nvPr>
        </p:nvSpPr>
        <p:spPr>
          <a:xfrm>
            <a:off x="687388" y="4529139"/>
            <a:ext cx="8229600" cy="1389062"/>
          </a:xfrm>
          <a:prstGeom prst="rect">
            <a:avLst/>
          </a:prstGeom>
          <a:noFill/>
          <a:ln>
            <a:noFill/>
          </a:ln>
        </p:spPr>
        <p:txBody>
          <a:bodyPr anchorCtr="0" anchor="t" bIns="45700" lIns="0" spcFirstLastPara="1" rIns="0" wrap="square" tIns="45700">
            <a:noAutofit/>
          </a:bodyPr>
          <a:lstStyle/>
          <a:p>
            <a:pPr indent="-342900" lvl="0" marL="342900" rtl="0" algn="l">
              <a:lnSpc>
                <a:spcPct val="100000"/>
              </a:lnSpc>
              <a:spcBef>
                <a:spcPts val="0"/>
              </a:spcBef>
              <a:spcAft>
                <a:spcPts val="0"/>
              </a:spcAft>
              <a:buClr>
                <a:srgbClr val="BFBFBF"/>
              </a:buClr>
              <a:buSzPts val="3200"/>
              <a:buNone/>
            </a:pPr>
            <a:r>
              <a:rPr lang="en-US"/>
              <a:t>Progress Monitoring</a:t>
            </a:r>
            <a:endParaRPr/>
          </a:p>
        </p:txBody>
      </p:sp>
      <p:sp>
        <p:nvSpPr>
          <p:cNvPr id="1034" name="Google Shape;1034;p47"/>
          <p:cNvSpPr/>
          <p:nvPr/>
        </p:nvSpPr>
        <p:spPr>
          <a:xfrm rot="-2992075">
            <a:off x="5610453" y="1244250"/>
            <a:ext cx="289719" cy="805297"/>
          </a:xfrm>
          <a:prstGeom prst="downArrow">
            <a:avLst>
              <a:gd fmla="val 50000" name="adj1"/>
              <a:gd fmla="val 97170" name="adj2"/>
            </a:avLst>
          </a:prstGeom>
          <a:solidFill>
            <a:schemeClr val="lt1"/>
          </a:solidFill>
          <a:ln cap="flat" cmpd="sng" w="25400">
            <a:solidFill>
              <a:srgbClr val="59595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pic>
        <p:nvPicPr>
          <p:cNvPr id="1035" name="Google Shape;1035;p47"/>
          <p:cNvPicPr preferRelativeResize="0"/>
          <p:nvPr/>
        </p:nvPicPr>
        <p:blipFill rotWithShape="1">
          <a:blip r:embed="rId3">
            <a:alphaModFix/>
          </a:blip>
          <a:srcRect b="0" l="0" r="0" t="0"/>
          <a:stretch/>
        </p:blipFill>
        <p:spPr>
          <a:xfrm>
            <a:off x="5275632" y="716834"/>
            <a:ext cx="3130871" cy="3663950"/>
          </a:xfrm>
          <a:prstGeom prst="rect">
            <a:avLst/>
          </a:prstGeom>
          <a:noFill/>
          <a:ln>
            <a:noFill/>
          </a:ln>
        </p:spPr>
      </p:pic>
      <p:sp>
        <p:nvSpPr>
          <p:cNvPr id="1036" name="Google Shape;1036;p47"/>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48"/>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600"/>
              </a:spcBef>
              <a:spcAft>
                <a:spcPts val="0"/>
              </a:spcAft>
              <a:buSzPts val="3200"/>
              <a:buNone/>
            </a:pPr>
            <a:r>
              <a:rPr lang="en-US" sz="3600"/>
              <a:t>“Schools are often data rich and information poor.”</a:t>
            </a:r>
            <a:endParaRPr sz="3600"/>
          </a:p>
          <a:p>
            <a:pPr indent="0" lvl="0" marL="0" rtl="0" algn="ctr">
              <a:lnSpc>
                <a:spcPct val="100000"/>
              </a:lnSpc>
              <a:spcBef>
                <a:spcPts val="600"/>
              </a:spcBef>
              <a:spcAft>
                <a:spcPts val="0"/>
              </a:spcAft>
              <a:buSzPts val="2400"/>
              <a:buNone/>
            </a:pPr>
            <a:r>
              <a:rPr lang="en-US"/>
              <a:t> </a:t>
            </a:r>
            <a:endParaRPr/>
          </a:p>
        </p:txBody>
      </p:sp>
      <p:sp>
        <p:nvSpPr>
          <p:cNvPr id="1042" name="Google Shape;1042;p48"/>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Reflection: Progress Monitoring</a:t>
            </a:r>
            <a:endParaRPr/>
          </a:p>
        </p:txBody>
      </p:sp>
      <p:sp>
        <p:nvSpPr>
          <p:cNvPr id="1043" name="Google Shape;1043;p48"/>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pic>
        <p:nvPicPr>
          <p:cNvPr descr="RTI Arkansas Logo.png" id="1044" name="Google Shape;1044;p4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045" name="Google Shape;1045;p48"/>
          <p:cNvSpPr txBox="1"/>
          <p:nvPr/>
        </p:nvSpPr>
        <p:spPr>
          <a:xfrm>
            <a:off x="755150" y="5424250"/>
            <a:ext cx="8000100" cy="37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395E89"/>
                </a:solidFill>
                <a:highlight>
                  <a:srgbClr val="FFFFFF"/>
                </a:highlight>
                <a:latin typeface="Arial"/>
                <a:ea typeface="Arial"/>
                <a:cs typeface="Arial"/>
                <a:sym typeface="Arial"/>
              </a:rPr>
              <a:t>DuFour, R., DuFour, R., Eaker, R., and Many, T. (2015). Learning by doing: a handbook for professional learning communities at work. Solution Tree Press.</a:t>
            </a:r>
            <a:endParaRPr b="0" i="0" sz="1200" u="none" cap="none" strike="noStrike">
              <a:solidFill>
                <a:srgbClr val="395E89"/>
              </a:solidFill>
              <a:latin typeface="Arial"/>
              <a:ea typeface="Arial"/>
              <a:cs typeface="Arial"/>
              <a:sym typeface="Arial"/>
            </a:endParaRPr>
          </a:p>
        </p:txBody>
      </p:sp>
      <p:pic>
        <p:nvPicPr>
          <p:cNvPr id="1046" name="Google Shape;1046;p48"/>
          <p:cNvPicPr preferRelativeResize="0"/>
          <p:nvPr/>
        </p:nvPicPr>
        <p:blipFill rotWithShape="1">
          <a:blip r:embed="rId4">
            <a:alphaModFix/>
          </a:blip>
          <a:srcRect b="0" l="0" r="0" t="0"/>
          <a:stretch/>
        </p:blipFill>
        <p:spPr>
          <a:xfrm>
            <a:off x="3974751" y="3461523"/>
            <a:ext cx="1194499" cy="1962726"/>
          </a:xfrm>
          <a:prstGeom prst="rect">
            <a:avLst/>
          </a:prstGeom>
          <a:noFill/>
          <a:ln>
            <a:noFill/>
          </a:ln>
        </p:spPr>
      </p:pic>
      <p:sp>
        <p:nvSpPr>
          <p:cNvPr id="1047" name="Google Shape;1047;p48"/>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48" name="Google Shape;1048;p48"/>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Discuss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graphicFrame>
        <p:nvGraphicFramePr>
          <p:cNvPr id="1054" name="Google Shape;1054;p49"/>
          <p:cNvGraphicFramePr/>
          <p:nvPr/>
        </p:nvGraphicFramePr>
        <p:xfrm>
          <a:off x="-12" y="1868125"/>
          <a:ext cx="3000000" cy="3000000"/>
        </p:xfrm>
        <a:graphic>
          <a:graphicData uri="http://schemas.openxmlformats.org/drawingml/2006/table">
            <a:tbl>
              <a:tblPr bandRow="1" firstRow="1">
                <a:noFill/>
                <a:tableStyleId>{6A1B19C1-8FAC-4813-826F-82332E78CB18}</a:tableStyleId>
              </a:tblPr>
              <a:tblGrid>
                <a:gridCol w="2286000"/>
                <a:gridCol w="2286000"/>
                <a:gridCol w="2286000"/>
                <a:gridCol w="2286000"/>
              </a:tblGrid>
              <a:tr h="600575">
                <a:tc>
                  <a:txBody>
                    <a:bodyPr/>
                    <a:lstStyle/>
                    <a:p>
                      <a:pPr indent="0" lvl="0" marL="0" marR="0" rtl="0" algn="ctr">
                        <a:lnSpc>
                          <a:spcPct val="100000"/>
                        </a:lnSpc>
                        <a:spcBef>
                          <a:spcPts val="0"/>
                        </a:spcBef>
                        <a:spcAft>
                          <a:spcPts val="0"/>
                        </a:spcAft>
                        <a:buClr>
                          <a:srgbClr val="000000"/>
                        </a:buClr>
                        <a:buSzPts val="1800"/>
                        <a:buFont typeface="Arial"/>
                        <a:buNone/>
                      </a:pPr>
                      <a:r>
                        <a:rPr lang="en-US" sz="2000" u="none" cap="none" strike="noStrike"/>
                        <a:t>Purpose</a:t>
                      </a:r>
                      <a:endParaRPr sz="2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2000" u="none" cap="none" strike="noStrike"/>
                        <a:t>Focus</a:t>
                      </a:r>
                      <a:endParaRPr sz="2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2000" u="none" cap="none" strike="noStrike"/>
                        <a:t>Tools</a:t>
                      </a:r>
                      <a:endParaRPr sz="2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2000" u="none" cap="none" strike="noStrike"/>
                        <a:t>Time Frame</a:t>
                      </a:r>
                      <a:endParaRPr sz="2000" u="none" cap="none" strike="noStrike"/>
                    </a:p>
                  </a:txBody>
                  <a:tcPr marT="45725" marB="45725" marR="91450" marL="91450" anchor="ctr"/>
                </a:tc>
              </a:tr>
              <a:tr h="3078750">
                <a:tc>
                  <a:txBody>
                    <a:bodyPr/>
                    <a:lstStyle/>
                    <a:p>
                      <a:pPr indent="0" lvl="0" marL="0" marR="0" rtl="0" algn="l">
                        <a:lnSpc>
                          <a:spcPct val="100000"/>
                        </a:lnSpc>
                        <a:spcBef>
                          <a:spcPts val="0"/>
                        </a:spcBef>
                        <a:spcAft>
                          <a:spcPts val="0"/>
                        </a:spcAft>
                        <a:buClr>
                          <a:schemeClr val="dk1"/>
                        </a:buClr>
                        <a:buSzPts val="1700"/>
                        <a:buFont typeface="Arial"/>
                        <a:buNone/>
                      </a:pPr>
                      <a:r>
                        <a:rPr lang="en-US" sz="2000" u="none" cap="none" strike="noStrike"/>
                        <a:t>Monitor students’ response to supplemental or intensive intervention to identify students who are not making adequate progress and/or responding to intervention. </a:t>
                      </a:r>
                      <a:endParaRPr sz="20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700"/>
                        <a:buFont typeface="Arial"/>
                        <a:buNone/>
                      </a:pPr>
                      <a:r>
                        <a:rPr lang="en-US" sz="2000" u="none" cap="none" strike="noStrike"/>
                        <a:t>Students identified through screening as at-risk for poor learning outcomes. </a:t>
                      </a:r>
                      <a:endParaRPr sz="20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700"/>
                        <a:buFont typeface="Arial"/>
                        <a:buNone/>
                      </a:pPr>
                      <a:r>
                        <a:rPr lang="en-US" sz="2000" u="none" cap="none" strike="noStrike"/>
                        <a:t>Brief assessments that are valid, reliable, and evidence-based.</a:t>
                      </a:r>
                      <a:endParaRPr sz="2000" u="none" cap="none" strike="noStrike"/>
                    </a:p>
                    <a:p>
                      <a:pPr indent="0" lvl="0" marL="0" marR="0" rtl="0" algn="l">
                        <a:lnSpc>
                          <a:spcPct val="100000"/>
                        </a:lnSpc>
                        <a:spcBef>
                          <a:spcPts val="0"/>
                        </a:spcBef>
                        <a:spcAft>
                          <a:spcPts val="0"/>
                        </a:spcAft>
                        <a:buClr>
                          <a:schemeClr val="dk1"/>
                        </a:buClr>
                        <a:buSzPts val="1700"/>
                        <a:buFont typeface="Arial"/>
                        <a:buNone/>
                      </a:pPr>
                      <a:r>
                        <a:t/>
                      </a:r>
                      <a:endParaRPr sz="2000" u="none" cap="none" strike="noStrike"/>
                    </a:p>
                    <a:p>
                      <a:pPr indent="0" lvl="0" marL="0" marR="0" rtl="0" algn="l">
                        <a:lnSpc>
                          <a:spcPct val="100000"/>
                        </a:lnSpc>
                        <a:spcBef>
                          <a:spcPts val="0"/>
                        </a:spcBef>
                        <a:spcAft>
                          <a:spcPts val="0"/>
                        </a:spcAft>
                        <a:buClr>
                          <a:schemeClr val="dk1"/>
                        </a:buClr>
                        <a:buSzPts val="1700"/>
                        <a:buFont typeface="Arial"/>
                        <a:buNone/>
                      </a:pPr>
                      <a:r>
                        <a:rPr lang="en-US" sz="2000" u="none" cap="none" strike="noStrike"/>
                        <a:t>Different tools may be used to assess different outcome measures.</a:t>
                      </a:r>
                      <a:endParaRPr sz="20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700"/>
                        <a:buFont typeface="Arial"/>
                        <a:buNone/>
                      </a:pPr>
                      <a:r>
                        <a:rPr lang="en-US" sz="2000" u="none" cap="none" strike="noStrike"/>
                        <a:t>Students are assessed at regular intervals (e.g., weekly, biweekly, or monthly). </a:t>
                      </a:r>
                      <a:endParaRPr sz="2000" u="none" cap="none" strike="noStrike"/>
                    </a:p>
                    <a:p>
                      <a:pPr indent="0" lvl="0" marL="0" marR="0" rtl="0" algn="l">
                        <a:lnSpc>
                          <a:spcPct val="100000"/>
                        </a:lnSpc>
                        <a:spcBef>
                          <a:spcPts val="0"/>
                        </a:spcBef>
                        <a:spcAft>
                          <a:spcPts val="0"/>
                        </a:spcAft>
                        <a:buClr>
                          <a:srgbClr val="000000"/>
                        </a:buClr>
                        <a:buSzPts val="1700"/>
                        <a:buFont typeface="Arial"/>
                        <a:buNone/>
                      </a:pPr>
                      <a:r>
                        <a:t/>
                      </a:r>
                      <a:endParaRPr sz="2000" u="none" cap="none" strike="noStrike"/>
                    </a:p>
                    <a:p>
                      <a:pPr indent="0" lvl="0" marL="0" marR="0" rtl="0" algn="l">
                        <a:lnSpc>
                          <a:spcPct val="100000"/>
                        </a:lnSpc>
                        <a:spcBef>
                          <a:spcPts val="0"/>
                        </a:spcBef>
                        <a:spcAft>
                          <a:spcPts val="0"/>
                        </a:spcAft>
                        <a:buClr>
                          <a:srgbClr val="000000"/>
                        </a:buClr>
                        <a:buSzPts val="1700"/>
                        <a:buFont typeface="Arial"/>
                        <a:buNone/>
                      </a:pPr>
                      <a:r>
                        <a:rPr lang="en-US" sz="2000" u="none" cap="none" strike="noStrike"/>
                        <a:t>Tier II—biweekly</a:t>
                      </a:r>
                      <a:endParaRPr sz="2000" u="none" cap="none" strike="noStrike"/>
                    </a:p>
                    <a:p>
                      <a:pPr indent="0" lvl="0" marL="0" marR="0" rtl="0" algn="l">
                        <a:lnSpc>
                          <a:spcPct val="100000"/>
                        </a:lnSpc>
                        <a:spcBef>
                          <a:spcPts val="0"/>
                        </a:spcBef>
                        <a:spcAft>
                          <a:spcPts val="0"/>
                        </a:spcAft>
                        <a:buClr>
                          <a:srgbClr val="000000"/>
                        </a:buClr>
                        <a:buSzPts val="1700"/>
                        <a:buFont typeface="Arial"/>
                        <a:buNone/>
                      </a:pPr>
                      <a:r>
                        <a:rPr lang="en-US" sz="2000" u="none" cap="none" strike="noStrike"/>
                        <a:t>Tier III—weekly</a:t>
                      </a:r>
                      <a:endParaRPr sz="2000" u="none" cap="none" strike="noStrike"/>
                    </a:p>
                  </a:txBody>
                  <a:tcPr marT="45725" marB="45725" marR="91450" marL="91450"/>
                </a:tc>
              </a:tr>
            </a:tbl>
          </a:graphicData>
        </a:graphic>
      </p:graphicFrame>
      <p:sp>
        <p:nvSpPr>
          <p:cNvPr id="1055" name="Google Shape;1055;p49"/>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Progress Monitoring</a:t>
            </a:r>
            <a:endParaRPr/>
          </a:p>
        </p:txBody>
      </p:sp>
      <p:sp>
        <p:nvSpPr>
          <p:cNvPr id="1056" name="Google Shape;1056;p4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057" name="Google Shape;1057;p4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5"/>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What Is RTI?</a:t>
            </a:r>
            <a:endParaRPr/>
          </a:p>
        </p:txBody>
      </p:sp>
      <p:sp>
        <p:nvSpPr>
          <p:cNvPr id="518" name="Google Shape;518;p5"/>
          <p:cNvSpPr txBox="1"/>
          <p:nvPr>
            <p:ph idx="1" type="body"/>
          </p:nvPr>
        </p:nvSpPr>
        <p:spPr>
          <a:xfrm>
            <a:off x="687388" y="4529139"/>
            <a:ext cx="8229600" cy="1389062"/>
          </a:xfrm>
          <a:prstGeom prst="rect">
            <a:avLst/>
          </a:prstGeom>
          <a:noFill/>
          <a:ln>
            <a:noFill/>
          </a:ln>
        </p:spPr>
        <p:txBody>
          <a:bodyPr anchorCtr="0" anchor="t" bIns="45700" lIns="0" spcFirstLastPara="1" rIns="0" wrap="square" tIns="45700">
            <a:noAutofit/>
          </a:bodyPr>
          <a:lstStyle/>
          <a:p>
            <a:pPr indent="-228600" lvl="0" marL="457200" rtl="0" algn="l">
              <a:lnSpc>
                <a:spcPct val="100000"/>
              </a:lnSpc>
              <a:spcBef>
                <a:spcPts val="360"/>
              </a:spcBef>
              <a:spcAft>
                <a:spcPts val="0"/>
              </a:spcAft>
              <a:buClr>
                <a:srgbClr val="BFBFBF"/>
              </a:buClr>
              <a:buSzPts val="1800"/>
              <a:buNone/>
            </a:pPr>
            <a:r>
              <a:t/>
            </a:r>
            <a:endParaRPr/>
          </a:p>
        </p:txBody>
      </p:sp>
      <p:sp>
        <p:nvSpPr>
          <p:cNvPr id="519" name="Google Shape;519;p5"/>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id="520" name="Google Shape;520;p5"/>
          <p:cNvPicPr preferRelativeResize="0"/>
          <p:nvPr/>
        </p:nvPicPr>
        <p:blipFill rotWithShape="1">
          <a:blip r:embed="rId3">
            <a:alphaModFix/>
          </a:blip>
          <a:srcRect b="0" l="0" r="0" t="0"/>
          <a:stretch/>
        </p:blipFill>
        <p:spPr>
          <a:xfrm>
            <a:off x="4877039" y="167049"/>
            <a:ext cx="3579573" cy="41890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50"/>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Why Progress Monitor?</a:t>
            </a:r>
            <a:endParaRPr/>
          </a:p>
        </p:txBody>
      </p:sp>
      <p:grpSp>
        <p:nvGrpSpPr>
          <p:cNvPr id="1064" name="Google Shape;1064;p50"/>
          <p:cNvGrpSpPr/>
          <p:nvPr/>
        </p:nvGrpSpPr>
        <p:grpSpPr>
          <a:xfrm>
            <a:off x="712244" y="2047292"/>
            <a:ext cx="8121434" cy="3565698"/>
            <a:chOff x="100684" y="274476"/>
            <a:chExt cx="8121434" cy="3565698"/>
          </a:xfrm>
        </p:grpSpPr>
        <p:sp>
          <p:nvSpPr>
            <p:cNvPr id="1065" name="Google Shape;1065;p50"/>
            <p:cNvSpPr/>
            <p:nvPr/>
          </p:nvSpPr>
          <p:spPr>
            <a:xfrm>
              <a:off x="3125449" y="1963929"/>
              <a:ext cx="1876245" cy="1876245"/>
            </a:xfrm>
            <a:prstGeom prst="ellipse">
              <a:avLst/>
            </a:prstGeom>
            <a:solidFill>
              <a:schemeClr val="accent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50"/>
            <p:cNvSpPr txBox="1"/>
            <p:nvPr/>
          </p:nvSpPr>
          <p:spPr>
            <a:xfrm>
              <a:off x="3400219" y="2238699"/>
              <a:ext cx="1326705" cy="1326705"/>
            </a:xfrm>
            <a:prstGeom prst="rect">
              <a:avLst/>
            </a:prstGeom>
            <a:noFill/>
            <a:ln>
              <a:noFill/>
            </a:ln>
          </p:spPr>
          <p:txBody>
            <a:bodyPr anchorCtr="0" anchor="ctr" bIns="19675" lIns="19675" spcFirstLastPara="1" rIns="19675" wrap="square" tIns="19675">
              <a:noAutofit/>
            </a:bodyPr>
            <a:lstStyle/>
            <a:p>
              <a:pPr indent="0" lvl="0" marL="0" marR="0" rtl="0" algn="ctr">
                <a:lnSpc>
                  <a:spcPct val="90000"/>
                </a:lnSpc>
                <a:spcBef>
                  <a:spcPts val="0"/>
                </a:spcBef>
                <a:spcAft>
                  <a:spcPts val="0"/>
                </a:spcAft>
                <a:buClr>
                  <a:srgbClr val="000000"/>
                </a:buClr>
                <a:buSzPts val="3100"/>
                <a:buFont typeface="Arial"/>
                <a:buNone/>
              </a:pPr>
              <a:r>
                <a:rPr b="0" i="0" lang="en-US" sz="2800" u="none" cap="none" strike="noStrike">
                  <a:solidFill>
                    <a:schemeClr val="lt1"/>
                  </a:solidFill>
                  <a:latin typeface="Arial"/>
                  <a:ea typeface="Arial"/>
                  <a:cs typeface="Arial"/>
                  <a:sym typeface="Arial"/>
                </a:rPr>
                <a:t>Data allow us to…</a:t>
              </a:r>
              <a:endParaRPr b="0" i="0" sz="2800" u="none" cap="none" strike="noStrike">
                <a:solidFill>
                  <a:srgbClr val="000000"/>
                </a:solidFill>
                <a:latin typeface="Arial"/>
                <a:ea typeface="Arial"/>
                <a:cs typeface="Arial"/>
                <a:sym typeface="Arial"/>
              </a:endParaRPr>
            </a:p>
          </p:txBody>
        </p:sp>
        <p:sp>
          <p:nvSpPr>
            <p:cNvPr id="1067" name="Google Shape;1067;p50"/>
            <p:cNvSpPr/>
            <p:nvPr/>
          </p:nvSpPr>
          <p:spPr>
            <a:xfrm flipH="1" rot="10800000">
              <a:off x="2487860" y="2705217"/>
              <a:ext cx="589297" cy="534729"/>
            </a:xfrm>
            <a:prstGeom prst="lef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50"/>
            <p:cNvSpPr/>
            <p:nvPr/>
          </p:nvSpPr>
          <p:spPr>
            <a:xfrm>
              <a:off x="100684" y="2128034"/>
              <a:ext cx="2391383" cy="1425946"/>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50"/>
            <p:cNvSpPr txBox="1"/>
            <p:nvPr/>
          </p:nvSpPr>
          <p:spPr>
            <a:xfrm>
              <a:off x="142449" y="2169799"/>
              <a:ext cx="2307853" cy="1342416"/>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US" sz="2000" u="none" cap="none" strike="noStrike">
                  <a:solidFill>
                    <a:schemeClr val="lt1"/>
                  </a:solidFill>
                  <a:latin typeface="Arial"/>
                  <a:ea typeface="Arial"/>
                  <a:cs typeface="Arial"/>
                  <a:sym typeface="Arial"/>
                </a:rPr>
                <a:t>Estimate the rates of improvement across time</a:t>
              </a:r>
              <a:endParaRPr b="0" i="0" sz="2000" u="none" cap="none" strike="noStrike">
                <a:solidFill>
                  <a:srgbClr val="000000"/>
                </a:solidFill>
                <a:latin typeface="Arial"/>
                <a:ea typeface="Arial"/>
                <a:cs typeface="Arial"/>
                <a:sym typeface="Arial"/>
              </a:endParaRPr>
            </a:p>
          </p:txBody>
        </p:sp>
        <p:sp>
          <p:nvSpPr>
            <p:cNvPr id="1070" name="Google Shape;1070;p50"/>
            <p:cNvSpPr/>
            <p:nvPr/>
          </p:nvSpPr>
          <p:spPr>
            <a:xfrm rot="3095891">
              <a:off x="2930052" y="1720174"/>
              <a:ext cx="599303" cy="534729"/>
            </a:xfrm>
            <a:prstGeom prst="lef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p50"/>
            <p:cNvSpPr/>
            <p:nvPr/>
          </p:nvSpPr>
          <p:spPr>
            <a:xfrm>
              <a:off x="1252379" y="274476"/>
              <a:ext cx="2647447" cy="1425946"/>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50"/>
            <p:cNvSpPr txBox="1"/>
            <p:nvPr/>
          </p:nvSpPr>
          <p:spPr>
            <a:xfrm>
              <a:off x="1294144" y="316241"/>
              <a:ext cx="2563917" cy="1342416"/>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US" sz="2000" u="none" cap="none" strike="noStrike">
                  <a:solidFill>
                    <a:schemeClr val="lt1"/>
                  </a:solidFill>
                  <a:latin typeface="Arial"/>
                  <a:ea typeface="Arial"/>
                  <a:cs typeface="Arial"/>
                  <a:sym typeface="Arial"/>
                </a:rPr>
                <a:t>Compare the efficacy of different forms of instruction</a:t>
              </a:r>
              <a:endParaRPr b="0" i="0" sz="2000" u="none" cap="none" strike="noStrike">
                <a:solidFill>
                  <a:srgbClr val="000000"/>
                </a:solidFill>
                <a:latin typeface="Arial"/>
                <a:ea typeface="Arial"/>
                <a:cs typeface="Arial"/>
                <a:sym typeface="Arial"/>
              </a:endParaRPr>
            </a:p>
          </p:txBody>
        </p:sp>
        <p:sp>
          <p:nvSpPr>
            <p:cNvPr id="1073" name="Google Shape;1073;p50"/>
            <p:cNvSpPr/>
            <p:nvPr/>
          </p:nvSpPr>
          <p:spPr>
            <a:xfrm rot="8389356">
              <a:off x="4657920" y="1727709"/>
              <a:ext cx="702379" cy="534729"/>
            </a:xfrm>
            <a:prstGeom prst="lef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50"/>
            <p:cNvSpPr/>
            <p:nvPr/>
          </p:nvSpPr>
          <p:spPr>
            <a:xfrm>
              <a:off x="4663493" y="274808"/>
              <a:ext cx="2774856" cy="1425946"/>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50"/>
            <p:cNvSpPr txBox="1"/>
            <p:nvPr/>
          </p:nvSpPr>
          <p:spPr>
            <a:xfrm>
              <a:off x="4705258" y="316573"/>
              <a:ext cx="2691326" cy="1342416"/>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US" sz="2000" u="none" cap="none" strike="noStrike">
                  <a:solidFill>
                    <a:schemeClr val="lt1"/>
                  </a:solidFill>
                  <a:latin typeface="Arial"/>
                  <a:ea typeface="Arial"/>
                  <a:cs typeface="Arial"/>
                  <a:sym typeface="Arial"/>
                </a:rPr>
                <a:t>Identify students who are not demonstrating adequate progress</a:t>
              </a:r>
              <a:endParaRPr b="0" i="0" sz="2000" u="none" cap="none" strike="noStrike">
                <a:solidFill>
                  <a:srgbClr val="000000"/>
                </a:solidFill>
                <a:latin typeface="Arial"/>
                <a:ea typeface="Arial"/>
                <a:cs typeface="Arial"/>
                <a:sym typeface="Arial"/>
              </a:endParaRPr>
            </a:p>
          </p:txBody>
        </p:sp>
        <p:sp>
          <p:nvSpPr>
            <p:cNvPr id="1076" name="Google Shape;1076;p50"/>
            <p:cNvSpPr/>
            <p:nvPr/>
          </p:nvSpPr>
          <p:spPr>
            <a:xfrm rot="-10708645">
              <a:off x="5028817" y="2769205"/>
              <a:ext cx="621024" cy="492940"/>
            </a:xfrm>
            <a:prstGeom prst="lef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50"/>
            <p:cNvSpPr/>
            <p:nvPr/>
          </p:nvSpPr>
          <p:spPr>
            <a:xfrm>
              <a:off x="5651226" y="2168114"/>
              <a:ext cx="2570892" cy="1425946"/>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50"/>
            <p:cNvSpPr txBox="1"/>
            <p:nvPr/>
          </p:nvSpPr>
          <p:spPr>
            <a:xfrm>
              <a:off x="5695518" y="2265026"/>
              <a:ext cx="2487362" cy="1342416"/>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US" sz="2000" u="none" cap="none" strike="noStrike">
                  <a:solidFill>
                    <a:schemeClr val="lt1"/>
                  </a:solidFill>
                  <a:latin typeface="Arial"/>
                  <a:ea typeface="Arial"/>
                  <a:cs typeface="Arial"/>
                  <a:sym typeface="Arial"/>
                </a:rPr>
                <a:t>Determine when an instructional change is needed</a:t>
              </a:r>
              <a:endParaRPr b="0" i="0" sz="2000" u="none" cap="none" strike="noStrike">
                <a:solidFill>
                  <a:srgbClr val="000000"/>
                </a:solidFill>
                <a:latin typeface="Arial"/>
                <a:ea typeface="Arial"/>
                <a:cs typeface="Arial"/>
                <a:sym typeface="Arial"/>
              </a:endParaRPr>
            </a:p>
          </p:txBody>
        </p:sp>
      </p:grpSp>
      <p:sp>
        <p:nvSpPr>
          <p:cNvPr id="1079" name="Google Shape;1079;p50"/>
          <p:cNvSpPr/>
          <p:nvPr/>
        </p:nvSpPr>
        <p:spPr>
          <a:xfrm flipH="1">
            <a:off x="587856" y="5654675"/>
            <a:ext cx="5715489" cy="23308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1" lang="en-US" sz="1100" u="none" cap="none" strike="noStrike">
                <a:solidFill>
                  <a:srgbClr val="25496F"/>
                </a:solidFill>
                <a:latin typeface="Arial"/>
                <a:ea typeface="Arial"/>
                <a:cs typeface="Arial"/>
                <a:sym typeface="Arial"/>
              </a:rPr>
              <a:t>Source: National </a:t>
            </a:r>
            <a:r>
              <a:rPr b="0" i="0" lang="en-US" sz="1100" u="none" cap="none" strike="noStrike">
                <a:solidFill>
                  <a:srgbClr val="25496F"/>
                </a:solidFill>
                <a:latin typeface="Arial"/>
                <a:ea typeface="Arial"/>
                <a:cs typeface="Arial"/>
                <a:sym typeface="Arial"/>
              </a:rPr>
              <a:t>Center on Response to Intervention (2013).</a:t>
            </a:r>
            <a:endParaRPr b="0" i="0" sz="1400" u="none" cap="none" strike="noStrike">
              <a:solidFill>
                <a:srgbClr val="25496F"/>
              </a:solidFill>
              <a:latin typeface="Arial"/>
              <a:ea typeface="Arial"/>
              <a:cs typeface="Arial"/>
              <a:sym typeface="Arial"/>
            </a:endParaRPr>
          </a:p>
        </p:txBody>
      </p:sp>
      <p:pic>
        <p:nvPicPr>
          <p:cNvPr descr="RTI Arkansas Logo.png" id="1080" name="Google Shape;1080;p50"/>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081" name="Google Shape;1081;p50"/>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51"/>
          <p:cNvSpPr/>
          <p:nvPr/>
        </p:nvSpPr>
        <p:spPr>
          <a:xfrm>
            <a:off x="3722925" y="1937150"/>
            <a:ext cx="4747800" cy="3874500"/>
          </a:xfrm>
          <a:prstGeom prst="ellipse">
            <a:avLst/>
          </a:prstGeom>
          <a:noFill/>
          <a:ln cap="flat" cmpd="sng" w="317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88" name="Google Shape;1088;p51"/>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Screening Versus </a:t>
            </a:r>
            <a:br>
              <a:rPr lang="en-US"/>
            </a:br>
            <a:r>
              <a:rPr lang="en-US"/>
              <a:t>Progress Monitoring</a:t>
            </a:r>
            <a:endParaRPr/>
          </a:p>
        </p:txBody>
      </p:sp>
      <p:sp>
        <p:nvSpPr>
          <p:cNvPr id="1089" name="Google Shape;1089;p51"/>
          <p:cNvSpPr/>
          <p:nvPr/>
        </p:nvSpPr>
        <p:spPr>
          <a:xfrm>
            <a:off x="979725" y="1937150"/>
            <a:ext cx="4747800" cy="3874500"/>
          </a:xfrm>
          <a:prstGeom prst="ellipse">
            <a:avLst/>
          </a:prstGeom>
          <a:noFill/>
          <a:ln cap="flat" cmpd="sng" w="317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090" name="Google Shape;1090;p51"/>
          <p:cNvSpPr txBox="1"/>
          <p:nvPr/>
        </p:nvSpPr>
        <p:spPr>
          <a:xfrm>
            <a:off x="2280250" y="2155375"/>
            <a:ext cx="20250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400" u="none" cap="none" strike="noStrike">
                <a:solidFill>
                  <a:schemeClr val="dk1"/>
                </a:solidFill>
                <a:latin typeface="Arial"/>
                <a:ea typeface="Arial"/>
                <a:cs typeface="Arial"/>
                <a:sym typeface="Arial"/>
              </a:rPr>
              <a:t>Screening</a:t>
            </a:r>
            <a:endParaRPr b="1" i="0" sz="2400" u="none" cap="none" strike="noStrike">
              <a:solidFill>
                <a:schemeClr val="dk1"/>
              </a:solidFill>
              <a:latin typeface="Arial"/>
              <a:ea typeface="Arial"/>
              <a:cs typeface="Arial"/>
              <a:sym typeface="Arial"/>
            </a:endParaRPr>
          </a:p>
        </p:txBody>
      </p:sp>
      <p:sp>
        <p:nvSpPr>
          <p:cNvPr id="1091" name="Google Shape;1091;p51"/>
          <p:cNvSpPr txBox="1"/>
          <p:nvPr/>
        </p:nvSpPr>
        <p:spPr>
          <a:xfrm>
            <a:off x="5110852" y="2094175"/>
            <a:ext cx="20250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400" u="none" cap="none" strike="noStrike">
                <a:solidFill>
                  <a:schemeClr val="dk1"/>
                </a:solidFill>
                <a:latin typeface="Arial"/>
                <a:ea typeface="Arial"/>
                <a:cs typeface="Arial"/>
                <a:sym typeface="Arial"/>
              </a:rPr>
              <a:t>Progress Monitoring </a:t>
            </a:r>
            <a:endParaRPr b="1" i="0" sz="2400" u="none" cap="none" strike="noStrike">
              <a:solidFill>
                <a:schemeClr val="dk1"/>
              </a:solidFill>
              <a:latin typeface="Arial"/>
              <a:ea typeface="Arial"/>
              <a:cs typeface="Arial"/>
              <a:sym typeface="Arial"/>
            </a:endParaRPr>
          </a:p>
        </p:txBody>
      </p:sp>
      <p:sp>
        <p:nvSpPr>
          <p:cNvPr id="1092" name="Google Shape;1092;p51"/>
          <p:cNvSpPr txBox="1"/>
          <p:nvPr/>
        </p:nvSpPr>
        <p:spPr>
          <a:xfrm>
            <a:off x="1447299" y="2927175"/>
            <a:ext cx="2379000" cy="338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All students</a:t>
            </a:r>
            <a:endParaRPr b="0" i="0" sz="1800" u="none" cap="none" strike="noStrike">
              <a:solidFill>
                <a:srgbClr val="17365D"/>
              </a:solidFill>
              <a:latin typeface="Arial"/>
              <a:ea typeface="Arial"/>
              <a:cs typeface="Arial"/>
              <a:sym typeface="Arial"/>
            </a:endParaRPr>
          </a:p>
        </p:txBody>
      </p:sp>
      <p:sp>
        <p:nvSpPr>
          <p:cNvPr id="1093" name="Google Shape;1093;p51"/>
          <p:cNvSpPr txBox="1"/>
          <p:nvPr/>
        </p:nvSpPr>
        <p:spPr>
          <a:xfrm>
            <a:off x="5621001" y="2992475"/>
            <a:ext cx="2550600" cy="584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Students at-risk (Tier II and Tier III)</a:t>
            </a:r>
            <a:endParaRPr b="0" i="0" sz="1800" u="none" cap="none" strike="noStrike">
              <a:solidFill>
                <a:srgbClr val="17365D"/>
              </a:solidFill>
              <a:latin typeface="Arial"/>
              <a:ea typeface="Arial"/>
              <a:cs typeface="Arial"/>
              <a:sym typeface="Arial"/>
            </a:endParaRPr>
          </a:p>
        </p:txBody>
      </p:sp>
      <p:sp>
        <p:nvSpPr>
          <p:cNvPr id="1094" name="Google Shape;1094;p51"/>
          <p:cNvSpPr txBox="1"/>
          <p:nvPr/>
        </p:nvSpPr>
        <p:spPr>
          <a:xfrm>
            <a:off x="3845375" y="3046900"/>
            <a:ext cx="1732200" cy="584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Same tool (often)</a:t>
            </a:r>
            <a:endParaRPr b="0" i="0" sz="1800" u="none" cap="none" strike="noStrike">
              <a:solidFill>
                <a:srgbClr val="17365D"/>
              </a:solidFill>
              <a:latin typeface="Arial"/>
              <a:ea typeface="Arial"/>
              <a:cs typeface="Arial"/>
              <a:sym typeface="Arial"/>
            </a:endParaRPr>
          </a:p>
        </p:txBody>
      </p:sp>
      <p:sp>
        <p:nvSpPr>
          <p:cNvPr id="1095" name="Google Shape;1095;p51"/>
          <p:cNvSpPr txBox="1"/>
          <p:nvPr/>
        </p:nvSpPr>
        <p:spPr>
          <a:xfrm>
            <a:off x="1059476" y="3614825"/>
            <a:ext cx="2734200" cy="584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Three times per year</a:t>
            </a:r>
            <a:endParaRPr b="0" i="0" sz="1800" u="none" cap="none" strike="noStrike">
              <a:solidFill>
                <a:srgbClr val="17365D"/>
              </a:solidFill>
              <a:latin typeface="Arial"/>
              <a:ea typeface="Arial"/>
              <a:cs typeface="Arial"/>
              <a:sym typeface="Arial"/>
            </a:endParaRPr>
          </a:p>
        </p:txBody>
      </p:sp>
      <p:sp>
        <p:nvSpPr>
          <p:cNvPr id="1096" name="Google Shape;1096;p51"/>
          <p:cNvSpPr txBox="1"/>
          <p:nvPr/>
        </p:nvSpPr>
        <p:spPr>
          <a:xfrm>
            <a:off x="5776975" y="3785625"/>
            <a:ext cx="2550600" cy="584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Biweekly or weekly</a:t>
            </a:r>
            <a:endParaRPr b="0" i="0" sz="1800" u="none" cap="none" strike="noStrike">
              <a:solidFill>
                <a:srgbClr val="17365D"/>
              </a:solidFill>
              <a:latin typeface="Arial"/>
              <a:ea typeface="Arial"/>
              <a:cs typeface="Arial"/>
              <a:sym typeface="Arial"/>
            </a:endParaRPr>
          </a:p>
        </p:txBody>
      </p:sp>
      <p:sp>
        <p:nvSpPr>
          <p:cNvPr id="1097" name="Google Shape;1097;p51"/>
          <p:cNvSpPr txBox="1"/>
          <p:nvPr/>
        </p:nvSpPr>
        <p:spPr>
          <a:xfrm>
            <a:off x="1768674" y="4921575"/>
            <a:ext cx="2025000" cy="338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Risk status</a:t>
            </a:r>
            <a:endParaRPr b="0" i="0" sz="1800" u="none" cap="none" strike="noStrike">
              <a:solidFill>
                <a:srgbClr val="17365D"/>
              </a:solidFill>
              <a:latin typeface="Arial"/>
              <a:ea typeface="Arial"/>
              <a:cs typeface="Arial"/>
              <a:sym typeface="Arial"/>
            </a:endParaRPr>
          </a:p>
        </p:txBody>
      </p:sp>
      <p:sp>
        <p:nvSpPr>
          <p:cNvPr id="1098" name="Google Shape;1098;p51"/>
          <p:cNvSpPr txBox="1"/>
          <p:nvPr/>
        </p:nvSpPr>
        <p:spPr>
          <a:xfrm>
            <a:off x="3865775" y="4426675"/>
            <a:ext cx="1671000" cy="338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Formative </a:t>
            </a:r>
            <a:endParaRPr b="0" i="0" sz="1800" u="none" cap="none" strike="noStrike">
              <a:solidFill>
                <a:srgbClr val="17365D"/>
              </a:solidFill>
              <a:latin typeface="Arial"/>
              <a:ea typeface="Arial"/>
              <a:cs typeface="Arial"/>
              <a:sym typeface="Arial"/>
            </a:endParaRPr>
          </a:p>
        </p:txBody>
      </p:sp>
      <p:sp>
        <p:nvSpPr>
          <p:cNvPr id="1099" name="Google Shape;1099;p51"/>
          <p:cNvSpPr txBox="1"/>
          <p:nvPr/>
        </p:nvSpPr>
        <p:spPr>
          <a:xfrm>
            <a:off x="1374321" y="4198078"/>
            <a:ext cx="1732200" cy="338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Grade level</a:t>
            </a:r>
            <a:endParaRPr b="0" i="0" sz="1800" u="none" cap="none" strike="noStrike">
              <a:solidFill>
                <a:srgbClr val="17365D"/>
              </a:solidFill>
              <a:latin typeface="Arial"/>
              <a:ea typeface="Arial"/>
              <a:cs typeface="Arial"/>
              <a:sym typeface="Arial"/>
            </a:endParaRPr>
          </a:p>
        </p:txBody>
      </p:sp>
      <p:sp>
        <p:nvSpPr>
          <p:cNvPr id="1100" name="Google Shape;1100;p51"/>
          <p:cNvSpPr txBox="1"/>
          <p:nvPr/>
        </p:nvSpPr>
        <p:spPr>
          <a:xfrm>
            <a:off x="5589831" y="4336875"/>
            <a:ext cx="2734200" cy="584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Grade level or skill level</a:t>
            </a:r>
            <a:endParaRPr b="0" i="0" sz="1800" u="none" cap="none" strike="noStrike">
              <a:solidFill>
                <a:srgbClr val="17365D"/>
              </a:solidFill>
              <a:latin typeface="Arial"/>
              <a:ea typeface="Arial"/>
              <a:cs typeface="Arial"/>
              <a:sym typeface="Arial"/>
            </a:endParaRPr>
          </a:p>
        </p:txBody>
      </p:sp>
      <p:sp>
        <p:nvSpPr>
          <p:cNvPr id="1101" name="Google Shape;1101;p51"/>
          <p:cNvSpPr txBox="1"/>
          <p:nvPr/>
        </p:nvSpPr>
        <p:spPr>
          <a:xfrm>
            <a:off x="5293174" y="5054025"/>
            <a:ext cx="2144400" cy="584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Rate of growth </a:t>
            </a:r>
            <a:endParaRPr b="0" i="0" sz="1800" u="none" cap="none" strike="noStrike">
              <a:solidFill>
                <a:srgbClr val="17365D"/>
              </a:solidFill>
              <a:latin typeface="Arial"/>
              <a:ea typeface="Arial"/>
              <a:cs typeface="Arial"/>
              <a:sym typeface="Arial"/>
            </a:endParaRPr>
          </a:p>
        </p:txBody>
      </p:sp>
      <p:sp>
        <p:nvSpPr>
          <p:cNvPr id="1102" name="Google Shape;1102;p51"/>
          <p:cNvSpPr txBox="1"/>
          <p:nvPr/>
        </p:nvSpPr>
        <p:spPr>
          <a:xfrm>
            <a:off x="3778700" y="3707875"/>
            <a:ext cx="2025000" cy="584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17365D"/>
              </a:buClr>
              <a:buSzPts val="1800"/>
              <a:buFont typeface="Arial"/>
              <a:buChar char="•"/>
            </a:pPr>
            <a:r>
              <a:rPr b="0" i="0" lang="en-US" sz="1800" u="none" cap="none" strike="noStrike">
                <a:solidFill>
                  <a:srgbClr val="17365D"/>
                </a:solidFill>
                <a:latin typeface="Arial"/>
                <a:ea typeface="Arial"/>
                <a:cs typeface="Arial"/>
                <a:sym typeface="Arial"/>
              </a:rPr>
              <a:t>Individual administration </a:t>
            </a:r>
            <a:endParaRPr b="0" i="0" sz="1800" u="none" cap="none" strike="noStrike">
              <a:solidFill>
                <a:srgbClr val="17365D"/>
              </a:solidFill>
              <a:latin typeface="Arial"/>
              <a:ea typeface="Arial"/>
              <a:cs typeface="Arial"/>
              <a:sym typeface="Arial"/>
            </a:endParaRPr>
          </a:p>
        </p:txBody>
      </p:sp>
      <p:sp>
        <p:nvSpPr>
          <p:cNvPr id="1103" name="Google Shape;1103;p51"/>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descr="RTI Arkansas Logo.png" id="1104" name="Google Shape;1104;p51"/>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52"/>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Progress Monitoring Data</a:t>
            </a:r>
            <a:endParaRPr/>
          </a:p>
        </p:txBody>
      </p:sp>
      <p:pic>
        <p:nvPicPr>
          <p:cNvPr id="1110" name="Google Shape;1110;p52"/>
          <p:cNvPicPr preferRelativeResize="0"/>
          <p:nvPr/>
        </p:nvPicPr>
        <p:blipFill rotWithShape="1">
          <a:blip r:embed="rId3">
            <a:alphaModFix/>
          </a:blip>
          <a:srcRect b="0" l="2410" r="0" t="0"/>
          <a:stretch/>
        </p:blipFill>
        <p:spPr>
          <a:xfrm>
            <a:off x="2952000" y="2362200"/>
            <a:ext cx="6115800" cy="3301195"/>
          </a:xfrm>
          <a:prstGeom prst="rect">
            <a:avLst/>
          </a:prstGeom>
          <a:noFill/>
          <a:ln>
            <a:noFill/>
          </a:ln>
        </p:spPr>
      </p:pic>
      <p:grpSp>
        <p:nvGrpSpPr>
          <p:cNvPr id="1111" name="Google Shape;1111;p52"/>
          <p:cNvGrpSpPr/>
          <p:nvPr/>
        </p:nvGrpSpPr>
        <p:grpSpPr>
          <a:xfrm>
            <a:off x="235607" y="2373053"/>
            <a:ext cx="2672272" cy="2693123"/>
            <a:chOff x="2140410" y="-405223"/>
            <a:chExt cx="4092300" cy="2447404"/>
          </a:xfrm>
        </p:grpSpPr>
        <p:sp>
          <p:nvSpPr>
            <p:cNvPr id="1112" name="Google Shape;1112;p52"/>
            <p:cNvSpPr/>
            <p:nvPr/>
          </p:nvSpPr>
          <p:spPr>
            <a:xfrm>
              <a:off x="2140410" y="-405219"/>
              <a:ext cx="4092300" cy="2447400"/>
            </a:xfrm>
            <a:prstGeom prst="rect">
              <a:avLst/>
            </a:prstGeom>
            <a:solidFill>
              <a:srgbClr val="E36C0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52"/>
            <p:cNvSpPr/>
            <p:nvPr/>
          </p:nvSpPr>
          <p:spPr>
            <a:xfrm>
              <a:off x="2140410" y="-405223"/>
              <a:ext cx="3950100" cy="2447400"/>
            </a:xfrm>
            <a:prstGeom prst="rect">
              <a:avLst/>
            </a:prstGeom>
            <a:noFill/>
            <a:ln>
              <a:noFill/>
            </a:ln>
          </p:spPr>
          <p:txBody>
            <a:bodyPr anchorCtr="0" anchor="ctr" bIns="76200" lIns="76200" spcFirstLastPara="1" rIns="76200" wrap="square" tIns="76200">
              <a:noAutofit/>
            </a:bodyPr>
            <a:lstStyle/>
            <a:p>
              <a:pPr indent="0" lvl="0" marL="0" marR="0" rtl="0" algn="ctr">
                <a:lnSpc>
                  <a:spcPct val="100000"/>
                </a:lnSpc>
                <a:spcBef>
                  <a:spcPts val="0"/>
                </a:spcBef>
                <a:spcAft>
                  <a:spcPts val="0"/>
                </a:spcAft>
                <a:buClr>
                  <a:srgbClr val="000000"/>
                </a:buClr>
                <a:buSzPts val="1800"/>
                <a:buFont typeface="Arial"/>
                <a:buNone/>
              </a:pPr>
              <a:r>
                <a:rPr b="0" i="0" lang="en-US" sz="2400" u="none" cap="none" strike="noStrike">
                  <a:solidFill>
                    <a:schemeClr val="lt1"/>
                  </a:solidFill>
                  <a:latin typeface="Arial"/>
                  <a:ea typeface="Arial"/>
                  <a:cs typeface="Arial"/>
                  <a:sym typeface="Arial"/>
                </a:rPr>
                <a:t>Collect and graph data to support decisions about </a:t>
              </a:r>
              <a:br>
                <a:rPr b="0" i="0" lang="en-US" sz="2400" u="none" cap="none" strike="noStrike">
                  <a:solidFill>
                    <a:schemeClr val="lt1"/>
                  </a:solidFill>
                  <a:latin typeface="Arial"/>
                  <a:ea typeface="Arial"/>
                  <a:cs typeface="Arial"/>
                  <a:sym typeface="Arial"/>
                </a:rPr>
              </a:br>
              <a:r>
                <a:rPr b="0" i="0" lang="en-US" sz="2400" u="none" cap="none" strike="noStrike">
                  <a:solidFill>
                    <a:schemeClr val="lt1"/>
                  </a:solidFill>
                  <a:latin typeface="Arial"/>
                  <a:ea typeface="Arial"/>
                  <a:cs typeface="Arial"/>
                  <a:sym typeface="Arial"/>
                </a:rPr>
                <a:t>a student’s responsiveness to intervention</a:t>
              </a:r>
              <a:endParaRPr b="0" i="0" sz="2400" u="none" cap="none" strike="noStrike">
                <a:solidFill>
                  <a:schemeClr val="lt1"/>
                </a:solidFill>
                <a:latin typeface="Arial"/>
                <a:ea typeface="Arial"/>
                <a:cs typeface="Arial"/>
                <a:sym typeface="Arial"/>
              </a:endParaRPr>
            </a:p>
          </p:txBody>
        </p:sp>
      </p:grpSp>
      <p:sp>
        <p:nvSpPr>
          <p:cNvPr id="1114" name="Google Shape;1114;p52"/>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115" name="Google Shape;1115;p52"/>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5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Progress Monitoring </a:t>
            </a:r>
            <a:endParaRPr/>
          </a:p>
          <a:p>
            <a:pPr indent="0" lvl="0" marL="0" rtl="0" algn="l">
              <a:lnSpc>
                <a:spcPct val="90000"/>
              </a:lnSpc>
              <a:spcBef>
                <a:spcPts val="0"/>
              </a:spcBef>
              <a:spcAft>
                <a:spcPts val="0"/>
              </a:spcAft>
              <a:buSzPts val="1400"/>
              <a:buNone/>
            </a:pPr>
            <a:r>
              <a:rPr lang="en-US"/>
              <a:t>Answers Three Questions</a:t>
            </a:r>
            <a:endParaRPr/>
          </a:p>
        </p:txBody>
      </p:sp>
      <p:sp>
        <p:nvSpPr>
          <p:cNvPr id="1121" name="Google Shape;1121;p5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122" name="Google Shape;1122;p53"/>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123" name="Google Shape;1123;p53"/>
          <p:cNvSpPr/>
          <p:nvPr/>
        </p:nvSpPr>
        <p:spPr>
          <a:xfrm>
            <a:off x="685800" y="2133600"/>
            <a:ext cx="3901800" cy="16065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Are students meeting short- and long-term performance goals?</a:t>
            </a:r>
            <a:endParaRPr b="0" i="0" sz="2400" u="none" cap="none" strike="noStrike">
              <a:solidFill>
                <a:schemeClr val="lt1"/>
              </a:solidFill>
              <a:latin typeface="Arial"/>
              <a:ea typeface="Arial"/>
              <a:cs typeface="Arial"/>
              <a:sym typeface="Arial"/>
            </a:endParaRPr>
          </a:p>
        </p:txBody>
      </p:sp>
      <p:sp>
        <p:nvSpPr>
          <p:cNvPr id="1124" name="Google Shape;1124;p53"/>
          <p:cNvSpPr/>
          <p:nvPr/>
        </p:nvSpPr>
        <p:spPr>
          <a:xfrm>
            <a:off x="4853341" y="2133600"/>
            <a:ext cx="3901800" cy="16065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Are students making progress at an acceptable rate?</a:t>
            </a:r>
            <a:endParaRPr b="0" i="0" sz="2400" u="none" cap="none" strike="noStrike">
              <a:solidFill>
                <a:schemeClr val="lt1"/>
              </a:solidFill>
              <a:latin typeface="Arial"/>
              <a:ea typeface="Arial"/>
              <a:cs typeface="Arial"/>
              <a:sym typeface="Arial"/>
            </a:endParaRPr>
          </a:p>
        </p:txBody>
      </p:sp>
      <p:sp>
        <p:nvSpPr>
          <p:cNvPr id="1125" name="Google Shape;1125;p53"/>
          <p:cNvSpPr/>
          <p:nvPr/>
        </p:nvSpPr>
        <p:spPr>
          <a:xfrm>
            <a:off x="2769570" y="3982264"/>
            <a:ext cx="3901800" cy="16065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Does the instruction need to be adjusted or changed?</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54"/>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Essential </a:t>
            </a:r>
            <a:br>
              <a:rPr lang="en-US"/>
            </a:br>
            <a:r>
              <a:rPr lang="en-US"/>
              <a:t>Component</a:t>
            </a:r>
            <a:endParaRPr/>
          </a:p>
        </p:txBody>
      </p:sp>
      <p:sp>
        <p:nvSpPr>
          <p:cNvPr id="1132" name="Google Shape;1132;p54"/>
          <p:cNvSpPr txBox="1"/>
          <p:nvPr>
            <p:ph idx="1" type="body"/>
          </p:nvPr>
        </p:nvSpPr>
        <p:spPr>
          <a:xfrm>
            <a:off x="687388" y="4529139"/>
            <a:ext cx="8229600" cy="1389062"/>
          </a:xfrm>
          <a:prstGeom prst="rect">
            <a:avLst/>
          </a:prstGeom>
          <a:noFill/>
          <a:ln>
            <a:noFill/>
          </a:ln>
        </p:spPr>
        <p:txBody>
          <a:bodyPr anchorCtr="0" anchor="t" bIns="45700" lIns="0" spcFirstLastPara="1" rIns="0" wrap="square" tIns="45700">
            <a:noAutofit/>
          </a:bodyPr>
          <a:lstStyle/>
          <a:p>
            <a:pPr indent="-342900" lvl="0" marL="342900" rtl="0" algn="l">
              <a:lnSpc>
                <a:spcPct val="100000"/>
              </a:lnSpc>
              <a:spcBef>
                <a:spcPts val="0"/>
              </a:spcBef>
              <a:spcAft>
                <a:spcPts val="0"/>
              </a:spcAft>
              <a:buClr>
                <a:srgbClr val="BFBFBF"/>
              </a:buClr>
              <a:buSzPts val="3200"/>
              <a:buNone/>
            </a:pPr>
            <a:r>
              <a:rPr lang="en-US"/>
              <a:t>Data-Based Decision Making</a:t>
            </a:r>
            <a:endParaRPr/>
          </a:p>
        </p:txBody>
      </p:sp>
      <p:pic>
        <p:nvPicPr>
          <p:cNvPr id="1133" name="Google Shape;1133;p54"/>
          <p:cNvPicPr preferRelativeResize="0"/>
          <p:nvPr/>
        </p:nvPicPr>
        <p:blipFill rotWithShape="1">
          <a:blip r:embed="rId3">
            <a:alphaModFix/>
          </a:blip>
          <a:srcRect b="0" l="0" r="0" t="0"/>
          <a:stretch/>
        </p:blipFill>
        <p:spPr>
          <a:xfrm>
            <a:off x="5535982" y="647700"/>
            <a:ext cx="3130871" cy="3663950"/>
          </a:xfrm>
          <a:prstGeom prst="rect">
            <a:avLst/>
          </a:prstGeom>
          <a:noFill/>
          <a:ln>
            <a:noFill/>
          </a:ln>
        </p:spPr>
      </p:pic>
      <p:sp>
        <p:nvSpPr>
          <p:cNvPr id="1134" name="Google Shape;1134;p54"/>
          <p:cNvSpPr/>
          <p:nvPr/>
        </p:nvSpPr>
        <p:spPr>
          <a:xfrm rot="10800000">
            <a:off x="7101417" y="4386660"/>
            <a:ext cx="268414" cy="592936"/>
          </a:xfrm>
          <a:prstGeom prst="downArrow">
            <a:avLst>
              <a:gd fmla="val 50000" name="adj1"/>
              <a:gd fmla="val 97170" name="adj2"/>
            </a:avLst>
          </a:prstGeom>
          <a:solidFill>
            <a:schemeClr val="lt1"/>
          </a:solidFill>
          <a:ln cap="flat" cmpd="sng" w="25400">
            <a:solidFill>
              <a:srgbClr val="595959"/>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35" name="Google Shape;1135;p54"/>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55"/>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SzPts val="2400"/>
              <a:buFont typeface="Noto Sans Symbols"/>
              <a:buChar char="▪"/>
            </a:pPr>
            <a:r>
              <a:rPr lang="en-US"/>
              <a:t>Data are used to compare and contrast the adequacy of the core curriculum and the effectiveness of different instructional and behavioral strategies</a:t>
            </a:r>
            <a:endParaRPr/>
          </a:p>
          <a:p>
            <a:pPr indent="-342900" lvl="0" marL="342900" rtl="0" algn="l">
              <a:lnSpc>
                <a:spcPct val="100000"/>
              </a:lnSpc>
              <a:spcBef>
                <a:spcPts val="600"/>
              </a:spcBef>
              <a:spcAft>
                <a:spcPts val="0"/>
              </a:spcAft>
              <a:buSzPts val="2400"/>
              <a:buFont typeface="Noto Sans Symbols"/>
              <a:buChar char="▪"/>
            </a:pPr>
            <a:r>
              <a:rPr lang="en-US"/>
              <a:t>Explicit decision rules and </a:t>
            </a:r>
            <a:br>
              <a:rPr lang="en-US"/>
            </a:br>
            <a:r>
              <a:rPr lang="en-US"/>
              <a:t>processes are used for </a:t>
            </a:r>
            <a:br>
              <a:rPr lang="en-US"/>
            </a:br>
            <a:r>
              <a:rPr lang="en-US"/>
              <a:t>assessing student progress </a:t>
            </a:r>
            <a:br>
              <a:rPr lang="en-US"/>
            </a:br>
            <a:r>
              <a:rPr lang="en-US"/>
              <a:t>(e.g., state and district </a:t>
            </a:r>
            <a:br>
              <a:rPr lang="en-US"/>
            </a:br>
            <a:r>
              <a:rPr lang="en-US"/>
              <a:t>benchmarks, level, </a:t>
            </a:r>
            <a:br>
              <a:rPr lang="en-US"/>
            </a:br>
            <a:r>
              <a:rPr lang="en-US"/>
              <a:t>and/or rate)</a:t>
            </a:r>
            <a:endParaRPr/>
          </a:p>
          <a:p>
            <a:pPr indent="-80963" lvl="0" marL="233363" rtl="0" algn="l">
              <a:lnSpc>
                <a:spcPct val="100000"/>
              </a:lnSpc>
              <a:spcBef>
                <a:spcPts val="600"/>
              </a:spcBef>
              <a:spcAft>
                <a:spcPts val="0"/>
              </a:spcAft>
              <a:buSzPts val="2400"/>
              <a:buNone/>
            </a:pPr>
            <a:r>
              <a:t/>
            </a:r>
            <a:endParaRPr/>
          </a:p>
          <a:p>
            <a:pPr indent="-80963" lvl="0" marL="233363" rtl="0" algn="l">
              <a:lnSpc>
                <a:spcPct val="100000"/>
              </a:lnSpc>
              <a:spcBef>
                <a:spcPts val="600"/>
              </a:spcBef>
              <a:spcAft>
                <a:spcPts val="0"/>
              </a:spcAft>
              <a:buSzPts val="2400"/>
              <a:buNone/>
            </a:pPr>
            <a:r>
              <a:t/>
            </a:r>
            <a:endParaRPr/>
          </a:p>
        </p:txBody>
      </p:sp>
      <p:sp>
        <p:nvSpPr>
          <p:cNvPr id="1142" name="Google Shape;1142;p55"/>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Data-Based Decision </a:t>
            </a:r>
            <a:br>
              <a:rPr lang="en-US"/>
            </a:br>
            <a:r>
              <a:rPr lang="en-US"/>
              <a:t>Making: The Basics</a:t>
            </a:r>
            <a:endParaRPr/>
          </a:p>
        </p:txBody>
      </p:sp>
      <p:sp>
        <p:nvSpPr>
          <p:cNvPr id="1143" name="Google Shape;1143;p55"/>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id="1144" name="Google Shape;1144;p55"/>
          <p:cNvPicPr preferRelativeResize="0"/>
          <p:nvPr/>
        </p:nvPicPr>
        <p:blipFill rotWithShape="1">
          <a:blip r:embed="rId3">
            <a:alphaModFix/>
          </a:blip>
          <a:srcRect b="0" l="0" r="0" t="0"/>
          <a:stretch/>
        </p:blipFill>
        <p:spPr>
          <a:xfrm>
            <a:off x="5537571" y="3429000"/>
            <a:ext cx="3606429" cy="2478819"/>
          </a:xfrm>
          <a:prstGeom prst="rect">
            <a:avLst/>
          </a:prstGeom>
          <a:noFill/>
          <a:ln>
            <a:noFill/>
          </a:ln>
        </p:spPr>
      </p:pic>
      <p:pic>
        <p:nvPicPr>
          <p:cNvPr descr="RTI Arkansas Logo.png" id="1145" name="Google Shape;1145;p55"/>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p56"/>
          <p:cNvSpPr txBox="1"/>
          <p:nvPr>
            <p:ph idx="1" type="body"/>
          </p:nvPr>
        </p:nvSpPr>
        <p:spPr>
          <a:xfrm>
            <a:off x="687527" y="2055813"/>
            <a:ext cx="4214674" cy="3852006"/>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SzPts val="2400"/>
              <a:buFont typeface="Noto Sans Symbols"/>
              <a:buChar char="▪"/>
            </a:pPr>
            <a:r>
              <a:rPr lang="en-US"/>
              <a:t>Instruction </a:t>
            </a:r>
            <a:endParaRPr/>
          </a:p>
          <a:p>
            <a:pPr indent="-342900" lvl="0" marL="342900" rtl="0" algn="l">
              <a:lnSpc>
                <a:spcPct val="100000"/>
              </a:lnSpc>
              <a:spcBef>
                <a:spcPts val="600"/>
              </a:spcBef>
              <a:spcAft>
                <a:spcPts val="0"/>
              </a:spcAft>
              <a:buSzPts val="2400"/>
              <a:buFont typeface="Noto Sans Symbols"/>
              <a:buChar char="▪"/>
            </a:pPr>
            <a:r>
              <a:rPr lang="en-US"/>
              <a:t>Effectiveness</a:t>
            </a:r>
            <a:endParaRPr/>
          </a:p>
          <a:p>
            <a:pPr indent="-342900" lvl="0" marL="342900" rtl="0" algn="l">
              <a:lnSpc>
                <a:spcPct val="100000"/>
              </a:lnSpc>
              <a:spcBef>
                <a:spcPts val="600"/>
              </a:spcBef>
              <a:spcAft>
                <a:spcPts val="0"/>
              </a:spcAft>
              <a:buSzPts val="2400"/>
              <a:buFont typeface="Noto Sans Symbols"/>
              <a:buChar char="▪"/>
            </a:pPr>
            <a:r>
              <a:rPr lang="en-US"/>
              <a:t>Movement within the MTSS</a:t>
            </a:r>
            <a:endParaRPr/>
          </a:p>
          <a:p>
            <a:pPr indent="-342900" lvl="0" marL="342900" rtl="0" algn="l">
              <a:lnSpc>
                <a:spcPct val="100000"/>
              </a:lnSpc>
              <a:spcBef>
                <a:spcPts val="600"/>
              </a:spcBef>
              <a:spcAft>
                <a:spcPts val="0"/>
              </a:spcAft>
              <a:buSzPts val="2400"/>
              <a:buFont typeface="Noto Sans Symbols"/>
              <a:buChar char="▪"/>
            </a:pPr>
            <a:r>
              <a:rPr lang="en-US"/>
              <a:t>Disability identification (in accordance with Arkansas state law)</a:t>
            </a:r>
            <a:endParaRPr/>
          </a:p>
          <a:p>
            <a:pPr indent="-80963" lvl="0" marL="233363" rtl="0" algn="l">
              <a:lnSpc>
                <a:spcPct val="100000"/>
              </a:lnSpc>
              <a:spcBef>
                <a:spcPts val="600"/>
              </a:spcBef>
              <a:spcAft>
                <a:spcPts val="0"/>
              </a:spcAft>
              <a:buSzPts val="2400"/>
              <a:buNone/>
            </a:pPr>
            <a:r>
              <a:t/>
            </a:r>
            <a:endParaRPr/>
          </a:p>
        </p:txBody>
      </p:sp>
      <p:sp>
        <p:nvSpPr>
          <p:cNvPr id="1152" name="Google Shape;1152;p56"/>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Types of Decisions</a:t>
            </a:r>
            <a:endParaRPr/>
          </a:p>
        </p:txBody>
      </p:sp>
      <p:sp>
        <p:nvSpPr>
          <p:cNvPr id="1153" name="Google Shape;1153;p56"/>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154" name="Google Shape;1154;p5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pic>
        <p:nvPicPr>
          <p:cNvPr id="1155" name="Google Shape;1155;p56"/>
          <p:cNvPicPr preferRelativeResize="0"/>
          <p:nvPr/>
        </p:nvPicPr>
        <p:blipFill rotWithShape="1">
          <a:blip r:embed="rId4">
            <a:alphaModFix/>
          </a:blip>
          <a:srcRect b="0" l="0" r="0" t="0"/>
          <a:stretch/>
        </p:blipFill>
        <p:spPr>
          <a:xfrm>
            <a:off x="5321750" y="2982950"/>
            <a:ext cx="3590474" cy="2605901"/>
          </a:xfrm>
          <a:prstGeom prst="rect">
            <a:avLst/>
          </a:prstGeom>
          <a:noFill/>
          <a:ln>
            <a:noFill/>
          </a:ln>
        </p:spPr>
      </p:pic>
      <p:sp>
        <p:nvSpPr>
          <p:cNvPr id="1156" name="Google Shape;1156;p56"/>
          <p:cNvSpPr/>
          <p:nvPr/>
        </p:nvSpPr>
        <p:spPr>
          <a:xfrm>
            <a:off x="6791200" y="3117275"/>
            <a:ext cx="512100" cy="2448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56"/>
          <p:cNvSpPr/>
          <p:nvPr/>
        </p:nvSpPr>
        <p:spPr>
          <a:xfrm>
            <a:off x="6768925" y="3775850"/>
            <a:ext cx="512100" cy="2448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57"/>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DBDM </a:t>
            </a:r>
            <a:r>
              <a:rPr lang="en-US" sz="2400"/>
              <a:t>teams establish the following:</a:t>
            </a:r>
            <a:endParaRPr/>
          </a:p>
          <a:p>
            <a:pPr indent="-347663" lvl="0" marL="347663" rtl="0" algn="l">
              <a:lnSpc>
                <a:spcPct val="100000"/>
              </a:lnSpc>
              <a:spcBef>
                <a:spcPts val="600"/>
              </a:spcBef>
              <a:spcAft>
                <a:spcPts val="0"/>
              </a:spcAft>
              <a:buSzPts val="2400"/>
              <a:buFont typeface="Noto Sans Symbols"/>
              <a:buChar char="▪"/>
            </a:pPr>
            <a:r>
              <a:rPr lang="en-US" sz="2400"/>
              <a:t>Routines and procedures for conducting data reviews</a:t>
            </a:r>
            <a:endParaRPr/>
          </a:p>
          <a:p>
            <a:pPr indent="-347663" lvl="0" marL="347663" rtl="0" algn="l">
              <a:lnSpc>
                <a:spcPct val="100000"/>
              </a:lnSpc>
              <a:spcBef>
                <a:spcPts val="600"/>
              </a:spcBef>
              <a:spcAft>
                <a:spcPts val="0"/>
              </a:spcAft>
              <a:buSzPts val="2400"/>
              <a:buFont typeface="Noto Sans Symbols"/>
              <a:buChar char="▪"/>
            </a:pPr>
            <a:r>
              <a:rPr lang="en-US"/>
              <a:t>Regularly scheduled meetings</a:t>
            </a:r>
            <a:endParaRPr/>
          </a:p>
          <a:p>
            <a:pPr indent="-347663" lvl="0" marL="347663" rtl="0" algn="l">
              <a:lnSpc>
                <a:spcPct val="100000"/>
              </a:lnSpc>
              <a:spcBef>
                <a:spcPts val="600"/>
              </a:spcBef>
              <a:spcAft>
                <a:spcPts val="0"/>
              </a:spcAft>
              <a:buSzPts val="2400"/>
              <a:buFont typeface="Noto Sans Symbols"/>
              <a:buChar char="▪"/>
            </a:pPr>
            <a:r>
              <a:rPr lang="en-US"/>
              <a:t>Agendas and meeting procedures</a:t>
            </a:r>
            <a:endParaRPr/>
          </a:p>
          <a:p>
            <a:pPr indent="0" lvl="1" marL="230186" rtl="0" algn="l">
              <a:lnSpc>
                <a:spcPct val="100000"/>
              </a:lnSpc>
              <a:spcBef>
                <a:spcPts val="600"/>
              </a:spcBef>
              <a:spcAft>
                <a:spcPts val="0"/>
              </a:spcAft>
              <a:buSzPts val="2000"/>
              <a:buNone/>
            </a:pPr>
            <a:r>
              <a:t/>
            </a:r>
            <a:endParaRPr sz="2000"/>
          </a:p>
        </p:txBody>
      </p:sp>
      <p:sp>
        <p:nvSpPr>
          <p:cNvPr id="1164" name="Google Shape;1164;p57"/>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Data-Based Decision Making Team</a:t>
            </a:r>
            <a:endParaRPr/>
          </a:p>
        </p:txBody>
      </p:sp>
      <p:sp>
        <p:nvSpPr>
          <p:cNvPr id="1165" name="Google Shape;1165;p57"/>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166" name="Google Shape;1166;p57"/>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58"/>
          <p:cNvSpPr txBox="1"/>
          <p:nvPr/>
        </p:nvSpPr>
        <p:spPr>
          <a:xfrm>
            <a:off x="787400" y="4417900"/>
            <a:ext cx="3580200" cy="148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 </a:t>
            </a:r>
            <a:r>
              <a:rPr b="0" i="0" lang="en-US" sz="2400" u="none" cap="none" strike="noStrike">
                <a:solidFill>
                  <a:srgbClr val="17365D"/>
                </a:solidFill>
                <a:latin typeface="Arial"/>
                <a:ea typeface="Arial"/>
                <a:cs typeface="Arial"/>
                <a:sym typeface="Arial"/>
              </a:rPr>
              <a:t>A student who makes expected gains with evidence-based instruction</a:t>
            </a:r>
            <a:endParaRPr b="0" i="0" sz="2400" u="none" cap="none" strike="noStrike">
              <a:solidFill>
                <a:srgbClr val="17365D"/>
              </a:solidFill>
              <a:latin typeface="Arial"/>
              <a:ea typeface="Arial"/>
              <a:cs typeface="Arial"/>
              <a:sym typeface="Arial"/>
            </a:endParaRPr>
          </a:p>
        </p:txBody>
      </p:sp>
      <p:sp>
        <p:nvSpPr>
          <p:cNvPr id="1173" name="Google Shape;1173;p58"/>
          <p:cNvSpPr txBox="1"/>
          <p:nvPr/>
        </p:nvSpPr>
        <p:spPr>
          <a:xfrm>
            <a:off x="5106425" y="4417900"/>
            <a:ext cx="3580200" cy="139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17365D"/>
                </a:solidFill>
                <a:latin typeface="Arial"/>
                <a:ea typeface="Arial"/>
                <a:cs typeface="Arial"/>
                <a:sym typeface="Arial"/>
              </a:rPr>
              <a:t>A student who makes minimal or no gains with high-quality, validated interventions </a:t>
            </a:r>
            <a:endParaRPr b="0" i="0" sz="2400" u="none" cap="none" strike="noStrike">
              <a:solidFill>
                <a:srgbClr val="000000"/>
              </a:solidFill>
              <a:latin typeface="Arial"/>
              <a:ea typeface="Arial"/>
              <a:cs typeface="Arial"/>
              <a:sym typeface="Arial"/>
            </a:endParaRPr>
          </a:p>
        </p:txBody>
      </p:sp>
      <p:sp>
        <p:nvSpPr>
          <p:cNvPr id="1174" name="Google Shape;1174;p58"/>
          <p:cNvSpPr txBox="1"/>
          <p:nvPr/>
        </p:nvSpPr>
        <p:spPr>
          <a:xfrm>
            <a:off x="1099344" y="2082675"/>
            <a:ext cx="2805112" cy="486287"/>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3200"/>
              <a:buFont typeface="Arial"/>
              <a:buNone/>
            </a:pPr>
            <a:r>
              <a:rPr b="1" i="0" lang="en-US" sz="3200" u="none" cap="none" strike="noStrike">
                <a:solidFill>
                  <a:srgbClr val="17365D"/>
                </a:solidFill>
                <a:latin typeface="Arial Narrow"/>
                <a:ea typeface="Arial Narrow"/>
                <a:cs typeface="Arial Narrow"/>
                <a:sym typeface="Arial Narrow"/>
              </a:rPr>
              <a:t>Responsive</a:t>
            </a:r>
            <a:endParaRPr b="1" i="0" sz="3200" u="none" cap="none" strike="noStrike">
              <a:solidFill>
                <a:srgbClr val="17365D"/>
              </a:solidFill>
              <a:latin typeface="Arial Narrow"/>
              <a:ea typeface="Arial Narrow"/>
              <a:cs typeface="Arial Narrow"/>
              <a:sym typeface="Arial Narrow"/>
            </a:endParaRPr>
          </a:p>
        </p:txBody>
      </p:sp>
      <p:sp>
        <p:nvSpPr>
          <p:cNvPr id="1175" name="Google Shape;1175;p58"/>
          <p:cNvSpPr txBox="1"/>
          <p:nvPr/>
        </p:nvSpPr>
        <p:spPr>
          <a:xfrm>
            <a:off x="4881100" y="2082675"/>
            <a:ext cx="3805500" cy="4863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3200"/>
              <a:buFont typeface="Arial"/>
              <a:buNone/>
            </a:pPr>
            <a:r>
              <a:rPr b="1" i="0" lang="en-US" sz="3200" u="none" cap="none" strike="noStrike">
                <a:solidFill>
                  <a:srgbClr val="17365D"/>
                </a:solidFill>
                <a:latin typeface="Arial Narrow"/>
                <a:ea typeface="Arial Narrow"/>
                <a:cs typeface="Arial Narrow"/>
                <a:sym typeface="Arial Narrow"/>
              </a:rPr>
              <a:t>Nonresponsive</a:t>
            </a:r>
            <a:endParaRPr b="1" i="0" sz="3200" u="none" cap="none" strike="noStrike">
              <a:solidFill>
                <a:srgbClr val="17365D"/>
              </a:solidFill>
              <a:latin typeface="Arial Narrow"/>
              <a:ea typeface="Arial Narrow"/>
              <a:cs typeface="Arial Narrow"/>
              <a:sym typeface="Arial Narrow"/>
            </a:endParaRPr>
          </a:p>
        </p:txBody>
      </p:sp>
      <p:sp>
        <p:nvSpPr>
          <p:cNvPr id="1176" name="Google Shape;1176;p58"/>
          <p:cNvSpPr txBox="1"/>
          <p:nvPr>
            <p:ph type="title"/>
          </p:nvPr>
        </p:nvSpPr>
        <p:spPr>
          <a:xfrm>
            <a:off x="687388" y="3942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DBDM: Determining Response </a:t>
            </a:r>
            <a:endParaRPr/>
          </a:p>
          <a:p>
            <a:pPr indent="0" lvl="0" marL="0" rtl="0" algn="l">
              <a:lnSpc>
                <a:spcPct val="90000"/>
              </a:lnSpc>
              <a:spcBef>
                <a:spcPts val="0"/>
              </a:spcBef>
              <a:spcAft>
                <a:spcPts val="0"/>
              </a:spcAft>
              <a:buSzPts val="1400"/>
              <a:buNone/>
            </a:pPr>
            <a:r>
              <a:rPr lang="en-US"/>
              <a:t>to Intervention</a:t>
            </a:r>
            <a:endParaRPr/>
          </a:p>
        </p:txBody>
      </p:sp>
      <p:sp>
        <p:nvSpPr>
          <p:cNvPr id="1177" name="Google Shape;1177;p58"/>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178" name="Google Shape;1178;p5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pic>
        <p:nvPicPr>
          <p:cNvPr id="1179" name="Google Shape;1179;p58"/>
          <p:cNvPicPr preferRelativeResize="0"/>
          <p:nvPr/>
        </p:nvPicPr>
        <p:blipFill rotWithShape="1">
          <a:blip r:embed="rId4">
            <a:alphaModFix/>
          </a:blip>
          <a:srcRect b="23459" l="18827" r="12833" t="0"/>
          <a:stretch/>
        </p:blipFill>
        <p:spPr>
          <a:xfrm>
            <a:off x="5698300" y="2628900"/>
            <a:ext cx="2396448" cy="1789350"/>
          </a:xfrm>
          <a:prstGeom prst="rect">
            <a:avLst/>
          </a:prstGeom>
          <a:noFill/>
          <a:ln>
            <a:noFill/>
          </a:ln>
        </p:spPr>
      </p:pic>
      <p:pic>
        <p:nvPicPr>
          <p:cNvPr id="1180" name="Google Shape;1180;p58"/>
          <p:cNvPicPr preferRelativeResize="0"/>
          <p:nvPr/>
        </p:nvPicPr>
        <p:blipFill rotWithShape="1">
          <a:blip r:embed="rId5">
            <a:alphaModFix/>
          </a:blip>
          <a:srcRect b="15368" l="6877" r="16276" t="0"/>
          <a:stretch/>
        </p:blipFill>
        <p:spPr>
          <a:xfrm>
            <a:off x="1324275" y="2645150"/>
            <a:ext cx="2396448" cy="175948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59"/>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Case A:</a:t>
            </a:r>
            <a:endParaRPr/>
          </a:p>
          <a:p>
            <a:pPr indent="0" lvl="0" marL="0" rtl="0" algn="l">
              <a:lnSpc>
                <a:spcPct val="100000"/>
              </a:lnSpc>
              <a:spcBef>
                <a:spcPts val="0"/>
              </a:spcBef>
              <a:spcAft>
                <a:spcPts val="0"/>
              </a:spcAft>
              <a:buSzPts val="1400"/>
              <a:buNone/>
            </a:pPr>
            <a:r>
              <a:rPr lang="en-US"/>
              <a:t>Who Is Benefiting From Instruction?</a:t>
            </a:r>
            <a:endParaRPr/>
          </a:p>
        </p:txBody>
      </p:sp>
      <p:sp>
        <p:nvSpPr>
          <p:cNvPr id="1187" name="Google Shape;1187;p59"/>
          <p:cNvSpPr txBox="1"/>
          <p:nvPr/>
        </p:nvSpPr>
        <p:spPr>
          <a:xfrm>
            <a:off x="2043113" y="5032375"/>
            <a:ext cx="466725" cy="23971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Sep</a:t>
            </a:r>
            <a:endParaRPr b="0" i="0" sz="1400" u="none" cap="none" strike="noStrike">
              <a:solidFill>
                <a:srgbClr val="000000"/>
              </a:solidFill>
              <a:latin typeface="Arial"/>
              <a:ea typeface="Arial"/>
              <a:cs typeface="Arial"/>
              <a:sym typeface="Arial"/>
            </a:endParaRPr>
          </a:p>
        </p:txBody>
      </p:sp>
      <p:pic>
        <p:nvPicPr>
          <p:cNvPr descr="Case A-MO" id="1188" name="Google Shape;1188;p59"/>
          <p:cNvPicPr preferRelativeResize="0"/>
          <p:nvPr/>
        </p:nvPicPr>
        <p:blipFill rotWithShape="1">
          <a:blip r:embed="rId3">
            <a:alphaModFix/>
          </a:blip>
          <a:srcRect b="0" l="0" r="38673" t="0"/>
          <a:stretch/>
        </p:blipFill>
        <p:spPr>
          <a:xfrm>
            <a:off x="2444900" y="1959425"/>
            <a:ext cx="4461499" cy="3677425"/>
          </a:xfrm>
          <a:prstGeom prst="rect">
            <a:avLst/>
          </a:prstGeom>
          <a:noFill/>
          <a:ln>
            <a:noFill/>
          </a:ln>
        </p:spPr>
      </p:pic>
      <p:sp>
        <p:nvSpPr>
          <p:cNvPr id="1189" name="Google Shape;1189;p59"/>
          <p:cNvSpPr txBox="1"/>
          <p:nvPr/>
        </p:nvSpPr>
        <p:spPr>
          <a:xfrm>
            <a:off x="585787" y="5636847"/>
            <a:ext cx="5596181"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1" lang="en-US" sz="1000" u="none" cap="none" strike="noStrike">
                <a:solidFill>
                  <a:srgbClr val="25496F"/>
                </a:solidFill>
                <a:latin typeface="Arial"/>
                <a:ea typeface="Arial"/>
                <a:cs typeface="Arial"/>
                <a:sym typeface="Arial"/>
              </a:rPr>
              <a:t>Source: </a:t>
            </a:r>
            <a:r>
              <a:rPr b="0" i="0" lang="en-US" sz="1000" u="none" cap="none" strike="noStrike">
                <a:solidFill>
                  <a:srgbClr val="25496F"/>
                </a:solidFill>
                <a:latin typeface="Arial"/>
                <a:ea typeface="Arial"/>
                <a:cs typeface="Arial"/>
                <a:sym typeface="Arial"/>
              </a:rPr>
              <a:t>Adapted from Fuchs, Fuchs, Compton, &amp; Bryant (2005).</a:t>
            </a:r>
            <a:endParaRPr b="0" i="0" sz="1000" u="none" cap="none" strike="noStrike">
              <a:solidFill>
                <a:srgbClr val="25496F"/>
              </a:solidFill>
              <a:latin typeface="Arial"/>
              <a:ea typeface="Arial"/>
              <a:cs typeface="Arial"/>
              <a:sym typeface="Arial"/>
            </a:endParaRPr>
          </a:p>
        </p:txBody>
      </p:sp>
      <p:sp>
        <p:nvSpPr>
          <p:cNvPr id="1190" name="Google Shape;1190;p5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descr="RTI Arkansas Logo.png" id="1191" name="Google Shape;1191;p59"/>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
        <p:nvSpPr>
          <p:cNvPr id="1192" name="Google Shape;1192;p59"/>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93" name="Google Shape;1193;p59"/>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Discuss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Essential Components of RTI</a:t>
            </a:r>
            <a:endParaRPr/>
          </a:p>
        </p:txBody>
      </p:sp>
      <p:pic>
        <p:nvPicPr>
          <p:cNvPr id="527" name="Google Shape;527;p6"/>
          <p:cNvPicPr preferRelativeResize="0"/>
          <p:nvPr/>
        </p:nvPicPr>
        <p:blipFill rotWithShape="1">
          <a:blip r:embed="rId3">
            <a:alphaModFix/>
          </a:blip>
          <a:srcRect b="0" l="0" r="0" t="0"/>
          <a:stretch/>
        </p:blipFill>
        <p:spPr>
          <a:xfrm>
            <a:off x="2979598" y="1987938"/>
            <a:ext cx="3281502" cy="3840228"/>
          </a:xfrm>
          <a:prstGeom prst="rect">
            <a:avLst/>
          </a:prstGeom>
          <a:noFill/>
          <a:ln>
            <a:noFill/>
          </a:ln>
        </p:spPr>
      </p:pic>
      <p:pic>
        <p:nvPicPr>
          <p:cNvPr descr="RTI Arkansas Logo.png" id="528" name="Google Shape;528;p6"/>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
        <p:nvSpPr>
          <p:cNvPr id="529" name="Google Shape;529;p6"/>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60"/>
          <p:cNvSpPr txBox="1"/>
          <p:nvPr/>
        </p:nvSpPr>
        <p:spPr>
          <a:xfrm>
            <a:off x="585789" y="5608900"/>
            <a:ext cx="8456612"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1" lang="en-US" sz="1000" u="none" cap="none" strike="noStrike">
                <a:solidFill>
                  <a:srgbClr val="25496F"/>
                </a:solidFill>
                <a:latin typeface="Arial"/>
                <a:ea typeface="Arial"/>
                <a:cs typeface="Arial"/>
                <a:sym typeface="Arial"/>
              </a:rPr>
              <a:t>Source: </a:t>
            </a:r>
            <a:r>
              <a:rPr b="0" i="0" lang="en-US" sz="1000" u="none" cap="none" strike="noStrike">
                <a:solidFill>
                  <a:srgbClr val="25496F"/>
                </a:solidFill>
                <a:latin typeface="Arial"/>
                <a:ea typeface="Arial"/>
                <a:cs typeface="Arial"/>
                <a:sym typeface="Arial"/>
              </a:rPr>
              <a:t>Adapted from Fuchs et al. (2005).</a:t>
            </a:r>
            <a:endParaRPr b="0" i="0" sz="1000" u="none" cap="none" strike="noStrike">
              <a:solidFill>
                <a:srgbClr val="25496F"/>
              </a:solidFill>
              <a:latin typeface="Arial"/>
              <a:ea typeface="Arial"/>
              <a:cs typeface="Arial"/>
              <a:sym typeface="Arial"/>
            </a:endParaRPr>
          </a:p>
        </p:txBody>
      </p:sp>
      <p:sp>
        <p:nvSpPr>
          <p:cNvPr id="1200" name="Google Shape;1200;p60"/>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Case B:</a:t>
            </a:r>
            <a:endParaRPr/>
          </a:p>
          <a:p>
            <a:pPr indent="0" lvl="0" marL="0" rtl="0" algn="l">
              <a:lnSpc>
                <a:spcPct val="100000"/>
              </a:lnSpc>
              <a:spcBef>
                <a:spcPts val="0"/>
              </a:spcBef>
              <a:spcAft>
                <a:spcPts val="0"/>
              </a:spcAft>
              <a:buSzPts val="1400"/>
              <a:buNone/>
            </a:pPr>
            <a:r>
              <a:rPr lang="en-US"/>
              <a:t>Who Is Benefiting From Instruction?</a:t>
            </a:r>
            <a:endParaRPr/>
          </a:p>
        </p:txBody>
      </p:sp>
      <p:sp>
        <p:nvSpPr>
          <p:cNvPr id="1201" name="Google Shape;1201;p60"/>
          <p:cNvSpPr txBox="1"/>
          <p:nvPr/>
        </p:nvSpPr>
        <p:spPr>
          <a:xfrm>
            <a:off x="3303588" y="5032375"/>
            <a:ext cx="474662" cy="23971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Nov</a:t>
            </a:r>
            <a:endParaRPr b="0" i="0" sz="1400" u="none" cap="none" strike="noStrike">
              <a:solidFill>
                <a:srgbClr val="000000"/>
              </a:solidFill>
              <a:latin typeface="Arial"/>
              <a:ea typeface="Arial"/>
              <a:cs typeface="Arial"/>
              <a:sym typeface="Arial"/>
            </a:endParaRPr>
          </a:p>
        </p:txBody>
      </p:sp>
      <p:sp>
        <p:nvSpPr>
          <p:cNvPr id="1202" name="Google Shape;1202;p60"/>
          <p:cNvSpPr txBox="1"/>
          <p:nvPr/>
        </p:nvSpPr>
        <p:spPr>
          <a:xfrm>
            <a:off x="4011613" y="5032375"/>
            <a:ext cx="465137" cy="23971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Dec</a:t>
            </a:r>
            <a:endParaRPr b="0" i="0" sz="1400" u="none" cap="none" strike="noStrike">
              <a:solidFill>
                <a:srgbClr val="000000"/>
              </a:solidFill>
              <a:latin typeface="Arial"/>
              <a:ea typeface="Arial"/>
              <a:cs typeface="Arial"/>
              <a:sym typeface="Arial"/>
            </a:endParaRPr>
          </a:p>
        </p:txBody>
      </p:sp>
      <p:sp>
        <p:nvSpPr>
          <p:cNvPr id="1203" name="Google Shape;1203;p60"/>
          <p:cNvSpPr txBox="1"/>
          <p:nvPr/>
        </p:nvSpPr>
        <p:spPr>
          <a:xfrm>
            <a:off x="4643438" y="5032375"/>
            <a:ext cx="449262" cy="23971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Jan</a:t>
            </a:r>
            <a:endParaRPr b="0" i="0" sz="1400" u="none" cap="none" strike="noStrike">
              <a:solidFill>
                <a:srgbClr val="000000"/>
              </a:solidFill>
              <a:latin typeface="Arial"/>
              <a:ea typeface="Arial"/>
              <a:cs typeface="Arial"/>
              <a:sym typeface="Arial"/>
            </a:endParaRPr>
          </a:p>
        </p:txBody>
      </p:sp>
      <p:sp>
        <p:nvSpPr>
          <p:cNvPr id="1204" name="Google Shape;1204;p60"/>
          <p:cNvSpPr txBox="1"/>
          <p:nvPr/>
        </p:nvSpPr>
        <p:spPr>
          <a:xfrm>
            <a:off x="5326063" y="5032375"/>
            <a:ext cx="458787" cy="23971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Feb</a:t>
            </a:r>
            <a:endParaRPr b="0" i="0" sz="1400" u="none" cap="none" strike="noStrike">
              <a:solidFill>
                <a:srgbClr val="000000"/>
              </a:solidFill>
              <a:latin typeface="Arial"/>
              <a:ea typeface="Arial"/>
              <a:cs typeface="Arial"/>
              <a:sym typeface="Arial"/>
            </a:endParaRPr>
          </a:p>
        </p:txBody>
      </p:sp>
      <p:pic>
        <p:nvPicPr>
          <p:cNvPr descr="Case B-MO" id="1205" name="Google Shape;1205;p60"/>
          <p:cNvPicPr preferRelativeResize="0"/>
          <p:nvPr/>
        </p:nvPicPr>
        <p:blipFill rotWithShape="1">
          <a:blip r:embed="rId3">
            <a:alphaModFix/>
          </a:blip>
          <a:srcRect b="0" l="0" r="38016" t="0"/>
          <a:stretch/>
        </p:blipFill>
        <p:spPr>
          <a:xfrm>
            <a:off x="2396075" y="1965266"/>
            <a:ext cx="4414901" cy="3683008"/>
          </a:xfrm>
          <a:prstGeom prst="rect">
            <a:avLst/>
          </a:prstGeom>
          <a:noFill/>
          <a:ln>
            <a:noFill/>
          </a:ln>
        </p:spPr>
      </p:pic>
      <p:sp>
        <p:nvSpPr>
          <p:cNvPr id="1206" name="Google Shape;1206;p60"/>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descr="RTI Arkansas Logo.png" id="1207" name="Google Shape;1207;p60"/>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61"/>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Case C:</a:t>
            </a:r>
            <a:endParaRPr/>
          </a:p>
          <a:p>
            <a:pPr indent="0" lvl="0" marL="0" rtl="0" algn="l">
              <a:lnSpc>
                <a:spcPct val="100000"/>
              </a:lnSpc>
              <a:spcBef>
                <a:spcPts val="0"/>
              </a:spcBef>
              <a:spcAft>
                <a:spcPts val="0"/>
              </a:spcAft>
              <a:buSzPts val="1400"/>
              <a:buNone/>
            </a:pPr>
            <a:r>
              <a:rPr lang="en-US"/>
              <a:t>Who Is Benefiting From Instruction?</a:t>
            </a:r>
            <a:endParaRPr/>
          </a:p>
        </p:txBody>
      </p:sp>
      <p:sp>
        <p:nvSpPr>
          <p:cNvPr id="1214" name="Google Shape;1214;p61"/>
          <p:cNvSpPr txBox="1"/>
          <p:nvPr/>
        </p:nvSpPr>
        <p:spPr>
          <a:xfrm>
            <a:off x="6018213" y="5032375"/>
            <a:ext cx="457200" cy="239713"/>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Mar</a:t>
            </a:r>
            <a:endParaRPr b="0" i="0" sz="1400" u="none" cap="none" strike="noStrike">
              <a:solidFill>
                <a:srgbClr val="000000"/>
              </a:solidFill>
              <a:latin typeface="Arial"/>
              <a:ea typeface="Arial"/>
              <a:cs typeface="Arial"/>
              <a:sym typeface="Arial"/>
            </a:endParaRPr>
          </a:p>
        </p:txBody>
      </p:sp>
      <p:pic>
        <p:nvPicPr>
          <p:cNvPr descr="Case C-MO" id="1215" name="Google Shape;1215;p61"/>
          <p:cNvPicPr preferRelativeResize="0"/>
          <p:nvPr/>
        </p:nvPicPr>
        <p:blipFill rotWithShape="1">
          <a:blip r:embed="rId3">
            <a:alphaModFix/>
          </a:blip>
          <a:srcRect b="0" l="0" r="37625" t="0"/>
          <a:stretch/>
        </p:blipFill>
        <p:spPr>
          <a:xfrm>
            <a:off x="2417925" y="1994175"/>
            <a:ext cx="4573675" cy="3714000"/>
          </a:xfrm>
          <a:prstGeom prst="rect">
            <a:avLst/>
          </a:prstGeom>
          <a:noFill/>
          <a:ln>
            <a:noFill/>
          </a:ln>
        </p:spPr>
      </p:pic>
      <p:sp>
        <p:nvSpPr>
          <p:cNvPr id="1216" name="Google Shape;1216;p61"/>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descr="RTI Arkansas Logo.png" id="1217" name="Google Shape;1217;p61"/>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
        <p:nvSpPr>
          <p:cNvPr id="1218" name="Google Shape;1218;p61"/>
          <p:cNvSpPr txBox="1"/>
          <p:nvPr/>
        </p:nvSpPr>
        <p:spPr>
          <a:xfrm>
            <a:off x="585789" y="5685100"/>
            <a:ext cx="84567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1" lang="en-US" sz="1000" u="none" cap="none" strike="noStrike">
                <a:solidFill>
                  <a:srgbClr val="25496F"/>
                </a:solidFill>
                <a:latin typeface="Arial"/>
                <a:ea typeface="Arial"/>
                <a:cs typeface="Arial"/>
                <a:sym typeface="Arial"/>
              </a:rPr>
              <a:t>Source: </a:t>
            </a:r>
            <a:r>
              <a:rPr b="0" i="0" lang="en-US" sz="1000" u="none" cap="none" strike="noStrike">
                <a:solidFill>
                  <a:srgbClr val="25496F"/>
                </a:solidFill>
                <a:latin typeface="Arial"/>
                <a:ea typeface="Arial"/>
                <a:cs typeface="Arial"/>
                <a:sym typeface="Arial"/>
              </a:rPr>
              <a:t>Adapted from Fuchs et al. (2005).</a:t>
            </a:r>
            <a:endParaRPr b="0" i="0" sz="1000" u="none" cap="none" strike="noStrike">
              <a:solidFill>
                <a:srgbClr val="25496F"/>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6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Reflection:</a:t>
            </a:r>
            <a:endParaRPr/>
          </a:p>
          <a:p>
            <a:pPr indent="0" lvl="0" marL="0" rtl="0" algn="l">
              <a:lnSpc>
                <a:spcPct val="100000"/>
              </a:lnSpc>
              <a:spcBef>
                <a:spcPts val="0"/>
              </a:spcBef>
              <a:spcAft>
                <a:spcPts val="0"/>
              </a:spcAft>
              <a:buSzPts val="1400"/>
              <a:buNone/>
            </a:pPr>
            <a:r>
              <a:rPr lang="en-US"/>
              <a:t>Data-Based Decision Making</a:t>
            </a:r>
            <a:endParaRPr/>
          </a:p>
        </p:txBody>
      </p:sp>
      <p:sp>
        <p:nvSpPr>
          <p:cNvPr id="1225" name="Google Shape;1225;p62"/>
          <p:cNvSpPr txBox="1"/>
          <p:nvPr/>
        </p:nvSpPr>
        <p:spPr>
          <a:xfrm>
            <a:off x="2043113" y="5032375"/>
            <a:ext cx="466800" cy="2397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Sep</a:t>
            </a:r>
            <a:endParaRPr b="0" i="0" sz="1400" u="none" cap="none" strike="noStrike">
              <a:solidFill>
                <a:srgbClr val="000000"/>
              </a:solidFill>
              <a:latin typeface="Arial"/>
              <a:ea typeface="Arial"/>
              <a:cs typeface="Arial"/>
              <a:sym typeface="Arial"/>
            </a:endParaRPr>
          </a:p>
        </p:txBody>
      </p:sp>
      <p:sp>
        <p:nvSpPr>
          <p:cNvPr id="1226" name="Google Shape;1226;p6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pic>
        <p:nvPicPr>
          <p:cNvPr descr="RTI Arkansas Logo.png" id="1227" name="Google Shape;1227;p62"/>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228" name="Google Shape;1228;p62"/>
          <p:cNvSpPr/>
          <p:nvPr/>
        </p:nvSpPr>
        <p:spPr>
          <a:xfrm>
            <a:off x="687388" y="2363055"/>
            <a:ext cx="7606200" cy="12525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Who is involved in making data-based decisions in your school?</a:t>
            </a:r>
            <a:endParaRPr b="0" i="0" sz="2400" u="none" cap="none" strike="noStrike">
              <a:solidFill>
                <a:schemeClr val="lt1"/>
              </a:solidFill>
              <a:latin typeface="Arial"/>
              <a:ea typeface="Arial"/>
              <a:cs typeface="Arial"/>
              <a:sym typeface="Arial"/>
            </a:endParaRPr>
          </a:p>
        </p:txBody>
      </p:sp>
      <p:sp>
        <p:nvSpPr>
          <p:cNvPr id="1229" name="Google Shape;1229;p62"/>
          <p:cNvSpPr/>
          <p:nvPr/>
        </p:nvSpPr>
        <p:spPr>
          <a:xfrm>
            <a:off x="687388" y="3945158"/>
            <a:ext cx="7606200" cy="13365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How does your school make data-based decisions? </a:t>
            </a:r>
            <a:endParaRPr b="0" i="0" sz="2400" u="none" cap="none" strike="noStrike">
              <a:solidFill>
                <a:schemeClr val="lt1"/>
              </a:solidFill>
              <a:latin typeface="Arial"/>
              <a:ea typeface="Arial"/>
              <a:cs typeface="Arial"/>
              <a:sym typeface="Arial"/>
            </a:endParaRPr>
          </a:p>
        </p:txBody>
      </p:sp>
      <p:sp>
        <p:nvSpPr>
          <p:cNvPr id="1230" name="Google Shape;1230;p62"/>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231" name="Google Shape;1231;p62"/>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Discuss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63"/>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Data-Based</a:t>
            </a:r>
            <a:br>
              <a:rPr lang="en-US"/>
            </a:br>
            <a:r>
              <a:rPr lang="en-US"/>
              <a:t>Decision Making</a:t>
            </a:r>
            <a:endParaRPr/>
          </a:p>
        </p:txBody>
      </p:sp>
      <p:sp>
        <p:nvSpPr>
          <p:cNvPr id="1238" name="Google Shape;1238;p63"/>
          <p:cNvSpPr txBox="1"/>
          <p:nvPr>
            <p:ph idx="1" type="body"/>
          </p:nvPr>
        </p:nvSpPr>
        <p:spPr>
          <a:xfrm>
            <a:off x="687388" y="4529139"/>
            <a:ext cx="8229600" cy="1389062"/>
          </a:xfrm>
          <a:prstGeom prst="rect">
            <a:avLst/>
          </a:prstGeom>
          <a:noFill/>
          <a:ln>
            <a:noFill/>
          </a:ln>
        </p:spPr>
        <p:txBody>
          <a:bodyPr anchorCtr="0" anchor="t" bIns="45700" lIns="0" spcFirstLastPara="1" rIns="0" wrap="square" tIns="45700">
            <a:noAutofit/>
          </a:bodyPr>
          <a:lstStyle/>
          <a:p>
            <a:pPr indent="-228600" lvl="0" marL="228600" rtl="0" algn="l">
              <a:lnSpc>
                <a:spcPct val="100000"/>
              </a:lnSpc>
              <a:spcBef>
                <a:spcPts val="360"/>
              </a:spcBef>
              <a:spcAft>
                <a:spcPts val="0"/>
              </a:spcAft>
              <a:buClr>
                <a:srgbClr val="BFBFBF"/>
              </a:buClr>
              <a:buSzPts val="1800"/>
              <a:buNone/>
            </a:pPr>
            <a:r>
              <a:rPr lang="en-US"/>
              <a:t>Four-Step Problem Solving </a:t>
            </a:r>
            <a:endParaRPr/>
          </a:p>
        </p:txBody>
      </p:sp>
      <p:sp>
        <p:nvSpPr>
          <p:cNvPr id="1239" name="Google Shape;1239;p63"/>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id="1240" name="Google Shape;1240;p63"/>
          <p:cNvPicPr preferRelativeResize="0"/>
          <p:nvPr/>
        </p:nvPicPr>
        <p:blipFill rotWithShape="1">
          <a:blip r:embed="rId3">
            <a:alphaModFix/>
          </a:blip>
          <a:srcRect b="0" l="0" r="0" t="0"/>
          <a:stretch/>
        </p:blipFill>
        <p:spPr>
          <a:xfrm>
            <a:off x="5434382" y="678734"/>
            <a:ext cx="3130871" cy="36639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64"/>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SzPts val="2400"/>
              <a:buFont typeface="Arial Narrow"/>
              <a:buAutoNum type="arabicPeriod"/>
            </a:pPr>
            <a:r>
              <a:rPr lang="en-US"/>
              <a:t>Define the problem and set </a:t>
            </a:r>
            <a:br>
              <a:rPr lang="en-US"/>
            </a:br>
            <a:r>
              <a:rPr lang="en-US"/>
              <a:t>the goal.</a:t>
            </a:r>
            <a:endParaRPr/>
          </a:p>
          <a:p>
            <a:pPr indent="-457200" lvl="0" marL="457200" rtl="0" algn="l">
              <a:lnSpc>
                <a:spcPct val="100000"/>
              </a:lnSpc>
              <a:spcBef>
                <a:spcPts val="1200"/>
              </a:spcBef>
              <a:spcAft>
                <a:spcPts val="0"/>
              </a:spcAft>
              <a:buSzPts val="2400"/>
              <a:buFont typeface="Arial Narrow"/>
              <a:buAutoNum type="arabicPeriod"/>
            </a:pPr>
            <a:r>
              <a:rPr lang="en-US"/>
              <a:t>Analyze the problem and </a:t>
            </a:r>
            <a:br>
              <a:rPr lang="en-US"/>
            </a:br>
            <a:r>
              <a:rPr lang="en-US"/>
              <a:t>hypothesize.</a:t>
            </a:r>
            <a:endParaRPr/>
          </a:p>
          <a:p>
            <a:pPr indent="-457200" lvl="0" marL="457200" rtl="0" algn="l">
              <a:lnSpc>
                <a:spcPct val="100000"/>
              </a:lnSpc>
              <a:spcBef>
                <a:spcPts val="1200"/>
              </a:spcBef>
              <a:spcAft>
                <a:spcPts val="0"/>
              </a:spcAft>
              <a:buSzPts val="2400"/>
              <a:buFont typeface="Arial Narrow"/>
              <a:buAutoNum type="arabicPeriod"/>
            </a:pPr>
            <a:r>
              <a:rPr lang="en-US"/>
              <a:t>Develop and implement </a:t>
            </a:r>
            <a:br>
              <a:rPr lang="en-US"/>
            </a:br>
            <a:r>
              <a:rPr lang="en-US"/>
              <a:t>the plan.</a:t>
            </a:r>
            <a:endParaRPr/>
          </a:p>
          <a:p>
            <a:pPr indent="-457200" lvl="0" marL="457200" rtl="0" algn="l">
              <a:lnSpc>
                <a:spcPct val="100000"/>
              </a:lnSpc>
              <a:spcBef>
                <a:spcPts val="1200"/>
              </a:spcBef>
              <a:spcAft>
                <a:spcPts val="0"/>
              </a:spcAft>
              <a:buSzPts val="2400"/>
              <a:buFont typeface="Arial Narrow"/>
              <a:buAutoNum type="arabicPeriod"/>
            </a:pPr>
            <a:r>
              <a:rPr lang="en-US"/>
              <a:t>Evaluate the plan.</a:t>
            </a:r>
            <a:endParaRPr/>
          </a:p>
        </p:txBody>
      </p:sp>
      <p:sp>
        <p:nvSpPr>
          <p:cNvPr id="1247" name="Google Shape;1247;p6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Four-Step Problem-Solving Method </a:t>
            </a:r>
            <a:endParaRPr/>
          </a:p>
        </p:txBody>
      </p:sp>
      <p:sp>
        <p:nvSpPr>
          <p:cNvPr id="1248" name="Google Shape;1248;p6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sp>
        <p:nvSpPr>
          <p:cNvPr id="1249" name="Google Shape;1249;p64"/>
          <p:cNvSpPr txBox="1"/>
          <p:nvPr>
            <p:ph idx="4294967295" type="body"/>
          </p:nvPr>
        </p:nvSpPr>
        <p:spPr>
          <a:xfrm>
            <a:off x="608841" y="5753831"/>
            <a:ext cx="82248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r>
              <a:rPr lang="en-US" sz="1200"/>
              <a:t>Source</a:t>
            </a:r>
            <a:r>
              <a:rPr i="1" lang="en-US" sz="1200"/>
              <a:t>: </a:t>
            </a:r>
            <a:r>
              <a:rPr lang="en-US" sz="1200"/>
              <a:t>Elliott, 2016</a:t>
            </a:r>
            <a:endParaRPr sz="1200"/>
          </a:p>
        </p:txBody>
      </p:sp>
      <p:pic>
        <p:nvPicPr>
          <p:cNvPr descr="RTI Arkansas Logo.png" id="1250" name="Google Shape;1250;p64"/>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pic>
        <p:nvPicPr>
          <p:cNvPr id="1251" name="Google Shape;1251;p64"/>
          <p:cNvPicPr preferRelativeResize="0"/>
          <p:nvPr/>
        </p:nvPicPr>
        <p:blipFill rotWithShape="1">
          <a:blip r:embed="rId4">
            <a:alphaModFix/>
          </a:blip>
          <a:srcRect b="0" l="0" r="0" t="0"/>
          <a:stretch/>
        </p:blipFill>
        <p:spPr>
          <a:xfrm>
            <a:off x="4635100" y="2114250"/>
            <a:ext cx="4385725" cy="308415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pic>
        <p:nvPicPr>
          <p:cNvPr id="1257" name="Google Shape;1257;p65"/>
          <p:cNvPicPr preferRelativeResize="0"/>
          <p:nvPr/>
        </p:nvPicPr>
        <p:blipFill rotWithShape="1">
          <a:blip r:embed="rId3">
            <a:alphaModFix/>
          </a:blip>
          <a:srcRect b="0" l="0" r="0" t="0"/>
          <a:stretch/>
        </p:blipFill>
        <p:spPr>
          <a:xfrm>
            <a:off x="6940323" y="3634967"/>
            <a:ext cx="2008188" cy="1999624"/>
          </a:xfrm>
          <a:prstGeom prst="rect">
            <a:avLst/>
          </a:prstGeom>
          <a:noFill/>
          <a:ln>
            <a:noFill/>
          </a:ln>
        </p:spPr>
      </p:pic>
      <p:sp>
        <p:nvSpPr>
          <p:cNvPr id="1258" name="Google Shape;1258;p65"/>
          <p:cNvSpPr txBox="1"/>
          <p:nvPr>
            <p:ph idx="1" type="body"/>
          </p:nvPr>
        </p:nvSpPr>
        <p:spPr>
          <a:xfrm>
            <a:off x="687525" y="2055825"/>
            <a:ext cx="7996800" cy="38520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SzPts val="2400"/>
              <a:buChar char="▪"/>
            </a:pPr>
            <a:r>
              <a:rPr lang="en-US"/>
              <a:t>Identify the problem using Tier 1 primary data </a:t>
            </a:r>
            <a:endParaRPr/>
          </a:p>
          <a:p>
            <a:pPr indent="-381000" lvl="0" marL="457200" rtl="0" algn="l">
              <a:lnSpc>
                <a:spcPct val="100000"/>
              </a:lnSpc>
              <a:spcBef>
                <a:spcPts val="1000"/>
              </a:spcBef>
              <a:spcAft>
                <a:spcPts val="0"/>
              </a:spcAft>
              <a:buSzPts val="2400"/>
              <a:buChar char="▪"/>
            </a:pPr>
            <a:r>
              <a:rPr lang="en-US"/>
              <a:t>Define the problem</a:t>
            </a:r>
            <a:endParaRPr/>
          </a:p>
          <a:p>
            <a:pPr indent="-381000" lvl="0" marL="457200" rtl="0" algn="l">
              <a:lnSpc>
                <a:spcPct val="100000"/>
              </a:lnSpc>
              <a:spcBef>
                <a:spcPts val="1000"/>
              </a:spcBef>
              <a:spcAft>
                <a:spcPts val="0"/>
              </a:spcAft>
              <a:buSzPts val="2400"/>
              <a:buChar char="▪"/>
            </a:pPr>
            <a:r>
              <a:rPr lang="en-US"/>
              <a:t>Set the goal</a:t>
            </a:r>
            <a:endParaRPr/>
          </a:p>
          <a:p>
            <a:pPr indent="-368300" lvl="1" marL="914400" rtl="0" algn="l">
              <a:lnSpc>
                <a:spcPct val="100000"/>
              </a:lnSpc>
              <a:spcBef>
                <a:spcPts val="1000"/>
              </a:spcBef>
              <a:spcAft>
                <a:spcPts val="1000"/>
              </a:spcAft>
              <a:buSzPts val="2200"/>
              <a:buChar char="•"/>
            </a:pPr>
            <a:r>
              <a:rPr lang="en-US" sz="2200"/>
              <a:t>Use benchmark goals and a gap analysis to </a:t>
            </a:r>
            <a:br>
              <a:rPr lang="en-US" sz="2200"/>
            </a:br>
            <a:r>
              <a:rPr lang="en-US" sz="2200"/>
              <a:t>determine the goal. </a:t>
            </a:r>
            <a:endParaRPr sz="2200"/>
          </a:p>
        </p:txBody>
      </p:sp>
      <p:sp>
        <p:nvSpPr>
          <p:cNvPr id="1259" name="Google Shape;1259;p6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Step 1: Define the Problem </a:t>
            </a:r>
            <a:br>
              <a:rPr lang="en-US"/>
            </a:br>
            <a:r>
              <a:rPr lang="en-US"/>
              <a:t>and Set the Goal</a:t>
            </a:r>
            <a:endParaRPr/>
          </a:p>
        </p:txBody>
      </p:sp>
      <p:sp>
        <p:nvSpPr>
          <p:cNvPr id="1260" name="Google Shape;1260;p6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sp>
        <p:nvSpPr>
          <p:cNvPr id="1261" name="Google Shape;1261;p65"/>
          <p:cNvSpPr txBox="1"/>
          <p:nvPr>
            <p:ph idx="4294967295" type="body"/>
          </p:nvPr>
        </p:nvSpPr>
        <p:spPr>
          <a:xfrm>
            <a:off x="459581" y="5753831"/>
            <a:ext cx="82248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r>
              <a:rPr lang="en-US" sz="1200"/>
              <a:t>Source: Elliott, 2016</a:t>
            </a:r>
            <a:endParaRPr sz="1200"/>
          </a:p>
        </p:txBody>
      </p:sp>
      <p:pic>
        <p:nvPicPr>
          <p:cNvPr descr="RTI Arkansas Logo.png" id="1262" name="Google Shape;1262;p65"/>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6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Step 1: Identify and define</a:t>
            </a:r>
            <a:br>
              <a:rPr lang="en-US"/>
            </a:br>
            <a:r>
              <a:rPr lang="en-US"/>
              <a:t>the problem</a:t>
            </a:r>
            <a:endParaRPr/>
          </a:p>
        </p:txBody>
      </p:sp>
      <p:sp>
        <p:nvSpPr>
          <p:cNvPr id="1269" name="Google Shape;1269;p66"/>
          <p:cNvSpPr/>
          <p:nvPr/>
        </p:nvSpPr>
        <p:spPr>
          <a:xfrm>
            <a:off x="457200" y="1798637"/>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Arial"/>
              <a:ea typeface="Arial"/>
              <a:cs typeface="Arial"/>
              <a:sym typeface="Arial"/>
            </a:endParaRPr>
          </a:p>
        </p:txBody>
      </p:sp>
      <p:sp>
        <p:nvSpPr>
          <p:cNvPr id="1270" name="Google Shape;1270;p66"/>
          <p:cNvSpPr txBox="1"/>
          <p:nvPr/>
        </p:nvSpPr>
        <p:spPr>
          <a:xfrm>
            <a:off x="6553200" y="5696505"/>
            <a:ext cx="12954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1271" name="Google Shape;1271;p66"/>
          <p:cNvGrpSpPr/>
          <p:nvPr/>
        </p:nvGrpSpPr>
        <p:grpSpPr>
          <a:xfrm>
            <a:off x="533400" y="1898141"/>
            <a:ext cx="7696200" cy="3927880"/>
            <a:chOff x="533400" y="1886505"/>
            <a:chExt cx="7696200" cy="4121595"/>
          </a:xfrm>
        </p:grpSpPr>
        <p:cxnSp>
          <p:nvCxnSpPr>
            <p:cNvPr id="1272" name="Google Shape;1272;p66"/>
            <p:cNvCxnSpPr/>
            <p:nvPr/>
          </p:nvCxnSpPr>
          <p:spPr>
            <a:xfrm>
              <a:off x="1371600" y="2559421"/>
              <a:ext cx="6858000" cy="0"/>
            </a:xfrm>
            <a:prstGeom prst="straightConnector1">
              <a:avLst/>
            </a:prstGeom>
            <a:noFill/>
            <a:ln cap="flat" cmpd="sng" w="9525">
              <a:solidFill>
                <a:schemeClr val="dk1"/>
              </a:solidFill>
              <a:prstDash val="solid"/>
              <a:round/>
              <a:headEnd len="sm" w="sm" type="none"/>
              <a:tailEnd len="sm" w="sm" type="none"/>
            </a:ln>
          </p:spPr>
        </p:cxnSp>
        <p:sp>
          <p:nvSpPr>
            <p:cNvPr id="1273" name="Google Shape;1273;p66"/>
            <p:cNvSpPr/>
            <p:nvPr/>
          </p:nvSpPr>
          <p:spPr>
            <a:xfrm>
              <a:off x="1371600" y="1886505"/>
              <a:ext cx="6858000" cy="38100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74" name="Google Shape;1274;p66"/>
            <p:cNvCxnSpPr/>
            <p:nvPr/>
          </p:nvCxnSpPr>
          <p:spPr>
            <a:xfrm>
              <a:off x="1371600" y="3867705"/>
              <a:ext cx="6781800" cy="0"/>
            </a:xfrm>
            <a:prstGeom prst="straightConnector1">
              <a:avLst/>
            </a:prstGeom>
            <a:noFill/>
            <a:ln cap="flat" cmpd="sng" w="9525">
              <a:solidFill>
                <a:schemeClr val="dk1"/>
              </a:solidFill>
              <a:prstDash val="solid"/>
              <a:round/>
              <a:headEnd len="sm" w="sm" type="none"/>
              <a:tailEnd len="sm" w="sm" type="none"/>
            </a:ln>
          </p:spPr>
        </p:cxnSp>
        <p:cxnSp>
          <p:nvCxnSpPr>
            <p:cNvPr id="1275" name="Google Shape;1275;p66"/>
            <p:cNvCxnSpPr/>
            <p:nvPr/>
          </p:nvCxnSpPr>
          <p:spPr>
            <a:xfrm>
              <a:off x="1371600" y="4172505"/>
              <a:ext cx="6781800" cy="0"/>
            </a:xfrm>
            <a:prstGeom prst="straightConnector1">
              <a:avLst/>
            </a:prstGeom>
            <a:noFill/>
            <a:ln cap="flat" cmpd="sng" w="9525">
              <a:solidFill>
                <a:schemeClr val="dk1"/>
              </a:solidFill>
              <a:prstDash val="solid"/>
              <a:round/>
              <a:headEnd len="sm" w="sm" type="none"/>
              <a:tailEnd len="sm" w="sm" type="none"/>
            </a:ln>
          </p:spPr>
        </p:cxnSp>
        <p:cxnSp>
          <p:nvCxnSpPr>
            <p:cNvPr id="1276" name="Google Shape;1276;p66"/>
            <p:cNvCxnSpPr/>
            <p:nvPr/>
          </p:nvCxnSpPr>
          <p:spPr>
            <a:xfrm>
              <a:off x="1371600" y="4477305"/>
              <a:ext cx="6781800" cy="0"/>
            </a:xfrm>
            <a:prstGeom prst="straightConnector1">
              <a:avLst/>
            </a:prstGeom>
            <a:noFill/>
            <a:ln cap="flat" cmpd="sng" w="9525">
              <a:solidFill>
                <a:schemeClr val="dk1"/>
              </a:solidFill>
              <a:prstDash val="solid"/>
              <a:round/>
              <a:headEnd len="sm" w="sm" type="none"/>
              <a:tailEnd len="sm" w="sm" type="none"/>
            </a:ln>
          </p:spPr>
        </p:cxnSp>
        <p:cxnSp>
          <p:nvCxnSpPr>
            <p:cNvPr id="1277" name="Google Shape;1277;p66"/>
            <p:cNvCxnSpPr/>
            <p:nvPr/>
          </p:nvCxnSpPr>
          <p:spPr>
            <a:xfrm>
              <a:off x="1371600" y="4858305"/>
              <a:ext cx="6781800" cy="0"/>
            </a:xfrm>
            <a:prstGeom prst="straightConnector1">
              <a:avLst/>
            </a:prstGeom>
            <a:noFill/>
            <a:ln cap="flat" cmpd="sng" w="9525">
              <a:solidFill>
                <a:schemeClr val="dk1"/>
              </a:solidFill>
              <a:prstDash val="solid"/>
              <a:round/>
              <a:headEnd len="sm" w="sm" type="none"/>
              <a:tailEnd len="sm" w="sm" type="none"/>
            </a:ln>
          </p:spPr>
        </p:cxnSp>
        <p:cxnSp>
          <p:nvCxnSpPr>
            <p:cNvPr id="1278" name="Google Shape;1278;p66"/>
            <p:cNvCxnSpPr/>
            <p:nvPr/>
          </p:nvCxnSpPr>
          <p:spPr>
            <a:xfrm>
              <a:off x="1371600" y="5163105"/>
              <a:ext cx="6781800" cy="0"/>
            </a:xfrm>
            <a:prstGeom prst="straightConnector1">
              <a:avLst/>
            </a:prstGeom>
            <a:noFill/>
            <a:ln cap="flat" cmpd="sng" w="9525">
              <a:solidFill>
                <a:schemeClr val="dk1"/>
              </a:solidFill>
              <a:prstDash val="solid"/>
              <a:round/>
              <a:headEnd len="sm" w="sm" type="none"/>
              <a:tailEnd len="sm" w="sm" type="none"/>
            </a:ln>
          </p:spPr>
        </p:cxnSp>
        <p:sp>
          <p:nvSpPr>
            <p:cNvPr id="1279" name="Google Shape;1279;p66"/>
            <p:cNvSpPr txBox="1"/>
            <p:nvPr/>
          </p:nvSpPr>
          <p:spPr>
            <a:xfrm>
              <a:off x="838200" y="5010705"/>
              <a:ext cx="457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10</a:t>
              </a:r>
              <a:endParaRPr b="0" i="0" sz="1800" u="none" cap="none" strike="noStrike">
                <a:solidFill>
                  <a:schemeClr val="dk1"/>
                </a:solidFill>
                <a:latin typeface="Arial"/>
                <a:ea typeface="Arial"/>
                <a:cs typeface="Arial"/>
                <a:sym typeface="Arial"/>
              </a:endParaRPr>
            </a:p>
          </p:txBody>
        </p:sp>
        <p:sp>
          <p:nvSpPr>
            <p:cNvPr id="1280" name="Google Shape;1280;p66"/>
            <p:cNvSpPr txBox="1"/>
            <p:nvPr/>
          </p:nvSpPr>
          <p:spPr>
            <a:xfrm>
              <a:off x="838200" y="2343705"/>
              <a:ext cx="60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90</a:t>
              </a:r>
              <a:endParaRPr b="0" i="0" sz="1800" u="none" cap="none" strike="noStrike">
                <a:solidFill>
                  <a:schemeClr val="dk1"/>
                </a:solidFill>
                <a:latin typeface="Arial"/>
                <a:ea typeface="Arial"/>
                <a:cs typeface="Arial"/>
                <a:sym typeface="Arial"/>
              </a:endParaRPr>
            </a:p>
          </p:txBody>
        </p:sp>
        <p:sp>
          <p:nvSpPr>
            <p:cNvPr id="1281" name="Google Shape;1281;p66"/>
            <p:cNvSpPr txBox="1"/>
            <p:nvPr/>
          </p:nvSpPr>
          <p:spPr>
            <a:xfrm>
              <a:off x="838200" y="3345973"/>
              <a:ext cx="60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60</a:t>
              </a:r>
              <a:endParaRPr b="0" i="0" sz="1800" u="none" cap="none" strike="noStrike">
                <a:solidFill>
                  <a:schemeClr val="dk1"/>
                </a:solidFill>
                <a:latin typeface="Arial"/>
                <a:ea typeface="Arial"/>
                <a:cs typeface="Arial"/>
                <a:sym typeface="Arial"/>
              </a:endParaRPr>
            </a:p>
          </p:txBody>
        </p:sp>
        <p:sp>
          <p:nvSpPr>
            <p:cNvPr id="1282" name="Google Shape;1282;p66"/>
            <p:cNvSpPr txBox="1"/>
            <p:nvPr/>
          </p:nvSpPr>
          <p:spPr>
            <a:xfrm>
              <a:off x="838200" y="4336573"/>
              <a:ext cx="457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30</a:t>
              </a:r>
              <a:endParaRPr b="0" i="0" sz="1800" u="none" cap="none" strike="noStrike">
                <a:solidFill>
                  <a:schemeClr val="dk1"/>
                </a:solidFill>
                <a:latin typeface="Arial"/>
                <a:ea typeface="Arial"/>
                <a:cs typeface="Arial"/>
                <a:sym typeface="Arial"/>
              </a:endParaRPr>
            </a:p>
          </p:txBody>
        </p:sp>
        <p:sp>
          <p:nvSpPr>
            <p:cNvPr id="1283" name="Google Shape;1283;p66"/>
            <p:cNvSpPr txBox="1"/>
            <p:nvPr/>
          </p:nvSpPr>
          <p:spPr>
            <a:xfrm>
              <a:off x="838200" y="3639105"/>
              <a:ext cx="60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50</a:t>
              </a:r>
              <a:endParaRPr b="0" i="0" sz="1800" u="none" cap="none" strike="noStrike">
                <a:solidFill>
                  <a:schemeClr val="dk1"/>
                </a:solidFill>
                <a:latin typeface="Arial"/>
                <a:ea typeface="Arial"/>
                <a:cs typeface="Arial"/>
                <a:sym typeface="Arial"/>
              </a:endParaRPr>
            </a:p>
          </p:txBody>
        </p:sp>
        <p:sp>
          <p:nvSpPr>
            <p:cNvPr id="1284" name="Google Shape;1284;p66"/>
            <p:cNvSpPr txBox="1"/>
            <p:nvPr/>
          </p:nvSpPr>
          <p:spPr>
            <a:xfrm>
              <a:off x="838200" y="4717573"/>
              <a:ext cx="457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20</a:t>
              </a:r>
              <a:endParaRPr b="0" i="0" sz="1800" u="none" cap="none" strike="noStrike">
                <a:solidFill>
                  <a:schemeClr val="dk1"/>
                </a:solidFill>
                <a:latin typeface="Arial"/>
                <a:ea typeface="Arial"/>
                <a:cs typeface="Arial"/>
                <a:sym typeface="Arial"/>
              </a:endParaRPr>
            </a:p>
          </p:txBody>
        </p:sp>
        <p:sp>
          <p:nvSpPr>
            <p:cNvPr id="1285" name="Google Shape;1285;p66"/>
            <p:cNvSpPr txBox="1"/>
            <p:nvPr/>
          </p:nvSpPr>
          <p:spPr>
            <a:xfrm>
              <a:off x="762000" y="1962705"/>
              <a:ext cx="60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100</a:t>
              </a:r>
              <a:endParaRPr b="0" i="0" sz="1800" u="none" cap="none" strike="noStrike">
                <a:solidFill>
                  <a:schemeClr val="dk1"/>
                </a:solidFill>
                <a:latin typeface="Arial"/>
                <a:ea typeface="Arial"/>
                <a:cs typeface="Arial"/>
                <a:sym typeface="Arial"/>
              </a:endParaRPr>
            </a:p>
          </p:txBody>
        </p:sp>
        <p:sp>
          <p:nvSpPr>
            <p:cNvPr id="1286" name="Google Shape;1286;p66"/>
            <p:cNvSpPr txBox="1"/>
            <p:nvPr/>
          </p:nvSpPr>
          <p:spPr>
            <a:xfrm>
              <a:off x="1981200" y="5638800"/>
              <a:ext cx="12192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Fall</a:t>
              </a:r>
              <a:endParaRPr b="0" i="0" sz="1800" u="none" cap="none" strike="noStrike">
                <a:solidFill>
                  <a:schemeClr val="dk1"/>
                </a:solidFill>
                <a:latin typeface="Arial"/>
                <a:ea typeface="Arial"/>
                <a:cs typeface="Arial"/>
                <a:sym typeface="Arial"/>
              </a:endParaRPr>
            </a:p>
          </p:txBody>
        </p:sp>
        <p:sp>
          <p:nvSpPr>
            <p:cNvPr id="1287" name="Google Shape;1287;p66"/>
            <p:cNvSpPr txBox="1"/>
            <p:nvPr/>
          </p:nvSpPr>
          <p:spPr>
            <a:xfrm>
              <a:off x="4267200" y="5638800"/>
              <a:ext cx="12954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Winter</a:t>
              </a:r>
              <a:endParaRPr b="0" i="0" sz="1800" u="none" cap="none" strike="noStrike">
                <a:solidFill>
                  <a:schemeClr val="dk1"/>
                </a:solidFill>
                <a:latin typeface="Arial"/>
                <a:ea typeface="Arial"/>
                <a:cs typeface="Arial"/>
                <a:sym typeface="Arial"/>
              </a:endParaRPr>
            </a:p>
          </p:txBody>
        </p:sp>
        <p:cxnSp>
          <p:nvCxnSpPr>
            <p:cNvPr id="1288" name="Google Shape;1288;p66"/>
            <p:cNvCxnSpPr/>
            <p:nvPr/>
          </p:nvCxnSpPr>
          <p:spPr>
            <a:xfrm>
              <a:off x="1371600" y="3562905"/>
              <a:ext cx="6781800" cy="0"/>
            </a:xfrm>
            <a:prstGeom prst="straightConnector1">
              <a:avLst/>
            </a:prstGeom>
            <a:noFill/>
            <a:ln cap="flat" cmpd="sng" w="9525">
              <a:solidFill>
                <a:schemeClr val="dk1"/>
              </a:solidFill>
              <a:prstDash val="solid"/>
              <a:round/>
              <a:headEnd len="sm" w="sm" type="none"/>
              <a:tailEnd len="sm" w="sm" type="none"/>
            </a:ln>
          </p:spPr>
        </p:cxnSp>
        <p:cxnSp>
          <p:nvCxnSpPr>
            <p:cNvPr id="1289" name="Google Shape;1289;p66"/>
            <p:cNvCxnSpPr/>
            <p:nvPr/>
          </p:nvCxnSpPr>
          <p:spPr>
            <a:xfrm>
              <a:off x="1371600" y="3258105"/>
              <a:ext cx="6781800" cy="0"/>
            </a:xfrm>
            <a:prstGeom prst="straightConnector1">
              <a:avLst/>
            </a:prstGeom>
            <a:noFill/>
            <a:ln cap="flat" cmpd="sng" w="9525">
              <a:solidFill>
                <a:schemeClr val="dk1"/>
              </a:solidFill>
              <a:prstDash val="solid"/>
              <a:round/>
              <a:headEnd len="sm" w="sm" type="none"/>
              <a:tailEnd len="sm" w="sm" type="none"/>
            </a:ln>
          </p:spPr>
        </p:cxnSp>
        <p:cxnSp>
          <p:nvCxnSpPr>
            <p:cNvPr id="1290" name="Google Shape;1290;p66"/>
            <p:cNvCxnSpPr/>
            <p:nvPr/>
          </p:nvCxnSpPr>
          <p:spPr>
            <a:xfrm>
              <a:off x="1371600" y="2877105"/>
              <a:ext cx="6781800" cy="0"/>
            </a:xfrm>
            <a:prstGeom prst="straightConnector1">
              <a:avLst/>
            </a:prstGeom>
            <a:noFill/>
            <a:ln cap="flat" cmpd="sng" w="9525">
              <a:solidFill>
                <a:schemeClr val="dk1"/>
              </a:solidFill>
              <a:prstDash val="solid"/>
              <a:round/>
              <a:headEnd len="sm" w="sm" type="none"/>
              <a:tailEnd len="sm" w="sm" type="none"/>
            </a:ln>
          </p:spPr>
        </p:cxnSp>
        <p:cxnSp>
          <p:nvCxnSpPr>
            <p:cNvPr id="1291" name="Google Shape;1291;p66"/>
            <p:cNvCxnSpPr/>
            <p:nvPr/>
          </p:nvCxnSpPr>
          <p:spPr>
            <a:xfrm>
              <a:off x="1371600" y="2267505"/>
              <a:ext cx="6858000" cy="0"/>
            </a:xfrm>
            <a:prstGeom prst="straightConnector1">
              <a:avLst/>
            </a:prstGeom>
            <a:noFill/>
            <a:ln cap="flat" cmpd="sng" w="9525">
              <a:solidFill>
                <a:schemeClr val="dk1"/>
              </a:solidFill>
              <a:prstDash val="solid"/>
              <a:round/>
              <a:headEnd len="sm" w="sm" type="none"/>
              <a:tailEnd len="sm" w="sm" type="none"/>
            </a:ln>
          </p:spPr>
        </p:cxnSp>
        <p:sp>
          <p:nvSpPr>
            <p:cNvPr id="1292" name="Google Shape;1292;p66"/>
            <p:cNvSpPr txBox="1"/>
            <p:nvPr/>
          </p:nvSpPr>
          <p:spPr>
            <a:xfrm rot="-5400000">
              <a:off x="70350" y="3105721"/>
              <a:ext cx="1295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Percent</a:t>
              </a:r>
              <a:endParaRPr b="0" i="0" sz="1800" u="none" cap="none" strike="noStrike">
                <a:solidFill>
                  <a:schemeClr val="dk1"/>
                </a:solidFill>
                <a:latin typeface="Arial"/>
                <a:ea typeface="Arial"/>
                <a:cs typeface="Arial"/>
                <a:sym typeface="Arial"/>
              </a:endParaRPr>
            </a:p>
          </p:txBody>
        </p:sp>
        <p:sp>
          <p:nvSpPr>
            <p:cNvPr id="1293" name="Google Shape;1293;p66"/>
            <p:cNvSpPr/>
            <p:nvPr/>
          </p:nvSpPr>
          <p:spPr>
            <a:xfrm>
              <a:off x="3581400" y="2280641"/>
              <a:ext cx="2218500" cy="3415800"/>
            </a:xfrm>
            <a:prstGeom prst="triangle">
              <a:avLst>
                <a:gd fmla="val 50000" name="adj"/>
              </a:avLst>
            </a:prstGeom>
            <a:solidFill>
              <a:srgbClr val="92D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94" name="Google Shape;1294;p66"/>
            <p:cNvCxnSpPr/>
            <p:nvPr/>
          </p:nvCxnSpPr>
          <p:spPr>
            <a:xfrm>
              <a:off x="2209800" y="2953305"/>
              <a:ext cx="533400" cy="0"/>
            </a:xfrm>
            <a:prstGeom prst="straightConnector1">
              <a:avLst/>
            </a:prstGeom>
            <a:noFill/>
            <a:ln cap="flat" cmpd="sng" w="9525">
              <a:solidFill>
                <a:schemeClr val="dk1"/>
              </a:solidFill>
              <a:prstDash val="solid"/>
              <a:round/>
              <a:headEnd len="sm" w="sm" type="none"/>
              <a:tailEnd len="sm" w="sm" type="none"/>
            </a:ln>
          </p:spPr>
        </p:cxnSp>
        <p:sp>
          <p:nvSpPr>
            <p:cNvPr id="1295" name="Google Shape;1295;p66"/>
            <p:cNvSpPr/>
            <p:nvPr/>
          </p:nvSpPr>
          <p:spPr>
            <a:xfrm>
              <a:off x="4191000" y="2280641"/>
              <a:ext cx="1008600" cy="1510800"/>
            </a:xfrm>
            <a:prstGeom prst="triangle">
              <a:avLst>
                <a:gd fmla="val 50000" name="adj"/>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6" name="Google Shape;1296;p66"/>
            <p:cNvSpPr txBox="1"/>
            <p:nvPr/>
          </p:nvSpPr>
          <p:spPr>
            <a:xfrm>
              <a:off x="2057400" y="4248705"/>
              <a:ext cx="914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55</a:t>
              </a:r>
              <a:endParaRPr b="0" i="0" sz="1800" u="none" cap="none" strike="noStrike">
                <a:solidFill>
                  <a:schemeClr val="dk1"/>
                </a:solidFill>
                <a:latin typeface="Arial"/>
                <a:ea typeface="Arial"/>
                <a:cs typeface="Arial"/>
                <a:sym typeface="Arial"/>
              </a:endParaRPr>
            </a:p>
          </p:txBody>
        </p:sp>
        <p:sp>
          <p:nvSpPr>
            <p:cNvPr id="1297" name="Google Shape;1297;p66"/>
            <p:cNvSpPr/>
            <p:nvPr/>
          </p:nvSpPr>
          <p:spPr>
            <a:xfrm>
              <a:off x="4555180" y="2280641"/>
              <a:ext cx="268200" cy="444000"/>
            </a:xfrm>
            <a:prstGeom prst="triangle">
              <a:avLst>
                <a:gd fmla="val 50000" name="adj"/>
              </a:avLst>
            </a:prstGeom>
            <a:solidFill>
              <a:srgbClr val="FF0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8" name="Google Shape;1298;p66"/>
            <p:cNvSpPr txBox="1"/>
            <p:nvPr/>
          </p:nvSpPr>
          <p:spPr>
            <a:xfrm>
              <a:off x="838200" y="2648505"/>
              <a:ext cx="60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80</a:t>
              </a:r>
              <a:endParaRPr b="0" i="0" sz="1800" u="none" cap="none" strike="noStrike">
                <a:solidFill>
                  <a:schemeClr val="dk1"/>
                </a:solidFill>
                <a:latin typeface="Arial"/>
                <a:ea typeface="Arial"/>
                <a:cs typeface="Arial"/>
                <a:sym typeface="Arial"/>
              </a:endParaRPr>
            </a:p>
          </p:txBody>
        </p:sp>
        <p:sp>
          <p:nvSpPr>
            <p:cNvPr id="1299" name="Google Shape;1299;p66"/>
            <p:cNvSpPr txBox="1"/>
            <p:nvPr/>
          </p:nvSpPr>
          <p:spPr>
            <a:xfrm>
              <a:off x="838200" y="3006169"/>
              <a:ext cx="457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70</a:t>
              </a:r>
              <a:endParaRPr b="0" i="0" sz="1800" u="none" cap="none" strike="noStrike">
                <a:solidFill>
                  <a:schemeClr val="dk1"/>
                </a:solidFill>
                <a:latin typeface="Arial"/>
                <a:ea typeface="Arial"/>
                <a:cs typeface="Arial"/>
                <a:sym typeface="Arial"/>
              </a:endParaRPr>
            </a:p>
          </p:txBody>
        </p:sp>
        <p:sp>
          <p:nvSpPr>
            <p:cNvPr id="1300" name="Google Shape;1300;p66"/>
            <p:cNvSpPr txBox="1"/>
            <p:nvPr/>
          </p:nvSpPr>
          <p:spPr>
            <a:xfrm>
              <a:off x="838200" y="3943905"/>
              <a:ext cx="60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40</a:t>
              </a:r>
              <a:endParaRPr b="0" i="0" sz="1800" u="none" cap="none" strike="noStrike">
                <a:solidFill>
                  <a:schemeClr val="dk1"/>
                </a:solidFill>
                <a:latin typeface="Arial"/>
                <a:ea typeface="Arial"/>
                <a:cs typeface="Arial"/>
                <a:sym typeface="Arial"/>
              </a:endParaRPr>
            </a:p>
          </p:txBody>
        </p:sp>
        <p:sp>
          <p:nvSpPr>
            <p:cNvPr id="1301" name="Google Shape;1301;p66"/>
            <p:cNvSpPr/>
            <p:nvPr/>
          </p:nvSpPr>
          <p:spPr>
            <a:xfrm>
              <a:off x="1357285" y="2266873"/>
              <a:ext cx="2218500" cy="3429600"/>
            </a:xfrm>
            <a:prstGeom prst="triangle">
              <a:avLst>
                <a:gd fmla="val 50000" name="adj"/>
              </a:avLst>
            </a:prstGeom>
            <a:solidFill>
              <a:srgbClr val="92D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2" name="Google Shape;1302;p66"/>
            <p:cNvSpPr/>
            <p:nvPr/>
          </p:nvSpPr>
          <p:spPr>
            <a:xfrm>
              <a:off x="2056360" y="2227423"/>
              <a:ext cx="808500" cy="1304700"/>
            </a:xfrm>
            <a:prstGeom prst="triangle">
              <a:avLst>
                <a:gd fmla="val 50000" name="adj"/>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3" name="Google Shape;1303;p66"/>
            <p:cNvSpPr/>
            <p:nvPr/>
          </p:nvSpPr>
          <p:spPr>
            <a:xfrm>
              <a:off x="2335292" y="2249010"/>
              <a:ext cx="283200" cy="428100"/>
            </a:xfrm>
            <a:prstGeom prst="triangle">
              <a:avLst>
                <a:gd fmla="val 50000" name="adj"/>
              </a:avLst>
            </a:prstGeom>
            <a:solidFill>
              <a:srgbClr val="FF0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4" name="Google Shape;1304;p66"/>
            <p:cNvSpPr txBox="1"/>
            <p:nvPr/>
          </p:nvSpPr>
          <p:spPr>
            <a:xfrm>
              <a:off x="2209800" y="4248705"/>
              <a:ext cx="7620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60</a:t>
              </a:r>
              <a:endParaRPr b="1" i="0" sz="2000" u="none" cap="none" strike="noStrike">
                <a:solidFill>
                  <a:schemeClr val="dk1"/>
                </a:solidFill>
                <a:latin typeface="Arial"/>
                <a:ea typeface="Arial"/>
                <a:cs typeface="Arial"/>
                <a:sym typeface="Arial"/>
              </a:endParaRPr>
            </a:p>
          </p:txBody>
        </p:sp>
        <p:sp>
          <p:nvSpPr>
            <p:cNvPr id="1305" name="Google Shape;1305;p66"/>
            <p:cNvSpPr txBox="1"/>
            <p:nvPr/>
          </p:nvSpPr>
          <p:spPr>
            <a:xfrm>
              <a:off x="4495800" y="4172505"/>
              <a:ext cx="5334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53</a:t>
              </a:r>
              <a:endParaRPr b="1" i="0" sz="2000" u="none" cap="none" strike="noStrike">
                <a:solidFill>
                  <a:schemeClr val="dk1"/>
                </a:solidFill>
                <a:latin typeface="Arial"/>
                <a:ea typeface="Arial"/>
                <a:cs typeface="Arial"/>
                <a:sym typeface="Arial"/>
              </a:endParaRPr>
            </a:p>
          </p:txBody>
        </p:sp>
        <p:sp>
          <p:nvSpPr>
            <p:cNvPr id="1306" name="Google Shape;1306;p66"/>
            <p:cNvSpPr txBox="1"/>
            <p:nvPr/>
          </p:nvSpPr>
          <p:spPr>
            <a:xfrm>
              <a:off x="6477000" y="5638800"/>
              <a:ext cx="12954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Spring</a:t>
              </a:r>
              <a:endParaRPr b="0" i="0" sz="1800" u="none" cap="none" strike="noStrike">
                <a:solidFill>
                  <a:schemeClr val="dk1"/>
                </a:solidFill>
                <a:latin typeface="Arial"/>
                <a:ea typeface="Arial"/>
                <a:cs typeface="Arial"/>
                <a:sym typeface="Arial"/>
              </a:endParaRPr>
            </a:p>
          </p:txBody>
        </p:sp>
        <p:sp>
          <p:nvSpPr>
            <p:cNvPr id="1307" name="Google Shape;1307;p66"/>
            <p:cNvSpPr/>
            <p:nvPr/>
          </p:nvSpPr>
          <p:spPr>
            <a:xfrm>
              <a:off x="5943600" y="2280641"/>
              <a:ext cx="2286000" cy="3415800"/>
            </a:xfrm>
            <a:prstGeom prst="triangle">
              <a:avLst>
                <a:gd fmla="val 50000" name="adj"/>
              </a:avLst>
            </a:prstGeom>
            <a:solidFill>
              <a:srgbClr val="92D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8" name="Google Shape;1308;p66"/>
            <p:cNvSpPr/>
            <p:nvPr/>
          </p:nvSpPr>
          <p:spPr>
            <a:xfrm>
              <a:off x="6638093" y="2302142"/>
              <a:ext cx="877800" cy="1226100"/>
            </a:xfrm>
            <a:prstGeom prst="triangle">
              <a:avLst>
                <a:gd fmla="val 49354" name="adj"/>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9" name="Google Shape;1309;p66"/>
            <p:cNvSpPr/>
            <p:nvPr/>
          </p:nvSpPr>
          <p:spPr>
            <a:xfrm>
              <a:off x="6991745" y="2267505"/>
              <a:ext cx="195900" cy="304800"/>
            </a:xfrm>
            <a:prstGeom prst="triangle">
              <a:avLst>
                <a:gd fmla="val 50000" name="adj"/>
              </a:avLst>
            </a:prstGeom>
            <a:solidFill>
              <a:srgbClr val="FF00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10" name="Google Shape;1310;p66"/>
            <p:cNvSpPr txBox="1"/>
            <p:nvPr/>
          </p:nvSpPr>
          <p:spPr>
            <a:xfrm>
              <a:off x="6858000" y="4153395"/>
              <a:ext cx="5334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62</a:t>
              </a:r>
              <a:endParaRPr b="1" i="0" sz="2000" u="none" cap="none" strike="noStrike">
                <a:solidFill>
                  <a:schemeClr val="dk1"/>
                </a:solidFill>
                <a:latin typeface="Arial"/>
                <a:ea typeface="Arial"/>
                <a:cs typeface="Arial"/>
                <a:sym typeface="Arial"/>
              </a:endParaRPr>
            </a:p>
          </p:txBody>
        </p:sp>
        <p:sp>
          <p:nvSpPr>
            <p:cNvPr id="1311" name="Google Shape;1311;p66"/>
            <p:cNvSpPr txBox="1"/>
            <p:nvPr/>
          </p:nvSpPr>
          <p:spPr>
            <a:xfrm>
              <a:off x="4495800" y="3181905"/>
              <a:ext cx="5334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32</a:t>
              </a:r>
              <a:endParaRPr b="1" i="0" sz="2000" u="none" cap="none" strike="noStrike">
                <a:solidFill>
                  <a:schemeClr val="dk1"/>
                </a:solidFill>
                <a:latin typeface="Arial"/>
                <a:ea typeface="Arial"/>
                <a:cs typeface="Arial"/>
                <a:sym typeface="Arial"/>
              </a:endParaRPr>
            </a:p>
          </p:txBody>
        </p:sp>
        <p:sp>
          <p:nvSpPr>
            <p:cNvPr id="1312" name="Google Shape;1312;p66"/>
            <p:cNvSpPr txBox="1"/>
            <p:nvPr/>
          </p:nvSpPr>
          <p:spPr>
            <a:xfrm>
              <a:off x="6858000" y="2686297"/>
              <a:ext cx="6858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28</a:t>
              </a:r>
              <a:endParaRPr b="1" i="0" sz="2000" u="none" cap="none" strike="noStrike">
                <a:solidFill>
                  <a:schemeClr val="dk1"/>
                </a:solidFill>
                <a:latin typeface="Arial"/>
                <a:ea typeface="Arial"/>
                <a:cs typeface="Arial"/>
                <a:sym typeface="Arial"/>
              </a:endParaRPr>
            </a:p>
          </p:txBody>
        </p:sp>
        <p:sp>
          <p:nvSpPr>
            <p:cNvPr id="1313" name="Google Shape;1313;p66"/>
            <p:cNvSpPr txBox="1"/>
            <p:nvPr/>
          </p:nvSpPr>
          <p:spPr>
            <a:xfrm>
              <a:off x="2240811" y="2742893"/>
              <a:ext cx="5334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28</a:t>
              </a:r>
              <a:endParaRPr b="1" i="0" sz="2000" u="none" cap="none" strike="noStrike">
                <a:solidFill>
                  <a:schemeClr val="dk1"/>
                </a:solidFill>
                <a:latin typeface="Arial"/>
                <a:ea typeface="Arial"/>
                <a:cs typeface="Arial"/>
                <a:sym typeface="Arial"/>
              </a:endParaRPr>
            </a:p>
          </p:txBody>
        </p:sp>
        <p:sp>
          <p:nvSpPr>
            <p:cNvPr id="1314" name="Google Shape;1314;p66"/>
            <p:cNvSpPr txBox="1"/>
            <p:nvPr/>
          </p:nvSpPr>
          <p:spPr>
            <a:xfrm>
              <a:off x="7233072" y="2115071"/>
              <a:ext cx="533400" cy="400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10</a:t>
              </a:r>
              <a:endParaRPr b="1" i="0" sz="2000" u="none" cap="none" strike="noStrike">
                <a:solidFill>
                  <a:schemeClr val="dk1"/>
                </a:solidFill>
                <a:latin typeface="Arial"/>
                <a:ea typeface="Arial"/>
                <a:cs typeface="Arial"/>
                <a:sym typeface="Arial"/>
              </a:endParaRPr>
            </a:p>
          </p:txBody>
        </p:sp>
        <p:sp>
          <p:nvSpPr>
            <p:cNvPr id="1315" name="Google Shape;1315;p66"/>
            <p:cNvSpPr txBox="1"/>
            <p:nvPr/>
          </p:nvSpPr>
          <p:spPr>
            <a:xfrm>
              <a:off x="4875760" y="2134095"/>
              <a:ext cx="485100" cy="400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15</a:t>
              </a:r>
              <a:endParaRPr b="1" i="0" sz="2000" u="none" cap="none" strike="noStrike">
                <a:solidFill>
                  <a:schemeClr val="dk1"/>
                </a:solidFill>
                <a:latin typeface="Arial"/>
                <a:ea typeface="Arial"/>
                <a:cs typeface="Arial"/>
                <a:sym typeface="Arial"/>
              </a:endParaRPr>
            </a:p>
          </p:txBody>
        </p:sp>
        <p:sp>
          <p:nvSpPr>
            <p:cNvPr id="1316" name="Google Shape;1316;p66"/>
            <p:cNvSpPr txBox="1"/>
            <p:nvPr/>
          </p:nvSpPr>
          <p:spPr>
            <a:xfrm>
              <a:off x="2632472" y="2072075"/>
              <a:ext cx="476700" cy="400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12</a:t>
              </a:r>
              <a:endParaRPr b="1" i="0" sz="2000" u="none" cap="none" strike="noStrike">
                <a:solidFill>
                  <a:schemeClr val="dk1"/>
                </a:solidFill>
                <a:latin typeface="Arial"/>
                <a:ea typeface="Arial"/>
                <a:cs typeface="Arial"/>
                <a:sym typeface="Arial"/>
              </a:endParaRPr>
            </a:p>
          </p:txBody>
        </p:sp>
      </p:grpSp>
      <p:sp>
        <p:nvSpPr>
          <p:cNvPr id="1317" name="Google Shape;1317;p6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grpSp>
        <p:nvGrpSpPr>
          <p:cNvPr id="1318" name="Google Shape;1318;p66"/>
          <p:cNvGrpSpPr/>
          <p:nvPr/>
        </p:nvGrpSpPr>
        <p:grpSpPr>
          <a:xfrm>
            <a:off x="6786575" y="336608"/>
            <a:ext cx="2357400" cy="706467"/>
            <a:chOff x="6786575" y="336608"/>
            <a:chExt cx="2357400" cy="706467"/>
          </a:xfrm>
        </p:grpSpPr>
        <p:sp>
          <p:nvSpPr>
            <p:cNvPr id="1319" name="Google Shape;1319;p66"/>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20" name="Google Shape;1320;p6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
        <p:nvSpPr>
          <p:cNvPr id="1321" name="Google Shape;1321;p66"/>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22" name="Google Shape;1322;p66"/>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Discuss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67"/>
          <p:cNvSpPr txBox="1"/>
          <p:nvPr>
            <p:ph idx="1" type="body"/>
          </p:nvPr>
        </p:nvSpPr>
        <p:spPr>
          <a:xfrm>
            <a:off x="530313" y="1982467"/>
            <a:ext cx="8224800" cy="1299900"/>
          </a:xfrm>
          <a:prstGeom prst="rect">
            <a:avLst/>
          </a:prstGeom>
          <a:noFill/>
          <a:ln>
            <a:noFill/>
          </a:ln>
        </p:spPr>
        <p:txBody>
          <a:bodyPr anchorCtr="0" anchor="t" bIns="0" lIns="0" spcFirstLastPara="1" rIns="0" wrap="square" tIns="0">
            <a:noAutofit/>
          </a:bodyPr>
          <a:lstStyle/>
          <a:p>
            <a:pPr indent="-233361" lvl="0" marL="233361" rtl="0" algn="l">
              <a:lnSpc>
                <a:spcPct val="100000"/>
              </a:lnSpc>
              <a:spcBef>
                <a:spcPts val="0"/>
              </a:spcBef>
              <a:spcAft>
                <a:spcPts val="0"/>
              </a:spcAft>
              <a:buSzPts val="2400"/>
              <a:buChar char="▪"/>
            </a:pPr>
            <a:r>
              <a:rPr lang="en-US"/>
              <a:t>Only 62% of second-grade students are at or above target on DIBELS-Oral Reading Fluency (ORF) during spring benchmarking. The expectation is 80% at or above target.</a:t>
            </a:r>
            <a:endParaRPr/>
          </a:p>
          <a:p>
            <a:pPr indent="-139700" lvl="8" marL="2057400" rtl="0" algn="l">
              <a:lnSpc>
                <a:spcPct val="100000"/>
              </a:lnSpc>
              <a:spcBef>
                <a:spcPts val="600"/>
              </a:spcBef>
              <a:spcAft>
                <a:spcPts val="0"/>
              </a:spcAft>
              <a:buSzPts val="1400"/>
              <a:buNone/>
            </a:pPr>
            <a:r>
              <a:t/>
            </a:r>
            <a:endParaRPr/>
          </a:p>
          <a:p>
            <a:pPr indent="0" lvl="0" marL="0"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p:txBody>
      </p:sp>
      <p:sp>
        <p:nvSpPr>
          <p:cNvPr id="1329" name="Google Shape;1329;p6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Define the Problem</a:t>
            </a:r>
            <a:r>
              <a:rPr lang="en-US">
                <a:latin typeface="Arial"/>
                <a:ea typeface="Arial"/>
                <a:cs typeface="Arial"/>
                <a:sym typeface="Arial"/>
              </a:rPr>
              <a:t>—</a:t>
            </a:r>
            <a:r>
              <a:rPr lang="en-US"/>
              <a:t>Examples</a:t>
            </a:r>
            <a:endParaRPr/>
          </a:p>
        </p:txBody>
      </p:sp>
      <p:sp>
        <p:nvSpPr>
          <p:cNvPr id="1330" name="Google Shape;1330;p6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sp>
        <p:nvSpPr>
          <p:cNvPr id="1331" name="Google Shape;1331;p67"/>
          <p:cNvSpPr txBox="1"/>
          <p:nvPr/>
        </p:nvSpPr>
        <p:spPr>
          <a:xfrm>
            <a:off x="4391843" y="3198166"/>
            <a:ext cx="8160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descr="RTI Arkansas Logo.png" id="1332" name="Google Shape;1332;p67"/>
          <p:cNvPicPr preferRelativeResize="0"/>
          <p:nvPr/>
        </p:nvPicPr>
        <p:blipFill rotWithShape="1">
          <a:blip r:embed="rId3">
            <a:alphaModFix/>
          </a:blip>
          <a:srcRect b="0" l="0" r="0" t="0"/>
          <a:stretch/>
        </p:blipFill>
        <p:spPr>
          <a:xfrm>
            <a:off x="6887173" y="450908"/>
            <a:ext cx="2025052" cy="373943"/>
          </a:xfrm>
          <a:prstGeom prst="rect">
            <a:avLst/>
          </a:prstGeom>
          <a:noFill/>
          <a:ln>
            <a:noFill/>
          </a:ln>
        </p:spPr>
      </p:pic>
      <p:sp>
        <p:nvSpPr>
          <p:cNvPr id="1333" name="Google Shape;1333;p67"/>
          <p:cNvSpPr txBox="1"/>
          <p:nvPr>
            <p:ph idx="1" type="body"/>
          </p:nvPr>
        </p:nvSpPr>
        <p:spPr>
          <a:xfrm>
            <a:off x="530325" y="3014393"/>
            <a:ext cx="8224800" cy="1486800"/>
          </a:xfrm>
          <a:prstGeom prst="rect">
            <a:avLst/>
          </a:prstGeom>
          <a:noFill/>
          <a:ln>
            <a:noFill/>
          </a:ln>
        </p:spPr>
        <p:txBody>
          <a:bodyPr anchorCtr="0" anchor="t" bIns="0" lIns="0" spcFirstLastPara="1" rIns="0" wrap="square" tIns="0">
            <a:noAutofit/>
          </a:bodyPr>
          <a:lstStyle/>
          <a:p>
            <a:pPr indent="0" lvl="0" marL="457200" rtl="0" algn="l">
              <a:lnSpc>
                <a:spcPct val="100000"/>
              </a:lnSpc>
              <a:spcBef>
                <a:spcPts val="600"/>
              </a:spcBef>
              <a:spcAft>
                <a:spcPts val="0"/>
              </a:spcAft>
              <a:buSzPts val="2400"/>
              <a:buNone/>
            </a:pPr>
            <a:r>
              <a:rPr lang="en-US"/>
              <a:t>                                           or</a:t>
            </a:r>
            <a:endParaRPr/>
          </a:p>
          <a:p>
            <a:pPr indent="-233361" lvl="0" marL="233361" rtl="0" algn="l">
              <a:lnSpc>
                <a:spcPct val="100000"/>
              </a:lnSpc>
              <a:spcBef>
                <a:spcPts val="600"/>
              </a:spcBef>
              <a:spcAft>
                <a:spcPts val="0"/>
              </a:spcAft>
              <a:buSzPts val="2400"/>
              <a:buChar char="▪"/>
            </a:pPr>
            <a:r>
              <a:rPr lang="en-US"/>
              <a:t>Only 60% of incoming third graders met expectations for readiness for third grade. The expectation is 80%. </a:t>
            </a:r>
            <a:endParaRPr/>
          </a:p>
          <a:p>
            <a:pPr indent="-139700" lvl="8" marL="2057400" rtl="0" algn="l">
              <a:lnSpc>
                <a:spcPct val="100000"/>
              </a:lnSpc>
              <a:spcBef>
                <a:spcPts val="600"/>
              </a:spcBef>
              <a:spcAft>
                <a:spcPts val="0"/>
              </a:spcAft>
              <a:buSzPts val="1400"/>
              <a:buNone/>
            </a:pPr>
            <a:r>
              <a:t/>
            </a:r>
            <a:endParaRPr/>
          </a:p>
          <a:p>
            <a:pPr indent="0" lvl="0" marL="457200"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p:txBody>
      </p:sp>
      <p:sp>
        <p:nvSpPr>
          <p:cNvPr id="1334" name="Google Shape;1334;p67"/>
          <p:cNvSpPr txBox="1"/>
          <p:nvPr>
            <p:ph idx="1" type="body"/>
          </p:nvPr>
        </p:nvSpPr>
        <p:spPr>
          <a:xfrm>
            <a:off x="530325" y="4238270"/>
            <a:ext cx="8224800" cy="2187900"/>
          </a:xfrm>
          <a:prstGeom prst="rect">
            <a:avLst/>
          </a:prstGeom>
          <a:noFill/>
          <a:ln>
            <a:noFill/>
          </a:ln>
        </p:spPr>
        <p:txBody>
          <a:bodyPr anchorCtr="0" anchor="t" bIns="0" lIns="0" spcFirstLastPara="1" rIns="0" wrap="square" tIns="0">
            <a:noAutofit/>
          </a:bodyPr>
          <a:lstStyle/>
          <a:p>
            <a:pPr indent="0" lvl="0" marL="457200" rtl="0" algn="l">
              <a:lnSpc>
                <a:spcPct val="100000"/>
              </a:lnSpc>
              <a:spcBef>
                <a:spcPts val="600"/>
              </a:spcBef>
              <a:spcAft>
                <a:spcPts val="0"/>
              </a:spcAft>
              <a:buSzPts val="2400"/>
              <a:buNone/>
            </a:pPr>
            <a:r>
              <a:rPr lang="en-US"/>
              <a:t>                                          or</a:t>
            </a:r>
            <a:endParaRPr/>
          </a:p>
          <a:p>
            <a:pPr indent="-233361" lvl="0" marL="233361" rtl="0" algn="l">
              <a:lnSpc>
                <a:spcPct val="100000"/>
              </a:lnSpc>
              <a:spcBef>
                <a:spcPts val="600"/>
              </a:spcBef>
              <a:spcAft>
                <a:spcPts val="0"/>
              </a:spcAft>
              <a:buSzPts val="2400"/>
              <a:buChar char="▪"/>
            </a:pPr>
            <a:r>
              <a:rPr lang="en-US"/>
              <a:t>From fall to spring, the percentage of students at or above target only increased by 2%. Given the baseline, the goal was 20%.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a:p>
            <a:pPr indent="-80961" lvl="0" marL="233361" rtl="0" algn="l">
              <a:lnSpc>
                <a:spcPct val="100000"/>
              </a:lnSpc>
              <a:spcBef>
                <a:spcPts val="600"/>
              </a:spcBef>
              <a:spcAft>
                <a:spcPts val="0"/>
              </a:spcAft>
              <a:buSzPts val="2400"/>
              <a:buNone/>
            </a:pPr>
            <a:r>
              <a:t/>
            </a:r>
            <a:endParaRPr/>
          </a:p>
        </p:txBody>
      </p:sp>
      <p:grpSp>
        <p:nvGrpSpPr>
          <p:cNvPr id="1335" name="Google Shape;1335;p67"/>
          <p:cNvGrpSpPr/>
          <p:nvPr/>
        </p:nvGrpSpPr>
        <p:grpSpPr>
          <a:xfrm>
            <a:off x="6786575" y="336608"/>
            <a:ext cx="2357400" cy="706467"/>
            <a:chOff x="6786575" y="336608"/>
            <a:chExt cx="2357400" cy="706467"/>
          </a:xfrm>
        </p:grpSpPr>
        <p:sp>
          <p:nvSpPr>
            <p:cNvPr id="1336" name="Google Shape;1336;p67"/>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37" name="Google Shape;1337;p67"/>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8"/>
                                        </p:tgtEl>
                                        <p:attrNameLst>
                                          <p:attrName>style.visibility</p:attrName>
                                        </p:attrNameLst>
                                      </p:cBhvr>
                                      <p:to>
                                        <p:strVal val="visible"/>
                                      </p:to>
                                    </p:set>
                                    <p:animEffect filter="fade" transition="in">
                                      <p:cBhvr>
                                        <p:cTn dur="1000"/>
                                        <p:tgtEl>
                                          <p:spTgt spid="1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3"/>
                                        </p:tgtEl>
                                        <p:attrNameLst>
                                          <p:attrName>style.visibility</p:attrName>
                                        </p:attrNameLst>
                                      </p:cBhvr>
                                      <p:to>
                                        <p:strVal val="visible"/>
                                      </p:to>
                                    </p:set>
                                    <p:animEffect filter="fade" transition="in">
                                      <p:cBhvr>
                                        <p:cTn dur="1000"/>
                                        <p:tgtEl>
                                          <p:spTgt spid="1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4"/>
                                        </p:tgtEl>
                                        <p:attrNameLst>
                                          <p:attrName>style.visibility</p:attrName>
                                        </p:attrNameLst>
                                      </p:cBhvr>
                                      <p:to>
                                        <p:strVal val="visible"/>
                                      </p:to>
                                    </p:set>
                                    <p:animEffect filter="fade" transition="in">
                                      <p:cBhvr>
                                        <p:cTn dur="1000"/>
                                        <p:tgtEl>
                                          <p:spTgt spid="1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68"/>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SzPts val="2400"/>
              <a:buChar char="▪"/>
            </a:pPr>
            <a:r>
              <a:rPr lang="en-US"/>
              <a:t>What is the benchmark/expected level of performance?</a:t>
            </a:r>
            <a:endParaRPr/>
          </a:p>
          <a:p>
            <a:pPr indent="-381000" lvl="0" marL="457200" rtl="0" algn="l">
              <a:lnSpc>
                <a:spcPct val="100000"/>
              </a:lnSpc>
              <a:spcBef>
                <a:spcPts val="1000"/>
              </a:spcBef>
              <a:spcAft>
                <a:spcPts val="0"/>
              </a:spcAft>
              <a:buSzPts val="2400"/>
              <a:buChar char="▪"/>
            </a:pPr>
            <a:r>
              <a:rPr lang="en-US"/>
              <a:t>What is the student’s current level of performance?</a:t>
            </a:r>
            <a:endParaRPr/>
          </a:p>
          <a:p>
            <a:pPr indent="-381000" lvl="0" marL="457200" rtl="0" algn="l">
              <a:lnSpc>
                <a:spcPct val="100000"/>
              </a:lnSpc>
              <a:spcBef>
                <a:spcPts val="1000"/>
              </a:spcBef>
              <a:spcAft>
                <a:spcPts val="1000"/>
              </a:spcAft>
              <a:buSzPts val="2400"/>
              <a:buChar char="▪"/>
            </a:pPr>
            <a:r>
              <a:rPr lang="en-US"/>
              <a:t>What is the peer level of performance (district, school, national)?</a:t>
            </a:r>
            <a:endParaRPr/>
          </a:p>
        </p:txBody>
      </p:sp>
      <p:sp>
        <p:nvSpPr>
          <p:cNvPr id="1343" name="Google Shape;1343;p6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Set the Goal</a:t>
            </a:r>
            <a:endParaRPr/>
          </a:p>
        </p:txBody>
      </p:sp>
      <p:sp>
        <p:nvSpPr>
          <p:cNvPr id="1344" name="Google Shape;1344;p6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pic>
        <p:nvPicPr>
          <p:cNvPr descr="RTI Arkansas Logo.png" id="1345" name="Google Shape;1345;p68"/>
          <p:cNvPicPr preferRelativeResize="0"/>
          <p:nvPr/>
        </p:nvPicPr>
        <p:blipFill rotWithShape="1">
          <a:blip r:embed="rId3">
            <a:alphaModFix/>
          </a:blip>
          <a:srcRect b="0" l="0" r="0" t="0"/>
          <a:stretch/>
        </p:blipFill>
        <p:spPr>
          <a:xfrm>
            <a:off x="6887173" y="450908"/>
            <a:ext cx="2025052" cy="373943"/>
          </a:xfrm>
          <a:prstGeom prst="rect">
            <a:avLst/>
          </a:prstGeom>
          <a:noFill/>
          <a:ln>
            <a:noFill/>
          </a:ln>
        </p:spPr>
      </p:pic>
      <p:grpSp>
        <p:nvGrpSpPr>
          <p:cNvPr id="1346" name="Google Shape;1346;p68"/>
          <p:cNvGrpSpPr/>
          <p:nvPr/>
        </p:nvGrpSpPr>
        <p:grpSpPr>
          <a:xfrm>
            <a:off x="6786575" y="336608"/>
            <a:ext cx="2357400" cy="706467"/>
            <a:chOff x="6786575" y="336608"/>
            <a:chExt cx="2357400" cy="706467"/>
          </a:xfrm>
        </p:grpSpPr>
        <p:sp>
          <p:nvSpPr>
            <p:cNvPr id="1347" name="Google Shape;1347;p68"/>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48" name="Google Shape;1348;p68"/>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69"/>
          <p:cNvSpPr txBox="1"/>
          <p:nvPr>
            <p:ph idx="1" type="body"/>
          </p:nvPr>
        </p:nvSpPr>
        <p:spPr>
          <a:xfrm>
            <a:off x="687525" y="2055819"/>
            <a:ext cx="8224800" cy="1978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rgbClr val="FF0000"/>
                </a:solidFill>
              </a:rPr>
              <a:t>Only 62% of incoming second-grade students are at or above target on DIBELS-ORF during winter benchmarking. The expectation is 80% at or above target. </a:t>
            </a:r>
            <a:endParaRPr/>
          </a:p>
          <a:p>
            <a:pPr indent="-355600" lvl="0" marL="457200" rtl="0" algn="l">
              <a:lnSpc>
                <a:spcPct val="100000"/>
              </a:lnSpc>
              <a:spcBef>
                <a:spcPts val="600"/>
              </a:spcBef>
              <a:spcAft>
                <a:spcPts val="0"/>
              </a:spcAft>
              <a:buSzPts val="2000"/>
              <a:buChar char="▪"/>
            </a:pPr>
            <a:r>
              <a:rPr lang="en-US" sz="2000"/>
              <a:t>By spring benchmarking, 75% of second-grade students will be at or above target on DIBELS-ORF.</a:t>
            </a:r>
            <a:endParaRPr sz="2000"/>
          </a:p>
          <a:p>
            <a:pPr indent="-106361" lvl="0" marL="233361" rtl="0" algn="l">
              <a:lnSpc>
                <a:spcPct val="100000"/>
              </a:lnSpc>
              <a:spcBef>
                <a:spcPts val="600"/>
              </a:spcBef>
              <a:spcAft>
                <a:spcPts val="0"/>
              </a:spcAft>
              <a:buSzPts val="2000"/>
              <a:buNone/>
            </a:pPr>
            <a:r>
              <a:t/>
            </a:r>
            <a:endParaRPr sz="2000"/>
          </a:p>
          <a:p>
            <a:pPr indent="0" lvl="0" marL="0" rtl="0" algn="l">
              <a:lnSpc>
                <a:spcPct val="100000"/>
              </a:lnSpc>
              <a:spcBef>
                <a:spcPts val="600"/>
              </a:spcBef>
              <a:spcAft>
                <a:spcPts val="0"/>
              </a:spcAft>
              <a:buSzPts val="2400"/>
              <a:buNone/>
            </a:pPr>
            <a:r>
              <a:t/>
            </a:r>
            <a:endParaRPr/>
          </a:p>
        </p:txBody>
      </p:sp>
      <p:sp>
        <p:nvSpPr>
          <p:cNvPr id="1354" name="Google Shape;1354;p69"/>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Goal Setting</a:t>
            </a:r>
            <a:r>
              <a:rPr lang="en-US">
                <a:latin typeface="Arial"/>
                <a:ea typeface="Arial"/>
                <a:cs typeface="Arial"/>
                <a:sym typeface="Arial"/>
              </a:rPr>
              <a:t>—</a:t>
            </a:r>
            <a:r>
              <a:rPr lang="en-US"/>
              <a:t>Examples</a:t>
            </a:r>
            <a:endParaRPr/>
          </a:p>
        </p:txBody>
      </p:sp>
      <p:sp>
        <p:nvSpPr>
          <p:cNvPr id="1355" name="Google Shape;1355;p6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sp>
        <p:nvSpPr>
          <p:cNvPr id="1356" name="Google Shape;1356;p69"/>
          <p:cNvSpPr txBox="1"/>
          <p:nvPr>
            <p:ph idx="1" type="body"/>
          </p:nvPr>
        </p:nvSpPr>
        <p:spPr>
          <a:xfrm>
            <a:off x="687525" y="4034024"/>
            <a:ext cx="8224800" cy="1605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2400"/>
              <a:buNone/>
            </a:pPr>
            <a:r>
              <a:rPr lang="en-US">
                <a:solidFill>
                  <a:srgbClr val="FF0000"/>
                </a:solidFill>
              </a:rPr>
              <a:t>Only 60% of incoming third graders met reading benchmark for third grade interim testing. The expectation is 80%.</a:t>
            </a:r>
            <a:endParaRPr/>
          </a:p>
          <a:p>
            <a:pPr indent="-355600" lvl="0" marL="457200" rtl="0" algn="l">
              <a:lnSpc>
                <a:spcPct val="100000"/>
              </a:lnSpc>
              <a:spcBef>
                <a:spcPts val="600"/>
              </a:spcBef>
              <a:spcAft>
                <a:spcPts val="0"/>
              </a:spcAft>
              <a:buSzPts val="2000"/>
              <a:buChar char="▪"/>
            </a:pPr>
            <a:r>
              <a:rPr lang="en-US" sz="2000"/>
              <a:t>By the end of year summative assessment, 80% of third-grade students will be ready or exceeding in reading as determined by the ACT Aspire.</a:t>
            </a:r>
            <a:endParaRPr sz="2000"/>
          </a:p>
          <a:p>
            <a:pPr indent="0" lvl="0" marL="0" rtl="0" algn="l">
              <a:lnSpc>
                <a:spcPct val="100000"/>
              </a:lnSpc>
              <a:spcBef>
                <a:spcPts val="600"/>
              </a:spcBef>
              <a:spcAft>
                <a:spcPts val="0"/>
              </a:spcAft>
              <a:buSzPts val="2400"/>
              <a:buNone/>
            </a:pPr>
            <a:r>
              <a:t/>
            </a:r>
            <a:endParaRPr/>
          </a:p>
        </p:txBody>
      </p:sp>
      <p:grpSp>
        <p:nvGrpSpPr>
          <p:cNvPr id="1357" name="Google Shape;1357;p69"/>
          <p:cNvGrpSpPr/>
          <p:nvPr/>
        </p:nvGrpSpPr>
        <p:grpSpPr>
          <a:xfrm>
            <a:off x="6786575" y="336608"/>
            <a:ext cx="2357400" cy="706467"/>
            <a:chOff x="6786575" y="336608"/>
            <a:chExt cx="2357400" cy="706467"/>
          </a:xfrm>
        </p:grpSpPr>
        <p:sp>
          <p:nvSpPr>
            <p:cNvPr id="1358" name="Google Shape;1358;p69"/>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59" name="Google Shape;1359;p6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3"/>
                                        </p:tgtEl>
                                        <p:attrNameLst>
                                          <p:attrName>style.visibility</p:attrName>
                                        </p:attrNameLst>
                                      </p:cBhvr>
                                      <p:to>
                                        <p:strVal val="visible"/>
                                      </p:to>
                                    </p:set>
                                    <p:animEffect filter="fade" transition="in">
                                      <p:cBhvr>
                                        <p:cTn dur="1000"/>
                                        <p:tgtEl>
                                          <p:spTgt spid="1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1000"/>
                                        <p:tgtEl>
                                          <p:spTgt spid="1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
          <p:cNvSpPr txBox="1"/>
          <p:nvPr>
            <p:ph type="title"/>
          </p:nvPr>
        </p:nvSpPr>
        <p:spPr>
          <a:xfrm>
            <a:off x="687388" y="318053"/>
            <a:ext cx="8224837" cy="148689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RTI Arkansas Model</a:t>
            </a:r>
            <a:endParaRPr/>
          </a:p>
        </p:txBody>
      </p:sp>
      <p:sp>
        <p:nvSpPr>
          <p:cNvPr id="536" name="Google Shape;536;p7"/>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id="537" name="Google Shape;537;p7"/>
          <p:cNvPicPr preferRelativeResize="0"/>
          <p:nvPr/>
        </p:nvPicPr>
        <p:blipFill rotWithShape="1">
          <a:blip r:embed="rId3">
            <a:alphaModFix/>
          </a:blip>
          <a:srcRect b="-292" l="-671" r="-768" t="68636"/>
          <a:stretch/>
        </p:blipFill>
        <p:spPr>
          <a:xfrm>
            <a:off x="1945216" y="4906761"/>
            <a:ext cx="5251451" cy="1702859"/>
          </a:xfrm>
          <a:prstGeom prst="rect">
            <a:avLst/>
          </a:prstGeom>
          <a:noFill/>
          <a:ln>
            <a:noFill/>
          </a:ln>
        </p:spPr>
      </p:pic>
      <p:pic>
        <p:nvPicPr>
          <p:cNvPr id="538" name="Google Shape;538;p7"/>
          <p:cNvPicPr preferRelativeResize="0"/>
          <p:nvPr/>
        </p:nvPicPr>
        <p:blipFill rotWithShape="1">
          <a:blip r:embed="rId3">
            <a:alphaModFix/>
          </a:blip>
          <a:srcRect b="33464" l="-1849" r="1848" t="33747"/>
          <a:stretch/>
        </p:blipFill>
        <p:spPr>
          <a:xfrm>
            <a:off x="1896533" y="3027161"/>
            <a:ext cx="5147734" cy="1699683"/>
          </a:xfrm>
          <a:prstGeom prst="rect">
            <a:avLst/>
          </a:prstGeom>
          <a:noFill/>
          <a:ln>
            <a:noFill/>
          </a:ln>
        </p:spPr>
      </p:pic>
      <p:pic>
        <p:nvPicPr>
          <p:cNvPr id="539" name="Google Shape;539;p7"/>
          <p:cNvPicPr preferRelativeResize="0"/>
          <p:nvPr/>
        </p:nvPicPr>
        <p:blipFill rotWithShape="1">
          <a:blip r:embed="rId3">
            <a:alphaModFix/>
          </a:blip>
          <a:srcRect b="67061" l="0" r="0" t="0"/>
          <a:stretch/>
        </p:blipFill>
        <p:spPr>
          <a:xfrm>
            <a:off x="2015067" y="1283028"/>
            <a:ext cx="5113866" cy="1736726"/>
          </a:xfrm>
          <a:prstGeom prst="rect">
            <a:avLst/>
          </a:prstGeom>
          <a:noFill/>
          <a:ln>
            <a:noFill/>
          </a:ln>
        </p:spPr>
      </p:pic>
      <p:pic>
        <p:nvPicPr>
          <p:cNvPr descr="RTI Arkansas Logo.png" id="540" name="Google Shape;540;p7"/>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70"/>
          <p:cNvSpPr txBox="1"/>
          <p:nvPr>
            <p:ph idx="1" type="body"/>
          </p:nvPr>
        </p:nvSpPr>
        <p:spPr>
          <a:xfrm>
            <a:off x="459650" y="1991375"/>
            <a:ext cx="8224800" cy="39609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Identify possible root causes using ICEL (Instruction, Curriculum, Environment, Learner)</a:t>
            </a:r>
            <a:endParaRPr/>
          </a:p>
          <a:p>
            <a:pPr indent="-381000" lvl="0" marL="457200" rtl="0" algn="l">
              <a:lnSpc>
                <a:spcPct val="100000"/>
              </a:lnSpc>
              <a:spcBef>
                <a:spcPts val="1000"/>
              </a:spcBef>
              <a:spcAft>
                <a:spcPts val="0"/>
              </a:spcAft>
              <a:buSzPts val="2400"/>
              <a:buChar char="▪"/>
            </a:pPr>
            <a:r>
              <a:rPr lang="en-US"/>
              <a:t>Answer why the performance goal is not being attained and develop root cause hypotheses</a:t>
            </a:r>
            <a:endParaRPr/>
          </a:p>
          <a:p>
            <a:pPr indent="-381000" lvl="0" marL="457200" rtl="0" algn="l">
              <a:lnSpc>
                <a:spcPct val="100000"/>
              </a:lnSpc>
              <a:spcBef>
                <a:spcPts val="1000"/>
              </a:spcBef>
              <a:spcAft>
                <a:spcPts val="0"/>
              </a:spcAft>
              <a:buSzPts val="2400"/>
              <a:buChar char="▪"/>
            </a:pPr>
            <a:r>
              <a:rPr lang="en-US"/>
              <a:t>Analyze and validate supplemental data to support or refute each hypothesis</a:t>
            </a:r>
            <a:endParaRPr/>
          </a:p>
          <a:p>
            <a:pPr indent="-381000" lvl="0" marL="457200" rtl="0" algn="l">
              <a:lnSpc>
                <a:spcPct val="100000"/>
              </a:lnSpc>
              <a:spcBef>
                <a:spcPts val="1000"/>
              </a:spcBef>
              <a:spcAft>
                <a:spcPts val="0"/>
              </a:spcAft>
              <a:buSzPts val="2400"/>
              <a:buChar char="▪"/>
            </a:pPr>
            <a:r>
              <a:rPr lang="en-US"/>
              <a:t>Develop informed statements about </a:t>
            </a:r>
            <a:r>
              <a:rPr b="1" i="1" lang="en-US"/>
              <a:t>why </a:t>
            </a:r>
            <a:r>
              <a:rPr lang="en-US"/>
              <a:t>the desired behavior(s) is not occurring (The (desired behavior) is not occurring because…)</a:t>
            </a:r>
            <a:endParaRPr/>
          </a:p>
        </p:txBody>
      </p:sp>
      <p:sp>
        <p:nvSpPr>
          <p:cNvPr id="1366" name="Google Shape;1366;p7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grpSp>
        <p:nvGrpSpPr>
          <p:cNvPr id="1367" name="Google Shape;1367;p70"/>
          <p:cNvGrpSpPr/>
          <p:nvPr/>
        </p:nvGrpSpPr>
        <p:grpSpPr>
          <a:xfrm>
            <a:off x="6786575" y="336608"/>
            <a:ext cx="2357400" cy="706467"/>
            <a:chOff x="6786575" y="336608"/>
            <a:chExt cx="2357400" cy="706467"/>
          </a:xfrm>
        </p:grpSpPr>
        <p:sp>
          <p:nvSpPr>
            <p:cNvPr id="1368" name="Google Shape;1368;p70"/>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69" name="Google Shape;1369;p70"/>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
        <p:nvSpPr>
          <p:cNvPr id="1370" name="Google Shape;1370;p70"/>
          <p:cNvSpPr txBox="1"/>
          <p:nvPr>
            <p:ph type="title"/>
          </p:nvPr>
        </p:nvSpPr>
        <p:spPr>
          <a:xfrm>
            <a:off x="610075" y="318050"/>
            <a:ext cx="83022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Step 2: Analyze the Problem </a:t>
            </a:r>
            <a:br>
              <a:rPr lang="en-US"/>
            </a:br>
            <a:r>
              <a:rPr lang="en-US"/>
              <a:t>and Develop the Hypothesis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71"/>
          <p:cNvSpPr txBox="1"/>
          <p:nvPr>
            <p:ph idx="1" type="body"/>
          </p:nvPr>
        </p:nvSpPr>
        <p:spPr>
          <a:xfrm>
            <a:off x="687525" y="1920113"/>
            <a:ext cx="8224800" cy="3987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With your team, brainstorm possible root causes of the problem using ICEL:</a:t>
            </a:r>
            <a:endParaRPr/>
          </a:p>
          <a:p>
            <a:pPr indent="-381000" lvl="0" marL="457200" rtl="0" algn="l">
              <a:lnSpc>
                <a:spcPct val="100000"/>
              </a:lnSpc>
              <a:spcBef>
                <a:spcPts val="1000"/>
              </a:spcBef>
              <a:spcAft>
                <a:spcPts val="0"/>
              </a:spcAft>
              <a:buSzPts val="2400"/>
              <a:buChar char="▪"/>
            </a:pPr>
            <a:r>
              <a:rPr b="1" lang="en-US"/>
              <a:t>I –   Instruction </a:t>
            </a:r>
            <a:r>
              <a:rPr lang="en-US"/>
              <a:t>(e.g., strategies, fidelity, pacing)</a:t>
            </a:r>
            <a:endParaRPr/>
          </a:p>
          <a:p>
            <a:pPr indent="-381000" lvl="0" marL="457200" rtl="0" algn="l">
              <a:lnSpc>
                <a:spcPct val="100000"/>
              </a:lnSpc>
              <a:spcBef>
                <a:spcPts val="1000"/>
              </a:spcBef>
              <a:spcAft>
                <a:spcPts val="0"/>
              </a:spcAft>
              <a:buSzPts val="2400"/>
              <a:buChar char="▪"/>
            </a:pPr>
            <a:r>
              <a:rPr b="1" lang="en-US"/>
              <a:t>C – Curriculum </a:t>
            </a:r>
            <a:r>
              <a:rPr lang="en-US"/>
              <a:t>(e.g., order, materials, fidelity)</a:t>
            </a:r>
            <a:endParaRPr/>
          </a:p>
          <a:p>
            <a:pPr indent="-381000" lvl="0" marL="457200" rtl="0" algn="l">
              <a:lnSpc>
                <a:spcPct val="100000"/>
              </a:lnSpc>
              <a:spcBef>
                <a:spcPts val="1000"/>
              </a:spcBef>
              <a:spcAft>
                <a:spcPts val="0"/>
              </a:spcAft>
              <a:buSzPts val="2400"/>
              <a:buChar char="▪"/>
            </a:pPr>
            <a:r>
              <a:rPr b="1" lang="en-US"/>
              <a:t>E – Environment </a:t>
            </a:r>
            <a:r>
              <a:rPr lang="en-US"/>
              <a:t>(e.g., schedule, group size, culture)</a:t>
            </a:r>
            <a:endParaRPr/>
          </a:p>
          <a:p>
            <a:pPr indent="-381000" lvl="0" marL="457200" rtl="0" algn="l">
              <a:lnSpc>
                <a:spcPct val="100000"/>
              </a:lnSpc>
              <a:spcBef>
                <a:spcPts val="1000"/>
              </a:spcBef>
              <a:spcAft>
                <a:spcPts val="0"/>
              </a:spcAft>
              <a:buSzPts val="2400"/>
              <a:buChar char="▪"/>
            </a:pPr>
            <a:r>
              <a:rPr b="1" lang="en-US"/>
              <a:t>L – Learner</a:t>
            </a:r>
            <a:endParaRPr b="1"/>
          </a:p>
          <a:p>
            <a:pPr indent="0" lvl="0" marL="0" rtl="0" algn="l">
              <a:lnSpc>
                <a:spcPct val="100000"/>
              </a:lnSpc>
              <a:spcBef>
                <a:spcPts val="1000"/>
              </a:spcBef>
              <a:spcAft>
                <a:spcPts val="0"/>
              </a:spcAft>
              <a:buSzPts val="2400"/>
              <a:buNone/>
            </a:pPr>
            <a:r>
              <a:rPr lang="en-US"/>
              <a:t>Ex: Only 62% of second-grade students are scoring at or above target on DIBELS-ORF because they lack sufficient opportunities to practice reading orally. </a:t>
            </a:r>
            <a:endParaRPr/>
          </a:p>
        </p:txBody>
      </p:sp>
      <p:sp>
        <p:nvSpPr>
          <p:cNvPr id="1377" name="Google Shape;1377;p71"/>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ICEL Activity:</a:t>
            </a:r>
            <a:br>
              <a:rPr lang="en-US"/>
            </a:br>
            <a:r>
              <a:rPr lang="en-US"/>
              <a:t>Identify Possible Root Causes</a:t>
            </a:r>
            <a:endParaRPr/>
          </a:p>
        </p:txBody>
      </p:sp>
      <p:sp>
        <p:nvSpPr>
          <p:cNvPr id="1378" name="Google Shape;1378;p7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sp>
        <p:nvSpPr>
          <p:cNvPr id="1379" name="Google Shape;1379;p71"/>
          <p:cNvSpPr txBox="1"/>
          <p:nvPr/>
        </p:nvSpPr>
        <p:spPr>
          <a:xfrm>
            <a:off x="7994903" y="5455002"/>
            <a:ext cx="15204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200" u="none" cap="none" strike="noStrike">
                <a:solidFill>
                  <a:schemeClr val="dk2"/>
                </a:solidFill>
                <a:latin typeface="Arial"/>
                <a:ea typeface="Arial"/>
                <a:cs typeface="Arial"/>
                <a:sym typeface="Arial"/>
              </a:rPr>
              <a:t>Elliott, 2016</a:t>
            </a:r>
            <a:endParaRPr b="0" i="0" sz="1200" u="none" cap="none" strike="noStrike">
              <a:solidFill>
                <a:schemeClr val="dk2"/>
              </a:solidFill>
              <a:latin typeface="Arial"/>
              <a:ea typeface="Arial"/>
              <a:cs typeface="Arial"/>
              <a:sym typeface="Arial"/>
            </a:endParaRPr>
          </a:p>
        </p:txBody>
      </p:sp>
      <p:grpSp>
        <p:nvGrpSpPr>
          <p:cNvPr id="1380" name="Google Shape;1380;p71"/>
          <p:cNvGrpSpPr/>
          <p:nvPr/>
        </p:nvGrpSpPr>
        <p:grpSpPr>
          <a:xfrm>
            <a:off x="6786575" y="336608"/>
            <a:ext cx="2357400" cy="706467"/>
            <a:chOff x="6786575" y="336608"/>
            <a:chExt cx="2357400" cy="706467"/>
          </a:xfrm>
        </p:grpSpPr>
        <p:sp>
          <p:nvSpPr>
            <p:cNvPr id="1381" name="Google Shape;1381;p71"/>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82" name="Google Shape;1382;p71"/>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
        <p:nvSpPr>
          <p:cNvPr id="1383" name="Google Shape;1383;p71"/>
          <p:cNvSpPr/>
          <p:nvPr/>
        </p:nvSpPr>
        <p:spPr>
          <a:xfrm>
            <a:off x="5305542" y="610386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Arial"/>
                <a:ea typeface="Arial"/>
                <a:cs typeface="Arial"/>
                <a:sym typeface="Arial"/>
              </a:rPr>
              <a:t>Workbook</a:t>
            </a:r>
            <a:endParaRPr b="1" i="0" sz="1300" u="none" cap="none" strike="noStrike">
              <a:solidFill>
                <a:schemeClr val="dk1"/>
              </a:solidFill>
              <a:latin typeface="Arial"/>
              <a:ea typeface="Arial"/>
              <a:cs typeface="Arial"/>
              <a:sym typeface="Arial"/>
            </a:endParaRPr>
          </a:p>
        </p:txBody>
      </p:sp>
      <p:sp>
        <p:nvSpPr>
          <p:cNvPr id="1384" name="Google Shape;1384;p71"/>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385" name="Google Shape;1385;p71"/>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Activity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7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graphicFrame>
        <p:nvGraphicFramePr>
          <p:cNvPr id="1392" name="Google Shape;1392;p72"/>
          <p:cNvGraphicFramePr/>
          <p:nvPr/>
        </p:nvGraphicFramePr>
        <p:xfrm>
          <a:off x="752352" y="2082019"/>
          <a:ext cx="3000000" cy="3000000"/>
        </p:xfrm>
        <a:graphic>
          <a:graphicData uri="http://schemas.openxmlformats.org/drawingml/2006/table">
            <a:tbl>
              <a:tblPr>
                <a:noFill/>
                <a:tableStyleId>{150000AF-D32E-4731-8BDD-A38F3030EC7C}</a:tableStyleId>
              </a:tblPr>
              <a:tblGrid>
                <a:gridCol w="531350"/>
                <a:gridCol w="1538225"/>
                <a:gridCol w="5241425"/>
              </a:tblGrid>
              <a:tr h="75122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rgbClr val="17365D"/>
                          </a:solidFill>
                        </a:rPr>
                        <a:t>R</a:t>
                      </a:r>
                      <a:endParaRPr b="1" sz="2400" u="none" cap="none" strike="noStrike">
                        <a:solidFill>
                          <a:srgbClr val="17365D"/>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3"/>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solidFill>
                            <a:schemeClr val="dk1"/>
                          </a:solidFill>
                        </a:rPr>
                        <a:t>eview</a:t>
                      </a:r>
                      <a:endParaRPr b="1" sz="2400" u="none" cap="none" strike="noStrike">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dk1"/>
                          </a:solidFill>
                        </a:rPr>
                        <a:t>Review school records and historical accounts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60815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rgbClr val="17365D"/>
                          </a:solidFill>
                        </a:rPr>
                        <a:t>I</a:t>
                      </a:r>
                      <a:endParaRPr b="1" sz="2400" u="none" cap="none" strike="noStrike">
                        <a:solidFill>
                          <a:srgbClr val="17365D"/>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3"/>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solidFill>
                            <a:schemeClr val="dk1"/>
                          </a:solidFill>
                        </a:rPr>
                        <a:t>nterview</a:t>
                      </a:r>
                      <a:endParaRPr b="1" sz="2400" u="none" cap="none" strike="noStrike">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dk1"/>
                          </a:solidFill>
                        </a:rPr>
                        <a:t>Interview key stakeholders</a:t>
                      </a:r>
                      <a:endParaRPr b="0" sz="2400" u="none" cap="none" strike="noStrike">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0732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rgbClr val="17365D"/>
                          </a:solidFill>
                        </a:rPr>
                        <a:t>O</a:t>
                      </a:r>
                      <a:endParaRPr b="1" sz="2400" u="none" cap="none" strike="noStrike">
                        <a:solidFill>
                          <a:srgbClr val="17365D"/>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3"/>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solidFill>
                            <a:schemeClr val="dk1"/>
                          </a:solidFill>
                        </a:rPr>
                        <a:t>bserve</a:t>
                      </a:r>
                      <a:endParaRPr b="1" sz="2400" u="none" cap="none" strike="noStrike">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0" lang="en-US" sz="2400" u="none" cap="none" strike="noStrike">
                          <a:solidFill>
                            <a:schemeClr val="dk1"/>
                          </a:solidFill>
                        </a:rPr>
                        <a:t>Observe the environment to confirm the hypothesis in real time</a:t>
                      </a:r>
                      <a:endParaRPr b="0" sz="2400" u="none" cap="none" strike="noStrike">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60815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rgbClr val="17365D"/>
                          </a:solidFill>
                        </a:rPr>
                        <a:t>T</a:t>
                      </a:r>
                      <a:endParaRPr b="1" sz="2400" u="none" cap="none" strike="noStrike">
                        <a:solidFill>
                          <a:srgbClr val="17365D"/>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3"/>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solidFill>
                            <a:schemeClr val="dk1"/>
                          </a:solidFill>
                        </a:rPr>
                        <a:t>est</a:t>
                      </a:r>
                      <a:endParaRPr b="1" sz="2400" u="none" cap="none" strike="noStrike">
                        <a:solidFill>
                          <a:schemeClr val="dk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2400"/>
                        <a:buFont typeface="Arial"/>
                        <a:buNone/>
                      </a:pPr>
                      <a:r>
                        <a:rPr b="0" lang="en-US" sz="2400" u="none" cap="none" strike="noStrike">
                          <a:solidFill>
                            <a:schemeClr val="dk1"/>
                          </a:solidFill>
                        </a:rPr>
                        <a:t>Test the hypothesis</a:t>
                      </a:r>
                      <a:endParaRPr sz="14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1393" name="Google Shape;1393;p72"/>
          <p:cNvSpPr txBox="1"/>
          <p:nvPr/>
        </p:nvSpPr>
        <p:spPr>
          <a:xfrm>
            <a:off x="7994903" y="5607402"/>
            <a:ext cx="15204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200" u="none" cap="none" strike="noStrike">
                <a:solidFill>
                  <a:schemeClr val="dk2"/>
                </a:solidFill>
                <a:latin typeface="Arial"/>
                <a:ea typeface="Arial"/>
                <a:cs typeface="Arial"/>
                <a:sym typeface="Arial"/>
              </a:rPr>
              <a:t>Elliott, 2016</a:t>
            </a:r>
            <a:endParaRPr b="0" i="0" sz="1200" u="none" cap="none" strike="noStrike">
              <a:solidFill>
                <a:schemeClr val="dk2"/>
              </a:solidFill>
              <a:latin typeface="Arial"/>
              <a:ea typeface="Arial"/>
              <a:cs typeface="Arial"/>
              <a:sym typeface="Arial"/>
            </a:endParaRPr>
          </a:p>
        </p:txBody>
      </p:sp>
      <p:grpSp>
        <p:nvGrpSpPr>
          <p:cNvPr id="1394" name="Google Shape;1394;p72"/>
          <p:cNvGrpSpPr/>
          <p:nvPr/>
        </p:nvGrpSpPr>
        <p:grpSpPr>
          <a:xfrm>
            <a:off x="6786575" y="336608"/>
            <a:ext cx="2357400" cy="706467"/>
            <a:chOff x="6786575" y="336608"/>
            <a:chExt cx="2357400" cy="706467"/>
          </a:xfrm>
        </p:grpSpPr>
        <p:sp>
          <p:nvSpPr>
            <p:cNvPr id="1395" name="Google Shape;1395;p72"/>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96" name="Google Shape;1396;p72"/>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
        <p:nvSpPr>
          <p:cNvPr id="1397" name="Google Shape;1397;p72"/>
          <p:cNvSpPr txBox="1"/>
          <p:nvPr>
            <p:ph type="title"/>
          </p:nvPr>
        </p:nvSpPr>
        <p:spPr>
          <a:xfrm>
            <a:off x="687400" y="707626"/>
            <a:ext cx="8224800" cy="11733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Analyzing and Validating Data to Support or Refute Each Hypothesis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73"/>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SzPts val="2400"/>
              <a:buChar char="▪"/>
            </a:pPr>
            <a:r>
              <a:rPr lang="en-US"/>
              <a:t>Select the intervention(s) or strategies that will address</a:t>
            </a:r>
            <a:br>
              <a:rPr lang="en-US"/>
            </a:br>
            <a:r>
              <a:rPr lang="en-US"/>
              <a:t>the problem and assist in meeting the goal</a:t>
            </a:r>
            <a:endParaRPr/>
          </a:p>
          <a:p>
            <a:pPr indent="-381000" lvl="0" marL="457200" rtl="0" algn="l">
              <a:lnSpc>
                <a:spcPct val="100000"/>
              </a:lnSpc>
              <a:spcBef>
                <a:spcPts val="1000"/>
              </a:spcBef>
              <a:spcAft>
                <a:spcPts val="0"/>
              </a:spcAft>
              <a:buSzPts val="2400"/>
              <a:buChar char="▪"/>
            </a:pPr>
            <a:r>
              <a:rPr lang="en-US"/>
              <a:t>Develop and implement the plan with fidelity</a:t>
            </a:r>
            <a:endParaRPr/>
          </a:p>
          <a:p>
            <a:pPr indent="-381000" lvl="0" marL="457200" rtl="0" algn="l">
              <a:lnSpc>
                <a:spcPct val="100000"/>
              </a:lnSpc>
              <a:spcBef>
                <a:spcPts val="1000"/>
              </a:spcBef>
              <a:spcAft>
                <a:spcPts val="0"/>
              </a:spcAft>
              <a:buSzPts val="2400"/>
              <a:buChar char="▪"/>
            </a:pPr>
            <a:r>
              <a:rPr lang="en-US"/>
              <a:t>Choose an intervention:</a:t>
            </a:r>
            <a:endParaRPr/>
          </a:p>
          <a:p>
            <a:pPr indent="-355600" lvl="1" marL="914400" rtl="0" algn="l">
              <a:lnSpc>
                <a:spcPct val="100000"/>
              </a:lnSpc>
              <a:spcBef>
                <a:spcPts val="1000"/>
              </a:spcBef>
              <a:spcAft>
                <a:spcPts val="0"/>
              </a:spcAft>
              <a:buSzPts val="2000"/>
              <a:buChar char="•"/>
            </a:pPr>
            <a:r>
              <a:rPr lang="en-US" sz="2000"/>
              <a:t>That is explicit and targeted</a:t>
            </a:r>
            <a:endParaRPr sz="2000"/>
          </a:p>
          <a:p>
            <a:pPr indent="-355600" lvl="1" marL="914400" rtl="0" algn="l">
              <a:lnSpc>
                <a:spcPct val="100000"/>
              </a:lnSpc>
              <a:spcBef>
                <a:spcPts val="1000"/>
              </a:spcBef>
              <a:spcAft>
                <a:spcPts val="0"/>
              </a:spcAft>
              <a:buSzPts val="2000"/>
              <a:buChar char="•"/>
            </a:pPr>
            <a:r>
              <a:rPr lang="en-US" sz="2000"/>
              <a:t>That can be delivered with integrity</a:t>
            </a:r>
            <a:endParaRPr sz="2000"/>
          </a:p>
          <a:p>
            <a:pPr indent="-355600" lvl="1" marL="914400" rtl="0" algn="l">
              <a:lnSpc>
                <a:spcPct val="100000"/>
              </a:lnSpc>
              <a:spcBef>
                <a:spcPts val="1000"/>
              </a:spcBef>
              <a:spcAft>
                <a:spcPts val="0"/>
              </a:spcAft>
              <a:buSzPts val="2000"/>
              <a:buChar char="•"/>
            </a:pPr>
            <a:r>
              <a:rPr lang="en-US" sz="2000"/>
              <a:t>That is aligned with Tier 1</a:t>
            </a:r>
            <a:endParaRPr sz="2000"/>
          </a:p>
          <a:p>
            <a:pPr indent="0" lvl="0" marL="0" rtl="0" algn="l">
              <a:lnSpc>
                <a:spcPct val="100000"/>
              </a:lnSpc>
              <a:spcBef>
                <a:spcPts val="1000"/>
              </a:spcBef>
              <a:spcAft>
                <a:spcPts val="1000"/>
              </a:spcAft>
              <a:buSzPts val="2400"/>
              <a:buNone/>
            </a:pPr>
            <a:r>
              <a:t/>
            </a:r>
            <a:endParaRPr/>
          </a:p>
        </p:txBody>
      </p:sp>
      <p:sp>
        <p:nvSpPr>
          <p:cNvPr id="1404" name="Google Shape;1404;p7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Step 3: </a:t>
            </a:r>
            <a:endParaRPr/>
          </a:p>
          <a:p>
            <a:pPr indent="0" lvl="0" marL="0" rtl="0" algn="l">
              <a:lnSpc>
                <a:spcPct val="90000"/>
              </a:lnSpc>
              <a:spcBef>
                <a:spcPts val="0"/>
              </a:spcBef>
              <a:spcAft>
                <a:spcPts val="0"/>
              </a:spcAft>
              <a:buSzPts val="1400"/>
              <a:buNone/>
            </a:pPr>
            <a:r>
              <a:rPr lang="en-US"/>
              <a:t>Develop and Implement a Plan</a:t>
            </a:r>
            <a:endParaRPr/>
          </a:p>
        </p:txBody>
      </p:sp>
      <p:sp>
        <p:nvSpPr>
          <p:cNvPr id="1405" name="Google Shape;1405;p7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sp>
        <p:nvSpPr>
          <p:cNvPr id="1406" name="Google Shape;1406;p73"/>
          <p:cNvSpPr txBox="1"/>
          <p:nvPr>
            <p:ph idx="4294967295" type="body"/>
          </p:nvPr>
        </p:nvSpPr>
        <p:spPr>
          <a:xfrm>
            <a:off x="687388" y="5646186"/>
            <a:ext cx="82248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r>
              <a:rPr lang="en-US" sz="1200"/>
              <a:t>Elliott, 2016</a:t>
            </a:r>
            <a:endParaRPr sz="1200"/>
          </a:p>
        </p:txBody>
      </p:sp>
      <p:pic>
        <p:nvPicPr>
          <p:cNvPr descr="RTI Arkansas Logo.png" id="1407" name="Google Shape;1407;p73"/>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7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Developing an Action Plan</a:t>
            </a:r>
            <a:endParaRPr/>
          </a:p>
        </p:txBody>
      </p:sp>
      <p:sp>
        <p:nvSpPr>
          <p:cNvPr id="1413" name="Google Shape;1413;p7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pic>
        <p:nvPicPr>
          <p:cNvPr id="1414" name="Google Shape;1414;p74"/>
          <p:cNvPicPr preferRelativeResize="0"/>
          <p:nvPr>
            <p:ph idx="1" type="body"/>
          </p:nvPr>
        </p:nvPicPr>
        <p:blipFill rotWithShape="1">
          <a:blip r:embed="rId3">
            <a:alphaModFix/>
          </a:blip>
          <a:srcRect b="0" l="0" r="0" t="0"/>
          <a:stretch/>
        </p:blipFill>
        <p:spPr>
          <a:xfrm>
            <a:off x="2444725" y="1937150"/>
            <a:ext cx="4388400" cy="3851100"/>
          </a:xfrm>
          <a:prstGeom prst="rect">
            <a:avLst/>
          </a:prstGeom>
          <a:noFill/>
          <a:ln>
            <a:noFill/>
          </a:ln>
        </p:spPr>
      </p:pic>
      <p:grpSp>
        <p:nvGrpSpPr>
          <p:cNvPr id="1415" name="Google Shape;1415;p74"/>
          <p:cNvGrpSpPr/>
          <p:nvPr/>
        </p:nvGrpSpPr>
        <p:grpSpPr>
          <a:xfrm>
            <a:off x="6786575" y="336608"/>
            <a:ext cx="2357400" cy="706467"/>
            <a:chOff x="6786575" y="336608"/>
            <a:chExt cx="2357400" cy="706467"/>
          </a:xfrm>
        </p:grpSpPr>
        <p:sp>
          <p:nvSpPr>
            <p:cNvPr id="1416" name="Google Shape;1416;p74"/>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17" name="Google Shape;1417;p74"/>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sp>
        <p:nvSpPr>
          <p:cNvPr id="1423" name="Google Shape;1423;p7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Step 4: Evaluate the </a:t>
            </a:r>
            <a:br>
              <a:rPr lang="en-US"/>
            </a:br>
            <a:r>
              <a:rPr lang="en-US"/>
              <a:t>Response With Decision Rules</a:t>
            </a:r>
            <a:endParaRPr/>
          </a:p>
        </p:txBody>
      </p:sp>
      <p:sp>
        <p:nvSpPr>
          <p:cNvPr id="1424" name="Google Shape;1424;p7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sp>
        <p:nvSpPr>
          <p:cNvPr id="1425" name="Google Shape;1425;p75"/>
          <p:cNvSpPr/>
          <p:nvPr/>
        </p:nvSpPr>
        <p:spPr>
          <a:xfrm>
            <a:off x="687388" y="2477468"/>
            <a:ext cx="2546400" cy="2419500"/>
          </a:xfrm>
          <a:prstGeom prst="roundRect">
            <a:avLst>
              <a:gd fmla="val 16667" name="adj"/>
            </a:avLst>
          </a:prstGeom>
          <a:solidFill>
            <a:schemeClr val="accent1"/>
          </a:solidFill>
          <a:ln cap="flat" cmpd="sng" w="25400">
            <a:solidFill>
              <a:srgbClr val="36567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900"/>
              <a:buFont typeface="Arial"/>
              <a:buNone/>
            </a:pPr>
            <a:r>
              <a:rPr b="0" i="0" lang="en-US" sz="199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426" name="Google Shape;1426;p75"/>
          <p:cNvSpPr/>
          <p:nvPr/>
        </p:nvSpPr>
        <p:spPr>
          <a:xfrm>
            <a:off x="3456378" y="2477468"/>
            <a:ext cx="2546400" cy="2419500"/>
          </a:xfrm>
          <a:prstGeom prst="roundRect">
            <a:avLst>
              <a:gd fmla="val 16667" name="adj"/>
            </a:avLst>
          </a:prstGeom>
          <a:solidFill>
            <a:schemeClr val="accent1"/>
          </a:solidFill>
          <a:ln cap="flat" cmpd="sng" w="25400">
            <a:solidFill>
              <a:srgbClr val="36567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9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75"/>
          <p:cNvSpPr/>
          <p:nvPr/>
        </p:nvSpPr>
        <p:spPr>
          <a:xfrm>
            <a:off x="6225369" y="2477468"/>
            <a:ext cx="2546400" cy="2419500"/>
          </a:xfrm>
          <a:prstGeom prst="roundRect">
            <a:avLst>
              <a:gd fmla="val 16667" name="adj"/>
            </a:avLst>
          </a:prstGeom>
          <a:solidFill>
            <a:schemeClr val="accent1"/>
          </a:solidFill>
          <a:ln cap="flat" cmpd="sng" w="25400">
            <a:solidFill>
              <a:srgbClr val="36567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900"/>
              <a:buFont typeface="Arial"/>
              <a:buNone/>
            </a:pPr>
            <a:r>
              <a:rPr b="0" i="0" lang="en-US" sz="199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1428" name="Google Shape;1428;p75"/>
          <p:cNvGrpSpPr/>
          <p:nvPr/>
        </p:nvGrpSpPr>
        <p:grpSpPr>
          <a:xfrm>
            <a:off x="6786575" y="336608"/>
            <a:ext cx="2357400" cy="706467"/>
            <a:chOff x="6786575" y="336608"/>
            <a:chExt cx="2357400" cy="706467"/>
          </a:xfrm>
        </p:grpSpPr>
        <p:sp>
          <p:nvSpPr>
            <p:cNvPr id="1429" name="Google Shape;1429;p75"/>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30" name="Google Shape;1430;p7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
        <p:nvSpPr>
          <p:cNvPr id="1431" name="Google Shape;1431;p75"/>
          <p:cNvSpPr/>
          <p:nvPr/>
        </p:nvSpPr>
        <p:spPr>
          <a:xfrm>
            <a:off x="3878938" y="3164025"/>
            <a:ext cx="1701300" cy="1046400"/>
          </a:xfrm>
          <a:prstGeom prst="mathMinus">
            <a:avLst>
              <a:gd fmla="val 23520" name="adj1"/>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76"/>
          <p:cNvSpPr txBox="1"/>
          <p:nvPr>
            <p:ph type="title"/>
          </p:nvPr>
        </p:nvSpPr>
        <p:spPr>
          <a:xfrm>
            <a:off x="687400" y="394250"/>
            <a:ext cx="8224800" cy="14535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br>
              <a:rPr lang="en-US"/>
            </a:br>
            <a:r>
              <a:rPr lang="en-US"/>
              <a:t>How Are You Using DBDM?</a:t>
            </a:r>
            <a:endParaRPr/>
          </a:p>
        </p:txBody>
      </p:sp>
      <p:sp>
        <p:nvSpPr>
          <p:cNvPr id="1438" name="Google Shape;1438;p76"/>
          <p:cNvSpPr txBox="1"/>
          <p:nvPr>
            <p:ph idx="1" type="body"/>
          </p:nvPr>
        </p:nvSpPr>
        <p:spPr>
          <a:xfrm>
            <a:off x="687400" y="1914900"/>
            <a:ext cx="8224800" cy="3935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As a team or individually, write your response to each on a sticky note.</a:t>
            </a:r>
            <a:endParaRPr/>
          </a:p>
          <a:p>
            <a:pPr indent="-233361" lvl="0" marL="233361" rtl="0" algn="l">
              <a:lnSpc>
                <a:spcPct val="100000"/>
              </a:lnSpc>
              <a:spcBef>
                <a:spcPts val="1000"/>
              </a:spcBef>
              <a:spcAft>
                <a:spcPts val="0"/>
              </a:spcAft>
              <a:buSzPts val="2400"/>
              <a:buChar char="▪"/>
            </a:pPr>
            <a:r>
              <a:rPr lang="en-US"/>
              <a:t>How are you currently using DBDM?</a:t>
            </a:r>
            <a:endParaRPr/>
          </a:p>
          <a:p>
            <a:pPr indent="-233361" lvl="0" marL="233361" rtl="0" algn="l">
              <a:lnSpc>
                <a:spcPct val="100000"/>
              </a:lnSpc>
              <a:spcBef>
                <a:spcPts val="1000"/>
              </a:spcBef>
              <a:spcAft>
                <a:spcPts val="0"/>
              </a:spcAft>
              <a:buSzPts val="2400"/>
              <a:buChar char="▪"/>
            </a:pPr>
            <a:r>
              <a:rPr lang="en-US"/>
              <a:t>What kind of data are you using? </a:t>
            </a:r>
            <a:endParaRPr/>
          </a:p>
          <a:p>
            <a:pPr indent="-233361" lvl="0" marL="233361" rtl="0" algn="l">
              <a:lnSpc>
                <a:spcPct val="100000"/>
              </a:lnSpc>
              <a:spcBef>
                <a:spcPts val="1000"/>
              </a:spcBef>
              <a:spcAft>
                <a:spcPts val="0"/>
              </a:spcAft>
              <a:buSzPts val="2400"/>
              <a:buChar char="▪"/>
            </a:pPr>
            <a:r>
              <a:rPr lang="en-US"/>
              <a:t>What kind of decisions are you making with your data?</a:t>
            </a:r>
            <a:endParaRPr/>
          </a:p>
          <a:p>
            <a:pPr indent="-80961" lvl="0" marL="233361" rtl="0" algn="l">
              <a:lnSpc>
                <a:spcPct val="100000"/>
              </a:lnSpc>
              <a:spcBef>
                <a:spcPts val="1000"/>
              </a:spcBef>
              <a:spcAft>
                <a:spcPts val="0"/>
              </a:spcAft>
              <a:buSzPts val="2400"/>
              <a:buNone/>
            </a:pPr>
            <a:r>
              <a:t/>
            </a:r>
            <a:endParaRPr/>
          </a:p>
          <a:p>
            <a:pPr indent="-80961" lvl="0" marL="233361" rtl="0" algn="l">
              <a:lnSpc>
                <a:spcPct val="100000"/>
              </a:lnSpc>
              <a:spcBef>
                <a:spcPts val="1000"/>
              </a:spcBef>
              <a:spcAft>
                <a:spcPts val="0"/>
              </a:spcAft>
              <a:buSzPts val="2400"/>
              <a:buNone/>
            </a:pPr>
            <a:r>
              <a:t/>
            </a:r>
            <a:endParaRPr/>
          </a:p>
          <a:p>
            <a:pPr indent="-80961" lvl="0" marL="233361" rtl="0" algn="l">
              <a:lnSpc>
                <a:spcPct val="100000"/>
              </a:lnSpc>
              <a:spcBef>
                <a:spcPts val="1000"/>
              </a:spcBef>
              <a:spcAft>
                <a:spcPts val="0"/>
              </a:spcAft>
              <a:buSzPts val="2400"/>
              <a:buNone/>
            </a:pPr>
            <a:r>
              <a:t/>
            </a:r>
            <a:endParaRPr/>
          </a:p>
          <a:p>
            <a:pPr indent="-80961" lvl="0" marL="233361" rtl="0" algn="l">
              <a:lnSpc>
                <a:spcPct val="100000"/>
              </a:lnSpc>
              <a:spcBef>
                <a:spcPts val="1000"/>
              </a:spcBef>
              <a:spcAft>
                <a:spcPts val="0"/>
              </a:spcAft>
              <a:buSzPts val="2400"/>
              <a:buNone/>
            </a:pPr>
            <a:r>
              <a:t/>
            </a:r>
            <a:endParaRPr/>
          </a:p>
          <a:p>
            <a:pPr indent="-80961" lvl="0" marL="233361" rtl="0" algn="l">
              <a:lnSpc>
                <a:spcPct val="100000"/>
              </a:lnSpc>
              <a:spcBef>
                <a:spcPts val="1000"/>
              </a:spcBef>
              <a:spcAft>
                <a:spcPts val="1000"/>
              </a:spcAft>
              <a:buSzPts val="2400"/>
              <a:buNone/>
            </a:pPr>
            <a:r>
              <a:t/>
            </a:r>
            <a:endParaRPr/>
          </a:p>
        </p:txBody>
      </p:sp>
      <p:sp>
        <p:nvSpPr>
          <p:cNvPr id="1439" name="Google Shape;1439;p7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000"/>
              <a:buNone/>
            </a:pPr>
            <a:fld id="{00000000-1234-1234-1234-123412341234}" type="slidenum">
              <a:rPr lang="en-US"/>
              <a:t>‹#›</a:t>
            </a:fld>
            <a:endParaRPr/>
          </a:p>
        </p:txBody>
      </p:sp>
      <p:sp>
        <p:nvSpPr>
          <p:cNvPr id="1440" name="Google Shape;1440;p76"/>
          <p:cNvSpPr/>
          <p:nvPr/>
        </p:nvSpPr>
        <p:spPr>
          <a:xfrm>
            <a:off x="868332" y="4311262"/>
            <a:ext cx="1851900" cy="1555500"/>
          </a:xfrm>
          <a:prstGeom prst="foldedCorner">
            <a:avLst>
              <a:gd fmla="val 16667" name="adj"/>
            </a:avLst>
          </a:prstGeom>
          <a:solidFill>
            <a:srgbClr val="00B0F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Current DBDM process</a:t>
            </a:r>
            <a:endParaRPr b="0" i="0" sz="2400" u="none" cap="none" strike="noStrike">
              <a:solidFill>
                <a:schemeClr val="lt1"/>
              </a:solidFill>
              <a:latin typeface="Arial"/>
              <a:ea typeface="Arial"/>
              <a:cs typeface="Arial"/>
              <a:sym typeface="Arial"/>
            </a:endParaRPr>
          </a:p>
        </p:txBody>
      </p:sp>
      <p:sp>
        <p:nvSpPr>
          <p:cNvPr id="1441" name="Google Shape;1441;p76"/>
          <p:cNvSpPr/>
          <p:nvPr/>
        </p:nvSpPr>
        <p:spPr>
          <a:xfrm>
            <a:off x="3705309" y="4311262"/>
            <a:ext cx="1851900" cy="1555500"/>
          </a:xfrm>
          <a:prstGeom prst="foldedCorner">
            <a:avLst>
              <a:gd fmla="val 16667" name="adj"/>
            </a:avLst>
          </a:prstGeom>
          <a:solidFill>
            <a:srgbClr val="FF33C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Types of data</a:t>
            </a:r>
            <a:endParaRPr b="0" i="0" sz="2400" u="none" cap="none" strike="noStrike">
              <a:solidFill>
                <a:schemeClr val="lt1"/>
              </a:solidFill>
              <a:latin typeface="Arial"/>
              <a:ea typeface="Arial"/>
              <a:cs typeface="Arial"/>
              <a:sym typeface="Arial"/>
            </a:endParaRPr>
          </a:p>
        </p:txBody>
      </p:sp>
      <p:sp>
        <p:nvSpPr>
          <p:cNvPr id="1442" name="Google Shape;1442;p76"/>
          <p:cNvSpPr/>
          <p:nvPr/>
        </p:nvSpPr>
        <p:spPr>
          <a:xfrm>
            <a:off x="6470822" y="4311262"/>
            <a:ext cx="1976400" cy="1555500"/>
          </a:xfrm>
          <a:prstGeom prst="foldedCorner">
            <a:avLst>
              <a:gd fmla="val 16667" name="adj"/>
            </a:avLst>
          </a:prstGeom>
          <a:solidFill>
            <a:srgbClr val="FFC425"/>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Types of decisions</a:t>
            </a:r>
            <a:endParaRPr b="0" i="0" sz="2400" u="none" cap="none" strike="noStrike">
              <a:solidFill>
                <a:schemeClr val="lt1"/>
              </a:solidFill>
              <a:latin typeface="Arial"/>
              <a:ea typeface="Arial"/>
              <a:cs typeface="Arial"/>
              <a:sym typeface="Arial"/>
            </a:endParaRPr>
          </a:p>
        </p:txBody>
      </p:sp>
      <p:grpSp>
        <p:nvGrpSpPr>
          <p:cNvPr id="1443" name="Google Shape;1443;p76"/>
          <p:cNvGrpSpPr/>
          <p:nvPr/>
        </p:nvGrpSpPr>
        <p:grpSpPr>
          <a:xfrm>
            <a:off x="6786575" y="336608"/>
            <a:ext cx="2357400" cy="706467"/>
            <a:chOff x="6786575" y="336608"/>
            <a:chExt cx="2357400" cy="706467"/>
          </a:xfrm>
        </p:grpSpPr>
        <p:sp>
          <p:nvSpPr>
            <p:cNvPr id="1444" name="Google Shape;1444;p76"/>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45" name="Google Shape;1445;p7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grpSp>
      <p:sp>
        <p:nvSpPr>
          <p:cNvPr id="1446" name="Google Shape;1446;p76"/>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447" name="Google Shape;1447;p76"/>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Activity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77"/>
          <p:cNvSpPr/>
          <p:nvPr/>
        </p:nvSpPr>
        <p:spPr>
          <a:xfrm>
            <a:off x="601200" y="1603175"/>
            <a:ext cx="8542800" cy="530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7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solidFill>
                  <a:srgbClr val="BFBFBF"/>
                </a:solidFill>
              </a:rPr>
              <a:t>‹#›</a:t>
            </a:fld>
            <a:endParaRPr>
              <a:solidFill>
                <a:srgbClr val="BFBFBF"/>
              </a:solidFill>
            </a:endParaRPr>
          </a:p>
        </p:txBody>
      </p:sp>
      <p:sp>
        <p:nvSpPr>
          <p:cNvPr id="1454" name="Google Shape;1454;p77"/>
          <p:cNvSpPr txBox="1"/>
          <p:nvPr/>
        </p:nvSpPr>
        <p:spPr>
          <a:xfrm>
            <a:off x="914400" y="1447302"/>
            <a:ext cx="7315200" cy="347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A5A5A5"/>
                </a:solidFill>
                <a:latin typeface="Arial Narrow"/>
                <a:ea typeface="Arial Narrow"/>
                <a:cs typeface="Arial Narrow"/>
                <a:sym typeface="Arial Narrow"/>
              </a:rPr>
              <a:t>“Data don’t solve teaching and learning problems, educators do.”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7F7F7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455" name="Google Shape;1455;p77"/>
          <p:cNvPicPr preferRelativeResize="0"/>
          <p:nvPr/>
        </p:nvPicPr>
        <p:blipFill rotWithShape="1">
          <a:blip r:embed="rId3">
            <a:alphaModFix/>
          </a:blip>
          <a:srcRect b="0" l="0" r="0" t="0"/>
          <a:stretch/>
        </p:blipFill>
        <p:spPr>
          <a:xfrm>
            <a:off x="2869049" y="3160850"/>
            <a:ext cx="3231900" cy="2419300"/>
          </a:xfrm>
          <a:prstGeom prst="rect">
            <a:avLst/>
          </a:prstGeom>
          <a:noFill/>
          <a:ln>
            <a:noFill/>
          </a:ln>
        </p:spPr>
      </p:pic>
      <p:grpSp>
        <p:nvGrpSpPr>
          <p:cNvPr id="1456" name="Google Shape;1456;p77"/>
          <p:cNvGrpSpPr/>
          <p:nvPr/>
        </p:nvGrpSpPr>
        <p:grpSpPr>
          <a:xfrm>
            <a:off x="6786575" y="336608"/>
            <a:ext cx="2357400" cy="706467"/>
            <a:chOff x="6786575" y="336608"/>
            <a:chExt cx="2357400" cy="706467"/>
          </a:xfrm>
        </p:grpSpPr>
        <p:sp>
          <p:nvSpPr>
            <p:cNvPr id="1457" name="Google Shape;1457;p77"/>
            <p:cNvSpPr/>
            <p:nvPr/>
          </p:nvSpPr>
          <p:spPr>
            <a:xfrm>
              <a:off x="6786575" y="385775"/>
              <a:ext cx="2357400" cy="65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58" name="Google Shape;1458;p77"/>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grpSp>
      <p:sp>
        <p:nvSpPr>
          <p:cNvPr id="1459" name="Google Shape;1459;p77"/>
          <p:cNvSpPr txBox="1"/>
          <p:nvPr/>
        </p:nvSpPr>
        <p:spPr>
          <a:xfrm>
            <a:off x="7420425" y="5789225"/>
            <a:ext cx="14919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2"/>
                </a:solidFill>
                <a:latin typeface="Arial"/>
                <a:ea typeface="Arial"/>
                <a:cs typeface="Arial"/>
                <a:sym typeface="Arial"/>
              </a:rPr>
              <a:t>(Herman, 2016)</a:t>
            </a:r>
            <a:endParaRPr b="0" i="0" sz="1400" u="none" cap="none" strike="noStrike">
              <a:solidFill>
                <a:srgbClr val="000000"/>
              </a:solidFill>
              <a:latin typeface="Arial"/>
              <a:ea typeface="Arial"/>
              <a:cs typeface="Arial"/>
              <a:sym typeface="Arial"/>
            </a:endParaRPr>
          </a:p>
        </p:txBody>
      </p:sp>
      <p:sp>
        <p:nvSpPr>
          <p:cNvPr id="1460" name="Google Shape;1460;p77"/>
          <p:cNvSpPr txBox="1"/>
          <p:nvPr/>
        </p:nvSpPr>
        <p:spPr>
          <a:xfrm>
            <a:off x="6947075" y="5388425"/>
            <a:ext cx="1965300" cy="46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395E89"/>
                </a:solidFill>
                <a:latin typeface="Arial"/>
                <a:ea typeface="Arial"/>
                <a:cs typeface="Arial"/>
                <a:sym typeface="Arial"/>
              </a:rPr>
              <a:t>Herman, 2016</a:t>
            </a:r>
            <a:endParaRPr b="0" i="0" sz="1400" u="none" cap="none" strike="noStrike">
              <a:solidFill>
                <a:srgbClr val="395E89"/>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p78"/>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Tier III—</a:t>
            </a:r>
            <a:br>
              <a:rPr lang="en-US"/>
            </a:br>
            <a:r>
              <a:rPr lang="en-US"/>
              <a:t>Intensive </a:t>
            </a:r>
            <a:br>
              <a:rPr lang="en-US"/>
            </a:br>
            <a:r>
              <a:rPr lang="en-US"/>
              <a:t>Intervention</a:t>
            </a:r>
            <a:endParaRPr/>
          </a:p>
        </p:txBody>
      </p:sp>
      <p:sp>
        <p:nvSpPr>
          <p:cNvPr id="1467" name="Google Shape;1467;p78"/>
          <p:cNvSpPr txBox="1"/>
          <p:nvPr>
            <p:ph idx="12" type="sldNum"/>
          </p:nvPr>
        </p:nvSpPr>
        <p:spPr>
          <a:xfrm>
            <a:off x="8755130" y="6507316"/>
            <a:ext cx="157094" cy="153888"/>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Arkansas RTI Graphic.png" id="1468" name="Google Shape;1468;p78"/>
          <p:cNvPicPr preferRelativeResize="0"/>
          <p:nvPr/>
        </p:nvPicPr>
        <p:blipFill rotWithShape="1">
          <a:blip r:embed="rId3">
            <a:alphaModFix/>
          </a:blip>
          <a:srcRect b="0" l="0" r="0" t="0"/>
          <a:stretch/>
        </p:blipFill>
        <p:spPr>
          <a:xfrm>
            <a:off x="4793552" y="1932408"/>
            <a:ext cx="3776472" cy="3913632"/>
          </a:xfrm>
          <a:prstGeom prst="rect">
            <a:avLst/>
          </a:prstGeom>
          <a:noFill/>
          <a:ln>
            <a:noFill/>
          </a:ln>
        </p:spPr>
      </p:pic>
      <p:pic>
        <p:nvPicPr>
          <p:cNvPr id="1469" name="Google Shape;1469;p78"/>
          <p:cNvPicPr preferRelativeResize="0"/>
          <p:nvPr/>
        </p:nvPicPr>
        <p:blipFill rotWithShape="1">
          <a:blip r:embed="rId4">
            <a:alphaModFix/>
          </a:blip>
          <a:srcRect b="67061" l="0" r="0" t="0"/>
          <a:stretch/>
        </p:blipFill>
        <p:spPr>
          <a:xfrm>
            <a:off x="687388" y="1085742"/>
            <a:ext cx="6841067" cy="22690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graphicFrame>
        <p:nvGraphicFramePr>
          <p:cNvPr id="1475" name="Google Shape;1475;p79"/>
          <p:cNvGraphicFramePr/>
          <p:nvPr/>
        </p:nvGraphicFramePr>
        <p:xfrm>
          <a:off x="687388" y="2133600"/>
          <a:ext cx="3000000" cy="3000000"/>
        </p:xfrm>
        <a:graphic>
          <a:graphicData uri="http://schemas.openxmlformats.org/drawingml/2006/table">
            <a:tbl>
              <a:tblPr bandRow="1" firstRow="1">
                <a:noFill/>
                <a:tableStyleId>{6A1B19C1-8FAC-4813-826F-82332E78CB18}</a:tableStyleId>
              </a:tblPr>
              <a:tblGrid>
                <a:gridCol w="2240450"/>
                <a:gridCol w="2066750"/>
                <a:gridCol w="1861425"/>
                <a:gridCol w="2056200"/>
              </a:tblGrid>
              <a:tr h="561625">
                <a:tc>
                  <a:txBody>
                    <a:bodyPr/>
                    <a:lstStyle/>
                    <a:p>
                      <a:pPr indent="0" lvl="0" marL="0" marR="0" rtl="0" algn="ctr">
                        <a:lnSpc>
                          <a:spcPct val="100000"/>
                        </a:lnSpc>
                        <a:spcBef>
                          <a:spcPts val="0"/>
                        </a:spcBef>
                        <a:spcAft>
                          <a:spcPts val="0"/>
                        </a:spcAft>
                        <a:buClr>
                          <a:srgbClr val="000000"/>
                        </a:buClr>
                        <a:buSzPts val="1800"/>
                        <a:buFont typeface="Arial"/>
                        <a:buNone/>
                      </a:pPr>
                      <a:r>
                        <a:rPr lang="en-US" sz="2200" u="none" cap="none" strike="noStrike"/>
                        <a:t>Focus</a:t>
                      </a:r>
                      <a:endParaRPr sz="2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2200" u="none" cap="none" strike="noStrike"/>
                        <a:t>Instruction</a:t>
                      </a:r>
                      <a:endParaRPr sz="2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2200" u="none" cap="none" strike="noStrike"/>
                        <a:t>Setting</a:t>
                      </a:r>
                      <a:endParaRPr sz="22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800"/>
                        <a:buFont typeface="Arial"/>
                        <a:buNone/>
                      </a:pPr>
                      <a:r>
                        <a:rPr lang="en-US" sz="2200" u="none" cap="none" strike="noStrike"/>
                        <a:t>Assessment</a:t>
                      </a:r>
                      <a:endParaRPr sz="2200" u="none" cap="none" strike="noStrike"/>
                    </a:p>
                  </a:txBody>
                  <a:tcPr marT="45725" marB="45725" marR="91450" marL="91450" anchor="ctr"/>
                </a:tc>
              </a:tr>
              <a:tr h="2848825">
                <a:tc>
                  <a:txBody>
                    <a:bodyPr/>
                    <a:lstStyle/>
                    <a:p>
                      <a:pPr indent="0" lvl="0" marL="0" marR="0" rtl="0" algn="l">
                        <a:lnSpc>
                          <a:spcPct val="100000"/>
                        </a:lnSpc>
                        <a:spcBef>
                          <a:spcPts val="0"/>
                        </a:spcBef>
                        <a:spcAft>
                          <a:spcPts val="0"/>
                        </a:spcAft>
                        <a:buClr>
                          <a:schemeClr val="dk1"/>
                        </a:buClr>
                        <a:buSzPts val="1700"/>
                        <a:buFont typeface="Arial"/>
                        <a:buNone/>
                      </a:pPr>
                      <a:r>
                        <a:rPr lang="en-US" sz="2000" u="none" cap="none" strike="noStrike"/>
                        <a:t>Students who have not responded to core (Tier I) and supplemental </a:t>
                      </a:r>
                      <a:br>
                        <a:rPr lang="en-US" sz="2000" u="none" cap="none" strike="noStrike"/>
                      </a:br>
                      <a:r>
                        <a:rPr lang="en-US" sz="2000" u="none" cap="none" strike="noStrike"/>
                        <a:t>(Tier II) intervention</a:t>
                      </a:r>
                      <a:endParaRPr sz="20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700"/>
                        <a:buFont typeface="Arial"/>
                        <a:buNone/>
                      </a:pPr>
                      <a:r>
                        <a:rPr lang="en-US" sz="2000" u="none" cap="none" strike="noStrike"/>
                        <a:t>Intensive intervention (Tier III) delivered to small groups (one to three students) or individually </a:t>
                      </a:r>
                      <a:endParaRPr sz="20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700"/>
                        <a:buFont typeface="Arial"/>
                        <a:buNone/>
                      </a:pPr>
                      <a:r>
                        <a:rPr lang="en-US" sz="2000" u="none" cap="none" strike="noStrike"/>
                        <a:t>Intervention classroom or other general education location within the school </a:t>
                      </a:r>
                      <a:endParaRPr sz="20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700"/>
                        <a:buFont typeface="Arial"/>
                        <a:buNone/>
                      </a:pPr>
                      <a:r>
                        <a:rPr lang="en-US" sz="2000" u="none" cap="none" strike="noStrike"/>
                        <a:t>Progress monitoring and diagnostic </a:t>
                      </a:r>
                      <a:endParaRPr sz="2000" u="none" cap="none" strike="noStrike"/>
                    </a:p>
                  </a:txBody>
                  <a:tcPr marT="45725" marB="45725" marR="91450" marL="91450"/>
                </a:tc>
              </a:tr>
            </a:tbl>
          </a:graphicData>
        </a:graphic>
      </p:graphicFrame>
      <p:sp>
        <p:nvSpPr>
          <p:cNvPr id="1476" name="Google Shape;1476;p79"/>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Tier III: Intensive Level </a:t>
            </a:r>
            <a:endParaRPr/>
          </a:p>
        </p:txBody>
      </p:sp>
      <p:sp>
        <p:nvSpPr>
          <p:cNvPr id="1477" name="Google Shape;1477;p7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478" name="Google Shape;1478;p7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rgbClr val="25496F"/>
                </a:solidFill>
              </a:rPr>
              <a:t>RTI integrates </a:t>
            </a:r>
            <a:r>
              <a:rPr b="1" lang="en-US">
                <a:solidFill>
                  <a:srgbClr val="25496F"/>
                </a:solidFill>
              </a:rPr>
              <a:t>assessment</a:t>
            </a:r>
            <a:r>
              <a:rPr lang="en-US">
                <a:solidFill>
                  <a:srgbClr val="25496F"/>
                </a:solidFill>
              </a:rPr>
              <a:t> and </a:t>
            </a:r>
            <a:r>
              <a:rPr b="1" lang="en-US">
                <a:solidFill>
                  <a:srgbClr val="25496F"/>
                </a:solidFill>
              </a:rPr>
              <a:t>intervention</a:t>
            </a:r>
            <a:r>
              <a:rPr lang="en-US">
                <a:solidFill>
                  <a:srgbClr val="25496F"/>
                </a:solidFill>
              </a:rPr>
              <a:t> within a </a:t>
            </a:r>
            <a:r>
              <a:rPr b="1" lang="en-US">
                <a:solidFill>
                  <a:srgbClr val="25496F"/>
                </a:solidFill>
              </a:rPr>
              <a:t>schoolwide,</a:t>
            </a:r>
            <a:r>
              <a:rPr lang="en-US">
                <a:solidFill>
                  <a:srgbClr val="25496F"/>
                </a:solidFill>
              </a:rPr>
              <a:t> multilevel prevention system (i.e., </a:t>
            </a:r>
            <a:r>
              <a:rPr b="1" lang="en-US">
                <a:solidFill>
                  <a:srgbClr val="25496F"/>
                </a:solidFill>
              </a:rPr>
              <a:t>multi-tiered system of support</a:t>
            </a:r>
            <a:r>
              <a:rPr lang="en-US">
                <a:solidFill>
                  <a:srgbClr val="25496F"/>
                </a:solidFill>
              </a:rPr>
              <a:t>, or MTSS) to maximize student achievement and reduce behavior problems.</a:t>
            </a:r>
            <a:endParaRPr sz="1600">
              <a:solidFill>
                <a:srgbClr val="25496F"/>
              </a:solidFill>
            </a:endParaRPr>
          </a:p>
        </p:txBody>
      </p:sp>
      <p:sp>
        <p:nvSpPr>
          <p:cNvPr id="547" name="Google Shape;547;p8"/>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Defining RTI</a:t>
            </a:r>
            <a:endParaRPr/>
          </a:p>
        </p:txBody>
      </p:sp>
      <p:sp>
        <p:nvSpPr>
          <p:cNvPr id="548" name="Google Shape;548;p8"/>
          <p:cNvSpPr/>
          <p:nvPr/>
        </p:nvSpPr>
        <p:spPr>
          <a:xfrm>
            <a:off x="687388" y="5599792"/>
            <a:ext cx="5396889"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1" lang="en-US" sz="1000" u="none" cap="none" strike="noStrike">
                <a:solidFill>
                  <a:srgbClr val="17365D"/>
                </a:solidFill>
                <a:latin typeface="Arial"/>
                <a:ea typeface="Arial"/>
                <a:cs typeface="Arial"/>
                <a:sym typeface="Arial"/>
              </a:rPr>
              <a:t>Source:</a:t>
            </a:r>
            <a:r>
              <a:rPr b="0" i="0" lang="en-US" sz="1000" u="none" cap="none" strike="noStrike">
                <a:solidFill>
                  <a:srgbClr val="17365D"/>
                </a:solidFill>
                <a:latin typeface="Arial"/>
                <a:ea typeface="Arial"/>
                <a:cs typeface="Arial"/>
                <a:sym typeface="Arial"/>
              </a:rPr>
              <a:t> National Center on Response to Intervention.</a:t>
            </a:r>
            <a:endParaRPr b="0" i="0" sz="1000" u="none" cap="none" strike="noStrike">
              <a:solidFill>
                <a:srgbClr val="17365D"/>
              </a:solidFill>
              <a:latin typeface="Arial"/>
              <a:ea typeface="Arial"/>
              <a:cs typeface="Arial"/>
              <a:sym typeface="Arial"/>
            </a:endParaRPr>
          </a:p>
        </p:txBody>
      </p:sp>
      <p:pic>
        <p:nvPicPr>
          <p:cNvPr descr="RTI Arkansas Logo.png" id="549" name="Google Shape;549;p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550" name="Google Shape;550;p8"/>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80"/>
          <p:cNvSpPr txBox="1"/>
          <p:nvPr>
            <p:ph type="title"/>
          </p:nvPr>
        </p:nvSpPr>
        <p:spPr>
          <a:xfrm>
            <a:off x="687400" y="634350"/>
            <a:ext cx="8224800" cy="10947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400"/>
              <a:buNone/>
            </a:pPr>
            <a:r>
              <a:rPr lang="en-US"/>
              <a:t>Distinctions Between Supplemental</a:t>
            </a:r>
            <a:br>
              <a:rPr lang="en-US"/>
            </a:br>
            <a:r>
              <a:rPr lang="en-US"/>
              <a:t>and Intensive Intervention</a:t>
            </a:r>
            <a:endParaRPr/>
          </a:p>
        </p:txBody>
      </p:sp>
      <p:sp>
        <p:nvSpPr>
          <p:cNvPr id="1485" name="Google Shape;1485;p80"/>
          <p:cNvSpPr txBox="1"/>
          <p:nvPr>
            <p:ph idx="12" type="sldNum"/>
          </p:nvPr>
        </p:nvSpPr>
        <p:spPr>
          <a:xfrm>
            <a:off x="8912225" y="6507316"/>
            <a:ext cx="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graphicFrame>
        <p:nvGraphicFramePr>
          <p:cNvPr descr="This chart explains the differences between secondary or tier 2 interventions and intensive or tier 3 interventions.  The areas of instruction, duration and timeframe, group size, progress monitoring, and population served are compared across the two interventions in side-by-side columns. " id="1486" name="Google Shape;1486;p80"/>
          <p:cNvGraphicFramePr/>
          <p:nvPr/>
        </p:nvGraphicFramePr>
        <p:xfrm>
          <a:off x="-12" y="1900641"/>
          <a:ext cx="3000000" cy="3000000"/>
        </p:xfrm>
        <a:graphic>
          <a:graphicData uri="http://schemas.openxmlformats.org/drawingml/2006/table">
            <a:tbl>
              <a:tblPr bandRow="1" firstCol="1" firstRow="1">
                <a:noFill/>
                <a:tableStyleId>{2CC95A06-C551-4CF5-8351-E5BA8440C055}</a:tableStyleId>
              </a:tblPr>
              <a:tblGrid>
                <a:gridCol w="1540200"/>
                <a:gridCol w="3708050"/>
                <a:gridCol w="3895750"/>
              </a:tblGrid>
              <a:tr h="332225">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2000" u="none" cap="none" strike="noStrike"/>
                        <a:t>Tier II: Supplemental</a:t>
                      </a:r>
                      <a:endParaRPr sz="2000" u="none" cap="none" strike="noStrike">
                        <a:solidFill>
                          <a:schemeClr val="dk1"/>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2000" u="none" cap="none" strike="noStrike"/>
                        <a:t>Tier III: Intensive </a:t>
                      </a:r>
                      <a:endParaRPr sz="2000" u="none" cap="none" strike="noStrike">
                        <a:solidFill>
                          <a:schemeClr val="dk1"/>
                        </a:solidFill>
                      </a:endParaRPr>
                    </a:p>
                  </a:txBody>
                  <a:tcPr marT="45725" marB="45725" marR="91450" marL="91450"/>
                </a:tc>
              </a:tr>
              <a:tr h="679550">
                <a:tc>
                  <a:txBody>
                    <a:bodyPr/>
                    <a:lstStyle/>
                    <a:p>
                      <a:pPr indent="0" lvl="0" marL="0" marR="0" rtl="0" algn="l">
                        <a:lnSpc>
                          <a:spcPct val="100000"/>
                        </a:lnSpc>
                        <a:spcBef>
                          <a:spcPts val="0"/>
                        </a:spcBef>
                        <a:spcAft>
                          <a:spcPts val="0"/>
                        </a:spcAft>
                        <a:buClr>
                          <a:srgbClr val="000000"/>
                        </a:buClr>
                        <a:buSzPts val="1600"/>
                        <a:buFont typeface="Arial"/>
                        <a:buNone/>
                      </a:pPr>
                      <a:r>
                        <a:rPr lang="en-US" sz="1700" u="none" cap="none" strike="noStrike"/>
                        <a:t>Instruction</a:t>
                      </a:r>
                      <a:endParaRPr b="1" sz="17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Follows standardized evidence-based programs as designed or evidence-based practices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Uses a standardized evidence-based program as a platform but adapts instruction based on student data </a:t>
                      </a:r>
                      <a:endParaRPr sz="1400" u="none" cap="none" strike="noStrike"/>
                    </a:p>
                  </a:txBody>
                  <a:tcPr marT="45725" marB="45725" marR="91450" marL="91450"/>
                </a:tc>
              </a:tr>
              <a:tr h="1072175">
                <a:tc>
                  <a:txBody>
                    <a:bodyPr/>
                    <a:lstStyle/>
                    <a:p>
                      <a:pPr indent="0" lvl="0" marL="0" marR="0" rtl="0" algn="l">
                        <a:lnSpc>
                          <a:spcPct val="100000"/>
                        </a:lnSpc>
                        <a:spcBef>
                          <a:spcPts val="0"/>
                        </a:spcBef>
                        <a:spcAft>
                          <a:spcPts val="0"/>
                        </a:spcAft>
                        <a:buClr>
                          <a:srgbClr val="000000"/>
                        </a:buClr>
                        <a:buSzPts val="1600"/>
                        <a:buFont typeface="Arial"/>
                        <a:buNone/>
                      </a:pPr>
                      <a:r>
                        <a:rPr lang="en-US" sz="1700" u="none" cap="none" strike="noStrike"/>
                        <a:t>Duration</a:t>
                      </a:r>
                      <a:br>
                        <a:rPr lang="en-US" sz="1700" u="none" cap="none" strike="noStrike"/>
                      </a:br>
                      <a:r>
                        <a:rPr lang="en-US" sz="1700" u="none" cap="none" strike="noStrike"/>
                        <a:t>Time frame</a:t>
                      </a:r>
                      <a:endParaRPr b="1" sz="17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Consistent, frequent during a predetermined time frame and in accordance with program specifications (3-4 times per week for 30–45 minutes each)</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Increased frequency and time frame (recommended daily for 30–45 minutes) </a:t>
                      </a:r>
                      <a:endParaRPr sz="1400" u="none" cap="none" strike="noStrike"/>
                    </a:p>
                  </a:txBody>
                  <a:tcPr marT="45725" marB="45725" marR="91450" marL="91450"/>
                </a:tc>
              </a:tr>
              <a:tr h="679550">
                <a:tc>
                  <a:txBody>
                    <a:bodyPr/>
                    <a:lstStyle/>
                    <a:p>
                      <a:pPr indent="0" lvl="0" marL="0" marR="0" rtl="0" algn="l">
                        <a:lnSpc>
                          <a:spcPct val="100000"/>
                        </a:lnSpc>
                        <a:spcBef>
                          <a:spcPts val="0"/>
                        </a:spcBef>
                        <a:spcAft>
                          <a:spcPts val="0"/>
                        </a:spcAft>
                        <a:buClr>
                          <a:srgbClr val="000000"/>
                        </a:buClr>
                        <a:buSzPts val="1600"/>
                        <a:buFont typeface="Arial"/>
                        <a:buNone/>
                      </a:pPr>
                      <a:r>
                        <a:rPr lang="en-US" sz="1700" u="none" cap="none" strike="noStrike"/>
                        <a:t>Group size </a:t>
                      </a:r>
                      <a:endParaRPr b="1" sz="17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Small group (3-5 students) and in accordance with program specifications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Individual or no more than 3 students at the elementary level; reduce group size from Tier II</a:t>
                      </a:r>
                      <a:endParaRPr sz="1400" u="none" cap="none" strike="noStrike"/>
                    </a:p>
                  </a:txBody>
                  <a:tcPr marT="45725" marB="45725" marR="91450" marL="91450"/>
                </a:tc>
              </a:tr>
              <a:tr h="543650">
                <a:tc>
                  <a:txBody>
                    <a:bodyPr/>
                    <a:lstStyle/>
                    <a:p>
                      <a:pPr indent="0" lvl="0" marL="0" marR="0" rtl="0" algn="l">
                        <a:lnSpc>
                          <a:spcPct val="100000"/>
                        </a:lnSpc>
                        <a:spcBef>
                          <a:spcPts val="0"/>
                        </a:spcBef>
                        <a:spcAft>
                          <a:spcPts val="0"/>
                        </a:spcAft>
                        <a:buClr>
                          <a:srgbClr val="000000"/>
                        </a:buClr>
                        <a:buSzPts val="1600"/>
                        <a:buFont typeface="Arial"/>
                        <a:buNone/>
                      </a:pPr>
                      <a:r>
                        <a:rPr lang="en-US" sz="1700" u="none" cap="none" strike="noStrike"/>
                        <a:t>Progress monitoring </a:t>
                      </a:r>
                      <a:endParaRPr b="1" sz="17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Biweekly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Weekly </a:t>
                      </a:r>
                      <a:endParaRPr sz="1400" u="none" cap="none" strike="noStrike"/>
                    </a:p>
                  </a:txBody>
                  <a:tcPr marT="45725" marB="45725" marR="91450" marL="91450"/>
                </a:tc>
              </a:tr>
              <a:tr h="716225">
                <a:tc>
                  <a:txBody>
                    <a:bodyPr/>
                    <a:lstStyle/>
                    <a:p>
                      <a:pPr indent="0" lvl="0" marL="0" marR="0" rtl="0" algn="l">
                        <a:lnSpc>
                          <a:spcPct val="100000"/>
                        </a:lnSpc>
                        <a:spcBef>
                          <a:spcPts val="0"/>
                        </a:spcBef>
                        <a:spcAft>
                          <a:spcPts val="0"/>
                        </a:spcAft>
                        <a:buClr>
                          <a:srgbClr val="000000"/>
                        </a:buClr>
                        <a:buSzPts val="1600"/>
                        <a:buFont typeface="Arial"/>
                        <a:buNone/>
                      </a:pPr>
                      <a:r>
                        <a:rPr lang="en-US" sz="1700" u="none" cap="none" strike="noStrike"/>
                        <a:t>Population served</a:t>
                      </a:r>
                      <a:endParaRPr b="1" sz="17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lang="en-US" sz="1400" u="none" cap="none" strike="noStrike"/>
                        <a:t>Students at-risk (not making adequate progress in their current instructional program); 10%-15%</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Students with significant and persistent learning needs; 1%-5% </a:t>
                      </a:r>
                      <a:endParaRPr sz="1400" u="none" cap="none" strike="noStrike"/>
                    </a:p>
                  </a:txBody>
                  <a:tcPr marT="45725" marB="45725" marR="91450" marL="91450"/>
                </a:tc>
              </a:tr>
            </a:tbl>
          </a:graphicData>
        </a:graphic>
      </p:graphicFrame>
      <p:pic>
        <p:nvPicPr>
          <p:cNvPr descr="RTI Arkansas Logo.png" id="1487" name="Google Shape;1487;p80"/>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81"/>
          <p:cNvSpPr txBox="1"/>
          <p:nvPr>
            <p:ph idx="1" type="body"/>
          </p:nvPr>
        </p:nvSpPr>
        <p:spPr>
          <a:xfrm>
            <a:off x="687388" y="1977248"/>
            <a:ext cx="4710112" cy="38520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2400"/>
              <a:buNone/>
            </a:pPr>
            <a:r>
              <a:rPr b="1" lang="en-US">
                <a:solidFill>
                  <a:srgbClr val="17365D"/>
                </a:solidFill>
              </a:rPr>
              <a:t>Intensive intervention</a:t>
            </a:r>
            <a:r>
              <a:rPr lang="en-US">
                <a:solidFill>
                  <a:srgbClr val="17365D"/>
                </a:solidFill>
              </a:rPr>
              <a:t> is designed to address severe and persistent learning or behavior difficulties</a:t>
            </a:r>
            <a:endParaRPr>
              <a:solidFill>
                <a:srgbClr val="17365D"/>
              </a:solidFill>
            </a:endParaRPr>
          </a:p>
          <a:p>
            <a:pPr indent="0" lvl="0" marL="0" rtl="0" algn="l">
              <a:lnSpc>
                <a:spcPct val="100000"/>
              </a:lnSpc>
              <a:spcBef>
                <a:spcPts val="600"/>
              </a:spcBef>
              <a:spcAft>
                <a:spcPts val="0"/>
              </a:spcAft>
              <a:buSzPts val="2400"/>
              <a:buNone/>
            </a:pPr>
            <a:r>
              <a:rPr lang="en-US">
                <a:solidFill>
                  <a:srgbClr val="17365D"/>
                </a:solidFill>
              </a:rPr>
              <a:t> Intensive interventions are: </a:t>
            </a:r>
            <a:endParaRPr/>
          </a:p>
          <a:p>
            <a:pPr indent="-342900" lvl="0" marL="342900" rtl="0" algn="l">
              <a:lnSpc>
                <a:spcPct val="100000"/>
              </a:lnSpc>
              <a:spcBef>
                <a:spcPts val="600"/>
              </a:spcBef>
              <a:spcAft>
                <a:spcPts val="0"/>
              </a:spcAft>
              <a:buSzPts val="2400"/>
              <a:buFont typeface="Noto Sans Symbols"/>
              <a:buChar char="▪"/>
            </a:pPr>
            <a:r>
              <a:rPr lang="en-US" sz="2000">
                <a:solidFill>
                  <a:srgbClr val="17365D"/>
                </a:solidFill>
              </a:rPr>
              <a:t>driven by data</a:t>
            </a:r>
            <a:endParaRPr/>
          </a:p>
          <a:p>
            <a:pPr indent="-342900" lvl="0" marL="342900" rtl="0" algn="l">
              <a:lnSpc>
                <a:spcPct val="100000"/>
              </a:lnSpc>
              <a:spcBef>
                <a:spcPts val="600"/>
              </a:spcBef>
              <a:spcAft>
                <a:spcPts val="0"/>
              </a:spcAft>
              <a:buSzPts val="2400"/>
              <a:buFont typeface="Noto Sans Symbols"/>
              <a:buChar char="▪"/>
            </a:pPr>
            <a:r>
              <a:rPr lang="en-US" sz="2000">
                <a:solidFill>
                  <a:srgbClr val="17365D"/>
                </a:solidFill>
              </a:rPr>
              <a:t>characterized by increased intensity (e.g., smaller group, expanded time) and individualization of academic instruction and/or behavioral supports</a:t>
            </a:r>
            <a:endParaRPr sz="2000">
              <a:solidFill>
                <a:srgbClr val="0F243E"/>
              </a:solidFill>
            </a:endParaRPr>
          </a:p>
          <a:p>
            <a:pPr indent="-228600" lvl="0" marL="457200" rtl="0" algn="l">
              <a:lnSpc>
                <a:spcPct val="90000"/>
              </a:lnSpc>
              <a:spcBef>
                <a:spcPts val="600"/>
              </a:spcBef>
              <a:spcAft>
                <a:spcPts val="0"/>
              </a:spcAft>
              <a:buSzPts val="2400"/>
              <a:buNone/>
            </a:pPr>
            <a:r>
              <a:t/>
            </a:r>
            <a:endParaRPr sz="2000">
              <a:solidFill>
                <a:srgbClr val="0F243E"/>
              </a:solidFill>
            </a:endParaRPr>
          </a:p>
          <a:p>
            <a:pPr indent="-228600" lvl="0" marL="457200" rtl="0" algn="l">
              <a:lnSpc>
                <a:spcPct val="90000"/>
              </a:lnSpc>
              <a:spcBef>
                <a:spcPts val="600"/>
              </a:spcBef>
              <a:spcAft>
                <a:spcPts val="0"/>
              </a:spcAft>
              <a:buSzPts val="2400"/>
              <a:buNone/>
            </a:pPr>
            <a:r>
              <a:t/>
            </a:r>
            <a:endParaRPr/>
          </a:p>
        </p:txBody>
      </p:sp>
      <p:sp>
        <p:nvSpPr>
          <p:cNvPr id="1494" name="Google Shape;1494;p81"/>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What Is </a:t>
            </a:r>
            <a:br>
              <a:rPr lang="en-US"/>
            </a:br>
            <a:r>
              <a:rPr lang="en-US"/>
              <a:t>Intensive Intervention?</a:t>
            </a:r>
            <a:endParaRPr/>
          </a:p>
        </p:txBody>
      </p:sp>
      <p:sp>
        <p:nvSpPr>
          <p:cNvPr id="1495" name="Google Shape;1495;p81"/>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pic>
        <p:nvPicPr>
          <p:cNvPr descr="Graphic of the DBI process. DBI starts with a validated intervention program. Students' progress is monitored through valid and reliable measures. If a student's data reveal that they are nonresponsive, a diagnostic assessment or functional assessment is conducted to gain more information. Diagnostic data reveal how to adapt an intervention, and student progress is continuously monitored. DBI is iterative and may take many rounds of adaptations before students demonstrate progress. " id="1496" name="Google Shape;1496;p81" title="Data Based Individualization Process"/>
          <p:cNvPicPr preferRelativeResize="0"/>
          <p:nvPr/>
        </p:nvPicPr>
        <p:blipFill rotWithShape="1">
          <a:blip r:embed="rId3">
            <a:alphaModFix/>
          </a:blip>
          <a:srcRect b="0" l="0" r="0" t="0"/>
          <a:stretch/>
        </p:blipFill>
        <p:spPr>
          <a:xfrm>
            <a:off x="5822486" y="889000"/>
            <a:ext cx="2805645" cy="4740570"/>
          </a:xfrm>
          <a:prstGeom prst="rect">
            <a:avLst/>
          </a:prstGeom>
          <a:noFill/>
          <a:ln>
            <a:noFill/>
          </a:ln>
        </p:spPr>
      </p:pic>
      <p:sp>
        <p:nvSpPr>
          <p:cNvPr id="1497" name="Google Shape;1497;p81"/>
          <p:cNvSpPr txBox="1"/>
          <p:nvPr/>
        </p:nvSpPr>
        <p:spPr>
          <a:xfrm>
            <a:off x="4975300" y="5688750"/>
            <a:ext cx="4089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395E89"/>
                </a:solidFill>
                <a:latin typeface="Arial"/>
                <a:ea typeface="Arial"/>
                <a:cs typeface="Arial"/>
                <a:sym typeface="Arial"/>
              </a:rPr>
              <a:t>National Center on Intensive Intervention, 2015</a:t>
            </a:r>
            <a:endParaRPr b="0" i="0" sz="1400" u="none" cap="none" strike="noStrike">
              <a:solidFill>
                <a:srgbClr val="395E89"/>
              </a:solidFill>
              <a:latin typeface="Arial"/>
              <a:ea typeface="Arial"/>
              <a:cs typeface="Arial"/>
              <a:sym typeface="Arial"/>
            </a:endParaRPr>
          </a:p>
        </p:txBody>
      </p:sp>
      <p:pic>
        <p:nvPicPr>
          <p:cNvPr descr="RTI Arkansas Logo.png" id="1498" name="Google Shape;1498;p81"/>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82"/>
          <p:cNvSpPr txBox="1"/>
          <p:nvPr/>
        </p:nvSpPr>
        <p:spPr>
          <a:xfrm>
            <a:off x="596900" y="1974975"/>
            <a:ext cx="8277300" cy="4017900"/>
          </a:xfrm>
          <a:prstGeom prst="rect">
            <a:avLst/>
          </a:prstGeom>
          <a:no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A5A5A5"/>
              </a:buClr>
              <a:buSzPts val="2000"/>
              <a:buFont typeface="Arial"/>
              <a:buNone/>
            </a:pPr>
            <a:r>
              <a:rPr b="1" i="0" lang="en-US" sz="2400" u="none" cap="none" strike="noStrike">
                <a:solidFill>
                  <a:srgbClr val="17365D"/>
                </a:solidFill>
                <a:latin typeface="Arial"/>
                <a:ea typeface="Arial"/>
                <a:cs typeface="Arial"/>
                <a:sym typeface="Arial"/>
              </a:rPr>
              <a:t>Data-based individualization</a:t>
            </a:r>
            <a:r>
              <a:rPr b="0" i="0" lang="en-US" sz="2400" u="none" cap="none" strike="noStrike">
                <a:solidFill>
                  <a:srgbClr val="17365D"/>
                </a:solidFill>
                <a:latin typeface="Arial"/>
                <a:ea typeface="Arial"/>
                <a:cs typeface="Arial"/>
                <a:sym typeface="Arial"/>
              </a:rPr>
              <a:t> is a systematic method for using data to determine </a:t>
            </a:r>
            <a:r>
              <a:rPr b="0" i="0" lang="en-US" sz="2400" u="sng" cap="none" strike="noStrike">
                <a:solidFill>
                  <a:srgbClr val="17365D"/>
                </a:solidFill>
                <a:latin typeface="Arial"/>
                <a:ea typeface="Arial"/>
                <a:cs typeface="Arial"/>
                <a:sym typeface="Arial"/>
              </a:rPr>
              <a:t>when and how</a:t>
            </a:r>
            <a:r>
              <a:rPr b="0" i="0" lang="en-US" sz="2400" u="none" cap="none" strike="noStrike">
                <a:solidFill>
                  <a:srgbClr val="17365D"/>
                </a:solidFill>
                <a:latin typeface="Arial"/>
                <a:ea typeface="Arial"/>
                <a:cs typeface="Arial"/>
                <a:sym typeface="Arial"/>
              </a:rPr>
              <a:t> to provide more intensive intervention</a:t>
            </a:r>
            <a:r>
              <a:rPr b="0" baseline="30000" i="0" lang="en-US" sz="2400" u="none" cap="none" strike="noStrike">
                <a:solidFill>
                  <a:srgbClr val="17365D"/>
                </a:solidFill>
                <a:latin typeface="Arial"/>
                <a:ea typeface="Arial"/>
                <a:cs typeface="Arial"/>
                <a:sym typeface="Arial"/>
              </a:rPr>
              <a:t>a</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600"/>
              </a:spcBef>
              <a:spcAft>
                <a:spcPts val="0"/>
              </a:spcAft>
              <a:buClr>
                <a:srgbClr val="A5A5A5"/>
              </a:buClr>
              <a:buSzPts val="2400"/>
              <a:buFont typeface="Noto Sans Symbols"/>
              <a:buChar char="■"/>
            </a:pPr>
            <a:r>
              <a:rPr b="0" i="0" lang="en-US" sz="2000" u="none" cap="none" strike="noStrike">
                <a:solidFill>
                  <a:srgbClr val="17365D"/>
                </a:solidFill>
                <a:latin typeface="Arial"/>
                <a:ea typeface="Arial"/>
                <a:cs typeface="Arial"/>
                <a:sym typeface="Arial"/>
              </a:rPr>
              <a:t>Origin is in four decades of research on data-based program modification and experimental teaching programs that were first developed at the University of Minnesota (Deno &amp; Mirkin, 1977) and expanded on by others (e.g., Fuchs, Fuchs, &amp; Hamlett, 1989)</a:t>
            </a:r>
            <a:endParaRPr b="0" i="0" sz="20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A5A5A5"/>
              </a:buClr>
              <a:buSzPts val="2400"/>
              <a:buFont typeface="Noto Sans Symbols"/>
              <a:buChar char="■"/>
            </a:pPr>
            <a:r>
              <a:rPr b="0" i="0" lang="en-US" sz="2000" u="none" cap="none" strike="noStrike">
                <a:solidFill>
                  <a:srgbClr val="17365D"/>
                </a:solidFill>
                <a:latin typeface="Arial"/>
                <a:ea typeface="Arial"/>
                <a:cs typeface="Arial"/>
                <a:sym typeface="Arial"/>
              </a:rPr>
              <a:t>Begins with a research-validated instructional platform</a:t>
            </a:r>
            <a:r>
              <a:rPr b="0" baseline="30000" i="0" lang="en-US" sz="2000" u="none" cap="none" strike="noStrike">
                <a:solidFill>
                  <a:srgbClr val="17365D"/>
                </a:solidFill>
                <a:latin typeface="Arial"/>
                <a:ea typeface="Arial"/>
                <a:cs typeface="Arial"/>
                <a:sym typeface="Arial"/>
              </a:rPr>
              <a:t>b</a:t>
            </a:r>
            <a:endParaRPr b="0" baseline="30000" i="0" sz="20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A5A5A5"/>
              </a:buClr>
              <a:buSzPts val="2400"/>
              <a:buFont typeface="Noto Sans Symbols"/>
              <a:buChar char="■"/>
            </a:pPr>
            <a:r>
              <a:rPr b="0" i="0" lang="en-US" sz="2000" u="none" cap="none" strike="noStrike">
                <a:solidFill>
                  <a:srgbClr val="17365D"/>
                </a:solidFill>
                <a:latin typeface="Arial"/>
                <a:ea typeface="Arial"/>
                <a:cs typeface="Arial"/>
                <a:sym typeface="Arial"/>
              </a:rPr>
              <a:t>Valid, reliable progress monitoring data</a:t>
            </a:r>
            <a:r>
              <a:rPr b="0" baseline="30000" i="0" lang="en-US" sz="2000" u="none" cap="none" strike="noStrike">
                <a:solidFill>
                  <a:srgbClr val="17365D"/>
                </a:solidFill>
                <a:latin typeface="Arial"/>
                <a:ea typeface="Arial"/>
                <a:cs typeface="Arial"/>
                <a:sym typeface="Arial"/>
              </a:rPr>
              <a:t>b</a:t>
            </a:r>
            <a:r>
              <a:rPr b="0" i="0" lang="en-US" sz="2000" u="none" cap="none" strike="noStrike">
                <a:solidFill>
                  <a:srgbClr val="17365D"/>
                </a:solidFill>
                <a:latin typeface="Arial"/>
                <a:ea typeface="Arial"/>
                <a:cs typeface="Arial"/>
                <a:sym typeface="Arial"/>
              </a:rPr>
              <a:t> used to drive intervention decisions</a:t>
            </a:r>
            <a:endParaRPr b="0" i="0" sz="2000" u="none" cap="none" strike="noStrike">
              <a:solidFill>
                <a:srgbClr val="000000"/>
              </a:solidFill>
              <a:latin typeface="Arial"/>
              <a:ea typeface="Arial"/>
              <a:cs typeface="Arial"/>
              <a:sym typeface="Arial"/>
            </a:endParaRPr>
          </a:p>
          <a:p>
            <a:pPr indent="0" lvl="1" marL="177800" marR="0" rtl="0" algn="l">
              <a:lnSpc>
                <a:spcPct val="100000"/>
              </a:lnSpc>
              <a:spcBef>
                <a:spcPts val="280"/>
              </a:spcBef>
              <a:spcAft>
                <a:spcPts val="0"/>
              </a:spcAft>
              <a:buClr>
                <a:srgbClr val="A5A5A5"/>
              </a:buClr>
              <a:buSzPts val="1400"/>
              <a:buFont typeface="Arial"/>
              <a:buNone/>
            </a:pPr>
            <a:r>
              <a:t/>
            </a:r>
            <a:endParaRPr b="0" i="0" sz="1400" u="none" cap="none" strike="noStrike">
              <a:solidFill>
                <a:schemeClr val="lt2"/>
              </a:solidFill>
              <a:latin typeface="Arial"/>
              <a:ea typeface="Arial"/>
              <a:cs typeface="Arial"/>
              <a:sym typeface="Arial"/>
            </a:endParaRPr>
          </a:p>
          <a:p>
            <a:pPr indent="0" lvl="1" marL="177800" marR="0" rtl="0" algn="l">
              <a:lnSpc>
                <a:spcPct val="100000"/>
              </a:lnSpc>
              <a:spcBef>
                <a:spcPts val="280"/>
              </a:spcBef>
              <a:spcAft>
                <a:spcPts val="0"/>
              </a:spcAft>
              <a:buClr>
                <a:srgbClr val="A5A5A5"/>
              </a:buClr>
              <a:buSzPts val="1400"/>
              <a:buFont typeface="Arial"/>
              <a:buNone/>
            </a:pPr>
            <a:r>
              <a:t/>
            </a:r>
            <a:endParaRPr b="0" i="0" sz="1400" u="none" cap="none" strike="noStrike">
              <a:solidFill>
                <a:srgbClr val="3A5878"/>
              </a:solidFill>
              <a:latin typeface="Arial"/>
              <a:ea typeface="Arial"/>
              <a:cs typeface="Arial"/>
              <a:sym typeface="Arial"/>
            </a:endParaRPr>
          </a:p>
          <a:p>
            <a:pPr indent="0" lvl="1" marL="177800" marR="0" rtl="0" algn="l">
              <a:lnSpc>
                <a:spcPct val="100000"/>
              </a:lnSpc>
              <a:spcBef>
                <a:spcPts val="280"/>
              </a:spcBef>
              <a:spcAft>
                <a:spcPts val="0"/>
              </a:spcAft>
              <a:buClr>
                <a:srgbClr val="A5A5A5"/>
              </a:buClr>
              <a:buSzPts val="1400"/>
              <a:buFont typeface="Arial"/>
              <a:buNone/>
            </a:pPr>
            <a:r>
              <a:t/>
            </a:r>
            <a:endParaRPr b="0" i="0" sz="1400" u="none" cap="none" strike="noStrike">
              <a:solidFill>
                <a:srgbClr val="3A5878"/>
              </a:solidFill>
              <a:latin typeface="Arial"/>
              <a:ea typeface="Arial"/>
              <a:cs typeface="Arial"/>
              <a:sym typeface="Arial"/>
            </a:endParaRPr>
          </a:p>
          <a:p>
            <a:pPr indent="0" lvl="1" marL="0" marR="0" rtl="0" algn="l">
              <a:lnSpc>
                <a:spcPct val="100000"/>
              </a:lnSpc>
              <a:spcBef>
                <a:spcPts val="280"/>
              </a:spcBef>
              <a:spcAft>
                <a:spcPts val="0"/>
              </a:spcAft>
              <a:buClr>
                <a:srgbClr val="A5A5A5"/>
              </a:buClr>
              <a:buSzPts val="1400"/>
              <a:buFont typeface="Arial"/>
              <a:buNone/>
            </a:pPr>
            <a:r>
              <a:rPr b="0" baseline="30000" i="0" lang="en-US" sz="1000" u="none" cap="none" strike="noStrike">
                <a:solidFill>
                  <a:srgbClr val="3A5878"/>
                </a:solidFill>
                <a:latin typeface="Arial"/>
                <a:ea typeface="Arial"/>
                <a:cs typeface="Arial"/>
                <a:sym typeface="Arial"/>
              </a:rPr>
              <a:t>a</a:t>
            </a:r>
            <a:r>
              <a:rPr b="0" i="0" lang="en-US" sz="1000" u="none" cap="none" strike="noStrike">
                <a:solidFill>
                  <a:srgbClr val="3A5878"/>
                </a:solidFill>
                <a:latin typeface="Arial"/>
                <a:ea typeface="Arial"/>
                <a:cs typeface="Arial"/>
                <a:sym typeface="Arial"/>
              </a:rPr>
              <a:t>See the 2014 special issue of </a:t>
            </a:r>
            <a:r>
              <a:rPr b="0" i="1" lang="en-US" sz="1000" u="none" cap="none" strike="noStrike">
                <a:solidFill>
                  <a:srgbClr val="3A5878"/>
                </a:solidFill>
                <a:latin typeface="Arial"/>
                <a:ea typeface="Arial"/>
                <a:cs typeface="Arial"/>
                <a:sym typeface="Arial"/>
              </a:rPr>
              <a:t>Teaching Exceptional Children</a:t>
            </a:r>
            <a:r>
              <a:rPr b="0" i="0" lang="en-US" sz="1000" u="none" cap="none" strike="noStrike">
                <a:solidFill>
                  <a:srgbClr val="3A5878"/>
                </a:solidFill>
                <a:latin typeface="Arial"/>
                <a:ea typeface="Arial"/>
                <a:cs typeface="Arial"/>
                <a:sym typeface="Arial"/>
              </a:rPr>
              <a:t> for illustrations.</a:t>
            </a:r>
            <a:endParaRPr b="0" i="0" sz="1000" u="none" cap="none" strike="noStrike">
              <a:solidFill>
                <a:srgbClr val="000000"/>
              </a:solidFill>
              <a:latin typeface="Arial"/>
              <a:ea typeface="Arial"/>
              <a:cs typeface="Arial"/>
              <a:sym typeface="Arial"/>
            </a:endParaRPr>
          </a:p>
          <a:p>
            <a:pPr indent="0" lvl="1" marL="0" marR="0" rtl="0" algn="l">
              <a:lnSpc>
                <a:spcPct val="100000"/>
              </a:lnSpc>
              <a:spcBef>
                <a:spcPts val="280"/>
              </a:spcBef>
              <a:spcAft>
                <a:spcPts val="0"/>
              </a:spcAft>
              <a:buClr>
                <a:srgbClr val="000000"/>
              </a:buClr>
              <a:buSzPts val="1000"/>
              <a:buFont typeface="Arial"/>
              <a:buNone/>
            </a:pPr>
            <a:r>
              <a:rPr b="0" baseline="30000" i="0" lang="en-US" sz="1000" u="none" cap="none" strike="noStrike">
                <a:solidFill>
                  <a:srgbClr val="3A5878"/>
                </a:solidFill>
                <a:latin typeface="Arial"/>
                <a:ea typeface="Arial"/>
                <a:cs typeface="Arial"/>
                <a:sym typeface="Arial"/>
              </a:rPr>
              <a:t>b</a:t>
            </a:r>
            <a:r>
              <a:rPr b="0" i="0" lang="en-US" sz="1000" u="none" cap="none" strike="noStrike">
                <a:solidFill>
                  <a:srgbClr val="3A5878"/>
                </a:solidFill>
                <a:latin typeface="Arial"/>
                <a:ea typeface="Arial"/>
                <a:cs typeface="Arial"/>
                <a:sym typeface="Arial"/>
              </a:rPr>
              <a:t>Visit </a:t>
            </a:r>
            <a:r>
              <a:rPr b="0" i="0" lang="en-US" sz="1000" u="sng" cap="none" strike="noStrike">
                <a:solidFill>
                  <a:srgbClr val="000000"/>
                </a:solidFill>
                <a:latin typeface="Arial"/>
                <a:ea typeface="Arial"/>
                <a:cs typeface="Arial"/>
                <a:sym typeface="Arial"/>
                <a:hlinkClick r:id="rId3">
                  <a:extLst>
                    <a:ext uri="{A12FA001-AC4F-418D-AE19-62706E023703}">
                      <ahyp:hlinkClr val="tx"/>
                    </a:ext>
                  </a:extLst>
                </a:hlinkClick>
              </a:rPr>
              <a:t>https://intensiveintervention.org/</a:t>
            </a:r>
            <a:r>
              <a:rPr b="0" i="0" lang="en-US" sz="1000" u="none" cap="none" strike="noStrike">
                <a:solidFill>
                  <a:srgbClr val="000000"/>
                </a:solidFill>
                <a:latin typeface="Arial"/>
                <a:ea typeface="Arial"/>
                <a:cs typeface="Arial"/>
                <a:sym typeface="Arial"/>
              </a:rPr>
              <a:t> </a:t>
            </a:r>
            <a:r>
              <a:rPr b="0" i="0" lang="en-US" sz="1000" u="none" cap="none" strike="noStrike">
                <a:solidFill>
                  <a:srgbClr val="3A5878"/>
                </a:solidFill>
                <a:latin typeface="Arial"/>
                <a:ea typeface="Arial"/>
                <a:cs typeface="Arial"/>
                <a:sym typeface="Arial"/>
              </a:rPr>
              <a:t>for examples (click Tools Charts).</a:t>
            </a:r>
            <a:endParaRPr b="0" i="0" sz="1000" u="none" cap="none" strike="noStrike">
              <a:solidFill>
                <a:srgbClr val="000000"/>
              </a:solidFill>
              <a:latin typeface="Arial"/>
              <a:ea typeface="Arial"/>
              <a:cs typeface="Arial"/>
              <a:sym typeface="Arial"/>
            </a:endParaRPr>
          </a:p>
        </p:txBody>
      </p:sp>
      <p:sp>
        <p:nvSpPr>
          <p:cNvPr id="1505" name="Google Shape;1505;p82"/>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What Is NCII’s Approach </a:t>
            </a:r>
            <a:br>
              <a:rPr lang="en-US"/>
            </a:br>
            <a:r>
              <a:rPr lang="en-US"/>
              <a:t>to Intensive Intervention?</a:t>
            </a:r>
            <a:endParaRPr/>
          </a:p>
        </p:txBody>
      </p:sp>
      <p:sp>
        <p:nvSpPr>
          <p:cNvPr id="1506" name="Google Shape;1506;p82"/>
          <p:cNvSpPr txBox="1"/>
          <p:nvPr>
            <p:ph idx="12" type="sldNum"/>
          </p:nvPr>
        </p:nvSpPr>
        <p:spPr>
          <a:xfrm>
            <a:off x="8627165" y="6539946"/>
            <a:ext cx="285060" cy="121257"/>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https://encrypted-tbn0.gstatic.com/images?q=tbn:ANd9GcSqM9FBLb-FGM7STQz8sUxFLxDfdl7PYElfMt6sfrmlOP1nXiBHYA" id="1507" name="Google Shape;1507;p82"/>
          <p:cNvPicPr preferRelativeResize="0"/>
          <p:nvPr/>
        </p:nvPicPr>
        <p:blipFill rotWithShape="1">
          <a:blip r:embed="rId4">
            <a:alphaModFix/>
          </a:blip>
          <a:srcRect b="0" l="0" r="0" t="0"/>
          <a:stretch/>
        </p:blipFill>
        <p:spPr>
          <a:xfrm>
            <a:off x="7141029" y="742267"/>
            <a:ext cx="1385502" cy="1232706"/>
          </a:xfrm>
          <a:prstGeom prst="rect">
            <a:avLst/>
          </a:prstGeom>
          <a:noFill/>
          <a:ln>
            <a:noFill/>
          </a:ln>
        </p:spPr>
      </p:pic>
      <p:pic>
        <p:nvPicPr>
          <p:cNvPr descr="RTI Arkansas Logo.png" id="1508" name="Google Shape;1508;p82"/>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p83"/>
          <p:cNvSpPr txBox="1"/>
          <p:nvPr/>
        </p:nvSpPr>
        <p:spPr>
          <a:xfrm>
            <a:off x="568431" y="1952083"/>
            <a:ext cx="8224800" cy="3690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480"/>
              </a:spcBef>
              <a:spcAft>
                <a:spcPts val="0"/>
              </a:spcAft>
              <a:buClr>
                <a:srgbClr val="A5A5A5"/>
              </a:buClr>
              <a:buSzPts val="2400"/>
              <a:buFont typeface="Noto Sans Symbols"/>
              <a:buChar char="▪"/>
            </a:pPr>
            <a:r>
              <a:rPr b="0" i="0" lang="en-US" sz="2400" u="none" cap="none" strike="noStrike">
                <a:solidFill>
                  <a:srgbClr val="17365D"/>
                </a:solidFill>
                <a:latin typeface="Arial"/>
                <a:ea typeface="Arial"/>
                <a:cs typeface="Arial"/>
                <a:sym typeface="Arial"/>
              </a:rPr>
              <a:t>Students in a tiered intervention system who have </a:t>
            </a:r>
            <a:r>
              <a:rPr b="1" i="0" lang="en-US" sz="2400" u="none" cap="none" strike="noStrike">
                <a:solidFill>
                  <a:srgbClr val="17365D"/>
                </a:solidFill>
                <a:latin typeface="Arial"/>
                <a:ea typeface="Arial"/>
                <a:cs typeface="Arial"/>
                <a:sym typeface="Arial"/>
              </a:rPr>
              <a:t>not responded </a:t>
            </a:r>
            <a:r>
              <a:rPr b="0" i="0" lang="en-US" sz="2400" u="none" cap="none" strike="noStrike">
                <a:solidFill>
                  <a:srgbClr val="17365D"/>
                </a:solidFill>
                <a:latin typeface="Arial"/>
                <a:ea typeface="Arial"/>
                <a:cs typeface="Arial"/>
                <a:sym typeface="Arial"/>
              </a:rPr>
              <a:t>to Tier II intervention programs delivered with fidelity</a:t>
            </a:r>
            <a:endParaRPr b="0" i="0" sz="2400" u="none" cap="none" strike="noStrike">
              <a:solidFill>
                <a:srgbClr val="17365D"/>
              </a:solidFill>
              <a:latin typeface="Arial"/>
              <a:ea typeface="Arial"/>
              <a:cs typeface="Arial"/>
              <a:sym typeface="Arial"/>
            </a:endParaRPr>
          </a:p>
          <a:p>
            <a:pPr indent="-342900" lvl="0" marL="342900"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17365D"/>
                </a:solidFill>
                <a:latin typeface="Arial"/>
                <a:ea typeface="Arial"/>
                <a:cs typeface="Arial"/>
                <a:sym typeface="Arial"/>
              </a:rPr>
              <a:t>Students who present with very </a:t>
            </a:r>
            <a:r>
              <a:rPr b="1" i="0" lang="en-US" sz="2400" u="none" cap="none" strike="noStrike">
                <a:solidFill>
                  <a:srgbClr val="17365D"/>
                </a:solidFill>
                <a:latin typeface="Arial"/>
                <a:ea typeface="Arial"/>
                <a:cs typeface="Arial"/>
                <a:sym typeface="Arial"/>
              </a:rPr>
              <a:t>low academic achievement </a:t>
            </a:r>
            <a:r>
              <a:rPr b="0" i="0" lang="en-US" sz="2400" u="none" cap="none" strike="noStrike">
                <a:solidFill>
                  <a:srgbClr val="17365D"/>
                </a:solidFill>
                <a:latin typeface="Arial"/>
                <a:ea typeface="Arial"/>
                <a:cs typeface="Arial"/>
                <a:sym typeface="Arial"/>
              </a:rPr>
              <a:t>and/or high-intensity or high-frequency behavior problems</a:t>
            </a:r>
            <a:endParaRPr b="0" i="0" sz="2400" u="none" cap="none" strike="noStrike">
              <a:solidFill>
                <a:srgbClr val="17365D"/>
              </a:solidFill>
              <a:latin typeface="Arial"/>
              <a:ea typeface="Arial"/>
              <a:cs typeface="Arial"/>
              <a:sym typeface="Arial"/>
            </a:endParaRPr>
          </a:p>
          <a:p>
            <a:pPr indent="-342900" lvl="0" marL="342900"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17365D"/>
                </a:solidFill>
                <a:latin typeface="Arial"/>
                <a:ea typeface="Arial"/>
                <a:cs typeface="Arial"/>
                <a:sym typeface="Arial"/>
              </a:rPr>
              <a:t>Students with disabilities who are </a:t>
            </a:r>
            <a:r>
              <a:rPr b="1" i="0" lang="en-US" sz="2400" u="none" cap="none" strike="noStrike">
                <a:solidFill>
                  <a:srgbClr val="17365D"/>
                </a:solidFill>
                <a:latin typeface="Arial"/>
                <a:ea typeface="Arial"/>
                <a:cs typeface="Arial"/>
                <a:sym typeface="Arial"/>
              </a:rPr>
              <a:t>not making adequate progress </a:t>
            </a:r>
            <a:r>
              <a:rPr b="0" i="0" lang="en-US" sz="2400" u="none" cap="none" strike="noStrike">
                <a:solidFill>
                  <a:srgbClr val="17365D"/>
                </a:solidFill>
                <a:latin typeface="Arial"/>
                <a:ea typeface="Arial"/>
                <a:cs typeface="Arial"/>
                <a:sym typeface="Arial"/>
              </a:rPr>
              <a:t>in their current instructional program</a:t>
            </a:r>
            <a:br>
              <a:rPr b="0" i="0" lang="en-US" sz="2400" u="none" cap="none" strike="noStrike">
                <a:solidFill>
                  <a:srgbClr val="17365D"/>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165100" lvl="0" marL="342900" marR="0" rtl="0" algn="l">
              <a:lnSpc>
                <a:spcPct val="100000"/>
              </a:lnSpc>
              <a:spcBef>
                <a:spcPts val="560"/>
              </a:spcBef>
              <a:spcAft>
                <a:spcPts val="0"/>
              </a:spcAft>
              <a:buClr>
                <a:srgbClr val="FFFFFF"/>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descr="image of people grouped together " id="1515" name="Google Shape;1515;p83"/>
          <p:cNvPicPr preferRelativeResize="0"/>
          <p:nvPr/>
        </p:nvPicPr>
        <p:blipFill rotWithShape="1">
          <a:blip r:embed="rId3">
            <a:alphaModFix/>
          </a:blip>
          <a:srcRect b="0" l="0" r="0" t="0"/>
          <a:stretch/>
        </p:blipFill>
        <p:spPr>
          <a:xfrm>
            <a:off x="7373937" y="561975"/>
            <a:ext cx="1770063" cy="1406525"/>
          </a:xfrm>
          <a:prstGeom prst="rect">
            <a:avLst/>
          </a:prstGeom>
          <a:noFill/>
          <a:ln>
            <a:noFill/>
          </a:ln>
        </p:spPr>
      </p:pic>
      <p:sp>
        <p:nvSpPr>
          <p:cNvPr id="1516" name="Google Shape;1516;p83"/>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Who Needs </a:t>
            </a:r>
            <a:br>
              <a:rPr lang="en-US"/>
            </a:br>
            <a:r>
              <a:rPr lang="en-US"/>
              <a:t>Intensive Intervention?</a:t>
            </a:r>
            <a:endParaRPr/>
          </a:p>
        </p:txBody>
      </p:sp>
      <p:sp>
        <p:nvSpPr>
          <p:cNvPr id="1517" name="Google Shape;1517;p83"/>
          <p:cNvSpPr txBox="1"/>
          <p:nvPr>
            <p:ph idx="12" type="sldNum"/>
          </p:nvPr>
        </p:nvSpPr>
        <p:spPr>
          <a:xfrm>
            <a:off x="8647043" y="6448425"/>
            <a:ext cx="265182" cy="212779"/>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pic>
        <p:nvPicPr>
          <p:cNvPr descr="RTI Arkansas Logo.png" id="1518" name="Google Shape;1518;p83"/>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sp>
        <p:nvSpPr>
          <p:cNvPr id="1524" name="Google Shape;1524;p8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solidFill>
                  <a:srgbClr val="BFBFBF"/>
                </a:solidFill>
              </a:rPr>
              <a:t>‹#›</a:t>
            </a:fld>
            <a:endParaRPr>
              <a:solidFill>
                <a:srgbClr val="BFBFBF"/>
              </a:solidFill>
            </a:endParaRPr>
          </a:p>
        </p:txBody>
      </p:sp>
      <p:pic>
        <p:nvPicPr>
          <p:cNvPr id="1525" name="Google Shape;1525;p84">
            <a:hlinkClick r:id="rId3"/>
          </p:cNvPr>
          <p:cNvPicPr preferRelativeResize="0"/>
          <p:nvPr/>
        </p:nvPicPr>
        <p:blipFill rotWithShape="1">
          <a:blip r:embed="rId4">
            <a:alphaModFix/>
          </a:blip>
          <a:srcRect b="0" l="0" r="0" t="0"/>
          <a:stretch/>
        </p:blipFill>
        <p:spPr>
          <a:xfrm>
            <a:off x="687388" y="859619"/>
            <a:ext cx="7943711" cy="4918882"/>
          </a:xfrm>
          <a:prstGeom prst="rect">
            <a:avLst/>
          </a:prstGeom>
          <a:noFill/>
          <a:ln>
            <a:noFill/>
          </a:ln>
        </p:spPr>
      </p:pic>
      <p:pic>
        <p:nvPicPr>
          <p:cNvPr descr="RTI Arkansas Logo.png" id="1526" name="Google Shape;1526;p84"/>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p8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Reflection: </a:t>
            </a:r>
            <a:endParaRPr/>
          </a:p>
          <a:p>
            <a:pPr indent="0" lvl="0" marL="0" rtl="0" algn="l">
              <a:lnSpc>
                <a:spcPct val="90000"/>
              </a:lnSpc>
              <a:spcBef>
                <a:spcPts val="0"/>
              </a:spcBef>
              <a:spcAft>
                <a:spcPts val="0"/>
              </a:spcAft>
              <a:buSzPts val="1400"/>
              <a:buNone/>
            </a:pPr>
            <a:r>
              <a:rPr lang="en-US"/>
              <a:t>Multi-Tiered System of Support</a:t>
            </a:r>
            <a:endParaRPr/>
          </a:p>
        </p:txBody>
      </p:sp>
      <p:sp>
        <p:nvSpPr>
          <p:cNvPr id="1533" name="Google Shape;1533;p85"/>
          <p:cNvSpPr txBox="1"/>
          <p:nvPr>
            <p:ph idx="12" type="sldNum"/>
          </p:nvPr>
        </p:nvSpPr>
        <p:spPr>
          <a:xfrm>
            <a:off x="8647043" y="6448425"/>
            <a:ext cx="265200" cy="2127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solidFill>
                  <a:srgbClr val="BFBFBF"/>
                </a:solidFill>
              </a:rPr>
              <a:t>‹#›</a:t>
            </a:fld>
            <a:endParaRPr>
              <a:solidFill>
                <a:srgbClr val="BFBFBF"/>
              </a:solidFill>
            </a:endParaRPr>
          </a:p>
        </p:txBody>
      </p:sp>
      <p:pic>
        <p:nvPicPr>
          <p:cNvPr descr="RTI Arkansas Logo.png" id="1534" name="Google Shape;1534;p8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535" name="Google Shape;1535;p85"/>
          <p:cNvSpPr/>
          <p:nvPr/>
        </p:nvSpPr>
        <p:spPr>
          <a:xfrm>
            <a:off x="703758" y="2179397"/>
            <a:ext cx="8051400" cy="14082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Does your school have identified Tier II and Tier III supports?</a:t>
            </a:r>
            <a:endParaRPr b="0" i="0" sz="2400" u="none" cap="none" strike="noStrike">
              <a:solidFill>
                <a:schemeClr val="lt1"/>
              </a:solidFill>
              <a:latin typeface="Arial"/>
              <a:ea typeface="Arial"/>
              <a:cs typeface="Arial"/>
              <a:sym typeface="Arial"/>
            </a:endParaRPr>
          </a:p>
        </p:txBody>
      </p:sp>
      <p:sp>
        <p:nvSpPr>
          <p:cNvPr id="1536" name="Google Shape;1536;p85"/>
          <p:cNvSpPr/>
          <p:nvPr/>
        </p:nvSpPr>
        <p:spPr>
          <a:xfrm>
            <a:off x="715570" y="3902411"/>
            <a:ext cx="8039700" cy="13716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Is the core instruction meeting the needs of at least 80% of your students?</a:t>
            </a:r>
            <a:endParaRPr b="0" i="0" sz="2400" u="none" cap="none" strike="noStrike">
              <a:solidFill>
                <a:schemeClr val="lt1"/>
              </a:solidFill>
              <a:latin typeface="Arial"/>
              <a:ea typeface="Arial"/>
              <a:cs typeface="Arial"/>
              <a:sym typeface="Arial"/>
            </a:endParaRPr>
          </a:p>
        </p:txBody>
      </p:sp>
      <p:sp>
        <p:nvSpPr>
          <p:cNvPr id="1537" name="Google Shape;1537;p85"/>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38" name="Google Shape;1538;p85"/>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Discuss</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86"/>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Closing and Next Steps</a:t>
            </a:r>
            <a:endParaRPr/>
          </a:p>
        </p:txBody>
      </p:sp>
      <p:sp>
        <p:nvSpPr>
          <p:cNvPr id="1545" name="Google Shape;1545;p86"/>
          <p:cNvSpPr txBox="1"/>
          <p:nvPr>
            <p:ph idx="1" type="body"/>
          </p:nvPr>
        </p:nvSpPr>
        <p:spPr>
          <a:xfrm>
            <a:off x="687388" y="4529139"/>
            <a:ext cx="8229600" cy="1389062"/>
          </a:xfrm>
          <a:prstGeom prst="rect">
            <a:avLst/>
          </a:prstGeom>
          <a:noFill/>
          <a:ln>
            <a:noFill/>
          </a:ln>
        </p:spPr>
        <p:txBody>
          <a:bodyPr anchorCtr="0" anchor="t" bIns="45700" lIns="0" spcFirstLastPara="1" rIns="0" wrap="square" tIns="45700">
            <a:noAutofit/>
          </a:bodyPr>
          <a:lstStyle/>
          <a:p>
            <a:pPr indent="-228600" lvl="0" marL="457200" rtl="0" algn="l">
              <a:lnSpc>
                <a:spcPct val="100000"/>
              </a:lnSpc>
              <a:spcBef>
                <a:spcPts val="360"/>
              </a:spcBef>
              <a:spcAft>
                <a:spcPts val="0"/>
              </a:spcAft>
              <a:buClr>
                <a:srgbClr val="BFBFBF"/>
              </a:buClr>
              <a:buSzPts val="1800"/>
              <a:buNone/>
            </a:pPr>
            <a:r>
              <a:t/>
            </a:r>
            <a:endParaRPr/>
          </a:p>
        </p:txBody>
      </p:sp>
      <p:sp>
        <p:nvSpPr>
          <p:cNvPr id="1546" name="Google Shape;1546;p86"/>
          <p:cNvSpPr txBox="1"/>
          <p:nvPr>
            <p:ph idx="12" type="sldNum"/>
          </p:nvPr>
        </p:nvSpPr>
        <p:spPr>
          <a:xfrm>
            <a:off x="8647043" y="6507316"/>
            <a:ext cx="265181" cy="122084"/>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8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What Have You Learned?</a:t>
            </a:r>
            <a:endParaRPr/>
          </a:p>
        </p:txBody>
      </p:sp>
      <p:sp>
        <p:nvSpPr>
          <p:cNvPr id="1553" name="Google Shape;1553;p87"/>
          <p:cNvSpPr/>
          <p:nvPr/>
        </p:nvSpPr>
        <p:spPr>
          <a:xfrm>
            <a:off x="5338885" y="6118280"/>
            <a:ext cx="1417200" cy="491400"/>
          </a:xfrm>
          <a:prstGeom prst="ellipse">
            <a:avLst/>
          </a:prstGeom>
          <a:solidFill>
            <a:srgbClr val="BFBFBF"/>
          </a:solidFill>
          <a:ln>
            <a:noFill/>
          </a:ln>
          <a:effectLst>
            <a:outerShdw blurRad="44450" algn="ctr" dir="5400000" dist="27940">
              <a:srgbClr val="000000">
                <a:alpha val="2862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Arial"/>
                <a:ea typeface="Arial"/>
                <a:cs typeface="Arial"/>
                <a:sym typeface="Arial"/>
              </a:rPr>
              <a:t>Workbook </a:t>
            </a:r>
            <a:endParaRPr b="1" i="0" sz="1300" u="none" cap="none" strike="noStrike">
              <a:solidFill>
                <a:schemeClr val="dk1"/>
              </a:solidFill>
              <a:latin typeface="Arial"/>
              <a:ea typeface="Arial"/>
              <a:cs typeface="Arial"/>
              <a:sym typeface="Arial"/>
            </a:endParaRPr>
          </a:p>
        </p:txBody>
      </p:sp>
      <p:sp>
        <p:nvSpPr>
          <p:cNvPr id="1554" name="Google Shape;1554;p87"/>
          <p:cNvSpPr txBox="1"/>
          <p:nvPr>
            <p:ph idx="12" type="sldNum"/>
          </p:nvPr>
        </p:nvSpPr>
        <p:spPr>
          <a:xfrm>
            <a:off x="8633910" y="6539946"/>
            <a:ext cx="278315" cy="121257"/>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1555" name="Google Shape;1555;p87"/>
          <p:cNvSpPr txBox="1"/>
          <p:nvPr/>
        </p:nvSpPr>
        <p:spPr>
          <a:xfrm>
            <a:off x="441325" y="2276437"/>
            <a:ext cx="2190750" cy="4308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25496F"/>
                </a:solidFill>
                <a:latin typeface="Arial"/>
                <a:ea typeface="Arial"/>
                <a:cs typeface="Arial"/>
                <a:sym typeface="Arial"/>
              </a:rPr>
              <a:t>I Know!</a:t>
            </a:r>
            <a:endParaRPr b="1" i="0" sz="2200" u="none" cap="none" strike="noStrike">
              <a:solidFill>
                <a:srgbClr val="25496F"/>
              </a:solidFill>
              <a:latin typeface="Arial"/>
              <a:ea typeface="Arial"/>
              <a:cs typeface="Arial"/>
              <a:sym typeface="Arial"/>
            </a:endParaRPr>
          </a:p>
        </p:txBody>
      </p:sp>
      <p:sp>
        <p:nvSpPr>
          <p:cNvPr id="1556" name="Google Shape;1556;p87"/>
          <p:cNvSpPr txBox="1"/>
          <p:nvPr/>
        </p:nvSpPr>
        <p:spPr>
          <a:xfrm>
            <a:off x="3117850" y="3843299"/>
            <a:ext cx="2998788" cy="4308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25496F"/>
                </a:solidFill>
                <a:latin typeface="Arial"/>
                <a:ea typeface="Arial"/>
                <a:cs typeface="Arial"/>
                <a:sym typeface="Arial"/>
              </a:rPr>
              <a:t>I Think I Know . . .</a:t>
            </a:r>
            <a:endParaRPr b="1" i="0" sz="2200" u="none" cap="none" strike="noStrike">
              <a:solidFill>
                <a:srgbClr val="25496F"/>
              </a:solidFill>
              <a:latin typeface="Arial"/>
              <a:ea typeface="Arial"/>
              <a:cs typeface="Arial"/>
              <a:sym typeface="Arial"/>
            </a:endParaRPr>
          </a:p>
        </p:txBody>
      </p:sp>
      <p:sp>
        <p:nvSpPr>
          <p:cNvPr id="1557" name="Google Shape;1557;p87"/>
          <p:cNvSpPr txBox="1"/>
          <p:nvPr/>
        </p:nvSpPr>
        <p:spPr>
          <a:xfrm>
            <a:off x="6427788" y="2297074"/>
            <a:ext cx="2759075" cy="4308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25496F"/>
                </a:solidFill>
                <a:latin typeface="Arial"/>
                <a:ea typeface="Arial"/>
                <a:cs typeface="Arial"/>
                <a:sym typeface="Arial"/>
              </a:rPr>
              <a:t>I Want to Know?</a:t>
            </a:r>
            <a:endParaRPr b="1" i="0" sz="2200" u="none" cap="none" strike="noStrike">
              <a:solidFill>
                <a:srgbClr val="25496F"/>
              </a:solidFill>
              <a:latin typeface="Arial"/>
              <a:ea typeface="Arial"/>
              <a:cs typeface="Arial"/>
              <a:sym typeface="Arial"/>
            </a:endParaRPr>
          </a:p>
        </p:txBody>
      </p:sp>
      <p:sp>
        <p:nvSpPr>
          <p:cNvPr id="1558" name="Google Shape;1558;p87"/>
          <p:cNvSpPr/>
          <p:nvPr/>
        </p:nvSpPr>
        <p:spPr>
          <a:xfrm>
            <a:off x="2931208" y="1917485"/>
            <a:ext cx="3545744" cy="1725279"/>
          </a:xfrm>
          <a:prstGeom prst="cloud">
            <a:avLst/>
          </a:prstGeom>
          <a:gradFill>
            <a:gsLst>
              <a:gs pos="0">
                <a:srgbClr val="2D567E"/>
              </a:gs>
              <a:gs pos="80000">
                <a:srgbClr val="3B72A6"/>
              </a:gs>
              <a:gs pos="100000">
                <a:srgbClr val="3972A9"/>
              </a:gs>
            </a:gsLst>
            <a:lin ang="16200000" scaled="0"/>
          </a:gradFill>
          <a:ln cap="flat" cmpd="sng" w="9525">
            <a:solidFill>
              <a:srgbClr val="46739E"/>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182875" spcFirstLastPara="1" rIns="0"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Response </a:t>
            </a:r>
            <a:endParaRPr b="1" i="0" sz="2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Arial"/>
                <a:ea typeface="Arial"/>
                <a:cs typeface="Arial"/>
                <a:sym typeface="Arial"/>
              </a:rPr>
              <a:t>to Intervention (RTI)</a:t>
            </a:r>
            <a:endParaRPr b="1" i="0" sz="2000" u="none" cap="none" strike="noStrike">
              <a:solidFill>
                <a:srgbClr val="FFFFFF"/>
              </a:solidFill>
              <a:latin typeface="Arial"/>
              <a:ea typeface="Arial"/>
              <a:cs typeface="Arial"/>
              <a:sym typeface="Arial"/>
            </a:endParaRPr>
          </a:p>
        </p:txBody>
      </p:sp>
      <p:pic>
        <p:nvPicPr>
          <p:cNvPr id="1559" name="Google Shape;1559;p87"/>
          <p:cNvPicPr preferRelativeResize="0"/>
          <p:nvPr/>
        </p:nvPicPr>
        <p:blipFill rotWithShape="1">
          <a:blip r:embed="rId3">
            <a:alphaModFix/>
          </a:blip>
          <a:srcRect b="0" l="0" r="0" t="0"/>
          <a:stretch/>
        </p:blipFill>
        <p:spPr>
          <a:xfrm>
            <a:off x="3456659" y="4279824"/>
            <a:ext cx="2321840" cy="1511376"/>
          </a:xfrm>
          <a:prstGeom prst="rect">
            <a:avLst/>
          </a:prstGeom>
          <a:noFill/>
          <a:ln>
            <a:noFill/>
          </a:ln>
        </p:spPr>
      </p:pic>
      <p:pic>
        <p:nvPicPr>
          <p:cNvPr id="1560" name="Google Shape;1560;p87"/>
          <p:cNvPicPr preferRelativeResize="0"/>
          <p:nvPr/>
        </p:nvPicPr>
        <p:blipFill rotWithShape="1">
          <a:blip r:embed="rId4">
            <a:alphaModFix/>
          </a:blip>
          <a:srcRect b="0" l="0" r="0" t="0"/>
          <a:stretch/>
        </p:blipFill>
        <p:spPr>
          <a:xfrm>
            <a:off x="324669" y="2780125"/>
            <a:ext cx="2424062" cy="1529348"/>
          </a:xfrm>
          <a:prstGeom prst="rect">
            <a:avLst/>
          </a:prstGeom>
          <a:noFill/>
          <a:ln>
            <a:noFill/>
          </a:ln>
        </p:spPr>
      </p:pic>
      <p:pic>
        <p:nvPicPr>
          <p:cNvPr id="1561" name="Google Shape;1561;p87"/>
          <p:cNvPicPr preferRelativeResize="0"/>
          <p:nvPr/>
        </p:nvPicPr>
        <p:blipFill rotWithShape="1">
          <a:blip r:embed="rId5">
            <a:alphaModFix/>
          </a:blip>
          <a:srcRect b="0" l="0" r="14279" t="0"/>
          <a:stretch/>
        </p:blipFill>
        <p:spPr>
          <a:xfrm>
            <a:off x="6837266" y="2798097"/>
            <a:ext cx="1424084" cy="1511376"/>
          </a:xfrm>
          <a:prstGeom prst="rect">
            <a:avLst/>
          </a:prstGeom>
          <a:noFill/>
          <a:ln>
            <a:noFill/>
          </a:ln>
        </p:spPr>
      </p:pic>
      <p:pic>
        <p:nvPicPr>
          <p:cNvPr descr="RTI Arkansas Logo.png" id="1562" name="Google Shape;1562;p87"/>
          <p:cNvPicPr preferRelativeResize="0"/>
          <p:nvPr/>
        </p:nvPicPr>
        <p:blipFill rotWithShape="1">
          <a:blip r:embed="rId6">
            <a:alphaModFix/>
          </a:blip>
          <a:srcRect b="0" l="0" r="0" t="0"/>
          <a:stretch/>
        </p:blipFill>
        <p:spPr>
          <a:xfrm>
            <a:off x="6887173" y="336608"/>
            <a:ext cx="2025052" cy="373943"/>
          </a:xfrm>
          <a:prstGeom prst="rect">
            <a:avLst/>
          </a:prstGeom>
          <a:noFill/>
          <a:ln>
            <a:noFill/>
          </a:ln>
        </p:spPr>
      </p:pic>
      <p:sp>
        <p:nvSpPr>
          <p:cNvPr id="1563" name="Google Shape;1563;p87"/>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64" name="Google Shape;1564;p87"/>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Activity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88"/>
          <p:cNvSpPr txBox="1"/>
          <p:nvPr>
            <p:ph idx="1" type="body"/>
          </p:nvPr>
        </p:nvSpPr>
        <p:spPr>
          <a:xfrm>
            <a:off x="457200" y="1371600"/>
            <a:ext cx="8229600" cy="4663440"/>
          </a:xfrm>
          <a:prstGeom prst="rect">
            <a:avLst/>
          </a:prstGeom>
          <a:noFill/>
          <a:ln>
            <a:noFill/>
          </a:ln>
        </p:spPr>
        <p:txBody>
          <a:bodyPr anchorCtr="0" anchor="t" bIns="0" lIns="0" spcFirstLastPara="1" rIns="0" wrap="square" tIns="0">
            <a:noAutofit/>
          </a:bodyPr>
          <a:lstStyle/>
          <a:p>
            <a:pPr indent="-228600" lvl="0" marL="457200" rtl="0" algn="l">
              <a:lnSpc>
                <a:spcPct val="100000"/>
              </a:lnSpc>
              <a:spcBef>
                <a:spcPts val="600"/>
              </a:spcBef>
              <a:spcAft>
                <a:spcPts val="0"/>
              </a:spcAft>
              <a:buSzPts val="2400"/>
              <a:buNone/>
            </a:pPr>
            <a:r>
              <a:t/>
            </a:r>
            <a:endParaRPr/>
          </a:p>
          <a:p>
            <a:pPr indent="-381000" lvl="0" marL="457200" rtl="0" algn="l">
              <a:lnSpc>
                <a:spcPct val="100000"/>
              </a:lnSpc>
              <a:spcBef>
                <a:spcPts val="600"/>
              </a:spcBef>
              <a:spcAft>
                <a:spcPts val="0"/>
              </a:spcAft>
              <a:buSzPts val="2400"/>
              <a:buChar char="▪"/>
            </a:pPr>
            <a:r>
              <a:rPr lang="en-US"/>
              <a:t>Check your understanding</a:t>
            </a:r>
            <a:endParaRPr/>
          </a:p>
          <a:p>
            <a:pPr indent="-381000" lvl="0" marL="457200" rtl="0" algn="l">
              <a:lnSpc>
                <a:spcPct val="100000"/>
              </a:lnSpc>
              <a:spcBef>
                <a:spcPts val="600"/>
              </a:spcBef>
              <a:spcAft>
                <a:spcPts val="0"/>
              </a:spcAft>
              <a:buSzPts val="2400"/>
              <a:buChar char="▪"/>
            </a:pPr>
            <a:r>
              <a:rPr lang="en-US"/>
              <a:t>When I say GO:</a:t>
            </a:r>
            <a:endParaRPr/>
          </a:p>
          <a:p>
            <a:pPr indent="-355600" lvl="1" marL="914400" rtl="0" algn="l">
              <a:lnSpc>
                <a:spcPct val="100000"/>
              </a:lnSpc>
              <a:spcBef>
                <a:spcPts val="600"/>
              </a:spcBef>
              <a:spcAft>
                <a:spcPts val="0"/>
              </a:spcAft>
              <a:buSzPts val="2000"/>
              <a:buChar char="•"/>
            </a:pPr>
            <a:r>
              <a:rPr lang="en-US" sz="2000"/>
              <a:t>Stand Up</a:t>
            </a:r>
            <a:endParaRPr sz="2000"/>
          </a:p>
          <a:p>
            <a:pPr indent="-355600" lvl="1" marL="914400" rtl="0" algn="l">
              <a:lnSpc>
                <a:spcPct val="100000"/>
              </a:lnSpc>
              <a:spcBef>
                <a:spcPts val="600"/>
              </a:spcBef>
              <a:spcAft>
                <a:spcPts val="0"/>
              </a:spcAft>
              <a:buSzPts val="2000"/>
              <a:buChar char="•"/>
            </a:pPr>
            <a:r>
              <a:rPr lang="en-US" sz="2000"/>
              <a:t>Put Your hand up</a:t>
            </a:r>
            <a:endParaRPr sz="2000"/>
          </a:p>
          <a:p>
            <a:pPr indent="-355600" lvl="1" marL="914400" rtl="0" algn="l">
              <a:lnSpc>
                <a:spcPct val="100000"/>
              </a:lnSpc>
              <a:spcBef>
                <a:spcPts val="600"/>
              </a:spcBef>
              <a:spcAft>
                <a:spcPts val="0"/>
              </a:spcAft>
              <a:buSzPts val="2000"/>
              <a:buChar char="•"/>
            </a:pPr>
            <a:r>
              <a:rPr lang="en-US" sz="2000"/>
              <a:t>Find someone to pair up with</a:t>
            </a:r>
            <a:endParaRPr sz="2000"/>
          </a:p>
          <a:p>
            <a:pPr indent="-342900" lvl="2" marL="1371600" rtl="0" algn="l">
              <a:lnSpc>
                <a:spcPct val="100000"/>
              </a:lnSpc>
              <a:spcBef>
                <a:spcPts val="600"/>
              </a:spcBef>
              <a:spcAft>
                <a:spcPts val="0"/>
              </a:spcAft>
              <a:buSzPts val="1800"/>
              <a:buChar char="–"/>
            </a:pPr>
            <a:r>
              <a:rPr lang="en-US" sz="1800"/>
              <a:t>Greet your partner with a smile!</a:t>
            </a:r>
            <a:endParaRPr sz="1800"/>
          </a:p>
          <a:p>
            <a:pPr indent="-342900" lvl="2" marL="1371600" rtl="0" algn="l">
              <a:lnSpc>
                <a:spcPct val="100000"/>
              </a:lnSpc>
              <a:spcBef>
                <a:spcPts val="600"/>
              </a:spcBef>
              <a:spcAft>
                <a:spcPts val="0"/>
              </a:spcAft>
              <a:buSzPts val="1800"/>
              <a:buChar char="–"/>
            </a:pPr>
            <a:r>
              <a:rPr i="1" lang="en-US" sz="1800"/>
              <a:t>3-2-1 Discussion</a:t>
            </a:r>
            <a:r>
              <a:rPr lang="en-US" sz="1800"/>
              <a:t>:</a:t>
            </a:r>
            <a:endParaRPr sz="1800"/>
          </a:p>
          <a:p>
            <a:pPr indent="-295275" lvl="3" marL="1828800" rtl="0" algn="l">
              <a:lnSpc>
                <a:spcPct val="100000"/>
              </a:lnSpc>
              <a:spcBef>
                <a:spcPts val="600"/>
              </a:spcBef>
              <a:spcAft>
                <a:spcPts val="0"/>
              </a:spcAft>
              <a:buSzPts val="1050"/>
              <a:buChar char="o"/>
            </a:pPr>
            <a:r>
              <a:rPr b="1" lang="en-US" sz="1800"/>
              <a:t>3 wows</a:t>
            </a:r>
            <a:endParaRPr/>
          </a:p>
          <a:p>
            <a:pPr indent="-295275" lvl="3" marL="1828800" rtl="0" algn="l">
              <a:lnSpc>
                <a:spcPct val="100000"/>
              </a:lnSpc>
              <a:spcBef>
                <a:spcPts val="600"/>
              </a:spcBef>
              <a:spcAft>
                <a:spcPts val="0"/>
              </a:spcAft>
              <a:buSzPts val="1050"/>
              <a:buChar char="o"/>
            </a:pPr>
            <a:r>
              <a:rPr b="1" lang="en-US" sz="1800"/>
              <a:t>2 wonders</a:t>
            </a:r>
            <a:endParaRPr/>
          </a:p>
          <a:p>
            <a:pPr indent="-295275" lvl="3" marL="1828800" rtl="0" algn="l">
              <a:lnSpc>
                <a:spcPct val="100000"/>
              </a:lnSpc>
              <a:spcBef>
                <a:spcPts val="600"/>
              </a:spcBef>
              <a:spcAft>
                <a:spcPts val="0"/>
              </a:spcAft>
              <a:buSzPts val="1050"/>
              <a:buChar char="o"/>
            </a:pPr>
            <a:r>
              <a:rPr b="1" lang="en-US" sz="1800"/>
              <a:t>1 action item for yourself</a:t>
            </a:r>
            <a:endParaRPr/>
          </a:p>
          <a:p>
            <a:pPr indent="0" lvl="2" marL="457200" rtl="0" algn="l">
              <a:lnSpc>
                <a:spcPct val="100000"/>
              </a:lnSpc>
              <a:spcBef>
                <a:spcPts val="600"/>
              </a:spcBef>
              <a:spcAft>
                <a:spcPts val="0"/>
              </a:spcAft>
              <a:buSzPts val="1400"/>
              <a:buNone/>
            </a:pPr>
            <a:r>
              <a:t/>
            </a:r>
            <a:endParaRPr/>
          </a:p>
          <a:p>
            <a:pPr indent="0" lvl="2" marL="457200" rtl="0" algn="l">
              <a:lnSpc>
                <a:spcPct val="100000"/>
              </a:lnSpc>
              <a:spcBef>
                <a:spcPts val="600"/>
              </a:spcBef>
              <a:spcAft>
                <a:spcPts val="0"/>
              </a:spcAft>
              <a:buSzPts val="1400"/>
              <a:buNone/>
            </a:pPr>
            <a:r>
              <a:t/>
            </a:r>
            <a:endParaRPr/>
          </a:p>
          <a:p>
            <a:pPr indent="0" lvl="2" marL="457200" rtl="0" algn="l">
              <a:lnSpc>
                <a:spcPct val="100000"/>
              </a:lnSpc>
              <a:spcBef>
                <a:spcPts val="600"/>
              </a:spcBef>
              <a:spcAft>
                <a:spcPts val="0"/>
              </a:spcAft>
              <a:buSzPts val="1400"/>
              <a:buNone/>
            </a:pPr>
            <a:r>
              <a:t/>
            </a:r>
            <a:endParaRPr/>
          </a:p>
        </p:txBody>
      </p:sp>
      <p:sp>
        <p:nvSpPr>
          <p:cNvPr id="1571" name="Google Shape;1571;p88"/>
          <p:cNvSpPr txBox="1"/>
          <p:nvPr>
            <p:ph type="title"/>
          </p:nvPr>
        </p:nvSpPr>
        <p:spPr>
          <a:xfrm>
            <a:off x="687388" y="306484"/>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br>
              <a:rPr lang="en-US"/>
            </a:br>
            <a:br>
              <a:rPr lang="en-US"/>
            </a:br>
            <a:r>
              <a:rPr lang="en-US"/>
              <a:t>Stand Up, Hand Up, Pair Up</a:t>
            </a:r>
            <a:endParaRPr/>
          </a:p>
        </p:txBody>
      </p:sp>
      <p:sp>
        <p:nvSpPr>
          <p:cNvPr id="1572" name="Google Shape;1572;p88"/>
          <p:cNvSpPr txBox="1"/>
          <p:nvPr>
            <p:ph idx="12" type="sldNum"/>
          </p:nvPr>
        </p:nvSpPr>
        <p:spPr>
          <a:xfrm>
            <a:off x="8567530" y="6470374"/>
            <a:ext cx="344695" cy="19083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id="1573" name="Google Shape;1573;p88"/>
          <p:cNvPicPr preferRelativeResize="0"/>
          <p:nvPr/>
        </p:nvPicPr>
        <p:blipFill rotWithShape="1">
          <a:blip r:embed="rId3">
            <a:alphaModFix/>
          </a:blip>
          <a:srcRect b="0" l="0" r="0" t="0"/>
          <a:stretch/>
        </p:blipFill>
        <p:spPr>
          <a:xfrm>
            <a:off x="5813475" y="2405450"/>
            <a:ext cx="2755125" cy="3270425"/>
          </a:xfrm>
          <a:prstGeom prst="rect">
            <a:avLst/>
          </a:prstGeom>
          <a:noFill/>
          <a:ln>
            <a:noFill/>
          </a:ln>
        </p:spPr>
      </p:pic>
      <p:pic>
        <p:nvPicPr>
          <p:cNvPr descr="RTI Arkansas Logo.png" id="1574" name="Google Shape;1574;p88"/>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
        <p:nvSpPr>
          <p:cNvPr id="1575" name="Google Shape;1575;p88"/>
          <p:cNvSpPr/>
          <p:nvPr/>
        </p:nvSpPr>
        <p:spPr>
          <a:xfrm>
            <a:off x="7272351" y="5699200"/>
            <a:ext cx="1639926" cy="1073088"/>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576" name="Google Shape;1576;p88"/>
          <p:cNvSpPr txBox="1"/>
          <p:nvPr/>
        </p:nvSpPr>
        <p:spPr>
          <a:xfrm>
            <a:off x="7672400" y="6054600"/>
            <a:ext cx="872100" cy="37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1400" u="none" cap="none" strike="noStrike">
                <a:solidFill>
                  <a:schemeClr val="dk1"/>
                </a:solidFill>
                <a:latin typeface="Arial"/>
                <a:ea typeface="Arial"/>
                <a:cs typeface="Arial"/>
                <a:sym typeface="Arial"/>
              </a:rPr>
              <a:t>Activity</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sp>
        <p:nvSpPr>
          <p:cNvPr id="1582" name="Google Shape;1582;p89"/>
          <p:cNvSpPr txBox="1"/>
          <p:nvPr>
            <p:ph type="title"/>
          </p:nvPr>
        </p:nvSpPr>
        <p:spPr>
          <a:xfrm>
            <a:off x="687388" y="3709988"/>
            <a:ext cx="8229600" cy="769441"/>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Clr>
                <a:schemeClr val="lt1"/>
              </a:buClr>
              <a:buSzPts val="4400"/>
              <a:buFont typeface="Arial"/>
              <a:buNone/>
            </a:pPr>
            <a:r>
              <a:rPr lang="en-US"/>
              <a:t>RTI Resources</a:t>
            </a:r>
            <a:endParaRPr/>
          </a:p>
        </p:txBody>
      </p:sp>
      <p:sp>
        <p:nvSpPr>
          <p:cNvPr id="1583" name="Google Shape;1583;p89"/>
          <p:cNvSpPr txBox="1"/>
          <p:nvPr>
            <p:ph idx="12" type="sldNum"/>
          </p:nvPr>
        </p:nvSpPr>
        <p:spPr>
          <a:xfrm>
            <a:off x="8547652" y="6507316"/>
            <a:ext cx="364572" cy="151901"/>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9"/>
          <p:cNvSpPr txBox="1"/>
          <p:nvPr>
            <p:ph idx="1" type="body"/>
          </p:nvPr>
        </p:nvSpPr>
        <p:spPr>
          <a:xfrm>
            <a:off x="687526" y="2055813"/>
            <a:ext cx="3972629" cy="38520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rgbClr val="25496F"/>
                </a:solidFill>
              </a:rPr>
              <a:t>RTI is </a:t>
            </a:r>
            <a:r>
              <a:rPr b="1" lang="en-US">
                <a:solidFill>
                  <a:srgbClr val="25496F"/>
                </a:solidFill>
              </a:rPr>
              <a:t>not</a:t>
            </a:r>
            <a:r>
              <a:rPr lang="en-US">
                <a:solidFill>
                  <a:srgbClr val="25496F"/>
                </a:solidFill>
              </a:rPr>
              <a:t> a special education initiative; it is an educational initiative for </a:t>
            </a:r>
            <a:r>
              <a:rPr b="1" lang="en-US">
                <a:solidFill>
                  <a:srgbClr val="25496F"/>
                </a:solidFill>
              </a:rPr>
              <a:t>all</a:t>
            </a:r>
            <a:r>
              <a:rPr lang="en-US">
                <a:solidFill>
                  <a:srgbClr val="25496F"/>
                </a:solidFill>
              </a:rPr>
              <a:t> students, including those at risk, students with language differences, and students with disabilities.</a:t>
            </a:r>
            <a:endParaRPr>
              <a:solidFill>
                <a:srgbClr val="25496F"/>
              </a:solidFill>
            </a:endParaRPr>
          </a:p>
        </p:txBody>
      </p:sp>
      <p:pic>
        <p:nvPicPr>
          <p:cNvPr id="557" name="Google Shape;557;p9"/>
          <p:cNvPicPr preferRelativeResize="0"/>
          <p:nvPr>
            <p:ph idx="2" type="body"/>
          </p:nvPr>
        </p:nvPicPr>
        <p:blipFill rotWithShape="1">
          <a:blip r:embed="rId3">
            <a:alphaModFix/>
          </a:blip>
          <a:srcRect b="0" l="0" r="0" t="0"/>
          <a:stretch/>
        </p:blipFill>
        <p:spPr>
          <a:xfrm>
            <a:off x="5084993" y="2055813"/>
            <a:ext cx="3682538" cy="2909455"/>
          </a:xfrm>
          <a:prstGeom prst="rect">
            <a:avLst/>
          </a:prstGeom>
          <a:noFill/>
          <a:ln>
            <a:noFill/>
          </a:ln>
        </p:spPr>
      </p:pic>
      <p:sp>
        <p:nvSpPr>
          <p:cNvPr id="558" name="Google Shape;558;p9"/>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RTI—Who Does It Serve?</a:t>
            </a:r>
            <a:endParaRPr/>
          </a:p>
        </p:txBody>
      </p:sp>
      <p:pic>
        <p:nvPicPr>
          <p:cNvPr descr="RTI Arkansas Logo.png" id="559" name="Google Shape;559;p9"/>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
        <p:nvSpPr>
          <p:cNvPr id="560" name="Google Shape;560;p9"/>
          <p:cNvSpPr txBox="1"/>
          <p:nvPr>
            <p:ph idx="12" type="sldNum"/>
          </p:nvPr>
        </p:nvSpPr>
        <p:spPr>
          <a:xfrm>
            <a:off x="8755131" y="6507316"/>
            <a:ext cx="157094"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90"/>
          <p:cNvSpPr txBox="1"/>
          <p:nvPr>
            <p:ph type="title"/>
          </p:nvPr>
        </p:nvSpPr>
        <p:spPr>
          <a:xfrm>
            <a:off x="687400" y="578800"/>
            <a:ext cx="8224800" cy="1226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Center on Response to Intervention</a:t>
            </a:r>
            <a:endParaRPr/>
          </a:p>
        </p:txBody>
      </p:sp>
      <p:sp>
        <p:nvSpPr>
          <p:cNvPr id="1590" name="Google Shape;1590;p9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solidFill>
                  <a:srgbClr val="BFBFBF"/>
                </a:solidFill>
              </a:rPr>
              <a:t>‹#›</a:t>
            </a:fld>
            <a:endParaRPr>
              <a:solidFill>
                <a:srgbClr val="BFBFBF"/>
              </a:solidFill>
            </a:endParaRPr>
          </a:p>
        </p:txBody>
      </p:sp>
      <p:pic>
        <p:nvPicPr>
          <p:cNvPr id="1591" name="Google Shape;1591;p90"/>
          <p:cNvPicPr preferRelativeResize="0"/>
          <p:nvPr/>
        </p:nvPicPr>
        <p:blipFill rotWithShape="1">
          <a:blip r:embed="rId3">
            <a:alphaModFix/>
          </a:blip>
          <a:srcRect b="15836" l="13177" r="13318" t="8856"/>
          <a:stretch/>
        </p:blipFill>
        <p:spPr>
          <a:xfrm>
            <a:off x="757400" y="1343575"/>
            <a:ext cx="7794174" cy="4497126"/>
          </a:xfrm>
          <a:prstGeom prst="rect">
            <a:avLst/>
          </a:prstGeom>
          <a:noFill/>
          <a:ln cap="flat" cmpd="sng" w="9525">
            <a:solidFill>
              <a:srgbClr val="000000"/>
            </a:solidFill>
            <a:prstDash val="solid"/>
            <a:round/>
            <a:headEnd len="sm" w="sm" type="none"/>
            <a:tailEnd len="sm" w="sm" type="none"/>
          </a:ln>
        </p:spPr>
      </p:pic>
      <p:pic>
        <p:nvPicPr>
          <p:cNvPr descr="RTI Arkansas Logo.png" id="1592" name="Google Shape;1592;p90"/>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9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solidFill>
                  <a:srgbClr val="BFBFBF"/>
                </a:solidFill>
              </a:rPr>
              <a:t>‹#›</a:t>
            </a:fld>
            <a:endParaRPr>
              <a:solidFill>
                <a:srgbClr val="BFBFBF"/>
              </a:solidFill>
            </a:endParaRPr>
          </a:p>
        </p:txBody>
      </p:sp>
      <p:pic>
        <p:nvPicPr>
          <p:cNvPr id="1599" name="Google Shape;1599;p91"/>
          <p:cNvPicPr preferRelativeResize="0"/>
          <p:nvPr/>
        </p:nvPicPr>
        <p:blipFill rotWithShape="1">
          <a:blip r:embed="rId3">
            <a:alphaModFix/>
          </a:blip>
          <a:srcRect b="0" l="0" r="0" t="0"/>
          <a:stretch/>
        </p:blipFill>
        <p:spPr>
          <a:xfrm>
            <a:off x="609600" y="862950"/>
            <a:ext cx="8069325" cy="4996678"/>
          </a:xfrm>
          <a:prstGeom prst="rect">
            <a:avLst/>
          </a:prstGeom>
          <a:noFill/>
          <a:ln cap="flat" cmpd="sng" w="9525">
            <a:solidFill>
              <a:srgbClr val="000000"/>
            </a:solidFill>
            <a:prstDash val="solid"/>
            <a:round/>
            <a:headEnd len="sm" w="sm" type="none"/>
            <a:tailEnd len="sm" w="sm" type="none"/>
          </a:ln>
        </p:spPr>
      </p:pic>
      <p:pic>
        <p:nvPicPr>
          <p:cNvPr descr="RTI Arkansas Logo.png" id="1600" name="Google Shape;1600;p91"/>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92"/>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SzPts val="2400"/>
              <a:buFont typeface="Noto Sans Symbols"/>
              <a:buChar char="▪"/>
            </a:pPr>
            <a:r>
              <a:rPr lang="en-US"/>
              <a:t>Evidence-based tools (screening, progress monitoring, and academic intervention)</a:t>
            </a:r>
            <a:endParaRPr/>
          </a:p>
          <a:p>
            <a:pPr indent="-246062" lvl="1" marL="571500" rtl="0" algn="l">
              <a:lnSpc>
                <a:spcPct val="100000"/>
              </a:lnSpc>
              <a:spcBef>
                <a:spcPts val="600"/>
              </a:spcBef>
              <a:spcAft>
                <a:spcPts val="0"/>
              </a:spcAft>
              <a:buSzPts val="2000"/>
              <a:buChar char="•"/>
            </a:pPr>
            <a:r>
              <a:rPr lang="en-US" sz="2000"/>
              <a:t>National Center on Intensive Intervention Tools Charts: </a:t>
            </a:r>
            <a:r>
              <a:rPr lang="en-US" sz="2000" u="sng">
                <a:solidFill>
                  <a:schemeClr val="hlink"/>
                </a:solidFill>
                <a:hlinkClick r:id="rId3"/>
              </a:rPr>
              <a:t>National Center on Intensive Intervention: Home</a:t>
            </a:r>
            <a:r>
              <a:rPr lang="en-US" sz="2000"/>
              <a:t> (click on Tools Charts)</a:t>
            </a:r>
            <a:endParaRPr sz="2000"/>
          </a:p>
          <a:p>
            <a:pPr indent="-246062" lvl="1" marL="571500" rtl="0" algn="l">
              <a:lnSpc>
                <a:spcPct val="100000"/>
              </a:lnSpc>
              <a:spcBef>
                <a:spcPts val="1000"/>
              </a:spcBef>
              <a:spcAft>
                <a:spcPts val="0"/>
              </a:spcAft>
              <a:buSzPts val="2000"/>
              <a:buChar char="•"/>
            </a:pPr>
            <a:r>
              <a:rPr lang="en-US" sz="2000"/>
              <a:t>What Works Clearinghouse: </a:t>
            </a:r>
            <a:r>
              <a:rPr lang="en-US" sz="2000" u="sng">
                <a:solidFill>
                  <a:schemeClr val="hlink"/>
                </a:solidFill>
                <a:hlinkClick r:id="rId4"/>
              </a:rPr>
              <a:t>WWC | Find What Works!</a:t>
            </a:r>
            <a:r>
              <a:rPr lang="en-US" sz="2000"/>
              <a:t> </a:t>
            </a:r>
            <a:endParaRPr sz="2000"/>
          </a:p>
          <a:p>
            <a:pPr indent="-246062" lvl="1" marL="571500" rtl="0" algn="l">
              <a:lnSpc>
                <a:spcPct val="100000"/>
              </a:lnSpc>
              <a:spcBef>
                <a:spcPts val="1000"/>
              </a:spcBef>
              <a:spcAft>
                <a:spcPts val="1000"/>
              </a:spcAft>
              <a:buSzPts val="2000"/>
              <a:buChar char="•"/>
            </a:pPr>
            <a:r>
              <a:rPr lang="en-US" sz="2000"/>
              <a:t>Best Evidence Encyclopedia: </a:t>
            </a:r>
            <a:r>
              <a:rPr lang="en-US" sz="2000" u="sng">
                <a:solidFill>
                  <a:schemeClr val="hlink"/>
                </a:solidFill>
                <a:hlinkClick r:id="rId5"/>
              </a:rPr>
              <a:t>Best Evidence Encyclopedia -- Empowering Educators with Evidence on Proven Programs</a:t>
            </a:r>
            <a:r>
              <a:rPr lang="en-US" sz="2000"/>
              <a:t> </a:t>
            </a:r>
            <a:endParaRPr sz="2000"/>
          </a:p>
        </p:txBody>
      </p:sp>
      <p:sp>
        <p:nvSpPr>
          <p:cNvPr id="1607" name="Google Shape;1607;p92"/>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Resources Aligned to RTI Topics</a:t>
            </a:r>
            <a:endParaRPr/>
          </a:p>
        </p:txBody>
      </p:sp>
      <p:sp>
        <p:nvSpPr>
          <p:cNvPr id="1608" name="Google Shape;1608;p92"/>
          <p:cNvSpPr txBox="1"/>
          <p:nvPr>
            <p:ph idx="12" type="sldNum"/>
          </p:nvPr>
        </p:nvSpPr>
        <p:spPr>
          <a:xfrm>
            <a:off x="8627165" y="6521392"/>
            <a:ext cx="285060" cy="139812"/>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09" name="Google Shape;1609;p92"/>
          <p:cNvPicPr preferRelativeResize="0"/>
          <p:nvPr/>
        </p:nvPicPr>
        <p:blipFill rotWithShape="1">
          <a:blip r:embed="rId6">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3" name="Shape 1613"/>
        <p:cNvGrpSpPr/>
        <p:nvPr/>
      </p:nvGrpSpPr>
      <p:grpSpPr>
        <a:xfrm>
          <a:off x="0" y="0"/>
          <a:ext cx="0" cy="0"/>
          <a:chOff x="0" y="0"/>
          <a:chExt cx="0" cy="0"/>
        </a:xfrm>
      </p:grpSpPr>
      <p:sp>
        <p:nvSpPr>
          <p:cNvPr id="1614" name="Google Shape;1614;p93"/>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SzPts val="2400"/>
              <a:buFont typeface="Noto Sans Symbols"/>
              <a:buChar char="▪"/>
            </a:pPr>
            <a:r>
              <a:rPr lang="en-US"/>
              <a:t>High-quality elements of core instruction (explicit, systematic, differentiated instruction) </a:t>
            </a:r>
            <a:endParaRPr/>
          </a:p>
          <a:p>
            <a:pPr indent="-246062" lvl="1" marL="571500" rtl="0" algn="l">
              <a:lnSpc>
                <a:spcPct val="100000"/>
              </a:lnSpc>
              <a:spcBef>
                <a:spcPts val="600"/>
              </a:spcBef>
              <a:spcAft>
                <a:spcPts val="0"/>
              </a:spcAft>
              <a:buSzPts val="2000"/>
              <a:buChar char="•"/>
            </a:pPr>
            <a:r>
              <a:rPr lang="en-US" sz="2000"/>
              <a:t>High-leverage practices: </a:t>
            </a:r>
            <a:r>
              <a:rPr lang="en-US" sz="2000" u="sng">
                <a:solidFill>
                  <a:schemeClr val="hlink"/>
                </a:solidFill>
                <a:hlinkClick r:id="rId3"/>
              </a:rPr>
              <a:t>https://highleveragepractices.org/</a:t>
            </a:r>
            <a:endParaRPr sz="2000"/>
          </a:p>
          <a:p>
            <a:pPr indent="-246062" lvl="1" marL="571500" rtl="0" algn="l">
              <a:lnSpc>
                <a:spcPct val="100000"/>
              </a:lnSpc>
              <a:spcBef>
                <a:spcPts val="1000"/>
              </a:spcBef>
              <a:spcAft>
                <a:spcPts val="0"/>
              </a:spcAft>
              <a:buSzPts val="2000"/>
              <a:buChar char="•"/>
            </a:pPr>
            <a:r>
              <a:rPr lang="en-US" sz="2000"/>
              <a:t>The Meadows Center for Educational Risk, RTI Institute: </a:t>
            </a:r>
            <a:r>
              <a:rPr lang="en-US" sz="2000" u="sng">
                <a:solidFill>
                  <a:schemeClr val="hlink"/>
                </a:solidFill>
                <a:hlinkClick r:id="rId4"/>
              </a:rPr>
              <a:t>http://buildingrti.utexas.org/</a:t>
            </a:r>
            <a:r>
              <a:rPr lang="en-US" sz="2000"/>
              <a:t> </a:t>
            </a:r>
            <a:endParaRPr sz="2000"/>
          </a:p>
          <a:p>
            <a:pPr indent="-246062" lvl="1" marL="571500" rtl="0" algn="l">
              <a:lnSpc>
                <a:spcPct val="100000"/>
              </a:lnSpc>
              <a:spcBef>
                <a:spcPts val="1000"/>
              </a:spcBef>
              <a:spcAft>
                <a:spcPts val="0"/>
              </a:spcAft>
              <a:buSzPts val="2000"/>
              <a:buChar char="•"/>
            </a:pPr>
            <a:r>
              <a:rPr lang="en-US" sz="2000"/>
              <a:t>The Iris Center for Training Enhancements, Training Modules: </a:t>
            </a:r>
            <a:r>
              <a:rPr lang="en-US" sz="2000" u="sng">
                <a:solidFill>
                  <a:schemeClr val="hlink"/>
                </a:solidFill>
                <a:hlinkClick r:id="rId5"/>
              </a:rPr>
              <a:t>http://iris.peabody.vanderbilt.edu/iris-resource-locator/</a:t>
            </a:r>
            <a:r>
              <a:rPr lang="en-US" sz="2000"/>
              <a:t> </a:t>
            </a:r>
            <a:endParaRPr sz="2000"/>
          </a:p>
          <a:p>
            <a:pPr indent="-246062" lvl="1" marL="571500" rtl="0" algn="l">
              <a:lnSpc>
                <a:spcPct val="100000"/>
              </a:lnSpc>
              <a:spcBef>
                <a:spcPts val="1000"/>
              </a:spcBef>
              <a:spcAft>
                <a:spcPts val="0"/>
              </a:spcAft>
              <a:buSzPts val="2000"/>
              <a:buChar char="•"/>
            </a:pPr>
            <a:r>
              <a:rPr lang="en-US" sz="2000"/>
              <a:t>Florida Center for Reading Research: </a:t>
            </a:r>
            <a:r>
              <a:rPr lang="en-US" sz="2000" u="sng">
                <a:solidFill>
                  <a:schemeClr val="hlink"/>
                </a:solidFill>
                <a:hlinkClick r:id="rId6"/>
              </a:rPr>
              <a:t>http://www.fcrr.org/</a:t>
            </a:r>
            <a:r>
              <a:rPr lang="en-US" sz="2000"/>
              <a:t> </a:t>
            </a:r>
            <a:endParaRPr sz="2000"/>
          </a:p>
          <a:p>
            <a:pPr indent="-80963" lvl="0" marL="233363" rtl="0" algn="l">
              <a:lnSpc>
                <a:spcPct val="100000"/>
              </a:lnSpc>
              <a:spcBef>
                <a:spcPts val="1000"/>
              </a:spcBef>
              <a:spcAft>
                <a:spcPts val="0"/>
              </a:spcAft>
              <a:buSzPts val="2400"/>
              <a:buNone/>
            </a:pPr>
            <a:r>
              <a:t/>
            </a:r>
            <a:endParaRPr/>
          </a:p>
        </p:txBody>
      </p:sp>
      <p:sp>
        <p:nvSpPr>
          <p:cNvPr id="1615" name="Google Shape;1615;p93"/>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Resources Aligned to RTI Topics</a:t>
            </a:r>
            <a:endParaRPr/>
          </a:p>
        </p:txBody>
      </p:sp>
      <p:sp>
        <p:nvSpPr>
          <p:cNvPr id="1616" name="Google Shape;1616;p93"/>
          <p:cNvSpPr txBox="1"/>
          <p:nvPr>
            <p:ph idx="12" type="sldNum"/>
          </p:nvPr>
        </p:nvSpPr>
        <p:spPr>
          <a:xfrm>
            <a:off x="8617226" y="6450496"/>
            <a:ext cx="294999" cy="21070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17" name="Google Shape;1617;p93"/>
          <p:cNvPicPr preferRelativeResize="0"/>
          <p:nvPr/>
        </p:nvPicPr>
        <p:blipFill rotWithShape="1">
          <a:blip r:embed="rId7">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2" name="Shape 1622"/>
        <p:cNvGrpSpPr/>
        <p:nvPr/>
      </p:nvGrpSpPr>
      <p:grpSpPr>
        <a:xfrm>
          <a:off x="0" y="0"/>
          <a:ext cx="0" cy="0"/>
          <a:chOff x="0" y="0"/>
          <a:chExt cx="0" cy="0"/>
        </a:xfrm>
      </p:grpSpPr>
      <p:sp>
        <p:nvSpPr>
          <p:cNvPr id="1623" name="Google Shape;1623;p94"/>
          <p:cNvSpPr txBox="1"/>
          <p:nvPr>
            <p:ph idx="1" type="body"/>
          </p:nvPr>
        </p:nvSpPr>
        <p:spPr>
          <a:xfrm>
            <a:off x="687525" y="2055819"/>
            <a:ext cx="8224800" cy="3137503"/>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SzPts val="2400"/>
              <a:buFont typeface="Noto Sans Symbols"/>
              <a:buChar char="▪"/>
            </a:pPr>
            <a:r>
              <a:rPr lang="en-US"/>
              <a:t>Intensifying Interventions</a:t>
            </a:r>
            <a:endParaRPr/>
          </a:p>
          <a:p>
            <a:pPr indent="-244475" lvl="1" marL="571500" rtl="0" algn="l">
              <a:lnSpc>
                <a:spcPct val="100000"/>
              </a:lnSpc>
              <a:spcBef>
                <a:spcPts val="600"/>
              </a:spcBef>
              <a:spcAft>
                <a:spcPts val="0"/>
              </a:spcAft>
              <a:buSzPts val="2000"/>
              <a:buChar char="•"/>
            </a:pPr>
            <a:r>
              <a:rPr lang="en-US" sz="2000"/>
              <a:t>National Center for Intensive Intervention, Strategies for Intensifying: </a:t>
            </a:r>
            <a:r>
              <a:rPr lang="en-US" sz="2000" u="sng">
                <a:solidFill>
                  <a:schemeClr val="hlink"/>
                </a:solidFill>
                <a:hlinkClick r:id="rId3"/>
              </a:rPr>
              <a:t>https://intensiveintervention.org</a:t>
            </a:r>
            <a:r>
              <a:rPr lang="en-US" sz="2000"/>
              <a:t> (click on Intervention Materials)</a:t>
            </a:r>
            <a:endParaRPr sz="2000"/>
          </a:p>
          <a:p>
            <a:pPr indent="-342900" lvl="0" marL="342900" rtl="0" algn="l">
              <a:lnSpc>
                <a:spcPct val="100000"/>
              </a:lnSpc>
              <a:spcBef>
                <a:spcPts val="1800"/>
              </a:spcBef>
              <a:spcAft>
                <a:spcPts val="0"/>
              </a:spcAft>
              <a:buSzPts val="2400"/>
              <a:buFont typeface="Noto Sans Symbols"/>
              <a:buChar char="▪"/>
            </a:pPr>
            <a:r>
              <a:rPr lang="en-US"/>
              <a:t>Essential RTI Components</a:t>
            </a:r>
            <a:endParaRPr/>
          </a:p>
          <a:p>
            <a:pPr indent="-244475" lvl="1" marL="571500" rtl="0" algn="l">
              <a:lnSpc>
                <a:spcPct val="100000"/>
              </a:lnSpc>
              <a:spcBef>
                <a:spcPts val="600"/>
              </a:spcBef>
              <a:spcAft>
                <a:spcPts val="0"/>
              </a:spcAft>
              <a:buSzPts val="2000"/>
              <a:buChar char="•"/>
            </a:pPr>
            <a:r>
              <a:rPr lang="en-US" sz="2000"/>
              <a:t>Center of Response to Intervention Training Modules: </a:t>
            </a:r>
            <a:r>
              <a:rPr lang="en-US" sz="2000" u="sng">
                <a:solidFill>
                  <a:schemeClr val="hlink"/>
                </a:solidFill>
                <a:hlinkClick r:id="rId4"/>
              </a:rPr>
              <a:t>http://www.rti4success.org/resources/training-modules</a:t>
            </a:r>
            <a:r>
              <a:rPr lang="en-US" sz="2000"/>
              <a:t> </a:t>
            </a:r>
            <a:endParaRPr sz="2000"/>
          </a:p>
          <a:p>
            <a:pPr indent="0" lvl="0" marL="0" marR="0" rtl="0" algn="l">
              <a:lnSpc>
                <a:spcPct val="100000"/>
              </a:lnSpc>
              <a:spcBef>
                <a:spcPts val="600"/>
              </a:spcBef>
              <a:spcAft>
                <a:spcPts val="0"/>
              </a:spcAft>
              <a:buSzPts val="2400"/>
              <a:buNone/>
            </a:pPr>
            <a:r>
              <a:t/>
            </a:r>
            <a:endParaRPr/>
          </a:p>
        </p:txBody>
      </p:sp>
      <p:sp>
        <p:nvSpPr>
          <p:cNvPr id="1624" name="Google Shape;1624;p94"/>
          <p:cNvSpPr txBox="1"/>
          <p:nvPr>
            <p:ph type="title"/>
          </p:nvPr>
        </p:nvSpPr>
        <p:spPr>
          <a:xfrm>
            <a:off x="687388" y="318053"/>
            <a:ext cx="8224837" cy="1486894"/>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Resources Aligned to RTI Topics</a:t>
            </a:r>
            <a:endParaRPr/>
          </a:p>
        </p:txBody>
      </p:sp>
      <p:sp>
        <p:nvSpPr>
          <p:cNvPr id="1625" name="Google Shape;1625;p94"/>
          <p:cNvSpPr txBox="1"/>
          <p:nvPr>
            <p:ph idx="12" type="sldNum"/>
          </p:nvPr>
        </p:nvSpPr>
        <p:spPr>
          <a:xfrm>
            <a:off x="8577470" y="6521392"/>
            <a:ext cx="334755" cy="139812"/>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26" name="Google Shape;1626;p94"/>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p95"/>
          <p:cNvSpPr txBox="1"/>
          <p:nvPr>
            <p:ph idx="1" type="body"/>
          </p:nvPr>
        </p:nvSpPr>
        <p:spPr>
          <a:xfrm>
            <a:off x="687525" y="2055819"/>
            <a:ext cx="8224800" cy="3137400"/>
          </a:xfrm>
          <a:prstGeom prst="rect">
            <a:avLst/>
          </a:prstGeom>
          <a:noFill/>
          <a:ln>
            <a:noFill/>
          </a:ln>
        </p:spPr>
        <p:txBody>
          <a:bodyPr anchorCtr="0" anchor="t" bIns="0" lIns="0" spcFirstLastPara="1" rIns="0" wrap="square" tIns="0">
            <a:noAutofit/>
          </a:bodyPr>
          <a:lstStyle/>
          <a:p>
            <a:pPr indent="-342900" lvl="0" marL="342900" rtl="0" algn="l">
              <a:lnSpc>
                <a:spcPct val="100000"/>
              </a:lnSpc>
              <a:spcBef>
                <a:spcPts val="0"/>
              </a:spcBef>
              <a:spcAft>
                <a:spcPts val="0"/>
              </a:spcAft>
              <a:buSzPts val="2400"/>
              <a:buFont typeface="Noto Sans Symbols"/>
              <a:buChar char="▪"/>
            </a:pPr>
            <a:r>
              <a:rPr lang="en-US"/>
              <a:t>Arkansas RTI Problem Solving Worksheet</a:t>
            </a:r>
            <a:endParaRPr/>
          </a:p>
          <a:p>
            <a:pPr indent="-342900" lvl="0" marL="342900" rtl="0" algn="l">
              <a:lnSpc>
                <a:spcPct val="100000"/>
              </a:lnSpc>
              <a:spcBef>
                <a:spcPts val="1000"/>
              </a:spcBef>
              <a:spcAft>
                <a:spcPts val="0"/>
              </a:spcAft>
              <a:buSzPts val="2400"/>
              <a:buChar char="▪"/>
            </a:pPr>
            <a:r>
              <a:rPr lang="en-US"/>
              <a:t>Action plan template</a:t>
            </a:r>
            <a:endParaRPr/>
          </a:p>
          <a:p>
            <a:pPr indent="-342900" lvl="0" marL="342900" rtl="0" algn="l">
              <a:lnSpc>
                <a:spcPct val="100000"/>
              </a:lnSpc>
              <a:spcBef>
                <a:spcPts val="1000"/>
              </a:spcBef>
              <a:spcAft>
                <a:spcPts val="1000"/>
              </a:spcAft>
              <a:buSzPts val="2400"/>
              <a:buChar char="▪"/>
            </a:pPr>
            <a:r>
              <a:rPr lang="en-US"/>
              <a:t>Developing a team (Module 2: Leadership in Response to Intervention)</a:t>
            </a:r>
            <a:endParaRPr/>
          </a:p>
        </p:txBody>
      </p:sp>
      <p:sp>
        <p:nvSpPr>
          <p:cNvPr id="1633" name="Google Shape;1633;p9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DBDM Resources</a:t>
            </a:r>
            <a:endParaRPr/>
          </a:p>
        </p:txBody>
      </p:sp>
      <p:sp>
        <p:nvSpPr>
          <p:cNvPr id="1634" name="Google Shape;1634;p95"/>
          <p:cNvSpPr txBox="1"/>
          <p:nvPr>
            <p:ph idx="12" type="sldNum"/>
          </p:nvPr>
        </p:nvSpPr>
        <p:spPr>
          <a:xfrm>
            <a:off x="8577470" y="6521392"/>
            <a:ext cx="334800" cy="1398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35" name="Google Shape;1635;p9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636" name="Google Shape;1636;p95"/>
          <p:cNvSpPr/>
          <p:nvPr/>
        </p:nvSpPr>
        <p:spPr>
          <a:xfrm>
            <a:off x="5338885" y="6118280"/>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Arial"/>
                <a:ea typeface="Arial"/>
                <a:cs typeface="Arial"/>
                <a:sym typeface="Arial"/>
              </a:rPr>
              <a:t>Workbook </a:t>
            </a:r>
            <a:endParaRPr b="1" i="0" sz="1300" u="none" cap="none" strike="noStrike">
              <a:solidFill>
                <a:schemeClr val="dk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96"/>
          <p:cNvSpPr txBox="1"/>
          <p:nvPr>
            <p:ph idx="1" type="body"/>
          </p:nvPr>
        </p:nvSpPr>
        <p:spPr>
          <a:xfrm>
            <a:off x="687400" y="1935225"/>
            <a:ext cx="8224800" cy="39909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SzPts val="1600"/>
              <a:buNone/>
            </a:pPr>
            <a:r>
              <a:rPr lang="en-US" sz="1400"/>
              <a:t>Al Otaiba, S., &amp; Fuchs, D. (2006). Who are the young children for whom best practices in reading are ineffective? </a:t>
            </a:r>
            <a:r>
              <a:rPr i="1" lang="en-US" sz="1400"/>
              <a:t>Journal of Learning Disabilities, 39</a:t>
            </a:r>
            <a:r>
              <a:rPr lang="en-US" sz="1400"/>
              <a:t>, 414–431. </a:t>
            </a:r>
            <a:endParaRPr sz="1400">
              <a:latin typeface="Arial"/>
              <a:ea typeface="Arial"/>
              <a:cs typeface="Arial"/>
              <a:sym typeface="Arial"/>
            </a:endParaRPr>
          </a:p>
          <a:p>
            <a:pPr indent="-457200" lvl="0" marL="457200" rtl="0" algn="l">
              <a:lnSpc>
                <a:spcPct val="100000"/>
              </a:lnSpc>
              <a:spcBef>
                <a:spcPts val="0"/>
              </a:spcBef>
              <a:spcAft>
                <a:spcPts val="0"/>
              </a:spcAft>
              <a:buSzPts val="1600"/>
              <a:buNone/>
            </a:pPr>
            <a:r>
              <a:rPr lang="en-US" sz="1400">
                <a:latin typeface="Arial"/>
                <a:ea typeface="Arial"/>
                <a:cs typeface="Arial"/>
                <a:sym typeface="Arial"/>
              </a:rPr>
              <a:t>Bailey (</a:t>
            </a:r>
            <a:r>
              <a:rPr lang="en-US" sz="1400"/>
              <a:t>2018). MTSS (Or is it RTI?) [PowerPoint Presentation]</a:t>
            </a:r>
            <a:endParaRPr sz="1400"/>
          </a:p>
          <a:p>
            <a:pPr indent="-457200" lvl="0" marL="457200" rtl="0" algn="l">
              <a:lnSpc>
                <a:spcPct val="100000"/>
              </a:lnSpc>
              <a:spcBef>
                <a:spcPts val="0"/>
              </a:spcBef>
              <a:spcAft>
                <a:spcPts val="0"/>
              </a:spcAft>
              <a:buSzPts val="1600"/>
              <a:buNone/>
            </a:pPr>
            <a:r>
              <a:rPr lang="en-US" sz="1400"/>
              <a:t>Balu, P., Zu, P., Dolittle, F., Schiller, E., Jenkins, J., &amp; Gersten, R. (2015). Evaluation of response to intervention practices for elementary school reading (NCEE 2016-4000). Washington, DC: U.S. Department of Education, Institute of Education Sciences, National Center for Education Evaluation and Regional Assistance. Retrieved from </a:t>
            </a:r>
            <a:r>
              <a:rPr lang="en-US" sz="1400" u="sng">
                <a:solidFill>
                  <a:schemeClr val="hlink"/>
                </a:solidFill>
                <a:hlinkClick r:id="rId3"/>
              </a:rPr>
              <a:t>https://ies.ed.gov/ncee/pubs/20164000/pdf/20164000.pdf</a:t>
            </a:r>
            <a:endParaRPr sz="1400"/>
          </a:p>
          <a:p>
            <a:pPr indent="-457200" lvl="0" marL="457200" rtl="0" algn="l">
              <a:lnSpc>
                <a:spcPct val="100000"/>
              </a:lnSpc>
              <a:spcBef>
                <a:spcPts val="0"/>
              </a:spcBef>
              <a:spcAft>
                <a:spcPts val="0"/>
              </a:spcAft>
              <a:buSzPts val="1600"/>
              <a:buNone/>
            </a:pPr>
            <a:r>
              <a:rPr lang="en-US" sz="1400"/>
              <a:t>Bauman, J., Lozdoski, T., Murdock, T. K., Repka, S., &amp; Warfel, A. (2014). </a:t>
            </a:r>
            <a:r>
              <a:rPr i="1" lang="en-US" sz="1400"/>
              <a:t>Multi-Tiered System of Support (MTSS) handbook.</a:t>
            </a:r>
            <a:r>
              <a:rPr lang="en-US" sz="1400"/>
              <a:t> Belvidere, IL: Belvidere Community Unit School District 100. </a:t>
            </a:r>
            <a:endParaRPr sz="1400"/>
          </a:p>
          <a:p>
            <a:pPr indent="-457200" lvl="0" marL="457200" rtl="0" algn="l">
              <a:lnSpc>
                <a:spcPct val="100000"/>
              </a:lnSpc>
              <a:spcBef>
                <a:spcPts val="0"/>
              </a:spcBef>
              <a:spcAft>
                <a:spcPts val="0"/>
              </a:spcAft>
              <a:buSzPts val="1600"/>
              <a:buNone/>
            </a:pPr>
            <a:r>
              <a:rPr lang="en-US" sz="1400"/>
              <a:t>Bradley, M. C., Daley, T., Levin, M., O’Reilly, F., Parsad, A., Robertson, A., &amp; Werner, A. (2011). IDEA national assessment implementation study: A final report (NCEE 20114027). Washington, DC: Institute of Educational Sciences. Retrieved from http://ies.ed.gov/ncee/pubs/20114026/ pdf/20114027.pdf  </a:t>
            </a:r>
            <a:endParaRPr sz="1400"/>
          </a:p>
          <a:p>
            <a:pPr indent="-457200" lvl="0" marL="457200" rtl="0" algn="l">
              <a:lnSpc>
                <a:spcPct val="100000"/>
              </a:lnSpc>
              <a:spcBef>
                <a:spcPts val="0"/>
              </a:spcBef>
              <a:spcAft>
                <a:spcPts val="0"/>
              </a:spcAft>
              <a:buSzPts val="1600"/>
              <a:buNone/>
            </a:pPr>
            <a:r>
              <a:rPr lang="en-US" sz="1400"/>
              <a:t>Burns, M. K., Appleton, J. J., &amp; Stehouwer, J. D. (2005). Meta-analysis of response-to-intervention research: Examining field-based and research-implemented models. </a:t>
            </a:r>
            <a:r>
              <a:rPr i="1" lang="en-US" sz="1400"/>
              <a:t>Journal of Psychoeducational Assessment, 23,</a:t>
            </a:r>
            <a:r>
              <a:rPr lang="en-US" sz="1400"/>
              <a:t> 381–394. </a:t>
            </a:r>
            <a:endParaRPr sz="1400"/>
          </a:p>
          <a:p>
            <a:pPr indent="0" lvl="0" marL="0" rtl="0" algn="l">
              <a:lnSpc>
                <a:spcPct val="100000"/>
              </a:lnSpc>
              <a:spcBef>
                <a:spcPts val="0"/>
              </a:spcBef>
              <a:spcAft>
                <a:spcPts val="0"/>
              </a:spcAft>
              <a:buClr>
                <a:schemeClr val="dk1"/>
              </a:buClr>
              <a:buSzPts val="1600"/>
              <a:buFont typeface="Arial"/>
              <a:buNone/>
            </a:pPr>
            <a:r>
              <a:t/>
            </a:r>
            <a:endParaRPr sz="1400"/>
          </a:p>
          <a:p>
            <a:pPr indent="0" lvl="0" marL="0" rtl="0" algn="l">
              <a:lnSpc>
                <a:spcPct val="100000"/>
              </a:lnSpc>
              <a:spcBef>
                <a:spcPts val="600"/>
              </a:spcBef>
              <a:spcAft>
                <a:spcPts val="0"/>
              </a:spcAft>
              <a:buSzPts val="1600"/>
              <a:buNone/>
            </a:pPr>
            <a:r>
              <a:t/>
            </a:r>
            <a:endParaRPr sz="1400"/>
          </a:p>
          <a:p>
            <a:pPr indent="-457200" lvl="0" marL="457200" rtl="0" algn="l">
              <a:lnSpc>
                <a:spcPct val="100000"/>
              </a:lnSpc>
              <a:spcBef>
                <a:spcPts val="600"/>
              </a:spcBef>
              <a:spcAft>
                <a:spcPts val="0"/>
              </a:spcAft>
              <a:buSzPts val="1600"/>
              <a:buNone/>
            </a:pPr>
            <a:r>
              <a:t/>
            </a:r>
            <a:endParaRPr sz="1400"/>
          </a:p>
        </p:txBody>
      </p:sp>
      <p:sp>
        <p:nvSpPr>
          <p:cNvPr id="1643" name="Google Shape;1643;p96"/>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A5A5A5"/>
              </a:buClr>
              <a:buSzPts val="1400"/>
              <a:buFont typeface="Arial Narrow"/>
              <a:buNone/>
            </a:pPr>
            <a:r>
              <a:rPr lang="en-US"/>
              <a:t>References </a:t>
            </a:r>
            <a:endParaRPr/>
          </a:p>
        </p:txBody>
      </p:sp>
      <p:sp>
        <p:nvSpPr>
          <p:cNvPr id="1644" name="Google Shape;1644;p96"/>
          <p:cNvSpPr txBox="1"/>
          <p:nvPr>
            <p:ph idx="12" type="sldNum"/>
          </p:nvPr>
        </p:nvSpPr>
        <p:spPr>
          <a:xfrm>
            <a:off x="8597348" y="6507316"/>
            <a:ext cx="314877"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45" name="Google Shape;1645;p96"/>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0" name="Shape 1650"/>
        <p:cNvGrpSpPr/>
        <p:nvPr/>
      </p:nvGrpSpPr>
      <p:grpSpPr>
        <a:xfrm>
          <a:off x="0" y="0"/>
          <a:ext cx="0" cy="0"/>
          <a:chOff x="0" y="0"/>
          <a:chExt cx="0" cy="0"/>
        </a:xfrm>
      </p:grpSpPr>
      <p:sp>
        <p:nvSpPr>
          <p:cNvPr id="1651" name="Google Shape;1651;p97"/>
          <p:cNvSpPr txBox="1"/>
          <p:nvPr>
            <p:ph idx="1" type="body"/>
          </p:nvPr>
        </p:nvSpPr>
        <p:spPr>
          <a:xfrm>
            <a:off x="687400" y="1935225"/>
            <a:ext cx="8224800" cy="39909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SzPts val="1600"/>
              <a:buNone/>
            </a:pPr>
            <a:r>
              <a:rPr lang="en-US" sz="1400"/>
              <a:t>Center on Response to Intervention at American Institutes for Research. (n.d.). </a:t>
            </a:r>
            <a:r>
              <a:rPr i="1" lang="en-US" sz="1400"/>
              <a:t>Implementing the RTI model. </a:t>
            </a:r>
            <a:r>
              <a:rPr lang="en-US" sz="1400"/>
              <a:t>Washington, DC: Author. Retrieved from </a:t>
            </a:r>
            <a:r>
              <a:rPr lang="en-US" sz="1400" u="sng">
                <a:solidFill>
                  <a:schemeClr val="hlink"/>
                </a:solidFill>
                <a:hlinkClick r:id="rId3"/>
              </a:rPr>
              <a:t>https://rti4success.org/ </a:t>
            </a:r>
            <a:endParaRPr sz="1400"/>
          </a:p>
          <a:p>
            <a:pPr indent="-457200" lvl="0" marL="457200" rtl="0" algn="l">
              <a:lnSpc>
                <a:spcPct val="100000"/>
              </a:lnSpc>
              <a:spcBef>
                <a:spcPts val="0"/>
              </a:spcBef>
              <a:spcAft>
                <a:spcPts val="0"/>
              </a:spcAft>
              <a:buSzPts val="1600"/>
              <a:buNone/>
            </a:pPr>
            <a:r>
              <a:rPr lang="en-US" sz="1400"/>
              <a:t>Center on Response to Intervention at American Institutes for Research. (2009). </a:t>
            </a:r>
            <a:r>
              <a:rPr i="1" lang="en-US" sz="1400"/>
              <a:t>Using CBM to determine response to intervention. </a:t>
            </a:r>
            <a:r>
              <a:rPr lang="en-US" sz="1400"/>
              <a:t>Washington, DC: Author. Retrieved from </a:t>
            </a:r>
            <a:r>
              <a:rPr lang="en-US" sz="1400" u="sng">
                <a:solidFill>
                  <a:schemeClr val="hlink"/>
                </a:solidFill>
                <a:hlinkClick r:id="rId4"/>
              </a:rPr>
              <a:t>http://www.rti4success.org/resource/using-cbm-determine-response-intervention </a:t>
            </a:r>
            <a:endParaRPr sz="1400" u="sng">
              <a:solidFill>
                <a:schemeClr val="hlink"/>
              </a:solidFill>
            </a:endParaRPr>
          </a:p>
          <a:p>
            <a:pPr indent="-457200" lvl="0" marL="457200" rtl="0" algn="l">
              <a:lnSpc>
                <a:spcPct val="100000"/>
              </a:lnSpc>
              <a:spcBef>
                <a:spcPts val="0"/>
              </a:spcBef>
              <a:spcAft>
                <a:spcPts val="0"/>
              </a:spcAft>
              <a:buClr>
                <a:schemeClr val="dk1"/>
              </a:buClr>
              <a:buSzPts val="1600"/>
              <a:buFont typeface="Arial"/>
              <a:buNone/>
            </a:pPr>
            <a:r>
              <a:rPr lang="en-US" sz="1400"/>
              <a:t>Center on Response to Intervention at American Institutes for Research. (2010a). </a:t>
            </a:r>
            <a:r>
              <a:rPr i="1" lang="en-US" sz="1400"/>
              <a:t>Essential components of RTI: A closer look at response to intervention. </a:t>
            </a:r>
            <a:r>
              <a:rPr lang="en-US" sz="1400"/>
              <a:t>Washington, DC: Author. Retrieved from </a:t>
            </a:r>
            <a:r>
              <a:rPr lang="en-US" sz="1400" u="sng">
                <a:solidFill>
                  <a:schemeClr val="hlink"/>
                </a:solidFill>
                <a:hlinkClick r:id="rId5"/>
              </a:rPr>
              <a:t>http://www.rti4success.org/resource/essential-components-rti-closer-look-response-intervention</a:t>
            </a:r>
            <a:r>
              <a:rPr lang="en-US" sz="1400"/>
              <a:t> </a:t>
            </a:r>
            <a:endParaRPr sz="1400"/>
          </a:p>
          <a:p>
            <a:pPr indent="-457200" lvl="0" marL="457200" rtl="0" algn="l">
              <a:lnSpc>
                <a:spcPct val="100000"/>
              </a:lnSpc>
              <a:spcBef>
                <a:spcPts val="0"/>
              </a:spcBef>
              <a:spcAft>
                <a:spcPts val="0"/>
              </a:spcAft>
              <a:buSzPts val="1600"/>
              <a:buNone/>
            </a:pPr>
            <a:r>
              <a:rPr lang="en-US" sz="1400"/>
              <a:t>Center on Response to Intervention at American Institutes for Research (2010b). </a:t>
            </a:r>
            <a:r>
              <a:rPr i="1" lang="en-US" sz="1400"/>
              <a:t>RTI Implementer Series Module 2: Progress Monitoring. </a:t>
            </a:r>
            <a:r>
              <a:rPr lang="en-US" sz="1400"/>
              <a:t>Washington, DC: Author. Retrieved from </a:t>
            </a:r>
            <a:r>
              <a:rPr lang="en-US" sz="1400" u="sng">
                <a:solidFill>
                  <a:schemeClr val="hlink"/>
                </a:solidFill>
                <a:hlinkClick r:id="rId6"/>
              </a:rPr>
              <a:t>https://rti4success.org/resource/rti-implementer-series-module-2-progress-monitoring</a:t>
            </a:r>
            <a:endParaRPr sz="1400"/>
          </a:p>
          <a:p>
            <a:pPr indent="-457200" lvl="0" marL="457200" rtl="0" algn="l">
              <a:lnSpc>
                <a:spcPct val="100000"/>
              </a:lnSpc>
              <a:spcBef>
                <a:spcPts val="0"/>
              </a:spcBef>
              <a:spcAft>
                <a:spcPts val="0"/>
              </a:spcAft>
              <a:buSzPts val="1600"/>
              <a:buNone/>
            </a:pPr>
            <a:r>
              <a:rPr lang="en-US" sz="1400"/>
              <a:t>Center on Response to Intervention at American Institutes for Research. (2012a). </a:t>
            </a:r>
            <a:r>
              <a:rPr i="1" lang="en-US" sz="1400"/>
              <a:t>Literacy and English language instruction for English language learners (ELLs) within a response to intervention (RTI) framework. </a:t>
            </a:r>
            <a:r>
              <a:rPr lang="en-US" sz="1400"/>
              <a:t>Washington, DC: Author. Retrieved from </a:t>
            </a:r>
            <a:r>
              <a:rPr lang="en-US" sz="1400" u="sng">
                <a:solidFill>
                  <a:schemeClr val="hlink"/>
                </a:solidFill>
                <a:hlinkClick r:id="rId7"/>
              </a:rPr>
              <a:t>https://rti4success.org/sites/default/files/Literacy_English_Language_%20Instruction_ELLs_flowchart.pdf</a:t>
            </a:r>
            <a:endParaRPr sz="1400"/>
          </a:p>
          <a:p>
            <a:pPr indent="-457200" lvl="0" marL="457200" rtl="0" algn="l">
              <a:lnSpc>
                <a:spcPct val="100000"/>
              </a:lnSpc>
              <a:spcBef>
                <a:spcPts val="0"/>
              </a:spcBef>
              <a:spcAft>
                <a:spcPts val="0"/>
              </a:spcAft>
              <a:buSzPts val="1600"/>
              <a:buNone/>
            </a:pPr>
            <a:r>
              <a:rPr lang="en-US" sz="1400"/>
              <a:t>Center on Response to Intervention at American Institutes for Research. (2012b). </a:t>
            </a:r>
            <a:r>
              <a:rPr i="1" lang="en-US" sz="1400"/>
              <a:t>RTI implementer series: module 2: Progress monitoring—Training manual. </a:t>
            </a:r>
            <a:r>
              <a:rPr lang="en-US" sz="1400"/>
              <a:t>Washington, DC: Author. Retrieved from </a:t>
            </a:r>
            <a:r>
              <a:rPr lang="en-US" sz="1400" u="sng">
                <a:solidFill>
                  <a:schemeClr val="hlink"/>
                </a:solidFill>
                <a:hlinkClick r:id="rId8"/>
              </a:rPr>
              <a:t>https://rti4success.org/sites/default/files/RTI%20PM%20Manual_web_w_handouts.pdf</a:t>
            </a:r>
            <a:endParaRPr sz="1400"/>
          </a:p>
          <a:p>
            <a:pPr indent="0" lvl="0" marL="0" rtl="0" algn="l">
              <a:lnSpc>
                <a:spcPct val="100000"/>
              </a:lnSpc>
              <a:spcBef>
                <a:spcPts val="0"/>
              </a:spcBef>
              <a:spcAft>
                <a:spcPts val="0"/>
              </a:spcAft>
              <a:buSzPts val="1600"/>
              <a:buNone/>
            </a:pPr>
            <a:r>
              <a:t/>
            </a:r>
            <a:endParaRPr sz="1400"/>
          </a:p>
          <a:p>
            <a:pPr indent="0" lvl="0" marL="0" rtl="0" algn="l">
              <a:lnSpc>
                <a:spcPct val="100000"/>
              </a:lnSpc>
              <a:spcBef>
                <a:spcPts val="600"/>
              </a:spcBef>
              <a:spcAft>
                <a:spcPts val="0"/>
              </a:spcAft>
              <a:buClr>
                <a:schemeClr val="dk1"/>
              </a:buClr>
              <a:buSzPts val="1600"/>
              <a:buFont typeface="Arial"/>
              <a:buNone/>
            </a:pPr>
            <a:r>
              <a:t/>
            </a:r>
            <a:endParaRPr sz="1400"/>
          </a:p>
          <a:p>
            <a:pPr indent="0" lvl="0" marL="0" rtl="0" algn="l">
              <a:lnSpc>
                <a:spcPct val="100000"/>
              </a:lnSpc>
              <a:spcBef>
                <a:spcPts val="600"/>
              </a:spcBef>
              <a:spcAft>
                <a:spcPts val="0"/>
              </a:spcAft>
              <a:buSzPts val="1600"/>
              <a:buNone/>
            </a:pPr>
            <a:r>
              <a:t/>
            </a:r>
            <a:endParaRPr sz="1400" u="sng">
              <a:solidFill>
                <a:schemeClr val="hlink"/>
              </a:solidFill>
            </a:endParaRPr>
          </a:p>
        </p:txBody>
      </p:sp>
      <p:sp>
        <p:nvSpPr>
          <p:cNvPr id="1652" name="Google Shape;1652;p97"/>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References</a:t>
            </a:r>
            <a:endParaRPr/>
          </a:p>
        </p:txBody>
      </p:sp>
      <p:sp>
        <p:nvSpPr>
          <p:cNvPr id="1653" name="Google Shape;1653;p97"/>
          <p:cNvSpPr txBox="1"/>
          <p:nvPr>
            <p:ph idx="12" type="sldNum"/>
          </p:nvPr>
        </p:nvSpPr>
        <p:spPr>
          <a:xfrm>
            <a:off x="8577470" y="6507316"/>
            <a:ext cx="334755"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54" name="Google Shape;1654;p97"/>
          <p:cNvPicPr preferRelativeResize="0"/>
          <p:nvPr/>
        </p:nvPicPr>
        <p:blipFill rotWithShape="1">
          <a:blip r:embed="rId9">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9" name="Shape 1659"/>
        <p:cNvGrpSpPr/>
        <p:nvPr/>
      </p:nvGrpSpPr>
      <p:grpSpPr>
        <a:xfrm>
          <a:off x="0" y="0"/>
          <a:ext cx="0" cy="0"/>
          <a:chOff x="0" y="0"/>
          <a:chExt cx="0" cy="0"/>
        </a:xfrm>
      </p:grpSpPr>
      <p:sp>
        <p:nvSpPr>
          <p:cNvPr id="1660" name="Google Shape;1660;p98"/>
          <p:cNvSpPr txBox="1"/>
          <p:nvPr>
            <p:ph idx="1" type="body"/>
          </p:nvPr>
        </p:nvSpPr>
        <p:spPr>
          <a:xfrm>
            <a:off x="687400" y="1859025"/>
            <a:ext cx="8224800" cy="39909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600"/>
              </a:spcBef>
              <a:spcAft>
                <a:spcPts val="0"/>
              </a:spcAft>
              <a:buSzPts val="1600"/>
              <a:buNone/>
            </a:pPr>
            <a:r>
              <a:rPr lang="en-US" sz="1400"/>
              <a:t>Center on Response to Intervention at American Institutes for Research. (2012c). </a:t>
            </a:r>
            <a:r>
              <a:rPr i="1" lang="en-US" sz="1400"/>
              <a:t>RtI implementer series module 3: Multi-level prevention system. </a:t>
            </a:r>
            <a:r>
              <a:rPr lang="en-US" sz="1400"/>
              <a:t>Washington, DC: Author. Retrieved from </a:t>
            </a:r>
            <a:r>
              <a:rPr lang="en-US" sz="1400" u="sng">
                <a:solidFill>
                  <a:schemeClr val="hlink"/>
                </a:solidFill>
                <a:hlinkClick r:id="rId3"/>
              </a:rPr>
              <a:t>https://rti4success.org/resource/rti-implementer-series-module-3-multi-level-prevention-system</a:t>
            </a:r>
            <a:endParaRPr sz="1400"/>
          </a:p>
          <a:p>
            <a:pPr indent="-457200" lvl="0" marL="457200" rtl="0" algn="l">
              <a:lnSpc>
                <a:spcPct val="100000"/>
              </a:lnSpc>
              <a:spcBef>
                <a:spcPts val="0"/>
              </a:spcBef>
              <a:spcAft>
                <a:spcPts val="0"/>
              </a:spcAft>
              <a:buSzPts val="1600"/>
              <a:buNone/>
            </a:pPr>
            <a:r>
              <a:rPr lang="en-US" sz="1400"/>
              <a:t>Deno, S. L. &amp; Mirkin, P. K. (1977). </a:t>
            </a:r>
            <a:r>
              <a:rPr i="1" lang="en-US" sz="1400"/>
              <a:t>Data-based program modification: A manual. </a:t>
            </a:r>
            <a:r>
              <a:rPr lang="en-US" sz="1400"/>
              <a:t>Reston, VA: Council for Exceptional Children.</a:t>
            </a:r>
            <a:endParaRPr sz="1400"/>
          </a:p>
          <a:p>
            <a:pPr indent="-457200" lvl="0" marL="457200" rtl="0" algn="l">
              <a:lnSpc>
                <a:spcPct val="100000"/>
              </a:lnSpc>
              <a:spcBef>
                <a:spcPts val="0"/>
              </a:spcBef>
              <a:spcAft>
                <a:spcPts val="0"/>
              </a:spcAft>
              <a:buSzPts val="1600"/>
              <a:buNone/>
            </a:pPr>
            <a:r>
              <a:rPr lang="en-US" sz="1400"/>
              <a:t>De Valenzuela, J. S. , Copeland, S. R., Qi, C.H. and Miwha, P. Volume: 72 issue: 4, 425-441.</a:t>
            </a:r>
            <a:endParaRPr sz="1400"/>
          </a:p>
          <a:p>
            <a:pPr indent="-457200" lvl="0" marL="457200" rtl="0" algn="l">
              <a:lnSpc>
                <a:spcPct val="100000"/>
              </a:lnSpc>
              <a:spcBef>
                <a:spcPts val="600"/>
              </a:spcBef>
              <a:spcAft>
                <a:spcPts val="0"/>
              </a:spcAft>
              <a:buClr>
                <a:schemeClr val="dk1"/>
              </a:buClr>
              <a:buSzPts val="1600"/>
              <a:buFont typeface="Arial"/>
              <a:buNone/>
            </a:pPr>
            <a:r>
              <a:rPr lang="en-US" sz="1400"/>
              <a:t>Dexter, D. D., Hughes, C. A., &amp; Farmer, T. W. (2008). Responsiveness to intervention: A review of field studies and implications for rural special education. </a:t>
            </a:r>
            <a:r>
              <a:rPr i="1" lang="en-US" sz="1400"/>
              <a:t>Rural Special Education Quarterly</a:t>
            </a:r>
            <a:r>
              <a:rPr lang="en-US" sz="1400"/>
              <a:t>, </a:t>
            </a:r>
            <a:r>
              <a:rPr i="1" lang="en-US" sz="1400"/>
              <a:t>27, </a:t>
            </a:r>
            <a:r>
              <a:rPr lang="en-US" sz="1400"/>
              <a:t>3–9. </a:t>
            </a:r>
            <a:endParaRPr sz="1400"/>
          </a:p>
          <a:p>
            <a:pPr indent="-457200" lvl="0" marL="457200" rtl="0" algn="l">
              <a:lnSpc>
                <a:spcPct val="100000"/>
              </a:lnSpc>
              <a:spcBef>
                <a:spcPts val="600"/>
              </a:spcBef>
              <a:spcAft>
                <a:spcPts val="0"/>
              </a:spcAft>
              <a:buClr>
                <a:schemeClr val="dk1"/>
              </a:buClr>
              <a:buSzPts val="1600"/>
              <a:buFont typeface="Arial"/>
              <a:buNone/>
            </a:pPr>
            <a:r>
              <a:rPr lang="en-US" sz="1400"/>
              <a:t>Donovan, M. S., &amp; Cross, C. T. (Eds.). (2002). </a:t>
            </a:r>
            <a:r>
              <a:rPr i="1" lang="en-US" sz="1400"/>
              <a:t>Minority students in special and gifted education. </a:t>
            </a:r>
            <a:r>
              <a:rPr lang="en-US" sz="1400"/>
              <a:t>Washington, DC: National Academy Press.</a:t>
            </a:r>
            <a:endParaRPr sz="1400"/>
          </a:p>
          <a:p>
            <a:pPr indent="-457200" lvl="0" marL="457200" rtl="0" algn="l">
              <a:lnSpc>
                <a:spcPct val="100000"/>
              </a:lnSpc>
              <a:spcBef>
                <a:spcPts val="600"/>
              </a:spcBef>
              <a:spcAft>
                <a:spcPts val="0"/>
              </a:spcAft>
              <a:buClr>
                <a:schemeClr val="dk1"/>
              </a:buClr>
              <a:buSzPts val="1600"/>
              <a:buFont typeface="Arial"/>
              <a:buNone/>
            </a:pPr>
            <a:r>
              <a:rPr lang="en-US" sz="1400"/>
              <a:t>Fielding, L., Kerr, N., &amp; Rosier, P. (2007). </a:t>
            </a:r>
            <a:r>
              <a:rPr i="1" lang="en-US" sz="1400"/>
              <a:t>Annual growth for all students, Catch-up growth for those who are behind.</a:t>
            </a:r>
            <a:r>
              <a:rPr lang="en-US" sz="1400"/>
              <a:t> Kennewick, WA: New Foundation Press.</a:t>
            </a:r>
            <a:endParaRPr sz="1400"/>
          </a:p>
          <a:p>
            <a:pPr indent="-457200" lvl="0" marL="457200" rtl="0" algn="l">
              <a:lnSpc>
                <a:spcPct val="100000"/>
              </a:lnSpc>
              <a:spcBef>
                <a:spcPts val="600"/>
              </a:spcBef>
              <a:spcAft>
                <a:spcPts val="0"/>
              </a:spcAft>
              <a:buClr>
                <a:schemeClr val="dk1"/>
              </a:buClr>
              <a:buSzPts val="1600"/>
              <a:buFont typeface="Arial"/>
              <a:buNone/>
            </a:pPr>
            <a:r>
              <a:rPr lang="en-US" sz="1400"/>
              <a:t>Fuchs, L. S., Deno, S., &amp; Mirkin, P. (1984). Effects of frequent curriculum-based measurement and evaluation on pedagogy, student achievement, and student awareness of learning. </a:t>
            </a:r>
            <a:r>
              <a:rPr i="1" lang="en-US" sz="1400"/>
              <a:t>American Educational Research Journal, 21</a:t>
            </a:r>
            <a:r>
              <a:rPr lang="en-US" sz="1400"/>
              <a:t>, 449–460.</a:t>
            </a:r>
            <a:endParaRPr sz="1400"/>
          </a:p>
          <a:p>
            <a:pPr indent="-457200" lvl="0" marL="457200" rtl="0" algn="l">
              <a:lnSpc>
                <a:spcPct val="100000"/>
              </a:lnSpc>
              <a:spcBef>
                <a:spcPts val="0"/>
              </a:spcBef>
              <a:spcAft>
                <a:spcPts val="0"/>
              </a:spcAft>
              <a:buSzPts val="1600"/>
              <a:buNone/>
            </a:pPr>
            <a:r>
              <a:t/>
            </a:r>
            <a:endParaRPr sz="1400"/>
          </a:p>
          <a:p>
            <a:pPr indent="0" lvl="0" marL="0" rtl="0" algn="l">
              <a:lnSpc>
                <a:spcPct val="100000"/>
              </a:lnSpc>
              <a:spcBef>
                <a:spcPts val="600"/>
              </a:spcBef>
              <a:spcAft>
                <a:spcPts val="0"/>
              </a:spcAft>
              <a:buSzPts val="1600"/>
              <a:buNone/>
            </a:pPr>
            <a:r>
              <a:t/>
            </a:r>
            <a:endParaRPr sz="1400">
              <a:highlight>
                <a:srgbClr val="00FF00"/>
              </a:highlight>
            </a:endParaRPr>
          </a:p>
        </p:txBody>
      </p:sp>
      <p:sp>
        <p:nvSpPr>
          <p:cNvPr id="1661" name="Google Shape;1661;p98"/>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References</a:t>
            </a:r>
            <a:endParaRPr/>
          </a:p>
        </p:txBody>
      </p:sp>
      <p:sp>
        <p:nvSpPr>
          <p:cNvPr id="1662" name="Google Shape;1662;p98"/>
          <p:cNvSpPr txBox="1"/>
          <p:nvPr>
            <p:ph idx="12" type="sldNum"/>
          </p:nvPr>
        </p:nvSpPr>
        <p:spPr>
          <a:xfrm>
            <a:off x="8567530" y="6507316"/>
            <a:ext cx="344695"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63" name="Google Shape;1663;p98"/>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8" name="Shape 1668"/>
        <p:cNvGrpSpPr/>
        <p:nvPr/>
      </p:nvGrpSpPr>
      <p:grpSpPr>
        <a:xfrm>
          <a:off x="0" y="0"/>
          <a:ext cx="0" cy="0"/>
          <a:chOff x="0" y="0"/>
          <a:chExt cx="0" cy="0"/>
        </a:xfrm>
      </p:grpSpPr>
      <p:sp>
        <p:nvSpPr>
          <p:cNvPr id="1669" name="Google Shape;1669;p99"/>
          <p:cNvSpPr txBox="1"/>
          <p:nvPr>
            <p:ph idx="1" type="body"/>
          </p:nvPr>
        </p:nvSpPr>
        <p:spPr>
          <a:xfrm>
            <a:off x="687400" y="1928825"/>
            <a:ext cx="8224800" cy="39210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SzPts val="1600"/>
              <a:buNone/>
            </a:pPr>
            <a:r>
              <a:rPr lang="en-US" sz="1400"/>
              <a:t>Fuchs, D., Fuchs, L., Compton, D., &amp; Bryant, J. (2005). </a:t>
            </a:r>
            <a:r>
              <a:rPr i="1" lang="en-US" sz="1400"/>
              <a:t>Responsiveness-to-intervention: A new method of identifying students with disabilities</a:t>
            </a:r>
            <a:r>
              <a:rPr lang="en-US" sz="1400"/>
              <a:t>. Paper presented at the Annual Convention of Council for Exceptional Children, Baltimore, MD.</a:t>
            </a:r>
            <a:endParaRPr sz="1400"/>
          </a:p>
          <a:p>
            <a:pPr indent="-457200" lvl="0" marL="457200" rtl="0" algn="l">
              <a:lnSpc>
                <a:spcPct val="100000"/>
              </a:lnSpc>
              <a:spcBef>
                <a:spcPts val="0"/>
              </a:spcBef>
              <a:spcAft>
                <a:spcPts val="0"/>
              </a:spcAft>
              <a:buSzPts val="1600"/>
              <a:buNone/>
            </a:pPr>
            <a:r>
              <a:rPr lang="en-US" sz="1400"/>
              <a:t>Fuchs, L. S., Fuchs, D., &amp; Hamlett, C. L. (1989). Effects of instrumental use of curriculum-based measurement to enhance instructional programs. </a:t>
            </a:r>
            <a:r>
              <a:rPr i="1" lang="en-US" sz="1400"/>
              <a:t>Remedial and Special Education, 10</a:t>
            </a:r>
            <a:r>
              <a:rPr lang="en-US" sz="1400"/>
              <a:t>(2), 43–52. </a:t>
            </a:r>
            <a:endParaRPr sz="1400"/>
          </a:p>
          <a:p>
            <a:pPr indent="-457200" lvl="0" marL="457200" rtl="0" algn="l">
              <a:lnSpc>
                <a:spcPct val="100000"/>
              </a:lnSpc>
              <a:spcBef>
                <a:spcPts val="0"/>
              </a:spcBef>
              <a:spcAft>
                <a:spcPts val="0"/>
              </a:spcAft>
              <a:buSzPts val="1600"/>
              <a:buNone/>
            </a:pPr>
            <a:r>
              <a:rPr lang="en-US" sz="1400"/>
              <a:t>Fuchs, D., Fuchs, L. S., McMaster, K. L., Yen, L., &amp; Svenson, E. (2004). Nonresponders: How to find them? How to help them? What do they mean for special education? </a:t>
            </a:r>
            <a:r>
              <a:rPr i="1" lang="en-US" sz="1400"/>
              <a:t>Teaching Exceptional Children, 37</a:t>
            </a:r>
            <a:r>
              <a:rPr lang="en-US" sz="1400"/>
              <a:t>(1), 72–77.</a:t>
            </a:r>
            <a:endParaRPr sz="1400"/>
          </a:p>
          <a:p>
            <a:pPr indent="-457200" lvl="0" marL="457200" rtl="0" algn="l">
              <a:lnSpc>
                <a:spcPct val="100000"/>
              </a:lnSpc>
              <a:spcBef>
                <a:spcPts val="0"/>
              </a:spcBef>
              <a:spcAft>
                <a:spcPts val="0"/>
              </a:spcAft>
              <a:buSzPts val="1600"/>
              <a:buNone/>
            </a:pPr>
            <a:r>
              <a:rPr lang="en-US" sz="1400"/>
              <a:t>Fuchs, D., Fuchs, L. S., &amp; Vaughn, S. (2014). What is intensive instruction and why is it important? </a:t>
            </a:r>
            <a:r>
              <a:rPr i="1" lang="en-US" sz="1400"/>
              <a:t>Teaching Exceptional Children, 46</a:t>
            </a:r>
            <a:r>
              <a:rPr lang="en-US" sz="1400"/>
              <a:t>(4), 13–18. </a:t>
            </a:r>
            <a:r>
              <a:rPr lang="en-US" sz="1400" u="sng">
                <a:solidFill>
                  <a:schemeClr val="hlink"/>
                </a:solidFill>
                <a:hlinkClick r:id="rId3"/>
              </a:rPr>
              <a:t>https://doi.org/10.1177/0040059914522966</a:t>
            </a:r>
            <a:endParaRPr sz="1400"/>
          </a:p>
          <a:p>
            <a:pPr indent="-457200" lvl="0" marL="457200" rtl="0" algn="l">
              <a:lnSpc>
                <a:spcPct val="100000"/>
              </a:lnSpc>
              <a:spcBef>
                <a:spcPts val="0"/>
              </a:spcBef>
              <a:spcAft>
                <a:spcPts val="0"/>
              </a:spcAft>
              <a:buClr>
                <a:schemeClr val="dk1"/>
              </a:buClr>
              <a:buSzPts val="1600"/>
              <a:buFont typeface="Arial"/>
              <a:buNone/>
            </a:pPr>
            <a:r>
              <a:rPr lang="en-US" sz="1400"/>
              <a:t>Gersten, R., Baker, S. K., Shanahan, T., Linan-Thompson, S., Collins, P., &amp; Scarcella, R. (2007). </a:t>
            </a:r>
            <a:r>
              <a:rPr i="1" lang="en-US" sz="1400"/>
              <a:t>Effective literacy and English language instruction for English learners in the elementary grades </a:t>
            </a:r>
            <a:r>
              <a:rPr lang="en-US" sz="1400"/>
              <a:t>(NCEE 2007-4011). Washington, DC: U.S. Department of Education, Institute of Education Sciences, National Center for Education Evaluation and Regional Assistance. Retrieved from </a:t>
            </a:r>
            <a:r>
              <a:rPr lang="en-US" sz="1400" u="sng">
                <a:solidFill>
                  <a:schemeClr val="hlink"/>
                </a:solidFill>
                <a:hlinkClick r:id="rId4"/>
              </a:rPr>
              <a:t>https://ies.ed.gov/ncee/wwc/Docs/PracticeGuide/20074011.pdf</a:t>
            </a:r>
            <a:endParaRPr sz="1400"/>
          </a:p>
          <a:p>
            <a:pPr indent="-457200" lvl="0" marL="457200" rtl="0" algn="l">
              <a:lnSpc>
                <a:spcPct val="100000"/>
              </a:lnSpc>
              <a:spcBef>
                <a:spcPts val="0"/>
              </a:spcBef>
              <a:spcAft>
                <a:spcPts val="0"/>
              </a:spcAft>
              <a:buSzPts val="1600"/>
              <a:buNone/>
            </a:pPr>
            <a:r>
              <a:t/>
            </a:r>
            <a:endParaRPr sz="1400"/>
          </a:p>
        </p:txBody>
      </p:sp>
      <p:sp>
        <p:nvSpPr>
          <p:cNvPr id="1670" name="Google Shape;1670;p99"/>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References</a:t>
            </a:r>
            <a:endParaRPr/>
          </a:p>
        </p:txBody>
      </p:sp>
      <p:sp>
        <p:nvSpPr>
          <p:cNvPr id="1671" name="Google Shape;1671;p99"/>
          <p:cNvSpPr txBox="1"/>
          <p:nvPr>
            <p:ph idx="12" type="sldNum"/>
          </p:nvPr>
        </p:nvSpPr>
        <p:spPr>
          <a:xfrm>
            <a:off x="8547652" y="6507316"/>
            <a:ext cx="364573" cy="153888"/>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RTI Arkansas Logo.png" id="1672" name="Google Shape;1672;p99"/>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4_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4_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