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5"/>
  </p:notesMasterIdLst>
  <p:sldIdLst>
    <p:sldId id="256" r:id="rId2"/>
    <p:sldId id="1295" r:id="rId3"/>
    <p:sldId id="257" r:id="rId4"/>
    <p:sldId id="259" r:id="rId5"/>
    <p:sldId id="1461" r:id="rId6"/>
    <p:sldId id="1462" r:id="rId7"/>
    <p:sldId id="260" r:id="rId8"/>
    <p:sldId id="1296" r:id="rId9"/>
    <p:sldId id="1401" r:id="rId10"/>
    <p:sldId id="264" r:id="rId11"/>
    <p:sldId id="1388" r:id="rId12"/>
    <p:sldId id="1412" r:id="rId13"/>
    <p:sldId id="1297" r:id="rId14"/>
    <p:sldId id="1413" r:id="rId15"/>
    <p:sldId id="1414" r:id="rId16"/>
    <p:sldId id="1415" r:id="rId17"/>
    <p:sldId id="1416" r:id="rId18"/>
    <p:sldId id="265" r:id="rId19"/>
    <p:sldId id="1463" r:id="rId20"/>
    <p:sldId id="266" r:id="rId21"/>
    <p:sldId id="1384" r:id="rId22"/>
    <p:sldId id="1398" r:id="rId23"/>
    <p:sldId id="267" r:id="rId24"/>
    <p:sldId id="1391" r:id="rId25"/>
    <p:sldId id="1403" r:id="rId26"/>
    <p:sldId id="1386" r:id="rId27"/>
    <p:sldId id="1469" r:id="rId28"/>
    <p:sldId id="1402" r:id="rId29"/>
    <p:sldId id="1307" r:id="rId30"/>
    <p:sldId id="1298" r:id="rId31"/>
    <p:sldId id="269" r:id="rId32"/>
    <p:sldId id="1464" r:id="rId33"/>
    <p:sldId id="1465" r:id="rId34"/>
    <p:sldId id="1466" r:id="rId35"/>
    <p:sldId id="1425" r:id="rId36"/>
    <p:sldId id="1470" r:id="rId37"/>
    <p:sldId id="1471" r:id="rId38"/>
    <p:sldId id="1472" r:id="rId39"/>
    <p:sldId id="258" r:id="rId40"/>
    <p:sldId id="1473" r:id="rId41"/>
    <p:sldId id="1474" r:id="rId42"/>
    <p:sldId id="1406" r:id="rId43"/>
    <p:sldId id="502" r:id="rId44"/>
    <p:sldId id="1301" r:id="rId45"/>
    <p:sldId id="1303" r:id="rId46"/>
    <p:sldId id="1408" r:id="rId47"/>
    <p:sldId id="1395" r:id="rId48"/>
    <p:sldId id="1409" r:id="rId49"/>
    <p:sldId id="1410" r:id="rId50"/>
    <p:sldId id="284" r:id="rId51"/>
    <p:sldId id="1411" r:id="rId52"/>
    <p:sldId id="290" r:id="rId53"/>
    <p:sldId id="292" r:id="rId54"/>
    <p:sldId id="1419" r:id="rId55"/>
    <p:sldId id="1420" r:id="rId56"/>
    <p:sldId id="1468" r:id="rId57"/>
    <p:sldId id="1421" r:id="rId58"/>
    <p:sldId id="1422" r:id="rId59"/>
    <p:sldId id="283" r:id="rId60"/>
    <p:sldId id="588" r:id="rId61"/>
    <p:sldId id="1424" r:id="rId62"/>
    <p:sldId id="303" r:id="rId63"/>
    <p:sldId id="304" r:id="rId64"/>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1" roundtripDataSignature="AMtx7mjzS0pnIcv/5b9TlJkfryxJlHWo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Smith" initials="" lastIdx="1" clrIdx="0"/>
  <p:cmAuthor id="7" name="Christy Brinkley" initials="CB" lastIdx="8" clrIdx="7">
    <p:extLst>
      <p:ext uri="{19B8F6BF-5375-455C-9EA6-DF929625EA0E}">
        <p15:presenceInfo xmlns:p15="http://schemas.microsoft.com/office/powerpoint/2012/main" userId="S-1-5-21-1547161642-1343024091-725345543-9405" providerId="AD"/>
      </p:ext>
    </p:extLst>
  </p:cmAuthor>
  <p:cmAuthor id="1" name="Rebecca Hegger" initials="" lastIdx="2" clrIdx="1"/>
  <p:cmAuthor id="2" name="Office of Behavioral Research &amp; Eval" initials="" lastIdx="1" clrIdx="2"/>
  <p:cmAuthor id="3" name="Sheila Stowers" initials="SS" lastIdx="6" clrIdx="3">
    <p:extLst>
      <p:ext uri="{19B8F6BF-5375-455C-9EA6-DF929625EA0E}">
        <p15:presenceInfo xmlns:p15="http://schemas.microsoft.com/office/powerpoint/2012/main" userId="S-1-5-21-1547161642-1343024091-725345543-44137" providerId="AD"/>
      </p:ext>
    </p:extLst>
  </p:cmAuthor>
  <p:cmAuthor id="4" name="Rebecca Hegger" initials="RH" lastIdx="55" clrIdx="4">
    <p:extLst>
      <p:ext uri="{19B8F6BF-5375-455C-9EA6-DF929625EA0E}">
        <p15:presenceInfo xmlns:p15="http://schemas.microsoft.com/office/powerpoint/2012/main" userId="1ae0273c735cb329" providerId="Windows Live"/>
      </p:ext>
    </p:extLst>
  </p:cmAuthor>
  <p:cmAuthor id="5" name="Stowers" initials="S" lastIdx="4" clrIdx="5">
    <p:extLst>
      <p:ext uri="{19B8F6BF-5375-455C-9EA6-DF929625EA0E}">
        <p15:presenceInfo xmlns:p15="http://schemas.microsoft.com/office/powerpoint/2012/main" userId="Stowers" providerId="None"/>
      </p:ext>
    </p:extLst>
  </p:cmAuthor>
  <p:cmAuthor id="6" name="Anne Merten" initials="AM" lastIdx="12" clrIdx="6">
    <p:extLst>
      <p:ext uri="{19B8F6BF-5375-455C-9EA6-DF929625EA0E}">
        <p15:presenceInfo xmlns:p15="http://schemas.microsoft.com/office/powerpoint/2012/main" userId="S-1-5-21-1547161642-1343024091-725345543-3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9D7662-91F4-40D9-8EC0-393F2CE9E31F}">
  <a:tblStyle styleId="{DE9D7662-91F4-40D9-8EC0-393F2CE9E31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84522" autoAdjust="0"/>
  </p:normalViewPr>
  <p:slideViewPr>
    <p:cSldViewPr snapToGrid="0">
      <p:cViewPr varScale="1">
        <p:scale>
          <a:sx n="95" d="100"/>
          <a:sy n="95" d="100"/>
        </p:scale>
        <p:origin x="816" y="184"/>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15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8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utisminternetmodules.org/"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arbss.org/courses-2/" TargetMode="External"/><Relationship Id="rId4" Type="http://schemas.openxmlformats.org/officeDocument/2006/relationships/hyperlink" Target="https://afirm.fpg.unc.edu/"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bisapps.org/Applications/Pages/SWIS-Suite.aspx"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ese.mo.gov/sites/default/files/se-ep-example1_behaviorinterventionplan_blank_prt3.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173736"/>
            <a:endParaRPr lang="en-US" dirty="0"/>
          </a:p>
        </p:txBody>
      </p:sp>
      <p:sp>
        <p:nvSpPr>
          <p:cNvPr id="256" name="Google Shape;25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e0215fd9d_0_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e0215fd9d_0_1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323" name="Google Shape;323;g6e0215fd9d_0_1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373025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buSzPct val="100000"/>
              <a:buFont typeface="Arial" panose="020B0604020202020204" pitchFamily="34" charset="0"/>
              <a:buChar char="•"/>
            </a:pPr>
            <a:r>
              <a:rPr lang="en-US" dirty="0"/>
              <a:t>The team sets behavior goals for the student:</a:t>
            </a:r>
          </a:p>
          <a:p>
            <a:pPr marL="457200" lvl="1" indent="-173736">
              <a:buFont typeface="Arial" panose="020B0604020202020204" pitchFamily="34" charset="0"/>
              <a:buChar char="•"/>
            </a:pPr>
            <a:r>
              <a:rPr lang="en-US" sz="2800" dirty="0"/>
              <a:t>These goals include temporary replacement behavior and long-term desired behavior</a:t>
            </a:r>
          </a:p>
          <a:p>
            <a:pPr marL="173736" indent="-173736">
              <a:buSzPct val="100000"/>
              <a:buFont typeface="Arial" panose="020B0604020202020204" pitchFamily="34" charset="0"/>
              <a:buChar char="•"/>
            </a:pPr>
            <a:r>
              <a:rPr lang="en-US" dirty="0"/>
              <a:t>The team Identifies strategies to help the student reach the goals. Strategies may include…</a:t>
            </a:r>
          </a:p>
          <a:p>
            <a:pPr marL="457200" lvl="1" indent="-173736">
              <a:buFont typeface="Arial" panose="020B0604020202020204" pitchFamily="34" charset="0"/>
              <a:buChar char="•"/>
            </a:pPr>
            <a:r>
              <a:rPr lang="en-US" sz="2800" dirty="0"/>
              <a:t>Modifying the setting event and antecedent (what “prompts” the problem behavior)</a:t>
            </a:r>
          </a:p>
          <a:p>
            <a:pPr marL="457200" lvl="1" indent="-173736">
              <a:buFont typeface="Arial" panose="020B0604020202020204" pitchFamily="34" charset="0"/>
              <a:buChar char="•"/>
            </a:pPr>
            <a:r>
              <a:rPr lang="en-US" sz="2800" dirty="0"/>
              <a:t>Teaching the student one or more replacement behaviors</a:t>
            </a:r>
          </a:p>
          <a:p>
            <a:pPr marL="457200" lvl="1" indent="-173736">
              <a:buFont typeface="Arial" panose="020B0604020202020204" pitchFamily="34" charset="0"/>
              <a:buChar char="•"/>
            </a:pPr>
            <a:r>
              <a:rPr lang="en-US" sz="2800" dirty="0"/>
              <a:t>Modifying the consequences to make the replacement behaviors more likely to occur</a:t>
            </a:r>
          </a:p>
          <a:p>
            <a:pPr marL="173736" indent="-173736">
              <a:buFont typeface="Arial" panose="020B0604020202020204" pitchFamily="34" charset="0"/>
              <a:buChar char="•"/>
            </a:pPr>
            <a:r>
              <a:rPr lang="en-US" dirty="0"/>
              <a:t>The following sections will align with these main bullets.</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232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buSzPct val="100000"/>
              <a:buFont typeface="Arial" panose="020B0604020202020204" pitchFamily="34" charset="0"/>
              <a:buChar char="•"/>
            </a:pPr>
            <a:r>
              <a:rPr lang="en-US" dirty="0"/>
              <a:t>For more information on Crisis Plans, refer to Tier III Module 4.</a:t>
            </a:r>
          </a:p>
          <a:p>
            <a:pPr marL="173736" indent="-173736">
              <a:buSzPct val="100000"/>
              <a:buFont typeface="Arial" panose="020B0604020202020204" pitchFamily="34" charset="0"/>
              <a:buChar char="•"/>
            </a:pPr>
            <a:r>
              <a:rPr lang="en-US" dirty="0"/>
              <a:t>The team may have created a crisis plan to prevent harm to the student or others. Based on information gathered in the FBA process, the team may need to make changes to the crisis plan. Note: some districts may have guidelines on crisis planning. Arkansas guidelines for restraint: http://dese.ade.arkansas.gov/public/userfiles/Learning_Services/Restraints/ADE_Advisory_Guidelines_for_the_Use_of_Student_Restraint_in_Public_School_or_Educational_Settings_2014.pdf</a:t>
            </a:r>
          </a:p>
          <a:p>
            <a:pPr marL="173736" indent="-173736">
              <a:buSzPct val="100000"/>
              <a:buFont typeface="Arial" panose="020B0604020202020204" pitchFamily="34" charset="0"/>
              <a:buChar char="•"/>
            </a:pPr>
            <a:r>
              <a:rPr lang="en-US" dirty="0"/>
              <a:t>The team will implement the plan (which includes providing any necessary professional development to staff)</a:t>
            </a:r>
          </a:p>
          <a:p>
            <a:pPr marL="173736" indent="-173736">
              <a:buSzPct val="100000"/>
              <a:buFont typeface="Arial" panose="020B0604020202020204" pitchFamily="34" charset="0"/>
              <a:buChar char="•"/>
            </a:pPr>
            <a:r>
              <a:rPr lang="en-US" dirty="0"/>
              <a:t>The team will evaluate along the way to make sure the plan is working.</a:t>
            </a:r>
          </a:p>
          <a:p>
            <a:pPr marL="173736" indent="-173736">
              <a:buSzPct val="100000"/>
              <a:buFont typeface="Arial" panose="020B0604020202020204" pitchFamily="34" charset="0"/>
              <a:buChar char="•"/>
            </a:pPr>
            <a:endParaRPr lang="en-US" dirty="0"/>
          </a:p>
          <a:p>
            <a:pPr marL="173736" indent="-173736"/>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630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173736" indent="-173736"/>
            <a:r>
              <a:rPr lang="en-US" dirty="0"/>
              <a:t>This form is provided in the Facilitator Guide.</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912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86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445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38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667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endParaRPr/>
          </a:p>
        </p:txBody>
      </p:sp>
      <p:sp>
        <p:nvSpPr>
          <p:cNvPr id="359" name="Google Shape;35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marR="0" lvl="0" indent="0" algn="l" defTabSz="933237"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0" indent="0"/>
            <a:r>
              <a:rPr lang="en-US" dirty="0"/>
              <a:t>The purpose of the competing behavior pathway is threefold:</a:t>
            </a:r>
            <a:endParaRPr dirty="0"/>
          </a:p>
          <a:p>
            <a:pPr marL="457200" indent="-173736">
              <a:buClr>
                <a:schemeClr val="dk1"/>
              </a:buClr>
              <a:buSzPts val="1200"/>
              <a:buFont typeface="Calibri"/>
              <a:buAutoNum type="arabicPeriod"/>
            </a:pPr>
            <a:r>
              <a:rPr lang="en-US" dirty="0"/>
              <a:t>Highlight the importance of building the behavior intervention plan around the summary statement.</a:t>
            </a:r>
            <a:endParaRPr dirty="0"/>
          </a:p>
          <a:p>
            <a:pPr marL="457200" indent="-173736">
              <a:buClr>
                <a:schemeClr val="dk1"/>
              </a:buClr>
              <a:buSzPts val="1200"/>
              <a:buFont typeface="Calibri"/>
              <a:buAutoNum type="arabicPeriod"/>
            </a:pPr>
            <a:r>
              <a:rPr lang="en-US" dirty="0"/>
              <a:t>Identify competing behavioral alternatives to the problem behavior</a:t>
            </a:r>
            <a:endParaRPr dirty="0"/>
          </a:p>
          <a:p>
            <a:pPr marL="457200" indent="-173736">
              <a:buClr>
                <a:schemeClr val="dk1"/>
              </a:buClr>
              <a:buSzPts val="1200"/>
              <a:buFont typeface="Calibri"/>
              <a:buAutoNum type="arabicPeriod"/>
            </a:pPr>
            <a:r>
              <a:rPr lang="en-US" dirty="0"/>
              <a:t>Determine strategies for making the problem behavior ineffective, inefficient or irrelevant through changes to the routine or environment. (Crone &amp; Horner, 2003)</a:t>
            </a:r>
            <a:endParaRPr dirty="0"/>
          </a:p>
          <a:p>
            <a:pPr marL="0" indent="0">
              <a:buClr>
                <a:schemeClr val="dk1"/>
              </a:buClr>
              <a:buSzPts val="1200"/>
            </a:pPr>
            <a:endParaRPr lang="en-US" dirty="0"/>
          </a:p>
          <a:p>
            <a:pPr marL="0" indent="0">
              <a:buClr>
                <a:schemeClr val="dk1"/>
              </a:buClr>
              <a:buSzPts val="1200"/>
            </a:pPr>
            <a:endParaRPr dirty="0"/>
          </a:p>
        </p:txBody>
      </p:sp>
      <p:sp>
        <p:nvSpPr>
          <p:cNvPr id="365" name="Google Shape;365;p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EA042-252A-47DF-B530-8D57C336B528}" type="slidenum">
              <a:rPr lang="en-US" smtClean="0"/>
              <a:t>2</a:t>
            </a:fld>
            <a:endParaRPr lang="en-US"/>
          </a:p>
        </p:txBody>
      </p:sp>
    </p:spTree>
    <p:extLst>
      <p:ext uri="{BB962C8B-B14F-4D97-AF65-F5344CB8AC3E}">
        <p14:creationId xmlns:p14="http://schemas.microsoft.com/office/powerpoint/2010/main" val="165280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173736" indent="-173736">
              <a:buFont typeface="Arial" panose="020B0604020202020204" pitchFamily="34" charset="0"/>
              <a:buChar char="•"/>
            </a:pPr>
            <a:r>
              <a:rPr lang="en-US" dirty="0"/>
              <a:t>This template is available in the Facilitator Guide.</a:t>
            </a:r>
          </a:p>
          <a:p>
            <a:pPr marL="173736" indent="-173736">
              <a:buFont typeface="Arial" panose="020B0604020202020204" pitchFamily="34" charset="0"/>
              <a:buChar char="•"/>
            </a:pPr>
            <a:r>
              <a:rPr lang="en-US" dirty="0"/>
              <a:t>This template will help teams develop the competing behavior pathway.</a:t>
            </a:r>
          </a:p>
          <a:p>
            <a:pPr marL="173736" indent="-173736">
              <a:buFont typeface="Arial" panose="020B0604020202020204" pitchFamily="34" charset="0"/>
              <a:buChar char="•"/>
            </a:pPr>
            <a:r>
              <a:rPr lang="en-US" dirty="0"/>
              <a:t>This is a visual representation of the information on slide 14.</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594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3736"/>
            <a:r>
              <a:rPr lang="en-US" dirty="0"/>
              <a:t>Trainer notes:</a:t>
            </a:r>
          </a:p>
          <a:p>
            <a:pPr marL="0" indent="0">
              <a:buFont typeface="Arial" panose="020B0604020202020204" pitchFamily="34" charset="0"/>
              <a:buNone/>
            </a:pPr>
            <a:r>
              <a:rPr lang="en-US" dirty="0"/>
              <a:t>The competing behavior pathway defines a short-term replacement behavior that we can live with while the student works towards the long-term desired behavior.</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854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a:t>Trainer Notes:</a:t>
            </a:r>
          </a:p>
          <a:p>
            <a:pPr marL="0" indent="0"/>
            <a:r>
              <a:rPr lang="en-US" dirty="0"/>
              <a:t>The gap may be very wide between the desired behavior and what the student is currently doing. A short-term alternative behavior helps to move the student the correct direction by giving stepping stones to get there.</a:t>
            </a:r>
          </a:p>
          <a:p>
            <a:pPr marL="171450" indent="-171450">
              <a:buFont typeface="Arial" panose="020B0604020202020204" pitchFamily="34" charset="0"/>
              <a:buChar char="•"/>
            </a:pPr>
            <a:r>
              <a:rPr lang="en-US" dirty="0"/>
              <a:t>Short-term alternative behaviors will be discontinued once the student has mastered that step consistently and can be reasonably expected to perform the longer-term expectation. </a:t>
            </a:r>
          </a:p>
          <a:p>
            <a:pPr marL="171450" indent="-171450">
              <a:buFont typeface="Arial" panose="020B0604020202020204" pitchFamily="34" charset="0"/>
              <a:buChar char="•"/>
            </a:pPr>
            <a:r>
              <a:rPr lang="en-US" dirty="0"/>
              <a:t>When the student performs the desired replacement behavior, staff considers how the new behavior meets the student’s needs and how it will be reinforced.  </a:t>
            </a:r>
            <a:endParaRPr dirty="0"/>
          </a:p>
        </p:txBody>
      </p:sp>
      <p:sp>
        <p:nvSpPr>
          <p:cNvPr id="372" name="Google Shape;372;p1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70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endParaRPr lang="en-US"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25</a:t>
            </a:fld>
            <a:endParaRPr/>
          </a:p>
        </p:txBody>
      </p:sp>
    </p:spTree>
    <p:extLst>
      <p:ext uri="{BB962C8B-B14F-4D97-AF65-F5344CB8AC3E}">
        <p14:creationId xmlns:p14="http://schemas.microsoft.com/office/powerpoint/2010/main" val="427039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buFont typeface="Arial" panose="020B0604020202020204" pitchFamily="34" charset="0"/>
              <a:buNone/>
            </a:pPr>
            <a:r>
              <a:rPr lang="en-US" dirty="0"/>
              <a:t>Trainer notes:</a:t>
            </a:r>
          </a:p>
          <a:p>
            <a:pPr marL="0" indent="0">
              <a:buClr>
                <a:schemeClr val="dk1"/>
              </a:buClr>
              <a:buSzPts val="1200"/>
              <a:buFont typeface="Arial" panose="020B0604020202020204" pitchFamily="34" charset="0"/>
              <a:buNone/>
            </a:pPr>
            <a:r>
              <a:rPr lang="en-US" dirty="0"/>
              <a:t>In schools that implement PBIS, the goal of all 3 tiers is to support students in meeting the school-wide expectations.</a:t>
            </a:r>
            <a:endParaRPr dirty="0"/>
          </a:p>
        </p:txBody>
      </p:sp>
      <p:sp>
        <p:nvSpPr>
          <p:cNvPr id="365" name="Google Shape;365;p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26</a:t>
            </a:fld>
            <a:endParaRPr/>
          </a:p>
        </p:txBody>
      </p:sp>
    </p:spTree>
    <p:extLst>
      <p:ext uri="{BB962C8B-B14F-4D97-AF65-F5344CB8AC3E}">
        <p14:creationId xmlns:p14="http://schemas.microsoft.com/office/powerpoint/2010/main" val="338283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173736" indent="-173736">
              <a:buFont typeface="Arial" panose="020B0604020202020204" pitchFamily="34" charset="0"/>
              <a:buChar char="•"/>
            </a:pPr>
            <a:r>
              <a:rPr lang="en-US" dirty="0"/>
              <a:t>This template is available in the Facilitator Guide.</a:t>
            </a:r>
          </a:p>
          <a:p>
            <a:pPr marL="173736" indent="-173736">
              <a:buFont typeface="Arial" panose="020B0604020202020204" pitchFamily="34" charset="0"/>
              <a:buChar char="•"/>
            </a:pPr>
            <a:r>
              <a:rPr lang="en-US" dirty="0"/>
              <a:t>This template will help teams develop the competing behavior pathway.</a:t>
            </a:r>
          </a:p>
          <a:p>
            <a:pPr marL="173736" indent="-173736">
              <a:buFont typeface="Arial" panose="020B0604020202020204" pitchFamily="34" charset="0"/>
              <a:buChar char="•"/>
            </a:pPr>
            <a:r>
              <a:rPr lang="en-US" dirty="0"/>
              <a:t>This is a visual representation of the information on slide 14.</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483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33237"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latin typeface="Calibri"/>
                <a:ea typeface="Calibri"/>
                <a:cs typeface="Calibri"/>
                <a:sym typeface="Calibri"/>
              </a:rPr>
              <a:t>Trainer Notes:</a:t>
            </a:r>
            <a:endParaRPr lang="en-US" dirty="0"/>
          </a:p>
          <a:p>
            <a:pPr marL="0" indent="-173736" defTabSz="933237">
              <a:buFont typeface="Arial" panose="020B0604020202020204" pitchFamily="34" charset="0"/>
              <a:buNone/>
              <a:defRPr/>
            </a:pPr>
            <a:r>
              <a:rPr lang="en-US" dirty="0"/>
              <a:t>There will be an activity in the Facilitator Guide to allow participants to practice completing this sequence with our case study, Aiden.</a:t>
            </a:r>
          </a:p>
          <a:p>
            <a:pPr marL="173736" indent="-173736" defTabSz="933237">
              <a:buFont typeface="Arial" panose="020B0604020202020204" pitchFamily="34" charset="0"/>
              <a:buChar char="•"/>
              <a:defRPr/>
            </a:pPr>
            <a:r>
              <a:rPr lang="en-US" dirty="0"/>
              <a:t>In this example, the student can remove themself from the difficult task with the short-term alternative behavior of asking for a break. </a:t>
            </a:r>
          </a:p>
          <a:p>
            <a:pPr marL="173736" indent="-173736" defTabSz="933237">
              <a:buFont typeface="Arial" panose="020B0604020202020204" pitchFamily="34" charset="0"/>
              <a:buChar char="•"/>
              <a:defRPr/>
            </a:pPr>
            <a:r>
              <a:rPr lang="en-US" dirty="0"/>
              <a:t>This breaks the cycle of the disruptive behavior but does not yet reach the desired behavior for the completed work.</a:t>
            </a:r>
          </a:p>
          <a:p>
            <a:pPr marL="173736" indent="-173736" defTabSz="933237">
              <a:buFont typeface="Arial" panose="020B0604020202020204" pitchFamily="34" charset="0"/>
              <a:buChar char="•"/>
              <a:defRPr/>
            </a:pPr>
            <a:r>
              <a:rPr lang="en-US" dirty="0"/>
              <a:t>The maintaining consequence reinforces the completed work and not the break. </a:t>
            </a:r>
          </a:p>
          <a:p>
            <a:pPr marL="173736" indent="-173736" defTabSz="933237">
              <a:buFont typeface="Arial" panose="020B0604020202020204" pitchFamily="34" charset="0"/>
              <a:buChar char="•"/>
              <a:defRPr/>
            </a:pPr>
            <a:r>
              <a:rPr lang="en-US" dirty="0"/>
              <a:t>The short-term alternate behavior DOES meet the function and therefore enables the student to have their need met in a more socially acceptable and less disruptive manner. </a:t>
            </a:r>
          </a:p>
          <a:p>
            <a:pPr marL="173736" indent="-173736" defTabSz="933237">
              <a:buFont typeface="Arial" panose="020B0604020202020204" pitchFamily="34" charset="0"/>
              <a:buChar char="•"/>
              <a:defRPr/>
            </a:pPr>
            <a:r>
              <a:rPr lang="en-US" dirty="0"/>
              <a:t>It should be noted that the maintaining consequence is only effective at reinforcing the desired replacement behavior if it is known to be motivating to the student.</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406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fontAlgn="base"/>
            <a:r>
              <a:rPr lang="en-US" dirty="0"/>
              <a:t>Trainer Notes:</a:t>
            </a:r>
          </a:p>
          <a:p>
            <a:pPr marL="173736" indent="-173736" fontAlgn="base">
              <a:buFont typeface="Arial" panose="020B0604020202020204" pitchFamily="34" charset="0"/>
              <a:buChar char="•"/>
            </a:pPr>
            <a:r>
              <a:rPr lang="en-US" dirty="0"/>
              <a:t>Which target behaviors do we want to increase – both desired and replacement? Can staff realistically measure these? How?</a:t>
            </a:r>
          </a:p>
          <a:p>
            <a:pPr marL="173736" indent="-173736" fontAlgn="base">
              <a:buFont typeface="Arial" panose="020B0604020202020204" pitchFamily="34" charset="0"/>
              <a:buChar char="•"/>
            </a:pPr>
            <a:r>
              <a:rPr lang="en-US" dirty="0"/>
              <a:t>Which target behaviors do we want to decrease? Can staff realistically measure these? How?</a:t>
            </a:r>
          </a:p>
          <a:p>
            <a:pPr marL="173736" indent="-173736" fontAlgn="base">
              <a:buFont typeface="Arial" panose="020B0604020202020204" pitchFamily="34" charset="0"/>
              <a:buChar char="•"/>
            </a:pPr>
            <a:r>
              <a:rPr lang="en-US" dirty="0"/>
              <a:t>What are present levels of performance of the behaviors above?</a:t>
            </a:r>
          </a:p>
          <a:p>
            <a:pPr marL="173736" indent="-173736" fontAlgn="base">
              <a:buFont typeface="Arial" panose="020B0604020202020204" pitchFamily="34" charset="0"/>
              <a:buChar char="•"/>
            </a:pPr>
            <a:r>
              <a:rPr lang="en-US" dirty="0"/>
              <a:t>What are the desired (long-term) and acceptable (short-term) target goals and timelines? </a:t>
            </a:r>
          </a:p>
          <a:p>
            <a:pPr marL="173736" indent="-173736" fontAlgn="base">
              <a:buFont typeface="Arial" panose="020B0604020202020204" pitchFamily="34" charset="0"/>
              <a:buChar char="•"/>
            </a:pPr>
            <a:r>
              <a:rPr lang="en-US" dirty="0"/>
              <a:t>Are outcome goals specific, measurable, and realistic?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177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endParaRPr/>
          </a:p>
        </p:txBody>
      </p:sp>
      <p:sp>
        <p:nvSpPr>
          <p:cNvPr id="359" name="Google Shape;35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49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61" name="Google Shape;26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Trainer Notes:</a:t>
            </a:r>
          </a:p>
          <a:p>
            <a:pPr marL="173736" lvl="0" indent="-173736">
              <a:spcBef>
                <a:spcPts val="0"/>
              </a:spcBef>
              <a:buSzPts val="2800"/>
              <a:buFont typeface="Arial" panose="020B0604020202020204" pitchFamily="34" charset="0"/>
              <a:buChar char="•"/>
            </a:pPr>
            <a:r>
              <a:rPr lang="en-US" dirty="0"/>
              <a:t>The team should develop intervention strategies that address the functions of the student’s problem behavior: seeking attention, avoiding attention, avoiding situations/tasks. </a:t>
            </a:r>
          </a:p>
          <a:p>
            <a:pPr marL="173736" indent="-173736">
              <a:buSzPts val="2800"/>
              <a:buFont typeface="Arial" panose="020B0604020202020204" pitchFamily="34" charset="0"/>
              <a:buChar char="•"/>
            </a:pPr>
            <a:r>
              <a:rPr lang="en-US" dirty="0"/>
              <a:t>The intervention strategies will help to…</a:t>
            </a:r>
          </a:p>
          <a:p>
            <a:pPr marL="457200" lvl="1" indent="-173736">
              <a:buSzPts val="2800"/>
              <a:buFont typeface="Arial" panose="020B0604020202020204" pitchFamily="34" charset="0"/>
              <a:buChar char="•"/>
            </a:pPr>
            <a:r>
              <a:rPr lang="en-US" dirty="0"/>
              <a:t>Modify the setting event and antecedent of the behavior</a:t>
            </a:r>
          </a:p>
          <a:p>
            <a:pPr marL="457200" lvl="1" indent="-173736">
              <a:buSzPts val="2800"/>
              <a:buFont typeface="Arial" panose="020B0604020202020204" pitchFamily="34" charset="0"/>
              <a:buChar char="•"/>
            </a:pPr>
            <a:r>
              <a:rPr lang="en-US" dirty="0"/>
              <a:t>Teach the student appropriate replacement behaviors</a:t>
            </a:r>
          </a:p>
          <a:p>
            <a:pPr marL="457200" lvl="1" indent="-173736">
              <a:buSzPts val="2800"/>
              <a:buFont typeface="Arial" panose="020B0604020202020204" pitchFamily="34" charset="0"/>
              <a:buChar char="•"/>
            </a:pPr>
            <a:r>
              <a:rPr lang="en-US" dirty="0"/>
              <a:t>Modify consequences to strengthen the desired behavior</a:t>
            </a:r>
          </a:p>
          <a:p>
            <a:pPr marL="0" lvl="0" indent="0">
              <a:spcBef>
                <a:spcPts val="0"/>
              </a:spcBef>
              <a:buSzPts val="2800"/>
              <a:buNone/>
            </a:pPr>
            <a:endParaRPr lang="en-US" dirty="0"/>
          </a:p>
        </p:txBody>
      </p:sp>
      <p:sp>
        <p:nvSpPr>
          <p:cNvPr id="385" name="Google Shape;385;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0" indent="0">
              <a:buFont typeface="Arial" panose="020B0604020202020204" pitchFamily="34" charset="0"/>
              <a:buNone/>
            </a:pPr>
            <a:r>
              <a:rPr lang="en-US" dirty="0"/>
              <a:t>The following slides give examples of antecedent strategies that can be used to prevent behaviors that serve three main functions: seeking attention, avoiding attention, and avoiding tasks.</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581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3e488f74b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3e488f74b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dirty="0"/>
              <a:t>Trainer Notes:</a:t>
            </a:r>
            <a:endParaRPr dirty="0"/>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Target behaviors may sometimes function to gain sensory stimulation. </a:t>
            </a:r>
            <a:endParaRPr dirty="0">
              <a:solidFill>
                <a:schemeClr val="dk1"/>
              </a:solidFill>
            </a:endParaRPr>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This table provides some evidence-based strategies that may be used to address target behaviors serving this function, but does not provide an exhaustive list of strategies from the literature.  </a:t>
            </a:r>
            <a:endParaRPr dirty="0">
              <a:solidFill>
                <a:schemeClr val="dk1"/>
              </a:solidFill>
            </a:endParaRPr>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Strategies are divided into antecedent strategies, used to prevent occurrence of the target behavior, teaching strategies (focused on teaching functionally-equivalent replacement behaviors), and consequence strategies (focused on reinforcing replacement and desired behaviors, as well reducing occurrence of the target behavior). </a:t>
            </a:r>
            <a:endParaRPr dirty="0">
              <a:solidFill>
                <a:schemeClr val="dk1"/>
              </a:solidFill>
            </a:endParaRPr>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Antecedent strategies will focus mainly on enriching the environment with appropriate items/activities, scheduling times to engage in safe sensory-maintained behaviors, and/or providing alternative forms of sensory stimulation. For example, a student who pinches their own arm might be taught to manipulate Playdoh or a stress ball. Or offer an iPad to a student to provide auditory or visual input.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Teaching replacement behaviors for a sensory function most often will involve teaching the student to request a break to engage in safe sensory behavior OR teaching the student to request a desired item to manipulate.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consequence strategies in the table.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For sensory behaviors, differential reinforcement might involve providing a desired item when requested, providing a break to engage in sensory behaviors when requested, or providing access to sensory behaviors when the student has refrained from engaging in these behaviors for a set amount of time.</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Extinction for sensory behaviors is very difficult to implement and often not feasible. When using this strategy, consultation with a specialist may be needed to ensure safety for the student and/or others working with the student.</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RIRD involves interrupting a repetitive sensory behavior and then redirecting the student to engage in a more appropriate behavior. For example, a student who repetitively chews on their fingernails or shirt sleeves might be redirected to chew gum. </a:t>
            </a:r>
            <a:endParaRPr dirty="0">
              <a:solidFill>
                <a:schemeClr val="dk1"/>
              </a:solidFill>
            </a:endParaRPr>
          </a:p>
          <a:p>
            <a:pPr marL="0" lvl="0" indent="-457200" algn="l" rtl="0">
              <a:spcBef>
                <a:spcPts val="0"/>
              </a:spcBef>
              <a:spcAft>
                <a:spcPts val="0"/>
              </a:spcAft>
              <a:buClr>
                <a:schemeClr val="dk1"/>
              </a:buClr>
              <a:buSzPts val="1100"/>
              <a:buFont typeface="Arial"/>
              <a:buNone/>
            </a:pPr>
            <a:endParaRPr dirty="0">
              <a:solidFill>
                <a:schemeClr val="dk1"/>
              </a:solidFill>
            </a:endParaRPr>
          </a:p>
          <a:p>
            <a:pPr marL="0" lvl="0" indent="-457200" algn="l" rtl="0">
              <a:spcBef>
                <a:spcPts val="0"/>
              </a:spcBef>
              <a:spcAft>
                <a:spcPts val="0"/>
              </a:spcAft>
              <a:buClr>
                <a:schemeClr val="dk1"/>
              </a:buClr>
              <a:buSzPts val="1100"/>
              <a:buFont typeface="Arial"/>
              <a:buNone/>
            </a:pPr>
            <a:r>
              <a:rPr lang="en" dirty="0">
                <a:solidFill>
                  <a:schemeClr val="dk1"/>
                </a:solidFill>
              </a:rPr>
              <a:t>Source for Examples:</a:t>
            </a:r>
            <a:endParaRPr dirty="0">
              <a:solidFill>
                <a:schemeClr val="dk1"/>
              </a:solidFill>
            </a:endParaRPr>
          </a:p>
          <a:p>
            <a:pPr marL="0" lvl="0" indent="-457200" algn="l" rtl="0">
              <a:spcBef>
                <a:spcPts val="0"/>
              </a:spcBef>
              <a:spcAft>
                <a:spcPts val="0"/>
              </a:spcAft>
              <a:buClr>
                <a:schemeClr val="dk1"/>
              </a:buClr>
              <a:buSzPts val="1100"/>
              <a:buFont typeface="Arial"/>
              <a:buNone/>
            </a:pPr>
            <a:r>
              <a:rPr lang="en" dirty="0">
                <a:solidFill>
                  <a:schemeClr val="dk1"/>
                </a:solidFill>
              </a:rPr>
              <a:t>Planning intensive interventions (tier 3) function based interventions (2014, April). Appendix A. </a:t>
            </a:r>
            <a:r>
              <a:rPr lang="en" i="1" dirty="0">
                <a:solidFill>
                  <a:schemeClr val="dk1"/>
                </a:solidFill>
              </a:rPr>
              <a:t>National Center on Intensive Intervention at American Institute for Research</a:t>
            </a:r>
            <a:r>
              <a:rPr lang="en" dirty="0">
                <a:solidFill>
                  <a:schemeClr val="dk1"/>
                </a:solidFill>
              </a:rPr>
              <a:t>, p. 1-20. Retrieved on September 3, 2020 from </a:t>
            </a:r>
            <a:r>
              <a:rPr lang="en" u="sng" dirty="0">
                <a:solidFill>
                  <a:srgbClr val="0097A7"/>
                </a:solidFill>
                <a:hlinkClick r:id="rId3">
                  <a:extLst>
                    <a:ext uri="{A12FA001-AC4F-418D-AE19-62706E023703}">
                      <ahyp:hlinkClr xmlns:ahyp="http://schemas.microsoft.com/office/drawing/2018/hyperlinkcolor" val="tx"/>
                    </a:ext>
                  </a:extLst>
                </a:hlinkClick>
              </a:rPr>
              <a:t>https://intensiveintervention.org/sites/default/files/Handout1_BehaviorCEC2014.pdf</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19394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3e488f74b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3e488f74b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Trainer Notes:</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Target behaviors may sometimes function to allow students to escape or avoid demands, tasks, social interaction, and/or a location/setting.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This table provides some evidence-based strategies that may be used to address target behaviors serving this function, but does not provide an exhaustive list of strategies from the literature.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antecedent strategies from the table. Examples/more details for each are provided below.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BEFORE the target behavior occurs discrete choices should be provided. For example, the student could be given a choice of a writing utensil, task order, location for completing task, when to complete a task, how to complete the task - type responses or write on paper, etc.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Scheduled breaks during which no demands and/or social interaction occurs may help reduce target behaviors that are maintained by escape or avoidance.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Modifying the task/instruction could include having the student work alone rather than with peers, reducing task difficulty and/or length, changing the words, facial expressions, and/or tone of voice you use to give instructions (ex. Saying, “Do this math worksheet now.” versus “It’s time to complete this math worksheet.”), changing the format or mode of output for the task, etc.</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Use of a visual schedule or other visual cues may increase predictability for the student.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Incorporating student interests into tasks/activities can reduce escape behaviors. For example, if a student that is interested in Sponge Bob, you may have their essay topic involve Sponge Bob.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Behavior momentum involves providing an easy task/instruction prior to a more difficult task/instruction.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Teaching replacement behaviors for an escape/avoid function most often involves teaching the student to request a break, request to be alone, request to leave a location/setting, and/or request a different/easier task.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consequence strategies in the table.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Class pass involves providing the student a set number of break cards each day that can be handed in by the student to receive a break (inside or outside the classroom). Unused passes can be exchanged for access to preferred items/activities at a designated time. Class pass provides an example of a teaching strategy because the student is taught an appropriate break request. Class pass is also an example of a consequence strategy because requesting a break is reinforced by providing access to the break when requested. Also, saved passes (engaging in the desired behavior of participating in assigned tasks) is reinforced by access to preferred items/activities.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For escape/avoidance behaviors, differential reinforcement might involve providing a break from a task or social interaction or providing a different task when appropriately requested. This could also involve providing a break from tasks and/or social interaction when the student has refrained from engaging in the target behavior for a set amount of time.</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Extinction for escape behaviors is very difficult to implement and often not feasible. This strategy involves keeping a demand/task in place until the student complies with the demand/task. When using this strategy, consultation with a specialist may be needed to ensure safety for the student and/or others working with the student.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Source for Examples:</a:t>
            </a:r>
            <a:endParaRPr dirty="0">
              <a:solidFill>
                <a:schemeClr val="dk1"/>
              </a:solidFill>
            </a:endParaRPr>
          </a:p>
          <a:p>
            <a:pPr marL="0" lvl="0" indent="0" algn="l" rtl="0">
              <a:spcBef>
                <a:spcPts val="0"/>
              </a:spcBef>
              <a:spcAft>
                <a:spcPts val="0"/>
              </a:spcAft>
              <a:buNone/>
            </a:pPr>
            <a:r>
              <a:rPr lang="en" dirty="0">
                <a:solidFill>
                  <a:schemeClr val="dk1"/>
                </a:solidFill>
              </a:rPr>
              <a:t>Planning intensive interventions (tier 3) function based interventions (2014, April). Appendix A. </a:t>
            </a:r>
            <a:r>
              <a:rPr lang="en" i="1" dirty="0">
                <a:solidFill>
                  <a:schemeClr val="dk1"/>
                </a:solidFill>
              </a:rPr>
              <a:t>National Center on Intensive Intervention at American Institute for Research</a:t>
            </a:r>
            <a:r>
              <a:rPr lang="en" dirty="0">
                <a:solidFill>
                  <a:schemeClr val="dk1"/>
                </a:solidFill>
              </a:rPr>
              <a:t>, p. 1-20. Retrieved on September 3, 2020 from </a:t>
            </a:r>
            <a:r>
              <a:rPr lang="en" u="sng" dirty="0">
                <a:solidFill>
                  <a:srgbClr val="0097A7"/>
                </a:solidFill>
                <a:hlinkClick r:id="rId3">
                  <a:extLst>
                    <a:ext uri="{A12FA001-AC4F-418D-AE19-62706E023703}">
                      <ahyp:hlinkClr xmlns:ahyp="http://schemas.microsoft.com/office/drawing/2018/hyperlinkcolor" val="tx"/>
                    </a:ext>
                  </a:extLst>
                </a:hlinkClick>
              </a:rPr>
              <a:t>https://intensiveintervention.org/sites/default/files/Handout1_BehaviorCEC2014.pdf</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SzPts val="1100"/>
              <a:buChar char="●"/>
            </a:pPr>
            <a:endParaRPr dirty="0"/>
          </a:p>
        </p:txBody>
      </p:sp>
    </p:spTree>
    <p:extLst>
      <p:ext uri="{BB962C8B-B14F-4D97-AF65-F5344CB8AC3E}">
        <p14:creationId xmlns:p14="http://schemas.microsoft.com/office/powerpoint/2010/main" val="3340140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3e488f74b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3e488f74b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Trainer Notes: </a:t>
            </a:r>
            <a:endParaRPr dirty="0"/>
          </a:p>
          <a:p>
            <a:pPr marL="173736" lvl="0" indent="-173736" algn="l" rtl="0">
              <a:spcBef>
                <a:spcPts val="0"/>
              </a:spcBef>
              <a:spcAft>
                <a:spcPts val="0"/>
              </a:spcAft>
              <a:buSzPts val="1100"/>
              <a:buFont typeface="Arial" panose="020B0604020202020204" pitchFamily="34" charset="0"/>
              <a:buChar char="•"/>
            </a:pPr>
            <a:r>
              <a:rPr lang="en" dirty="0"/>
              <a:t>Target behaviors sometimes allow the student to gain adult and/or peer attention.</a:t>
            </a:r>
            <a:endParaRPr dirty="0"/>
          </a:p>
          <a:p>
            <a:pPr marL="173736" lvl="0" indent="-173736" algn="l" rtl="0">
              <a:spcBef>
                <a:spcPts val="0"/>
              </a:spcBef>
              <a:spcAft>
                <a:spcPts val="0"/>
              </a:spcAft>
              <a:buSzPts val="1100"/>
              <a:buFont typeface="Arial" panose="020B0604020202020204" pitchFamily="34" charset="0"/>
              <a:buChar char="•"/>
            </a:pPr>
            <a:r>
              <a:rPr lang="en" dirty="0"/>
              <a:t>This table provides examples of different types of interventions that may be most effective when the function of the target behavior is to gain attention. </a:t>
            </a:r>
            <a:endParaRPr dirty="0"/>
          </a:p>
          <a:p>
            <a:pPr marL="173736" lvl="0" indent="-173736" algn="l" rtl="0">
              <a:spcBef>
                <a:spcPts val="0"/>
              </a:spcBef>
              <a:spcAft>
                <a:spcPts val="0"/>
              </a:spcAft>
              <a:buSzPts val="1100"/>
              <a:buFont typeface="Arial" panose="020B0604020202020204" pitchFamily="34" charset="0"/>
              <a:buChar char="•"/>
            </a:pPr>
            <a:r>
              <a:rPr lang="en" dirty="0"/>
              <a:t>This is not an exhaustive list of appropriate interventions for attention maintained behaviors, but provides several examples of evidence-based strategies. </a:t>
            </a:r>
            <a:endParaRPr dirty="0"/>
          </a:p>
          <a:p>
            <a:pPr marL="173736" lvl="0" indent="-173736" algn="l" rtl="0">
              <a:spcBef>
                <a:spcPts val="0"/>
              </a:spcBef>
              <a:spcAft>
                <a:spcPts val="0"/>
              </a:spcAft>
              <a:buSzPts val="1100"/>
              <a:buFont typeface="Arial" panose="020B0604020202020204" pitchFamily="34" charset="0"/>
              <a:buChar char="•"/>
            </a:pPr>
            <a:r>
              <a:rPr lang="en" dirty="0"/>
              <a:t>Review list of antecedent strategies in table. Here are examples of how you might arrange some of these antecedent strategies in the classroom:</a:t>
            </a:r>
            <a:endParaRPr dirty="0"/>
          </a:p>
          <a:p>
            <a:pPr marL="457200" lvl="1" indent="-173736" algn="l" rtl="0">
              <a:spcBef>
                <a:spcPts val="0"/>
              </a:spcBef>
              <a:spcAft>
                <a:spcPts val="0"/>
              </a:spcAft>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Have adult work with student</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Have adult periodically provide attention</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Increase positive interactions with student</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Provide increased specific praise for appropriate behavior</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Pair student with a peer</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Use peer tutoring</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Move seating arrangement</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Periodically move about classroom</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When adult is occupied and unable to provide attention, assign a more preferred activity</a:t>
            </a:r>
            <a:endParaRPr dirty="0">
              <a:solidFill>
                <a:schemeClr val="dk1"/>
              </a:solidFill>
            </a:endParaRPr>
          </a:p>
          <a:p>
            <a:pPr marL="173736" lvl="0" indent="-173736" algn="l" rtl="0">
              <a:spcBef>
                <a:spcPts val="0"/>
              </a:spcBef>
              <a:spcAft>
                <a:spcPts val="0"/>
              </a:spcAft>
              <a:buSzPts val="1100"/>
              <a:buFont typeface="Arial" panose="020B0604020202020204" pitchFamily="34" charset="0"/>
              <a:buChar char="•"/>
            </a:pPr>
            <a:r>
              <a:rPr lang="en" dirty="0"/>
              <a:t>Review list of teaching strategies in table. The important thing here is to remember that any replacement behavior you teach needs to allow the student to gain peer and/or adult attention in a more socially appropriate way. </a:t>
            </a:r>
            <a:endParaRPr dirty="0"/>
          </a:p>
          <a:p>
            <a:pPr marL="173736" lvl="0" indent="-173736" algn="l" rtl="0">
              <a:spcBef>
                <a:spcPts val="0"/>
              </a:spcBef>
              <a:spcAft>
                <a:spcPts val="0"/>
              </a:spcAft>
              <a:buSzPts val="1100"/>
              <a:buFont typeface="Arial" panose="020B0604020202020204" pitchFamily="34" charset="0"/>
              <a:buChar char="•"/>
            </a:pPr>
            <a:r>
              <a:rPr lang="en" dirty="0"/>
              <a:t>Review list of consequence strategies in table. </a:t>
            </a:r>
            <a:endParaRPr dirty="0"/>
          </a:p>
          <a:p>
            <a:pPr marL="457200" lvl="1" indent="-173736" algn="l" rtl="0">
              <a:spcBef>
                <a:spcPts val="0"/>
              </a:spcBef>
              <a:spcAft>
                <a:spcPts val="0"/>
              </a:spcAft>
              <a:buSzPts val="1100"/>
              <a:buFont typeface="Arial" panose="020B0604020202020204" pitchFamily="34" charset="0"/>
              <a:buChar char="•"/>
            </a:pPr>
            <a:r>
              <a:rPr lang="en" dirty="0"/>
              <a:t>Positive peer reporting involves teaching students how to appropriately give praise to peers. The target student receives peer praise for appropriate behaviors. </a:t>
            </a:r>
            <a:endParaRPr dirty="0"/>
          </a:p>
          <a:p>
            <a:pPr marL="457200" lvl="1" indent="-173736" algn="l" rtl="0">
              <a:spcBef>
                <a:spcPts val="0"/>
              </a:spcBef>
              <a:spcAft>
                <a:spcPts val="0"/>
              </a:spcAft>
              <a:buSzPts val="1100"/>
              <a:buFont typeface="Arial" panose="020B0604020202020204" pitchFamily="34" charset="0"/>
              <a:buChar char="•"/>
            </a:pPr>
            <a:r>
              <a:rPr lang="en" dirty="0"/>
              <a:t>Differential reinforcement involves providing attention only following appropriate behaviors. </a:t>
            </a:r>
            <a:endParaRPr dirty="0"/>
          </a:p>
          <a:p>
            <a:pPr marL="457200" lvl="1" indent="-173736" algn="l" rtl="0">
              <a:spcBef>
                <a:spcPts val="0"/>
              </a:spcBef>
              <a:spcAft>
                <a:spcPts val="0"/>
              </a:spcAft>
              <a:buSzPts val="1100"/>
              <a:buFont typeface="Arial" panose="020B0604020202020204" pitchFamily="34" charset="0"/>
              <a:buChar char="•"/>
            </a:pPr>
            <a:r>
              <a:rPr lang="en" dirty="0"/>
              <a:t>Extinction would involve providing no attention when the target behavior occurs.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Source for Examples:</a:t>
            </a:r>
            <a:endParaRPr dirty="0"/>
          </a:p>
          <a:p>
            <a:pPr marL="0" lvl="0" indent="0" algn="l" rtl="0">
              <a:spcBef>
                <a:spcPts val="0"/>
              </a:spcBef>
              <a:spcAft>
                <a:spcPts val="0"/>
              </a:spcAft>
              <a:buNone/>
            </a:pPr>
            <a:r>
              <a:rPr lang="en" dirty="0"/>
              <a:t>Planning intensive interventions (tier 3) function based interventions (2014, April). Appendix A. </a:t>
            </a:r>
            <a:r>
              <a:rPr lang="en" i="1" dirty="0"/>
              <a:t>National Center on Intensive Intervention at American Institute for Research</a:t>
            </a:r>
            <a:r>
              <a:rPr lang="en" dirty="0"/>
              <a:t>, p. 1-20. Retrieved on September 3, 2020 from </a:t>
            </a:r>
            <a:r>
              <a:rPr lang="en" u="sng" dirty="0">
                <a:solidFill>
                  <a:schemeClr val="hlink"/>
                </a:solidFill>
                <a:hlinkClick r:id="rId3"/>
              </a:rPr>
              <a:t>https://intensiveintervention.org/sites/default/files/Handout1_BehaviorCEC2014.pdf</a:t>
            </a:r>
            <a:endParaRPr dirty="0"/>
          </a:p>
        </p:txBody>
      </p:sp>
    </p:spTree>
    <p:extLst>
      <p:ext uri="{BB962C8B-B14F-4D97-AF65-F5344CB8AC3E}">
        <p14:creationId xmlns:p14="http://schemas.microsoft.com/office/powerpoint/2010/main" val="3084591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3e488f74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3e488f74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Trainer Notes:</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Target behaviors may sometimes allow students to gain access to preferred items/activities.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This table provides some evidence-based strategies that may be used to address target behaviors serving this function, but does not provide an exhaustive list of strategies from the literature.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antecedent strategies from the table.</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Schedule times throughout the day where the student is given access to preferred items/activities.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When a student has access to preferred items/activities, provide a verbal, auditory, or visual cue to warn the student that it will soon be time to end access to the preferred item/activity.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When transitioning from a preferred item/activity to a non-preferred activity, it can be beneficial to schedule a moderately preferred activity in the middle. For example, a student might be given the transitional activity of passing papers out to the class when transitioning from free time on the computer to writing an essay.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Proving a visual schedule or other visual cue to indicate when preferred items/activities are available and when they are not may be beneficial.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Teaching a replacement behavior for a tangible function involves teaching the student to request preferred items/activities. It is important to consider the student’s developmental level and overall language skills when determining the form the request will take. For example, many students can be taught vocal requests using words, but some students may need to be taught to point/gesture, exchange a picture, or use a sign to request a preferred item/activity.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After the student can consistently request preferred items/activities, they may need explicit instruction in tolerating a delay to access the requested item/activity, as well as explicit instruction in how to appropriately accept “no” in response to a request for a preferred item/activity.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consequence strategies in the table.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Differential reinforcement in this case will involve providing access to preferred items/activities when appropriate requests are made AND/OR when the student has refrained from engaging in the target behavior for a specified period of time.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Extinction can be implemented by ensuring that the student does not obtain access to the preferred items/activities following occurrence of the target behavior.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Source for Examples:</a:t>
            </a:r>
            <a:endParaRPr dirty="0">
              <a:solidFill>
                <a:schemeClr val="dk1"/>
              </a:solidFill>
            </a:endParaRPr>
          </a:p>
          <a:p>
            <a:pPr marL="0" lvl="0" indent="0" algn="l" rtl="0">
              <a:spcBef>
                <a:spcPts val="0"/>
              </a:spcBef>
              <a:spcAft>
                <a:spcPts val="0"/>
              </a:spcAft>
              <a:buNone/>
            </a:pPr>
            <a:r>
              <a:rPr lang="en" dirty="0">
                <a:solidFill>
                  <a:schemeClr val="dk1"/>
                </a:solidFill>
              </a:rPr>
              <a:t>Planning intensive interventions (tier 3) function based interventions (2014, April). Appendix A. </a:t>
            </a:r>
            <a:r>
              <a:rPr lang="en" i="1" dirty="0">
                <a:solidFill>
                  <a:schemeClr val="dk1"/>
                </a:solidFill>
              </a:rPr>
              <a:t>National Center on Intensive Intervention at American Institute for Research</a:t>
            </a:r>
            <a:r>
              <a:rPr lang="en" dirty="0">
                <a:solidFill>
                  <a:schemeClr val="dk1"/>
                </a:solidFill>
              </a:rPr>
              <a:t>, p. 1-20. Retrieved on September 3, 2020 from </a:t>
            </a:r>
            <a:r>
              <a:rPr lang="en" u="sng" dirty="0">
                <a:solidFill>
                  <a:srgbClr val="0097A7"/>
                </a:solidFill>
                <a:hlinkClick r:id="rId3">
                  <a:extLst>
                    <a:ext uri="{A12FA001-AC4F-418D-AE19-62706E023703}">
                      <ahyp:hlinkClr xmlns:ahyp="http://schemas.microsoft.com/office/drawing/2018/hyperlinkcolor" val="tx"/>
                    </a:ext>
                  </a:extLst>
                </a:hlinkClick>
              </a:rPr>
              <a:t>https://intensiveintervention.org/sites/default/files/Handout1_BehaviorCEC2014.pdf</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a:p>
            <a:pPr marL="457200" lvl="0" indent="-298450" algn="l" rtl="0">
              <a:spcBef>
                <a:spcPts val="0"/>
              </a:spcBef>
              <a:spcAft>
                <a:spcPts val="0"/>
              </a:spcAft>
              <a:buSzPts val="1100"/>
              <a:buChar char="●"/>
            </a:pPr>
            <a:endParaRPr dirty="0"/>
          </a:p>
        </p:txBody>
      </p:sp>
    </p:spTree>
    <p:extLst>
      <p:ext uri="{BB962C8B-B14F-4D97-AF65-F5344CB8AC3E}">
        <p14:creationId xmlns:p14="http://schemas.microsoft.com/office/powerpoint/2010/main" val="2917395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6592647d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6592647d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Trainer Notes:</a:t>
            </a:r>
            <a:endParaRPr dirty="0"/>
          </a:p>
          <a:p>
            <a:pPr marL="173736" lvl="0" indent="-173736" algn="l" rtl="0">
              <a:spcBef>
                <a:spcPts val="0"/>
              </a:spcBef>
              <a:spcAft>
                <a:spcPts val="0"/>
              </a:spcAft>
              <a:buSzPts val="1100"/>
              <a:buFont typeface="Arial" panose="020B0604020202020204" pitchFamily="34" charset="0"/>
              <a:buChar char="•"/>
            </a:pPr>
            <a:r>
              <a:rPr lang="en" dirty="0"/>
              <a:t>Some behavior interventions can be beneficial for any function of behavior. </a:t>
            </a:r>
            <a:endParaRPr dirty="0"/>
          </a:p>
          <a:p>
            <a:pPr marL="173736" lvl="0" indent="-173736" algn="l" rtl="0">
              <a:spcBef>
                <a:spcPts val="0"/>
              </a:spcBef>
              <a:spcAft>
                <a:spcPts val="0"/>
              </a:spcAft>
              <a:buSzPts val="1100"/>
              <a:buFont typeface="Arial" panose="020B0604020202020204" pitchFamily="34" charset="0"/>
              <a:buChar char="•"/>
            </a:pPr>
            <a:r>
              <a:rPr lang="en" dirty="0"/>
              <a:t>These behavior interventions may be used at Tier 1 or Tier 2, or included as part of a comprehensive support plan for a student at Tier 3. </a:t>
            </a:r>
            <a:endParaRPr dirty="0"/>
          </a:p>
          <a:p>
            <a:pPr marL="173736" lvl="0" indent="-173736" algn="l" rtl="0">
              <a:spcBef>
                <a:spcPts val="0"/>
              </a:spcBef>
              <a:spcAft>
                <a:spcPts val="0"/>
              </a:spcAft>
              <a:buSzPts val="1100"/>
              <a:buFont typeface="Arial" panose="020B0604020202020204" pitchFamily="34" charset="0"/>
              <a:buChar char="•"/>
            </a:pPr>
            <a:r>
              <a:rPr lang="en" dirty="0"/>
              <a:t>Antecedent strategies may increase the likelihood of desired behaviors and/or decrease the likelihood of the target behavior. </a:t>
            </a:r>
            <a:endParaRPr dirty="0"/>
          </a:p>
          <a:p>
            <a:pPr marL="173736" lvl="0" indent="-173736" algn="l" rtl="0">
              <a:spcBef>
                <a:spcPts val="0"/>
              </a:spcBef>
              <a:spcAft>
                <a:spcPts val="0"/>
              </a:spcAft>
              <a:buSzPts val="1100"/>
              <a:buFont typeface="Arial" panose="020B0604020202020204" pitchFamily="34" charset="0"/>
              <a:buChar char="•"/>
            </a:pPr>
            <a:r>
              <a:rPr lang="en" dirty="0"/>
              <a:t>Teaching and consequence strategies may focus on teaching and reinforcing desired (long-term goal) behaviors. </a:t>
            </a:r>
            <a:endParaRPr dirty="0"/>
          </a:p>
          <a:p>
            <a:pPr marL="173736" lvl="0" indent="-173736" algn="l" rtl="0">
              <a:spcBef>
                <a:spcPts val="0"/>
              </a:spcBef>
              <a:spcAft>
                <a:spcPts val="0"/>
              </a:spcAft>
              <a:buSzPts val="1100"/>
              <a:buFont typeface="Arial" panose="020B0604020202020204" pitchFamily="34" charset="0"/>
              <a:buChar char="•"/>
            </a:pPr>
            <a:r>
              <a:rPr lang="en" dirty="0"/>
              <a:t>Some of these consequence strategies may also be used to reinforce replacement behaviors (such as behavior contract or school-home note). </a:t>
            </a:r>
            <a:endParaRPr dirty="0"/>
          </a:p>
          <a:p>
            <a:pPr marL="173736" lvl="0" indent="-173736" algn="l" rtl="0">
              <a:spcBef>
                <a:spcPts val="0"/>
              </a:spcBef>
              <a:spcAft>
                <a:spcPts val="0"/>
              </a:spcAft>
              <a:buSzPts val="1100"/>
              <a:buFont typeface="Arial" panose="020B0604020202020204" pitchFamily="34" charset="0"/>
              <a:buChar char="•"/>
            </a:pPr>
            <a:r>
              <a:rPr lang="en" dirty="0"/>
              <a:t>For instructional modules (including implementation checklists) for each of these general behavior strategies, visit AIM (</a:t>
            </a:r>
            <a:r>
              <a:rPr lang="en" u="sng" dirty="0">
                <a:solidFill>
                  <a:schemeClr val="hlink"/>
                </a:solidFill>
                <a:hlinkClick r:id="rId3"/>
              </a:rPr>
              <a:t>https://autisminternetmodules.org/</a:t>
            </a:r>
            <a:r>
              <a:rPr lang="en" dirty="0"/>
              <a:t>), AFIRM (</a:t>
            </a:r>
            <a:r>
              <a:rPr lang="en" u="sng" dirty="0">
                <a:solidFill>
                  <a:schemeClr val="hlink"/>
                </a:solidFill>
                <a:hlinkClick r:id="rId4"/>
              </a:rPr>
              <a:t>https://afirm.fpg.unc.edu/</a:t>
            </a:r>
            <a:r>
              <a:rPr lang="en" dirty="0"/>
              <a:t>), or ARBSS (</a:t>
            </a:r>
            <a:r>
              <a:rPr lang="en" u="sng" dirty="0">
                <a:solidFill>
                  <a:schemeClr val="hlink"/>
                </a:solidFill>
                <a:hlinkClick r:id="rId5"/>
              </a:rPr>
              <a:t>https://arbss.org/courses-2/</a:t>
            </a:r>
            <a:r>
              <a:rPr lang="en" dirty="0"/>
              <a:t>). </a:t>
            </a:r>
            <a:endParaRPr dirty="0"/>
          </a:p>
        </p:txBody>
      </p:sp>
    </p:spTree>
    <p:extLst>
      <p:ext uri="{BB962C8B-B14F-4D97-AF65-F5344CB8AC3E}">
        <p14:creationId xmlns:p14="http://schemas.microsoft.com/office/powerpoint/2010/main" val="2709982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0" indent="0">
              <a:buFont typeface="Arial" panose="020B0604020202020204" pitchFamily="34" charset="0"/>
              <a:buNone/>
            </a:pPr>
            <a:r>
              <a:rPr lang="en-US" dirty="0"/>
              <a:t>Quality can refer to type of, frequency of, immediacy of, or duration of reinforcer; amount of time since student has had access to the reinforcer; etc.</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654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endParaRPr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43</a:t>
            </a:fld>
            <a:endParaRPr/>
          </a:p>
        </p:txBody>
      </p:sp>
    </p:spTree>
    <p:extLst>
      <p:ext uri="{BB962C8B-B14F-4D97-AF65-F5344CB8AC3E}">
        <p14:creationId xmlns:p14="http://schemas.microsoft.com/office/powerpoint/2010/main" val="2291856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endParaRPr/>
          </a:p>
        </p:txBody>
      </p:sp>
      <p:sp>
        <p:nvSpPr>
          <p:cNvPr id="359" name="Google Shape;35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647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r>
              <a:rPr lang="en-US" dirty="0">
                <a:latin typeface="Calibri"/>
                <a:ea typeface="Calibri"/>
                <a:cs typeface="Calibri"/>
                <a:sym typeface="Calibri"/>
              </a:rPr>
              <a:t>Trainer Notes:</a:t>
            </a:r>
            <a:endParaRPr dirty="0">
              <a:latin typeface="Calibri"/>
              <a:ea typeface="Calibri"/>
              <a:cs typeface="Calibri"/>
              <a:sym typeface="Calibri"/>
            </a:endParaRPr>
          </a:p>
          <a:p>
            <a:pPr marL="174982" indent="-174982">
              <a:buClr>
                <a:schemeClr val="dk1"/>
              </a:buClr>
              <a:buSzPts val="1200"/>
              <a:buFont typeface="Arial"/>
              <a:buChar char="•"/>
            </a:pPr>
            <a:r>
              <a:rPr lang="en-US" dirty="0">
                <a:latin typeface="Calibri"/>
                <a:ea typeface="Calibri"/>
                <a:cs typeface="Calibri"/>
                <a:sym typeface="Calibri"/>
              </a:rPr>
              <a:t>The TFI will be used throughout PBIS modules. Each module aligns with 1 or more of the TFI items, denoted by the yellow arrows.</a:t>
            </a:r>
            <a:endParaRPr dirty="0"/>
          </a:p>
          <a:p>
            <a:pPr marL="174982" indent="-174982">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latin typeface="Calibri"/>
              <a:ea typeface="Calibri"/>
              <a:cs typeface="Calibri"/>
              <a:sym typeface="Calibri"/>
            </a:endParaRPr>
          </a:p>
          <a:p>
            <a:pPr marL="174982" indent="-174982">
              <a:buClr>
                <a:schemeClr val="dk1"/>
              </a:buClr>
              <a:buSzPts val="1200"/>
              <a:buFont typeface="Arial"/>
              <a:buChar char="•"/>
            </a:pPr>
            <a:r>
              <a:rPr lang="en-US" dirty="0">
                <a:latin typeface="Calibri"/>
                <a:ea typeface="Calibri"/>
                <a:cs typeface="Calibri"/>
                <a:sym typeface="Calibri"/>
              </a:rPr>
              <a:t>In this module, elements of items 3.11 and 3.15 will be addressed.</a:t>
            </a:r>
            <a:endParaRPr dirty="0"/>
          </a:p>
          <a:p>
            <a:pPr marL="0" indent="0"/>
            <a:endParaRPr dirty="0">
              <a:latin typeface="Georgia"/>
              <a:ea typeface="Georgia"/>
              <a:cs typeface="Georgia"/>
              <a:sym typeface="Georgia"/>
            </a:endParaRPr>
          </a:p>
        </p:txBody>
      </p:sp>
      <p:sp>
        <p:nvSpPr>
          <p:cNvPr id="274" name="Google Shape;274;p4:notes"/>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p>
            <a:r>
              <a:rPr lang="en-US">
                <a:latin typeface="Georgia"/>
                <a:ea typeface="Georgia"/>
                <a:cs typeface="Georgia"/>
                <a:sym typeface="Georgia"/>
              </a:rPr>
              <a:t>7/31/2019 10:33:19 PM</a:t>
            </a:r>
            <a:endParaRPr>
              <a:latin typeface="Georgia"/>
              <a:ea typeface="Georgia"/>
              <a:cs typeface="Georgia"/>
              <a:sym typeface="Georgia"/>
            </a:endParaRPr>
          </a:p>
        </p:txBody>
      </p:sp>
      <p:sp>
        <p:nvSpPr>
          <p:cNvPr id="275" name="Google Shape;275;p4:notes"/>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p>
            <a:r>
              <a:rPr lang="en-US"/>
              <a:t>DE-PBS Cadre Meeting</a:t>
            </a:r>
            <a:endParaRPr/>
          </a:p>
        </p:txBody>
      </p:sp>
      <p:sp>
        <p:nvSpPr>
          <p:cNvPr id="276" name="Google Shape;276;p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Georgia"/>
                <a:ea typeface="Georgia"/>
                <a:cs typeface="Georgia"/>
                <a:sym typeface="Georgia"/>
              </a:rPr>
              <a:pPr algn="r"/>
              <a:t>4</a:t>
            </a:fld>
            <a:endParaRPr sz="1200">
              <a:solidFill>
                <a:schemeClr val="dk1"/>
              </a:solidFill>
              <a:latin typeface="Georgia"/>
              <a:ea typeface="Georgia"/>
              <a:cs typeface="Georgia"/>
              <a:sym typeface="Georgia"/>
            </a:endParaRPr>
          </a:p>
        </p:txBody>
      </p:sp>
      <p:sp>
        <p:nvSpPr>
          <p:cNvPr id="277" name="Google Shape;277;p4:notes"/>
          <p:cNvSpPr txBox="1">
            <a:spLocks noGrp="1"/>
          </p:cNvSpPr>
          <p:nvPr>
            <p:ph type="hdr" idx="3"/>
          </p:nvPr>
        </p:nvSpPr>
        <p:spPr>
          <a:xfrm>
            <a:off x="0" y="0"/>
            <a:ext cx="3043343" cy="467072"/>
          </a:xfrm>
          <a:prstGeom prst="rect">
            <a:avLst/>
          </a:prstGeom>
          <a:noFill/>
          <a:ln>
            <a:noFill/>
          </a:ln>
        </p:spPr>
        <p:txBody>
          <a:bodyPr spcFirstLastPara="1" wrap="square" lIns="93308" tIns="46641" rIns="93308" bIns="46641" anchor="t" anchorCtr="0">
            <a:noAutofit/>
          </a:bodyPr>
          <a:lstStyle/>
          <a:p>
            <a:r>
              <a:rPr lang="en-US"/>
              <a:t>DRAFT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019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r>
              <a:rPr lang="en-US" dirty="0"/>
              <a:t>Questions to consider when developing fidelity measures for BIP:</a:t>
            </a:r>
          </a:p>
          <a:p>
            <a:pPr marL="173736" indent="-173736" fontAlgn="base">
              <a:buFont typeface="Arial" panose="020B0604020202020204" pitchFamily="34" charset="0"/>
              <a:buChar char="•"/>
            </a:pPr>
            <a:r>
              <a:rPr lang="en-US" dirty="0"/>
              <a:t>What are the critical BIP components most likely to impact student behavior? </a:t>
            </a:r>
          </a:p>
          <a:p>
            <a:pPr marL="173736" indent="-173736" fontAlgn="base">
              <a:buFont typeface="Arial" panose="020B0604020202020204" pitchFamily="34" charset="0"/>
              <a:buChar char="•"/>
            </a:pPr>
            <a:r>
              <a:rPr lang="en-US" dirty="0"/>
              <a:t>How will staff measure fidelity of these components? </a:t>
            </a:r>
          </a:p>
          <a:p>
            <a:pPr marL="173736" indent="-173736" fontAlgn="base">
              <a:buFont typeface="Arial" panose="020B0604020202020204" pitchFamily="34" charset="0"/>
              <a:buChar char="•"/>
            </a:pPr>
            <a:r>
              <a:rPr lang="en-US" dirty="0"/>
              <a:t>What level of fidelity is considered acceptable and when should this goal be met? </a:t>
            </a:r>
          </a:p>
          <a:p>
            <a:pPr marL="173736" indent="-173736" fontAlgn="base">
              <a:buFont typeface="Arial" panose="020B0604020202020204" pitchFamily="34" charset="0"/>
              <a:buChar char="•"/>
            </a:pPr>
            <a:r>
              <a:rPr lang="en-US" dirty="0"/>
              <a:t>How will staff let us know when and how they’ve had difficulty implementing the plan?</a:t>
            </a:r>
          </a:p>
          <a:p>
            <a:pPr marL="173736" indent="-173736" fontAlgn="base">
              <a:buFont typeface="Arial" panose="020B0604020202020204" pitchFamily="34" charset="0"/>
              <a:buChar char="•"/>
            </a:pPr>
            <a:r>
              <a:rPr lang="en-US" dirty="0"/>
              <a:t>Are fidelity goals specific, measurable, and realistic?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524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0" indent="0">
              <a:buFont typeface="Arial" panose="020B0604020202020204" pitchFamily="34" charset="0"/>
              <a:buNone/>
            </a:pPr>
            <a:r>
              <a:rPr lang="en-US" dirty="0"/>
              <a:t>There are Tier III fidelity tools available. Here are some examples:</a:t>
            </a:r>
          </a:p>
          <a:p>
            <a:pPr marL="173736" indent="-173736">
              <a:buFont typeface="Arial" panose="020B0604020202020204" pitchFamily="34" charset="0"/>
              <a:buChar char="•"/>
            </a:pPr>
            <a:r>
              <a:rPr lang="en-US" dirty="0"/>
              <a:t>BIP-IT from Missouri: </a:t>
            </a:r>
            <a:r>
              <a:rPr lang="en-US" u="sng" dirty="0"/>
              <a:t>https://pbismissouri.org/wp-content/uploads/2020/09/BIP-IT_6.1.zip</a:t>
            </a:r>
          </a:p>
          <a:p>
            <a:pPr marL="173736" indent="-173736">
              <a:buFont typeface="Arial" panose="020B0604020202020204" pitchFamily="34" charset="0"/>
              <a:buChar char="•"/>
            </a:pPr>
            <a:r>
              <a:rPr lang="en-US" u="none" dirty="0"/>
              <a:t>I-SWIS from </a:t>
            </a:r>
            <a:r>
              <a:rPr lang="en-US" u="none" dirty="0" err="1"/>
              <a:t>PBISApps</a:t>
            </a:r>
            <a:r>
              <a:rPr lang="en-US" u="none" dirty="0"/>
              <a:t>:</a:t>
            </a:r>
            <a:r>
              <a:rPr lang="en-US" u="sng" dirty="0"/>
              <a:t> </a:t>
            </a:r>
            <a:r>
              <a:rPr lang="en-US" dirty="0">
                <a:solidFill>
                  <a:schemeClr val="tx1"/>
                </a:solidFill>
                <a:hlinkClick r:id="rId3">
                  <a:extLst>
                    <a:ext uri="{A12FA001-AC4F-418D-AE19-62706E023703}">
                      <ahyp:hlinkClr xmlns:ahyp="http://schemas.microsoft.com/office/drawing/2018/hyperlinkcolor" val="tx"/>
                    </a:ext>
                  </a:extLst>
                </a:hlinkClick>
              </a:rPr>
              <a:t>https://www.pbisapps.org/Applications/Pages/SWIS-Suite.aspx</a:t>
            </a:r>
            <a:endParaRPr lang="en-US" u="sng" dirty="0">
              <a:solidFill>
                <a:schemeClr val="tx1"/>
              </a:solidFill>
            </a:endParaRP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39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defTabSz="933237">
              <a:defRPr/>
            </a:pPr>
            <a:r>
              <a:rPr lang="en-US" dirty="0"/>
              <a:t>Trainer Notes:</a:t>
            </a:r>
          </a:p>
          <a:p>
            <a:pPr marL="173736" indent="-173736" defTabSz="933237">
              <a:buFont typeface="Arial" panose="020B0604020202020204" pitchFamily="34" charset="0"/>
              <a:buChar char="•"/>
              <a:defRPr/>
            </a:pPr>
            <a:r>
              <a:rPr lang="en-US" dirty="0"/>
              <a:t>For a student who avoids tasks and fails to complete independent work tasks, an example of a measurable behavior goal would be “During independent work time, Glenn will complete shortened assignments within the allotted time frame 4 out of 5 days per week”. </a:t>
            </a:r>
          </a:p>
          <a:p>
            <a:pPr marL="173736" indent="-173736" defTabSz="933237">
              <a:buFont typeface="Arial" panose="020B0604020202020204" pitchFamily="34" charset="0"/>
              <a:buChar char="•"/>
              <a:defRPr/>
            </a:pPr>
            <a:r>
              <a:rPr lang="en-US" dirty="0"/>
              <a:t>Data are collected by the classroom teacher assigning the task by evidence of completed work with a notation of time spent on the task or time needed to complete.  Example: notation on assignment assigned at 10:25 completed at 10:50 allotted 30.  10:25/10:50/30 or entered into a documentation log. </a:t>
            </a:r>
          </a:p>
          <a:p>
            <a:pPr marL="173736" indent="-173736" defTabSz="933237">
              <a:buFont typeface="Arial" panose="020B0604020202020204" pitchFamily="34" charset="0"/>
              <a:buChar char="•"/>
              <a:defRPr/>
            </a:pPr>
            <a:endParaRPr lang="en-US" dirty="0"/>
          </a:p>
          <a:p>
            <a:pPr marL="173736" indent="-173736" defTabSz="933237">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205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2074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a:t>Trainer Notes:</a:t>
            </a:r>
          </a:p>
          <a:p>
            <a:pPr marL="171450" indent="-171450">
              <a:buFont typeface="Arial" panose="020B0604020202020204" pitchFamily="34" charset="0"/>
              <a:buChar char="•"/>
            </a:pPr>
            <a:r>
              <a:rPr lang="en-US" dirty="0"/>
              <a:t>This slide is animated.</a:t>
            </a:r>
          </a:p>
          <a:p>
            <a:pPr marL="171450" indent="-171450">
              <a:buFont typeface="Arial" panose="020B0604020202020204" pitchFamily="34" charset="0"/>
              <a:buChar char="•"/>
            </a:pPr>
            <a:r>
              <a:rPr lang="en-US" dirty="0"/>
              <a:t>Students can demonstrate the ability to perform a new behavioral skill under controlled conditions, but for the skill to reach mastery it must be demonstrated in various environments and situations.  </a:t>
            </a:r>
          </a:p>
          <a:p>
            <a:pPr marL="171450" indent="-171450">
              <a:buFont typeface="Arial" panose="020B0604020202020204" pitchFamily="34" charset="0"/>
              <a:buChar char="•"/>
            </a:pPr>
            <a:r>
              <a:rPr lang="en-US" dirty="0"/>
              <a:t>Once mastery criteria have been reached, the new skill can be maintained by giving the student self-management and self-monitoring opportunities. </a:t>
            </a:r>
          </a:p>
          <a:p>
            <a:pPr marL="171450" indent="-171450">
              <a:buFont typeface="Arial" panose="020B0604020202020204" pitchFamily="34" charset="0"/>
              <a:buChar char="•"/>
            </a:pPr>
            <a:r>
              <a:rPr lang="en-US" dirty="0"/>
              <a:t>The student may use self-management forms or eventually given reflection surveys and compare with observational data from staff. </a:t>
            </a:r>
          </a:p>
          <a:p>
            <a:pPr marL="171450" indent="-171450">
              <a:buFont typeface="Arial" panose="020B0604020202020204" pitchFamily="34" charset="0"/>
              <a:buChar char="•"/>
            </a:pPr>
            <a:r>
              <a:rPr lang="en-US" dirty="0"/>
              <a:t>Peers may be used in this stage as appropriate with positive peer reporting or class wide supports.  </a:t>
            </a:r>
            <a:endParaRPr dirty="0"/>
          </a:p>
        </p:txBody>
      </p:sp>
      <p:sp>
        <p:nvSpPr>
          <p:cNvPr id="505" name="Google Shape;505;p3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50</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endParaRPr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51</a:t>
            </a:fld>
            <a:endParaRPr/>
          </a:p>
        </p:txBody>
      </p:sp>
    </p:spTree>
    <p:extLst>
      <p:ext uri="{BB962C8B-B14F-4D97-AF65-F5344CB8AC3E}">
        <p14:creationId xmlns:p14="http://schemas.microsoft.com/office/powerpoint/2010/main" val="1048352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7:notes"/>
          <p:cNvSpPr txBox="1">
            <a:spLocks noGrp="1"/>
          </p:cNvSpPr>
          <p:nvPr>
            <p:ph type="body" idx="1"/>
          </p:nvPr>
        </p:nvSpPr>
        <p:spPr>
          <a:xfrm>
            <a:off x="719217" y="4560893"/>
            <a:ext cx="5753658" cy="3731581"/>
          </a:xfrm>
          <a:prstGeom prst="rect">
            <a:avLst/>
          </a:prstGeom>
          <a:noFill/>
          <a:ln>
            <a:noFill/>
          </a:ln>
        </p:spPr>
        <p:txBody>
          <a:bodyPr spcFirstLastPara="1" wrap="square" lIns="95222" tIns="47611" rIns="95222" bIns="47611" anchor="t" anchorCtr="0">
            <a:noAutofit/>
          </a:bodyPr>
          <a:lstStyle/>
          <a:p>
            <a:pPr marL="0" indent="0">
              <a:buClr>
                <a:schemeClr val="dk1"/>
              </a:buClr>
              <a:buSzPts val="1200"/>
            </a:pPr>
            <a:endParaRPr dirty="0"/>
          </a:p>
        </p:txBody>
      </p:sp>
      <p:sp>
        <p:nvSpPr>
          <p:cNvPr id="537" name="Google Shape;537;p37:notes"/>
          <p:cNvSpPr txBox="1">
            <a:spLocks noGrp="1"/>
          </p:cNvSpPr>
          <p:nvPr>
            <p:ph type="sldNum" idx="12"/>
          </p:nvPr>
        </p:nvSpPr>
        <p:spPr>
          <a:xfrm>
            <a:off x="4073902" y="9001678"/>
            <a:ext cx="3116462" cy="475534"/>
          </a:xfrm>
          <a:prstGeom prst="rect">
            <a:avLst/>
          </a:prstGeom>
          <a:noFill/>
          <a:ln>
            <a:noFill/>
          </a:ln>
        </p:spPr>
        <p:txBody>
          <a:bodyPr spcFirstLastPara="1" wrap="square" lIns="95222" tIns="47611" rIns="95222" bIns="47611" anchor="b" anchorCtr="0">
            <a:noAutofit/>
          </a:bodyPr>
          <a:lstStyle/>
          <a:p>
            <a:pPr algn="r">
              <a:buSzPts val="1200"/>
            </a:pPr>
            <a:fld id="{00000000-1234-1234-1234-123412341234}" type="slidenum">
              <a:rPr lang="en-US"/>
              <a:pPr algn="r">
                <a:buSzPts val="1200"/>
              </a:pPr>
              <a:t>52</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9: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9:notes"/>
          <p:cNvSpPr txBox="1">
            <a:spLocks noGrp="1"/>
          </p:cNvSpPr>
          <p:nvPr>
            <p:ph type="body" idx="1"/>
          </p:nvPr>
        </p:nvSpPr>
        <p:spPr>
          <a:xfrm>
            <a:off x="719217" y="4560893"/>
            <a:ext cx="5753658" cy="3731581"/>
          </a:xfrm>
          <a:prstGeom prst="rect">
            <a:avLst/>
          </a:prstGeom>
          <a:noFill/>
          <a:ln>
            <a:noFill/>
          </a:ln>
        </p:spPr>
        <p:txBody>
          <a:bodyPr spcFirstLastPara="1" wrap="square" lIns="95222" tIns="47611" rIns="95222" bIns="47611" anchor="t" anchorCtr="0">
            <a:noAutofit/>
          </a:bodyPr>
          <a:lstStyle/>
          <a:p>
            <a:pPr marL="0" indent="0"/>
            <a:r>
              <a:rPr lang="en-US" dirty="0"/>
              <a:t>Trainer Notes:</a:t>
            </a:r>
          </a:p>
          <a:p>
            <a:pPr marL="174982" indent="-174982" defTabSz="933237">
              <a:buClrTx/>
              <a:buSzTx/>
              <a:buFont typeface="Arial" panose="020B0604020202020204" pitchFamily="34" charset="0"/>
              <a:buChar char="•"/>
              <a:defRPr/>
            </a:pPr>
            <a:r>
              <a:rPr lang="en-US" dirty="0"/>
              <a:t>We have been following Aiden’s journey throughout the Tier III modules.</a:t>
            </a:r>
          </a:p>
          <a:p>
            <a:pPr marL="174982" marR="0" lvl="0" indent="-174982"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Aiden is a 7-year-old 2nd grader at University Heights Elementary School who was first identified for interventions due to aggressive behaviors and disengagement in the classroom. </a:t>
            </a:r>
            <a:r>
              <a:rPr lang="en-US" sz="1200" dirty="0"/>
              <a:t>Aiden’s behaviors: throwing classroom materials, cussing at teacher, and shouting at peers.</a:t>
            </a:r>
            <a:endParaRPr lang="en-US" dirty="0"/>
          </a:p>
          <a:p>
            <a:pPr marL="174982" indent="-174982">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4982" indent="-174982">
              <a:buFont typeface="Arial" panose="020B0604020202020204" pitchFamily="34" charset="0"/>
              <a:buChar char="•"/>
            </a:pPr>
            <a:r>
              <a:rPr lang="en-US" dirty="0"/>
              <a:t>Based on data decision rules, Aiden met the threshold for Tier II supports.</a:t>
            </a:r>
          </a:p>
          <a:p>
            <a:pPr marL="174982" indent="-174982">
              <a:buFont typeface="Arial" panose="020B0604020202020204" pitchFamily="34" charset="0"/>
              <a:buChar char="•"/>
            </a:pPr>
            <a:r>
              <a:rPr lang="en-US" dirty="0"/>
              <a:t>After looking at data and doing observations to determine the function of behavior, it was decided by the team that Aiden would begin Big Buddy mentors for three days per week for social skills training.</a:t>
            </a:r>
          </a:p>
          <a:p>
            <a:pPr marL="174982" indent="-174982">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4982" indent="-174982">
              <a:buFont typeface="Arial" panose="020B0604020202020204" pitchFamily="34" charset="0"/>
              <a:buChar char="•"/>
            </a:pPr>
            <a:r>
              <a:rPr lang="en-US" dirty="0"/>
              <a:t>The Team reviewed the data and determined Aiden met the criteria for Tier III interventions.</a:t>
            </a:r>
          </a:p>
          <a:p>
            <a:pPr marL="174982" indent="-174982">
              <a:buFont typeface="Arial" panose="020B0604020202020204" pitchFamily="34" charset="0"/>
              <a:buChar char="•"/>
            </a:pPr>
            <a:r>
              <a:rPr lang="en-US" dirty="0"/>
              <a:t>An Action Team was formed to gather observational and interview data to be used in conducting a Functional Behavior Assessment.</a:t>
            </a:r>
          </a:p>
          <a:p>
            <a:pPr marL="174982" indent="-174982">
              <a:buFont typeface="Arial" panose="020B0604020202020204" pitchFamily="34" charset="0"/>
              <a:buChar char="•"/>
            </a:pPr>
            <a:r>
              <a:rPr lang="en-US" dirty="0"/>
              <a:t>Based on the data, the team determined that the Function of Aiden’s behavior was to avoid unstructured settings with peers.</a:t>
            </a:r>
          </a:p>
          <a:p>
            <a:pPr marL="174982" indent="-174982">
              <a:buFont typeface="Arial" panose="020B0604020202020204" pitchFamily="34" charset="0"/>
              <a:buChar char="•"/>
            </a:pPr>
            <a:r>
              <a:rPr lang="en-US" dirty="0"/>
              <a:t>The team will now use this hypothesis about the function of Aiden’s behavior to write and implement a Behavior Intervention Plan.</a:t>
            </a:r>
          </a:p>
          <a:p>
            <a:pPr marL="0" indent="0">
              <a:buClr>
                <a:schemeClr val="dk1"/>
              </a:buClr>
              <a:buSzPts val="1200"/>
            </a:pPr>
            <a:endParaRPr dirty="0"/>
          </a:p>
        </p:txBody>
      </p:sp>
      <p:sp>
        <p:nvSpPr>
          <p:cNvPr id="550" name="Google Shape;550;p39:notes"/>
          <p:cNvSpPr txBox="1">
            <a:spLocks noGrp="1"/>
          </p:cNvSpPr>
          <p:nvPr>
            <p:ph type="sldNum" idx="12"/>
          </p:nvPr>
        </p:nvSpPr>
        <p:spPr>
          <a:xfrm>
            <a:off x="4073902" y="9001678"/>
            <a:ext cx="3116462" cy="475534"/>
          </a:xfrm>
          <a:prstGeom prst="rect">
            <a:avLst/>
          </a:prstGeom>
          <a:noFill/>
          <a:ln>
            <a:noFill/>
          </a:ln>
        </p:spPr>
        <p:txBody>
          <a:bodyPr spcFirstLastPara="1" wrap="square" lIns="95222" tIns="47611" rIns="95222" bIns="47611" anchor="b" anchorCtr="0">
            <a:noAutofit/>
          </a:bodyPr>
          <a:lstStyle/>
          <a:p>
            <a:pPr algn="r">
              <a:buSzPts val="1200"/>
            </a:pPr>
            <a:fld id="{00000000-1234-1234-1234-123412341234}" type="slidenum">
              <a:rPr lang="en-US"/>
              <a:pPr algn="r">
                <a:buSzPts val="1200"/>
              </a:pPr>
              <a:t>53</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Trainer notes:</a:t>
            </a:r>
            <a:br>
              <a:rPr lang="en-US" dirty="0"/>
            </a:br>
            <a:r>
              <a:rPr lang="en-US" dirty="0"/>
              <a:t>Here is a sample document used for developing a BIP: </a:t>
            </a:r>
            <a:r>
              <a:rPr lang="en-US" dirty="0">
                <a:hlinkClick r:id="rId3"/>
              </a:rPr>
              <a:t>https://dese.mo.gov/sites/default/files/se-ep-example1_behaviorinterventionplan_blank_prt3.pdf</a:t>
            </a: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44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Trainer Notes:</a:t>
            </a:r>
          </a:p>
          <a:p>
            <a:pPr marL="0" indent="0">
              <a:buFont typeface="Arial" panose="020B0604020202020204" pitchFamily="34" charset="0"/>
              <a:buNone/>
            </a:pPr>
            <a:r>
              <a:rPr lang="en-US" dirty="0"/>
              <a:t>The school and people presented in this case study are fictional. The purpose of the case study is to provide a concrete example of Tier III processes to enhance participant understanding.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a:t>
            </a:fld>
            <a:endParaRPr lang="en-US"/>
          </a:p>
        </p:txBody>
      </p:sp>
    </p:spTree>
    <p:extLst>
      <p:ext uri="{BB962C8B-B14F-4D97-AF65-F5344CB8AC3E}">
        <p14:creationId xmlns:p14="http://schemas.microsoft.com/office/powerpoint/2010/main" val="1035299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3736"/>
            <a:r>
              <a:rPr lang="en-US" dirty="0"/>
              <a:t>Trainer Notes:</a:t>
            </a:r>
          </a:p>
          <a:p>
            <a:pPr marL="0"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that the team needs to make sure those who are responsible for implementing these strategies have all the training they need, and they develop a data collection plan so they will be able to evaluate whether the strategies are working.</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022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61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802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4: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4:notes"/>
          <p:cNvSpPr txBox="1">
            <a:spLocks noGrp="1"/>
          </p:cNvSpPr>
          <p:nvPr>
            <p:ph type="body" idx="1"/>
          </p:nvPr>
        </p:nvSpPr>
        <p:spPr>
          <a:xfrm>
            <a:off x="719217" y="4560893"/>
            <a:ext cx="5753740" cy="3731640"/>
          </a:xfrm>
          <a:prstGeom prst="rect">
            <a:avLst/>
          </a:prstGeom>
          <a:noFill/>
          <a:ln>
            <a:noFill/>
          </a:ln>
        </p:spPr>
        <p:txBody>
          <a:bodyPr spcFirstLastPara="1" wrap="square" lIns="95222" tIns="47611" rIns="95222" bIns="47611" anchor="t" anchorCtr="0">
            <a:noAutofit/>
          </a:bodyPr>
          <a:lstStyle/>
          <a:p>
            <a:pPr marL="0" indent="0">
              <a:buClr>
                <a:schemeClr val="dk1"/>
              </a:buClr>
              <a:buSzPts val="1200"/>
            </a:pPr>
            <a:r>
              <a:rPr lang="en-US" dirty="0"/>
              <a:t>Trainer Notes:</a:t>
            </a:r>
            <a:endParaRPr dirty="0"/>
          </a:p>
          <a:p>
            <a:pPr marL="174982" indent="-174982">
              <a:buClr>
                <a:schemeClr val="dk1"/>
              </a:buClr>
              <a:buSzPts val="1200"/>
              <a:buFont typeface="Arial"/>
              <a:buChar char="•"/>
            </a:pPr>
            <a:r>
              <a:rPr lang="en-US" dirty="0"/>
              <a:t>Have attendees review TFI Items 3.11 and 3.15 and assess where they are right now</a:t>
            </a:r>
            <a:endParaRPr dirty="0">
              <a:highlight>
                <a:srgbClr val="FFFF00"/>
              </a:highlight>
            </a:endParaRPr>
          </a:p>
          <a:p>
            <a:pPr marL="174982" indent="-174982">
              <a:buClr>
                <a:schemeClr val="dk1"/>
              </a:buClr>
              <a:buSzPts val="1200"/>
              <a:buFont typeface="Arial"/>
              <a:buChar char="•"/>
            </a:pPr>
            <a:r>
              <a:rPr lang="en-US" dirty="0"/>
              <a:t>Record any actions that need to be taken to improve their score for each item</a:t>
            </a:r>
            <a:endParaRPr dirty="0"/>
          </a:p>
        </p:txBody>
      </p:sp>
      <p:sp>
        <p:nvSpPr>
          <p:cNvPr id="471" name="Google Shape;471;p24:notes"/>
          <p:cNvSpPr txBox="1">
            <a:spLocks noGrp="1"/>
          </p:cNvSpPr>
          <p:nvPr>
            <p:ph type="sldNum" idx="12"/>
          </p:nvPr>
        </p:nvSpPr>
        <p:spPr>
          <a:xfrm>
            <a:off x="4073902" y="9001678"/>
            <a:ext cx="3116609" cy="475504"/>
          </a:xfrm>
          <a:prstGeom prst="rect">
            <a:avLst/>
          </a:prstGeom>
          <a:noFill/>
          <a:ln>
            <a:noFill/>
          </a:ln>
        </p:spPr>
        <p:txBody>
          <a:bodyPr spcFirstLastPara="1" wrap="square" lIns="95222" tIns="47611" rIns="95222" bIns="47611" anchor="b" anchorCtr="0">
            <a:noAutofit/>
          </a:bodyPr>
          <a:lstStyle/>
          <a:p>
            <a:pPr algn="r">
              <a:buClr>
                <a:schemeClr val="dk1"/>
              </a:buClr>
              <a:buSzPts val="1200"/>
            </a:pPr>
            <a:fld id="{00000000-1234-1234-1234-123412341234}" type="slidenum">
              <a:rPr lang="en-US"/>
              <a:pPr algn="r">
                <a:buClr>
                  <a:schemeClr val="dk1"/>
                </a:buClr>
                <a:buSzPts val="1200"/>
              </a:pPr>
              <a:t>59</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50: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638" name="Google Shape;638;p50: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62</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645" name="Google Shape;645;p5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63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r>
              <a:rPr lang="en-US" dirty="0"/>
              <a:t>Trainer Notes:</a:t>
            </a:r>
          </a:p>
          <a:p>
            <a:pPr marL="174982" indent="-174982" defTabSz="933237">
              <a:buClrTx/>
              <a:buSzTx/>
              <a:buFont typeface="Arial" panose="020B0604020202020204" pitchFamily="34" charset="0"/>
              <a:buChar char="•"/>
              <a:defRPr/>
            </a:pPr>
            <a:r>
              <a:rPr lang="en-US" dirty="0"/>
              <a:t>We have been following Aiden’s journey throughout the Tier III modules.</a:t>
            </a:r>
          </a:p>
          <a:p>
            <a:pPr marL="174982" marR="0" lvl="0" indent="-174982"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Aiden is a 7-year-old 2nd grader at University Heights Elementary School who was first identified for interventions due to aggressive behaviors and disengagement in the classroom. </a:t>
            </a:r>
            <a:r>
              <a:rPr lang="en-US" sz="1200" dirty="0"/>
              <a:t>Aiden’s behaviors: throwing classroom materials, cussing at teacher, and shouting at peers.</a:t>
            </a:r>
            <a:endParaRPr lang="en-US" dirty="0"/>
          </a:p>
          <a:p>
            <a:pPr marL="174982" indent="-174982">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4982" indent="-174982">
              <a:buFont typeface="Arial" panose="020B0604020202020204" pitchFamily="34" charset="0"/>
              <a:buChar char="•"/>
            </a:pPr>
            <a:r>
              <a:rPr lang="en-US" dirty="0"/>
              <a:t>Based on data decision rules, Aiden met the threshold for Tier II supports.</a:t>
            </a:r>
          </a:p>
          <a:p>
            <a:pPr marL="174982" indent="-174982">
              <a:buFont typeface="Arial" panose="020B0604020202020204" pitchFamily="34" charset="0"/>
              <a:buChar char="•"/>
            </a:pPr>
            <a:r>
              <a:rPr lang="en-US" dirty="0"/>
              <a:t>After looking at data and doing observations to determine the function of behavior, it was decided by the team that Aiden would begin Big Buddy mentors for three days per week for social skills training, and will continue to have access to all Tier I components (behavior lessons, acknowledgements, etc.).</a:t>
            </a:r>
          </a:p>
          <a:p>
            <a:pPr marL="174982" indent="-174982">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4982" indent="-174982">
              <a:buFont typeface="Arial" panose="020B0604020202020204" pitchFamily="34" charset="0"/>
              <a:buChar char="•"/>
            </a:pPr>
            <a:r>
              <a:rPr lang="en-US" dirty="0"/>
              <a:t>The Team reviewed the data and because the behaviors have intensified and generalized to other areas, Aiden now meets the criteria for Tier III interventions.</a:t>
            </a:r>
          </a:p>
          <a:p>
            <a:pPr marL="174982" indent="-174982">
              <a:buFont typeface="Arial" panose="020B0604020202020204" pitchFamily="34" charset="0"/>
              <a:buChar char="•"/>
            </a:pPr>
            <a:r>
              <a:rPr lang="en-US" dirty="0"/>
              <a:t>An Action Team was formed to gather observational and interview data to be used in conducting a Functional Behavior Assessment.</a:t>
            </a:r>
          </a:p>
          <a:p>
            <a:pPr marL="174982" indent="-174982">
              <a:buFont typeface="Arial" panose="020B0604020202020204" pitchFamily="34" charset="0"/>
              <a:buChar char="•"/>
            </a:pPr>
            <a:r>
              <a:rPr lang="en-US" dirty="0"/>
              <a:t>Based on the data, the team determined that the Function of Aiden’s behavior was to escape interactions with peers in unstructured settings.</a:t>
            </a:r>
          </a:p>
          <a:p>
            <a:pPr marL="174982" indent="-174982">
              <a:buFont typeface="Arial" panose="020B0604020202020204" pitchFamily="34" charset="0"/>
              <a:buChar char="•"/>
            </a:pPr>
            <a:r>
              <a:rPr lang="en-US" dirty="0"/>
              <a:t>The team will now use this hypothesis about the function of Aiden’s behavior to write and implement a Behavior Intervention Plan.</a:t>
            </a:r>
          </a:p>
        </p:txBody>
      </p:sp>
      <p:sp>
        <p:nvSpPr>
          <p:cNvPr id="74" name="Google Shape;74;g3cff36fc6d_0_0: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6</a:t>
            </a:fld>
            <a:endParaRPr/>
          </a:p>
        </p:txBody>
      </p:sp>
    </p:spTree>
    <p:extLst>
      <p:ext uri="{BB962C8B-B14F-4D97-AF65-F5344CB8AC3E}">
        <p14:creationId xmlns:p14="http://schemas.microsoft.com/office/powerpoint/2010/main" val="15862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89" name="Google Shape;28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3736"/>
            <a:r>
              <a:rPr lang="en-US" dirty="0"/>
              <a:t>Trainer notes:</a:t>
            </a:r>
          </a:p>
          <a:p>
            <a:pPr marL="173736" indent="-173736">
              <a:buFont typeface="Arial" panose="020B0604020202020204" pitchFamily="34" charset="0"/>
              <a:buChar char="•"/>
            </a:pPr>
            <a:r>
              <a:rPr lang="en-US" dirty="0"/>
              <a:t>In schools that do not implement PBIS, BIPs are typically created by an IEP team. However, PBIS is for all students, not just special education students.</a:t>
            </a:r>
          </a:p>
          <a:p>
            <a:pPr marL="173736" indent="-173736">
              <a:buFont typeface="Arial" panose="020B0604020202020204" pitchFamily="34" charset="0"/>
              <a:buChar char="•"/>
            </a:pPr>
            <a:r>
              <a:rPr lang="en-US" dirty="0"/>
              <a:t>For more information on BIPs: </a:t>
            </a:r>
            <a:r>
              <a:rPr lang="en-US" i="1" dirty="0"/>
              <a:t>Diana Browning Wright; 2013; California PENT Research</a:t>
            </a:r>
            <a:r>
              <a:rPr lang="en-US" dirty="0"/>
              <a:t>.</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91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defTabSz="933237">
              <a:defRPr/>
            </a:pPr>
            <a:r>
              <a:rPr lang="en-US" dirty="0"/>
              <a:t>Trainer Notes:</a:t>
            </a:r>
          </a:p>
          <a:p>
            <a:pPr marL="173736" indent="-173736" defTabSz="933237">
              <a:buFont typeface="Arial" panose="020B0604020202020204" pitchFamily="34" charset="0"/>
              <a:buChar char="•"/>
              <a:defRPr/>
            </a:pPr>
            <a:r>
              <a:rPr lang="en-US" dirty="0"/>
              <a:t>It is important that all members on the student's schedule be aware of the plan, have input on the plan, and have a method of giving feedback on the success/needs of the plan.  </a:t>
            </a:r>
          </a:p>
          <a:p>
            <a:pPr marL="173736" indent="-173736" defTabSz="933237">
              <a:buFont typeface="Arial" panose="020B0604020202020204" pitchFamily="34" charset="0"/>
              <a:buChar char="•"/>
              <a:defRPr/>
            </a:pPr>
            <a:r>
              <a:rPr lang="en-US" dirty="0"/>
              <a:t>Be aware that there may be times where professionals will indicate they have tried certain elements of the plan without success. In these instances it will be important to emphasize that greater success is expected since in this particular case it will be attempted holistically and with a team approach in mind. This is where fidelity will be important, as will opportunities for feedback.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9325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53"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sp>
        <p:nvSpPr>
          <p:cNvPr id="14" name="Google Shape;14;p53"/>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53"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sp>
        <p:nvSpPr>
          <p:cNvPr id="16" name="Google Shape;16;p5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5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5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53" descr="cid:image002.png@01D16AFF.B10E1570"/>
          <p:cNvPicPr preferRelativeResize="0"/>
          <p:nvPr/>
        </p:nvPicPr>
        <p:blipFill rotWithShape="1">
          <a:blip r:embed="rId4">
            <a:alphaModFix/>
          </a:blip>
          <a:srcRect b="19232"/>
          <a:stretch/>
        </p:blipFill>
        <p:spPr>
          <a:xfrm>
            <a:off x="380010" y="6179420"/>
            <a:ext cx="959872" cy="671896"/>
          </a:xfrm>
          <a:prstGeom prst="rect">
            <a:avLst/>
          </a:prstGeom>
          <a:solidFill>
            <a:schemeClr val="lt1"/>
          </a:solidFill>
          <a:ln>
            <a:noFill/>
          </a:ln>
        </p:spPr>
      </p:pic>
      <p:pic>
        <p:nvPicPr>
          <p:cNvPr id="21" name="Google Shape;21;p53"/>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134"/>
        <p:cNvGrpSpPr/>
        <p:nvPr/>
      </p:nvGrpSpPr>
      <p:grpSpPr>
        <a:xfrm>
          <a:off x="0" y="0"/>
          <a:ext cx="0" cy="0"/>
          <a:chOff x="0" y="0"/>
          <a:chExt cx="0" cy="0"/>
        </a:xfrm>
      </p:grpSpPr>
      <p:sp>
        <p:nvSpPr>
          <p:cNvPr id="135" name="Google Shape;135;p63"/>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63"/>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7"/>
        <p:cNvGrpSpPr/>
        <p:nvPr/>
      </p:nvGrpSpPr>
      <p:grpSpPr>
        <a:xfrm>
          <a:off x="0" y="0"/>
          <a:ext cx="0" cy="0"/>
          <a:chOff x="0" y="0"/>
          <a:chExt cx="0" cy="0"/>
        </a:xfrm>
      </p:grpSpPr>
      <p:sp>
        <p:nvSpPr>
          <p:cNvPr id="138" name="Google Shape;138;p64"/>
          <p:cNvSpPr txBox="1">
            <a:spLocks noGrp="1"/>
          </p:cNvSpPr>
          <p:nvPr>
            <p:ph type="body" idx="1"/>
          </p:nvPr>
        </p:nvSpPr>
        <p:spPr>
          <a:xfrm>
            <a:off x="839787" y="1780123"/>
            <a:ext cx="5157787"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64"/>
          <p:cNvSpPr txBox="1">
            <a:spLocks noGrp="1"/>
          </p:cNvSpPr>
          <p:nvPr>
            <p:ph type="body" idx="2"/>
          </p:nvPr>
        </p:nvSpPr>
        <p:spPr>
          <a:xfrm>
            <a:off x="839788" y="2504023"/>
            <a:ext cx="5157787"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4"/>
          <p:cNvSpPr txBox="1">
            <a:spLocks noGrp="1"/>
          </p:cNvSpPr>
          <p:nvPr>
            <p:ph type="body" idx="3"/>
          </p:nvPr>
        </p:nvSpPr>
        <p:spPr>
          <a:xfrm>
            <a:off x="6172200" y="1780123"/>
            <a:ext cx="5183188"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64"/>
          <p:cNvSpPr txBox="1">
            <a:spLocks noGrp="1"/>
          </p:cNvSpPr>
          <p:nvPr>
            <p:ph type="body" idx="4"/>
          </p:nvPr>
        </p:nvSpPr>
        <p:spPr>
          <a:xfrm>
            <a:off x="6172200" y="2504023"/>
            <a:ext cx="5183188"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6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p6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45" name="Google Shape;145;p6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6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7" name="Google Shape;147;p6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48" name="Google Shape;148;p6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49" name="Google Shape;149;p64"/>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0"/>
        <p:cNvGrpSpPr/>
        <p:nvPr/>
      </p:nvGrpSpPr>
      <p:grpSpPr>
        <a:xfrm>
          <a:off x="0" y="0"/>
          <a:ext cx="0" cy="0"/>
          <a:chOff x="0" y="0"/>
          <a:chExt cx="0" cy="0"/>
        </a:xfrm>
      </p:grpSpPr>
      <p:sp>
        <p:nvSpPr>
          <p:cNvPr id="151" name="Google Shape;151;p6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6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3" name="Google Shape;153;p6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54" name="Google Shape;154;p6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6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57" name="Google Shape;157;p6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8" name="Google Shape;158;p65"/>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0"/>
        <p:cNvGrpSpPr/>
        <p:nvPr/>
      </p:nvGrpSpPr>
      <p:grpSpPr>
        <a:xfrm>
          <a:off x="0" y="0"/>
          <a:ext cx="0" cy="0"/>
          <a:chOff x="0" y="0"/>
          <a:chExt cx="0" cy="0"/>
        </a:xfrm>
      </p:grpSpPr>
      <p:sp>
        <p:nvSpPr>
          <p:cNvPr id="171" name="Google Shape;171;p6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2" name="Google Shape;172;p6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6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4" name="Google Shape;174;p67"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5" name="Google Shape;175;p6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6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7" name="Google Shape;177;p67"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8" name="Google Shape;178;p6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9" name="Google Shape;179;p67"/>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7"/>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1"/>
        <p:cNvGrpSpPr/>
        <p:nvPr/>
      </p:nvGrpSpPr>
      <p:grpSpPr>
        <a:xfrm>
          <a:off x="0" y="0"/>
          <a:ext cx="0" cy="0"/>
          <a:chOff x="0" y="0"/>
          <a:chExt cx="0" cy="0"/>
        </a:xfrm>
      </p:grpSpPr>
      <p:sp>
        <p:nvSpPr>
          <p:cNvPr id="182" name="Google Shape;182;p68"/>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p68"/>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184" name="Google Shape;184;p6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6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6" name="Google Shape;186;p68"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187" name="Google Shape;187;p6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6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9" name="Google Shape;189;p68"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190" name="Google Shape;190;p68"/>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191" name="Google Shape;191;p68"/>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92"/>
        <p:cNvGrpSpPr/>
        <p:nvPr/>
      </p:nvGrpSpPr>
      <p:grpSpPr>
        <a:xfrm>
          <a:off x="0" y="0"/>
          <a:ext cx="0" cy="0"/>
          <a:chOff x="0" y="0"/>
          <a:chExt cx="0" cy="0"/>
        </a:xfrm>
      </p:grpSpPr>
      <p:sp>
        <p:nvSpPr>
          <p:cNvPr id="193" name="Google Shape;193;p6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6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5" name="Google Shape;195;p6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96" name="Google Shape;196;p6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6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8" name="Google Shape;198;p6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9" name="Google Shape;199;p6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200" name="Google Shape;200;p69"/>
          <p:cNvGrpSpPr/>
          <p:nvPr/>
        </p:nvGrpSpPr>
        <p:grpSpPr>
          <a:xfrm>
            <a:off x="-426720" y="177404"/>
            <a:ext cx="12618720" cy="5995332"/>
            <a:chOff x="-417513" y="0"/>
            <a:chExt cx="12584114" cy="6853238"/>
          </a:xfrm>
        </p:grpSpPr>
        <p:sp>
          <p:nvSpPr>
            <p:cNvPr id="201" name="Google Shape;201;p69"/>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p6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p6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p69"/>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p6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p6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p69"/>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p6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p6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p69"/>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p6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p69"/>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p6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p69"/>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p6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p69"/>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p69"/>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p69"/>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p6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p6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p6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222" name="Google Shape;222;p69"/>
          <p:cNvGrpSpPr/>
          <p:nvPr/>
        </p:nvGrpSpPr>
        <p:grpSpPr>
          <a:xfrm>
            <a:off x="800144" y="1699589"/>
            <a:ext cx="3674476" cy="3470421"/>
            <a:chOff x="697883" y="1816768"/>
            <a:chExt cx="3674476" cy="3470421"/>
          </a:xfrm>
        </p:grpSpPr>
        <p:sp>
          <p:nvSpPr>
            <p:cNvPr id="223" name="Google Shape;223;p69"/>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p69"/>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p69"/>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26" name="Google Shape;226;p69"/>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69"/>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28"/>
        <p:cNvGrpSpPr/>
        <p:nvPr/>
      </p:nvGrpSpPr>
      <p:grpSpPr>
        <a:xfrm>
          <a:off x="0" y="0"/>
          <a:ext cx="0" cy="0"/>
          <a:chOff x="0" y="0"/>
          <a:chExt cx="0" cy="0"/>
        </a:xfrm>
      </p:grpSpPr>
      <p:sp>
        <p:nvSpPr>
          <p:cNvPr id="229" name="Google Shape;229;p7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7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1" name="Google Shape;231;p7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32" name="Google Shape;232;p7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7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4" name="Google Shape;234;p7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35" name="Google Shape;235;p7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36" name="Google Shape;236;p70"/>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p70"/>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238" name="Google Shape;238;p70"/>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7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70"/>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41"/>
        <p:cNvGrpSpPr/>
        <p:nvPr/>
      </p:nvGrpSpPr>
      <p:grpSpPr>
        <a:xfrm>
          <a:off x="0" y="0"/>
          <a:ext cx="0" cy="0"/>
          <a:chOff x="0" y="0"/>
          <a:chExt cx="0" cy="0"/>
        </a:xfrm>
      </p:grpSpPr>
      <p:sp>
        <p:nvSpPr>
          <p:cNvPr id="242" name="Google Shape;242;p7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7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4" name="Google Shape;244;p7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45" name="Google Shape;245;p7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7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7" name="Google Shape;247;p7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48" name="Google Shape;248;p7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49" name="Google Shape;249;p71"/>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0" name="Google Shape;250;p71"/>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251" name="Google Shape;251;p71"/>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71"/>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71"/>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666137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9"/>
        <p:cNvGrpSpPr/>
        <p:nvPr/>
      </p:nvGrpSpPr>
      <p:grpSpPr>
        <a:xfrm>
          <a:off x="0" y="0"/>
          <a:ext cx="0" cy="0"/>
          <a:chOff x="0" y="0"/>
          <a:chExt cx="0" cy="0"/>
        </a:xfrm>
      </p:grpSpPr>
      <p:sp>
        <p:nvSpPr>
          <p:cNvPr id="160" name="Google Shape;160;p66"/>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66"/>
          <p:cNvSpPr txBox="1">
            <a:spLocks noGrp="1"/>
          </p:cNvSpPr>
          <p:nvPr>
            <p:ph type="body" idx="2"/>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6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6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5" name="Google Shape;165;p6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66" name="Google Shape;166;p6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6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8" name="Google Shape;168;p6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69" name="Google Shape;169;p6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81888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4"/>
          <p:cNvSpPr/>
          <p:nvPr/>
        </p:nvSpPr>
        <p:spPr>
          <a:xfrm>
            <a:off x="256375" y="351640"/>
            <a:ext cx="11711560" cy="5646564"/>
          </a:xfrm>
          <a:prstGeom prst="rect">
            <a:avLst/>
          </a:prstGeom>
          <a:solidFill>
            <a:schemeClr val="dk1">
              <a:alpha val="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5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5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5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7" name="Google Shape;27;p5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 name="Google Shape;29;p5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30" name="Google Shape;30;p5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31" name="Google Shape;31;p54"/>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2" name="Google Shape;32;p54"/>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3" name="Google Shape;33;p54"/>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9611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55"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38" name="Google Shape;38;p5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5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5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5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 name="Google Shape;42;p55"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43" name="Google Shape;43;p5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44"/>
        <p:cNvGrpSpPr/>
        <p:nvPr/>
      </p:nvGrpSpPr>
      <p:grpSpPr>
        <a:xfrm>
          <a:off x="0" y="0"/>
          <a:ext cx="0" cy="0"/>
          <a:chOff x="0" y="0"/>
          <a:chExt cx="0" cy="0"/>
        </a:xfrm>
      </p:grpSpPr>
      <p:sp>
        <p:nvSpPr>
          <p:cNvPr id="45" name="Google Shape;45;p56"/>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56"/>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47" name="Google Shape;47;p56"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48" name="Google Shape;48;p56"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49" name="Google Shape;49;p56"/>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56"/>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1"/>
        <p:cNvGrpSpPr/>
        <p:nvPr/>
      </p:nvGrpSpPr>
      <p:grpSpPr>
        <a:xfrm>
          <a:off x="0" y="0"/>
          <a:ext cx="0" cy="0"/>
          <a:chOff x="0" y="0"/>
          <a:chExt cx="0" cy="0"/>
        </a:xfrm>
      </p:grpSpPr>
      <p:sp>
        <p:nvSpPr>
          <p:cNvPr id="52" name="Google Shape;52;p57"/>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3" name="Google Shape;53;p57"/>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57"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57"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57"/>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7" name="Google Shape;57;p5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8"/>
        <p:cNvGrpSpPr/>
        <p:nvPr/>
      </p:nvGrpSpPr>
      <p:grpSpPr>
        <a:xfrm>
          <a:off x="0" y="0"/>
          <a:ext cx="0" cy="0"/>
          <a:chOff x="0" y="0"/>
          <a:chExt cx="0" cy="0"/>
        </a:xfrm>
      </p:grpSpPr>
      <p:sp>
        <p:nvSpPr>
          <p:cNvPr id="59" name="Google Shape;59;p5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5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1" name="Google Shape;61;p5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62" name="Google Shape;62;p5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5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4" name="Google Shape;64;p5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65" name="Google Shape;65;p5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66" name="Google Shape;66;p58"/>
          <p:cNvGrpSpPr/>
          <p:nvPr/>
        </p:nvGrpSpPr>
        <p:grpSpPr>
          <a:xfrm>
            <a:off x="-426720" y="177404"/>
            <a:ext cx="12618720" cy="5995332"/>
            <a:chOff x="-417513" y="0"/>
            <a:chExt cx="12584114" cy="6853238"/>
          </a:xfrm>
        </p:grpSpPr>
        <p:sp>
          <p:nvSpPr>
            <p:cNvPr id="67" name="Google Shape;67;p5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8" name="Google Shape;68;p5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9" name="Google Shape;69;p5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0" name="Google Shape;70;p5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 name="Google Shape;71;p5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 name="Google Shape;72;p5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 name="Google Shape;73;p5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 name="Google Shape;74;p5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 name="Google Shape;75;p5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 name="Google Shape;76;p5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7" name="Google Shape;77;p5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8" name="Google Shape;78;p5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9" name="Google Shape;79;p5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0" name="Google Shape;80;p5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 name="Google Shape;81;p5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 name="Google Shape;82;p5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3" name="Google Shape;83;p5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4" name="Google Shape;84;p5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 name="Google Shape;85;p5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6" name="Google Shape;86;p5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7" name="Google Shape;87;p5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88" name="Google Shape;88;p58"/>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8"/>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0"/>
        <p:cNvGrpSpPr/>
        <p:nvPr/>
      </p:nvGrpSpPr>
      <p:grpSpPr>
        <a:xfrm>
          <a:off x="0" y="0"/>
          <a:ext cx="0" cy="0"/>
          <a:chOff x="0" y="0"/>
          <a:chExt cx="0" cy="0"/>
        </a:xfrm>
      </p:grpSpPr>
      <p:sp>
        <p:nvSpPr>
          <p:cNvPr id="91" name="Google Shape;91;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5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4" name="Google Shape;94;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5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97" name="Google Shape;97;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98" name="Google Shape;98;p59"/>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59"/>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100" name="Google Shape;100;p59"/>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1" name="Google Shape;101;p59"/>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2"/>
        <p:cNvGrpSpPr/>
        <p:nvPr/>
      </p:nvGrpSpPr>
      <p:grpSpPr>
        <a:xfrm>
          <a:off x="0" y="0"/>
          <a:ext cx="0" cy="0"/>
          <a:chOff x="0" y="0"/>
          <a:chExt cx="0" cy="0"/>
        </a:xfrm>
      </p:grpSpPr>
      <p:sp>
        <p:nvSpPr>
          <p:cNvPr id="103" name="Google Shape;103;p60"/>
          <p:cNvSpPr txBox="1">
            <a:spLocks noGrp="1"/>
          </p:cNvSpPr>
          <p:nvPr>
            <p:ph type="body" idx="1"/>
          </p:nvPr>
        </p:nvSpPr>
        <p:spPr>
          <a:xfrm>
            <a:off x="838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0"/>
          <p:cNvSpPr txBox="1">
            <a:spLocks noGrp="1"/>
          </p:cNvSpPr>
          <p:nvPr>
            <p:ph type="body" idx="2"/>
          </p:nvPr>
        </p:nvSpPr>
        <p:spPr>
          <a:xfrm>
            <a:off x="6172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6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6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08" name="Google Shape;108;p6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6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 name="Google Shape;110;p6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11" name="Google Shape;111;p6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12" name="Google Shape;112;p60"/>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6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6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6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30" name="Google Shape;130;p6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6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2" name="Google Shape;132;p6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33" name="Google Shape;133;p6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s://www.pbisapps.org/Resources/SWIS%20Publications/TFI%20Training%20Slide%20Deck%20-%20Tier%203.pptx"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pbismissouri.org/tier-3-workbook-resources/" TargetMode="External"/><Relationship Id="rId5" Type="http://schemas.openxmlformats.org/officeDocument/2006/relationships/hyperlink" Target="https://intensiveintervention.org/" TargetMode="External"/><Relationship Id="rId4" Type="http://schemas.openxmlformats.org/officeDocument/2006/relationships/hyperlink" Target="http://www.pbis.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
          <p:cNvSpPr txBox="1">
            <a:spLocks noGrp="1"/>
          </p:cNvSpPr>
          <p:nvPr>
            <p:ph type="title"/>
          </p:nvPr>
        </p:nvSpPr>
        <p:spPr>
          <a:xfrm>
            <a:off x="1009521" y="2295715"/>
            <a:ext cx="10566399"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a:t> Behavior Intervention Plan (BIP)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6e0215fd9d_0_13"/>
          <p:cNvSpPr txBox="1">
            <a:spLocks noGrp="1"/>
          </p:cNvSpPr>
          <p:nvPr>
            <p:ph type="title"/>
          </p:nvPr>
        </p:nvSpPr>
        <p:spPr>
          <a:xfrm>
            <a:off x="730931" y="1556657"/>
            <a:ext cx="3470955" cy="2525486"/>
          </a:xfrm>
          <a:prstGeom prst="rect">
            <a:avLst/>
          </a:prstGeom>
          <a:noFill/>
          <a:ln>
            <a:noFill/>
          </a:ln>
        </p:spPr>
        <p:txBody>
          <a:bodyPr spcFirstLastPara="1" wrap="square" lIns="91425" tIns="45700" rIns="91425" bIns="45700" anchor="b" anchorCtr="0">
            <a:normAutofit fontScale="90000"/>
          </a:bodyPr>
          <a:lstStyle/>
          <a:p>
            <a:pPr marL="0" lvl="0" indent="0" rtl="0">
              <a:spcBef>
                <a:spcPts val="0"/>
              </a:spcBef>
              <a:spcAft>
                <a:spcPts val="0"/>
              </a:spcAft>
              <a:buNone/>
            </a:pPr>
            <a:r>
              <a:rPr lang="en-US" dirty="0"/>
              <a:t>Outcomes of the FBA/BIP Process </a:t>
            </a:r>
          </a:p>
        </p:txBody>
      </p:sp>
      <p:sp>
        <p:nvSpPr>
          <p:cNvPr id="326" name="Google Shape;326;g6e0215fd9d_0_13"/>
          <p:cNvSpPr txBox="1">
            <a:spLocks noGrp="1"/>
          </p:cNvSpPr>
          <p:nvPr>
            <p:ph type="body" idx="1"/>
          </p:nvPr>
        </p:nvSpPr>
        <p:spPr>
          <a:xfrm>
            <a:off x="4310743" y="987425"/>
            <a:ext cx="7044645" cy="4873625"/>
          </a:xfrm>
          <a:prstGeom prst="rect">
            <a:avLst/>
          </a:prstGeom>
          <a:noFill/>
          <a:ln>
            <a:noFill/>
          </a:ln>
        </p:spPr>
        <p:txBody>
          <a:bodyPr spcFirstLastPara="1" wrap="square" lIns="91425" tIns="45700" rIns="91425" bIns="45700" anchor="t" anchorCtr="0">
            <a:normAutofit/>
          </a:bodyPr>
          <a:lstStyle/>
          <a:p>
            <a:pPr lvl="0" indent="-173736" rtl="0">
              <a:spcBef>
                <a:spcPts val="1000"/>
              </a:spcBef>
              <a:spcAft>
                <a:spcPts val="0"/>
              </a:spcAft>
              <a:buSzPts val="2800"/>
              <a:buFont typeface="Arial" panose="020B0604020202020204" pitchFamily="34" charset="0"/>
              <a:buChar char="•"/>
            </a:pPr>
            <a:r>
              <a:rPr lang="en-US" dirty="0"/>
              <a:t>Provides practical academic and social skills to ensure school success</a:t>
            </a:r>
          </a:p>
          <a:p>
            <a:pPr lvl="0" indent="-173736" rtl="0">
              <a:spcBef>
                <a:spcPts val="0"/>
              </a:spcBef>
              <a:spcAft>
                <a:spcPts val="0"/>
              </a:spcAft>
              <a:buSzPts val="2800"/>
              <a:buFont typeface="Arial" panose="020B0604020202020204" pitchFamily="34" charset="0"/>
              <a:buChar char="•"/>
            </a:pPr>
            <a:r>
              <a:rPr lang="en-US" dirty="0"/>
              <a:t>Examines the process of learning and performance </a:t>
            </a:r>
          </a:p>
          <a:p>
            <a:pPr lvl="0" indent="-173736" rtl="0">
              <a:spcBef>
                <a:spcPts val="0"/>
              </a:spcBef>
              <a:spcAft>
                <a:spcPts val="0"/>
              </a:spcAft>
              <a:buSzPts val="2800"/>
              <a:buFont typeface="Arial" panose="020B0604020202020204" pitchFamily="34" charset="0"/>
              <a:buChar char="•"/>
            </a:pPr>
            <a:r>
              <a:rPr lang="en-US" dirty="0"/>
              <a:t>Suggests intervention techniques that are linked to success</a:t>
            </a:r>
          </a:p>
          <a:p>
            <a:pPr lvl="0" indent="-173736" rtl="0">
              <a:spcBef>
                <a:spcPts val="0"/>
              </a:spcBef>
              <a:spcAft>
                <a:spcPts val="0"/>
              </a:spcAft>
              <a:buSzPts val="2800"/>
              <a:buFont typeface="Arial" panose="020B0604020202020204" pitchFamily="34" charset="0"/>
              <a:buChar char="•"/>
            </a:pPr>
            <a:r>
              <a:rPr lang="en-US" dirty="0"/>
              <a:t>Provides ongoing assessment to evaluate intervention progress </a:t>
            </a:r>
          </a:p>
          <a:p>
            <a:pPr lvl="0" indent="-173736" rtl="0">
              <a:spcBef>
                <a:spcPts val="0"/>
              </a:spcBef>
              <a:spcAft>
                <a:spcPts val="0"/>
              </a:spcAft>
              <a:buSzPts val="2800"/>
              <a:buFont typeface="Arial" panose="020B0604020202020204" pitchFamily="34" charset="0"/>
              <a:buChar char="•"/>
            </a:pPr>
            <a:r>
              <a:rPr lang="en-US" dirty="0"/>
              <a:t>Provides continuous assessment that interacts with instruction </a:t>
            </a:r>
          </a:p>
        </p:txBody>
      </p:sp>
    </p:spTree>
    <p:extLst>
      <p:ext uri="{BB962C8B-B14F-4D97-AF65-F5344CB8AC3E}">
        <p14:creationId xmlns:p14="http://schemas.microsoft.com/office/powerpoint/2010/main" val="85931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513-4C75-4834-BF7D-C11AFF88DE76}"/>
              </a:ext>
            </a:extLst>
          </p:cNvPr>
          <p:cNvSpPr>
            <a:spLocks noGrp="1"/>
          </p:cNvSpPr>
          <p:nvPr>
            <p:ph type="title"/>
          </p:nvPr>
        </p:nvSpPr>
        <p:spPr/>
        <p:txBody>
          <a:bodyPr/>
          <a:lstStyle/>
          <a:p>
            <a:r>
              <a:rPr lang="en-US" dirty="0"/>
              <a:t>The BIP Process</a:t>
            </a:r>
          </a:p>
        </p:txBody>
      </p:sp>
      <p:sp>
        <p:nvSpPr>
          <p:cNvPr id="3" name="Text Placeholder 2">
            <a:extLst>
              <a:ext uri="{FF2B5EF4-FFF2-40B4-BE49-F238E27FC236}">
                <a16:creationId xmlns:a16="http://schemas.microsoft.com/office/drawing/2014/main" id="{9DBDE97A-E9CE-43D0-AC2A-CCEA20CAF6DA}"/>
              </a:ext>
            </a:extLst>
          </p:cNvPr>
          <p:cNvSpPr>
            <a:spLocks noGrp="1"/>
          </p:cNvSpPr>
          <p:nvPr>
            <p:ph type="body" idx="1"/>
          </p:nvPr>
        </p:nvSpPr>
        <p:spPr>
          <a:xfrm>
            <a:off x="838200" y="1652954"/>
            <a:ext cx="10515600" cy="4252546"/>
          </a:xfrm>
        </p:spPr>
        <p:txBody>
          <a:bodyPr>
            <a:noAutofit/>
          </a:bodyPr>
          <a:lstStyle/>
          <a:p>
            <a:pPr marL="173736" indent="-173736">
              <a:buSzPct val="100000"/>
            </a:pPr>
            <a:r>
              <a:rPr lang="en-US" dirty="0"/>
              <a:t>Set behavior goals for the student:</a:t>
            </a:r>
          </a:p>
          <a:p>
            <a:pPr marL="457200" lvl="1" indent="-173736"/>
            <a:r>
              <a:rPr lang="en-US" sz="2800" dirty="0"/>
              <a:t>Temporary replacement behavior  </a:t>
            </a:r>
          </a:p>
          <a:p>
            <a:pPr marL="457200" lvl="1" indent="-173736"/>
            <a:r>
              <a:rPr lang="en-US" sz="2800" dirty="0"/>
              <a:t>Long-term desired behavior</a:t>
            </a:r>
          </a:p>
          <a:p>
            <a:pPr marL="173736" indent="-173736">
              <a:buSzPct val="100000"/>
            </a:pPr>
            <a:r>
              <a:rPr lang="en-US" dirty="0"/>
              <a:t>Identify strategies to help student reach the goals, e.g.:</a:t>
            </a:r>
          </a:p>
          <a:p>
            <a:pPr marL="457200" lvl="1" indent="-173736"/>
            <a:r>
              <a:rPr lang="en-US" sz="2800" dirty="0"/>
              <a:t>Modify setting event and antecedent</a:t>
            </a:r>
          </a:p>
          <a:p>
            <a:pPr marL="457200" lvl="1" indent="-173736"/>
            <a:r>
              <a:rPr lang="en-US" sz="2800" dirty="0"/>
              <a:t>Teach replacement behavior(s)</a:t>
            </a:r>
          </a:p>
          <a:p>
            <a:pPr marL="457200" lvl="1" indent="-173736"/>
            <a:r>
              <a:rPr lang="en-US" sz="2800" dirty="0"/>
              <a:t>Modify consequences to encourage replacement behaviors</a:t>
            </a:r>
          </a:p>
        </p:txBody>
      </p:sp>
    </p:spTree>
    <p:extLst>
      <p:ext uri="{BB962C8B-B14F-4D97-AF65-F5344CB8AC3E}">
        <p14:creationId xmlns:p14="http://schemas.microsoft.com/office/powerpoint/2010/main" val="167143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DBD9-584B-4A1A-B4C3-B20188B1F234}"/>
              </a:ext>
            </a:extLst>
          </p:cNvPr>
          <p:cNvSpPr>
            <a:spLocks noGrp="1"/>
          </p:cNvSpPr>
          <p:nvPr>
            <p:ph type="title"/>
          </p:nvPr>
        </p:nvSpPr>
        <p:spPr/>
        <p:txBody>
          <a:bodyPr/>
          <a:lstStyle/>
          <a:p>
            <a:r>
              <a:rPr lang="en-US" dirty="0"/>
              <a:t>The BIP Process, cont.</a:t>
            </a:r>
          </a:p>
        </p:txBody>
      </p:sp>
      <p:sp>
        <p:nvSpPr>
          <p:cNvPr id="3" name="Text Placeholder 2">
            <a:extLst>
              <a:ext uri="{FF2B5EF4-FFF2-40B4-BE49-F238E27FC236}">
                <a16:creationId xmlns:a16="http://schemas.microsoft.com/office/drawing/2014/main" id="{E20B9E18-EBCF-4E97-8810-CE087A20ECAF}"/>
              </a:ext>
            </a:extLst>
          </p:cNvPr>
          <p:cNvSpPr>
            <a:spLocks noGrp="1"/>
          </p:cNvSpPr>
          <p:nvPr>
            <p:ph type="body" idx="1"/>
          </p:nvPr>
        </p:nvSpPr>
        <p:spPr/>
        <p:txBody>
          <a:bodyPr/>
          <a:lstStyle/>
          <a:p>
            <a:pPr marL="173736" indent="-173736">
              <a:buSzPct val="100000"/>
            </a:pPr>
            <a:r>
              <a:rPr lang="en-US" dirty="0"/>
              <a:t>Revisit the crisis plan (if needed).</a:t>
            </a:r>
          </a:p>
          <a:p>
            <a:pPr marL="173736" indent="-173736">
              <a:buSzPct val="100000"/>
            </a:pPr>
            <a:r>
              <a:rPr lang="en-US" dirty="0"/>
              <a:t>Implement the BIP.</a:t>
            </a:r>
          </a:p>
          <a:p>
            <a:pPr marL="173736" indent="-173736">
              <a:buSzPct val="100000"/>
            </a:pPr>
            <a:r>
              <a:rPr lang="en-US" dirty="0"/>
              <a:t>Evaluate regularly to make sure the plan is working.</a:t>
            </a:r>
          </a:p>
          <a:p>
            <a:endParaRPr lang="en-US" dirty="0"/>
          </a:p>
        </p:txBody>
      </p:sp>
    </p:spTree>
    <p:extLst>
      <p:ext uri="{BB962C8B-B14F-4D97-AF65-F5344CB8AC3E}">
        <p14:creationId xmlns:p14="http://schemas.microsoft.com/office/powerpoint/2010/main" val="248207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B39B-E668-4AEC-86D0-C902B7098444}"/>
              </a:ext>
            </a:extLst>
          </p:cNvPr>
          <p:cNvSpPr>
            <a:spLocks noGrp="1"/>
          </p:cNvSpPr>
          <p:nvPr>
            <p:ph type="title"/>
          </p:nvPr>
        </p:nvSpPr>
        <p:spPr/>
        <p:txBody>
          <a:bodyPr/>
          <a:lstStyle/>
          <a:p>
            <a:r>
              <a:rPr lang="en-US" dirty="0"/>
              <a:t>Blank BIP Template</a:t>
            </a:r>
          </a:p>
        </p:txBody>
      </p:sp>
      <p:pic>
        <p:nvPicPr>
          <p:cNvPr id="6" name="Picture 5">
            <a:extLst>
              <a:ext uri="{FF2B5EF4-FFF2-40B4-BE49-F238E27FC236}">
                <a16:creationId xmlns:a16="http://schemas.microsoft.com/office/drawing/2014/main" id="{6B04E04D-756D-489E-9068-8A7F71143DAB}"/>
              </a:ext>
            </a:extLst>
          </p:cNvPr>
          <p:cNvPicPr>
            <a:picLocks noChangeAspect="1"/>
          </p:cNvPicPr>
          <p:nvPr/>
        </p:nvPicPr>
        <p:blipFill rotWithShape="1">
          <a:blip r:embed="rId3"/>
          <a:srcRect l="22059" t="32475" r="22683" b="6864"/>
          <a:stretch/>
        </p:blipFill>
        <p:spPr>
          <a:xfrm>
            <a:off x="2622177" y="1546412"/>
            <a:ext cx="6736976" cy="4160141"/>
          </a:xfrm>
          <a:prstGeom prst="rect">
            <a:avLst/>
          </a:prstGeom>
        </p:spPr>
      </p:pic>
    </p:spTree>
    <p:extLst>
      <p:ext uri="{BB962C8B-B14F-4D97-AF65-F5344CB8AC3E}">
        <p14:creationId xmlns:p14="http://schemas.microsoft.com/office/powerpoint/2010/main" val="208608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45429-36B3-4925-A072-54C1A58FC48D}"/>
              </a:ext>
            </a:extLst>
          </p:cNvPr>
          <p:cNvPicPr>
            <a:picLocks noChangeAspect="1"/>
          </p:cNvPicPr>
          <p:nvPr/>
        </p:nvPicPr>
        <p:blipFill rotWithShape="1">
          <a:blip r:embed="rId3"/>
          <a:srcRect l="21066" t="21961" r="20147" b="14901"/>
          <a:stretch/>
        </p:blipFill>
        <p:spPr>
          <a:xfrm>
            <a:off x="2512358" y="1714500"/>
            <a:ext cx="7167283" cy="4329954"/>
          </a:xfrm>
          <a:prstGeom prst="rect">
            <a:avLst/>
          </a:prstGeom>
        </p:spPr>
      </p:pic>
      <p:sp>
        <p:nvSpPr>
          <p:cNvPr id="4" name="Title 3">
            <a:extLst>
              <a:ext uri="{FF2B5EF4-FFF2-40B4-BE49-F238E27FC236}">
                <a16:creationId xmlns:a16="http://schemas.microsoft.com/office/drawing/2014/main" id="{62564434-952B-4935-AC4F-95FB26DC7797}"/>
              </a:ext>
            </a:extLst>
          </p:cNvPr>
          <p:cNvSpPr>
            <a:spLocks noGrp="1"/>
          </p:cNvSpPr>
          <p:nvPr>
            <p:ph type="title"/>
          </p:nvPr>
        </p:nvSpPr>
        <p:spPr/>
        <p:txBody>
          <a:bodyPr/>
          <a:lstStyle/>
          <a:p>
            <a:r>
              <a:rPr lang="en-US" dirty="0"/>
              <a:t>BIP Template, cont.</a:t>
            </a:r>
          </a:p>
        </p:txBody>
      </p:sp>
    </p:spTree>
    <p:extLst>
      <p:ext uri="{BB962C8B-B14F-4D97-AF65-F5344CB8AC3E}">
        <p14:creationId xmlns:p14="http://schemas.microsoft.com/office/powerpoint/2010/main" val="274801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28D1-2077-4F0F-ABA5-55570929AF40}"/>
              </a:ext>
            </a:extLst>
          </p:cNvPr>
          <p:cNvSpPr>
            <a:spLocks noGrp="1"/>
          </p:cNvSpPr>
          <p:nvPr>
            <p:ph type="title"/>
          </p:nvPr>
        </p:nvSpPr>
        <p:spPr/>
        <p:txBody>
          <a:bodyPr/>
          <a:lstStyle/>
          <a:p>
            <a:r>
              <a:rPr lang="en-US" dirty="0"/>
              <a:t>BIP Template, page 2</a:t>
            </a:r>
          </a:p>
        </p:txBody>
      </p:sp>
      <p:pic>
        <p:nvPicPr>
          <p:cNvPr id="3" name="Picture 2">
            <a:extLst>
              <a:ext uri="{FF2B5EF4-FFF2-40B4-BE49-F238E27FC236}">
                <a16:creationId xmlns:a16="http://schemas.microsoft.com/office/drawing/2014/main" id="{AE69236F-4FD5-45D0-A30C-D3248B43B2E9}"/>
              </a:ext>
            </a:extLst>
          </p:cNvPr>
          <p:cNvPicPr>
            <a:picLocks noChangeAspect="1"/>
          </p:cNvPicPr>
          <p:nvPr/>
        </p:nvPicPr>
        <p:blipFill rotWithShape="1">
          <a:blip r:embed="rId3"/>
          <a:srcRect l="21066" t="25000" r="21250" b="13922"/>
          <a:stretch/>
        </p:blipFill>
        <p:spPr>
          <a:xfrm>
            <a:off x="2568388" y="1714500"/>
            <a:ext cx="7032812" cy="4188759"/>
          </a:xfrm>
          <a:prstGeom prst="rect">
            <a:avLst/>
          </a:prstGeom>
        </p:spPr>
      </p:pic>
    </p:spTree>
    <p:extLst>
      <p:ext uri="{BB962C8B-B14F-4D97-AF65-F5344CB8AC3E}">
        <p14:creationId xmlns:p14="http://schemas.microsoft.com/office/powerpoint/2010/main" val="116541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9BB2-7A07-4D77-B740-9949C12A1B03}"/>
              </a:ext>
            </a:extLst>
          </p:cNvPr>
          <p:cNvSpPr>
            <a:spLocks noGrp="1"/>
          </p:cNvSpPr>
          <p:nvPr>
            <p:ph type="title"/>
          </p:nvPr>
        </p:nvSpPr>
        <p:spPr/>
        <p:txBody>
          <a:bodyPr/>
          <a:lstStyle/>
          <a:p>
            <a:r>
              <a:rPr lang="en-US" dirty="0"/>
              <a:t>BIP Template, page 2 cont.</a:t>
            </a:r>
          </a:p>
        </p:txBody>
      </p:sp>
      <p:pic>
        <p:nvPicPr>
          <p:cNvPr id="3" name="Picture 2">
            <a:extLst>
              <a:ext uri="{FF2B5EF4-FFF2-40B4-BE49-F238E27FC236}">
                <a16:creationId xmlns:a16="http://schemas.microsoft.com/office/drawing/2014/main" id="{8AAE8326-56F7-4E3C-A81A-0E3CC2FE75F9}"/>
              </a:ext>
            </a:extLst>
          </p:cNvPr>
          <p:cNvPicPr>
            <a:picLocks noChangeAspect="1"/>
          </p:cNvPicPr>
          <p:nvPr/>
        </p:nvPicPr>
        <p:blipFill rotWithShape="1">
          <a:blip r:embed="rId3"/>
          <a:srcRect l="22059" t="22942" r="21030" b="12353"/>
          <a:stretch/>
        </p:blipFill>
        <p:spPr>
          <a:xfrm>
            <a:off x="2689412" y="1573306"/>
            <a:ext cx="6938682" cy="4437529"/>
          </a:xfrm>
          <a:prstGeom prst="rect">
            <a:avLst/>
          </a:prstGeom>
        </p:spPr>
      </p:pic>
    </p:spTree>
    <p:extLst>
      <p:ext uri="{BB962C8B-B14F-4D97-AF65-F5344CB8AC3E}">
        <p14:creationId xmlns:p14="http://schemas.microsoft.com/office/powerpoint/2010/main" val="319560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1255-2C7C-4224-8DF3-56EED6492CB0}"/>
              </a:ext>
            </a:extLst>
          </p:cNvPr>
          <p:cNvSpPr>
            <a:spLocks noGrp="1"/>
          </p:cNvSpPr>
          <p:nvPr>
            <p:ph type="title"/>
          </p:nvPr>
        </p:nvSpPr>
        <p:spPr/>
        <p:txBody>
          <a:bodyPr/>
          <a:lstStyle/>
          <a:p>
            <a:r>
              <a:rPr lang="en-US" dirty="0"/>
              <a:t>BIP Template, page 3</a:t>
            </a:r>
          </a:p>
        </p:txBody>
      </p:sp>
      <p:pic>
        <p:nvPicPr>
          <p:cNvPr id="3" name="Picture 2">
            <a:extLst>
              <a:ext uri="{FF2B5EF4-FFF2-40B4-BE49-F238E27FC236}">
                <a16:creationId xmlns:a16="http://schemas.microsoft.com/office/drawing/2014/main" id="{B987D3B2-809E-43D5-A6C7-C248A0C1DADD}"/>
              </a:ext>
            </a:extLst>
          </p:cNvPr>
          <p:cNvPicPr>
            <a:picLocks noChangeAspect="1"/>
          </p:cNvPicPr>
          <p:nvPr/>
        </p:nvPicPr>
        <p:blipFill rotWithShape="1">
          <a:blip r:embed="rId3"/>
          <a:srcRect l="20184" t="22941" r="21139" b="11961"/>
          <a:stretch/>
        </p:blipFill>
        <p:spPr>
          <a:xfrm>
            <a:off x="2460812" y="1573306"/>
            <a:ext cx="7153835" cy="4464423"/>
          </a:xfrm>
          <a:prstGeom prst="rect">
            <a:avLst/>
          </a:prstGeom>
        </p:spPr>
      </p:pic>
    </p:spTree>
    <p:extLst>
      <p:ext uri="{BB962C8B-B14F-4D97-AF65-F5344CB8AC3E}">
        <p14:creationId xmlns:p14="http://schemas.microsoft.com/office/powerpoint/2010/main" val="236970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558800" y="2535448"/>
            <a:ext cx="1083906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Setting Behavior Goals for the BIP</a:t>
            </a:r>
            <a:endParaRPr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4AE6-740F-46A0-97A6-3952D8ACBCFD}"/>
              </a:ext>
            </a:extLst>
          </p:cNvPr>
          <p:cNvSpPr>
            <a:spLocks noGrp="1"/>
          </p:cNvSpPr>
          <p:nvPr>
            <p:ph type="title"/>
          </p:nvPr>
        </p:nvSpPr>
        <p:spPr/>
        <p:txBody>
          <a:bodyPr/>
          <a:lstStyle/>
          <a:p>
            <a:r>
              <a:rPr lang="en-US" dirty="0"/>
              <a:t>Goal of the BIP</a:t>
            </a:r>
          </a:p>
        </p:txBody>
      </p:sp>
      <p:sp>
        <p:nvSpPr>
          <p:cNvPr id="3" name="Text Placeholder 2">
            <a:extLst>
              <a:ext uri="{FF2B5EF4-FFF2-40B4-BE49-F238E27FC236}">
                <a16:creationId xmlns:a16="http://schemas.microsoft.com/office/drawing/2014/main" id="{4B4C96F6-4D78-45FB-9373-4068C6E22CEB}"/>
              </a:ext>
            </a:extLst>
          </p:cNvPr>
          <p:cNvSpPr>
            <a:spLocks noGrp="1"/>
          </p:cNvSpPr>
          <p:nvPr>
            <p:ph type="body" idx="1"/>
          </p:nvPr>
        </p:nvSpPr>
        <p:spPr/>
        <p:txBody>
          <a:bodyPr/>
          <a:lstStyle/>
          <a:p>
            <a:pPr marL="114300" indent="0">
              <a:buNone/>
            </a:pPr>
            <a:r>
              <a:rPr lang="en-US" dirty="0"/>
              <a:t>Ultimately the goal is to move the student away from the undesirable behavior and towards meeting the school and classroom expectations.</a:t>
            </a:r>
          </a:p>
          <a:p>
            <a:endParaRPr lang="en-US" dirty="0"/>
          </a:p>
        </p:txBody>
      </p:sp>
    </p:spTree>
    <p:extLst>
      <p:ext uri="{BB962C8B-B14F-4D97-AF65-F5344CB8AC3E}">
        <p14:creationId xmlns:p14="http://schemas.microsoft.com/office/powerpoint/2010/main" val="375596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47D4AE-42EC-48DD-B260-0CDCD4F944C9}"/>
              </a:ext>
            </a:extLst>
          </p:cNvPr>
          <p:cNvSpPr>
            <a:spLocks noGrp="1"/>
          </p:cNvSpPr>
          <p:nvPr>
            <p:ph type="title"/>
          </p:nvPr>
        </p:nvSpPr>
        <p:spPr>
          <a:xfrm>
            <a:off x="2638185" y="2187419"/>
            <a:ext cx="6736561" cy="2830027"/>
          </a:xfrm>
        </p:spPr>
        <p:txBody>
          <a:bodyPr>
            <a:normAutofit/>
          </a:bodyPr>
          <a:lstStyle/>
          <a:p>
            <a:r>
              <a:rPr lang="en-US" sz="4400" u="sng" dirty="0"/>
              <a:t>The Purpose of this Module</a:t>
            </a:r>
            <a:br>
              <a:rPr lang="en-US" sz="4400" u="sng" dirty="0"/>
            </a:br>
            <a:r>
              <a:rPr lang="en-US" sz="4400" dirty="0"/>
              <a:t>is to learn how to develop a Behavior Intervention Plan.</a:t>
            </a:r>
            <a:endParaRPr lang="en-US" sz="2800" u="sng" dirty="0"/>
          </a:p>
        </p:txBody>
      </p:sp>
    </p:spTree>
    <p:extLst>
      <p:ext uri="{BB962C8B-B14F-4D97-AF65-F5344CB8AC3E}">
        <p14:creationId xmlns:p14="http://schemas.microsoft.com/office/powerpoint/2010/main" val="301080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Competing Behavior Pathway</a:t>
            </a:r>
            <a:endParaRPr dirty="0"/>
          </a:p>
        </p:txBody>
      </p:sp>
      <p:sp>
        <p:nvSpPr>
          <p:cNvPr id="368" name="Google Shape;368;p1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US" dirty="0"/>
              <a:t>Once a Summary Statement is developed, we can complete a competing behavior pathway:</a:t>
            </a:r>
          </a:p>
          <a:p>
            <a:pPr marL="228600" lvl="0" indent="-228600" algn="l" rtl="0">
              <a:lnSpc>
                <a:spcPct val="80000"/>
              </a:lnSpc>
              <a:spcBef>
                <a:spcPts val="0"/>
              </a:spcBef>
              <a:spcAft>
                <a:spcPts val="0"/>
              </a:spcAft>
              <a:buClr>
                <a:schemeClr val="dk1"/>
              </a:buClr>
              <a:buSzPts val="2800"/>
              <a:buChar char="•"/>
            </a:pPr>
            <a:endParaRPr lang="en-US" dirty="0"/>
          </a:p>
          <a:p>
            <a:pPr marL="173736" lvl="0" indent="-173736" algn="l" rtl="0">
              <a:lnSpc>
                <a:spcPct val="80000"/>
              </a:lnSpc>
              <a:spcBef>
                <a:spcPts val="0"/>
              </a:spcBef>
              <a:spcAft>
                <a:spcPts val="0"/>
              </a:spcAft>
              <a:buClr>
                <a:schemeClr val="dk1"/>
              </a:buClr>
              <a:buSzPts val="2800"/>
              <a:buChar char="•"/>
            </a:pPr>
            <a:r>
              <a:rPr lang="en-US" dirty="0"/>
              <a:t>Change the routines or environments to make the problem behavior less likely to occur</a:t>
            </a:r>
          </a:p>
          <a:p>
            <a:pPr marL="173736" lvl="0" indent="-173736" algn="l" rtl="0">
              <a:lnSpc>
                <a:spcPct val="80000"/>
              </a:lnSpc>
              <a:spcBef>
                <a:spcPts val="0"/>
              </a:spcBef>
              <a:spcAft>
                <a:spcPts val="0"/>
              </a:spcAft>
              <a:buClr>
                <a:schemeClr val="dk1"/>
              </a:buClr>
              <a:buSzPts val="2800"/>
              <a:buChar char="•"/>
            </a:pPr>
            <a:r>
              <a:rPr lang="en-US" dirty="0"/>
              <a:t>Identify a short-term alternative behavior that will move the student closer to the behavior we ultimately want </a:t>
            </a:r>
          </a:p>
          <a:p>
            <a:pPr marL="173736" lvl="0" indent="-173736" algn="l" rtl="0">
              <a:lnSpc>
                <a:spcPct val="80000"/>
              </a:lnSpc>
              <a:spcBef>
                <a:spcPts val="0"/>
              </a:spcBef>
              <a:spcAft>
                <a:spcPts val="0"/>
              </a:spcAft>
              <a:buClr>
                <a:schemeClr val="dk1"/>
              </a:buClr>
              <a:buSzPts val="2800"/>
              <a:buChar char="•"/>
            </a:pPr>
            <a:r>
              <a:rPr lang="en-US" dirty="0"/>
              <a:t>Determine a consequence that will make the alternative behavior more rewarding than the problem behavior</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9C95E-48B4-4483-A941-DA6DB4EF600F}"/>
              </a:ext>
            </a:extLst>
          </p:cNvPr>
          <p:cNvPicPr>
            <a:picLocks noChangeAspect="1"/>
          </p:cNvPicPr>
          <p:nvPr/>
        </p:nvPicPr>
        <p:blipFill rotWithShape="1">
          <a:blip r:embed="rId3"/>
          <a:srcRect t="10067"/>
          <a:stretch/>
        </p:blipFill>
        <p:spPr>
          <a:xfrm>
            <a:off x="0" y="1254368"/>
            <a:ext cx="12192000" cy="4712677"/>
          </a:xfrm>
          <a:prstGeom prst="rect">
            <a:avLst/>
          </a:prstGeom>
        </p:spPr>
      </p:pic>
      <p:sp>
        <p:nvSpPr>
          <p:cNvPr id="6" name="Title 5">
            <a:extLst>
              <a:ext uri="{FF2B5EF4-FFF2-40B4-BE49-F238E27FC236}">
                <a16:creationId xmlns:a16="http://schemas.microsoft.com/office/drawing/2014/main" id="{90620F0F-108D-4C94-B80B-8EE066110567}"/>
              </a:ext>
            </a:extLst>
          </p:cNvPr>
          <p:cNvSpPr>
            <a:spLocks noGrp="1"/>
          </p:cNvSpPr>
          <p:nvPr>
            <p:ph type="title"/>
          </p:nvPr>
        </p:nvSpPr>
        <p:spPr>
          <a:xfrm>
            <a:off x="0" y="246185"/>
            <a:ext cx="9601200" cy="1008183"/>
          </a:xfrm>
        </p:spPr>
        <p:txBody>
          <a:bodyPr>
            <a:normAutofit/>
          </a:bodyPr>
          <a:lstStyle/>
          <a:p>
            <a:r>
              <a:rPr lang="en-US" sz="4400" dirty="0"/>
              <a:t>Template: Competing Behavior Pathway</a:t>
            </a:r>
          </a:p>
        </p:txBody>
      </p:sp>
    </p:spTree>
    <p:extLst>
      <p:ext uri="{BB962C8B-B14F-4D97-AF65-F5344CB8AC3E}">
        <p14:creationId xmlns:p14="http://schemas.microsoft.com/office/powerpoint/2010/main" val="197327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BE7C2-2C96-467D-A828-A316F76B84D8}"/>
              </a:ext>
            </a:extLst>
          </p:cNvPr>
          <p:cNvSpPr>
            <a:spLocks noGrp="1"/>
          </p:cNvSpPr>
          <p:nvPr>
            <p:ph type="title"/>
          </p:nvPr>
        </p:nvSpPr>
        <p:spPr/>
        <p:txBody>
          <a:bodyPr/>
          <a:lstStyle/>
          <a:p>
            <a:r>
              <a:rPr lang="en-US" dirty="0"/>
              <a:t>Create Behavior Goals</a:t>
            </a:r>
          </a:p>
        </p:txBody>
      </p:sp>
      <p:sp>
        <p:nvSpPr>
          <p:cNvPr id="5" name="Text Placeholder 4">
            <a:extLst>
              <a:ext uri="{FF2B5EF4-FFF2-40B4-BE49-F238E27FC236}">
                <a16:creationId xmlns:a16="http://schemas.microsoft.com/office/drawing/2014/main" id="{50436A42-8E20-4B16-8E93-4496EBD6218F}"/>
              </a:ext>
            </a:extLst>
          </p:cNvPr>
          <p:cNvSpPr>
            <a:spLocks noGrp="1"/>
          </p:cNvSpPr>
          <p:nvPr>
            <p:ph type="body" idx="1"/>
          </p:nvPr>
        </p:nvSpPr>
        <p:spPr/>
        <p:txBody>
          <a:bodyPr>
            <a:normAutofit/>
          </a:bodyPr>
          <a:lstStyle/>
          <a:p>
            <a:pPr marL="114300" indent="0">
              <a:buNone/>
            </a:pPr>
            <a:r>
              <a:rPr lang="en-US" dirty="0"/>
              <a:t>Set behavior goals…</a:t>
            </a:r>
          </a:p>
          <a:p>
            <a:pPr indent="-173736">
              <a:buSzPct val="100000"/>
            </a:pPr>
            <a:r>
              <a:rPr lang="en-US" dirty="0"/>
              <a:t>for increasing the short-term replacement behavior</a:t>
            </a:r>
          </a:p>
          <a:p>
            <a:pPr indent="-173736">
              <a:buSzPct val="100000"/>
            </a:pPr>
            <a:r>
              <a:rPr lang="en-US" dirty="0"/>
              <a:t>for reducing the target behavior</a:t>
            </a:r>
          </a:p>
          <a:p>
            <a:pPr indent="-173736">
              <a:buSzPct val="100000"/>
            </a:pPr>
            <a:r>
              <a:rPr lang="en-US" dirty="0"/>
              <a:t>for reaching the long-term desired behavior</a:t>
            </a:r>
          </a:p>
          <a:p>
            <a:endParaRPr lang="en-US" dirty="0"/>
          </a:p>
          <a:p>
            <a:pPr marL="114300" indent="0">
              <a:buNone/>
            </a:pPr>
            <a:r>
              <a:rPr lang="en-US" dirty="0"/>
              <a:t>Define the short-term replacement behavior in observable and measurable terms and ensure that the replacement behavior is functionally equivalent to the target (problem) behavior. </a:t>
            </a:r>
          </a:p>
          <a:p>
            <a:pPr marL="114300" indent="0">
              <a:buNone/>
            </a:pPr>
            <a:endParaRPr lang="en-US" dirty="0"/>
          </a:p>
        </p:txBody>
      </p:sp>
    </p:spTree>
    <p:extLst>
      <p:ext uri="{BB962C8B-B14F-4D97-AF65-F5344CB8AC3E}">
        <p14:creationId xmlns:p14="http://schemas.microsoft.com/office/powerpoint/2010/main" val="303129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Short-term Alternative Behavior</a:t>
            </a:r>
          </a:p>
        </p:txBody>
      </p:sp>
      <p:sp>
        <p:nvSpPr>
          <p:cNvPr id="375" name="Google Shape;375;p1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80000"/>
              </a:lnSpc>
              <a:spcBef>
                <a:spcPts val="1000"/>
              </a:spcBef>
              <a:spcAft>
                <a:spcPts val="0"/>
              </a:spcAft>
              <a:buClr>
                <a:schemeClr val="dk1"/>
              </a:buClr>
              <a:buSzPts val="2800"/>
              <a:buChar char="•"/>
            </a:pPr>
            <a:r>
              <a:rPr lang="en-US" dirty="0"/>
              <a:t>Actively begins breaking student’s habit of using problem behavior</a:t>
            </a:r>
          </a:p>
          <a:p>
            <a:pPr marL="173736" lvl="0" indent="-173736" algn="l" rtl="0">
              <a:lnSpc>
                <a:spcPct val="80000"/>
              </a:lnSpc>
              <a:spcBef>
                <a:spcPts val="1000"/>
              </a:spcBef>
              <a:spcAft>
                <a:spcPts val="0"/>
              </a:spcAft>
              <a:buClr>
                <a:schemeClr val="dk1"/>
              </a:buClr>
              <a:buSzPts val="2800"/>
              <a:buChar char="•"/>
            </a:pPr>
            <a:r>
              <a:rPr lang="en-US" dirty="0"/>
              <a:t>Replaces target behavior with an acceptable alternative behavior </a:t>
            </a:r>
          </a:p>
          <a:p>
            <a:pPr marL="173736" lvl="0" indent="-173736" algn="l" rtl="0">
              <a:lnSpc>
                <a:spcPct val="80000"/>
              </a:lnSpc>
              <a:spcBef>
                <a:spcPts val="1000"/>
              </a:spcBef>
              <a:spcAft>
                <a:spcPts val="0"/>
              </a:spcAft>
              <a:buClr>
                <a:schemeClr val="dk1"/>
              </a:buClr>
              <a:buSzPts val="2800"/>
              <a:buChar char="•"/>
            </a:pPr>
            <a:r>
              <a:rPr lang="en-US" dirty="0"/>
              <a:t>Meets the student’s needs (function of behavior)</a:t>
            </a:r>
          </a:p>
          <a:p>
            <a:pPr marL="173736" lvl="0" indent="-173736" algn="l" rtl="0">
              <a:lnSpc>
                <a:spcPct val="80000"/>
              </a:lnSpc>
              <a:spcBef>
                <a:spcPts val="1000"/>
              </a:spcBef>
              <a:spcAft>
                <a:spcPts val="0"/>
              </a:spcAft>
              <a:buClr>
                <a:schemeClr val="dk1"/>
              </a:buClr>
              <a:buSzPts val="2800"/>
              <a:buChar char="•"/>
            </a:pPr>
            <a:r>
              <a:rPr lang="en-US" dirty="0"/>
              <a:t>Discontinued when student masters desired behavior</a:t>
            </a:r>
            <a:endParaRPr dirty="0"/>
          </a:p>
          <a:p>
            <a:pPr marL="0" lvl="0" indent="0" algn="l" rtl="0">
              <a:lnSpc>
                <a:spcPct val="80000"/>
              </a:lnSpc>
              <a:spcBef>
                <a:spcPts val="1000"/>
              </a:spcBef>
              <a:spcAft>
                <a:spcPts val="0"/>
              </a:spcAft>
              <a:buClr>
                <a:schemeClr val="dk1"/>
              </a:buClr>
              <a:buSzPts val="2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C43A-E0D1-413E-AC29-8C310F9511D8}"/>
              </a:ext>
            </a:extLst>
          </p:cNvPr>
          <p:cNvSpPr>
            <a:spLocks noGrp="1"/>
          </p:cNvSpPr>
          <p:nvPr>
            <p:ph type="title"/>
          </p:nvPr>
        </p:nvSpPr>
        <p:spPr/>
        <p:txBody>
          <a:bodyPr>
            <a:normAutofit fontScale="90000"/>
          </a:bodyPr>
          <a:lstStyle/>
          <a:p>
            <a:r>
              <a:rPr lang="en-US" dirty="0"/>
              <a:t>Why Use a Short-term Alternative Behavior?</a:t>
            </a:r>
          </a:p>
        </p:txBody>
      </p:sp>
      <p:sp>
        <p:nvSpPr>
          <p:cNvPr id="3" name="Text Placeholder 2">
            <a:extLst>
              <a:ext uri="{FF2B5EF4-FFF2-40B4-BE49-F238E27FC236}">
                <a16:creationId xmlns:a16="http://schemas.microsoft.com/office/drawing/2014/main" id="{B9DE6EE7-1615-41AB-8E1E-E4413107B1A9}"/>
              </a:ext>
            </a:extLst>
          </p:cNvPr>
          <p:cNvSpPr>
            <a:spLocks noGrp="1"/>
          </p:cNvSpPr>
          <p:nvPr>
            <p:ph type="body" idx="1"/>
          </p:nvPr>
        </p:nvSpPr>
        <p:spPr/>
        <p:txBody>
          <a:bodyPr/>
          <a:lstStyle/>
          <a:p>
            <a:pPr marL="173736" lvl="0" indent="-173736">
              <a:lnSpc>
                <a:spcPct val="80000"/>
              </a:lnSpc>
              <a:spcBef>
                <a:spcPts val="0"/>
              </a:spcBef>
              <a:buSzPts val="2800"/>
            </a:pPr>
            <a:r>
              <a:rPr lang="en-US" dirty="0"/>
              <a:t>Reduces disruption and potentially dangerous behavior in the classroom</a:t>
            </a:r>
          </a:p>
          <a:p>
            <a:pPr marL="173736" lvl="0" indent="-173736">
              <a:lnSpc>
                <a:spcPct val="80000"/>
              </a:lnSpc>
              <a:buSzPts val="2800"/>
            </a:pPr>
            <a:r>
              <a:rPr lang="en-US" dirty="0"/>
              <a:t>Serves the same function as the problem behavior</a:t>
            </a:r>
          </a:p>
          <a:p>
            <a:pPr marL="173736" lvl="0" indent="-173736">
              <a:lnSpc>
                <a:spcPct val="80000"/>
              </a:lnSpc>
              <a:buSzPts val="2800"/>
            </a:pPr>
            <a:r>
              <a:rPr lang="en-US" dirty="0"/>
              <a:t>Is easier and more efficient than the problem behavior, and is socially acceptable</a:t>
            </a:r>
          </a:p>
          <a:p>
            <a:pPr marL="173736" lvl="0" indent="-173736">
              <a:lnSpc>
                <a:spcPct val="80000"/>
              </a:lnSpc>
              <a:buSzPts val="2800"/>
            </a:pPr>
            <a:r>
              <a:rPr lang="en-US" dirty="0"/>
              <a:t>Provides quicker, more reliable access to desired outcomes than the problem behavior</a:t>
            </a:r>
          </a:p>
          <a:p>
            <a:endParaRPr lang="en-US" dirty="0"/>
          </a:p>
        </p:txBody>
      </p:sp>
    </p:spTree>
    <p:extLst>
      <p:ext uri="{BB962C8B-B14F-4D97-AF65-F5344CB8AC3E}">
        <p14:creationId xmlns:p14="http://schemas.microsoft.com/office/powerpoint/2010/main" val="79850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xfrm>
            <a:off x="5188911" y="1541503"/>
            <a:ext cx="6392932" cy="4090262"/>
          </a:xfrm>
          <a:prstGeom prst="rect">
            <a:avLst/>
          </a:prstGeom>
        </p:spPr>
        <p:txBody>
          <a:bodyPr spcFirstLastPara="1" wrap="square" lIns="91425" tIns="45700" rIns="91425" bIns="45700" anchor="ctr" anchorCtr="0">
            <a:noAutofit/>
          </a:bodyPr>
          <a:lstStyle/>
          <a:p>
            <a:pPr marL="114300" lvl="0" indent="0">
              <a:buClr>
                <a:srgbClr val="000000"/>
              </a:buClr>
              <a:buNone/>
            </a:pPr>
            <a:r>
              <a:rPr lang="en-US" dirty="0">
                <a:solidFill>
                  <a:srgbClr val="000000"/>
                </a:solidFill>
              </a:rPr>
              <a:t>What short-term alternative behaviors might you use for Aiden?</a:t>
            </a:r>
          </a:p>
          <a:p>
            <a:pPr marL="114300" lvl="0" indent="0">
              <a:buClr>
                <a:srgbClr val="000000"/>
              </a:buClr>
              <a:buNone/>
            </a:pPr>
            <a:r>
              <a:rPr lang="en-US" u="sng" dirty="0">
                <a:solidFill>
                  <a:srgbClr val="000000"/>
                </a:solidFill>
              </a:rPr>
              <a:t>Aiden’s Summary Statement:</a:t>
            </a:r>
          </a:p>
          <a:p>
            <a:pPr marL="520700" lvl="1" indent="0">
              <a:lnSpc>
                <a:spcPct val="80000"/>
              </a:lnSpc>
              <a:buNone/>
            </a:pPr>
            <a:r>
              <a:rPr lang="en-US" sz="2800" i="1" dirty="0"/>
              <a:t>“In unstructured settings, when a peer makes a direct comment to Aiden, Aiden will kick the peer in the shin, resulting in the teacher calling the counselor, who escorts Aiden out of the room, allowing him to </a:t>
            </a:r>
            <a:r>
              <a:rPr lang="en-US" sz="2800" b="1" i="1" dirty="0"/>
              <a:t>escape</a:t>
            </a:r>
            <a:r>
              <a:rPr lang="en-US" sz="2800" i="1" dirty="0"/>
              <a:t> social interactions with peers.</a:t>
            </a:r>
            <a:endParaRPr lang="en-US" sz="2800" dirty="0"/>
          </a:p>
          <a:p>
            <a:pPr marL="114300" lvl="0" indent="0">
              <a:buClr>
                <a:srgbClr val="000000"/>
              </a:buClr>
              <a:buNone/>
            </a:pPr>
            <a:endParaRPr lang="en-US" u="sng" dirty="0">
              <a:solidFill>
                <a:srgbClr val="000000"/>
              </a:solidFill>
            </a:endParaRPr>
          </a:p>
          <a:p>
            <a:pPr marL="457200" lvl="0" indent="-406400" algn="l" rtl="0">
              <a:spcBef>
                <a:spcPts val="1000"/>
              </a:spcBef>
              <a:spcAft>
                <a:spcPts val="0"/>
              </a:spcAft>
              <a:buSzPts val="2800"/>
              <a:buChar char="•"/>
            </a:pPr>
            <a:endParaRPr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extLst>
      <p:ext uri="{BB962C8B-B14F-4D97-AF65-F5344CB8AC3E}">
        <p14:creationId xmlns:p14="http://schemas.microsoft.com/office/powerpoint/2010/main" val="111257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Long-term Desired Behavior</a:t>
            </a:r>
          </a:p>
        </p:txBody>
      </p:sp>
      <p:sp>
        <p:nvSpPr>
          <p:cNvPr id="368" name="Google Shape;368;p1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1000"/>
              </a:spcBef>
              <a:spcAft>
                <a:spcPts val="0"/>
              </a:spcAft>
              <a:buClr>
                <a:schemeClr val="dk1"/>
              </a:buClr>
              <a:buSzPts val="2800"/>
              <a:buChar char="•"/>
            </a:pPr>
            <a:r>
              <a:rPr lang="en-US" dirty="0"/>
              <a:t>Using the FBA summary statement, identify the long-term desired behavior(s). </a:t>
            </a:r>
          </a:p>
          <a:p>
            <a:pPr marL="228600" lvl="0" indent="-228600" algn="l" rtl="0">
              <a:lnSpc>
                <a:spcPct val="80000"/>
              </a:lnSpc>
              <a:spcBef>
                <a:spcPts val="1000"/>
              </a:spcBef>
              <a:spcAft>
                <a:spcPts val="0"/>
              </a:spcAft>
              <a:buClr>
                <a:schemeClr val="dk1"/>
              </a:buClr>
              <a:buSzPts val="2800"/>
              <a:buChar char="•"/>
            </a:pPr>
            <a:r>
              <a:rPr lang="en-US" dirty="0"/>
              <a:t>Desired behavior(s) should align with the school-wide behavior expectations and classroom expectations and rules.</a:t>
            </a:r>
            <a:endParaRPr dirty="0"/>
          </a:p>
        </p:txBody>
      </p:sp>
    </p:spTree>
    <p:extLst>
      <p:ext uri="{BB962C8B-B14F-4D97-AF65-F5344CB8AC3E}">
        <p14:creationId xmlns:p14="http://schemas.microsoft.com/office/powerpoint/2010/main" val="83423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9C95E-48B4-4483-A941-DA6DB4EF600F}"/>
              </a:ext>
            </a:extLst>
          </p:cNvPr>
          <p:cNvPicPr>
            <a:picLocks noChangeAspect="1"/>
          </p:cNvPicPr>
          <p:nvPr/>
        </p:nvPicPr>
        <p:blipFill rotWithShape="1">
          <a:blip r:embed="rId3"/>
          <a:srcRect t="10067"/>
          <a:stretch/>
        </p:blipFill>
        <p:spPr>
          <a:xfrm>
            <a:off x="0" y="1254368"/>
            <a:ext cx="12192000" cy="4712677"/>
          </a:xfrm>
          <a:prstGeom prst="rect">
            <a:avLst/>
          </a:prstGeom>
        </p:spPr>
      </p:pic>
      <p:sp>
        <p:nvSpPr>
          <p:cNvPr id="6" name="Title 5">
            <a:extLst>
              <a:ext uri="{FF2B5EF4-FFF2-40B4-BE49-F238E27FC236}">
                <a16:creationId xmlns:a16="http://schemas.microsoft.com/office/drawing/2014/main" id="{90620F0F-108D-4C94-B80B-8EE066110567}"/>
              </a:ext>
            </a:extLst>
          </p:cNvPr>
          <p:cNvSpPr>
            <a:spLocks noGrp="1"/>
          </p:cNvSpPr>
          <p:nvPr>
            <p:ph type="title"/>
          </p:nvPr>
        </p:nvSpPr>
        <p:spPr>
          <a:xfrm>
            <a:off x="0" y="246185"/>
            <a:ext cx="9601200" cy="1008183"/>
          </a:xfrm>
        </p:spPr>
        <p:txBody>
          <a:bodyPr>
            <a:normAutofit/>
          </a:bodyPr>
          <a:lstStyle/>
          <a:p>
            <a:r>
              <a:rPr lang="en-US" sz="4400" dirty="0"/>
              <a:t>Template: Competing Behavior Pathway</a:t>
            </a:r>
          </a:p>
        </p:txBody>
      </p:sp>
    </p:spTree>
    <p:extLst>
      <p:ext uri="{BB962C8B-B14F-4D97-AF65-F5344CB8AC3E}">
        <p14:creationId xmlns:p14="http://schemas.microsoft.com/office/powerpoint/2010/main" val="162833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56D39-2DA3-4F14-9EAC-E10ECFACDB07}"/>
              </a:ext>
            </a:extLst>
          </p:cNvPr>
          <p:cNvSpPr>
            <a:spLocks noGrp="1"/>
          </p:cNvSpPr>
          <p:nvPr>
            <p:ph type="title"/>
          </p:nvPr>
        </p:nvSpPr>
        <p:spPr>
          <a:xfrm>
            <a:off x="0" y="635290"/>
            <a:ext cx="10972800" cy="492336"/>
          </a:xfrm>
        </p:spPr>
        <p:txBody>
          <a:bodyPr>
            <a:noAutofit/>
          </a:bodyPr>
          <a:lstStyle/>
          <a:p>
            <a:r>
              <a:rPr lang="en-US" sz="4000" dirty="0"/>
              <a:t>Example: Competing Behavior Pathway</a:t>
            </a:r>
          </a:p>
        </p:txBody>
      </p:sp>
      <p:sp>
        <p:nvSpPr>
          <p:cNvPr id="9" name="TextBox 8">
            <a:extLst>
              <a:ext uri="{FF2B5EF4-FFF2-40B4-BE49-F238E27FC236}">
                <a16:creationId xmlns:a16="http://schemas.microsoft.com/office/drawing/2014/main" id="{3F36E0FE-6D88-46CE-924B-A4799F0DE20D}"/>
              </a:ext>
            </a:extLst>
          </p:cNvPr>
          <p:cNvSpPr txBox="1"/>
          <p:nvPr/>
        </p:nvSpPr>
        <p:spPr>
          <a:xfrm>
            <a:off x="529937" y="1666502"/>
            <a:ext cx="1974271" cy="1200329"/>
          </a:xfrm>
          <a:prstGeom prst="rect">
            <a:avLst/>
          </a:prstGeom>
          <a:solidFill>
            <a:srgbClr val="92D050"/>
          </a:solidFill>
          <a:ln>
            <a:solidFill>
              <a:schemeClr val="tx1"/>
            </a:solidFill>
          </a:ln>
        </p:spPr>
        <p:txBody>
          <a:bodyPr wrap="square" rtlCol="0">
            <a:spAutoFit/>
          </a:bodyPr>
          <a:lstStyle/>
          <a:p>
            <a:pPr algn="ctr"/>
            <a:r>
              <a:rPr lang="en-US" sz="1600" b="1" dirty="0"/>
              <a:t>Setting Event</a:t>
            </a:r>
          </a:p>
          <a:p>
            <a:endParaRPr lang="en-US" b="1" dirty="0"/>
          </a:p>
          <a:p>
            <a:r>
              <a:rPr lang="en-US" b="1" dirty="0"/>
              <a:t>Forgot math homework at home</a:t>
            </a:r>
          </a:p>
          <a:p>
            <a:endParaRPr lang="en-US" b="1" dirty="0"/>
          </a:p>
        </p:txBody>
      </p:sp>
      <p:sp>
        <p:nvSpPr>
          <p:cNvPr id="10" name="TextBox 9">
            <a:extLst>
              <a:ext uri="{FF2B5EF4-FFF2-40B4-BE49-F238E27FC236}">
                <a16:creationId xmlns:a16="http://schemas.microsoft.com/office/drawing/2014/main" id="{C15F4D4B-539C-44AD-9E7B-E64F1FFBB7A4}"/>
              </a:ext>
            </a:extLst>
          </p:cNvPr>
          <p:cNvSpPr txBox="1"/>
          <p:nvPr/>
        </p:nvSpPr>
        <p:spPr>
          <a:xfrm>
            <a:off x="529938" y="3190263"/>
            <a:ext cx="1974272" cy="1631216"/>
          </a:xfrm>
          <a:prstGeom prst="rect">
            <a:avLst/>
          </a:prstGeom>
          <a:solidFill>
            <a:srgbClr val="60ADE2"/>
          </a:solidFill>
          <a:ln>
            <a:solidFill>
              <a:schemeClr val="tx1"/>
            </a:solidFill>
          </a:ln>
        </p:spPr>
        <p:txBody>
          <a:bodyPr wrap="square" rtlCol="0">
            <a:spAutoFit/>
          </a:bodyPr>
          <a:lstStyle/>
          <a:p>
            <a:pPr algn="ctr"/>
            <a:r>
              <a:rPr lang="en-US" sz="1600" b="1" dirty="0"/>
              <a:t>Antecedent</a:t>
            </a:r>
          </a:p>
          <a:p>
            <a:endParaRPr lang="en-US" b="1" dirty="0"/>
          </a:p>
          <a:p>
            <a:r>
              <a:rPr lang="en-US" b="1" dirty="0"/>
              <a:t>Teacher asks students to begin a task that is difficult for this student</a:t>
            </a:r>
          </a:p>
          <a:p>
            <a:endParaRPr lang="en-US" b="1" dirty="0"/>
          </a:p>
        </p:txBody>
      </p:sp>
      <p:cxnSp>
        <p:nvCxnSpPr>
          <p:cNvPr id="12" name="Straight Arrow Connector 11">
            <a:extLst>
              <a:ext uri="{FF2B5EF4-FFF2-40B4-BE49-F238E27FC236}">
                <a16:creationId xmlns:a16="http://schemas.microsoft.com/office/drawing/2014/main" id="{152EB111-7315-4BDD-86BF-F983F9C64684}"/>
              </a:ext>
            </a:extLst>
          </p:cNvPr>
          <p:cNvCxnSpPr>
            <a:cxnSpLocks/>
            <a:stCxn id="9" idx="2"/>
          </p:cNvCxnSpPr>
          <p:nvPr/>
        </p:nvCxnSpPr>
        <p:spPr>
          <a:xfrm>
            <a:off x="1517073" y="2866831"/>
            <a:ext cx="36945" cy="3234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0161C70A-C202-4658-B137-8304A79CF88A}"/>
              </a:ext>
            </a:extLst>
          </p:cNvPr>
          <p:cNvPicPr>
            <a:picLocks noChangeAspect="1"/>
          </p:cNvPicPr>
          <p:nvPr/>
        </p:nvPicPr>
        <p:blipFill>
          <a:blip r:embed="rId3"/>
          <a:stretch>
            <a:fillRect/>
          </a:stretch>
        </p:blipFill>
        <p:spPr>
          <a:xfrm>
            <a:off x="2843212" y="1217612"/>
            <a:ext cx="9020175" cy="4752975"/>
          </a:xfrm>
          <a:prstGeom prst="rect">
            <a:avLst/>
          </a:prstGeom>
        </p:spPr>
      </p:pic>
      <p:cxnSp>
        <p:nvCxnSpPr>
          <p:cNvPr id="16" name="Straight Arrow Connector 15">
            <a:extLst>
              <a:ext uri="{FF2B5EF4-FFF2-40B4-BE49-F238E27FC236}">
                <a16:creationId xmlns:a16="http://schemas.microsoft.com/office/drawing/2014/main" id="{E3191D5C-CACA-413E-961E-B0B449BE75E5}"/>
              </a:ext>
            </a:extLst>
          </p:cNvPr>
          <p:cNvCxnSpPr>
            <a:cxnSpLocks/>
          </p:cNvCxnSpPr>
          <p:nvPr/>
        </p:nvCxnSpPr>
        <p:spPr>
          <a:xfrm>
            <a:off x="2538412" y="4332904"/>
            <a:ext cx="339004" cy="9248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B747D7B-38E6-47BB-8409-3104639FE4EE}"/>
              </a:ext>
            </a:extLst>
          </p:cNvPr>
          <p:cNvCxnSpPr>
            <a:cxnSpLocks/>
          </p:cNvCxnSpPr>
          <p:nvPr/>
        </p:nvCxnSpPr>
        <p:spPr>
          <a:xfrm flipV="1">
            <a:off x="2541876" y="3699164"/>
            <a:ext cx="335540" cy="1449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C3B72E2-C4BC-48D5-BCAA-923E9F5AB141}"/>
              </a:ext>
            </a:extLst>
          </p:cNvPr>
          <p:cNvCxnSpPr>
            <a:cxnSpLocks/>
          </p:cNvCxnSpPr>
          <p:nvPr/>
        </p:nvCxnSpPr>
        <p:spPr>
          <a:xfrm flipV="1">
            <a:off x="2538412" y="2478979"/>
            <a:ext cx="339004" cy="9524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DDA37C4-4A09-457E-9532-A68AFEA28661}"/>
              </a:ext>
            </a:extLst>
          </p:cNvPr>
          <p:cNvCxnSpPr>
            <a:cxnSpLocks/>
          </p:cNvCxnSpPr>
          <p:nvPr/>
        </p:nvCxnSpPr>
        <p:spPr>
          <a:xfrm flipV="1">
            <a:off x="8947006" y="4058299"/>
            <a:ext cx="280121" cy="27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7678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EAD0-9A8A-40F9-A1ED-39BD42657A9C}"/>
              </a:ext>
            </a:extLst>
          </p:cNvPr>
          <p:cNvSpPr>
            <a:spLocks noGrp="1"/>
          </p:cNvSpPr>
          <p:nvPr>
            <p:ph type="title"/>
          </p:nvPr>
        </p:nvSpPr>
        <p:spPr>
          <a:xfrm>
            <a:off x="0" y="810100"/>
            <a:ext cx="12192000" cy="1104611"/>
          </a:xfrm>
        </p:spPr>
        <p:txBody>
          <a:bodyPr>
            <a:normAutofit/>
          </a:bodyPr>
          <a:lstStyle/>
          <a:p>
            <a:r>
              <a:rPr lang="en-US" sz="4200" dirty="0"/>
              <a:t>Guiding Questions for Developing Outcome Measures</a:t>
            </a:r>
          </a:p>
        </p:txBody>
      </p:sp>
      <p:sp>
        <p:nvSpPr>
          <p:cNvPr id="3" name="Text Placeholder 2">
            <a:extLst>
              <a:ext uri="{FF2B5EF4-FFF2-40B4-BE49-F238E27FC236}">
                <a16:creationId xmlns:a16="http://schemas.microsoft.com/office/drawing/2014/main" id="{38EC42E5-D899-4589-9661-B4903958E73C}"/>
              </a:ext>
            </a:extLst>
          </p:cNvPr>
          <p:cNvSpPr>
            <a:spLocks noGrp="1"/>
          </p:cNvSpPr>
          <p:nvPr>
            <p:ph type="body" idx="1"/>
          </p:nvPr>
        </p:nvSpPr>
        <p:spPr/>
        <p:txBody>
          <a:bodyPr/>
          <a:lstStyle/>
          <a:p>
            <a:pPr marL="173736" indent="-173736" fontAlgn="base">
              <a:buSzPct val="100000"/>
            </a:pPr>
            <a:r>
              <a:rPr lang="en-US" dirty="0"/>
              <a:t>Which target behaviors do we want to </a:t>
            </a:r>
            <a:r>
              <a:rPr lang="en-US" b="1" dirty="0"/>
              <a:t>increase </a:t>
            </a:r>
            <a:r>
              <a:rPr lang="en-US" dirty="0"/>
              <a:t>– both desired and replacement? Can staff realistically measure these? How?</a:t>
            </a:r>
          </a:p>
          <a:p>
            <a:pPr marL="173736" indent="-173736" fontAlgn="base">
              <a:buSzPct val="100000"/>
            </a:pPr>
            <a:r>
              <a:rPr lang="en-US" dirty="0"/>
              <a:t>Which target behaviors do we want to </a:t>
            </a:r>
            <a:r>
              <a:rPr lang="en-US" b="1" dirty="0"/>
              <a:t>decrease</a:t>
            </a:r>
            <a:r>
              <a:rPr lang="en-US" dirty="0"/>
              <a:t>? Can staff realistically measure these? How?</a:t>
            </a:r>
          </a:p>
          <a:p>
            <a:pPr marL="173736" indent="-173736" fontAlgn="base">
              <a:buSzPct val="100000"/>
            </a:pPr>
            <a:r>
              <a:rPr lang="en-US" dirty="0"/>
              <a:t>What are present levels of performance of the behaviors above?</a:t>
            </a:r>
          </a:p>
          <a:p>
            <a:pPr marL="173736" indent="-173736" fontAlgn="base">
              <a:buSzPct val="100000"/>
            </a:pPr>
            <a:r>
              <a:rPr lang="en-US" dirty="0"/>
              <a:t>What are the desired (long-term) and acceptable (short-term) target goals and timelines? </a:t>
            </a:r>
          </a:p>
          <a:p>
            <a:pPr marL="173736" indent="-173736" fontAlgn="base">
              <a:buSzPct val="100000"/>
            </a:pPr>
            <a:r>
              <a:rPr lang="en-US" dirty="0"/>
              <a:t>Are outcome goals specific, measurable, and realistic? </a:t>
            </a:r>
          </a:p>
        </p:txBody>
      </p:sp>
    </p:spTree>
    <p:extLst>
      <p:ext uri="{BB962C8B-B14F-4D97-AF65-F5344CB8AC3E}">
        <p14:creationId xmlns:p14="http://schemas.microsoft.com/office/powerpoint/2010/main" val="15679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
          <p:cNvSpPr txBox="1">
            <a:spLocks noGrp="1"/>
          </p:cNvSpPr>
          <p:nvPr>
            <p:ph type="title"/>
          </p:nvPr>
        </p:nvSpPr>
        <p:spPr>
          <a:xfrm>
            <a:off x="665825" y="992187"/>
            <a:ext cx="2889465" cy="48736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dirty="0"/>
              <a:t>Objectives</a:t>
            </a:r>
            <a:endParaRPr dirty="0"/>
          </a:p>
        </p:txBody>
      </p:sp>
      <p:sp>
        <p:nvSpPr>
          <p:cNvPr id="264" name="Google Shape;264;p2"/>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ctr" anchorCtr="0">
            <a:normAutofit/>
          </a:bodyPr>
          <a:lstStyle/>
          <a:p>
            <a:pPr marL="173736" lvl="0" indent="-173736" algn="l" rtl="0">
              <a:lnSpc>
                <a:spcPct val="90000"/>
              </a:lnSpc>
              <a:spcAft>
                <a:spcPts val="0"/>
              </a:spcAft>
              <a:buClr>
                <a:schemeClr val="dk1"/>
              </a:buClr>
              <a:buSzPts val="2800"/>
              <a:buChar char="•"/>
            </a:pPr>
            <a:r>
              <a:rPr lang="en-US" dirty="0"/>
              <a:t>Gain an overview of the BIP Process</a:t>
            </a:r>
          </a:p>
          <a:p>
            <a:pPr marL="173736" lvl="0" indent="-173736"/>
            <a:r>
              <a:rPr lang="en-US" dirty="0"/>
              <a:t>Learn to set behavior goals for the BIP</a:t>
            </a:r>
          </a:p>
          <a:p>
            <a:pPr marL="173736" lvl="0" indent="-173736" algn="l" rtl="0">
              <a:lnSpc>
                <a:spcPct val="90000"/>
              </a:lnSpc>
              <a:spcAft>
                <a:spcPts val="0"/>
              </a:spcAft>
              <a:buClr>
                <a:schemeClr val="dk1"/>
              </a:buClr>
              <a:buSzPts val="2800"/>
              <a:buChar char="•"/>
            </a:pPr>
            <a:r>
              <a:rPr lang="en-US" dirty="0"/>
              <a:t>Learn to identify intervention strategies</a:t>
            </a:r>
          </a:p>
          <a:p>
            <a:pPr marL="173736" lvl="0" indent="-173736" algn="l" rtl="0">
              <a:lnSpc>
                <a:spcPct val="90000"/>
              </a:lnSpc>
              <a:spcAft>
                <a:spcPts val="0"/>
              </a:spcAft>
              <a:buClr>
                <a:schemeClr val="dk1"/>
              </a:buClr>
              <a:buSzPts val="2800"/>
              <a:buChar char="•"/>
            </a:pPr>
            <a:r>
              <a:rPr lang="en-US" dirty="0"/>
              <a:t>Learn how to implement and evaluate the Behavior Intervention Plan</a:t>
            </a:r>
          </a:p>
          <a:p>
            <a:pPr marL="173736" lvl="0" indent="-173736" algn="l" rtl="0">
              <a:lnSpc>
                <a:spcPct val="90000"/>
              </a:lnSpc>
              <a:spcAft>
                <a:spcPts val="0"/>
              </a:spcAft>
              <a:buClr>
                <a:schemeClr val="dk1"/>
              </a:buClr>
              <a:buSzPts val="2800"/>
              <a:buChar char="•"/>
            </a:pPr>
            <a:r>
              <a:rPr lang="en-US" dirty="0"/>
              <a:t>See an example of team meetings to develop, implement, and evaluate a BIP</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882266" y="2535448"/>
            <a:ext cx="1082713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Identifying Intervention Strategies</a:t>
            </a:r>
            <a:endParaRPr dirty="0">
              <a:solidFill>
                <a:schemeClr val="bg1"/>
              </a:solidFill>
            </a:endParaRPr>
          </a:p>
        </p:txBody>
      </p:sp>
    </p:spTree>
    <p:extLst>
      <p:ext uri="{BB962C8B-B14F-4D97-AF65-F5344CB8AC3E}">
        <p14:creationId xmlns:p14="http://schemas.microsoft.com/office/powerpoint/2010/main" val="95243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Identify Intervention Strategies</a:t>
            </a:r>
          </a:p>
        </p:txBody>
      </p:sp>
      <p:sp>
        <p:nvSpPr>
          <p:cNvPr id="388" name="Google Shape;388;p16"/>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indent="-173736">
              <a:buSzPts val="2800"/>
            </a:pPr>
            <a:r>
              <a:rPr lang="en-US" dirty="0"/>
              <a:t>Develop intervention strategies that address the functions of the student’s problem behavior.</a:t>
            </a:r>
          </a:p>
          <a:p>
            <a:pPr marL="173736" indent="-173736">
              <a:buSzPts val="2800"/>
            </a:pPr>
            <a:r>
              <a:rPr lang="en-US" dirty="0"/>
              <a:t>Intervention strategies will help to…</a:t>
            </a:r>
          </a:p>
          <a:p>
            <a:pPr marL="457200" lvl="1" indent="-173736">
              <a:buSzPts val="2800"/>
            </a:pPr>
            <a:r>
              <a:rPr lang="en-US" dirty="0"/>
              <a:t>Modify the setting event and antecedent of the behavior</a:t>
            </a:r>
          </a:p>
          <a:p>
            <a:pPr marL="457200" lvl="1" indent="-173736">
              <a:buSzPts val="2800"/>
            </a:pPr>
            <a:r>
              <a:rPr lang="en-US" dirty="0"/>
              <a:t>Teach the student appropriate replacement behaviors</a:t>
            </a:r>
          </a:p>
          <a:p>
            <a:pPr marL="457200" lvl="1" indent="-173736">
              <a:buSzPts val="2800"/>
            </a:pPr>
            <a:r>
              <a:rPr lang="en-US" dirty="0"/>
              <a:t>Modify consequences to strengthen replacement and desired behaviors</a:t>
            </a:r>
          </a:p>
          <a:p>
            <a:pPr marL="0" lvl="0" indent="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2A08E-BCAA-4ECA-9A30-137366D5664A}"/>
              </a:ext>
            </a:extLst>
          </p:cNvPr>
          <p:cNvSpPr>
            <a:spLocks noGrp="1"/>
          </p:cNvSpPr>
          <p:nvPr>
            <p:ph type="body" idx="1"/>
          </p:nvPr>
        </p:nvSpPr>
        <p:spPr>
          <a:xfrm>
            <a:off x="5795734" y="2203938"/>
            <a:ext cx="6172200" cy="3650790"/>
          </a:xfrm>
        </p:spPr>
        <p:txBody>
          <a:bodyPr/>
          <a:lstStyle/>
          <a:p>
            <a:pPr marL="173736" indent="-173736">
              <a:buSzPct val="100000"/>
            </a:pPr>
            <a:r>
              <a:rPr lang="en-US" dirty="0"/>
              <a:t>Teams can modify conditions that typically cause a behavior to occur. </a:t>
            </a:r>
          </a:p>
          <a:p>
            <a:pPr marL="173736" indent="-173736">
              <a:buSzPct val="100000"/>
            </a:pPr>
            <a:r>
              <a:rPr lang="en-US" dirty="0"/>
              <a:t>These “antecedent strategies” help prevent the problem behavior.</a:t>
            </a:r>
          </a:p>
          <a:p>
            <a:endParaRPr lang="en-US" dirty="0"/>
          </a:p>
        </p:txBody>
      </p:sp>
      <p:sp>
        <p:nvSpPr>
          <p:cNvPr id="4" name="Title 3">
            <a:extLst>
              <a:ext uri="{FF2B5EF4-FFF2-40B4-BE49-F238E27FC236}">
                <a16:creationId xmlns:a16="http://schemas.microsoft.com/office/drawing/2014/main" id="{257D8EB8-9540-4EB4-92FD-036E4C22D098}"/>
              </a:ext>
            </a:extLst>
          </p:cNvPr>
          <p:cNvSpPr>
            <a:spLocks noGrp="1"/>
          </p:cNvSpPr>
          <p:nvPr>
            <p:ph type="title"/>
          </p:nvPr>
        </p:nvSpPr>
        <p:spPr/>
        <p:txBody>
          <a:bodyPr/>
          <a:lstStyle/>
          <a:p>
            <a:r>
              <a:rPr lang="en-US" dirty="0"/>
              <a:t>Modify the Antecedent</a:t>
            </a:r>
          </a:p>
        </p:txBody>
      </p:sp>
    </p:spTree>
    <p:extLst>
      <p:ext uri="{BB962C8B-B14F-4D97-AF65-F5344CB8AC3E}">
        <p14:creationId xmlns:p14="http://schemas.microsoft.com/office/powerpoint/2010/main" val="2448975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2A08E-BCAA-4ECA-9A30-137366D5664A}"/>
              </a:ext>
            </a:extLst>
          </p:cNvPr>
          <p:cNvSpPr>
            <a:spLocks noGrp="1"/>
          </p:cNvSpPr>
          <p:nvPr>
            <p:ph type="body" idx="1"/>
          </p:nvPr>
        </p:nvSpPr>
        <p:spPr>
          <a:xfrm>
            <a:off x="5795734" y="2203938"/>
            <a:ext cx="6172200" cy="3650790"/>
          </a:xfrm>
        </p:spPr>
        <p:txBody>
          <a:bodyPr/>
          <a:lstStyle/>
          <a:p>
            <a:pPr marL="173736" indent="-173736">
              <a:buSzPct val="100000"/>
            </a:pPr>
            <a:r>
              <a:rPr lang="en-US" dirty="0"/>
              <a:t>Teams select teaching strategies based on the student’s skill deficits.</a:t>
            </a:r>
          </a:p>
          <a:p>
            <a:pPr marL="173736" indent="-173736">
              <a:buSzPct val="100000"/>
            </a:pPr>
            <a:r>
              <a:rPr lang="en-US" dirty="0"/>
              <a:t>Teaching strategies focus on teaching functionally equivalent replacement behaviors.</a:t>
            </a:r>
          </a:p>
        </p:txBody>
      </p:sp>
      <p:sp>
        <p:nvSpPr>
          <p:cNvPr id="4" name="Title 3">
            <a:extLst>
              <a:ext uri="{FF2B5EF4-FFF2-40B4-BE49-F238E27FC236}">
                <a16:creationId xmlns:a16="http://schemas.microsoft.com/office/drawing/2014/main" id="{257D8EB8-9540-4EB4-92FD-036E4C22D098}"/>
              </a:ext>
            </a:extLst>
          </p:cNvPr>
          <p:cNvSpPr>
            <a:spLocks noGrp="1"/>
          </p:cNvSpPr>
          <p:nvPr>
            <p:ph type="title"/>
          </p:nvPr>
        </p:nvSpPr>
        <p:spPr/>
        <p:txBody>
          <a:bodyPr/>
          <a:lstStyle/>
          <a:p>
            <a:r>
              <a:rPr lang="en-US" dirty="0"/>
              <a:t>Select Teaching Strategies</a:t>
            </a:r>
          </a:p>
        </p:txBody>
      </p:sp>
    </p:spTree>
    <p:extLst>
      <p:ext uri="{BB962C8B-B14F-4D97-AF65-F5344CB8AC3E}">
        <p14:creationId xmlns:p14="http://schemas.microsoft.com/office/powerpoint/2010/main" val="128672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2A08E-BCAA-4ECA-9A30-137366D5664A}"/>
              </a:ext>
            </a:extLst>
          </p:cNvPr>
          <p:cNvSpPr>
            <a:spLocks noGrp="1"/>
          </p:cNvSpPr>
          <p:nvPr>
            <p:ph type="body" idx="1"/>
          </p:nvPr>
        </p:nvSpPr>
        <p:spPr>
          <a:xfrm>
            <a:off x="5795734" y="2203938"/>
            <a:ext cx="6172200" cy="3650790"/>
          </a:xfrm>
        </p:spPr>
        <p:txBody>
          <a:bodyPr/>
          <a:lstStyle/>
          <a:p>
            <a:pPr marL="0" indent="0">
              <a:buSzPct val="100000"/>
              <a:buNone/>
            </a:pPr>
            <a:r>
              <a:rPr lang="en-US" dirty="0"/>
              <a:t>Teams can develop consequence strategies that encourage students to use the replacement behavior instead of the targeted behavior, and still get the desired outcome.</a:t>
            </a:r>
          </a:p>
        </p:txBody>
      </p:sp>
      <p:sp>
        <p:nvSpPr>
          <p:cNvPr id="4" name="Title 3">
            <a:extLst>
              <a:ext uri="{FF2B5EF4-FFF2-40B4-BE49-F238E27FC236}">
                <a16:creationId xmlns:a16="http://schemas.microsoft.com/office/drawing/2014/main" id="{257D8EB8-9540-4EB4-92FD-036E4C22D098}"/>
              </a:ext>
            </a:extLst>
          </p:cNvPr>
          <p:cNvSpPr>
            <a:spLocks noGrp="1"/>
          </p:cNvSpPr>
          <p:nvPr>
            <p:ph type="title"/>
          </p:nvPr>
        </p:nvSpPr>
        <p:spPr/>
        <p:txBody>
          <a:bodyPr/>
          <a:lstStyle/>
          <a:p>
            <a:r>
              <a:rPr lang="en-US" dirty="0"/>
              <a:t>Select Consequence Strategies</a:t>
            </a:r>
          </a:p>
        </p:txBody>
      </p:sp>
    </p:spTree>
    <p:extLst>
      <p:ext uri="{BB962C8B-B14F-4D97-AF65-F5344CB8AC3E}">
        <p14:creationId xmlns:p14="http://schemas.microsoft.com/office/powerpoint/2010/main" val="226576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B94B-8B01-4B91-A82F-748AFC46863D}"/>
              </a:ext>
            </a:extLst>
          </p:cNvPr>
          <p:cNvSpPr>
            <a:spLocks noGrp="1"/>
          </p:cNvSpPr>
          <p:nvPr>
            <p:ph type="title"/>
          </p:nvPr>
        </p:nvSpPr>
        <p:spPr/>
        <p:txBody>
          <a:bodyPr/>
          <a:lstStyle/>
          <a:p>
            <a:r>
              <a:rPr lang="en-US" dirty="0"/>
              <a:t>Selecting Strategies</a:t>
            </a:r>
          </a:p>
        </p:txBody>
      </p:sp>
      <p:sp>
        <p:nvSpPr>
          <p:cNvPr id="3" name="Text Placeholder 2">
            <a:extLst>
              <a:ext uri="{FF2B5EF4-FFF2-40B4-BE49-F238E27FC236}">
                <a16:creationId xmlns:a16="http://schemas.microsoft.com/office/drawing/2014/main" id="{8D0890E5-F2F5-44F2-9140-8FA575770184}"/>
              </a:ext>
            </a:extLst>
          </p:cNvPr>
          <p:cNvSpPr>
            <a:spLocks noGrp="1"/>
          </p:cNvSpPr>
          <p:nvPr>
            <p:ph type="body" idx="1"/>
          </p:nvPr>
        </p:nvSpPr>
        <p:spPr/>
        <p:txBody>
          <a:bodyPr/>
          <a:lstStyle/>
          <a:p>
            <a:pPr marL="0" indent="0">
              <a:buSzPct val="100000"/>
              <a:buNone/>
            </a:pPr>
            <a:r>
              <a:rPr lang="en-US" dirty="0"/>
              <a:t>Strategies should be matched to the function of the student’s behavior:</a:t>
            </a:r>
          </a:p>
          <a:p>
            <a:pPr marL="457200" lvl="1" indent="-173736"/>
            <a:r>
              <a:rPr lang="en-US" dirty="0"/>
              <a:t>Sensory</a:t>
            </a:r>
          </a:p>
          <a:p>
            <a:pPr marL="457200" lvl="1" indent="-173736"/>
            <a:r>
              <a:rPr lang="en-US" dirty="0"/>
              <a:t>Escape/Avoid </a:t>
            </a:r>
          </a:p>
          <a:p>
            <a:pPr marL="457200" lvl="1" indent="-173736"/>
            <a:r>
              <a:rPr lang="en-US" dirty="0"/>
              <a:t>Attention</a:t>
            </a:r>
          </a:p>
          <a:p>
            <a:pPr marL="457200" lvl="1" indent="-173736"/>
            <a:r>
              <a:rPr lang="en-US" dirty="0"/>
              <a:t>Tangibles</a:t>
            </a:r>
          </a:p>
        </p:txBody>
      </p:sp>
    </p:spTree>
    <p:extLst>
      <p:ext uri="{BB962C8B-B14F-4D97-AF65-F5344CB8AC3E}">
        <p14:creationId xmlns:p14="http://schemas.microsoft.com/office/powerpoint/2010/main" val="1739662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A35E-F132-42C5-B07F-2AD0A538490A}"/>
              </a:ext>
            </a:extLst>
          </p:cNvPr>
          <p:cNvSpPr>
            <a:spLocks noGrp="1"/>
          </p:cNvSpPr>
          <p:nvPr>
            <p:ph type="title"/>
          </p:nvPr>
        </p:nvSpPr>
        <p:spPr/>
        <p:txBody>
          <a:bodyPr/>
          <a:lstStyle/>
          <a:p>
            <a:r>
              <a:rPr lang="en-US" dirty="0"/>
              <a:t>Intervention Strategies</a:t>
            </a:r>
          </a:p>
        </p:txBody>
      </p:sp>
      <p:sp>
        <p:nvSpPr>
          <p:cNvPr id="3" name="Text Placeholder 2">
            <a:extLst>
              <a:ext uri="{FF2B5EF4-FFF2-40B4-BE49-F238E27FC236}">
                <a16:creationId xmlns:a16="http://schemas.microsoft.com/office/drawing/2014/main" id="{A5665819-8482-4B90-86CC-53249D33F198}"/>
              </a:ext>
            </a:extLst>
          </p:cNvPr>
          <p:cNvSpPr>
            <a:spLocks noGrp="1"/>
          </p:cNvSpPr>
          <p:nvPr>
            <p:ph type="body" idx="1"/>
          </p:nvPr>
        </p:nvSpPr>
        <p:spPr/>
        <p:txBody>
          <a:bodyPr/>
          <a:lstStyle/>
          <a:p>
            <a:pPr marL="173736" indent="-173736">
              <a:buSzPct val="100000"/>
            </a:pPr>
            <a:r>
              <a:rPr lang="en-US" dirty="0"/>
              <a:t>Antecedent</a:t>
            </a:r>
          </a:p>
          <a:p>
            <a:pPr marL="173736" indent="-173736">
              <a:buSzPct val="100000"/>
            </a:pPr>
            <a:r>
              <a:rPr lang="en-US" dirty="0"/>
              <a:t>Teaching</a:t>
            </a:r>
          </a:p>
          <a:p>
            <a:pPr marL="173736" indent="-173736">
              <a:buSzPct val="100000"/>
            </a:pPr>
            <a:r>
              <a:rPr lang="en-US" dirty="0"/>
              <a:t>Consequence</a:t>
            </a:r>
          </a:p>
        </p:txBody>
      </p:sp>
    </p:spTree>
    <p:extLst>
      <p:ext uri="{BB962C8B-B14F-4D97-AF65-F5344CB8AC3E}">
        <p14:creationId xmlns:p14="http://schemas.microsoft.com/office/powerpoint/2010/main" val="3063185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3972" t="21356" r="24706" b="17816"/>
          <a:stretch/>
        </p:blipFill>
        <p:spPr>
          <a:xfrm>
            <a:off x="155643" y="340469"/>
            <a:ext cx="9270460" cy="56079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l="19445" t="19570" r="18350" b="13566"/>
          <a:stretch/>
        </p:blipFill>
        <p:spPr>
          <a:xfrm>
            <a:off x="97278" y="447472"/>
            <a:ext cx="9426102" cy="556422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3">
            <a:alphaModFix/>
          </a:blip>
          <a:srcRect l="20562" t="21068" r="20402" b="12322"/>
          <a:stretch/>
        </p:blipFill>
        <p:spPr>
          <a:xfrm>
            <a:off x="0" y="369650"/>
            <a:ext cx="9533106" cy="5573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Google Shape;279;p4"/>
          <p:cNvGraphicFramePr/>
          <p:nvPr>
            <p:extLst>
              <p:ext uri="{D42A27DB-BD31-4B8C-83A1-F6EECF244321}">
                <p14:modId xmlns:p14="http://schemas.microsoft.com/office/powerpoint/2010/main" val="1760220643"/>
              </p:ext>
            </p:extLst>
          </p:nvPr>
        </p:nvGraphicFramePr>
        <p:xfrm>
          <a:off x="945931" y="1371600"/>
          <a:ext cx="10759650" cy="4689231"/>
        </p:xfrm>
        <a:graphic>
          <a:graphicData uri="http://schemas.openxmlformats.org/drawingml/2006/table">
            <a:tbl>
              <a:tblPr firstRow="1" bandRow="1">
                <a:noFill/>
                <a:tableStyleId>{DE9D7662-91F4-40D9-8EC0-393F2CE9E31F}</a:tableStyleId>
              </a:tblPr>
              <a:tblGrid>
                <a:gridCol w="5041510">
                  <a:extLst>
                    <a:ext uri="{9D8B030D-6E8A-4147-A177-3AD203B41FA5}">
                      <a16:colId xmlns:a16="http://schemas.microsoft.com/office/drawing/2014/main" val="20000"/>
                    </a:ext>
                  </a:extLst>
                </a:gridCol>
                <a:gridCol w="5718140">
                  <a:extLst>
                    <a:ext uri="{9D8B030D-6E8A-4147-A177-3AD203B41FA5}">
                      <a16:colId xmlns:a16="http://schemas.microsoft.com/office/drawing/2014/main" val="20001"/>
                    </a:ext>
                  </a:extLst>
                </a:gridCol>
              </a:tblGrid>
              <a:tr h="4689231">
                <a:tc>
                  <a:txBody>
                    <a:bodyPr/>
                    <a:lstStyle/>
                    <a:p>
                      <a:pPr marL="0" marR="0" lvl="0" indent="0" algn="l" rtl="0">
                        <a:spcBef>
                          <a:spcPts val="0"/>
                        </a:spcBef>
                        <a:spcAft>
                          <a:spcPts val="0"/>
                        </a:spcAft>
                        <a:buClr>
                          <a:srgbClr val="3333CC"/>
                        </a:buClr>
                        <a:buSzPts val="2800"/>
                        <a:buFont typeface="Noto Sans Symbols"/>
                        <a:buNone/>
                      </a:pPr>
                      <a:r>
                        <a:rPr lang="en-US" sz="2800" b="1" u="none" strike="noStrike" cap="none" dirty="0">
                          <a:solidFill>
                            <a:srgbClr val="0070C0"/>
                          </a:solidFill>
                        </a:rPr>
                        <a:t>TEAM</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3.1 Team Composition</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3.2 Team Operating Procedures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3.3 Screening</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3.4 Student Support Team</a:t>
                      </a:r>
                      <a:endParaRPr dirty="0"/>
                    </a:p>
                    <a:p>
                      <a:pPr marL="0" marR="0" lvl="0" indent="0" algn="l" rtl="0">
                        <a:spcBef>
                          <a:spcPts val="0"/>
                        </a:spcBef>
                        <a:spcAft>
                          <a:spcPts val="0"/>
                        </a:spcAft>
                        <a:buClr>
                          <a:srgbClr val="3333CC"/>
                        </a:buClr>
                        <a:buSzPts val="2200"/>
                        <a:buFont typeface="Noto Sans Symbols"/>
                        <a:buNone/>
                      </a:pPr>
                      <a:endParaRPr sz="2200" b="0" u="none" strike="noStrike" cap="none" dirty="0">
                        <a:solidFill>
                          <a:schemeClr val="dk1"/>
                        </a:solidFill>
                      </a:endParaRPr>
                    </a:p>
                    <a:p>
                      <a:pPr marL="0" marR="0" lvl="0" indent="0" algn="l" rtl="0">
                        <a:spcBef>
                          <a:spcPts val="0"/>
                        </a:spcBef>
                        <a:spcAft>
                          <a:spcPts val="0"/>
                        </a:spcAft>
                        <a:buClr>
                          <a:srgbClr val="3333CC"/>
                        </a:buClr>
                        <a:buSzPts val="2800"/>
                        <a:buFont typeface="Noto Sans Symbols"/>
                        <a:buNone/>
                      </a:pPr>
                      <a:r>
                        <a:rPr lang="en-US" sz="2800" b="1" u="none" strike="noStrike" cap="none" dirty="0">
                          <a:solidFill>
                            <a:srgbClr val="0070C0"/>
                          </a:solidFill>
                        </a:rPr>
                        <a:t>RESOURCES</a:t>
                      </a:r>
                      <a:endParaRPr dirty="0"/>
                    </a:p>
                    <a:p>
                      <a:pPr marL="0" marR="0" lvl="0" indent="-139700" algn="l" rtl="0">
                        <a:lnSpc>
                          <a:spcPct val="100000"/>
                        </a:lnSpc>
                        <a:spcBef>
                          <a:spcPts val="0"/>
                        </a:spcBef>
                        <a:spcAft>
                          <a:spcPts val="0"/>
                        </a:spcAft>
                        <a:buClr>
                          <a:srgbClr val="3333CC"/>
                        </a:buClr>
                        <a:buSzPts val="2200"/>
                        <a:buFont typeface="Noto Sans Symbols"/>
                        <a:buChar char="▪"/>
                      </a:pPr>
                      <a:r>
                        <a:rPr lang="en-US" sz="2200" b="0" u="none" strike="noStrike" cap="none" dirty="0">
                          <a:solidFill>
                            <a:schemeClr val="dk1"/>
                          </a:solidFill>
                        </a:rPr>
                        <a:t>3.5 Staffing</a:t>
                      </a:r>
                      <a:endParaRPr dirty="0"/>
                    </a:p>
                    <a:p>
                      <a:pPr marL="0" marR="0" lvl="0" indent="-139700" algn="l" rtl="0">
                        <a:spcBef>
                          <a:spcPts val="0"/>
                        </a:spcBef>
                        <a:spcAft>
                          <a:spcPts val="0"/>
                        </a:spcAft>
                        <a:buClr>
                          <a:srgbClr val="3333CC"/>
                        </a:buClr>
                        <a:buSzPts val="2200"/>
                        <a:buFont typeface="Noto Sans Symbols"/>
                        <a:buChar char="▪"/>
                      </a:pPr>
                      <a:r>
                        <a:rPr lang="en-US" sz="2200" b="0" u="none" strike="noStrike" cap="none" dirty="0">
                          <a:solidFill>
                            <a:schemeClr val="dk1"/>
                          </a:solidFill>
                        </a:rPr>
                        <a:t>3.6 Student/Family/Community Involvement</a:t>
                      </a:r>
                      <a:endParaRPr dirty="0"/>
                    </a:p>
                    <a:p>
                      <a:pPr marL="0" marR="0" lvl="0" indent="-139700" algn="l" rtl="0">
                        <a:spcBef>
                          <a:spcPts val="0"/>
                        </a:spcBef>
                        <a:spcAft>
                          <a:spcPts val="0"/>
                        </a:spcAft>
                        <a:buClr>
                          <a:srgbClr val="3333CC"/>
                        </a:buClr>
                        <a:buSzPts val="2200"/>
                        <a:buFont typeface="Noto Sans Symbols"/>
                        <a:buChar char="▪"/>
                      </a:pPr>
                      <a:r>
                        <a:rPr lang="en-US" sz="2200" b="0" u="none" strike="noStrike" cap="none" dirty="0">
                          <a:solidFill>
                            <a:schemeClr val="dk1"/>
                          </a:solidFill>
                        </a:rPr>
                        <a:t>3.7 Professional Development</a:t>
                      </a:r>
                      <a:endParaRPr dirty="0"/>
                    </a:p>
                    <a:p>
                      <a:pPr marL="0" marR="0" lvl="0" indent="0" algn="l" rtl="0">
                        <a:spcBef>
                          <a:spcPts val="0"/>
                        </a:spcBef>
                        <a:spcAft>
                          <a:spcPts val="0"/>
                        </a:spcAft>
                        <a:buClr>
                          <a:srgbClr val="3333CC"/>
                        </a:buClr>
                        <a:buSzPts val="2200"/>
                        <a:buFont typeface="Noto Sans Symbols"/>
                        <a:buNone/>
                      </a:pPr>
                      <a:endParaRPr sz="2200" b="0" u="none" strike="noStrike" cap="none" dirty="0">
                        <a:solidFill>
                          <a:schemeClr val="dk1"/>
                        </a:solidFill>
                      </a:endParaRPr>
                    </a:p>
                    <a:p>
                      <a:pPr marL="0" marR="0" lvl="0" indent="0" algn="l" rtl="0">
                        <a:spcBef>
                          <a:spcPts val="0"/>
                        </a:spcBef>
                        <a:spcAft>
                          <a:spcPts val="0"/>
                        </a:spcAft>
                        <a:buNone/>
                      </a:pPr>
                      <a:endParaRPr sz="1800" b="0" dirty="0">
                        <a:solidFill>
                          <a:schemeClr val="dk1"/>
                        </a:solidFil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rgbClr val="3333CC"/>
                        </a:buClr>
                        <a:buSzPts val="2800"/>
                        <a:buFont typeface="Noto Sans Symbols"/>
                        <a:buNone/>
                      </a:pPr>
                      <a:r>
                        <a:rPr lang="en-US" sz="2800" b="1" dirty="0">
                          <a:solidFill>
                            <a:srgbClr val="0070C0"/>
                          </a:solidFill>
                        </a:rPr>
                        <a:t>SUPPORT PLANS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3.8 Quality of Life Indicators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3.9 Academic, Social, and Physical Indicators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3.10 Hypothesis Statement</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3.11 Comprehensive Support</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3.12 Formal and Natural Supports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3.13 Access to Tier I and Tier II Supports</a:t>
                      </a:r>
                      <a:endParaRPr dirty="0"/>
                    </a:p>
                    <a:p>
                      <a:pPr marL="0" marR="0" lvl="0" indent="0" algn="l" rtl="0">
                        <a:spcBef>
                          <a:spcPts val="0"/>
                        </a:spcBef>
                        <a:spcAft>
                          <a:spcPts val="0"/>
                        </a:spcAft>
                        <a:buNone/>
                      </a:pPr>
                      <a:endParaRPr sz="1800" b="0" dirty="0">
                        <a:solidFill>
                          <a:schemeClr val="dk1"/>
                        </a:solidFill>
                      </a:endParaRPr>
                    </a:p>
                    <a:p>
                      <a:pPr marL="0" marR="0" lvl="0" indent="0" algn="l" rtl="0">
                        <a:spcBef>
                          <a:spcPts val="0"/>
                        </a:spcBef>
                        <a:spcAft>
                          <a:spcPts val="0"/>
                        </a:spcAft>
                        <a:buNone/>
                      </a:pPr>
                      <a:r>
                        <a:rPr lang="en-US" sz="2800" b="1" dirty="0">
                          <a:solidFill>
                            <a:schemeClr val="accent5"/>
                          </a:solidFill>
                        </a:rPr>
                        <a:t>EVALUATION</a:t>
                      </a:r>
                      <a:endParaRPr dirty="0"/>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3.14 Data System</a:t>
                      </a:r>
                      <a:endParaRPr dirty="0"/>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3.15 Data-Based Decision Making</a:t>
                      </a:r>
                      <a:endParaRPr dirty="0"/>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3.16 Level of Use</a:t>
                      </a:r>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3.17 Annual Evaluation</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1" name="Google Shape;281;p4"/>
          <p:cNvSpPr/>
          <p:nvPr/>
        </p:nvSpPr>
        <p:spPr>
          <a:xfrm>
            <a:off x="5237191" y="2987687"/>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4"/>
          <p:cNvSpPr/>
          <p:nvPr/>
        </p:nvSpPr>
        <p:spPr>
          <a:xfrm>
            <a:off x="5237191" y="4977849"/>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113;p15">
            <a:extLst>
              <a:ext uri="{FF2B5EF4-FFF2-40B4-BE49-F238E27FC236}">
                <a16:creationId xmlns:a16="http://schemas.microsoft.com/office/drawing/2014/main" id="{074BAECB-290A-47BC-AEF1-50EE24F1AFD4}"/>
              </a:ext>
            </a:extLst>
          </p:cNvPr>
          <p:cNvSpPr txBox="1">
            <a:spLocks/>
          </p:cNvSpPr>
          <p:nvPr/>
        </p:nvSpPr>
        <p:spPr>
          <a:xfrm>
            <a:off x="2262901" y="330444"/>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3">
            <a:alphaModFix/>
          </a:blip>
          <a:srcRect l="21239" t="28247" r="19940" b="6935"/>
          <a:stretch/>
        </p:blipFill>
        <p:spPr>
          <a:xfrm>
            <a:off x="184826" y="324654"/>
            <a:ext cx="9367736" cy="570649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7"/>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buNone/>
            </a:pPr>
            <a:r>
              <a:rPr lang="en-US" sz="3200" dirty="0">
                <a:solidFill>
                  <a:srgbClr val="000000"/>
                </a:solidFill>
              </a:rPr>
              <a:t>Antecedent Strategies</a:t>
            </a:r>
          </a:p>
          <a:p>
            <a:pPr marL="173736" indent="-173736">
              <a:buClr>
                <a:srgbClr val="000000"/>
              </a:buClr>
              <a:buSzPct val="100000"/>
            </a:pPr>
            <a:r>
              <a:rPr lang="en-US" sz="2400" dirty="0">
                <a:solidFill>
                  <a:srgbClr val="000000"/>
                </a:solidFill>
              </a:rPr>
              <a:t>Social Narratives</a:t>
            </a:r>
          </a:p>
          <a:p>
            <a:pPr marL="173736" indent="-173736">
              <a:buClr>
                <a:srgbClr val="000000"/>
              </a:buClr>
              <a:buSzPct val="100000"/>
            </a:pPr>
            <a:r>
              <a:rPr lang="en-US" sz="2400" dirty="0">
                <a:solidFill>
                  <a:srgbClr val="000000"/>
                </a:solidFill>
              </a:rPr>
              <a:t>Priming </a:t>
            </a:r>
          </a:p>
          <a:p>
            <a:pPr marL="173736" indent="-173736">
              <a:buClr>
                <a:srgbClr val="000000"/>
              </a:buClr>
              <a:buSzPct val="100000"/>
            </a:pPr>
            <a:r>
              <a:rPr lang="en-US" sz="2400" dirty="0">
                <a:solidFill>
                  <a:srgbClr val="000000"/>
                </a:solidFill>
              </a:rPr>
              <a:t>Premack Principle</a:t>
            </a:r>
          </a:p>
          <a:p>
            <a:pPr marL="0" indent="0">
              <a:spcBef>
                <a:spcPts val="2133"/>
              </a:spcBef>
              <a:buNone/>
            </a:pPr>
            <a:endParaRPr lang="en-US" sz="800" dirty="0">
              <a:solidFill>
                <a:srgbClr val="000000"/>
              </a:solidFill>
            </a:endParaRPr>
          </a:p>
          <a:p>
            <a:pPr marL="0" indent="0">
              <a:spcBef>
                <a:spcPts val="2133"/>
              </a:spcBef>
              <a:buNone/>
            </a:pPr>
            <a:r>
              <a:rPr lang="en-US" sz="3200" dirty="0">
                <a:solidFill>
                  <a:srgbClr val="000000"/>
                </a:solidFill>
              </a:rPr>
              <a:t>Teaching Strategies</a:t>
            </a:r>
          </a:p>
          <a:p>
            <a:pPr marL="173736" indent="-173736">
              <a:buClr>
                <a:srgbClr val="000000"/>
              </a:buClr>
              <a:buSzPct val="100000"/>
            </a:pPr>
            <a:r>
              <a:rPr lang="en-US" sz="2400" dirty="0">
                <a:solidFill>
                  <a:srgbClr val="000000"/>
                </a:solidFill>
              </a:rPr>
              <a:t>Small Group Social Emotional Learning</a:t>
            </a:r>
          </a:p>
        </p:txBody>
      </p:sp>
      <p:sp>
        <p:nvSpPr>
          <p:cNvPr id="76" name="Google Shape;76;p17"/>
          <p:cNvSpPr txBox="1">
            <a:spLocks noGrp="1"/>
          </p:cNvSpPr>
          <p:nvPr>
            <p:ph type="body" idx="2"/>
          </p:nvPr>
        </p:nvSpPr>
        <p:spPr>
          <a:prstGeom prst="rect">
            <a:avLst/>
          </a:prstGeom>
        </p:spPr>
        <p:txBody>
          <a:bodyPr spcFirstLastPara="1" wrap="square" lIns="121900" tIns="121900" rIns="121900" bIns="121900" anchor="t" anchorCtr="0">
            <a:noAutofit/>
          </a:bodyPr>
          <a:lstStyle/>
          <a:p>
            <a:pPr marL="0" indent="0">
              <a:buNone/>
            </a:pPr>
            <a:r>
              <a:rPr lang="en-US" sz="3200" dirty="0">
                <a:solidFill>
                  <a:srgbClr val="000000"/>
                </a:solidFill>
              </a:rPr>
              <a:t>Consequence Strategies</a:t>
            </a:r>
          </a:p>
          <a:p>
            <a:pPr marL="173736" indent="-173736">
              <a:buClr>
                <a:srgbClr val="000000"/>
              </a:buClr>
              <a:buSzPct val="100000"/>
            </a:pPr>
            <a:r>
              <a:rPr lang="en-US" sz="2400" dirty="0">
                <a:solidFill>
                  <a:srgbClr val="000000"/>
                </a:solidFill>
              </a:rPr>
              <a:t>Behavior Contract</a:t>
            </a:r>
          </a:p>
          <a:p>
            <a:pPr marL="173736" indent="-173736">
              <a:buClr>
                <a:srgbClr val="000000"/>
              </a:buClr>
              <a:buSzPct val="100000"/>
            </a:pPr>
            <a:r>
              <a:rPr lang="en-US" sz="2400" dirty="0">
                <a:solidFill>
                  <a:srgbClr val="000000"/>
                </a:solidFill>
              </a:rPr>
              <a:t>School-Home Note</a:t>
            </a:r>
          </a:p>
          <a:p>
            <a:pPr marL="173736" indent="-173736">
              <a:buClr>
                <a:srgbClr val="000000"/>
              </a:buClr>
              <a:buSzPct val="100000"/>
            </a:pPr>
            <a:r>
              <a:rPr lang="en-US" sz="2400" dirty="0">
                <a:solidFill>
                  <a:srgbClr val="000000"/>
                </a:solidFill>
              </a:rPr>
              <a:t>Self-Management; Self-Monitoring</a:t>
            </a:r>
          </a:p>
        </p:txBody>
      </p:sp>
      <p:sp>
        <p:nvSpPr>
          <p:cNvPr id="74" name="Google Shape;74;p17"/>
          <p:cNvSpPr txBox="1">
            <a:spLocks noGrp="1"/>
          </p:cNvSpPr>
          <p:nvPr>
            <p:ph type="title"/>
          </p:nvPr>
        </p:nvSpPr>
        <p:spPr>
          <a:prstGeom prst="rect">
            <a:avLst/>
          </a:prstGeom>
        </p:spPr>
        <p:txBody>
          <a:bodyPr spcFirstLastPara="1" wrap="square" lIns="121900" tIns="121900" rIns="121900" bIns="121900" anchor="t" anchorCtr="0">
            <a:noAutofit/>
          </a:bodyPr>
          <a:lstStyle/>
          <a:p>
            <a:r>
              <a:rPr lang="en-US" sz="6400"/>
              <a:t>General Behavior Strategies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21CE-AEA5-493D-BCB8-CE0C3C056A8D}"/>
              </a:ext>
            </a:extLst>
          </p:cNvPr>
          <p:cNvSpPr>
            <a:spLocks noGrp="1"/>
          </p:cNvSpPr>
          <p:nvPr>
            <p:ph type="title"/>
          </p:nvPr>
        </p:nvSpPr>
        <p:spPr/>
        <p:txBody>
          <a:bodyPr>
            <a:normAutofit/>
          </a:bodyPr>
          <a:lstStyle/>
          <a:p>
            <a:r>
              <a:rPr lang="en-US" sz="4800" dirty="0"/>
              <a:t>Considerations for Limiting Problem Behavior</a:t>
            </a:r>
          </a:p>
        </p:txBody>
      </p:sp>
      <p:sp>
        <p:nvSpPr>
          <p:cNvPr id="3" name="Text Placeholder 2">
            <a:extLst>
              <a:ext uri="{FF2B5EF4-FFF2-40B4-BE49-F238E27FC236}">
                <a16:creationId xmlns:a16="http://schemas.microsoft.com/office/drawing/2014/main" id="{49FD8D7E-E47C-4E97-AC2F-946C49C9C30A}"/>
              </a:ext>
            </a:extLst>
          </p:cNvPr>
          <p:cNvSpPr>
            <a:spLocks noGrp="1"/>
          </p:cNvSpPr>
          <p:nvPr>
            <p:ph type="body" idx="1"/>
          </p:nvPr>
        </p:nvSpPr>
        <p:spPr>
          <a:xfrm>
            <a:off x="838200" y="2099732"/>
            <a:ext cx="10515600" cy="3805767"/>
          </a:xfrm>
        </p:spPr>
        <p:txBody>
          <a:bodyPr/>
          <a:lstStyle/>
          <a:p>
            <a:pPr marL="173736" indent="-173736">
              <a:buSzPct val="100000"/>
            </a:pPr>
            <a:r>
              <a:rPr lang="en-US" dirty="0"/>
              <a:t>Work towards extinction: systematically avoid previously used consequences that reinforced the target behavior.</a:t>
            </a:r>
          </a:p>
          <a:p>
            <a:pPr marL="173736" indent="-173736">
              <a:buSzPct val="100000"/>
            </a:pPr>
            <a:r>
              <a:rPr lang="en-US" dirty="0"/>
              <a:t>If it’s not possible or practical to completely avoid a reinforcing consequence, use strategies that limit the quality of reinforcement. </a:t>
            </a:r>
          </a:p>
        </p:txBody>
      </p:sp>
    </p:spTree>
    <p:extLst>
      <p:ext uri="{BB962C8B-B14F-4D97-AF65-F5344CB8AC3E}">
        <p14:creationId xmlns:p14="http://schemas.microsoft.com/office/powerpoint/2010/main" val="314218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50800" lvl="0" indent="0" algn="l" rtl="0">
              <a:spcBef>
                <a:spcPts val="1000"/>
              </a:spcBef>
              <a:spcAft>
                <a:spcPts val="0"/>
              </a:spcAft>
              <a:buSzPts val="2800"/>
              <a:buNone/>
            </a:pPr>
            <a:r>
              <a:rPr lang="en-US" dirty="0">
                <a:latin typeface="Calibri" panose="020F0502020204030204" pitchFamily="34" charset="0"/>
                <a:cs typeface="Calibri" panose="020F0502020204030204" pitchFamily="34" charset="0"/>
              </a:rPr>
              <a:t>What antecedent strategies could you use to help move Aiden towards his replacement behavior goals?</a:t>
            </a:r>
          </a:p>
          <a:p>
            <a:pPr marL="114300" lvl="0" indent="0">
              <a:buClr>
                <a:srgbClr val="000000"/>
              </a:buClr>
              <a:buNone/>
            </a:pPr>
            <a:r>
              <a:rPr lang="en-US" u="sng" dirty="0">
                <a:solidFill>
                  <a:srgbClr val="000000"/>
                </a:solidFill>
              </a:rPr>
              <a:t>Aiden’s Summary Statement:</a:t>
            </a:r>
          </a:p>
          <a:p>
            <a:pPr marL="520700" lvl="1" indent="0">
              <a:lnSpc>
                <a:spcPct val="80000"/>
              </a:lnSpc>
              <a:buNone/>
            </a:pPr>
            <a:r>
              <a:rPr lang="en-US" sz="2800" i="1" dirty="0"/>
              <a:t>“In unstructured settings, when a peer makes a direct comment to Aiden, Aiden will kick the peer in the shin, resulting in the teacher calling the counselor, who escorts Aiden out of the room, allowing him to </a:t>
            </a:r>
            <a:r>
              <a:rPr lang="en-US" sz="2800" b="1" i="1" dirty="0"/>
              <a:t>escape</a:t>
            </a:r>
            <a:r>
              <a:rPr lang="en-US" sz="2800" i="1" dirty="0"/>
              <a:t> social interactions with peers.</a:t>
            </a:r>
            <a:endParaRPr lang="en-US" sz="2800"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177800" y="2535448"/>
            <a:ext cx="118364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Implementing and Evaluating the BIP</a:t>
            </a:r>
            <a:endParaRPr dirty="0">
              <a:solidFill>
                <a:schemeClr val="bg1"/>
              </a:solidFill>
            </a:endParaRPr>
          </a:p>
        </p:txBody>
      </p:sp>
    </p:spTree>
    <p:extLst>
      <p:ext uri="{BB962C8B-B14F-4D97-AF65-F5344CB8AC3E}">
        <p14:creationId xmlns:p14="http://schemas.microsoft.com/office/powerpoint/2010/main" val="355731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F108-1A8F-4CAE-8CA7-96548D7B5823}"/>
              </a:ext>
            </a:extLst>
          </p:cNvPr>
          <p:cNvSpPr>
            <a:spLocks noGrp="1"/>
          </p:cNvSpPr>
          <p:nvPr>
            <p:ph type="title"/>
          </p:nvPr>
        </p:nvSpPr>
        <p:spPr/>
        <p:txBody>
          <a:bodyPr/>
          <a:lstStyle/>
          <a:p>
            <a:r>
              <a:rPr lang="en-US" dirty="0"/>
              <a:t>Guiding Questions for Implementation</a:t>
            </a:r>
          </a:p>
        </p:txBody>
      </p:sp>
      <p:sp>
        <p:nvSpPr>
          <p:cNvPr id="3" name="Text Placeholder 2">
            <a:extLst>
              <a:ext uri="{FF2B5EF4-FFF2-40B4-BE49-F238E27FC236}">
                <a16:creationId xmlns:a16="http://schemas.microsoft.com/office/drawing/2014/main" id="{9402E906-F154-4A1F-8C23-DD638243B6E1}"/>
              </a:ext>
            </a:extLst>
          </p:cNvPr>
          <p:cNvSpPr>
            <a:spLocks noGrp="1"/>
          </p:cNvSpPr>
          <p:nvPr>
            <p:ph type="body" idx="1"/>
          </p:nvPr>
        </p:nvSpPr>
        <p:spPr/>
        <p:txBody>
          <a:bodyPr>
            <a:normAutofit lnSpcReduction="10000"/>
          </a:bodyPr>
          <a:lstStyle/>
          <a:p>
            <a:pPr marL="173736" indent="-173736" fontAlgn="base">
              <a:buSzPct val="100000"/>
            </a:pPr>
            <a:r>
              <a:rPr lang="en-US" dirty="0"/>
              <a:t>Who will implement each BIP component? </a:t>
            </a:r>
          </a:p>
          <a:p>
            <a:pPr marL="457200" lvl="1" indent="-173736" fontAlgn="base"/>
            <a:r>
              <a:rPr lang="en-US" dirty="0"/>
              <a:t>What are the specific tasks and resources (e.g., time, training, coaching, materials) required to embed the BIP into daily routines? </a:t>
            </a:r>
          </a:p>
          <a:p>
            <a:pPr marL="173736" indent="-173736" fontAlgn="base">
              <a:buSzPct val="100000"/>
            </a:pPr>
            <a:r>
              <a:rPr lang="en-US" dirty="0"/>
              <a:t>Who will collect data? </a:t>
            </a:r>
          </a:p>
          <a:p>
            <a:pPr marL="173736" indent="-173736" fontAlgn="base">
              <a:buSzPct val="100000"/>
            </a:pPr>
            <a:r>
              <a:rPr lang="en-US" dirty="0"/>
              <a:t>What criteria will determine mastery of skills?</a:t>
            </a:r>
          </a:p>
          <a:p>
            <a:pPr marL="173736" indent="-173736" fontAlgn="base">
              <a:buSzPct val="100000"/>
            </a:pPr>
            <a:r>
              <a:rPr lang="en-US" dirty="0"/>
              <a:t>How often will data for each measure need to be collected? </a:t>
            </a:r>
          </a:p>
          <a:p>
            <a:pPr marL="173736" indent="-173736" fontAlgn="base">
              <a:buSzPct val="100000"/>
            </a:pPr>
            <a:r>
              <a:rPr lang="en-US" dirty="0"/>
              <a:t>Which existing procedures and resources for data collection are available? </a:t>
            </a:r>
          </a:p>
          <a:p>
            <a:pPr marL="173736" indent="-173736" fontAlgn="base">
              <a:buSzPct val="100000"/>
            </a:pPr>
            <a:r>
              <a:rPr lang="en-US" dirty="0"/>
              <a:t>What are the back-up plans when tasks can’t be done? </a:t>
            </a:r>
          </a:p>
          <a:p>
            <a:endParaRPr lang="en-US" dirty="0"/>
          </a:p>
        </p:txBody>
      </p:sp>
    </p:spTree>
    <p:extLst>
      <p:ext uri="{BB962C8B-B14F-4D97-AF65-F5344CB8AC3E}">
        <p14:creationId xmlns:p14="http://schemas.microsoft.com/office/powerpoint/2010/main" val="494577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08DD-B519-49C1-8FA5-4CA3D137A68B}"/>
              </a:ext>
            </a:extLst>
          </p:cNvPr>
          <p:cNvSpPr>
            <a:spLocks noGrp="1"/>
          </p:cNvSpPr>
          <p:nvPr>
            <p:ph type="title"/>
          </p:nvPr>
        </p:nvSpPr>
        <p:spPr/>
        <p:txBody>
          <a:bodyPr/>
          <a:lstStyle/>
          <a:p>
            <a:r>
              <a:rPr lang="en-US" dirty="0"/>
              <a:t>Fidelity of Implementation</a:t>
            </a:r>
          </a:p>
        </p:txBody>
      </p:sp>
      <p:sp>
        <p:nvSpPr>
          <p:cNvPr id="3" name="Text Placeholder 2">
            <a:extLst>
              <a:ext uri="{FF2B5EF4-FFF2-40B4-BE49-F238E27FC236}">
                <a16:creationId xmlns:a16="http://schemas.microsoft.com/office/drawing/2014/main" id="{1555356F-5254-4265-BAE8-80EBD4475783}"/>
              </a:ext>
            </a:extLst>
          </p:cNvPr>
          <p:cNvSpPr>
            <a:spLocks noGrp="1"/>
          </p:cNvSpPr>
          <p:nvPr>
            <p:ph type="body" idx="1"/>
          </p:nvPr>
        </p:nvSpPr>
        <p:spPr/>
        <p:txBody>
          <a:bodyPr/>
          <a:lstStyle/>
          <a:p>
            <a:pPr marL="0" lvl="0" indent="0">
              <a:lnSpc>
                <a:spcPct val="70000"/>
              </a:lnSpc>
              <a:buSzPts val="2590"/>
              <a:buNone/>
            </a:pPr>
            <a:r>
              <a:rPr lang="en-US" dirty="0"/>
              <a:t>To ensure fidelity of implementation, make sure staff…</a:t>
            </a:r>
          </a:p>
          <a:p>
            <a:pPr marL="457200" lvl="1" indent="-173736">
              <a:buSzPts val="2405"/>
            </a:pPr>
            <a:r>
              <a:rPr lang="en-US" sz="2800" dirty="0"/>
              <a:t>Are adhering to the BIP exactly as it is written</a:t>
            </a:r>
          </a:p>
          <a:p>
            <a:pPr marL="457200" lvl="1" indent="-173736">
              <a:buSzPts val="2405"/>
            </a:pPr>
            <a:r>
              <a:rPr lang="en-US" sz="2800" dirty="0"/>
              <a:t>Have all the training they need</a:t>
            </a:r>
          </a:p>
          <a:p>
            <a:pPr marL="457200" lvl="1" indent="-173736">
              <a:buSzPts val="2405"/>
            </a:pPr>
            <a:r>
              <a:rPr lang="en-US" sz="2800" dirty="0"/>
              <a:t>Have all the resources they need</a:t>
            </a:r>
          </a:p>
          <a:p>
            <a:pPr marL="457200" lvl="1" indent="-173736">
              <a:buSzPts val="2405"/>
            </a:pPr>
            <a:r>
              <a:rPr lang="en-US" sz="2800" dirty="0"/>
              <a:t>Are responding to any necessary changes</a:t>
            </a:r>
          </a:p>
          <a:p>
            <a:endParaRPr lang="en-US" dirty="0"/>
          </a:p>
        </p:txBody>
      </p:sp>
    </p:spTree>
    <p:extLst>
      <p:ext uri="{BB962C8B-B14F-4D97-AF65-F5344CB8AC3E}">
        <p14:creationId xmlns:p14="http://schemas.microsoft.com/office/powerpoint/2010/main" val="3722015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8FB9-C620-439D-B9A8-5AB1E2C55C72}"/>
              </a:ext>
            </a:extLst>
          </p:cNvPr>
          <p:cNvSpPr>
            <a:spLocks noGrp="1"/>
          </p:cNvSpPr>
          <p:nvPr>
            <p:ph type="title"/>
          </p:nvPr>
        </p:nvSpPr>
        <p:spPr/>
        <p:txBody>
          <a:bodyPr/>
          <a:lstStyle/>
          <a:p>
            <a:r>
              <a:rPr lang="en-US" dirty="0"/>
              <a:t>Evaluating a BIP</a:t>
            </a:r>
          </a:p>
        </p:txBody>
      </p:sp>
      <p:sp>
        <p:nvSpPr>
          <p:cNvPr id="3" name="Text Placeholder 2">
            <a:extLst>
              <a:ext uri="{FF2B5EF4-FFF2-40B4-BE49-F238E27FC236}">
                <a16:creationId xmlns:a16="http://schemas.microsoft.com/office/drawing/2014/main" id="{1678CD0A-D6E7-47FA-ACD3-EBC76BCC74E9}"/>
              </a:ext>
            </a:extLst>
          </p:cNvPr>
          <p:cNvSpPr>
            <a:spLocks noGrp="1"/>
          </p:cNvSpPr>
          <p:nvPr>
            <p:ph type="body" idx="1"/>
          </p:nvPr>
        </p:nvSpPr>
        <p:spPr>
          <a:xfrm>
            <a:off x="1328057" y="1641067"/>
            <a:ext cx="10515600" cy="4090262"/>
          </a:xfrm>
        </p:spPr>
        <p:txBody>
          <a:bodyPr/>
          <a:lstStyle/>
          <a:p>
            <a:pPr marL="114300" indent="0">
              <a:buNone/>
            </a:pPr>
            <a:r>
              <a:rPr lang="en-US" dirty="0"/>
              <a:t>In order to evaluate a BIP, these questions need to be answered:</a:t>
            </a:r>
          </a:p>
          <a:p>
            <a:pPr marL="173736" indent="-173736">
              <a:buSzPct val="100000"/>
            </a:pPr>
            <a:r>
              <a:rPr lang="en-US" dirty="0"/>
              <a:t>Is the BIP being implemented as it was intended?</a:t>
            </a:r>
          </a:p>
          <a:p>
            <a:pPr marL="457200" lvl="2" indent="-173736">
              <a:buFont typeface="Arial" panose="020B0604020202020204" pitchFamily="34" charset="0"/>
              <a:buChar char="•"/>
            </a:pPr>
            <a:r>
              <a:rPr lang="en-US" sz="2600" dirty="0"/>
              <a:t>This question speaks to the </a:t>
            </a:r>
            <a:r>
              <a:rPr lang="en-US" sz="2600" b="1" dirty="0"/>
              <a:t>fidelity of implementation.</a:t>
            </a:r>
            <a:endParaRPr lang="en-US" sz="2600" dirty="0"/>
          </a:p>
          <a:p>
            <a:pPr marL="457200" lvl="2" indent="-173736">
              <a:buFont typeface="Arial" panose="020B0604020202020204" pitchFamily="34" charset="0"/>
              <a:buChar char="•"/>
            </a:pPr>
            <a:r>
              <a:rPr lang="en-US" sz="2600" dirty="0"/>
              <a:t>If the answer is no, changes need to be made so that all components of the BIP are being implemented as written.</a:t>
            </a:r>
          </a:p>
          <a:p>
            <a:pPr marL="173736" indent="-173736">
              <a:buSzPct val="100000"/>
            </a:pPr>
            <a:r>
              <a:rPr lang="en-US" dirty="0"/>
              <a:t>Is the BIP making a difference in the students’ behavior?</a:t>
            </a:r>
          </a:p>
          <a:p>
            <a:pPr marL="457200" lvl="2" indent="-173736">
              <a:buFont typeface="Arial" panose="020B0604020202020204" pitchFamily="34" charset="0"/>
              <a:buChar char="•"/>
            </a:pPr>
            <a:r>
              <a:rPr lang="en-US" sz="2600" dirty="0"/>
              <a:t>This question speaks to the </a:t>
            </a:r>
            <a:r>
              <a:rPr lang="en-US" sz="2600" b="1" dirty="0"/>
              <a:t>appropriateness of the strategies </a:t>
            </a:r>
            <a:r>
              <a:rPr lang="en-US" sz="2600" dirty="0"/>
              <a:t>chosen.</a:t>
            </a:r>
          </a:p>
          <a:p>
            <a:pPr marL="457200" lvl="2" indent="-173736">
              <a:buFont typeface="Arial" panose="020B0604020202020204" pitchFamily="34" charset="0"/>
              <a:buChar char="•"/>
            </a:pPr>
            <a:r>
              <a:rPr lang="en-US" sz="2600" dirty="0"/>
              <a:t>If the answer is no, different strategies need to be put in place.</a:t>
            </a:r>
          </a:p>
          <a:p>
            <a:endParaRPr lang="en-US" dirty="0"/>
          </a:p>
          <a:p>
            <a:endParaRPr lang="en-US" dirty="0"/>
          </a:p>
        </p:txBody>
      </p:sp>
    </p:spTree>
    <p:extLst>
      <p:ext uri="{BB962C8B-B14F-4D97-AF65-F5344CB8AC3E}">
        <p14:creationId xmlns:p14="http://schemas.microsoft.com/office/powerpoint/2010/main" val="3819726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41B9-9FC4-4F50-AFB6-3409379D6D3F}"/>
              </a:ext>
            </a:extLst>
          </p:cNvPr>
          <p:cNvSpPr>
            <a:spLocks noGrp="1"/>
          </p:cNvSpPr>
          <p:nvPr>
            <p:ph type="title"/>
          </p:nvPr>
        </p:nvSpPr>
        <p:spPr/>
        <p:txBody>
          <a:bodyPr/>
          <a:lstStyle/>
          <a:p>
            <a:r>
              <a:rPr lang="en-US" dirty="0"/>
              <a:t>Student Response to the Intervention(s)</a:t>
            </a:r>
          </a:p>
        </p:txBody>
      </p:sp>
      <p:sp>
        <p:nvSpPr>
          <p:cNvPr id="3" name="Text Placeholder 2">
            <a:extLst>
              <a:ext uri="{FF2B5EF4-FFF2-40B4-BE49-F238E27FC236}">
                <a16:creationId xmlns:a16="http://schemas.microsoft.com/office/drawing/2014/main" id="{C386A376-2D42-43B7-A05D-C3FAE901356A}"/>
              </a:ext>
            </a:extLst>
          </p:cNvPr>
          <p:cNvSpPr>
            <a:spLocks noGrp="1"/>
          </p:cNvSpPr>
          <p:nvPr>
            <p:ph type="body" idx="1"/>
          </p:nvPr>
        </p:nvSpPr>
        <p:spPr/>
        <p:txBody>
          <a:bodyPr>
            <a:normAutofit/>
          </a:bodyPr>
          <a:lstStyle/>
          <a:p>
            <a:pPr marL="0" lvl="0" indent="0">
              <a:lnSpc>
                <a:spcPct val="70000"/>
              </a:lnSpc>
              <a:spcBef>
                <a:spcPts val="0"/>
              </a:spcBef>
              <a:buSzPts val="2590"/>
              <a:buNone/>
            </a:pPr>
            <a:r>
              <a:rPr lang="en-US" dirty="0"/>
              <a:t>To measure the student’s response to the intervention, make sure staff…</a:t>
            </a:r>
          </a:p>
          <a:p>
            <a:pPr marL="457200" lvl="1" indent="-173736">
              <a:buSzPts val="2405"/>
            </a:pPr>
            <a:r>
              <a:rPr lang="en-US" dirty="0"/>
              <a:t>Set a goal that is specific and measurable so that data can be collected </a:t>
            </a:r>
          </a:p>
          <a:p>
            <a:pPr marL="457200" lvl="1" indent="-173736">
              <a:buSzPts val="2405"/>
            </a:pPr>
            <a:r>
              <a:rPr lang="en-US" dirty="0"/>
              <a:t>Are collecting the data needed to determine whether the intervention is working</a:t>
            </a:r>
          </a:p>
        </p:txBody>
      </p:sp>
    </p:spTree>
    <p:extLst>
      <p:ext uri="{BB962C8B-B14F-4D97-AF65-F5344CB8AC3E}">
        <p14:creationId xmlns:p14="http://schemas.microsoft.com/office/powerpoint/2010/main" val="2243635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E624-61B2-47E4-AF53-E4D9CB40FD78}"/>
              </a:ext>
            </a:extLst>
          </p:cNvPr>
          <p:cNvSpPr>
            <a:spLocks noGrp="1"/>
          </p:cNvSpPr>
          <p:nvPr>
            <p:ph type="title"/>
          </p:nvPr>
        </p:nvSpPr>
        <p:spPr/>
        <p:txBody>
          <a:bodyPr/>
          <a:lstStyle/>
          <a:p>
            <a:r>
              <a:rPr lang="en-US" dirty="0"/>
              <a:t>Other Evaluation Considerations</a:t>
            </a:r>
          </a:p>
        </p:txBody>
      </p:sp>
      <p:sp>
        <p:nvSpPr>
          <p:cNvPr id="3" name="Text Placeholder 2">
            <a:extLst>
              <a:ext uri="{FF2B5EF4-FFF2-40B4-BE49-F238E27FC236}">
                <a16:creationId xmlns:a16="http://schemas.microsoft.com/office/drawing/2014/main" id="{4C636EF1-503F-4CF1-8441-D5AB13DDE206}"/>
              </a:ext>
            </a:extLst>
          </p:cNvPr>
          <p:cNvSpPr>
            <a:spLocks noGrp="1"/>
          </p:cNvSpPr>
          <p:nvPr>
            <p:ph type="body" idx="1"/>
          </p:nvPr>
        </p:nvSpPr>
        <p:spPr/>
        <p:txBody>
          <a:bodyPr/>
          <a:lstStyle/>
          <a:p>
            <a:pPr marL="0" lvl="0" indent="0">
              <a:lnSpc>
                <a:spcPct val="70000"/>
              </a:lnSpc>
              <a:buSzPts val="2590"/>
              <a:buNone/>
            </a:pPr>
            <a:r>
              <a:rPr lang="en-US" dirty="0"/>
              <a:t>Another question that needs to be part of the BIP evaluation is whether it has </a:t>
            </a:r>
            <a:r>
              <a:rPr lang="en-US" b="1" dirty="0"/>
              <a:t>Social Validity. </a:t>
            </a:r>
            <a:r>
              <a:rPr lang="en-US" dirty="0"/>
              <a:t>To measure this, staff need to ask…</a:t>
            </a:r>
            <a:endParaRPr lang="en-US" b="1" dirty="0"/>
          </a:p>
          <a:p>
            <a:pPr marL="457200" lvl="1" indent="-173736">
              <a:buSzPts val="2405"/>
            </a:pPr>
            <a:r>
              <a:rPr lang="en-US" dirty="0"/>
              <a:t>Whether the goals are acceptable, socially relevant, and useful to the student and the student’s family</a:t>
            </a:r>
          </a:p>
          <a:p>
            <a:pPr marL="457200" lvl="1" indent="-173736">
              <a:buSzPts val="2405"/>
            </a:pPr>
            <a:r>
              <a:rPr lang="en-US" dirty="0"/>
              <a:t>Whether the staff implementing the BIP have established a relationship with the student</a:t>
            </a:r>
          </a:p>
          <a:p>
            <a:pPr marL="457200" lvl="1" indent="-173736">
              <a:buSzPts val="2405"/>
            </a:pPr>
            <a:r>
              <a:rPr lang="en-US" dirty="0"/>
              <a:t>Whether any improvements are needed</a:t>
            </a:r>
          </a:p>
          <a:p>
            <a:endParaRPr lang="en-US" dirty="0"/>
          </a:p>
        </p:txBody>
      </p:sp>
    </p:spTree>
    <p:extLst>
      <p:ext uri="{BB962C8B-B14F-4D97-AF65-F5344CB8AC3E}">
        <p14:creationId xmlns:p14="http://schemas.microsoft.com/office/powerpoint/2010/main" val="103129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95734" y="1753644"/>
            <a:ext cx="6172200" cy="4101084"/>
          </a:xfrm>
        </p:spPr>
        <p:txBody>
          <a:bodyPr>
            <a:normAutofit/>
          </a:bodyPr>
          <a:lstStyle/>
          <a:p>
            <a:pPr marL="173736" indent="-173736"/>
            <a:r>
              <a:rPr lang="en-US" dirty="0"/>
              <a:t>In each of these modules, we are going to follow a Case Study to illustrate the process of Tier III.</a:t>
            </a:r>
          </a:p>
          <a:p>
            <a:pPr marL="173736" indent="-173736"/>
            <a:r>
              <a:rPr lang="en-US" dirty="0"/>
              <a:t>In this module, the Case Study will focus on the process of using a student’s Functional Behavior Assessment to write a Behavior Intervention Plan for that student.</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3783066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Plan to continue teaching the skill for a sufficient amount of time for the student to achieve mastery.</a:t>
            </a:r>
            <a:endParaRPr dirty="0"/>
          </a:p>
          <a:p>
            <a:pPr marL="173736" lvl="0" indent="-173736" algn="l" rtl="0">
              <a:lnSpc>
                <a:spcPct val="90000"/>
              </a:lnSpc>
              <a:spcAft>
                <a:spcPts val="0"/>
              </a:spcAft>
              <a:buClr>
                <a:schemeClr val="dk1"/>
              </a:buClr>
              <a:buSzPts val="2800"/>
              <a:buChar char="•"/>
            </a:pPr>
            <a:r>
              <a:rPr lang="en-US" dirty="0"/>
              <a:t>Provide multiple examples of the new skill with variations.</a:t>
            </a:r>
            <a:endParaRPr dirty="0"/>
          </a:p>
          <a:p>
            <a:pPr marL="173736" lvl="0" indent="-173736" algn="l" rtl="0">
              <a:lnSpc>
                <a:spcPct val="90000"/>
              </a:lnSpc>
              <a:spcAft>
                <a:spcPts val="0"/>
              </a:spcAft>
              <a:buClr>
                <a:schemeClr val="dk1"/>
              </a:buClr>
              <a:buSzPts val="2800"/>
              <a:buChar char="•"/>
            </a:pPr>
            <a:r>
              <a:rPr lang="en-US" dirty="0"/>
              <a:t>Ensure multiple opportunities for the student to display and receive recognition for use of the new skills.</a:t>
            </a:r>
            <a:endParaRPr dirty="0"/>
          </a:p>
          <a:p>
            <a:pPr marL="173736" lvl="0" indent="-173736" algn="l" rtl="0">
              <a:lnSpc>
                <a:spcPct val="90000"/>
              </a:lnSpc>
              <a:spcAft>
                <a:spcPts val="0"/>
              </a:spcAft>
              <a:buClr>
                <a:schemeClr val="dk1"/>
              </a:buClr>
              <a:buSzPts val="2800"/>
              <a:buChar char="•"/>
            </a:pPr>
            <a:r>
              <a:rPr lang="en-US" dirty="0"/>
              <a:t>Determine whether the student is using the new skills in more than one environment.</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508" name="Google Shape;508;p31"/>
          <p:cNvSpPr txBox="1">
            <a:spLocks noGrp="1"/>
          </p:cNvSpPr>
          <p:nvPr>
            <p:ph type="title"/>
          </p:nvPr>
        </p:nvSpPr>
        <p:spPr>
          <a:xfrm>
            <a:off x="0" y="1600200"/>
            <a:ext cx="4502469" cy="32438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dirty="0"/>
              <a:t>To Achieve Generalization and Maintenance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50800" lvl="0" indent="0" algn="l" rtl="0">
              <a:spcBef>
                <a:spcPts val="1000"/>
              </a:spcBef>
              <a:spcAft>
                <a:spcPts val="0"/>
              </a:spcAft>
              <a:buSzPts val="2800"/>
              <a:buNone/>
            </a:pPr>
            <a:r>
              <a:rPr lang="en-US" dirty="0">
                <a:latin typeface="Calibri" panose="020F0502020204030204" pitchFamily="34" charset="0"/>
                <a:cs typeface="Calibri" panose="020F0502020204030204" pitchFamily="34" charset="0"/>
              </a:rPr>
              <a:t>Using the strategies you brainstormed for Aiden, how would you evaluate Aiden’s Behavior Intervention Plan? </a:t>
            </a:r>
          </a:p>
          <a:p>
            <a:pPr marL="114300" lvl="0" indent="0">
              <a:buClr>
                <a:srgbClr val="000000"/>
              </a:buClr>
              <a:buNone/>
            </a:pPr>
            <a:r>
              <a:rPr lang="en-US" u="sng" dirty="0">
                <a:solidFill>
                  <a:srgbClr val="000000"/>
                </a:solidFill>
                <a:latin typeface="Calibri" panose="020F0502020204030204" pitchFamily="34" charset="0"/>
                <a:cs typeface="Calibri" panose="020F0502020204030204" pitchFamily="34" charset="0"/>
              </a:rPr>
              <a:t>Aiden’s info:</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makes inappropriate comments to his peers (e.g., “You are stupid!”) in the cafeteria </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refuses to sit in his seat on the bus </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observed being alone in these settings</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function of behavior: </a:t>
            </a:r>
            <a:r>
              <a:rPr lang="en-US" sz="2400" b="1" i="1" dirty="0">
                <a:latin typeface="Calibri" panose="020F0502020204030204" pitchFamily="34" charset="0"/>
                <a:cs typeface="Calibri" panose="020F0502020204030204" pitchFamily="34" charset="0"/>
              </a:rPr>
              <a:t>escape</a:t>
            </a:r>
            <a:r>
              <a:rPr lang="en-US" sz="2400" i="1" dirty="0">
                <a:latin typeface="Calibri" panose="020F0502020204030204" pitchFamily="34" charset="0"/>
                <a:cs typeface="Calibri" panose="020F0502020204030204" pitchFamily="34" charset="0"/>
              </a:rPr>
              <a:t> from social interactions in unstructured settings with peers</a:t>
            </a:r>
            <a:endParaRPr lang="en-US" sz="2400" b="1" dirty="0">
              <a:solidFill>
                <a:srgbClr val="000000"/>
              </a:solidFill>
              <a:latin typeface="Calibri" panose="020F0502020204030204" pitchFamily="34" charset="0"/>
              <a:cs typeface="Calibri" panose="020F0502020204030204" pitchFamily="34" charset="0"/>
            </a:endParaRPr>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extLst>
      <p:ext uri="{BB962C8B-B14F-4D97-AF65-F5344CB8AC3E}">
        <p14:creationId xmlns:p14="http://schemas.microsoft.com/office/powerpoint/2010/main" val="201111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4800"/>
              <a:buFont typeface="Calibri"/>
              <a:buNone/>
            </a:pPr>
            <a:r>
              <a:rPr lang="en-US" dirty="0">
                <a:solidFill>
                  <a:schemeClr val="lt1"/>
                </a:solidFill>
              </a:rPr>
              <a:t>Case Study</a:t>
            </a:r>
            <a:endParaRPr dirty="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txBox="1">
            <a:spLocks noGrp="1"/>
          </p:cNvSpPr>
          <p:nvPr>
            <p:ph type="title"/>
          </p:nvPr>
        </p:nvSpPr>
        <p:spPr>
          <a:xfrm>
            <a:off x="838200" y="635290"/>
            <a:ext cx="11353799" cy="7643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alibri"/>
              <a:buNone/>
            </a:pPr>
            <a:r>
              <a:rPr lang="en-US" dirty="0"/>
              <a:t>Review: Aiden</a:t>
            </a:r>
            <a:endParaRPr dirty="0"/>
          </a:p>
        </p:txBody>
      </p:sp>
      <p:sp>
        <p:nvSpPr>
          <p:cNvPr id="553" name="Google Shape;553;p39"/>
          <p:cNvSpPr txBox="1">
            <a:spLocks noGrp="1"/>
          </p:cNvSpPr>
          <p:nvPr>
            <p:ph type="body" idx="1"/>
          </p:nvPr>
        </p:nvSpPr>
        <p:spPr>
          <a:xfrm>
            <a:off x="838200" y="1478844"/>
            <a:ext cx="10515600" cy="4426656"/>
          </a:xfrm>
          <a:prstGeom prst="rect">
            <a:avLst/>
          </a:prstGeom>
          <a:noFill/>
          <a:ln>
            <a:noFill/>
          </a:ln>
        </p:spPr>
        <p:txBody>
          <a:bodyPr spcFirstLastPara="1" wrap="square" lIns="91425" tIns="45700" rIns="91425" bIns="45700" anchor="t" anchorCtr="0">
            <a:noAutofit/>
          </a:bodyPr>
          <a:lstStyle/>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Seven-year-old 2</a:t>
            </a:r>
            <a:r>
              <a:rPr lang="en-US" sz="2300" baseline="30000" dirty="0">
                <a:latin typeface="Calibri" panose="020F0502020204030204" pitchFamily="34" charset="0"/>
                <a:ea typeface="Arial"/>
                <a:cs typeface="Calibri" panose="020F0502020204030204" pitchFamily="34" charset="0"/>
                <a:sym typeface="Arial"/>
              </a:rPr>
              <a:t>nd</a:t>
            </a:r>
            <a:r>
              <a:rPr lang="en-US" sz="2300" dirty="0">
                <a:latin typeface="Calibri" panose="020F0502020204030204" pitchFamily="34" charset="0"/>
                <a:ea typeface="Arial"/>
                <a:cs typeface="Calibri" panose="020F0502020204030204" pitchFamily="34" charset="0"/>
                <a:sym typeface="Arial"/>
              </a:rPr>
              <a:t> grade student</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Referred to the behavior support team for Tier III intervention by his classroom teacher, Mr. Jones, for continued disruptive and disrespectful behavior in the classroom, cafeteria and school bus. </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Receiving social skills through Big Buddy mentoring with improvement in his core classes.  </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After interviewing Mr. Jones and conducting several observations of Aiden, the team determined that during unstructured settings Aiden is unable to follow expectations and engage in appropriate interactions with his peers. </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He shouts inappropriate comments to his peers (e.g., “You are stupid!”), cusses at his teacher, and throws classroom materials.</a:t>
            </a:r>
          </a:p>
          <a:p>
            <a:pPr marL="173736" indent="-173736">
              <a:spcBef>
                <a:spcPts val="500"/>
              </a:spcBef>
              <a:buSzPct val="100000"/>
            </a:pPr>
            <a:r>
              <a:rPr lang="en-US" sz="2300" b="1" dirty="0">
                <a:latin typeface="Calibri" panose="020F0502020204030204" pitchFamily="34" charset="0"/>
                <a:ea typeface="Arial"/>
                <a:cs typeface="Calibri" panose="020F0502020204030204" pitchFamily="34" charset="0"/>
                <a:sym typeface="Arial"/>
              </a:rPr>
              <a:t>Based on the data collected, the team agreed that the function of Aiden’s behavior is to </a:t>
            </a:r>
            <a:r>
              <a:rPr lang="en-US" sz="2400" b="1" i="1" dirty="0"/>
              <a:t>escape</a:t>
            </a:r>
            <a:r>
              <a:rPr lang="en-US" sz="2400" i="1" dirty="0"/>
              <a:t> from social interactions in unstructured settings with peers.</a:t>
            </a:r>
            <a:endParaRPr sz="2400" dirty="0"/>
          </a:p>
        </p:txBody>
      </p:sp>
      <p:pic>
        <p:nvPicPr>
          <p:cNvPr id="555" name="Google Shape;555;p39"/>
          <p:cNvPicPr preferRelativeResize="0"/>
          <p:nvPr/>
        </p:nvPicPr>
        <p:blipFill rotWithShape="1">
          <a:blip r:embed="rId3">
            <a:alphaModFix/>
          </a:blip>
          <a:srcRect/>
          <a:stretch/>
        </p:blipFill>
        <p:spPr>
          <a:xfrm>
            <a:off x="5599571" y="711339"/>
            <a:ext cx="1755075" cy="1103900"/>
          </a:xfrm>
          <a:prstGeom prst="rect">
            <a:avLst/>
          </a:prstGeom>
          <a:noFill/>
          <a:ln>
            <a:noFill/>
          </a:ln>
        </p:spPr>
      </p:pic>
      <p:sp>
        <p:nvSpPr>
          <p:cNvPr id="2" name="Rectangle 1">
            <a:extLst>
              <a:ext uri="{FF2B5EF4-FFF2-40B4-BE49-F238E27FC236}">
                <a16:creationId xmlns:a16="http://schemas.microsoft.com/office/drawing/2014/main" id="{F550F089-978F-4A87-BD9D-7B7F4997A655}"/>
              </a:ext>
            </a:extLst>
          </p:cNvPr>
          <p:cNvSpPr/>
          <p:nvPr/>
        </p:nvSpPr>
        <p:spPr>
          <a:xfrm>
            <a:off x="2156460" y="6321129"/>
            <a:ext cx="6096000" cy="369332"/>
          </a:xfrm>
          <a:prstGeom prst="rect">
            <a:avLst/>
          </a:prstGeom>
        </p:spPr>
        <p:txBody>
          <a:bodyPr>
            <a:spAutoFit/>
          </a:bodyPr>
          <a:lstStyle/>
          <a:p>
            <a:pPr lvl="0">
              <a:lnSpc>
                <a:spcPct val="90000"/>
              </a:lnSpc>
              <a:spcBef>
                <a:spcPts val="1000"/>
              </a:spcBef>
              <a:buClr>
                <a:schemeClr val="dk1"/>
              </a:buClr>
              <a:buSzPts val="1100"/>
            </a:pPr>
            <a:r>
              <a:rPr lang="en-US" sz="1000" dirty="0">
                <a:solidFill>
                  <a:schemeClr val="bg1"/>
                </a:solidFill>
                <a:latin typeface="Calibri" panose="020F0502020204030204" pitchFamily="34" charset="0"/>
                <a:cs typeface="Calibri" panose="020F0502020204030204" pitchFamily="34" charset="0"/>
              </a:rPr>
              <a:t>Adapted by Strickland-Cohen, M. K. (2011). Educational and Community Supports, University of </a:t>
            </a:r>
            <a:r>
              <a:rPr lang="en-US" sz="1000" dirty="0" err="1">
                <a:solidFill>
                  <a:schemeClr val="bg1"/>
                </a:solidFill>
                <a:latin typeface="Calibri" panose="020F0502020204030204" pitchFamily="34" charset="0"/>
                <a:cs typeface="Calibri" panose="020F0502020204030204" pitchFamily="34" charset="0"/>
              </a:rPr>
              <a:t>Oregon.Adapted</a:t>
            </a:r>
            <a:r>
              <a:rPr lang="en-US" sz="1000" dirty="0">
                <a:solidFill>
                  <a:schemeClr val="bg1"/>
                </a:solidFill>
                <a:latin typeface="Calibri" panose="020F0502020204030204" pitchFamily="34" charset="0"/>
                <a:cs typeface="Calibri" panose="020F0502020204030204" pitchFamily="34" charset="0"/>
              </a:rPr>
              <a:t> from </a:t>
            </a:r>
            <a:r>
              <a:rPr lang="en-US" sz="1000" dirty="0" err="1">
                <a:solidFill>
                  <a:schemeClr val="bg1"/>
                </a:solidFill>
                <a:latin typeface="Calibri" panose="020F0502020204030204" pitchFamily="34" charset="0"/>
                <a:cs typeface="Calibri" panose="020F0502020204030204" pitchFamily="34" charset="0"/>
              </a:rPr>
              <a:t>Benazzi</a:t>
            </a:r>
            <a:r>
              <a:rPr lang="en-US" sz="1000" dirty="0">
                <a:solidFill>
                  <a:schemeClr val="bg1"/>
                </a:solidFill>
                <a:latin typeface="Calibri" panose="020F0502020204030204" pitchFamily="34" charset="0"/>
                <a:cs typeface="Calibri" panose="020F0502020204030204" pitchFamily="34" charset="0"/>
              </a:rPr>
              <a:t>, Nakayama, Sterling, Kidd, &amp; Albin, (2003).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41B8-5D14-408F-8858-D614FC0B6912}"/>
              </a:ext>
            </a:extLst>
          </p:cNvPr>
          <p:cNvSpPr>
            <a:spLocks noGrp="1"/>
          </p:cNvSpPr>
          <p:nvPr>
            <p:ph type="title"/>
          </p:nvPr>
        </p:nvSpPr>
        <p:spPr/>
        <p:txBody>
          <a:bodyPr/>
          <a:lstStyle/>
          <a:p>
            <a:r>
              <a:rPr lang="en-US" dirty="0"/>
              <a:t>Action Team BIP Meeting 1</a:t>
            </a:r>
          </a:p>
        </p:txBody>
      </p:sp>
      <p:sp>
        <p:nvSpPr>
          <p:cNvPr id="3" name="Text Placeholder 2">
            <a:extLst>
              <a:ext uri="{FF2B5EF4-FFF2-40B4-BE49-F238E27FC236}">
                <a16:creationId xmlns:a16="http://schemas.microsoft.com/office/drawing/2014/main" id="{F6515597-5922-4823-AD67-44C5DF99D1F4}"/>
              </a:ext>
            </a:extLst>
          </p:cNvPr>
          <p:cNvSpPr>
            <a:spLocks noGrp="1"/>
          </p:cNvSpPr>
          <p:nvPr>
            <p:ph type="body" idx="1"/>
          </p:nvPr>
        </p:nvSpPr>
        <p:spPr>
          <a:xfrm>
            <a:off x="838200" y="1739900"/>
            <a:ext cx="10515600" cy="4165600"/>
          </a:xfrm>
        </p:spPr>
        <p:txBody>
          <a:bodyPr/>
          <a:lstStyle/>
          <a:p>
            <a:pPr marL="173736" indent="-173736">
              <a:buSzPct val="100000"/>
            </a:pPr>
            <a:r>
              <a:rPr lang="en-US" dirty="0"/>
              <a:t>Team met to review the Summary Statement from the FBA and determined that a BIP is needed for Aiden.</a:t>
            </a:r>
          </a:p>
          <a:p>
            <a:pPr marL="173736" indent="-173736">
              <a:buSzPct val="100000"/>
            </a:pPr>
            <a:r>
              <a:rPr lang="en-US" dirty="0"/>
              <a:t>They begin by creating a short-term alternate behavior goal to move Aiden closer to the desired behavior: Aiden will request to sit alone for brief amounts of time when he becomes frustrated with his peers.</a:t>
            </a:r>
          </a:p>
          <a:p>
            <a:pPr marL="173736" indent="-173736">
              <a:buSzPct val="100000"/>
            </a:pPr>
            <a:r>
              <a:rPr lang="en-US" dirty="0"/>
              <a:t>They create a long-term behavior goal for Aiden: Aiden will engage appropriately with his peers in unstructured settings.</a:t>
            </a:r>
          </a:p>
          <a:p>
            <a:endParaRPr lang="en-US" dirty="0"/>
          </a:p>
        </p:txBody>
      </p:sp>
    </p:spTree>
    <p:extLst>
      <p:ext uri="{BB962C8B-B14F-4D97-AF65-F5344CB8AC3E}">
        <p14:creationId xmlns:p14="http://schemas.microsoft.com/office/powerpoint/2010/main" val="1565008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795C-7544-452D-95C4-2045FB4F8B1D}"/>
              </a:ext>
            </a:extLst>
          </p:cNvPr>
          <p:cNvSpPr>
            <a:spLocks noGrp="1"/>
          </p:cNvSpPr>
          <p:nvPr>
            <p:ph type="title"/>
          </p:nvPr>
        </p:nvSpPr>
        <p:spPr/>
        <p:txBody>
          <a:bodyPr/>
          <a:lstStyle/>
          <a:p>
            <a:r>
              <a:rPr lang="en-US" dirty="0"/>
              <a:t>Action Team BIP Meeting 2</a:t>
            </a:r>
          </a:p>
        </p:txBody>
      </p:sp>
      <p:sp>
        <p:nvSpPr>
          <p:cNvPr id="3" name="Text Placeholder 2">
            <a:extLst>
              <a:ext uri="{FF2B5EF4-FFF2-40B4-BE49-F238E27FC236}">
                <a16:creationId xmlns:a16="http://schemas.microsoft.com/office/drawing/2014/main" id="{091FB8CC-F608-4B9C-B9B9-E792665E17D5}"/>
              </a:ext>
            </a:extLst>
          </p:cNvPr>
          <p:cNvSpPr>
            <a:spLocks noGrp="1"/>
          </p:cNvSpPr>
          <p:nvPr>
            <p:ph type="body" idx="1"/>
          </p:nvPr>
        </p:nvSpPr>
        <p:spPr>
          <a:xfrm>
            <a:off x="838200" y="1600200"/>
            <a:ext cx="10515600" cy="4305300"/>
          </a:xfrm>
        </p:spPr>
        <p:txBody>
          <a:bodyPr>
            <a:normAutofit/>
          </a:bodyPr>
          <a:lstStyle/>
          <a:p>
            <a:pPr marL="114300" indent="0">
              <a:buNone/>
            </a:pPr>
            <a:r>
              <a:rPr lang="en-US" dirty="0"/>
              <a:t>During this meeting, the team develops intervention strategies for Aiden. These strategies fall into 3 categories: </a:t>
            </a:r>
          </a:p>
          <a:p>
            <a:pPr indent="-173736">
              <a:buSzPct val="100000"/>
            </a:pPr>
            <a:r>
              <a:rPr lang="en-US" dirty="0"/>
              <a:t>Antecedent Strategies (e.g., offer Aiden a preferred activity during unstructured classroom times (e.g., before class starts))</a:t>
            </a:r>
          </a:p>
          <a:p>
            <a:pPr indent="-173736">
              <a:buSzPct val="100000"/>
            </a:pPr>
            <a:r>
              <a:rPr lang="en-US" dirty="0"/>
              <a:t>Teaching Strategies (e.g., teach Aiden to appropriately request a break from sitting / engaging with peers in the classroom)</a:t>
            </a:r>
          </a:p>
          <a:p>
            <a:pPr indent="-173736">
              <a:buSzPct val="100000"/>
            </a:pPr>
            <a:r>
              <a:rPr lang="en-US" dirty="0"/>
              <a:t>Consequence Strategies (e.g., if Aiden engages successfully with peers for a specified time in the cafeteria, he can choose to spend the remainder of lunch eating separate from his peers)</a:t>
            </a:r>
          </a:p>
          <a:p>
            <a:endParaRPr lang="en-US" dirty="0"/>
          </a:p>
        </p:txBody>
      </p:sp>
    </p:spTree>
    <p:extLst>
      <p:ext uri="{BB962C8B-B14F-4D97-AF65-F5344CB8AC3E}">
        <p14:creationId xmlns:p14="http://schemas.microsoft.com/office/powerpoint/2010/main" val="3144122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6B2E-12B7-4535-9608-39A7B1068E90}"/>
              </a:ext>
            </a:extLst>
          </p:cNvPr>
          <p:cNvSpPr>
            <a:spLocks noGrp="1"/>
          </p:cNvSpPr>
          <p:nvPr>
            <p:ph type="title"/>
          </p:nvPr>
        </p:nvSpPr>
        <p:spPr/>
        <p:txBody>
          <a:bodyPr/>
          <a:lstStyle/>
          <a:p>
            <a:r>
              <a:rPr lang="en-US" dirty="0"/>
              <a:t>Implementing the BIP</a:t>
            </a:r>
          </a:p>
        </p:txBody>
      </p:sp>
      <p:sp>
        <p:nvSpPr>
          <p:cNvPr id="3" name="Text Placeholder 2">
            <a:extLst>
              <a:ext uri="{FF2B5EF4-FFF2-40B4-BE49-F238E27FC236}">
                <a16:creationId xmlns:a16="http://schemas.microsoft.com/office/drawing/2014/main" id="{03ACAD15-7474-4511-B94E-34F5185DAC4B}"/>
              </a:ext>
            </a:extLst>
          </p:cNvPr>
          <p:cNvSpPr>
            <a:spLocks noGrp="1"/>
          </p:cNvSpPr>
          <p:nvPr>
            <p:ph type="body" idx="1"/>
          </p:nvPr>
        </p:nvSpPr>
        <p:spPr/>
        <p:txBody>
          <a:bodyPr/>
          <a:lstStyle/>
          <a:p>
            <a:pPr marL="173736" indent="-173736">
              <a:buSzPct val="100000"/>
            </a:pPr>
            <a:r>
              <a:rPr lang="en-US" dirty="0"/>
              <a:t>Professional development is provided to staff that will be supporting Aiden’s BIP. This includes fidelity of implementation and use of data collection forms.</a:t>
            </a:r>
          </a:p>
          <a:p>
            <a:pPr marL="173736" indent="-173736">
              <a:buSzPct val="100000"/>
            </a:pPr>
            <a:r>
              <a:rPr lang="en-US" dirty="0"/>
              <a:t>The strategies developed by the team are implemented in the cafeteria and in the classroom.</a:t>
            </a:r>
          </a:p>
          <a:p>
            <a:pPr marL="173736" indent="-173736">
              <a:buSzPct val="100000"/>
            </a:pPr>
            <a:r>
              <a:rPr lang="en-US" dirty="0"/>
              <a:t>The data are collected daily, and the data manager reviews trends weekly.</a:t>
            </a:r>
          </a:p>
          <a:p>
            <a:pPr marL="114300" indent="0">
              <a:buNone/>
            </a:pPr>
            <a:endParaRPr lang="en-US" dirty="0"/>
          </a:p>
        </p:txBody>
      </p:sp>
    </p:spTree>
    <p:extLst>
      <p:ext uri="{BB962C8B-B14F-4D97-AF65-F5344CB8AC3E}">
        <p14:creationId xmlns:p14="http://schemas.microsoft.com/office/powerpoint/2010/main" val="2812554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CF37-8A3E-43E1-AA41-A7FFE5ED00DF}"/>
              </a:ext>
            </a:extLst>
          </p:cNvPr>
          <p:cNvSpPr>
            <a:spLocks noGrp="1"/>
          </p:cNvSpPr>
          <p:nvPr>
            <p:ph type="title"/>
          </p:nvPr>
        </p:nvSpPr>
        <p:spPr/>
        <p:txBody>
          <a:bodyPr/>
          <a:lstStyle/>
          <a:p>
            <a:r>
              <a:rPr lang="en-US" dirty="0"/>
              <a:t>Action Team BIP Meeting 3</a:t>
            </a:r>
          </a:p>
        </p:txBody>
      </p:sp>
      <p:sp>
        <p:nvSpPr>
          <p:cNvPr id="3" name="Text Placeholder 2">
            <a:extLst>
              <a:ext uri="{FF2B5EF4-FFF2-40B4-BE49-F238E27FC236}">
                <a16:creationId xmlns:a16="http://schemas.microsoft.com/office/drawing/2014/main" id="{64826491-DC87-4279-A2D4-B75B2F1057C8}"/>
              </a:ext>
            </a:extLst>
          </p:cNvPr>
          <p:cNvSpPr>
            <a:spLocks noGrp="1"/>
          </p:cNvSpPr>
          <p:nvPr>
            <p:ph type="body" idx="1"/>
          </p:nvPr>
        </p:nvSpPr>
        <p:spPr>
          <a:xfrm>
            <a:off x="838200" y="1546412"/>
            <a:ext cx="10515600" cy="4359088"/>
          </a:xfrm>
        </p:spPr>
        <p:txBody>
          <a:bodyPr>
            <a:normAutofit fontScale="92500" lnSpcReduction="10000"/>
          </a:bodyPr>
          <a:lstStyle/>
          <a:p>
            <a:pPr marL="173736" indent="-173736">
              <a:lnSpc>
                <a:spcPct val="100000"/>
              </a:lnSpc>
              <a:buSzPct val="100000"/>
            </a:pPr>
            <a:r>
              <a:rPr lang="en-US" dirty="0"/>
              <a:t>Aiden’s interventions have now been in place for a month. The team meets to evaluate whether the BIP is working.</a:t>
            </a:r>
          </a:p>
          <a:p>
            <a:pPr marL="173736" indent="-173736">
              <a:lnSpc>
                <a:spcPct val="100000"/>
              </a:lnSpc>
              <a:buSzPct val="100000"/>
            </a:pPr>
            <a:r>
              <a:rPr lang="en-US" dirty="0"/>
              <a:t>They review the data (number of times Aiden has engaged in problem behavior, number of times Aiden has been observed practicing his new skills, etc.).</a:t>
            </a:r>
          </a:p>
          <a:p>
            <a:pPr marL="173736" indent="-173736">
              <a:lnSpc>
                <a:spcPct val="100000"/>
              </a:lnSpc>
              <a:buSzPct val="100000"/>
            </a:pPr>
            <a:r>
              <a:rPr lang="en-US" dirty="0"/>
              <a:t>Aiden’s behavior has shown some improvement. A fidelity check was done to make sure the interventions are being implemented correctly before modifying the strategies to target additional improvements.</a:t>
            </a:r>
          </a:p>
          <a:p>
            <a:pPr marL="173736" indent="-173736">
              <a:lnSpc>
                <a:spcPct val="100000"/>
              </a:lnSpc>
              <a:buSzPct val="100000"/>
            </a:pPr>
            <a:r>
              <a:rPr lang="en-US" dirty="0"/>
              <a:t>The data reveal that the new consequences were not applied consistently. They provide training to correct the inconsistency.</a:t>
            </a:r>
          </a:p>
        </p:txBody>
      </p:sp>
    </p:spTree>
    <p:extLst>
      <p:ext uri="{BB962C8B-B14F-4D97-AF65-F5344CB8AC3E}">
        <p14:creationId xmlns:p14="http://schemas.microsoft.com/office/powerpoint/2010/main" val="4221695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363E-8FFE-4F02-B4EA-63600ABA22FF}"/>
              </a:ext>
            </a:extLst>
          </p:cNvPr>
          <p:cNvSpPr>
            <a:spLocks noGrp="1"/>
          </p:cNvSpPr>
          <p:nvPr>
            <p:ph type="title"/>
          </p:nvPr>
        </p:nvSpPr>
        <p:spPr/>
        <p:txBody>
          <a:bodyPr/>
          <a:lstStyle/>
          <a:p>
            <a:r>
              <a:rPr lang="en-US" dirty="0"/>
              <a:t>Two Months Later…</a:t>
            </a:r>
          </a:p>
        </p:txBody>
      </p:sp>
      <p:sp>
        <p:nvSpPr>
          <p:cNvPr id="3" name="Text Placeholder 2">
            <a:extLst>
              <a:ext uri="{FF2B5EF4-FFF2-40B4-BE49-F238E27FC236}">
                <a16:creationId xmlns:a16="http://schemas.microsoft.com/office/drawing/2014/main" id="{80474F8F-C31E-44DA-9D3E-1893719A9977}"/>
              </a:ext>
            </a:extLst>
          </p:cNvPr>
          <p:cNvSpPr>
            <a:spLocks noGrp="1"/>
          </p:cNvSpPr>
          <p:nvPr>
            <p:ph type="body" idx="1"/>
          </p:nvPr>
        </p:nvSpPr>
        <p:spPr/>
        <p:txBody>
          <a:bodyPr/>
          <a:lstStyle/>
          <a:p>
            <a:pPr marL="173736" indent="-173736">
              <a:buSzPct val="100000"/>
            </a:pPr>
            <a:r>
              <a:rPr lang="en-US" dirty="0"/>
              <a:t>Aiden has now been receiving interventions for 12 weeks. </a:t>
            </a:r>
          </a:p>
          <a:p>
            <a:pPr marL="173736" indent="-173736">
              <a:buSzPct val="100000"/>
            </a:pPr>
            <a:r>
              <a:rPr lang="en-US" dirty="0"/>
              <a:t>Now that the plan is being implemented with fidelity, Aiden has shown great improvement. He is beginning to generalize the long-term desired behavior.</a:t>
            </a:r>
          </a:p>
          <a:p>
            <a:pPr marL="173736" indent="-173736">
              <a:buSzPct val="100000"/>
            </a:pPr>
            <a:r>
              <a:rPr lang="en-US" dirty="0"/>
              <a:t>The team decides to interview Aiden and his homeroom teacher to check the social validity of the interventions.</a:t>
            </a:r>
          </a:p>
        </p:txBody>
      </p:sp>
    </p:spTree>
    <p:extLst>
      <p:ext uri="{BB962C8B-B14F-4D97-AF65-F5344CB8AC3E}">
        <p14:creationId xmlns:p14="http://schemas.microsoft.com/office/powerpoint/2010/main" val="2091215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4"/>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a:t>
            </a:r>
            <a:r>
              <a:rPr lang="en-US" dirty="0"/>
              <a:t>w</a:t>
            </a:r>
            <a:r>
              <a:rPr lang="en-US" dirty="0">
                <a:solidFill>
                  <a:schemeClr val="dk1"/>
                </a:solidFill>
                <a:latin typeface="Calibri"/>
                <a:ea typeface="Calibri"/>
                <a:cs typeface="Calibri"/>
                <a:sym typeface="Calibri"/>
              </a:rPr>
              <a:t>ith Fidelity!</a:t>
            </a:r>
            <a:endParaRPr lang="en-US" dirty="0"/>
          </a:p>
        </p:txBody>
      </p:sp>
      <p:sp>
        <p:nvSpPr>
          <p:cNvPr id="474" name="Google Shape;474;p24"/>
          <p:cNvSpPr txBox="1">
            <a:spLocks noGrp="1"/>
          </p:cNvSpPr>
          <p:nvPr>
            <p:ph type="body" idx="4294967295"/>
          </p:nvPr>
        </p:nvSpPr>
        <p:spPr>
          <a:xfrm>
            <a:off x="1524000" y="2028058"/>
            <a:ext cx="9144000" cy="332581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3200" b="1" u="sng" dirty="0"/>
              <a:t>Tiered Fidelity Inventory (TFI)</a:t>
            </a:r>
            <a:endParaRPr sz="3200" dirty="0"/>
          </a:p>
          <a:p>
            <a:pPr marL="0" lvl="0" indent="177800" algn="ctr" rtl="0">
              <a:lnSpc>
                <a:spcPct val="90000"/>
              </a:lnSpc>
              <a:spcBef>
                <a:spcPts val="1000"/>
              </a:spcBef>
              <a:spcAft>
                <a:spcPts val="0"/>
              </a:spcAft>
              <a:buClr>
                <a:schemeClr val="dk1"/>
              </a:buClr>
              <a:buSzPts val="2800"/>
              <a:buNone/>
            </a:pPr>
            <a:endParaRPr sz="3200" dirty="0"/>
          </a:p>
          <a:p>
            <a:pPr marL="173736" lvl="0" indent="-173736" algn="l" rtl="0">
              <a:lnSpc>
                <a:spcPct val="90000"/>
              </a:lnSpc>
              <a:spcBef>
                <a:spcPts val="1000"/>
              </a:spcBef>
              <a:spcAft>
                <a:spcPts val="0"/>
              </a:spcAft>
              <a:buClr>
                <a:schemeClr val="dk1"/>
              </a:buClr>
              <a:buSzPts val="2800"/>
              <a:buChar char="•"/>
            </a:pPr>
            <a:r>
              <a:rPr lang="en-US" sz="3200" dirty="0"/>
              <a:t>Section 3.11: Comprehensive Support</a:t>
            </a:r>
          </a:p>
          <a:p>
            <a:pPr marL="173736" lvl="0" indent="-173736" algn="l" rtl="0">
              <a:lnSpc>
                <a:spcPct val="90000"/>
              </a:lnSpc>
              <a:spcBef>
                <a:spcPts val="1000"/>
              </a:spcBef>
              <a:spcAft>
                <a:spcPts val="0"/>
              </a:spcAft>
              <a:buClr>
                <a:schemeClr val="dk1"/>
              </a:buClr>
              <a:buSzPts val="2800"/>
              <a:buChar char="•"/>
            </a:pPr>
            <a:r>
              <a:rPr lang="en-US" sz="3200" dirty="0"/>
              <a:t>Section 3.15: Data-Based Decision Making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52B6E-F897-448C-ABEE-D2021D816118}"/>
              </a:ext>
            </a:extLst>
          </p:cNvPr>
          <p:cNvSpPr>
            <a:spLocks noGrp="1"/>
          </p:cNvSpPr>
          <p:nvPr>
            <p:ph idx="1"/>
          </p:nvPr>
        </p:nvSpPr>
        <p:spPr>
          <a:xfrm>
            <a:off x="3710824" y="1954508"/>
            <a:ext cx="6809394" cy="3352122"/>
          </a:xfrm>
        </p:spPr>
        <p:txBody>
          <a:bodyPr>
            <a:noAutofit/>
          </a:bodyPr>
          <a:lstStyle/>
          <a:p>
            <a:pPr marL="173736" indent="-173736"/>
            <a:r>
              <a:rPr lang="en-US" dirty="0"/>
              <a:t>Aiden is a 2nd grader who has been referred for Tier III interventions by his teacher. </a:t>
            </a:r>
          </a:p>
          <a:p>
            <a:pPr marL="173736" indent="-173736"/>
            <a:r>
              <a:rPr lang="en-US" dirty="0"/>
              <a:t>A Tier III Action Team completed Aiden’s Functional Behavior Assessment.</a:t>
            </a:r>
          </a:p>
          <a:p>
            <a:pPr marL="173736" indent="-173736"/>
            <a:r>
              <a:rPr lang="en-US" dirty="0"/>
              <a:t>The Team determined that the function of Aiden’s behavior is to escape interactions with peers in unstructured settings.</a:t>
            </a:r>
          </a:p>
        </p:txBody>
      </p:sp>
      <p:sp>
        <p:nvSpPr>
          <p:cNvPr id="76" name="Google Shape;76;p11"/>
          <p:cNvSpPr txBox="1">
            <a:spLocks noGrp="1"/>
          </p:cNvSpPr>
          <p:nvPr>
            <p:ph type="title"/>
          </p:nvPr>
        </p:nvSpPr>
        <p:spPr>
          <a:xfrm>
            <a:off x="0" y="635289"/>
            <a:ext cx="12192000" cy="724881"/>
          </a:xfrm>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Update On Aiden</a:t>
            </a:r>
          </a:p>
        </p:txBody>
      </p:sp>
      <p:pic>
        <p:nvPicPr>
          <p:cNvPr id="4" name="Content Placeholder 3">
            <a:extLst>
              <a:ext uri="{FF2B5EF4-FFF2-40B4-BE49-F238E27FC236}">
                <a16:creationId xmlns:a16="http://schemas.microsoft.com/office/drawing/2014/main" id="{3EF1673F-9E75-4ABA-9031-A2E3D46EA46D}"/>
              </a:ext>
            </a:extLst>
          </p:cNvPr>
          <p:cNvPicPr>
            <a:picLocks noGrp="1" noChangeAspect="1"/>
          </p:cNvPicPr>
          <p:nvPr>
            <p:ph idx="10"/>
          </p:nvPr>
        </p:nvPicPr>
        <p:blipFill>
          <a:blip r:embed="rId3"/>
          <a:stretch>
            <a:fillRect/>
          </a:stretch>
        </p:blipFill>
        <p:spPr>
          <a:xfrm>
            <a:off x="949325" y="2225718"/>
            <a:ext cx="2233613" cy="1404851"/>
          </a:xfrm>
          <a:prstGeom prst="rect">
            <a:avLst/>
          </a:prstGeom>
        </p:spPr>
      </p:pic>
    </p:spTree>
    <p:extLst>
      <p:ext uri="{BB962C8B-B14F-4D97-AF65-F5344CB8AC3E}">
        <p14:creationId xmlns:p14="http://schemas.microsoft.com/office/powerpoint/2010/main" val="2533050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51937-9238-458C-9113-DF23515B314D}"/>
              </a:ext>
            </a:extLst>
          </p:cNvPr>
          <p:cNvSpPr>
            <a:spLocks noGrp="1"/>
          </p:cNvSpPr>
          <p:nvPr>
            <p:ph type="title"/>
          </p:nvPr>
        </p:nvSpPr>
        <p:spPr/>
        <p:txBody>
          <a:bodyPr/>
          <a:lstStyle/>
          <a:p>
            <a:r>
              <a:rPr lang="en-US" dirty="0"/>
              <a:t>3.11 Comprehensive Support</a:t>
            </a:r>
          </a:p>
        </p:txBody>
      </p:sp>
      <p:graphicFrame>
        <p:nvGraphicFramePr>
          <p:cNvPr id="5" name="Table 4">
            <a:extLst>
              <a:ext uri="{FF2B5EF4-FFF2-40B4-BE49-F238E27FC236}">
                <a16:creationId xmlns:a16="http://schemas.microsoft.com/office/drawing/2014/main" id="{F3D6D7EC-2078-4A03-8D95-EBBBEDF43FBA}"/>
              </a:ext>
            </a:extLst>
          </p:cNvPr>
          <p:cNvGraphicFramePr>
            <a:graphicFrameLocks noGrp="1"/>
          </p:cNvGraphicFramePr>
          <p:nvPr>
            <p:extLst>
              <p:ext uri="{D42A27DB-BD31-4B8C-83A1-F6EECF244321}">
                <p14:modId xmlns:p14="http://schemas.microsoft.com/office/powerpoint/2010/main" val="2877852876"/>
              </p:ext>
            </p:extLst>
          </p:nvPr>
        </p:nvGraphicFramePr>
        <p:xfrm>
          <a:off x="558800" y="1524001"/>
          <a:ext cx="11308428" cy="4496549"/>
        </p:xfrm>
        <a:graphic>
          <a:graphicData uri="http://schemas.openxmlformats.org/drawingml/2006/table">
            <a:tbl>
              <a:tblPr firstRow="1" bandRow="1">
                <a:tableStyleId>{5C22544A-7EE6-4342-B048-85BDC9FD1C3A}</a:tableStyleId>
              </a:tblPr>
              <a:tblGrid>
                <a:gridCol w="3735886">
                  <a:extLst>
                    <a:ext uri="{9D8B030D-6E8A-4147-A177-3AD203B41FA5}">
                      <a16:colId xmlns:a16="http://schemas.microsoft.com/office/drawing/2014/main" val="1292719107"/>
                    </a:ext>
                  </a:extLst>
                </a:gridCol>
                <a:gridCol w="3343126">
                  <a:extLst>
                    <a:ext uri="{9D8B030D-6E8A-4147-A177-3AD203B41FA5}">
                      <a16:colId xmlns:a16="http://schemas.microsoft.com/office/drawing/2014/main" val="2190659503"/>
                    </a:ext>
                  </a:extLst>
                </a:gridCol>
                <a:gridCol w="4229416">
                  <a:extLst>
                    <a:ext uri="{9D8B030D-6E8A-4147-A177-3AD203B41FA5}">
                      <a16:colId xmlns:a16="http://schemas.microsoft.com/office/drawing/2014/main" val="1421745052"/>
                    </a:ext>
                  </a:extLst>
                </a:gridCol>
              </a:tblGrid>
              <a:tr h="751962">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021976025"/>
                  </a:ext>
                </a:extLst>
              </a:tr>
              <a:tr h="3673589">
                <a:tc>
                  <a:txBody>
                    <a:bodyPr/>
                    <a:lstStyle/>
                    <a:p>
                      <a:pPr>
                        <a:spcAft>
                          <a:spcPts val="600"/>
                        </a:spcAft>
                      </a:pPr>
                      <a:r>
                        <a:rPr lang="en-US" sz="2000" b="1" dirty="0"/>
                        <a:t>Comprehensive Support: </a:t>
                      </a:r>
                    </a:p>
                    <a:p>
                      <a:pPr>
                        <a:spcAft>
                          <a:spcPts val="600"/>
                        </a:spcAft>
                      </a:pPr>
                      <a:r>
                        <a:rPr lang="en-US" sz="1800" dirty="0"/>
                        <a:t>Behavior support plans include or consider (a) prevention strategies, (b) teaching strategies, (c) strategies for removing rewards for problem behavior, (d) specific rewards for desired behavior, (e) safety elements where needed, (f) a systematic process for assessing fidelity and impact, and (g) the action plan for putting the support plan in place.</a:t>
                      </a:r>
                    </a:p>
                  </a:txBody>
                  <a:tcPr/>
                </a:tc>
                <a:tc>
                  <a:txBody>
                    <a:bodyPr/>
                    <a:lstStyle/>
                    <a:p>
                      <a:pPr marL="173736" indent="-173736">
                        <a:buFont typeface="Arial" panose="020B0604020202020204" pitchFamily="34" charset="0"/>
                        <a:buChar char="•"/>
                      </a:pPr>
                      <a:r>
                        <a:rPr lang="en-US" sz="2000" dirty="0"/>
                        <a:t>Three randomly selected Tier 3 behavior support plans created in the last 12 months (see TFI Tier 3 Support Plan Worksheet)</a:t>
                      </a:r>
                    </a:p>
                  </a:txBody>
                  <a:tcPr/>
                </a:tc>
                <a:tc>
                  <a:txBody>
                    <a:bodyPr/>
                    <a:lstStyle/>
                    <a:p>
                      <a:pPr>
                        <a:spcAft>
                          <a:spcPts val="1200"/>
                        </a:spcAft>
                      </a:pPr>
                      <a:r>
                        <a:rPr lang="en-US" sz="2000" dirty="0"/>
                        <a:t>0 = No plans include all seven core support plan features, or there are no Tier 3 support plans.</a:t>
                      </a:r>
                    </a:p>
                    <a:p>
                      <a:pPr>
                        <a:spcAft>
                          <a:spcPts val="1200"/>
                        </a:spcAft>
                      </a:pPr>
                      <a:r>
                        <a:rPr lang="en-US" sz="2000" dirty="0"/>
                        <a:t>1 = One or two plans include all seven core support plan features. </a:t>
                      </a:r>
                    </a:p>
                    <a:p>
                      <a:r>
                        <a:rPr lang="en-US" sz="2000" dirty="0"/>
                        <a:t>2 = All plans include all seven core support plan features.</a:t>
                      </a:r>
                    </a:p>
                  </a:txBody>
                  <a:tcPr/>
                </a:tc>
                <a:extLst>
                  <a:ext uri="{0D108BD9-81ED-4DB2-BD59-A6C34878D82A}">
                    <a16:rowId xmlns:a16="http://schemas.microsoft.com/office/drawing/2014/main" val="632389440"/>
                  </a:ext>
                </a:extLst>
              </a:tr>
            </a:tbl>
          </a:graphicData>
        </a:graphic>
      </p:graphicFrame>
      <p:sp>
        <p:nvSpPr>
          <p:cNvPr id="6" name="TextBox 5">
            <a:extLst>
              <a:ext uri="{FF2B5EF4-FFF2-40B4-BE49-F238E27FC236}">
                <a16:creationId xmlns:a16="http://schemas.microsoft.com/office/drawing/2014/main" id="{649E282A-0BAA-4E44-8060-29E1CDB11FA7}"/>
              </a:ext>
            </a:extLst>
          </p:cNvPr>
          <p:cNvSpPr txBox="1"/>
          <p:nvPr/>
        </p:nvSpPr>
        <p:spPr>
          <a:xfrm>
            <a:off x="4364620" y="4949543"/>
            <a:ext cx="4678045"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sz="1600" dirty="0">
                <a:solidFill>
                  <a:schemeClr val="tx1"/>
                </a:solidFill>
              </a:rPr>
              <a:t>Individualized interventions need specific components in order to be most effective.</a:t>
            </a:r>
            <a:endParaRPr lang="en-US" sz="1400" b="1" dirty="0">
              <a:solidFill>
                <a:schemeClr val="tx1"/>
              </a:solidFill>
            </a:endParaRPr>
          </a:p>
        </p:txBody>
      </p:sp>
    </p:spTree>
    <p:extLst>
      <p:ext uri="{BB962C8B-B14F-4D97-AF65-F5344CB8AC3E}">
        <p14:creationId xmlns:p14="http://schemas.microsoft.com/office/powerpoint/2010/main" val="1716335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51937-9238-458C-9113-DF23515B314D}"/>
              </a:ext>
            </a:extLst>
          </p:cNvPr>
          <p:cNvSpPr>
            <a:spLocks noGrp="1"/>
          </p:cNvSpPr>
          <p:nvPr>
            <p:ph type="title"/>
          </p:nvPr>
        </p:nvSpPr>
        <p:spPr/>
        <p:txBody>
          <a:bodyPr/>
          <a:lstStyle/>
          <a:p>
            <a:r>
              <a:rPr lang="en-US" dirty="0"/>
              <a:t>3.15 Data-Based Decision Making</a:t>
            </a:r>
          </a:p>
        </p:txBody>
      </p:sp>
      <p:graphicFrame>
        <p:nvGraphicFramePr>
          <p:cNvPr id="5" name="Table 4">
            <a:extLst>
              <a:ext uri="{FF2B5EF4-FFF2-40B4-BE49-F238E27FC236}">
                <a16:creationId xmlns:a16="http://schemas.microsoft.com/office/drawing/2014/main" id="{F3D6D7EC-2078-4A03-8D95-EBBBEDF43FBA}"/>
              </a:ext>
            </a:extLst>
          </p:cNvPr>
          <p:cNvGraphicFramePr>
            <a:graphicFrameLocks noGrp="1"/>
          </p:cNvGraphicFramePr>
          <p:nvPr>
            <p:extLst>
              <p:ext uri="{D42A27DB-BD31-4B8C-83A1-F6EECF244321}">
                <p14:modId xmlns:p14="http://schemas.microsoft.com/office/powerpoint/2010/main" val="1870647593"/>
              </p:ext>
            </p:extLst>
          </p:nvPr>
        </p:nvGraphicFramePr>
        <p:xfrm>
          <a:off x="558800" y="1524001"/>
          <a:ext cx="11308428" cy="4511040"/>
        </p:xfrm>
        <a:graphic>
          <a:graphicData uri="http://schemas.openxmlformats.org/drawingml/2006/table">
            <a:tbl>
              <a:tblPr firstRow="1" bandRow="1">
                <a:tableStyleId>{5C22544A-7EE6-4342-B048-85BDC9FD1C3A}</a:tableStyleId>
              </a:tblPr>
              <a:tblGrid>
                <a:gridCol w="3735886">
                  <a:extLst>
                    <a:ext uri="{9D8B030D-6E8A-4147-A177-3AD203B41FA5}">
                      <a16:colId xmlns:a16="http://schemas.microsoft.com/office/drawing/2014/main" val="1292719107"/>
                    </a:ext>
                  </a:extLst>
                </a:gridCol>
                <a:gridCol w="3343126">
                  <a:extLst>
                    <a:ext uri="{9D8B030D-6E8A-4147-A177-3AD203B41FA5}">
                      <a16:colId xmlns:a16="http://schemas.microsoft.com/office/drawing/2014/main" val="2190659503"/>
                    </a:ext>
                  </a:extLst>
                </a:gridCol>
                <a:gridCol w="4229416">
                  <a:extLst>
                    <a:ext uri="{9D8B030D-6E8A-4147-A177-3AD203B41FA5}">
                      <a16:colId xmlns:a16="http://schemas.microsoft.com/office/drawing/2014/main" val="1421745052"/>
                    </a:ext>
                  </a:extLst>
                </a:gridCol>
              </a:tblGrid>
              <a:tr h="751962">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021976025"/>
                  </a:ext>
                </a:extLst>
              </a:tr>
              <a:tr h="3673589">
                <a:tc>
                  <a:txBody>
                    <a:bodyPr/>
                    <a:lstStyle/>
                    <a:p>
                      <a:r>
                        <a:rPr lang="en-US" sz="1800" b="1" dirty="0"/>
                        <a:t>Data-based Decision Making: </a:t>
                      </a:r>
                    </a:p>
                    <a:p>
                      <a:r>
                        <a:rPr lang="en-US" sz="1800" dirty="0"/>
                        <a:t>Each student’s individual support team meets at least monthly (or more frequently if needed) and uses data to modify the support plan to improve fidelity of plan implementation and impact on quality of life, academic, and behavior outcomes.</a:t>
                      </a:r>
                    </a:p>
                  </a:txBody>
                  <a:tcPr/>
                </a:tc>
                <a:tc>
                  <a:txBody>
                    <a:bodyPr/>
                    <a:lstStyle/>
                    <a:p>
                      <a:pPr marL="285750" indent="-285750">
                        <a:buFont typeface="Arial" panose="020B0604020202020204" pitchFamily="34" charset="0"/>
                        <a:buChar char="•"/>
                      </a:pPr>
                      <a:r>
                        <a:rPr lang="en-US" sz="1800" dirty="0"/>
                        <a:t>Three randomly selected Tier 3 behavior support plans created in the last 12 months (see TFI Tier 3 Support Plan Worksheet)</a:t>
                      </a:r>
                    </a:p>
                  </a:txBody>
                  <a:tcPr/>
                </a:tc>
                <a:tc>
                  <a:txBody>
                    <a:bodyPr/>
                    <a:lstStyle/>
                    <a:p>
                      <a:pPr>
                        <a:spcAft>
                          <a:spcPts val="1200"/>
                        </a:spcAft>
                      </a:pPr>
                      <a:r>
                        <a:rPr lang="en-US" sz="1800" dirty="0"/>
                        <a:t>0 = Student individual support teams do not review plans or use data. </a:t>
                      </a:r>
                    </a:p>
                    <a:p>
                      <a:pPr>
                        <a:spcAft>
                          <a:spcPts val="1200"/>
                        </a:spcAft>
                      </a:pPr>
                      <a:r>
                        <a:rPr lang="en-US" sz="1800" dirty="0"/>
                        <a:t>1 = Each student’s individual support team reviews plan, but fidelity and outcome data are not both used for decision making or not all teams review plans.</a:t>
                      </a:r>
                    </a:p>
                    <a:p>
                      <a:pPr>
                        <a:spcAft>
                          <a:spcPts val="1200"/>
                        </a:spcAft>
                      </a:pPr>
                      <a:r>
                        <a:rPr lang="en-US" sz="1800" dirty="0"/>
                        <a:t>2</a:t>
                      </a:r>
                      <a:r>
                        <a:rPr lang="en-US" sz="1800" baseline="0" dirty="0"/>
                        <a:t> </a:t>
                      </a:r>
                      <a:r>
                        <a:rPr lang="en-US" sz="1800" dirty="0"/>
                        <a:t>= Each student’s individual support team continuously monitors data and reviews the plan at least monthly, using both fidelity and outcome data for decision making.</a:t>
                      </a:r>
                    </a:p>
                  </a:txBody>
                  <a:tcPr/>
                </a:tc>
                <a:extLst>
                  <a:ext uri="{0D108BD9-81ED-4DB2-BD59-A6C34878D82A}">
                    <a16:rowId xmlns:a16="http://schemas.microsoft.com/office/drawing/2014/main" val="632389440"/>
                  </a:ext>
                </a:extLst>
              </a:tr>
            </a:tbl>
          </a:graphicData>
        </a:graphic>
      </p:graphicFrame>
      <p:sp>
        <p:nvSpPr>
          <p:cNvPr id="6" name="TextBox 5">
            <a:extLst>
              <a:ext uri="{FF2B5EF4-FFF2-40B4-BE49-F238E27FC236}">
                <a16:creationId xmlns:a16="http://schemas.microsoft.com/office/drawing/2014/main" id="{649E282A-0BAA-4E44-8060-29E1CDB11FA7}"/>
              </a:ext>
            </a:extLst>
          </p:cNvPr>
          <p:cNvSpPr txBox="1"/>
          <p:nvPr/>
        </p:nvSpPr>
        <p:spPr>
          <a:xfrm>
            <a:off x="2778889" y="4961117"/>
            <a:ext cx="4678045"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sz="1600" dirty="0">
                <a:solidFill>
                  <a:schemeClr val="tx1"/>
                </a:solidFill>
              </a:rPr>
              <a:t>Teams need to regularly review fidelity and outcome data to identify how  Tier 3 supports should be altered.</a:t>
            </a:r>
            <a:endParaRPr lang="en-US" sz="1400" b="1" dirty="0">
              <a:solidFill>
                <a:schemeClr val="tx1"/>
              </a:solidFill>
            </a:endParaRPr>
          </a:p>
        </p:txBody>
      </p:sp>
    </p:spTree>
    <p:extLst>
      <p:ext uri="{BB962C8B-B14F-4D97-AF65-F5344CB8AC3E}">
        <p14:creationId xmlns:p14="http://schemas.microsoft.com/office/powerpoint/2010/main" val="3241993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rPr>
              <a:t>Resources</a:t>
            </a:r>
            <a:endParaRPr sz="6000">
              <a:solidFill>
                <a:schemeClr val="lt1"/>
              </a:solidFill>
            </a:endParaRPr>
          </a:p>
        </p:txBody>
      </p:sp>
      <p:sp>
        <p:nvSpPr>
          <p:cNvPr id="641" name="Google Shape;641;p50"/>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hlinkClick r:id="rId3"/>
              </a:rPr>
              <a:t>School Wide Tiered Fidelity PBIS Training Deck</a:t>
            </a:r>
            <a:endParaRPr lang="en-US" dirty="0"/>
          </a:p>
          <a:p>
            <a:pPr marL="173736" lvl="0" indent="-173736" algn="l" rtl="0">
              <a:lnSpc>
                <a:spcPct val="90000"/>
              </a:lnSpc>
              <a:spcAft>
                <a:spcPts val="0"/>
              </a:spcAft>
              <a:buClr>
                <a:schemeClr val="dk1"/>
              </a:buClr>
              <a:buSzPts val="2800"/>
              <a:buChar char="•"/>
            </a:pPr>
            <a:r>
              <a:rPr lang="en-US" dirty="0">
                <a:hlinkClick r:id="rId4"/>
              </a:rPr>
              <a:t>National Center on PBIS</a:t>
            </a:r>
            <a:endParaRPr dirty="0"/>
          </a:p>
          <a:p>
            <a:pPr marL="173736" lvl="0" indent="-173736" algn="l" rtl="0">
              <a:lnSpc>
                <a:spcPct val="90000"/>
              </a:lnSpc>
              <a:spcAft>
                <a:spcPts val="0"/>
              </a:spcAft>
              <a:buClr>
                <a:schemeClr val="dk1"/>
              </a:buClr>
              <a:buSzPts val="2800"/>
              <a:buChar char="•"/>
            </a:pPr>
            <a:r>
              <a:rPr lang="en-US" dirty="0">
                <a:hlinkClick r:id="rId5"/>
              </a:rPr>
              <a:t>National Center on Intensive Intervention</a:t>
            </a:r>
            <a:r>
              <a:rPr lang="en-US" dirty="0"/>
              <a:t> </a:t>
            </a:r>
          </a:p>
          <a:p>
            <a:pPr marL="173736" lvl="0" indent="-173736" algn="l" rtl="0">
              <a:lnSpc>
                <a:spcPct val="90000"/>
              </a:lnSpc>
              <a:spcAft>
                <a:spcPts val="0"/>
              </a:spcAft>
              <a:buClr>
                <a:schemeClr val="dk1"/>
              </a:buClr>
              <a:buSzPts val="2800"/>
              <a:buChar char="•"/>
            </a:pPr>
            <a:r>
              <a:rPr lang="en-US" dirty="0">
                <a:hlinkClick r:id="rId6"/>
              </a:rPr>
              <a:t>Missouri SW-PBIS Tier III Team Workbook</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51" descr="Image result for thank you"/>
          <p:cNvPicPr preferRelativeResize="0"/>
          <p:nvPr/>
        </p:nvPicPr>
        <p:blipFill rotWithShape="1">
          <a:blip r:embed="rId3">
            <a:alphaModFix/>
          </a:blip>
          <a:srcRect t="4898"/>
          <a:stretch/>
        </p:blipFill>
        <p:spPr>
          <a:xfrm>
            <a:off x="2280355" y="324548"/>
            <a:ext cx="6901179" cy="2641675"/>
          </a:xfrm>
          <a:prstGeom prst="rect">
            <a:avLst/>
          </a:prstGeom>
          <a:noFill/>
          <a:ln>
            <a:noFill/>
          </a:ln>
        </p:spPr>
      </p:pic>
      <p:sp>
        <p:nvSpPr>
          <p:cNvPr id="648" name="Google Shape;648;p51"/>
          <p:cNvSpPr txBox="1">
            <a:spLocks noGrp="1"/>
          </p:cNvSpPr>
          <p:nvPr>
            <p:ph type="ctrTitle" idx="4294967295"/>
          </p:nvPr>
        </p:nvSpPr>
        <p:spPr>
          <a:xfrm>
            <a:off x="2137410" y="2966223"/>
            <a:ext cx="7917180" cy="15097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latin typeface="Calibri"/>
                <a:ea typeface="Calibri"/>
                <a:cs typeface="Calibri"/>
                <a:sym typeface="Calibri"/>
              </a:rPr>
              <a:t>We appreciate the following for sharing information:</a:t>
            </a:r>
            <a:endParaRPr sz="3100" dirty="0">
              <a:solidFill>
                <a:srgbClr val="000000"/>
              </a:solidFill>
            </a:endParaRPr>
          </a:p>
        </p:txBody>
      </p:sp>
      <p:sp>
        <p:nvSpPr>
          <p:cNvPr id="649" name="Google Shape;649;p51"/>
          <p:cNvSpPr txBox="1">
            <a:spLocks noGrp="1"/>
          </p:cNvSpPr>
          <p:nvPr>
            <p:ph type="body" idx="4294967295"/>
          </p:nvPr>
        </p:nvSpPr>
        <p:spPr>
          <a:xfrm>
            <a:off x="2393950" y="4346575"/>
            <a:ext cx="7404100" cy="1122363"/>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Aft>
                <a:spcPts val="0"/>
              </a:spcAft>
              <a:buClr>
                <a:srgbClr val="000000"/>
              </a:buClr>
              <a:buSzPts val="2800"/>
              <a:buChar char="•"/>
            </a:pPr>
            <a:r>
              <a:rPr lang="en-US" dirty="0">
                <a:solidFill>
                  <a:srgbClr val="000000"/>
                </a:solidFill>
              </a:rPr>
              <a:t>Missouri School-Wide Positive Behavior Support</a:t>
            </a:r>
            <a:endParaRPr dirty="0"/>
          </a:p>
          <a:p>
            <a:pPr marL="173736" lvl="0" indent="-173736" algn="l" rtl="0">
              <a:lnSpc>
                <a:spcPct val="90000"/>
              </a:lnSpc>
              <a:spcAft>
                <a:spcPts val="0"/>
              </a:spcAft>
              <a:buClr>
                <a:srgbClr val="000000"/>
              </a:buClr>
              <a:buSzPts val="2800"/>
              <a:buChar char="•"/>
            </a:pPr>
            <a:r>
              <a:rPr lang="en-US" dirty="0">
                <a:solidFill>
                  <a:srgbClr val="000000"/>
                </a:solidFill>
              </a:rPr>
              <a:t>PBIS OSEP Technical Assistance Center</a:t>
            </a:r>
            <a:endParaRPr dirty="0"/>
          </a:p>
          <a:p>
            <a:pPr marL="173736" lvl="0" indent="-173736" algn="l" rtl="0">
              <a:lnSpc>
                <a:spcPct val="90000"/>
              </a:lnSpc>
              <a:spcAft>
                <a:spcPts val="0"/>
              </a:spcAft>
              <a:buClr>
                <a:srgbClr val="000000"/>
              </a:buClr>
              <a:buSzPts val="2800"/>
              <a:buChar char="•"/>
            </a:pPr>
            <a:r>
              <a:rPr lang="en-US" dirty="0">
                <a:solidFill>
                  <a:srgbClr val="000000"/>
                </a:solidFill>
              </a:rPr>
              <a:t>Delaware Positive Behavior Support Project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Overview of a </a:t>
            </a:r>
            <a:br>
              <a:rPr lang="en-US" dirty="0">
                <a:solidFill>
                  <a:schemeClr val="bg1"/>
                </a:solidFill>
              </a:rPr>
            </a:br>
            <a:r>
              <a:rPr lang="en-US" dirty="0">
                <a:solidFill>
                  <a:schemeClr val="bg1"/>
                </a:solidFill>
              </a:rPr>
              <a:t>Behavior Intervention Plan</a:t>
            </a:r>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0D89-F3D2-435C-9009-C2A11C17A4C9}"/>
              </a:ext>
            </a:extLst>
          </p:cNvPr>
          <p:cNvSpPr>
            <a:spLocks noGrp="1"/>
          </p:cNvSpPr>
          <p:nvPr>
            <p:ph type="title"/>
          </p:nvPr>
        </p:nvSpPr>
        <p:spPr/>
        <p:txBody>
          <a:bodyPr/>
          <a:lstStyle/>
          <a:p>
            <a:r>
              <a:rPr lang="en-US" dirty="0"/>
              <a:t>What is a Behavior Intervention Plan?</a:t>
            </a:r>
          </a:p>
        </p:txBody>
      </p:sp>
      <p:sp>
        <p:nvSpPr>
          <p:cNvPr id="3" name="Text Placeholder 2">
            <a:extLst>
              <a:ext uri="{FF2B5EF4-FFF2-40B4-BE49-F238E27FC236}">
                <a16:creationId xmlns:a16="http://schemas.microsoft.com/office/drawing/2014/main" id="{FEF82E2B-2443-41D3-8A54-E0328D6FD8C0}"/>
              </a:ext>
            </a:extLst>
          </p:cNvPr>
          <p:cNvSpPr>
            <a:spLocks noGrp="1"/>
          </p:cNvSpPr>
          <p:nvPr>
            <p:ph type="body" idx="1"/>
          </p:nvPr>
        </p:nvSpPr>
        <p:spPr/>
        <p:txBody>
          <a:bodyPr>
            <a:normAutofit/>
          </a:bodyPr>
          <a:lstStyle/>
          <a:p>
            <a:pPr marL="173736" indent="-173736">
              <a:buSzPct val="100000"/>
              <a:buFont typeface="Arial" panose="020B0604020202020204" pitchFamily="34" charset="0"/>
              <a:buChar char="•"/>
            </a:pPr>
            <a:r>
              <a:rPr lang="en-US" dirty="0"/>
              <a:t>A Behavior Intervention Plan (BIP) defines how an educational setting will be changed to improve the behavioral success of the student. </a:t>
            </a:r>
          </a:p>
          <a:p>
            <a:pPr marL="173736" indent="-173736">
              <a:buSzPct val="100000"/>
              <a:buFont typeface="Arial" panose="020B0604020202020204" pitchFamily="34" charset="0"/>
              <a:buChar char="•"/>
            </a:pPr>
            <a:r>
              <a:rPr lang="en-US" dirty="0"/>
              <a:t>The BIP is based on a student’s Functional Behavior Assessment. </a:t>
            </a:r>
          </a:p>
          <a:p>
            <a:pPr marL="173736" indent="-173736">
              <a:buSzPct val="100000"/>
              <a:buFont typeface="Arial" panose="020B0604020202020204" pitchFamily="34" charset="0"/>
              <a:buChar char="•"/>
            </a:pPr>
            <a:r>
              <a:rPr lang="en-US" dirty="0"/>
              <a:t>The BIP is created by the student’s problem-solving team, the same team that completed the FBA. </a:t>
            </a:r>
          </a:p>
          <a:p>
            <a:pPr marL="173736" indent="-173736">
              <a:buSzPct val="100000"/>
              <a:buFont typeface="Arial" panose="020B0604020202020204" pitchFamily="34" charset="0"/>
              <a:buChar char="•"/>
            </a:pPr>
            <a:r>
              <a:rPr lang="en-US" dirty="0"/>
              <a:t>The problem-solving team develops a plan to teach a functionally equivalent replacement behavior.</a:t>
            </a:r>
          </a:p>
        </p:txBody>
      </p:sp>
    </p:spTree>
    <p:extLst>
      <p:ext uri="{BB962C8B-B14F-4D97-AF65-F5344CB8AC3E}">
        <p14:creationId xmlns:p14="http://schemas.microsoft.com/office/powerpoint/2010/main" val="258975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7AC8-0ACC-4BB0-B62B-EC940E86DCA0}"/>
              </a:ext>
            </a:extLst>
          </p:cNvPr>
          <p:cNvSpPr>
            <a:spLocks noGrp="1"/>
          </p:cNvSpPr>
          <p:nvPr>
            <p:ph type="title"/>
          </p:nvPr>
        </p:nvSpPr>
        <p:spPr/>
        <p:txBody>
          <a:bodyPr/>
          <a:lstStyle/>
          <a:p>
            <a:r>
              <a:rPr lang="en-US" dirty="0"/>
              <a:t>Overarching Goals of the BIP</a:t>
            </a:r>
          </a:p>
        </p:txBody>
      </p:sp>
      <p:sp>
        <p:nvSpPr>
          <p:cNvPr id="3" name="Text Placeholder 2">
            <a:extLst>
              <a:ext uri="{FF2B5EF4-FFF2-40B4-BE49-F238E27FC236}">
                <a16:creationId xmlns:a16="http://schemas.microsoft.com/office/drawing/2014/main" id="{36752434-CDE9-4110-8606-2ECAE20E953F}"/>
              </a:ext>
            </a:extLst>
          </p:cNvPr>
          <p:cNvSpPr>
            <a:spLocks noGrp="1"/>
          </p:cNvSpPr>
          <p:nvPr>
            <p:ph type="body" idx="1"/>
          </p:nvPr>
        </p:nvSpPr>
        <p:spPr/>
        <p:txBody>
          <a:bodyPr>
            <a:normAutofit/>
          </a:bodyPr>
          <a:lstStyle/>
          <a:p>
            <a:pPr marL="173736" indent="-173736">
              <a:buSzPct val="100000"/>
            </a:pPr>
            <a:r>
              <a:rPr lang="en-US" b="1" u="sng" dirty="0"/>
              <a:t>Prevent:</a:t>
            </a:r>
            <a:r>
              <a:rPr lang="en-US" dirty="0"/>
              <a:t> Change the environment to prevent occurrences of problem behavior </a:t>
            </a:r>
          </a:p>
          <a:p>
            <a:pPr marL="173736" indent="-173736">
              <a:buSzPct val="100000"/>
            </a:pPr>
            <a:r>
              <a:rPr lang="en-US" b="1" u="sng" dirty="0"/>
              <a:t>Teach:</a:t>
            </a:r>
            <a:r>
              <a:rPr lang="en-US" dirty="0"/>
              <a:t> Teach the student alternative appropriate ways of behaving</a:t>
            </a:r>
          </a:p>
          <a:p>
            <a:pPr marL="173736" indent="-173736">
              <a:buSzPct val="100000"/>
            </a:pPr>
            <a:r>
              <a:rPr lang="en-US" b="1" u="sng" dirty="0"/>
              <a:t>Reinforce:</a:t>
            </a:r>
            <a:r>
              <a:rPr lang="en-US" dirty="0"/>
              <a:t> Provide consequences to increase appropriate behavior</a:t>
            </a:r>
          </a:p>
          <a:p>
            <a:endParaRPr lang="en-US" dirty="0"/>
          </a:p>
        </p:txBody>
      </p:sp>
    </p:spTree>
    <p:extLst>
      <p:ext uri="{BB962C8B-B14F-4D97-AF65-F5344CB8AC3E}">
        <p14:creationId xmlns:p14="http://schemas.microsoft.com/office/powerpoint/2010/main" val="21201228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30354</TotalTime>
  <Words>6905</Words>
  <Application>Microsoft Macintosh PowerPoint</Application>
  <PresentationFormat>Widescreen</PresentationFormat>
  <Paragraphs>518</Paragraphs>
  <Slides>63</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Georgia</vt:lpstr>
      <vt:lpstr>Noto Sans Symbols</vt:lpstr>
      <vt:lpstr>Times New Roman</vt:lpstr>
      <vt:lpstr>Trebuchet MS</vt:lpstr>
      <vt:lpstr>Wingdings</vt:lpstr>
      <vt:lpstr>Office Theme</vt:lpstr>
      <vt:lpstr> Behavior Intervention Plan (BIP)</vt:lpstr>
      <vt:lpstr>The Purpose of this Module is to learn how to develop a Behavior Intervention Plan.</vt:lpstr>
      <vt:lpstr>Objectives</vt:lpstr>
      <vt:lpstr>PowerPoint Presentation</vt:lpstr>
      <vt:lpstr>Introduction to the Case Study</vt:lpstr>
      <vt:lpstr>Update On Aiden</vt:lpstr>
      <vt:lpstr>Overview of a  Behavior Intervention Plan</vt:lpstr>
      <vt:lpstr>What is a Behavior Intervention Plan?</vt:lpstr>
      <vt:lpstr>Overarching Goals of the BIP</vt:lpstr>
      <vt:lpstr>Outcomes of the FBA/BIP Process </vt:lpstr>
      <vt:lpstr>The BIP Process</vt:lpstr>
      <vt:lpstr>The BIP Process, cont.</vt:lpstr>
      <vt:lpstr>Blank BIP Template</vt:lpstr>
      <vt:lpstr>BIP Template, cont.</vt:lpstr>
      <vt:lpstr>BIP Template, page 2</vt:lpstr>
      <vt:lpstr>BIP Template, page 2 cont.</vt:lpstr>
      <vt:lpstr>BIP Template, page 3</vt:lpstr>
      <vt:lpstr>Setting Behavior Goals for the BIP</vt:lpstr>
      <vt:lpstr>Goal of the BIP</vt:lpstr>
      <vt:lpstr>Competing Behavior Pathway</vt:lpstr>
      <vt:lpstr>Template: Competing Behavior Pathway</vt:lpstr>
      <vt:lpstr>Create Behavior Goals</vt:lpstr>
      <vt:lpstr>Short-term Alternative Behavior</vt:lpstr>
      <vt:lpstr>Why Use a Short-term Alternative Behavior?</vt:lpstr>
      <vt:lpstr>Table Talk</vt:lpstr>
      <vt:lpstr>Long-term Desired Behavior</vt:lpstr>
      <vt:lpstr>Template: Competing Behavior Pathway</vt:lpstr>
      <vt:lpstr>Example: Competing Behavior Pathway</vt:lpstr>
      <vt:lpstr>Guiding Questions for Developing Outcome Measures</vt:lpstr>
      <vt:lpstr>Identifying Intervention Strategies</vt:lpstr>
      <vt:lpstr>Identify Intervention Strategies</vt:lpstr>
      <vt:lpstr>Modify the Antecedent</vt:lpstr>
      <vt:lpstr>Select Teaching Strategies</vt:lpstr>
      <vt:lpstr>Select Consequence Strategies</vt:lpstr>
      <vt:lpstr>Selecting Strategies</vt:lpstr>
      <vt:lpstr>Intervention Strategies</vt:lpstr>
      <vt:lpstr>PowerPoint Presentation</vt:lpstr>
      <vt:lpstr>PowerPoint Presentation</vt:lpstr>
      <vt:lpstr>PowerPoint Presentation</vt:lpstr>
      <vt:lpstr>PowerPoint Presentation</vt:lpstr>
      <vt:lpstr>General Behavior Strategies</vt:lpstr>
      <vt:lpstr>Considerations for Limiting Problem Behavior</vt:lpstr>
      <vt:lpstr>Table Talk</vt:lpstr>
      <vt:lpstr>Implementing and Evaluating the BIP</vt:lpstr>
      <vt:lpstr>Guiding Questions for Implementation</vt:lpstr>
      <vt:lpstr>Fidelity of Implementation</vt:lpstr>
      <vt:lpstr>Evaluating a BIP</vt:lpstr>
      <vt:lpstr>Student Response to the Intervention(s)</vt:lpstr>
      <vt:lpstr>Other Evaluation Considerations</vt:lpstr>
      <vt:lpstr>To Achieve Generalization and Maintenance</vt:lpstr>
      <vt:lpstr>Table Talk</vt:lpstr>
      <vt:lpstr>Case Study</vt:lpstr>
      <vt:lpstr>Review: Aiden</vt:lpstr>
      <vt:lpstr>Action Team BIP Meeting 1</vt:lpstr>
      <vt:lpstr>Action Team BIP Meeting 2</vt:lpstr>
      <vt:lpstr>Implementing the BIP</vt:lpstr>
      <vt:lpstr>Action Team BIP Meeting 3</vt:lpstr>
      <vt:lpstr>Two Months Later…</vt:lpstr>
      <vt:lpstr>Do It with Fidelity!</vt:lpstr>
      <vt:lpstr>3.11 Comprehensive Support</vt:lpstr>
      <vt:lpstr>3.15 Data-Based Decision Making</vt:lpstr>
      <vt:lpstr>Resources</vt:lpstr>
      <vt:lpstr>We appreciate the following for sharing information: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Intervention Plan (BIP)</dc:title>
  <dc:creator>Office of Behavioral Research &amp; Eval</dc:creator>
  <cp:lastModifiedBy>Microsoft Office User</cp:lastModifiedBy>
  <cp:revision>199</cp:revision>
  <cp:lastPrinted>2020-03-31T17:31:07Z</cp:lastPrinted>
  <dcterms:created xsi:type="dcterms:W3CDTF">2019-03-21T18:11:05Z</dcterms:created>
  <dcterms:modified xsi:type="dcterms:W3CDTF">2020-11-16T15:06:05Z</dcterms:modified>
</cp:coreProperties>
</file>