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63"/>
  </p:notesMasterIdLst>
  <p:handoutMasterIdLst>
    <p:handoutMasterId r:id="rId64"/>
  </p:handoutMasterIdLst>
  <p:sldIdLst>
    <p:sldId id="257" r:id="rId3"/>
    <p:sldId id="1295" r:id="rId4"/>
    <p:sldId id="288" r:id="rId5"/>
    <p:sldId id="272" r:id="rId6"/>
    <p:sldId id="1446" r:id="rId7"/>
    <p:sldId id="1371" r:id="rId8"/>
    <p:sldId id="289" r:id="rId9"/>
    <p:sldId id="1298" r:id="rId10"/>
    <p:sldId id="1227" r:id="rId11"/>
    <p:sldId id="1328" r:id="rId12"/>
    <p:sldId id="1229" r:id="rId13"/>
    <p:sldId id="1230" r:id="rId14"/>
    <p:sldId id="261" r:id="rId15"/>
    <p:sldId id="259" r:id="rId16"/>
    <p:sldId id="1326" r:id="rId17"/>
    <p:sldId id="263" r:id="rId18"/>
    <p:sldId id="1331" r:id="rId19"/>
    <p:sldId id="1330" r:id="rId20"/>
    <p:sldId id="1231" r:id="rId21"/>
    <p:sldId id="264" r:id="rId22"/>
    <p:sldId id="1310" r:id="rId23"/>
    <p:sldId id="1311" r:id="rId24"/>
    <p:sldId id="1312" r:id="rId25"/>
    <p:sldId id="1313" r:id="rId26"/>
    <p:sldId id="1296" r:id="rId27"/>
    <p:sldId id="1300" r:id="rId28"/>
    <p:sldId id="1327" r:id="rId29"/>
    <p:sldId id="1314" r:id="rId30"/>
    <p:sldId id="1307" r:id="rId31"/>
    <p:sldId id="1455" r:id="rId32"/>
    <p:sldId id="1297" r:id="rId33"/>
    <p:sldId id="1309" r:id="rId34"/>
    <p:sldId id="1308" r:id="rId35"/>
    <p:sldId id="1316" r:id="rId36"/>
    <p:sldId id="1319" r:id="rId37"/>
    <p:sldId id="1321" r:id="rId38"/>
    <p:sldId id="1322" r:id="rId39"/>
    <p:sldId id="1323" r:id="rId40"/>
    <p:sldId id="1294" r:id="rId41"/>
    <p:sldId id="1299" r:id="rId42"/>
    <p:sldId id="276" r:id="rId43"/>
    <p:sldId id="1324" r:id="rId44"/>
    <p:sldId id="1325" r:id="rId45"/>
    <p:sldId id="1302" r:id="rId46"/>
    <p:sldId id="1288" r:id="rId47"/>
    <p:sldId id="1451" r:id="rId48"/>
    <p:sldId id="1447" r:id="rId49"/>
    <p:sldId id="1452" r:id="rId50"/>
    <p:sldId id="1448" r:id="rId51"/>
    <p:sldId id="1450" r:id="rId52"/>
    <p:sldId id="1449" r:id="rId53"/>
    <p:sldId id="1454" r:id="rId54"/>
    <p:sldId id="1453" r:id="rId55"/>
    <p:sldId id="1286" r:id="rId56"/>
    <p:sldId id="1332" r:id="rId57"/>
    <p:sldId id="1333" r:id="rId58"/>
    <p:sldId id="1334" r:id="rId59"/>
    <p:sldId id="1238" r:id="rId60"/>
    <p:sldId id="1237" r:id="rId61"/>
    <p:sldId id="409" r:id="rId6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Hegger" initials="RH" lastIdx="99" clrIdx="0">
    <p:extLst>
      <p:ext uri="{19B8F6BF-5375-455C-9EA6-DF929625EA0E}">
        <p15:presenceInfo xmlns:p15="http://schemas.microsoft.com/office/powerpoint/2012/main" userId="1ae0273c735cb329" providerId="Windows Live"/>
      </p:ext>
    </p:extLst>
  </p:cmAuthor>
  <p:cmAuthor id="2" name="Brandi Simonsen" initials="BS" lastIdx="9" clrIdx="1"/>
  <p:cmAuthor id="3" name="Chan, Gail" initials="CG" lastIdx="45" clrIdx="2"/>
  <p:cmAuthor id="4" name="Office of Behavioral Research &amp; Eval" initials="OoBR&amp;E" lastIdx="2" clrIdx="3">
    <p:extLst>
      <p:ext uri="{19B8F6BF-5375-455C-9EA6-DF929625EA0E}">
        <p15:presenceInfo xmlns:p15="http://schemas.microsoft.com/office/powerpoint/2012/main" userId="S-1-5-21-1547161642-1343024091-725345543-6258" providerId="AD"/>
      </p:ext>
    </p:extLst>
  </p:cmAuthor>
  <p:cmAuthor id="5" name="Anne Merten" initials="AM" lastIdx="5" clrIdx="4">
    <p:extLst>
      <p:ext uri="{19B8F6BF-5375-455C-9EA6-DF929625EA0E}">
        <p15:presenceInfo xmlns:p15="http://schemas.microsoft.com/office/powerpoint/2012/main" userId="S-1-5-21-1547161642-1343024091-725345543-33301" providerId="AD"/>
      </p:ext>
    </p:extLst>
  </p:cmAuthor>
  <p:cmAuthor id="6" name="Christy Brinkley" initials="CB" lastIdx="2" clrIdx="5">
    <p:extLst>
      <p:ext uri="{19B8F6BF-5375-455C-9EA6-DF929625EA0E}">
        <p15:presenceInfo xmlns:p15="http://schemas.microsoft.com/office/powerpoint/2012/main" userId="S-1-5-21-1547161642-1343024091-725345543-9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6DA"/>
    <a:srgbClr val="2E4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65" autoAdjust="0"/>
    <p:restoredTop sz="75493" autoAdjust="0"/>
  </p:normalViewPr>
  <p:slideViewPr>
    <p:cSldViewPr snapToGrid="0">
      <p:cViewPr varScale="1">
        <p:scale>
          <a:sx n="84" d="100"/>
          <a:sy n="84" d="100"/>
        </p:scale>
        <p:origin x="1256" y="184"/>
      </p:cViewPr>
      <p:guideLst/>
    </p:cSldViewPr>
  </p:slideViewPr>
  <p:outlineViewPr>
    <p:cViewPr>
      <p:scale>
        <a:sx n="33" d="100"/>
        <a:sy n="33" d="100"/>
      </p:scale>
      <p:origin x="0" y="-8750"/>
    </p:cViewPr>
  </p:outlineViewPr>
  <p:notesTextViewPr>
    <p:cViewPr>
      <p:scale>
        <a:sx n="150" d="100"/>
        <a:sy n="150" d="100"/>
      </p:scale>
      <p:origin x="0" y="0"/>
    </p:cViewPr>
  </p:notesTextViewPr>
  <p:sorterViewPr>
    <p:cViewPr varScale="1">
      <p:scale>
        <a:sx n="1" d="1"/>
        <a:sy n="1" d="1"/>
      </p:scale>
      <p:origin x="0" y="-2145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B6B14C3-AEC1-4382-B99A-2160FD46C0B4}" type="datetimeFigureOut">
              <a:rPr lang="en-US" smtClean="0"/>
              <a:t>11/16/20</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BF4BB0DD-DDC5-4DA1-85B3-047FA356AA96}" type="slidenum">
              <a:rPr lang="en-US" smtClean="0"/>
              <a:t>‹#›</a:t>
            </a:fld>
            <a:endParaRPr lang="en-US"/>
          </a:p>
        </p:txBody>
      </p:sp>
    </p:spTree>
    <p:extLst>
      <p:ext uri="{BB962C8B-B14F-4D97-AF65-F5344CB8AC3E}">
        <p14:creationId xmlns:p14="http://schemas.microsoft.com/office/powerpoint/2010/main" val="13084413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EAE6230-BE90-4227-971D-74EE1E91D125}" type="datetimeFigureOut">
              <a:rPr lang="en-US" smtClean="0"/>
              <a:t>11/16/20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88EA042-252A-47DF-B530-8D57C336B528}" type="slidenum">
              <a:rPr lang="en-US" smtClean="0"/>
              <a:t>‹#›</a:t>
            </a:fld>
            <a:endParaRPr lang="en-US"/>
          </a:p>
        </p:txBody>
      </p:sp>
    </p:spTree>
    <p:extLst>
      <p:ext uri="{BB962C8B-B14F-4D97-AF65-F5344CB8AC3E}">
        <p14:creationId xmlns:p14="http://schemas.microsoft.com/office/powerpoint/2010/main" val="3568267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pbis.org/resource/screening-resource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sdqinfo.org/"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psychcorp.pearsonassessments.com/pai/ca/cahome.htm" TargetMode="External"/><Relationship Id="rId4" Type="http://schemas.openxmlformats.org/officeDocument/2006/relationships/hyperlink" Target="https://mimtsstac.org/evaluation/student-assessments/student-risk-screening-scale"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080/1045988X.2014.89557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EA042-252A-47DF-B530-8D57C336B528}" type="slidenum">
              <a:rPr lang="en-US" smtClean="0"/>
              <a:t>1</a:t>
            </a:fld>
            <a:endParaRPr lang="en-US"/>
          </a:p>
        </p:txBody>
      </p:sp>
    </p:spTree>
    <p:extLst>
      <p:ext uri="{BB962C8B-B14F-4D97-AF65-F5344CB8AC3E}">
        <p14:creationId xmlns:p14="http://schemas.microsoft.com/office/powerpoint/2010/main" val="2519923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Discuss adaptations to Tier II interventions to make them more effective.</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3091423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6647" defTabSz="933237">
              <a:buClr>
                <a:srgbClr val="000000"/>
              </a:buClr>
              <a:buSzPts val="1400"/>
              <a:defRPr/>
            </a:pPr>
            <a:r>
              <a:rPr lang="en-US" dirty="0"/>
              <a:t>Trainer Notes:</a:t>
            </a:r>
          </a:p>
          <a:p>
            <a:pPr marL="173736" indent="-173736" defTabSz="933237">
              <a:buClr>
                <a:srgbClr val="000000"/>
              </a:buClr>
              <a:buSzPts val="1400"/>
              <a:buFont typeface="Arial" panose="020B0604020202020204" pitchFamily="34" charset="0"/>
              <a:buChar char="•"/>
              <a:defRPr/>
            </a:pPr>
            <a:r>
              <a:rPr lang="en-US" dirty="0"/>
              <a:t>Interventions implemented a </a:t>
            </a:r>
            <a:r>
              <a:rPr lang="en-US" i="1" dirty="0"/>
              <a:t>minimum </a:t>
            </a:r>
            <a:r>
              <a:rPr lang="en-US" dirty="0"/>
              <a:t>of four weeks with eight data points allow time for the student to demonstrate response to intervention and for teams to determine the trend.</a:t>
            </a:r>
            <a:endParaRPr lang="en-US" sz="900" dirty="0"/>
          </a:p>
          <a:p>
            <a:pPr marL="173736" indent="-173736" defTabSz="933237">
              <a:buClr>
                <a:srgbClr val="000000"/>
              </a:buClr>
              <a:buSzPts val="1400"/>
              <a:buFont typeface="Arial" panose="020B0604020202020204" pitchFamily="34" charset="0"/>
              <a:buChar char="•"/>
              <a:defRPr/>
            </a:pPr>
            <a:r>
              <a:rPr lang="en-US" dirty="0"/>
              <a:t>It is important to use the same data sources for the data review to determine response to intervention.</a:t>
            </a:r>
          </a:p>
          <a:p>
            <a:pPr marL="173736" indent="-173736" defTabSz="933237">
              <a:buClr>
                <a:srgbClr val="000000"/>
              </a:buClr>
              <a:buSzPts val="1400"/>
              <a:buFont typeface="Arial" panose="020B0604020202020204" pitchFamily="34" charset="0"/>
              <a:buChar char="•"/>
              <a:defRPr/>
            </a:pPr>
            <a:r>
              <a:rPr lang="en-US" dirty="0"/>
              <a:t>As the data are reviewed, results can be separated into three basic categories of performance:</a:t>
            </a:r>
          </a:p>
          <a:p>
            <a:pPr marL="457200" lvl="1" indent="-173736" defTabSz="933237">
              <a:buClr>
                <a:srgbClr val="000000"/>
              </a:buClr>
              <a:buSzPts val="1400"/>
              <a:buFont typeface="Arial" panose="020B0604020202020204" pitchFamily="34" charset="0"/>
              <a:buChar char="•"/>
              <a:defRPr/>
            </a:pPr>
            <a:r>
              <a:rPr lang="en-US" dirty="0"/>
              <a:t>Positive response</a:t>
            </a:r>
          </a:p>
          <a:p>
            <a:pPr marL="457200" lvl="1" indent="-173736" defTabSz="933237">
              <a:buClr>
                <a:srgbClr val="000000"/>
              </a:buClr>
              <a:buSzPts val="1400"/>
              <a:buFont typeface="Arial" panose="020B0604020202020204" pitchFamily="34" charset="0"/>
              <a:buChar char="•"/>
              <a:defRPr/>
            </a:pPr>
            <a:r>
              <a:rPr lang="en-US" dirty="0"/>
              <a:t>Questionable response</a:t>
            </a:r>
          </a:p>
          <a:p>
            <a:pPr marL="457200" lvl="1" indent="-173736" defTabSz="933237">
              <a:buClr>
                <a:srgbClr val="000000"/>
              </a:buClr>
              <a:buSzPts val="1400"/>
              <a:buFont typeface="Arial" panose="020B0604020202020204" pitchFamily="34" charset="0"/>
              <a:buChar char="•"/>
              <a:defRPr/>
            </a:pPr>
            <a:r>
              <a:rPr lang="en-US" dirty="0"/>
              <a:t>Poor response to intervention</a:t>
            </a:r>
          </a:p>
          <a:p>
            <a:pPr marL="173736" indent="-173736" defTabSz="933237">
              <a:buClr>
                <a:srgbClr val="000000"/>
              </a:buClr>
              <a:buSzPts val="1400"/>
              <a:buFont typeface="Arial" panose="020B0604020202020204" pitchFamily="34" charset="0"/>
              <a:buChar char="•"/>
              <a:defRPr/>
            </a:pPr>
            <a:r>
              <a:rPr lang="en-US" dirty="0"/>
              <a:t>When data indicate the student is making progress toward the goal and will reach the goal within a reasonable amount of time, the team should determine how long the student is expected to maintain success before interventions are removed.</a:t>
            </a:r>
          </a:p>
          <a:p>
            <a:pPr marL="173736" indent="-173736" defTabSz="933237">
              <a:buClr>
                <a:srgbClr val="000000"/>
              </a:buClr>
              <a:buSzPts val="1400"/>
              <a:buFont typeface="Arial" panose="020B0604020202020204" pitchFamily="34" charset="0"/>
              <a:buChar char="•"/>
              <a:defRPr/>
            </a:pPr>
            <a:r>
              <a:rPr lang="en-US" dirty="0"/>
              <a:t>For more in-depth content around using data at Tier II, please refer to Tier II Module 8.</a:t>
            </a: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11</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2720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These are questions to ask when reviewing data from Tier II interventions.</a:t>
            </a:r>
          </a:p>
          <a:p>
            <a:pPr marL="171450" indent="-171450">
              <a:buFont typeface="Arial" panose="020B0604020202020204" pitchFamily="34" charset="0"/>
              <a:buChar char="•"/>
            </a:pPr>
            <a:r>
              <a:rPr lang="en-US" dirty="0"/>
              <a:t>For more on Tier II data, review Tier II Module 8: </a:t>
            </a:r>
            <a:r>
              <a:rPr lang="en-US" sz="1200" b="1" u="sng" kern="1200" dirty="0">
                <a:solidFill>
                  <a:schemeClr val="tx1"/>
                </a:solidFill>
                <a:effectLst/>
                <a:latin typeface="+mn-lt"/>
                <a:ea typeface="+mn-ea"/>
                <a:cs typeface="+mn-cs"/>
              </a:rPr>
              <a:t>Collecting and Using Data for Tier II Decision Making.</a:t>
            </a:r>
            <a:endParaRPr lang="en-US" dirty="0"/>
          </a:p>
        </p:txBody>
      </p:sp>
      <p:sp>
        <p:nvSpPr>
          <p:cNvPr id="4" name="Slide Number Placeholder 3"/>
          <p:cNvSpPr>
            <a:spLocks noGrp="1"/>
          </p:cNvSpPr>
          <p:nvPr>
            <p:ph type="sldNum" sz="quarter" idx="5"/>
          </p:nvPr>
        </p:nvSpPr>
        <p:spPr/>
        <p:txBody>
          <a:bodyPr/>
          <a:lstStyle/>
          <a:p>
            <a:fld id="{688EA042-252A-47DF-B530-8D57C336B528}" type="slidenum">
              <a:rPr lang="en-US" smtClean="0"/>
              <a:t>12</a:t>
            </a:fld>
            <a:endParaRPr lang="en-US"/>
          </a:p>
        </p:txBody>
      </p:sp>
    </p:spTree>
    <p:extLst>
      <p:ext uri="{BB962C8B-B14F-4D97-AF65-F5344CB8AC3E}">
        <p14:creationId xmlns:p14="http://schemas.microsoft.com/office/powerpoint/2010/main" val="933390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c16095d9a_0_519: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c16095d9a_0_519: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a:buClr>
                <a:schemeClr val="dk1"/>
              </a:buClr>
              <a:buSzPts val="1100"/>
            </a:pPr>
            <a:r>
              <a:rPr lang="en-US" dirty="0"/>
              <a:t>Trainer Notes:</a:t>
            </a:r>
          </a:p>
          <a:p>
            <a:pPr marL="174982" indent="-174982">
              <a:buClr>
                <a:schemeClr val="dk1"/>
              </a:buClr>
              <a:buSzPts val="1100"/>
              <a:buFont typeface="Arial" panose="020B0604020202020204" pitchFamily="34" charset="0"/>
              <a:buChar char="•"/>
            </a:pPr>
            <a:r>
              <a:rPr lang="en-US" dirty="0"/>
              <a:t>This is an example of graphed student data that include eight data points over four weeks with an identified goal of 80.</a:t>
            </a:r>
          </a:p>
          <a:p>
            <a:pPr marL="174982" indent="-174982">
              <a:buClr>
                <a:schemeClr val="dk1"/>
              </a:buClr>
              <a:buSzPts val="1100"/>
              <a:buFont typeface="Arial" panose="020B0604020202020204" pitchFamily="34" charset="0"/>
              <a:buChar char="•"/>
            </a:pPr>
            <a:r>
              <a:rPr lang="en-US" dirty="0"/>
              <a:t>The point of intervention is marked as the phase change line.</a:t>
            </a:r>
          </a:p>
          <a:p>
            <a:pPr marL="174982" indent="-174982">
              <a:buClr>
                <a:schemeClr val="dk1"/>
              </a:buClr>
              <a:buSzPts val="1100"/>
              <a:buFont typeface="Arial" panose="020B0604020202020204" pitchFamily="34" charset="0"/>
              <a:buChar char="•"/>
            </a:pPr>
            <a:r>
              <a:rPr lang="en-US" dirty="0"/>
              <a:t>Also marked is the goal line and trend line.</a:t>
            </a:r>
          </a:p>
          <a:p>
            <a:pPr marL="174982" indent="-174982">
              <a:buClr>
                <a:schemeClr val="dk1"/>
              </a:buClr>
              <a:buSzPts val="1100"/>
              <a:buFont typeface="Arial" panose="020B0604020202020204" pitchFamily="34" charset="0"/>
              <a:buChar char="•"/>
            </a:pPr>
            <a:r>
              <a:rPr lang="en-US" dirty="0"/>
              <a:t>The trend line is drawn through a series of data points to represent the student’s actual rate and level of progress. An increasing </a:t>
            </a:r>
            <a:r>
              <a:rPr lang="en-US" b="1" dirty="0"/>
              <a:t>(positive response)</a:t>
            </a:r>
            <a:r>
              <a:rPr lang="en-US" dirty="0"/>
              <a:t>, flat </a:t>
            </a:r>
            <a:r>
              <a:rPr lang="en-US" b="1" dirty="0"/>
              <a:t>(questionable response), </a:t>
            </a:r>
            <a:r>
              <a:rPr lang="en-US" dirty="0"/>
              <a:t>or decreasing </a:t>
            </a:r>
            <a:r>
              <a:rPr lang="en-US" b="1" dirty="0"/>
              <a:t>(poor response)</a:t>
            </a:r>
            <a:r>
              <a:rPr lang="en-US" dirty="0"/>
              <a:t> trend signifies the level of progress.</a:t>
            </a:r>
          </a:p>
          <a:p>
            <a:pPr marL="174982" indent="-174982">
              <a:buClr>
                <a:schemeClr val="dk1"/>
              </a:buClr>
              <a:buSzPts val="1100"/>
              <a:buFont typeface="Arial" panose="020B0604020202020204" pitchFamily="34" charset="0"/>
              <a:buChar char="•"/>
            </a:pPr>
            <a:r>
              <a:rPr lang="en-US" dirty="0"/>
              <a:t>This particular student’s data were entered twice weekly; the level of performance can be entered daily or summarized weekly.</a:t>
            </a:r>
          </a:p>
          <a:p>
            <a:pPr marL="174982" indent="-174982">
              <a:buClr>
                <a:schemeClr val="dk1"/>
              </a:buClr>
              <a:buSzPts val="1100"/>
              <a:buFont typeface="Arial" panose="020B0604020202020204" pitchFamily="34" charset="0"/>
              <a:buChar char="•"/>
            </a:pPr>
            <a:r>
              <a:rPr lang="en-US" dirty="0"/>
              <a:t>The desired level of performance is determined by the student’s behavioral goal and is indicated by the goal line.</a:t>
            </a:r>
          </a:p>
          <a:p>
            <a:pPr marL="174982" indent="-174982">
              <a:buClr>
                <a:schemeClr val="dk1"/>
              </a:buClr>
              <a:buSzPts val="1100"/>
              <a:buFont typeface="Arial" panose="020B0604020202020204" pitchFamily="34" charset="0"/>
              <a:buChar char="•"/>
            </a:pPr>
            <a:r>
              <a:rPr lang="en-US" dirty="0"/>
              <a:t>When there is a positive response the team can choose:</a:t>
            </a:r>
          </a:p>
          <a:p>
            <a:pPr marL="457200" lvl="1" indent="-173736">
              <a:buClr>
                <a:schemeClr val="dk1"/>
              </a:buClr>
              <a:buSzPts val="1100"/>
              <a:buFont typeface="+mj-lt"/>
              <a:buAutoNum type="alphaLcParenR"/>
            </a:pPr>
            <a:r>
              <a:rPr lang="en-US" dirty="0"/>
              <a:t>Continue the intervention with the current goal.</a:t>
            </a:r>
          </a:p>
          <a:p>
            <a:pPr marL="457200" lvl="1" indent="-173736">
              <a:buClr>
                <a:schemeClr val="dk1"/>
              </a:buClr>
              <a:buSzPts val="1100"/>
              <a:buFont typeface="+mj-lt"/>
              <a:buAutoNum type="alphaLcParenR"/>
            </a:pPr>
            <a:r>
              <a:rPr lang="en-US" dirty="0"/>
              <a:t>Continue the intervention with an increased goal.</a:t>
            </a:r>
          </a:p>
          <a:p>
            <a:pPr marL="457200" lvl="1" indent="-173736">
              <a:buClr>
                <a:schemeClr val="dk1"/>
              </a:buClr>
              <a:buSzPts val="1100"/>
              <a:buFont typeface="+mj-lt"/>
              <a:buAutoNum type="alphaLcParenR"/>
            </a:pPr>
            <a:r>
              <a:rPr lang="en-US" dirty="0"/>
              <a:t>Teach self-management and begin fading to determine functional independence. Before deciding to teach self-management, the student should demonstrate a consistently positive response.</a:t>
            </a:r>
            <a:endParaRPr dirty="0"/>
          </a:p>
        </p:txBody>
      </p:sp>
      <p:sp>
        <p:nvSpPr>
          <p:cNvPr id="95" name="Google Shape;95;g4c16095d9a_0_519: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buClr>
                <a:srgbClr val="000000"/>
              </a:buClr>
            </a:pPr>
            <a:fld id="{00000000-1234-1234-1234-123412341234}" type="slidenum">
              <a:rPr lang="en-US"/>
              <a:pPr>
                <a:buClr>
                  <a:srgbClr val="000000"/>
                </a:buClr>
              </a:pPr>
              <a:t>13</a:t>
            </a:fld>
            <a:endParaRPr/>
          </a:p>
        </p:txBody>
      </p:sp>
    </p:spTree>
    <p:extLst>
      <p:ext uri="{BB962C8B-B14F-4D97-AF65-F5344CB8AC3E}">
        <p14:creationId xmlns:p14="http://schemas.microsoft.com/office/powerpoint/2010/main" val="3131812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c16095d9a_0_22: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c16095d9a_0_22: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a:buClr>
                <a:schemeClr val="dk1"/>
              </a:buClr>
              <a:buSzPts val="1100"/>
            </a:pPr>
            <a:r>
              <a:rPr lang="en-US" dirty="0"/>
              <a:t>Trainer Notes:</a:t>
            </a:r>
          </a:p>
          <a:p>
            <a:pPr marL="174982" indent="-174982">
              <a:buClr>
                <a:schemeClr val="dk1"/>
              </a:buClr>
              <a:buSzPts val="1100"/>
              <a:buFont typeface="Arial" panose="020B0604020202020204" pitchFamily="34" charset="0"/>
              <a:buChar char="•"/>
            </a:pPr>
            <a:r>
              <a:rPr lang="en-US" dirty="0"/>
              <a:t>When reviewing the data, consider the fidelity of the interventions and procedures as well as the data collection.</a:t>
            </a:r>
          </a:p>
          <a:p>
            <a:pPr marL="174982" indent="-174982">
              <a:buClr>
                <a:schemeClr val="dk1"/>
              </a:buClr>
              <a:buSzPts val="1100"/>
              <a:buFont typeface="Arial" panose="020B0604020202020204" pitchFamily="34" charset="0"/>
              <a:buChar char="•"/>
            </a:pPr>
            <a:r>
              <a:rPr lang="en-US" dirty="0"/>
              <a:t>If the team is unsure or cannot assure fidelity, first examine if all components of the intervention were delivered consistently and accurately.</a:t>
            </a:r>
          </a:p>
          <a:p>
            <a:pPr marL="174982" indent="-174982">
              <a:buClr>
                <a:schemeClr val="dk1"/>
              </a:buClr>
              <a:buSzPts val="1100"/>
              <a:buFont typeface="Arial" panose="020B0604020202020204" pitchFamily="34" charset="0"/>
              <a:buChar char="•"/>
            </a:pPr>
            <a:r>
              <a:rPr lang="en-US" dirty="0"/>
              <a:t>An example of common fidelity checks include the use of an observation checklist and/or self-report of intervention implementation.</a:t>
            </a:r>
          </a:p>
          <a:p>
            <a:pPr marL="174982" indent="-174982">
              <a:buClr>
                <a:schemeClr val="dk1"/>
              </a:buClr>
              <a:buSzPts val="1100"/>
              <a:buFont typeface="Arial" panose="020B0604020202020204" pitchFamily="34" charset="0"/>
              <a:buChar char="•"/>
            </a:pPr>
            <a:r>
              <a:rPr lang="en-US" dirty="0"/>
              <a:t>If it</a:t>
            </a:r>
            <a:r>
              <a:rPr lang="en-US" baseline="0" dirty="0"/>
              <a:t> is determined that the intervention may not have been implemented with fidelity, the team should problem solve possible solutions to help their staff fully implement all features of the intervention.</a:t>
            </a:r>
          </a:p>
          <a:p>
            <a:pPr marL="174982" indent="-174982">
              <a:buClr>
                <a:schemeClr val="dk1"/>
              </a:buClr>
              <a:buSzPts val="1100"/>
              <a:buFont typeface="Arial" panose="020B0604020202020204" pitchFamily="34" charset="0"/>
              <a:buChar char="•"/>
            </a:pPr>
            <a:r>
              <a:rPr lang="en-US" baseline="0" dirty="0"/>
              <a:t>The next slide gives an example of an intervention implementation fidelity checklist.</a:t>
            </a:r>
            <a:endParaRPr lang="en-US" dirty="0"/>
          </a:p>
        </p:txBody>
      </p:sp>
      <p:sp>
        <p:nvSpPr>
          <p:cNvPr id="70" name="Google Shape;70;g4c16095d9a_0_22: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buClr>
                <a:srgbClr val="000000"/>
              </a:buClr>
            </a:pPr>
            <a:fld id="{00000000-1234-1234-1234-123412341234}" type="slidenum">
              <a:rPr lang="en-US"/>
              <a:pPr>
                <a:buClr>
                  <a:srgbClr val="000000"/>
                </a:buClr>
              </a:pPr>
              <a:t>14</a:t>
            </a:fld>
            <a:endParaRPr/>
          </a:p>
        </p:txBody>
      </p:sp>
    </p:spTree>
    <p:extLst>
      <p:ext uri="{BB962C8B-B14F-4D97-AF65-F5344CB8AC3E}">
        <p14:creationId xmlns:p14="http://schemas.microsoft.com/office/powerpoint/2010/main" val="2723682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Trainer Notes:</a:t>
            </a:r>
          </a:p>
          <a:p>
            <a:pPr marL="174982" indent="-174982">
              <a:buFont typeface="Arial" panose="020B0604020202020204" pitchFamily="34" charset="0"/>
              <a:buChar char="•"/>
            </a:pPr>
            <a:r>
              <a:rPr lang="en-US" dirty="0"/>
              <a:t>The</a:t>
            </a:r>
            <a:r>
              <a:rPr lang="en-US" baseline="0" dirty="0"/>
              <a:t> f</a:t>
            </a:r>
            <a:r>
              <a:rPr lang="en-US" dirty="0"/>
              <a:t>acilitator guide gives the full checklist, a sample for at least one intervention, and complete instructions on how to list all the steps or components.</a:t>
            </a:r>
          </a:p>
          <a:p>
            <a:pPr marL="174982" indent="-174982">
              <a:buFont typeface="Arial" panose="020B0604020202020204" pitchFamily="34" charset="0"/>
              <a:buChar char="•"/>
            </a:pPr>
            <a:r>
              <a:rPr lang="en-US" dirty="0"/>
              <a:t>Group size means the number of students that teacher is facilitating for that intervention (for example, 10 kids in CICO, or 6 kids in a social skills group, etc.).</a:t>
            </a:r>
          </a:p>
        </p:txBody>
      </p:sp>
      <p:sp>
        <p:nvSpPr>
          <p:cNvPr id="4" name="Slide Number Placeholder 3"/>
          <p:cNvSpPr>
            <a:spLocks noGrp="1"/>
          </p:cNvSpPr>
          <p:nvPr>
            <p:ph type="sldNum" sz="quarter" idx="5"/>
          </p:nvPr>
        </p:nvSpPr>
        <p:spPr/>
        <p:txBody>
          <a:bodyPr/>
          <a:lstStyle/>
          <a:p>
            <a:fld id="{688EA042-252A-47DF-B530-8D57C336B528}" type="slidenum">
              <a:rPr lang="en-US" smtClean="0"/>
              <a:t>15</a:t>
            </a:fld>
            <a:endParaRPr lang="en-US"/>
          </a:p>
        </p:txBody>
      </p:sp>
    </p:spTree>
    <p:extLst>
      <p:ext uri="{BB962C8B-B14F-4D97-AF65-F5344CB8AC3E}">
        <p14:creationId xmlns:p14="http://schemas.microsoft.com/office/powerpoint/2010/main" val="2282943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c16095d9a_0_683: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c16095d9a_0_683: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defTabSz="933237">
              <a:defRPr/>
            </a:pPr>
            <a:r>
              <a:rPr lang="en-US" dirty="0"/>
              <a:t>Trainer Notes:</a:t>
            </a:r>
          </a:p>
          <a:p>
            <a:pPr marL="173736" indent="-173736" defTabSz="933237">
              <a:buClr>
                <a:srgbClr val="000000"/>
              </a:buClr>
              <a:buSzPts val="1400"/>
              <a:buFont typeface="Arial" panose="020B0604020202020204" pitchFamily="34" charset="0"/>
              <a:buChar char="•"/>
              <a:defRPr/>
            </a:pPr>
            <a:r>
              <a:rPr lang="en-US" dirty="0"/>
              <a:t>If the intervention isn’t making a difference (the trend line is flat), then we say the student’s response is questionable.</a:t>
            </a:r>
          </a:p>
          <a:p>
            <a:pPr marL="173736" indent="-173736" defTabSz="933237">
              <a:buClr>
                <a:srgbClr val="000000"/>
              </a:buClr>
              <a:buSzPts val="1400"/>
              <a:buFont typeface="Arial" panose="020B0604020202020204" pitchFamily="34" charset="0"/>
              <a:buChar char="•"/>
              <a:defRPr/>
            </a:pPr>
            <a:r>
              <a:rPr lang="en-US" dirty="0"/>
              <a:t>Determine fidelity in intervention delivery and implementation.</a:t>
            </a:r>
          </a:p>
          <a:p>
            <a:pPr marL="173736" indent="-173736" defTabSz="933237">
              <a:buClr>
                <a:srgbClr val="000000"/>
              </a:buClr>
              <a:buSzPts val="1400"/>
              <a:buFont typeface="Arial" panose="020B0604020202020204" pitchFamily="34" charset="0"/>
              <a:buChar char="•"/>
              <a:defRPr/>
            </a:pPr>
            <a:r>
              <a:rPr lang="en-US" dirty="0"/>
              <a:t>The team will verify that the correct function was identified, confirm that the intervention aligns with the function, and review all features of the implemented intervention.</a:t>
            </a:r>
          </a:p>
          <a:p>
            <a:pPr marL="173736" indent="-173736" defTabSz="933237">
              <a:buClr>
                <a:srgbClr val="000000"/>
              </a:buClr>
              <a:buSzPts val="1400"/>
              <a:buFont typeface="Arial" panose="020B0604020202020204" pitchFamily="34" charset="0"/>
              <a:buChar char="•"/>
              <a:defRPr/>
            </a:pPr>
            <a:r>
              <a:rPr lang="en-US" dirty="0"/>
              <a:t>Further, the team will reconsider the goal making certain it was appropriately established based on the baseline data.</a:t>
            </a:r>
          </a:p>
          <a:p>
            <a:pPr marL="173736" indent="-173736" defTabSz="933237">
              <a:buClr>
                <a:srgbClr val="000000"/>
              </a:buClr>
              <a:buSzPts val="1400"/>
              <a:buFont typeface="Arial" panose="020B0604020202020204" pitchFamily="34" charset="0"/>
              <a:buChar char="•"/>
              <a:defRPr/>
            </a:pPr>
            <a:r>
              <a:rPr lang="en-US" dirty="0"/>
              <a:t>Take time to review current daily percentages on performance reports and adjust goals as needed to ensure student success.</a:t>
            </a:r>
          </a:p>
          <a:p>
            <a:pPr marL="173736" indent="-173736" defTabSz="933237">
              <a:buClr>
                <a:srgbClr val="000000"/>
              </a:buClr>
              <a:buSzPts val="1400"/>
              <a:buFont typeface="Arial" panose="020B0604020202020204" pitchFamily="34" charset="0"/>
              <a:buChar char="•"/>
              <a:defRPr/>
            </a:pPr>
            <a:r>
              <a:rPr lang="en-US" dirty="0"/>
              <a:t>If the data indicate questionable response to intervention and fidelity has been assured, then the Tier II team may decide to modify or intensify the intervention while collecting more data. </a:t>
            </a:r>
          </a:p>
          <a:p>
            <a:pPr marL="173736" indent="-173736" defTabSz="933237">
              <a:buClr>
                <a:srgbClr val="000000"/>
              </a:buClr>
              <a:buSzPts val="1400"/>
              <a:buFont typeface="Arial" panose="020B0604020202020204" pitchFamily="34" charset="0"/>
              <a:buChar char="•"/>
              <a:defRPr/>
            </a:pPr>
            <a:r>
              <a:rPr lang="en-US" dirty="0"/>
              <a:t>When modifying or adapting an intervention, make only one change at a time.</a:t>
            </a:r>
          </a:p>
        </p:txBody>
      </p:sp>
      <p:sp>
        <p:nvSpPr>
          <p:cNvPr id="114" name="Google Shape;114;g4c16095d9a_0_683: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buClr>
                <a:srgbClr val="000000"/>
              </a:buClr>
            </a:pPr>
            <a:fld id="{00000000-1234-1234-1234-123412341234}" type="slidenum">
              <a:rPr lang="en-US"/>
              <a:pPr>
                <a:buClr>
                  <a:srgbClr val="000000"/>
                </a:buClr>
              </a:pPr>
              <a:t>16</a:t>
            </a:fld>
            <a:endParaRPr/>
          </a:p>
        </p:txBody>
      </p:sp>
    </p:spTree>
    <p:extLst>
      <p:ext uri="{BB962C8B-B14F-4D97-AF65-F5344CB8AC3E}">
        <p14:creationId xmlns:p14="http://schemas.microsoft.com/office/powerpoint/2010/main" val="892152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When we look at student outcomes or progress, we need to consider next steps. </a:t>
            </a:r>
          </a:p>
          <a:p>
            <a:pPr marL="171450" indent="-171450">
              <a:buFont typeface="Arial" panose="020B0604020202020204" pitchFamily="34" charset="0"/>
              <a:buChar char="•"/>
            </a:pPr>
            <a:r>
              <a:rPr lang="en-US" dirty="0"/>
              <a:t>With multi-tiered systems of support we can move students to other interventions within a tier or consider moving them into an intervention in another tier (higher or lower, depending on their progress).</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2113215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The next slide shows examples of how you can modify an intervention.</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Tree>
    <p:extLst>
      <p:ext uri="{BB962C8B-B14F-4D97-AF65-F5344CB8AC3E}">
        <p14:creationId xmlns:p14="http://schemas.microsoft.com/office/powerpoint/2010/main" val="2494068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3736" indent="-173736" defTabSz="933237">
              <a:buClr>
                <a:srgbClr val="000000"/>
              </a:buClr>
              <a:buSzPts val="1400"/>
              <a:buFont typeface="Arial" panose="020B0604020202020204" pitchFamily="34" charset="0"/>
              <a:buChar char="•"/>
              <a:defRPr/>
            </a:pPr>
            <a:r>
              <a:rPr lang="en-US" dirty="0"/>
              <a:t>For a questionable response, progress is being made but occurs at an </a:t>
            </a:r>
            <a:r>
              <a:rPr lang="en-US" b="1" u="sng" dirty="0"/>
              <a:t>unacceptable rate.</a:t>
            </a:r>
          </a:p>
          <a:p>
            <a:pPr marL="173736" indent="-173736" defTabSz="933237">
              <a:buClr>
                <a:srgbClr val="000000"/>
              </a:buClr>
              <a:buSzPts val="1400"/>
              <a:buFont typeface="Arial" panose="020B0604020202020204" pitchFamily="34" charset="0"/>
              <a:buChar char="•"/>
              <a:defRPr/>
            </a:pPr>
            <a:r>
              <a:rPr lang="en-US" dirty="0"/>
              <a:t>Modify or intensify the intervention while continuing to take data.</a:t>
            </a:r>
          </a:p>
          <a:p>
            <a:pPr marL="173736" indent="-173736" defTabSz="933237">
              <a:buClr>
                <a:srgbClr val="000000"/>
              </a:buClr>
              <a:buSzPts val="1400"/>
              <a:buFont typeface="Arial" panose="020B0604020202020204" pitchFamily="34" charset="0"/>
              <a:buChar char="•"/>
              <a:defRPr/>
            </a:pPr>
            <a:r>
              <a:rPr lang="en-US" dirty="0"/>
              <a:t>The intervention facilitator can provide more frequent feedback with more frequent interactions between the student and his or her teachers.</a:t>
            </a:r>
          </a:p>
          <a:p>
            <a:pPr marL="173736" indent="-173736" defTabSz="933237">
              <a:buClr>
                <a:srgbClr val="000000"/>
              </a:buClr>
              <a:buSzPts val="1400"/>
              <a:buFont typeface="Arial" panose="020B0604020202020204" pitchFamily="34" charset="0"/>
              <a:buChar char="•"/>
              <a:defRPr/>
            </a:pPr>
            <a:r>
              <a:rPr lang="en-US" dirty="0"/>
              <a:t>The team can choose to individualize the feedback procedure by allowing the student to select the adult with whom he or she will regularly meet to review progress or provide alternate means for contacting the adult.</a:t>
            </a:r>
          </a:p>
          <a:p>
            <a:pPr marL="173736" indent="-173736" defTabSz="933237">
              <a:buClr>
                <a:srgbClr val="000000"/>
              </a:buClr>
              <a:buSzPts val="1400"/>
              <a:buFont typeface="Arial" panose="020B0604020202020204" pitchFamily="34" charset="0"/>
              <a:buChar char="•"/>
              <a:defRPr/>
            </a:pPr>
            <a:r>
              <a:rPr lang="en-US" dirty="0"/>
              <a:t>Add a self-monitoring component or individualize the reinforcer based on the student’s function of behavior.</a:t>
            </a: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19</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100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EA042-252A-47DF-B530-8D57C336B528}" type="slidenum">
              <a:rPr lang="en-US" smtClean="0"/>
              <a:t>2</a:t>
            </a:fld>
            <a:endParaRPr lang="en-US"/>
          </a:p>
        </p:txBody>
      </p:sp>
    </p:spTree>
    <p:extLst>
      <p:ext uri="{BB962C8B-B14F-4D97-AF65-F5344CB8AC3E}">
        <p14:creationId xmlns:p14="http://schemas.microsoft.com/office/powerpoint/2010/main" val="165280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c16095d9a_0_695: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c16095d9a_0_695: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a:buClr>
                <a:schemeClr val="dk1"/>
              </a:buClr>
              <a:buSzPts val="1100"/>
            </a:pPr>
            <a:r>
              <a:rPr lang="en-US" dirty="0"/>
              <a:t>Trainer Notes:</a:t>
            </a:r>
          </a:p>
          <a:p>
            <a:pPr marL="174982" indent="-174982">
              <a:buClr>
                <a:schemeClr val="dk1"/>
              </a:buClr>
              <a:buSzPts val="1100"/>
              <a:buFont typeface="Arial" panose="020B0604020202020204" pitchFamily="34" charset="0"/>
              <a:buChar char="•"/>
            </a:pPr>
            <a:r>
              <a:rPr lang="en-US" dirty="0"/>
              <a:t>This slide is animated.</a:t>
            </a:r>
          </a:p>
          <a:p>
            <a:pPr marL="174982" indent="-174982">
              <a:buClr>
                <a:schemeClr val="dk1"/>
              </a:buClr>
              <a:buSzPts val="1100"/>
              <a:buFont typeface="Arial" panose="020B0604020202020204" pitchFamily="34" charset="0"/>
              <a:buChar char="•"/>
            </a:pPr>
            <a:r>
              <a:rPr lang="en-US" dirty="0"/>
              <a:t>When the response is poor, the distance between trend line and goal line widens (negative trend).</a:t>
            </a:r>
          </a:p>
          <a:p>
            <a:pPr marL="174982" indent="-174982">
              <a:buClr>
                <a:schemeClr val="dk1"/>
              </a:buClr>
              <a:buSzPts val="1100"/>
              <a:buFont typeface="Arial" panose="020B0604020202020204" pitchFamily="34" charset="0"/>
              <a:buChar char="•"/>
            </a:pPr>
            <a:r>
              <a:rPr lang="en-US" dirty="0"/>
              <a:t>The first step is to again verify fidelity of implementation and, if necessary, address possible barriers to staff implementation.</a:t>
            </a:r>
          </a:p>
          <a:p>
            <a:pPr marL="174982" indent="-174982">
              <a:buClr>
                <a:schemeClr val="dk1"/>
              </a:buClr>
              <a:buSzPts val="1100"/>
              <a:buFont typeface="Arial" panose="020B0604020202020204" pitchFamily="34" charset="0"/>
              <a:buChar char="•"/>
            </a:pPr>
            <a:r>
              <a:rPr lang="en-US" dirty="0"/>
              <a:t>Document the decision made and steps to take in meeting minutes.</a:t>
            </a:r>
          </a:p>
          <a:p>
            <a:pPr marL="174982" indent="-174982">
              <a:buClr>
                <a:schemeClr val="dk1"/>
              </a:buClr>
              <a:buSzPts val="1100"/>
              <a:buFont typeface="Arial" panose="020B0604020202020204" pitchFamily="34" charset="0"/>
              <a:buChar char="•"/>
            </a:pPr>
            <a:r>
              <a:rPr lang="en-US" dirty="0"/>
              <a:t>If fidelity is assured determine if the primary problem behavior has been correctly identified, refer back to</a:t>
            </a:r>
            <a:r>
              <a:rPr lang="en-US" baseline="0" dirty="0"/>
              <a:t> the behavior concerns for more intense intervention or consider moving to Tier III.</a:t>
            </a:r>
          </a:p>
          <a:p>
            <a:pPr marL="174982" indent="-174982">
              <a:buClr>
                <a:schemeClr val="dk1"/>
              </a:buClr>
              <a:buSzPts val="1100"/>
              <a:buFont typeface="Arial" panose="020B0604020202020204" pitchFamily="34" charset="0"/>
              <a:buChar char="•"/>
            </a:pPr>
            <a:r>
              <a:rPr lang="en-US" dirty="0"/>
              <a:t>Determine if the intervention is aligned with the function of the behavior or if there are other functions to consider.</a:t>
            </a:r>
            <a:r>
              <a:rPr lang="en-US" baseline="0" dirty="0"/>
              <a:t> </a:t>
            </a:r>
            <a:r>
              <a:rPr lang="en-US" dirty="0"/>
              <a:t>Otherwise, more intensive, individualized interventions may be needed especially when the Tier II team is reasonably confident that modification to the current intervention will not result in a better student response.</a:t>
            </a:r>
          </a:p>
          <a:p>
            <a:pPr marL="174982" indent="-174982">
              <a:buClr>
                <a:schemeClr val="dk1"/>
              </a:buClr>
              <a:buSzPts val="1100"/>
              <a:buFont typeface="Arial" panose="020B0604020202020204" pitchFamily="34" charset="0"/>
              <a:buChar char="•"/>
            </a:pPr>
            <a:r>
              <a:rPr lang="en-US" dirty="0"/>
              <a:t>Should new interventions be introduced, a new phase line would be indicated and more data points will be necessary.</a:t>
            </a:r>
          </a:p>
          <a:p>
            <a:pPr marL="174982" indent="-174982">
              <a:buClr>
                <a:schemeClr val="dk1"/>
              </a:buClr>
              <a:buSzPts val="1100"/>
              <a:buFont typeface="Arial" panose="020B0604020202020204" pitchFamily="34" charset="0"/>
              <a:buChar char="•"/>
            </a:pPr>
            <a:r>
              <a:rPr lang="en-US" i="1" dirty="0"/>
              <a:t>By</a:t>
            </a:r>
            <a:r>
              <a:rPr lang="en-US" i="1" baseline="0" dirty="0"/>
              <a:t> e</a:t>
            </a:r>
            <a:r>
              <a:rPr lang="en-US" i="1" dirty="0"/>
              <a:t>stablishing consistent decision-making systems and basing next steps decisions on reliable and valid data, teams are more likely to increase the number of students who successfully progress from identification, through positive response to fading and graduation.</a:t>
            </a:r>
            <a:endParaRPr dirty="0"/>
          </a:p>
        </p:txBody>
      </p:sp>
      <p:sp>
        <p:nvSpPr>
          <p:cNvPr id="122" name="Google Shape;122;g4c16095d9a_0_695: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buClr>
                <a:srgbClr val="000000"/>
              </a:buClr>
            </a:pPr>
            <a:fld id="{00000000-1234-1234-1234-123412341234}" type="slidenum">
              <a:rPr lang="en-US"/>
              <a:pPr>
                <a:buClr>
                  <a:srgbClr val="000000"/>
                </a:buClr>
              </a:pPr>
              <a:t>20</a:t>
            </a:fld>
            <a:endParaRPr/>
          </a:p>
        </p:txBody>
      </p:sp>
    </p:spTree>
    <p:extLst>
      <p:ext uri="{BB962C8B-B14F-4D97-AF65-F5344CB8AC3E}">
        <p14:creationId xmlns:p14="http://schemas.microsoft.com/office/powerpoint/2010/main" val="3021169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1: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endParaRPr dirty="0"/>
          </a:p>
        </p:txBody>
      </p:sp>
      <p:sp>
        <p:nvSpPr>
          <p:cNvPr id="378" name="Google Shape;378;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0343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2: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endParaRPr dirty="0"/>
          </a:p>
          <a:p>
            <a:pPr marL="174982" indent="-174982">
              <a:buClr>
                <a:schemeClr val="dk1"/>
              </a:buClr>
              <a:buSzPts val="1200"/>
              <a:buFont typeface="Arial"/>
              <a:buChar char="•"/>
            </a:pPr>
            <a:r>
              <a:rPr lang="en-US" dirty="0"/>
              <a:t>There will be more examples in a few slides, but a very common data rule is that students with six</a:t>
            </a:r>
            <a:r>
              <a:rPr lang="en-US" baseline="0" dirty="0"/>
              <a:t> or more </a:t>
            </a:r>
            <a:r>
              <a:rPr lang="en-US" dirty="0"/>
              <a:t>office referrals are considered for Tier III supports.</a:t>
            </a:r>
            <a:endParaRPr dirty="0"/>
          </a:p>
          <a:p>
            <a:pPr marL="174982" indent="-174982">
              <a:buClr>
                <a:schemeClr val="dk1"/>
              </a:buClr>
              <a:buSzPts val="1200"/>
              <a:buFont typeface="Arial"/>
              <a:buChar char="•"/>
            </a:pPr>
            <a:r>
              <a:rPr lang="en-US" dirty="0"/>
              <a:t>Rules for determining next steps would include data that indicate if the student is responding positively or negatively to the intervention. This will guide teams in deciding if the student should start fading from or graduating from an intervention (positive response) or if they need to modify or change the intervention.</a:t>
            </a:r>
            <a:endParaRPr dirty="0"/>
          </a:p>
        </p:txBody>
      </p:sp>
      <p:sp>
        <p:nvSpPr>
          <p:cNvPr id="386" name="Google Shape;386;p12: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22</a:t>
            </a:fld>
            <a:endParaRPr/>
          </a:p>
        </p:txBody>
      </p:sp>
    </p:spTree>
    <p:extLst>
      <p:ext uri="{BB962C8B-B14F-4D97-AF65-F5344CB8AC3E}">
        <p14:creationId xmlns:p14="http://schemas.microsoft.com/office/powerpoint/2010/main" val="624858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3:notes"/>
          <p:cNvSpPr>
            <a:spLocks noGrp="1" noRot="1" noChangeAspect="1"/>
          </p:cNvSpPr>
          <p:nvPr>
            <p:ph type="sldImg" idx="2"/>
          </p:nvPr>
        </p:nvSpPr>
        <p:spPr>
          <a:xfrm>
            <a:off x="406400" y="725488"/>
            <a:ext cx="6437313" cy="3621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3: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endParaRPr dirty="0"/>
          </a:p>
          <a:p>
            <a:pPr marL="174982" indent="-174982">
              <a:buClr>
                <a:schemeClr val="dk1"/>
              </a:buClr>
              <a:buSzPts val="1200"/>
              <a:buFont typeface="Arial"/>
              <a:buChar char="•"/>
            </a:pPr>
            <a:r>
              <a:rPr lang="en-US" dirty="0"/>
              <a:t>This slide is animated.</a:t>
            </a:r>
          </a:p>
          <a:p>
            <a:pPr marL="174982" indent="-174982">
              <a:buClr>
                <a:schemeClr val="dk1"/>
              </a:buClr>
              <a:buSzPts val="1200"/>
              <a:buFont typeface="Arial"/>
              <a:buChar char="•"/>
            </a:pPr>
            <a:r>
              <a:rPr lang="en-US" dirty="0"/>
              <a:t>Generate some discussion here; what concerns would lead a teacher or the PBIS team to consider referring a student for an individual intervention?</a:t>
            </a:r>
            <a:endParaRPr dirty="0"/>
          </a:p>
          <a:p>
            <a:pPr marL="174982" indent="-174982">
              <a:buClr>
                <a:schemeClr val="dk1"/>
              </a:buClr>
              <a:buSzPts val="1200"/>
              <a:buFont typeface="Arial"/>
              <a:buChar char="•"/>
            </a:pPr>
            <a:r>
              <a:rPr lang="en-US" dirty="0"/>
              <a:t>Schools are already looking at school-wide data. These data can also help reveal students with a high number of infractions so that teams can consider if those students need additional supports. We will discuss this more in the next sub-section on “procedures for referring students”.</a:t>
            </a:r>
            <a:endParaRPr dirty="0"/>
          </a:p>
          <a:p>
            <a:pPr marL="174982" indent="-174982">
              <a:buClr>
                <a:schemeClr val="dk1"/>
              </a:buClr>
              <a:buSzPts val="1200"/>
              <a:buFont typeface="Arial"/>
              <a:buChar char="•"/>
            </a:pPr>
            <a:r>
              <a:rPr lang="en-US" dirty="0"/>
              <a:t>Teams will be tasked with determining parameters for students to be eligible for Tier III interventions. Once the various concerns are determined, teams will decide what data indicate that a student is in need of individual supports.</a:t>
            </a:r>
            <a:endParaRPr dirty="0"/>
          </a:p>
        </p:txBody>
      </p:sp>
      <p:sp>
        <p:nvSpPr>
          <p:cNvPr id="393" name="Google Shape;393;p13: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23</a:t>
            </a:fld>
            <a:endParaRPr/>
          </a:p>
        </p:txBody>
      </p:sp>
    </p:spTree>
    <p:extLst>
      <p:ext uri="{BB962C8B-B14F-4D97-AF65-F5344CB8AC3E}">
        <p14:creationId xmlns:p14="http://schemas.microsoft.com/office/powerpoint/2010/main" val="1286393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endParaRPr dirty="0"/>
          </a:p>
          <a:p>
            <a:pPr marL="174982" indent="-174982">
              <a:buClr>
                <a:schemeClr val="dk1"/>
              </a:buClr>
              <a:buSzPts val="1200"/>
              <a:buFont typeface="Arial"/>
              <a:buChar char="•"/>
            </a:pPr>
            <a:r>
              <a:rPr lang="en-US" dirty="0"/>
              <a:t>School teams should decide what range or combination of “red flags” warrant consideration for Tier II and Tier III interventions. Think of these rules as “gates” for getting into Tier II/Tier III interventions.</a:t>
            </a:r>
            <a:endParaRPr dirty="0"/>
          </a:p>
          <a:p>
            <a:pPr marL="174982" indent="-174982">
              <a:buClr>
                <a:schemeClr val="dk1"/>
              </a:buClr>
              <a:buSzPts val="1200"/>
              <a:buFont typeface="Arial"/>
              <a:buChar char="•"/>
            </a:pPr>
            <a:r>
              <a:rPr lang="en-US" dirty="0"/>
              <a:t>Above are some concerns that teams may want to consider. (Discussion from the last slide may add to this list.)</a:t>
            </a:r>
            <a:endParaRPr dirty="0"/>
          </a:p>
          <a:p>
            <a:pPr marL="174982" indent="-174982">
              <a:buClr>
                <a:schemeClr val="dk1"/>
              </a:buClr>
              <a:buSzPts val="1200"/>
              <a:buFont typeface="Arial"/>
              <a:buChar char="•"/>
            </a:pPr>
            <a:r>
              <a:rPr lang="en-US" dirty="0"/>
              <a:t>By creating data decision rules that define what is acceptable, what is at-risk, and what is high risk (e.g., how many referrals, how many absences, how many low grades, etc.), schools can efficiently identify students and get them into Tier III interventions swiftly.</a:t>
            </a:r>
            <a:endParaRPr dirty="0"/>
          </a:p>
        </p:txBody>
      </p:sp>
      <p:sp>
        <p:nvSpPr>
          <p:cNvPr id="400" name="Google Shape;400;p1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24</a:t>
            </a:fld>
            <a:endParaRPr/>
          </a:p>
        </p:txBody>
      </p:sp>
    </p:spTree>
    <p:extLst>
      <p:ext uri="{BB962C8B-B14F-4D97-AF65-F5344CB8AC3E}">
        <p14:creationId xmlns:p14="http://schemas.microsoft.com/office/powerpoint/2010/main" val="1493313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Chronic behaviors, such as those that cause a student to</a:t>
            </a:r>
            <a:r>
              <a:rPr lang="en-US" baseline="0" dirty="0"/>
              <a:t> receive a high number of classroom minors or office discipline referrals, may indicate a need for Tier III interventions, especially if the student has not responded to Tier II.</a:t>
            </a:r>
          </a:p>
          <a:p>
            <a:pPr marL="174982" indent="-174982" defTabSz="933237">
              <a:buFont typeface="Arial" panose="020B0604020202020204" pitchFamily="34" charset="0"/>
              <a:buChar char="•"/>
              <a:defRPr/>
            </a:pPr>
            <a:r>
              <a:rPr lang="en-US" dirty="0"/>
              <a:t>Slide 29 contains a sample “data decision rules” chart.</a:t>
            </a:r>
          </a:p>
        </p:txBody>
      </p:sp>
      <p:sp>
        <p:nvSpPr>
          <p:cNvPr id="4" name="Slide Number Placeholder 3"/>
          <p:cNvSpPr>
            <a:spLocks noGrp="1"/>
          </p:cNvSpPr>
          <p:nvPr>
            <p:ph type="sldNum" sz="quarter" idx="10"/>
          </p:nvPr>
        </p:nvSpPr>
        <p:spPr/>
        <p:txBody>
          <a:bodyPr/>
          <a:lstStyle/>
          <a:p>
            <a:fld id="{688EA042-252A-47DF-B530-8D57C336B528}" type="slidenum">
              <a:rPr lang="en-US" smtClean="0"/>
              <a:t>25</a:t>
            </a:fld>
            <a:endParaRPr lang="en-US"/>
          </a:p>
        </p:txBody>
      </p:sp>
    </p:spTree>
    <p:extLst>
      <p:ext uri="{BB962C8B-B14F-4D97-AF65-F5344CB8AC3E}">
        <p14:creationId xmlns:p14="http://schemas.microsoft.com/office/powerpoint/2010/main" val="1462662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EA042-252A-47DF-B530-8D57C336B528}" type="slidenum">
              <a:rPr lang="en-US" smtClean="0"/>
              <a:t>26</a:t>
            </a:fld>
            <a:endParaRPr lang="en-US"/>
          </a:p>
        </p:txBody>
      </p:sp>
    </p:spTree>
    <p:extLst>
      <p:ext uri="{BB962C8B-B14F-4D97-AF65-F5344CB8AC3E}">
        <p14:creationId xmlns:p14="http://schemas.microsoft.com/office/powerpoint/2010/main" val="158835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0" indent="0">
              <a:buFont typeface="Arial" panose="020B0604020202020204" pitchFamily="34" charset="0"/>
              <a:buNone/>
            </a:pPr>
            <a:r>
              <a:rPr lang="en-US" dirty="0"/>
              <a:t>Consider context when deciding if a behavior is intense (e.g., throwing a chair at the teacher as opposed to throwing paper airplanes in class).</a:t>
            </a:r>
          </a:p>
        </p:txBody>
      </p:sp>
      <p:sp>
        <p:nvSpPr>
          <p:cNvPr id="4" name="Slide Number Placeholder 3"/>
          <p:cNvSpPr>
            <a:spLocks noGrp="1"/>
          </p:cNvSpPr>
          <p:nvPr>
            <p:ph type="sldNum" sz="quarter" idx="5"/>
          </p:nvPr>
        </p:nvSpPr>
        <p:spPr/>
        <p:txBody>
          <a:bodyPr/>
          <a:lstStyle/>
          <a:p>
            <a:fld id="{688EA042-252A-47DF-B530-8D57C336B528}" type="slidenum">
              <a:rPr lang="en-US" smtClean="0"/>
              <a:t>27</a:t>
            </a:fld>
            <a:endParaRPr lang="en-US"/>
          </a:p>
        </p:txBody>
      </p:sp>
    </p:spTree>
    <p:extLst>
      <p:ext uri="{BB962C8B-B14F-4D97-AF65-F5344CB8AC3E}">
        <p14:creationId xmlns:p14="http://schemas.microsoft.com/office/powerpoint/2010/main" val="1309856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6647"/>
            <a:r>
              <a:rPr lang="en-US" dirty="0"/>
              <a:t>Trainer Notes:</a:t>
            </a:r>
          </a:p>
          <a:p>
            <a:pPr marL="173736" indent="-173736">
              <a:buFont typeface="Arial" panose="020B0604020202020204" pitchFamily="34" charset="0"/>
              <a:buChar char="•"/>
            </a:pPr>
            <a:r>
              <a:rPr lang="en-US" dirty="0"/>
              <a:t>Students that were being supported the previous year will need follow up to determine if they still need support.</a:t>
            </a:r>
          </a:p>
          <a:p>
            <a:pPr marL="173736" indent="-173736">
              <a:buFont typeface="Arial" panose="020B0604020202020204" pitchFamily="34" charset="0"/>
              <a:buChar char="•"/>
            </a:pPr>
            <a:r>
              <a:rPr lang="en-US" dirty="0"/>
              <a:t>Students new to the school that were being supported at their previous school will need support, especially when they first enter the school.</a:t>
            </a:r>
          </a:p>
          <a:p>
            <a:pPr marL="173736" indent="-173736">
              <a:buFont typeface="Arial" panose="020B0604020202020204" pitchFamily="34" charset="0"/>
              <a:buChar char="•"/>
            </a:pPr>
            <a:r>
              <a:rPr lang="en-US" dirty="0"/>
              <a:t>Students that are re-entering school after being placed in an alternative setting will need support as they get accustomed to being in a school setting again.</a:t>
            </a:r>
          </a:p>
        </p:txBody>
      </p:sp>
      <p:sp>
        <p:nvSpPr>
          <p:cNvPr id="4" name="Slide Number Placeholder 3"/>
          <p:cNvSpPr>
            <a:spLocks noGrp="1"/>
          </p:cNvSpPr>
          <p:nvPr>
            <p:ph type="sldNum" idx="12"/>
          </p:nvPr>
        </p:nvSpPr>
        <p:spPr/>
        <p:txBody>
          <a:bodyPr/>
          <a:lstStyle/>
          <a:p>
            <a:pPr algn="r"/>
            <a:fld id="{00000000-1234-1234-1234-123412341234}" type="slidenum">
              <a:rPr lang="en-US">
                <a:latin typeface="Calibri"/>
                <a:ea typeface="Calibri"/>
                <a:cs typeface="Calibri"/>
                <a:sym typeface="Calibri"/>
              </a:rPr>
              <a:pPr algn="r"/>
              <a:t>28</a:t>
            </a:fld>
            <a:endParaRPr lang="en-US">
              <a:latin typeface="Calibri"/>
              <a:ea typeface="Calibri"/>
              <a:cs typeface="Calibri"/>
              <a:sym typeface="Calibri"/>
            </a:endParaRPr>
          </a:p>
        </p:txBody>
      </p:sp>
    </p:spTree>
    <p:extLst>
      <p:ext uri="{BB962C8B-B14F-4D97-AF65-F5344CB8AC3E}">
        <p14:creationId xmlns:p14="http://schemas.microsoft.com/office/powerpoint/2010/main" val="3759552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Clr>
                <a:schemeClr val="dk1"/>
              </a:buClr>
              <a:buSzPts val="1200"/>
              <a:buFont typeface="Arial"/>
              <a:buChar char="•"/>
            </a:pPr>
            <a:r>
              <a:rPr lang="en-US" dirty="0"/>
              <a:t>Classroom minors refer to behaviors that are managed by the teacher in the classroom, as opposed to office referrals.</a:t>
            </a:r>
          </a:p>
          <a:p>
            <a:pPr marL="174982" indent="-174982">
              <a:buClr>
                <a:schemeClr val="dk1"/>
              </a:buClr>
              <a:buSzPts val="1200"/>
              <a:buFont typeface="Arial"/>
              <a:buChar char="•"/>
            </a:pPr>
            <a:r>
              <a:rPr lang="en-US" dirty="0"/>
              <a:t>This is an example showing the data guidelines that a fictional school uses to identify students for Tier II and III interventions (at-risk and high risk). Note that they also have a column showing what is considered not a risk or very low risk for each measure. Share and ask for feedback as time allows.</a:t>
            </a:r>
          </a:p>
          <a:p>
            <a:pPr marL="174982" indent="-174982">
              <a:buClr>
                <a:schemeClr val="dk1"/>
              </a:buClr>
              <a:buSzPts val="1200"/>
              <a:buFont typeface="Arial"/>
              <a:buChar char="•"/>
            </a:pPr>
            <a:r>
              <a:rPr lang="en-US" dirty="0"/>
              <a:t>If possible, steer discussion towards looking at all of these student data to get a snapshot, or “big picture”.</a:t>
            </a:r>
          </a:p>
          <a:p>
            <a:pPr marL="174982" indent="-174982">
              <a:buClr>
                <a:schemeClr val="dk1"/>
              </a:buClr>
              <a:buSzPts val="1200"/>
              <a:buFont typeface="Arial"/>
              <a:buChar char="•"/>
            </a:pPr>
            <a:r>
              <a:rPr lang="en-US" dirty="0"/>
              <a:t>Remind schools to consider the context and culture of their own schools when developing their data decision rules.</a:t>
            </a:r>
          </a:p>
        </p:txBody>
      </p:sp>
      <p:sp>
        <p:nvSpPr>
          <p:cNvPr id="4" name="Slide Number Placeholder 3"/>
          <p:cNvSpPr>
            <a:spLocks noGrp="1"/>
          </p:cNvSpPr>
          <p:nvPr>
            <p:ph type="sldNum" sz="quarter" idx="10"/>
          </p:nvPr>
        </p:nvSpPr>
        <p:spPr/>
        <p:txBody>
          <a:bodyPr/>
          <a:lstStyle/>
          <a:p>
            <a:fld id="{688EA042-252A-47DF-B530-8D57C336B528}" type="slidenum">
              <a:rPr lang="en-US" smtClean="0"/>
              <a:t>29</a:t>
            </a:fld>
            <a:endParaRPr lang="en-US"/>
          </a:p>
        </p:txBody>
      </p:sp>
    </p:spTree>
    <p:extLst>
      <p:ext uri="{BB962C8B-B14F-4D97-AF65-F5344CB8AC3E}">
        <p14:creationId xmlns:p14="http://schemas.microsoft.com/office/powerpoint/2010/main" val="4260519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3</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6441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d63870cb3_1_17: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d63870cb3_1_17: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marL="0" indent="0"/>
            <a:r>
              <a:rPr lang="en-US" dirty="0"/>
              <a:t>Trainer Notes:</a:t>
            </a:r>
          </a:p>
          <a:p>
            <a:pPr marL="174982" indent="-174982">
              <a:buFont typeface="Arial" panose="020B0604020202020204" pitchFamily="34" charset="0"/>
              <a:buChar char="•"/>
            </a:pPr>
            <a:r>
              <a:rPr lang="en-US" dirty="0"/>
              <a:t>Remind participants of Aiden’s behaviors: </a:t>
            </a:r>
          </a:p>
          <a:p>
            <a:pPr marL="457200" lvl="1" indent="-173736">
              <a:buFont typeface="Arial" panose="020B0604020202020204" pitchFamily="34" charset="0"/>
              <a:buChar char="•"/>
            </a:pPr>
            <a:r>
              <a:rPr lang="en-US" dirty="0"/>
              <a:t>Behaviors: throwing books, cussing at teacher, and shouting at peers</a:t>
            </a:r>
          </a:p>
          <a:p>
            <a:pPr marL="171450" lvl="0" indent="-171450" algn="l" rtl="0">
              <a:spcBef>
                <a:spcPts val="0"/>
              </a:spcBef>
              <a:spcAft>
                <a:spcPts val="0"/>
              </a:spcAft>
              <a:buFont typeface="Arial" panose="020B0604020202020204" pitchFamily="34" charset="0"/>
              <a:buChar char="•"/>
            </a:pPr>
            <a:r>
              <a:rPr lang="en-US" dirty="0"/>
              <a:t>Aiden participated in a Big Buddy Mentoring Group for three days per week for social skills training.</a:t>
            </a:r>
          </a:p>
          <a:p>
            <a:pPr marL="457200" lvl="1" indent="-171450" algn="l" rtl="0">
              <a:spcBef>
                <a:spcPts val="0"/>
              </a:spcBef>
              <a:spcAft>
                <a:spcPts val="0"/>
              </a:spcAft>
              <a:buFont typeface="Arial" panose="020B0604020202020204" pitchFamily="34" charset="0"/>
              <a:buChar char="•"/>
            </a:pPr>
            <a:r>
              <a:rPr lang="en-US" dirty="0"/>
              <a:t>After six weeks of participating in this training, Aiden continued to display the same behaviors, and the classroom behaviors generalized and intensified to the cafeteria, school bus, and at home.</a:t>
            </a:r>
          </a:p>
          <a:p>
            <a:pPr marL="0" indent="0">
              <a:buFont typeface="Arial" panose="020B0604020202020204" pitchFamily="34" charset="0"/>
              <a:buNone/>
            </a:pPr>
            <a:endParaRPr dirty="0"/>
          </a:p>
        </p:txBody>
      </p:sp>
      <p:sp>
        <p:nvSpPr>
          <p:cNvPr id="215" name="Google Shape;215;g3d63870cb3_1_17: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lgn="r"/>
            <a:fld id="{00000000-1234-1234-1234-123412341234}" type="slidenum">
              <a:rPr lang="en-US"/>
              <a:pPr algn="r"/>
              <a:t>30</a:t>
            </a:fld>
            <a:endParaRPr/>
          </a:p>
        </p:txBody>
      </p:sp>
    </p:spTree>
    <p:extLst>
      <p:ext uri="{BB962C8B-B14F-4D97-AF65-F5344CB8AC3E}">
        <p14:creationId xmlns:p14="http://schemas.microsoft.com/office/powerpoint/2010/main" val="661504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terms Nomination and Referral are used interchangeably in PBIS literature and evaluation (e.g., TFI). We will use the term Referral in this section but note that there are examples of referral forms that use the word Nomination.</a:t>
            </a:r>
          </a:p>
        </p:txBody>
      </p:sp>
      <p:sp>
        <p:nvSpPr>
          <p:cNvPr id="4" name="Slide Number Placeholder 3"/>
          <p:cNvSpPr>
            <a:spLocks noGrp="1"/>
          </p:cNvSpPr>
          <p:nvPr>
            <p:ph type="sldNum" sz="quarter" idx="10"/>
          </p:nvPr>
        </p:nvSpPr>
        <p:spPr/>
        <p:txBody>
          <a:bodyPr/>
          <a:lstStyle/>
          <a:p>
            <a:fld id="{688EA042-252A-47DF-B530-8D57C336B528}" type="slidenum">
              <a:rPr lang="en-US" smtClean="0"/>
              <a:t>31</a:t>
            </a:fld>
            <a:endParaRPr lang="en-US"/>
          </a:p>
        </p:txBody>
      </p:sp>
    </p:spTree>
    <p:extLst>
      <p:ext uri="{BB962C8B-B14F-4D97-AF65-F5344CB8AC3E}">
        <p14:creationId xmlns:p14="http://schemas.microsoft.com/office/powerpoint/2010/main" val="2364519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defTabSz="933237">
              <a:buFont typeface="Arial" panose="020B0604020202020204" pitchFamily="34" charset="0"/>
              <a:buChar char="•"/>
              <a:defRPr/>
            </a:pPr>
            <a:r>
              <a:rPr lang="en-US" dirty="0"/>
              <a:t>Here are some examples of internalizing behaviors: cuts on skin, excessive nail biting, pulling out hair, avoiding contact with peers, excessive or frequent crying, etc.</a:t>
            </a:r>
          </a:p>
          <a:p>
            <a:pPr marL="174982" indent="-174982" defTabSz="933237">
              <a:buFont typeface="Arial" panose="020B0604020202020204" pitchFamily="34" charset="0"/>
              <a:buChar char="•"/>
              <a:defRPr/>
            </a:pPr>
            <a:r>
              <a:rPr lang="en-US" dirty="0"/>
              <a:t>Because</a:t>
            </a:r>
            <a:r>
              <a:rPr lang="en-US" baseline="0" dirty="0"/>
              <a:t> students with internalizing behaviors are often not disruptive, they may not receive classroom minors or office discipline referrals. Therefore, they may not be referred for interventions based on existing school data.</a:t>
            </a:r>
          </a:p>
          <a:p>
            <a:pPr marL="174982" indent="-174982" defTabSz="933237">
              <a:buFont typeface="Arial" panose="020B0604020202020204" pitchFamily="34" charset="0"/>
              <a:buChar char="•"/>
              <a:defRPr/>
            </a:pPr>
            <a:r>
              <a:rPr lang="en-US" baseline="0" dirty="0"/>
              <a:t>Having a procedure for teachers, staff, parents, and other family members to refer students for additional supports makes it more likely that these students will receive the help they need.</a:t>
            </a:r>
            <a:endParaRPr lang="en-US" dirty="0"/>
          </a:p>
        </p:txBody>
      </p:sp>
      <p:sp>
        <p:nvSpPr>
          <p:cNvPr id="4" name="Slide Number Placeholder 3"/>
          <p:cNvSpPr>
            <a:spLocks noGrp="1"/>
          </p:cNvSpPr>
          <p:nvPr>
            <p:ph type="sldNum" sz="quarter" idx="10"/>
          </p:nvPr>
        </p:nvSpPr>
        <p:spPr/>
        <p:txBody>
          <a:bodyPr/>
          <a:lstStyle/>
          <a:p>
            <a:fld id="{688EA042-252A-47DF-B530-8D57C336B528}" type="slidenum">
              <a:rPr lang="en-US" smtClean="0"/>
              <a:t>32</a:t>
            </a:fld>
            <a:endParaRPr lang="en-US"/>
          </a:p>
        </p:txBody>
      </p:sp>
    </p:spTree>
    <p:extLst>
      <p:ext uri="{BB962C8B-B14F-4D97-AF65-F5344CB8AC3E}">
        <p14:creationId xmlns:p14="http://schemas.microsoft.com/office/powerpoint/2010/main" val="4218081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0" indent="0">
              <a:buFont typeface="Arial" panose="020B0604020202020204" pitchFamily="34" charset="0"/>
              <a:buNone/>
            </a:pPr>
            <a:r>
              <a:rPr lang="en-US" dirty="0"/>
              <a:t>These are some guiding questions to consider when developing procedures for Tier III nominations or referrals.</a:t>
            </a:r>
            <a:br>
              <a:rPr lang="en-US" dirty="0"/>
            </a:br>
            <a:endParaRPr lang="en-US" dirty="0"/>
          </a:p>
        </p:txBody>
      </p:sp>
      <p:sp>
        <p:nvSpPr>
          <p:cNvPr id="4" name="Slide Number Placeholder 3"/>
          <p:cNvSpPr>
            <a:spLocks noGrp="1"/>
          </p:cNvSpPr>
          <p:nvPr>
            <p:ph type="sldNum" sz="quarter" idx="10"/>
          </p:nvPr>
        </p:nvSpPr>
        <p:spPr/>
        <p:txBody>
          <a:bodyPr/>
          <a:lstStyle/>
          <a:p>
            <a:fld id="{688EA042-252A-47DF-B530-8D57C336B528}" type="slidenum">
              <a:rPr lang="en-US" smtClean="0"/>
              <a:t>33</a:t>
            </a:fld>
            <a:endParaRPr lang="en-US"/>
          </a:p>
        </p:txBody>
      </p:sp>
    </p:spTree>
    <p:extLst>
      <p:ext uri="{BB962C8B-B14F-4D97-AF65-F5344CB8AC3E}">
        <p14:creationId xmlns:p14="http://schemas.microsoft.com/office/powerpoint/2010/main" val="37312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p>
          <a:p>
            <a:pPr marL="0" indent="0">
              <a:buFont typeface="Arial" panose="020B0604020202020204" pitchFamily="34" charset="0"/>
              <a:buNone/>
            </a:pPr>
            <a:r>
              <a:rPr lang="en-US" dirty="0"/>
              <a:t>This could be an activity, if time permits. See the facilitator guide for more information.</a:t>
            </a:r>
            <a:endParaRPr dirty="0"/>
          </a:p>
        </p:txBody>
      </p:sp>
      <p:sp>
        <p:nvSpPr>
          <p:cNvPr id="457" name="Google Shape;457;p2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34</a:t>
            </a:fld>
            <a:endParaRPr/>
          </a:p>
        </p:txBody>
      </p:sp>
    </p:spTree>
    <p:extLst>
      <p:ext uri="{BB962C8B-B14F-4D97-AF65-F5344CB8AC3E}">
        <p14:creationId xmlns:p14="http://schemas.microsoft.com/office/powerpoint/2010/main" val="1884229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endParaRPr dirty="0"/>
          </a:p>
          <a:p>
            <a:pPr marL="174982" indent="-174982">
              <a:buClr>
                <a:schemeClr val="dk1"/>
              </a:buClr>
              <a:buSzPts val="1200"/>
              <a:buFont typeface="Arial"/>
              <a:buChar char="•"/>
            </a:pPr>
            <a:r>
              <a:rPr lang="en-US" dirty="0"/>
              <a:t>What type of form will you use? Paper or digital? Where will the teacher access the forms? To whom will the teacher give the form? How will others, such as parents, access Tier III resources or forms?</a:t>
            </a:r>
            <a:endParaRPr dirty="0"/>
          </a:p>
          <a:p>
            <a:pPr marL="174982" indent="-174982">
              <a:buClr>
                <a:schemeClr val="dk1"/>
              </a:buClr>
              <a:buSzPts val="1200"/>
              <a:buFont typeface="Arial"/>
              <a:buChar char="•"/>
            </a:pPr>
            <a:r>
              <a:rPr lang="en-US" dirty="0"/>
              <a:t>Many schools implementing Tier III have a standard form for nominations, e.g., a Teacher Referral or a Nomination for Assistance form (examples on slides 37 and 38).</a:t>
            </a:r>
            <a:endParaRPr dirty="0"/>
          </a:p>
        </p:txBody>
      </p:sp>
      <p:sp>
        <p:nvSpPr>
          <p:cNvPr id="478" name="Google Shape;478;p2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35</a:t>
            </a:fld>
            <a:endParaRPr/>
          </a:p>
        </p:txBody>
      </p:sp>
    </p:spTree>
    <p:extLst>
      <p:ext uri="{BB962C8B-B14F-4D97-AF65-F5344CB8AC3E}">
        <p14:creationId xmlns:p14="http://schemas.microsoft.com/office/powerpoint/2010/main" val="3758598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26: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endParaRPr dirty="0"/>
          </a:p>
          <a:p>
            <a:pPr marL="174982" indent="-174982">
              <a:buClr>
                <a:schemeClr val="dk1"/>
              </a:buClr>
              <a:buSzPts val="1200"/>
              <a:buFont typeface="Arial"/>
              <a:buChar char="•"/>
            </a:pPr>
            <a:r>
              <a:rPr lang="en-US" dirty="0"/>
              <a:t>It is important to collect additional data to determine the appropriate intervention for a student.</a:t>
            </a:r>
            <a:endParaRPr dirty="0"/>
          </a:p>
          <a:p>
            <a:pPr marL="174982" indent="-174982">
              <a:buClr>
                <a:schemeClr val="dk1"/>
              </a:buClr>
              <a:buSzPts val="1200"/>
              <a:buFont typeface="Arial"/>
              <a:buChar char="•"/>
            </a:pPr>
            <a:r>
              <a:rPr lang="en-US" dirty="0"/>
              <a:t>Although an</a:t>
            </a:r>
            <a:r>
              <a:rPr lang="en-US" baseline="0" dirty="0"/>
              <a:t> FBA will be conducted, it is useful for the person doing the referral to collect supporting data that can help the team complete the FBA.</a:t>
            </a:r>
            <a:endParaRPr dirty="0"/>
          </a:p>
        </p:txBody>
      </p:sp>
      <p:sp>
        <p:nvSpPr>
          <p:cNvPr id="492" name="Google Shape;492;p26: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36</a:t>
            </a:fld>
            <a:endParaRPr/>
          </a:p>
        </p:txBody>
      </p:sp>
    </p:spTree>
    <p:extLst>
      <p:ext uri="{BB962C8B-B14F-4D97-AF65-F5344CB8AC3E}">
        <p14:creationId xmlns:p14="http://schemas.microsoft.com/office/powerpoint/2010/main" val="3776414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7: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endParaRPr dirty="0"/>
          </a:p>
          <a:p>
            <a:pPr marL="174982" indent="-174982">
              <a:buClr>
                <a:schemeClr val="dk1"/>
              </a:buClr>
              <a:buSzPts val="1200"/>
              <a:buFont typeface="Arial"/>
              <a:buChar char="•"/>
            </a:pPr>
            <a:r>
              <a:rPr lang="en-US" dirty="0"/>
              <a:t>The idea is to create a process for referrals that everyone will be able to follow consistently.</a:t>
            </a:r>
            <a:endParaRPr dirty="0"/>
          </a:p>
          <a:p>
            <a:pPr marL="174982" indent="-174982">
              <a:buClr>
                <a:schemeClr val="dk1"/>
              </a:buClr>
              <a:buSzPts val="1200"/>
              <a:buFont typeface="Arial"/>
              <a:buChar char="•"/>
            </a:pPr>
            <a:r>
              <a:rPr lang="en-US" dirty="0"/>
              <a:t>The teacher example above includes information the teacher needs to make available to the PBIS team when they submit a request.</a:t>
            </a:r>
            <a:endParaRPr dirty="0"/>
          </a:p>
          <a:p>
            <a:pPr marL="174982" indent="-174982">
              <a:buClr>
                <a:schemeClr val="dk1"/>
              </a:buClr>
              <a:buSzPts val="1200"/>
              <a:buFont typeface="Arial"/>
              <a:buChar char="•"/>
            </a:pPr>
            <a:r>
              <a:rPr lang="en-US" dirty="0"/>
              <a:t>The next slide shows a sample Request for Assistance form that can be used to record all of the data and information that need to be submitted with the request.</a:t>
            </a:r>
            <a:endParaRPr dirty="0"/>
          </a:p>
        </p:txBody>
      </p:sp>
      <p:sp>
        <p:nvSpPr>
          <p:cNvPr id="499" name="Google Shape;499;p27: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37</a:t>
            </a:fld>
            <a:endParaRPr/>
          </a:p>
        </p:txBody>
      </p:sp>
    </p:spTree>
    <p:extLst>
      <p:ext uri="{BB962C8B-B14F-4D97-AF65-F5344CB8AC3E}">
        <p14:creationId xmlns:p14="http://schemas.microsoft.com/office/powerpoint/2010/main" val="2362217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29: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endParaRPr dirty="0"/>
          </a:p>
          <a:p>
            <a:pPr marL="174982" indent="-174982">
              <a:buClr>
                <a:schemeClr val="dk1"/>
              </a:buClr>
              <a:buSzPts val="1200"/>
              <a:buFont typeface="Arial"/>
              <a:buChar char="•"/>
            </a:pPr>
            <a:r>
              <a:rPr lang="en-US" dirty="0"/>
              <a:t>Note: the terms Nomination and Referral are used interchangeably in PBIS literature and evaluation (e.g., TFI).</a:t>
            </a:r>
          </a:p>
          <a:p>
            <a:pPr marL="174982" indent="-174982">
              <a:buClr>
                <a:schemeClr val="dk1"/>
              </a:buClr>
              <a:buSzPts val="1200"/>
              <a:buFont typeface="Arial"/>
              <a:buChar char="•"/>
            </a:pPr>
            <a:r>
              <a:rPr lang="en-US" dirty="0"/>
              <a:t>A teacher nomination form is something teams will need to decide on; either create their own, use this one, or adapt another one.</a:t>
            </a:r>
            <a:endParaRPr dirty="0"/>
          </a:p>
          <a:p>
            <a:pPr marL="174982" indent="-174982">
              <a:buClr>
                <a:schemeClr val="dk1"/>
              </a:buClr>
              <a:buSzPts val="1200"/>
              <a:buFont typeface="Arial"/>
              <a:buChar char="•"/>
            </a:pPr>
            <a:r>
              <a:rPr lang="en-US" dirty="0"/>
              <a:t>Also, schools may decide to have forms for parents or others to nominate students.</a:t>
            </a:r>
            <a:endParaRPr dirty="0"/>
          </a:p>
          <a:p>
            <a:pPr marL="174982" indent="-174982">
              <a:buClr>
                <a:schemeClr val="dk1"/>
              </a:buClr>
              <a:buSzPts val="1200"/>
              <a:buFont typeface="Arial"/>
              <a:buChar char="•"/>
            </a:pPr>
            <a:r>
              <a:rPr lang="en-US" dirty="0"/>
              <a:t>This form is included in the accompanying facilitator guide and is downloadable from the link provided on the slide.</a:t>
            </a:r>
            <a:endParaRPr lang="en-US" u="sng" dirty="0"/>
          </a:p>
        </p:txBody>
      </p:sp>
      <p:sp>
        <p:nvSpPr>
          <p:cNvPr id="513" name="Google Shape;513;p29: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buSzPts val="1200"/>
              <a:buFont typeface="Calibri"/>
              <a:buNone/>
            </a:pPr>
            <a:fld id="{00000000-1234-1234-1234-123412341234}" type="slidenum">
              <a:rPr lang="en-US">
                <a:latin typeface="Calibri"/>
                <a:ea typeface="Calibri"/>
                <a:cs typeface="Calibri"/>
                <a:sym typeface="Calibri"/>
              </a:rPr>
              <a:pPr algn="r">
                <a:buSzPts val="1200"/>
                <a:buFont typeface="Calibri"/>
                <a:buNone/>
              </a:pPr>
              <a:t>38</a:t>
            </a:fld>
            <a:endParaRPr>
              <a:latin typeface="Calibri"/>
              <a:ea typeface="Calibri"/>
              <a:cs typeface="Calibri"/>
              <a:sym typeface="Calibri"/>
            </a:endParaRPr>
          </a:p>
        </p:txBody>
      </p:sp>
    </p:spTree>
    <p:extLst>
      <p:ext uri="{BB962C8B-B14F-4D97-AF65-F5344CB8AC3E}">
        <p14:creationId xmlns:p14="http://schemas.microsoft.com/office/powerpoint/2010/main" val="2348457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8EA042-252A-47DF-B530-8D57C336B528}" type="slidenum">
              <a:rPr lang="en-US" smtClean="0"/>
              <a:t>39</a:t>
            </a:fld>
            <a:endParaRPr lang="en-US"/>
          </a:p>
        </p:txBody>
      </p:sp>
    </p:spTree>
    <p:extLst>
      <p:ext uri="{BB962C8B-B14F-4D97-AF65-F5344CB8AC3E}">
        <p14:creationId xmlns:p14="http://schemas.microsoft.com/office/powerpoint/2010/main" val="243634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a:buClr>
                <a:schemeClr val="dk1"/>
              </a:buClr>
              <a:buSzPts val="1200"/>
            </a:pPr>
            <a:r>
              <a:rPr lang="en-US" dirty="0">
                <a:latin typeface="Calibri"/>
                <a:ea typeface="Calibri"/>
                <a:cs typeface="Calibri"/>
                <a:sym typeface="Calibri"/>
              </a:rPr>
              <a:t>Trainer Notes:</a:t>
            </a:r>
            <a:endParaRPr dirty="0"/>
          </a:p>
          <a:p>
            <a:pPr marL="174982" indent="-174982">
              <a:buClr>
                <a:schemeClr val="dk1"/>
              </a:buClr>
              <a:buSzPts val="1200"/>
              <a:buFont typeface="Arial"/>
              <a:buChar char="•"/>
            </a:pPr>
            <a:r>
              <a:rPr lang="en-US" dirty="0">
                <a:latin typeface="Calibri"/>
                <a:ea typeface="Calibri"/>
                <a:cs typeface="Calibri"/>
                <a:sym typeface="Calibri"/>
              </a:rPr>
              <a:t>The TFI will be used throughout PBIS modules. Each module aligns with one or more of the TFI items, denoted by the yellow arrows.</a:t>
            </a:r>
            <a:endParaRPr dirty="0"/>
          </a:p>
          <a:p>
            <a:pPr marL="174982" indent="-174982">
              <a:buClr>
                <a:schemeClr val="dk1"/>
              </a:buClr>
              <a:buSzPts val="1200"/>
              <a:buFont typeface="Arial"/>
              <a:buChar char="•"/>
            </a:pPr>
            <a:r>
              <a:rPr lang="en-US" dirty="0">
                <a:latin typeface="Calibri"/>
                <a:ea typeface="Calibri"/>
                <a:cs typeface="Calibri"/>
                <a:sym typeface="Calibri"/>
              </a:rPr>
              <a:t>The TFI is a tool that can be used for PBIS implementation planning, PBIS progress monitoring, and evaluation of PBIS implementation.</a:t>
            </a:r>
            <a:endParaRPr dirty="0"/>
          </a:p>
          <a:p>
            <a:pPr marL="174982" indent="-174982">
              <a:buClr>
                <a:schemeClr val="dk1"/>
              </a:buClr>
              <a:buSzPts val="1200"/>
              <a:buFont typeface="Arial"/>
              <a:buChar char="•"/>
            </a:pPr>
            <a:r>
              <a:rPr lang="en-US" dirty="0">
                <a:latin typeface="Calibri"/>
                <a:ea typeface="Calibri"/>
                <a:cs typeface="Calibri"/>
                <a:sym typeface="Calibri"/>
              </a:rPr>
              <a:t>In this module, items 3.3, 3.14 and 3.15 will be addressed.</a:t>
            </a:r>
            <a:endParaRPr dirty="0"/>
          </a:p>
        </p:txBody>
      </p:sp>
      <p:sp>
        <p:nvSpPr>
          <p:cNvPr id="326" name="Google Shape;326;p4:notes"/>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noAutofit/>
          </a:bodyPr>
          <a:lstStyle/>
          <a:p>
            <a:r>
              <a:rPr lang="en-US">
                <a:solidFill>
                  <a:schemeClr val="dk1"/>
                </a:solidFill>
                <a:latin typeface="Georgia"/>
                <a:ea typeface="Georgia"/>
                <a:cs typeface="Georgia"/>
                <a:sym typeface="Georgia"/>
              </a:rPr>
              <a:t>6/7/2019 9:45:32 AM</a:t>
            </a:r>
            <a:endParaRPr>
              <a:solidFill>
                <a:schemeClr val="dk1"/>
              </a:solidFill>
              <a:latin typeface="Georgia"/>
              <a:ea typeface="Georgia"/>
              <a:cs typeface="Georgia"/>
              <a:sym typeface="Georgia"/>
            </a:endParaRPr>
          </a:p>
        </p:txBody>
      </p:sp>
      <p:sp>
        <p:nvSpPr>
          <p:cNvPr id="327" name="Google Shape;327;p4:notes"/>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noAutofit/>
          </a:bodyPr>
          <a:lstStyle/>
          <a:p>
            <a:r>
              <a:rPr lang="en-US"/>
              <a:t>DE-PBS Cadre Meeting</a:t>
            </a:r>
            <a:endParaRPr/>
          </a:p>
        </p:txBody>
      </p:sp>
      <p:sp>
        <p:nvSpPr>
          <p:cNvPr id="328" name="Google Shape;328;p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fld id="{00000000-1234-1234-1234-123412341234}" type="slidenum">
              <a:rPr lang="en-US">
                <a:solidFill>
                  <a:schemeClr val="dk1"/>
                </a:solidFill>
                <a:latin typeface="Georgia"/>
                <a:ea typeface="Georgia"/>
                <a:cs typeface="Georgia"/>
                <a:sym typeface="Georgia"/>
              </a:rPr>
              <a:pPr/>
              <a:t>4</a:t>
            </a:fld>
            <a:endParaRPr>
              <a:solidFill>
                <a:schemeClr val="dk1"/>
              </a:solidFill>
              <a:latin typeface="Georgia"/>
              <a:ea typeface="Georgia"/>
              <a:cs typeface="Georgia"/>
              <a:sym typeface="Georgia"/>
            </a:endParaRPr>
          </a:p>
        </p:txBody>
      </p:sp>
      <p:sp>
        <p:nvSpPr>
          <p:cNvPr id="329" name="Google Shape;329;p4:notes"/>
          <p:cNvSpPr txBox="1">
            <a:spLocks noGrp="1"/>
          </p:cNvSpPr>
          <p:nvPr>
            <p:ph type="hdr" idx="3"/>
          </p:nvPr>
        </p:nvSpPr>
        <p:spPr>
          <a:xfrm>
            <a:off x="0" y="0"/>
            <a:ext cx="3043343" cy="467072"/>
          </a:xfrm>
          <a:prstGeom prst="rect">
            <a:avLst/>
          </a:prstGeom>
          <a:noFill/>
          <a:ln>
            <a:noFill/>
          </a:ln>
        </p:spPr>
        <p:txBody>
          <a:bodyPr spcFirstLastPara="1" wrap="square" lIns="93308" tIns="46641" rIns="93308" bIns="46641" anchor="t" anchorCtr="0">
            <a:noAutofit/>
          </a:bodyPr>
          <a:lstStyle/>
          <a:p>
            <a:r>
              <a:rPr lang="en-US"/>
              <a:t>DRAFT </a:t>
            </a:r>
            <a:endParaRPr/>
          </a:p>
        </p:txBody>
      </p:sp>
    </p:spTree>
    <p:extLst>
      <p:ext uri="{BB962C8B-B14F-4D97-AF65-F5344CB8AC3E}">
        <p14:creationId xmlns:p14="http://schemas.microsoft.com/office/powerpoint/2010/main" val="3051292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r>
              <a:rPr lang="en-US" dirty="0"/>
              <a:t>Trainer notes:</a:t>
            </a:r>
          </a:p>
          <a:p>
            <a:pPr marL="173736" indent="-173736">
              <a:buFont typeface="Arial" panose="020B0604020202020204" pitchFamily="34" charset="0"/>
              <a:buChar char="•"/>
            </a:pPr>
            <a:r>
              <a:rPr lang="en-US" dirty="0"/>
              <a:t>Universal screeners can help detect emotional disorders and may help students at risk to get early intervention (Tier II or Tier III supports).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Screeners can help identify behavior concerns that wouldn’t be otherwise identified, e.g., internalizing behaviors. </a:t>
            </a:r>
            <a:endParaRPr lang="en-US" dirty="0"/>
          </a:p>
          <a:p>
            <a:pPr marL="173736" indent="-173736">
              <a:buFont typeface="Arial" panose="020B0604020202020204" pitchFamily="34" charset="0"/>
              <a:buChar char="•"/>
            </a:pPr>
            <a:r>
              <a:rPr lang="en-US" dirty="0"/>
              <a:t>Students with emotional and behavioral disorders who experience a delay in intervention often experience worse outcomes than those who receive early intervention.</a:t>
            </a:r>
          </a:p>
          <a:p>
            <a:endParaRPr lang="en-US" dirty="0"/>
          </a:p>
        </p:txBody>
      </p:sp>
      <p:sp>
        <p:nvSpPr>
          <p:cNvPr id="4" name="Slide Number Placeholder 3"/>
          <p:cNvSpPr>
            <a:spLocks noGrp="1"/>
          </p:cNvSpPr>
          <p:nvPr>
            <p:ph type="sldNum" sz="quarter" idx="5"/>
          </p:nvPr>
        </p:nvSpPr>
        <p:spPr/>
        <p:txBody>
          <a:bodyPr/>
          <a:lstStyle/>
          <a:p>
            <a:fld id="{688EA042-252A-47DF-B530-8D57C336B528}" type="slidenum">
              <a:rPr lang="en-US" smtClean="0"/>
              <a:t>40</a:t>
            </a:fld>
            <a:endParaRPr lang="en-US"/>
          </a:p>
        </p:txBody>
      </p:sp>
    </p:spTree>
    <p:extLst>
      <p:ext uri="{BB962C8B-B14F-4D97-AF65-F5344CB8AC3E}">
        <p14:creationId xmlns:p14="http://schemas.microsoft.com/office/powerpoint/2010/main" val="1371366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c4df3facd_0_6: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c4df3facd_0_6: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r>
              <a:rPr lang="en-US" dirty="0"/>
              <a:t>Trainer Notes:</a:t>
            </a:r>
          </a:p>
          <a:p>
            <a:pPr marL="0" indent="0">
              <a:buFont typeface="Arial" panose="020B0604020202020204" pitchFamily="34" charset="0"/>
              <a:buNone/>
            </a:pPr>
            <a:r>
              <a:rPr lang="en-US" dirty="0"/>
              <a:t>There are several advantages in using a standardized screening tool to assist in the identification process in Tier III (MO PBS, 2017).</a:t>
            </a:r>
            <a:endParaRPr dirty="0"/>
          </a:p>
        </p:txBody>
      </p:sp>
      <p:sp>
        <p:nvSpPr>
          <p:cNvPr id="217" name="Google Shape;217;g4c4df3facd_0_6: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buClr>
                <a:srgbClr val="000000"/>
              </a:buClr>
            </a:pPr>
            <a:fld id="{00000000-1234-1234-1234-123412341234}" type="slidenum">
              <a:rPr lang="en-US"/>
              <a:pPr>
                <a:buClr>
                  <a:srgbClr val="000000"/>
                </a:buClr>
              </a:pPr>
              <a:t>41</a:t>
            </a:fld>
            <a:endParaRPr/>
          </a:p>
        </p:txBody>
      </p:sp>
    </p:spTree>
    <p:extLst>
      <p:ext uri="{BB962C8B-B14F-4D97-AF65-F5344CB8AC3E}">
        <p14:creationId xmlns:p14="http://schemas.microsoft.com/office/powerpoint/2010/main" val="574527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This table</a:t>
            </a:r>
            <a:r>
              <a:rPr lang="en-US" baseline="0" dirty="0"/>
              <a:t>, developed by the Illinois PBIS Network, compares a selection of evidence-based screeners that districts may consider using.</a:t>
            </a:r>
          </a:p>
          <a:p>
            <a:pPr marL="174982" indent="-174982">
              <a:buFont typeface="Arial" panose="020B0604020202020204" pitchFamily="34" charset="0"/>
              <a:buChar char="•"/>
            </a:pPr>
            <a:r>
              <a:rPr lang="en-US" baseline="0" dirty="0"/>
              <a:t>When choosing a screener, districts need to consider what they want to measure (e.g., internalizing problem behaviors) and choose a screener accordingly.</a:t>
            </a:r>
          </a:p>
          <a:p>
            <a:pPr marL="174982" indent="-174982">
              <a:buFont typeface="Arial" panose="020B0604020202020204" pitchFamily="34" charset="0"/>
              <a:buChar char="•"/>
            </a:pPr>
            <a:r>
              <a:rPr lang="en-US" baseline="0" dirty="0"/>
              <a:t>Other considerations districts may want to take into account are time required to administer the screener, ease of use, and cost.</a:t>
            </a:r>
          </a:p>
          <a:p>
            <a:pPr marL="174982" indent="-174982" defTabSz="933237">
              <a:buFont typeface="Arial" panose="020B0604020202020204" pitchFamily="34" charset="0"/>
              <a:buChar char="•"/>
              <a:defRPr/>
            </a:pPr>
            <a:r>
              <a:rPr lang="en-US" baseline="0" dirty="0"/>
              <a:t>This is continued on the next slide. The entire spreadsheet is in the facilitator guide.</a:t>
            </a:r>
            <a:endParaRPr lang="en-US" baseline="0" dirty="0">
              <a:highlight>
                <a:srgbClr val="FFFF00"/>
              </a:highlight>
            </a:endParaRPr>
          </a:p>
          <a:p>
            <a:pPr marL="174982" indent="-174982">
              <a:buFont typeface="Arial" panose="020B0604020202020204" pitchFamily="34" charset="0"/>
              <a:buChar char="•"/>
            </a:pPr>
            <a:r>
              <a:rPr lang="en-US" baseline="0" dirty="0"/>
              <a:t>Link to resources for screening: </a:t>
            </a:r>
            <a:r>
              <a:rPr lang="en-US" dirty="0">
                <a:hlinkClick r:id="rId3"/>
              </a:rPr>
              <a:t>https://www.pbis.org/resource/screening-resources</a:t>
            </a:r>
            <a:endParaRPr lang="en-US" u="sng" dirty="0">
              <a:highlight>
                <a:srgbClr val="FFFF00"/>
              </a:highlight>
            </a:endParaRPr>
          </a:p>
        </p:txBody>
      </p:sp>
      <p:sp>
        <p:nvSpPr>
          <p:cNvPr id="4" name="Slide Number Placeholder 3"/>
          <p:cNvSpPr>
            <a:spLocks noGrp="1"/>
          </p:cNvSpPr>
          <p:nvPr>
            <p:ph type="sldNum" sz="quarter" idx="10"/>
          </p:nvPr>
        </p:nvSpPr>
        <p:spPr/>
        <p:txBody>
          <a:bodyPr/>
          <a:lstStyle/>
          <a:p>
            <a:fld id="{688EA042-252A-47DF-B530-8D57C336B528}" type="slidenum">
              <a:rPr lang="en-US" smtClean="0"/>
              <a:t>42</a:t>
            </a:fld>
            <a:endParaRPr lang="en-US"/>
          </a:p>
        </p:txBody>
      </p:sp>
    </p:spTree>
    <p:extLst>
      <p:ext uri="{BB962C8B-B14F-4D97-AF65-F5344CB8AC3E}">
        <p14:creationId xmlns:p14="http://schemas.microsoft.com/office/powerpoint/2010/main" val="3452215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SDQ here: </a:t>
            </a:r>
            <a:r>
              <a:rPr lang="en-US" sz="1200" dirty="0">
                <a:hlinkClick r:id="rId3"/>
              </a:rPr>
              <a:t>http://www.sdqinfo.org</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Info on SRSS here: </a:t>
            </a:r>
            <a:r>
              <a:rPr lang="en-US" dirty="0">
                <a:hlinkClick r:id="rId4"/>
              </a:rPr>
              <a:t>https://mimtsstac.org/evaluation/student-assessments/student-risk-screening-scale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SSIS here: </a:t>
            </a:r>
            <a:r>
              <a:rPr lang="en-US" sz="1200" dirty="0">
                <a:hlinkClick r:id="rId5"/>
              </a:rPr>
              <a:t>http://psychcorp.pearsonassessments.com/pai/ca/cahome.htm</a:t>
            </a:r>
            <a:endParaRPr lang="en-US" sz="1200" dirty="0"/>
          </a:p>
        </p:txBody>
      </p:sp>
      <p:sp>
        <p:nvSpPr>
          <p:cNvPr id="4" name="Slide Number Placeholder 3"/>
          <p:cNvSpPr>
            <a:spLocks noGrp="1"/>
          </p:cNvSpPr>
          <p:nvPr>
            <p:ph type="sldNum" sz="quarter" idx="10"/>
          </p:nvPr>
        </p:nvSpPr>
        <p:spPr/>
        <p:txBody>
          <a:bodyPr/>
          <a:lstStyle/>
          <a:p>
            <a:fld id="{688EA042-252A-47DF-B530-8D57C336B528}" type="slidenum">
              <a:rPr lang="en-US" smtClean="0"/>
              <a:t>43</a:t>
            </a:fld>
            <a:endParaRPr lang="en-US"/>
          </a:p>
        </p:txBody>
      </p:sp>
    </p:spTree>
    <p:extLst>
      <p:ext uri="{BB962C8B-B14F-4D97-AF65-F5344CB8AC3E}">
        <p14:creationId xmlns:p14="http://schemas.microsoft.com/office/powerpoint/2010/main" val="15949449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Notes:</a:t>
            </a:r>
          </a:p>
          <a:p>
            <a:pPr marL="0" indent="0">
              <a:buFont typeface="Arial" panose="020B0604020202020204" pitchFamily="34" charset="0"/>
              <a:buNone/>
            </a:pPr>
            <a:r>
              <a:rPr lang="en-US" baseline="0" dirty="0"/>
              <a:t>Districts should develop a standard procedure for universal screening.</a:t>
            </a:r>
          </a:p>
        </p:txBody>
      </p:sp>
      <p:sp>
        <p:nvSpPr>
          <p:cNvPr id="4" name="Slide Number Placeholder 3"/>
          <p:cNvSpPr>
            <a:spLocks noGrp="1"/>
          </p:cNvSpPr>
          <p:nvPr>
            <p:ph type="sldNum" sz="quarter" idx="10"/>
          </p:nvPr>
        </p:nvSpPr>
        <p:spPr/>
        <p:txBody>
          <a:bodyPr/>
          <a:lstStyle/>
          <a:p>
            <a:fld id="{688EA042-252A-47DF-B530-8D57C336B528}" type="slidenum">
              <a:rPr lang="en-US" smtClean="0"/>
              <a:t>44</a:t>
            </a:fld>
            <a:endParaRPr lang="en-US"/>
          </a:p>
        </p:txBody>
      </p:sp>
    </p:spTree>
    <p:extLst>
      <p:ext uri="{BB962C8B-B14F-4D97-AF65-F5344CB8AC3E}">
        <p14:creationId xmlns:p14="http://schemas.microsoft.com/office/powerpoint/2010/main" val="41844429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c4df3facd_0_25: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c4df3facd_0_25: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a:buSzPts val="2400"/>
            </a:pPr>
            <a:r>
              <a:rPr lang="en-US" dirty="0"/>
              <a:t>Trainer Notes:</a:t>
            </a:r>
          </a:p>
          <a:p>
            <a:pPr marL="173736" indent="-174982">
              <a:buSzPct val="100000"/>
              <a:buFont typeface="Arial" panose="020B0604020202020204" pitchFamily="34" charset="0"/>
              <a:buChar char="•"/>
            </a:pPr>
            <a:r>
              <a:rPr lang="en-US" dirty="0"/>
              <a:t>During a student’s observation, interview, or testing it is important that parents provide informed consent.</a:t>
            </a:r>
          </a:p>
          <a:p>
            <a:pPr marL="173736" indent="-174982">
              <a:buSzPct val="100000"/>
              <a:buFont typeface="Arial" panose="020B0604020202020204" pitchFamily="34" charset="0"/>
              <a:buChar char="•"/>
            </a:pPr>
            <a:r>
              <a:rPr lang="en-US" dirty="0"/>
              <a:t>IDEA 2004 permits “screening” procedures without parental consent.</a:t>
            </a:r>
          </a:p>
          <a:p>
            <a:pPr marL="173736" indent="-174982">
              <a:buSzPct val="100000"/>
              <a:buFont typeface="Arial" panose="020B0604020202020204" pitchFamily="34" charset="0"/>
              <a:buChar char="•"/>
            </a:pPr>
            <a:r>
              <a:rPr lang="en-US" dirty="0"/>
              <a:t>If universal screening surveys are being completed by students, a school should seek parental consent and student assent.</a:t>
            </a:r>
          </a:p>
          <a:p>
            <a:pPr marL="173736" indent="-174982">
              <a:buSzPct val="100000"/>
              <a:buFont typeface="Arial" panose="020B0604020202020204" pitchFamily="34" charset="0"/>
              <a:buChar char="•"/>
            </a:pPr>
            <a:r>
              <a:rPr lang="en-US" dirty="0"/>
              <a:t>If universal screening surveys are being completed by teachers about students, a school should seek to inform the parents/guardians.</a:t>
            </a:r>
          </a:p>
          <a:p>
            <a:pPr marL="173736" indent="-174982">
              <a:buSzPct val="100000"/>
              <a:buFont typeface="Arial" panose="020B0604020202020204" pitchFamily="34" charset="0"/>
              <a:buChar char="•"/>
            </a:pPr>
            <a:r>
              <a:rPr lang="en-US" dirty="0"/>
              <a:t>Examples of review of existing data include:</a:t>
            </a:r>
          </a:p>
          <a:p>
            <a:pPr marL="457200" indent="-174982">
              <a:buSzPct val="100000"/>
              <a:buFont typeface="Arial" panose="020B0604020202020204" pitchFamily="34" charset="0"/>
              <a:buChar char="•"/>
            </a:pPr>
            <a:r>
              <a:rPr lang="en-US" dirty="0"/>
              <a:t>A response to behavior supports or academic instruction or instructional methods.</a:t>
            </a:r>
          </a:p>
          <a:p>
            <a:pPr marL="457200" indent="-174982">
              <a:buSzPct val="100000"/>
              <a:buFont typeface="Arial" panose="020B0604020202020204" pitchFamily="34" charset="0"/>
              <a:buChar char="•"/>
            </a:pPr>
            <a:r>
              <a:rPr lang="en-US" dirty="0"/>
              <a:t>The</a:t>
            </a:r>
            <a:r>
              <a:rPr lang="en-US" baseline="0" dirty="0"/>
              <a:t> s</a:t>
            </a:r>
            <a:r>
              <a:rPr lang="en-US" dirty="0"/>
              <a:t>peaker will field questions and answers regarding hypothetical situations and the question of whether consent is needed in that case.</a:t>
            </a:r>
          </a:p>
          <a:p>
            <a:pPr marL="457200" indent="-174982">
              <a:buSzPct val="100000"/>
              <a:buFont typeface="Arial" panose="020B0604020202020204" pitchFamily="34" charset="0"/>
              <a:buChar char="•"/>
            </a:pPr>
            <a:r>
              <a:rPr lang="en-US" dirty="0"/>
              <a:t>Refer to state and district policies.</a:t>
            </a:r>
            <a:endParaRPr dirty="0"/>
          </a:p>
        </p:txBody>
      </p:sp>
      <p:sp>
        <p:nvSpPr>
          <p:cNvPr id="252" name="Google Shape;252;g4c4df3facd_0_25: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buClr>
                <a:srgbClr val="000000"/>
              </a:buClr>
            </a:pPr>
            <a:fld id="{00000000-1234-1234-1234-123412341234}" type="slidenum">
              <a:rPr lang="en-US"/>
              <a:pPr>
                <a:buClr>
                  <a:srgbClr val="000000"/>
                </a:buClr>
              </a:pPr>
              <a:t>45</a:t>
            </a:fld>
            <a:endParaRPr/>
          </a:p>
        </p:txBody>
      </p:sp>
    </p:spTree>
    <p:extLst>
      <p:ext uri="{BB962C8B-B14F-4D97-AF65-F5344CB8AC3E}">
        <p14:creationId xmlns:p14="http://schemas.microsoft.com/office/powerpoint/2010/main" val="2664870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 slides in this section provide a case study example of a student who is referred for Tier III support.</a:t>
            </a:r>
          </a:p>
        </p:txBody>
      </p:sp>
      <p:sp>
        <p:nvSpPr>
          <p:cNvPr id="4" name="Slide Number Placeholder 3"/>
          <p:cNvSpPr>
            <a:spLocks noGrp="1"/>
          </p:cNvSpPr>
          <p:nvPr>
            <p:ph type="sldNum" sz="quarter" idx="5"/>
          </p:nvPr>
        </p:nvSpPr>
        <p:spPr/>
        <p:txBody>
          <a:bodyPr/>
          <a:lstStyle/>
          <a:p>
            <a:fld id="{688EA042-252A-47DF-B530-8D57C336B528}" type="slidenum">
              <a:rPr lang="en-US" smtClean="0"/>
              <a:t>46</a:t>
            </a:fld>
            <a:endParaRPr lang="en-US"/>
          </a:p>
        </p:txBody>
      </p:sp>
    </p:spTree>
    <p:extLst>
      <p:ext uri="{BB962C8B-B14F-4D97-AF65-F5344CB8AC3E}">
        <p14:creationId xmlns:p14="http://schemas.microsoft.com/office/powerpoint/2010/main" val="36310440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47</a:t>
            </a:fld>
            <a:endParaRPr lang="en-US"/>
          </a:p>
        </p:txBody>
      </p:sp>
    </p:spTree>
    <p:extLst>
      <p:ext uri="{BB962C8B-B14F-4D97-AF65-F5344CB8AC3E}">
        <p14:creationId xmlns:p14="http://schemas.microsoft.com/office/powerpoint/2010/main" val="2084395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48</a:t>
            </a:fld>
            <a:endParaRPr lang="en-US"/>
          </a:p>
        </p:txBody>
      </p:sp>
    </p:spTree>
    <p:extLst>
      <p:ext uri="{BB962C8B-B14F-4D97-AF65-F5344CB8AC3E}">
        <p14:creationId xmlns:p14="http://schemas.microsoft.com/office/powerpoint/2010/main" val="1526235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Existing school data are used both to evaluate whether a student meets the entry criteria for Tier III interventions and to determine the Function of a student’s behavior.</a:t>
            </a:r>
          </a:p>
          <a:p>
            <a:pPr marL="171450" indent="-171450">
              <a:buFont typeface="Arial" panose="020B0604020202020204" pitchFamily="34" charset="0"/>
              <a:buChar char="•"/>
            </a:pPr>
            <a:r>
              <a:rPr lang="en-US" dirty="0"/>
              <a:t>If it is determined that a student meets Tier III entry criteria, an Action Team (also called a Problem-Solving Team) will be formed to complete the Functional Behavior Assessment and Behavior Intervention Plan. </a:t>
            </a:r>
          </a:p>
          <a:p>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49</a:t>
            </a:fld>
            <a:endParaRPr lang="en-US"/>
          </a:p>
        </p:txBody>
      </p:sp>
    </p:spTree>
    <p:extLst>
      <p:ext uri="{BB962C8B-B14F-4D97-AF65-F5344CB8AC3E}">
        <p14:creationId xmlns:p14="http://schemas.microsoft.com/office/powerpoint/2010/main" val="1104479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The school and people presented in this case study are fictional. The purpose of the case study is to provide a concrete example of Tier III processes to enhance participant understanding.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5</a:t>
            </a:fld>
            <a:endParaRPr lang="en-US"/>
          </a:p>
        </p:txBody>
      </p:sp>
    </p:spTree>
    <p:extLst>
      <p:ext uri="{BB962C8B-B14F-4D97-AF65-F5344CB8AC3E}">
        <p14:creationId xmlns:p14="http://schemas.microsoft.com/office/powerpoint/2010/main" val="1051483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This Action Team will be responsible for completing a Functional Behavior Assessment to determine the Function of Aiden’s behavior.</a:t>
            </a:r>
          </a:p>
          <a:p>
            <a:pPr marL="171450" indent="-171450">
              <a:buFont typeface="Arial" panose="020B0604020202020204" pitchFamily="34" charset="0"/>
              <a:buChar char="•"/>
            </a:pPr>
            <a:r>
              <a:rPr lang="en-US" dirty="0"/>
              <a:t>The Action Team will use the FBA to complete a Behavior Intervention Plan for Aiden.</a:t>
            </a:r>
          </a:p>
          <a:p>
            <a:pPr marL="171450" indent="-171450">
              <a:buFont typeface="Arial" panose="020B0604020202020204" pitchFamily="34" charset="0"/>
              <a:buChar char="•"/>
            </a:pPr>
            <a:r>
              <a:rPr lang="en-US" dirty="0"/>
              <a:t>In the modules on FBA and BIP, we will follow the story of this Action Team as they work together to help Aiden meet the school’s Behavioral Expectations.</a:t>
            </a:r>
          </a:p>
        </p:txBody>
      </p:sp>
      <p:sp>
        <p:nvSpPr>
          <p:cNvPr id="4" name="Slide Number Placeholder 3"/>
          <p:cNvSpPr>
            <a:spLocks noGrp="1"/>
          </p:cNvSpPr>
          <p:nvPr>
            <p:ph type="sldNum" sz="quarter" idx="5"/>
          </p:nvPr>
        </p:nvSpPr>
        <p:spPr/>
        <p:txBody>
          <a:bodyPr/>
          <a:lstStyle/>
          <a:p>
            <a:fld id="{EAFE40F8-DD38-440D-9B02-DC579D87D7DE}" type="slidenum">
              <a:rPr lang="en-US" smtClean="0"/>
              <a:t>53</a:t>
            </a:fld>
            <a:endParaRPr lang="en-US"/>
          </a:p>
        </p:txBody>
      </p:sp>
    </p:spTree>
    <p:extLst>
      <p:ext uri="{BB962C8B-B14F-4D97-AF65-F5344CB8AC3E}">
        <p14:creationId xmlns:p14="http://schemas.microsoft.com/office/powerpoint/2010/main" val="7244486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719217" y="4560893"/>
            <a:ext cx="5753740" cy="3731640"/>
          </a:xfrm>
          <a:prstGeom prst="rect">
            <a:avLst/>
          </a:prstGeom>
          <a:noFill/>
          <a:ln>
            <a:noFill/>
          </a:ln>
        </p:spPr>
        <p:txBody>
          <a:bodyPr spcFirstLastPara="1" wrap="square" lIns="95222" tIns="47611" rIns="95222" bIns="47611" anchor="t" anchorCtr="0">
            <a:noAutofit/>
          </a:bodyPr>
          <a:lstStyle/>
          <a:p>
            <a:r>
              <a:rPr lang="en-US" dirty="0"/>
              <a:t>Trainer notes:</a:t>
            </a:r>
          </a:p>
          <a:p>
            <a:pPr marL="171450" indent="-171450">
              <a:buFont typeface="Arial" panose="020B0604020202020204" pitchFamily="34" charset="0"/>
              <a:buChar char="•"/>
            </a:pPr>
            <a:r>
              <a:rPr lang="en-US" dirty="0"/>
              <a:t>Use TFI item 3.3 to measure your use of data decision rules for identifying students for Tier III.</a:t>
            </a:r>
          </a:p>
          <a:p>
            <a:pPr marL="171450" indent="-171450">
              <a:buFont typeface="Arial" panose="020B0604020202020204" pitchFamily="34" charset="0"/>
              <a:buChar char="•"/>
            </a:pPr>
            <a:r>
              <a:rPr lang="en-US" dirty="0"/>
              <a:t>Use TFI item 3.14 to measure how you use and share data for Tier III systems.</a:t>
            </a:r>
          </a:p>
          <a:p>
            <a:pPr marL="171450" indent="-171450">
              <a:buFont typeface="Arial" panose="020B0604020202020204" pitchFamily="34" charset="0"/>
              <a:buChar char="•"/>
            </a:pPr>
            <a:r>
              <a:rPr lang="en-US" dirty="0"/>
              <a:t>Use TFI item 3.15 to measure how action teams use data to make decisions for individual students in Tier III interventions.</a:t>
            </a:r>
            <a:endParaRPr dirty="0"/>
          </a:p>
        </p:txBody>
      </p:sp>
      <p:sp>
        <p:nvSpPr>
          <p:cNvPr id="299" name="Google Shape;299;p21:notes"/>
          <p:cNvSpPr txBox="1">
            <a:spLocks noGrp="1"/>
          </p:cNvSpPr>
          <p:nvPr>
            <p:ph type="sldNum" idx="12"/>
          </p:nvPr>
        </p:nvSpPr>
        <p:spPr>
          <a:xfrm>
            <a:off x="4073902" y="9001678"/>
            <a:ext cx="3116609" cy="475504"/>
          </a:xfrm>
          <a:prstGeom prst="rect">
            <a:avLst/>
          </a:prstGeom>
          <a:noFill/>
          <a:ln>
            <a:noFill/>
          </a:ln>
        </p:spPr>
        <p:txBody>
          <a:bodyPr spcFirstLastPara="1" wrap="square" lIns="95222" tIns="47611" rIns="95222" bIns="47611" anchor="b" anchorCtr="0">
            <a:noAutofit/>
          </a:bodyPr>
          <a:lstStyle/>
          <a:p>
            <a:fld id="{00000000-1234-1234-1234-123412341234}" type="slidenum">
              <a:rPr lang="en-US"/>
              <a:pPr/>
              <a:t>54</a:t>
            </a:fld>
            <a:endParaRPr dirty="0"/>
          </a:p>
        </p:txBody>
      </p:sp>
    </p:spTree>
    <p:extLst>
      <p:ext uri="{BB962C8B-B14F-4D97-AF65-F5344CB8AC3E}">
        <p14:creationId xmlns:p14="http://schemas.microsoft.com/office/powerpoint/2010/main" val="36591395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EA042-252A-47DF-B530-8D57C336B528}" type="slidenum">
              <a:rPr lang="en-US" smtClean="0"/>
              <a:t>56</a:t>
            </a:fld>
            <a:endParaRPr lang="en-US"/>
          </a:p>
        </p:txBody>
      </p:sp>
    </p:spTree>
    <p:extLst>
      <p:ext uri="{BB962C8B-B14F-4D97-AF65-F5344CB8AC3E}">
        <p14:creationId xmlns:p14="http://schemas.microsoft.com/office/powerpoint/2010/main" val="7825410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EA042-252A-47DF-B530-8D57C336B528}" type="slidenum">
              <a:rPr lang="en-US" smtClean="0"/>
              <a:t>57</a:t>
            </a:fld>
            <a:endParaRPr lang="en-US"/>
          </a:p>
        </p:txBody>
      </p:sp>
    </p:spTree>
    <p:extLst>
      <p:ext uri="{BB962C8B-B14F-4D97-AF65-F5344CB8AC3E}">
        <p14:creationId xmlns:p14="http://schemas.microsoft.com/office/powerpoint/2010/main" val="42325608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EA042-252A-47DF-B530-8D57C336B528}" type="slidenum">
              <a:rPr lang="en-US" smtClean="0"/>
              <a:t>58</a:t>
            </a:fld>
            <a:endParaRPr lang="en-US"/>
          </a:p>
        </p:txBody>
      </p:sp>
    </p:spTree>
    <p:extLst>
      <p:ext uri="{BB962C8B-B14F-4D97-AF65-F5344CB8AC3E}">
        <p14:creationId xmlns:p14="http://schemas.microsoft.com/office/powerpoint/2010/main" val="39548397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EA042-252A-47DF-B530-8D57C336B528}" type="slidenum">
              <a:rPr lang="en-US" smtClean="0"/>
              <a:t>59</a:t>
            </a:fld>
            <a:endParaRPr lang="en-US"/>
          </a:p>
        </p:txBody>
      </p:sp>
    </p:spTree>
    <p:extLst>
      <p:ext uri="{BB962C8B-B14F-4D97-AF65-F5344CB8AC3E}">
        <p14:creationId xmlns:p14="http://schemas.microsoft.com/office/powerpoint/2010/main" val="36014451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60</a:t>
            </a:fld>
            <a:endParaRPr lang="en-US"/>
          </a:p>
        </p:txBody>
      </p:sp>
    </p:spTree>
    <p:extLst>
      <p:ext uri="{BB962C8B-B14F-4D97-AF65-F5344CB8AC3E}">
        <p14:creationId xmlns:p14="http://schemas.microsoft.com/office/powerpoint/2010/main" val="35352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cff36fc6d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cff36fc6d_0_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will be following Aiden’s journey throughout the remaining Tier III modules.</a:t>
            </a:r>
          </a:p>
          <a:p>
            <a:pPr marL="171450" lvl="0" indent="-171450" algn="l" rtl="0">
              <a:spcBef>
                <a:spcPts val="0"/>
              </a:spcBef>
              <a:spcAft>
                <a:spcPts val="0"/>
              </a:spcAft>
              <a:buFont typeface="Arial" panose="020B0604020202020204" pitchFamily="34" charset="0"/>
              <a:buChar char="•"/>
            </a:pPr>
            <a:r>
              <a:rPr lang="en-US" dirty="0"/>
              <a:t>Aiden is a 7-year-old 2nd grader at University Heights Elementary School who was first identified for interventions due to aggressive behaviors and disengagement in the classroom.</a:t>
            </a:r>
          </a:p>
          <a:p>
            <a:pPr marL="171450" lvl="0" indent="-171450" algn="l" rtl="0">
              <a:spcBef>
                <a:spcPts val="0"/>
              </a:spcBef>
              <a:spcAft>
                <a:spcPts val="0"/>
              </a:spcAft>
              <a:buFont typeface="Arial" panose="020B0604020202020204" pitchFamily="34" charset="0"/>
              <a:buChar char="•"/>
            </a:pPr>
            <a:r>
              <a:rPr lang="en-US" dirty="0"/>
              <a:t>Due to the severity of the behavior problems Aiden displayed, he was referred to the school building level committee for Tier II interventions.</a:t>
            </a:r>
          </a:p>
          <a:p>
            <a:pPr marL="171450" lvl="0" indent="-171450" algn="l" rtl="0">
              <a:spcBef>
                <a:spcPts val="0"/>
              </a:spcBef>
              <a:spcAft>
                <a:spcPts val="0"/>
              </a:spcAft>
              <a:buFont typeface="Arial" panose="020B0604020202020204" pitchFamily="34" charset="0"/>
              <a:buChar char="•"/>
            </a:pPr>
            <a:r>
              <a:rPr lang="en-US" dirty="0"/>
              <a:t>Based on data decision rules, Aiden met the threshold for Tier II supports.</a:t>
            </a:r>
          </a:p>
          <a:p>
            <a:pPr marL="171450" lvl="0" indent="-171450" algn="l" rtl="0">
              <a:spcBef>
                <a:spcPts val="0"/>
              </a:spcBef>
              <a:spcAft>
                <a:spcPts val="0"/>
              </a:spcAft>
              <a:buFont typeface="Arial" panose="020B0604020202020204" pitchFamily="34" charset="0"/>
              <a:buChar char="•"/>
            </a:pPr>
            <a:r>
              <a:rPr lang="en-US" dirty="0"/>
              <a:t>After determining the probable function of behavior (an FBA was not conducted), it was decided by the team that Aiden would begin Big Buddy mentors for three days per week for social skills training.</a:t>
            </a:r>
          </a:p>
          <a:p>
            <a:pPr marL="171450" lvl="0" indent="-171450" algn="l" rtl="0">
              <a:spcBef>
                <a:spcPts val="0"/>
              </a:spcBef>
              <a:spcAft>
                <a:spcPts val="0"/>
              </a:spcAft>
              <a:buFont typeface="Arial" panose="020B0604020202020204" pitchFamily="34" charset="0"/>
              <a:buChar char="•"/>
            </a:pPr>
            <a:r>
              <a:rPr lang="en-US" dirty="0"/>
              <a:t>After six weeks of participating in this training, Aiden continued to display the same behaviors, and the classroom behaviors generalized and intensified to the cafeteria, school bus, and at home.</a:t>
            </a:r>
          </a:p>
          <a:p>
            <a:pPr marL="171450" lvl="0" indent="-171450" algn="l" rtl="0">
              <a:spcBef>
                <a:spcPts val="0"/>
              </a:spcBef>
              <a:spcAft>
                <a:spcPts val="0"/>
              </a:spcAft>
              <a:buFont typeface="Arial" panose="020B0604020202020204" pitchFamily="34" charset="0"/>
              <a:buChar char="•"/>
            </a:pPr>
            <a:r>
              <a:rPr lang="en-US" dirty="0"/>
              <a:t>At this point, the team may want to revisit the data decision rules and determine if it is now time to refer Aiden for Tier III interventions to determine the cause of the behaviors.</a:t>
            </a:r>
          </a:p>
        </p:txBody>
      </p:sp>
      <p:sp>
        <p:nvSpPr>
          <p:cNvPr id="74" name="Google Shape;74;g3cff36fc6d_0_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22612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7</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629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Each of these sources will be discussed in more depth in the rest of this module. “Existing school data” could include data from outside agencies that have been provided in the student’s records.</a:t>
            </a:r>
          </a:p>
          <a:p>
            <a:pPr marL="174982" indent="-174982" defTabSz="933237">
              <a:buFont typeface="Arial" panose="020B0604020202020204" pitchFamily="34" charset="0"/>
              <a:buChar char="•"/>
              <a:defRPr/>
            </a:pPr>
            <a:r>
              <a:rPr lang="en-US" dirty="0"/>
              <a:t>Kathleen Lynne Lane, Wendy </a:t>
            </a:r>
            <a:r>
              <a:rPr lang="en-US" dirty="0" err="1"/>
              <a:t>Peia</a:t>
            </a:r>
            <a:r>
              <a:rPr lang="en-US" dirty="0"/>
              <a:t> Oakes, Robin Parks Ennis &amp; Shanna Eisner Hirsch (2014) Identifying Students for Secondary and Tertiary Prevention Efforts: How Do We Determine Which Students Have Tier 2 and Tier 3 Needs?, Preventing School Failure: Alternative Education for Children and Youth, 58:3,171-182, DOI: </a:t>
            </a:r>
            <a:r>
              <a:rPr lang="en-US" u="none" dirty="0">
                <a:solidFill>
                  <a:schemeClr val="tx1"/>
                </a:solidFill>
                <a:hlinkClick r:id="rId3"/>
              </a:rPr>
              <a:t>10.1080/1045988X.2014.895573</a:t>
            </a:r>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688EA042-252A-47DF-B530-8D57C336B528}" type="slidenum">
              <a:rPr lang="en-US" smtClean="0"/>
              <a:t>8</a:t>
            </a:fld>
            <a:endParaRPr lang="en-US"/>
          </a:p>
        </p:txBody>
      </p:sp>
    </p:spTree>
    <p:extLst>
      <p:ext uri="{BB962C8B-B14F-4D97-AF65-F5344CB8AC3E}">
        <p14:creationId xmlns:p14="http://schemas.microsoft.com/office/powerpoint/2010/main" val="4092238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These are the three main entry criteria for Tier III intervention.</a:t>
            </a:r>
          </a:p>
          <a:p>
            <a:pPr marL="174982" indent="-174982">
              <a:buFont typeface="Arial" panose="020B0604020202020204" pitchFamily="34" charset="0"/>
              <a:buChar char="•"/>
            </a:pPr>
            <a:r>
              <a:rPr lang="en-US" dirty="0"/>
              <a:t>Chronic and intense behaviors will be defined later in the module.</a:t>
            </a:r>
          </a:p>
        </p:txBody>
      </p:sp>
      <p:sp>
        <p:nvSpPr>
          <p:cNvPr id="4" name="Slide Number Placeholder 3"/>
          <p:cNvSpPr>
            <a:spLocks noGrp="1"/>
          </p:cNvSpPr>
          <p:nvPr>
            <p:ph type="sldNum" sz="quarter" idx="5"/>
          </p:nvPr>
        </p:nvSpPr>
        <p:spPr/>
        <p:txBody>
          <a:bodyPr/>
          <a:lstStyle/>
          <a:p>
            <a:fld id="{688EA042-252A-47DF-B530-8D57C336B528}" type="slidenum">
              <a:rPr lang="en-US" smtClean="0"/>
              <a:t>9</a:t>
            </a:fld>
            <a:endParaRPr lang="en-US"/>
          </a:p>
        </p:txBody>
      </p:sp>
    </p:spTree>
    <p:extLst>
      <p:ext uri="{BB962C8B-B14F-4D97-AF65-F5344CB8AC3E}">
        <p14:creationId xmlns:p14="http://schemas.microsoft.com/office/powerpoint/2010/main" val="3206228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p:cNvSpPr>
            <a:spLocks noGrp="1"/>
          </p:cNvSpPr>
          <p:nvPr>
            <p:ph type="title"/>
          </p:nvPr>
        </p:nvSpPr>
        <p:spPr>
          <a:xfrm>
            <a:off x="850900" y="2277053"/>
            <a:ext cx="10566399" cy="1325563"/>
          </a:xfrm>
          <a:prstGeom prst="rect">
            <a:avLst/>
          </a:prstGeom>
        </p:spPr>
        <p:txBody>
          <a:bodyPr>
            <a:noAutofit/>
          </a:bodyPr>
          <a:lstStyle>
            <a:lvl1pPr algn="ctr">
              <a:defRPr sz="6000">
                <a:latin typeface="+mn-lt"/>
              </a:defRPr>
            </a:lvl1pPr>
          </a:lstStyle>
          <a:p>
            <a:r>
              <a:rPr lang="en-US" dirty="0"/>
              <a:t>Click to edit Master title style</a:t>
            </a:r>
          </a:p>
        </p:txBody>
      </p:sp>
      <p:pic>
        <p:nvPicPr>
          <p:cNvPr id="16" name="Picture 15"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47504"/>
            <a:ext cx="6238875" cy="1581150"/>
          </a:xfrm>
          <a:prstGeom prst="rect">
            <a:avLst/>
          </a:prstGeom>
        </p:spPr>
      </p:pic>
    </p:spTree>
    <p:extLst>
      <p:ext uri="{BB962C8B-B14F-4D97-AF65-F5344CB8AC3E}">
        <p14:creationId xmlns:p14="http://schemas.microsoft.com/office/powerpoint/2010/main" val="16902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Google Shape;121;p20"/>
          <p:cNvSpPr/>
          <p:nvPr userDrawn="1"/>
        </p:nvSpPr>
        <p:spPr>
          <a:xfrm>
            <a:off x="256375" y="351640"/>
            <a:ext cx="11711560" cy="5646564"/>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838200" y="992187"/>
            <a:ext cx="2717090" cy="4873625"/>
          </a:xfrm>
        </p:spPr>
        <p:txBody>
          <a:bodyPr>
            <a:normAutofit/>
          </a:bodyPr>
          <a:lstStyle>
            <a:lvl1pPr algn="ctr">
              <a:defRPr sz="5400"/>
            </a:lvl1pPr>
          </a:lstStyle>
          <a:p>
            <a:r>
              <a:rPr lang="en-US" dirty="0"/>
              <a:t>Click to edit Master title style</a:t>
            </a:r>
          </a:p>
        </p:txBody>
      </p:sp>
      <p:cxnSp>
        <p:nvCxnSpPr>
          <p:cNvPr id="11" name="Google Shape;123;p20"/>
          <p:cNvCxnSpPr/>
          <p:nvPr userDrawn="1"/>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12" name="Content Placeholder 2"/>
          <p:cNvSpPr>
            <a:spLocks noGrp="1"/>
          </p:cNvSpPr>
          <p:nvPr>
            <p:ph idx="1"/>
          </p:nvPr>
        </p:nvSpPr>
        <p:spPr>
          <a:xfrm>
            <a:off x="4256811" y="992187"/>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69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Google Shape;112;p19"/>
          <p:cNvSpPr/>
          <p:nvPr userDrawn="1"/>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2">
            <a:alphaModFix/>
          </a:blip>
          <a:srcRect/>
          <a:stretch/>
        </p:blipFill>
        <p:spPr>
          <a:xfrm>
            <a:off x="0" y="755604"/>
            <a:ext cx="12192000" cy="5317937"/>
          </a:xfrm>
          <a:prstGeom prst="rect">
            <a:avLst/>
          </a:prstGeom>
          <a:noFill/>
          <a:ln>
            <a:noFill/>
          </a:ln>
        </p:spPr>
      </p:pic>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5">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3217847" y="2092351"/>
            <a:ext cx="5756305"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755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112;p19"/>
          <p:cNvSpPr/>
          <p:nvPr userDrawn="1"/>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5">
            <a:alphaModFix/>
          </a:blip>
          <a:srcRect l="36238"/>
          <a:stretch/>
        </p:blipFill>
        <p:spPr>
          <a:xfrm>
            <a:off x="0" y="734939"/>
            <a:ext cx="7862131" cy="5345286"/>
          </a:xfrm>
          <a:prstGeom prst="rect">
            <a:avLst/>
          </a:prstGeom>
          <a:noFill/>
          <a:ln>
            <a:noFill/>
          </a:ln>
        </p:spPr>
      </p:pic>
      <p:sp>
        <p:nvSpPr>
          <p:cNvPr id="12" name="Content Placeholder 2"/>
          <p:cNvSpPr>
            <a:spLocks noGrp="1"/>
          </p:cNvSpPr>
          <p:nvPr>
            <p:ph idx="1"/>
          </p:nvPr>
        </p:nvSpPr>
        <p:spPr>
          <a:xfrm>
            <a:off x="5795734" y="981103"/>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339695" y="2002902"/>
            <a:ext cx="4155393"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25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
        <p:nvSpPr>
          <p:cNvPr id="37"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53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 name="Google Shape;433;p52"/>
          <p:cNvGrpSpPr/>
          <p:nvPr userDrawn="1"/>
        </p:nvGrpSpPr>
        <p:grpSpPr>
          <a:xfrm>
            <a:off x="800144" y="1699589"/>
            <a:ext cx="3674476" cy="3470421"/>
            <a:chOff x="697883" y="1816768"/>
            <a:chExt cx="3674476" cy="3470421"/>
          </a:xfrm>
        </p:grpSpPr>
        <p:sp>
          <p:nvSpPr>
            <p:cNvPr id="33" name="Google Shape;434;p52"/>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435;p52"/>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436;p52"/>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 name="Content Placeholder 2"/>
          <p:cNvSpPr>
            <a:spLocks noGrp="1"/>
          </p:cNvSpPr>
          <p:nvPr>
            <p:ph idx="1"/>
          </p:nvPr>
        </p:nvSpPr>
        <p:spPr>
          <a:xfrm>
            <a:off x="5175056" y="1125772"/>
            <a:ext cx="6392932"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itle 1"/>
          <p:cNvSpPr>
            <a:spLocks noGrp="1"/>
          </p:cNvSpPr>
          <p:nvPr>
            <p:ph type="title"/>
          </p:nvPr>
        </p:nvSpPr>
        <p:spPr>
          <a:xfrm>
            <a:off x="800145" y="2275661"/>
            <a:ext cx="3674476" cy="2621947"/>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1829092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5"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138593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46353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24517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46"/>
        <p:cNvGrpSpPr/>
        <p:nvPr/>
      </p:nvGrpSpPr>
      <p:grpSpPr>
        <a:xfrm>
          <a:off x="0" y="0"/>
          <a:ext cx="0" cy="0"/>
          <a:chOff x="0" y="0"/>
          <a:chExt cx="0" cy="0"/>
        </a:xfrm>
      </p:grpSpPr>
      <p:sp>
        <p:nvSpPr>
          <p:cNvPr id="47" name="Google Shape;47;p6"/>
          <p:cNvSpPr txBox="1">
            <a:spLocks noGrp="1"/>
          </p:cNvSpPr>
          <p:nvPr>
            <p:ph type="ctrTitle"/>
          </p:nvPr>
        </p:nvSpPr>
        <p:spPr>
          <a:xfrm>
            <a:off x="1416424" y="315540"/>
            <a:ext cx="9144000" cy="12711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 name="Google Shape;48;p6"/>
          <p:cNvSpPr txBox="1">
            <a:spLocks noGrp="1"/>
          </p:cNvSpPr>
          <p:nvPr>
            <p:ph type="body" idx="1"/>
          </p:nvPr>
        </p:nvSpPr>
        <p:spPr>
          <a:xfrm>
            <a:off x="1416050" y="1917700"/>
            <a:ext cx="9144000" cy="33258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54053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024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3"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13"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1257487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
        <p:cNvGrpSpPr/>
        <p:nvPr/>
      </p:nvGrpSpPr>
      <p:grpSpPr>
        <a:xfrm>
          <a:off x="0" y="0"/>
          <a:ext cx="0" cy="0"/>
          <a:chOff x="0" y="0"/>
          <a:chExt cx="0" cy="0"/>
        </a:xfrm>
      </p:grpSpPr>
      <p:sp>
        <p:nvSpPr>
          <p:cNvPr id="29" name="Google Shape;29;p48"/>
          <p:cNvSpPr/>
          <p:nvPr/>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pic>
        <p:nvPicPr>
          <p:cNvPr id="30" name="Google Shape;30;p48"/>
          <p:cNvPicPr preferRelativeResize="0"/>
          <p:nvPr/>
        </p:nvPicPr>
        <p:blipFill rotWithShape="1">
          <a:blip r:embed="rId2">
            <a:alphaModFix/>
          </a:blip>
          <a:srcRect/>
          <a:stretch/>
        </p:blipFill>
        <p:spPr>
          <a:xfrm>
            <a:off x="0" y="755604"/>
            <a:ext cx="12192000" cy="5317937"/>
          </a:xfrm>
          <a:prstGeom prst="rect">
            <a:avLst/>
          </a:prstGeom>
          <a:noFill/>
          <a:ln>
            <a:noFill/>
          </a:ln>
        </p:spPr>
      </p:pic>
      <p:sp>
        <p:nvSpPr>
          <p:cNvPr id="31" name="Google Shape;31;p48"/>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32" name="Google Shape;32;p48"/>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33" name="Google Shape;33;p48" descr="cid:image002.png@01D16AFF.B10E1570"/>
          <p:cNvPicPr preferRelativeResize="0"/>
          <p:nvPr/>
        </p:nvPicPr>
        <p:blipFill rotWithShape="1">
          <a:blip r:embed="rId3">
            <a:alphaModFix/>
          </a:blip>
          <a:srcRect b="19232"/>
          <a:stretch/>
        </p:blipFill>
        <p:spPr>
          <a:xfrm>
            <a:off x="380010" y="6179420"/>
            <a:ext cx="959872" cy="671896"/>
          </a:xfrm>
          <a:prstGeom prst="rect">
            <a:avLst/>
          </a:prstGeom>
          <a:solidFill>
            <a:schemeClr val="lt1"/>
          </a:solidFill>
          <a:ln>
            <a:noFill/>
          </a:ln>
        </p:spPr>
      </p:pic>
      <p:sp>
        <p:nvSpPr>
          <p:cNvPr id="34" name="Google Shape;34;p48"/>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35" name="Google Shape;35;p48"/>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36" name="Google Shape;36;p48" descr="C:\Users\amerten\Downloads\RTI Arkansas Logo (2).png"/>
          <p:cNvPicPr preferRelativeResize="0"/>
          <p:nvPr/>
        </p:nvPicPr>
        <p:blipFill rotWithShape="1">
          <a:blip r:embed="rId4">
            <a:alphaModFix/>
          </a:blip>
          <a:srcRect/>
          <a:stretch/>
        </p:blipFill>
        <p:spPr>
          <a:xfrm>
            <a:off x="9590494" y="340264"/>
            <a:ext cx="2377440" cy="422025"/>
          </a:xfrm>
          <a:prstGeom prst="rect">
            <a:avLst/>
          </a:prstGeom>
          <a:noFill/>
          <a:ln>
            <a:noFill/>
          </a:ln>
        </p:spPr>
      </p:pic>
      <p:pic>
        <p:nvPicPr>
          <p:cNvPr id="37" name="Google Shape;37;p48"/>
          <p:cNvPicPr preferRelativeResize="0"/>
          <p:nvPr/>
        </p:nvPicPr>
        <p:blipFill rotWithShape="1">
          <a:blip r:embed="rId5">
            <a:alphaModFix/>
          </a:blip>
          <a:srcRect/>
          <a:stretch/>
        </p:blipFill>
        <p:spPr>
          <a:xfrm>
            <a:off x="8890089" y="6254758"/>
            <a:ext cx="3077845" cy="474980"/>
          </a:xfrm>
          <a:prstGeom prst="rect">
            <a:avLst/>
          </a:prstGeom>
          <a:solidFill>
            <a:schemeClr val="lt1"/>
          </a:solidFill>
          <a:ln>
            <a:noFill/>
          </a:ln>
        </p:spPr>
      </p:pic>
      <p:sp>
        <p:nvSpPr>
          <p:cNvPr id="38" name="Google Shape;38;p48"/>
          <p:cNvSpPr txBox="1">
            <a:spLocks noGrp="1"/>
          </p:cNvSpPr>
          <p:nvPr>
            <p:ph type="title"/>
          </p:nvPr>
        </p:nvSpPr>
        <p:spPr>
          <a:xfrm>
            <a:off x="3217847" y="2092351"/>
            <a:ext cx="5756305" cy="283002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78449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9"/>
        <p:cNvGrpSpPr/>
        <p:nvPr/>
      </p:nvGrpSpPr>
      <p:grpSpPr>
        <a:xfrm>
          <a:off x="0" y="0"/>
          <a:ext cx="0" cy="0"/>
          <a:chOff x="0" y="0"/>
          <a:chExt cx="0" cy="0"/>
        </a:xfrm>
      </p:grpSpPr>
      <p:sp>
        <p:nvSpPr>
          <p:cNvPr id="40" name="Google Shape;40;p49"/>
          <p:cNvSpPr/>
          <p:nvPr/>
        </p:nvSpPr>
        <p:spPr>
          <a:xfrm>
            <a:off x="256375" y="351640"/>
            <a:ext cx="11711560" cy="5646564"/>
          </a:xfrm>
          <a:prstGeom prst="rect">
            <a:avLst/>
          </a:prstGeom>
          <a:solidFill>
            <a:schemeClr val="dk1">
              <a:alpha val="7058"/>
            </a:schemeClr>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sp>
        <p:nvSpPr>
          <p:cNvPr id="41" name="Google Shape;41;p49"/>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42" name="Google Shape;42;p49"/>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43" name="Google Shape;43;p49"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44" name="Google Shape;44;p49"/>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45" name="Google Shape;45;p49"/>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46" name="Google Shape;46;p49"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47" name="Google Shape;47;p49"/>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48" name="Google Shape;48;p49"/>
          <p:cNvSpPr txBox="1">
            <a:spLocks noGrp="1"/>
          </p:cNvSpPr>
          <p:nvPr>
            <p:ph type="title"/>
          </p:nvPr>
        </p:nvSpPr>
        <p:spPr>
          <a:xfrm>
            <a:off x="838200" y="992187"/>
            <a:ext cx="2717090" cy="487362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9" name="Google Shape;49;p49"/>
          <p:cNvCxnSpPr/>
          <p:nvPr/>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50" name="Google Shape;50;p49"/>
          <p:cNvSpPr txBox="1">
            <a:spLocks noGrp="1"/>
          </p:cNvSpPr>
          <p:nvPr>
            <p:ph type="body" idx="1"/>
          </p:nvPr>
        </p:nvSpPr>
        <p:spPr>
          <a:xfrm>
            <a:off x="4256811" y="992187"/>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extLst>
      <p:ext uri="{BB962C8B-B14F-4D97-AF65-F5344CB8AC3E}">
        <p14:creationId xmlns:p14="http://schemas.microsoft.com/office/powerpoint/2010/main" val="3694938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gradFill>
          <a:gsLst>
            <a:gs pos="0">
              <a:srgbClr val="2E4489"/>
            </a:gs>
            <a:gs pos="39000">
              <a:srgbClr val="2E4489"/>
            </a:gs>
            <a:gs pos="55000">
              <a:srgbClr val="30569A"/>
            </a:gs>
            <a:gs pos="70000">
              <a:srgbClr val="3966B6"/>
            </a:gs>
            <a:gs pos="85000">
              <a:srgbClr val="2E75B5"/>
            </a:gs>
            <a:gs pos="100000">
              <a:srgbClr val="2E75B5"/>
            </a:gs>
          </a:gsLst>
          <a:lin ang="9000000" scaled="0"/>
        </a:gradFill>
        <a:effectLst/>
      </p:bgPr>
    </p:bg>
    <p:spTree>
      <p:nvGrpSpPr>
        <p:cNvPr id="1" name="Shape 51"/>
        <p:cNvGrpSpPr/>
        <p:nvPr/>
      </p:nvGrpSpPr>
      <p:grpSpPr>
        <a:xfrm>
          <a:off x="0" y="0"/>
          <a:ext cx="0" cy="0"/>
          <a:chOff x="0" y="0"/>
          <a:chExt cx="0" cy="0"/>
        </a:xfrm>
      </p:grpSpPr>
      <p:sp>
        <p:nvSpPr>
          <p:cNvPr id="52" name="Google Shape;52;p52"/>
          <p:cNvSpPr/>
          <p:nvPr/>
        </p:nvSpPr>
        <p:spPr>
          <a:xfrm>
            <a:off x="0" y="5830784"/>
            <a:ext cx="12192000" cy="1027217"/>
          </a:xfrm>
          <a:prstGeom prst="rect">
            <a:avLst/>
          </a:prstGeom>
          <a:solidFill>
            <a:schemeClr val="lt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53" name="Google Shape;53;p52"/>
          <p:cNvPicPr preferRelativeResize="0"/>
          <p:nvPr/>
        </p:nvPicPr>
        <p:blipFill rotWithShape="1">
          <a:blip r:embed="rId2">
            <a:alphaModFix/>
          </a:blip>
          <a:srcRect/>
          <a:stretch/>
        </p:blipFill>
        <p:spPr>
          <a:xfrm>
            <a:off x="8880271" y="6151904"/>
            <a:ext cx="3077845" cy="474980"/>
          </a:xfrm>
          <a:prstGeom prst="rect">
            <a:avLst/>
          </a:prstGeom>
          <a:noFill/>
          <a:ln>
            <a:noFill/>
          </a:ln>
        </p:spPr>
      </p:pic>
      <p:pic>
        <p:nvPicPr>
          <p:cNvPr id="54" name="Google Shape;54;p52" descr="C:\Users\amerten\Downloads\RTI Arkansas Logo (2).png"/>
          <p:cNvPicPr preferRelativeResize="0"/>
          <p:nvPr/>
        </p:nvPicPr>
        <p:blipFill rotWithShape="1">
          <a:blip r:embed="rId3">
            <a:alphaModFix/>
          </a:blip>
          <a:srcRect/>
          <a:stretch/>
        </p:blipFill>
        <p:spPr>
          <a:xfrm>
            <a:off x="271786" y="6178381"/>
            <a:ext cx="2377440" cy="422025"/>
          </a:xfrm>
          <a:prstGeom prst="rect">
            <a:avLst/>
          </a:prstGeom>
          <a:noFill/>
          <a:ln>
            <a:noFill/>
          </a:ln>
        </p:spPr>
      </p:pic>
      <p:pic>
        <p:nvPicPr>
          <p:cNvPr id="55" name="Google Shape;55;p52" descr="cid:image002.png@01D16AFF.B10E1570"/>
          <p:cNvPicPr preferRelativeResize="0"/>
          <p:nvPr/>
        </p:nvPicPr>
        <p:blipFill rotWithShape="1">
          <a:blip r:embed="rId4">
            <a:alphaModFix/>
          </a:blip>
          <a:srcRect/>
          <a:stretch/>
        </p:blipFill>
        <p:spPr>
          <a:xfrm>
            <a:off x="5298452" y="5891797"/>
            <a:ext cx="1361212" cy="1179717"/>
          </a:xfrm>
          <a:prstGeom prst="rect">
            <a:avLst/>
          </a:prstGeom>
          <a:noFill/>
          <a:ln>
            <a:noFill/>
          </a:ln>
        </p:spPr>
      </p:pic>
      <p:sp>
        <p:nvSpPr>
          <p:cNvPr id="56" name="Google Shape;56;p52"/>
          <p:cNvSpPr/>
          <p:nvPr/>
        </p:nvSpPr>
        <p:spPr>
          <a:xfrm>
            <a:off x="0" y="5755413"/>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57" name="Google Shape;57;p52"/>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6448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58"/>
        <p:cNvGrpSpPr/>
        <p:nvPr/>
      </p:nvGrpSpPr>
      <p:grpSpPr>
        <a:xfrm>
          <a:off x="0" y="0"/>
          <a:ext cx="0" cy="0"/>
          <a:chOff x="0" y="0"/>
          <a:chExt cx="0" cy="0"/>
        </a:xfrm>
      </p:grpSpPr>
      <p:sp>
        <p:nvSpPr>
          <p:cNvPr id="59" name="Google Shape;59;p58"/>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60" name="Google Shape;60;p58"/>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61" name="Google Shape;61;p58"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62" name="Google Shape;62;p58"/>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63" name="Google Shape;63;p58"/>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64" name="Google Shape;64;p58"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65" name="Google Shape;65;p58"/>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grpSp>
        <p:nvGrpSpPr>
          <p:cNvPr id="66" name="Google Shape;66;p58"/>
          <p:cNvGrpSpPr/>
          <p:nvPr/>
        </p:nvGrpSpPr>
        <p:grpSpPr>
          <a:xfrm>
            <a:off x="-426720" y="177404"/>
            <a:ext cx="12618720" cy="5995332"/>
            <a:chOff x="-417513" y="0"/>
            <a:chExt cx="12584114" cy="6853238"/>
          </a:xfrm>
        </p:grpSpPr>
        <p:sp>
          <p:nvSpPr>
            <p:cNvPr id="67" name="Google Shape;67;p58"/>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68" name="Google Shape;68;p58"/>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69" name="Google Shape;69;p58"/>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0" name="Google Shape;70;p58"/>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1" name="Google Shape;71;p58"/>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2" name="Google Shape;72;p58"/>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3" name="Google Shape;73;p58"/>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4" name="Google Shape;74;p58"/>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5" name="Google Shape;75;p58"/>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6" name="Google Shape;76;p58"/>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7" name="Google Shape;77;p58"/>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8" name="Google Shape;78;p58"/>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9" name="Google Shape;79;p58"/>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0" name="Google Shape;80;p58"/>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1" name="Google Shape;81;p58"/>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2" name="Google Shape;82;p58"/>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3" name="Google Shape;83;p58"/>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4" name="Google Shape;84;p58"/>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5" name="Google Shape;85;p58"/>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6" name="Google Shape;86;p58"/>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7" name="Google Shape;87;p58"/>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grpSp>
      <p:grpSp>
        <p:nvGrpSpPr>
          <p:cNvPr id="88" name="Google Shape;88;p58"/>
          <p:cNvGrpSpPr/>
          <p:nvPr/>
        </p:nvGrpSpPr>
        <p:grpSpPr>
          <a:xfrm>
            <a:off x="800144" y="1699589"/>
            <a:ext cx="3674476" cy="3470421"/>
            <a:chOff x="697883" y="1816768"/>
            <a:chExt cx="3674476" cy="3470421"/>
          </a:xfrm>
        </p:grpSpPr>
        <p:sp>
          <p:nvSpPr>
            <p:cNvPr id="89" name="Google Shape;89;p58"/>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90" name="Google Shape;90;p58"/>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91" name="Google Shape;91;p58"/>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grpSp>
      <p:sp>
        <p:nvSpPr>
          <p:cNvPr id="92" name="Google Shape;92;p58"/>
          <p:cNvSpPr txBox="1">
            <a:spLocks noGrp="1"/>
          </p:cNvSpPr>
          <p:nvPr>
            <p:ph type="body" idx="1"/>
          </p:nvPr>
        </p:nvSpPr>
        <p:spPr>
          <a:xfrm>
            <a:off x="5175056" y="1125772"/>
            <a:ext cx="6392932"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8"/>
          <p:cNvSpPr txBox="1">
            <a:spLocks noGrp="1"/>
          </p:cNvSpPr>
          <p:nvPr>
            <p:ph type="title"/>
          </p:nvPr>
        </p:nvSpPr>
        <p:spPr>
          <a:xfrm>
            <a:off x="800145" y="2275661"/>
            <a:ext cx="3674476" cy="262194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89293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94"/>
        <p:cNvGrpSpPr/>
        <p:nvPr/>
      </p:nvGrpSpPr>
      <p:grpSpPr>
        <a:xfrm>
          <a:off x="0" y="0"/>
          <a:ext cx="0" cy="0"/>
          <a:chOff x="0" y="0"/>
          <a:chExt cx="0" cy="0"/>
        </a:xfrm>
      </p:grpSpPr>
      <p:sp>
        <p:nvSpPr>
          <p:cNvPr id="95" name="Google Shape;95;p59"/>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96" name="Google Shape;96;p59"/>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97" name="Google Shape;97;p59"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98" name="Google Shape;98;p59"/>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99" name="Google Shape;99;p59"/>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00" name="Google Shape;100;p59"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01" name="Google Shape;101;p59"/>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02" name="Google Shape;102;p59"/>
          <p:cNvSpPr/>
          <p:nvPr/>
        </p:nvSpPr>
        <p:spPr>
          <a:xfrm>
            <a:off x="0" y="276302"/>
            <a:ext cx="2013557" cy="5797240"/>
          </a:xfrm>
          <a:prstGeom prst="rect">
            <a:avLst/>
          </a:prstGeom>
          <a:solidFill>
            <a:srgbClr val="D8D8D8"/>
          </a:solidFill>
          <a:ln>
            <a:noFill/>
          </a:ln>
        </p:spPr>
        <p:txBody>
          <a:bodyPr spcFirstLastPara="1" wrap="square" lIns="91425" tIns="45700" rIns="91425" bIns="45700" anchor="ctr" anchorCtr="0">
            <a:noAutofit/>
          </a:bodyPr>
          <a:lstStyle/>
          <a:p>
            <a:pPr algn="ctr">
              <a:buClr>
                <a:srgbClr val="FFFFFF"/>
              </a:buClr>
              <a:buSzPts val="1800"/>
              <a:buFont typeface="Arial"/>
              <a:buNone/>
            </a:pPr>
            <a:endParaRPr kern="0">
              <a:solidFill>
                <a:srgbClr val="FFFFFF"/>
              </a:solidFill>
              <a:latin typeface="Calibri"/>
              <a:ea typeface="Calibri"/>
              <a:cs typeface="Calibri"/>
              <a:sym typeface="Calibri"/>
            </a:endParaRPr>
          </a:p>
        </p:txBody>
      </p:sp>
      <p:sp>
        <p:nvSpPr>
          <p:cNvPr id="103" name="Google Shape;103;p59"/>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algn="ctr">
              <a:lnSpc>
                <a:spcPct val="90000"/>
              </a:lnSpc>
              <a:buClr>
                <a:srgbClr val="FFFFFF"/>
              </a:buClr>
              <a:buSzPts val="2200"/>
              <a:buFont typeface="Calibri"/>
              <a:buNone/>
            </a:pPr>
            <a:endParaRPr sz="2400" kern="0">
              <a:solidFill>
                <a:srgbClr val="FFFFFF"/>
              </a:solidFill>
              <a:latin typeface="Calibri"/>
              <a:ea typeface="Calibri"/>
              <a:cs typeface="Calibri"/>
              <a:sym typeface="Calibri"/>
            </a:endParaRPr>
          </a:p>
        </p:txBody>
      </p:sp>
      <p:sp>
        <p:nvSpPr>
          <p:cNvPr id="104" name="Google Shape;104;p59"/>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9"/>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59"/>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42908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07"/>
        <p:cNvGrpSpPr/>
        <p:nvPr/>
      </p:nvGrpSpPr>
      <p:grpSpPr>
        <a:xfrm>
          <a:off x="0" y="0"/>
          <a:ext cx="0" cy="0"/>
          <a:chOff x="0" y="0"/>
          <a:chExt cx="0" cy="0"/>
        </a:xfrm>
      </p:grpSpPr>
      <p:sp>
        <p:nvSpPr>
          <p:cNvPr id="108" name="Google Shape;108;p62"/>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9" name="Google Shape;109;p62"/>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10" name="Google Shape;110;p62"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11" name="Google Shape;111;p62"/>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12" name="Google Shape;112;p62"/>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13" name="Google Shape;113;p62"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14" name="Google Shape;114;p62"/>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15" name="Google Shape;115;p62"/>
          <p:cNvSpPr/>
          <p:nvPr/>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algn="ctr">
              <a:buClr>
                <a:srgbClr val="FFFFFF"/>
              </a:buClr>
              <a:buSzPts val="1800"/>
              <a:buFont typeface="Arial"/>
              <a:buNone/>
            </a:pPr>
            <a:endParaRPr kern="0">
              <a:solidFill>
                <a:srgbClr val="FFFFFF"/>
              </a:solidFill>
              <a:latin typeface="Calibri"/>
              <a:ea typeface="Calibri"/>
              <a:cs typeface="Calibri"/>
              <a:sym typeface="Calibri"/>
            </a:endParaRPr>
          </a:p>
        </p:txBody>
      </p:sp>
      <p:sp>
        <p:nvSpPr>
          <p:cNvPr id="116" name="Google Shape;116;p62"/>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algn="ctr">
              <a:lnSpc>
                <a:spcPct val="90000"/>
              </a:lnSpc>
              <a:buClr>
                <a:srgbClr val="FFFFFF"/>
              </a:buClr>
              <a:buSzPts val="2200"/>
              <a:buFont typeface="Calibri"/>
              <a:buNone/>
            </a:pPr>
            <a:endParaRPr sz="2400" kern="0">
              <a:solidFill>
                <a:srgbClr val="FFFFFF"/>
              </a:solidFill>
              <a:latin typeface="Calibri"/>
              <a:ea typeface="Calibri"/>
              <a:cs typeface="Calibri"/>
              <a:sym typeface="Calibri"/>
            </a:endParaRPr>
          </a:p>
        </p:txBody>
      </p:sp>
      <p:sp>
        <p:nvSpPr>
          <p:cNvPr id="117" name="Google Shape;117;p62"/>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62"/>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62"/>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60771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0"/>
        <p:cNvGrpSpPr/>
        <p:nvPr/>
      </p:nvGrpSpPr>
      <p:grpSpPr>
        <a:xfrm>
          <a:off x="0" y="0"/>
          <a:ext cx="0" cy="0"/>
          <a:chOff x="0" y="0"/>
          <a:chExt cx="0" cy="0"/>
        </a:xfrm>
      </p:grpSpPr>
      <p:pic>
        <p:nvPicPr>
          <p:cNvPr id="121" name="Google Shape;121;p63" descr="https://lh5.googleusercontent.com/RB-Lfw4yZZJ6KIgWraODLciYAMr4dBAbp5AVMtVKqdUPRair2-Gnpx8AQx7FZD7y7GeG6iM2joEnX_l_FvUrCPwJUUwulXIkSy5uNNdwHdaGovW3uk1IiA0fWjUjW78ATV7t8eoYTmw8EWPyGA"/>
          <p:cNvPicPr preferRelativeResize="0"/>
          <p:nvPr/>
        </p:nvPicPr>
        <p:blipFill rotWithShape="1">
          <a:blip r:embed="rId2">
            <a:alphaModFix/>
          </a:blip>
          <a:srcRect/>
          <a:stretch/>
        </p:blipFill>
        <p:spPr>
          <a:xfrm>
            <a:off x="5289663" y="4037679"/>
            <a:ext cx="1612673" cy="1612674"/>
          </a:xfrm>
          <a:prstGeom prst="rect">
            <a:avLst/>
          </a:prstGeom>
          <a:noFill/>
          <a:ln>
            <a:noFill/>
          </a:ln>
        </p:spPr>
      </p:pic>
      <p:sp>
        <p:nvSpPr>
          <p:cNvPr id="122" name="Google Shape;122;p63"/>
          <p:cNvSpPr txBox="1">
            <a:spLocks noGrp="1"/>
          </p:cNvSpPr>
          <p:nvPr>
            <p:ph type="title"/>
          </p:nvPr>
        </p:nvSpPr>
        <p:spPr>
          <a:xfrm>
            <a:off x="850900" y="2277053"/>
            <a:ext cx="10566399" cy="1325563"/>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3" name="Google Shape;123;p63" descr="C:\Users\amerten\Downloads\RTI Arkansas Logo (2).png"/>
          <p:cNvPicPr preferRelativeResize="0"/>
          <p:nvPr/>
        </p:nvPicPr>
        <p:blipFill rotWithShape="1">
          <a:blip r:embed="rId3">
            <a:alphaModFix/>
          </a:blip>
          <a:srcRect/>
          <a:stretch/>
        </p:blipFill>
        <p:spPr>
          <a:xfrm>
            <a:off x="2011152" y="416709"/>
            <a:ext cx="8483285" cy="1647660"/>
          </a:xfrm>
          <a:prstGeom prst="rect">
            <a:avLst/>
          </a:prstGeom>
          <a:noFill/>
          <a:ln>
            <a:noFill/>
          </a:ln>
        </p:spPr>
      </p:pic>
      <p:sp>
        <p:nvSpPr>
          <p:cNvPr id="124" name="Google Shape;124;p63"/>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25" name="Google Shape;125;p63"/>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26" name="Google Shape;126;p63"/>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27" name="Google Shape;127;p63"/>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28" name="Google Shape;128;p63" descr="cid:image002.png@01D16AFF.B10E1570"/>
          <p:cNvPicPr preferRelativeResize="0"/>
          <p:nvPr/>
        </p:nvPicPr>
        <p:blipFill rotWithShape="1">
          <a:blip r:embed="rId4">
            <a:alphaModFix/>
          </a:blip>
          <a:srcRect b="19232"/>
          <a:stretch/>
        </p:blipFill>
        <p:spPr>
          <a:xfrm>
            <a:off x="380010" y="6179420"/>
            <a:ext cx="959872" cy="671896"/>
          </a:xfrm>
          <a:prstGeom prst="rect">
            <a:avLst/>
          </a:prstGeom>
          <a:solidFill>
            <a:schemeClr val="lt1"/>
          </a:solidFill>
          <a:ln>
            <a:noFill/>
          </a:ln>
        </p:spPr>
      </p:pic>
      <p:pic>
        <p:nvPicPr>
          <p:cNvPr id="129" name="Google Shape;129;p63"/>
          <p:cNvPicPr preferRelativeResize="0"/>
          <p:nvPr/>
        </p:nvPicPr>
        <p:blipFill rotWithShape="1">
          <a:blip r:embed="rId5">
            <a:alphaModFix/>
          </a:blip>
          <a:srcRect/>
          <a:stretch/>
        </p:blipFill>
        <p:spPr>
          <a:xfrm>
            <a:off x="8890089" y="6254758"/>
            <a:ext cx="3077845" cy="474980"/>
          </a:xfrm>
          <a:prstGeom prst="rect">
            <a:avLst/>
          </a:prstGeom>
          <a:solidFill>
            <a:schemeClr val="lt1"/>
          </a:solidFill>
          <a:ln>
            <a:noFill/>
          </a:ln>
        </p:spPr>
      </p:pic>
    </p:spTree>
    <p:extLst>
      <p:ext uri="{BB962C8B-B14F-4D97-AF65-F5344CB8AC3E}">
        <p14:creationId xmlns:p14="http://schemas.microsoft.com/office/powerpoint/2010/main" val="2358305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0"/>
        <p:cNvGrpSpPr/>
        <p:nvPr/>
      </p:nvGrpSpPr>
      <p:grpSpPr>
        <a:xfrm>
          <a:off x="0" y="0"/>
          <a:ext cx="0" cy="0"/>
          <a:chOff x="0" y="0"/>
          <a:chExt cx="0" cy="0"/>
        </a:xfrm>
      </p:grpSpPr>
      <p:sp>
        <p:nvSpPr>
          <p:cNvPr id="131" name="Google Shape;131;p64"/>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64"/>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3" name="Google Shape;133;p64" descr="C:\Users\amerten\Downloads\RTI Arkansas Logo (2).png"/>
          <p:cNvPicPr preferRelativeResize="0"/>
          <p:nvPr/>
        </p:nvPicPr>
        <p:blipFill rotWithShape="1">
          <a:blip r:embed="rId2">
            <a:alphaModFix/>
          </a:blip>
          <a:srcRect/>
          <a:stretch/>
        </p:blipFill>
        <p:spPr>
          <a:xfrm>
            <a:off x="9590494" y="340264"/>
            <a:ext cx="2377440" cy="422025"/>
          </a:xfrm>
          <a:prstGeom prst="rect">
            <a:avLst/>
          </a:prstGeom>
          <a:noFill/>
          <a:ln>
            <a:noFill/>
          </a:ln>
        </p:spPr>
      </p:pic>
      <p:sp>
        <p:nvSpPr>
          <p:cNvPr id="134" name="Google Shape;134;p64"/>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35" name="Google Shape;135;p64"/>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36" name="Google Shape;136;p64"/>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37" name="Google Shape;137;p64"/>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38" name="Google Shape;138;p64" descr="cid:image002.png@01D16AFF.B10E1570"/>
          <p:cNvPicPr preferRelativeResize="0"/>
          <p:nvPr/>
        </p:nvPicPr>
        <p:blipFill rotWithShape="1">
          <a:blip r:embed="rId3">
            <a:alphaModFix/>
          </a:blip>
          <a:srcRect b="19232"/>
          <a:stretch/>
        </p:blipFill>
        <p:spPr>
          <a:xfrm>
            <a:off x="380010" y="6179420"/>
            <a:ext cx="959872" cy="671896"/>
          </a:xfrm>
          <a:prstGeom prst="rect">
            <a:avLst/>
          </a:prstGeom>
          <a:solidFill>
            <a:schemeClr val="lt1"/>
          </a:solidFill>
          <a:ln>
            <a:noFill/>
          </a:ln>
        </p:spPr>
      </p:pic>
      <p:pic>
        <p:nvPicPr>
          <p:cNvPr id="139" name="Google Shape;139;p64"/>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extLst>
      <p:ext uri="{BB962C8B-B14F-4D97-AF65-F5344CB8AC3E}">
        <p14:creationId xmlns:p14="http://schemas.microsoft.com/office/powerpoint/2010/main" val="830998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0"/>
        <p:cNvGrpSpPr/>
        <p:nvPr/>
      </p:nvGrpSpPr>
      <p:grpSpPr>
        <a:xfrm>
          <a:off x="0" y="0"/>
          <a:ext cx="0" cy="0"/>
          <a:chOff x="0" y="0"/>
          <a:chExt cx="0" cy="0"/>
        </a:xfrm>
      </p:grpSpPr>
      <p:sp>
        <p:nvSpPr>
          <p:cNvPr id="141" name="Google Shape;141;p65"/>
          <p:cNvSpPr txBox="1">
            <a:spLocks noGrp="1"/>
          </p:cNvSpPr>
          <p:nvPr>
            <p:ph type="body" idx="1"/>
          </p:nvPr>
        </p:nvSpPr>
        <p:spPr>
          <a:xfrm>
            <a:off x="838200" y="1818223"/>
            <a:ext cx="5181600" cy="4255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65"/>
          <p:cNvSpPr txBox="1">
            <a:spLocks noGrp="1"/>
          </p:cNvSpPr>
          <p:nvPr>
            <p:ph type="body" idx="2"/>
          </p:nvPr>
        </p:nvSpPr>
        <p:spPr>
          <a:xfrm>
            <a:off x="6172200" y="1818223"/>
            <a:ext cx="5181600" cy="4255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65"/>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44" name="Google Shape;144;p65"/>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45" name="Google Shape;145;p65"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46" name="Google Shape;146;p65"/>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47" name="Google Shape;147;p65"/>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48" name="Google Shape;148;p65"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49" name="Google Shape;149;p65"/>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50" name="Google Shape;150;p65"/>
          <p:cNvSpPr txBox="1">
            <a:spLocks noGrp="1"/>
          </p:cNvSpPr>
          <p:nvPr>
            <p:ph type="title"/>
          </p:nvPr>
        </p:nvSpPr>
        <p:spPr>
          <a:xfrm>
            <a:off x="0" y="635289"/>
            <a:ext cx="12192000" cy="11300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12480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51"/>
        <p:cNvGrpSpPr/>
        <p:nvPr/>
      </p:nvGrpSpPr>
      <p:grpSpPr>
        <a:xfrm>
          <a:off x="0" y="0"/>
          <a:ext cx="0" cy="0"/>
          <a:chOff x="0" y="0"/>
          <a:chExt cx="0" cy="0"/>
        </a:xfrm>
      </p:grpSpPr>
      <p:sp>
        <p:nvSpPr>
          <p:cNvPr id="152" name="Google Shape;152;p66"/>
          <p:cNvSpPr txBox="1">
            <a:spLocks noGrp="1"/>
          </p:cNvSpPr>
          <p:nvPr>
            <p:ph type="body" idx="1"/>
          </p:nvPr>
        </p:nvSpPr>
        <p:spPr>
          <a:xfrm>
            <a:off x="839787" y="1780123"/>
            <a:ext cx="5157787" cy="6709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3" name="Google Shape;153;p66"/>
          <p:cNvSpPr txBox="1">
            <a:spLocks noGrp="1"/>
          </p:cNvSpPr>
          <p:nvPr>
            <p:ph type="body" idx="2"/>
          </p:nvPr>
        </p:nvSpPr>
        <p:spPr>
          <a:xfrm>
            <a:off x="839788" y="2504023"/>
            <a:ext cx="5157787" cy="35695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66"/>
          <p:cNvSpPr txBox="1">
            <a:spLocks noGrp="1"/>
          </p:cNvSpPr>
          <p:nvPr>
            <p:ph type="body" idx="3"/>
          </p:nvPr>
        </p:nvSpPr>
        <p:spPr>
          <a:xfrm>
            <a:off x="6172200" y="1780123"/>
            <a:ext cx="5183188" cy="6709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 name="Google Shape;155;p66"/>
          <p:cNvSpPr txBox="1">
            <a:spLocks noGrp="1"/>
          </p:cNvSpPr>
          <p:nvPr>
            <p:ph type="body" idx="4"/>
          </p:nvPr>
        </p:nvSpPr>
        <p:spPr>
          <a:xfrm>
            <a:off x="6172200" y="2504023"/>
            <a:ext cx="5183188" cy="35695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66"/>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57" name="Google Shape;157;p66"/>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58" name="Google Shape;158;p66"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59" name="Google Shape;159;p66"/>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60" name="Google Shape;160;p66"/>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61" name="Google Shape;161;p66"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62" name="Google Shape;162;p66"/>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63" name="Google Shape;163;p66"/>
          <p:cNvSpPr txBox="1">
            <a:spLocks noGrp="1"/>
          </p:cNvSpPr>
          <p:nvPr>
            <p:ph type="title"/>
          </p:nvPr>
        </p:nvSpPr>
        <p:spPr>
          <a:xfrm>
            <a:off x="0" y="635289"/>
            <a:ext cx="12192000" cy="10919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1076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11"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82267" y="2535448"/>
            <a:ext cx="10515600" cy="1325563"/>
          </a:xfrm>
          <a:prstGeom prst="rect">
            <a:avLst/>
          </a:prstGeom>
        </p:spPr>
        <p:txBody>
          <a:bodyPr>
            <a:normAutofit/>
          </a:bodyPr>
          <a:lstStyle>
            <a:lvl1pPr>
              <a:defRPr sz="6000">
                <a:latin typeface="+mn-lt"/>
              </a:defRPr>
            </a:lvl1pPr>
          </a:lstStyle>
          <a:p>
            <a:r>
              <a:rPr lang="en-US" dirty="0"/>
              <a:t>Click to edit Master title style</a:t>
            </a:r>
          </a:p>
        </p:txBody>
      </p:sp>
    </p:spTree>
    <p:extLst>
      <p:ext uri="{BB962C8B-B14F-4D97-AF65-F5344CB8AC3E}">
        <p14:creationId xmlns:p14="http://schemas.microsoft.com/office/powerpoint/2010/main" val="3672022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4"/>
        <p:cNvGrpSpPr/>
        <p:nvPr/>
      </p:nvGrpSpPr>
      <p:grpSpPr>
        <a:xfrm>
          <a:off x="0" y="0"/>
          <a:ext cx="0" cy="0"/>
          <a:chOff x="0" y="0"/>
          <a:chExt cx="0" cy="0"/>
        </a:xfrm>
      </p:grpSpPr>
      <p:sp>
        <p:nvSpPr>
          <p:cNvPr id="165" name="Google Shape;165;p67"/>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66" name="Google Shape;166;p67"/>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67" name="Google Shape;167;p67"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68" name="Google Shape;168;p67"/>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69" name="Google Shape;169;p67"/>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70" name="Google Shape;170;p67"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71" name="Google Shape;171;p67"/>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72" name="Google Shape;172;p67"/>
          <p:cNvSpPr txBox="1">
            <a:spLocks noGrp="1"/>
          </p:cNvSpPr>
          <p:nvPr>
            <p:ph type="title"/>
          </p:nvPr>
        </p:nvSpPr>
        <p:spPr>
          <a:xfrm>
            <a:off x="0" y="635289"/>
            <a:ext cx="12192000" cy="10792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026442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68"/>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75" name="Google Shape;175;p68"/>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76" name="Google Shape;176;p68"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77" name="Google Shape;177;p68"/>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78" name="Google Shape;178;p68"/>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79" name="Google Shape;179;p68"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80" name="Google Shape;180;p68"/>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extLst>
      <p:ext uri="{BB962C8B-B14F-4D97-AF65-F5344CB8AC3E}">
        <p14:creationId xmlns:p14="http://schemas.microsoft.com/office/powerpoint/2010/main" val="1881489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81"/>
        <p:cNvGrpSpPr/>
        <p:nvPr/>
      </p:nvGrpSpPr>
      <p:grpSpPr>
        <a:xfrm>
          <a:off x="0" y="0"/>
          <a:ext cx="0" cy="0"/>
          <a:chOff x="0" y="0"/>
          <a:chExt cx="0" cy="0"/>
        </a:xfrm>
      </p:grpSpPr>
      <p:sp>
        <p:nvSpPr>
          <p:cNvPr id="182" name="Google Shape;182;p69"/>
          <p:cNvSpPr txBox="1">
            <a:spLocks noGrp="1"/>
          </p:cNvSpPr>
          <p:nvPr>
            <p:ph type="title"/>
          </p:nvPr>
        </p:nvSpPr>
        <p:spPr>
          <a:xfrm>
            <a:off x="839788" y="457200"/>
            <a:ext cx="3932237" cy="2276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6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4" name="Google Shape;184;p69"/>
          <p:cNvSpPr txBox="1">
            <a:spLocks noGrp="1"/>
          </p:cNvSpPr>
          <p:nvPr>
            <p:ph type="body" idx="2"/>
          </p:nvPr>
        </p:nvSpPr>
        <p:spPr>
          <a:xfrm>
            <a:off x="839788" y="2832100"/>
            <a:ext cx="3932237" cy="303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5" name="Google Shape;185;p69"/>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86" name="Google Shape;186;p69"/>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87" name="Google Shape;187;p69"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88" name="Google Shape;188;p69"/>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89" name="Google Shape;189;p69"/>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90" name="Google Shape;190;p69"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91" name="Google Shape;191;p69"/>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extLst>
      <p:ext uri="{BB962C8B-B14F-4D97-AF65-F5344CB8AC3E}">
        <p14:creationId xmlns:p14="http://schemas.microsoft.com/office/powerpoint/2010/main" val="1199008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92"/>
        <p:cNvGrpSpPr/>
        <p:nvPr/>
      </p:nvGrpSpPr>
      <p:grpSpPr>
        <a:xfrm>
          <a:off x="0" y="0"/>
          <a:ext cx="0" cy="0"/>
          <a:chOff x="0" y="0"/>
          <a:chExt cx="0" cy="0"/>
        </a:xfrm>
      </p:grpSpPr>
      <p:sp>
        <p:nvSpPr>
          <p:cNvPr id="193" name="Google Shape;193;p7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4" name="Google Shape;194;p70"/>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95" name="Google Shape;195;p70"/>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96" name="Google Shape;196;p70"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97" name="Google Shape;197;p70"/>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98" name="Google Shape;198;p70"/>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99" name="Google Shape;199;p70"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00" name="Google Shape;200;p70"/>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201" name="Google Shape;201;p70"/>
          <p:cNvSpPr txBox="1">
            <a:spLocks noGrp="1"/>
          </p:cNvSpPr>
          <p:nvPr>
            <p:ph type="title"/>
          </p:nvPr>
        </p:nvSpPr>
        <p:spPr>
          <a:xfrm>
            <a:off x="839788" y="457200"/>
            <a:ext cx="3932237" cy="2276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70"/>
          <p:cNvSpPr txBox="1">
            <a:spLocks noGrp="1"/>
          </p:cNvSpPr>
          <p:nvPr>
            <p:ph type="body" idx="1"/>
          </p:nvPr>
        </p:nvSpPr>
        <p:spPr>
          <a:xfrm>
            <a:off x="839788" y="2832100"/>
            <a:ext cx="3932237" cy="303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678749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03"/>
        <p:cNvGrpSpPr/>
        <p:nvPr/>
      </p:nvGrpSpPr>
      <p:grpSpPr>
        <a:xfrm>
          <a:off x="0" y="0"/>
          <a:ext cx="0" cy="0"/>
          <a:chOff x="0" y="0"/>
          <a:chExt cx="0" cy="0"/>
        </a:xfrm>
      </p:grpSpPr>
      <p:sp>
        <p:nvSpPr>
          <p:cNvPr id="204" name="Google Shape;204;p71"/>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05" name="Google Shape;205;p71"/>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206" name="Google Shape;206;p71"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07" name="Google Shape;207;p71"/>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08" name="Google Shape;208;p71"/>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209" name="Google Shape;209;p71"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10" name="Google Shape;210;p71"/>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211" name="Google Shape;211;p71"/>
          <p:cNvSpPr/>
          <p:nvPr/>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pic>
        <p:nvPicPr>
          <p:cNvPr id="212" name="Google Shape;212;p71"/>
          <p:cNvPicPr preferRelativeResize="0"/>
          <p:nvPr/>
        </p:nvPicPr>
        <p:blipFill rotWithShape="1">
          <a:blip r:embed="rId5">
            <a:alphaModFix/>
          </a:blip>
          <a:srcRect l="36238"/>
          <a:stretch/>
        </p:blipFill>
        <p:spPr>
          <a:xfrm>
            <a:off x="0" y="734939"/>
            <a:ext cx="7862131" cy="5345286"/>
          </a:xfrm>
          <a:prstGeom prst="rect">
            <a:avLst/>
          </a:prstGeom>
          <a:noFill/>
          <a:ln>
            <a:noFill/>
          </a:ln>
        </p:spPr>
      </p:pic>
      <p:sp>
        <p:nvSpPr>
          <p:cNvPr id="213" name="Google Shape;213;p71"/>
          <p:cNvSpPr txBox="1">
            <a:spLocks noGrp="1"/>
          </p:cNvSpPr>
          <p:nvPr>
            <p:ph type="body" idx="1"/>
          </p:nvPr>
        </p:nvSpPr>
        <p:spPr>
          <a:xfrm>
            <a:off x="5795734" y="981103"/>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4" name="Google Shape;214;p71"/>
          <p:cNvSpPr txBox="1">
            <a:spLocks noGrp="1"/>
          </p:cNvSpPr>
          <p:nvPr>
            <p:ph type="title"/>
          </p:nvPr>
        </p:nvSpPr>
        <p:spPr>
          <a:xfrm>
            <a:off x="339695" y="2002902"/>
            <a:ext cx="4155393" cy="283002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43750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15"/>
        <p:cNvGrpSpPr/>
        <p:nvPr/>
      </p:nvGrpSpPr>
      <p:grpSpPr>
        <a:xfrm>
          <a:off x="0" y="0"/>
          <a:ext cx="0" cy="0"/>
          <a:chOff x="0" y="0"/>
          <a:chExt cx="0" cy="0"/>
        </a:xfrm>
      </p:grpSpPr>
      <p:sp>
        <p:nvSpPr>
          <p:cNvPr id="216" name="Google Shape;216;p72"/>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17" name="Google Shape;217;p72"/>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218" name="Google Shape;218;p72"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19" name="Google Shape;219;p72"/>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20" name="Google Shape;220;p72"/>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221" name="Google Shape;221;p72"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22" name="Google Shape;222;p72"/>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grpSp>
        <p:nvGrpSpPr>
          <p:cNvPr id="223" name="Google Shape;223;p72"/>
          <p:cNvGrpSpPr/>
          <p:nvPr/>
        </p:nvGrpSpPr>
        <p:grpSpPr>
          <a:xfrm>
            <a:off x="-426720" y="177404"/>
            <a:ext cx="12618720" cy="5995332"/>
            <a:chOff x="-417513" y="0"/>
            <a:chExt cx="12584114" cy="6853238"/>
          </a:xfrm>
        </p:grpSpPr>
        <p:sp>
          <p:nvSpPr>
            <p:cNvPr id="224" name="Google Shape;224;p7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25" name="Google Shape;225;p7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26" name="Google Shape;226;p7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27" name="Google Shape;227;p7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28" name="Google Shape;228;p7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29" name="Google Shape;229;p7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0" name="Google Shape;230;p7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1" name="Google Shape;231;p7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2" name="Google Shape;232;p7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3" name="Google Shape;233;p7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4" name="Google Shape;234;p7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5" name="Google Shape;235;p7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6" name="Google Shape;236;p7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7" name="Google Shape;237;p7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8" name="Google Shape;238;p7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9" name="Google Shape;239;p7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40" name="Google Shape;240;p7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41" name="Google Shape;241;p7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42" name="Google Shape;242;p7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43" name="Google Shape;243;p7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44" name="Google Shape;244;p7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grpSp>
      <p:sp>
        <p:nvSpPr>
          <p:cNvPr id="245" name="Google Shape;245;p72"/>
          <p:cNvSpPr txBox="1">
            <a:spLocks noGrp="1"/>
          </p:cNvSpPr>
          <p:nvPr>
            <p:ph type="title"/>
          </p:nvPr>
        </p:nvSpPr>
        <p:spPr>
          <a:xfrm>
            <a:off x="0" y="635289"/>
            <a:ext cx="12192000" cy="10919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72"/>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09174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47"/>
        <p:cNvGrpSpPr/>
        <p:nvPr/>
      </p:nvGrpSpPr>
      <p:grpSpPr>
        <a:xfrm>
          <a:off x="0" y="0"/>
          <a:ext cx="0" cy="0"/>
          <a:chOff x="0" y="0"/>
          <a:chExt cx="0" cy="0"/>
        </a:xfrm>
      </p:grpSpPr>
      <p:sp>
        <p:nvSpPr>
          <p:cNvPr id="248" name="Google Shape;248;p73"/>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49" name="Google Shape;249;p73"/>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250" name="Google Shape;250;p73"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51" name="Google Shape;251;p73"/>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52" name="Google Shape;252;p73"/>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253" name="Google Shape;253;p73"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54" name="Google Shape;254;p73"/>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255" name="Google Shape;255;p73"/>
          <p:cNvSpPr/>
          <p:nvPr/>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algn="ctr">
              <a:buClr>
                <a:srgbClr val="FFFFFF"/>
              </a:buClr>
              <a:buSzPts val="1800"/>
              <a:buFont typeface="Arial"/>
              <a:buNone/>
            </a:pPr>
            <a:endParaRPr kern="0">
              <a:solidFill>
                <a:srgbClr val="FFFFFF"/>
              </a:solidFill>
              <a:latin typeface="Calibri"/>
              <a:ea typeface="Calibri"/>
              <a:cs typeface="Calibri"/>
              <a:sym typeface="Calibri"/>
            </a:endParaRPr>
          </a:p>
        </p:txBody>
      </p:sp>
      <p:sp>
        <p:nvSpPr>
          <p:cNvPr id="256" name="Google Shape;256;p73"/>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algn="ctr">
              <a:lnSpc>
                <a:spcPct val="90000"/>
              </a:lnSpc>
              <a:buClr>
                <a:srgbClr val="FFFFFF"/>
              </a:buClr>
              <a:buSzPts val="2200"/>
              <a:buFont typeface="Calibri"/>
              <a:buNone/>
            </a:pPr>
            <a:endParaRPr sz="2400" kern="0">
              <a:solidFill>
                <a:srgbClr val="FFFFFF"/>
              </a:solidFill>
              <a:latin typeface="Calibri"/>
              <a:ea typeface="Calibri"/>
              <a:cs typeface="Calibri"/>
              <a:sym typeface="Calibri"/>
            </a:endParaRPr>
          </a:p>
        </p:txBody>
      </p:sp>
      <p:sp>
        <p:nvSpPr>
          <p:cNvPr id="257" name="Google Shape;257;p73"/>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73"/>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73"/>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4544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0"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1" name="Title 1"/>
          <p:cNvSpPr>
            <a:spLocks noGrp="1"/>
          </p:cNvSpPr>
          <p:nvPr>
            <p:ph type="title"/>
          </p:nvPr>
        </p:nvSpPr>
        <p:spPr>
          <a:xfrm>
            <a:off x="0" y="635289"/>
            <a:ext cx="12192000" cy="11300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96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7" y="1780123"/>
            <a:ext cx="5157787"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4023"/>
            <a:ext cx="5157787"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80123"/>
            <a:ext cx="5183188"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4023"/>
            <a:ext cx="5183188"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9" name="Rectangle 1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3"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94616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5" name="Rectangle 14"/>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8"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9" name="Title 1"/>
          <p:cNvSpPr>
            <a:spLocks noGrp="1"/>
          </p:cNvSpPr>
          <p:nvPr>
            <p:ph type="title"/>
          </p:nvPr>
        </p:nvSpPr>
        <p:spPr>
          <a:xfrm>
            <a:off x="0" y="635289"/>
            <a:ext cx="12192000" cy="10792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80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1"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253801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385055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5"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16"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34315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15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93700" algn="l" rtl="0">
              <a:lnSpc>
                <a:spcPct val="9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03262625"/>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question-mark-note-duplicate-211076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ancorapublishing.com/wp-content/uploads/2018/08/SSBD_Portfolio.pdf"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hyperlink" Target="http://www.pearsonassessments.co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sdqinfo.org/"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hyperlink" Target="http://psychcorp.pearsonassessments.com/pai/ca/cahome.htm" TargetMode="External"/><Relationship Id="rId4" Type="http://schemas.openxmlformats.org/officeDocument/2006/relationships/hyperlink" Target="https://mimtsstac.org/evaluation/student-assessments/student-risk-screening-scale"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cce.astate.edu/pbis/wp-content/uploads/2019/01/Screening-considerations-Compendium-Version-2.pdf" TargetMode="External"/><Relationship Id="rId5" Type="http://schemas.openxmlformats.org/officeDocument/2006/relationships/hyperlink" Target="https://pbismissouri.org/wp-content/uploads/2018/05/MO-SW-PBS-Tier-3-2018-04.24.18.pdf" TargetMode="External"/><Relationship Id="rId4" Type="http://schemas.openxmlformats.org/officeDocument/2006/relationships/hyperlink" Target="https://intensiveintervention.org/intensive-interven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Identifying Students for Individualized Support</a:t>
            </a: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338726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1737B66-DEBF-4266-BFE9-6DC574457AC2}"/>
              </a:ext>
            </a:extLst>
          </p:cNvPr>
          <p:cNvSpPr>
            <a:spLocks noGrp="1"/>
          </p:cNvSpPr>
          <p:nvPr>
            <p:ph idx="1"/>
          </p:nvPr>
        </p:nvSpPr>
        <p:spPr/>
        <p:txBody>
          <a:bodyPr anchor="ctr">
            <a:normAutofit/>
          </a:bodyPr>
          <a:lstStyle/>
          <a:p>
            <a:pPr marL="0" indent="0">
              <a:buNone/>
            </a:pPr>
            <a:r>
              <a:rPr lang="en-US" dirty="0"/>
              <a:t>Consider:</a:t>
            </a:r>
          </a:p>
          <a:p>
            <a:pPr marL="457200" lvl="2" indent="-173736">
              <a:buFont typeface="Arial" panose="05000000000000000000" pitchFamily="2" charset="2"/>
              <a:buChar char="•"/>
            </a:pPr>
            <a:r>
              <a:rPr lang="en-US" sz="2800" dirty="0"/>
              <a:t>Was the best intervention match identified?</a:t>
            </a:r>
          </a:p>
          <a:p>
            <a:pPr marL="457200" lvl="2" indent="-173736">
              <a:buFont typeface="Arial" panose="05000000000000000000" pitchFamily="2" charset="2"/>
              <a:buChar char="•"/>
            </a:pPr>
            <a:r>
              <a:rPr lang="en-US" sz="2800" dirty="0"/>
              <a:t>Would the student benefit from more than one intervention?</a:t>
            </a:r>
          </a:p>
          <a:p>
            <a:pPr marL="457200" lvl="2" indent="-173736">
              <a:buFont typeface="Arial" panose="05000000000000000000" pitchFamily="2" charset="2"/>
              <a:buChar char="•"/>
            </a:pPr>
            <a:r>
              <a:rPr lang="en-US" sz="2800" dirty="0">
                <a:cs typeface="Arial"/>
              </a:rPr>
              <a:t>Does the student have a behavioral profile that warrants more intensive intervention?</a:t>
            </a:r>
            <a:endParaRPr lang="en-US" sz="3600" dirty="0"/>
          </a:p>
        </p:txBody>
      </p:sp>
      <p:sp>
        <p:nvSpPr>
          <p:cNvPr id="2" name="Title 1">
            <a:extLst>
              <a:ext uri="{FF2B5EF4-FFF2-40B4-BE49-F238E27FC236}">
                <a16:creationId xmlns:a16="http://schemas.microsoft.com/office/drawing/2014/main" id="{69CE01D1-4053-494B-809E-7C63006EE56F}"/>
              </a:ext>
            </a:extLst>
          </p:cNvPr>
          <p:cNvSpPr>
            <a:spLocks noGrp="1"/>
          </p:cNvSpPr>
          <p:nvPr>
            <p:ph type="title"/>
          </p:nvPr>
        </p:nvSpPr>
        <p:spPr/>
        <p:txBody>
          <a:bodyPr>
            <a:noAutofit/>
          </a:bodyPr>
          <a:lstStyle/>
          <a:p>
            <a:r>
              <a:rPr lang="en-US" sz="3600" dirty="0">
                <a:solidFill>
                  <a:schemeClr val="tx1"/>
                </a:solidFill>
              </a:rPr>
              <a:t>Myth:</a:t>
            </a:r>
            <a:r>
              <a:rPr lang="en-US" sz="3600" dirty="0">
                <a:solidFill>
                  <a:schemeClr val="accent1">
                    <a:lumMod val="75000"/>
                  </a:schemeClr>
                </a:solidFill>
              </a:rPr>
              <a:t> </a:t>
            </a:r>
            <a:r>
              <a:rPr lang="en-US" sz="3600" dirty="0">
                <a:solidFill>
                  <a:schemeClr val="bg1"/>
                </a:solidFill>
              </a:rPr>
              <a:t>All students who don't succeed at Tier II </a:t>
            </a:r>
            <a:r>
              <a:rPr lang="en-US" sz="3600" b="1" i="1" u="sng" dirty="0">
                <a:solidFill>
                  <a:schemeClr val="tx1"/>
                </a:solidFill>
              </a:rPr>
              <a:t>MUST</a:t>
            </a:r>
            <a:r>
              <a:rPr lang="en-US" sz="3600" dirty="0"/>
              <a:t> </a:t>
            </a:r>
            <a:r>
              <a:rPr lang="en-US" sz="3600" dirty="0">
                <a:solidFill>
                  <a:schemeClr val="bg1"/>
                </a:solidFill>
              </a:rPr>
              <a:t>move to Tier III</a:t>
            </a:r>
          </a:p>
        </p:txBody>
      </p:sp>
    </p:spTree>
    <p:extLst>
      <p:ext uri="{BB962C8B-B14F-4D97-AF65-F5344CB8AC3E}">
        <p14:creationId xmlns:p14="http://schemas.microsoft.com/office/powerpoint/2010/main" val="2233429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1BBCD-E011-486E-9743-195F7DB48994}"/>
              </a:ext>
            </a:extLst>
          </p:cNvPr>
          <p:cNvSpPr>
            <a:spLocks noGrp="1"/>
          </p:cNvSpPr>
          <p:nvPr>
            <p:ph type="title"/>
          </p:nvPr>
        </p:nvSpPr>
        <p:spPr/>
        <p:txBody>
          <a:bodyPr>
            <a:normAutofit/>
          </a:bodyPr>
          <a:lstStyle/>
          <a:p>
            <a:r>
              <a:rPr lang="en-US" dirty="0"/>
              <a:t>What Was the Response to Tier II?</a:t>
            </a:r>
          </a:p>
        </p:txBody>
      </p:sp>
      <p:sp>
        <p:nvSpPr>
          <p:cNvPr id="4" name="Text Placeholder 3">
            <a:extLst>
              <a:ext uri="{FF2B5EF4-FFF2-40B4-BE49-F238E27FC236}">
                <a16:creationId xmlns:a16="http://schemas.microsoft.com/office/drawing/2014/main" id="{C34B7910-3F01-40AF-AA4D-8E690BC86331}"/>
              </a:ext>
            </a:extLst>
          </p:cNvPr>
          <p:cNvSpPr>
            <a:spLocks noGrp="1"/>
          </p:cNvSpPr>
          <p:nvPr>
            <p:ph idx="1"/>
          </p:nvPr>
        </p:nvSpPr>
        <p:spPr>
          <a:xfrm>
            <a:off x="838200" y="2037806"/>
            <a:ext cx="10515600" cy="3867694"/>
          </a:xfrm>
        </p:spPr>
        <p:txBody>
          <a:bodyPr/>
          <a:lstStyle/>
          <a:p>
            <a:pPr marL="173736" indent="-173736"/>
            <a:r>
              <a:rPr lang="en-US" dirty="0"/>
              <a:t>Review Tier II intervention data after at least four weeks and eight data points.</a:t>
            </a:r>
          </a:p>
          <a:p>
            <a:pPr marL="173736" indent="-173736"/>
            <a:r>
              <a:rPr lang="en-US" dirty="0"/>
              <a:t>Use the same data sources for review.</a:t>
            </a:r>
          </a:p>
          <a:p>
            <a:pPr marL="173736" indent="-173736"/>
            <a:r>
              <a:rPr lang="en-US" dirty="0"/>
              <a:t>Possible responses:</a:t>
            </a:r>
          </a:p>
          <a:p>
            <a:pPr marL="457200" indent="-173736">
              <a:spcBef>
                <a:spcPts val="500"/>
              </a:spcBef>
              <a:buFont typeface="Arial" panose="020B0604020202020204" pitchFamily="34" charset="0"/>
              <a:buChar char="•"/>
            </a:pPr>
            <a:r>
              <a:rPr lang="en-US" sz="2600" dirty="0"/>
              <a:t>Positive response</a:t>
            </a:r>
          </a:p>
          <a:p>
            <a:pPr marL="457200" indent="-173736">
              <a:spcBef>
                <a:spcPts val="500"/>
              </a:spcBef>
              <a:buFont typeface="Arial" panose="020B0604020202020204" pitchFamily="34" charset="0"/>
              <a:buChar char="•"/>
            </a:pPr>
            <a:r>
              <a:rPr lang="en-US" sz="2600" dirty="0"/>
              <a:t>Questionable response</a:t>
            </a:r>
          </a:p>
          <a:p>
            <a:pPr marL="457200" indent="-173736">
              <a:spcBef>
                <a:spcPts val="500"/>
              </a:spcBef>
              <a:buFont typeface="Arial" panose="020B0604020202020204" pitchFamily="34" charset="0"/>
              <a:buChar char="•"/>
            </a:pPr>
            <a:r>
              <a:rPr lang="en-US" sz="2600" dirty="0"/>
              <a:t>Poor response to intervention</a:t>
            </a:r>
          </a:p>
        </p:txBody>
      </p:sp>
      <p:sp>
        <p:nvSpPr>
          <p:cNvPr id="5" name="Rectangle 4">
            <a:extLst>
              <a:ext uri="{FF2B5EF4-FFF2-40B4-BE49-F238E27FC236}">
                <a16:creationId xmlns:a16="http://schemas.microsoft.com/office/drawing/2014/main" id="{BDB6D470-B9FE-48C8-884D-CF058731CC16}"/>
              </a:ext>
            </a:extLst>
          </p:cNvPr>
          <p:cNvSpPr/>
          <p:nvPr/>
        </p:nvSpPr>
        <p:spPr>
          <a:xfrm>
            <a:off x="3234768" y="6366269"/>
            <a:ext cx="3581430" cy="246221"/>
          </a:xfrm>
          <a:prstGeom prst="rect">
            <a:avLst/>
          </a:prstGeom>
        </p:spPr>
        <p:txBody>
          <a:bodyPr wrap="none">
            <a:spAutoFit/>
          </a:bodyPr>
          <a:lstStyle/>
          <a:p>
            <a:pPr algn="ctr"/>
            <a:r>
              <a:rPr lang="en-US" sz="1000" dirty="0">
                <a:solidFill>
                  <a:schemeClr val="bg1"/>
                </a:solidFill>
              </a:rPr>
              <a:t>Sprague, Cook, Wright, and Sadler (2008, p. 77).  Lembke (2010). </a:t>
            </a:r>
          </a:p>
        </p:txBody>
      </p:sp>
    </p:spTree>
    <p:extLst>
      <p:ext uri="{BB962C8B-B14F-4D97-AF65-F5344CB8AC3E}">
        <p14:creationId xmlns:p14="http://schemas.microsoft.com/office/powerpoint/2010/main" val="95674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41312A-E284-43B6-9A63-21BE3227BB68}"/>
              </a:ext>
            </a:extLst>
          </p:cNvPr>
          <p:cNvSpPr>
            <a:spLocks noGrp="1"/>
          </p:cNvSpPr>
          <p:nvPr>
            <p:ph type="title"/>
          </p:nvPr>
        </p:nvSpPr>
        <p:spPr/>
        <p:txBody>
          <a:bodyPr/>
          <a:lstStyle/>
          <a:p>
            <a:r>
              <a:rPr lang="en-US" dirty="0"/>
              <a:t>Review of Tier II Data</a:t>
            </a:r>
          </a:p>
        </p:txBody>
      </p:sp>
      <p:sp>
        <p:nvSpPr>
          <p:cNvPr id="4" name="Text Placeholder 3">
            <a:extLst>
              <a:ext uri="{FF2B5EF4-FFF2-40B4-BE49-F238E27FC236}">
                <a16:creationId xmlns:a16="http://schemas.microsoft.com/office/drawing/2014/main" id="{7C6C423B-CF4D-4C1C-8D82-3DE33621628B}"/>
              </a:ext>
            </a:extLst>
          </p:cNvPr>
          <p:cNvSpPr>
            <a:spLocks noGrp="1"/>
          </p:cNvSpPr>
          <p:nvPr>
            <p:ph idx="1"/>
          </p:nvPr>
        </p:nvSpPr>
        <p:spPr>
          <a:xfrm>
            <a:off x="838200" y="2037806"/>
            <a:ext cx="10515600" cy="3867694"/>
          </a:xfrm>
        </p:spPr>
        <p:txBody>
          <a:bodyPr/>
          <a:lstStyle/>
          <a:p>
            <a:pPr marL="173736" indent="-173736"/>
            <a:r>
              <a:rPr lang="en-US" dirty="0"/>
              <a:t>What is the student’s level of performance?</a:t>
            </a:r>
          </a:p>
          <a:p>
            <a:pPr marL="173736" indent="-173736"/>
            <a:r>
              <a:rPr lang="en-US" dirty="0"/>
              <a:t>What is/was the desired level of performance?</a:t>
            </a:r>
          </a:p>
          <a:p>
            <a:pPr marL="173736" indent="-173736"/>
            <a:r>
              <a:rPr lang="en-US" dirty="0"/>
              <a:t>Graph the above, showing a trend line (rate of progress).</a:t>
            </a:r>
          </a:p>
        </p:txBody>
      </p:sp>
    </p:spTree>
    <p:extLst>
      <p:ext uri="{BB962C8B-B14F-4D97-AF65-F5344CB8AC3E}">
        <p14:creationId xmlns:p14="http://schemas.microsoft.com/office/powerpoint/2010/main" val="8432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Monitoring Student Progress</a:t>
            </a:r>
            <a:endParaRPr dirty="0"/>
          </a:p>
        </p:txBody>
      </p:sp>
      <p:pic>
        <p:nvPicPr>
          <p:cNvPr id="98" name="Google Shape;98;p12" title="Points scored"/>
          <p:cNvPicPr preferRelativeResize="0"/>
          <p:nvPr/>
        </p:nvPicPr>
        <p:blipFill>
          <a:blip r:embed="rId3">
            <a:alphaModFix/>
          </a:blip>
          <a:stretch>
            <a:fillRect/>
          </a:stretch>
        </p:blipFill>
        <p:spPr>
          <a:xfrm>
            <a:off x="3284305" y="1739900"/>
            <a:ext cx="6457626" cy="3992951"/>
          </a:xfrm>
          <a:prstGeom prst="rect">
            <a:avLst/>
          </a:prstGeom>
          <a:noFill/>
          <a:ln>
            <a:noFill/>
          </a:ln>
        </p:spPr>
      </p:pic>
      <p:cxnSp>
        <p:nvCxnSpPr>
          <p:cNvPr id="99" name="Google Shape;99;p12"/>
          <p:cNvCxnSpPr/>
          <p:nvPr/>
        </p:nvCxnSpPr>
        <p:spPr>
          <a:xfrm>
            <a:off x="5126330" y="2907198"/>
            <a:ext cx="300" cy="2067600"/>
          </a:xfrm>
          <a:prstGeom prst="straightConnector1">
            <a:avLst/>
          </a:prstGeom>
          <a:noFill/>
          <a:ln w="19050" cap="flat" cmpd="sng">
            <a:solidFill>
              <a:schemeClr val="dk2"/>
            </a:solidFill>
            <a:prstDash val="solid"/>
            <a:round/>
            <a:headEnd type="none" w="med" len="med"/>
            <a:tailEnd type="none" w="med" len="med"/>
          </a:ln>
        </p:spPr>
      </p:cxnSp>
      <p:cxnSp>
        <p:nvCxnSpPr>
          <p:cNvPr id="100" name="Google Shape;100;p12"/>
          <p:cNvCxnSpPr/>
          <p:nvPr/>
        </p:nvCxnSpPr>
        <p:spPr>
          <a:xfrm>
            <a:off x="3734830" y="2896023"/>
            <a:ext cx="4711200" cy="0"/>
          </a:xfrm>
          <a:prstGeom prst="straightConnector1">
            <a:avLst/>
          </a:prstGeom>
          <a:noFill/>
          <a:ln w="19050" cap="flat" cmpd="sng">
            <a:solidFill>
              <a:schemeClr val="dk2"/>
            </a:solidFill>
            <a:prstDash val="solid"/>
            <a:round/>
            <a:headEnd type="none" w="med" len="med"/>
            <a:tailEnd type="none" w="med" len="med"/>
          </a:ln>
        </p:spPr>
      </p:cxnSp>
      <p:cxnSp>
        <p:nvCxnSpPr>
          <p:cNvPr id="101" name="Google Shape;101;p12"/>
          <p:cNvCxnSpPr/>
          <p:nvPr/>
        </p:nvCxnSpPr>
        <p:spPr>
          <a:xfrm>
            <a:off x="3284230" y="2717973"/>
            <a:ext cx="450600" cy="178050"/>
          </a:xfrm>
          <a:prstGeom prst="straightConnector1">
            <a:avLst/>
          </a:prstGeom>
          <a:noFill/>
          <a:ln w="9525" cap="flat" cmpd="sng">
            <a:solidFill>
              <a:schemeClr val="dk2"/>
            </a:solidFill>
            <a:prstDash val="solid"/>
            <a:round/>
            <a:headEnd type="none" w="med" len="med"/>
            <a:tailEnd type="triangle" w="med" len="med"/>
          </a:ln>
        </p:spPr>
      </p:cxnSp>
      <p:sp>
        <p:nvSpPr>
          <p:cNvPr id="102" name="Google Shape;102;p12"/>
          <p:cNvSpPr/>
          <p:nvPr/>
        </p:nvSpPr>
        <p:spPr>
          <a:xfrm>
            <a:off x="2109269" y="2538223"/>
            <a:ext cx="1174962" cy="357800"/>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Goal Line</a:t>
            </a:r>
            <a:endParaRPr dirty="0"/>
          </a:p>
        </p:txBody>
      </p:sp>
      <p:cxnSp>
        <p:nvCxnSpPr>
          <p:cNvPr id="103" name="Google Shape;103;p12"/>
          <p:cNvCxnSpPr/>
          <p:nvPr/>
        </p:nvCxnSpPr>
        <p:spPr>
          <a:xfrm rot="10800000" flipH="1">
            <a:off x="2940530" y="3044748"/>
            <a:ext cx="2166900" cy="397500"/>
          </a:xfrm>
          <a:prstGeom prst="straightConnector1">
            <a:avLst/>
          </a:prstGeom>
          <a:noFill/>
          <a:ln w="9525" cap="flat" cmpd="sng">
            <a:solidFill>
              <a:schemeClr val="dk2"/>
            </a:solidFill>
            <a:prstDash val="solid"/>
            <a:round/>
            <a:headEnd type="none" w="med" len="med"/>
            <a:tailEnd type="triangle" w="med" len="med"/>
          </a:ln>
        </p:spPr>
      </p:cxnSp>
      <p:sp>
        <p:nvSpPr>
          <p:cNvPr id="104" name="Google Shape;104;p12"/>
          <p:cNvSpPr/>
          <p:nvPr/>
        </p:nvSpPr>
        <p:spPr>
          <a:xfrm>
            <a:off x="1236807" y="3452623"/>
            <a:ext cx="2047423" cy="596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Phase Change Line</a:t>
            </a:r>
            <a:endParaRPr dirty="0"/>
          </a:p>
        </p:txBody>
      </p:sp>
    </p:spTree>
    <p:extLst>
      <p:ext uri="{BB962C8B-B14F-4D97-AF65-F5344CB8AC3E}">
        <p14:creationId xmlns:p14="http://schemas.microsoft.com/office/powerpoint/2010/main" val="1562412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pSp>
        <p:nvGrpSpPr>
          <p:cNvPr id="2" name="Group 1">
            <a:extLst>
              <a:ext uri="{FF2B5EF4-FFF2-40B4-BE49-F238E27FC236}">
                <a16:creationId xmlns:a16="http://schemas.microsoft.com/office/drawing/2014/main" id="{AE197106-6429-4D47-A32B-ECF67B9A2AC2}"/>
              </a:ext>
            </a:extLst>
          </p:cNvPr>
          <p:cNvGrpSpPr/>
          <p:nvPr/>
        </p:nvGrpSpPr>
        <p:grpSpPr>
          <a:xfrm>
            <a:off x="304800" y="1616765"/>
            <a:ext cx="11582401" cy="4288693"/>
            <a:chOff x="746130" y="2268099"/>
            <a:chExt cx="11110624" cy="3637359"/>
          </a:xfrm>
        </p:grpSpPr>
        <p:sp>
          <p:nvSpPr>
            <p:cNvPr id="72" name="Google Shape;72;p10"/>
            <p:cNvSpPr/>
            <p:nvPr/>
          </p:nvSpPr>
          <p:spPr>
            <a:xfrm>
              <a:off x="4358150" y="2268099"/>
              <a:ext cx="2434214" cy="1199600"/>
            </a:xfrm>
            <a:prstGeom prst="roundRect">
              <a:avLst>
                <a:gd name="adj" fmla="val 49209"/>
              </a:avLst>
            </a:prstGeom>
            <a:solidFill>
              <a:srgbClr val="0944A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dirty="0">
                  <a:solidFill>
                    <a:srgbClr val="FFFFFF"/>
                  </a:solidFill>
                  <a:latin typeface="Calibri" panose="020F0502020204030204" pitchFamily="34" charset="0"/>
                  <a:ea typeface="Roboto"/>
                  <a:cs typeface="Calibri" panose="020F0502020204030204" pitchFamily="34" charset="0"/>
                  <a:sym typeface="Roboto"/>
                </a:rPr>
                <a:t>Was intervention implemented with fidelity?</a:t>
              </a:r>
              <a:endParaRPr sz="2000" dirty="0">
                <a:solidFill>
                  <a:srgbClr val="FFFFFF"/>
                </a:solidFill>
                <a:latin typeface="Calibri" panose="020F0502020204030204" pitchFamily="34" charset="0"/>
                <a:cs typeface="Calibri" panose="020F0502020204030204" pitchFamily="34" charset="0"/>
              </a:endParaRPr>
            </a:p>
          </p:txBody>
        </p:sp>
        <p:sp>
          <p:nvSpPr>
            <p:cNvPr id="73" name="Google Shape;73;p10"/>
            <p:cNvSpPr/>
            <p:nvPr/>
          </p:nvSpPr>
          <p:spPr>
            <a:xfrm>
              <a:off x="8529542" y="3732946"/>
              <a:ext cx="2050800" cy="590100"/>
            </a:xfrm>
            <a:prstGeom prst="roundRect">
              <a:avLst>
                <a:gd name="adj" fmla="val 50000"/>
              </a:avLst>
            </a:prstGeom>
            <a:solidFill>
              <a:srgbClr val="0D5DD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Calibri" panose="020F0502020204030204" pitchFamily="34" charset="0"/>
                  <a:ea typeface="Roboto"/>
                  <a:cs typeface="Calibri" panose="020F0502020204030204" pitchFamily="34" charset="0"/>
                  <a:sym typeface="Roboto"/>
                </a:rPr>
                <a:t>Unsure or No</a:t>
              </a:r>
              <a:endParaRPr sz="2000">
                <a:solidFill>
                  <a:srgbClr val="FFFFFF"/>
                </a:solidFill>
                <a:latin typeface="Calibri" panose="020F0502020204030204" pitchFamily="34" charset="0"/>
                <a:cs typeface="Calibri" panose="020F0502020204030204" pitchFamily="34" charset="0"/>
              </a:endParaRPr>
            </a:p>
          </p:txBody>
        </p:sp>
        <p:sp>
          <p:nvSpPr>
            <p:cNvPr id="74" name="Google Shape;74;p10"/>
            <p:cNvSpPr/>
            <p:nvPr/>
          </p:nvSpPr>
          <p:spPr>
            <a:xfrm>
              <a:off x="2122367" y="3732946"/>
              <a:ext cx="2050800" cy="590100"/>
            </a:xfrm>
            <a:prstGeom prst="roundRect">
              <a:avLst>
                <a:gd name="adj" fmla="val 50000"/>
              </a:avLst>
            </a:prstGeom>
            <a:solidFill>
              <a:srgbClr val="0D5DD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dirty="0">
                  <a:solidFill>
                    <a:srgbClr val="FFFFFF"/>
                  </a:solidFill>
                  <a:latin typeface="Calibri" panose="020F0502020204030204" pitchFamily="34" charset="0"/>
                  <a:ea typeface="Roboto"/>
                  <a:cs typeface="Calibri" panose="020F0502020204030204" pitchFamily="34" charset="0"/>
                  <a:sym typeface="Roboto"/>
                </a:rPr>
                <a:t>Yes</a:t>
              </a:r>
              <a:endParaRPr sz="2000" dirty="0">
                <a:solidFill>
                  <a:srgbClr val="FFFFFF"/>
                </a:solidFill>
                <a:latin typeface="Calibri" panose="020F0502020204030204" pitchFamily="34" charset="0"/>
                <a:cs typeface="Calibri" panose="020F0502020204030204" pitchFamily="34" charset="0"/>
              </a:endParaRPr>
            </a:p>
          </p:txBody>
        </p:sp>
        <p:sp>
          <p:nvSpPr>
            <p:cNvPr id="75" name="Google Shape;75;p10"/>
            <p:cNvSpPr/>
            <p:nvPr/>
          </p:nvSpPr>
          <p:spPr>
            <a:xfrm>
              <a:off x="746130" y="4801918"/>
              <a:ext cx="2300041" cy="1103540"/>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dirty="0">
                  <a:solidFill>
                    <a:srgbClr val="FFFFFF"/>
                  </a:solidFill>
                  <a:latin typeface="Calibri" panose="020F0502020204030204" pitchFamily="34" charset="0"/>
                  <a:ea typeface="Roboto"/>
                  <a:cs typeface="Calibri" panose="020F0502020204030204" pitchFamily="34" charset="0"/>
                  <a:sym typeface="Roboto"/>
                </a:rPr>
                <a:t>Student Response Positive</a:t>
              </a:r>
              <a:endParaRPr sz="2000" dirty="0">
                <a:solidFill>
                  <a:srgbClr val="FFFFFF"/>
                </a:solidFill>
                <a:latin typeface="Calibri" panose="020F0502020204030204" pitchFamily="34" charset="0"/>
                <a:cs typeface="Calibri" panose="020F0502020204030204" pitchFamily="34" charset="0"/>
              </a:endParaRPr>
            </a:p>
          </p:txBody>
        </p:sp>
        <p:sp>
          <p:nvSpPr>
            <p:cNvPr id="76" name="Google Shape;76;p10"/>
            <p:cNvSpPr/>
            <p:nvPr/>
          </p:nvSpPr>
          <p:spPr>
            <a:xfrm>
              <a:off x="3249362" y="4801917"/>
              <a:ext cx="2217576" cy="1103541"/>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dirty="0">
                  <a:solidFill>
                    <a:srgbClr val="FFFFFF"/>
                  </a:solidFill>
                  <a:latin typeface="Calibri" panose="020F0502020204030204" pitchFamily="34" charset="0"/>
                  <a:ea typeface="Roboto"/>
                  <a:cs typeface="Calibri" panose="020F0502020204030204" pitchFamily="34" charset="0"/>
                  <a:sym typeface="Roboto"/>
                </a:rPr>
                <a:t>Student Response Questionable </a:t>
              </a:r>
              <a:endParaRPr sz="2000" dirty="0">
                <a:solidFill>
                  <a:srgbClr val="FFFFFF"/>
                </a:solidFill>
                <a:latin typeface="Calibri" panose="020F0502020204030204" pitchFamily="34" charset="0"/>
                <a:cs typeface="Calibri" panose="020F0502020204030204" pitchFamily="34" charset="0"/>
              </a:endParaRPr>
            </a:p>
          </p:txBody>
        </p:sp>
        <p:sp>
          <p:nvSpPr>
            <p:cNvPr id="77" name="Google Shape;77;p10"/>
            <p:cNvSpPr/>
            <p:nvPr/>
          </p:nvSpPr>
          <p:spPr>
            <a:xfrm>
              <a:off x="5670130" y="4801917"/>
              <a:ext cx="2198428" cy="1103539"/>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dirty="0">
                  <a:solidFill>
                    <a:srgbClr val="FFFFFF"/>
                  </a:solidFill>
                  <a:latin typeface="Calibri" panose="020F0502020204030204" pitchFamily="34" charset="0"/>
                  <a:ea typeface="Roboto"/>
                  <a:cs typeface="Calibri" panose="020F0502020204030204" pitchFamily="34" charset="0"/>
                  <a:sym typeface="Roboto"/>
                </a:rPr>
                <a:t>Student Response Poor</a:t>
              </a:r>
              <a:endParaRPr sz="2000" dirty="0">
                <a:solidFill>
                  <a:srgbClr val="FFFFFF"/>
                </a:solidFill>
                <a:latin typeface="Calibri" panose="020F0502020204030204" pitchFamily="34" charset="0"/>
                <a:cs typeface="Calibri" panose="020F0502020204030204" pitchFamily="34" charset="0"/>
              </a:endParaRPr>
            </a:p>
          </p:txBody>
        </p:sp>
        <p:sp>
          <p:nvSpPr>
            <p:cNvPr id="78" name="Google Shape;78;p10"/>
            <p:cNvSpPr/>
            <p:nvPr/>
          </p:nvSpPr>
          <p:spPr>
            <a:xfrm>
              <a:off x="8687210" y="4781475"/>
              <a:ext cx="3169544" cy="1103541"/>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dirty="0">
                  <a:solidFill>
                    <a:srgbClr val="FFFFFF"/>
                  </a:solidFill>
                  <a:latin typeface="Calibri" panose="020F0502020204030204" pitchFamily="34" charset="0"/>
                  <a:ea typeface="Roboto"/>
                  <a:cs typeface="Calibri" panose="020F0502020204030204" pitchFamily="34" charset="0"/>
                  <a:sym typeface="Roboto"/>
                </a:rPr>
                <a:t>Problem solve possible barriers to staff implementation</a:t>
              </a:r>
              <a:endParaRPr sz="2000" dirty="0">
                <a:solidFill>
                  <a:srgbClr val="FFFFFF"/>
                </a:solidFill>
                <a:latin typeface="Calibri" panose="020F0502020204030204" pitchFamily="34" charset="0"/>
                <a:ea typeface="Roboto"/>
                <a:cs typeface="Calibri" panose="020F0502020204030204" pitchFamily="34" charset="0"/>
                <a:sym typeface="Roboto"/>
              </a:endParaRPr>
            </a:p>
          </p:txBody>
        </p:sp>
      </p:grpSp>
      <p:cxnSp>
        <p:nvCxnSpPr>
          <p:cNvPr id="79" name="Google Shape;79;p10"/>
          <p:cNvCxnSpPr>
            <a:cxnSpLocks/>
            <a:stCxn id="72" idx="2"/>
            <a:endCxn id="73" idx="0"/>
          </p:cNvCxnSpPr>
          <p:nvPr/>
        </p:nvCxnSpPr>
        <p:spPr>
          <a:xfrm rot="16200000" flipH="1">
            <a:off x="7256943" y="1113212"/>
            <a:ext cx="312744" cy="4148669"/>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80" name="Google Shape;80;p10"/>
          <p:cNvCxnSpPr>
            <a:cxnSpLocks/>
            <a:stCxn id="74" idx="0"/>
            <a:endCxn id="72" idx="2"/>
          </p:cNvCxnSpPr>
          <p:nvPr/>
        </p:nvCxnSpPr>
        <p:spPr>
          <a:xfrm rot="5400000" flipH="1" flipV="1">
            <a:off x="3917326" y="1922264"/>
            <a:ext cx="312744" cy="2530566"/>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81" name="Google Shape;81;p10"/>
          <p:cNvCxnSpPr>
            <a:cxnSpLocks/>
            <a:stCxn id="74" idx="2"/>
            <a:endCxn id="76" idx="0"/>
          </p:cNvCxnSpPr>
          <p:nvPr/>
        </p:nvCxnSpPr>
        <p:spPr>
          <a:xfrm rot="16200000" flipH="1">
            <a:off x="3156994" y="3691108"/>
            <a:ext cx="564621" cy="1261778"/>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82" name="Google Shape;82;p10"/>
          <p:cNvCxnSpPr>
            <a:cxnSpLocks/>
            <a:stCxn id="75" idx="0"/>
            <a:endCxn id="74" idx="2"/>
          </p:cNvCxnSpPr>
          <p:nvPr/>
        </p:nvCxnSpPr>
        <p:spPr>
          <a:xfrm rot="5400000" flipH="1" flipV="1">
            <a:off x="1873723" y="3669617"/>
            <a:ext cx="564622" cy="1304762"/>
          </a:xfrm>
          <a:prstGeom prst="bentConnector3">
            <a:avLst>
              <a:gd name="adj1" fmla="val 50000"/>
            </a:avLst>
          </a:prstGeom>
          <a:noFill/>
          <a:ln w="28575" cap="flat" cmpd="sng">
            <a:solidFill>
              <a:schemeClr val="tx1"/>
            </a:solidFill>
            <a:prstDash val="solid"/>
            <a:round/>
            <a:headEnd type="none" w="sm" len="sm"/>
            <a:tailEnd type="none" w="sm" len="sm"/>
          </a:ln>
        </p:spPr>
      </p:cxnSp>
      <p:sp>
        <p:nvSpPr>
          <p:cNvPr id="85" name="Google Shape;85;p10"/>
          <p:cNvSpPr txBox="1">
            <a:spLocks noGrp="1"/>
          </p:cNvSpPr>
          <p:nvPr>
            <p:ph type="title"/>
          </p:nvPr>
        </p:nvSpPr>
        <p:spPr>
          <a:xfrm>
            <a:off x="0" y="635289"/>
            <a:ext cx="12192000" cy="803276"/>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sz="4400" dirty="0"/>
              <a:t>Was Tier II Intervention Implemented with Fidelity?</a:t>
            </a:r>
          </a:p>
        </p:txBody>
      </p:sp>
      <p:cxnSp>
        <p:nvCxnSpPr>
          <p:cNvPr id="17" name="Google Shape;79;p10">
            <a:extLst>
              <a:ext uri="{FF2B5EF4-FFF2-40B4-BE49-F238E27FC236}">
                <a16:creationId xmlns:a16="http://schemas.microsoft.com/office/drawing/2014/main" id="{49478835-6DFC-4292-A8A2-4F88DA2B4CE7}"/>
              </a:ext>
            </a:extLst>
          </p:cNvPr>
          <p:cNvCxnSpPr>
            <a:cxnSpLocks/>
          </p:cNvCxnSpPr>
          <p:nvPr/>
        </p:nvCxnSpPr>
        <p:spPr>
          <a:xfrm rot="16200000" flipH="1">
            <a:off x="7256944" y="1113213"/>
            <a:ext cx="312744" cy="4148669"/>
          </a:xfrm>
          <a:prstGeom prst="bentConnector3">
            <a:avLst>
              <a:gd name="adj1" fmla="val 50000"/>
            </a:avLst>
          </a:prstGeom>
          <a:noFill/>
          <a:ln w="28575" cap="flat" cmpd="sng">
            <a:solidFill>
              <a:schemeClr val="tx1"/>
            </a:solidFill>
            <a:prstDash val="solid"/>
            <a:round/>
            <a:headEnd type="none" w="sm" len="sm"/>
            <a:tailEnd type="none" w="sm" len="sm"/>
          </a:ln>
        </p:spPr>
      </p:cxnSp>
      <p:cxnSp>
        <p:nvCxnSpPr>
          <p:cNvPr id="18" name="Google Shape;80;p10">
            <a:extLst>
              <a:ext uri="{FF2B5EF4-FFF2-40B4-BE49-F238E27FC236}">
                <a16:creationId xmlns:a16="http://schemas.microsoft.com/office/drawing/2014/main" id="{80B1B8DB-669E-4945-8AD8-67A59D976025}"/>
              </a:ext>
            </a:extLst>
          </p:cNvPr>
          <p:cNvCxnSpPr>
            <a:cxnSpLocks/>
          </p:cNvCxnSpPr>
          <p:nvPr/>
        </p:nvCxnSpPr>
        <p:spPr>
          <a:xfrm rot="5400000" flipH="1" flipV="1">
            <a:off x="3917327" y="1922265"/>
            <a:ext cx="312744" cy="2530566"/>
          </a:xfrm>
          <a:prstGeom prst="bentConnector3">
            <a:avLst>
              <a:gd name="adj1" fmla="val 50000"/>
            </a:avLst>
          </a:prstGeom>
          <a:noFill/>
          <a:ln w="28575" cap="flat" cmpd="sng">
            <a:solidFill>
              <a:schemeClr val="tx1"/>
            </a:solidFill>
            <a:prstDash val="solid"/>
            <a:round/>
            <a:headEnd type="none" w="sm" len="sm"/>
            <a:tailEnd type="none" w="sm" len="sm"/>
          </a:ln>
        </p:spPr>
      </p:cxnSp>
      <p:cxnSp>
        <p:nvCxnSpPr>
          <p:cNvPr id="19" name="Google Shape;81;p10">
            <a:extLst>
              <a:ext uri="{FF2B5EF4-FFF2-40B4-BE49-F238E27FC236}">
                <a16:creationId xmlns:a16="http://schemas.microsoft.com/office/drawing/2014/main" id="{4BA1E114-73C7-43A3-8CDA-057E013DC754}"/>
              </a:ext>
            </a:extLst>
          </p:cNvPr>
          <p:cNvCxnSpPr>
            <a:cxnSpLocks/>
          </p:cNvCxnSpPr>
          <p:nvPr/>
        </p:nvCxnSpPr>
        <p:spPr>
          <a:xfrm rot="16200000" flipH="1">
            <a:off x="3156995" y="3691109"/>
            <a:ext cx="564621" cy="1261778"/>
          </a:xfrm>
          <a:prstGeom prst="bentConnector3">
            <a:avLst>
              <a:gd name="adj1" fmla="val 50000"/>
            </a:avLst>
          </a:prstGeom>
          <a:noFill/>
          <a:ln w="28575" cap="flat" cmpd="sng">
            <a:solidFill>
              <a:schemeClr val="tx1"/>
            </a:solidFill>
            <a:prstDash val="solid"/>
            <a:round/>
            <a:headEnd type="none" w="sm" len="sm"/>
            <a:tailEnd type="none" w="sm" len="sm"/>
          </a:ln>
        </p:spPr>
      </p:cxnSp>
      <p:cxnSp>
        <p:nvCxnSpPr>
          <p:cNvPr id="20" name="Google Shape;83;p10">
            <a:extLst>
              <a:ext uri="{FF2B5EF4-FFF2-40B4-BE49-F238E27FC236}">
                <a16:creationId xmlns:a16="http://schemas.microsoft.com/office/drawing/2014/main" id="{50D43538-470E-40A2-98DF-F5A66FACBE44}"/>
              </a:ext>
            </a:extLst>
          </p:cNvPr>
          <p:cNvCxnSpPr>
            <a:cxnSpLocks/>
          </p:cNvCxnSpPr>
          <p:nvPr/>
        </p:nvCxnSpPr>
        <p:spPr>
          <a:xfrm rot="16200000" flipH="1">
            <a:off x="9438292" y="4117335"/>
            <a:ext cx="483938" cy="385223"/>
          </a:xfrm>
          <a:prstGeom prst="bentConnector3">
            <a:avLst>
              <a:gd name="adj1" fmla="val 50000"/>
            </a:avLst>
          </a:prstGeom>
          <a:noFill/>
          <a:ln w="28575" cap="flat" cmpd="sng">
            <a:solidFill>
              <a:schemeClr val="tx1"/>
            </a:solidFill>
            <a:prstDash val="solid"/>
            <a:round/>
            <a:headEnd type="none" w="sm" len="sm"/>
            <a:tailEnd type="none" w="sm" len="sm"/>
          </a:ln>
        </p:spPr>
      </p:cxnSp>
      <p:cxnSp>
        <p:nvCxnSpPr>
          <p:cNvPr id="21" name="Google Shape;84;p10">
            <a:extLst>
              <a:ext uri="{FF2B5EF4-FFF2-40B4-BE49-F238E27FC236}">
                <a16:creationId xmlns:a16="http://schemas.microsoft.com/office/drawing/2014/main" id="{41046ECD-626E-47B8-9609-39FBBC6768FD}"/>
              </a:ext>
            </a:extLst>
          </p:cNvPr>
          <p:cNvCxnSpPr>
            <a:cxnSpLocks/>
          </p:cNvCxnSpPr>
          <p:nvPr/>
        </p:nvCxnSpPr>
        <p:spPr>
          <a:xfrm rot="16200000" flipV="1">
            <a:off x="5145383" y="3231358"/>
            <a:ext cx="229917" cy="2411194"/>
          </a:xfrm>
          <a:prstGeom prst="bentConnector2">
            <a:avLst/>
          </a:prstGeom>
          <a:noFill/>
          <a:ln w="28575" cap="flat" cmpd="sng">
            <a:solidFill>
              <a:schemeClr val="tx1"/>
            </a:solidFill>
            <a:prstDash val="solid"/>
            <a:round/>
            <a:headEnd type="none" w="sm" len="sm"/>
            <a:tailEnd type="none" w="sm" len="sm"/>
          </a:ln>
        </p:spPr>
      </p:cxnSp>
    </p:spTree>
    <p:extLst>
      <p:ext uri="{BB962C8B-B14F-4D97-AF65-F5344CB8AC3E}">
        <p14:creationId xmlns:p14="http://schemas.microsoft.com/office/powerpoint/2010/main" val="1587555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CF7A01-E6AD-4EBD-B602-E6E8DA20F4D9}"/>
              </a:ext>
            </a:extLst>
          </p:cNvPr>
          <p:cNvSpPr>
            <a:spLocks noGrp="1"/>
          </p:cNvSpPr>
          <p:nvPr>
            <p:ph type="title"/>
          </p:nvPr>
        </p:nvSpPr>
        <p:spPr>
          <a:xfrm>
            <a:off x="349625" y="992187"/>
            <a:ext cx="3536576" cy="4873625"/>
          </a:xfrm>
        </p:spPr>
        <p:txBody>
          <a:bodyPr>
            <a:normAutofit/>
          </a:bodyPr>
          <a:lstStyle/>
          <a:p>
            <a:r>
              <a:rPr lang="en-US" sz="3600" dirty="0">
                <a:solidFill>
                  <a:schemeClr val="accent1"/>
                </a:solidFill>
              </a:rPr>
              <a:t>Example: Intervention Implementation Fidelity Checklist</a:t>
            </a:r>
          </a:p>
        </p:txBody>
      </p:sp>
      <p:pic>
        <p:nvPicPr>
          <p:cNvPr id="11" name="Content Placeholder 6">
            <a:extLst>
              <a:ext uri="{FF2B5EF4-FFF2-40B4-BE49-F238E27FC236}">
                <a16:creationId xmlns:a16="http://schemas.microsoft.com/office/drawing/2014/main" id="{C1A43D8D-85A5-4B61-8B7E-B35A54D59DBB}"/>
              </a:ext>
            </a:extLst>
          </p:cNvPr>
          <p:cNvPicPr>
            <a:picLocks noGrp="1" noChangeAspect="1"/>
          </p:cNvPicPr>
          <p:nvPr>
            <p:ph idx="1"/>
          </p:nvPr>
        </p:nvPicPr>
        <p:blipFill rotWithShape="1">
          <a:blip r:embed="rId3"/>
          <a:srcRect l="23108" t="13316" r="23770" b="14068"/>
          <a:stretch/>
        </p:blipFill>
        <p:spPr>
          <a:xfrm>
            <a:off x="4256088" y="792450"/>
            <a:ext cx="6770500" cy="5205964"/>
          </a:xfrm>
          <a:prstGeom prst="rect">
            <a:avLst/>
          </a:prstGeom>
        </p:spPr>
      </p:pic>
    </p:spTree>
    <p:extLst>
      <p:ext uri="{BB962C8B-B14F-4D97-AF65-F5344CB8AC3E}">
        <p14:creationId xmlns:p14="http://schemas.microsoft.com/office/powerpoint/2010/main" val="60225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4"/>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Questionable Response: Problem Solving</a:t>
            </a:r>
          </a:p>
        </p:txBody>
      </p:sp>
      <p:sp>
        <p:nvSpPr>
          <p:cNvPr id="117" name="Google Shape;117;p14"/>
          <p:cNvSpPr txBox="1">
            <a:spLocks noGrp="1"/>
          </p:cNvSpPr>
          <p:nvPr>
            <p:ph idx="1"/>
          </p:nvPr>
        </p:nvSpPr>
        <p:spPr>
          <a:xfrm>
            <a:off x="838200" y="2037806"/>
            <a:ext cx="10515600" cy="3867694"/>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If the data indicate </a:t>
            </a:r>
            <a:r>
              <a:rPr lang="en-US" b="1" u="sng" dirty="0"/>
              <a:t>questionable response</a:t>
            </a:r>
            <a:r>
              <a:rPr lang="en-US" b="1" dirty="0"/>
              <a:t> </a:t>
            </a:r>
            <a:r>
              <a:rPr lang="en-US" dirty="0"/>
              <a:t>to intervention:</a:t>
            </a:r>
          </a:p>
          <a:p>
            <a:pPr marL="457200" lvl="0" indent="-173736" algn="l" rtl="0">
              <a:spcBef>
                <a:spcPts val="1000"/>
              </a:spcBef>
              <a:spcAft>
                <a:spcPts val="0"/>
              </a:spcAft>
              <a:buSzPts val="2400"/>
              <a:buChar char="•"/>
            </a:pPr>
            <a:r>
              <a:rPr lang="en-US" dirty="0"/>
              <a:t>Check for fidelity of implementation of intervention</a:t>
            </a:r>
          </a:p>
          <a:p>
            <a:pPr marL="457200" lvl="0" indent="-173736" algn="l" rtl="0">
              <a:spcBef>
                <a:spcPts val="1000"/>
              </a:spcBef>
              <a:spcAft>
                <a:spcPts val="0"/>
              </a:spcAft>
              <a:buSzPts val="2400"/>
              <a:buChar char="•"/>
            </a:pPr>
            <a:r>
              <a:rPr lang="en-US" dirty="0"/>
              <a:t>Reconsider the function</a:t>
            </a:r>
          </a:p>
          <a:p>
            <a:pPr marL="457200" lvl="0" indent="-173736" algn="l" rtl="0">
              <a:spcBef>
                <a:spcPts val="1000"/>
              </a:spcBef>
              <a:spcAft>
                <a:spcPts val="0"/>
              </a:spcAft>
              <a:buSzPts val="2400"/>
              <a:buChar char="•"/>
            </a:pPr>
            <a:r>
              <a:rPr lang="en-US" dirty="0"/>
              <a:t>Reconsider the goal</a:t>
            </a:r>
          </a:p>
          <a:p>
            <a:pPr marL="457200" lvl="0" indent="-173736" algn="l" rtl="0">
              <a:spcBef>
                <a:spcPts val="1000"/>
              </a:spcBef>
              <a:spcAft>
                <a:spcPts val="0"/>
              </a:spcAft>
              <a:buSzPts val="2400"/>
              <a:buChar char="•"/>
            </a:pPr>
            <a:r>
              <a:rPr lang="en-US" dirty="0"/>
              <a:t>Modify/adapt the intervention</a:t>
            </a:r>
          </a:p>
        </p:txBody>
      </p:sp>
      <p:pic>
        <p:nvPicPr>
          <p:cNvPr id="118" name="Google Shape;118;p14">
            <a:hlinkClick r:id="rId3"/>
          </p:cNvPr>
          <p:cNvPicPr preferRelativeResize="0"/>
          <p:nvPr/>
        </p:nvPicPr>
        <p:blipFill>
          <a:blip r:embed="rId4">
            <a:alphaModFix/>
          </a:blip>
          <a:stretch>
            <a:fillRect/>
          </a:stretch>
        </p:blipFill>
        <p:spPr>
          <a:xfrm>
            <a:off x="9824125" y="4535250"/>
            <a:ext cx="2034101" cy="1356075"/>
          </a:xfrm>
          <a:prstGeom prst="rect">
            <a:avLst/>
          </a:prstGeom>
          <a:noFill/>
          <a:ln>
            <a:noFill/>
          </a:ln>
        </p:spPr>
      </p:pic>
    </p:spTree>
    <p:extLst>
      <p:ext uri="{BB962C8B-B14F-4D97-AF65-F5344CB8AC3E}">
        <p14:creationId xmlns:p14="http://schemas.microsoft.com/office/powerpoint/2010/main" val="48758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1B2D8-E34D-4F47-9615-592DF3D03295}"/>
              </a:ext>
            </a:extLst>
          </p:cNvPr>
          <p:cNvSpPr>
            <a:spLocks noGrp="1"/>
          </p:cNvSpPr>
          <p:nvPr>
            <p:ph type="title"/>
          </p:nvPr>
        </p:nvSpPr>
        <p:spPr/>
        <p:txBody>
          <a:bodyPr/>
          <a:lstStyle/>
          <a:p>
            <a:r>
              <a:rPr lang="en-US" dirty="0"/>
              <a:t>Concept of Adaptations</a:t>
            </a:r>
          </a:p>
        </p:txBody>
      </p:sp>
      <p:sp>
        <p:nvSpPr>
          <p:cNvPr id="3" name="Content Placeholder 2">
            <a:extLst>
              <a:ext uri="{FF2B5EF4-FFF2-40B4-BE49-F238E27FC236}">
                <a16:creationId xmlns:a16="http://schemas.microsoft.com/office/drawing/2014/main" id="{94C92DE9-D547-4C47-B7B8-595B4B574357}"/>
              </a:ext>
            </a:extLst>
          </p:cNvPr>
          <p:cNvSpPr>
            <a:spLocks noGrp="1"/>
          </p:cNvSpPr>
          <p:nvPr>
            <p:ph idx="4294967295"/>
          </p:nvPr>
        </p:nvSpPr>
        <p:spPr>
          <a:xfrm>
            <a:off x="0" y="1814513"/>
            <a:ext cx="10515600" cy="4090987"/>
          </a:xfrm>
        </p:spPr>
        <p:txBody>
          <a:bodyPr vert="horz" wrap="square" lIns="0" tIns="0" rIns="0" bIns="0" numCol="1" rtlCol="0" anchor="t" anchorCtr="0" compatLnSpc="1">
            <a:prstTxWarp prst="textNoShape">
              <a:avLst/>
            </a:prstTxWarp>
            <a:normAutofit/>
          </a:bodyPr>
          <a:lstStyle/>
          <a:p>
            <a:endParaRPr lang="en-US" dirty="0">
              <a:cs typeface="Arial"/>
            </a:endParaRPr>
          </a:p>
          <a:p>
            <a:endParaRPr lang="en-US" dirty="0"/>
          </a:p>
        </p:txBody>
      </p:sp>
      <p:sp>
        <p:nvSpPr>
          <p:cNvPr id="6" name="TextBox 5">
            <a:extLst>
              <a:ext uri="{FF2B5EF4-FFF2-40B4-BE49-F238E27FC236}">
                <a16:creationId xmlns:a16="http://schemas.microsoft.com/office/drawing/2014/main" id="{776A05C8-E563-4898-AD5E-55EFD29A1CC3}"/>
              </a:ext>
            </a:extLst>
          </p:cNvPr>
          <p:cNvSpPr txBox="1"/>
          <p:nvPr/>
        </p:nvSpPr>
        <p:spPr>
          <a:xfrm>
            <a:off x="2123537" y="2028287"/>
            <a:ext cx="7955710" cy="392415"/>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buChar char="•"/>
            </a:pPr>
            <a:endParaRPr lang="en-US" sz="2100" dirty="0">
              <a:latin typeface="Calibri"/>
              <a:cs typeface="Calibri"/>
            </a:endParaRPr>
          </a:p>
        </p:txBody>
      </p:sp>
      <p:grpSp>
        <p:nvGrpSpPr>
          <p:cNvPr id="12" name="Group 11">
            <a:extLst>
              <a:ext uri="{FF2B5EF4-FFF2-40B4-BE49-F238E27FC236}">
                <a16:creationId xmlns:a16="http://schemas.microsoft.com/office/drawing/2014/main" id="{CC88E03A-8653-4B28-B522-C70B6E448A51}"/>
              </a:ext>
            </a:extLst>
          </p:cNvPr>
          <p:cNvGrpSpPr/>
          <p:nvPr/>
        </p:nvGrpSpPr>
        <p:grpSpPr>
          <a:xfrm>
            <a:off x="307255" y="1714500"/>
            <a:ext cx="4089490" cy="3880829"/>
            <a:chOff x="2666999" y="-702945"/>
            <a:chExt cx="6858000" cy="8263890"/>
          </a:xfrm>
        </p:grpSpPr>
        <p:sp>
          <p:nvSpPr>
            <p:cNvPr id="9" name="Isosceles Triangle 8">
              <a:extLst>
                <a:ext uri="{FF2B5EF4-FFF2-40B4-BE49-F238E27FC236}">
                  <a16:creationId xmlns:a16="http://schemas.microsoft.com/office/drawing/2014/main" id="{9495E34E-5669-4E50-9A14-537CC0985025}"/>
                </a:ext>
              </a:extLst>
            </p:cNvPr>
            <p:cNvSpPr/>
            <p:nvPr/>
          </p:nvSpPr>
          <p:spPr>
            <a:xfrm>
              <a:off x="2666999" y="-702945"/>
              <a:ext cx="6858000" cy="8263890"/>
            </a:xfrm>
            <a:prstGeom prst="triangle">
              <a:avLst/>
            </a:prstGeom>
            <a:solidFill>
              <a:srgbClr val="EEC04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600" b="1" i="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100" i="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100" i="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10" name="Isosceles Triangle 9">
              <a:extLst>
                <a:ext uri="{FF2B5EF4-FFF2-40B4-BE49-F238E27FC236}">
                  <a16:creationId xmlns:a16="http://schemas.microsoft.com/office/drawing/2014/main" id="{078DA771-3D46-4952-BD67-BF6A383C8AE5}"/>
                </a:ext>
              </a:extLst>
            </p:cNvPr>
            <p:cNvSpPr/>
            <p:nvPr/>
          </p:nvSpPr>
          <p:spPr>
            <a:xfrm>
              <a:off x="4572000" y="-695325"/>
              <a:ext cx="3044190" cy="3684270"/>
            </a:xfrm>
            <a:prstGeom prst="triangle">
              <a:avLst/>
            </a:prstGeom>
            <a:gradFill flip="none" rotWithShape="1">
              <a:gsLst>
                <a:gs pos="0">
                  <a:srgbClr val="F69616">
                    <a:shade val="30000"/>
                    <a:satMod val="115000"/>
                  </a:srgbClr>
                </a:gs>
                <a:gs pos="50000">
                  <a:srgbClr val="F69616">
                    <a:shade val="67500"/>
                    <a:satMod val="115000"/>
                  </a:srgbClr>
                </a:gs>
                <a:gs pos="100000">
                  <a:srgbClr val="F69616">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11" name="Isosceles Triangle 10">
              <a:extLst>
                <a:ext uri="{FF2B5EF4-FFF2-40B4-BE49-F238E27FC236}">
                  <a16:creationId xmlns:a16="http://schemas.microsoft.com/office/drawing/2014/main" id="{4B469EBE-CD82-4CCB-BBBE-A2728264C120}"/>
                </a:ext>
              </a:extLst>
            </p:cNvPr>
            <p:cNvSpPr/>
            <p:nvPr/>
          </p:nvSpPr>
          <p:spPr>
            <a:xfrm>
              <a:off x="5484495" y="-699135"/>
              <a:ext cx="1207770" cy="1443990"/>
            </a:xfrm>
            <a:prstGeom prst="triangle">
              <a:avLst/>
            </a:prstGeom>
            <a:gradFill flip="none" rotWithShape="1">
              <a:gsLst>
                <a:gs pos="0">
                  <a:srgbClr val="E73403">
                    <a:shade val="30000"/>
                    <a:satMod val="115000"/>
                  </a:srgbClr>
                </a:gs>
                <a:gs pos="50000">
                  <a:srgbClr val="E73403">
                    <a:shade val="67500"/>
                    <a:satMod val="115000"/>
                  </a:srgbClr>
                </a:gs>
                <a:gs pos="100000">
                  <a:srgbClr val="E73403">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100" dirty="0">
                <a:effectLst/>
                <a:ea typeface="Calibri" panose="020F0502020204030204" pitchFamily="34" charset="0"/>
                <a:cs typeface="Times New Roman" panose="02020603050405020304" pitchFamily="18" charset="0"/>
              </a:endParaRPr>
            </a:p>
          </p:txBody>
        </p:sp>
      </p:grpSp>
      <p:sp>
        <p:nvSpPr>
          <p:cNvPr id="17" name="TextBox 16">
            <a:extLst>
              <a:ext uri="{FF2B5EF4-FFF2-40B4-BE49-F238E27FC236}">
                <a16:creationId xmlns:a16="http://schemas.microsoft.com/office/drawing/2014/main" id="{9732955C-7CAA-4131-8208-B75B4EA3F632}"/>
              </a:ext>
            </a:extLst>
          </p:cNvPr>
          <p:cNvSpPr txBox="1"/>
          <p:nvPr/>
        </p:nvSpPr>
        <p:spPr>
          <a:xfrm>
            <a:off x="189520" y="5595329"/>
            <a:ext cx="4315871" cy="369332"/>
          </a:xfrm>
          <a:prstGeom prst="rect">
            <a:avLst/>
          </a:prstGeom>
          <a:noFill/>
        </p:spPr>
        <p:txBody>
          <a:bodyPr wrap="square" rtlCol="0">
            <a:spAutoFit/>
          </a:bodyPr>
          <a:lstStyle/>
          <a:p>
            <a:pPr algn="ctr"/>
            <a:r>
              <a:rPr lang="en-US" dirty="0"/>
              <a:t>A continuum with movement between tiers</a:t>
            </a:r>
          </a:p>
        </p:txBody>
      </p:sp>
      <p:sp>
        <p:nvSpPr>
          <p:cNvPr id="18" name="TextBox 17">
            <a:extLst>
              <a:ext uri="{FF2B5EF4-FFF2-40B4-BE49-F238E27FC236}">
                <a16:creationId xmlns:a16="http://schemas.microsoft.com/office/drawing/2014/main" id="{145ED192-804A-4D39-A878-03834B9F2FF3}"/>
              </a:ext>
            </a:extLst>
          </p:cNvPr>
          <p:cNvSpPr txBox="1"/>
          <p:nvPr/>
        </p:nvSpPr>
        <p:spPr>
          <a:xfrm>
            <a:off x="8040956" y="5595329"/>
            <a:ext cx="3371267" cy="369332"/>
          </a:xfrm>
          <a:prstGeom prst="rect">
            <a:avLst/>
          </a:prstGeom>
          <a:noFill/>
        </p:spPr>
        <p:txBody>
          <a:bodyPr wrap="square" rtlCol="0">
            <a:spAutoFit/>
          </a:bodyPr>
          <a:lstStyle/>
          <a:p>
            <a:pPr algn="ctr"/>
            <a:r>
              <a:rPr lang="en-US" dirty="0"/>
              <a:t>A continuum within each tier</a:t>
            </a:r>
          </a:p>
        </p:txBody>
      </p:sp>
      <p:sp>
        <p:nvSpPr>
          <p:cNvPr id="19" name="Arrow: Left-Right 18">
            <a:extLst>
              <a:ext uri="{FF2B5EF4-FFF2-40B4-BE49-F238E27FC236}">
                <a16:creationId xmlns:a16="http://schemas.microsoft.com/office/drawing/2014/main" id="{99C49A79-8EC7-4F44-BEC8-7451EAAA18F4}"/>
              </a:ext>
            </a:extLst>
          </p:cNvPr>
          <p:cNvSpPr/>
          <p:nvPr/>
        </p:nvSpPr>
        <p:spPr>
          <a:xfrm>
            <a:off x="4395608" y="3240158"/>
            <a:ext cx="3288510" cy="5195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Left-Right 19">
            <a:extLst>
              <a:ext uri="{FF2B5EF4-FFF2-40B4-BE49-F238E27FC236}">
                <a16:creationId xmlns:a16="http://schemas.microsoft.com/office/drawing/2014/main" id="{2ECD1E69-8090-4405-A51E-4D32E94FEC9F}"/>
              </a:ext>
            </a:extLst>
          </p:cNvPr>
          <p:cNvSpPr/>
          <p:nvPr/>
        </p:nvSpPr>
        <p:spPr>
          <a:xfrm rot="17944587">
            <a:off x="-117551" y="3103791"/>
            <a:ext cx="2527838" cy="140551"/>
          </a:xfrm>
          <a:prstGeom prst="leftRightArrow">
            <a:avLst>
              <a:gd name="adj1" fmla="val 29691"/>
              <a:gd name="adj2" fmla="val 77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1365088A-CEDC-4D74-AD05-53709FDE6888}"/>
              </a:ext>
            </a:extLst>
          </p:cNvPr>
          <p:cNvGrpSpPr/>
          <p:nvPr/>
        </p:nvGrpSpPr>
        <p:grpSpPr>
          <a:xfrm>
            <a:off x="7686391" y="1714500"/>
            <a:ext cx="4089490" cy="3880829"/>
            <a:chOff x="2667002" y="-702945"/>
            <a:chExt cx="6858003" cy="8263889"/>
          </a:xfrm>
        </p:grpSpPr>
        <p:sp>
          <p:nvSpPr>
            <p:cNvPr id="22" name="Isosceles Triangle 21">
              <a:extLst>
                <a:ext uri="{FF2B5EF4-FFF2-40B4-BE49-F238E27FC236}">
                  <a16:creationId xmlns:a16="http://schemas.microsoft.com/office/drawing/2014/main" id="{1E1546CF-E7B2-4E15-82E9-CC2749D98F71}"/>
                </a:ext>
              </a:extLst>
            </p:cNvPr>
            <p:cNvSpPr/>
            <p:nvPr/>
          </p:nvSpPr>
          <p:spPr>
            <a:xfrm>
              <a:off x="2667002" y="-702945"/>
              <a:ext cx="6858003" cy="8263889"/>
            </a:xfrm>
            <a:prstGeom prst="triangle">
              <a:avLst/>
            </a:prstGeom>
            <a:solidFill>
              <a:srgbClr val="EEC04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600" b="1" i="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100" i="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100" i="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23" name="Isosceles Triangle 22">
              <a:extLst>
                <a:ext uri="{FF2B5EF4-FFF2-40B4-BE49-F238E27FC236}">
                  <a16:creationId xmlns:a16="http://schemas.microsoft.com/office/drawing/2014/main" id="{D0DA39D5-A1CB-498F-8B26-2F031C10EBEC}"/>
                </a:ext>
              </a:extLst>
            </p:cNvPr>
            <p:cNvSpPr/>
            <p:nvPr/>
          </p:nvSpPr>
          <p:spPr>
            <a:xfrm>
              <a:off x="4572000" y="-695325"/>
              <a:ext cx="3044191" cy="3684270"/>
            </a:xfrm>
            <a:prstGeom prst="triangle">
              <a:avLst/>
            </a:prstGeom>
            <a:gradFill flip="none" rotWithShape="1">
              <a:gsLst>
                <a:gs pos="0">
                  <a:srgbClr val="F69616">
                    <a:shade val="30000"/>
                    <a:satMod val="115000"/>
                  </a:srgbClr>
                </a:gs>
                <a:gs pos="50000">
                  <a:srgbClr val="F69616">
                    <a:shade val="67500"/>
                    <a:satMod val="115000"/>
                  </a:srgbClr>
                </a:gs>
                <a:gs pos="100000">
                  <a:srgbClr val="F69616">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24" name="Isosceles Triangle 23">
              <a:extLst>
                <a:ext uri="{FF2B5EF4-FFF2-40B4-BE49-F238E27FC236}">
                  <a16:creationId xmlns:a16="http://schemas.microsoft.com/office/drawing/2014/main" id="{E583A96B-4AA4-4B96-81A5-5A8D6034B63F}"/>
                </a:ext>
              </a:extLst>
            </p:cNvPr>
            <p:cNvSpPr/>
            <p:nvPr/>
          </p:nvSpPr>
          <p:spPr>
            <a:xfrm>
              <a:off x="5484495" y="-699135"/>
              <a:ext cx="1207771" cy="1443989"/>
            </a:xfrm>
            <a:prstGeom prst="triangle">
              <a:avLst/>
            </a:prstGeom>
            <a:gradFill flip="none" rotWithShape="1">
              <a:gsLst>
                <a:gs pos="0">
                  <a:srgbClr val="E73403">
                    <a:shade val="30000"/>
                    <a:satMod val="115000"/>
                  </a:srgbClr>
                </a:gs>
                <a:gs pos="50000">
                  <a:srgbClr val="E73403">
                    <a:shade val="67500"/>
                    <a:satMod val="115000"/>
                  </a:srgbClr>
                </a:gs>
                <a:gs pos="100000">
                  <a:srgbClr val="E73403">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100" dirty="0">
                <a:effectLst/>
                <a:ea typeface="Calibri" panose="020F0502020204030204" pitchFamily="34" charset="0"/>
                <a:cs typeface="Times New Roman" panose="02020603050405020304" pitchFamily="18" charset="0"/>
              </a:endParaRPr>
            </a:p>
          </p:txBody>
        </p:sp>
      </p:grpSp>
      <p:sp>
        <p:nvSpPr>
          <p:cNvPr id="25" name="Arrow: Left-Right 24">
            <a:extLst>
              <a:ext uri="{FF2B5EF4-FFF2-40B4-BE49-F238E27FC236}">
                <a16:creationId xmlns:a16="http://schemas.microsoft.com/office/drawing/2014/main" id="{BE02AFA4-C96F-4BBD-9F51-425DB7BA40C2}"/>
              </a:ext>
            </a:extLst>
          </p:cNvPr>
          <p:cNvSpPr/>
          <p:nvPr/>
        </p:nvSpPr>
        <p:spPr>
          <a:xfrm rot="18081206">
            <a:off x="8942021" y="2839866"/>
            <a:ext cx="717838" cy="120586"/>
          </a:xfrm>
          <a:prstGeom prst="leftRightArrow">
            <a:avLst>
              <a:gd name="adj1" fmla="val 29691"/>
              <a:gd name="adj2" fmla="val 77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22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6634-CED5-41E4-8D80-4A4899AF7CB0}"/>
              </a:ext>
            </a:extLst>
          </p:cNvPr>
          <p:cNvSpPr>
            <a:spLocks noGrp="1"/>
          </p:cNvSpPr>
          <p:nvPr>
            <p:ph type="title"/>
          </p:nvPr>
        </p:nvSpPr>
        <p:spPr/>
        <p:txBody>
          <a:bodyPr>
            <a:normAutofit/>
          </a:bodyPr>
          <a:lstStyle/>
          <a:p>
            <a:r>
              <a:rPr lang="en-US" dirty="0"/>
              <a:t>Adaptations to Tier II Interventions</a:t>
            </a:r>
          </a:p>
        </p:txBody>
      </p:sp>
      <p:sp>
        <p:nvSpPr>
          <p:cNvPr id="3" name="Content Placeholder 2">
            <a:extLst>
              <a:ext uri="{FF2B5EF4-FFF2-40B4-BE49-F238E27FC236}">
                <a16:creationId xmlns:a16="http://schemas.microsoft.com/office/drawing/2014/main" id="{ACE21031-A4D6-47FA-8C24-FBB321A67BE5}"/>
              </a:ext>
            </a:extLst>
          </p:cNvPr>
          <p:cNvSpPr>
            <a:spLocks noGrp="1"/>
          </p:cNvSpPr>
          <p:nvPr>
            <p:ph idx="1"/>
          </p:nvPr>
        </p:nvSpPr>
        <p:spPr/>
        <p:txBody>
          <a:bodyPr vert="horz" wrap="square" lIns="0" tIns="0" rIns="0" bIns="0" numCol="1" rtlCol="0" anchor="t" anchorCtr="0" compatLnSpc="1">
            <a:prstTxWarp prst="textNoShape">
              <a:avLst/>
            </a:prstTxWarp>
            <a:noAutofit/>
          </a:bodyPr>
          <a:lstStyle/>
          <a:p>
            <a:pPr marL="173736" indent="-173736">
              <a:buClr>
                <a:srgbClr val="262626"/>
              </a:buClr>
              <a:buFont typeface="Arial"/>
              <a:buChar char="•"/>
            </a:pPr>
            <a:r>
              <a:rPr lang="en-US" dirty="0">
                <a:cs typeface="Arial"/>
              </a:rPr>
              <a:t>Adaptations</a:t>
            </a:r>
            <a:r>
              <a:rPr lang="en-US" dirty="0">
                <a:solidFill>
                  <a:srgbClr val="0070C0"/>
                </a:solidFill>
                <a:cs typeface="Arial"/>
              </a:rPr>
              <a:t> </a:t>
            </a:r>
            <a:r>
              <a:rPr lang="en-US" dirty="0">
                <a:cs typeface="Arial"/>
              </a:rPr>
              <a:t>are modifications or changes to the standard protocol</a:t>
            </a:r>
          </a:p>
          <a:p>
            <a:pPr marL="457200" lvl="2" indent="-173736">
              <a:buFont typeface="Arial"/>
              <a:buChar char="•"/>
            </a:pPr>
            <a:r>
              <a:rPr lang="en-US" sz="2800" dirty="0">
                <a:cs typeface="Arial"/>
              </a:rPr>
              <a:t>Increase or decrease the dosage of intervention components </a:t>
            </a:r>
            <a:endParaRPr lang="en-US" sz="2800" dirty="0"/>
          </a:p>
          <a:p>
            <a:pPr marL="457200" lvl="2" indent="-173736">
              <a:buFont typeface="Arial"/>
              <a:buChar char="•"/>
            </a:pPr>
            <a:r>
              <a:rPr lang="en-US" sz="2800" dirty="0">
                <a:cs typeface="Arial"/>
              </a:rPr>
              <a:t>Add supplemental supports or interventions</a:t>
            </a:r>
          </a:p>
          <a:p>
            <a:pPr marL="457200" lvl="2" indent="-173736">
              <a:buFont typeface="Arial"/>
              <a:buChar char="•"/>
            </a:pPr>
            <a:r>
              <a:rPr lang="en-US" sz="2800" dirty="0">
                <a:cs typeface="Arial"/>
              </a:rPr>
              <a:t>Modify the format of a core component </a:t>
            </a:r>
          </a:p>
          <a:p>
            <a:pPr marL="173736" indent="-173736">
              <a:buFont typeface="Arial,Sans-Serif"/>
              <a:buChar char="•"/>
            </a:pPr>
            <a:r>
              <a:rPr lang="en-US" dirty="0">
                <a:cs typeface="Arial"/>
              </a:rPr>
              <a:t>Timing of adaptations</a:t>
            </a:r>
          </a:p>
          <a:p>
            <a:pPr marL="457200" lvl="2" indent="-173736">
              <a:buFont typeface="Arial,Sans-Serif"/>
              <a:buChar char="•"/>
            </a:pPr>
            <a:r>
              <a:rPr lang="en-US" sz="2800" dirty="0">
                <a:cs typeface="Arial"/>
              </a:rPr>
              <a:t>At onset</a:t>
            </a:r>
            <a:endParaRPr lang="en-US" sz="2800" dirty="0"/>
          </a:p>
          <a:p>
            <a:pPr marL="457200" lvl="2" indent="-173736">
              <a:buFont typeface="Arial,Sans-Serif"/>
              <a:buChar char="•"/>
            </a:pPr>
            <a:r>
              <a:rPr lang="en-US" sz="2800" dirty="0">
                <a:cs typeface="Arial"/>
              </a:rPr>
              <a:t>Due to non-responsiveness</a:t>
            </a:r>
            <a:endParaRPr lang="en-US" sz="2800" dirty="0"/>
          </a:p>
        </p:txBody>
      </p:sp>
    </p:spTree>
    <p:extLst>
      <p:ext uri="{BB962C8B-B14F-4D97-AF65-F5344CB8AC3E}">
        <p14:creationId xmlns:p14="http://schemas.microsoft.com/office/powerpoint/2010/main" val="1860117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E83147-B19F-40D9-9E69-285103C307D6}"/>
              </a:ext>
            </a:extLst>
          </p:cNvPr>
          <p:cNvSpPr>
            <a:spLocks noGrp="1"/>
          </p:cNvSpPr>
          <p:nvPr>
            <p:ph type="title"/>
          </p:nvPr>
        </p:nvSpPr>
        <p:spPr/>
        <p:txBody>
          <a:bodyPr>
            <a:normAutofit/>
          </a:bodyPr>
          <a:lstStyle/>
          <a:p>
            <a:r>
              <a:rPr lang="en-US" dirty="0"/>
              <a:t>Modifying an Intervention</a:t>
            </a:r>
          </a:p>
        </p:txBody>
      </p:sp>
      <p:sp>
        <p:nvSpPr>
          <p:cNvPr id="4" name="Text Placeholder 3">
            <a:extLst>
              <a:ext uri="{FF2B5EF4-FFF2-40B4-BE49-F238E27FC236}">
                <a16:creationId xmlns:a16="http://schemas.microsoft.com/office/drawing/2014/main" id="{7606A87A-4DA3-460F-86C5-CBBE29586D81}"/>
              </a:ext>
            </a:extLst>
          </p:cNvPr>
          <p:cNvSpPr>
            <a:spLocks noGrp="1"/>
          </p:cNvSpPr>
          <p:nvPr>
            <p:ph idx="1"/>
          </p:nvPr>
        </p:nvSpPr>
        <p:spPr>
          <a:xfrm>
            <a:off x="838200" y="2050868"/>
            <a:ext cx="10515600" cy="3854631"/>
          </a:xfrm>
        </p:spPr>
        <p:txBody>
          <a:bodyPr/>
          <a:lstStyle/>
          <a:p>
            <a:pPr marL="50800" indent="0">
              <a:buNone/>
            </a:pPr>
            <a:r>
              <a:rPr lang="en-US" dirty="0"/>
              <a:t>How can an intervention be modified or intensified?</a:t>
            </a:r>
          </a:p>
          <a:p>
            <a:pPr marL="457200" lvl="1" indent="-173736">
              <a:spcBef>
                <a:spcPts val="1000"/>
              </a:spcBef>
            </a:pPr>
            <a:r>
              <a:rPr lang="en-US" dirty="0"/>
              <a:t>Provide more frequent feedback</a:t>
            </a:r>
          </a:p>
          <a:p>
            <a:pPr marL="457200" lvl="1" indent="-173736">
              <a:spcBef>
                <a:spcPts val="1000"/>
              </a:spcBef>
            </a:pPr>
            <a:r>
              <a:rPr lang="en-US" dirty="0"/>
              <a:t>Individualize feedback</a:t>
            </a:r>
          </a:p>
          <a:p>
            <a:pPr marL="457200" lvl="1" indent="-173736">
              <a:spcBef>
                <a:spcPts val="1000"/>
              </a:spcBef>
            </a:pPr>
            <a:r>
              <a:rPr lang="en-US" dirty="0"/>
              <a:t>Add a self-monitoring component</a:t>
            </a:r>
          </a:p>
          <a:p>
            <a:pPr marL="457200" lvl="1" indent="-173736">
              <a:spcBef>
                <a:spcPts val="1000"/>
              </a:spcBef>
            </a:pPr>
            <a:r>
              <a:rPr lang="en-US" dirty="0"/>
              <a:t>Individualize the </a:t>
            </a:r>
            <a:r>
              <a:rPr lang="en-US" dirty="0" err="1"/>
              <a:t>reinforcer</a:t>
            </a:r>
            <a:endParaRPr lang="en-US" dirty="0"/>
          </a:p>
        </p:txBody>
      </p:sp>
    </p:spTree>
    <p:extLst>
      <p:ext uri="{BB962C8B-B14F-4D97-AF65-F5344CB8AC3E}">
        <p14:creationId xmlns:p14="http://schemas.microsoft.com/office/powerpoint/2010/main" val="317788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47D4AE-42EC-48DD-B260-0CDCD4F944C9}"/>
              </a:ext>
            </a:extLst>
          </p:cNvPr>
          <p:cNvSpPr>
            <a:spLocks noGrp="1"/>
          </p:cNvSpPr>
          <p:nvPr>
            <p:ph type="title"/>
          </p:nvPr>
        </p:nvSpPr>
        <p:spPr/>
        <p:txBody>
          <a:bodyPr>
            <a:normAutofit/>
          </a:bodyPr>
          <a:lstStyle/>
          <a:p>
            <a:r>
              <a:rPr lang="en-US" sz="4400" u="sng" dirty="0"/>
              <a:t>Purpose of This Module</a:t>
            </a:r>
            <a:br>
              <a:rPr lang="en-US" sz="4400" u="sng" dirty="0"/>
            </a:br>
            <a:r>
              <a:rPr lang="en-US" sz="2800" dirty="0"/>
              <a:t>To help schools develop a system for identifying students for Tier III interventions</a:t>
            </a:r>
            <a:endParaRPr lang="en-US" sz="2800" u="sng" dirty="0"/>
          </a:p>
        </p:txBody>
      </p:sp>
    </p:spTree>
    <p:extLst>
      <p:ext uri="{BB962C8B-B14F-4D97-AF65-F5344CB8AC3E}">
        <p14:creationId xmlns:p14="http://schemas.microsoft.com/office/powerpoint/2010/main" val="3010808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5"/>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Poor Response: Problem Solving</a:t>
            </a:r>
          </a:p>
        </p:txBody>
      </p:sp>
      <p:sp>
        <p:nvSpPr>
          <p:cNvPr id="125" name="Google Shape;125;p15"/>
          <p:cNvSpPr txBox="1">
            <a:spLocks noGrp="1"/>
          </p:cNvSpPr>
          <p:nvPr>
            <p:ph idx="1"/>
          </p:nvPr>
        </p:nvSpPr>
        <p:spPr>
          <a:xfrm>
            <a:off x="838200" y="2066924"/>
            <a:ext cx="10515600" cy="3838575"/>
          </a:xfrm>
          <a:prstGeom prst="rect">
            <a:avLst/>
          </a:prstGeom>
        </p:spPr>
        <p:txBody>
          <a:bodyPr spcFirstLastPara="1" wrap="square" lIns="91425" tIns="45700" rIns="91425" bIns="45700" anchor="t" anchorCtr="0">
            <a:noAutofit/>
          </a:bodyPr>
          <a:lstStyle/>
          <a:p>
            <a:pPr marL="0" indent="0">
              <a:buNone/>
            </a:pPr>
            <a:r>
              <a:rPr lang="en-US" dirty="0"/>
              <a:t>If the data indicate a </a:t>
            </a:r>
            <a:r>
              <a:rPr lang="en-US" b="1" u="sng" dirty="0"/>
              <a:t>poor response</a:t>
            </a:r>
            <a:r>
              <a:rPr lang="en-US" dirty="0"/>
              <a:t> to Tier II intervention:</a:t>
            </a:r>
          </a:p>
          <a:p>
            <a:pPr marL="457200" indent="-173736"/>
            <a:r>
              <a:rPr lang="en-US" dirty="0"/>
              <a:t>Review daily progress reports and fidelity of implementation checklists.</a:t>
            </a:r>
          </a:p>
          <a:p>
            <a:pPr marL="457200" indent="-173736"/>
            <a:r>
              <a:rPr lang="en-US" dirty="0"/>
              <a:t>Review Tier II interventions and assure that they are aligned with behavior concerns and goals.</a:t>
            </a:r>
            <a:endParaRPr dirty="0"/>
          </a:p>
          <a:p>
            <a:pPr marL="457200" indent="-173736"/>
            <a:r>
              <a:rPr lang="en-US" dirty="0"/>
              <a:t>If fidelity, goals, and primary problem behavior focus are assured…</a:t>
            </a:r>
          </a:p>
          <a:p>
            <a:pPr marL="914400" lvl="1" indent="-173736"/>
            <a:r>
              <a:rPr lang="en-US" dirty="0"/>
              <a:t>Discuss changing or intensifying the Tier II intervention. </a:t>
            </a:r>
          </a:p>
          <a:p>
            <a:pPr marL="914400" lvl="1" indent="-173736"/>
            <a:r>
              <a:rPr lang="en-US" dirty="0"/>
              <a:t>Consider the student for Tier III intervention.</a:t>
            </a:r>
            <a:endParaRPr dirty="0"/>
          </a:p>
        </p:txBody>
      </p:sp>
    </p:spTree>
    <p:extLst>
      <p:ext uri="{BB962C8B-B14F-4D97-AF65-F5344CB8AC3E}">
        <p14:creationId xmlns:p14="http://schemas.microsoft.com/office/powerpoint/2010/main" val="96421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9"/>
        <p:cNvGrpSpPr/>
        <p:nvPr/>
      </p:nvGrpSpPr>
      <p:grpSpPr>
        <a:xfrm>
          <a:off x="0" y="0"/>
          <a:ext cx="0" cy="0"/>
          <a:chOff x="0" y="0"/>
          <a:chExt cx="0" cy="0"/>
        </a:xfrm>
      </p:grpSpPr>
      <p:sp>
        <p:nvSpPr>
          <p:cNvPr id="2" name="Content Placeholder 1"/>
          <p:cNvSpPr>
            <a:spLocks noGrp="1"/>
          </p:cNvSpPr>
          <p:nvPr>
            <p:ph idx="1"/>
          </p:nvPr>
        </p:nvSpPr>
        <p:spPr/>
        <p:txBody>
          <a:bodyPr anchor="ctr"/>
          <a:lstStyle/>
          <a:p>
            <a:pPr marL="0" indent="0">
              <a:buNone/>
            </a:pPr>
            <a:r>
              <a:rPr lang="en-US" dirty="0"/>
              <a:t>When reviewing existing school data, Tier III teams should use established data decision rules to identify students who meet the entry criteria for Tier III interventions.</a:t>
            </a:r>
          </a:p>
        </p:txBody>
      </p:sp>
      <p:sp>
        <p:nvSpPr>
          <p:cNvPr id="380" name="Google Shape;380;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6000"/>
              <a:buFont typeface="Calibri"/>
              <a:buNone/>
            </a:pPr>
            <a:r>
              <a:rPr lang="en-US">
                <a:latin typeface="Calibri"/>
                <a:ea typeface="Calibri"/>
                <a:cs typeface="Calibri"/>
                <a:sym typeface="Calibri"/>
              </a:rPr>
              <a:t>Data Decision Rules</a:t>
            </a:r>
            <a:endParaRPr sz="4800"/>
          </a:p>
        </p:txBody>
      </p:sp>
    </p:spTree>
    <p:extLst>
      <p:ext uri="{BB962C8B-B14F-4D97-AF65-F5344CB8AC3E}">
        <p14:creationId xmlns:p14="http://schemas.microsoft.com/office/powerpoint/2010/main" val="85640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5400"/>
              <a:buFont typeface="Calibri"/>
              <a:buNone/>
            </a:pPr>
            <a:r>
              <a:rPr lang="en-US" sz="5400" dirty="0"/>
              <a:t>What are Data Decision Rules?</a:t>
            </a:r>
            <a:endParaRPr lang="en-US" dirty="0"/>
          </a:p>
        </p:txBody>
      </p:sp>
      <p:sp>
        <p:nvSpPr>
          <p:cNvPr id="389" name="Google Shape;389;p12"/>
          <p:cNvSpPr txBox="1">
            <a:spLocks noGrp="1"/>
          </p:cNvSpPr>
          <p:nvPr>
            <p:ph idx="1"/>
          </p:nvPr>
        </p:nvSpPr>
        <p:spPr>
          <a:xfrm>
            <a:off x="838200" y="2050868"/>
            <a:ext cx="10515600" cy="3854631"/>
          </a:xfrm>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800"/>
              <a:buChar char="•"/>
            </a:pPr>
            <a:r>
              <a:rPr lang="en-US" dirty="0"/>
              <a:t>Rules that help you determine if students are eligible for receiving Tier III interventions</a:t>
            </a:r>
          </a:p>
          <a:p>
            <a:pPr marL="173736" lvl="0" indent="-173736" algn="l" rtl="0">
              <a:lnSpc>
                <a:spcPct val="90000"/>
              </a:lnSpc>
              <a:spcAft>
                <a:spcPts val="0"/>
              </a:spcAft>
              <a:buClr>
                <a:schemeClr val="dk1"/>
              </a:buClr>
              <a:buSzPts val="2800"/>
              <a:buChar char="•"/>
            </a:pPr>
            <a:r>
              <a:rPr lang="en-US" dirty="0"/>
              <a:t>Rules that help you determine next steps for students in Tier III interventions (e.g., maintaining the intervention, graduating, modifying, etc.)</a:t>
            </a:r>
            <a:endParaRPr dirty="0"/>
          </a:p>
        </p:txBody>
      </p:sp>
    </p:spTree>
    <p:extLst>
      <p:ext uri="{BB962C8B-B14F-4D97-AF65-F5344CB8AC3E}">
        <p14:creationId xmlns:p14="http://schemas.microsoft.com/office/powerpoint/2010/main" val="1279545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3"/>
          <p:cNvSpPr txBox="1">
            <a:spLocks noGrp="1"/>
          </p:cNvSpPr>
          <p:nvPr>
            <p:ph type="title"/>
          </p:nvPr>
        </p:nvSpPr>
        <p:spPr>
          <a:xfrm>
            <a:off x="0" y="635289"/>
            <a:ext cx="12192000" cy="1650711"/>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4800"/>
              <a:buFont typeface="Calibri"/>
              <a:buNone/>
            </a:pPr>
            <a:r>
              <a:rPr lang="en-US" dirty="0"/>
              <a:t>Developing Data Decision Rules: </a:t>
            </a:r>
            <a:br>
              <a:rPr lang="en-US" dirty="0"/>
            </a:br>
            <a:r>
              <a:rPr lang="en-US" dirty="0"/>
              <a:t>Where Do You Begin?</a:t>
            </a:r>
            <a:endParaRPr lang="en-US" sz="6000" dirty="0"/>
          </a:p>
        </p:txBody>
      </p:sp>
      <p:sp>
        <p:nvSpPr>
          <p:cNvPr id="396" name="Google Shape;396;p13"/>
          <p:cNvSpPr txBox="1">
            <a:spLocks noGrp="1"/>
          </p:cNvSpPr>
          <p:nvPr>
            <p:ph idx="1"/>
          </p:nvPr>
        </p:nvSpPr>
        <p:spPr>
          <a:xfrm>
            <a:off x="838200" y="2508068"/>
            <a:ext cx="10515600" cy="3397431"/>
          </a:xfrm>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800"/>
              <a:buChar char="•"/>
            </a:pPr>
            <a:r>
              <a:rPr lang="en-US" dirty="0"/>
              <a:t>Decide what concerns about students should be considered.</a:t>
            </a:r>
            <a:endParaRPr dirty="0"/>
          </a:p>
          <a:p>
            <a:pPr marL="457200" lvl="1" indent="-173736" algn="l" rtl="0">
              <a:lnSpc>
                <a:spcPct val="90000"/>
              </a:lnSpc>
              <a:spcBef>
                <a:spcPts val="500"/>
              </a:spcBef>
              <a:spcAft>
                <a:spcPts val="0"/>
              </a:spcAft>
              <a:buSzPct val="100000"/>
            </a:pPr>
            <a:r>
              <a:rPr lang="en-US" dirty="0">
                <a:solidFill>
                  <a:srgbClr val="C00000"/>
                </a:solidFill>
              </a:rPr>
              <a:t>DISCUSSION QUESTION:  What concerns might lead a teacher to refer a student for an intervention?</a:t>
            </a:r>
            <a:endParaRPr sz="1400" dirty="0">
              <a:solidFill>
                <a:srgbClr val="C00000"/>
              </a:solidFill>
            </a:endParaRPr>
          </a:p>
          <a:p>
            <a:pPr marL="173736" lvl="0" indent="-173736" algn="l" rtl="0">
              <a:lnSpc>
                <a:spcPct val="90000"/>
              </a:lnSpc>
              <a:spcAft>
                <a:spcPts val="0"/>
              </a:spcAft>
              <a:buClr>
                <a:schemeClr val="dk1"/>
              </a:buClr>
              <a:buSzPts val="2800"/>
              <a:buChar char="•"/>
            </a:pPr>
            <a:r>
              <a:rPr lang="en-US" dirty="0"/>
              <a:t>Decide what data thresholds signify no current risk, at-risk, or high-risk concern.</a:t>
            </a:r>
            <a:endParaRPr dirty="0"/>
          </a:p>
          <a:p>
            <a:pPr marL="457200" lvl="1" indent="-173736"/>
            <a:r>
              <a:rPr lang="en-US" dirty="0">
                <a:solidFill>
                  <a:srgbClr val="C00000"/>
                </a:solidFill>
              </a:rPr>
              <a:t>DISCUSSION QUESTION: At what point would the concern be enough to justify individual interventions?</a:t>
            </a:r>
            <a:endParaRPr dirty="0">
              <a:solidFill>
                <a:srgbClr val="C00000"/>
              </a:solidFill>
            </a:endParaRPr>
          </a:p>
        </p:txBody>
      </p:sp>
    </p:spTree>
    <p:extLst>
      <p:ext uri="{BB962C8B-B14F-4D97-AF65-F5344CB8AC3E}">
        <p14:creationId xmlns:p14="http://schemas.microsoft.com/office/powerpoint/2010/main" val="218286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xEl>
                                              <p:pRg st="0" end="0"/>
                                            </p:txEl>
                                          </p:spTgt>
                                        </p:tgtEl>
                                        <p:attrNameLst>
                                          <p:attrName>style.visibility</p:attrName>
                                        </p:attrNameLst>
                                      </p:cBhvr>
                                      <p:to>
                                        <p:strVal val="visible"/>
                                      </p:to>
                                    </p:set>
                                    <p:animEffect transition="in" filter="fade">
                                      <p:cBhvr>
                                        <p:cTn id="7" dur="1000"/>
                                        <p:tgtEl>
                                          <p:spTgt spid="3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6">
                                            <p:txEl>
                                              <p:pRg st="1" end="1"/>
                                            </p:txEl>
                                          </p:spTgt>
                                        </p:tgtEl>
                                        <p:attrNameLst>
                                          <p:attrName>style.visibility</p:attrName>
                                        </p:attrNameLst>
                                      </p:cBhvr>
                                      <p:to>
                                        <p:strVal val="visible"/>
                                      </p:to>
                                    </p:set>
                                    <p:animEffect transition="in" filter="fade">
                                      <p:cBhvr>
                                        <p:cTn id="12" dur="1000"/>
                                        <p:tgtEl>
                                          <p:spTgt spid="3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6">
                                            <p:txEl>
                                              <p:pRg st="2" end="2"/>
                                            </p:txEl>
                                          </p:spTgt>
                                        </p:tgtEl>
                                        <p:attrNameLst>
                                          <p:attrName>style.visibility</p:attrName>
                                        </p:attrNameLst>
                                      </p:cBhvr>
                                      <p:to>
                                        <p:strVal val="visible"/>
                                      </p:to>
                                    </p:set>
                                    <p:animEffect transition="in" filter="fade">
                                      <p:cBhvr>
                                        <p:cTn id="17" dur="1000"/>
                                        <p:tgtEl>
                                          <p:spTgt spid="3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6">
                                            <p:txEl>
                                              <p:pRg st="3" end="3"/>
                                            </p:txEl>
                                          </p:spTgt>
                                        </p:tgtEl>
                                        <p:attrNameLst>
                                          <p:attrName>style.visibility</p:attrName>
                                        </p:attrNameLst>
                                      </p:cBhvr>
                                      <p:to>
                                        <p:strVal val="visible"/>
                                      </p:to>
                                    </p:set>
                                    <p:animEffect transition="in" filter="fade">
                                      <p:cBhvr>
                                        <p:cTn id="22" dur="1000"/>
                                        <p:tgtEl>
                                          <p:spTgt spid="3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4800"/>
              <a:buFont typeface="Calibri"/>
              <a:buNone/>
            </a:pPr>
            <a:r>
              <a:rPr lang="en-US" dirty="0"/>
              <a:t>Some Things to Consider</a:t>
            </a:r>
          </a:p>
        </p:txBody>
      </p:sp>
      <p:sp>
        <p:nvSpPr>
          <p:cNvPr id="403" name="Google Shape;403;p14"/>
          <p:cNvSpPr txBox="1">
            <a:spLocks noGrp="1"/>
          </p:cNvSpPr>
          <p:nvPr>
            <p:ph idx="1"/>
          </p:nvPr>
        </p:nvSpPr>
        <p:spPr>
          <a:xfrm>
            <a:off x="838200" y="2050868"/>
            <a:ext cx="10515600" cy="3854631"/>
          </a:xfrm>
          <a:prstGeom prst="rect">
            <a:avLst/>
          </a:prstGeom>
          <a:noFill/>
          <a:ln>
            <a:noFill/>
          </a:ln>
        </p:spPr>
        <p:txBody>
          <a:bodyPr spcFirstLastPara="1" wrap="square" lIns="91425" tIns="45700" rIns="91425" bIns="45700" anchor="t" anchorCtr="0">
            <a:noAutofit/>
          </a:bodyPr>
          <a:lstStyle/>
          <a:p>
            <a:pPr marL="173736" indent="-173736">
              <a:buClr>
                <a:schemeClr val="dk1"/>
              </a:buClr>
              <a:buSzPts val="2800"/>
            </a:pPr>
            <a:r>
              <a:rPr lang="en-US" dirty="0"/>
              <a:t>Concerns about students:</a:t>
            </a:r>
            <a:endParaRPr dirty="0"/>
          </a:p>
          <a:p>
            <a:pPr marL="457200" lvl="2" indent="-173736" algn="l" rtl="0">
              <a:lnSpc>
                <a:spcPct val="90000"/>
              </a:lnSpc>
              <a:spcBef>
                <a:spcPts val="500"/>
              </a:spcBef>
              <a:spcAft>
                <a:spcPts val="0"/>
              </a:spcAft>
              <a:buClr>
                <a:schemeClr val="dk1"/>
              </a:buClr>
              <a:buSzPts val="2600"/>
              <a:buChar char="•"/>
            </a:pPr>
            <a:r>
              <a:rPr lang="en-US" sz="2600" dirty="0"/>
              <a:t>Discipline referrals</a:t>
            </a:r>
            <a:endParaRPr sz="2600" dirty="0"/>
          </a:p>
          <a:p>
            <a:pPr marL="457200" lvl="2" indent="-173736" algn="l" rtl="0">
              <a:lnSpc>
                <a:spcPct val="90000"/>
              </a:lnSpc>
              <a:spcBef>
                <a:spcPts val="500"/>
              </a:spcBef>
              <a:spcAft>
                <a:spcPts val="0"/>
              </a:spcAft>
              <a:buClr>
                <a:schemeClr val="dk1"/>
              </a:buClr>
              <a:buSzPts val="2600"/>
              <a:buChar char="•"/>
            </a:pPr>
            <a:r>
              <a:rPr lang="en-US" sz="2600" dirty="0"/>
              <a:t>Academics </a:t>
            </a:r>
            <a:endParaRPr sz="2600" dirty="0"/>
          </a:p>
          <a:p>
            <a:pPr marL="457200" lvl="2" indent="-173736" algn="l" rtl="0">
              <a:lnSpc>
                <a:spcPct val="90000"/>
              </a:lnSpc>
              <a:spcBef>
                <a:spcPts val="500"/>
              </a:spcBef>
              <a:spcAft>
                <a:spcPts val="0"/>
              </a:spcAft>
              <a:buClr>
                <a:schemeClr val="dk1"/>
              </a:buClr>
              <a:buSzPts val="2600"/>
              <a:buChar char="•"/>
            </a:pPr>
            <a:r>
              <a:rPr lang="en-US" sz="2600" dirty="0"/>
              <a:t>Attendance/tardiness</a:t>
            </a:r>
            <a:endParaRPr sz="2600" dirty="0"/>
          </a:p>
          <a:p>
            <a:pPr marL="457200" lvl="2" indent="-173736" algn="l" rtl="0">
              <a:lnSpc>
                <a:spcPct val="90000"/>
              </a:lnSpc>
              <a:spcBef>
                <a:spcPts val="500"/>
              </a:spcBef>
              <a:spcAft>
                <a:spcPts val="0"/>
              </a:spcAft>
              <a:buClr>
                <a:schemeClr val="dk1"/>
              </a:buClr>
              <a:buSzPts val="2600"/>
              <a:buChar char="•"/>
            </a:pPr>
            <a:r>
              <a:rPr lang="en-US" sz="2600" dirty="0"/>
              <a:t>Time out of classroom</a:t>
            </a:r>
            <a:endParaRPr sz="2600" dirty="0"/>
          </a:p>
          <a:p>
            <a:pPr marL="457200" lvl="2" indent="-173736" algn="l" rtl="0">
              <a:lnSpc>
                <a:spcPct val="90000"/>
              </a:lnSpc>
              <a:spcBef>
                <a:spcPts val="500"/>
              </a:spcBef>
              <a:spcAft>
                <a:spcPts val="0"/>
              </a:spcAft>
              <a:buClr>
                <a:schemeClr val="dk1"/>
              </a:buClr>
              <a:buSzPts val="2600"/>
              <a:buChar char="•"/>
            </a:pPr>
            <a:r>
              <a:rPr lang="en-US" sz="2600" dirty="0"/>
              <a:t>Withdrawal from social situations</a:t>
            </a:r>
            <a:endParaRPr lang="en-US" sz="2400" dirty="0"/>
          </a:p>
          <a:p>
            <a:pPr marL="173736" indent="-173736"/>
            <a:r>
              <a:rPr lang="en-US" dirty="0"/>
              <a:t>What is acceptable or proficient for these? What is considered at-risk? What is considered high-risk?</a:t>
            </a:r>
          </a:p>
        </p:txBody>
      </p:sp>
    </p:spTree>
    <p:extLst>
      <p:ext uri="{BB962C8B-B14F-4D97-AF65-F5344CB8AC3E}">
        <p14:creationId xmlns:p14="http://schemas.microsoft.com/office/powerpoint/2010/main" val="3933743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DAA44-C6E8-4D2B-B674-D5912D1EC83D}"/>
              </a:ext>
            </a:extLst>
          </p:cNvPr>
          <p:cNvSpPr>
            <a:spLocks noGrp="1"/>
          </p:cNvSpPr>
          <p:nvPr>
            <p:ph type="title"/>
          </p:nvPr>
        </p:nvSpPr>
        <p:spPr/>
        <p:txBody>
          <a:bodyPr/>
          <a:lstStyle/>
          <a:p>
            <a:r>
              <a:rPr lang="en-US" dirty="0"/>
              <a:t>Chronic Behaviors</a:t>
            </a:r>
          </a:p>
        </p:txBody>
      </p:sp>
      <p:sp>
        <p:nvSpPr>
          <p:cNvPr id="3" name="Content Placeholder 2"/>
          <p:cNvSpPr>
            <a:spLocks noGrp="1"/>
          </p:cNvSpPr>
          <p:nvPr>
            <p:ph idx="1"/>
          </p:nvPr>
        </p:nvSpPr>
        <p:spPr>
          <a:xfrm>
            <a:off x="838200" y="2037806"/>
            <a:ext cx="10515600" cy="3867694"/>
          </a:xfrm>
        </p:spPr>
        <p:txBody>
          <a:bodyPr/>
          <a:lstStyle/>
          <a:p>
            <a:pPr marL="173736" indent="-173736"/>
            <a:r>
              <a:rPr lang="en-US" dirty="0"/>
              <a:t>Behaviors that are persistent over a period of time (and possibly in multiple locations). </a:t>
            </a:r>
          </a:p>
          <a:p>
            <a:pPr marL="173736" indent="-173736"/>
            <a:r>
              <a:rPr lang="en-US" dirty="0"/>
              <a:t>Students with chronic behaviors that do not respond to Tiers I and II may need to be referred for Tier III interventions.</a:t>
            </a:r>
          </a:p>
          <a:p>
            <a:pPr marL="173736" indent="-173736"/>
            <a:r>
              <a:rPr lang="en-US" dirty="0"/>
              <a:t>Schools need data decision rules to determine when chronic behaviors fall into the “high-risk” category.</a:t>
            </a:r>
          </a:p>
        </p:txBody>
      </p:sp>
    </p:spTree>
    <p:extLst>
      <p:ext uri="{BB962C8B-B14F-4D97-AF65-F5344CB8AC3E}">
        <p14:creationId xmlns:p14="http://schemas.microsoft.com/office/powerpoint/2010/main" val="3365173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302AF-C196-42E2-BD97-F3EFF2E649EC}"/>
              </a:ext>
            </a:extLst>
          </p:cNvPr>
          <p:cNvSpPr>
            <a:spLocks noGrp="1"/>
          </p:cNvSpPr>
          <p:nvPr>
            <p:ph type="title"/>
          </p:nvPr>
        </p:nvSpPr>
        <p:spPr/>
        <p:txBody>
          <a:bodyPr/>
          <a:lstStyle/>
          <a:p>
            <a:r>
              <a:rPr lang="en-US" dirty="0"/>
              <a:t>Intense Behaviors</a:t>
            </a:r>
          </a:p>
        </p:txBody>
      </p:sp>
      <p:sp>
        <p:nvSpPr>
          <p:cNvPr id="3" name="Content Placeholder 2"/>
          <p:cNvSpPr>
            <a:spLocks noGrp="1"/>
          </p:cNvSpPr>
          <p:nvPr>
            <p:ph idx="1"/>
          </p:nvPr>
        </p:nvSpPr>
        <p:spPr>
          <a:xfrm>
            <a:off x="838200" y="2037806"/>
            <a:ext cx="10515600" cy="3867694"/>
          </a:xfrm>
        </p:spPr>
        <p:txBody>
          <a:bodyPr/>
          <a:lstStyle/>
          <a:p>
            <a:pPr marL="173736" indent="-173736"/>
            <a:r>
              <a:rPr lang="en-US" dirty="0"/>
              <a:t>Intense behaviors are those that significantly impact the learning of the entire class or those that create concerns for the safety of the student or others.</a:t>
            </a:r>
          </a:p>
          <a:p>
            <a:pPr marL="173736" indent="-173736"/>
            <a:r>
              <a:rPr lang="en-US" dirty="0"/>
              <a:t>Students with intense behaviors may need to be referred for Tier III supports even if they have not received Tier II supports.</a:t>
            </a:r>
          </a:p>
          <a:p>
            <a:pPr marL="173736" indent="-173736"/>
            <a:r>
              <a:rPr lang="en-US" dirty="0"/>
              <a:t>Because intensity can be subjective, schools will have to decide which behaviors are always intensive and consider others on a case by case basis.</a:t>
            </a:r>
          </a:p>
        </p:txBody>
      </p:sp>
    </p:spTree>
    <p:extLst>
      <p:ext uri="{BB962C8B-B14F-4D97-AF65-F5344CB8AC3E}">
        <p14:creationId xmlns:p14="http://schemas.microsoft.com/office/powerpoint/2010/main" val="1256501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D8B3C-5620-425A-87B3-59307BAEC056}"/>
              </a:ext>
            </a:extLst>
          </p:cNvPr>
          <p:cNvSpPr>
            <a:spLocks noGrp="1"/>
          </p:cNvSpPr>
          <p:nvPr>
            <p:ph sz="half" idx="1"/>
          </p:nvPr>
        </p:nvSpPr>
        <p:spPr>
          <a:xfrm>
            <a:off x="768626" y="1974978"/>
            <a:ext cx="5116959" cy="3723457"/>
          </a:xfrm>
          <a:ln>
            <a:solidFill>
              <a:schemeClr val="tx1"/>
            </a:solidFill>
          </a:ln>
        </p:spPr>
        <p:txBody>
          <a:bodyPr>
            <a:normAutofit/>
          </a:bodyPr>
          <a:lstStyle/>
          <a:p>
            <a:pPr marL="0" indent="0">
              <a:buNone/>
            </a:pPr>
            <a:r>
              <a:rPr lang="en-US" dirty="0"/>
              <a:t>Examples of </a:t>
            </a:r>
            <a:r>
              <a:rPr lang="en-US" b="1" u="sng" dirty="0"/>
              <a:t>possible</a:t>
            </a:r>
            <a:r>
              <a:rPr lang="en-US" dirty="0"/>
              <a:t> intense behaviors:</a:t>
            </a:r>
          </a:p>
          <a:p>
            <a:r>
              <a:rPr lang="en-US" dirty="0"/>
              <a:t>Throwing objects </a:t>
            </a:r>
          </a:p>
          <a:p>
            <a:r>
              <a:rPr lang="en-US" dirty="0"/>
              <a:t>Yelling at school personnel, “You’re not the boss of me!”.</a:t>
            </a:r>
          </a:p>
          <a:p>
            <a:r>
              <a:rPr lang="en-US" dirty="0"/>
              <a:t>Leaving the school campus</a:t>
            </a:r>
          </a:p>
        </p:txBody>
      </p:sp>
      <p:sp>
        <p:nvSpPr>
          <p:cNvPr id="4" name="Content Placeholder 3">
            <a:extLst>
              <a:ext uri="{FF2B5EF4-FFF2-40B4-BE49-F238E27FC236}">
                <a16:creationId xmlns:a16="http://schemas.microsoft.com/office/drawing/2014/main" id="{CF05EBD7-8F67-4333-9F1A-A936AFEBAEE3}"/>
              </a:ext>
            </a:extLst>
          </p:cNvPr>
          <p:cNvSpPr>
            <a:spLocks noGrp="1"/>
          </p:cNvSpPr>
          <p:nvPr>
            <p:ph sz="half" idx="2"/>
          </p:nvPr>
        </p:nvSpPr>
        <p:spPr>
          <a:xfrm>
            <a:off x="6355079" y="1974978"/>
            <a:ext cx="4843007" cy="3723457"/>
          </a:xfrm>
          <a:ln>
            <a:solidFill>
              <a:schemeClr val="tx1"/>
            </a:solidFill>
          </a:ln>
        </p:spPr>
        <p:txBody>
          <a:bodyPr/>
          <a:lstStyle/>
          <a:p>
            <a:pPr marL="0" indent="0">
              <a:buNone/>
            </a:pPr>
            <a:r>
              <a:rPr lang="en-US" dirty="0"/>
              <a:t>Examples of intense behaviors:</a:t>
            </a:r>
          </a:p>
          <a:p>
            <a:r>
              <a:rPr lang="en-US" dirty="0"/>
              <a:t>Display of weapons </a:t>
            </a:r>
          </a:p>
          <a:p>
            <a:r>
              <a:rPr lang="en-US" dirty="0"/>
              <a:t>Assault on others </a:t>
            </a:r>
          </a:p>
          <a:p>
            <a:r>
              <a:rPr lang="en-US" dirty="0"/>
              <a:t>Self-injury</a:t>
            </a:r>
          </a:p>
        </p:txBody>
      </p:sp>
      <p:sp>
        <p:nvSpPr>
          <p:cNvPr id="2" name="Title 1">
            <a:extLst>
              <a:ext uri="{FF2B5EF4-FFF2-40B4-BE49-F238E27FC236}">
                <a16:creationId xmlns:a16="http://schemas.microsoft.com/office/drawing/2014/main" id="{210DACC9-DB09-4EE0-9BF2-72805208A379}"/>
              </a:ext>
            </a:extLst>
          </p:cNvPr>
          <p:cNvSpPr>
            <a:spLocks noGrp="1"/>
          </p:cNvSpPr>
          <p:nvPr>
            <p:ph type="title"/>
          </p:nvPr>
        </p:nvSpPr>
        <p:spPr/>
        <p:txBody>
          <a:bodyPr/>
          <a:lstStyle/>
          <a:p>
            <a:r>
              <a:rPr lang="en-US" dirty="0"/>
              <a:t>Behavioral Intensity Is Subjective</a:t>
            </a:r>
          </a:p>
        </p:txBody>
      </p:sp>
    </p:spTree>
    <p:extLst>
      <p:ext uri="{BB962C8B-B14F-4D97-AF65-F5344CB8AC3E}">
        <p14:creationId xmlns:p14="http://schemas.microsoft.com/office/powerpoint/2010/main" val="822506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855B-6E81-4784-8088-864C24BB46F6}"/>
              </a:ext>
            </a:extLst>
          </p:cNvPr>
          <p:cNvSpPr>
            <a:spLocks noGrp="1"/>
          </p:cNvSpPr>
          <p:nvPr>
            <p:ph type="title"/>
          </p:nvPr>
        </p:nvSpPr>
        <p:spPr/>
        <p:txBody>
          <a:bodyPr/>
          <a:lstStyle/>
          <a:p>
            <a:r>
              <a:rPr lang="en-US" dirty="0"/>
              <a:t>Some Other Considerations</a:t>
            </a:r>
          </a:p>
        </p:txBody>
      </p:sp>
      <p:sp>
        <p:nvSpPr>
          <p:cNvPr id="3" name="Text Placeholder 2">
            <a:extLst>
              <a:ext uri="{FF2B5EF4-FFF2-40B4-BE49-F238E27FC236}">
                <a16:creationId xmlns:a16="http://schemas.microsoft.com/office/drawing/2014/main" id="{15B60A7E-48BF-4225-B617-A04B7DFE17CB}"/>
              </a:ext>
            </a:extLst>
          </p:cNvPr>
          <p:cNvSpPr>
            <a:spLocks noGrp="1"/>
          </p:cNvSpPr>
          <p:nvPr>
            <p:ph idx="1"/>
          </p:nvPr>
        </p:nvSpPr>
        <p:spPr>
          <a:xfrm>
            <a:off x="838200" y="2037806"/>
            <a:ext cx="10515600" cy="3867694"/>
          </a:xfrm>
        </p:spPr>
        <p:txBody>
          <a:bodyPr/>
          <a:lstStyle/>
          <a:p>
            <a:pPr marL="228600" indent="-228600">
              <a:buSzPts val="2600"/>
            </a:pPr>
            <a:r>
              <a:rPr lang="en-US" dirty="0"/>
              <a:t>Students that were in interventions in the previous year or at a previous school</a:t>
            </a:r>
          </a:p>
          <a:p>
            <a:pPr marL="228600" indent="-228600">
              <a:buSzPts val="2600"/>
            </a:pPr>
            <a:r>
              <a:rPr lang="en-US" dirty="0"/>
              <a:t>Students re-entering school from an alternative setting (e.g., alternative high school, mental health facility, etc.)</a:t>
            </a:r>
          </a:p>
        </p:txBody>
      </p:sp>
    </p:spTree>
    <p:extLst>
      <p:ext uri="{BB962C8B-B14F-4D97-AF65-F5344CB8AC3E}">
        <p14:creationId xmlns:p14="http://schemas.microsoft.com/office/powerpoint/2010/main" val="3986966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420;p16"/>
          <p:cNvGraphicFramePr/>
          <p:nvPr>
            <p:extLst>
              <p:ext uri="{D42A27DB-BD31-4B8C-83A1-F6EECF244321}">
                <p14:modId xmlns:p14="http://schemas.microsoft.com/office/powerpoint/2010/main" val="873194126"/>
              </p:ext>
            </p:extLst>
          </p:nvPr>
        </p:nvGraphicFramePr>
        <p:xfrm>
          <a:off x="488373" y="610818"/>
          <a:ext cx="8834288" cy="5280823"/>
        </p:xfrm>
        <a:graphic>
          <a:graphicData uri="http://schemas.openxmlformats.org/drawingml/2006/table">
            <a:tbl>
              <a:tblPr>
                <a:noFill/>
              </a:tblPr>
              <a:tblGrid>
                <a:gridCol w="3337665">
                  <a:extLst>
                    <a:ext uri="{9D8B030D-6E8A-4147-A177-3AD203B41FA5}">
                      <a16:colId xmlns:a16="http://schemas.microsoft.com/office/drawing/2014/main" val="20000"/>
                    </a:ext>
                  </a:extLst>
                </a:gridCol>
                <a:gridCol w="1847194">
                  <a:extLst>
                    <a:ext uri="{9D8B030D-6E8A-4147-A177-3AD203B41FA5}">
                      <a16:colId xmlns:a16="http://schemas.microsoft.com/office/drawing/2014/main" val="20001"/>
                    </a:ext>
                  </a:extLst>
                </a:gridCol>
                <a:gridCol w="1671268">
                  <a:extLst>
                    <a:ext uri="{9D8B030D-6E8A-4147-A177-3AD203B41FA5}">
                      <a16:colId xmlns:a16="http://schemas.microsoft.com/office/drawing/2014/main" val="20002"/>
                    </a:ext>
                  </a:extLst>
                </a:gridCol>
                <a:gridCol w="1978161">
                  <a:extLst>
                    <a:ext uri="{9D8B030D-6E8A-4147-A177-3AD203B41FA5}">
                      <a16:colId xmlns:a16="http://schemas.microsoft.com/office/drawing/2014/main" val="20003"/>
                    </a:ext>
                  </a:extLst>
                </a:gridCol>
              </a:tblGrid>
              <a:tr h="542479">
                <a:tc gridSpan="4">
                  <a:txBody>
                    <a:bodyPr/>
                    <a:lstStyle/>
                    <a:p>
                      <a:pPr marL="0" marR="0" lvl="0" indent="0" algn="ctr" rtl="0">
                        <a:lnSpc>
                          <a:spcPct val="107000"/>
                        </a:lnSpc>
                        <a:spcBef>
                          <a:spcPts val="0"/>
                        </a:spcBef>
                        <a:spcAft>
                          <a:spcPts val="0"/>
                        </a:spcAft>
                        <a:buNone/>
                      </a:pPr>
                      <a:r>
                        <a:rPr lang="en-US" sz="2400" u="none" strike="noStrike" cap="none" dirty="0">
                          <a:latin typeface="Calibri"/>
                          <a:ea typeface="Calibri"/>
                          <a:cs typeface="Calibri"/>
                          <a:sym typeface="Calibri"/>
                        </a:rPr>
                        <a:t>EXAMPLE: DATA DECISION RULES FOR STUDENT SUPPORT</a:t>
                      </a:r>
                      <a:endParaRPr sz="24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3199">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Measure</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No or Low-Risk</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At-risk</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High-risk</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extLst>
                  <a:ext uri="{0D108BD9-81ED-4DB2-BD59-A6C34878D82A}">
                    <a16:rowId xmlns:a16="http://schemas.microsoft.com/office/drawing/2014/main" val="10001"/>
                  </a:ext>
                </a:extLst>
              </a:tr>
              <a:tr h="802240">
                <a:tc>
                  <a:txBody>
                    <a:bodyPr/>
                    <a:lstStyle/>
                    <a:p>
                      <a:pPr marL="0" marR="0" lvl="0" indent="0" algn="l" rtl="0">
                        <a:lnSpc>
                          <a:spcPct val="107000"/>
                        </a:lnSpc>
                        <a:spcBef>
                          <a:spcPts val="0"/>
                        </a:spcBef>
                        <a:spcAft>
                          <a:spcPts val="0"/>
                        </a:spcAft>
                        <a:buNone/>
                      </a:pPr>
                      <a:r>
                        <a:rPr lang="en-US" sz="2000" b="0" u="none" strike="noStrike" cap="none" dirty="0">
                          <a:latin typeface="Calibri"/>
                          <a:ea typeface="Calibri"/>
                          <a:cs typeface="Calibri"/>
                          <a:sym typeface="Calibri"/>
                        </a:rPr>
                        <a:t>Classroom minors</a:t>
                      </a:r>
                      <a:endParaRPr sz="2000" b="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dirty="0">
                          <a:latin typeface="Calibri"/>
                          <a:ea typeface="Calibri"/>
                          <a:cs typeface="Calibri"/>
                          <a:sym typeface="Calibri"/>
                        </a:rPr>
                        <a:t>0-4</a:t>
                      </a:r>
                      <a:endParaRPr sz="20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5-9</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10 or more</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3199">
                <a:tc>
                  <a:txBody>
                    <a:bodyPr/>
                    <a:lstStyle/>
                    <a:p>
                      <a:pPr marL="0" marR="0" lvl="0" indent="0" algn="l" rtl="0">
                        <a:lnSpc>
                          <a:spcPct val="107000"/>
                        </a:lnSpc>
                        <a:spcBef>
                          <a:spcPts val="0"/>
                        </a:spcBef>
                        <a:spcAft>
                          <a:spcPts val="0"/>
                        </a:spcAft>
                        <a:buNone/>
                      </a:pPr>
                      <a:r>
                        <a:rPr lang="en-US" sz="2000" b="1" u="none" strike="noStrike" cap="none" dirty="0">
                          <a:latin typeface="Calibri"/>
                          <a:ea typeface="Calibri"/>
                          <a:cs typeface="Calibri"/>
                          <a:sym typeface="Calibri"/>
                        </a:rPr>
                        <a:t>Office Discipline Referrals</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0-1</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2-5</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6 or more</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63199">
                <a:tc>
                  <a:txBody>
                    <a:bodyPr/>
                    <a:lstStyle/>
                    <a:p>
                      <a:pPr marL="0" marR="0" lvl="0" indent="0" algn="l" rtl="0">
                        <a:lnSpc>
                          <a:spcPct val="107000"/>
                        </a:lnSpc>
                        <a:spcBef>
                          <a:spcPts val="0"/>
                        </a:spcBef>
                        <a:spcAft>
                          <a:spcPts val="0"/>
                        </a:spcAft>
                        <a:buNone/>
                      </a:pPr>
                      <a:r>
                        <a:rPr lang="en-US" sz="2000" b="0" u="none" strike="noStrike" cap="none" dirty="0">
                          <a:latin typeface="Calibri"/>
                          <a:ea typeface="Calibri"/>
                          <a:cs typeface="Calibri"/>
                          <a:sym typeface="Calibri"/>
                        </a:rPr>
                        <a:t>Absences</a:t>
                      </a:r>
                      <a:endParaRPr sz="2000" b="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0-2/semester</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dirty="0">
                          <a:latin typeface="Calibri"/>
                          <a:ea typeface="Calibri"/>
                          <a:cs typeface="Calibri"/>
                          <a:sym typeface="Calibri"/>
                        </a:rPr>
                        <a:t>3-5/semester</a:t>
                      </a:r>
                      <a:endParaRPr sz="20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&gt;5/semester</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3199">
                <a:tc>
                  <a:txBody>
                    <a:bodyPr/>
                    <a:lstStyle/>
                    <a:p>
                      <a:pPr marL="0" marR="0" lvl="0" indent="0" algn="l" rtl="0">
                        <a:lnSpc>
                          <a:spcPct val="107000"/>
                        </a:lnSpc>
                        <a:spcBef>
                          <a:spcPts val="0"/>
                        </a:spcBef>
                        <a:spcAft>
                          <a:spcPts val="0"/>
                        </a:spcAft>
                        <a:buNone/>
                      </a:pPr>
                      <a:r>
                        <a:rPr lang="en-US" sz="2000" b="1" u="none" strike="noStrike" cap="none" dirty="0">
                          <a:latin typeface="Calibri"/>
                          <a:ea typeface="Calibri"/>
                          <a:cs typeface="Calibri"/>
                          <a:sym typeface="Calibri"/>
                        </a:rPr>
                        <a:t>Tardiness</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0-3/semester</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4-9/semester</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&gt;10/semester</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63199">
                <a:tc>
                  <a:txBody>
                    <a:bodyPr/>
                    <a:lstStyle/>
                    <a:p>
                      <a:pPr marL="0" marR="0" lvl="0" indent="0" algn="l" rtl="0">
                        <a:lnSpc>
                          <a:spcPct val="107000"/>
                        </a:lnSpc>
                        <a:spcBef>
                          <a:spcPts val="0"/>
                        </a:spcBef>
                        <a:spcAft>
                          <a:spcPts val="0"/>
                        </a:spcAft>
                        <a:buNone/>
                      </a:pPr>
                      <a:r>
                        <a:rPr lang="en-US" sz="2000" b="0" u="none" strike="noStrike" cap="none" dirty="0">
                          <a:latin typeface="Calibri"/>
                          <a:ea typeface="Calibri"/>
                          <a:cs typeface="Calibri"/>
                          <a:sym typeface="Calibri"/>
                        </a:rPr>
                        <a:t>In-School Suspension</a:t>
                      </a:r>
                      <a:endParaRPr sz="2000" b="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0-1</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dirty="0">
                          <a:latin typeface="Calibri"/>
                          <a:ea typeface="Calibri"/>
                          <a:cs typeface="Calibri"/>
                          <a:sym typeface="Calibri"/>
                        </a:rPr>
                        <a:t>2-3</a:t>
                      </a:r>
                      <a:endParaRPr sz="20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dirty="0">
                          <a:latin typeface="Calibri"/>
                          <a:ea typeface="Calibri"/>
                          <a:cs typeface="Calibri"/>
                          <a:sym typeface="Calibri"/>
                        </a:rPr>
                        <a:t>&gt;3</a:t>
                      </a:r>
                      <a:endParaRPr sz="20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63199">
                <a:tc>
                  <a:txBody>
                    <a:bodyPr/>
                    <a:lstStyle/>
                    <a:p>
                      <a:pPr marL="0" marR="0" lvl="0" indent="0" algn="l" rtl="0">
                        <a:lnSpc>
                          <a:spcPct val="107000"/>
                        </a:lnSpc>
                        <a:spcBef>
                          <a:spcPts val="0"/>
                        </a:spcBef>
                        <a:spcAft>
                          <a:spcPts val="0"/>
                        </a:spcAft>
                        <a:buNone/>
                      </a:pPr>
                      <a:r>
                        <a:rPr lang="en-US" sz="2000" b="1" u="none" strike="noStrike" cap="none" dirty="0">
                          <a:latin typeface="Calibri"/>
                          <a:ea typeface="Calibri"/>
                          <a:cs typeface="Calibri"/>
                          <a:sym typeface="Calibri"/>
                        </a:rPr>
                        <a:t>Out-of-School Suspension</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0</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1</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2</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r h="363199">
                <a:tc>
                  <a:txBody>
                    <a:bodyPr/>
                    <a:lstStyle/>
                    <a:p>
                      <a:pPr marL="0" marR="0" lvl="0" indent="0" algn="l" rtl="0">
                        <a:lnSpc>
                          <a:spcPct val="107000"/>
                        </a:lnSpc>
                        <a:spcBef>
                          <a:spcPts val="0"/>
                        </a:spcBef>
                        <a:spcAft>
                          <a:spcPts val="0"/>
                        </a:spcAft>
                        <a:buNone/>
                      </a:pPr>
                      <a:r>
                        <a:rPr lang="en-US" sz="2000" b="0" u="none" strike="noStrike" cap="none" dirty="0">
                          <a:latin typeface="Calibri"/>
                          <a:ea typeface="Calibri"/>
                          <a:cs typeface="Calibri"/>
                          <a:sym typeface="Calibri"/>
                        </a:rPr>
                        <a:t>Course Grades</a:t>
                      </a:r>
                      <a:endParaRPr sz="2000" b="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C or above in all </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D or F in any</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dirty="0">
                          <a:latin typeface="Calibri"/>
                          <a:ea typeface="Calibri"/>
                          <a:cs typeface="Calibri"/>
                          <a:sym typeface="Calibri"/>
                        </a:rPr>
                        <a:t>Multiple Ds or Fs</a:t>
                      </a:r>
                      <a:endParaRPr sz="20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63199">
                <a:tc>
                  <a:txBody>
                    <a:bodyPr/>
                    <a:lstStyle/>
                    <a:p>
                      <a:pPr marL="0" marR="0" lvl="0" indent="0" algn="l" rtl="0">
                        <a:lnSpc>
                          <a:spcPct val="107000"/>
                        </a:lnSpc>
                        <a:spcBef>
                          <a:spcPts val="0"/>
                        </a:spcBef>
                        <a:spcAft>
                          <a:spcPts val="0"/>
                        </a:spcAft>
                        <a:buNone/>
                      </a:pPr>
                      <a:r>
                        <a:rPr lang="en-US" sz="2000" b="1" u="none" strike="noStrike" cap="none" dirty="0">
                          <a:latin typeface="Calibri"/>
                          <a:ea typeface="Calibri"/>
                          <a:cs typeface="Calibri"/>
                          <a:sym typeface="Calibri"/>
                        </a:rPr>
                        <a:t>Reading Assessment</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Proficient</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Basic</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Below Basic</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9"/>
                  </a:ext>
                </a:extLst>
              </a:tr>
              <a:tr h="667313">
                <a:tc>
                  <a:txBody>
                    <a:bodyPr/>
                    <a:lstStyle/>
                    <a:p>
                      <a:pPr marL="0" marR="0" lvl="0" indent="0" algn="l" rtl="0">
                        <a:lnSpc>
                          <a:spcPct val="107000"/>
                        </a:lnSpc>
                        <a:spcBef>
                          <a:spcPts val="0"/>
                        </a:spcBef>
                        <a:spcAft>
                          <a:spcPts val="0"/>
                        </a:spcAft>
                        <a:buNone/>
                      </a:pPr>
                      <a:r>
                        <a:rPr lang="en-US" sz="2000" b="0" u="none" strike="noStrike" cap="none" dirty="0">
                          <a:latin typeface="Calibri"/>
                          <a:ea typeface="Calibri"/>
                          <a:cs typeface="Calibri"/>
                          <a:sym typeface="Calibri"/>
                        </a:rPr>
                        <a:t>Visit to Nurse (non-medication)</a:t>
                      </a:r>
                      <a:endParaRPr sz="2000" b="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&gt;1/month</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1/week</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dirty="0">
                          <a:latin typeface="Calibri"/>
                          <a:ea typeface="Calibri"/>
                          <a:cs typeface="Calibri"/>
                          <a:sym typeface="Calibri"/>
                        </a:rPr>
                        <a:t>&gt;1/week</a:t>
                      </a:r>
                      <a:endParaRPr sz="20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63199">
                <a:tc>
                  <a:txBody>
                    <a:bodyPr/>
                    <a:lstStyle/>
                    <a:p>
                      <a:pPr marL="0" marR="0" lvl="0" indent="0" algn="l" rtl="0">
                        <a:lnSpc>
                          <a:spcPct val="107000"/>
                        </a:lnSpc>
                        <a:spcBef>
                          <a:spcPts val="0"/>
                        </a:spcBef>
                        <a:spcAft>
                          <a:spcPts val="0"/>
                        </a:spcAft>
                        <a:buNone/>
                      </a:pPr>
                      <a:r>
                        <a:rPr lang="en-US" sz="2000" b="1" u="none" strike="noStrike" cap="none" dirty="0">
                          <a:latin typeface="Calibri"/>
                          <a:ea typeface="Calibri"/>
                          <a:cs typeface="Calibri"/>
                          <a:sym typeface="Calibri"/>
                        </a:rPr>
                        <a:t>Out of Class - Other</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&gt;1/month</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1/week</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&gt;1/week</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622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8A72-46EF-423F-8028-F3B8B5C15F0F}"/>
              </a:ext>
            </a:extLst>
          </p:cNvPr>
          <p:cNvSpPr>
            <a:spLocks noGrp="1"/>
          </p:cNvSpPr>
          <p:nvPr>
            <p:ph type="title"/>
          </p:nvPr>
        </p:nvSpPr>
        <p:spPr/>
        <p:txBody>
          <a:bodyPr vert="horz" lIns="91440" tIns="45720" rIns="91440" bIns="45720" rtlCol="0" anchor="ctr">
            <a:normAutofit/>
          </a:bodyPr>
          <a:lstStyle/>
          <a:p>
            <a:pPr>
              <a:spcBef>
                <a:spcPct val="0"/>
              </a:spcBef>
            </a:pPr>
            <a:r>
              <a:rPr lang="en-US" sz="4400" kern="1200" dirty="0">
                <a:solidFill>
                  <a:schemeClr val="accent1"/>
                </a:solidFill>
                <a:ea typeface="+mj-ea"/>
                <a:cs typeface="+mj-cs"/>
              </a:rPr>
              <a:t>Objectives </a:t>
            </a:r>
          </a:p>
        </p:txBody>
      </p:sp>
      <p:sp>
        <p:nvSpPr>
          <p:cNvPr id="3" name="Text Placeholder 2">
            <a:extLst>
              <a:ext uri="{FF2B5EF4-FFF2-40B4-BE49-F238E27FC236}">
                <a16:creationId xmlns:a16="http://schemas.microsoft.com/office/drawing/2014/main" id="{3F1C115D-3C86-4DBE-BB51-4C557B390D48}"/>
              </a:ext>
            </a:extLst>
          </p:cNvPr>
          <p:cNvSpPr>
            <a:spLocks noGrp="1"/>
          </p:cNvSpPr>
          <p:nvPr>
            <p:ph idx="1"/>
          </p:nvPr>
        </p:nvSpPr>
        <p:spPr>
          <a:xfrm>
            <a:off x="4256811" y="992187"/>
            <a:ext cx="6831492" cy="4873625"/>
          </a:xfrm>
        </p:spPr>
        <p:txBody>
          <a:bodyPr vert="horz" lIns="91440" tIns="45720" rIns="91440" bIns="45720" rtlCol="0" anchor="ctr">
            <a:normAutofit/>
          </a:bodyPr>
          <a:lstStyle/>
          <a:p>
            <a:pPr marL="0" indent="0">
              <a:buNone/>
            </a:pPr>
            <a:r>
              <a:rPr lang="en-US" kern="1200" dirty="0">
                <a:solidFill>
                  <a:schemeClr val="tx1"/>
                </a:solidFill>
                <a:latin typeface="Calibri" panose="020F0502020204030204" pitchFamily="34" charset="0"/>
                <a:ea typeface="+mn-ea"/>
                <a:cs typeface="Calibri" panose="020F0502020204030204" pitchFamily="34" charset="0"/>
              </a:rPr>
              <a:t>Participants will learn about…</a:t>
            </a:r>
          </a:p>
          <a:p>
            <a:pPr marL="457200" indent="-173736">
              <a:buFont typeface="Arial" panose="020B0604020202020204" pitchFamily="34" charset="0"/>
              <a:buChar char="•"/>
            </a:pPr>
            <a:r>
              <a:rPr lang="en-US" kern="1200" dirty="0">
                <a:solidFill>
                  <a:schemeClr val="tx1"/>
                </a:solidFill>
                <a:latin typeface="Calibri" panose="020F0502020204030204" pitchFamily="34" charset="0"/>
                <a:ea typeface="+mn-ea"/>
                <a:cs typeface="Calibri" panose="020F0502020204030204" pitchFamily="34" charset="0"/>
              </a:rPr>
              <a:t>Entry criteria for Tier III</a:t>
            </a:r>
            <a:endParaRPr lang="en-US" sz="2800" kern="1200" dirty="0">
              <a:solidFill>
                <a:schemeClr val="tx1"/>
              </a:solidFill>
              <a:latin typeface="Calibri" panose="020F0502020204030204" pitchFamily="34" charset="0"/>
              <a:ea typeface="+mn-ea"/>
              <a:cs typeface="Calibri" panose="020F0502020204030204" pitchFamily="34" charset="0"/>
            </a:endParaRPr>
          </a:p>
          <a:p>
            <a:pPr marL="457200" indent="-173736">
              <a:buFont typeface="Arial" panose="020B0604020202020204" pitchFamily="34" charset="0"/>
              <a:buChar char="•"/>
            </a:pPr>
            <a:r>
              <a:rPr lang="en-US" kern="1200" dirty="0">
                <a:solidFill>
                  <a:schemeClr val="tx1"/>
                </a:solidFill>
                <a:latin typeface="Calibri" panose="020F0502020204030204" pitchFamily="34" charset="0"/>
                <a:ea typeface="+mn-ea"/>
                <a:cs typeface="Calibri" panose="020F0502020204030204" pitchFamily="34" charset="0"/>
              </a:rPr>
              <a:t>Referrals from staff and family members</a:t>
            </a:r>
          </a:p>
          <a:p>
            <a:pPr marL="457200" indent="-173736">
              <a:buFont typeface="Arial" panose="020B0604020202020204" pitchFamily="34" charset="0"/>
              <a:buChar char="•"/>
            </a:pPr>
            <a:r>
              <a:rPr lang="en-US" kern="1200" dirty="0">
                <a:solidFill>
                  <a:schemeClr val="tx1"/>
                </a:solidFill>
                <a:latin typeface="Calibri" panose="020F0502020204030204" pitchFamily="34" charset="0"/>
                <a:ea typeface="+mn-ea"/>
                <a:cs typeface="Calibri" panose="020F0502020204030204" pitchFamily="34" charset="0"/>
              </a:rPr>
              <a:t>Universal screening</a:t>
            </a:r>
          </a:p>
        </p:txBody>
      </p:sp>
    </p:spTree>
    <p:extLst>
      <p:ext uri="{BB962C8B-B14F-4D97-AF65-F5344CB8AC3E}">
        <p14:creationId xmlns:p14="http://schemas.microsoft.com/office/powerpoint/2010/main" val="307127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31"/>
          <p:cNvSpPr txBox="1">
            <a:spLocks noGrp="1"/>
          </p:cNvSpPr>
          <p:nvPr>
            <p:ph idx="1"/>
          </p:nvPr>
        </p:nvSpPr>
        <p:spPr>
          <a:prstGeom prst="rect">
            <a:avLst/>
          </a:prstGeom>
        </p:spPr>
        <p:txBody>
          <a:bodyPr spcFirstLastPara="1" wrap="square" lIns="91425" tIns="45700" rIns="91425" bIns="45700" anchor="ctr" anchorCtr="0">
            <a:noAutofit/>
          </a:bodyPr>
          <a:lstStyle/>
          <a:p>
            <a:pPr marL="457200" indent="-173736">
              <a:buClr>
                <a:srgbClr val="000000"/>
              </a:buClr>
            </a:pPr>
            <a:r>
              <a:rPr lang="en-US" dirty="0">
                <a:solidFill>
                  <a:srgbClr val="000000"/>
                </a:solidFill>
              </a:rPr>
              <a:t>Based on Aiden’s behaviors and his response to Tier II, do you think he meets the criteria for Tier III interventions? </a:t>
            </a:r>
          </a:p>
          <a:p>
            <a:pPr marL="457200" indent="-173736">
              <a:buClr>
                <a:srgbClr val="000000"/>
              </a:buClr>
            </a:pPr>
            <a:r>
              <a:rPr lang="en-US" dirty="0">
                <a:solidFill>
                  <a:srgbClr val="000000"/>
                </a:solidFill>
              </a:rPr>
              <a:t>Why or why not?</a:t>
            </a:r>
            <a:endParaRPr lang="en-US" b="1" dirty="0">
              <a:solidFill>
                <a:srgbClr val="000000"/>
              </a:solidFill>
            </a:endParaRPr>
          </a:p>
          <a:p>
            <a:pPr marL="457200" lvl="0" indent="-406400" algn="l" rtl="0">
              <a:spcBef>
                <a:spcPts val="1000"/>
              </a:spcBef>
              <a:spcAft>
                <a:spcPts val="0"/>
              </a:spcAft>
              <a:buSzPts val="2800"/>
              <a:buChar char="•"/>
            </a:pPr>
            <a:endParaRPr dirty="0"/>
          </a:p>
        </p:txBody>
      </p:sp>
      <p:sp>
        <p:nvSpPr>
          <p:cNvPr id="217" name="Google Shape;217;p3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bg1"/>
                </a:solidFill>
              </a:rPr>
              <a:t>Table Talk</a:t>
            </a:r>
            <a:endParaRPr>
              <a:solidFill>
                <a:schemeClr val="bg1"/>
              </a:solidFill>
            </a:endParaRPr>
          </a:p>
        </p:txBody>
      </p:sp>
    </p:spTree>
    <p:extLst>
      <p:ext uri="{BB962C8B-B14F-4D97-AF65-F5344CB8AC3E}">
        <p14:creationId xmlns:p14="http://schemas.microsoft.com/office/powerpoint/2010/main" val="4008103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FC066-9C8F-405D-89AC-B211F39A5539}"/>
              </a:ext>
            </a:extLst>
          </p:cNvPr>
          <p:cNvSpPr>
            <a:spLocks noGrp="1"/>
          </p:cNvSpPr>
          <p:nvPr>
            <p:ph type="title"/>
          </p:nvPr>
        </p:nvSpPr>
        <p:spPr/>
        <p:txBody>
          <a:bodyPr>
            <a:noAutofit/>
          </a:bodyPr>
          <a:lstStyle/>
          <a:p>
            <a:r>
              <a:rPr lang="en-US" dirty="0">
                <a:solidFill>
                  <a:schemeClr val="bg1"/>
                </a:solidFill>
              </a:rPr>
              <a:t>Referrals from Staff and Family Members </a:t>
            </a:r>
          </a:p>
        </p:txBody>
      </p:sp>
    </p:spTree>
    <p:extLst>
      <p:ext uri="{BB962C8B-B14F-4D97-AF65-F5344CB8AC3E}">
        <p14:creationId xmlns:p14="http://schemas.microsoft.com/office/powerpoint/2010/main" val="1419058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Referrals</a:t>
            </a:r>
          </a:p>
        </p:txBody>
      </p:sp>
      <p:sp>
        <p:nvSpPr>
          <p:cNvPr id="3" name="Content Placeholder 2"/>
          <p:cNvSpPr>
            <a:spLocks noGrp="1"/>
          </p:cNvSpPr>
          <p:nvPr>
            <p:ph idx="1"/>
          </p:nvPr>
        </p:nvSpPr>
        <p:spPr>
          <a:xfrm>
            <a:off x="838200" y="2063930"/>
            <a:ext cx="10515600" cy="3841569"/>
          </a:xfrm>
        </p:spPr>
        <p:txBody>
          <a:bodyPr/>
          <a:lstStyle/>
          <a:p>
            <a:pPr marL="0" indent="0">
              <a:buNone/>
            </a:pPr>
            <a:r>
              <a:rPr lang="en-US" dirty="0"/>
              <a:t>Encouraging Tier III referrals from staff and family members makes it less likely that students with internalizing behaviors will “slip through the cracks.”</a:t>
            </a:r>
          </a:p>
        </p:txBody>
      </p:sp>
    </p:spTree>
    <p:extLst>
      <p:ext uri="{BB962C8B-B14F-4D97-AF65-F5344CB8AC3E}">
        <p14:creationId xmlns:p14="http://schemas.microsoft.com/office/powerpoint/2010/main" val="4098043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Considerations: Guiding Questions </a:t>
            </a:r>
          </a:p>
        </p:txBody>
      </p:sp>
      <p:sp>
        <p:nvSpPr>
          <p:cNvPr id="3" name="Content Placeholder 2"/>
          <p:cNvSpPr>
            <a:spLocks noGrp="1"/>
          </p:cNvSpPr>
          <p:nvPr>
            <p:ph idx="1"/>
          </p:nvPr>
        </p:nvSpPr>
        <p:spPr>
          <a:xfrm>
            <a:off x="838200" y="2050868"/>
            <a:ext cx="10515600" cy="3854631"/>
          </a:xfrm>
        </p:spPr>
        <p:txBody>
          <a:bodyPr/>
          <a:lstStyle/>
          <a:p>
            <a:pPr marL="173736" lvl="0" indent="-173736">
              <a:buClr>
                <a:schemeClr val="dk1"/>
              </a:buClr>
              <a:buSzPts val="2800"/>
              <a:buFont typeface="Arial"/>
              <a:buChar char="•"/>
            </a:pPr>
            <a:r>
              <a:rPr lang="en-US" dirty="0"/>
              <a:t>Who can refer a student for Tier III interventions?</a:t>
            </a:r>
          </a:p>
          <a:p>
            <a:pPr marL="173736" lvl="0" indent="-173736">
              <a:buClr>
                <a:schemeClr val="dk1"/>
              </a:buClr>
              <a:buSzPts val="2800"/>
              <a:buFont typeface="Arial"/>
              <a:buChar char="•"/>
            </a:pPr>
            <a:r>
              <a:rPr lang="en-US" dirty="0"/>
              <a:t>What will be the procedures for referring a student?</a:t>
            </a:r>
          </a:p>
          <a:p>
            <a:pPr marL="173736" indent="-173736">
              <a:buClr>
                <a:schemeClr val="dk1"/>
              </a:buClr>
              <a:buSzPts val="2800"/>
              <a:buFont typeface="Arial"/>
              <a:buChar char="•"/>
            </a:pPr>
            <a:r>
              <a:rPr lang="en-US" dirty="0"/>
              <a:t>What professional development is needed to ensure all staff understand the purpose of Tier III and the procedures for referring students?</a:t>
            </a:r>
          </a:p>
        </p:txBody>
      </p:sp>
    </p:spTree>
    <p:extLst>
      <p:ext uri="{BB962C8B-B14F-4D97-AF65-F5344CB8AC3E}">
        <p14:creationId xmlns:p14="http://schemas.microsoft.com/office/powerpoint/2010/main" val="3372561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4800"/>
              <a:buFont typeface="Calibri"/>
              <a:buNone/>
            </a:pPr>
            <a:r>
              <a:rPr lang="en-US" dirty="0"/>
              <a:t>Determine Who Can Refer a Student</a:t>
            </a:r>
            <a:endParaRPr lang="en-US" sz="6000" dirty="0"/>
          </a:p>
        </p:txBody>
      </p:sp>
      <p:sp>
        <p:nvSpPr>
          <p:cNvPr id="460" name="Google Shape;460;p21"/>
          <p:cNvSpPr txBox="1">
            <a:spLocks noGrp="1"/>
          </p:cNvSpPr>
          <p:nvPr>
            <p:ph idx="1"/>
          </p:nvPr>
        </p:nvSpPr>
        <p:spPr>
          <a:xfrm>
            <a:off x="838200" y="2037806"/>
            <a:ext cx="10515600" cy="3867694"/>
          </a:xfrm>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800"/>
              <a:buChar char="•"/>
            </a:pPr>
            <a:r>
              <a:rPr lang="en-US" dirty="0"/>
              <a:t>Consider this as a team, and then get input from teachers.</a:t>
            </a:r>
          </a:p>
          <a:p>
            <a:pPr marL="173736" lvl="0" indent="-173736" algn="l" rtl="0">
              <a:lnSpc>
                <a:spcPct val="90000"/>
              </a:lnSpc>
              <a:spcAft>
                <a:spcPts val="0"/>
              </a:spcAft>
              <a:buClr>
                <a:schemeClr val="dk1"/>
              </a:buClr>
              <a:buSzPts val="2800"/>
              <a:buChar char="•"/>
            </a:pPr>
            <a:r>
              <a:rPr lang="en-US" dirty="0"/>
              <a:t>Examples:</a:t>
            </a:r>
            <a:endParaRPr dirty="0"/>
          </a:p>
          <a:p>
            <a:pPr marL="457200" lvl="1" indent="-173736" algn="l" rtl="0">
              <a:lnSpc>
                <a:spcPct val="90000"/>
              </a:lnSpc>
              <a:spcBef>
                <a:spcPts val="500"/>
              </a:spcBef>
              <a:spcAft>
                <a:spcPts val="0"/>
              </a:spcAft>
              <a:buClr>
                <a:schemeClr val="dk1"/>
              </a:buClr>
              <a:buSzPts val="2400"/>
              <a:buChar char="•"/>
            </a:pPr>
            <a:r>
              <a:rPr lang="en-US" dirty="0"/>
              <a:t>Tier II team – based on Tier II data reviews</a:t>
            </a:r>
            <a:endParaRPr dirty="0"/>
          </a:p>
          <a:p>
            <a:pPr marL="457200" lvl="1" indent="-173736" algn="l" rtl="0">
              <a:lnSpc>
                <a:spcPct val="90000"/>
              </a:lnSpc>
              <a:spcBef>
                <a:spcPts val="500"/>
              </a:spcBef>
              <a:spcAft>
                <a:spcPts val="0"/>
              </a:spcAft>
              <a:buClr>
                <a:schemeClr val="dk1"/>
              </a:buClr>
              <a:buSzPts val="2400"/>
              <a:buChar char="•"/>
            </a:pPr>
            <a:r>
              <a:rPr lang="en-US" dirty="0"/>
              <a:t>Classroom teachers – based on classroom concerns, office referrals, internalizing behaviors, etc.</a:t>
            </a:r>
            <a:endParaRPr dirty="0"/>
          </a:p>
          <a:p>
            <a:pPr marL="457200" lvl="1" indent="-173736" algn="l" rtl="0">
              <a:lnSpc>
                <a:spcPct val="90000"/>
              </a:lnSpc>
              <a:spcBef>
                <a:spcPts val="500"/>
              </a:spcBef>
              <a:spcAft>
                <a:spcPts val="0"/>
              </a:spcAft>
              <a:buClr>
                <a:schemeClr val="dk1"/>
              </a:buClr>
              <a:buSzPts val="2400"/>
              <a:buChar char="•"/>
            </a:pPr>
            <a:r>
              <a:rPr lang="en-US" dirty="0"/>
              <a:t>Parents – based on concerns at school, home, other locations (educational or behavior concerns)</a:t>
            </a:r>
            <a:endParaRPr dirty="0"/>
          </a:p>
        </p:txBody>
      </p:sp>
    </p:spTree>
    <p:extLst>
      <p:ext uri="{BB962C8B-B14F-4D97-AF65-F5344CB8AC3E}">
        <p14:creationId xmlns:p14="http://schemas.microsoft.com/office/powerpoint/2010/main" val="803564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4"/>
          <p:cNvSpPr txBox="1">
            <a:spLocks noGrp="1"/>
          </p:cNvSpPr>
          <p:nvPr>
            <p:ph type="title"/>
          </p:nvPr>
        </p:nvSpPr>
        <p:spPr>
          <a:xfrm>
            <a:off x="0" y="635289"/>
            <a:ext cx="12192000" cy="165071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US" dirty="0"/>
              <a:t>Develop Procedures for Referring a Student</a:t>
            </a:r>
            <a:endParaRPr lang="en-US" sz="7200" dirty="0"/>
          </a:p>
        </p:txBody>
      </p:sp>
      <p:sp>
        <p:nvSpPr>
          <p:cNvPr id="481" name="Google Shape;481;p24"/>
          <p:cNvSpPr txBox="1">
            <a:spLocks noGrp="1"/>
          </p:cNvSpPr>
          <p:nvPr>
            <p:ph idx="1"/>
          </p:nvPr>
        </p:nvSpPr>
        <p:spPr>
          <a:xfrm>
            <a:off x="838200" y="2508068"/>
            <a:ext cx="10515600" cy="33974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dirty="0"/>
              <a:t>Establish procedures for referring a student to Tier III:</a:t>
            </a:r>
            <a:endParaRPr dirty="0"/>
          </a:p>
          <a:p>
            <a:pPr marL="457200" lvl="1" indent="-173736" algn="l" rtl="0">
              <a:lnSpc>
                <a:spcPct val="90000"/>
              </a:lnSpc>
              <a:spcBef>
                <a:spcPts val="500"/>
              </a:spcBef>
              <a:spcAft>
                <a:spcPts val="0"/>
              </a:spcAft>
              <a:buClr>
                <a:schemeClr val="dk1"/>
              </a:buClr>
              <a:buSzPts val="2800"/>
              <a:buChar char="•"/>
            </a:pPr>
            <a:r>
              <a:rPr lang="en-US" dirty="0"/>
              <a:t>What type of form or process will you use? Paper or digital?</a:t>
            </a:r>
            <a:endParaRPr dirty="0"/>
          </a:p>
          <a:p>
            <a:pPr marL="457200" lvl="1" indent="-173736" algn="l" rtl="0">
              <a:lnSpc>
                <a:spcPct val="90000"/>
              </a:lnSpc>
              <a:spcBef>
                <a:spcPts val="500"/>
              </a:spcBef>
              <a:spcAft>
                <a:spcPts val="0"/>
              </a:spcAft>
              <a:buClr>
                <a:schemeClr val="dk1"/>
              </a:buClr>
              <a:buSzPts val="2800"/>
              <a:buChar char="•"/>
            </a:pPr>
            <a:r>
              <a:rPr lang="en-US" dirty="0"/>
              <a:t>Where will teachers access the forms?</a:t>
            </a:r>
            <a:endParaRPr dirty="0"/>
          </a:p>
          <a:p>
            <a:pPr marL="457200" lvl="1" indent="-173736" algn="l" rtl="0">
              <a:lnSpc>
                <a:spcPct val="90000"/>
              </a:lnSpc>
              <a:spcBef>
                <a:spcPts val="500"/>
              </a:spcBef>
              <a:spcAft>
                <a:spcPts val="0"/>
              </a:spcAft>
              <a:buClr>
                <a:schemeClr val="dk1"/>
              </a:buClr>
              <a:buSzPts val="2800"/>
              <a:buChar char="•"/>
            </a:pPr>
            <a:r>
              <a:rPr lang="en-US" dirty="0"/>
              <a:t>To whom will teachers give the form?</a:t>
            </a:r>
            <a:endParaRPr dirty="0"/>
          </a:p>
          <a:p>
            <a:pPr marL="457200" lvl="1" indent="-173736" algn="l" rtl="0">
              <a:lnSpc>
                <a:spcPct val="90000"/>
              </a:lnSpc>
              <a:spcBef>
                <a:spcPts val="500"/>
              </a:spcBef>
              <a:spcAft>
                <a:spcPts val="0"/>
              </a:spcAft>
              <a:buClr>
                <a:schemeClr val="dk1"/>
              </a:buClr>
              <a:buSzPts val="2800"/>
              <a:buChar char="•"/>
            </a:pPr>
            <a:r>
              <a:rPr lang="en-US" dirty="0"/>
              <a:t>How will others, such as parents, access Tier III resources or forms?</a:t>
            </a:r>
            <a:endParaRPr dirty="0"/>
          </a:p>
        </p:txBody>
      </p:sp>
    </p:spTree>
    <p:extLst>
      <p:ext uri="{BB962C8B-B14F-4D97-AF65-F5344CB8AC3E}">
        <p14:creationId xmlns:p14="http://schemas.microsoft.com/office/powerpoint/2010/main" val="1390169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US" dirty="0"/>
              <a:t>Collect Supporting Data</a:t>
            </a:r>
            <a:endParaRPr lang="en-US" sz="7200" dirty="0"/>
          </a:p>
        </p:txBody>
      </p:sp>
      <p:sp>
        <p:nvSpPr>
          <p:cNvPr id="495" name="Google Shape;495;p26"/>
          <p:cNvSpPr txBox="1">
            <a:spLocks noGrp="1"/>
          </p:cNvSpPr>
          <p:nvPr>
            <p:ph idx="1"/>
          </p:nvPr>
        </p:nvSpPr>
        <p:spPr>
          <a:xfrm>
            <a:off x="838200" y="2037806"/>
            <a:ext cx="10515600" cy="38676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dirty="0"/>
              <a:t>Develop a process for collecting supporting data:</a:t>
            </a:r>
            <a:endParaRPr sz="1400" dirty="0"/>
          </a:p>
          <a:p>
            <a:pPr marL="283464" lvl="1" indent="0" algn="l" rtl="0">
              <a:lnSpc>
                <a:spcPct val="90000"/>
              </a:lnSpc>
              <a:spcBef>
                <a:spcPts val="500"/>
              </a:spcBef>
              <a:spcAft>
                <a:spcPts val="0"/>
              </a:spcAft>
              <a:buClr>
                <a:schemeClr val="dk1"/>
              </a:buClr>
              <a:buSzPts val="2800"/>
              <a:buNone/>
            </a:pPr>
            <a:r>
              <a:rPr lang="en-US" dirty="0"/>
              <a:t>In order to determine the appropriate intervention, how will you collect the data you need? For example:</a:t>
            </a:r>
            <a:endParaRPr dirty="0"/>
          </a:p>
          <a:p>
            <a:pPr marL="914400" lvl="2" indent="-173736" algn="l" rtl="0">
              <a:lnSpc>
                <a:spcPct val="90000"/>
              </a:lnSpc>
              <a:spcBef>
                <a:spcPts val="500"/>
              </a:spcBef>
              <a:spcAft>
                <a:spcPts val="0"/>
              </a:spcAft>
              <a:buClr>
                <a:schemeClr val="dk1"/>
              </a:buClr>
              <a:buSzPts val="2800"/>
              <a:buChar char="•"/>
            </a:pPr>
            <a:r>
              <a:rPr lang="en-US" dirty="0"/>
              <a:t>Type of behavior</a:t>
            </a:r>
          </a:p>
          <a:p>
            <a:pPr marL="914400" lvl="2" indent="-173736" algn="l" rtl="0">
              <a:lnSpc>
                <a:spcPct val="90000"/>
              </a:lnSpc>
              <a:spcBef>
                <a:spcPts val="500"/>
              </a:spcBef>
              <a:spcAft>
                <a:spcPts val="0"/>
              </a:spcAft>
              <a:buClr>
                <a:schemeClr val="dk1"/>
              </a:buClr>
              <a:buSzPts val="2800"/>
              <a:buChar char="•"/>
            </a:pPr>
            <a:r>
              <a:rPr lang="en-US" dirty="0"/>
              <a:t>Where behavior is happening</a:t>
            </a:r>
          </a:p>
          <a:p>
            <a:pPr marL="914400" lvl="2" indent="-173736" algn="l" rtl="0">
              <a:lnSpc>
                <a:spcPct val="90000"/>
              </a:lnSpc>
              <a:spcBef>
                <a:spcPts val="500"/>
              </a:spcBef>
              <a:spcAft>
                <a:spcPts val="0"/>
              </a:spcAft>
              <a:buClr>
                <a:schemeClr val="dk1"/>
              </a:buClr>
              <a:buSzPts val="2800"/>
              <a:buChar char="•"/>
            </a:pPr>
            <a:r>
              <a:rPr lang="en-US" dirty="0"/>
              <a:t>How behavior is maintained (consequence)</a:t>
            </a:r>
          </a:p>
          <a:p>
            <a:pPr marL="914400" lvl="2" indent="-173736" algn="l" rtl="0">
              <a:lnSpc>
                <a:spcPct val="90000"/>
              </a:lnSpc>
              <a:spcBef>
                <a:spcPts val="500"/>
              </a:spcBef>
              <a:spcAft>
                <a:spcPts val="0"/>
              </a:spcAft>
              <a:buClr>
                <a:schemeClr val="dk1"/>
              </a:buClr>
              <a:buSzPts val="2800"/>
              <a:buChar char="•"/>
            </a:pPr>
            <a:r>
              <a:rPr lang="en-US" dirty="0"/>
              <a:t>What happens right before the behavior </a:t>
            </a:r>
          </a:p>
          <a:p>
            <a:pPr marL="914400" lvl="2" indent="-173736" algn="l" rtl="0">
              <a:lnSpc>
                <a:spcPct val="90000"/>
              </a:lnSpc>
              <a:spcBef>
                <a:spcPts val="500"/>
              </a:spcBef>
              <a:spcAft>
                <a:spcPts val="0"/>
              </a:spcAft>
              <a:buClr>
                <a:schemeClr val="dk1"/>
              </a:buClr>
              <a:buSzPts val="2800"/>
              <a:buChar char="•"/>
            </a:pPr>
            <a:r>
              <a:rPr lang="en-US" dirty="0"/>
              <a:t>What strategies have been tried</a:t>
            </a:r>
          </a:p>
          <a:p>
            <a:pPr marL="914400" lvl="2" indent="-173736" algn="l" rtl="0">
              <a:lnSpc>
                <a:spcPct val="90000"/>
              </a:lnSpc>
              <a:spcBef>
                <a:spcPts val="500"/>
              </a:spcBef>
              <a:spcAft>
                <a:spcPts val="0"/>
              </a:spcAft>
              <a:buClr>
                <a:schemeClr val="dk1"/>
              </a:buClr>
              <a:buSzPts val="2800"/>
              <a:buChar char="•"/>
            </a:pPr>
            <a:r>
              <a:rPr lang="en-US" dirty="0"/>
              <a:t>Other info that might be useful for the problem-solving team (e.g., grades, out of classroom time, etc.)</a:t>
            </a:r>
          </a:p>
        </p:txBody>
      </p:sp>
    </p:spTree>
    <p:extLst>
      <p:ext uri="{BB962C8B-B14F-4D97-AF65-F5344CB8AC3E}">
        <p14:creationId xmlns:p14="http://schemas.microsoft.com/office/powerpoint/2010/main" val="2402400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7"/>
          <p:cNvSpPr txBox="1">
            <a:spLocks noGrp="1"/>
          </p:cNvSpPr>
          <p:nvPr>
            <p:ph type="title"/>
          </p:nvPr>
        </p:nvSpPr>
        <p:spPr>
          <a:xfrm>
            <a:off x="0" y="851770"/>
            <a:ext cx="12192000" cy="718314"/>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4400"/>
              <a:buFont typeface="Calibri"/>
              <a:buNone/>
            </a:pPr>
            <a:r>
              <a:rPr lang="en-US" dirty="0"/>
              <a:t>Example of Process for Teacher Referral</a:t>
            </a:r>
          </a:p>
        </p:txBody>
      </p:sp>
      <p:sp>
        <p:nvSpPr>
          <p:cNvPr id="502" name="Google Shape;502;p27"/>
          <p:cNvSpPr/>
          <p:nvPr/>
        </p:nvSpPr>
        <p:spPr>
          <a:xfrm>
            <a:off x="617928" y="1715857"/>
            <a:ext cx="10956144" cy="4389438"/>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173736" indent="-173736">
              <a:lnSpc>
                <a:spcPct val="90000"/>
              </a:lnSpc>
              <a:spcBef>
                <a:spcPts val="1000"/>
              </a:spcBef>
              <a:buClr>
                <a:srgbClr val="000000"/>
              </a:buClr>
              <a:buFont typeface="Arial" panose="020B0604020202020204" pitchFamily="34" charset="0"/>
              <a:buChar char="•"/>
            </a:pPr>
            <a:r>
              <a:rPr lang="en-US" sz="2800" kern="0" dirty="0">
                <a:solidFill>
                  <a:srgbClr val="000000"/>
                </a:solidFill>
                <a:ea typeface="Calibri"/>
                <a:cs typeface="Calibri"/>
                <a:sym typeface="Calibri"/>
              </a:rPr>
              <a:t>Teacher fills out Request for Assistance form.</a:t>
            </a:r>
            <a:endParaRPr sz="2800" kern="0" dirty="0">
              <a:solidFill>
                <a:srgbClr val="000000"/>
              </a:solidFill>
              <a:ea typeface="Calibri"/>
              <a:cs typeface="Calibri"/>
              <a:sym typeface="Calibri"/>
            </a:endParaRPr>
          </a:p>
          <a:p>
            <a:pPr marL="173736" indent="-173736">
              <a:lnSpc>
                <a:spcPct val="90000"/>
              </a:lnSpc>
              <a:spcBef>
                <a:spcPts val="1000"/>
              </a:spcBef>
              <a:buClr>
                <a:srgbClr val="000000"/>
              </a:buClr>
              <a:buFont typeface="Arial" panose="020B0604020202020204" pitchFamily="34" charset="0"/>
              <a:buChar char="•"/>
            </a:pPr>
            <a:r>
              <a:rPr lang="en-US" sz="2800" kern="0" dirty="0">
                <a:solidFill>
                  <a:srgbClr val="000000"/>
                </a:solidFill>
                <a:ea typeface="Calibri"/>
                <a:cs typeface="Calibri"/>
                <a:sym typeface="Calibri"/>
              </a:rPr>
              <a:t>Teacher collects information that includes the following:</a:t>
            </a:r>
            <a:endParaRPr sz="2800" kern="0" dirty="0">
              <a:solidFill>
                <a:srgbClr val="000000"/>
              </a:solidFill>
              <a:cs typeface="Arial"/>
              <a:sym typeface="Arial"/>
            </a:endParaRPr>
          </a:p>
          <a:p>
            <a:pPr marL="457200" indent="-173736">
              <a:lnSpc>
                <a:spcPct val="90000"/>
              </a:lnSpc>
              <a:spcBef>
                <a:spcPts val="500"/>
              </a:spcBef>
              <a:buClr>
                <a:srgbClr val="000000"/>
              </a:buClr>
              <a:buSzPts val="2800"/>
              <a:buFont typeface="Arial"/>
              <a:buChar char="•"/>
            </a:pPr>
            <a:r>
              <a:rPr lang="en-US" sz="2600" kern="0" dirty="0">
                <a:solidFill>
                  <a:srgbClr val="000000"/>
                </a:solidFill>
                <a:ea typeface="Calibri"/>
                <a:cs typeface="Calibri"/>
                <a:sym typeface="Calibri"/>
              </a:rPr>
              <a:t>The behavior (observable, measurable)</a:t>
            </a:r>
            <a:endParaRPr sz="2600" kern="0" dirty="0">
              <a:solidFill>
                <a:srgbClr val="000000"/>
              </a:solidFill>
              <a:cs typeface="Arial"/>
              <a:sym typeface="Arial"/>
            </a:endParaRPr>
          </a:p>
          <a:p>
            <a:pPr marL="457200" indent="-173736">
              <a:lnSpc>
                <a:spcPct val="90000"/>
              </a:lnSpc>
              <a:spcBef>
                <a:spcPts val="500"/>
              </a:spcBef>
              <a:buClr>
                <a:srgbClr val="000000"/>
              </a:buClr>
              <a:buSzPts val="2800"/>
              <a:buFont typeface="Arial"/>
              <a:buChar char="•"/>
            </a:pPr>
            <a:r>
              <a:rPr lang="en-US" sz="2600" kern="0" dirty="0">
                <a:solidFill>
                  <a:srgbClr val="000000"/>
                </a:solidFill>
                <a:ea typeface="Calibri"/>
                <a:cs typeface="Calibri"/>
                <a:sym typeface="Calibri"/>
              </a:rPr>
              <a:t>The context (where, when, possible motivation, etc.)</a:t>
            </a:r>
            <a:endParaRPr sz="2600" kern="0" dirty="0">
              <a:solidFill>
                <a:srgbClr val="000000"/>
              </a:solidFill>
              <a:cs typeface="Arial"/>
              <a:sym typeface="Arial"/>
            </a:endParaRPr>
          </a:p>
          <a:p>
            <a:pPr marL="457200" indent="-173736">
              <a:lnSpc>
                <a:spcPct val="90000"/>
              </a:lnSpc>
              <a:spcBef>
                <a:spcPts val="500"/>
              </a:spcBef>
              <a:buClr>
                <a:srgbClr val="000000"/>
              </a:buClr>
              <a:buSzPts val="2800"/>
              <a:buFont typeface="Arial"/>
              <a:buChar char="•"/>
            </a:pPr>
            <a:r>
              <a:rPr lang="en-US" sz="2600" kern="0" dirty="0">
                <a:solidFill>
                  <a:srgbClr val="000000"/>
                </a:solidFill>
                <a:ea typeface="Calibri"/>
                <a:cs typeface="Calibri"/>
                <a:sym typeface="Calibri"/>
              </a:rPr>
              <a:t>The strategies that have been tried</a:t>
            </a:r>
            <a:endParaRPr sz="2600" kern="0" dirty="0">
              <a:solidFill>
                <a:srgbClr val="000000"/>
              </a:solidFill>
              <a:cs typeface="Arial"/>
              <a:sym typeface="Arial"/>
            </a:endParaRPr>
          </a:p>
          <a:p>
            <a:pPr marL="457200" indent="-173736">
              <a:lnSpc>
                <a:spcPct val="90000"/>
              </a:lnSpc>
              <a:spcBef>
                <a:spcPts val="500"/>
              </a:spcBef>
              <a:buClr>
                <a:srgbClr val="000000"/>
              </a:buClr>
              <a:buSzPts val="2800"/>
              <a:buFont typeface="Arial"/>
              <a:buChar char="•"/>
            </a:pPr>
            <a:r>
              <a:rPr lang="en-US" sz="2600" kern="0" dirty="0">
                <a:solidFill>
                  <a:srgbClr val="000000"/>
                </a:solidFill>
                <a:ea typeface="Calibri"/>
                <a:cs typeface="Calibri"/>
                <a:sym typeface="Calibri"/>
              </a:rPr>
              <a:t>The screener data that have been collected</a:t>
            </a:r>
            <a:endParaRPr sz="2600" kern="0" dirty="0">
              <a:solidFill>
                <a:srgbClr val="000000"/>
              </a:solidFill>
              <a:ea typeface="Calibri"/>
              <a:cs typeface="Calibri"/>
              <a:sym typeface="Calibri"/>
            </a:endParaRPr>
          </a:p>
          <a:p>
            <a:pPr marL="173736" indent="-173736">
              <a:lnSpc>
                <a:spcPct val="90000"/>
              </a:lnSpc>
              <a:spcBef>
                <a:spcPts val="1000"/>
              </a:spcBef>
              <a:buClr>
                <a:srgbClr val="000000"/>
              </a:buClr>
              <a:buFont typeface="Arial" panose="020B0604020202020204" pitchFamily="34" charset="0"/>
              <a:buChar char="•"/>
            </a:pPr>
            <a:r>
              <a:rPr lang="en-US" sz="2800" kern="0" dirty="0">
                <a:solidFill>
                  <a:srgbClr val="000000"/>
                </a:solidFill>
                <a:ea typeface="Calibri"/>
                <a:cs typeface="Calibri"/>
                <a:sym typeface="Calibri"/>
              </a:rPr>
              <a:t>The teacher then submits the form and the above supporting information as part of a formal request for assistance to the PBIS team.</a:t>
            </a:r>
            <a:endParaRPr sz="1400" kern="0" dirty="0">
              <a:solidFill>
                <a:srgbClr val="000000"/>
              </a:solidFill>
              <a:cs typeface="Arial"/>
              <a:sym typeface="Arial"/>
            </a:endParaRPr>
          </a:p>
        </p:txBody>
      </p:sp>
    </p:spTree>
    <p:extLst>
      <p:ext uri="{BB962C8B-B14F-4D97-AF65-F5344CB8AC3E}">
        <p14:creationId xmlns:p14="http://schemas.microsoft.com/office/powerpoint/2010/main" val="603094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4"/>
        <p:cNvGrpSpPr/>
        <p:nvPr/>
      </p:nvGrpSpPr>
      <p:grpSpPr>
        <a:xfrm>
          <a:off x="0" y="0"/>
          <a:ext cx="0" cy="0"/>
          <a:chOff x="0" y="0"/>
          <a:chExt cx="0" cy="0"/>
        </a:xfrm>
      </p:grpSpPr>
      <p:sp>
        <p:nvSpPr>
          <p:cNvPr id="516" name="Google Shape;516;p29"/>
          <p:cNvSpPr/>
          <p:nvPr/>
        </p:nvSpPr>
        <p:spPr>
          <a:xfrm>
            <a:off x="9586671" y="2096029"/>
            <a:ext cx="1730477" cy="2150847"/>
          </a:xfrm>
          <a:prstGeom prst="rect">
            <a:avLst/>
          </a:prstGeom>
          <a:solidFill>
            <a:srgbClr val="FFFF00"/>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buFont typeface="Calibri"/>
              <a:buNone/>
            </a:pPr>
            <a:r>
              <a:rPr lang="en-US" b="1" kern="0">
                <a:solidFill>
                  <a:srgbClr val="000000"/>
                </a:solidFill>
                <a:latin typeface="Calibri"/>
                <a:ea typeface="Calibri"/>
                <a:cs typeface="Calibri"/>
                <a:sym typeface="Calibri"/>
              </a:rPr>
              <a:t>TEACHERS ARE EXPECTED TO COLLECT DATA TO ACCOMPANY THE FORM</a:t>
            </a:r>
            <a:endParaRPr kern="0">
              <a:solidFill>
                <a:srgbClr val="000000"/>
              </a:solidFill>
              <a:latin typeface="Calibri"/>
              <a:ea typeface="Calibri"/>
              <a:cs typeface="Calibri"/>
              <a:sym typeface="Calibri"/>
            </a:endParaRPr>
          </a:p>
        </p:txBody>
      </p:sp>
      <p:sp>
        <p:nvSpPr>
          <p:cNvPr id="517" name="Google Shape;517;p29"/>
          <p:cNvSpPr txBox="1">
            <a:spLocks noGrp="1"/>
          </p:cNvSpPr>
          <p:nvPr>
            <p:ph type="body" idx="2"/>
          </p:nvPr>
        </p:nvSpPr>
        <p:spPr>
          <a:xfrm>
            <a:off x="955163" y="1908951"/>
            <a:ext cx="2232260" cy="18337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400"/>
              <a:buNone/>
            </a:pPr>
            <a:r>
              <a:rPr lang="en-US" sz="2800" dirty="0">
                <a:solidFill>
                  <a:srgbClr val="FFFFFF"/>
                </a:solidFill>
              </a:rPr>
              <a:t>Example: Teacher Nomination for Assistance </a:t>
            </a:r>
            <a:endParaRPr sz="280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51118" y="428252"/>
            <a:ext cx="4204623" cy="5486400"/>
          </a:xfrm>
          <a:prstGeom prst="rect">
            <a:avLst/>
          </a:prstGeom>
          <a:ln>
            <a:solidFill>
              <a:schemeClr val="tx1"/>
            </a:solidFill>
          </a:ln>
        </p:spPr>
      </p:pic>
      <p:sp>
        <p:nvSpPr>
          <p:cNvPr id="2" name="Rectangle 1">
            <a:extLst>
              <a:ext uri="{FF2B5EF4-FFF2-40B4-BE49-F238E27FC236}">
                <a16:creationId xmlns:a16="http://schemas.microsoft.com/office/drawing/2014/main" id="{4702DBD4-72E3-4322-AF5F-A7B62470C7B6}"/>
              </a:ext>
            </a:extLst>
          </p:cNvPr>
          <p:cNvSpPr/>
          <p:nvPr/>
        </p:nvSpPr>
        <p:spPr>
          <a:xfrm>
            <a:off x="1663360" y="6392435"/>
            <a:ext cx="7069821" cy="230832"/>
          </a:xfrm>
          <a:prstGeom prst="rect">
            <a:avLst/>
          </a:prstGeom>
        </p:spPr>
        <p:txBody>
          <a:bodyPr wrap="square">
            <a:spAutoFit/>
          </a:bodyPr>
          <a:lstStyle/>
          <a:p>
            <a:r>
              <a:rPr lang="en-US" sz="900" u="sng" dirty="0">
                <a:solidFill>
                  <a:schemeClr val="bg1"/>
                </a:solidFill>
              </a:rPr>
              <a:t>http://cce.astate.edu/pbis/wp-content/uploads/2019/01/Tier-II-Teacher-Nomination-for-Assistance-adapted-from-MO.docx</a:t>
            </a:r>
            <a:endParaRPr lang="en-US" sz="900" dirty="0">
              <a:solidFill>
                <a:schemeClr val="bg1"/>
              </a:solidFill>
            </a:endParaRPr>
          </a:p>
        </p:txBody>
      </p:sp>
    </p:spTree>
    <p:extLst>
      <p:ext uri="{BB962C8B-B14F-4D97-AF65-F5344CB8AC3E}">
        <p14:creationId xmlns:p14="http://schemas.microsoft.com/office/powerpoint/2010/main" val="2371942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4C9E-9E41-4185-B132-FEEA64FD6BB2}"/>
              </a:ext>
            </a:extLst>
          </p:cNvPr>
          <p:cNvSpPr>
            <a:spLocks noGrp="1"/>
          </p:cNvSpPr>
          <p:nvPr>
            <p:ph type="title"/>
          </p:nvPr>
        </p:nvSpPr>
        <p:spPr/>
        <p:txBody>
          <a:bodyPr>
            <a:normAutofit/>
          </a:bodyPr>
          <a:lstStyle/>
          <a:p>
            <a:r>
              <a:rPr lang="en-US" dirty="0">
                <a:solidFill>
                  <a:schemeClr val="bg1"/>
                </a:solidFill>
              </a:rPr>
              <a:t>Universal Screening</a:t>
            </a:r>
          </a:p>
        </p:txBody>
      </p:sp>
    </p:spTree>
    <p:extLst>
      <p:ext uri="{BB962C8B-B14F-4D97-AF65-F5344CB8AC3E}">
        <p14:creationId xmlns:p14="http://schemas.microsoft.com/office/powerpoint/2010/main" val="69948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9" name="Group 8"/>
          <p:cNvGrpSpPr/>
          <p:nvPr/>
        </p:nvGrpSpPr>
        <p:grpSpPr>
          <a:xfrm>
            <a:off x="489395" y="1938110"/>
            <a:ext cx="10968147" cy="4102962"/>
            <a:chOff x="1778369" y="1783873"/>
            <a:chExt cx="10968147" cy="4102962"/>
          </a:xfrm>
        </p:grpSpPr>
        <p:sp>
          <p:nvSpPr>
            <p:cNvPr id="13" name="Google Shape;333;p4">
              <a:extLst>
                <a:ext uri="{FF2B5EF4-FFF2-40B4-BE49-F238E27FC236}">
                  <a16:creationId xmlns:a16="http://schemas.microsoft.com/office/drawing/2014/main" id="{EFD2788B-9551-4409-8BD8-9C149EF75862}"/>
                </a:ext>
              </a:extLst>
            </p:cNvPr>
            <p:cNvSpPr/>
            <p:nvPr/>
          </p:nvSpPr>
          <p:spPr>
            <a:xfrm>
              <a:off x="1778369" y="2789086"/>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aphicFrame>
          <p:nvGraphicFramePr>
            <p:cNvPr id="15" name="Google Shape;331;p4"/>
            <p:cNvGraphicFramePr/>
            <p:nvPr>
              <p:extLst>
                <p:ext uri="{D42A27DB-BD31-4B8C-83A1-F6EECF244321}">
                  <p14:modId xmlns:p14="http://schemas.microsoft.com/office/powerpoint/2010/main" val="4012391521"/>
                </p:ext>
              </p:extLst>
            </p:nvPr>
          </p:nvGraphicFramePr>
          <p:xfrm>
            <a:off x="2442291" y="1783873"/>
            <a:ext cx="10304225" cy="4102962"/>
          </p:xfrm>
          <a:graphic>
            <a:graphicData uri="http://schemas.openxmlformats.org/drawingml/2006/table">
              <a:tbl>
                <a:tblPr firstRow="1" bandRow="1">
                  <a:noFill/>
                </a:tblPr>
                <a:tblGrid>
                  <a:gridCol w="5034638">
                    <a:extLst>
                      <a:ext uri="{9D8B030D-6E8A-4147-A177-3AD203B41FA5}">
                        <a16:colId xmlns:a16="http://schemas.microsoft.com/office/drawing/2014/main" val="20000"/>
                      </a:ext>
                    </a:extLst>
                  </a:gridCol>
                  <a:gridCol w="5269587">
                    <a:extLst>
                      <a:ext uri="{9D8B030D-6E8A-4147-A177-3AD203B41FA5}">
                        <a16:colId xmlns:a16="http://schemas.microsoft.com/office/drawing/2014/main" val="20001"/>
                      </a:ext>
                    </a:extLst>
                  </a:gridCol>
                </a:tblGrid>
                <a:tr h="4102962">
                  <a:tc>
                    <a:txBody>
                      <a:bodyPr/>
                      <a:lstStyle/>
                      <a:p>
                        <a:pPr marL="0" marR="0" lvl="0" indent="0" algn="l" rtl="0">
                          <a:spcBef>
                            <a:spcPts val="0"/>
                          </a:spcBef>
                          <a:spcAft>
                            <a:spcPts val="0"/>
                          </a:spcAft>
                          <a:buClr>
                            <a:srgbClr val="3333CC"/>
                          </a:buClr>
                          <a:buSzPts val="2800"/>
                          <a:buFont typeface="Noto Sans Symbols"/>
                          <a:buNone/>
                        </a:pPr>
                        <a:r>
                          <a:rPr lang="en-US" sz="2000" b="1" u="none" strike="noStrike" cap="none" dirty="0">
                            <a:solidFill>
                              <a:srgbClr val="0070C0"/>
                            </a:solidFill>
                            <a:latin typeface="+mn-lt"/>
                          </a:rPr>
                          <a:t>TEAM</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3.1 Team Composition</a:t>
                        </a: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3.2 Team Operating Procedures</a:t>
                        </a:r>
                        <a:endParaRPr lang="en-US"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3.3 Screening</a:t>
                        </a: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3.4 Student Support Team</a:t>
                        </a:r>
                        <a:endParaRPr lang="en-US" sz="2000" dirty="0">
                          <a:latin typeface="+mn-lt"/>
                        </a:endParaRPr>
                      </a:p>
                      <a:p>
                        <a:pPr marL="0" marR="0" lvl="0" indent="0" algn="l" rtl="0">
                          <a:spcBef>
                            <a:spcPts val="0"/>
                          </a:spcBef>
                          <a:spcAft>
                            <a:spcPts val="0"/>
                          </a:spcAft>
                          <a:buClr>
                            <a:srgbClr val="3333CC"/>
                          </a:buClr>
                          <a:buSzPts val="2200"/>
                          <a:buFont typeface="Noto Sans Symbols"/>
                          <a:buNone/>
                        </a:pPr>
                        <a:endParaRPr sz="2000" b="0" u="none" strike="noStrike" cap="none" dirty="0">
                          <a:solidFill>
                            <a:schemeClr val="dk1"/>
                          </a:solidFill>
                          <a:latin typeface="+mn-lt"/>
                        </a:endParaRPr>
                      </a:p>
                      <a:p>
                        <a:pPr marL="0" marR="0" lvl="0" indent="0" algn="l" rtl="0">
                          <a:spcBef>
                            <a:spcPts val="0"/>
                          </a:spcBef>
                          <a:spcAft>
                            <a:spcPts val="0"/>
                          </a:spcAft>
                          <a:buClr>
                            <a:srgbClr val="3333CC"/>
                          </a:buClr>
                          <a:buSzPts val="2800"/>
                          <a:buFont typeface="Noto Sans Symbols"/>
                          <a:buNone/>
                        </a:pPr>
                        <a:r>
                          <a:rPr lang="en-US" sz="2000" b="1" u="none" strike="noStrike" cap="none" dirty="0">
                            <a:solidFill>
                              <a:srgbClr val="0070C0"/>
                            </a:solidFill>
                            <a:latin typeface="+mn-lt"/>
                          </a:rPr>
                          <a:t>RESOURCES</a:t>
                        </a:r>
                        <a:endParaRPr sz="2000" dirty="0">
                          <a:latin typeface="+mn-lt"/>
                        </a:endParaRP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3.5 Staffing</a:t>
                        </a: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3.6 Student/Family/Community Involvement</a:t>
                        </a: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3.7 Professional Development</a:t>
                        </a:r>
                      </a:p>
                      <a:p>
                        <a:pPr marL="0" marR="0" lvl="0" indent="0" algn="l" rtl="0">
                          <a:spcBef>
                            <a:spcPts val="0"/>
                          </a:spcBef>
                          <a:spcAft>
                            <a:spcPts val="0"/>
                          </a:spcAft>
                          <a:buNone/>
                        </a:pPr>
                        <a:endParaRPr sz="2000" b="0" dirty="0">
                          <a:solidFill>
                            <a:schemeClr val="dk1"/>
                          </a:solidFill>
                          <a:latin typeface="+mn-lt"/>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333CC"/>
                          </a:buClr>
                          <a:buSzPts val="2800"/>
                          <a:buFont typeface="Noto Sans Symbols"/>
                          <a:buNone/>
                          <a:tabLst/>
                          <a:defRPr/>
                        </a:pPr>
                        <a:r>
                          <a:rPr kumimoji="0" lang="en-US" sz="2000" b="1" i="0" u="none" strike="noStrike" kern="1200" cap="none" spc="0" normalizeH="0" baseline="0" noProof="0" dirty="0">
                            <a:ln>
                              <a:noFill/>
                            </a:ln>
                            <a:solidFill>
                              <a:srgbClr val="0070C0"/>
                            </a:solidFill>
                            <a:effectLst/>
                            <a:uLnTx/>
                            <a:uFillTx/>
                            <a:latin typeface="+mn-lt"/>
                            <a:ea typeface="+mn-ea"/>
                            <a:cs typeface="+mn-cs"/>
                          </a:rPr>
                          <a:t>SUPPORT PLANS</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3.8   Quality of Life Indicators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3.9   Academic, Social, and Physical Indicators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3.10 Hypothesis Statement</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3.11 Comprehensive Support</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3.12 Natural and Formal Supports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3.13 Access to Tier I and Tier II Support</a:t>
                        </a:r>
                        <a:endParaRPr lang="en-US" sz="2000" b="1" dirty="0">
                          <a:solidFill>
                            <a:srgbClr val="0070C0"/>
                          </a:solidFill>
                          <a:latin typeface="+mn-lt"/>
                        </a:endParaRPr>
                      </a:p>
                      <a:p>
                        <a:pPr marL="0" marR="0" lvl="0" indent="0" algn="l" rtl="0">
                          <a:spcBef>
                            <a:spcPts val="0"/>
                          </a:spcBef>
                          <a:spcAft>
                            <a:spcPts val="0"/>
                          </a:spcAft>
                          <a:buClr>
                            <a:srgbClr val="3333CC"/>
                          </a:buClr>
                          <a:buSzPts val="2800"/>
                          <a:buFont typeface="Noto Sans Symbols"/>
                          <a:buNone/>
                        </a:pPr>
                        <a:endParaRPr lang="en-US" sz="2000" b="1" dirty="0">
                          <a:solidFill>
                            <a:srgbClr val="0070C0"/>
                          </a:solidFill>
                          <a:latin typeface="+mn-lt"/>
                        </a:endParaRPr>
                      </a:p>
                      <a:p>
                        <a:pPr marL="0" marR="0" lvl="0" indent="0" algn="l" rtl="0">
                          <a:spcBef>
                            <a:spcPts val="0"/>
                          </a:spcBef>
                          <a:spcAft>
                            <a:spcPts val="0"/>
                          </a:spcAft>
                          <a:buClr>
                            <a:srgbClr val="3333CC"/>
                          </a:buClr>
                          <a:buSzPts val="2800"/>
                          <a:buFont typeface="Noto Sans Symbols"/>
                          <a:buNone/>
                        </a:pPr>
                        <a:r>
                          <a:rPr lang="en-US" sz="2000" b="1" dirty="0">
                            <a:solidFill>
                              <a:srgbClr val="0070C0"/>
                            </a:solidFill>
                            <a:latin typeface="+mn-lt"/>
                          </a:rPr>
                          <a:t>EVALUATION</a:t>
                        </a:r>
                        <a:endParaRPr sz="2000" dirty="0">
                          <a:latin typeface="+mn-lt"/>
                        </a:endParaRPr>
                      </a:p>
                      <a:p>
                        <a:pPr marL="173736" marR="0" lvl="0" indent="-173736" algn="l" rtl="0">
                          <a:lnSpc>
                            <a:spcPct val="100000"/>
                          </a:lnSpc>
                          <a:spcBef>
                            <a:spcPts val="0"/>
                          </a:spcBef>
                          <a:spcAft>
                            <a:spcPts val="0"/>
                          </a:spcAft>
                          <a:buClr>
                            <a:srgbClr val="3333CC"/>
                          </a:buClr>
                          <a:buSzPct val="120000"/>
                          <a:buFont typeface="Noto Sans Symbols"/>
                          <a:buChar char="▪"/>
                        </a:pPr>
                        <a:r>
                          <a:rPr lang="en-US" sz="2000" b="0" dirty="0">
                            <a:solidFill>
                              <a:schemeClr val="dk1"/>
                            </a:solidFill>
                            <a:latin typeface="+mn-lt"/>
                          </a:rPr>
                          <a:t>3.14 Data System</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3.15 Data-Based Decision Making</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3.16 Level of Use</a:t>
                        </a: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3.17 Annual Evaluation</a:t>
                        </a:r>
                        <a:endParaRPr sz="2000" dirty="0">
                          <a:latin typeface="+mn-lt"/>
                        </a:endParaRPr>
                      </a:p>
                    </a:txBody>
                    <a:tcPr marL="91450" marR="91450" marT="45725" marB="45725">
                      <a:solidFill>
                        <a:schemeClr val="bg1"/>
                      </a:solidFill>
                    </a:tcPr>
                  </a:tc>
                  <a:extLst>
                    <a:ext uri="{0D108BD9-81ED-4DB2-BD59-A6C34878D82A}">
                      <a16:rowId xmlns:a16="http://schemas.microsoft.com/office/drawing/2014/main" val="10000"/>
                    </a:ext>
                  </a:extLst>
                </a:tr>
              </a:tbl>
            </a:graphicData>
          </a:graphic>
        </p:graphicFrame>
        <p:sp>
          <p:nvSpPr>
            <p:cNvPr id="10" name="Google Shape;333;p4">
              <a:extLst>
                <a:ext uri="{FF2B5EF4-FFF2-40B4-BE49-F238E27FC236}">
                  <a16:creationId xmlns:a16="http://schemas.microsoft.com/office/drawing/2014/main" id="{F6BFF145-CEC0-40D8-97DE-3B31961E778D}"/>
                </a:ext>
              </a:extLst>
            </p:cNvPr>
            <p:cNvSpPr/>
            <p:nvPr/>
          </p:nvSpPr>
          <p:spPr>
            <a:xfrm>
              <a:off x="6751129" y="4897942"/>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333;p4">
              <a:extLst>
                <a:ext uri="{FF2B5EF4-FFF2-40B4-BE49-F238E27FC236}">
                  <a16:creationId xmlns:a16="http://schemas.microsoft.com/office/drawing/2014/main" id="{D892D91C-90D4-4611-BA9F-120DA079E003}"/>
                </a:ext>
              </a:extLst>
            </p:cNvPr>
            <p:cNvSpPr/>
            <p:nvPr/>
          </p:nvSpPr>
          <p:spPr>
            <a:xfrm>
              <a:off x="6751128" y="4612876"/>
              <a:ext cx="633845" cy="160480"/>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8" name="Google Shape;113;p15">
            <a:extLst>
              <a:ext uri="{FF2B5EF4-FFF2-40B4-BE49-F238E27FC236}">
                <a16:creationId xmlns:a16="http://schemas.microsoft.com/office/drawing/2014/main" id="{5696A60D-AEF1-427F-8AF7-842EAAA6A25B}"/>
              </a:ext>
            </a:extLst>
          </p:cNvPr>
          <p:cNvSpPr txBox="1">
            <a:spLocks/>
          </p:cNvSpPr>
          <p:nvPr/>
        </p:nvSpPr>
        <p:spPr>
          <a:xfrm>
            <a:off x="2350076" y="880074"/>
            <a:ext cx="6858000" cy="933450"/>
          </a:xfrm>
          <a:prstGeom prst="rect">
            <a:avLst/>
          </a:prstGeom>
          <a:solidFill>
            <a:schemeClr val="lt1"/>
          </a:solidFill>
          <a:ln w="57150" cap="flat" cmpd="sng">
            <a:solidFill>
              <a:srgbClr val="003399"/>
            </a:solidFill>
            <a:prstDash val="solid"/>
            <a:round/>
            <a:headEnd type="none" w="sm" len="sm"/>
            <a:tailEnd type="none" w="sm" len="sm"/>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chemeClr val="dk1"/>
              </a:buClr>
              <a:buSzPts val="2880"/>
              <a:buFont typeface="Trebuchet MS"/>
              <a:buNone/>
            </a:pPr>
            <a:r>
              <a:rPr lang="en-US" sz="2800" i="1" dirty="0">
                <a:latin typeface="Calibri" panose="020F0502020204030204" pitchFamily="34" charset="0"/>
                <a:ea typeface="Trebuchet MS"/>
                <a:cs typeface="Calibri" panose="020F0502020204030204" pitchFamily="34" charset="0"/>
                <a:sym typeface="Trebuchet MS"/>
                <a:hlinkClick r:id="rId3"/>
              </a:rPr>
              <a:t>The Tiered Fidelity Inventory (TFI)</a:t>
            </a:r>
            <a:br>
              <a:rPr lang="en-US" sz="2800" dirty="0">
                <a:latin typeface="Calibri" panose="020F0502020204030204" pitchFamily="34" charset="0"/>
                <a:ea typeface="Trebuchet MS"/>
                <a:cs typeface="Calibri" panose="020F0502020204030204" pitchFamily="34" charset="0"/>
                <a:sym typeface="Trebuchet MS"/>
              </a:rPr>
            </a:br>
            <a:r>
              <a:rPr lang="en-US" sz="2800" b="1" dirty="0">
                <a:latin typeface="Calibri" panose="020F0502020204030204" pitchFamily="34" charset="0"/>
                <a:ea typeface="Trebuchet MS"/>
                <a:cs typeface="Calibri" panose="020F0502020204030204" pitchFamily="34" charset="0"/>
                <a:sym typeface="Trebuchet MS"/>
                <a:hlinkClick r:id="rId4"/>
              </a:rPr>
              <a:t>Tier III Planning Tool</a:t>
            </a:r>
            <a:endParaRPr 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76C08-5AB0-40C5-B63B-2DED2756BBA3}"/>
              </a:ext>
            </a:extLst>
          </p:cNvPr>
          <p:cNvSpPr>
            <a:spLocks noGrp="1"/>
          </p:cNvSpPr>
          <p:nvPr>
            <p:ph type="title"/>
          </p:nvPr>
        </p:nvSpPr>
        <p:spPr/>
        <p:txBody>
          <a:bodyPr/>
          <a:lstStyle/>
          <a:p>
            <a:r>
              <a:rPr lang="en-US" dirty="0"/>
              <a:t>Purpose of Universal Screening</a:t>
            </a:r>
          </a:p>
        </p:txBody>
      </p:sp>
      <p:sp>
        <p:nvSpPr>
          <p:cNvPr id="3" name="Content Placeholder 2">
            <a:extLst>
              <a:ext uri="{FF2B5EF4-FFF2-40B4-BE49-F238E27FC236}">
                <a16:creationId xmlns:a16="http://schemas.microsoft.com/office/drawing/2014/main" id="{C430837C-9857-4B64-AE45-B0BE7A3FC15B}"/>
              </a:ext>
            </a:extLst>
          </p:cNvPr>
          <p:cNvSpPr>
            <a:spLocks noGrp="1"/>
          </p:cNvSpPr>
          <p:nvPr>
            <p:ph idx="1"/>
          </p:nvPr>
        </p:nvSpPr>
        <p:spPr>
          <a:xfrm>
            <a:off x="838200" y="2050868"/>
            <a:ext cx="10515600" cy="3854631"/>
          </a:xfrm>
        </p:spPr>
        <p:txBody>
          <a:bodyPr/>
          <a:lstStyle/>
          <a:p>
            <a:pPr marL="173736" indent="-173736"/>
            <a:r>
              <a:rPr lang="en-US" dirty="0"/>
              <a:t>Screening may help detect emotional disorders.</a:t>
            </a:r>
          </a:p>
          <a:p>
            <a:pPr marL="173736" indent="-173736"/>
            <a:r>
              <a:rPr lang="en-US" dirty="0"/>
              <a:t>Screening may help students at risk get early intervention.</a:t>
            </a:r>
          </a:p>
          <a:p>
            <a:pPr marL="173736" indent="-173736"/>
            <a:r>
              <a:rPr lang="en-US" dirty="0"/>
              <a:t>Early intervention often leads to better outcomes for students.</a:t>
            </a:r>
          </a:p>
        </p:txBody>
      </p:sp>
      <p:sp>
        <p:nvSpPr>
          <p:cNvPr id="4" name="TextBox 3"/>
          <p:cNvSpPr txBox="1"/>
          <p:nvPr/>
        </p:nvSpPr>
        <p:spPr>
          <a:xfrm>
            <a:off x="3142601" y="6367326"/>
            <a:ext cx="3760742" cy="246221"/>
          </a:xfrm>
          <a:prstGeom prst="rect">
            <a:avLst/>
          </a:prstGeom>
          <a:noFill/>
        </p:spPr>
        <p:txBody>
          <a:bodyPr wrap="square" rtlCol="0">
            <a:spAutoFit/>
          </a:bodyPr>
          <a:lstStyle/>
          <a:p>
            <a:pPr algn="ctr"/>
            <a:r>
              <a:rPr lang="en-US" sz="1000" dirty="0">
                <a:solidFill>
                  <a:schemeClr val="bg1"/>
                </a:solidFill>
              </a:rPr>
              <a:t>Rose and Owens, Illinois PBIS Network</a:t>
            </a:r>
          </a:p>
        </p:txBody>
      </p:sp>
    </p:spTree>
    <p:extLst>
      <p:ext uri="{BB962C8B-B14F-4D97-AF65-F5344CB8AC3E}">
        <p14:creationId xmlns:p14="http://schemas.microsoft.com/office/powerpoint/2010/main" val="839655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100"/>
              <a:buFont typeface="Arial"/>
              <a:buNone/>
            </a:pPr>
            <a:r>
              <a:rPr lang="en-US" dirty="0"/>
              <a:t>Advantages of Universal Screening</a:t>
            </a:r>
          </a:p>
        </p:txBody>
      </p:sp>
      <p:sp>
        <p:nvSpPr>
          <p:cNvPr id="220" name="Google Shape;220;p27"/>
          <p:cNvSpPr txBox="1">
            <a:spLocks noGrp="1"/>
          </p:cNvSpPr>
          <p:nvPr>
            <p:ph idx="1"/>
          </p:nvPr>
        </p:nvSpPr>
        <p:spPr>
          <a:xfrm>
            <a:off x="838200" y="2050868"/>
            <a:ext cx="10515600" cy="3854631"/>
          </a:xfrm>
          <a:prstGeom prst="rect">
            <a:avLst/>
          </a:prstGeom>
        </p:spPr>
        <p:txBody>
          <a:bodyPr spcFirstLastPara="1" wrap="square" lIns="91425" tIns="45700" rIns="91425" bIns="45700" anchor="t" anchorCtr="0">
            <a:noAutofit/>
          </a:bodyPr>
          <a:lstStyle/>
          <a:p>
            <a:pPr marL="173736" lvl="0" indent="-173736" algn="l" rtl="0">
              <a:spcAft>
                <a:spcPts val="0"/>
              </a:spcAft>
              <a:buSzPts val="2400"/>
              <a:buFont typeface="Arial" panose="020B0604020202020204" pitchFamily="34" charset="0"/>
              <a:buChar char="•"/>
            </a:pPr>
            <a:r>
              <a:rPr lang="en-US" dirty="0"/>
              <a:t>Quick, efficient, respectful process that includes all children and youth</a:t>
            </a:r>
          </a:p>
          <a:p>
            <a:pPr marL="173736" lvl="0" indent="-173736" algn="l" rtl="0">
              <a:spcAft>
                <a:spcPts val="0"/>
              </a:spcAft>
              <a:buSzPts val="2400"/>
              <a:buFont typeface="Arial" panose="020B0604020202020204" pitchFamily="34" charset="0"/>
              <a:buChar char="•"/>
            </a:pPr>
            <a:r>
              <a:rPr lang="en-US" dirty="0"/>
              <a:t>More accurate identification of students in need</a:t>
            </a:r>
          </a:p>
          <a:p>
            <a:pPr marL="173736" lvl="0" indent="-173736" algn="l" rtl="0">
              <a:spcAft>
                <a:spcPts val="0"/>
              </a:spcAft>
              <a:buSzPts val="2400"/>
              <a:buFont typeface="Arial" panose="020B0604020202020204" pitchFamily="34" charset="0"/>
              <a:buChar char="•"/>
            </a:pPr>
            <a:r>
              <a:rPr lang="en-US" dirty="0"/>
              <a:t>Informs school of student’s needs</a:t>
            </a:r>
          </a:p>
          <a:p>
            <a:pPr marL="173736" lvl="0" indent="-173736" algn="l" rtl="0">
              <a:spcAft>
                <a:spcPts val="0"/>
              </a:spcAft>
              <a:buSzPts val="2400"/>
              <a:buFont typeface="Arial" panose="020B0604020202020204" pitchFamily="34" charset="0"/>
              <a:buChar char="•"/>
            </a:pPr>
            <a:r>
              <a:rPr lang="en-US" dirty="0"/>
              <a:t>Evidence-based practice supported by highly noted groups with educational policy and practice</a:t>
            </a:r>
            <a:endParaRPr dirty="0"/>
          </a:p>
        </p:txBody>
      </p:sp>
    </p:spTree>
    <p:extLst>
      <p:ext uri="{BB962C8B-B14F-4D97-AF65-F5344CB8AC3E}">
        <p14:creationId xmlns:p14="http://schemas.microsoft.com/office/powerpoint/2010/main" val="1665869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3606132179"/>
              </p:ext>
            </p:extLst>
          </p:nvPr>
        </p:nvGraphicFramePr>
        <p:xfrm>
          <a:off x="622662" y="1591951"/>
          <a:ext cx="10946674" cy="4389120"/>
        </p:xfrm>
        <a:graphic>
          <a:graphicData uri="http://schemas.openxmlformats.org/drawingml/2006/table">
            <a:tbl>
              <a:tblPr firstRow="1" bandRow="1">
                <a:tableStyleId>{5C22544A-7EE6-4342-B048-85BDC9FD1C3A}</a:tableStyleId>
              </a:tblPr>
              <a:tblGrid>
                <a:gridCol w="2256462">
                  <a:extLst>
                    <a:ext uri="{9D8B030D-6E8A-4147-A177-3AD203B41FA5}">
                      <a16:colId xmlns:a16="http://schemas.microsoft.com/office/drawing/2014/main" val="20000"/>
                    </a:ext>
                  </a:extLst>
                </a:gridCol>
                <a:gridCol w="4897988">
                  <a:extLst>
                    <a:ext uri="{9D8B030D-6E8A-4147-A177-3AD203B41FA5}">
                      <a16:colId xmlns:a16="http://schemas.microsoft.com/office/drawing/2014/main" val="20001"/>
                    </a:ext>
                  </a:extLst>
                </a:gridCol>
                <a:gridCol w="3792224">
                  <a:extLst>
                    <a:ext uri="{9D8B030D-6E8A-4147-A177-3AD203B41FA5}">
                      <a16:colId xmlns:a16="http://schemas.microsoft.com/office/drawing/2014/main" val="20002"/>
                    </a:ext>
                  </a:extLst>
                </a:gridCol>
              </a:tblGrid>
              <a:tr h="322646">
                <a:tc>
                  <a:txBody>
                    <a:bodyPr/>
                    <a:lstStyle/>
                    <a:p>
                      <a:r>
                        <a:rPr lang="en-US" sz="1800" dirty="0"/>
                        <a:t>Screener</a:t>
                      </a:r>
                    </a:p>
                  </a:txBody>
                  <a:tcPr/>
                </a:tc>
                <a:tc>
                  <a:txBody>
                    <a:bodyPr/>
                    <a:lstStyle/>
                    <a:p>
                      <a:r>
                        <a:rPr lang="en-US" sz="1800" dirty="0"/>
                        <a:t>Pros</a:t>
                      </a:r>
                    </a:p>
                  </a:txBody>
                  <a:tcPr/>
                </a:tc>
                <a:tc>
                  <a:txBody>
                    <a:bodyPr/>
                    <a:lstStyle/>
                    <a:p>
                      <a:r>
                        <a:rPr lang="en-US" sz="1800" dirty="0"/>
                        <a:t>Cons</a:t>
                      </a:r>
                    </a:p>
                  </a:txBody>
                  <a:tcPr/>
                </a:tc>
                <a:extLst>
                  <a:ext uri="{0D108BD9-81ED-4DB2-BD59-A6C34878D82A}">
                    <a16:rowId xmlns:a16="http://schemas.microsoft.com/office/drawing/2014/main" val="10000"/>
                  </a:ext>
                </a:extLst>
              </a:tr>
              <a:tr h="1952391">
                <a:tc>
                  <a:txBody>
                    <a:bodyPr/>
                    <a:lstStyle/>
                    <a:p>
                      <a:r>
                        <a:rPr lang="en-US" sz="1800" dirty="0">
                          <a:hlinkClick r:id="rId3"/>
                        </a:rPr>
                        <a:t>Systematic</a:t>
                      </a:r>
                      <a:r>
                        <a:rPr lang="en-US" sz="1800" baseline="0" dirty="0">
                          <a:hlinkClick r:id="rId3"/>
                        </a:rPr>
                        <a:t> Screening for Behavior Disorders </a:t>
                      </a:r>
                      <a:r>
                        <a:rPr lang="en-US" sz="1800" baseline="0" dirty="0"/>
                        <a:t>(SSBD; Walker &amp; Severson, 1990)</a:t>
                      </a:r>
                    </a:p>
                  </a:txBody>
                  <a:tcPr/>
                </a:tc>
                <a:tc>
                  <a:txBody>
                    <a:bodyPr/>
                    <a:lstStyle/>
                    <a:p>
                      <a:pPr marL="285750" indent="-285750">
                        <a:buFont typeface="Arial" pitchFamily="34" charset="0"/>
                        <a:buChar char="•"/>
                      </a:pPr>
                      <a:r>
                        <a:rPr lang="en-US" sz="1400" dirty="0"/>
                        <a:t>Well-validated (Endorsed in 1990 by the Program Effectiveness Panel of the U.S. Department of Education)</a:t>
                      </a:r>
                    </a:p>
                    <a:p>
                      <a:pPr marL="285750" indent="-285750">
                        <a:buFont typeface="Arial" pitchFamily="34" charset="0"/>
                        <a:buChar char="•"/>
                      </a:pPr>
                      <a:r>
                        <a:rPr lang="en-US" sz="1400" dirty="0"/>
                        <a:t>Efficient (Screening process can be completed within 45 minutes to 1 hour)</a:t>
                      </a:r>
                    </a:p>
                    <a:p>
                      <a:pPr marL="285750" indent="-285750">
                        <a:buFont typeface="Arial" pitchFamily="34" charset="0"/>
                        <a:buChar char="•"/>
                      </a:pPr>
                      <a:r>
                        <a:rPr lang="en-US" sz="1400" dirty="0"/>
                        <a:t>Most effective instrument for identifying </a:t>
                      </a:r>
                      <a:r>
                        <a:rPr lang="en-US" sz="1400" dirty="0" err="1"/>
                        <a:t>internalizers</a:t>
                      </a:r>
                      <a:r>
                        <a:rPr lang="en-US" sz="1400" dirty="0"/>
                        <a:t> </a:t>
                      </a:r>
                      <a:r>
                        <a:rPr lang="en-US" sz="1400" baseline="0" dirty="0"/>
                        <a:t>(Lane et al., 2009)</a:t>
                      </a:r>
                      <a:endParaRPr lang="en-US" sz="1400" dirty="0"/>
                    </a:p>
                    <a:p>
                      <a:pPr marL="285750" indent="-285750">
                        <a:buFont typeface="Arial" pitchFamily="34" charset="0"/>
                        <a:buChar char="•"/>
                      </a:pPr>
                      <a:r>
                        <a:rPr lang="en-US" sz="1400" dirty="0"/>
                        <a:t>Meets</a:t>
                      </a:r>
                      <a:r>
                        <a:rPr lang="en-US" sz="1400" baseline="0" dirty="0"/>
                        <a:t> AERA/APA instrument selection criteria</a:t>
                      </a:r>
                      <a:endParaRPr lang="en-US" sz="1400" dirty="0"/>
                    </a:p>
                    <a:p>
                      <a:pPr marL="285750" indent="-285750">
                        <a:buFont typeface="Arial" pitchFamily="34" charset="0"/>
                        <a:buChar char="•"/>
                      </a:pPr>
                      <a:r>
                        <a:rPr lang="en-US" sz="1400" dirty="0"/>
                        <a:t>Inexpensive (Manual= $ 134.49;</a:t>
                      </a:r>
                      <a:r>
                        <a:rPr lang="en-US" sz="1400" baseline="0" dirty="0"/>
                        <a:t> includes</a:t>
                      </a:r>
                      <a:r>
                        <a:rPr lang="en-US" sz="1400" dirty="0"/>
                        <a:t> reproducible screening forms) </a:t>
                      </a:r>
                    </a:p>
                  </a:txBody>
                  <a:tcPr/>
                </a:tc>
                <a:tc>
                  <a:txBody>
                    <a:bodyPr/>
                    <a:lstStyle/>
                    <a:p>
                      <a:pPr marL="285750" indent="-285750">
                        <a:buFont typeface="Arial" pitchFamily="34" charset="0"/>
                        <a:buChar char="•"/>
                      </a:pPr>
                      <a:r>
                        <a:rPr lang="en-US" sz="1400" dirty="0"/>
                        <a:t>Normed for</a:t>
                      </a:r>
                      <a:r>
                        <a:rPr lang="en-US" sz="1400" baseline="0" dirty="0"/>
                        <a:t> grades 1-6 </a:t>
                      </a:r>
                    </a:p>
                    <a:p>
                      <a:pPr marL="285750" indent="-285750">
                        <a:buFont typeface="Arial" pitchFamily="34" charset="0"/>
                        <a:buChar char="•"/>
                      </a:pPr>
                      <a:r>
                        <a:rPr lang="en-US" sz="1400" baseline="0" dirty="0"/>
                        <a:t>Dated norms (normed in 1990)</a:t>
                      </a:r>
                    </a:p>
                    <a:p>
                      <a:pPr marL="285750" indent="-285750">
                        <a:buFont typeface="Arial" pitchFamily="34" charset="0"/>
                        <a:buChar char="•"/>
                      </a:pPr>
                      <a:r>
                        <a:rPr lang="en-US" sz="1400" baseline="0" dirty="0"/>
                        <a:t>Normative sample skewed to western U.S. region</a:t>
                      </a:r>
                      <a:endParaRPr lang="en-US" sz="1400" dirty="0"/>
                    </a:p>
                  </a:txBody>
                  <a:tcPr/>
                </a:tc>
                <a:extLst>
                  <a:ext uri="{0D108BD9-81ED-4DB2-BD59-A6C34878D82A}">
                    <a16:rowId xmlns:a16="http://schemas.microsoft.com/office/drawing/2014/main" val="10001"/>
                  </a:ext>
                </a:extLst>
              </a:tr>
              <a:tr h="1786972">
                <a:tc>
                  <a:txBody>
                    <a:bodyPr/>
                    <a:lstStyle/>
                    <a:p>
                      <a:r>
                        <a:rPr lang="en-US" sz="1800" dirty="0">
                          <a:hlinkClick r:id="rId4"/>
                        </a:rPr>
                        <a:t>BASC-2/BESS </a:t>
                      </a:r>
                      <a:r>
                        <a:rPr lang="en-US" sz="1800" dirty="0"/>
                        <a:t>(</a:t>
                      </a:r>
                      <a:r>
                        <a:rPr lang="en-US" sz="1800" dirty="0" err="1"/>
                        <a:t>Kamphaus</a:t>
                      </a:r>
                      <a:r>
                        <a:rPr lang="en-US" sz="1800" baseline="0" dirty="0"/>
                        <a:t> &amp; Reynolds, 2007)</a:t>
                      </a:r>
                    </a:p>
                  </a:txBody>
                  <a:tcPr/>
                </a:tc>
                <a:tc>
                  <a:txBody>
                    <a:bodyPr/>
                    <a:lstStyle/>
                    <a:p>
                      <a:pPr marL="285750" indent="-285750">
                        <a:buFont typeface="Arial" pitchFamily="34" charset="0"/>
                        <a:buChar char="•"/>
                      </a:pPr>
                      <a:r>
                        <a:rPr lang="en-US" sz="1400" dirty="0"/>
                        <a:t>Measures</a:t>
                      </a:r>
                      <a:r>
                        <a:rPr lang="en-US" sz="1400" baseline="0" dirty="0"/>
                        <a:t> behaviors associated with internalizing and externalizing problem behaviors and academic competence</a:t>
                      </a:r>
                    </a:p>
                    <a:p>
                      <a:pPr marL="285750" indent="-285750">
                        <a:buFont typeface="Arial" pitchFamily="34" charset="0"/>
                        <a:buChar char="•"/>
                      </a:pPr>
                      <a:r>
                        <a:rPr lang="en-US" sz="1400" baseline="0" dirty="0"/>
                        <a:t>Meets AERA/APA instrument selection criteria</a:t>
                      </a:r>
                    </a:p>
                    <a:p>
                      <a:pPr marL="285750" indent="-285750">
                        <a:buFont typeface="Arial" pitchFamily="34" charset="0"/>
                        <a:buChar char="•"/>
                      </a:pPr>
                      <a:r>
                        <a:rPr lang="en-US" sz="1400" baseline="0" dirty="0"/>
                        <a:t>Incorporates three validity measures  to rule out response bias</a:t>
                      </a:r>
                    </a:p>
                    <a:p>
                      <a:pPr marL="285750" indent="-285750">
                        <a:buFont typeface="Arial" pitchFamily="34" charset="0"/>
                        <a:buChar char="•"/>
                      </a:pPr>
                      <a:r>
                        <a:rPr lang="en-US" sz="1400" baseline="0" dirty="0"/>
                        <a:t>Utilizes large (N= 12,350 children &amp; youth), nationally-representative sample</a:t>
                      </a:r>
                    </a:p>
                    <a:p>
                      <a:pPr marL="285750" indent="-285750">
                        <a:buFont typeface="Arial" pitchFamily="34" charset="0"/>
                        <a:buChar char="•"/>
                      </a:pPr>
                      <a:r>
                        <a:rPr lang="en-US" sz="1400" baseline="0" dirty="0"/>
                        <a:t>Web-based screening capacity available via </a:t>
                      </a:r>
                      <a:r>
                        <a:rPr lang="en-US" sz="1400" baseline="0" dirty="0" err="1"/>
                        <a:t>AIMSewb</a:t>
                      </a:r>
                      <a:endParaRPr lang="en-US" sz="1400" dirty="0"/>
                    </a:p>
                  </a:txBody>
                  <a:tcPr/>
                </a:tc>
                <a:tc>
                  <a:txBody>
                    <a:bodyPr/>
                    <a:lstStyle/>
                    <a:p>
                      <a:pPr marL="171450" indent="-171450">
                        <a:buFont typeface="Arial" pitchFamily="34" charset="0"/>
                        <a:buChar char="•"/>
                      </a:pPr>
                      <a:r>
                        <a:rPr lang="en-US" sz="1400" dirty="0"/>
                        <a:t>Can be expensive for districts/schools</a:t>
                      </a:r>
                      <a:r>
                        <a:rPr lang="en-US" sz="1400" baseline="0" dirty="0"/>
                        <a:t> that don’t have access to a </a:t>
                      </a:r>
                      <a:r>
                        <a:rPr lang="en-US" sz="1400" baseline="0" dirty="0" err="1"/>
                        <a:t>scantron</a:t>
                      </a:r>
                      <a:r>
                        <a:rPr lang="en-US" sz="1400" baseline="0" dirty="0"/>
                        <a:t> machine</a:t>
                      </a:r>
                    </a:p>
                    <a:p>
                      <a:pPr marL="171450" indent="-171450">
                        <a:buFont typeface="Arial" pitchFamily="34" charset="0"/>
                        <a:buChar char="•"/>
                      </a:pPr>
                      <a:r>
                        <a:rPr lang="en-US" sz="1400" dirty="0"/>
                        <a:t> $26.25</a:t>
                      </a:r>
                      <a:r>
                        <a:rPr lang="en-US" sz="1400" baseline="0" dirty="0"/>
                        <a:t> for 25 hand-scored</a:t>
                      </a:r>
                      <a:r>
                        <a:rPr lang="en-US" sz="1400" dirty="0"/>
                        <a:t> protocols</a:t>
                      </a:r>
                    </a:p>
                    <a:p>
                      <a:pPr marL="171450" indent="-171450">
                        <a:buFont typeface="Arial" pitchFamily="34" charset="0"/>
                        <a:buChar char="•"/>
                      </a:pPr>
                      <a:r>
                        <a:rPr lang="en-US" sz="1400" dirty="0"/>
                        <a:t>Online</a:t>
                      </a:r>
                      <a:r>
                        <a:rPr lang="en-US" sz="1400" baseline="0" dirty="0"/>
                        <a:t> access  via </a:t>
                      </a:r>
                      <a:r>
                        <a:rPr lang="en-US" sz="1400" baseline="0" dirty="0" err="1"/>
                        <a:t>AIMSweb</a:t>
                      </a:r>
                      <a:r>
                        <a:rPr lang="en-US" sz="1400" baseline="0" dirty="0"/>
                        <a:t>: </a:t>
                      </a:r>
                      <a:r>
                        <a:rPr lang="en-US" sz="1400" b="1" u="sng" baseline="0" dirty="0"/>
                        <a:t>A</a:t>
                      </a:r>
                      <a:r>
                        <a:rPr lang="en-US" sz="1400" b="1" u="sng" dirty="0"/>
                        <a:t>dditional</a:t>
                      </a:r>
                      <a:r>
                        <a:rPr lang="en-US" sz="1400" b="1" u="sng" baseline="0" dirty="0"/>
                        <a:t> </a:t>
                      </a:r>
                      <a:r>
                        <a:rPr lang="en-US" sz="1400" baseline="0" dirty="0"/>
                        <a:t>$1.00 per student for subscribers and $4.00 per student for non-subscribers)</a:t>
                      </a:r>
                    </a:p>
                    <a:p>
                      <a:pPr marL="171450" indent="-171450">
                        <a:buFont typeface="Arial" pitchFamily="34" charset="0"/>
                        <a:buChar char="•"/>
                      </a:pPr>
                      <a:r>
                        <a:rPr lang="en-US" sz="1400" baseline="0" dirty="0"/>
                        <a:t>Hand-scoring is time-consuming and reduces  access to validity measures</a:t>
                      </a:r>
                    </a:p>
                    <a:p>
                      <a:pPr marL="171450" indent="-171450">
                        <a:buFont typeface="Arial" pitchFamily="34" charset="0"/>
                        <a:buChar char="•"/>
                      </a:pPr>
                      <a:r>
                        <a:rPr lang="en-US" sz="1400" baseline="0" dirty="0"/>
                        <a:t>Computer software is expensive ($620)</a:t>
                      </a:r>
                      <a:endParaRPr lang="en-US" sz="1400" dirty="0"/>
                    </a:p>
                  </a:txBody>
                  <a:tcPr/>
                </a:tc>
                <a:extLst>
                  <a:ext uri="{0D108BD9-81ED-4DB2-BD59-A6C34878D82A}">
                    <a16:rowId xmlns:a16="http://schemas.microsoft.com/office/drawing/2014/main" val="10002"/>
                  </a:ext>
                </a:extLst>
              </a:tr>
            </a:tbl>
          </a:graphicData>
        </a:graphic>
      </p:graphicFrame>
      <p:sp>
        <p:nvSpPr>
          <p:cNvPr id="5" name="Title 4"/>
          <p:cNvSpPr>
            <a:spLocks noGrp="1"/>
          </p:cNvSpPr>
          <p:nvPr>
            <p:ph type="title"/>
          </p:nvPr>
        </p:nvSpPr>
        <p:spPr/>
        <p:txBody>
          <a:bodyPr>
            <a:normAutofit/>
          </a:bodyPr>
          <a:lstStyle/>
          <a:p>
            <a:r>
              <a:rPr lang="en-US" dirty="0"/>
              <a:t>Universal Screening Instruments</a:t>
            </a:r>
          </a:p>
        </p:txBody>
      </p:sp>
      <p:sp>
        <p:nvSpPr>
          <p:cNvPr id="6" name="TextBox 5"/>
          <p:cNvSpPr txBox="1"/>
          <p:nvPr/>
        </p:nvSpPr>
        <p:spPr>
          <a:xfrm>
            <a:off x="2949558" y="6409954"/>
            <a:ext cx="4162425" cy="246221"/>
          </a:xfrm>
          <a:prstGeom prst="rect">
            <a:avLst/>
          </a:prstGeom>
          <a:noFill/>
        </p:spPr>
        <p:txBody>
          <a:bodyPr wrap="square" rtlCol="0">
            <a:spAutoFit/>
          </a:bodyPr>
          <a:lstStyle/>
          <a:p>
            <a:pPr algn="ctr"/>
            <a:r>
              <a:rPr lang="en-US" sz="1000" dirty="0">
                <a:solidFill>
                  <a:schemeClr val="bg1"/>
                </a:solidFill>
              </a:rPr>
              <a:t>Illinois PBIS Network</a:t>
            </a:r>
          </a:p>
        </p:txBody>
      </p:sp>
    </p:spTree>
    <p:extLst>
      <p:ext uri="{BB962C8B-B14F-4D97-AF65-F5344CB8AC3E}">
        <p14:creationId xmlns:p14="http://schemas.microsoft.com/office/powerpoint/2010/main" val="1116553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Universal Screening Instruments, Cont’d</a:t>
            </a:r>
            <a:endParaRPr lang="en-US" sz="6000" dirty="0"/>
          </a:p>
        </p:txBody>
      </p:sp>
      <p:graphicFrame>
        <p:nvGraphicFramePr>
          <p:cNvPr id="3" name="Content Placeholder 3"/>
          <p:cNvGraphicFramePr>
            <a:graphicFrameLocks/>
          </p:cNvGraphicFramePr>
          <p:nvPr>
            <p:extLst>
              <p:ext uri="{D42A27DB-BD31-4B8C-83A1-F6EECF244321}">
                <p14:modId xmlns:p14="http://schemas.microsoft.com/office/powerpoint/2010/main" val="1772258839"/>
              </p:ext>
            </p:extLst>
          </p:nvPr>
        </p:nvGraphicFramePr>
        <p:xfrm>
          <a:off x="603065" y="1474886"/>
          <a:ext cx="10985865" cy="4495623"/>
        </p:xfrm>
        <a:graphic>
          <a:graphicData uri="http://schemas.openxmlformats.org/drawingml/2006/table">
            <a:tbl>
              <a:tblPr firstRow="1" bandRow="1">
                <a:tableStyleId>{5C22544A-7EE6-4342-B048-85BDC9FD1C3A}</a:tableStyleId>
              </a:tblPr>
              <a:tblGrid>
                <a:gridCol w="2248992">
                  <a:extLst>
                    <a:ext uri="{9D8B030D-6E8A-4147-A177-3AD203B41FA5}">
                      <a16:colId xmlns:a16="http://schemas.microsoft.com/office/drawing/2014/main" val="20000"/>
                    </a:ext>
                  </a:extLst>
                </a:gridCol>
                <a:gridCol w="4996543">
                  <a:extLst>
                    <a:ext uri="{9D8B030D-6E8A-4147-A177-3AD203B41FA5}">
                      <a16:colId xmlns:a16="http://schemas.microsoft.com/office/drawing/2014/main" val="20001"/>
                    </a:ext>
                  </a:extLst>
                </a:gridCol>
                <a:gridCol w="3740330">
                  <a:extLst>
                    <a:ext uri="{9D8B030D-6E8A-4147-A177-3AD203B41FA5}">
                      <a16:colId xmlns:a16="http://schemas.microsoft.com/office/drawing/2014/main" val="20002"/>
                    </a:ext>
                  </a:extLst>
                </a:gridCol>
              </a:tblGrid>
              <a:tr h="338151">
                <a:tc>
                  <a:txBody>
                    <a:bodyPr/>
                    <a:lstStyle/>
                    <a:p>
                      <a:r>
                        <a:rPr lang="en-US" sz="1100" dirty="0"/>
                        <a:t>Screener</a:t>
                      </a:r>
                    </a:p>
                  </a:txBody>
                  <a:tcPr/>
                </a:tc>
                <a:tc>
                  <a:txBody>
                    <a:bodyPr/>
                    <a:lstStyle/>
                    <a:p>
                      <a:r>
                        <a:rPr lang="en-US" sz="1100" dirty="0"/>
                        <a:t>Pros</a:t>
                      </a:r>
                    </a:p>
                  </a:txBody>
                  <a:tcPr/>
                </a:tc>
                <a:tc>
                  <a:txBody>
                    <a:bodyPr/>
                    <a:lstStyle/>
                    <a:p>
                      <a:r>
                        <a:rPr lang="en-US" sz="1100" dirty="0"/>
                        <a:t>Cons</a:t>
                      </a:r>
                    </a:p>
                  </a:txBody>
                  <a:tcPr/>
                </a:tc>
                <a:extLst>
                  <a:ext uri="{0D108BD9-81ED-4DB2-BD59-A6C34878D82A}">
                    <a16:rowId xmlns:a16="http://schemas.microsoft.com/office/drawing/2014/main" val="10000"/>
                  </a:ext>
                </a:extLst>
              </a:tr>
              <a:tr h="1039436">
                <a:tc>
                  <a:txBody>
                    <a:bodyPr/>
                    <a:lstStyle/>
                    <a:p>
                      <a:r>
                        <a:rPr lang="en-US" sz="1400" dirty="0">
                          <a:hlinkClick r:id="rId3"/>
                        </a:rPr>
                        <a:t>Strengths</a:t>
                      </a:r>
                      <a:r>
                        <a:rPr lang="en-US" sz="1400" baseline="0" dirty="0">
                          <a:hlinkClick r:id="rId3"/>
                        </a:rPr>
                        <a:t> and Difficulties Questionnaire </a:t>
                      </a:r>
                      <a:r>
                        <a:rPr lang="en-US" sz="1400" baseline="0" dirty="0"/>
                        <a:t>(SDQ; Goodman, 2001)</a:t>
                      </a:r>
                    </a:p>
                    <a:p>
                      <a:endParaRPr lang="en-US" sz="1400" dirty="0"/>
                    </a:p>
                  </a:txBody>
                  <a:tcPr/>
                </a:tc>
                <a:tc>
                  <a:txBody>
                    <a:bodyPr/>
                    <a:lstStyle/>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Measures internalizing/externalizing behaviors</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Free</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Option of completing pencil and paper, or online version</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Can be scored online</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Technically sound: Large, representative normative group</a:t>
                      </a:r>
                    </a:p>
                    <a:p>
                      <a:endParaRPr lang="en-US" sz="1400" dirty="0"/>
                    </a:p>
                  </a:txBody>
                  <a:tcPr marL="0"/>
                </a:tc>
                <a:tc>
                  <a:txBody>
                    <a:bodyPr/>
                    <a:lstStyle/>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Perceived length of administration time</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Items skewed toward externalizing behaviors</a:t>
                      </a:r>
                    </a:p>
                    <a:p>
                      <a:pPr marL="171450" lvl="1" indent="-171450" algn="l" defTabSz="914400" rtl="0" eaLnBrk="1" latinLnBrk="0" hangingPunct="1">
                        <a:lnSpc>
                          <a:spcPct val="90000"/>
                        </a:lnSpc>
                        <a:buFont typeface="Arial" pitchFamily="34" charset="0"/>
                        <a:buChar char="•"/>
                      </a:pP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1319349">
                <a:tc>
                  <a:txBody>
                    <a:bodyPr/>
                    <a:lstStyle/>
                    <a:p>
                      <a:r>
                        <a:rPr lang="en-US" sz="1400" dirty="0">
                          <a:hlinkClick r:id="rId4"/>
                        </a:rPr>
                        <a:t>Student</a:t>
                      </a:r>
                      <a:r>
                        <a:rPr lang="en-US" sz="1400" baseline="0" dirty="0">
                          <a:hlinkClick r:id="rId4"/>
                        </a:rPr>
                        <a:t> Risk Screening Scale </a:t>
                      </a:r>
                      <a:r>
                        <a:rPr lang="en-US" sz="1400" baseline="0" dirty="0"/>
                        <a:t>(SRSS; Drummond, 1993)</a:t>
                      </a:r>
                    </a:p>
                    <a:p>
                      <a:endParaRPr lang="en-US" sz="1400" dirty="0"/>
                    </a:p>
                  </a:txBody>
                  <a:tcPr/>
                </a:tc>
                <a:tc>
                  <a:txBody>
                    <a:bodyPr/>
                    <a:lstStyle/>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Measures internalizing/externalizing behaviors</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Free</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Quick to administer (less than 5 minutes per student; 15 minutes for entire class, depending upon number of students)</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Easy to understand and interpret score results</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Technically-adequate </a:t>
                      </a:r>
                    </a:p>
                    <a:p>
                      <a:endParaRPr lang="en-US" sz="1400" dirty="0"/>
                    </a:p>
                  </a:txBody>
                  <a:tcPr/>
                </a:tc>
                <a:tc>
                  <a:txBody>
                    <a:bodyPr/>
                    <a:lstStyle/>
                    <a:p>
                      <a:pPr marL="171450" marR="0" lvl="1" indent="-171450" algn="l" defTabSz="914400" rtl="0" eaLnBrk="1" fontAlgn="auto" latinLnBrk="0" hangingPunct="1">
                        <a:lnSpc>
                          <a:spcPct val="90000"/>
                        </a:lnSpc>
                        <a:spcBef>
                          <a:spcPts val="0"/>
                        </a:spcBef>
                        <a:spcAft>
                          <a:spcPts val="0"/>
                        </a:spcAft>
                        <a:buClrTx/>
                        <a:buSzTx/>
                        <a:buFont typeface="Arial" pitchFamily="34" charset="0"/>
                        <a:buChar char="•"/>
                        <a:tabLst/>
                        <a:defRPr/>
                      </a:pPr>
                      <a:r>
                        <a:rPr lang="en-US" sz="1400" kern="1200" dirty="0">
                          <a:solidFill>
                            <a:schemeClr val="dk1"/>
                          </a:solidFill>
                          <a:latin typeface="+mn-lt"/>
                          <a:ea typeface="+mn-ea"/>
                          <a:cs typeface="+mn-cs"/>
                        </a:rPr>
                        <a:t>Not as accurate as the SSBD regarding identification of </a:t>
                      </a:r>
                      <a:r>
                        <a:rPr lang="en-US" sz="1400" kern="1200" dirty="0" err="1">
                          <a:solidFill>
                            <a:schemeClr val="dk1"/>
                          </a:solidFill>
                          <a:latin typeface="+mn-lt"/>
                          <a:ea typeface="+mn-ea"/>
                          <a:cs typeface="+mn-cs"/>
                        </a:rPr>
                        <a:t>internalizers</a:t>
                      </a:r>
                      <a:endParaRPr lang="en-US" sz="1400" kern="1200" dirty="0">
                        <a:solidFill>
                          <a:schemeClr val="dk1"/>
                        </a:solidFill>
                        <a:latin typeface="+mn-lt"/>
                        <a:ea typeface="+mn-ea"/>
                        <a:cs typeface="+mn-cs"/>
                      </a:endParaRPr>
                    </a:p>
                    <a:p>
                      <a:endParaRPr lang="en-US" sz="1400" dirty="0"/>
                    </a:p>
                  </a:txBody>
                  <a:tcPr/>
                </a:tc>
                <a:extLst>
                  <a:ext uri="{0D108BD9-81ED-4DB2-BD59-A6C34878D82A}">
                    <a16:rowId xmlns:a16="http://schemas.microsoft.com/office/drawing/2014/main" val="10002"/>
                  </a:ext>
                </a:extLst>
              </a:tr>
              <a:tr h="1005840">
                <a:tc>
                  <a:txBody>
                    <a:bodyPr/>
                    <a:lstStyle/>
                    <a:p>
                      <a:r>
                        <a:rPr lang="en-US" sz="1400" dirty="0">
                          <a:hlinkClick r:id="rId5"/>
                        </a:rPr>
                        <a:t>Social Skills Improvement</a:t>
                      </a:r>
                      <a:r>
                        <a:rPr lang="en-US" sz="1400" baseline="0" dirty="0">
                          <a:hlinkClick r:id="rId5"/>
                        </a:rPr>
                        <a:t> System </a:t>
                      </a:r>
                      <a:r>
                        <a:rPr lang="en-US" sz="1400" baseline="0" dirty="0"/>
                        <a:t>(SSIS; Gresham &amp; Elliott, 2008)</a:t>
                      </a:r>
                    </a:p>
                  </a:txBody>
                  <a:tcPr/>
                </a:tc>
                <a:tc>
                  <a:txBody>
                    <a:bodyPr/>
                    <a:lstStyle/>
                    <a:p>
                      <a:pPr marL="171450" lvl="1" indent="-171450" algn="l" defTabSz="914400" rtl="0" eaLnBrk="1" fontAlgn="auto" latinLnBrk="0" hangingPunct="1">
                        <a:lnSpc>
                          <a:spcPct val="90000"/>
                        </a:lnSpc>
                        <a:spcAft>
                          <a:spcPts val="0"/>
                        </a:spcAft>
                        <a:buFont typeface="Arial" pitchFamily="34" charset="0"/>
                        <a:buChar char="•"/>
                        <a:defRPr/>
                      </a:pPr>
                      <a:r>
                        <a:rPr lang="en-US" sz="1400" kern="1200" dirty="0">
                          <a:solidFill>
                            <a:schemeClr val="dk1"/>
                          </a:solidFill>
                          <a:latin typeface="+mn-lt"/>
                          <a:ea typeface="+mn-ea"/>
                          <a:cs typeface="+mn-cs"/>
                        </a:rPr>
                        <a:t>Measures problem behaviors, social and academic competence</a:t>
                      </a:r>
                    </a:p>
                    <a:p>
                      <a:pPr marL="171450" lvl="1" indent="-171450" algn="l" defTabSz="914400" rtl="0" eaLnBrk="1" fontAlgn="auto" latinLnBrk="0" hangingPunct="1">
                        <a:lnSpc>
                          <a:spcPct val="90000"/>
                        </a:lnSpc>
                        <a:spcAft>
                          <a:spcPts val="0"/>
                        </a:spcAft>
                        <a:buFont typeface="Arial" pitchFamily="34" charset="0"/>
                        <a:buChar char="•"/>
                        <a:defRPr/>
                      </a:pPr>
                      <a:r>
                        <a:rPr lang="en-US" sz="1400" kern="1200" dirty="0">
                          <a:solidFill>
                            <a:schemeClr val="dk1"/>
                          </a:solidFill>
                          <a:latin typeface="+mn-lt"/>
                          <a:ea typeface="+mn-ea"/>
                          <a:cs typeface="+mn-cs"/>
                        </a:rPr>
                        <a:t>Computer and web-based (</a:t>
                      </a:r>
                      <a:r>
                        <a:rPr lang="en-US" sz="1400" kern="1200" dirty="0" err="1">
                          <a:solidFill>
                            <a:schemeClr val="dk1"/>
                          </a:solidFill>
                          <a:latin typeface="+mn-lt"/>
                          <a:ea typeface="+mn-ea"/>
                          <a:cs typeface="+mn-cs"/>
                        </a:rPr>
                        <a:t>AIMSweb</a:t>
                      </a:r>
                      <a:r>
                        <a:rPr lang="en-US" sz="1400" kern="1200" dirty="0">
                          <a:solidFill>
                            <a:schemeClr val="dk1"/>
                          </a:solidFill>
                          <a:latin typeface="+mn-lt"/>
                          <a:ea typeface="+mn-ea"/>
                          <a:cs typeface="+mn-cs"/>
                        </a:rPr>
                        <a:t>) administration and scoring available</a:t>
                      </a:r>
                    </a:p>
                  </a:txBody>
                  <a:tcPr/>
                </a:tc>
                <a:tc>
                  <a:txBody>
                    <a:bodyPr/>
                    <a:lstStyle/>
                    <a:p>
                      <a:pPr marL="171450" lvl="1" indent="-171450" algn="l" defTabSz="914400" rtl="0" eaLnBrk="1" fontAlgn="auto" latinLnBrk="0" hangingPunct="1">
                        <a:lnSpc>
                          <a:spcPct val="90000"/>
                        </a:lnSpc>
                        <a:spcAft>
                          <a:spcPts val="0"/>
                        </a:spcAft>
                        <a:buFont typeface="Arial" pitchFamily="34" charset="0"/>
                        <a:buChar char="•"/>
                        <a:defRPr/>
                      </a:pPr>
                      <a:r>
                        <a:rPr lang="en-US" sz="1400" kern="1200" dirty="0">
                          <a:solidFill>
                            <a:schemeClr val="dk1"/>
                          </a:solidFill>
                          <a:latin typeface="+mn-lt"/>
                          <a:ea typeface="+mn-ea"/>
                          <a:cs typeface="+mn-cs"/>
                        </a:rPr>
                        <a:t>Expensive: Technical manual=$105.60; Rating forms= $43.75 for package of 25 hand-scored</a:t>
                      </a:r>
                      <a:r>
                        <a:rPr lang="en-US" sz="1400" kern="1200" baseline="0" dirty="0">
                          <a:solidFill>
                            <a:schemeClr val="dk1"/>
                          </a:solidFill>
                          <a:latin typeface="+mn-lt"/>
                          <a:ea typeface="+mn-ea"/>
                          <a:cs typeface="+mn-cs"/>
                        </a:rPr>
                        <a:t> forms</a:t>
                      </a:r>
                      <a:r>
                        <a:rPr lang="en-US" sz="1400" kern="1200" dirty="0">
                          <a:solidFill>
                            <a:schemeClr val="dk1"/>
                          </a:solidFill>
                          <a:latin typeface="+mn-lt"/>
                          <a:ea typeface="+mn-ea"/>
                          <a:cs typeface="+mn-cs"/>
                        </a:rPr>
                        <a:t>; scoring software= $270.00; Scanning software= $640</a:t>
                      </a:r>
                    </a:p>
                    <a:p>
                      <a:pPr marL="171450" lvl="1" indent="-171450" algn="l" defTabSz="914400" rtl="0" eaLnBrk="1" fontAlgn="auto" latinLnBrk="0" hangingPunct="1">
                        <a:lnSpc>
                          <a:spcPct val="90000"/>
                        </a:lnSpc>
                        <a:spcAft>
                          <a:spcPts val="0"/>
                        </a:spcAft>
                        <a:buFont typeface="Arial" pitchFamily="34" charset="0"/>
                        <a:buChar char="•"/>
                        <a:defRPr/>
                      </a:pPr>
                      <a:r>
                        <a:rPr lang="en-US" sz="1400" kern="1200" dirty="0">
                          <a:solidFill>
                            <a:schemeClr val="dk1"/>
                          </a:solidFill>
                          <a:latin typeface="+mn-lt"/>
                          <a:ea typeface="+mn-ea"/>
                          <a:cs typeface="+mn-cs"/>
                        </a:rPr>
                        <a:t>Can be time-consuming.</a:t>
                      </a:r>
                      <a:r>
                        <a:rPr lang="en-US" sz="1400" kern="1200" baseline="0" dirty="0">
                          <a:solidFill>
                            <a:schemeClr val="dk1"/>
                          </a:solidFill>
                          <a:latin typeface="+mn-lt"/>
                          <a:ea typeface="+mn-ea"/>
                          <a:cs typeface="+mn-cs"/>
                        </a:rPr>
                        <a:t> It takes 10-25 minutes  per student to complete the screening instrument</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4014786" y="6375893"/>
            <a:ext cx="4162425" cy="246221"/>
          </a:xfrm>
          <a:prstGeom prst="rect">
            <a:avLst/>
          </a:prstGeom>
          <a:noFill/>
        </p:spPr>
        <p:txBody>
          <a:bodyPr wrap="square" rtlCol="0">
            <a:spAutoFit/>
          </a:bodyPr>
          <a:lstStyle/>
          <a:p>
            <a:pPr algn="ctr"/>
            <a:r>
              <a:rPr lang="en-US" sz="1000" dirty="0">
                <a:solidFill>
                  <a:schemeClr val="bg1"/>
                </a:solidFill>
              </a:rPr>
              <a:t>Illinois PBIS Network</a:t>
            </a:r>
          </a:p>
        </p:txBody>
      </p:sp>
    </p:spTree>
    <p:extLst>
      <p:ext uri="{BB962C8B-B14F-4D97-AF65-F5344CB8AC3E}">
        <p14:creationId xmlns:p14="http://schemas.microsoft.com/office/powerpoint/2010/main" val="3065147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650711"/>
          </a:xfrm>
        </p:spPr>
        <p:txBody>
          <a:bodyPr>
            <a:noAutofit/>
          </a:bodyPr>
          <a:lstStyle/>
          <a:p>
            <a:r>
              <a:rPr lang="en-US" dirty="0"/>
              <a:t>Developing Procedures for Universal Screening</a:t>
            </a:r>
          </a:p>
        </p:txBody>
      </p:sp>
      <p:sp>
        <p:nvSpPr>
          <p:cNvPr id="3" name="Content Placeholder 2"/>
          <p:cNvSpPr>
            <a:spLocks noGrp="1"/>
          </p:cNvSpPr>
          <p:nvPr>
            <p:ph idx="1"/>
          </p:nvPr>
        </p:nvSpPr>
        <p:spPr>
          <a:xfrm>
            <a:off x="838200" y="2286000"/>
            <a:ext cx="10515600" cy="3619500"/>
          </a:xfrm>
        </p:spPr>
        <p:txBody>
          <a:bodyPr/>
          <a:lstStyle/>
          <a:p>
            <a:pPr marL="0" indent="0">
              <a:buNone/>
            </a:pPr>
            <a:r>
              <a:rPr lang="en-US" sz="2600" dirty="0"/>
              <a:t>Before implementing universal screening, districts need to consider the following:</a:t>
            </a:r>
          </a:p>
          <a:p>
            <a:pPr marL="457200" lvl="1" indent="-173736"/>
            <a:r>
              <a:rPr lang="en-US" sz="2400" dirty="0"/>
              <a:t>Which screener will be used? </a:t>
            </a:r>
          </a:p>
          <a:p>
            <a:pPr marL="457200" lvl="1" indent="-173736"/>
            <a:r>
              <a:rPr lang="en-US" sz="2400" dirty="0"/>
              <a:t>Who will do the screening?</a:t>
            </a:r>
          </a:p>
          <a:p>
            <a:pPr marL="457200" lvl="1" indent="-173736"/>
            <a:r>
              <a:rPr lang="en-US" sz="2400" dirty="0"/>
              <a:t>What training is required?</a:t>
            </a:r>
          </a:p>
          <a:p>
            <a:pPr marL="457200" lvl="1" indent="-173736"/>
            <a:r>
              <a:rPr lang="en-US" sz="2400" dirty="0"/>
              <a:t>When will students be screened?</a:t>
            </a:r>
          </a:p>
          <a:p>
            <a:pPr marL="457200" lvl="1" indent="-173736"/>
            <a:r>
              <a:rPr lang="en-US" sz="2400" dirty="0"/>
              <a:t>How will the results be used?</a:t>
            </a:r>
          </a:p>
          <a:p>
            <a:pPr marL="457200" lvl="1" indent="-173736"/>
            <a:r>
              <a:rPr lang="en-US" sz="2400" dirty="0"/>
              <a:t>How will parental consent be obtained?</a:t>
            </a:r>
          </a:p>
          <a:p>
            <a:pPr marL="457200" lvl="1" indent="-173736"/>
            <a:r>
              <a:rPr lang="en-US" sz="2400" dirty="0"/>
              <a:t>With whom will results be shared?</a:t>
            </a:r>
          </a:p>
        </p:txBody>
      </p:sp>
    </p:spTree>
    <p:extLst>
      <p:ext uri="{BB962C8B-B14F-4D97-AF65-F5344CB8AC3E}">
        <p14:creationId xmlns:p14="http://schemas.microsoft.com/office/powerpoint/2010/main" val="3130579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100"/>
              <a:buFont typeface="Arial"/>
              <a:buNone/>
            </a:pPr>
            <a:r>
              <a:rPr lang="en-US" dirty="0"/>
              <a:t>Parental Consent </a:t>
            </a:r>
            <a:endParaRPr dirty="0"/>
          </a:p>
        </p:txBody>
      </p:sp>
      <p:sp>
        <p:nvSpPr>
          <p:cNvPr id="255" name="Google Shape;255;p32"/>
          <p:cNvSpPr txBox="1">
            <a:spLocks noGrp="1"/>
          </p:cNvSpPr>
          <p:nvPr>
            <p:ph idx="1"/>
          </p:nvPr>
        </p:nvSpPr>
        <p:spPr>
          <a:xfrm>
            <a:off x="838200" y="2050868"/>
            <a:ext cx="10515600" cy="3854631"/>
          </a:xfrm>
          <a:prstGeom prst="rect">
            <a:avLst/>
          </a:prstGeom>
        </p:spPr>
        <p:txBody>
          <a:bodyPr spcFirstLastPara="1" wrap="square" lIns="91425" tIns="45700" rIns="91425" bIns="45700" anchor="t" anchorCtr="0">
            <a:noAutofit/>
          </a:bodyPr>
          <a:lstStyle/>
          <a:p>
            <a:pPr marL="173736" lvl="0" indent="-173736" algn="l" rtl="0">
              <a:spcAft>
                <a:spcPts val="0"/>
              </a:spcAft>
              <a:buSzPts val="2400"/>
              <a:buFont typeface="Arial" panose="020B0604020202020204" pitchFamily="34" charset="0"/>
              <a:buChar char="•"/>
            </a:pPr>
            <a:r>
              <a:rPr lang="en-US" dirty="0"/>
              <a:t>Review state and district policies for conditions under which parental consent is necessary.</a:t>
            </a:r>
          </a:p>
          <a:p>
            <a:pPr marL="173736" lvl="0" indent="-173736" algn="l" rtl="0">
              <a:spcAft>
                <a:spcPts val="0"/>
              </a:spcAft>
              <a:buSzPts val="2400"/>
              <a:buFont typeface="Arial" panose="020B0604020202020204" pitchFamily="34" charset="0"/>
              <a:buChar char="•"/>
            </a:pPr>
            <a:r>
              <a:rPr lang="en-US" dirty="0"/>
              <a:t>If you are collecting </a:t>
            </a:r>
            <a:r>
              <a:rPr lang="en-US" i="1" dirty="0"/>
              <a:t>new</a:t>
            </a:r>
            <a:r>
              <a:rPr lang="en-US" dirty="0"/>
              <a:t> data for an </a:t>
            </a:r>
            <a:r>
              <a:rPr lang="en-US" i="1" dirty="0"/>
              <a:t>individual</a:t>
            </a:r>
            <a:r>
              <a:rPr lang="en-US" dirty="0"/>
              <a:t> student for the purpose of determining disability, an assessment plan and parental consent are necessary.</a:t>
            </a:r>
          </a:p>
          <a:p>
            <a:pPr marL="173736" lvl="0" indent="-173736" algn="l" rtl="0">
              <a:spcAft>
                <a:spcPts val="0"/>
              </a:spcAft>
              <a:buSzPts val="2400"/>
              <a:buFont typeface="Arial" panose="020B0604020202020204" pitchFamily="34" charset="0"/>
              <a:buChar char="•"/>
            </a:pPr>
            <a:r>
              <a:rPr lang="en-US" dirty="0"/>
              <a:t>If you are reviewing </a:t>
            </a:r>
            <a:r>
              <a:rPr lang="en-US" i="1" dirty="0"/>
              <a:t>existing</a:t>
            </a:r>
            <a:r>
              <a:rPr lang="en-US" dirty="0"/>
              <a:t> data for an individual student or administering an assessment to </a:t>
            </a:r>
            <a:r>
              <a:rPr lang="en-US" i="1" dirty="0"/>
              <a:t>all</a:t>
            </a:r>
            <a:r>
              <a:rPr lang="en-US" dirty="0"/>
              <a:t> students, then no assessment plan and no parental consent are necessary.</a:t>
            </a:r>
          </a:p>
        </p:txBody>
      </p:sp>
    </p:spTree>
    <p:extLst>
      <p:ext uri="{BB962C8B-B14F-4D97-AF65-F5344CB8AC3E}">
        <p14:creationId xmlns:p14="http://schemas.microsoft.com/office/powerpoint/2010/main" val="2011109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1D5AF-1317-4F6D-A130-7C1A50FD28C5}"/>
              </a:ext>
            </a:extLst>
          </p:cNvPr>
          <p:cNvSpPr>
            <a:spLocks noGrp="1"/>
          </p:cNvSpPr>
          <p:nvPr>
            <p:ph type="title"/>
          </p:nvPr>
        </p:nvSpPr>
        <p:spPr/>
        <p:txBody>
          <a:bodyPr/>
          <a:lstStyle/>
          <a:p>
            <a:r>
              <a:rPr lang="en-US" dirty="0">
                <a:solidFill>
                  <a:schemeClr val="bg1"/>
                </a:solidFill>
              </a:rPr>
              <a:t>Case Study</a:t>
            </a:r>
          </a:p>
        </p:txBody>
      </p:sp>
    </p:spTree>
    <p:extLst>
      <p:ext uri="{BB962C8B-B14F-4D97-AF65-F5344CB8AC3E}">
        <p14:creationId xmlns:p14="http://schemas.microsoft.com/office/powerpoint/2010/main" val="531374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A57401-D357-4E12-8CE1-565506DC26EC}"/>
              </a:ext>
            </a:extLst>
          </p:cNvPr>
          <p:cNvSpPr>
            <a:spLocks noGrp="1"/>
          </p:cNvSpPr>
          <p:nvPr>
            <p:ph type="title"/>
          </p:nvPr>
        </p:nvSpPr>
        <p:spPr/>
        <p:txBody>
          <a:bodyPr/>
          <a:lstStyle/>
          <a:p>
            <a:r>
              <a:rPr lang="en-US" dirty="0"/>
              <a:t>Aiden is Nominated</a:t>
            </a:r>
          </a:p>
        </p:txBody>
      </p:sp>
      <p:sp>
        <p:nvSpPr>
          <p:cNvPr id="6" name="Content Placeholder 5">
            <a:extLst>
              <a:ext uri="{FF2B5EF4-FFF2-40B4-BE49-F238E27FC236}">
                <a16:creationId xmlns:a16="http://schemas.microsoft.com/office/drawing/2014/main" id="{60C46795-00DA-49DE-B19E-256AF9655B63}"/>
              </a:ext>
            </a:extLst>
          </p:cNvPr>
          <p:cNvSpPr>
            <a:spLocks noGrp="1"/>
          </p:cNvSpPr>
          <p:nvPr>
            <p:ph idx="1"/>
          </p:nvPr>
        </p:nvSpPr>
        <p:spPr/>
        <p:txBody>
          <a:bodyPr>
            <a:normAutofit lnSpcReduction="10000"/>
          </a:bodyPr>
          <a:lstStyle/>
          <a:p>
            <a:pPr marL="173736" indent="-173736"/>
            <a:r>
              <a:rPr lang="en-US" dirty="0"/>
              <a:t>Before Mr. Jones, Aiden’s teacher, fills out a Request for Assistance form to nominate Aiden for Tier III interventions, he tries these strategies:</a:t>
            </a:r>
          </a:p>
          <a:p>
            <a:pPr marL="457200" lvl="1" indent="-173736"/>
            <a:r>
              <a:rPr lang="en-US" dirty="0"/>
              <a:t>Reteaching the expected behavior</a:t>
            </a:r>
          </a:p>
          <a:p>
            <a:pPr marL="457200" lvl="1" indent="-173736"/>
            <a:r>
              <a:rPr lang="en-US" dirty="0"/>
              <a:t>Increasing positive, specific praise when Aiden was following expectations</a:t>
            </a:r>
          </a:p>
          <a:p>
            <a:pPr marL="457200" lvl="1" indent="-173736"/>
            <a:r>
              <a:rPr lang="en-US" dirty="0"/>
              <a:t>Contacting Aiden’s mother</a:t>
            </a:r>
          </a:p>
          <a:p>
            <a:pPr marL="173736" indent="-173736"/>
            <a:r>
              <a:rPr lang="en-US" dirty="0"/>
              <a:t>Despite these strategies, Aiden’s behavior continues to intensify. </a:t>
            </a:r>
          </a:p>
          <a:p>
            <a:pPr marL="173736" indent="-173736"/>
            <a:r>
              <a:rPr lang="en-US" dirty="0"/>
              <a:t>Mr. Jones fills out the Request for Assistance and submits it, along with the required data.</a:t>
            </a:r>
          </a:p>
        </p:txBody>
      </p:sp>
    </p:spTree>
    <p:extLst>
      <p:ext uri="{BB962C8B-B14F-4D97-AF65-F5344CB8AC3E}">
        <p14:creationId xmlns:p14="http://schemas.microsoft.com/office/powerpoint/2010/main" val="3126972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03E69-20EA-46A8-9E25-D820E486EEF9}"/>
              </a:ext>
            </a:extLst>
          </p:cNvPr>
          <p:cNvSpPr>
            <a:spLocks noGrp="1"/>
          </p:cNvSpPr>
          <p:nvPr>
            <p:ph type="title"/>
          </p:nvPr>
        </p:nvSpPr>
        <p:spPr/>
        <p:txBody>
          <a:bodyPr>
            <a:normAutofit/>
          </a:bodyPr>
          <a:lstStyle/>
          <a:p>
            <a:r>
              <a:rPr lang="en-US" dirty="0"/>
              <a:t>The Core Team Evaluates the Behaviors</a:t>
            </a:r>
          </a:p>
        </p:txBody>
      </p:sp>
      <p:sp>
        <p:nvSpPr>
          <p:cNvPr id="3" name="Content Placeholder 2">
            <a:extLst>
              <a:ext uri="{FF2B5EF4-FFF2-40B4-BE49-F238E27FC236}">
                <a16:creationId xmlns:a16="http://schemas.microsoft.com/office/drawing/2014/main" id="{995D5566-3A99-4D7B-9BC9-5D615A735F8F}"/>
              </a:ext>
            </a:extLst>
          </p:cNvPr>
          <p:cNvSpPr>
            <a:spLocks noGrp="1"/>
          </p:cNvSpPr>
          <p:nvPr>
            <p:ph idx="1"/>
          </p:nvPr>
        </p:nvSpPr>
        <p:spPr>
          <a:xfrm>
            <a:off x="838200" y="1739900"/>
            <a:ext cx="10515600" cy="4090262"/>
          </a:xfrm>
        </p:spPr>
        <p:txBody>
          <a:bodyPr/>
          <a:lstStyle/>
          <a:p>
            <a:pPr marL="173736" indent="-173736"/>
            <a:r>
              <a:rPr lang="en-US" dirty="0"/>
              <a:t>The Core Team receives the Request for Assistance form from Mr. Jones.</a:t>
            </a:r>
          </a:p>
          <a:p>
            <a:pPr marL="173736" indent="-173736"/>
            <a:r>
              <a:rPr lang="en-US" dirty="0"/>
              <a:t>The Core Team determines that the target (problem) behaviors described by Mr. Jones on the Request for Assistance form are both </a:t>
            </a:r>
            <a:r>
              <a:rPr lang="en-US" b="1" dirty="0"/>
              <a:t>chronic </a:t>
            </a:r>
            <a:r>
              <a:rPr lang="en-US" dirty="0"/>
              <a:t>and </a:t>
            </a:r>
            <a:r>
              <a:rPr lang="en-US" b="1" dirty="0"/>
              <a:t>intense</a:t>
            </a:r>
            <a:r>
              <a:rPr lang="en-US" dirty="0"/>
              <a:t>.</a:t>
            </a:r>
          </a:p>
          <a:p>
            <a:pPr marL="457200" lvl="1" indent="-173736"/>
            <a:r>
              <a:rPr lang="en-US" dirty="0"/>
              <a:t>Chronic—they persist over a period of time</a:t>
            </a:r>
          </a:p>
          <a:p>
            <a:pPr marL="457200" lvl="1" indent="-173736"/>
            <a:r>
              <a:rPr lang="en-US" dirty="0"/>
              <a:t>Intense—they negatively impact the learning of Aiden and his classmates</a:t>
            </a:r>
          </a:p>
        </p:txBody>
      </p:sp>
    </p:spTree>
    <p:extLst>
      <p:ext uri="{BB962C8B-B14F-4D97-AF65-F5344CB8AC3E}">
        <p14:creationId xmlns:p14="http://schemas.microsoft.com/office/powerpoint/2010/main" val="2024243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4883-34CE-4872-AE35-5D634DD9FD85}"/>
              </a:ext>
            </a:extLst>
          </p:cNvPr>
          <p:cNvSpPr>
            <a:spLocks noGrp="1"/>
          </p:cNvSpPr>
          <p:nvPr>
            <p:ph type="title"/>
          </p:nvPr>
        </p:nvSpPr>
        <p:spPr/>
        <p:txBody>
          <a:bodyPr/>
          <a:lstStyle/>
          <a:p>
            <a:r>
              <a:rPr lang="en-US" dirty="0"/>
              <a:t>The Core Team Uses Data</a:t>
            </a:r>
          </a:p>
        </p:txBody>
      </p:sp>
      <p:sp>
        <p:nvSpPr>
          <p:cNvPr id="3" name="Content Placeholder 2">
            <a:extLst>
              <a:ext uri="{FF2B5EF4-FFF2-40B4-BE49-F238E27FC236}">
                <a16:creationId xmlns:a16="http://schemas.microsoft.com/office/drawing/2014/main" id="{77E0B360-5FDF-4FD2-8435-8F807B9A396B}"/>
              </a:ext>
            </a:extLst>
          </p:cNvPr>
          <p:cNvSpPr>
            <a:spLocks noGrp="1"/>
          </p:cNvSpPr>
          <p:nvPr>
            <p:ph idx="1"/>
          </p:nvPr>
        </p:nvSpPr>
        <p:spPr/>
        <p:txBody>
          <a:bodyPr/>
          <a:lstStyle/>
          <a:p>
            <a:pPr marL="173736" indent="-173736"/>
            <a:r>
              <a:rPr lang="en-US" dirty="0"/>
              <a:t>Using existing school data, the team evaluates whether Aiden meets the entry criteria for Tier III interventions, using the data-decision rules previously agreed upon. Aiden meets these criteria:</a:t>
            </a:r>
          </a:p>
          <a:p>
            <a:pPr marL="457200" lvl="1" indent="-173736"/>
            <a:r>
              <a:rPr lang="en-US" dirty="0"/>
              <a:t>10 or more minor behaviors</a:t>
            </a:r>
          </a:p>
          <a:p>
            <a:pPr marL="457200" lvl="1" indent="-173736"/>
            <a:r>
              <a:rPr lang="en-US" dirty="0"/>
              <a:t>6 or more office discipline referrals</a:t>
            </a:r>
          </a:p>
          <a:p>
            <a:pPr marL="457200" lvl="1" indent="-173736"/>
            <a:r>
              <a:rPr lang="en-US" dirty="0"/>
              <a:t>More than 3 in-school suspensions</a:t>
            </a:r>
          </a:p>
          <a:p>
            <a:pPr marL="457200" lvl="1" indent="-173736"/>
            <a:r>
              <a:rPr lang="en-US" dirty="0"/>
              <a:t>2 visits to the school nurse each week</a:t>
            </a:r>
          </a:p>
          <a:p>
            <a:pPr marL="173736" indent="-173736"/>
            <a:r>
              <a:rPr lang="en-US" dirty="0"/>
              <a:t>These data suggest that Aiden may benefit from Tier III interventions.</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322769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F6F0EF-7CEA-4C87-B6F1-8C78CDF5A3B2}"/>
              </a:ext>
            </a:extLst>
          </p:cNvPr>
          <p:cNvSpPr>
            <a:spLocks noGrp="1"/>
          </p:cNvSpPr>
          <p:nvPr>
            <p:ph idx="1"/>
          </p:nvPr>
        </p:nvSpPr>
        <p:spPr>
          <a:xfrm>
            <a:off x="5795734" y="2002902"/>
            <a:ext cx="6172200" cy="3851826"/>
          </a:xfrm>
        </p:spPr>
        <p:txBody>
          <a:bodyPr>
            <a:normAutofit/>
          </a:bodyPr>
          <a:lstStyle/>
          <a:p>
            <a:pPr marL="173736" indent="-173736"/>
            <a:r>
              <a:rPr lang="en-US" dirty="0"/>
              <a:t>In each Tier III module, we are going to follow a Case Study to illustrate the process of Tier III.</a:t>
            </a:r>
          </a:p>
          <a:p>
            <a:pPr marL="173736" indent="-173736"/>
            <a:r>
              <a:rPr lang="en-US" dirty="0"/>
              <a:t>In this module, the Case Study will focus on how a particular student was identified for Tier III interventions.</a:t>
            </a:r>
          </a:p>
        </p:txBody>
      </p:sp>
      <p:sp>
        <p:nvSpPr>
          <p:cNvPr id="3" name="Title 2">
            <a:extLst>
              <a:ext uri="{FF2B5EF4-FFF2-40B4-BE49-F238E27FC236}">
                <a16:creationId xmlns:a16="http://schemas.microsoft.com/office/drawing/2014/main" id="{AC900755-C5F1-4A2B-9072-8FF669D81024}"/>
              </a:ext>
            </a:extLst>
          </p:cNvPr>
          <p:cNvSpPr>
            <a:spLocks noGrp="1"/>
          </p:cNvSpPr>
          <p:nvPr>
            <p:ph type="title"/>
          </p:nvPr>
        </p:nvSpPr>
        <p:spPr/>
        <p:txBody>
          <a:bodyPr/>
          <a:lstStyle/>
          <a:p>
            <a:r>
              <a:rPr lang="en-US" dirty="0"/>
              <a:t>Introduction to the Case Study</a:t>
            </a:r>
          </a:p>
        </p:txBody>
      </p:sp>
    </p:spTree>
    <p:extLst>
      <p:ext uri="{BB962C8B-B14F-4D97-AF65-F5344CB8AC3E}">
        <p14:creationId xmlns:p14="http://schemas.microsoft.com/office/powerpoint/2010/main" val="1232512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9F9B-BF9E-40D1-9CEA-C3DEAF795DE2}"/>
              </a:ext>
            </a:extLst>
          </p:cNvPr>
          <p:cNvSpPr>
            <a:spLocks noGrp="1"/>
          </p:cNvSpPr>
          <p:nvPr>
            <p:ph type="title"/>
          </p:nvPr>
        </p:nvSpPr>
        <p:spPr>
          <a:xfrm>
            <a:off x="0" y="635289"/>
            <a:ext cx="12192000" cy="1381401"/>
          </a:xfrm>
        </p:spPr>
        <p:txBody>
          <a:bodyPr>
            <a:normAutofit fontScale="90000"/>
          </a:bodyPr>
          <a:lstStyle/>
          <a:p>
            <a:r>
              <a:rPr lang="en-US" dirty="0"/>
              <a:t>The Core Team Considers Aiden’s Response to Tier II Interventions</a:t>
            </a:r>
          </a:p>
        </p:txBody>
      </p:sp>
      <p:sp>
        <p:nvSpPr>
          <p:cNvPr id="3" name="Content Placeholder 2">
            <a:extLst>
              <a:ext uri="{FF2B5EF4-FFF2-40B4-BE49-F238E27FC236}">
                <a16:creationId xmlns:a16="http://schemas.microsoft.com/office/drawing/2014/main" id="{ECABFDB4-C730-4DD3-9D3C-2069C93D69DC}"/>
              </a:ext>
            </a:extLst>
          </p:cNvPr>
          <p:cNvSpPr>
            <a:spLocks noGrp="1"/>
          </p:cNvSpPr>
          <p:nvPr>
            <p:ph idx="1"/>
          </p:nvPr>
        </p:nvSpPr>
        <p:spPr>
          <a:xfrm>
            <a:off x="838200" y="2016689"/>
            <a:ext cx="10515600" cy="4083485"/>
          </a:xfrm>
        </p:spPr>
        <p:txBody>
          <a:bodyPr>
            <a:normAutofit lnSpcReduction="10000"/>
          </a:bodyPr>
          <a:lstStyle/>
          <a:p>
            <a:pPr marL="173736" indent="-173736"/>
            <a:r>
              <a:rPr lang="en-US" dirty="0"/>
              <a:t>Mr. Robinson, the Tier II Coach and crossover member of the Tier III team, shares Aiden’s Tier II data with the Core Team so that they can evaluate his response to Tier II interventions.</a:t>
            </a:r>
          </a:p>
          <a:p>
            <a:pPr marL="173736" indent="-173736"/>
            <a:r>
              <a:rPr lang="en-US" dirty="0"/>
              <a:t>The graph of Aiden’s Tier II progress monitoring data shows a negative response to the Big Buddy Social Skills program. </a:t>
            </a:r>
          </a:p>
          <a:p>
            <a:pPr marL="173736" indent="-173736"/>
            <a:r>
              <a:rPr lang="en-US" dirty="0"/>
              <a:t>Fidelity data collected from the Tier II team indicate that the Big Buddy Social Skills group of which Aiden is a part is being implemented with fidelity.</a:t>
            </a:r>
          </a:p>
          <a:p>
            <a:pPr marL="173736" indent="-173736"/>
            <a:r>
              <a:rPr lang="en-US" dirty="0"/>
              <a:t>Aiden’s nonresponse to Tier II indicates he may need individualized Tier III interventions.</a:t>
            </a:r>
          </a:p>
        </p:txBody>
      </p:sp>
    </p:spTree>
    <p:extLst>
      <p:ext uri="{BB962C8B-B14F-4D97-AF65-F5344CB8AC3E}">
        <p14:creationId xmlns:p14="http://schemas.microsoft.com/office/powerpoint/2010/main" val="1534462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684B-140B-4C26-8FE3-B4C4DCAAE050}"/>
              </a:ext>
            </a:extLst>
          </p:cNvPr>
          <p:cNvSpPr>
            <a:spLocks noGrp="1"/>
          </p:cNvSpPr>
          <p:nvPr>
            <p:ph type="title"/>
          </p:nvPr>
        </p:nvSpPr>
        <p:spPr/>
        <p:txBody>
          <a:bodyPr/>
          <a:lstStyle/>
          <a:p>
            <a:r>
              <a:rPr lang="en-US" dirty="0"/>
              <a:t>A Universal Screener Is Used</a:t>
            </a:r>
          </a:p>
        </p:txBody>
      </p:sp>
      <p:sp>
        <p:nvSpPr>
          <p:cNvPr id="3" name="Content Placeholder 2">
            <a:extLst>
              <a:ext uri="{FF2B5EF4-FFF2-40B4-BE49-F238E27FC236}">
                <a16:creationId xmlns:a16="http://schemas.microsoft.com/office/drawing/2014/main" id="{FC701B92-C534-48F5-892F-CF619D8FDAF4}"/>
              </a:ext>
            </a:extLst>
          </p:cNvPr>
          <p:cNvSpPr>
            <a:spLocks noGrp="1"/>
          </p:cNvSpPr>
          <p:nvPr>
            <p:ph idx="1"/>
          </p:nvPr>
        </p:nvSpPr>
        <p:spPr/>
        <p:txBody>
          <a:bodyPr/>
          <a:lstStyle/>
          <a:p>
            <a:pPr marL="173736" indent="-173736"/>
            <a:r>
              <a:rPr lang="en-US" dirty="0"/>
              <a:t>Before making their final decision about Aiden, the Core Team decides to use a universal screener, the Strengths and Difficulties Questionnaire (SDQ).</a:t>
            </a:r>
          </a:p>
          <a:p>
            <a:pPr marL="173736" indent="-173736"/>
            <a:r>
              <a:rPr lang="en-US" dirty="0"/>
              <a:t>They obtain Aiden’s mother’s consent before screening Aiden.</a:t>
            </a:r>
          </a:p>
          <a:p>
            <a:pPr marL="173736" indent="-173736"/>
            <a:r>
              <a:rPr lang="en-US" dirty="0"/>
              <a:t>Results of the screening confirm that Aiden struggles with prosocial behaviors and could benefit from Tier III interventions.</a:t>
            </a:r>
          </a:p>
        </p:txBody>
      </p:sp>
    </p:spTree>
    <p:extLst>
      <p:ext uri="{BB962C8B-B14F-4D97-AF65-F5344CB8AC3E}">
        <p14:creationId xmlns:p14="http://schemas.microsoft.com/office/powerpoint/2010/main" val="4101214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781A-2A88-497D-9367-89B82BA5E4F2}"/>
              </a:ext>
            </a:extLst>
          </p:cNvPr>
          <p:cNvSpPr>
            <a:spLocks noGrp="1"/>
          </p:cNvSpPr>
          <p:nvPr>
            <p:ph type="title"/>
          </p:nvPr>
        </p:nvSpPr>
        <p:spPr/>
        <p:txBody>
          <a:bodyPr/>
          <a:lstStyle/>
          <a:p>
            <a:r>
              <a:rPr lang="en-US" dirty="0"/>
              <a:t>Aiden Is Found Eligible </a:t>
            </a:r>
          </a:p>
        </p:txBody>
      </p:sp>
      <p:sp>
        <p:nvSpPr>
          <p:cNvPr id="3" name="Content Placeholder 2">
            <a:extLst>
              <a:ext uri="{FF2B5EF4-FFF2-40B4-BE49-F238E27FC236}">
                <a16:creationId xmlns:a16="http://schemas.microsoft.com/office/drawing/2014/main" id="{DEA985EF-DA9F-4235-A43B-276CDE1CBA9D}"/>
              </a:ext>
            </a:extLst>
          </p:cNvPr>
          <p:cNvSpPr>
            <a:spLocks noGrp="1"/>
          </p:cNvSpPr>
          <p:nvPr>
            <p:ph idx="1"/>
          </p:nvPr>
        </p:nvSpPr>
        <p:spPr/>
        <p:txBody>
          <a:bodyPr/>
          <a:lstStyle/>
          <a:p>
            <a:pPr marL="173736" indent="-173736"/>
            <a:r>
              <a:rPr lang="en-US" dirty="0"/>
              <a:t>Based on all of the objective criteria, the Core Team decides to move forward with establishing an Action (problem-solving) Team for Aiden.</a:t>
            </a:r>
          </a:p>
          <a:p>
            <a:pPr marL="173736" indent="-173736"/>
            <a:r>
              <a:rPr lang="en-US" dirty="0"/>
              <a:t>The Action Team will be composed of individuals who are familiar with Aiden and his behaviors.</a:t>
            </a:r>
          </a:p>
          <a:p>
            <a:pPr marL="173736" indent="-173736"/>
            <a:r>
              <a:rPr lang="en-US" dirty="0"/>
              <a:t>The Action Team will complete a Functional Behavior Assessment to determine if a Behavior Intervention Plan or other services are needed for Aiden.</a:t>
            </a:r>
          </a:p>
        </p:txBody>
      </p:sp>
    </p:spTree>
    <p:extLst>
      <p:ext uri="{BB962C8B-B14F-4D97-AF65-F5344CB8AC3E}">
        <p14:creationId xmlns:p14="http://schemas.microsoft.com/office/powerpoint/2010/main" val="1646710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CEDE-1545-421E-AD77-E90C62F6C642}"/>
              </a:ext>
            </a:extLst>
          </p:cNvPr>
          <p:cNvSpPr>
            <a:spLocks noGrp="1"/>
          </p:cNvSpPr>
          <p:nvPr>
            <p:ph type="title"/>
          </p:nvPr>
        </p:nvSpPr>
        <p:spPr/>
        <p:txBody>
          <a:bodyPr/>
          <a:lstStyle/>
          <a:p>
            <a:r>
              <a:rPr lang="en-US" dirty="0"/>
              <a:t>An Action Team Is Formed</a:t>
            </a:r>
          </a:p>
        </p:txBody>
      </p:sp>
      <p:sp>
        <p:nvSpPr>
          <p:cNvPr id="3" name="Content Placeholder 2">
            <a:extLst>
              <a:ext uri="{FF2B5EF4-FFF2-40B4-BE49-F238E27FC236}">
                <a16:creationId xmlns:a16="http://schemas.microsoft.com/office/drawing/2014/main" id="{C69F18C6-8763-4941-ADD9-DD83D6CD5185}"/>
              </a:ext>
            </a:extLst>
          </p:cNvPr>
          <p:cNvSpPr>
            <a:spLocks noGrp="1"/>
          </p:cNvSpPr>
          <p:nvPr>
            <p:ph idx="1"/>
          </p:nvPr>
        </p:nvSpPr>
        <p:spPr/>
        <p:txBody>
          <a:bodyPr>
            <a:normAutofit/>
          </a:bodyPr>
          <a:lstStyle/>
          <a:p>
            <a:pPr marL="173736" indent="-173736"/>
            <a:r>
              <a:rPr lang="en-US" dirty="0"/>
              <a:t>The following people are asked to serve as Aiden’s Action Team based on their knowledge of Aiden:</a:t>
            </a:r>
          </a:p>
          <a:p>
            <a:pPr marL="457200" lvl="1" indent="-173736"/>
            <a:r>
              <a:rPr lang="en-US" dirty="0"/>
              <a:t>Mr. Jones, Aiden’s teacher</a:t>
            </a:r>
          </a:p>
          <a:p>
            <a:pPr marL="457200" lvl="1" indent="-173736"/>
            <a:r>
              <a:rPr lang="en-US" dirty="0"/>
              <a:t>Mrs. Kelly, the school nurse who has good rapport with Aiden</a:t>
            </a:r>
          </a:p>
          <a:p>
            <a:pPr marL="457200" lvl="1" indent="-173736"/>
            <a:r>
              <a:rPr lang="en-US" dirty="0"/>
              <a:t>Linda Hendricks, Aiden’s mother</a:t>
            </a:r>
          </a:p>
          <a:p>
            <a:pPr marL="457200" lvl="1" indent="-173736"/>
            <a:r>
              <a:rPr lang="en-US" dirty="0"/>
              <a:t>Ms. Jackson, the Guidance Counselor. She will guide the team in the FBA/BIP process</a:t>
            </a:r>
          </a:p>
          <a:p>
            <a:pPr marL="173736" indent="-173736"/>
            <a:r>
              <a:rPr lang="en-US" dirty="0"/>
              <a:t>The Action Team decides to meet on Wednesdays at 8:15 a.m. A sub is provided for Mr. Jones.</a:t>
            </a:r>
          </a:p>
          <a:p>
            <a:endParaRPr lang="en-US" dirty="0"/>
          </a:p>
        </p:txBody>
      </p:sp>
    </p:spTree>
    <p:extLst>
      <p:ext uri="{BB962C8B-B14F-4D97-AF65-F5344CB8AC3E}">
        <p14:creationId xmlns:p14="http://schemas.microsoft.com/office/powerpoint/2010/main" val="3890566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Do It with Fidelity!</a:t>
            </a:r>
            <a:endParaRPr lang="en-US" sz="6600" dirty="0"/>
          </a:p>
        </p:txBody>
      </p:sp>
      <p:sp>
        <p:nvSpPr>
          <p:cNvPr id="303" name="Google Shape;303;p31"/>
          <p:cNvSpPr txBox="1">
            <a:spLocks noGrp="1"/>
          </p:cNvSpPr>
          <p:nvPr>
            <p:ph idx="1"/>
          </p:nvPr>
        </p:nvSpPr>
        <p:spPr>
          <a:xfrm>
            <a:off x="838200" y="2050868"/>
            <a:ext cx="10515600" cy="385463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b="1" u="sng" dirty="0"/>
              <a:t>Tiered Fidelity Inventory (TFI)</a:t>
            </a:r>
            <a:endParaRPr dirty="0"/>
          </a:p>
          <a:p>
            <a:pPr marL="0" lvl="0" indent="177800" algn="ctr" rtl="0">
              <a:lnSpc>
                <a:spcPct val="90000"/>
              </a:lnSpc>
              <a:spcBef>
                <a:spcPts val="1000"/>
              </a:spcBef>
              <a:spcAft>
                <a:spcPts val="0"/>
              </a:spcAft>
              <a:buClr>
                <a:schemeClr val="dk1"/>
              </a:buClr>
              <a:buSzPts val="2800"/>
              <a:buNone/>
            </a:pPr>
            <a:endParaRPr dirty="0"/>
          </a:p>
          <a:p>
            <a:pPr marL="173736" lvl="0" indent="-173736" algn="l" rtl="0">
              <a:lnSpc>
                <a:spcPct val="90000"/>
              </a:lnSpc>
              <a:spcBef>
                <a:spcPts val="1000"/>
              </a:spcBef>
              <a:spcAft>
                <a:spcPts val="0"/>
              </a:spcAft>
              <a:buClr>
                <a:schemeClr val="dk1"/>
              </a:buClr>
              <a:buSzPts val="2800"/>
              <a:buChar char="•"/>
            </a:pPr>
            <a:r>
              <a:rPr lang="en-US" dirty="0"/>
              <a:t>Section 3.3: Screening</a:t>
            </a:r>
          </a:p>
          <a:p>
            <a:pPr marL="173736" lvl="0" indent="-173736" algn="l" rtl="0">
              <a:lnSpc>
                <a:spcPct val="90000"/>
              </a:lnSpc>
              <a:spcBef>
                <a:spcPts val="1000"/>
              </a:spcBef>
              <a:spcAft>
                <a:spcPts val="0"/>
              </a:spcAft>
              <a:buClr>
                <a:schemeClr val="dk1"/>
              </a:buClr>
              <a:buSzPts val="2800"/>
              <a:buChar char="•"/>
            </a:pPr>
            <a:r>
              <a:rPr lang="en-US" dirty="0"/>
              <a:t>Section 3.14: Data Systems</a:t>
            </a:r>
          </a:p>
          <a:p>
            <a:pPr marL="173736" lvl="0" indent="-173736" algn="l" rtl="0">
              <a:lnSpc>
                <a:spcPct val="90000"/>
              </a:lnSpc>
              <a:spcBef>
                <a:spcPts val="1000"/>
              </a:spcBef>
              <a:spcAft>
                <a:spcPts val="0"/>
              </a:spcAft>
              <a:buClr>
                <a:schemeClr val="dk1"/>
              </a:buClr>
              <a:buSzPts val="2800"/>
              <a:buChar char="•"/>
            </a:pPr>
            <a:r>
              <a:rPr lang="en-US" dirty="0"/>
              <a:t>Section 3.15: Data-Based Decision Making</a:t>
            </a:r>
            <a:endParaRPr dirty="0"/>
          </a:p>
        </p:txBody>
      </p:sp>
    </p:spTree>
    <p:extLst>
      <p:ext uri="{BB962C8B-B14F-4D97-AF65-F5344CB8AC3E}">
        <p14:creationId xmlns:p14="http://schemas.microsoft.com/office/powerpoint/2010/main" val="3663353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 Screening</a:t>
            </a:r>
          </a:p>
        </p:txBody>
      </p:sp>
      <p:graphicFrame>
        <p:nvGraphicFramePr>
          <p:cNvPr id="4" name="Table 3"/>
          <p:cNvGraphicFramePr>
            <a:graphicFrameLocks noGrp="1"/>
          </p:cNvGraphicFramePr>
          <p:nvPr>
            <p:extLst>
              <p:ext uri="{D42A27DB-BD31-4B8C-83A1-F6EECF244321}">
                <p14:modId xmlns:p14="http://schemas.microsoft.com/office/powerpoint/2010/main" val="2918508381"/>
              </p:ext>
            </p:extLst>
          </p:nvPr>
        </p:nvGraphicFramePr>
        <p:xfrm>
          <a:off x="419100" y="1574800"/>
          <a:ext cx="11341100" cy="4398086"/>
        </p:xfrm>
        <a:graphic>
          <a:graphicData uri="http://schemas.openxmlformats.org/drawingml/2006/table">
            <a:tbl>
              <a:tblPr firstRow="1" bandRow="1">
                <a:tableStyleId>{5C22544A-7EE6-4342-B048-85BDC9FD1C3A}</a:tableStyleId>
              </a:tblPr>
              <a:tblGrid>
                <a:gridCol w="4260788">
                  <a:extLst>
                    <a:ext uri="{9D8B030D-6E8A-4147-A177-3AD203B41FA5}">
                      <a16:colId xmlns:a16="http://schemas.microsoft.com/office/drawing/2014/main" val="4159042440"/>
                    </a:ext>
                  </a:extLst>
                </a:gridCol>
                <a:gridCol w="2835275">
                  <a:extLst>
                    <a:ext uri="{9D8B030D-6E8A-4147-A177-3AD203B41FA5}">
                      <a16:colId xmlns:a16="http://schemas.microsoft.com/office/drawing/2014/main" val="1718697406"/>
                    </a:ext>
                  </a:extLst>
                </a:gridCol>
                <a:gridCol w="4245037">
                  <a:extLst>
                    <a:ext uri="{9D8B030D-6E8A-4147-A177-3AD203B41FA5}">
                      <a16:colId xmlns:a16="http://schemas.microsoft.com/office/drawing/2014/main" val="481825375"/>
                    </a:ext>
                  </a:extLst>
                </a:gridCol>
              </a:tblGrid>
              <a:tr h="493806">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pPr algn="ctr"/>
                      <a:r>
                        <a:rPr lang="en-US" dirty="0"/>
                        <a:t>Scoring Criteria</a:t>
                      </a:r>
                    </a:p>
                  </a:txBody>
                  <a:tcPr anchor="ctr"/>
                </a:tc>
                <a:extLst>
                  <a:ext uri="{0D108BD9-81ED-4DB2-BD59-A6C34878D82A}">
                    <a16:rowId xmlns:a16="http://schemas.microsoft.com/office/drawing/2014/main" val="2907712974"/>
                  </a:ext>
                </a:extLst>
              </a:tr>
              <a:tr h="886760">
                <a:tc vMerge="1">
                  <a:txBody>
                    <a:bodyPr/>
                    <a:lstStyle/>
                    <a:p>
                      <a:endParaRPr lang="en-US" dirty="0"/>
                    </a:p>
                  </a:txBody>
                  <a:tcPr/>
                </a:tc>
                <a:tc vMerge="1">
                  <a:txBody>
                    <a:bodyPr/>
                    <a:lstStyle/>
                    <a:p>
                      <a:endParaRPr lang="en-US" dirty="0"/>
                    </a:p>
                  </a:txBody>
                  <a:tcPr/>
                </a:tc>
                <a:tc>
                  <a:txBody>
                    <a:bodyPr/>
                    <a:lstStyle/>
                    <a:p>
                      <a:pPr algn="l"/>
                      <a:r>
                        <a:rPr lang="en-US" sz="1600" b="1" dirty="0"/>
                        <a:t>0</a:t>
                      </a:r>
                      <a:r>
                        <a:rPr lang="en-US" sz="1600" b="1" baseline="0" dirty="0"/>
                        <a:t> = Not implemented</a:t>
                      </a:r>
                    </a:p>
                    <a:p>
                      <a:pPr algn="l"/>
                      <a:r>
                        <a:rPr lang="en-US" sz="1600" b="1" baseline="0" dirty="0"/>
                        <a:t>1 = Partially implemented</a:t>
                      </a:r>
                    </a:p>
                    <a:p>
                      <a:pPr algn="l"/>
                      <a:r>
                        <a:rPr lang="en-US" sz="1600" b="1" baseline="0" dirty="0"/>
                        <a:t>2 = Fully implemented</a:t>
                      </a:r>
                      <a:endParaRPr lang="en-US" sz="1600" b="1" dirty="0"/>
                    </a:p>
                  </a:txBody>
                  <a:tcPr anchor="ctr"/>
                </a:tc>
                <a:extLst>
                  <a:ext uri="{0D108BD9-81ED-4DB2-BD59-A6C34878D82A}">
                    <a16:rowId xmlns:a16="http://schemas.microsoft.com/office/drawing/2014/main" val="3063931197"/>
                  </a:ext>
                </a:extLst>
              </a:tr>
              <a:tr h="2962834">
                <a:tc>
                  <a:txBody>
                    <a:bodyPr/>
                    <a:lstStyle/>
                    <a:p>
                      <a:r>
                        <a:rPr lang="en-US" sz="1600" b="1" dirty="0"/>
                        <a:t>3.3 Screening</a:t>
                      </a:r>
                      <a:r>
                        <a:rPr lang="en-US" sz="1600" dirty="0"/>
                        <a:t>: Tier III team uses decision rules and data (e.g., ODRs, Tier II performance, academic progress, absences, teacher/family/student nominations)</a:t>
                      </a:r>
                      <a:r>
                        <a:rPr lang="en-US" sz="1600" baseline="0" dirty="0"/>
                        <a:t> to identify students who require Tier III supports.</a:t>
                      </a:r>
                    </a:p>
                    <a:p>
                      <a:endParaRPr lang="en-US" sz="1600" baseline="0" dirty="0"/>
                    </a:p>
                    <a:p>
                      <a:endParaRPr lang="en-US" sz="1600" baseline="0" dirty="0"/>
                    </a:p>
                    <a:p>
                      <a:endParaRPr lang="en-US" sz="1600" dirty="0"/>
                    </a:p>
                    <a:p>
                      <a:endParaRPr lang="en-US" sz="1600" dirty="0"/>
                    </a:p>
                  </a:txBody>
                  <a:tcPr/>
                </a:tc>
                <a:tc>
                  <a:txBody>
                    <a:bodyPr/>
                    <a:lstStyle/>
                    <a:p>
                      <a:pPr marL="285750" indent="-285750">
                        <a:buFont typeface="Arial" panose="020B0604020202020204" pitchFamily="34" charset="0"/>
                        <a:buChar char="•"/>
                      </a:pPr>
                      <a:r>
                        <a:rPr lang="en-US" sz="1600" dirty="0"/>
                        <a:t>School policy</a:t>
                      </a:r>
                    </a:p>
                    <a:p>
                      <a:pPr marL="285750" indent="-285750">
                        <a:buFont typeface="Arial" panose="020B0604020202020204" pitchFamily="34" charset="0"/>
                        <a:buChar char="•"/>
                      </a:pPr>
                      <a:r>
                        <a:rPr lang="en-US" sz="1600" dirty="0"/>
                        <a:t>Team decision rubric</a:t>
                      </a:r>
                    </a:p>
                    <a:p>
                      <a:pPr marL="285750" indent="-285750">
                        <a:buFont typeface="Arial" panose="020B0604020202020204" pitchFamily="34" charset="0"/>
                        <a:buChar char="•"/>
                      </a:pPr>
                      <a:r>
                        <a:rPr lang="en-US" sz="1600" dirty="0"/>
                        <a:t>Team</a:t>
                      </a:r>
                      <a:r>
                        <a:rPr lang="en-US" sz="1600" baseline="0" dirty="0"/>
                        <a:t> meeting minutes</a:t>
                      </a:r>
                      <a:endParaRPr lang="en-US" sz="1600" dirty="0"/>
                    </a:p>
                  </a:txBody>
                  <a:tcPr/>
                </a:tc>
                <a:tc>
                  <a:txBody>
                    <a:bodyPr/>
                    <a:lstStyle/>
                    <a:p>
                      <a:r>
                        <a:rPr lang="en-US" sz="1600" dirty="0"/>
                        <a:t>0 = No decision rules</a:t>
                      </a:r>
                      <a:r>
                        <a:rPr lang="en-US" sz="1600" baseline="0" dirty="0"/>
                        <a:t> for identifying students who should receive Tier III supports</a:t>
                      </a:r>
                    </a:p>
                    <a:p>
                      <a:endParaRPr lang="en-US" sz="1600" baseline="0" dirty="0"/>
                    </a:p>
                    <a:p>
                      <a:r>
                        <a:rPr lang="en-US" sz="1600" baseline="0" dirty="0"/>
                        <a:t>1 = Informal process or one data source for identifying students who qualify for Tier III supports</a:t>
                      </a:r>
                    </a:p>
                    <a:p>
                      <a:endParaRPr lang="en-US" sz="1600" baseline="0" dirty="0"/>
                    </a:p>
                    <a:p>
                      <a:r>
                        <a:rPr lang="en-US" sz="1600" baseline="0" dirty="0"/>
                        <a:t>2 = Written data decision rules used with multiple data sources for identifying students who qualify for Tier III supports, and evidence the policy/rubric includes option for teacher/family/student nominations</a:t>
                      </a:r>
                      <a:endParaRPr lang="en-US" sz="1600" dirty="0"/>
                    </a:p>
                  </a:txBody>
                  <a:tcPr/>
                </a:tc>
                <a:extLst>
                  <a:ext uri="{0D108BD9-81ED-4DB2-BD59-A6C34878D82A}">
                    <a16:rowId xmlns:a16="http://schemas.microsoft.com/office/drawing/2014/main" val="3685437643"/>
                  </a:ext>
                </a:extLst>
              </a:tr>
            </a:tbl>
          </a:graphicData>
        </a:graphic>
      </p:graphicFrame>
      <p:sp>
        <p:nvSpPr>
          <p:cNvPr id="5" name="TextBox 4"/>
          <p:cNvSpPr txBox="1"/>
          <p:nvPr/>
        </p:nvSpPr>
        <p:spPr>
          <a:xfrm>
            <a:off x="1889760" y="4643307"/>
            <a:ext cx="4028440" cy="923330"/>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a:solidFill>
                  <a:schemeClr val="tx1"/>
                </a:solidFill>
              </a:rPr>
              <a:t>Main Idea: </a:t>
            </a:r>
            <a:r>
              <a:rPr lang="en-US" dirty="0">
                <a:solidFill>
                  <a:schemeClr val="tx1"/>
                </a:solidFill>
              </a:rPr>
              <a:t>Timely selection of students for Tier III supports improves the effectiveness of Tier III implementation.</a:t>
            </a:r>
            <a:endParaRPr lang="en-US" b="1" dirty="0">
              <a:solidFill>
                <a:schemeClr val="tx1"/>
              </a:solidFill>
            </a:endParaRPr>
          </a:p>
        </p:txBody>
      </p:sp>
    </p:spTree>
    <p:extLst>
      <p:ext uri="{BB962C8B-B14F-4D97-AF65-F5344CB8AC3E}">
        <p14:creationId xmlns:p14="http://schemas.microsoft.com/office/powerpoint/2010/main" val="3893121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3.14 Data System</a:t>
            </a:r>
          </a:p>
        </p:txBody>
      </p:sp>
      <p:graphicFrame>
        <p:nvGraphicFramePr>
          <p:cNvPr id="4" name="Table 3"/>
          <p:cNvGraphicFramePr>
            <a:graphicFrameLocks noGrp="1"/>
          </p:cNvGraphicFramePr>
          <p:nvPr>
            <p:extLst>
              <p:ext uri="{D42A27DB-BD31-4B8C-83A1-F6EECF244321}">
                <p14:modId xmlns:p14="http://schemas.microsoft.com/office/powerpoint/2010/main" val="708922354"/>
              </p:ext>
            </p:extLst>
          </p:nvPr>
        </p:nvGraphicFramePr>
        <p:xfrm>
          <a:off x="508000" y="1524000"/>
          <a:ext cx="11074400" cy="4401361"/>
        </p:xfrm>
        <a:graphic>
          <a:graphicData uri="http://schemas.openxmlformats.org/drawingml/2006/table">
            <a:tbl>
              <a:tblPr firstRow="1" bandRow="1">
                <a:tableStyleId>{5C22544A-7EE6-4342-B048-85BDC9FD1C3A}</a:tableStyleId>
              </a:tblPr>
              <a:tblGrid>
                <a:gridCol w="4160591">
                  <a:extLst>
                    <a:ext uri="{9D8B030D-6E8A-4147-A177-3AD203B41FA5}">
                      <a16:colId xmlns:a16="http://schemas.microsoft.com/office/drawing/2014/main" val="4159042440"/>
                    </a:ext>
                  </a:extLst>
                </a:gridCol>
                <a:gridCol w="2768600">
                  <a:extLst>
                    <a:ext uri="{9D8B030D-6E8A-4147-A177-3AD203B41FA5}">
                      <a16:colId xmlns:a16="http://schemas.microsoft.com/office/drawing/2014/main" val="1718697406"/>
                    </a:ext>
                  </a:extLst>
                </a:gridCol>
                <a:gridCol w="4145209">
                  <a:extLst>
                    <a:ext uri="{9D8B030D-6E8A-4147-A177-3AD203B41FA5}">
                      <a16:colId xmlns:a16="http://schemas.microsoft.com/office/drawing/2014/main" val="481825375"/>
                    </a:ext>
                  </a:extLst>
                </a:gridCol>
              </a:tblGrid>
              <a:tr h="498137">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pPr algn="ctr"/>
                      <a:r>
                        <a:rPr lang="en-US" dirty="0"/>
                        <a:t>Scoring Criteria</a:t>
                      </a:r>
                    </a:p>
                  </a:txBody>
                  <a:tcPr anchor="ctr"/>
                </a:tc>
                <a:extLst>
                  <a:ext uri="{0D108BD9-81ED-4DB2-BD59-A6C34878D82A}">
                    <a16:rowId xmlns:a16="http://schemas.microsoft.com/office/drawing/2014/main" val="2907712974"/>
                  </a:ext>
                </a:extLst>
              </a:tr>
              <a:tr h="894539">
                <a:tc vMerge="1">
                  <a:txBody>
                    <a:bodyPr/>
                    <a:lstStyle/>
                    <a:p>
                      <a:endParaRPr lang="en-US" dirty="0"/>
                    </a:p>
                  </a:txBody>
                  <a:tcPr/>
                </a:tc>
                <a:tc vMerge="1">
                  <a:txBody>
                    <a:bodyPr/>
                    <a:lstStyle/>
                    <a:p>
                      <a:endParaRPr lang="en-US" dirty="0"/>
                    </a:p>
                  </a:txBody>
                  <a:tcPr/>
                </a:tc>
                <a:tc>
                  <a:txBody>
                    <a:bodyPr/>
                    <a:lstStyle/>
                    <a:p>
                      <a:pPr algn="l"/>
                      <a:r>
                        <a:rPr lang="en-US" sz="1800" b="1" dirty="0"/>
                        <a:t>0</a:t>
                      </a:r>
                      <a:r>
                        <a:rPr lang="en-US" sz="1800" b="1" baseline="0" dirty="0"/>
                        <a:t> = Not implemented</a:t>
                      </a:r>
                    </a:p>
                    <a:p>
                      <a:pPr algn="l"/>
                      <a:r>
                        <a:rPr lang="en-US" sz="1800" b="1" baseline="0" dirty="0"/>
                        <a:t>1 = Partially implemented</a:t>
                      </a:r>
                    </a:p>
                    <a:p>
                      <a:pPr algn="l"/>
                      <a:r>
                        <a:rPr lang="en-US" sz="1800" b="1" baseline="0" dirty="0"/>
                        <a:t>2 = Fully implemented</a:t>
                      </a:r>
                      <a:endParaRPr lang="en-US" sz="1800" b="1" dirty="0"/>
                    </a:p>
                  </a:txBody>
                  <a:tcPr anchor="ctr"/>
                </a:tc>
                <a:extLst>
                  <a:ext uri="{0D108BD9-81ED-4DB2-BD59-A6C34878D82A}">
                    <a16:rowId xmlns:a16="http://schemas.microsoft.com/office/drawing/2014/main" val="3063931197"/>
                  </a:ext>
                </a:extLst>
              </a:tr>
              <a:tr h="2988824">
                <a:tc>
                  <a:txBody>
                    <a:bodyPr/>
                    <a:lstStyle/>
                    <a:p>
                      <a:r>
                        <a:rPr lang="en-US" sz="1800" b="1" dirty="0"/>
                        <a:t>3.14 Data</a:t>
                      </a:r>
                      <a:r>
                        <a:rPr lang="en-US" sz="1800" b="1" baseline="0" dirty="0"/>
                        <a:t> System</a:t>
                      </a:r>
                      <a:r>
                        <a:rPr lang="en-US" sz="1800" dirty="0"/>
                        <a:t>: Aggregated (i.e.,</a:t>
                      </a:r>
                      <a:r>
                        <a:rPr lang="en-US" sz="1800" baseline="0" dirty="0"/>
                        <a:t> overall school-level) Tier III data are summarized and reported to staff at least monthly on (a) fidelity of support plan implementation, and (b) impact on student outcomes.</a:t>
                      </a:r>
                    </a:p>
                    <a:p>
                      <a:endParaRPr lang="en-US" sz="1800" baseline="0" dirty="0"/>
                    </a:p>
                    <a:p>
                      <a:endParaRPr lang="en-US" sz="1800" baseline="0" dirty="0"/>
                    </a:p>
                    <a:p>
                      <a:endParaRPr lang="en-US" sz="1800" dirty="0"/>
                    </a:p>
                    <a:p>
                      <a:endParaRPr lang="en-US" sz="1800" dirty="0"/>
                    </a:p>
                  </a:txBody>
                  <a:tcPr/>
                </a:tc>
                <a:tc>
                  <a:txBody>
                    <a:bodyPr/>
                    <a:lstStyle/>
                    <a:p>
                      <a:pPr marL="285750" indent="-285750">
                        <a:buFont typeface="Arial" panose="020B0604020202020204" pitchFamily="34" charset="0"/>
                        <a:buChar char="•"/>
                      </a:pPr>
                      <a:r>
                        <a:rPr lang="en-US" sz="1800" dirty="0"/>
                        <a:t>Reports to staff</a:t>
                      </a:r>
                    </a:p>
                    <a:p>
                      <a:pPr marL="285750" indent="-285750">
                        <a:buFont typeface="Arial" panose="020B0604020202020204" pitchFamily="34" charset="0"/>
                        <a:buChar char="•"/>
                      </a:pPr>
                      <a:r>
                        <a:rPr lang="en-US" sz="1800" dirty="0"/>
                        <a:t>Staff meeting minutes</a:t>
                      </a:r>
                    </a:p>
                    <a:p>
                      <a:pPr marL="285750" indent="-285750">
                        <a:buFont typeface="Arial" panose="020B0604020202020204" pitchFamily="34" charset="0"/>
                        <a:buChar char="•"/>
                      </a:pPr>
                      <a:r>
                        <a:rPr lang="en-US" sz="1800" dirty="0"/>
                        <a:t>Staff report</a:t>
                      </a:r>
                    </a:p>
                  </a:txBody>
                  <a:tcPr/>
                </a:tc>
                <a:tc>
                  <a:txBody>
                    <a:bodyPr/>
                    <a:lstStyle/>
                    <a:p>
                      <a:r>
                        <a:rPr lang="en-US" sz="1800" dirty="0"/>
                        <a:t>0 = No quantifiable data</a:t>
                      </a:r>
                      <a:endParaRPr lang="en-US" sz="1800" baseline="0" dirty="0"/>
                    </a:p>
                    <a:p>
                      <a:endParaRPr lang="en-US" sz="1800" baseline="0" dirty="0"/>
                    </a:p>
                    <a:p>
                      <a:r>
                        <a:rPr lang="en-US" sz="1800" baseline="0" dirty="0"/>
                        <a:t>1 = Data are collected on outcomes and/or fidelity but not reported monthly</a:t>
                      </a:r>
                    </a:p>
                    <a:p>
                      <a:endParaRPr lang="en-US" sz="1800" baseline="0" dirty="0"/>
                    </a:p>
                    <a:p>
                      <a:r>
                        <a:rPr lang="en-US" sz="1800" baseline="0" dirty="0"/>
                        <a:t>2 = Data are collected on student outcomes AND fidelity and are reported to staff at least monthly</a:t>
                      </a:r>
                      <a:endParaRPr lang="en-US" sz="1800" dirty="0"/>
                    </a:p>
                  </a:txBody>
                  <a:tcPr/>
                </a:tc>
                <a:extLst>
                  <a:ext uri="{0D108BD9-81ED-4DB2-BD59-A6C34878D82A}">
                    <a16:rowId xmlns:a16="http://schemas.microsoft.com/office/drawing/2014/main" val="3685437643"/>
                  </a:ext>
                </a:extLst>
              </a:tr>
            </a:tbl>
          </a:graphicData>
        </a:graphic>
      </p:graphicFrame>
      <p:sp>
        <p:nvSpPr>
          <p:cNvPr id="5" name="TextBox 4"/>
          <p:cNvSpPr txBox="1"/>
          <p:nvPr/>
        </p:nvSpPr>
        <p:spPr>
          <a:xfrm>
            <a:off x="2969260" y="4517936"/>
            <a:ext cx="3482340" cy="1200329"/>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a:solidFill>
                  <a:schemeClr val="tx1"/>
                </a:solidFill>
              </a:rPr>
              <a:t>Main Idea: </a:t>
            </a:r>
            <a:r>
              <a:rPr lang="en-US" dirty="0">
                <a:solidFill>
                  <a:schemeClr val="tx1"/>
                </a:solidFill>
              </a:rPr>
              <a:t>Teams need the right information in the right form at the right time to make effective decisions.</a:t>
            </a:r>
            <a:endParaRPr lang="en-US" b="1" dirty="0">
              <a:solidFill>
                <a:schemeClr val="tx1"/>
              </a:solidFill>
            </a:endParaRPr>
          </a:p>
        </p:txBody>
      </p:sp>
    </p:spTree>
    <p:extLst>
      <p:ext uri="{BB962C8B-B14F-4D97-AF65-F5344CB8AC3E}">
        <p14:creationId xmlns:p14="http://schemas.microsoft.com/office/powerpoint/2010/main" val="1648596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3.15 Data-based Decision Making</a:t>
            </a:r>
          </a:p>
        </p:txBody>
      </p:sp>
      <p:graphicFrame>
        <p:nvGraphicFramePr>
          <p:cNvPr id="4" name="Table 3"/>
          <p:cNvGraphicFramePr>
            <a:graphicFrameLocks noGrp="1"/>
          </p:cNvGraphicFramePr>
          <p:nvPr>
            <p:extLst>
              <p:ext uri="{D42A27DB-BD31-4B8C-83A1-F6EECF244321}">
                <p14:modId xmlns:p14="http://schemas.microsoft.com/office/powerpoint/2010/main" val="1494161754"/>
              </p:ext>
            </p:extLst>
          </p:nvPr>
        </p:nvGraphicFramePr>
        <p:xfrm>
          <a:off x="495300" y="1524476"/>
          <a:ext cx="11087100" cy="4527219"/>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4159042440"/>
                    </a:ext>
                  </a:extLst>
                </a:gridCol>
                <a:gridCol w="2603500">
                  <a:extLst>
                    <a:ext uri="{9D8B030D-6E8A-4147-A177-3AD203B41FA5}">
                      <a16:colId xmlns:a16="http://schemas.microsoft.com/office/drawing/2014/main" val="1718697406"/>
                    </a:ext>
                  </a:extLst>
                </a:gridCol>
                <a:gridCol w="5283200">
                  <a:extLst>
                    <a:ext uri="{9D8B030D-6E8A-4147-A177-3AD203B41FA5}">
                      <a16:colId xmlns:a16="http://schemas.microsoft.com/office/drawing/2014/main" val="481825375"/>
                    </a:ext>
                  </a:extLst>
                </a:gridCol>
              </a:tblGrid>
              <a:tr h="503859">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pPr algn="ctr"/>
                      <a:r>
                        <a:rPr lang="en-US" dirty="0"/>
                        <a:t>Scoring Criteria</a:t>
                      </a:r>
                    </a:p>
                  </a:txBody>
                  <a:tcPr anchor="ctr"/>
                </a:tc>
                <a:extLst>
                  <a:ext uri="{0D108BD9-81ED-4DB2-BD59-A6C34878D82A}">
                    <a16:rowId xmlns:a16="http://schemas.microsoft.com/office/drawing/2014/main" val="2907712974"/>
                  </a:ext>
                </a:extLst>
              </a:tr>
              <a:tr h="904813">
                <a:tc vMerge="1">
                  <a:txBody>
                    <a:bodyPr/>
                    <a:lstStyle/>
                    <a:p>
                      <a:endParaRPr lang="en-US" dirty="0"/>
                    </a:p>
                  </a:txBody>
                  <a:tcPr/>
                </a:tc>
                <a:tc vMerge="1">
                  <a:txBody>
                    <a:bodyPr/>
                    <a:lstStyle/>
                    <a:p>
                      <a:endParaRPr lang="en-US" dirty="0"/>
                    </a:p>
                  </a:txBody>
                  <a:tcPr/>
                </a:tc>
                <a:tc>
                  <a:txBody>
                    <a:bodyPr/>
                    <a:lstStyle/>
                    <a:p>
                      <a:pPr algn="l"/>
                      <a:r>
                        <a:rPr lang="en-US" sz="1800" b="1" dirty="0"/>
                        <a:t>0</a:t>
                      </a:r>
                      <a:r>
                        <a:rPr lang="en-US" sz="1800" b="1" baseline="0" dirty="0"/>
                        <a:t> = Not implemented</a:t>
                      </a:r>
                    </a:p>
                    <a:p>
                      <a:pPr algn="l"/>
                      <a:r>
                        <a:rPr lang="en-US" sz="1800" b="1" baseline="0" dirty="0"/>
                        <a:t>1 = Partially implemented</a:t>
                      </a:r>
                    </a:p>
                    <a:p>
                      <a:pPr algn="l"/>
                      <a:r>
                        <a:rPr lang="en-US" sz="1800" b="1" baseline="0" dirty="0"/>
                        <a:t>2 = Fully implemented</a:t>
                      </a:r>
                      <a:endParaRPr lang="en-US" sz="1800" b="1" dirty="0"/>
                    </a:p>
                  </a:txBody>
                  <a:tcPr anchor="ctr"/>
                </a:tc>
                <a:extLst>
                  <a:ext uri="{0D108BD9-81ED-4DB2-BD59-A6C34878D82A}">
                    <a16:rowId xmlns:a16="http://schemas.microsoft.com/office/drawing/2014/main" val="3063931197"/>
                  </a:ext>
                </a:extLst>
              </a:tr>
              <a:tr h="3023153">
                <a:tc>
                  <a:txBody>
                    <a:bodyPr/>
                    <a:lstStyle/>
                    <a:p>
                      <a:r>
                        <a:rPr lang="en-US" sz="1800" b="1" dirty="0"/>
                        <a:t>3.15 Data</a:t>
                      </a:r>
                      <a:r>
                        <a:rPr lang="en-US" sz="1800" b="1" baseline="0" dirty="0"/>
                        <a:t>-based Decision Making</a:t>
                      </a:r>
                      <a:r>
                        <a:rPr lang="en-US" sz="1800" dirty="0"/>
                        <a:t>: Each student’s individual support team meets at least monthly</a:t>
                      </a:r>
                      <a:r>
                        <a:rPr lang="en-US" sz="1800" baseline="0" dirty="0"/>
                        <a:t> (or more frequently if needed) and uses data to modify the support plan to improve fidelity of plan implementation and impact on quality of life, academic, and behavior outcomes.</a:t>
                      </a:r>
                      <a:endParaRPr lang="en-US" sz="1800" dirty="0"/>
                    </a:p>
                  </a:txBody>
                  <a:tcPr/>
                </a:tc>
                <a:tc>
                  <a:txBody>
                    <a:bodyPr/>
                    <a:lstStyle/>
                    <a:p>
                      <a:pPr marL="285750" indent="-285750">
                        <a:buFont typeface="Arial" panose="020B0604020202020204" pitchFamily="34" charset="0"/>
                        <a:buChar char="•"/>
                      </a:pPr>
                      <a:r>
                        <a:rPr lang="en-US" sz="1800" dirty="0"/>
                        <a:t>Three randomly selected Tier III behavior support plans created in the last 12 months (see TFI Tier III Support Plan Worksheet)</a:t>
                      </a:r>
                    </a:p>
                  </a:txBody>
                  <a:tcPr/>
                </a:tc>
                <a:tc>
                  <a:txBody>
                    <a:bodyPr/>
                    <a:lstStyle/>
                    <a:p>
                      <a:r>
                        <a:rPr lang="en-US" sz="1800" dirty="0"/>
                        <a:t>0 = Student individual support teams do not review plans or use data</a:t>
                      </a:r>
                      <a:endParaRPr lang="en-US" sz="1800" baseline="0" dirty="0"/>
                    </a:p>
                    <a:p>
                      <a:endParaRPr lang="en-US" sz="1800" baseline="0" dirty="0"/>
                    </a:p>
                    <a:p>
                      <a:r>
                        <a:rPr lang="en-US" sz="1800" baseline="0" dirty="0"/>
                        <a:t>1 = Each student’s individual support team reviews plan, but fidelity and outcome data are not both used for decision making or not all teams review plans</a:t>
                      </a:r>
                    </a:p>
                    <a:p>
                      <a:endParaRPr lang="en-US" sz="1800" baseline="0" dirty="0"/>
                    </a:p>
                    <a:p>
                      <a:r>
                        <a:rPr lang="en-US" sz="1800" baseline="0" dirty="0"/>
                        <a:t>2 = Each student’s individual support team continuously monitors data and reviews plan at least monthly, using both fidelity and outcome data for decision making</a:t>
                      </a:r>
                      <a:endParaRPr lang="en-US" sz="1800" dirty="0"/>
                    </a:p>
                  </a:txBody>
                  <a:tcPr/>
                </a:tc>
                <a:extLst>
                  <a:ext uri="{0D108BD9-81ED-4DB2-BD59-A6C34878D82A}">
                    <a16:rowId xmlns:a16="http://schemas.microsoft.com/office/drawing/2014/main" val="3685437643"/>
                  </a:ext>
                </a:extLst>
              </a:tr>
            </a:tbl>
          </a:graphicData>
        </a:graphic>
      </p:graphicFrame>
      <p:sp>
        <p:nvSpPr>
          <p:cNvPr id="5" name="TextBox 4"/>
          <p:cNvSpPr txBox="1"/>
          <p:nvPr/>
        </p:nvSpPr>
        <p:spPr>
          <a:xfrm>
            <a:off x="3606800" y="4987546"/>
            <a:ext cx="2603500" cy="1754326"/>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a:solidFill>
                  <a:schemeClr val="tx1"/>
                </a:solidFill>
              </a:rPr>
              <a:t>Main Idea: </a:t>
            </a:r>
            <a:r>
              <a:rPr lang="en-US" dirty="0">
                <a:solidFill>
                  <a:schemeClr val="tx1"/>
                </a:solidFill>
              </a:rPr>
              <a:t>Teams need to regularly review fidelity/outcome data to identify how Tier III supports should be altered.</a:t>
            </a:r>
            <a:endParaRPr lang="en-US" b="1" dirty="0">
              <a:solidFill>
                <a:schemeClr val="tx1"/>
              </a:solidFill>
            </a:endParaRPr>
          </a:p>
        </p:txBody>
      </p:sp>
    </p:spTree>
    <p:extLst>
      <p:ext uri="{BB962C8B-B14F-4D97-AF65-F5344CB8AC3E}">
        <p14:creationId xmlns:p14="http://schemas.microsoft.com/office/powerpoint/2010/main" val="922199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B4BD58-126E-4F36-B98A-F56EAA56DF88}"/>
              </a:ext>
            </a:extLst>
          </p:cNvPr>
          <p:cNvSpPr>
            <a:spLocks noGrp="1"/>
          </p:cNvSpPr>
          <p:nvPr>
            <p:ph idx="1"/>
          </p:nvPr>
        </p:nvSpPr>
        <p:spPr/>
        <p:txBody>
          <a:bodyPr anchor="ctr">
            <a:normAutofit/>
          </a:bodyPr>
          <a:lstStyle/>
          <a:p>
            <a:pPr marL="173736" indent="-173736">
              <a:buFont typeface="Arial" panose="020B0604020202020204" pitchFamily="34" charset="0"/>
              <a:buChar char="•"/>
            </a:pPr>
            <a:r>
              <a:rPr lang="en-US" dirty="0"/>
              <a:t>Use existing school data to develop data decision rules.</a:t>
            </a:r>
          </a:p>
          <a:p>
            <a:pPr marL="173736" indent="-173736"/>
            <a:r>
              <a:rPr lang="en-US" dirty="0"/>
              <a:t>Develop a system to determine nonresponse to Tier II interventions.</a:t>
            </a:r>
          </a:p>
          <a:p>
            <a:pPr marL="173736" indent="-173736">
              <a:buFont typeface="Arial" panose="020B0604020202020204" pitchFamily="34" charset="0"/>
              <a:buChar char="•"/>
            </a:pPr>
            <a:r>
              <a:rPr lang="en-US" dirty="0"/>
              <a:t>Develop a system for nominating students (process, documents, etc.).</a:t>
            </a:r>
          </a:p>
          <a:p>
            <a:pPr marL="173736" indent="-173736"/>
            <a:r>
              <a:rPr lang="en-US" dirty="0"/>
              <a:t>Decide if and how you will use universal screeners.</a:t>
            </a:r>
            <a:endParaRPr lang="en-US" dirty="0">
              <a:highlight>
                <a:srgbClr val="FFFF00"/>
              </a:highlight>
            </a:endParaRPr>
          </a:p>
        </p:txBody>
      </p:sp>
      <p:sp>
        <p:nvSpPr>
          <p:cNvPr id="4" name="Title 3">
            <a:extLst>
              <a:ext uri="{FF2B5EF4-FFF2-40B4-BE49-F238E27FC236}">
                <a16:creationId xmlns:a16="http://schemas.microsoft.com/office/drawing/2014/main" id="{D8124F55-3359-4426-B39D-C95BA24F29DE}"/>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526268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259CD9-CB32-4B9B-A9F9-147567E023B2}"/>
              </a:ext>
            </a:extLst>
          </p:cNvPr>
          <p:cNvSpPr>
            <a:spLocks noGrp="1"/>
          </p:cNvSpPr>
          <p:nvPr>
            <p:ph type="title"/>
          </p:nvPr>
        </p:nvSpPr>
        <p:spPr/>
        <p:txBody>
          <a:bodyPr>
            <a:normAutofit/>
          </a:bodyPr>
          <a:lstStyle/>
          <a:p>
            <a:pPr algn="ctr"/>
            <a:r>
              <a:rPr lang="en-US" dirty="0">
                <a:solidFill>
                  <a:schemeClr val="tx1"/>
                </a:solidFill>
              </a:rPr>
              <a:t>Resources</a:t>
            </a:r>
            <a:endParaRPr lang="en-US" dirty="0">
              <a:solidFill>
                <a:schemeClr val="bg1"/>
              </a:solidFill>
            </a:endParaRPr>
          </a:p>
        </p:txBody>
      </p:sp>
      <p:sp>
        <p:nvSpPr>
          <p:cNvPr id="4" name="Text Placeholder 3">
            <a:extLst>
              <a:ext uri="{FF2B5EF4-FFF2-40B4-BE49-F238E27FC236}">
                <a16:creationId xmlns:a16="http://schemas.microsoft.com/office/drawing/2014/main" id="{5B27E55F-AA7C-4968-85EE-9509A5C9F133}"/>
              </a:ext>
            </a:extLst>
          </p:cNvPr>
          <p:cNvSpPr>
            <a:spLocks noGrp="1"/>
          </p:cNvSpPr>
          <p:nvPr>
            <p:ph idx="1"/>
          </p:nvPr>
        </p:nvSpPr>
        <p:spPr/>
        <p:txBody>
          <a:bodyPr/>
          <a:lstStyle/>
          <a:p>
            <a:pPr marL="173736" indent="-173736"/>
            <a:r>
              <a:rPr lang="en-US" dirty="0">
                <a:hlinkClick r:id="rId3"/>
              </a:rPr>
              <a:t>SWPBIS Tiered Fidelity </a:t>
            </a:r>
            <a:endParaRPr lang="en-US" dirty="0"/>
          </a:p>
          <a:p>
            <a:pPr marL="173736" indent="-173736"/>
            <a:r>
              <a:rPr lang="en-US" dirty="0">
                <a:hlinkClick r:id="rId4"/>
              </a:rPr>
              <a:t>National Center on Intensive Intervention</a:t>
            </a:r>
            <a:endParaRPr lang="en-US" dirty="0"/>
          </a:p>
          <a:p>
            <a:pPr marL="173736" indent="-173736"/>
            <a:r>
              <a:rPr lang="en-US" dirty="0">
                <a:hlinkClick r:id="rId5"/>
              </a:rPr>
              <a:t>Missouri SW-PBIS Tier III Team Workbook</a:t>
            </a:r>
            <a:endParaRPr lang="en-US" dirty="0"/>
          </a:p>
          <a:p>
            <a:pPr marL="173736" indent="-173736"/>
            <a:r>
              <a:rPr lang="en-US" dirty="0"/>
              <a:t>Screening resource: </a:t>
            </a:r>
            <a:r>
              <a:rPr lang="en-US" u="sng" dirty="0">
                <a:solidFill>
                  <a:schemeClr val="hlink"/>
                </a:solidFill>
                <a:hlinkClick r:id="rId6"/>
              </a:rPr>
              <a:t>Mental Health, Social-Emotional, And Behavioral Screening And Evaluation Compendium (2nd Ed)</a:t>
            </a:r>
            <a:endParaRPr lang="en-US" dirty="0"/>
          </a:p>
        </p:txBody>
      </p:sp>
    </p:spTree>
    <p:extLst>
      <p:ext uri="{BB962C8B-B14F-4D97-AF65-F5344CB8AC3E}">
        <p14:creationId xmlns:p14="http://schemas.microsoft.com/office/powerpoint/2010/main" val="62465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E52B6E-F897-448C-ABEE-D2021D816118}"/>
              </a:ext>
            </a:extLst>
          </p:cNvPr>
          <p:cNvSpPr>
            <a:spLocks noGrp="1"/>
          </p:cNvSpPr>
          <p:nvPr>
            <p:ph idx="1"/>
          </p:nvPr>
        </p:nvSpPr>
        <p:spPr/>
        <p:txBody>
          <a:bodyPr/>
          <a:lstStyle/>
          <a:p>
            <a:pPr marL="173736" indent="-173736"/>
            <a:r>
              <a:rPr lang="en-US" dirty="0"/>
              <a:t>7-year-old 2</a:t>
            </a:r>
            <a:r>
              <a:rPr lang="en-US" baseline="30000" dirty="0"/>
              <a:t>nd</a:t>
            </a:r>
            <a:r>
              <a:rPr lang="en-US" dirty="0"/>
              <a:t> grader at University Heights</a:t>
            </a:r>
          </a:p>
          <a:p>
            <a:pPr marL="173736" indent="-173736"/>
            <a:r>
              <a:rPr lang="en-US" dirty="0"/>
              <a:t>Behaviors: throwing classroom materials, cussing at teacher, and shouting at peers</a:t>
            </a:r>
          </a:p>
          <a:p>
            <a:pPr marL="173736" indent="-173736"/>
            <a:r>
              <a:rPr lang="en-US" dirty="0"/>
              <a:t>Referred for Tier II interventions</a:t>
            </a:r>
          </a:p>
          <a:p>
            <a:pPr marL="173736" indent="-173736"/>
            <a:r>
              <a:rPr lang="en-US" dirty="0"/>
              <a:t>Received Big Buddy social skills mentoring three days/week for six weeks, with </a:t>
            </a:r>
            <a:r>
              <a:rPr lang="en-US" b="1" dirty="0"/>
              <a:t>negative results</a:t>
            </a:r>
          </a:p>
          <a:p>
            <a:pPr marL="173736" indent="-173736"/>
            <a:r>
              <a:rPr lang="en-US" dirty="0"/>
              <a:t>Is now being referred for Tier III interventions</a:t>
            </a:r>
          </a:p>
        </p:txBody>
      </p:sp>
      <p:sp>
        <p:nvSpPr>
          <p:cNvPr id="76" name="Google Shape;76;p11"/>
          <p:cNvSpPr txBox="1">
            <a:spLocks noGrp="1"/>
          </p:cNvSpPr>
          <p:nvPr>
            <p:ph type="title"/>
          </p:nvPr>
        </p:nvSpPr>
        <p:spPr>
          <a:prstGeom prst="rect">
            <a:avLst/>
          </a:prstGeom>
        </p:spPr>
        <p:txBody>
          <a:bodyPr spcFirstLastPara="1" wrap="square" lIns="91425" tIns="45700" rIns="91425" bIns="45700" anchor="ctr" anchorCtr="0">
            <a:noAutofit/>
          </a:bodyPr>
          <a:lstStyle/>
          <a:p>
            <a:pPr marL="457200" lvl="0" indent="0" algn="ctr" rtl="0">
              <a:spcBef>
                <a:spcPts val="0"/>
              </a:spcBef>
              <a:spcAft>
                <a:spcPts val="0"/>
              </a:spcAft>
              <a:buNone/>
            </a:pPr>
            <a:r>
              <a:rPr lang="en-US" dirty="0"/>
              <a:t>Introducing Aiden…</a:t>
            </a:r>
            <a:endParaRPr dirty="0"/>
          </a:p>
        </p:txBody>
      </p:sp>
      <p:pic>
        <p:nvPicPr>
          <p:cNvPr id="4" name="Content Placeholder 3">
            <a:extLst>
              <a:ext uri="{FF2B5EF4-FFF2-40B4-BE49-F238E27FC236}">
                <a16:creationId xmlns:a16="http://schemas.microsoft.com/office/drawing/2014/main" id="{3EF1673F-9E75-4ABA-9031-A2E3D46EA46D}"/>
              </a:ext>
            </a:extLst>
          </p:cNvPr>
          <p:cNvPicPr>
            <a:picLocks noGrp="1" noChangeAspect="1"/>
          </p:cNvPicPr>
          <p:nvPr>
            <p:ph idx="10"/>
          </p:nvPr>
        </p:nvPicPr>
        <p:blipFill>
          <a:blip r:embed="rId3"/>
          <a:stretch>
            <a:fillRect/>
          </a:stretch>
        </p:blipFill>
        <p:spPr>
          <a:xfrm>
            <a:off x="949325" y="2225718"/>
            <a:ext cx="2233613" cy="1404851"/>
          </a:xfrm>
          <a:prstGeom prst="rect">
            <a:avLst/>
          </a:prstGeom>
        </p:spPr>
      </p:pic>
    </p:spTree>
    <p:extLst>
      <p:ext uri="{BB962C8B-B14F-4D97-AF65-F5344CB8AC3E}">
        <p14:creationId xmlns:p14="http://schemas.microsoft.com/office/powerpoint/2010/main" val="29996265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thank you">
            <a:extLst>
              <a:ext uri="{FF2B5EF4-FFF2-40B4-BE49-F238E27FC236}">
                <a16:creationId xmlns:a16="http://schemas.microsoft.com/office/drawing/2014/main" id="{3FCBF825-14DC-4FBD-9121-B3AE4377E6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98"/>
          <a:stretch/>
        </p:blipFill>
        <p:spPr bwMode="auto">
          <a:xfrm>
            <a:off x="2280355" y="324548"/>
            <a:ext cx="6901179" cy="2641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4F89AE9-8418-42B3-BCB8-3EDC3B63F545}"/>
              </a:ext>
            </a:extLst>
          </p:cNvPr>
          <p:cNvSpPr>
            <a:spLocks noGrp="1"/>
          </p:cNvSpPr>
          <p:nvPr>
            <p:ph sz="quarter" idx="4294967295"/>
          </p:nvPr>
        </p:nvSpPr>
        <p:spPr>
          <a:xfrm>
            <a:off x="1071154" y="3031538"/>
            <a:ext cx="10058400" cy="2859811"/>
          </a:xfrm>
        </p:spPr>
        <p:txBody>
          <a:bodyPr vert="horz" lIns="91440" tIns="45720" rIns="91440" bIns="45720" rtlCol="0" anchor="ctr">
            <a:noAutofit/>
          </a:bodyPr>
          <a:lstStyle/>
          <a:p>
            <a:pPr marL="0" indent="0">
              <a:buNone/>
            </a:pPr>
            <a:r>
              <a:rPr lang="en-US" dirty="0">
                <a:solidFill>
                  <a:srgbClr val="000000"/>
                </a:solidFill>
              </a:rPr>
              <a:t>We appreciate the following for sharing information:</a:t>
            </a:r>
          </a:p>
          <a:p>
            <a:pPr marL="457200" lvl="1" indent="-173736"/>
            <a:r>
              <a:rPr lang="en-US" dirty="0">
                <a:solidFill>
                  <a:srgbClr val="000000"/>
                </a:solidFill>
              </a:rPr>
              <a:t>Missouri School-Wide Positive Behavior Support</a:t>
            </a:r>
          </a:p>
          <a:p>
            <a:pPr marL="457200" lvl="1" indent="-173736"/>
            <a:r>
              <a:rPr lang="en-US" dirty="0">
                <a:solidFill>
                  <a:srgbClr val="000000"/>
                </a:solidFill>
              </a:rPr>
              <a:t>PBIS OSEP Technical Assistance Center</a:t>
            </a:r>
          </a:p>
          <a:p>
            <a:pPr marL="457200" lvl="1" indent="-173736"/>
            <a:r>
              <a:rPr lang="en-US" dirty="0">
                <a:solidFill>
                  <a:srgbClr val="000000"/>
                </a:solidFill>
              </a:rPr>
              <a:t>Delaware Positive Behavior Support Project</a:t>
            </a:r>
          </a:p>
          <a:p>
            <a:pPr marL="457200" lvl="1" indent="-173736"/>
            <a:r>
              <a:rPr lang="en-US" dirty="0">
                <a:solidFill>
                  <a:srgbClr val="000000"/>
                </a:solidFill>
              </a:rPr>
              <a:t>Illinois PBIS Network</a:t>
            </a:r>
          </a:p>
        </p:txBody>
      </p:sp>
    </p:spTree>
    <p:extLst>
      <p:ext uri="{BB962C8B-B14F-4D97-AF65-F5344CB8AC3E}">
        <p14:creationId xmlns:p14="http://schemas.microsoft.com/office/powerpoint/2010/main" val="258325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F284B3-9B57-4573-A2BA-5573D767AF03}"/>
              </a:ext>
            </a:extLst>
          </p:cNvPr>
          <p:cNvSpPr>
            <a:spLocks noGrp="1"/>
          </p:cNvSpPr>
          <p:nvPr>
            <p:ph type="title"/>
          </p:nvPr>
        </p:nvSpPr>
        <p:spPr/>
        <p:txBody>
          <a:bodyPr>
            <a:normAutofit/>
          </a:bodyPr>
          <a:lstStyle/>
          <a:p>
            <a:r>
              <a:rPr lang="en-US" dirty="0">
                <a:solidFill>
                  <a:schemeClr val="bg1"/>
                </a:solidFill>
              </a:rPr>
              <a:t>Entry Criteria for Tier III</a:t>
            </a:r>
          </a:p>
        </p:txBody>
      </p:sp>
    </p:spTree>
    <p:extLst>
      <p:ext uri="{BB962C8B-B14F-4D97-AF65-F5344CB8AC3E}">
        <p14:creationId xmlns:p14="http://schemas.microsoft.com/office/powerpoint/2010/main" val="87539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C06EF-008A-43A6-84EA-4B6BE250E19E}"/>
              </a:ext>
            </a:extLst>
          </p:cNvPr>
          <p:cNvSpPr>
            <a:spLocks noGrp="1"/>
          </p:cNvSpPr>
          <p:nvPr>
            <p:ph type="title"/>
          </p:nvPr>
        </p:nvSpPr>
        <p:spPr/>
        <p:txBody>
          <a:bodyPr/>
          <a:lstStyle/>
          <a:p>
            <a:r>
              <a:rPr lang="en-US" dirty="0"/>
              <a:t>Establishing Entry Criteria for Tier III</a:t>
            </a:r>
          </a:p>
        </p:txBody>
      </p:sp>
      <p:sp>
        <p:nvSpPr>
          <p:cNvPr id="3" name="Content Placeholder 2">
            <a:extLst>
              <a:ext uri="{FF2B5EF4-FFF2-40B4-BE49-F238E27FC236}">
                <a16:creationId xmlns:a16="http://schemas.microsoft.com/office/drawing/2014/main" id="{581D63EC-264B-45BF-A95C-53B2D634B079}"/>
              </a:ext>
            </a:extLst>
          </p:cNvPr>
          <p:cNvSpPr>
            <a:spLocks noGrp="1"/>
          </p:cNvSpPr>
          <p:nvPr>
            <p:ph idx="1"/>
          </p:nvPr>
        </p:nvSpPr>
        <p:spPr>
          <a:xfrm>
            <a:off x="838200" y="2050868"/>
            <a:ext cx="10515600" cy="3854631"/>
          </a:xfrm>
        </p:spPr>
        <p:txBody>
          <a:bodyPr>
            <a:normAutofit/>
          </a:bodyPr>
          <a:lstStyle/>
          <a:p>
            <a:pPr marL="0" indent="0">
              <a:buNone/>
            </a:pPr>
            <a:r>
              <a:rPr lang="en-US" dirty="0"/>
              <a:t>In order to keep students from being overlooked, entry criteria for Tier III interventions need to rely on multiple sources. Those sources may include the following:</a:t>
            </a:r>
          </a:p>
          <a:p>
            <a:pPr marL="457200" lvl="1" indent="-173736"/>
            <a:r>
              <a:rPr lang="en-US" dirty="0"/>
              <a:t>Existing School Data</a:t>
            </a:r>
          </a:p>
          <a:p>
            <a:pPr marL="457200" lvl="1" indent="-173736"/>
            <a:r>
              <a:rPr lang="en-US" dirty="0"/>
              <a:t>Nominations from staff and family members</a:t>
            </a:r>
          </a:p>
          <a:p>
            <a:pPr marL="457200" lvl="1" indent="-173736"/>
            <a:r>
              <a:rPr lang="en-US" dirty="0"/>
              <a:t>Universal Screening</a:t>
            </a:r>
          </a:p>
        </p:txBody>
      </p:sp>
      <p:sp>
        <p:nvSpPr>
          <p:cNvPr id="4" name="TextBox 3"/>
          <p:cNvSpPr txBox="1"/>
          <p:nvPr/>
        </p:nvSpPr>
        <p:spPr>
          <a:xfrm>
            <a:off x="3051929" y="6354646"/>
            <a:ext cx="3855720" cy="246221"/>
          </a:xfrm>
          <a:prstGeom prst="rect">
            <a:avLst/>
          </a:prstGeom>
          <a:noFill/>
        </p:spPr>
        <p:txBody>
          <a:bodyPr wrap="square" rtlCol="0">
            <a:spAutoFit/>
          </a:bodyPr>
          <a:lstStyle/>
          <a:p>
            <a:pPr algn="ctr"/>
            <a:r>
              <a:rPr lang="en-US" sz="1000" dirty="0">
                <a:solidFill>
                  <a:schemeClr val="bg1"/>
                </a:solidFill>
              </a:rPr>
              <a:t>Lane, Oakes, Ennis, &amp; Hirsch (2014)</a:t>
            </a:r>
          </a:p>
        </p:txBody>
      </p:sp>
    </p:spTree>
    <p:extLst>
      <p:ext uri="{BB962C8B-B14F-4D97-AF65-F5344CB8AC3E}">
        <p14:creationId xmlns:p14="http://schemas.microsoft.com/office/powerpoint/2010/main" val="416454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19D937-7952-421D-B60B-F665254D779A}"/>
              </a:ext>
            </a:extLst>
          </p:cNvPr>
          <p:cNvSpPr>
            <a:spLocks noGrp="1"/>
          </p:cNvSpPr>
          <p:nvPr>
            <p:ph idx="1"/>
          </p:nvPr>
        </p:nvSpPr>
        <p:spPr/>
        <p:txBody>
          <a:bodyPr anchor="ctr">
            <a:normAutofit/>
          </a:bodyPr>
          <a:lstStyle/>
          <a:p>
            <a:pPr marL="173736" lvl="1" indent="-173736">
              <a:spcBef>
                <a:spcPts val="1000"/>
              </a:spcBef>
              <a:buFont typeface="Arial" panose="020B0604020202020204" pitchFamily="34" charset="0"/>
              <a:buChar char="•"/>
            </a:pPr>
            <a:r>
              <a:rPr lang="en-US" sz="2800" dirty="0"/>
              <a:t>Non-r</a:t>
            </a:r>
            <a:r>
              <a:rPr lang="en-US" sz="2800" kern="1200" dirty="0">
                <a:solidFill>
                  <a:schemeClr val="tx1"/>
                </a:solidFill>
              </a:rPr>
              <a:t>esponse to Tier II intervention </a:t>
            </a:r>
          </a:p>
          <a:p>
            <a:pPr marL="173736" lvl="1" indent="-173736">
              <a:spcBef>
                <a:spcPts val="1000"/>
              </a:spcBef>
              <a:buFont typeface="Arial" panose="020B0604020202020204" pitchFamily="34" charset="0"/>
              <a:buChar char="•"/>
            </a:pPr>
            <a:r>
              <a:rPr lang="en-US" sz="2800" kern="1200" dirty="0">
                <a:solidFill>
                  <a:schemeClr val="tx1"/>
                </a:solidFill>
              </a:rPr>
              <a:t>Chronic behavior</a:t>
            </a:r>
          </a:p>
          <a:p>
            <a:pPr marL="173736" lvl="1" indent="-173736">
              <a:spcBef>
                <a:spcPts val="1000"/>
              </a:spcBef>
              <a:buFont typeface="Arial" panose="020B0604020202020204" pitchFamily="34" charset="0"/>
              <a:buChar char="•"/>
            </a:pPr>
            <a:r>
              <a:rPr lang="en-US" sz="2800" kern="1200" dirty="0">
                <a:solidFill>
                  <a:schemeClr val="tx1"/>
                </a:solidFill>
              </a:rPr>
              <a:t>Intense behavior</a:t>
            </a:r>
          </a:p>
        </p:txBody>
      </p:sp>
      <p:sp>
        <p:nvSpPr>
          <p:cNvPr id="3" name="Title 2">
            <a:extLst>
              <a:ext uri="{FF2B5EF4-FFF2-40B4-BE49-F238E27FC236}">
                <a16:creationId xmlns:a16="http://schemas.microsoft.com/office/drawing/2014/main" id="{E099836C-EEF0-442E-A71F-F6BA1C2D8BBF}"/>
              </a:ext>
            </a:extLst>
          </p:cNvPr>
          <p:cNvSpPr>
            <a:spLocks noGrp="1"/>
          </p:cNvSpPr>
          <p:nvPr>
            <p:ph type="title"/>
          </p:nvPr>
        </p:nvSpPr>
        <p:spPr/>
        <p:txBody>
          <a:bodyPr>
            <a:noAutofit/>
          </a:bodyPr>
          <a:lstStyle/>
          <a:p>
            <a:r>
              <a:rPr lang="en-US" dirty="0"/>
              <a:t>Identifying Students Using School Data</a:t>
            </a:r>
          </a:p>
        </p:txBody>
      </p:sp>
    </p:spTree>
    <p:extLst>
      <p:ext uri="{BB962C8B-B14F-4D97-AF65-F5344CB8AC3E}">
        <p14:creationId xmlns:p14="http://schemas.microsoft.com/office/powerpoint/2010/main" val="4187671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26907</TotalTime>
  <Words>6933</Words>
  <Application>Microsoft Macintosh PowerPoint</Application>
  <PresentationFormat>Widescreen</PresentationFormat>
  <Paragraphs>695</Paragraphs>
  <Slides>60</Slides>
  <Notes>56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60</vt:i4>
      </vt:variant>
    </vt:vector>
  </HeadingPairs>
  <TitlesOfParts>
    <vt:vector size="72" baseType="lpstr">
      <vt:lpstr>Arial</vt:lpstr>
      <vt:lpstr>Arial,Sans-Serif</vt:lpstr>
      <vt:lpstr>Calibri</vt:lpstr>
      <vt:lpstr>Georgia</vt:lpstr>
      <vt:lpstr>Noto Sans Symbols</vt:lpstr>
      <vt:lpstr>Roboto</vt:lpstr>
      <vt:lpstr>Times New Roman</vt:lpstr>
      <vt:lpstr>Trebuchet MS</vt:lpstr>
      <vt:lpstr>Verdana</vt:lpstr>
      <vt:lpstr>Wingdings</vt:lpstr>
      <vt:lpstr>Office Theme</vt:lpstr>
      <vt:lpstr>2_Office Theme</vt:lpstr>
      <vt:lpstr>Identifying Students for Individualized Support</vt:lpstr>
      <vt:lpstr>Purpose of This Module To help schools develop a system for identifying students for Tier III interventions</vt:lpstr>
      <vt:lpstr>Objectives </vt:lpstr>
      <vt:lpstr>PowerPoint Presentation</vt:lpstr>
      <vt:lpstr>Introduction to the Case Study</vt:lpstr>
      <vt:lpstr>Introducing Aiden…</vt:lpstr>
      <vt:lpstr>Entry Criteria for Tier III</vt:lpstr>
      <vt:lpstr>Establishing Entry Criteria for Tier III</vt:lpstr>
      <vt:lpstr>Identifying Students Using School Data</vt:lpstr>
      <vt:lpstr>Myth: All students who don't succeed at Tier II MUST move to Tier III</vt:lpstr>
      <vt:lpstr>What Was the Response to Tier II?</vt:lpstr>
      <vt:lpstr>Review of Tier II Data</vt:lpstr>
      <vt:lpstr>Monitoring Student Progress</vt:lpstr>
      <vt:lpstr>Was Tier II Intervention Implemented with Fidelity?</vt:lpstr>
      <vt:lpstr>Example: Intervention Implementation Fidelity Checklist</vt:lpstr>
      <vt:lpstr>Questionable Response: Problem Solving</vt:lpstr>
      <vt:lpstr>Concept of Adaptations</vt:lpstr>
      <vt:lpstr>Adaptations to Tier II Interventions</vt:lpstr>
      <vt:lpstr>Modifying an Intervention</vt:lpstr>
      <vt:lpstr>Poor Response: Problem Solving</vt:lpstr>
      <vt:lpstr>Data Decision Rules</vt:lpstr>
      <vt:lpstr>What are Data Decision Rules?</vt:lpstr>
      <vt:lpstr>Developing Data Decision Rules:  Where Do You Begin?</vt:lpstr>
      <vt:lpstr>Some Things to Consider</vt:lpstr>
      <vt:lpstr>Chronic Behaviors</vt:lpstr>
      <vt:lpstr>Intense Behaviors</vt:lpstr>
      <vt:lpstr>Behavioral Intensity Is Subjective</vt:lpstr>
      <vt:lpstr>Some Other Considerations</vt:lpstr>
      <vt:lpstr>PowerPoint Presentation</vt:lpstr>
      <vt:lpstr>Table Talk</vt:lpstr>
      <vt:lpstr>Referrals from Staff and Family Members </vt:lpstr>
      <vt:lpstr>Purpose of Referrals</vt:lpstr>
      <vt:lpstr>Considerations: Guiding Questions </vt:lpstr>
      <vt:lpstr>Determine Who Can Refer a Student</vt:lpstr>
      <vt:lpstr>Develop Procedures for Referring a Student</vt:lpstr>
      <vt:lpstr>Collect Supporting Data</vt:lpstr>
      <vt:lpstr>Example of Process for Teacher Referral</vt:lpstr>
      <vt:lpstr>PowerPoint Presentation</vt:lpstr>
      <vt:lpstr>Universal Screening</vt:lpstr>
      <vt:lpstr>Purpose of Universal Screening</vt:lpstr>
      <vt:lpstr>Advantages of Universal Screening</vt:lpstr>
      <vt:lpstr>Universal Screening Instruments</vt:lpstr>
      <vt:lpstr>Universal Screening Instruments, Cont’d</vt:lpstr>
      <vt:lpstr>Developing Procedures for Universal Screening</vt:lpstr>
      <vt:lpstr>Parental Consent </vt:lpstr>
      <vt:lpstr>Case Study</vt:lpstr>
      <vt:lpstr>Aiden is Nominated</vt:lpstr>
      <vt:lpstr>The Core Team Evaluates the Behaviors</vt:lpstr>
      <vt:lpstr>The Core Team Uses Data</vt:lpstr>
      <vt:lpstr>The Core Team Considers Aiden’s Response to Tier II Interventions</vt:lpstr>
      <vt:lpstr>A Universal Screener Is Used</vt:lpstr>
      <vt:lpstr>Aiden Is Found Eligible </vt:lpstr>
      <vt:lpstr>An Action Team Is Formed</vt:lpstr>
      <vt:lpstr>Do It with Fidelity!</vt:lpstr>
      <vt:lpstr>3.3 Screening</vt:lpstr>
      <vt:lpstr>3.14 Data System</vt:lpstr>
      <vt:lpstr>3.15 Data-based Decision Making</vt:lpstr>
      <vt:lpstr>Summary</vt:lpstr>
      <vt:lpstr>Resources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Microsoft Office User</cp:lastModifiedBy>
  <cp:revision>174</cp:revision>
  <dcterms:created xsi:type="dcterms:W3CDTF">2019-03-21T18:11:05Z</dcterms:created>
  <dcterms:modified xsi:type="dcterms:W3CDTF">2020-11-16T14:57:56Z</dcterms:modified>
</cp:coreProperties>
</file>