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8" r:id="rId3"/>
    <p:sldId id="259" r:id="rId4"/>
    <p:sldId id="272" r:id="rId5"/>
    <p:sldId id="290" r:id="rId6"/>
    <p:sldId id="263" r:id="rId7"/>
    <p:sldId id="311" r:id="rId8"/>
    <p:sldId id="267" r:id="rId9"/>
    <p:sldId id="307" r:id="rId10"/>
    <p:sldId id="261" r:id="rId11"/>
    <p:sldId id="326" r:id="rId12"/>
    <p:sldId id="271" r:id="rId13"/>
    <p:sldId id="297" r:id="rId14"/>
    <p:sldId id="298" r:id="rId15"/>
    <p:sldId id="299" r:id="rId16"/>
    <p:sldId id="291" r:id="rId17"/>
    <p:sldId id="315" r:id="rId18"/>
    <p:sldId id="317" r:id="rId19"/>
    <p:sldId id="318" r:id="rId20"/>
    <p:sldId id="316" r:id="rId21"/>
    <p:sldId id="310" r:id="rId22"/>
    <p:sldId id="328" r:id="rId23"/>
    <p:sldId id="312" r:id="rId24"/>
    <p:sldId id="265" r:id="rId25"/>
    <p:sldId id="296" r:id="rId26"/>
    <p:sldId id="266" r:id="rId27"/>
    <p:sldId id="300" r:id="rId28"/>
    <p:sldId id="295" r:id="rId29"/>
    <p:sldId id="1346" r:id="rId30"/>
    <p:sldId id="294" r:id="rId31"/>
    <p:sldId id="303" r:id="rId32"/>
    <p:sldId id="1335" r:id="rId33"/>
    <p:sldId id="1334" r:id="rId34"/>
    <p:sldId id="1336" r:id="rId35"/>
    <p:sldId id="323" r:id="rId36"/>
    <p:sldId id="1347" r:id="rId37"/>
    <p:sldId id="1338" r:id="rId38"/>
    <p:sldId id="306" r:id="rId39"/>
    <p:sldId id="1340" r:id="rId40"/>
    <p:sldId id="1339" r:id="rId41"/>
    <p:sldId id="309" r:id="rId42"/>
    <p:sldId id="273" r:id="rId43"/>
    <p:sldId id="268" r:id="rId44"/>
    <p:sldId id="435" r:id="rId45"/>
    <p:sldId id="301" r:id="rId46"/>
    <p:sldId id="1342" r:id="rId47"/>
    <p:sldId id="1343" r:id="rId48"/>
    <p:sldId id="1345" r:id="rId49"/>
    <p:sldId id="1337" r:id="rId50"/>
    <p:sldId id="256" r:id="rId51"/>
    <p:sldId id="322" r:id="rId52"/>
    <p:sldId id="1348" r:id="rId53"/>
    <p:sldId id="269" r:id="rId54"/>
    <p:sldId id="270" r:id="rId55"/>
    <p:sldId id="327" r:id="rId56"/>
    <p:sldId id="1341" r:id="rId57"/>
    <p:sldId id="293" r:id="rId5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egger" initials="RH" lastIdx="10" clrIdx="0">
    <p:extLst>
      <p:ext uri="{19B8F6BF-5375-455C-9EA6-DF929625EA0E}">
        <p15:presenceInfo xmlns:p15="http://schemas.microsoft.com/office/powerpoint/2012/main" userId="1ae0273c735cb329" providerId="Windows Live"/>
      </p:ext>
    </p:extLst>
  </p:cmAuthor>
  <p:cmAuthor id="2" name="Office of Behavioral Research &amp; Eval" initials="OoBR&amp;E" lastIdx="10" clrIdx="1">
    <p:extLst>
      <p:ext uri="{19B8F6BF-5375-455C-9EA6-DF929625EA0E}">
        <p15:presenceInfo xmlns:p15="http://schemas.microsoft.com/office/powerpoint/2012/main" userId="S-1-5-21-1547161642-1343024091-725345543-6258" providerId="AD"/>
      </p:ext>
    </p:extLst>
  </p:cmAuthor>
  <p:cmAuthor id="3" name="Tamara Williams" initials="TW" lastIdx="1" clrIdx="2">
    <p:extLst>
      <p:ext uri="{19B8F6BF-5375-455C-9EA6-DF929625EA0E}">
        <p15:presenceInfo xmlns:p15="http://schemas.microsoft.com/office/powerpoint/2012/main" userId="2d5aaa1f1ccaeb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6DA"/>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4548" autoAdjust="0"/>
  </p:normalViewPr>
  <p:slideViewPr>
    <p:cSldViewPr snapToGrid="0">
      <p:cViewPr varScale="1">
        <p:scale>
          <a:sx n="72" d="100"/>
          <a:sy n="72" d="100"/>
        </p:scale>
        <p:origin x="1243" y="67"/>
      </p:cViewPr>
      <p:guideLst/>
    </p:cSldViewPr>
  </p:slideViewPr>
  <p:notesTextViewPr>
    <p:cViewPr>
      <p:scale>
        <a:sx n="1" d="1"/>
        <a:sy n="1" d="1"/>
      </p:scale>
      <p:origin x="0" y="0"/>
    </p:cViewPr>
  </p:notesTextViewPr>
  <p:sorterViewPr>
    <p:cViewPr>
      <p:scale>
        <a:sx n="100" d="100"/>
        <a:sy n="100" d="100"/>
      </p:scale>
      <p:origin x="0" y="-130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7734CB7-2119-454E-9491-258F90E726B2}" type="datetimeFigureOut">
              <a:rPr lang="en-US" smtClean="0"/>
              <a:t>7/7/2020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F0D8155-D575-44B8-B4E6-DCCAFDF13061}" type="slidenum">
              <a:rPr lang="en-US" smtClean="0"/>
              <a:t>‹#›</a:t>
            </a:fld>
            <a:endParaRPr lang="en-US" dirty="0"/>
          </a:p>
        </p:txBody>
      </p:sp>
    </p:spTree>
    <p:extLst>
      <p:ext uri="{BB962C8B-B14F-4D97-AF65-F5344CB8AC3E}">
        <p14:creationId xmlns:p14="http://schemas.microsoft.com/office/powerpoint/2010/main" val="378990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wea.org/resource-library/research/2015-normative-data-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dedata.arkansas.gov/sgp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h1.oet.udel.edu/pbs/forms-and-tools/tier-2-targeted-tools/" TargetMode="External"/><Relationship Id="rId5" Type="http://schemas.openxmlformats.org/officeDocument/2006/relationships/hyperlink" Target="https://pbismissouri.org/tier-2-and-tier-3-data-tools/" TargetMode="External"/><Relationship Id="rId4" Type="http://schemas.openxmlformats.org/officeDocument/2006/relationships/hyperlink" Target="https://www.pbisapps.org/Applications/Pages/SWIS-Suite.asp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bisapps.org/Applications/Pages/SWIS-Suite.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iblsi.org/evaluation/student-assessments/student-risk-screening-scal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etbsp.utk.edu/wp-content/uploads/sites/28/2017/05/Universal-Screening-Tools-ONLY.docx.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resources.oberlinkconsulting.com/uploads/compendiums/Compendium-Version-2.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ce.astate.edu/pbis/identification-of-students-at-tier-ii/"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pbisapps.org/Applications/Pages/SWIS-Suite.aspx"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h1.oet.udel.edu/pbs/forms-and-tools/tier-2-targeted-tools/" TargetMode="External"/><Relationship Id="rId4" Type="http://schemas.openxmlformats.org/officeDocument/2006/relationships/hyperlink" Target="https://pbismissouri.org/tier-2-and-tier-3-data-tool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pbisapps.org/Applications/Pages/default.aspx"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D8155-D575-44B8-B4E6-DCCAFDF13061}" type="slidenum">
              <a:rPr lang="en-US" smtClean="0"/>
              <a:t>1</a:t>
            </a:fld>
            <a:endParaRPr lang="en-US" dirty="0"/>
          </a:p>
        </p:txBody>
      </p:sp>
    </p:spTree>
    <p:extLst>
      <p:ext uri="{BB962C8B-B14F-4D97-AF65-F5344CB8AC3E}">
        <p14:creationId xmlns:p14="http://schemas.microsoft.com/office/powerpoint/2010/main" val="3025146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In this section we will be looking more closely at data for identifying and placing students. More specifically, we will look at methods and tools that can be used to identify students that may need Tier II support.</a:t>
            </a:r>
          </a:p>
          <a:p>
            <a:pPr marL="174982" indent="-174982">
              <a:buFont typeface="Arial" panose="020B0604020202020204" pitchFamily="34" charset="0"/>
              <a:buChar char="•"/>
            </a:pPr>
            <a:r>
              <a:rPr lang="en-US" dirty="0"/>
              <a:t>As was shown in the previous section, there are various types of data that can be used to help teams determine if a student needs Tier II interventions.</a:t>
            </a:r>
          </a:p>
          <a:p>
            <a:pPr marL="174982" indent="-174982">
              <a:buFont typeface="Arial" panose="020B0604020202020204" pitchFamily="34" charset="0"/>
              <a:buChar char="•"/>
            </a:pPr>
            <a:r>
              <a:rPr lang="en-US" dirty="0"/>
              <a:t>In Module 4: Identifying Students for Tier II Interventions, there will</a:t>
            </a:r>
            <a:r>
              <a:rPr lang="en-US" baseline="0" dirty="0"/>
              <a:t> be</a:t>
            </a:r>
            <a:r>
              <a:rPr lang="en-US" dirty="0"/>
              <a:t> more detail about developing data decision rules for identifying students for Tier II interventions.</a:t>
            </a:r>
          </a:p>
        </p:txBody>
      </p:sp>
      <p:sp>
        <p:nvSpPr>
          <p:cNvPr id="4" name="Slide Number Placeholder 3"/>
          <p:cNvSpPr>
            <a:spLocks noGrp="1"/>
          </p:cNvSpPr>
          <p:nvPr>
            <p:ph type="sldNum" sz="quarter" idx="5"/>
          </p:nvPr>
        </p:nvSpPr>
        <p:spPr/>
        <p:txBody>
          <a:bodyPr/>
          <a:lstStyle/>
          <a:p>
            <a:fld id="{BF0D8155-D575-44B8-B4E6-DCCAFDF13061}" type="slidenum">
              <a:rPr lang="en-US" smtClean="0"/>
              <a:t>10</a:t>
            </a:fld>
            <a:endParaRPr lang="en-US" dirty="0"/>
          </a:p>
        </p:txBody>
      </p:sp>
    </p:spTree>
    <p:extLst>
      <p:ext uri="{BB962C8B-B14F-4D97-AF65-F5344CB8AC3E}">
        <p14:creationId xmlns:p14="http://schemas.microsoft.com/office/powerpoint/2010/main" val="299118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Clr>
                <a:schemeClr val="dk1"/>
              </a:buClr>
              <a:buSzPts val="1200"/>
              <a:buFont typeface="Arial"/>
              <a:buChar char="•"/>
            </a:pPr>
            <a:r>
              <a:rPr lang="en-US" dirty="0"/>
              <a:t>Refer to Module 4: Identifying Students for Tier II Interventions for more content around data decision rules.</a:t>
            </a:r>
          </a:p>
          <a:p>
            <a:pPr marL="174982" indent="-174982">
              <a:buClr>
                <a:schemeClr val="dk1"/>
              </a:buClr>
              <a:buSzPts val="1200"/>
              <a:buFont typeface="Arial"/>
              <a:buChar char="•"/>
            </a:pPr>
            <a:r>
              <a:rPr lang="en-US" dirty="0"/>
              <a:t>Teams will be tasked with determining parameters for students to be eligible for interventions. </a:t>
            </a:r>
          </a:p>
          <a:p>
            <a:pPr marL="174982" indent="-174982">
              <a:buClr>
                <a:schemeClr val="dk1"/>
              </a:buClr>
              <a:buSzPts val="1200"/>
              <a:buFont typeface="Arial"/>
              <a:buChar char="•"/>
            </a:pPr>
            <a:r>
              <a:rPr lang="en-US" dirty="0"/>
              <a:t>Once the various concerns are determined, teams will decide what data indicate that a student is at-risk. </a:t>
            </a:r>
          </a:p>
          <a:p>
            <a:pPr marL="174982" indent="-174982">
              <a:buClr>
                <a:schemeClr val="dk1"/>
              </a:buClr>
              <a:buSzPts val="1200"/>
              <a:buFont typeface="Arial"/>
              <a:buChar char="•"/>
            </a:pPr>
            <a:r>
              <a:rPr lang="en-US" dirty="0"/>
              <a:t>The data decision rules would also be an opportunity to decide what threshold will determine eligibility for a Tier III. </a:t>
            </a:r>
          </a:p>
        </p:txBody>
      </p:sp>
      <p:sp>
        <p:nvSpPr>
          <p:cNvPr id="4" name="Slide Number Placeholder 3"/>
          <p:cNvSpPr>
            <a:spLocks noGrp="1"/>
          </p:cNvSpPr>
          <p:nvPr>
            <p:ph type="sldNum" sz="quarter" idx="5"/>
          </p:nvPr>
        </p:nvSpPr>
        <p:spPr/>
        <p:txBody>
          <a:bodyPr/>
          <a:lstStyle/>
          <a:p>
            <a:fld id="{BF0D8155-D575-44B8-B4E6-DCCAFDF13061}" type="slidenum">
              <a:rPr lang="en-US" smtClean="0"/>
              <a:t>11</a:t>
            </a:fld>
            <a:endParaRPr lang="en-US" dirty="0"/>
          </a:p>
        </p:txBody>
      </p:sp>
    </p:spTree>
    <p:extLst>
      <p:ext uri="{BB962C8B-B14F-4D97-AF65-F5344CB8AC3E}">
        <p14:creationId xmlns:p14="http://schemas.microsoft.com/office/powerpoint/2010/main" val="3449223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p>
          <a:p>
            <a:pPr marL="174982" indent="-174982">
              <a:buClr>
                <a:schemeClr val="dk1"/>
              </a:buClr>
              <a:buSzPts val="1200"/>
              <a:buFont typeface="Arial"/>
              <a:buChar char="•"/>
            </a:pPr>
            <a:r>
              <a:rPr lang="en-US" dirty="0"/>
              <a:t>This is an example showing the data guidelines that a fictional Arkansas school uses to identify students for Tier II and III interventions (at-risk and high risk). Note that they also have a column showing what is considered no risk or low risk for each measure. Share and ask for feedback as time allows.</a:t>
            </a:r>
          </a:p>
          <a:p>
            <a:pPr marL="174982" indent="-174982">
              <a:buClr>
                <a:schemeClr val="dk1"/>
              </a:buClr>
              <a:buSzPts val="1200"/>
              <a:buFont typeface="Arial"/>
              <a:buChar char="•"/>
            </a:pPr>
            <a:r>
              <a:rPr lang="en-US" dirty="0"/>
              <a:t>If possible, steer discussion towards looking at all of the student data to get a snapshot, or “big picture”.</a:t>
            </a:r>
          </a:p>
          <a:p>
            <a:pPr marL="174982" indent="-174982">
              <a:buClr>
                <a:schemeClr val="dk1"/>
              </a:buClr>
              <a:buSzPts val="1200"/>
              <a:buFont typeface="Arial"/>
              <a:buChar char="•"/>
            </a:pPr>
            <a:r>
              <a:rPr lang="en-US" dirty="0"/>
              <a:t>Remind schools to consider the context and culture of their own schools when developing their data decision rules.</a:t>
            </a:r>
          </a:p>
          <a:p>
            <a:pPr marL="174982" indent="-174982">
              <a:buClr>
                <a:schemeClr val="dk1"/>
              </a:buClr>
              <a:buSzPts val="1200"/>
              <a:buFont typeface="Arial"/>
              <a:buChar char="•"/>
            </a:pPr>
            <a:r>
              <a:rPr lang="en-US" dirty="0">
                <a:solidFill>
                  <a:schemeClr val="dk1"/>
                </a:solidFill>
                <a:ea typeface="Calibri"/>
                <a:cs typeface="Calibri"/>
                <a:sym typeface="Calibri"/>
              </a:rPr>
              <a:t>*Measures of Academic Progress® (MAP®) scores will vary from grade to grade and from classroom to classroom. An explanation of scoring for this assessment can be found here: </a:t>
            </a:r>
            <a:r>
              <a:rPr lang="en-US" dirty="0">
                <a:hlinkClick r:id="rId3"/>
              </a:rPr>
              <a:t>https://www.nwea.org/resource-library/research/2015-normative-data-3</a:t>
            </a:r>
            <a:r>
              <a:rPr lang="en-US" dirty="0">
                <a:solidFill>
                  <a:schemeClr val="dk1"/>
                </a:solidFill>
                <a:ea typeface="Calibri"/>
                <a:cs typeface="Calibri"/>
                <a:sym typeface="Calibri"/>
              </a:rPr>
              <a:t> </a:t>
            </a:r>
            <a:endParaRPr lang="en-US" dirty="0"/>
          </a:p>
          <a:p>
            <a:pPr marL="457200" lvl="1" indent="-174982">
              <a:buClr>
                <a:schemeClr val="dk1"/>
              </a:buClr>
              <a:buSzPts val="1200"/>
              <a:buFont typeface="Arial"/>
              <a:buChar char="•"/>
            </a:pPr>
            <a:r>
              <a:rPr lang="en-US" dirty="0">
                <a:solidFill>
                  <a:schemeClr val="dk1"/>
                </a:solidFill>
                <a:ea typeface="Calibri"/>
                <a:cs typeface="Calibri"/>
                <a:sym typeface="Calibri"/>
              </a:rPr>
              <a:t>The example above is from page 3, the 2015 Reading student status norms table, using the second grade begin-year data:</a:t>
            </a:r>
            <a:endParaRPr lang="en-US" dirty="0"/>
          </a:p>
          <a:p>
            <a:pPr marL="914400" lvl="2" indent="-174982">
              <a:buClr>
                <a:schemeClr val="dk1"/>
              </a:buClr>
              <a:buSzPts val="1200"/>
              <a:buFont typeface="Arial"/>
              <a:buChar char="•"/>
            </a:pPr>
            <a:r>
              <a:rPr lang="en-US" dirty="0">
                <a:solidFill>
                  <a:schemeClr val="dk1"/>
                </a:solidFill>
                <a:ea typeface="Calibri"/>
                <a:cs typeface="Calibri"/>
                <a:sym typeface="Calibri"/>
              </a:rPr>
              <a:t>No or low risk was assessed to be -1 standard deviation or above (score of 160 or greater)</a:t>
            </a:r>
            <a:endParaRPr lang="en-US" dirty="0"/>
          </a:p>
          <a:p>
            <a:pPr marL="914400" lvl="2" indent="-174982">
              <a:buClr>
                <a:schemeClr val="dk1"/>
              </a:buClr>
              <a:buSzPts val="1200"/>
              <a:buFont typeface="Arial"/>
              <a:buChar char="•"/>
            </a:pPr>
            <a:r>
              <a:rPr lang="en-US" dirty="0">
                <a:solidFill>
                  <a:schemeClr val="dk1"/>
                </a:solidFill>
                <a:ea typeface="Calibri"/>
                <a:cs typeface="Calibri"/>
                <a:sym typeface="Calibri"/>
              </a:rPr>
              <a:t>At-risk was between -2 and -1 standard deviations (score of 143-159)</a:t>
            </a:r>
            <a:endParaRPr lang="en-US" dirty="0"/>
          </a:p>
          <a:p>
            <a:pPr marL="914400" lvl="2" indent="-174982">
              <a:buClr>
                <a:schemeClr val="dk1"/>
              </a:buClr>
              <a:buSzPts val="1200"/>
              <a:buFont typeface="Arial"/>
              <a:buChar char="•"/>
            </a:pPr>
            <a:r>
              <a:rPr lang="en-US" dirty="0">
                <a:solidFill>
                  <a:schemeClr val="dk1"/>
                </a:solidFill>
                <a:ea typeface="Calibri"/>
                <a:cs typeface="Calibri"/>
                <a:sym typeface="Calibri"/>
              </a:rPr>
              <a:t>High risk was lower than -2 standard deviations (score of 142 or lower)</a:t>
            </a:r>
            <a:endParaRPr lang="en-US" dirty="0"/>
          </a:p>
        </p:txBody>
      </p:sp>
      <p:sp>
        <p:nvSpPr>
          <p:cNvPr id="417" name="Google Shape;417;p1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fld id="{00000000-1234-1234-1234-123412341234}" type="slidenum">
              <a:rPr lang="en-US"/>
              <a:pPr/>
              <a:t>12</a:t>
            </a:fld>
            <a:endParaRPr dirty="0"/>
          </a:p>
        </p:txBody>
      </p:sp>
    </p:spTree>
    <p:extLst>
      <p:ext uri="{BB962C8B-B14F-4D97-AF65-F5344CB8AC3E}">
        <p14:creationId xmlns:p14="http://schemas.microsoft.com/office/powerpoint/2010/main" val="111672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StudentGPS information can be found here: </a:t>
            </a:r>
            <a:r>
              <a:rPr lang="en-US" dirty="0">
                <a:hlinkClick r:id="rId3"/>
              </a:rPr>
              <a:t>https://adedata.arkansas.gov/sgps/</a:t>
            </a:r>
            <a:endParaRPr lang="en-US" dirty="0"/>
          </a:p>
          <a:p>
            <a:pPr marL="174982" indent="-174982">
              <a:buFont typeface="Arial" panose="020B0604020202020204" pitchFamily="34" charset="0"/>
              <a:buChar char="•"/>
            </a:pPr>
            <a:r>
              <a:rPr lang="en-US" sz="1200" b="0" i="0" u="none" strike="noStrike" kern="1200" dirty="0">
                <a:solidFill>
                  <a:schemeClr val="tx1"/>
                </a:solidFill>
                <a:effectLst/>
                <a:latin typeface="+mn-lt"/>
                <a:ea typeface="+mn-ea"/>
                <a:cs typeface="+mn-cs"/>
              </a:rPr>
              <a:t>CICO-SWIS demos can be found here: </a:t>
            </a:r>
            <a:r>
              <a:rPr lang="en-US" sz="1200" b="0" i="0" u="sng" strike="noStrike" kern="1200" dirty="0">
                <a:solidFill>
                  <a:schemeClr val="tx1"/>
                </a:solidFill>
                <a:effectLst/>
                <a:latin typeface="+mn-lt"/>
                <a:ea typeface="+mn-ea"/>
                <a:cs typeface="+mn-cs"/>
                <a:hlinkClick r:id="rId4"/>
              </a:rPr>
              <a:t>https://www.pbisapps.org/Applications/Pages/SWIS-Suite.aspx</a:t>
            </a:r>
            <a:endParaRPr lang="en-US" sz="1200" b="0" i="0" u="none" strike="noStrike" kern="1200" dirty="0">
              <a:solidFill>
                <a:schemeClr val="tx1"/>
              </a:solidFill>
              <a:effectLst/>
              <a:latin typeface="+mn-lt"/>
              <a:ea typeface="+mn-ea"/>
              <a:cs typeface="+mn-cs"/>
            </a:endParaRPr>
          </a:p>
          <a:p>
            <a:pPr marL="174982" indent="-174982">
              <a:buFont typeface="Arial" panose="020B0604020202020204" pitchFamily="34" charset="0"/>
              <a:buChar char="•"/>
            </a:pPr>
            <a:r>
              <a:rPr lang="en-US" sz="1200" b="0" i="0" u="none" strike="noStrike" kern="1200" dirty="0">
                <a:solidFill>
                  <a:schemeClr val="tx1"/>
                </a:solidFill>
                <a:effectLst/>
                <a:latin typeface="+mn-lt"/>
                <a:ea typeface="+mn-ea"/>
                <a:cs typeface="+mn-cs"/>
              </a:rPr>
              <a:t>Missouri SW-PBS Tier II data tools and tutorials can be found here: </a:t>
            </a:r>
            <a:r>
              <a:rPr lang="en-US" sz="1200" b="0" i="0" u="sng" strike="noStrike" kern="1200" dirty="0">
                <a:solidFill>
                  <a:schemeClr val="tx1"/>
                </a:solidFill>
                <a:effectLst/>
                <a:latin typeface="+mn-lt"/>
                <a:ea typeface="+mn-ea"/>
                <a:cs typeface="+mn-cs"/>
                <a:hlinkClick r:id="rId5"/>
              </a:rPr>
              <a:t>https://pbismissouri.org/tier-2-and-tier-3-data-tools/</a:t>
            </a:r>
            <a:endParaRPr lang="en-US" sz="1200" b="0" i="0" u="none" strike="noStrike" kern="1200" dirty="0">
              <a:solidFill>
                <a:schemeClr val="tx1"/>
              </a:solidFill>
              <a:effectLst/>
              <a:latin typeface="+mn-lt"/>
              <a:ea typeface="+mn-ea"/>
              <a:cs typeface="+mn-cs"/>
            </a:endParaRPr>
          </a:p>
          <a:p>
            <a:pPr marL="174982" indent="-174982">
              <a:buFont typeface="Arial" panose="020B0604020202020204" pitchFamily="34" charset="0"/>
              <a:buChar char="•"/>
            </a:pPr>
            <a:r>
              <a:rPr lang="en-US" sz="1200" b="0" i="0" u="none" strike="noStrike" kern="1200" dirty="0">
                <a:solidFill>
                  <a:schemeClr val="tx1"/>
                </a:solidFill>
                <a:effectLst/>
                <a:latin typeface="+mn-lt"/>
                <a:ea typeface="+mn-ea"/>
                <a:cs typeface="+mn-cs"/>
              </a:rPr>
              <a:t>University of Delaware Tier II tools and tutorials can be found here: </a:t>
            </a:r>
            <a:r>
              <a:rPr lang="en-US" sz="1200" b="0" i="0" u="sng" strike="noStrike" kern="1200" dirty="0">
                <a:solidFill>
                  <a:schemeClr val="tx1"/>
                </a:solidFill>
                <a:effectLst/>
                <a:latin typeface="+mn-lt"/>
                <a:ea typeface="+mn-ea"/>
                <a:cs typeface="+mn-cs"/>
                <a:hlinkClick r:id="rId6"/>
              </a:rPr>
              <a:t>http://wh1.oet.udel.edu/pbs/forms-and-tools/tier-2-targeted-tools/</a:t>
            </a:r>
            <a:endParaRPr lang="en-US" sz="1200" b="0" i="0" u="none" strike="noStrike" kern="1200" dirty="0">
              <a:solidFill>
                <a:schemeClr val="tx1"/>
              </a:solidFill>
              <a:effectLst/>
              <a:latin typeface="+mn-lt"/>
              <a:ea typeface="+mn-ea"/>
              <a:cs typeface="+mn-cs"/>
            </a:endParaRP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13</a:t>
            </a:fld>
            <a:endParaRPr lang="en-US" dirty="0"/>
          </a:p>
        </p:txBody>
      </p:sp>
    </p:spTree>
    <p:extLst>
      <p:ext uri="{BB962C8B-B14F-4D97-AF65-F5344CB8AC3E}">
        <p14:creationId xmlns:p14="http://schemas.microsoft.com/office/powerpoint/2010/main" val="332848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Tier I Module 9 (Collecting and Using Data for Tier I Decision Making) is a good reference for reviewing school-wide data.</a:t>
            </a:r>
          </a:p>
          <a:p>
            <a:pPr marL="174982" indent="-174982">
              <a:buFont typeface="Arial" panose="020B0604020202020204" pitchFamily="34" charset="0"/>
              <a:buChar char="•"/>
            </a:pPr>
            <a:r>
              <a:rPr lang="en-US" dirty="0"/>
              <a:t>In Tier I, we talk about drilling down to find a precise problem to target for school-wide action planning.</a:t>
            </a:r>
          </a:p>
          <a:p>
            <a:pPr marL="174982" indent="-174982">
              <a:buFont typeface="Arial" panose="020B0604020202020204" pitchFamily="34" charset="0"/>
              <a:buChar char="•"/>
            </a:pPr>
            <a:r>
              <a:rPr lang="en-US" dirty="0"/>
              <a:t>When Tier II is implemented, reviewing school-wide data also becomes a tool for identifying students that may need additional interventions.</a:t>
            </a:r>
          </a:p>
          <a:p>
            <a:pPr marL="174982" indent="-174982">
              <a:buFont typeface="Arial" panose="020B0604020202020204" pitchFamily="34" charset="0"/>
              <a:buChar char="•"/>
            </a:pPr>
            <a:r>
              <a:rPr lang="en-US" dirty="0"/>
              <a:t>Schools will develop data decision rules to determine the target rate (number of referrals in a specified time period) for students that may need Tier II interventions.</a:t>
            </a:r>
          </a:p>
        </p:txBody>
      </p:sp>
      <p:sp>
        <p:nvSpPr>
          <p:cNvPr id="4" name="Slide Number Placeholder 3"/>
          <p:cNvSpPr>
            <a:spLocks noGrp="1"/>
          </p:cNvSpPr>
          <p:nvPr>
            <p:ph type="sldNum" sz="quarter" idx="5"/>
          </p:nvPr>
        </p:nvSpPr>
        <p:spPr/>
        <p:txBody>
          <a:bodyPr/>
          <a:lstStyle/>
          <a:p>
            <a:fld id="{BF0D8155-D575-44B8-B4E6-DCCAFDF13061}" type="slidenum">
              <a:rPr lang="en-US" smtClean="0"/>
              <a:t>14</a:t>
            </a:fld>
            <a:endParaRPr lang="en-US" dirty="0"/>
          </a:p>
        </p:txBody>
      </p:sp>
    </p:spTree>
    <p:extLst>
      <p:ext uri="{BB962C8B-B14F-4D97-AF65-F5344CB8AC3E}">
        <p14:creationId xmlns:p14="http://schemas.microsoft.com/office/powerpoint/2010/main" val="689992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This example (generated from PBIS Apps’ SWIS demo – link here: </a:t>
            </a:r>
            <a:r>
              <a:rPr lang="en-US" dirty="0">
                <a:hlinkClick r:id="rId3"/>
              </a:rPr>
              <a:t>https://www.pbisapps.org/Applications/Pages/SWIS-Suite.aspx</a:t>
            </a:r>
            <a:r>
              <a:rPr lang="en-US" dirty="0"/>
              <a:t> shows a school’s office referral data, sorted by student, over a period of two months.</a:t>
            </a:r>
          </a:p>
          <a:p>
            <a:pPr marL="174982" indent="-174982">
              <a:buFont typeface="Arial" panose="020B0604020202020204" pitchFamily="34" charset="0"/>
              <a:buChar char="•"/>
            </a:pPr>
            <a:r>
              <a:rPr lang="en-US" dirty="0"/>
              <a:t>The parameters indicated and shown here are two</a:t>
            </a:r>
            <a:r>
              <a:rPr lang="en-US" baseline="0" dirty="0"/>
              <a:t> to five</a:t>
            </a:r>
            <a:r>
              <a:rPr lang="en-US" dirty="0"/>
              <a:t> office referrals in a two-month period.</a:t>
            </a:r>
          </a:p>
          <a:p>
            <a:pPr marL="174982" indent="-174982">
              <a:buFont typeface="Arial" panose="020B0604020202020204" pitchFamily="34" charset="0"/>
              <a:buChar char="•"/>
            </a:pPr>
            <a:r>
              <a:rPr lang="en-US" dirty="0"/>
              <a:t>This example shows how a school team may review data to look for potential students in need of Tier II interventions, based on data decision rules (in this case, two</a:t>
            </a:r>
            <a:r>
              <a:rPr lang="en-US" baseline="0" dirty="0"/>
              <a:t> to five</a:t>
            </a:r>
            <a:r>
              <a:rPr lang="en-US" dirty="0"/>
              <a:t> office referrals in a two-month period).</a:t>
            </a:r>
          </a:p>
        </p:txBody>
      </p:sp>
      <p:sp>
        <p:nvSpPr>
          <p:cNvPr id="4" name="Slide Number Placeholder 3"/>
          <p:cNvSpPr>
            <a:spLocks noGrp="1"/>
          </p:cNvSpPr>
          <p:nvPr>
            <p:ph type="sldNum" sz="quarter" idx="5"/>
          </p:nvPr>
        </p:nvSpPr>
        <p:spPr/>
        <p:txBody>
          <a:bodyPr/>
          <a:lstStyle/>
          <a:p>
            <a:fld id="{BF0D8155-D575-44B8-B4E6-DCCAFDF13061}" type="slidenum">
              <a:rPr lang="en-US" smtClean="0"/>
              <a:t>15</a:t>
            </a:fld>
            <a:endParaRPr lang="en-US" dirty="0"/>
          </a:p>
        </p:txBody>
      </p:sp>
    </p:spTree>
    <p:extLst>
      <p:ext uri="{BB962C8B-B14F-4D97-AF65-F5344CB8AC3E}">
        <p14:creationId xmlns:p14="http://schemas.microsoft.com/office/powerpoint/2010/main" val="195509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3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Screening tools can be very helpful in determining which students might need more support, as well as how to support them. They are not meant to be used as the only factor for determining eligibility for any types of supports or services.</a:t>
            </a:r>
          </a:p>
          <a:p>
            <a:pPr marL="174982" indent="-174982">
              <a:buClr>
                <a:schemeClr val="dk1"/>
              </a:buClr>
              <a:buSzPts val="1200"/>
              <a:buFont typeface="Arial"/>
              <a:buChar char="•"/>
            </a:pPr>
            <a:r>
              <a:rPr lang="en-US" dirty="0"/>
              <a:t>If a screener is going to be used, a system needs to be in place to support students identified by the screening data.</a:t>
            </a:r>
            <a:endParaRPr dirty="0"/>
          </a:p>
          <a:p>
            <a:pPr marL="174982" indent="-174982">
              <a:buClr>
                <a:schemeClr val="dk1"/>
              </a:buClr>
              <a:buSzPts val="1200"/>
              <a:buFont typeface="Arial"/>
              <a:buChar char="•"/>
            </a:pPr>
            <a:r>
              <a:rPr lang="en-US" dirty="0"/>
              <a:t>Schools and districts have different policies and will have to decide if using behavior screeners is something they want to do.</a:t>
            </a:r>
            <a:endParaRPr dirty="0"/>
          </a:p>
          <a:p>
            <a:pPr marL="174982" indent="-174982">
              <a:buClr>
                <a:schemeClr val="dk1"/>
              </a:buClr>
              <a:buSzPts val="1200"/>
              <a:buFont typeface="Arial"/>
              <a:buChar char="•"/>
            </a:pPr>
            <a:r>
              <a:rPr lang="en-US" dirty="0"/>
              <a:t>This section will give more information and resources to schools for consideration.</a:t>
            </a:r>
            <a:endParaRPr dirty="0"/>
          </a:p>
        </p:txBody>
      </p:sp>
      <p:sp>
        <p:nvSpPr>
          <p:cNvPr id="567" name="Google Shape;567;p3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defRPr/>
            </a:pPr>
            <a:fld id="{00000000-1234-1234-1234-123412341234}" type="slidenum">
              <a:rPr lang="en-US" sz="1400" kern="0">
                <a:solidFill>
                  <a:srgbClr val="000000"/>
                </a:solidFill>
                <a:latin typeface="Arial"/>
                <a:cs typeface="Arial"/>
                <a:sym typeface="Arial"/>
              </a:rPr>
              <a:pPr defTabSz="933237">
                <a:buClr>
                  <a:srgbClr val="000000"/>
                </a:buClr>
                <a:defRPr/>
              </a:pPr>
              <a:t>16</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88216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7:notes"/>
          <p:cNvSpPr>
            <a:spLocks noGrp="1" noRot="1" noChangeAspect="1"/>
          </p:cNvSpPr>
          <p:nvPr>
            <p:ph type="sldImg" idx="2"/>
          </p:nvPr>
        </p:nvSpPr>
        <p:spPr>
          <a:xfrm>
            <a:off x="406400" y="725488"/>
            <a:ext cx="6437313" cy="3621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37: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From the website </a:t>
            </a:r>
            <a:r>
              <a:rPr lang="en-US" u="sng" dirty="0">
                <a:solidFill>
                  <a:schemeClr val="hlink"/>
                </a:solidFill>
                <a:hlinkClick r:id="rId3"/>
              </a:rPr>
              <a:t>https://miblsi.org/evaluation/student-assessments/student-risk-screening-scale</a:t>
            </a:r>
            <a:r>
              <a:rPr lang="en-US" dirty="0"/>
              <a:t>: </a:t>
            </a:r>
          </a:p>
          <a:p>
            <a:pPr marL="457200" lvl="1" indent="-174982">
              <a:buClr>
                <a:schemeClr val="dk1"/>
              </a:buClr>
              <a:buSzPts val="1200"/>
              <a:buFont typeface="Arial"/>
              <a:buChar char="•"/>
            </a:pPr>
            <a:r>
              <a:rPr lang="en-US" dirty="0"/>
              <a:t>“</a:t>
            </a:r>
            <a:r>
              <a:rPr lang="en-US" dirty="0">
                <a:solidFill>
                  <a:schemeClr val="dk1"/>
                </a:solidFill>
                <a:latin typeface="Calibri"/>
                <a:ea typeface="Calibri"/>
                <a:cs typeface="Calibri"/>
                <a:sym typeface="Calibri"/>
              </a:rPr>
              <a:t>The SRSS assessment is a universal screening tool that helps identify students who are at risk for behavioral problems. Teachers assess various risk factors for each student in their classroom to determine who is at-risk.”</a:t>
            </a:r>
          </a:p>
          <a:p>
            <a:pPr marL="457200" lvl="1" indent="-174982">
              <a:buClr>
                <a:schemeClr val="dk1"/>
              </a:buClr>
              <a:buSzPts val="1200"/>
              <a:buFont typeface="Arial"/>
              <a:buChar char="•"/>
            </a:pPr>
            <a:r>
              <a:rPr lang="en-US" dirty="0">
                <a:solidFill>
                  <a:schemeClr val="dk1"/>
                </a:solidFill>
                <a:latin typeface="Calibri"/>
                <a:ea typeface="Calibri"/>
                <a:cs typeface="Calibri"/>
                <a:sym typeface="Calibri"/>
              </a:rPr>
              <a:t>“</a:t>
            </a:r>
            <a:r>
              <a:rPr lang="en-US" dirty="0"/>
              <a:t>The SRSS is not an assessment of static traits or personality and it should not be used to determine eligibility or access to programs such as special education. The SRSS should be used as one of many data sources to inform instruction and indicate student risk.”</a:t>
            </a:r>
          </a:p>
          <a:p>
            <a:pPr marL="173736" lvl="0" indent="-173736" algn="l" rtl="0">
              <a:lnSpc>
                <a:spcPct val="90000"/>
              </a:lnSpc>
              <a:spcBef>
                <a:spcPts val="1000"/>
              </a:spcBef>
              <a:spcAft>
                <a:spcPts val="0"/>
              </a:spcAft>
              <a:buClr>
                <a:schemeClr val="dk1"/>
              </a:buClr>
              <a:buSzPts val="2800"/>
              <a:buChar char="•"/>
            </a:pPr>
            <a:r>
              <a:rPr lang="en-US" dirty="0"/>
              <a:t>Links for more information: </a:t>
            </a:r>
          </a:p>
          <a:p>
            <a:pPr marL="685800" lvl="1" indent="-228600">
              <a:spcBef>
                <a:spcPts val="1000"/>
              </a:spcBef>
              <a:buSzPts val="2800"/>
            </a:pPr>
            <a:r>
              <a:rPr lang="en-US" u="sng" dirty="0">
                <a:solidFill>
                  <a:schemeClr val="hlink"/>
                </a:solidFill>
                <a:hlinkClick r:id="rId4">
                  <a:extLst>
                    <a:ext uri="{A12FA001-AC4F-418D-AE19-62706E023703}">
                      <ahyp:hlinkClr xmlns:ahyp="http://schemas.microsoft.com/office/drawing/2018/hyperlinkcolor" val="tx"/>
                    </a:ext>
                  </a:extLst>
                </a:hlinkClick>
              </a:rPr>
              <a:t>http://etbsp.utk.edu/wp-content/uploads/sites/28/2017/05/Universal-Screening-Tools-ONLY.docx.pdf</a:t>
            </a:r>
            <a:r>
              <a:rPr lang="en-US" u="sng" dirty="0">
                <a:solidFill>
                  <a:schemeClr val="hlink"/>
                </a:solidFill>
              </a:rPr>
              <a:t> </a:t>
            </a:r>
            <a:endParaRPr lang="en-US" u="sng" dirty="0">
              <a:solidFill>
                <a:schemeClr val="hlink"/>
              </a:solidFill>
              <a:hlinkClick r:id="rId3"/>
            </a:endParaRPr>
          </a:p>
          <a:p>
            <a:pPr marL="685800" lvl="1" indent="-228600">
              <a:spcBef>
                <a:spcPts val="1000"/>
              </a:spcBef>
              <a:buSzPts val="2800"/>
            </a:pPr>
            <a:r>
              <a:rPr lang="en-US" u="sng" dirty="0">
                <a:solidFill>
                  <a:schemeClr val="hlink"/>
                </a:solidFill>
                <a:hlinkClick r:id="rId3"/>
              </a:rPr>
              <a:t>https://miblsi.org/evaluation/student-assessments/student-risk-screening-scale</a:t>
            </a:r>
            <a:r>
              <a:rPr lang="en-US" dirty="0"/>
              <a:t> </a:t>
            </a:r>
          </a:p>
          <a:p>
            <a:pPr marL="641600" lvl="1" indent="-174982">
              <a:buClr>
                <a:schemeClr val="dk1"/>
              </a:buClr>
              <a:buSzPts val="1200"/>
              <a:buFont typeface="Arial"/>
              <a:buChar char="•"/>
            </a:pPr>
            <a:endParaRPr lang="en-US" dirty="0">
              <a:solidFill>
                <a:schemeClr val="dk1"/>
              </a:solidFill>
              <a:latin typeface="Calibri"/>
              <a:ea typeface="Calibri"/>
              <a:cs typeface="Calibri"/>
              <a:sym typeface="Calibri"/>
            </a:endParaRPr>
          </a:p>
        </p:txBody>
      </p:sp>
      <p:sp>
        <p:nvSpPr>
          <p:cNvPr id="574" name="Google Shape;574;p37: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defRPr/>
            </a:pPr>
            <a:fld id="{00000000-1234-1234-1234-123412341234}" type="slidenum">
              <a:rPr lang="en-US" sz="1400" kern="0">
                <a:solidFill>
                  <a:srgbClr val="000000"/>
                </a:solidFill>
                <a:latin typeface="Arial"/>
                <a:cs typeface="Arial"/>
                <a:sym typeface="Arial"/>
              </a:rPr>
              <a:pPr defTabSz="933237">
                <a:buClr>
                  <a:srgbClr val="000000"/>
                </a:buClr>
                <a:defRPr/>
              </a:pPr>
              <a:t>17</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03568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Teachers collect data by observing students and then submit the data to administration.</a:t>
            </a:r>
          </a:p>
          <a:p>
            <a:pPr marL="174982" indent="-174982">
              <a:buFont typeface="Arial" panose="020B0604020202020204" pitchFamily="34" charset="0"/>
              <a:buChar char="•"/>
            </a:pPr>
            <a:r>
              <a:rPr lang="en-US" dirty="0"/>
              <a:t>The SRSS is composed of both externalizing and internalizing risk factors.</a:t>
            </a:r>
          </a:p>
          <a:p>
            <a:pPr marL="174982" indent="-174982">
              <a:buFont typeface="Arial" panose="020B0604020202020204" pitchFamily="34" charset="0"/>
              <a:buChar char="•"/>
            </a:pPr>
            <a:r>
              <a:rPr lang="en-US" dirty="0"/>
              <a:t>The closeup (animation) shows the risk factors that are assessed with this tool.</a:t>
            </a:r>
          </a:p>
          <a:p>
            <a:pPr marL="174982" indent="-174982">
              <a:buFont typeface="Arial" panose="020B0604020202020204" pitchFamily="34" charset="0"/>
              <a:buChar char="•"/>
            </a:pPr>
            <a:r>
              <a:rPr lang="en-US" dirty="0"/>
              <a:t>Teachers use their own understanding of each risk factor to assess the students; there are no operational definitions provided.</a:t>
            </a:r>
          </a:p>
        </p:txBody>
      </p:sp>
      <p:sp>
        <p:nvSpPr>
          <p:cNvPr id="4" name="Slide Number Placeholder 3"/>
          <p:cNvSpPr>
            <a:spLocks noGrp="1"/>
          </p:cNvSpPr>
          <p:nvPr>
            <p:ph type="sldNum" sz="quarter" idx="5"/>
          </p:nvPr>
        </p:nvSpPr>
        <p:spPr/>
        <p:txBody>
          <a:bodyPr/>
          <a:lstStyle/>
          <a:p>
            <a:fld id="{BF0D8155-D575-44B8-B4E6-DCCAFDF13061}" type="slidenum">
              <a:rPr lang="en-US" smtClean="0"/>
              <a:t>18</a:t>
            </a:fld>
            <a:endParaRPr lang="en-US" dirty="0"/>
          </a:p>
        </p:txBody>
      </p:sp>
    </p:spTree>
    <p:extLst>
      <p:ext uri="{BB962C8B-B14F-4D97-AF65-F5344CB8AC3E}">
        <p14:creationId xmlns:p14="http://schemas.microsoft.com/office/powerpoint/2010/main" val="1985295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Once the teachers have all submitted data, the data are entered in a master spreadsheet that calculates the total number of students with low, moderate and high risk factors.</a:t>
            </a:r>
          </a:p>
          <a:p>
            <a:pPr marL="174982" indent="-174982">
              <a:buFont typeface="Arial" panose="020B0604020202020204" pitchFamily="34" charset="0"/>
              <a:buChar char="•"/>
            </a:pPr>
            <a:r>
              <a:rPr lang="en-US" dirty="0"/>
              <a:t>The closeup of the scoring (animated) shows the cutoff scores for each category and how many students fall into each range.</a:t>
            </a:r>
          </a:p>
          <a:p>
            <a:pPr marL="174982" indent="-174982">
              <a:buFont typeface="Arial" panose="020B0604020202020204" pitchFamily="34" charset="0"/>
              <a:buChar char="•"/>
            </a:pPr>
            <a:r>
              <a:rPr lang="en-US" dirty="0"/>
              <a:t>This screener will not only help schools find students that may need more support (and find them early in the school year), but this will give schools insight into how many students may need support so that they can begin planning and earmarking resources.</a:t>
            </a:r>
          </a:p>
        </p:txBody>
      </p:sp>
      <p:sp>
        <p:nvSpPr>
          <p:cNvPr id="4" name="Slide Number Placeholder 3"/>
          <p:cNvSpPr>
            <a:spLocks noGrp="1"/>
          </p:cNvSpPr>
          <p:nvPr>
            <p:ph type="sldNum" sz="quarter" idx="5"/>
          </p:nvPr>
        </p:nvSpPr>
        <p:spPr/>
        <p:txBody>
          <a:bodyPr/>
          <a:lstStyle/>
          <a:p>
            <a:fld id="{BF0D8155-D575-44B8-B4E6-DCCAFDF13061}" type="slidenum">
              <a:rPr lang="en-US" smtClean="0"/>
              <a:t>19</a:t>
            </a:fld>
            <a:endParaRPr lang="en-US" dirty="0"/>
          </a:p>
        </p:txBody>
      </p:sp>
    </p:spTree>
    <p:extLst>
      <p:ext uri="{BB962C8B-B14F-4D97-AF65-F5344CB8AC3E}">
        <p14:creationId xmlns:p14="http://schemas.microsoft.com/office/powerpoint/2010/main" val="367686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2</a:t>
            </a:fld>
            <a:endParaRPr lang="en-US" dirty="0"/>
          </a:p>
        </p:txBody>
      </p:sp>
    </p:spTree>
    <p:extLst>
      <p:ext uri="{BB962C8B-B14F-4D97-AF65-F5344CB8AC3E}">
        <p14:creationId xmlns:p14="http://schemas.microsoft.com/office/powerpoint/2010/main" val="3157400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38: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a:buClr>
                <a:schemeClr val="dk1"/>
              </a:buClr>
              <a:buSzPts val="1200"/>
            </a:pPr>
            <a:r>
              <a:rPr lang="en-US" dirty="0"/>
              <a:t>Trainer Notes:</a:t>
            </a:r>
            <a:endParaRPr dirty="0"/>
          </a:p>
          <a:p>
            <a:pPr marL="174982" indent="-174982">
              <a:buClr>
                <a:schemeClr val="dk1"/>
              </a:buClr>
              <a:buSzPts val="1200"/>
              <a:buFont typeface="Arial"/>
              <a:buChar char="•"/>
            </a:pPr>
            <a:r>
              <a:rPr lang="en-US" dirty="0"/>
              <a:t>This resource compares a long list of no-cost screeners, as well as some that have fees.</a:t>
            </a:r>
            <a:endParaRPr dirty="0"/>
          </a:p>
          <a:p>
            <a:pPr marL="174982" indent="-174982">
              <a:buClr>
                <a:schemeClr val="dk1"/>
              </a:buClr>
              <a:buSzPts val="1200"/>
              <a:buFont typeface="Arial"/>
              <a:buChar char="•"/>
            </a:pPr>
            <a:r>
              <a:rPr lang="en-US" dirty="0"/>
              <a:t>The document includes information on screeners such as: author/year, description, target population, length, etc.</a:t>
            </a:r>
            <a:endParaRPr dirty="0"/>
          </a:p>
          <a:p>
            <a:pPr marL="174982" indent="-174982">
              <a:buClr>
                <a:schemeClr val="dk1"/>
              </a:buClr>
              <a:buSzPts val="1200"/>
              <a:buFont typeface="Arial"/>
              <a:buChar char="•"/>
            </a:pPr>
            <a:r>
              <a:rPr lang="en-US" dirty="0"/>
              <a:t>Link: </a:t>
            </a:r>
            <a:r>
              <a:rPr lang="en-US" u="sng" dirty="0">
                <a:solidFill>
                  <a:schemeClr val="hlink"/>
                </a:solidFill>
                <a:hlinkClick r:id="rId3"/>
              </a:rPr>
              <a:t>http://resources.oberlinkconsulting.com/uploads/compendiums/Compendium-Version-2.pdf</a:t>
            </a:r>
            <a:endParaRPr dirty="0"/>
          </a:p>
        </p:txBody>
      </p:sp>
      <p:sp>
        <p:nvSpPr>
          <p:cNvPr id="581" name="Google Shape;581;p38: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defRPr/>
            </a:pPr>
            <a:fld id="{00000000-1234-1234-1234-123412341234}" type="slidenum">
              <a:rPr lang="en-US" sz="1400" kern="0">
                <a:solidFill>
                  <a:srgbClr val="000000"/>
                </a:solidFill>
                <a:latin typeface="Arial"/>
                <a:cs typeface="Arial"/>
                <a:sym typeface="Arial"/>
              </a:rPr>
              <a:pPr defTabSz="933237">
                <a:buClr>
                  <a:srgbClr val="000000"/>
                </a:buClr>
                <a:defRPr/>
              </a:pPr>
              <a:t>20</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1074577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Refer to Module 3 (Function Based Thinking and Overview of Tier II Interventions) for more complete information about function of behavior.</a:t>
            </a:r>
          </a:p>
          <a:p>
            <a:pPr marL="174982" indent="-174982">
              <a:buFont typeface="Arial" panose="020B0604020202020204" pitchFamily="34" charset="0"/>
              <a:buChar char="•"/>
            </a:pPr>
            <a:r>
              <a:rPr lang="en-US" dirty="0"/>
              <a:t>When a student is referred or identified through data, the next step is to collect data that will help determine the appropriate intervention.</a:t>
            </a:r>
          </a:p>
          <a:p>
            <a:pPr marL="174982" indent="-174982">
              <a:buFont typeface="Arial" panose="020B0604020202020204" pitchFamily="34" charset="0"/>
              <a:buChar char="•"/>
            </a:pPr>
            <a:r>
              <a:rPr lang="en-US" dirty="0"/>
              <a:t>The data will be collected in various settings throughout the day to determine what events precede the behavior, and what happens right after the behavior that may be encouraging the student to repeat the behavior.</a:t>
            </a:r>
          </a:p>
          <a:p>
            <a:pPr marL="174982" indent="-174982">
              <a:buFont typeface="Arial" panose="020B0604020202020204" pitchFamily="34" charset="0"/>
              <a:buChar char="•"/>
            </a:pPr>
            <a:r>
              <a:rPr lang="en-US" dirty="0"/>
              <a:t>These data will help the team create a hypothesis for why the student keeps repeating the problem behavior; i.e., what is the payoff, or what are they getting by using this behavior?</a:t>
            </a:r>
          </a:p>
        </p:txBody>
      </p:sp>
      <p:sp>
        <p:nvSpPr>
          <p:cNvPr id="4" name="Slide Number Placeholder 3"/>
          <p:cNvSpPr>
            <a:spLocks noGrp="1"/>
          </p:cNvSpPr>
          <p:nvPr>
            <p:ph type="sldNum" sz="quarter" idx="5"/>
          </p:nvPr>
        </p:nvSpPr>
        <p:spPr/>
        <p:txBody>
          <a:bodyPr/>
          <a:lstStyle/>
          <a:p>
            <a:fld id="{BF0D8155-D575-44B8-B4E6-DCCAFDF13061}" type="slidenum">
              <a:rPr lang="en-US" smtClean="0"/>
              <a:t>21</a:t>
            </a:fld>
            <a:endParaRPr lang="en-US" dirty="0"/>
          </a:p>
        </p:txBody>
      </p:sp>
    </p:spTree>
    <p:extLst>
      <p:ext uri="{BB962C8B-B14F-4D97-AF65-F5344CB8AC3E}">
        <p14:creationId xmlns:p14="http://schemas.microsoft.com/office/powerpoint/2010/main" val="3380695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dirty="0"/>
              <a:t>Trainer Notes:</a:t>
            </a:r>
          </a:p>
          <a:p>
            <a:pPr marL="174982" indent="-174982">
              <a:buClr>
                <a:schemeClr val="dk1"/>
              </a:buClr>
              <a:buSzPts val="1200"/>
              <a:buFont typeface="Arial"/>
              <a:buChar char="•"/>
            </a:pPr>
            <a:r>
              <a:rPr lang="en-US" dirty="0"/>
              <a:t>The slide will begin with a blank template. Then there is an example that will appear when the presentation is advanced.</a:t>
            </a:r>
          </a:p>
          <a:p>
            <a:pPr marL="174982" indent="-174982">
              <a:buClr>
                <a:schemeClr val="dk1"/>
              </a:buClr>
              <a:buSzPts val="1200"/>
              <a:buFont typeface="Arial"/>
              <a:buChar char="•"/>
            </a:pPr>
            <a:r>
              <a:rPr lang="en-US" dirty="0"/>
              <a:t>This form can be used to record observations of students in order to understand the ABCs and determine the function of behavior.</a:t>
            </a:r>
          </a:p>
          <a:p>
            <a:pPr marL="174982" indent="-174982">
              <a:buClr>
                <a:schemeClr val="dk1"/>
              </a:buClr>
              <a:buSzPts val="1200"/>
              <a:buFont typeface="Arial"/>
              <a:buChar char="•"/>
            </a:pPr>
            <a:r>
              <a:rPr lang="en-US" dirty="0"/>
              <a:t>The student should be observed in other settings and time periods to get a complete picture of Jimmy’s behavior before beginning to problem solve.</a:t>
            </a:r>
          </a:p>
          <a:p>
            <a:pPr marL="174982" indent="-174982">
              <a:buClr>
                <a:schemeClr val="dk1"/>
              </a:buClr>
              <a:buSzPts val="1200"/>
              <a:buFont typeface="Arial"/>
              <a:buChar char="•"/>
            </a:pPr>
            <a:r>
              <a:rPr lang="en-US" dirty="0"/>
              <a:t>This form can be found and downloaded here: </a:t>
            </a:r>
            <a:r>
              <a:rPr lang="en-US" dirty="0">
                <a:hlinkClick r:id="rId3"/>
              </a:rPr>
              <a:t>http://cce.astate.edu/pbis/identification-of-students-at-tier-ii/</a:t>
            </a:r>
            <a:endParaRPr lang="en-US" dirty="0"/>
          </a:p>
          <a:p>
            <a:pPr marL="174982" indent="-174982">
              <a:buClr>
                <a:schemeClr val="dk1"/>
              </a:buClr>
              <a:buSzPts val="1200"/>
              <a:buFont typeface="Arial"/>
              <a:buChar char="•"/>
            </a:pPr>
            <a:r>
              <a:rPr lang="en-US" dirty="0"/>
              <a:t>Next, teams use the data to develop the hypothesis.</a:t>
            </a:r>
          </a:p>
        </p:txBody>
      </p:sp>
      <p:sp>
        <p:nvSpPr>
          <p:cNvPr id="4" name="Slide Number Placeholder 3"/>
          <p:cNvSpPr>
            <a:spLocks noGrp="1"/>
          </p:cNvSpPr>
          <p:nvPr>
            <p:ph type="sldNum" idx="12"/>
          </p:nvPr>
        </p:nvSpPr>
        <p:spPr/>
        <p:txBody>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22</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1985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After the team has collected the appropriate data and function of behavior is proposed, the next step is to choose an intervention that fits with the proposed function of behavior.</a:t>
            </a:r>
          </a:p>
          <a:p>
            <a:pPr marL="174982" indent="-174982">
              <a:buFont typeface="Arial" panose="020B0604020202020204" pitchFamily="34" charset="0"/>
              <a:buChar char="•"/>
            </a:pPr>
            <a:r>
              <a:rPr lang="en-US" dirty="0"/>
              <a:t>This chart shows functions of behavior down the leftmost column, matched with interventions across the top row.</a:t>
            </a:r>
          </a:p>
          <a:p>
            <a:pPr marL="174982" indent="-174982">
              <a:buFont typeface="Arial" panose="020B0604020202020204" pitchFamily="34" charset="0"/>
              <a:buChar char="•"/>
            </a:pPr>
            <a:r>
              <a:rPr lang="en-US" dirty="0"/>
              <a:t>The next section will discuss the data that are collected and reviewed once a student begins an intervention.</a:t>
            </a:r>
          </a:p>
        </p:txBody>
      </p:sp>
      <p:sp>
        <p:nvSpPr>
          <p:cNvPr id="4" name="Slide Number Placeholder 3"/>
          <p:cNvSpPr>
            <a:spLocks noGrp="1"/>
          </p:cNvSpPr>
          <p:nvPr>
            <p:ph type="sldNum" sz="quarter" idx="5"/>
          </p:nvPr>
        </p:nvSpPr>
        <p:spPr/>
        <p:txBody>
          <a:bodyPr/>
          <a:lstStyle/>
          <a:p>
            <a:fld id="{BF0D8155-D575-44B8-B4E6-DCCAFDF13061}" type="slidenum">
              <a:rPr lang="en-US" smtClean="0"/>
              <a:t>23</a:t>
            </a:fld>
            <a:endParaRPr lang="en-US" dirty="0"/>
          </a:p>
        </p:txBody>
      </p:sp>
    </p:spTree>
    <p:extLst>
      <p:ext uri="{BB962C8B-B14F-4D97-AF65-F5344CB8AC3E}">
        <p14:creationId xmlns:p14="http://schemas.microsoft.com/office/powerpoint/2010/main" val="2631140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Once the team has decided on an intervention for a student, they will need to determine how they will know if the student is responding positively to the intervention or if they need to problem solve and make some changes.</a:t>
            </a:r>
          </a:p>
          <a:p>
            <a:pPr marL="174982" indent="-174982">
              <a:buFont typeface="Arial" panose="020B0604020202020204" pitchFamily="34" charset="0"/>
              <a:buChar char="•"/>
            </a:pPr>
            <a:r>
              <a:rPr lang="en-US" dirty="0"/>
              <a:t>In this section, we will look at baseline data, daily progress report data, and social validity data.</a:t>
            </a:r>
          </a:p>
          <a:p>
            <a:pPr marL="174982" indent="-174982">
              <a:buFont typeface="Arial" panose="020B0604020202020204" pitchFamily="34" charset="0"/>
              <a:buChar char="•"/>
            </a:pPr>
            <a:r>
              <a:rPr lang="en-US" dirty="0"/>
              <a:t>These three types of data will help teams determine if the student is being supported appropriately.</a:t>
            </a:r>
          </a:p>
        </p:txBody>
      </p:sp>
      <p:sp>
        <p:nvSpPr>
          <p:cNvPr id="4" name="Slide Number Placeholder 3"/>
          <p:cNvSpPr>
            <a:spLocks noGrp="1"/>
          </p:cNvSpPr>
          <p:nvPr>
            <p:ph type="sldNum" sz="quarter" idx="5"/>
          </p:nvPr>
        </p:nvSpPr>
        <p:spPr/>
        <p:txBody>
          <a:bodyPr/>
          <a:lstStyle/>
          <a:p>
            <a:fld id="{BF0D8155-D575-44B8-B4E6-DCCAFDF13061}" type="slidenum">
              <a:rPr lang="en-US" smtClean="0"/>
              <a:t>24</a:t>
            </a:fld>
            <a:endParaRPr lang="en-US" dirty="0"/>
          </a:p>
        </p:txBody>
      </p:sp>
    </p:spTree>
    <p:extLst>
      <p:ext uri="{BB962C8B-B14F-4D97-AF65-F5344CB8AC3E}">
        <p14:creationId xmlns:p14="http://schemas.microsoft.com/office/powerpoint/2010/main" val="2721598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Baseline data tell us if there is a problem. They should be collected prior to any intervention being implemented. For example, the team may look at office referrals, minor classroom behaviors, attendance, etc. Another option is to have the classroom teacher rate the student using a DPR for a specific intervention, such as CICO.</a:t>
            </a:r>
          </a:p>
          <a:p>
            <a:pPr marL="174982" indent="-174982">
              <a:buFont typeface="Arial" panose="020B0604020202020204" pitchFamily="34" charset="0"/>
              <a:buChar char="•"/>
            </a:pPr>
            <a:r>
              <a:rPr lang="en-US" dirty="0"/>
              <a:t>These data will help the team determine what goal ( e.g., number of points to earn per day on CICO DPR form) would be reasonable and appropriate for the student and serve as a basis for measuring the student’s progress.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25</a:t>
            </a:fld>
            <a:endParaRPr lang="en-US" dirty="0"/>
          </a:p>
        </p:txBody>
      </p:sp>
    </p:spTree>
    <p:extLst>
      <p:ext uri="{BB962C8B-B14F-4D97-AF65-F5344CB8AC3E}">
        <p14:creationId xmlns:p14="http://schemas.microsoft.com/office/powerpoint/2010/main" val="3312305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In order to measure a student‘s success in an intervention, data will have to be collected and reviewed often.</a:t>
            </a:r>
          </a:p>
          <a:p>
            <a:pPr marL="174982" indent="-174982">
              <a:buFont typeface="Arial" panose="020B0604020202020204" pitchFamily="34" charset="0"/>
              <a:buChar char="•"/>
            </a:pPr>
            <a:r>
              <a:rPr lang="en-US" dirty="0"/>
              <a:t>The big question is if the student is responding positively to the intervention – are they reaching their daily goal consistently?</a:t>
            </a:r>
          </a:p>
          <a:p>
            <a:pPr marL="174982" indent="-174982">
              <a:buFont typeface="Arial" panose="020B0604020202020204" pitchFamily="34" charset="0"/>
              <a:buChar char="•"/>
            </a:pPr>
            <a:r>
              <a:rPr lang="en-US" dirty="0"/>
              <a:t>It is also important to know if the student is progressing at a reasonable rate – are they responding quickly enough?</a:t>
            </a:r>
          </a:p>
          <a:p>
            <a:pPr marL="174982" indent="-174982">
              <a:buFont typeface="Arial" panose="020B0604020202020204" pitchFamily="34" charset="0"/>
              <a:buChar char="•"/>
            </a:pPr>
            <a:r>
              <a:rPr lang="en-US" dirty="0"/>
              <a:t>Another important question is whether the intervention is working</a:t>
            </a:r>
            <a:r>
              <a:rPr lang="en-US" baseline="0" dirty="0"/>
              <a:t> </a:t>
            </a:r>
            <a:r>
              <a:rPr lang="en-US" dirty="0"/>
              <a:t>– is it meaningful, is it appropriate, is it worth the time invested?</a:t>
            </a:r>
          </a:p>
          <a:p>
            <a:pPr marL="174982" indent="-174982">
              <a:buFont typeface="Arial" panose="020B0604020202020204" pitchFamily="34" charset="0"/>
              <a:buChar char="•"/>
            </a:pPr>
            <a:r>
              <a:rPr lang="en-US" dirty="0"/>
              <a:t>It is recommended that student data be reviewed at least every two weeks to monitor the trend in their response.</a:t>
            </a:r>
          </a:p>
        </p:txBody>
      </p:sp>
      <p:sp>
        <p:nvSpPr>
          <p:cNvPr id="4" name="Slide Number Placeholder 3"/>
          <p:cNvSpPr>
            <a:spLocks noGrp="1"/>
          </p:cNvSpPr>
          <p:nvPr>
            <p:ph type="sldNum" sz="quarter" idx="5"/>
          </p:nvPr>
        </p:nvSpPr>
        <p:spPr/>
        <p:txBody>
          <a:bodyPr/>
          <a:lstStyle/>
          <a:p>
            <a:fld id="{BF0D8155-D575-44B8-B4E6-DCCAFDF13061}" type="slidenum">
              <a:rPr lang="en-US" smtClean="0"/>
              <a:t>26</a:t>
            </a:fld>
            <a:endParaRPr lang="en-US" dirty="0"/>
          </a:p>
        </p:txBody>
      </p:sp>
    </p:spTree>
    <p:extLst>
      <p:ext uri="{BB962C8B-B14F-4D97-AF65-F5344CB8AC3E}">
        <p14:creationId xmlns:p14="http://schemas.microsoft.com/office/powerpoint/2010/main" val="4143568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27</a:t>
            </a:fld>
            <a:endParaRPr lang="en-US" dirty="0"/>
          </a:p>
        </p:txBody>
      </p:sp>
    </p:spTree>
    <p:extLst>
      <p:ext uri="{BB962C8B-B14F-4D97-AF65-F5344CB8AC3E}">
        <p14:creationId xmlns:p14="http://schemas.microsoft.com/office/powerpoint/2010/main" val="2093017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This is a generic elementary progress report used daily to collect data on how well the student is following the school-wide expectations.</a:t>
            </a:r>
          </a:p>
          <a:p>
            <a:pPr marL="174982" indent="-174982">
              <a:buFont typeface="Arial" panose="020B0604020202020204" pitchFamily="34" charset="0"/>
              <a:buChar char="•"/>
            </a:pPr>
            <a:r>
              <a:rPr lang="en-US" dirty="0"/>
              <a:t>Each student will have a goal.</a:t>
            </a:r>
          </a:p>
          <a:p>
            <a:pPr marL="174982" indent="-174982">
              <a:buFont typeface="Arial" panose="020B0604020202020204" pitchFamily="34" charset="0"/>
              <a:buChar char="•"/>
            </a:pPr>
            <a:r>
              <a:rPr lang="en-US" dirty="0"/>
              <a:t>Depending on the intervention, each student will be rated by a teacher or facilitator or will self-monitor.</a:t>
            </a:r>
          </a:p>
          <a:p>
            <a:pPr marL="174982" indent="-174982">
              <a:buFont typeface="Arial" panose="020B0604020202020204" pitchFamily="34" charset="0"/>
              <a:buChar char="•"/>
            </a:pPr>
            <a:r>
              <a:rPr lang="en-US" dirty="0"/>
              <a:t>Data are totaled and graphed each day.</a:t>
            </a:r>
          </a:p>
          <a:p>
            <a:pPr marL="174982" indent="-174982">
              <a:buFont typeface="Arial" panose="020B0604020202020204" pitchFamily="34" charset="0"/>
              <a:buChar char="•"/>
            </a:pPr>
            <a:r>
              <a:rPr lang="en-US" dirty="0"/>
              <a:t>Data are reviewed at least every two weeks to monitor how well the student is doing in the intervention.</a:t>
            </a:r>
          </a:p>
        </p:txBody>
      </p:sp>
      <p:sp>
        <p:nvSpPr>
          <p:cNvPr id="4" name="Slide Number Placeholder 3"/>
          <p:cNvSpPr>
            <a:spLocks noGrp="1"/>
          </p:cNvSpPr>
          <p:nvPr>
            <p:ph type="sldNum" sz="quarter" idx="5"/>
          </p:nvPr>
        </p:nvSpPr>
        <p:spPr/>
        <p:txBody>
          <a:bodyPr/>
          <a:lstStyle/>
          <a:p>
            <a:fld id="{BF0D8155-D575-44B8-B4E6-DCCAFDF13061}" type="slidenum">
              <a:rPr lang="en-US" smtClean="0"/>
              <a:t>28</a:t>
            </a:fld>
            <a:endParaRPr lang="en-US" dirty="0"/>
          </a:p>
        </p:txBody>
      </p:sp>
    </p:spTree>
    <p:extLst>
      <p:ext uri="{BB962C8B-B14F-4D97-AF65-F5344CB8AC3E}">
        <p14:creationId xmlns:p14="http://schemas.microsoft.com/office/powerpoint/2010/main" val="1356202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In this example of a DPR form, you will note how additional information has been added underneath the stated school-wide expectations.  </a:t>
            </a:r>
          </a:p>
          <a:p>
            <a:pPr marL="171450" indent="-171450">
              <a:buFont typeface="Arial" panose="020B0604020202020204" pitchFamily="34" charset="0"/>
              <a:buChar char="•"/>
            </a:pPr>
            <a:r>
              <a:rPr lang="en-US" dirty="0"/>
              <a:t>These are areas that were identified for the student that are somewhat individualized to capture what is needed by that student to meet his/her behavior goals.</a:t>
            </a:r>
          </a:p>
        </p:txBody>
      </p:sp>
      <p:sp>
        <p:nvSpPr>
          <p:cNvPr id="4" name="Slide Number Placeholder 3"/>
          <p:cNvSpPr>
            <a:spLocks noGrp="1"/>
          </p:cNvSpPr>
          <p:nvPr>
            <p:ph type="sldNum" sz="quarter" idx="5"/>
          </p:nvPr>
        </p:nvSpPr>
        <p:spPr/>
        <p:txBody>
          <a:bodyPr/>
          <a:lstStyle/>
          <a:p>
            <a:fld id="{BF0D8155-D575-44B8-B4E6-DCCAFDF13061}" type="slidenum">
              <a:rPr lang="en-US" smtClean="0"/>
              <a:t>29</a:t>
            </a:fld>
            <a:endParaRPr lang="en-US" dirty="0"/>
          </a:p>
        </p:txBody>
      </p:sp>
    </p:spTree>
    <p:extLst>
      <p:ext uri="{BB962C8B-B14F-4D97-AF65-F5344CB8AC3E}">
        <p14:creationId xmlns:p14="http://schemas.microsoft.com/office/powerpoint/2010/main" val="56444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Refer to Module 4: Identifying Students for Tier II Interventions for more detail about developing a system for identifying students.</a:t>
            </a:r>
          </a:p>
        </p:txBody>
      </p:sp>
      <p:sp>
        <p:nvSpPr>
          <p:cNvPr id="4" name="Slide Number Placeholder 3"/>
          <p:cNvSpPr>
            <a:spLocks noGrp="1"/>
          </p:cNvSpPr>
          <p:nvPr>
            <p:ph type="sldNum" sz="quarter" idx="5"/>
          </p:nvPr>
        </p:nvSpPr>
        <p:spPr/>
        <p:txBody>
          <a:bodyPr/>
          <a:lstStyle/>
          <a:p>
            <a:fld id="{BF0D8155-D575-44B8-B4E6-DCCAFDF13061}" type="slidenum">
              <a:rPr lang="en-US" smtClean="0"/>
              <a:t>3</a:t>
            </a:fld>
            <a:endParaRPr lang="en-US" dirty="0"/>
          </a:p>
        </p:txBody>
      </p:sp>
    </p:spTree>
    <p:extLst>
      <p:ext uri="{BB962C8B-B14F-4D97-AF65-F5344CB8AC3E}">
        <p14:creationId xmlns:p14="http://schemas.microsoft.com/office/powerpoint/2010/main" val="2511919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Above are some examples of data collection tools that can be used for Tier II progress monitoring.</a:t>
            </a:r>
          </a:p>
          <a:p>
            <a:pPr marL="174982" indent="-174982">
              <a:buFont typeface="Arial" panose="020B0604020202020204" pitchFamily="34" charset="0"/>
              <a:buChar char="•"/>
            </a:pPr>
            <a:r>
              <a:rPr lang="en-US" dirty="0"/>
              <a:t>CICO-SWIS demos can be found here: </a:t>
            </a:r>
            <a:r>
              <a:rPr lang="en-US" dirty="0">
                <a:hlinkClick r:id="rId3"/>
              </a:rPr>
              <a:t>https://www.pbisapps.org/Applications/Pages/SWIS-Suite.aspx</a:t>
            </a:r>
            <a:endParaRPr lang="en-US" dirty="0"/>
          </a:p>
          <a:p>
            <a:pPr marL="174982" indent="-174982">
              <a:buFont typeface="Arial" panose="020B0604020202020204" pitchFamily="34" charset="0"/>
              <a:buChar char="•"/>
            </a:pPr>
            <a:r>
              <a:rPr lang="en-US" dirty="0"/>
              <a:t>Missouri SW-PBS Tier II data tools and tutorials can be found here: </a:t>
            </a:r>
            <a:r>
              <a:rPr lang="en-US" dirty="0">
                <a:hlinkClick r:id="rId4"/>
              </a:rPr>
              <a:t>https://pbismissouri.org/tier-2-and-tier-3-data-tools/</a:t>
            </a:r>
            <a:endParaRPr lang="en-US" dirty="0"/>
          </a:p>
          <a:p>
            <a:pPr marL="174982" indent="-174982">
              <a:buFont typeface="Arial" panose="020B0604020202020204" pitchFamily="34" charset="0"/>
              <a:buChar char="•"/>
            </a:pPr>
            <a:r>
              <a:rPr lang="en-US" dirty="0"/>
              <a:t>University of Delaware Tier II tools and tutorials can be found here: </a:t>
            </a:r>
            <a:r>
              <a:rPr lang="en-US" dirty="0">
                <a:hlinkClick r:id="rId5"/>
              </a:rPr>
              <a:t>http://wh1.oet.udel.edu/pbs/forms-and-tools/tier-2-targeted-tools/</a:t>
            </a:r>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30</a:t>
            </a:fld>
            <a:endParaRPr lang="en-US" dirty="0"/>
          </a:p>
        </p:txBody>
      </p:sp>
    </p:spTree>
    <p:extLst>
      <p:ext uri="{BB962C8B-B14F-4D97-AF65-F5344CB8AC3E}">
        <p14:creationId xmlns:p14="http://schemas.microsoft.com/office/powerpoint/2010/main" val="3532088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This graph was generated using the MO SW-PBS Advanced Tiers Spreadsheet</a:t>
            </a:r>
            <a:r>
              <a:rPr lang="en-US" baseline="0" dirty="0"/>
              <a:t>. More information about these spreadsheets can be found here: https://pbismissouri.org/wp-content/uploads/2016/11/4.3-Advanced-Tiers-Spreadsheet-Guide.docx </a:t>
            </a:r>
            <a:endParaRPr lang="en-US" dirty="0"/>
          </a:p>
          <a:p>
            <a:pPr marL="174982" indent="-174982">
              <a:buFont typeface="Arial" panose="020B0604020202020204" pitchFamily="34" charset="0"/>
              <a:buChar char="•"/>
            </a:pPr>
            <a:r>
              <a:rPr lang="en-US" dirty="0"/>
              <a:t>The data recorded here are the percentage of points earned each day for an individual student.</a:t>
            </a:r>
          </a:p>
          <a:p>
            <a:pPr marL="174982" indent="-174982">
              <a:buFont typeface="Arial" panose="020B0604020202020204" pitchFamily="34" charset="0"/>
              <a:buChar char="•"/>
            </a:pPr>
            <a:r>
              <a:rPr lang="en-US" dirty="0"/>
              <a:t>The vertical dashed line indicates where the baseline data collection ends and the intervention data collection begins.</a:t>
            </a:r>
          </a:p>
          <a:p>
            <a:pPr marL="174982" indent="-174982">
              <a:buFont typeface="Arial" panose="020B0604020202020204" pitchFamily="34" charset="0"/>
              <a:buChar char="•"/>
            </a:pPr>
            <a:r>
              <a:rPr lang="en-US" dirty="0"/>
              <a:t>The red line is the goal line.</a:t>
            </a:r>
          </a:p>
          <a:p>
            <a:pPr marL="174982" indent="-174982">
              <a:buFont typeface="Arial" panose="020B0604020202020204" pitchFamily="34" charset="0"/>
              <a:buChar char="•"/>
            </a:pPr>
            <a:r>
              <a:rPr lang="en-US" dirty="0"/>
              <a:t>The upward slanting line indicates the trend.</a:t>
            </a:r>
          </a:p>
        </p:txBody>
      </p:sp>
      <p:sp>
        <p:nvSpPr>
          <p:cNvPr id="4" name="Slide Number Placeholder 3"/>
          <p:cNvSpPr>
            <a:spLocks noGrp="1"/>
          </p:cNvSpPr>
          <p:nvPr>
            <p:ph type="sldNum" sz="quarter" idx="5"/>
          </p:nvPr>
        </p:nvSpPr>
        <p:spPr/>
        <p:txBody>
          <a:bodyPr/>
          <a:lstStyle/>
          <a:p>
            <a:fld id="{BF0D8155-D575-44B8-B4E6-DCCAFDF13061}" type="slidenum">
              <a:rPr lang="en-US" smtClean="0"/>
              <a:t>31</a:t>
            </a:fld>
            <a:endParaRPr lang="en-US" dirty="0"/>
          </a:p>
        </p:txBody>
      </p:sp>
    </p:spTree>
    <p:extLst>
      <p:ext uri="{BB962C8B-B14F-4D97-AF65-F5344CB8AC3E}">
        <p14:creationId xmlns:p14="http://schemas.microsoft.com/office/powerpoint/2010/main" val="1830625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Trainer Notes:</a:t>
            </a:r>
          </a:p>
          <a:p>
            <a:pPr marL="174982" indent="-174982" defTabSz="933237">
              <a:buFont typeface="Arial" panose="020B0604020202020204" pitchFamily="34" charset="0"/>
              <a:buChar char="•"/>
              <a:defRPr/>
            </a:pPr>
            <a:r>
              <a:rPr lang="en-US" dirty="0"/>
              <a:t>After the determined minimum amount of time, consider the student’s response and use data decision rules to determine what the next steps will be.</a:t>
            </a:r>
          </a:p>
        </p:txBody>
      </p:sp>
      <p:sp>
        <p:nvSpPr>
          <p:cNvPr id="4" name="Slide Number Placeholder 3"/>
          <p:cNvSpPr>
            <a:spLocks noGrp="1"/>
          </p:cNvSpPr>
          <p:nvPr>
            <p:ph type="sldNum" sz="quarter" idx="5"/>
          </p:nvPr>
        </p:nvSpPr>
        <p:spPr/>
        <p:txBody>
          <a:bodyPr/>
          <a:lstStyle/>
          <a:p>
            <a:fld id="{BF0D8155-D575-44B8-B4E6-DCCAFDF13061}" type="slidenum">
              <a:rPr lang="en-US" smtClean="0"/>
              <a:t>32</a:t>
            </a:fld>
            <a:endParaRPr lang="en-US" dirty="0"/>
          </a:p>
        </p:txBody>
      </p:sp>
    </p:spTree>
    <p:extLst>
      <p:ext uri="{BB962C8B-B14F-4D97-AF65-F5344CB8AC3E}">
        <p14:creationId xmlns:p14="http://schemas.microsoft.com/office/powerpoint/2010/main" val="326702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Refer to Module 4 (Identifying Students for Tier II Interventions) for more on data decision rules, as well as modules 5 – 7 on individual interventions.</a:t>
            </a:r>
          </a:p>
          <a:p>
            <a:pPr marL="174982" indent="-174982">
              <a:buFont typeface="Arial" panose="020B0604020202020204" pitchFamily="34" charset="0"/>
              <a:buChar char="•"/>
            </a:pPr>
            <a:r>
              <a:rPr lang="en-US" dirty="0"/>
              <a:t>Teams will determine guidelines for when a student should continue in an intervention and when they are ready to fade or graduate from the intervention.</a:t>
            </a:r>
          </a:p>
          <a:p>
            <a:pPr marL="174982" indent="-174982">
              <a:buFont typeface="Arial" panose="020B0604020202020204" pitchFamily="34" charset="0"/>
              <a:buChar char="•"/>
            </a:pPr>
            <a:r>
              <a:rPr lang="en-US" dirty="0"/>
              <a:t>If a student falls within the criteria for a pre-determined category (data decision rules), teams will then create a new plan with a new goal and method for progress monitoring.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33</a:t>
            </a:fld>
            <a:endParaRPr lang="en-US" dirty="0"/>
          </a:p>
        </p:txBody>
      </p:sp>
    </p:spTree>
    <p:extLst>
      <p:ext uri="{BB962C8B-B14F-4D97-AF65-F5344CB8AC3E}">
        <p14:creationId xmlns:p14="http://schemas.microsoft.com/office/powerpoint/2010/main" val="2573828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These are some basic data decision rules that a team might have. By creating these rules, it makes team problem solving time more efficient and effective.</a:t>
            </a:r>
          </a:p>
        </p:txBody>
      </p:sp>
      <p:sp>
        <p:nvSpPr>
          <p:cNvPr id="4" name="Slide Number Placeholder 3"/>
          <p:cNvSpPr>
            <a:spLocks noGrp="1"/>
          </p:cNvSpPr>
          <p:nvPr>
            <p:ph type="sldNum" sz="quarter" idx="5"/>
          </p:nvPr>
        </p:nvSpPr>
        <p:spPr/>
        <p:txBody>
          <a:bodyPr/>
          <a:lstStyle/>
          <a:p>
            <a:fld id="{BF0D8155-D575-44B8-B4E6-DCCAFDF13061}" type="slidenum">
              <a:rPr lang="en-US" smtClean="0"/>
              <a:t>34</a:t>
            </a:fld>
            <a:endParaRPr lang="en-US" dirty="0"/>
          </a:p>
        </p:txBody>
      </p:sp>
    </p:spTree>
    <p:extLst>
      <p:ext uri="{BB962C8B-B14F-4D97-AF65-F5344CB8AC3E}">
        <p14:creationId xmlns:p14="http://schemas.microsoft.com/office/powerpoint/2010/main" val="1766538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9: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9:notes"/>
          <p:cNvSpPr txBox="1">
            <a:spLocks noGrp="1"/>
          </p:cNvSpPr>
          <p:nvPr>
            <p:ph type="body" idx="1"/>
          </p:nvPr>
        </p:nvSpPr>
        <p:spPr>
          <a:xfrm>
            <a:off x="719217" y="4560893"/>
            <a:ext cx="5753740" cy="3731640"/>
          </a:xfrm>
          <a:prstGeom prst="rect">
            <a:avLst/>
          </a:prstGeom>
          <a:noFill/>
          <a:ln>
            <a:noFill/>
          </a:ln>
        </p:spPr>
        <p:txBody>
          <a:bodyPr spcFirstLastPara="1" wrap="square" lIns="95222" tIns="47611" rIns="95222" bIns="47611" anchor="t" anchorCtr="0">
            <a:noAutofit/>
          </a:bodyPr>
          <a:lstStyle/>
          <a:p>
            <a:pPr>
              <a:buClr>
                <a:schemeClr val="dk1"/>
              </a:buClr>
              <a:buSzPts val="1200"/>
            </a:pPr>
            <a:r>
              <a:rPr lang="en-US" dirty="0"/>
              <a:t>Trainer Notes:</a:t>
            </a:r>
            <a:endParaRPr dirty="0"/>
          </a:p>
          <a:p>
            <a:pPr marL="174982" indent="-174982">
              <a:buClr>
                <a:schemeClr val="dk1"/>
              </a:buClr>
              <a:buSzPts val="1200"/>
              <a:buFont typeface="Arial"/>
              <a:buChar char="•"/>
            </a:pPr>
            <a:r>
              <a:rPr lang="en-US" dirty="0"/>
              <a:t>Have attendees record any actions that need to be taken to improve the score for this item.</a:t>
            </a:r>
            <a:endParaRPr dirty="0"/>
          </a:p>
        </p:txBody>
      </p:sp>
      <p:sp>
        <p:nvSpPr>
          <p:cNvPr id="589" name="Google Shape;589;p39:notes"/>
          <p:cNvSpPr txBox="1">
            <a:spLocks noGrp="1"/>
          </p:cNvSpPr>
          <p:nvPr>
            <p:ph type="sldNum" idx="12"/>
          </p:nvPr>
        </p:nvSpPr>
        <p:spPr>
          <a:xfrm>
            <a:off x="4073902" y="9001678"/>
            <a:ext cx="3116609" cy="475504"/>
          </a:xfrm>
          <a:prstGeom prst="rect">
            <a:avLst/>
          </a:prstGeom>
          <a:noFill/>
          <a:ln>
            <a:noFill/>
          </a:ln>
        </p:spPr>
        <p:txBody>
          <a:bodyPr spcFirstLastPara="1" wrap="square" lIns="95222" tIns="47611" rIns="95222" bIns="47611" anchor="b" anchorCtr="0">
            <a:noAutofit/>
          </a:bodyPr>
          <a:lstStyle/>
          <a:p>
            <a:pPr>
              <a:buClr>
                <a:schemeClr val="dk1"/>
              </a:buClr>
              <a:buSzPts val="1200"/>
            </a:pPr>
            <a:fld id="{00000000-1234-1234-1234-123412341234}" type="slidenum">
              <a:rPr lang="en-US"/>
              <a:pPr>
                <a:buClr>
                  <a:schemeClr val="dk1"/>
                </a:buClr>
                <a:buSzPts val="1200"/>
              </a:pPr>
              <a:t>35</a:t>
            </a:fld>
            <a:endParaRPr dirty="0"/>
          </a:p>
        </p:txBody>
      </p:sp>
    </p:spTree>
    <p:extLst>
      <p:ext uri="{BB962C8B-B14F-4D97-AF65-F5344CB8AC3E}">
        <p14:creationId xmlns:p14="http://schemas.microsoft.com/office/powerpoint/2010/main" val="2024512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36</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1511198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Trainer Notes:</a:t>
            </a:r>
          </a:p>
          <a:p>
            <a:pPr marL="174982" indent="-174982" defTabSz="933237">
              <a:buFont typeface="Arial" panose="020B0604020202020204" pitchFamily="34" charset="0"/>
              <a:buChar char="•"/>
              <a:defRPr/>
            </a:pPr>
            <a:r>
              <a:rPr lang="en-US" dirty="0"/>
              <a:t>Teams may want to assess social validity in order to understand how the interventions are perceived by the students and teachers that are implementing them.</a:t>
            </a:r>
          </a:p>
          <a:p>
            <a:pPr marL="174982" indent="-174982" defTabSz="933237">
              <a:buFont typeface="Arial" panose="020B0604020202020204" pitchFamily="34" charset="0"/>
              <a:buChar char="•"/>
              <a:defRPr/>
            </a:pPr>
            <a:r>
              <a:rPr lang="en-US" dirty="0"/>
              <a:t>Social validity assessment gives the team valuable information to continually improve the interventions.</a:t>
            </a:r>
          </a:p>
          <a:p>
            <a:pPr marL="174982" indent="-174982" defTabSz="933237">
              <a:buFont typeface="Arial" panose="020B0604020202020204" pitchFamily="34" charset="0"/>
              <a:buChar char="•"/>
              <a:defRPr/>
            </a:pPr>
            <a:r>
              <a:rPr lang="en-US" dirty="0"/>
              <a:t>To explain social validity, a good comparison is when assessing PBIS implementation, schools may use both the TFI (fidelity of implementation) and the Self-Assessment Survey (staff perception of PBIS implementation). Social validity surveys give you the staff and student perspective on the intervention implementation, like the SAS gives you for PBIS implementation.</a:t>
            </a:r>
          </a:p>
        </p:txBody>
      </p:sp>
      <p:sp>
        <p:nvSpPr>
          <p:cNvPr id="4" name="Slide Number Placeholder 3"/>
          <p:cNvSpPr>
            <a:spLocks noGrp="1"/>
          </p:cNvSpPr>
          <p:nvPr>
            <p:ph type="sldNum" sz="quarter" idx="5"/>
          </p:nvPr>
        </p:nvSpPr>
        <p:spPr/>
        <p:txBody>
          <a:bodyPr/>
          <a:lstStyle/>
          <a:p>
            <a:fld id="{BF0D8155-D575-44B8-B4E6-DCCAFDF13061}" type="slidenum">
              <a:rPr lang="en-US" smtClean="0"/>
              <a:t>37</a:t>
            </a:fld>
            <a:endParaRPr lang="en-US" dirty="0"/>
          </a:p>
        </p:txBody>
      </p:sp>
    </p:spTree>
    <p:extLst>
      <p:ext uri="{BB962C8B-B14F-4D97-AF65-F5344CB8AC3E}">
        <p14:creationId xmlns:p14="http://schemas.microsoft.com/office/powerpoint/2010/main" val="3242742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Do stakeholders agree that the intervention is acceptable and satisfactory for students?</a:t>
            </a:r>
          </a:p>
          <a:p>
            <a:pPr marL="457200" lvl="1" indent="-174982">
              <a:buFont typeface="Arial" panose="020B0604020202020204" pitchFamily="34" charset="0"/>
              <a:buChar char="•"/>
            </a:pPr>
            <a:r>
              <a:rPr lang="en-US" dirty="0"/>
              <a:t>Is the goal significant? Will it improve the students’ quality of life?</a:t>
            </a:r>
          </a:p>
          <a:p>
            <a:pPr marL="457200" lvl="1" indent="-174982">
              <a:buFont typeface="Arial" panose="020B0604020202020204" pitchFamily="34" charset="0"/>
              <a:buChar char="•"/>
            </a:pPr>
            <a:r>
              <a:rPr lang="en-US" dirty="0"/>
              <a:t>Is the intervention worth the effort?</a:t>
            </a:r>
          </a:p>
          <a:p>
            <a:pPr marL="457200" lvl="1" indent="-174982">
              <a:buFont typeface="Arial" panose="020B0604020202020204" pitchFamily="34" charset="0"/>
              <a:buChar char="•"/>
            </a:pPr>
            <a:r>
              <a:rPr lang="en-US" dirty="0"/>
              <a:t>Do the benefits of intervention outweigh the costs?</a:t>
            </a:r>
          </a:p>
          <a:p>
            <a:pPr marL="174982" indent="-174982">
              <a:buFont typeface="Arial" panose="020B0604020202020204" pitchFamily="34" charset="0"/>
              <a:buChar char="•"/>
            </a:pPr>
            <a:r>
              <a:rPr lang="en-US" dirty="0"/>
              <a:t>Social validity is determined by assessment of the students receiving the intervention (and possibly their families) and the implementers of the intervention (teacher, facilitator, mentor, etc.).</a:t>
            </a:r>
          </a:p>
          <a:p>
            <a:pPr marL="174982" indent="-174982">
              <a:buFont typeface="Arial" panose="020B0604020202020204" pitchFamily="34" charset="0"/>
              <a:buChar char="•"/>
            </a:pPr>
            <a:r>
              <a:rPr lang="en-US" dirty="0"/>
              <a:t>Social validity is typically assessed through questionnaires, surveys, etc.</a:t>
            </a:r>
          </a:p>
        </p:txBody>
      </p:sp>
      <p:sp>
        <p:nvSpPr>
          <p:cNvPr id="4" name="Slide Number Placeholder 3"/>
          <p:cNvSpPr>
            <a:spLocks noGrp="1"/>
          </p:cNvSpPr>
          <p:nvPr>
            <p:ph type="sldNum" sz="quarter" idx="5"/>
          </p:nvPr>
        </p:nvSpPr>
        <p:spPr/>
        <p:txBody>
          <a:bodyPr/>
          <a:lstStyle/>
          <a:p>
            <a:fld id="{BF0D8155-D575-44B8-B4E6-DCCAFDF13061}" type="slidenum">
              <a:rPr lang="en-US" smtClean="0"/>
              <a:t>38</a:t>
            </a:fld>
            <a:endParaRPr lang="en-US" dirty="0"/>
          </a:p>
        </p:txBody>
      </p:sp>
    </p:spTree>
    <p:extLst>
      <p:ext uri="{BB962C8B-B14F-4D97-AF65-F5344CB8AC3E}">
        <p14:creationId xmlns:p14="http://schemas.microsoft.com/office/powerpoint/2010/main" val="4127559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39</a:t>
            </a:fld>
            <a:endParaRPr lang="en-US" dirty="0"/>
          </a:p>
        </p:txBody>
      </p:sp>
    </p:spTree>
    <p:extLst>
      <p:ext uri="{BB962C8B-B14F-4D97-AF65-F5344CB8AC3E}">
        <p14:creationId xmlns:p14="http://schemas.microsoft.com/office/powerpoint/2010/main" val="183424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a:buClr>
                <a:schemeClr val="dk1"/>
              </a:buClr>
              <a:buSzPts val="1200"/>
            </a:pPr>
            <a:r>
              <a:rPr lang="en-US" dirty="0">
                <a:latin typeface="Calibri"/>
                <a:ea typeface="Calibri"/>
                <a:cs typeface="Calibri"/>
                <a:sym typeface="Calibri"/>
              </a:rPr>
              <a:t>Trainer Notes:</a:t>
            </a:r>
            <a:endParaRPr dirty="0"/>
          </a:p>
          <a:p>
            <a:pPr marL="174982" indent="-174982">
              <a:buClr>
                <a:schemeClr val="dk1"/>
              </a:buClr>
              <a:buSzPts val="1200"/>
              <a:buFont typeface="Arial"/>
              <a:buChar char="•"/>
            </a:pPr>
            <a:r>
              <a:rPr lang="en-US" dirty="0">
                <a:latin typeface="Calibri"/>
                <a:ea typeface="Calibri"/>
                <a:cs typeface="Calibri"/>
                <a:sym typeface="Calibri"/>
              </a:rPr>
              <a:t>The TFI will be used throughout PBIS modules. Each module aligns with one or more of the TFI items, denoted by the yellow arrows.</a:t>
            </a:r>
            <a:endParaRPr dirty="0"/>
          </a:p>
          <a:p>
            <a:pPr marL="174982" indent="-174982">
              <a:buClr>
                <a:schemeClr val="dk1"/>
              </a:buClr>
              <a:buSzPts val="1200"/>
              <a:buFont typeface="Arial"/>
              <a:buChar char="•"/>
            </a:pPr>
            <a:r>
              <a:rPr lang="en-US" dirty="0">
                <a:latin typeface="Calibri"/>
                <a:ea typeface="Calibri"/>
                <a:cs typeface="Calibri"/>
                <a:sym typeface="Calibri"/>
              </a:rPr>
              <a:t>The TFI is a tool that can be used for all</a:t>
            </a:r>
            <a:r>
              <a:rPr lang="en-US" baseline="0" dirty="0">
                <a:latin typeface="Calibri"/>
                <a:ea typeface="Calibri"/>
                <a:cs typeface="Calibri"/>
                <a:sym typeface="Calibri"/>
              </a:rPr>
              <a:t> three tiers of </a:t>
            </a:r>
            <a:r>
              <a:rPr lang="en-US" dirty="0">
                <a:latin typeface="Calibri"/>
                <a:ea typeface="Calibri"/>
                <a:cs typeface="Calibri"/>
                <a:sym typeface="Calibri"/>
              </a:rPr>
              <a:t>PBIS implementation planning, PBIS progress monitoring, and PBIS implementation evaluation.</a:t>
            </a:r>
            <a:endParaRPr dirty="0"/>
          </a:p>
          <a:p>
            <a:pPr marL="174982" indent="-174982">
              <a:buClr>
                <a:schemeClr val="dk1"/>
              </a:buClr>
              <a:buSzPts val="1200"/>
              <a:buFont typeface="Arial"/>
              <a:buChar char="•"/>
            </a:pPr>
            <a:r>
              <a:rPr lang="en-US" dirty="0">
                <a:latin typeface="Calibri"/>
                <a:ea typeface="Calibri"/>
                <a:cs typeface="Calibri"/>
                <a:sym typeface="Calibri"/>
              </a:rPr>
              <a:t>In this module, items 2.10 and 2.11 will be addressed.</a:t>
            </a:r>
            <a:endParaRPr dirty="0">
              <a:latin typeface="Georgia"/>
              <a:ea typeface="Georgia"/>
              <a:cs typeface="Georgia"/>
              <a:sym typeface="Georgia"/>
            </a:endParaRPr>
          </a:p>
        </p:txBody>
      </p:sp>
      <p:sp>
        <p:nvSpPr>
          <p:cNvPr id="326" name="Google Shape;326;p4:notes"/>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p>
            <a:r>
              <a:rPr lang="en-US" dirty="0">
                <a:solidFill>
                  <a:schemeClr val="dk1"/>
                </a:solidFill>
                <a:latin typeface="Georgia"/>
                <a:ea typeface="Georgia"/>
                <a:cs typeface="Georgia"/>
                <a:sym typeface="Georgia"/>
              </a:rPr>
              <a:t>6/7/2019 9:45:32 AM</a:t>
            </a:r>
            <a:endParaRPr dirty="0">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p>
            <a:r>
              <a:rPr lang="en-US" dirty="0"/>
              <a:t>DE-PBS Cadre Meeting</a:t>
            </a:r>
            <a:endParaRPr dirty="0"/>
          </a:p>
        </p:txBody>
      </p:sp>
      <p:sp>
        <p:nvSpPr>
          <p:cNvPr id="328" name="Google Shape;328;p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fld id="{00000000-1234-1234-1234-123412341234}" type="slidenum">
              <a:rPr lang="en-US">
                <a:solidFill>
                  <a:schemeClr val="dk1"/>
                </a:solidFill>
                <a:latin typeface="Georgia"/>
                <a:ea typeface="Georgia"/>
                <a:cs typeface="Georgia"/>
                <a:sym typeface="Georgia"/>
              </a:rPr>
              <a:pPr/>
              <a:t>4</a:t>
            </a:fld>
            <a:endParaRPr dirty="0">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3043343" cy="467072"/>
          </a:xfrm>
          <a:prstGeom prst="rect">
            <a:avLst/>
          </a:prstGeom>
          <a:noFill/>
          <a:ln>
            <a:noFill/>
          </a:ln>
        </p:spPr>
        <p:txBody>
          <a:bodyPr spcFirstLastPara="1" wrap="square" lIns="93308" tIns="46641" rIns="93308" bIns="46641" anchor="t" anchorCtr="0">
            <a:noAutofit/>
          </a:bodyPr>
          <a:lstStyle/>
          <a:p>
            <a:r>
              <a:rPr lang="en-US" dirty="0"/>
              <a:t>DRAFT </a:t>
            </a:r>
            <a:endParaRPr dirty="0"/>
          </a:p>
        </p:txBody>
      </p:sp>
    </p:spTree>
    <p:extLst>
      <p:ext uri="{BB962C8B-B14F-4D97-AF65-F5344CB8AC3E}">
        <p14:creationId xmlns:p14="http://schemas.microsoft.com/office/powerpoint/2010/main" val="1330003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This rating form is for staff implementing an intervention (it was adapted from a parent rating form). This</a:t>
            </a:r>
            <a:r>
              <a:rPr lang="en-US" baseline="0" dirty="0"/>
              <a:t> is just part of the assessment; t</a:t>
            </a:r>
            <a:r>
              <a:rPr lang="en-US" dirty="0"/>
              <a:t>he complete form is in the facilitator’s guide.</a:t>
            </a:r>
            <a:endParaRPr lang="en-US" dirty="0">
              <a:solidFill>
                <a:schemeClr val="tx1"/>
              </a:solidFill>
            </a:endParaRPr>
          </a:p>
          <a:p>
            <a:pPr marL="174982" indent="-174982">
              <a:buFont typeface="Arial" panose="020B0604020202020204" pitchFamily="34" charset="0"/>
              <a:buChar char="•"/>
            </a:pPr>
            <a:r>
              <a:rPr lang="en-US" dirty="0"/>
              <a:t>Link to download</a:t>
            </a:r>
            <a:r>
              <a:rPr lang="en-US" baseline="0" dirty="0"/>
              <a:t> this</a:t>
            </a:r>
            <a:r>
              <a:rPr lang="en-US" dirty="0"/>
              <a:t> form: </a:t>
            </a:r>
            <a:r>
              <a:rPr lang="en-US" u="sng" dirty="0"/>
              <a:t>https://pbismissouri.org/wp-content/uploads/2018/08/T2-Ch.-4_Social-Validity-Rating-Form.docx</a:t>
            </a:r>
            <a:r>
              <a:rPr lang="en-US" u="sng" baseline="0" dirty="0"/>
              <a:t> </a:t>
            </a:r>
            <a:endParaRPr lang="en-US" u="sng" dirty="0"/>
          </a:p>
        </p:txBody>
      </p:sp>
      <p:sp>
        <p:nvSpPr>
          <p:cNvPr id="4" name="Slide Number Placeholder 3"/>
          <p:cNvSpPr>
            <a:spLocks noGrp="1"/>
          </p:cNvSpPr>
          <p:nvPr>
            <p:ph type="sldNum" sz="quarter" idx="5"/>
          </p:nvPr>
        </p:nvSpPr>
        <p:spPr/>
        <p:txBody>
          <a:bodyPr/>
          <a:lstStyle/>
          <a:p>
            <a:fld id="{BF0D8155-D575-44B8-B4E6-DCCAFDF13061}" type="slidenum">
              <a:rPr lang="en-US" smtClean="0"/>
              <a:t>40</a:t>
            </a:fld>
            <a:endParaRPr lang="en-US" dirty="0"/>
          </a:p>
        </p:txBody>
      </p:sp>
    </p:spTree>
    <p:extLst>
      <p:ext uri="{BB962C8B-B14F-4D97-AF65-F5344CB8AC3E}">
        <p14:creationId xmlns:p14="http://schemas.microsoft.com/office/powerpoint/2010/main" val="1926402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The</a:t>
            </a:r>
            <a:r>
              <a:rPr lang="en-US" baseline="0" dirty="0"/>
              <a:t> full example is in the facilitator’s guide, along with examples of other social validity questionnaires and surveys for other stakeholders.</a:t>
            </a:r>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41</a:t>
            </a:fld>
            <a:endParaRPr lang="en-US" dirty="0"/>
          </a:p>
        </p:txBody>
      </p:sp>
    </p:spTree>
    <p:extLst>
      <p:ext uri="{BB962C8B-B14F-4D97-AF65-F5344CB8AC3E}">
        <p14:creationId xmlns:p14="http://schemas.microsoft.com/office/powerpoint/2010/main" val="72588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Systems data are collected and reviewed to monitor how well Tier II interventions are serving all the students in Tier II.</a:t>
            </a:r>
          </a:p>
          <a:p>
            <a:pPr marL="174982" indent="-174982">
              <a:buFont typeface="Arial" panose="020B0604020202020204" pitchFamily="34" charset="0"/>
              <a:buChar char="•"/>
            </a:pPr>
            <a:r>
              <a:rPr lang="en-US" dirty="0"/>
              <a:t>This section will discuss data collection and how the data are assessed.</a:t>
            </a:r>
          </a:p>
        </p:txBody>
      </p:sp>
      <p:sp>
        <p:nvSpPr>
          <p:cNvPr id="4" name="Slide Number Placeholder 3"/>
          <p:cNvSpPr>
            <a:spLocks noGrp="1"/>
          </p:cNvSpPr>
          <p:nvPr>
            <p:ph type="sldNum" sz="quarter" idx="5"/>
          </p:nvPr>
        </p:nvSpPr>
        <p:spPr/>
        <p:txBody>
          <a:bodyPr/>
          <a:lstStyle/>
          <a:p>
            <a:fld id="{BF0D8155-D575-44B8-B4E6-DCCAFDF13061}" type="slidenum">
              <a:rPr lang="en-US" smtClean="0"/>
              <a:t>42</a:t>
            </a:fld>
            <a:endParaRPr lang="en-US" dirty="0"/>
          </a:p>
        </p:txBody>
      </p:sp>
    </p:spTree>
    <p:extLst>
      <p:ext uri="{BB962C8B-B14F-4D97-AF65-F5344CB8AC3E}">
        <p14:creationId xmlns:p14="http://schemas.microsoft.com/office/powerpoint/2010/main" val="3846175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To determine how effective Tier II is, we look at each of the interventions and Tier II as a whole.</a:t>
            </a:r>
          </a:p>
          <a:p>
            <a:pPr marL="174982" indent="-174982">
              <a:buFont typeface="Arial" panose="020B0604020202020204" pitchFamily="34" charset="0"/>
              <a:buChar char="•"/>
            </a:pPr>
            <a:r>
              <a:rPr lang="en-US" dirty="0"/>
              <a:t>We want to know if the students in Tier II interventions are having positive results and if we have needs that aren’t being addressed by the interventions available.</a:t>
            </a:r>
          </a:p>
          <a:p>
            <a:pPr marL="174982" indent="-174982">
              <a:buFont typeface="Arial" panose="020B0604020202020204" pitchFamily="34" charset="0"/>
              <a:buChar char="•"/>
            </a:pPr>
            <a:r>
              <a:rPr lang="en-US" dirty="0"/>
              <a:t>If a large percentage of students are not having positive results, the team may need to investigate whether the intervention is being implemented correctly, or if the intervention was mismatched (e.g., incorrect function of behavior).</a:t>
            </a:r>
          </a:p>
        </p:txBody>
      </p:sp>
      <p:sp>
        <p:nvSpPr>
          <p:cNvPr id="4" name="Slide Number Placeholder 3"/>
          <p:cNvSpPr>
            <a:spLocks noGrp="1"/>
          </p:cNvSpPr>
          <p:nvPr>
            <p:ph type="sldNum" sz="quarter" idx="5"/>
          </p:nvPr>
        </p:nvSpPr>
        <p:spPr/>
        <p:txBody>
          <a:bodyPr/>
          <a:lstStyle/>
          <a:p>
            <a:fld id="{BF0D8155-D575-44B8-B4E6-DCCAFDF13061}" type="slidenum">
              <a:rPr lang="en-US" smtClean="0"/>
              <a:t>43</a:t>
            </a:fld>
            <a:endParaRPr lang="en-US" dirty="0"/>
          </a:p>
        </p:txBody>
      </p:sp>
    </p:spTree>
    <p:extLst>
      <p:ext uri="{BB962C8B-B14F-4D97-AF65-F5344CB8AC3E}">
        <p14:creationId xmlns:p14="http://schemas.microsoft.com/office/powerpoint/2010/main" val="1464232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is an animated slide. </a:t>
            </a:r>
          </a:p>
          <a:p>
            <a:pPr marL="171450" indent="-171450">
              <a:buFont typeface="Arial" panose="020B0604020202020204" pitchFamily="34" charset="0"/>
              <a:buChar char="•"/>
            </a:pPr>
            <a:r>
              <a:rPr lang="en-US" dirty="0"/>
              <a:t>At first there will be a blank template. This is an example of a checklist that can be used to observe whether all steps are being properly carried out for an intervention. It</a:t>
            </a:r>
            <a:r>
              <a:rPr lang="en-US" baseline="0" dirty="0"/>
              <a:t> has been a</a:t>
            </a:r>
            <a:r>
              <a:rPr lang="en-US" dirty="0"/>
              <a:t>dapted from a template found on the website of the Delaware Positive Behavior Support Project.</a:t>
            </a:r>
          </a:p>
          <a:p>
            <a:pPr marL="171450" indent="-171450">
              <a:buFont typeface="Arial" panose="020B0604020202020204" pitchFamily="34" charset="0"/>
              <a:buChar char="•"/>
            </a:pPr>
            <a:r>
              <a:rPr lang="en-US" dirty="0"/>
              <a:t>When the slide is advanced, the template is filled with an example of what a checklist might look like for Check-in, Check-out. This check can be done to make sure </a:t>
            </a:r>
            <a:r>
              <a:rPr lang="en-US" b="0" dirty="0"/>
              <a:t>students are </a:t>
            </a:r>
            <a:r>
              <a:rPr lang="en-US" dirty="0"/>
              <a:t>receiving the intervention the way it was intended.</a:t>
            </a:r>
          </a:p>
          <a:p>
            <a:pPr marL="171450" indent="-171450">
              <a:buFont typeface="Arial" panose="020B0604020202020204" pitchFamily="34" charset="0"/>
              <a:buChar char="•"/>
            </a:pPr>
            <a:r>
              <a:rPr lang="en-US" dirty="0"/>
              <a:t>“Group size” means the number of students in the intervention.</a:t>
            </a:r>
          </a:p>
          <a:p>
            <a:pPr marL="171450" indent="-171450">
              <a:buFont typeface="Arial" panose="020B0604020202020204" pitchFamily="34" charset="0"/>
              <a:buChar char="•"/>
            </a:pPr>
            <a:r>
              <a:rPr lang="en-US" dirty="0"/>
              <a:t>The Tier II Coordinator would check the fidelity of CICO on the facilitator.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18BC367-BBC0-4816-B0FD-0AA80A391F91}" type="slidenum">
              <a:rPr lang="en-US" smtClean="0"/>
              <a:t>44</a:t>
            </a:fld>
            <a:endParaRPr lang="en-US"/>
          </a:p>
        </p:txBody>
      </p:sp>
    </p:spTree>
    <p:extLst>
      <p:ext uri="{BB962C8B-B14F-4D97-AF65-F5344CB8AC3E}">
        <p14:creationId xmlns:p14="http://schemas.microsoft.com/office/powerpoint/2010/main" val="1917576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This graph gives an overview of all students in the CICO intervention. </a:t>
            </a:r>
          </a:p>
          <a:p>
            <a:pPr marL="174982" indent="-174982">
              <a:buFont typeface="Arial" panose="020B0604020202020204" pitchFamily="34" charset="0"/>
              <a:buChar char="•"/>
            </a:pPr>
            <a:r>
              <a:rPr lang="en-US" dirty="0"/>
              <a:t>This graph was generated using the CICO-SWIS demo at PBISApps.org;</a:t>
            </a:r>
            <a:r>
              <a:rPr lang="en-US" baseline="0" dirty="0"/>
              <a:t> </a:t>
            </a:r>
            <a:r>
              <a:rPr lang="en-US" dirty="0">
                <a:hlinkClick r:id="rId3"/>
              </a:rPr>
              <a:t>https://www.pbisapps.org/Applications/Pages/default.aspx</a:t>
            </a:r>
            <a:endParaRPr lang="en-US" dirty="0"/>
          </a:p>
          <a:p>
            <a:pPr marL="174982" indent="-174982">
              <a:buFont typeface="Arial" panose="020B0604020202020204" pitchFamily="34" charset="0"/>
              <a:buChar char="•"/>
            </a:pPr>
            <a:r>
              <a:rPr lang="en-US" dirty="0"/>
              <a:t>As explained in the legend, each vertical line shows the range, from high to low of the students’ daily points, with the total number of students noted at the top of each line.</a:t>
            </a:r>
          </a:p>
          <a:p>
            <a:pPr marL="174982" indent="-174982">
              <a:buFont typeface="Arial" panose="020B0604020202020204" pitchFamily="34" charset="0"/>
              <a:buChar char="•"/>
            </a:pPr>
            <a:r>
              <a:rPr lang="en-US" dirty="0"/>
              <a:t>The notch on each line shows the mean score for the students that day.</a:t>
            </a:r>
          </a:p>
          <a:p>
            <a:pPr marL="174982" indent="-174982">
              <a:buFont typeface="Arial" panose="020B0604020202020204" pitchFamily="34" charset="0"/>
              <a:buChar char="•"/>
            </a:pPr>
            <a:r>
              <a:rPr lang="en-US" dirty="0"/>
              <a:t>If the mean score is consistently lower than 80%, teams will need to investigate whether or not the intervention is being implemented as intended and if the students are placed in the appropriate intervention.</a:t>
            </a:r>
          </a:p>
        </p:txBody>
      </p:sp>
      <p:sp>
        <p:nvSpPr>
          <p:cNvPr id="4" name="Slide Number Placeholder 3"/>
          <p:cNvSpPr>
            <a:spLocks noGrp="1"/>
          </p:cNvSpPr>
          <p:nvPr>
            <p:ph type="sldNum" sz="quarter" idx="5"/>
          </p:nvPr>
        </p:nvSpPr>
        <p:spPr/>
        <p:txBody>
          <a:bodyPr/>
          <a:lstStyle/>
          <a:p>
            <a:fld id="{BF0D8155-D575-44B8-B4E6-DCCAFDF13061}" type="slidenum">
              <a:rPr lang="en-US" smtClean="0"/>
              <a:t>45</a:t>
            </a:fld>
            <a:endParaRPr lang="en-US" dirty="0"/>
          </a:p>
        </p:txBody>
      </p:sp>
    </p:spTree>
    <p:extLst>
      <p:ext uri="{BB962C8B-B14F-4D97-AF65-F5344CB8AC3E}">
        <p14:creationId xmlns:p14="http://schemas.microsoft.com/office/powerpoint/2010/main" val="3765573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Trainer Notes:</a:t>
            </a:r>
          </a:p>
          <a:p>
            <a:pPr marL="174982" indent="-174982" defTabSz="933237">
              <a:buFont typeface="Arial" panose="020B0604020202020204" pitchFamily="34" charset="0"/>
              <a:buChar char="•"/>
              <a:defRPr/>
            </a:pPr>
            <a:r>
              <a:rPr lang="en-US" dirty="0"/>
              <a:t>Schools should expect to serve 7-15% of students in Tier II.</a:t>
            </a:r>
          </a:p>
          <a:p>
            <a:pPr marL="174982" indent="-174982" defTabSz="933237">
              <a:buFont typeface="Arial" panose="020B0604020202020204" pitchFamily="34" charset="0"/>
              <a:buChar char="•"/>
              <a:defRPr/>
            </a:pPr>
            <a:r>
              <a:rPr lang="en-US" dirty="0"/>
              <a:t>Teams should evaluate outcomes for interventions each year and report these to stakeholders.</a:t>
            </a:r>
          </a:p>
          <a:p>
            <a:pPr marL="174982" indent="-174982" defTabSz="933237">
              <a:buFont typeface="Arial" panose="020B0604020202020204" pitchFamily="34" charset="0"/>
              <a:buChar char="•"/>
              <a:defRPr/>
            </a:pPr>
            <a:r>
              <a:rPr lang="en-US" dirty="0"/>
              <a:t>This evaluation will also help schools plan and problem solve for the next school year.</a:t>
            </a:r>
          </a:p>
        </p:txBody>
      </p:sp>
      <p:sp>
        <p:nvSpPr>
          <p:cNvPr id="4" name="Slide Number Placeholder 3"/>
          <p:cNvSpPr>
            <a:spLocks noGrp="1"/>
          </p:cNvSpPr>
          <p:nvPr>
            <p:ph type="sldNum" sz="quarter" idx="5"/>
          </p:nvPr>
        </p:nvSpPr>
        <p:spPr/>
        <p:txBody>
          <a:bodyPr/>
          <a:lstStyle/>
          <a:p>
            <a:fld id="{BF0D8155-D575-44B8-B4E6-DCCAFDF13061}" type="slidenum">
              <a:rPr lang="en-US" smtClean="0"/>
              <a:t>46</a:t>
            </a:fld>
            <a:endParaRPr lang="en-US" dirty="0"/>
          </a:p>
        </p:txBody>
      </p:sp>
    </p:spTree>
    <p:extLst>
      <p:ext uri="{BB962C8B-B14F-4D97-AF65-F5344CB8AC3E}">
        <p14:creationId xmlns:p14="http://schemas.microsoft.com/office/powerpoint/2010/main" val="583965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These will be provided, along with other questions, in the facilitator’s guide.</a:t>
            </a:r>
          </a:p>
        </p:txBody>
      </p:sp>
      <p:sp>
        <p:nvSpPr>
          <p:cNvPr id="4" name="Slide Number Placeholder 3"/>
          <p:cNvSpPr>
            <a:spLocks noGrp="1"/>
          </p:cNvSpPr>
          <p:nvPr>
            <p:ph type="sldNum" sz="quarter" idx="5"/>
          </p:nvPr>
        </p:nvSpPr>
        <p:spPr/>
        <p:txBody>
          <a:bodyPr/>
          <a:lstStyle/>
          <a:p>
            <a:fld id="{BF0D8155-D575-44B8-B4E6-DCCAFDF13061}" type="slidenum">
              <a:rPr lang="en-US" smtClean="0"/>
              <a:t>47</a:t>
            </a:fld>
            <a:endParaRPr lang="en-US" dirty="0"/>
          </a:p>
        </p:txBody>
      </p:sp>
    </p:spTree>
    <p:extLst>
      <p:ext uri="{BB962C8B-B14F-4D97-AF65-F5344CB8AC3E}">
        <p14:creationId xmlns:p14="http://schemas.microsoft.com/office/powerpoint/2010/main" val="10733037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D8155-D575-44B8-B4E6-DCCAFDF13061}" type="slidenum">
              <a:rPr lang="en-US" smtClean="0"/>
              <a:t>48</a:t>
            </a:fld>
            <a:endParaRPr lang="en-US" dirty="0"/>
          </a:p>
        </p:txBody>
      </p:sp>
    </p:spTree>
    <p:extLst>
      <p:ext uri="{BB962C8B-B14F-4D97-AF65-F5344CB8AC3E}">
        <p14:creationId xmlns:p14="http://schemas.microsoft.com/office/powerpoint/2010/main" val="5444361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The next slide shows an example of a team meeting.</a:t>
            </a:r>
          </a:p>
        </p:txBody>
      </p:sp>
      <p:sp>
        <p:nvSpPr>
          <p:cNvPr id="4" name="Slide Number Placeholder 3"/>
          <p:cNvSpPr>
            <a:spLocks noGrp="1"/>
          </p:cNvSpPr>
          <p:nvPr>
            <p:ph type="sldNum" sz="quarter" idx="5"/>
          </p:nvPr>
        </p:nvSpPr>
        <p:spPr/>
        <p:txBody>
          <a:bodyPr/>
          <a:lstStyle/>
          <a:p>
            <a:fld id="{BF0D8155-D575-44B8-B4E6-DCCAFDF13061}" type="slidenum">
              <a:rPr lang="en-US" smtClean="0"/>
              <a:t>49</a:t>
            </a:fld>
            <a:endParaRPr lang="en-US" dirty="0"/>
          </a:p>
        </p:txBody>
      </p:sp>
    </p:spTree>
    <p:extLst>
      <p:ext uri="{BB962C8B-B14F-4D97-AF65-F5344CB8AC3E}">
        <p14:creationId xmlns:p14="http://schemas.microsoft.com/office/powerpoint/2010/main" val="311248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D8155-D575-44B8-B4E6-DCCAFDF13061}" type="slidenum">
              <a:rPr lang="en-US" smtClean="0"/>
              <a:t>5</a:t>
            </a:fld>
            <a:endParaRPr lang="en-US" dirty="0"/>
          </a:p>
        </p:txBody>
      </p:sp>
    </p:spTree>
    <p:extLst>
      <p:ext uri="{BB962C8B-B14F-4D97-AF65-F5344CB8AC3E}">
        <p14:creationId xmlns:p14="http://schemas.microsoft.com/office/powerpoint/2010/main" val="3447740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Note that the team discusses all the students (without names) currently in interventions, how many are meeting their goals and will not need discussion, and how many are not meeting goals and need further discussion.</a:t>
            </a:r>
          </a:p>
          <a:p>
            <a:pPr marL="174982" indent="-174982">
              <a:buFont typeface="Arial" panose="020B0604020202020204" pitchFamily="34" charset="0"/>
              <a:buChar char="•"/>
            </a:pPr>
            <a:r>
              <a:rPr lang="en-US" dirty="0"/>
              <a:t>Note that all discussion comes back to data.</a:t>
            </a:r>
          </a:p>
        </p:txBody>
      </p:sp>
      <p:sp>
        <p:nvSpPr>
          <p:cNvPr id="4" name="Slide Number Placeholder 3"/>
          <p:cNvSpPr>
            <a:spLocks noGrp="1"/>
          </p:cNvSpPr>
          <p:nvPr>
            <p:ph type="sldNum" sz="quarter" idx="5"/>
          </p:nvPr>
        </p:nvSpPr>
        <p:spPr/>
        <p:txBody>
          <a:bodyPr/>
          <a:lstStyle/>
          <a:p>
            <a:fld id="{BF0D8155-D575-44B8-B4E6-DCCAFDF13061}" type="slidenum">
              <a:rPr lang="en-US" smtClean="0"/>
              <a:t>50</a:t>
            </a:fld>
            <a:endParaRPr lang="en-US" dirty="0"/>
          </a:p>
        </p:txBody>
      </p:sp>
    </p:spTree>
    <p:extLst>
      <p:ext uri="{BB962C8B-B14F-4D97-AF65-F5344CB8AC3E}">
        <p14:creationId xmlns:p14="http://schemas.microsoft.com/office/powerpoint/2010/main" val="14813425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9: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9:notes"/>
          <p:cNvSpPr txBox="1">
            <a:spLocks noGrp="1"/>
          </p:cNvSpPr>
          <p:nvPr>
            <p:ph type="body" idx="1"/>
          </p:nvPr>
        </p:nvSpPr>
        <p:spPr>
          <a:xfrm>
            <a:off x="719217" y="4560893"/>
            <a:ext cx="5753740" cy="3731640"/>
          </a:xfrm>
          <a:prstGeom prst="rect">
            <a:avLst/>
          </a:prstGeom>
          <a:noFill/>
          <a:ln>
            <a:noFill/>
          </a:ln>
        </p:spPr>
        <p:txBody>
          <a:bodyPr spcFirstLastPara="1" wrap="square" lIns="95222" tIns="47611" rIns="95222" bIns="47611" anchor="t" anchorCtr="0">
            <a:noAutofit/>
          </a:bodyPr>
          <a:lstStyle/>
          <a:p>
            <a:pPr>
              <a:buClr>
                <a:schemeClr val="dk1"/>
              </a:buClr>
              <a:buSzPts val="1200"/>
            </a:pPr>
            <a:r>
              <a:rPr lang="en-US" dirty="0"/>
              <a:t>Trainer Notes:</a:t>
            </a:r>
            <a:endParaRPr dirty="0"/>
          </a:p>
          <a:p>
            <a:pPr marL="174982" indent="-174982">
              <a:buClr>
                <a:schemeClr val="dk1"/>
              </a:buClr>
              <a:buSzPts val="1200"/>
              <a:buFont typeface="Arial"/>
              <a:buChar char="•"/>
            </a:pPr>
            <a:r>
              <a:rPr lang="en-US" dirty="0"/>
              <a:t>Have attendees record any actions that need to be taken to improve the score for this item.</a:t>
            </a:r>
            <a:endParaRPr dirty="0"/>
          </a:p>
        </p:txBody>
      </p:sp>
      <p:sp>
        <p:nvSpPr>
          <p:cNvPr id="589" name="Google Shape;589;p39:notes"/>
          <p:cNvSpPr txBox="1">
            <a:spLocks noGrp="1"/>
          </p:cNvSpPr>
          <p:nvPr>
            <p:ph type="sldNum" idx="12"/>
          </p:nvPr>
        </p:nvSpPr>
        <p:spPr>
          <a:xfrm>
            <a:off x="4073902" y="9001678"/>
            <a:ext cx="3116609" cy="475504"/>
          </a:xfrm>
          <a:prstGeom prst="rect">
            <a:avLst/>
          </a:prstGeom>
          <a:noFill/>
          <a:ln>
            <a:noFill/>
          </a:ln>
        </p:spPr>
        <p:txBody>
          <a:bodyPr spcFirstLastPara="1" wrap="square" lIns="95222" tIns="47611" rIns="95222" bIns="47611" anchor="b" anchorCtr="0">
            <a:noAutofit/>
          </a:bodyPr>
          <a:lstStyle/>
          <a:p>
            <a:pPr>
              <a:buClr>
                <a:schemeClr val="dk1"/>
              </a:buClr>
              <a:buSzPts val="1200"/>
            </a:pPr>
            <a:fld id="{00000000-1234-1234-1234-123412341234}" type="slidenum">
              <a:rPr lang="en-US"/>
              <a:pPr>
                <a:buClr>
                  <a:schemeClr val="dk1"/>
                </a:buClr>
                <a:buSzPts val="1200"/>
              </a:pPr>
              <a:t>51</a:t>
            </a:fld>
            <a:endParaRPr dirty="0"/>
          </a:p>
        </p:txBody>
      </p:sp>
    </p:spTree>
    <p:extLst>
      <p:ext uri="{BB962C8B-B14F-4D97-AF65-F5344CB8AC3E}">
        <p14:creationId xmlns:p14="http://schemas.microsoft.com/office/powerpoint/2010/main" val="1152740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52</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1661780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D8155-D575-44B8-B4E6-DCCAFDF13061}" type="slidenum">
              <a:rPr lang="en-US" smtClean="0"/>
              <a:t>53</a:t>
            </a:fld>
            <a:endParaRPr lang="en-US" dirty="0"/>
          </a:p>
        </p:txBody>
      </p:sp>
    </p:spTree>
    <p:extLst>
      <p:ext uri="{BB962C8B-B14F-4D97-AF65-F5344CB8AC3E}">
        <p14:creationId xmlns:p14="http://schemas.microsoft.com/office/powerpoint/2010/main" val="40700699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54</a:t>
            </a:fld>
            <a:endParaRPr lang="en-US" dirty="0"/>
          </a:p>
        </p:txBody>
      </p:sp>
    </p:spTree>
    <p:extLst>
      <p:ext uri="{BB962C8B-B14F-4D97-AF65-F5344CB8AC3E}">
        <p14:creationId xmlns:p14="http://schemas.microsoft.com/office/powerpoint/2010/main" val="19642472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55</a:t>
            </a:fld>
            <a:endParaRPr lang="en-US" dirty="0"/>
          </a:p>
        </p:txBody>
      </p:sp>
    </p:spTree>
    <p:extLst>
      <p:ext uri="{BB962C8B-B14F-4D97-AF65-F5344CB8AC3E}">
        <p14:creationId xmlns:p14="http://schemas.microsoft.com/office/powerpoint/2010/main" val="547990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56</a:t>
            </a:fld>
            <a:endParaRPr lang="en-US" dirty="0"/>
          </a:p>
        </p:txBody>
      </p:sp>
    </p:spTree>
    <p:extLst>
      <p:ext uri="{BB962C8B-B14F-4D97-AF65-F5344CB8AC3E}">
        <p14:creationId xmlns:p14="http://schemas.microsoft.com/office/powerpoint/2010/main" val="3763380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57</a:t>
            </a:fld>
            <a:endParaRPr lang="en-US" dirty="0"/>
          </a:p>
        </p:txBody>
      </p:sp>
    </p:spTree>
    <p:extLst>
      <p:ext uri="{BB962C8B-B14F-4D97-AF65-F5344CB8AC3E}">
        <p14:creationId xmlns:p14="http://schemas.microsoft.com/office/powerpoint/2010/main" val="184563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These are the three general categories of data used in Tier II decision making.</a:t>
            </a:r>
          </a:p>
          <a:p>
            <a:pPr marL="174982" indent="-174982">
              <a:buFont typeface="Arial" panose="020B0604020202020204" pitchFamily="34" charset="0"/>
              <a:buChar char="•"/>
            </a:pPr>
            <a:r>
              <a:rPr lang="en-US" dirty="0"/>
              <a:t>This section will go into each of the categories briefly.</a:t>
            </a:r>
          </a:p>
          <a:p>
            <a:pPr marL="174982" indent="-174982">
              <a:buFont typeface="Arial" panose="020B0604020202020204" pitchFamily="34" charset="0"/>
              <a:buChar char="•"/>
            </a:pPr>
            <a:r>
              <a:rPr lang="en-US" dirty="0"/>
              <a:t>Each of these will be addressed more deeply in subsequent sections.</a:t>
            </a:r>
          </a:p>
        </p:txBody>
      </p:sp>
      <p:sp>
        <p:nvSpPr>
          <p:cNvPr id="4" name="Slide Number Placeholder 3"/>
          <p:cNvSpPr>
            <a:spLocks noGrp="1"/>
          </p:cNvSpPr>
          <p:nvPr>
            <p:ph type="sldNum" sz="quarter" idx="5"/>
          </p:nvPr>
        </p:nvSpPr>
        <p:spPr/>
        <p:txBody>
          <a:bodyPr/>
          <a:lstStyle/>
          <a:p>
            <a:fld id="{BF0D8155-D575-44B8-B4E6-DCCAFDF13061}" type="slidenum">
              <a:rPr lang="en-US" smtClean="0"/>
              <a:t>6</a:t>
            </a:fld>
            <a:endParaRPr lang="en-US" dirty="0"/>
          </a:p>
        </p:txBody>
      </p:sp>
    </p:spTree>
    <p:extLst>
      <p:ext uri="{BB962C8B-B14F-4D97-AF65-F5344CB8AC3E}">
        <p14:creationId xmlns:p14="http://schemas.microsoft.com/office/powerpoint/2010/main" val="164229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There are many different avenues for identifying students for Tier II interventions.</a:t>
            </a:r>
          </a:p>
          <a:p>
            <a:pPr marL="174982" indent="-174982">
              <a:buFont typeface="Arial" panose="020B0604020202020204" pitchFamily="34" charset="0"/>
              <a:buChar char="•"/>
            </a:pPr>
            <a:r>
              <a:rPr lang="en-US" dirty="0"/>
              <a:t>Schools can look at multiple sources of data,</a:t>
            </a:r>
            <a:r>
              <a:rPr lang="en-US" baseline="0" dirty="0"/>
              <a:t> such as</a:t>
            </a:r>
            <a:r>
              <a:rPr lang="en-US" dirty="0"/>
              <a:t> school-wide data, screener data, and classroom data to make decisions about student placement.</a:t>
            </a:r>
          </a:p>
          <a:p>
            <a:pPr marL="174982" indent="-174982">
              <a:buFont typeface="Arial" panose="020B0604020202020204" pitchFamily="34" charset="0"/>
              <a:buChar char="•"/>
            </a:pPr>
            <a:r>
              <a:rPr lang="en-US" dirty="0"/>
              <a:t>Schools will develop data decision rules which will guide them in deciding whether Tier II interventions are appropriate for a student.</a:t>
            </a:r>
          </a:p>
          <a:p>
            <a:pPr marL="174982" indent="-174982">
              <a:buFont typeface="Arial" panose="020B0604020202020204" pitchFamily="34" charset="0"/>
              <a:buChar char="•"/>
            </a:pPr>
            <a:r>
              <a:rPr lang="en-US" dirty="0"/>
              <a:t>Schools will also look at data to determine the function of behavior so that the student is placed in the appropriate intervention.</a:t>
            </a:r>
          </a:p>
        </p:txBody>
      </p:sp>
      <p:sp>
        <p:nvSpPr>
          <p:cNvPr id="4" name="Slide Number Placeholder 3"/>
          <p:cNvSpPr>
            <a:spLocks noGrp="1"/>
          </p:cNvSpPr>
          <p:nvPr>
            <p:ph type="sldNum" sz="quarter" idx="5"/>
          </p:nvPr>
        </p:nvSpPr>
        <p:spPr/>
        <p:txBody>
          <a:bodyPr/>
          <a:lstStyle/>
          <a:p>
            <a:fld id="{BF0D8155-D575-44B8-B4E6-DCCAFDF13061}" type="slidenum">
              <a:rPr lang="en-US" smtClean="0"/>
              <a:t>7</a:t>
            </a:fld>
            <a:endParaRPr lang="en-US" dirty="0"/>
          </a:p>
        </p:txBody>
      </p:sp>
    </p:spTree>
    <p:extLst>
      <p:ext uri="{BB962C8B-B14F-4D97-AF65-F5344CB8AC3E}">
        <p14:creationId xmlns:p14="http://schemas.microsoft.com/office/powerpoint/2010/main" val="305822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b="0" dirty="0"/>
              <a:t>As students enter an intervention, the baseline data collected prior to the intervention are used to create appropriate goal setting, assess impact of intervention, and as a comparison for future decision making on student progress.</a:t>
            </a:r>
          </a:p>
          <a:p>
            <a:pPr marL="174982" indent="-174982">
              <a:buFont typeface="Arial" panose="020B0604020202020204" pitchFamily="34" charset="0"/>
              <a:buChar char="•"/>
            </a:pPr>
            <a:r>
              <a:rPr lang="en-US" dirty="0"/>
              <a:t>Daily progress reports are used to collect daily data for students in interventions. These data are used to show the trend in the student’s progress.</a:t>
            </a:r>
          </a:p>
          <a:p>
            <a:pPr marL="174982" indent="-174982">
              <a:buFont typeface="Arial" panose="020B0604020202020204" pitchFamily="34" charset="0"/>
              <a:buChar char="•"/>
            </a:pPr>
            <a:r>
              <a:rPr lang="en-US" dirty="0"/>
              <a:t>Some students may have multiple goals when beginning an intervention. For example, a student may have a behavior issue that is affecting their academic success, so teams may want to monitor discipline referrals, daily points for appropriate behavior, and grades in the affected subject(s).</a:t>
            </a:r>
          </a:p>
          <a:p>
            <a:pPr marL="174982" indent="-174982">
              <a:buFont typeface="Arial" panose="020B0604020202020204" pitchFamily="34" charset="0"/>
              <a:buChar char="•"/>
            </a:pPr>
            <a:r>
              <a:rPr lang="en-US" dirty="0"/>
              <a:t>Social validity data can help teams understand if an intervention is viewed as appropriate and worthwhile by relevant stakeholders (student, teacher, parent, etc.).</a:t>
            </a:r>
          </a:p>
        </p:txBody>
      </p:sp>
      <p:sp>
        <p:nvSpPr>
          <p:cNvPr id="4" name="Slide Number Placeholder 3"/>
          <p:cNvSpPr>
            <a:spLocks noGrp="1"/>
          </p:cNvSpPr>
          <p:nvPr>
            <p:ph type="sldNum" sz="quarter" idx="5"/>
          </p:nvPr>
        </p:nvSpPr>
        <p:spPr/>
        <p:txBody>
          <a:bodyPr/>
          <a:lstStyle/>
          <a:p>
            <a:fld id="{BF0D8155-D575-44B8-B4E6-DCCAFDF13061}" type="slidenum">
              <a:rPr lang="en-US" smtClean="0"/>
              <a:t>8</a:t>
            </a:fld>
            <a:endParaRPr lang="en-US" dirty="0"/>
          </a:p>
        </p:txBody>
      </p:sp>
    </p:spTree>
    <p:extLst>
      <p:ext uri="{BB962C8B-B14F-4D97-AF65-F5344CB8AC3E}">
        <p14:creationId xmlns:p14="http://schemas.microsoft.com/office/powerpoint/2010/main" val="237465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Teams need to monitor the overall effectiveness of Tier II.</a:t>
            </a:r>
          </a:p>
          <a:p>
            <a:pPr marL="174982" indent="-174982">
              <a:buFont typeface="Arial" panose="020B0604020202020204" pitchFamily="34" charset="0"/>
              <a:buChar char="•"/>
            </a:pPr>
            <a:r>
              <a:rPr lang="en-US" dirty="0"/>
              <a:t>By looking at combined student data, teams can determine if an acceptable percentage of students are meeting their goals in the interventions.</a:t>
            </a:r>
          </a:p>
          <a:p>
            <a:pPr marL="174982" indent="-174982">
              <a:buFont typeface="Arial" panose="020B0604020202020204" pitchFamily="34" charset="0"/>
              <a:buChar char="•"/>
            </a:pPr>
            <a:r>
              <a:rPr lang="en-US" dirty="0"/>
              <a:t>This process can be done for each intervention as well as for all students in Tier II interventions.</a:t>
            </a:r>
          </a:p>
        </p:txBody>
      </p:sp>
      <p:sp>
        <p:nvSpPr>
          <p:cNvPr id="4" name="Slide Number Placeholder 3"/>
          <p:cNvSpPr>
            <a:spLocks noGrp="1"/>
          </p:cNvSpPr>
          <p:nvPr>
            <p:ph type="sldNum" sz="quarter" idx="5"/>
          </p:nvPr>
        </p:nvSpPr>
        <p:spPr/>
        <p:txBody>
          <a:bodyPr/>
          <a:lstStyle/>
          <a:p>
            <a:fld id="{BF0D8155-D575-44B8-B4E6-DCCAFDF13061}" type="slidenum">
              <a:rPr lang="en-US" smtClean="0"/>
              <a:t>9</a:t>
            </a:fld>
            <a:endParaRPr lang="en-US" dirty="0"/>
          </a:p>
        </p:txBody>
      </p:sp>
    </p:spTree>
    <p:extLst>
      <p:ext uri="{BB962C8B-B14F-4D97-AF65-F5344CB8AC3E}">
        <p14:creationId xmlns:p14="http://schemas.microsoft.com/office/powerpoint/2010/main" val="332123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696598" y="365125"/>
            <a:ext cx="8956713"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37966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83"/>
        <p:cNvGrpSpPr/>
        <p:nvPr/>
      </p:nvGrpSpPr>
      <p:grpSpPr>
        <a:xfrm>
          <a:off x="0" y="0"/>
          <a:ext cx="0" cy="0"/>
          <a:chOff x="0" y="0"/>
          <a:chExt cx="0" cy="0"/>
        </a:xfrm>
      </p:grpSpPr>
      <p:sp>
        <p:nvSpPr>
          <p:cNvPr id="284" name="Google Shape;284;p60"/>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85" name="Google Shape;285;p60"/>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0099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Custom Layout">
  <p:cSld name="9_Custom Layout">
    <p:spTree>
      <p:nvGrpSpPr>
        <p:cNvPr id="1" name="Shape 94"/>
        <p:cNvGrpSpPr/>
        <p:nvPr/>
      </p:nvGrpSpPr>
      <p:grpSpPr>
        <a:xfrm>
          <a:off x="0" y="0"/>
          <a:ext cx="0" cy="0"/>
          <a:chOff x="0" y="0"/>
          <a:chExt cx="0" cy="0"/>
        </a:xfrm>
      </p:grpSpPr>
      <p:sp>
        <p:nvSpPr>
          <p:cNvPr id="95" name="Google Shape;95;p5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6" name="Google Shape;96;p5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97" name="Google Shape;97;p5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98" name="Google Shape;98;p5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9" name="Google Shape;99;p5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0" name="Google Shape;100;p5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01" name="Google Shape;101;p5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02" name="Google Shape;102;p59"/>
          <p:cNvSpPr/>
          <p:nvPr/>
        </p:nvSpPr>
        <p:spPr>
          <a:xfrm>
            <a:off x="0" y="276302"/>
            <a:ext cx="2013557" cy="57972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03" name="Google Shape;103;p59"/>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dirty="0">
              <a:solidFill>
                <a:srgbClr val="FFFFFF"/>
              </a:solidFill>
              <a:latin typeface="Calibri"/>
              <a:ea typeface="Calibri"/>
              <a:cs typeface="Calibri"/>
              <a:sym typeface="Calibri"/>
            </a:endParaRPr>
          </a:p>
        </p:txBody>
      </p:sp>
      <p:sp>
        <p:nvSpPr>
          <p:cNvPr id="104" name="Google Shape;104;p59"/>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9"/>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9"/>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18111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3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69"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pbismissouri.org/tier-2-and-tier-3-data-tool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www.pbisapps.org/Applications/Pages/SWIS-Suite.aspx" TargetMode="External"/><Relationship Id="rId4" Type="http://schemas.openxmlformats.org/officeDocument/2006/relationships/hyperlink" Target="http://wh1.oet.udel.edu/pbs/forms-and-tools/tier-2-targeted-tool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microsoft.com/office/2007/relationships/hdphoto" Target="../media/hdphoto4.wdp"/></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5.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8.xml"/><Relationship Id="rId1" Type="http://schemas.openxmlformats.org/officeDocument/2006/relationships/video" Target="https://www.youtube.com/embed/z6MtVtRSXMs?feature=oembed" TargetMode="Externa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s://pbismissouri.org/wp-content/uploads/2018/08/Tier-2-2018_Ch.-4.pdf" TargetMode="External"/><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hyperlink" Target="http://etbsp.utk.edu/wp-content/uploads/sites/28/2017/05/Universal-Screening-Tools-ONLY.docx.pdf" TargetMode="External"/><Relationship Id="rId5" Type="http://schemas.openxmlformats.org/officeDocument/2006/relationships/hyperlink" Target="https://miblsi.org/evaluation/student-assessments/student-risk-screening-scale" TargetMode="External"/><Relationship Id="rId4" Type="http://schemas.openxmlformats.org/officeDocument/2006/relationships/hyperlink" Target="http://wh1.oet.udel.edu/pbs/forms-and-tools/tier-2-targeted-tool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pbismissouri.org/wp-content/uploads/2018/08/T2-Ch.-4_Social-Validity-Survey-for-Teachers.docx" TargetMode="External"/><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hyperlink" Target="https://pbismissouri.org/wp-content/uploads/2018/08/T2-Ch.-4_Intervention-Rating-Profile.doc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277053"/>
            <a:ext cx="10566399" cy="1539043"/>
          </a:xfrm>
        </p:spPr>
        <p:txBody>
          <a:bodyPr/>
          <a:lstStyle/>
          <a:p>
            <a:r>
              <a:rPr lang="en-US" b="1" dirty="0"/>
              <a:t>Collecting and Using Data </a:t>
            </a:r>
            <a:br>
              <a:rPr lang="en-US" b="1" dirty="0"/>
            </a:br>
            <a:r>
              <a:rPr lang="en-US" b="1" dirty="0"/>
              <a:t>for Tier II Decision Making</a:t>
            </a:r>
          </a:p>
        </p:txBody>
      </p:sp>
      <p:sp>
        <p:nvSpPr>
          <p:cNvPr id="3" name="TextBox 2"/>
          <p:cNvSpPr txBox="1"/>
          <p:nvPr/>
        </p:nvSpPr>
        <p:spPr>
          <a:xfrm>
            <a:off x="2863109" y="6371303"/>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BD0598-EF9E-4119-89EB-4E36500B797A}"/>
              </a:ext>
            </a:extLst>
          </p:cNvPr>
          <p:cNvSpPr>
            <a:spLocks noGrp="1"/>
          </p:cNvSpPr>
          <p:nvPr>
            <p:ph type="title"/>
          </p:nvPr>
        </p:nvSpPr>
        <p:spPr/>
        <p:txBody>
          <a:bodyPr>
            <a:normAutofit fontScale="90000"/>
          </a:bodyPr>
          <a:lstStyle/>
          <a:p>
            <a:r>
              <a:rPr lang="en-US" dirty="0">
                <a:solidFill>
                  <a:schemeClr val="bg1"/>
                </a:solidFill>
              </a:rPr>
              <a:t>Using Data to Identify Students for Tier II Interventions </a:t>
            </a:r>
          </a:p>
        </p:txBody>
      </p:sp>
    </p:spTree>
    <p:extLst>
      <p:ext uri="{BB962C8B-B14F-4D97-AF65-F5344CB8AC3E}">
        <p14:creationId xmlns:p14="http://schemas.microsoft.com/office/powerpoint/2010/main" val="149045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11B6-B51C-46C6-886B-C25D9738A17A}"/>
              </a:ext>
            </a:extLst>
          </p:cNvPr>
          <p:cNvSpPr>
            <a:spLocks noGrp="1"/>
          </p:cNvSpPr>
          <p:nvPr>
            <p:ph type="title"/>
          </p:nvPr>
        </p:nvSpPr>
        <p:spPr/>
        <p:txBody>
          <a:bodyPr/>
          <a:lstStyle/>
          <a:p>
            <a:r>
              <a:rPr lang="en-US" sz="5400" dirty="0"/>
              <a:t>Developing Data Decision Rules</a:t>
            </a:r>
          </a:p>
        </p:txBody>
      </p:sp>
      <p:sp>
        <p:nvSpPr>
          <p:cNvPr id="3" name="Text Placeholder 2">
            <a:extLst>
              <a:ext uri="{FF2B5EF4-FFF2-40B4-BE49-F238E27FC236}">
                <a16:creationId xmlns:a16="http://schemas.microsoft.com/office/drawing/2014/main" id="{0FD6ACDD-F867-4D87-9CE0-4D0C165D7100}"/>
              </a:ext>
            </a:extLst>
          </p:cNvPr>
          <p:cNvSpPr>
            <a:spLocks noGrp="1"/>
          </p:cNvSpPr>
          <p:nvPr>
            <p:ph idx="1"/>
          </p:nvPr>
        </p:nvSpPr>
        <p:spPr/>
        <p:txBody>
          <a:bodyPr>
            <a:normAutofit fontScale="92500"/>
          </a:bodyPr>
          <a:lstStyle/>
          <a:p>
            <a:pPr marL="173736" indent="-173736"/>
            <a:r>
              <a:rPr lang="en-US" dirty="0"/>
              <a:t>Decide what student concerns should be considered:</a:t>
            </a:r>
          </a:p>
          <a:p>
            <a:pPr marL="457200" lvl="1" indent="-173736"/>
            <a:r>
              <a:rPr lang="en-US" dirty="0"/>
              <a:t>Office referrals</a:t>
            </a:r>
          </a:p>
          <a:p>
            <a:pPr marL="457200" lvl="1" indent="-173736"/>
            <a:r>
              <a:rPr lang="en-US" dirty="0"/>
              <a:t>Absences</a:t>
            </a:r>
          </a:p>
          <a:p>
            <a:pPr marL="457200" lvl="1" indent="-173736"/>
            <a:r>
              <a:rPr lang="en-US" dirty="0"/>
              <a:t>Poor grades</a:t>
            </a:r>
          </a:p>
          <a:p>
            <a:pPr marL="457200" lvl="1" indent="-173736"/>
            <a:r>
              <a:rPr lang="en-US" dirty="0"/>
              <a:t>Screener data</a:t>
            </a:r>
          </a:p>
          <a:p>
            <a:pPr marL="173736" indent="-173736"/>
            <a:r>
              <a:rPr lang="en-US" dirty="0"/>
              <a:t>Decide what data thresholds signify no risk, at-risk, or high-risk concern:</a:t>
            </a:r>
          </a:p>
          <a:p>
            <a:pPr marL="457200" lvl="1" indent="-173736"/>
            <a:r>
              <a:rPr lang="en-US" dirty="0"/>
              <a:t>Two to five office referrals in two months</a:t>
            </a:r>
          </a:p>
          <a:p>
            <a:pPr marL="457200" lvl="1" indent="-173736"/>
            <a:r>
              <a:rPr lang="en-US" dirty="0"/>
              <a:t>Three absences in one month</a:t>
            </a:r>
          </a:p>
          <a:p>
            <a:pPr marL="457200" lvl="1" indent="-173736"/>
            <a:r>
              <a:rPr lang="en-US" dirty="0"/>
              <a:t>Three grades below C</a:t>
            </a:r>
          </a:p>
          <a:p>
            <a:pPr marL="457200" lvl="1" indent="-173736"/>
            <a:r>
              <a:rPr lang="en-US" dirty="0"/>
              <a:t>At-risk flag on screener data</a:t>
            </a:r>
          </a:p>
        </p:txBody>
      </p:sp>
    </p:spTree>
    <p:extLst>
      <p:ext uri="{BB962C8B-B14F-4D97-AF65-F5344CB8AC3E}">
        <p14:creationId xmlns:p14="http://schemas.microsoft.com/office/powerpoint/2010/main" val="146401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419;p16"/>
          <p:cNvSpPr txBox="1">
            <a:spLocks noGrp="1"/>
          </p:cNvSpPr>
          <p:nvPr>
            <p:ph type="body" idx="2"/>
          </p:nvPr>
        </p:nvSpPr>
        <p:spPr>
          <a:xfrm>
            <a:off x="794657" y="2011821"/>
            <a:ext cx="2514599" cy="18337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None/>
            </a:pPr>
            <a:r>
              <a:rPr lang="en-US" sz="4400" dirty="0"/>
              <a:t>EXAMPLE </a:t>
            </a:r>
            <a:endParaRPr sz="4400" dirty="0"/>
          </a:p>
        </p:txBody>
      </p:sp>
      <p:graphicFrame>
        <p:nvGraphicFramePr>
          <p:cNvPr id="9" name="Google Shape;420;p16"/>
          <p:cNvGraphicFramePr/>
          <p:nvPr>
            <p:extLst>
              <p:ext uri="{D42A27DB-BD31-4B8C-83A1-F6EECF244321}">
                <p14:modId xmlns:p14="http://schemas.microsoft.com/office/powerpoint/2010/main" val="1466183473"/>
              </p:ext>
            </p:extLst>
          </p:nvPr>
        </p:nvGraphicFramePr>
        <p:xfrm>
          <a:off x="3620411" y="821421"/>
          <a:ext cx="8253000" cy="5204925"/>
        </p:xfrm>
        <a:graphic>
          <a:graphicData uri="http://schemas.openxmlformats.org/drawingml/2006/table">
            <a:tbl>
              <a:tblPr>
                <a:noFill/>
              </a:tblPr>
              <a:tblGrid>
                <a:gridCol w="3118050">
                  <a:extLst>
                    <a:ext uri="{9D8B030D-6E8A-4147-A177-3AD203B41FA5}">
                      <a16:colId xmlns:a16="http://schemas.microsoft.com/office/drawing/2014/main" val="20000"/>
                    </a:ext>
                  </a:extLst>
                </a:gridCol>
                <a:gridCol w="1725650">
                  <a:extLst>
                    <a:ext uri="{9D8B030D-6E8A-4147-A177-3AD203B41FA5}">
                      <a16:colId xmlns:a16="http://schemas.microsoft.com/office/drawing/2014/main" val="20001"/>
                    </a:ext>
                  </a:extLst>
                </a:gridCol>
                <a:gridCol w="1561300">
                  <a:extLst>
                    <a:ext uri="{9D8B030D-6E8A-4147-A177-3AD203B41FA5}">
                      <a16:colId xmlns:a16="http://schemas.microsoft.com/office/drawing/2014/main" val="20002"/>
                    </a:ext>
                  </a:extLst>
                </a:gridCol>
                <a:gridCol w="1848000">
                  <a:extLst>
                    <a:ext uri="{9D8B030D-6E8A-4147-A177-3AD203B41FA5}">
                      <a16:colId xmlns:a16="http://schemas.microsoft.com/office/drawing/2014/main" val="20003"/>
                    </a:ext>
                  </a:extLst>
                </a:gridCol>
              </a:tblGrid>
              <a:tr h="622500">
                <a:tc gridSpan="4">
                  <a:txBody>
                    <a:bodyPr/>
                    <a:lstStyle/>
                    <a:p>
                      <a:pPr marL="0" marR="0" lvl="0" indent="0" algn="ctr" rtl="0">
                        <a:lnSpc>
                          <a:spcPct val="107000"/>
                        </a:lnSpc>
                        <a:spcBef>
                          <a:spcPts val="0"/>
                        </a:spcBef>
                        <a:spcAft>
                          <a:spcPts val="0"/>
                        </a:spcAft>
                        <a:buNone/>
                      </a:pPr>
                      <a:r>
                        <a:rPr lang="en-US" sz="2400" u="none" strike="noStrike" cap="none" dirty="0">
                          <a:latin typeface="Calibri"/>
                          <a:ea typeface="Calibri"/>
                          <a:cs typeface="Calibri"/>
                          <a:sym typeface="Calibri"/>
                        </a:rPr>
                        <a:t>EXAMPLE: DATA DECISION RULES FOR STUDENT SUPPORT</a:t>
                      </a:r>
                      <a:endParaRPr sz="24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6775">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Measure</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No or Low-Risk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At-risk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High-risk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extLst>
                  <a:ext uri="{0D108BD9-81ED-4DB2-BD59-A6C34878D82A}">
                    <a16:rowId xmlns:a16="http://schemas.microsoft.com/office/drawing/2014/main" val="10001"/>
                  </a:ext>
                </a:extLst>
              </a:tr>
              <a:tr h="416775">
                <a:tc>
                  <a:txBody>
                    <a:bodyPr/>
                    <a:lstStyle/>
                    <a:p>
                      <a:pPr marL="0" marR="0" lvl="0" indent="0" algn="l" rtl="0">
                        <a:lnSpc>
                          <a:spcPct val="107000"/>
                        </a:lnSpc>
                        <a:spcBef>
                          <a:spcPts val="0"/>
                        </a:spcBef>
                        <a:spcAft>
                          <a:spcPts val="0"/>
                        </a:spcAft>
                        <a:buNone/>
                      </a:pPr>
                      <a:r>
                        <a:rPr lang="en-US" sz="1800" b="0" u="none" strike="noStrike" cap="none" dirty="0">
                          <a:latin typeface="Calibri"/>
                          <a:ea typeface="Calibri"/>
                          <a:cs typeface="Calibri"/>
                          <a:sym typeface="Calibri"/>
                        </a:rPr>
                        <a:t>Classroom minors</a:t>
                      </a:r>
                      <a:endParaRPr sz="18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0-4</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5-9</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dirty="0">
                          <a:latin typeface="Calibri"/>
                          <a:ea typeface="Calibri"/>
                          <a:cs typeface="Calibri"/>
                          <a:sym typeface="Calibri"/>
                        </a:rPr>
                        <a:t>10 or more</a:t>
                      </a:r>
                      <a:endParaRPr sz="18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6775">
                <a:tc>
                  <a:txBody>
                    <a:bodyPr/>
                    <a:lstStyle/>
                    <a:p>
                      <a:pPr marL="0" marR="0" lvl="0" indent="0" algn="l" rtl="0">
                        <a:lnSpc>
                          <a:spcPct val="107000"/>
                        </a:lnSpc>
                        <a:spcBef>
                          <a:spcPts val="0"/>
                        </a:spcBef>
                        <a:spcAft>
                          <a:spcPts val="0"/>
                        </a:spcAft>
                        <a:buNone/>
                      </a:pPr>
                      <a:r>
                        <a:rPr lang="en-US" sz="1800" b="1" u="none" strike="noStrike" cap="none">
                          <a:latin typeface="Calibri"/>
                          <a:ea typeface="Calibri"/>
                          <a:cs typeface="Calibri"/>
                          <a:sym typeface="Calibri"/>
                        </a:rPr>
                        <a:t>Office Discipline Referrals</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0-1</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2-5</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6 or more</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416775">
                <a:tc>
                  <a:txBody>
                    <a:bodyPr/>
                    <a:lstStyle/>
                    <a:p>
                      <a:pPr marL="0" marR="0" lvl="0" indent="0" algn="l" rtl="0">
                        <a:lnSpc>
                          <a:spcPct val="107000"/>
                        </a:lnSpc>
                        <a:spcBef>
                          <a:spcPts val="0"/>
                        </a:spcBef>
                        <a:spcAft>
                          <a:spcPts val="0"/>
                        </a:spcAft>
                        <a:buNone/>
                      </a:pPr>
                      <a:r>
                        <a:rPr lang="en-US" sz="1800" b="0" u="none" strike="noStrike" cap="none">
                          <a:latin typeface="Calibri"/>
                          <a:ea typeface="Calibri"/>
                          <a:cs typeface="Calibri"/>
                          <a:sym typeface="Calibri"/>
                        </a:rPr>
                        <a:t>Absences</a:t>
                      </a:r>
                      <a:endParaRPr sz="1800" b="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0-2/semester</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3-5/semester</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&gt;5/semester</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6775">
                <a:tc>
                  <a:txBody>
                    <a:bodyPr/>
                    <a:lstStyle/>
                    <a:p>
                      <a:pPr marL="0" marR="0" lvl="0" indent="0" algn="l" rtl="0">
                        <a:lnSpc>
                          <a:spcPct val="107000"/>
                        </a:lnSpc>
                        <a:spcBef>
                          <a:spcPts val="0"/>
                        </a:spcBef>
                        <a:spcAft>
                          <a:spcPts val="0"/>
                        </a:spcAft>
                        <a:buNone/>
                      </a:pPr>
                      <a:r>
                        <a:rPr lang="en-US" sz="1800" b="1" u="none" strike="noStrike" cap="none">
                          <a:latin typeface="Calibri"/>
                          <a:ea typeface="Calibri"/>
                          <a:cs typeface="Calibri"/>
                          <a:sym typeface="Calibri"/>
                        </a:rPr>
                        <a:t>Tardiness</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0-3/semester</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4-9/semester</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&gt;10/semester</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416775">
                <a:tc>
                  <a:txBody>
                    <a:bodyPr/>
                    <a:lstStyle/>
                    <a:p>
                      <a:pPr marL="0" marR="0" lvl="0" indent="0" algn="l" rtl="0">
                        <a:lnSpc>
                          <a:spcPct val="107000"/>
                        </a:lnSpc>
                        <a:spcBef>
                          <a:spcPts val="0"/>
                        </a:spcBef>
                        <a:spcAft>
                          <a:spcPts val="0"/>
                        </a:spcAft>
                        <a:buNone/>
                      </a:pPr>
                      <a:r>
                        <a:rPr lang="en-US" sz="1800" b="0" u="none" strike="noStrike" cap="none">
                          <a:latin typeface="Calibri"/>
                          <a:ea typeface="Calibri"/>
                          <a:cs typeface="Calibri"/>
                          <a:sym typeface="Calibri"/>
                        </a:rPr>
                        <a:t>In-School Suspension</a:t>
                      </a:r>
                      <a:endParaRPr sz="1800" b="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0-1</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2-3</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&gt;3</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16775">
                <a:tc>
                  <a:txBody>
                    <a:bodyPr/>
                    <a:lstStyle/>
                    <a:p>
                      <a:pPr marL="0" marR="0" lvl="0" indent="0" algn="l" rtl="0">
                        <a:lnSpc>
                          <a:spcPct val="107000"/>
                        </a:lnSpc>
                        <a:spcBef>
                          <a:spcPts val="0"/>
                        </a:spcBef>
                        <a:spcAft>
                          <a:spcPts val="0"/>
                        </a:spcAft>
                        <a:buNone/>
                      </a:pPr>
                      <a:r>
                        <a:rPr lang="en-US" sz="1800" b="1" u="none" strike="noStrike" cap="none">
                          <a:latin typeface="Calibri"/>
                          <a:ea typeface="Calibri"/>
                          <a:cs typeface="Calibri"/>
                          <a:sym typeface="Calibri"/>
                        </a:rPr>
                        <a:t>Out-of-School Suspension</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0</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1</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2</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r h="416775">
                <a:tc>
                  <a:txBody>
                    <a:bodyPr/>
                    <a:lstStyle/>
                    <a:p>
                      <a:pPr marL="0" marR="0" lvl="0" indent="0" algn="l" rtl="0">
                        <a:lnSpc>
                          <a:spcPct val="107000"/>
                        </a:lnSpc>
                        <a:spcBef>
                          <a:spcPts val="0"/>
                        </a:spcBef>
                        <a:spcAft>
                          <a:spcPts val="0"/>
                        </a:spcAft>
                        <a:buNone/>
                      </a:pPr>
                      <a:r>
                        <a:rPr lang="en-US" sz="1800" b="0" u="none" strike="noStrike" cap="none">
                          <a:latin typeface="Calibri"/>
                          <a:ea typeface="Calibri"/>
                          <a:cs typeface="Calibri"/>
                          <a:sym typeface="Calibri"/>
                        </a:rPr>
                        <a:t>Course Grades</a:t>
                      </a:r>
                      <a:endParaRPr sz="1800" b="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C or above in all </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D or F in any</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dirty="0">
                          <a:latin typeface="Calibri"/>
                          <a:ea typeface="Calibri"/>
                          <a:cs typeface="Calibri"/>
                          <a:sym typeface="Calibri"/>
                        </a:rPr>
                        <a:t>Multiple Ds or Fs</a:t>
                      </a:r>
                      <a:endParaRPr sz="18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16775">
                <a:tc>
                  <a:txBody>
                    <a:bodyPr/>
                    <a:lstStyle/>
                    <a:p>
                      <a:pPr marL="0" marR="0" lvl="0" indent="0" algn="l" rtl="0">
                        <a:lnSpc>
                          <a:spcPct val="107000"/>
                        </a:lnSpc>
                        <a:spcBef>
                          <a:spcPts val="0"/>
                        </a:spcBef>
                        <a:spcAft>
                          <a:spcPts val="0"/>
                        </a:spcAft>
                        <a:buNone/>
                      </a:pPr>
                      <a:r>
                        <a:rPr lang="en-US" sz="1800" b="1" u="none" strike="noStrike" cap="none">
                          <a:latin typeface="Calibri"/>
                          <a:ea typeface="Calibri"/>
                          <a:cs typeface="Calibri"/>
                          <a:sym typeface="Calibri"/>
                        </a:rPr>
                        <a:t>*Reading Assessment</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800" b="1" u="none" strike="noStrike" cap="none" dirty="0">
                          <a:latin typeface="Calibri"/>
                          <a:ea typeface="Calibri"/>
                          <a:cs typeface="Calibri"/>
                          <a:sym typeface="Calibri"/>
                        </a:rPr>
                        <a:t>&gt; 159</a:t>
                      </a:r>
                      <a:endParaRPr sz="18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143 to 159</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&lt; 143</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9"/>
                  </a:ext>
                </a:extLst>
              </a:tr>
              <a:tr h="414675">
                <a:tc>
                  <a:txBody>
                    <a:bodyPr/>
                    <a:lstStyle/>
                    <a:p>
                      <a:pPr marL="0" marR="0" lvl="0" indent="0" algn="l" rtl="0">
                        <a:lnSpc>
                          <a:spcPct val="107000"/>
                        </a:lnSpc>
                        <a:spcBef>
                          <a:spcPts val="0"/>
                        </a:spcBef>
                        <a:spcAft>
                          <a:spcPts val="0"/>
                        </a:spcAft>
                        <a:buNone/>
                      </a:pPr>
                      <a:r>
                        <a:rPr lang="en-US" sz="1800" b="0" u="none" strike="noStrike" cap="none">
                          <a:latin typeface="Calibri"/>
                          <a:ea typeface="Calibri"/>
                          <a:cs typeface="Calibri"/>
                          <a:sym typeface="Calibri"/>
                        </a:rPr>
                        <a:t>Visit to Nurse (non-medication)</a:t>
                      </a:r>
                      <a:endParaRPr sz="1800" b="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&gt;1/month</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1/week</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&gt;1/week</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16775">
                <a:tc>
                  <a:txBody>
                    <a:bodyPr/>
                    <a:lstStyle/>
                    <a:p>
                      <a:pPr marL="0" marR="0" lvl="0" indent="0" algn="l" rtl="0">
                        <a:lnSpc>
                          <a:spcPct val="107000"/>
                        </a:lnSpc>
                        <a:spcBef>
                          <a:spcPts val="0"/>
                        </a:spcBef>
                        <a:spcAft>
                          <a:spcPts val="0"/>
                        </a:spcAft>
                        <a:buNone/>
                      </a:pPr>
                      <a:r>
                        <a:rPr lang="en-US" sz="1800" b="1" u="none" strike="noStrike" cap="none">
                          <a:latin typeface="Calibri"/>
                          <a:ea typeface="Calibri"/>
                          <a:cs typeface="Calibri"/>
                          <a:sym typeface="Calibri"/>
                        </a:rPr>
                        <a:t>Out of Class - Other</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&gt;1/month</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1/week</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dirty="0">
                          <a:latin typeface="Calibri"/>
                          <a:ea typeface="Calibri"/>
                          <a:cs typeface="Calibri"/>
                          <a:sym typeface="Calibri"/>
                        </a:rPr>
                        <a:t>&gt;1/week</a:t>
                      </a:r>
                      <a:endParaRPr sz="18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11"/>
                  </a:ext>
                </a:extLst>
              </a:tr>
            </a:tbl>
          </a:graphicData>
        </a:graphic>
      </p:graphicFrame>
      <p:sp>
        <p:nvSpPr>
          <p:cNvPr id="10" name="Google Shape;421;p16"/>
          <p:cNvSpPr/>
          <p:nvPr/>
        </p:nvSpPr>
        <p:spPr>
          <a:xfrm>
            <a:off x="3309256" y="6387482"/>
            <a:ext cx="3505232"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*Assessment used: Measures of Academic Progress® (MAP®) </a:t>
            </a:r>
            <a:endParaRPr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78FF-0BCE-449E-BC14-12D5A2DC1224}"/>
              </a:ext>
            </a:extLst>
          </p:cNvPr>
          <p:cNvSpPr>
            <a:spLocks noGrp="1"/>
          </p:cNvSpPr>
          <p:nvPr>
            <p:ph type="title"/>
          </p:nvPr>
        </p:nvSpPr>
        <p:spPr>
          <a:xfrm>
            <a:off x="-386862" y="740796"/>
            <a:ext cx="12192000" cy="1091911"/>
          </a:xfrm>
        </p:spPr>
        <p:txBody>
          <a:bodyPr>
            <a:normAutofit fontScale="90000"/>
          </a:bodyPr>
          <a:lstStyle/>
          <a:p>
            <a:r>
              <a:rPr lang="en-US" dirty="0"/>
              <a:t>Some Options for Collecting School-wide Behavior Data</a:t>
            </a:r>
          </a:p>
        </p:txBody>
      </p:sp>
      <p:sp>
        <p:nvSpPr>
          <p:cNvPr id="3" name="Content Placeholder 2">
            <a:extLst>
              <a:ext uri="{FF2B5EF4-FFF2-40B4-BE49-F238E27FC236}">
                <a16:creationId xmlns:a16="http://schemas.microsoft.com/office/drawing/2014/main" id="{63EF63F2-98DC-4570-8C40-63186E070850}"/>
              </a:ext>
            </a:extLst>
          </p:cNvPr>
          <p:cNvSpPr>
            <a:spLocks noGrp="1"/>
          </p:cNvSpPr>
          <p:nvPr>
            <p:ph idx="1"/>
          </p:nvPr>
        </p:nvSpPr>
        <p:spPr>
          <a:xfrm>
            <a:off x="838200" y="2060448"/>
            <a:ext cx="10515600" cy="3845052"/>
          </a:xfrm>
        </p:spPr>
        <p:txBody>
          <a:bodyPr>
            <a:normAutofit lnSpcReduction="10000"/>
          </a:bodyPr>
          <a:lstStyle/>
          <a:p>
            <a:pPr marL="0" indent="0">
              <a:buNone/>
            </a:pPr>
            <a:r>
              <a:rPr lang="en-US" dirty="0"/>
              <a:t>Free and fee-based school-wide data systems:</a:t>
            </a:r>
          </a:p>
          <a:p>
            <a:pPr marL="457200" lvl="1" indent="-173736"/>
            <a:r>
              <a:rPr lang="en-US" u="sng" dirty="0">
                <a:hlinkClick r:id="rId3"/>
              </a:rPr>
              <a:t>Missouri Advanced Tiers Spreadsheet</a:t>
            </a:r>
            <a:r>
              <a:rPr lang="en-US" dirty="0"/>
              <a:t> </a:t>
            </a:r>
          </a:p>
          <a:p>
            <a:pPr marL="914400" lvl="2" indent="-173736"/>
            <a:r>
              <a:rPr lang="en-US" dirty="0"/>
              <a:t>Free, downloadable</a:t>
            </a:r>
          </a:p>
          <a:p>
            <a:pPr marL="457200" lvl="1" indent="-173736"/>
            <a:r>
              <a:rPr lang="en-US" sz="2800" u="sng" dirty="0">
                <a:hlinkClick r:id="rId4"/>
              </a:rPr>
              <a:t>Tier II Intervention Tracking Tool</a:t>
            </a:r>
            <a:r>
              <a:rPr lang="en-US" sz="2800" dirty="0"/>
              <a:t>, University of Delaware </a:t>
            </a:r>
          </a:p>
          <a:p>
            <a:pPr marL="914400" lvl="2" indent="-173736"/>
            <a:r>
              <a:rPr lang="en-US" dirty="0"/>
              <a:t>Free, downloadable</a:t>
            </a:r>
          </a:p>
          <a:p>
            <a:pPr marL="457200" lvl="1" indent="-173736"/>
            <a:r>
              <a:rPr lang="en-US" sz="2800" u="sng" dirty="0">
                <a:hlinkClick r:id="rId5"/>
              </a:rPr>
              <a:t>CICO-SWIS</a:t>
            </a:r>
            <a:r>
              <a:rPr lang="en-US" sz="2800" dirty="0"/>
              <a:t> </a:t>
            </a:r>
          </a:p>
          <a:p>
            <a:pPr marL="914400" lvl="2" indent="-173736"/>
            <a:r>
              <a:rPr lang="en-US" dirty="0"/>
              <a:t>Fee-based, through PBIS Apps</a:t>
            </a:r>
          </a:p>
          <a:p>
            <a:pPr marL="457200" lvl="1" indent="-173736"/>
            <a:r>
              <a:rPr lang="en-US" dirty="0" err="1"/>
              <a:t>studentGPS</a:t>
            </a:r>
            <a:r>
              <a:rPr lang="en-US" dirty="0"/>
              <a:t> (accessed through </a:t>
            </a:r>
            <a:r>
              <a:rPr lang="en-US" dirty="0" err="1"/>
              <a:t>eSchool</a:t>
            </a:r>
            <a:r>
              <a:rPr lang="en-US" dirty="0"/>
              <a:t> in Arkansas)</a:t>
            </a:r>
          </a:p>
          <a:p>
            <a:pPr marL="457200" lvl="1" indent="-173736"/>
            <a:r>
              <a:rPr lang="en-US" sz="2800" dirty="0"/>
              <a:t>School-wide Information Systems (SWIS) (fee based through PBIS Apps)</a:t>
            </a:r>
          </a:p>
        </p:txBody>
      </p:sp>
    </p:spTree>
    <p:extLst>
      <p:ext uri="{BB962C8B-B14F-4D97-AF65-F5344CB8AC3E}">
        <p14:creationId xmlns:p14="http://schemas.microsoft.com/office/powerpoint/2010/main" val="392527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A50B-3E81-452C-A085-0EFDF1BD92C1}"/>
              </a:ext>
            </a:extLst>
          </p:cNvPr>
          <p:cNvSpPr>
            <a:spLocks noGrp="1"/>
          </p:cNvSpPr>
          <p:nvPr>
            <p:ph type="title"/>
          </p:nvPr>
        </p:nvSpPr>
        <p:spPr/>
        <p:txBody>
          <a:bodyPr/>
          <a:lstStyle/>
          <a:p>
            <a:r>
              <a:rPr lang="en-US" dirty="0"/>
              <a:t>Drilling Down in the Data</a:t>
            </a:r>
          </a:p>
        </p:txBody>
      </p:sp>
      <p:sp>
        <p:nvSpPr>
          <p:cNvPr id="3" name="Content Placeholder 2">
            <a:extLst>
              <a:ext uri="{FF2B5EF4-FFF2-40B4-BE49-F238E27FC236}">
                <a16:creationId xmlns:a16="http://schemas.microsoft.com/office/drawing/2014/main" id="{3E8ECD7D-CCBE-4026-A69C-C1B62748A34C}"/>
              </a:ext>
            </a:extLst>
          </p:cNvPr>
          <p:cNvSpPr>
            <a:spLocks noGrp="1"/>
          </p:cNvSpPr>
          <p:nvPr>
            <p:ph idx="1"/>
          </p:nvPr>
        </p:nvSpPr>
        <p:spPr>
          <a:xfrm>
            <a:off x="838200" y="2060448"/>
            <a:ext cx="10515600" cy="3845052"/>
          </a:xfrm>
        </p:spPr>
        <p:txBody>
          <a:bodyPr/>
          <a:lstStyle/>
          <a:p>
            <a:pPr marL="173736" indent="-173736"/>
            <a:r>
              <a:rPr lang="en-US" dirty="0"/>
              <a:t>At Tier I, data managers drill down in school-wide discipline data to target precise problems for team problem solving.</a:t>
            </a:r>
          </a:p>
          <a:p>
            <a:pPr marL="173736" indent="-173736"/>
            <a:r>
              <a:rPr lang="en-US" dirty="0"/>
              <a:t>At Tier II, data managers review school-wide discipline data to identify students that meet data decision rules for referral for Tier II interventions.</a:t>
            </a:r>
          </a:p>
        </p:txBody>
      </p:sp>
    </p:spTree>
    <p:extLst>
      <p:ext uri="{BB962C8B-B14F-4D97-AF65-F5344CB8AC3E}">
        <p14:creationId xmlns:p14="http://schemas.microsoft.com/office/powerpoint/2010/main" val="287421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6E35-E9D6-473C-9393-E7387692709F}"/>
              </a:ext>
            </a:extLst>
          </p:cNvPr>
          <p:cNvSpPr>
            <a:spLocks noGrp="1"/>
          </p:cNvSpPr>
          <p:nvPr>
            <p:ph type="title"/>
          </p:nvPr>
        </p:nvSpPr>
        <p:spPr/>
        <p:txBody>
          <a:bodyPr>
            <a:noAutofit/>
          </a:bodyPr>
          <a:lstStyle/>
          <a:p>
            <a:r>
              <a:rPr lang="en-US" dirty="0"/>
              <a:t>Example</a:t>
            </a:r>
            <a:br>
              <a:rPr lang="en-US" sz="2800" dirty="0"/>
            </a:br>
            <a:r>
              <a:rPr lang="en-US" sz="2800" dirty="0"/>
              <a:t>Students with two to five referrals over two months:</a:t>
            </a:r>
          </a:p>
        </p:txBody>
      </p:sp>
      <p:pic>
        <p:nvPicPr>
          <p:cNvPr id="5" name="Content Placeholder 4">
            <a:extLst>
              <a:ext uri="{FF2B5EF4-FFF2-40B4-BE49-F238E27FC236}">
                <a16:creationId xmlns:a16="http://schemas.microsoft.com/office/drawing/2014/main" id="{DAB2C3F7-3DF4-4E10-9956-F818451F9378}"/>
              </a:ext>
            </a:extLst>
          </p:cNvPr>
          <p:cNvPicPr>
            <a:picLocks noGrp="1" noChangeAspect="1"/>
          </p:cNvPicPr>
          <p:nvPr>
            <p:ph idx="1"/>
          </p:nvPr>
        </p:nvPicPr>
        <p:blipFill>
          <a:blip r:embed="rId3"/>
          <a:stretch>
            <a:fillRect/>
          </a:stretch>
        </p:blipFill>
        <p:spPr>
          <a:xfrm>
            <a:off x="2002750" y="1826705"/>
            <a:ext cx="8186499" cy="4090987"/>
          </a:xfrm>
          <a:prstGeom prst="rect">
            <a:avLst/>
          </a:prstGeom>
        </p:spPr>
      </p:pic>
    </p:spTree>
    <p:extLst>
      <p:ext uri="{BB962C8B-B14F-4D97-AF65-F5344CB8AC3E}">
        <p14:creationId xmlns:p14="http://schemas.microsoft.com/office/powerpoint/2010/main" val="243977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dirty="0"/>
              <a:t>Screening Data</a:t>
            </a:r>
            <a:endParaRPr lang="en-US" dirty="0"/>
          </a:p>
        </p:txBody>
      </p:sp>
      <p:sp>
        <p:nvSpPr>
          <p:cNvPr id="570" name="Google Shape;570;p36"/>
          <p:cNvSpPr txBox="1">
            <a:spLocks noGrp="1"/>
          </p:cNvSpPr>
          <p:nvPr>
            <p:ph idx="1"/>
          </p:nvPr>
        </p:nvSpPr>
        <p:spPr>
          <a:xfrm>
            <a:off x="838200" y="2060448"/>
            <a:ext cx="10515600" cy="3845052"/>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Provide more options for identifying students</a:t>
            </a:r>
            <a:endParaRPr dirty="0"/>
          </a:p>
          <a:p>
            <a:pPr marL="173736" lvl="0" indent="-173736" algn="l" rtl="0">
              <a:lnSpc>
                <a:spcPct val="90000"/>
              </a:lnSpc>
              <a:spcAft>
                <a:spcPts val="0"/>
              </a:spcAft>
              <a:buClr>
                <a:schemeClr val="dk1"/>
              </a:buClr>
              <a:buSzPts val="2800"/>
              <a:buChar char="•"/>
            </a:pPr>
            <a:r>
              <a:rPr lang="en-US" dirty="0"/>
              <a:t>May identify students with internalizing behaviors</a:t>
            </a:r>
            <a:endParaRPr dirty="0"/>
          </a:p>
          <a:p>
            <a:pPr marL="173736" lvl="0" indent="-173736" algn="l" rtl="0">
              <a:lnSpc>
                <a:spcPct val="90000"/>
              </a:lnSpc>
              <a:spcAft>
                <a:spcPts val="0"/>
              </a:spcAft>
              <a:buClr>
                <a:schemeClr val="dk1"/>
              </a:buClr>
              <a:buSzPts val="2800"/>
              <a:buChar char="•"/>
            </a:pPr>
            <a:r>
              <a:rPr lang="en-US" dirty="0"/>
              <a:t>Identify needs or potential lagging skills</a:t>
            </a:r>
          </a:p>
          <a:p>
            <a:pPr marL="173736" lvl="0" indent="-173736" algn="l" rtl="0">
              <a:lnSpc>
                <a:spcPct val="90000"/>
              </a:lnSpc>
              <a:spcAft>
                <a:spcPts val="0"/>
              </a:spcAft>
              <a:buClr>
                <a:schemeClr val="dk1"/>
              </a:buClr>
              <a:buSzPts val="2800"/>
              <a:buChar char="•"/>
            </a:pPr>
            <a:r>
              <a:rPr lang="en-US" dirty="0"/>
              <a:t>Identify areas for skill instruction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7"/>
          <p:cNvSpPr txBox="1">
            <a:spLocks noGrp="1"/>
          </p:cNvSpPr>
          <p:nvPr>
            <p:ph type="title"/>
          </p:nvPr>
        </p:nvSpPr>
        <p:spPr>
          <a:xfrm>
            <a:off x="0" y="635289"/>
            <a:ext cx="12192000" cy="164461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dirty="0"/>
              <a:t>Example: </a:t>
            </a:r>
            <a:br>
              <a:rPr lang="en-US" dirty="0"/>
            </a:br>
            <a:r>
              <a:rPr lang="en-US" dirty="0"/>
              <a:t>Student Risk Screening Scale (SRSS)</a:t>
            </a:r>
          </a:p>
        </p:txBody>
      </p:sp>
      <p:sp>
        <p:nvSpPr>
          <p:cNvPr id="577" name="Google Shape;577;p37"/>
          <p:cNvSpPr txBox="1">
            <a:spLocks noGrp="1"/>
          </p:cNvSpPr>
          <p:nvPr>
            <p:ph idx="1"/>
          </p:nvPr>
        </p:nvSpPr>
        <p:spPr>
          <a:xfrm>
            <a:off x="838200" y="2279904"/>
            <a:ext cx="10515600" cy="3505434"/>
          </a:xfrm>
          <a:prstGeom prst="rect">
            <a:avLst/>
          </a:prstGeom>
          <a:noFill/>
          <a:ln>
            <a:noFill/>
          </a:ln>
        </p:spPr>
        <p:txBody>
          <a:bodyPr spcFirstLastPara="1" wrap="square" lIns="91425" tIns="45700" rIns="91425" bIns="45700" anchor="ctr" anchorCtr="0">
            <a:normAutofit/>
          </a:bodyPr>
          <a:lstStyle/>
          <a:p>
            <a:pPr>
              <a:spcBef>
                <a:spcPts val="0"/>
              </a:spcBef>
            </a:pPr>
            <a:r>
              <a:rPr lang="en-US" dirty="0"/>
              <a:t>Brief, one-page universal screening tool used by classroom teachers to determine at-risk behavior (estimated time 15 – 20 minutes per class)</a:t>
            </a:r>
          </a:p>
          <a:p>
            <a:pPr marL="228600" lvl="0" indent="-228600">
              <a:spcBef>
                <a:spcPts val="0"/>
              </a:spcBef>
            </a:pPr>
            <a:r>
              <a:rPr lang="en-US" dirty="0"/>
              <a:t>Teacher rates students (using a 0-3 Likert scale) on how often they display a target behavior </a:t>
            </a:r>
          </a:p>
          <a:p>
            <a:pPr marL="228600" lvl="0" indent="-228600">
              <a:spcBef>
                <a:spcPts val="0"/>
              </a:spcBef>
            </a:pPr>
            <a:r>
              <a:rPr lang="en-US" dirty="0"/>
              <a:t>Administered during screening windows</a:t>
            </a:r>
          </a:p>
          <a:p>
            <a:pPr marL="228600" lvl="0" indent="-228600">
              <a:spcBef>
                <a:spcPts val="0"/>
              </a:spcBef>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104E10-52EB-4770-99D5-07D02BE7D6F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5665" t="30252" r="26622" b="25522"/>
          <a:stretch/>
        </p:blipFill>
        <p:spPr>
          <a:xfrm>
            <a:off x="1865375" y="1597865"/>
            <a:ext cx="8454993" cy="4408199"/>
          </a:xfrm>
          <a:prstGeom prst="rect">
            <a:avLst/>
          </a:prstGeom>
        </p:spPr>
      </p:pic>
      <p:sp>
        <p:nvSpPr>
          <p:cNvPr id="7" name="Title 6">
            <a:extLst>
              <a:ext uri="{FF2B5EF4-FFF2-40B4-BE49-F238E27FC236}">
                <a16:creationId xmlns:a16="http://schemas.microsoft.com/office/drawing/2014/main" id="{9AA99EF5-AFCD-4A94-B9CE-7602323E3892}"/>
              </a:ext>
            </a:extLst>
          </p:cNvPr>
          <p:cNvSpPr>
            <a:spLocks noGrp="1"/>
          </p:cNvSpPr>
          <p:nvPr>
            <p:ph type="title"/>
          </p:nvPr>
        </p:nvSpPr>
        <p:spPr/>
        <p:txBody>
          <a:bodyPr>
            <a:normAutofit/>
          </a:bodyPr>
          <a:lstStyle/>
          <a:p>
            <a:r>
              <a:rPr lang="en-US" dirty="0"/>
              <a:t>SRSS Data Collection</a:t>
            </a:r>
          </a:p>
        </p:txBody>
      </p:sp>
      <p:pic>
        <p:nvPicPr>
          <p:cNvPr id="8" name="Picture 7">
            <a:extLst>
              <a:ext uri="{FF2B5EF4-FFF2-40B4-BE49-F238E27FC236}">
                <a16:creationId xmlns:a16="http://schemas.microsoft.com/office/drawing/2014/main" id="{3A6594AA-A161-46CF-B565-ACBB9BE7459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42213" t="30252" r="26622" b="42659"/>
          <a:stretch/>
        </p:blipFill>
        <p:spPr>
          <a:xfrm rot="5400000">
            <a:off x="3266235" y="1489128"/>
            <a:ext cx="5723706" cy="3379440"/>
          </a:xfrm>
          <a:prstGeom prst="rect">
            <a:avLst/>
          </a:prstGeom>
        </p:spPr>
      </p:pic>
      <p:sp>
        <p:nvSpPr>
          <p:cNvPr id="15" name="Left Brace 14">
            <a:extLst>
              <a:ext uri="{FF2B5EF4-FFF2-40B4-BE49-F238E27FC236}">
                <a16:creationId xmlns:a16="http://schemas.microsoft.com/office/drawing/2014/main" id="{6470AA28-CDC2-4DC2-848D-A9E6DBF6A859}"/>
              </a:ext>
            </a:extLst>
          </p:cNvPr>
          <p:cNvSpPr/>
          <p:nvPr/>
        </p:nvSpPr>
        <p:spPr>
          <a:xfrm>
            <a:off x="3597590" y="416119"/>
            <a:ext cx="745956" cy="3007884"/>
          </a:xfrm>
          <a:prstGeom prst="leftBrace">
            <a:avLst/>
          </a:prstGeom>
          <a:ln w="76200"/>
          <a:scene3d>
            <a:camera prst="orthographicFront"/>
            <a:lightRig rig="threePt" dir="t"/>
          </a:scene3d>
          <a:sp3d>
            <a:bevelT w="114300" prst="artDeco"/>
          </a:sp3d>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16" name="Left Brace 15">
            <a:extLst>
              <a:ext uri="{FF2B5EF4-FFF2-40B4-BE49-F238E27FC236}">
                <a16:creationId xmlns:a16="http://schemas.microsoft.com/office/drawing/2014/main" id="{3E6CCAEA-33B9-4CFF-B787-0D73C3FE8F62}"/>
              </a:ext>
            </a:extLst>
          </p:cNvPr>
          <p:cNvSpPr/>
          <p:nvPr/>
        </p:nvSpPr>
        <p:spPr>
          <a:xfrm>
            <a:off x="3597590" y="3748867"/>
            <a:ext cx="745956" cy="2111549"/>
          </a:xfrm>
          <a:prstGeom prst="leftBrace">
            <a:avLst/>
          </a:prstGeom>
          <a:ln w="76200"/>
          <a:scene3d>
            <a:camera prst="orthographicFront"/>
            <a:lightRig rig="threePt" dir="t"/>
          </a:scene3d>
          <a:sp3d>
            <a:bevelT w="114300" prst="artDeco"/>
          </a:sp3d>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4C04E0FE-20BE-4B93-BF59-F2710FA94040}"/>
              </a:ext>
            </a:extLst>
          </p:cNvPr>
          <p:cNvSpPr txBox="1"/>
          <p:nvPr/>
        </p:nvSpPr>
        <p:spPr>
          <a:xfrm>
            <a:off x="2018583" y="1717294"/>
            <a:ext cx="144379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b="1" dirty="0">
                <a:solidFill>
                  <a:schemeClr val="tx1"/>
                </a:solidFill>
              </a:rPr>
              <a:t>Externalizing</a:t>
            </a:r>
          </a:p>
        </p:txBody>
      </p:sp>
      <p:sp>
        <p:nvSpPr>
          <p:cNvPr id="18" name="TextBox 17">
            <a:extLst>
              <a:ext uri="{FF2B5EF4-FFF2-40B4-BE49-F238E27FC236}">
                <a16:creationId xmlns:a16="http://schemas.microsoft.com/office/drawing/2014/main" id="{7E0450DE-F0E7-4662-9072-096BCBC39413}"/>
              </a:ext>
            </a:extLst>
          </p:cNvPr>
          <p:cNvSpPr txBox="1"/>
          <p:nvPr/>
        </p:nvSpPr>
        <p:spPr>
          <a:xfrm>
            <a:off x="2018583" y="4581466"/>
            <a:ext cx="144379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b="1" dirty="0">
                <a:solidFill>
                  <a:schemeClr val="tx1"/>
                </a:solidFill>
              </a:rPr>
              <a:t>Internalizing</a:t>
            </a:r>
          </a:p>
        </p:txBody>
      </p:sp>
    </p:spTree>
    <p:extLst>
      <p:ext uri="{BB962C8B-B14F-4D97-AF65-F5344CB8AC3E}">
        <p14:creationId xmlns:p14="http://schemas.microsoft.com/office/powerpoint/2010/main" val="300127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12E5-3EC5-4E94-AD2A-5C7B920609D1}"/>
              </a:ext>
            </a:extLst>
          </p:cNvPr>
          <p:cNvSpPr>
            <a:spLocks noGrp="1"/>
          </p:cNvSpPr>
          <p:nvPr>
            <p:ph type="title"/>
          </p:nvPr>
        </p:nvSpPr>
        <p:spPr/>
        <p:txBody>
          <a:bodyPr>
            <a:normAutofit/>
          </a:bodyPr>
          <a:lstStyle/>
          <a:p>
            <a:r>
              <a:rPr lang="en-US" dirty="0"/>
              <a:t>SRSS Data - Internalizing Behavior</a:t>
            </a:r>
          </a:p>
        </p:txBody>
      </p:sp>
      <p:pic>
        <p:nvPicPr>
          <p:cNvPr id="3" name="Picture 2">
            <a:extLst>
              <a:ext uri="{FF2B5EF4-FFF2-40B4-BE49-F238E27FC236}">
                <a16:creationId xmlns:a16="http://schemas.microsoft.com/office/drawing/2014/main" id="{B4CB477A-CB57-4384-AFAB-6B3BA39890F0}"/>
              </a:ext>
            </a:extLst>
          </p:cNvPr>
          <p:cNvPicPr>
            <a:picLocks noChangeAspect="1"/>
          </p:cNvPicPr>
          <p:nvPr/>
        </p:nvPicPr>
        <p:blipFill rotWithShape="1">
          <a:blip r:embed="rId3"/>
          <a:srcRect l="19441" t="22281" r="18980" b="17193"/>
          <a:stretch/>
        </p:blipFill>
        <p:spPr>
          <a:xfrm>
            <a:off x="1999488" y="1491214"/>
            <a:ext cx="8190787" cy="4528561"/>
          </a:xfrm>
          <a:prstGeom prst="rect">
            <a:avLst/>
          </a:prstGeom>
        </p:spPr>
      </p:pic>
      <p:pic>
        <p:nvPicPr>
          <p:cNvPr id="4" name="Picture 3">
            <a:extLst>
              <a:ext uri="{FF2B5EF4-FFF2-40B4-BE49-F238E27FC236}">
                <a16:creationId xmlns:a16="http://schemas.microsoft.com/office/drawing/2014/main" id="{FB06DFFB-F458-4038-9D3C-3D6E80BD61A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58334" t="59474" r="20019" b="19040"/>
          <a:stretch/>
        </p:blipFill>
        <p:spPr>
          <a:xfrm>
            <a:off x="2385591" y="1684488"/>
            <a:ext cx="7418579" cy="4142011"/>
          </a:xfrm>
          <a:prstGeom prst="rect">
            <a:avLst/>
          </a:prstGeom>
        </p:spPr>
      </p:pic>
    </p:spTree>
    <p:extLst>
      <p:ext uri="{BB962C8B-B14F-4D97-AF65-F5344CB8AC3E}">
        <p14:creationId xmlns:p14="http://schemas.microsoft.com/office/powerpoint/2010/main" val="4989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1E790-A144-4D97-85E2-B84EE6C7C865}"/>
              </a:ext>
            </a:extLst>
          </p:cNvPr>
          <p:cNvSpPr>
            <a:spLocks noGrp="1"/>
          </p:cNvSpPr>
          <p:nvPr>
            <p:ph type="title"/>
          </p:nvPr>
        </p:nvSpPr>
        <p:spPr/>
        <p:txBody>
          <a:bodyPr>
            <a:normAutofit/>
          </a:bodyPr>
          <a:lstStyle/>
          <a:p>
            <a:r>
              <a:rPr lang="en-US" sz="4400" u="sng" dirty="0"/>
              <a:t>Purpose of This Module</a:t>
            </a:r>
            <a:r>
              <a:rPr lang="en-US" sz="4400" dirty="0"/>
              <a:t> </a:t>
            </a:r>
            <a:br>
              <a:rPr lang="en-US" sz="4400" dirty="0"/>
            </a:br>
            <a:r>
              <a:rPr lang="en-US" sz="2800" dirty="0"/>
              <a:t>Give an overview of the various uses of data at Tier II of PBIS</a:t>
            </a:r>
          </a:p>
        </p:txBody>
      </p:sp>
    </p:spTree>
    <p:extLst>
      <p:ext uri="{BB962C8B-B14F-4D97-AF65-F5344CB8AC3E}">
        <p14:creationId xmlns:p14="http://schemas.microsoft.com/office/powerpoint/2010/main" val="330077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4" name="Google Shape;584;p3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solidFill>
                  <a:schemeClr val="bg1"/>
                </a:solidFill>
              </a:rPr>
              <a:t>Screening Tool Resource</a:t>
            </a:r>
            <a:endParaRPr dirty="0">
              <a:solidFill>
                <a:schemeClr val="bg1"/>
              </a:solidFill>
            </a:endParaRPr>
          </a:p>
        </p:txBody>
      </p:sp>
      <p:pic>
        <p:nvPicPr>
          <p:cNvPr id="6" name="Google Shape;583;p38"/>
          <p:cNvPicPr preferRelativeResize="0">
            <a:picLocks/>
          </p:cNvPicPr>
          <p:nvPr/>
        </p:nvPicPr>
        <p:blipFill rotWithShape="1">
          <a:blip r:embed="rId3">
            <a:alphaModFix/>
          </a:blip>
          <a:srcRect l="34947" t="14544" r="36447" b="20763"/>
          <a:stretch/>
        </p:blipFill>
        <p:spPr>
          <a:xfrm>
            <a:off x="6035171" y="827528"/>
            <a:ext cx="3907041" cy="496998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EAA5A-B25D-4811-AB56-CF0EFB66EC49}"/>
              </a:ext>
            </a:extLst>
          </p:cNvPr>
          <p:cNvSpPr>
            <a:spLocks noGrp="1"/>
          </p:cNvSpPr>
          <p:nvPr>
            <p:ph type="title"/>
          </p:nvPr>
        </p:nvSpPr>
        <p:spPr/>
        <p:txBody>
          <a:bodyPr/>
          <a:lstStyle/>
          <a:p>
            <a:r>
              <a:rPr lang="en-US" dirty="0"/>
              <a:t>Determining the Function of Behavior</a:t>
            </a:r>
          </a:p>
        </p:txBody>
      </p:sp>
      <p:sp>
        <p:nvSpPr>
          <p:cNvPr id="6" name="Content Placeholder 5">
            <a:extLst>
              <a:ext uri="{FF2B5EF4-FFF2-40B4-BE49-F238E27FC236}">
                <a16:creationId xmlns:a16="http://schemas.microsoft.com/office/drawing/2014/main" id="{A32F4BD0-8087-46CA-A0C0-64005671F825}"/>
              </a:ext>
            </a:extLst>
          </p:cNvPr>
          <p:cNvSpPr>
            <a:spLocks noGrp="1"/>
          </p:cNvSpPr>
          <p:nvPr>
            <p:ph idx="1"/>
          </p:nvPr>
        </p:nvSpPr>
        <p:spPr>
          <a:xfrm>
            <a:off x="838200" y="2060448"/>
            <a:ext cx="10515600" cy="3845052"/>
          </a:xfrm>
        </p:spPr>
        <p:txBody>
          <a:bodyPr/>
          <a:lstStyle/>
          <a:p>
            <a:pPr marL="173736" indent="-173736"/>
            <a:r>
              <a:rPr lang="en-US" dirty="0"/>
              <a:t>Once it is determined that a student meets the criteria and would benefit from Tier II interventions, teams collect data that show:</a:t>
            </a:r>
          </a:p>
          <a:p>
            <a:pPr marL="457200" lvl="1" indent="-173736"/>
            <a:r>
              <a:rPr lang="en-US" dirty="0"/>
              <a:t>Antecedent – what happens right before the problem behavior</a:t>
            </a:r>
          </a:p>
          <a:p>
            <a:pPr marL="457200" lvl="1" indent="-173736"/>
            <a:r>
              <a:rPr lang="en-US" dirty="0"/>
              <a:t>Behavior – what exactly is the behavior (observable, measurable)</a:t>
            </a:r>
          </a:p>
          <a:p>
            <a:pPr marL="457200" lvl="1" indent="-173736"/>
            <a:r>
              <a:rPr lang="en-US" dirty="0"/>
              <a:t>Consequence – what happens right after the behavior</a:t>
            </a:r>
          </a:p>
          <a:p>
            <a:pPr marL="173736" indent="-173736"/>
            <a:r>
              <a:rPr lang="en-US" dirty="0"/>
              <a:t>Teams then use the data to create a hypothesis for why the student is exhibiting the problem behavior.</a:t>
            </a:r>
          </a:p>
        </p:txBody>
      </p:sp>
    </p:spTree>
    <p:extLst>
      <p:ext uri="{BB962C8B-B14F-4D97-AF65-F5344CB8AC3E}">
        <p14:creationId xmlns:p14="http://schemas.microsoft.com/office/powerpoint/2010/main" val="362068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77276244"/>
              </p:ext>
            </p:extLst>
          </p:nvPr>
        </p:nvGraphicFramePr>
        <p:xfrm>
          <a:off x="625643" y="1739900"/>
          <a:ext cx="10940714" cy="4038920"/>
        </p:xfrm>
        <a:graphic>
          <a:graphicData uri="http://schemas.openxmlformats.org/drawingml/2006/table">
            <a:tbl>
              <a:tblPr firstRow="1" firstCol="1" bandRow="1"/>
              <a:tblGrid>
                <a:gridCol w="1649470">
                  <a:extLst>
                    <a:ext uri="{9D8B030D-6E8A-4147-A177-3AD203B41FA5}">
                      <a16:colId xmlns:a16="http://schemas.microsoft.com/office/drawing/2014/main" val="3322694071"/>
                    </a:ext>
                  </a:extLst>
                </a:gridCol>
                <a:gridCol w="1966186">
                  <a:extLst>
                    <a:ext uri="{9D8B030D-6E8A-4147-A177-3AD203B41FA5}">
                      <a16:colId xmlns:a16="http://schemas.microsoft.com/office/drawing/2014/main" val="2120801701"/>
                    </a:ext>
                  </a:extLst>
                </a:gridCol>
                <a:gridCol w="2483915">
                  <a:extLst>
                    <a:ext uri="{9D8B030D-6E8A-4147-A177-3AD203B41FA5}">
                      <a16:colId xmlns:a16="http://schemas.microsoft.com/office/drawing/2014/main" val="4189978312"/>
                    </a:ext>
                  </a:extLst>
                </a:gridCol>
                <a:gridCol w="2483915">
                  <a:extLst>
                    <a:ext uri="{9D8B030D-6E8A-4147-A177-3AD203B41FA5}">
                      <a16:colId xmlns:a16="http://schemas.microsoft.com/office/drawing/2014/main" val="4021304401"/>
                    </a:ext>
                  </a:extLst>
                </a:gridCol>
                <a:gridCol w="2357228">
                  <a:extLst>
                    <a:ext uri="{9D8B030D-6E8A-4147-A177-3AD203B41FA5}">
                      <a16:colId xmlns:a16="http://schemas.microsoft.com/office/drawing/2014/main" val="735272549"/>
                    </a:ext>
                  </a:extLst>
                </a:gridCol>
              </a:tblGrid>
              <a:tr h="1241295">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Setting/Routine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Antecedent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happened immediately before the behavior)</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Behavior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(observable and measurable)</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Consequence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happened directly following the behavior)</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77396567"/>
                  </a:ext>
                </a:extLst>
              </a:tr>
              <a:tr h="776613">
                <a:tc>
                  <a:txBody>
                    <a:bodyPr/>
                    <a:lstStyle/>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8631095"/>
                  </a:ext>
                </a:extLst>
              </a:tr>
              <a:tr h="864296">
                <a:tc>
                  <a:txBody>
                    <a:bodyPr/>
                    <a:lstStyle/>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2609603"/>
                  </a:ext>
                </a:extLst>
              </a:tr>
              <a:tr h="865480">
                <a:tc>
                  <a:txBody>
                    <a:bodyPr/>
                    <a:lstStyle/>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4605082"/>
                  </a:ext>
                </a:extLst>
              </a:tr>
            </a:tbl>
          </a:graphicData>
        </a:graphic>
      </p:graphicFrame>
      <p:sp>
        <p:nvSpPr>
          <p:cNvPr id="2" name="Title 1">
            <a:extLst>
              <a:ext uri="{FF2B5EF4-FFF2-40B4-BE49-F238E27FC236}">
                <a16:creationId xmlns:a16="http://schemas.microsoft.com/office/drawing/2014/main" id="{780D9EE1-68B2-4192-8B82-4529B3CB3A86}"/>
              </a:ext>
            </a:extLst>
          </p:cNvPr>
          <p:cNvSpPr>
            <a:spLocks noGrp="1"/>
          </p:cNvSpPr>
          <p:nvPr>
            <p:ph type="title"/>
          </p:nvPr>
        </p:nvSpPr>
        <p:spPr/>
        <p:txBody>
          <a:bodyPr>
            <a:normAutofit/>
          </a:bodyPr>
          <a:lstStyle/>
          <a:p>
            <a:r>
              <a:rPr lang="en-US" dirty="0"/>
              <a:t>Antecedent-Behavior-Consequence Form</a:t>
            </a:r>
          </a:p>
        </p:txBody>
      </p:sp>
      <p:graphicFrame>
        <p:nvGraphicFramePr>
          <p:cNvPr id="3" name="Table 2">
            <a:extLst>
              <a:ext uri="{FF2B5EF4-FFF2-40B4-BE49-F238E27FC236}">
                <a16:creationId xmlns:a16="http://schemas.microsoft.com/office/drawing/2014/main" id="{DABB8453-5E16-43F0-BC82-6776EF903966}"/>
              </a:ext>
            </a:extLst>
          </p:cNvPr>
          <p:cNvGraphicFramePr>
            <a:graphicFrameLocks noGrp="1"/>
          </p:cNvGraphicFramePr>
          <p:nvPr>
            <p:extLst>
              <p:ext uri="{D42A27DB-BD31-4B8C-83A1-F6EECF244321}">
                <p14:modId xmlns:p14="http://schemas.microsoft.com/office/powerpoint/2010/main" val="2954460031"/>
              </p:ext>
            </p:extLst>
          </p:nvPr>
        </p:nvGraphicFramePr>
        <p:xfrm>
          <a:off x="625643" y="1737819"/>
          <a:ext cx="10940714" cy="4041001"/>
        </p:xfrm>
        <a:graphic>
          <a:graphicData uri="http://schemas.openxmlformats.org/drawingml/2006/table">
            <a:tbl>
              <a:tblPr firstRow="1" firstCol="1" bandRow="1"/>
              <a:tblGrid>
                <a:gridCol w="1649470">
                  <a:extLst>
                    <a:ext uri="{9D8B030D-6E8A-4147-A177-3AD203B41FA5}">
                      <a16:colId xmlns:a16="http://schemas.microsoft.com/office/drawing/2014/main" val="3493360502"/>
                    </a:ext>
                  </a:extLst>
                </a:gridCol>
                <a:gridCol w="1966186">
                  <a:extLst>
                    <a:ext uri="{9D8B030D-6E8A-4147-A177-3AD203B41FA5}">
                      <a16:colId xmlns:a16="http://schemas.microsoft.com/office/drawing/2014/main" val="3507194228"/>
                    </a:ext>
                  </a:extLst>
                </a:gridCol>
                <a:gridCol w="2483915">
                  <a:extLst>
                    <a:ext uri="{9D8B030D-6E8A-4147-A177-3AD203B41FA5}">
                      <a16:colId xmlns:a16="http://schemas.microsoft.com/office/drawing/2014/main" val="3729869607"/>
                    </a:ext>
                  </a:extLst>
                </a:gridCol>
                <a:gridCol w="2483915">
                  <a:extLst>
                    <a:ext uri="{9D8B030D-6E8A-4147-A177-3AD203B41FA5}">
                      <a16:colId xmlns:a16="http://schemas.microsoft.com/office/drawing/2014/main" val="1239176841"/>
                    </a:ext>
                  </a:extLst>
                </a:gridCol>
                <a:gridCol w="2357228">
                  <a:extLst>
                    <a:ext uri="{9D8B030D-6E8A-4147-A177-3AD203B41FA5}">
                      <a16:colId xmlns:a16="http://schemas.microsoft.com/office/drawing/2014/main" val="159491704"/>
                    </a:ext>
                  </a:extLst>
                </a:gridCol>
              </a:tblGrid>
              <a:tr h="1245303">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Setting/Routine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Antecedent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happened immediately before the behavior)</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Behavior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(observable and measurable)</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Consequence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happened directly following the behavior)</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941755991"/>
                  </a:ext>
                </a:extLst>
              </a:tr>
              <a:tr h="767253">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10/2/18</a:t>
                      </a:r>
                    </a:p>
                  </a:txBody>
                  <a:tcPr marL="54836" marR="54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Math – working problems at board</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Asked to work a problem</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at board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Started to do problem and then threw chalk</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Teacher sent Jimmy to office</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668377"/>
                  </a:ext>
                </a:extLst>
              </a:tr>
              <a:tr h="802562">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10/3/18</a:t>
                      </a:r>
                    </a:p>
                  </a:txBody>
                  <a:tcPr marL="54836" marR="54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English – reading out loud</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Asked to read two pages out loud</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Read two pages out loud</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Teacher praised Jimmy for doing well on reading</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644878"/>
                  </a:ext>
                </a:extLst>
              </a:tr>
              <a:tr h="767253">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10/4/18</a:t>
                      </a:r>
                    </a:p>
                  </a:txBody>
                  <a:tcPr marL="54836" marR="54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Science – groups presenting results of experiment</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Teacher asked follow-up questions after Jimmy’s group’s presentation</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Jimmy worked with group to answer questions</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Teacher thanked group and asked them to update their results and turn them in</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733908"/>
                  </a:ext>
                </a:extLst>
              </a:tr>
            </a:tbl>
          </a:graphicData>
        </a:graphic>
      </p:graphicFrame>
    </p:spTree>
    <p:extLst>
      <p:ext uri="{BB962C8B-B14F-4D97-AF65-F5344CB8AC3E}">
        <p14:creationId xmlns:p14="http://schemas.microsoft.com/office/powerpoint/2010/main" val="16048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E1B6-766F-4C22-B5B2-E7874858CE7D}"/>
              </a:ext>
            </a:extLst>
          </p:cNvPr>
          <p:cNvSpPr>
            <a:spLocks noGrp="1"/>
          </p:cNvSpPr>
          <p:nvPr>
            <p:ph type="title"/>
          </p:nvPr>
        </p:nvSpPr>
        <p:spPr/>
        <p:txBody>
          <a:bodyPr>
            <a:normAutofit/>
          </a:bodyPr>
          <a:lstStyle/>
          <a:p>
            <a:r>
              <a:rPr lang="en-US" dirty="0"/>
              <a:t>Using Data to Select Interventions</a:t>
            </a:r>
          </a:p>
        </p:txBody>
      </p:sp>
      <p:sp>
        <p:nvSpPr>
          <p:cNvPr id="4" name="Content Placeholder 3">
            <a:extLst>
              <a:ext uri="{FF2B5EF4-FFF2-40B4-BE49-F238E27FC236}">
                <a16:creationId xmlns:a16="http://schemas.microsoft.com/office/drawing/2014/main" id="{88E5DDF5-107D-42EC-965E-225C059E8C70}"/>
              </a:ext>
            </a:extLst>
          </p:cNvPr>
          <p:cNvSpPr>
            <a:spLocks noGrp="1"/>
          </p:cNvSpPr>
          <p:nvPr>
            <p:ph idx="1"/>
          </p:nvPr>
        </p:nvSpPr>
        <p:spPr/>
        <p:txBody>
          <a:bodyPr>
            <a:normAutofit/>
          </a:bodyPr>
          <a:lstStyle/>
          <a:p>
            <a:pPr marL="0" indent="0">
              <a:buNone/>
            </a:pPr>
            <a:r>
              <a:rPr lang="en-US" dirty="0"/>
              <a:t>Once a function of behavior is proposed, the team will choose an intervention based on the function.</a:t>
            </a:r>
          </a:p>
        </p:txBody>
      </p:sp>
      <p:graphicFrame>
        <p:nvGraphicFramePr>
          <p:cNvPr id="5" name="Google Shape;343;p36">
            <a:extLst>
              <a:ext uri="{FF2B5EF4-FFF2-40B4-BE49-F238E27FC236}">
                <a16:creationId xmlns:a16="http://schemas.microsoft.com/office/drawing/2014/main" id="{2B9EF867-6838-42FB-9F6F-8A158E5ECFA7}"/>
              </a:ext>
            </a:extLst>
          </p:cNvPr>
          <p:cNvGraphicFramePr/>
          <p:nvPr>
            <p:extLst>
              <p:ext uri="{D42A27DB-BD31-4B8C-83A1-F6EECF244321}">
                <p14:modId xmlns:p14="http://schemas.microsoft.com/office/powerpoint/2010/main" val="3209511856"/>
              </p:ext>
            </p:extLst>
          </p:nvPr>
        </p:nvGraphicFramePr>
        <p:xfrm>
          <a:off x="585536" y="2596148"/>
          <a:ext cx="11020927" cy="3359812"/>
        </p:xfrm>
        <a:graphic>
          <a:graphicData uri="http://schemas.openxmlformats.org/drawingml/2006/table">
            <a:tbl>
              <a:tblPr>
                <a:noFill/>
              </a:tblPr>
              <a:tblGrid>
                <a:gridCol w="3458015">
                  <a:extLst>
                    <a:ext uri="{9D8B030D-6E8A-4147-A177-3AD203B41FA5}">
                      <a16:colId xmlns:a16="http://schemas.microsoft.com/office/drawing/2014/main" val="20000"/>
                    </a:ext>
                  </a:extLst>
                </a:gridCol>
                <a:gridCol w="1520551">
                  <a:extLst>
                    <a:ext uri="{9D8B030D-6E8A-4147-A177-3AD203B41FA5}">
                      <a16:colId xmlns:a16="http://schemas.microsoft.com/office/drawing/2014/main" val="20001"/>
                    </a:ext>
                  </a:extLst>
                </a:gridCol>
                <a:gridCol w="1606378">
                  <a:extLst>
                    <a:ext uri="{9D8B030D-6E8A-4147-A177-3AD203B41FA5}">
                      <a16:colId xmlns:a16="http://schemas.microsoft.com/office/drawing/2014/main" val="20002"/>
                    </a:ext>
                  </a:extLst>
                </a:gridCol>
                <a:gridCol w="1348871">
                  <a:extLst>
                    <a:ext uri="{9D8B030D-6E8A-4147-A177-3AD203B41FA5}">
                      <a16:colId xmlns:a16="http://schemas.microsoft.com/office/drawing/2014/main" val="20003"/>
                    </a:ext>
                  </a:extLst>
                </a:gridCol>
                <a:gridCol w="1508278">
                  <a:extLst>
                    <a:ext uri="{9D8B030D-6E8A-4147-A177-3AD203B41FA5}">
                      <a16:colId xmlns:a16="http://schemas.microsoft.com/office/drawing/2014/main" val="20004"/>
                    </a:ext>
                  </a:extLst>
                </a:gridCol>
                <a:gridCol w="1578834">
                  <a:extLst>
                    <a:ext uri="{9D8B030D-6E8A-4147-A177-3AD203B41FA5}">
                      <a16:colId xmlns:a16="http://schemas.microsoft.com/office/drawing/2014/main" val="20005"/>
                    </a:ext>
                  </a:extLst>
                </a:gridCol>
              </a:tblGrid>
              <a:tr h="805420">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Interventions</a:t>
                      </a:r>
                    </a:p>
                    <a:p>
                      <a:pPr marL="0" marR="0" lvl="0" indent="0" algn="l"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Function of behavior</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Calibri"/>
                          <a:ea typeface="Calibri"/>
                          <a:cs typeface="Calibri"/>
                          <a:sym typeface="Calibri"/>
                        </a:rPr>
                        <a:t>Check-in, </a:t>
                      </a:r>
                      <a:endParaRPr sz="2000" b="1" u="none" strike="noStrike" cap="none" dirty="0"/>
                    </a:p>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Calibri"/>
                          <a:ea typeface="Calibri"/>
                          <a:cs typeface="Calibri"/>
                          <a:sym typeface="Calibri"/>
                        </a:rPr>
                        <a:t>Check-out</a:t>
                      </a:r>
                      <a:endParaRPr sz="2000" b="1"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Calibri"/>
                          <a:ea typeface="Calibri"/>
                          <a:cs typeface="Calibri"/>
                          <a:sym typeface="Calibri"/>
                        </a:rPr>
                        <a:t>Social Skills  Groups</a:t>
                      </a:r>
                      <a:endParaRPr sz="2000" b="1"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Calibri"/>
                          <a:ea typeface="Calibri"/>
                          <a:cs typeface="Calibri"/>
                          <a:sym typeface="Calibri"/>
                        </a:rPr>
                        <a:t>Academic Supports</a:t>
                      </a:r>
                      <a:endParaRPr sz="2000" b="1"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Calibri"/>
                          <a:ea typeface="Calibri"/>
                          <a:cs typeface="Calibri"/>
                          <a:sym typeface="Calibri"/>
                        </a:rPr>
                        <a:t>Mentoring</a:t>
                      </a:r>
                      <a:endParaRPr sz="2000" b="1"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Calibri"/>
                          <a:ea typeface="Calibri"/>
                          <a:cs typeface="Calibri"/>
                          <a:sym typeface="Calibri"/>
                        </a:rPr>
                        <a:t>Self-monitoring</a:t>
                      </a:r>
                      <a:endParaRPr sz="2000" b="1"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19299">
                <a:tc>
                  <a:txBody>
                    <a:bodyPr/>
                    <a:lstStyle/>
                    <a:p>
                      <a:pPr marL="0" marR="0" lvl="0" indent="0" algn="l"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Obtain adult attention</a:t>
                      </a:r>
                      <a:endParaRPr sz="20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9299">
                <a:tc>
                  <a:txBody>
                    <a:bodyPr/>
                    <a:lstStyle/>
                    <a:p>
                      <a:pPr marL="0" marR="0" lvl="0" indent="0" algn="l"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Obtain peer attention</a:t>
                      </a:r>
                      <a:endParaRPr sz="20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9299">
                <a:tc>
                  <a:txBody>
                    <a:bodyPr/>
                    <a:lstStyle/>
                    <a:p>
                      <a:pPr marL="0" marR="0" lvl="0" indent="0" algn="l"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Access an item</a:t>
                      </a:r>
                      <a:endParaRPr sz="20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9299">
                <a:tc>
                  <a:txBody>
                    <a:bodyPr/>
                    <a:lstStyle/>
                    <a:p>
                      <a:pPr marL="0" marR="0" lvl="0" indent="0" algn="l"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Access an activity</a:t>
                      </a:r>
                      <a:endParaRPr sz="20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9299">
                <a:tc>
                  <a:txBody>
                    <a:bodyPr/>
                    <a:lstStyle/>
                    <a:p>
                      <a:pPr marL="0" marR="0" lvl="0" indent="0" algn="l"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Avoid adult attention</a:t>
                      </a:r>
                      <a:endParaRPr sz="20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9299">
                <a:tc>
                  <a:txBody>
                    <a:bodyPr/>
                    <a:lstStyle/>
                    <a:p>
                      <a:pPr marL="0" marR="0" lvl="0" indent="0" algn="l"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Avoid peer attention</a:t>
                      </a:r>
                      <a:endParaRPr sz="20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9299">
                <a:tc>
                  <a:txBody>
                    <a:bodyPr/>
                    <a:lstStyle/>
                    <a:p>
                      <a:pPr marL="0" marR="0" lvl="0" indent="0" algn="l"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Avoid tasks</a:t>
                      </a:r>
                      <a:endParaRPr sz="20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9299">
                <a:tc>
                  <a:txBody>
                    <a:bodyPr/>
                    <a:lstStyle/>
                    <a:p>
                      <a:pPr marL="0" marR="0" lvl="0" indent="0" algn="l"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Avoid situations</a:t>
                      </a:r>
                      <a:endParaRPr sz="20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 </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u="none" strike="noStrike" cap="none" dirty="0">
                          <a:latin typeface="Calibri"/>
                          <a:ea typeface="Calibri"/>
                          <a:cs typeface="Calibri"/>
                          <a:sym typeface="Calibri"/>
                        </a:rPr>
                        <a:t>X</a:t>
                      </a:r>
                      <a:endParaRPr sz="20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cxnSp>
        <p:nvCxnSpPr>
          <p:cNvPr id="8" name="Straight Arrow Connector 7"/>
          <p:cNvCxnSpPr/>
          <p:nvPr/>
        </p:nvCxnSpPr>
        <p:spPr>
          <a:xfrm>
            <a:off x="3218688" y="2962656"/>
            <a:ext cx="7559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2840736" y="3108960"/>
            <a:ext cx="0" cy="256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757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22BE-6954-405A-9911-497EA3E187C7}"/>
              </a:ext>
            </a:extLst>
          </p:cNvPr>
          <p:cNvSpPr>
            <a:spLocks noGrp="1"/>
          </p:cNvSpPr>
          <p:nvPr>
            <p:ph type="title"/>
          </p:nvPr>
        </p:nvSpPr>
        <p:spPr/>
        <p:txBody>
          <a:bodyPr>
            <a:normAutofit fontScale="90000"/>
          </a:bodyPr>
          <a:lstStyle/>
          <a:p>
            <a:r>
              <a:rPr lang="en-US" dirty="0">
                <a:solidFill>
                  <a:schemeClr val="bg1"/>
                </a:solidFill>
              </a:rPr>
              <a:t>Collecting and Using Data to Monitor the Progress of Students in Tier II Interventions </a:t>
            </a:r>
          </a:p>
        </p:txBody>
      </p:sp>
    </p:spTree>
    <p:extLst>
      <p:ext uri="{BB962C8B-B14F-4D97-AF65-F5344CB8AC3E}">
        <p14:creationId xmlns:p14="http://schemas.microsoft.com/office/powerpoint/2010/main" val="149364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1AE3-62A9-4FAC-8F44-CA7B1A0E3393}"/>
              </a:ext>
            </a:extLst>
          </p:cNvPr>
          <p:cNvSpPr>
            <a:spLocks noGrp="1"/>
          </p:cNvSpPr>
          <p:nvPr>
            <p:ph type="title"/>
          </p:nvPr>
        </p:nvSpPr>
        <p:spPr/>
        <p:txBody>
          <a:bodyPr/>
          <a:lstStyle/>
          <a:p>
            <a:r>
              <a:rPr lang="en-US" dirty="0"/>
              <a:t>Baseline Data</a:t>
            </a:r>
          </a:p>
        </p:txBody>
      </p:sp>
      <p:sp>
        <p:nvSpPr>
          <p:cNvPr id="3" name="Content Placeholder 2">
            <a:extLst>
              <a:ext uri="{FF2B5EF4-FFF2-40B4-BE49-F238E27FC236}">
                <a16:creationId xmlns:a16="http://schemas.microsoft.com/office/drawing/2014/main" id="{27746457-6F21-470D-855D-F10173F97D56}"/>
              </a:ext>
            </a:extLst>
          </p:cNvPr>
          <p:cNvSpPr>
            <a:spLocks noGrp="1"/>
          </p:cNvSpPr>
          <p:nvPr>
            <p:ph idx="1"/>
          </p:nvPr>
        </p:nvSpPr>
        <p:spPr>
          <a:xfrm>
            <a:off x="838200" y="2060448"/>
            <a:ext cx="10515600" cy="3845052"/>
          </a:xfrm>
        </p:spPr>
        <p:txBody>
          <a:bodyPr/>
          <a:lstStyle/>
          <a:p>
            <a:pPr marL="173736" indent="-173736"/>
            <a:r>
              <a:rPr lang="en-US" dirty="0"/>
              <a:t>Use baseline data to determine a goal.</a:t>
            </a:r>
          </a:p>
          <a:p>
            <a:pPr marL="173736" indent="-173736"/>
            <a:r>
              <a:rPr lang="en-US" dirty="0"/>
              <a:t>Baseline data serve as a basis for measuring progress.</a:t>
            </a:r>
          </a:p>
        </p:txBody>
      </p:sp>
    </p:spTree>
    <p:extLst>
      <p:ext uri="{BB962C8B-B14F-4D97-AF65-F5344CB8AC3E}">
        <p14:creationId xmlns:p14="http://schemas.microsoft.com/office/powerpoint/2010/main" val="396002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E629-7E0F-4DA5-AA55-DBDE3B0C8026}"/>
              </a:ext>
            </a:extLst>
          </p:cNvPr>
          <p:cNvSpPr>
            <a:spLocks noGrp="1"/>
          </p:cNvSpPr>
          <p:nvPr>
            <p:ph type="title"/>
          </p:nvPr>
        </p:nvSpPr>
        <p:spPr/>
        <p:txBody>
          <a:bodyPr/>
          <a:lstStyle/>
          <a:p>
            <a:r>
              <a:rPr lang="en-US" dirty="0"/>
              <a:t>Monitoring Student Progress</a:t>
            </a:r>
          </a:p>
        </p:txBody>
      </p:sp>
      <p:sp>
        <p:nvSpPr>
          <p:cNvPr id="3" name="Content Placeholder 2">
            <a:extLst>
              <a:ext uri="{FF2B5EF4-FFF2-40B4-BE49-F238E27FC236}">
                <a16:creationId xmlns:a16="http://schemas.microsoft.com/office/drawing/2014/main" id="{5421087D-D983-4560-AC25-CE02A2AECE24}"/>
              </a:ext>
            </a:extLst>
          </p:cNvPr>
          <p:cNvSpPr>
            <a:spLocks noGrp="1"/>
          </p:cNvSpPr>
          <p:nvPr>
            <p:ph idx="1"/>
          </p:nvPr>
        </p:nvSpPr>
        <p:spPr>
          <a:xfrm>
            <a:off x="838200" y="2060448"/>
            <a:ext cx="10515600" cy="3845052"/>
          </a:xfrm>
        </p:spPr>
        <p:txBody>
          <a:bodyPr>
            <a:normAutofit/>
          </a:bodyPr>
          <a:lstStyle/>
          <a:p>
            <a:pPr marL="173736" indent="-173736"/>
            <a:r>
              <a:rPr lang="en-US" dirty="0"/>
              <a:t>The purpose of monitoring student progress is to determine if the intervention is effective:</a:t>
            </a:r>
          </a:p>
          <a:p>
            <a:pPr marL="457200" lvl="1" indent="-173736"/>
            <a:r>
              <a:rPr lang="en-US" sz="2800" dirty="0"/>
              <a:t>Is the student responding positively?</a:t>
            </a:r>
          </a:p>
          <a:p>
            <a:pPr marL="457200" lvl="1" indent="-173736"/>
            <a:r>
              <a:rPr lang="en-US" sz="2800" dirty="0"/>
              <a:t>Is the student making progress in a reasonable timeframe?</a:t>
            </a:r>
          </a:p>
          <a:p>
            <a:pPr marL="457200" lvl="1" indent="-173736"/>
            <a:r>
              <a:rPr lang="en-US" sz="2800" dirty="0"/>
              <a:t>Is the intervention socially valid?</a:t>
            </a:r>
            <a:endParaRPr lang="en-US" dirty="0"/>
          </a:p>
          <a:p>
            <a:pPr marL="173736" indent="-173736"/>
            <a:r>
              <a:rPr lang="en-US" dirty="0"/>
              <a:t>Review data often – at least every two weeks.</a:t>
            </a:r>
          </a:p>
        </p:txBody>
      </p:sp>
    </p:spTree>
    <p:extLst>
      <p:ext uri="{BB962C8B-B14F-4D97-AF65-F5344CB8AC3E}">
        <p14:creationId xmlns:p14="http://schemas.microsoft.com/office/powerpoint/2010/main" val="83447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1D7D-CA8D-409F-98FE-DD958E3D17D7}"/>
              </a:ext>
            </a:extLst>
          </p:cNvPr>
          <p:cNvSpPr>
            <a:spLocks noGrp="1"/>
          </p:cNvSpPr>
          <p:nvPr>
            <p:ph type="title"/>
          </p:nvPr>
        </p:nvSpPr>
        <p:spPr/>
        <p:txBody>
          <a:bodyPr/>
          <a:lstStyle/>
          <a:p>
            <a:r>
              <a:rPr lang="en-US" dirty="0"/>
              <a:t>Daily Student Data</a:t>
            </a:r>
          </a:p>
        </p:txBody>
      </p:sp>
      <p:sp>
        <p:nvSpPr>
          <p:cNvPr id="3" name="Content Placeholder 2">
            <a:extLst>
              <a:ext uri="{FF2B5EF4-FFF2-40B4-BE49-F238E27FC236}">
                <a16:creationId xmlns:a16="http://schemas.microsoft.com/office/drawing/2014/main" id="{8631B87D-74FB-43FA-99C2-C8633A428514}"/>
              </a:ext>
            </a:extLst>
          </p:cNvPr>
          <p:cNvSpPr>
            <a:spLocks noGrp="1"/>
          </p:cNvSpPr>
          <p:nvPr>
            <p:ph idx="1"/>
          </p:nvPr>
        </p:nvSpPr>
        <p:spPr>
          <a:xfrm>
            <a:off x="838200" y="2060448"/>
            <a:ext cx="10515600" cy="3845052"/>
          </a:xfrm>
        </p:spPr>
        <p:txBody>
          <a:bodyPr/>
          <a:lstStyle/>
          <a:p>
            <a:pPr marL="173736" indent="-173736"/>
            <a:r>
              <a:rPr lang="en-US" dirty="0"/>
              <a:t>Student data are collected daily (using a daily progress report form).</a:t>
            </a:r>
          </a:p>
          <a:p>
            <a:pPr marL="173736" indent="-173736"/>
            <a:r>
              <a:rPr lang="en-US" dirty="0"/>
              <a:t>Data are recorded and reviewed at least every two weeks.</a:t>
            </a:r>
          </a:p>
          <a:p>
            <a:pPr marL="173736" indent="-173736"/>
            <a:r>
              <a:rPr lang="en-US" dirty="0"/>
              <a:t>If possible, student data should be graphed, with these elements included:</a:t>
            </a:r>
          </a:p>
          <a:p>
            <a:pPr marL="457200" lvl="1" indent="-173736"/>
            <a:r>
              <a:rPr lang="en-US" dirty="0"/>
              <a:t>Goal line</a:t>
            </a:r>
          </a:p>
          <a:p>
            <a:pPr marL="457200" lvl="1" indent="-173736"/>
            <a:r>
              <a:rPr lang="en-US" dirty="0"/>
              <a:t>Daily points</a:t>
            </a:r>
          </a:p>
          <a:p>
            <a:pPr marL="457200" lvl="1" indent="-173736"/>
            <a:r>
              <a:rPr lang="en-US" dirty="0"/>
              <a:t>Trend line</a:t>
            </a:r>
          </a:p>
        </p:txBody>
      </p:sp>
    </p:spTree>
    <p:extLst>
      <p:ext uri="{BB962C8B-B14F-4D97-AF65-F5344CB8AC3E}">
        <p14:creationId xmlns:p14="http://schemas.microsoft.com/office/powerpoint/2010/main" val="379540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90D3-CF97-4669-A058-760E5FB7D675}"/>
              </a:ext>
            </a:extLst>
          </p:cNvPr>
          <p:cNvSpPr>
            <a:spLocks noGrp="1"/>
          </p:cNvSpPr>
          <p:nvPr>
            <p:ph type="title"/>
          </p:nvPr>
        </p:nvSpPr>
        <p:spPr/>
        <p:txBody>
          <a:bodyPr>
            <a:normAutofit/>
          </a:bodyPr>
          <a:lstStyle/>
          <a:p>
            <a:r>
              <a:rPr lang="en-US" dirty="0"/>
              <a:t>Example: Daily Progress Report (DPR)</a:t>
            </a:r>
          </a:p>
        </p:txBody>
      </p:sp>
      <p:pic>
        <p:nvPicPr>
          <p:cNvPr id="7" name="Content Placeholder 6">
            <a:extLst>
              <a:ext uri="{FF2B5EF4-FFF2-40B4-BE49-F238E27FC236}">
                <a16:creationId xmlns:a16="http://schemas.microsoft.com/office/drawing/2014/main" id="{F05DE8DB-3EA0-4EAB-BE0B-3E3582084BD6}"/>
              </a:ext>
            </a:extLst>
          </p:cNvPr>
          <p:cNvPicPr>
            <a:picLocks noGrp="1" noChangeAspect="1"/>
          </p:cNvPicPr>
          <p:nvPr>
            <p:ph idx="1"/>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3797808" y="1889760"/>
            <a:ext cx="4596384" cy="3993580"/>
          </a:xfrm>
          <a:prstGeom prst="rect">
            <a:avLst/>
          </a:prstGeom>
          <a:ln>
            <a:solidFill>
              <a:schemeClr val="tx1"/>
            </a:solidFill>
          </a:ln>
        </p:spPr>
      </p:pic>
    </p:spTree>
    <p:extLst>
      <p:ext uri="{BB962C8B-B14F-4D97-AF65-F5344CB8AC3E}">
        <p14:creationId xmlns:p14="http://schemas.microsoft.com/office/powerpoint/2010/main" val="701492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7DC2-635D-49FC-9AA7-CB111331DF4E}"/>
              </a:ext>
            </a:extLst>
          </p:cNvPr>
          <p:cNvSpPr>
            <a:spLocks noGrp="1"/>
          </p:cNvSpPr>
          <p:nvPr>
            <p:ph type="title"/>
          </p:nvPr>
        </p:nvSpPr>
        <p:spPr/>
        <p:txBody>
          <a:bodyPr/>
          <a:lstStyle/>
          <a:p>
            <a:r>
              <a:rPr lang="en-US" dirty="0"/>
              <a:t>Example: DPR with Individualized Features</a:t>
            </a:r>
          </a:p>
        </p:txBody>
      </p:sp>
      <p:pic>
        <p:nvPicPr>
          <p:cNvPr id="5" name="Content Placeholder 4">
            <a:extLst>
              <a:ext uri="{FF2B5EF4-FFF2-40B4-BE49-F238E27FC236}">
                <a16:creationId xmlns:a16="http://schemas.microsoft.com/office/drawing/2014/main" id="{F7A94D1A-2571-45C7-A1B1-11E5253D5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2172" y="1640892"/>
            <a:ext cx="8187655" cy="4090987"/>
          </a:xfrm>
        </p:spPr>
      </p:pic>
    </p:spTree>
    <p:extLst>
      <p:ext uri="{BB962C8B-B14F-4D97-AF65-F5344CB8AC3E}">
        <p14:creationId xmlns:p14="http://schemas.microsoft.com/office/powerpoint/2010/main" val="201728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C9B84-89BB-49B9-A999-AD1202E82100}"/>
              </a:ext>
            </a:extLst>
          </p:cNvPr>
          <p:cNvSpPr>
            <a:spLocks noGrp="1"/>
          </p:cNvSpPr>
          <p:nvPr>
            <p:ph type="title"/>
          </p:nvPr>
        </p:nvSpPr>
        <p:spPr/>
        <p:txBody>
          <a:bodyPr>
            <a:normAutofit/>
          </a:bodyPr>
          <a:lstStyle/>
          <a:p>
            <a:r>
              <a:rPr lang="en-US" sz="4400" dirty="0">
                <a:solidFill>
                  <a:schemeClr val="accent1"/>
                </a:solidFill>
              </a:rPr>
              <a:t>Objectives</a:t>
            </a:r>
          </a:p>
        </p:txBody>
      </p:sp>
      <p:sp>
        <p:nvSpPr>
          <p:cNvPr id="5" name="Content Placeholder 4">
            <a:extLst>
              <a:ext uri="{FF2B5EF4-FFF2-40B4-BE49-F238E27FC236}">
                <a16:creationId xmlns:a16="http://schemas.microsoft.com/office/drawing/2014/main" id="{6C8C8986-68BB-4BC7-8219-A64272567F6F}"/>
              </a:ext>
            </a:extLst>
          </p:cNvPr>
          <p:cNvSpPr>
            <a:spLocks noGrp="1"/>
          </p:cNvSpPr>
          <p:nvPr>
            <p:ph idx="1"/>
          </p:nvPr>
        </p:nvSpPr>
        <p:spPr/>
        <p:txBody>
          <a:bodyPr anchor="ctr"/>
          <a:lstStyle/>
          <a:p>
            <a:pPr marL="173736" lvl="0" indent="-173736"/>
            <a:r>
              <a:rPr lang="en-US" dirty="0"/>
              <a:t>Learn about the various ways data are used for decision making at Tier II</a:t>
            </a:r>
          </a:p>
          <a:p>
            <a:pPr marL="173736" lvl="0" indent="-173736"/>
            <a:r>
              <a:rPr lang="en-US" dirty="0"/>
              <a:t>Learn about data used to identify students for Tier II interventions</a:t>
            </a:r>
          </a:p>
          <a:p>
            <a:pPr marL="173736" lvl="0" indent="-173736"/>
            <a:r>
              <a:rPr lang="en-US" dirty="0"/>
              <a:t>Learn about data used to monitor student progress at Tier II</a:t>
            </a:r>
          </a:p>
          <a:p>
            <a:pPr marL="173736" indent="-173736"/>
            <a:r>
              <a:rPr lang="en-US" dirty="0"/>
              <a:t>Learn about data used to monitor and evaluate Tier II systems</a:t>
            </a:r>
          </a:p>
        </p:txBody>
      </p:sp>
    </p:spTree>
    <p:extLst>
      <p:ext uri="{BB962C8B-B14F-4D97-AF65-F5344CB8AC3E}">
        <p14:creationId xmlns:p14="http://schemas.microsoft.com/office/powerpoint/2010/main" val="1819118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0882-97D6-441E-9460-DA10552985FB}"/>
              </a:ext>
            </a:extLst>
          </p:cNvPr>
          <p:cNvSpPr>
            <a:spLocks noGrp="1"/>
          </p:cNvSpPr>
          <p:nvPr>
            <p:ph type="title"/>
          </p:nvPr>
        </p:nvSpPr>
        <p:spPr/>
        <p:txBody>
          <a:bodyPr/>
          <a:lstStyle/>
          <a:p>
            <a:r>
              <a:rPr lang="en-US" dirty="0"/>
              <a:t>Tools for Collecting Tier II Data</a:t>
            </a:r>
          </a:p>
        </p:txBody>
      </p:sp>
      <p:sp>
        <p:nvSpPr>
          <p:cNvPr id="3" name="Content Placeholder 2">
            <a:extLst>
              <a:ext uri="{FF2B5EF4-FFF2-40B4-BE49-F238E27FC236}">
                <a16:creationId xmlns:a16="http://schemas.microsoft.com/office/drawing/2014/main" id="{77C64645-BAED-4674-8E5B-0993D8E31466}"/>
              </a:ext>
            </a:extLst>
          </p:cNvPr>
          <p:cNvSpPr>
            <a:spLocks noGrp="1"/>
          </p:cNvSpPr>
          <p:nvPr>
            <p:ph idx="1"/>
          </p:nvPr>
        </p:nvSpPr>
        <p:spPr>
          <a:xfrm>
            <a:off x="838200" y="2060448"/>
            <a:ext cx="10515600" cy="3845052"/>
          </a:xfrm>
        </p:spPr>
        <p:txBody>
          <a:bodyPr>
            <a:normAutofit/>
          </a:bodyPr>
          <a:lstStyle/>
          <a:p>
            <a:pPr marL="0" indent="0">
              <a:buNone/>
            </a:pPr>
            <a:r>
              <a:rPr lang="en-US" dirty="0"/>
              <a:t>Free and fee-based Tier II data tools:</a:t>
            </a:r>
          </a:p>
          <a:p>
            <a:pPr marL="457200" lvl="1" indent="-173736"/>
            <a:r>
              <a:rPr lang="en-US" dirty="0"/>
              <a:t>Check-in, Check-out School-wide Information System (CICO-SWIS)</a:t>
            </a:r>
          </a:p>
          <a:p>
            <a:pPr marL="914400" lvl="2" indent="-173736"/>
            <a:r>
              <a:rPr lang="en-US" dirty="0"/>
              <a:t>Fee-based, through PBIS Apps</a:t>
            </a:r>
          </a:p>
          <a:p>
            <a:pPr marL="457200" lvl="1" indent="-173736"/>
            <a:r>
              <a:rPr lang="en-US" dirty="0"/>
              <a:t>Missouri Advanced Tiers Spreadsheet</a:t>
            </a:r>
          </a:p>
          <a:p>
            <a:pPr marL="914400" lvl="2" indent="-173736"/>
            <a:r>
              <a:rPr lang="en-US" dirty="0"/>
              <a:t>Free, downloadable</a:t>
            </a:r>
          </a:p>
          <a:p>
            <a:pPr marL="457200" lvl="1" indent="-173736"/>
            <a:r>
              <a:rPr lang="en-US" dirty="0"/>
              <a:t>Tier II Intervention Tracking Tool, University of Delaware</a:t>
            </a:r>
          </a:p>
          <a:p>
            <a:pPr marL="914400" lvl="2" indent="-173736"/>
            <a:r>
              <a:rPr lang="en-US" dirty="0"/>
              <a:t>Free, downloadable</a:t>
            </a:r>
          </a:p>
        </p:txBody>
      </p:sp>
    </p:spTree>
    <p:extLst>
      <p:ext uri="{BB962C8B-B14F-4D97-AF65-F5344CB8AC3E}">
        <p14:creationId xmlns:p14="http://schemas.microsoft.com/office/powerpoint/2010/main" val="3081205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D727-1ED4-4FA5-8730-F6636F687EAA}"/>
              </a:ext>
            </a:extLst>
          </p:cNvPr>
          <p:cNvSpPr>
            <a:spLocks noGrp="1"/>
          </p:cNvSpPr>
          <p:nvPr>
            <p:ph type="title"/>
          </p:nvPr>
        </p:nvSpPr>
        <p:spPr>
          <a:xfrm>
            <a:off x="0" y="635289"/>
            <a:ext cx="12192000" cy="1644615"/>
          </a:xfrm>
        </p:spPr>
        <p:txBody>
          <a:bodyPr>
            <a:noAutofit/>
          </a:bodyPr>
          <a:lstStyle/>
          <a:p>
            <a:r>
              <a:rPr lang="en-US" dirty="0"/>
              <a:t>Example: Individual Student Data </a:t>
            </a:r>
            <a:br>
              <a:rPr lang="en-US" dirty="0"/>
            </a:br>
            <a:r>
              <a:rPr lang="en-US" dirty="0"/>
              <a:t>with Goal and Trend Lines</a:t>
            </a:r>
          </a:p>
        </p:txBody>
      </p:sp>
      <p:pic>
        <p:nvPicPr>
          <p:cNvPr id="4" name="Content Placeholder 3">
            <a:extLst>
              <a:ext uri="{FF2B5EF4-FFF2-40B4-BE49-F238E27FC236}">
                <a16:creationId xmlns:a16="http://schemas.microsoft.com/office/drawing/2014/main" id="{5B5B1DBC-8AB7-4ECC-A829-E10A6920E80D}"/>
              </a:ext>
            </a:extLst>
          </p:cNvPr>
          <p:cNvPicPr>
            <a:picLocks noGrp="1" noChangeAspect="1"/>
          </p:cNvPicPr>
          <p:nvPr>
            <p:ph idx="4294967295"/>
          </p:nvPr>
        </p:nvPicPr>
        <p:blipFill rotWithShape="1">
          <a:blip r:embed="rId3"/>
          <a:srcRect l="4792" t="30681" r="52003" b="50302"/>
          <a:stretch/>
        </p:blipFill>
        <p:spPr>
          <a:xfrm>
            <a:off x="33337" y="2428113"/>
            <a:ext cx="12125325" cy="3001963"/>
          </a:xfrm>
          <a:prstGeom prst="rect">
            <a:avLst/>
          </a:prstGeom>
        </p:spPr>
      </p:pic>
    </p:spTree>
    <p:extLst>
      <p:ext uri="{BB962C8B-B14F-4D97-AF65-F5344CB8AC3E}">
        <p14:creationId xmlns:p14="http://schemas.microsoft.com/office/powerpoint/2010/main" val="3212009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A449-1201-4F2A-98E0-239C5A8CF060}"/>
              </a:ext>
            </a:extLst>
          </p:cNvPr>
          <p:cNvSpPr>
            <a:spLocks noGrp="1"/>
          </p:cNvSpPr>
          <p:nvPr>
            <p:ph type="title"/>
          </p:nvPr>
        </p:nvSpPr>
        <p:spPr/>
        <p:txBody>
          <a:bodyPr/>
          <a:lstStyle/>
          <a:p>
            <a:r>
              <a:rPr lang="en-US" dirty="0"/>
              <a:t>Using Data to Decide Next Steps </a:t>
            </a:r>
          </a:p>
        </p:txBody>
      </p:sp>
      <p:sp>
        <p:nvSpPr>
          <p:cNvPr id="3" name="Content Placeholder 2">
            <a:extLst>
              <a:ext uri="{FF2B5EF4-FFF2-40B4-BE49-F238E27FC236}">
                <a16:creationId xmlns:a16="http://schemas.microsoft.com/office/drawing/2014/main" id="{FEBE83E5-DAAF-435C-9B8B-A649D5CDEFA1}"/>
              </a:ext>
            </a:extLst>
          </p:cNvPr>
          <p:cNvSpPr>
            <a:spLocks noGrp="1"/>
          </p:cNvSpPr>
          <p:nvPr>
            <p:ph idx="1"/>
          </p:nvPr>
        </p:nvSpPr>
        <p:spPr>
          <a:xfrm>
            <a:off x="838200" y="2060448"/>
            <a:ext cx="10515600" cy="3845052"/>
          </a:xfrm>
        </p:spPr>
        <p:txBody>
          <a:bodyPr/>
          <a:lstStyle/>
          <a:p>
            <a:pPr marL="0" indent="0">
              <a:buNone/>
            </a:pPr>
            <a:r>
              <a:rPr lang="en-US" dirty="0"/>
              <a:t>Data may show:</a:t>
            </a:r>
          </a:p>
          <a:p>
            <a:pPr marL="457200" indent="-173736">
              <a:spcBef>
                <a:spcPts val="500"/>
              </a:spcBef>
            </a:pPr>
            <a:r>
              <a:rPr lang="en-US" dirty="0"/>
              <a:t>Positive response (e.g., trending upward, meeting goal regularly)</a:t>
            </a:r>
          </a:p>
          <a:p>
            <a:pPr marL="457200" indent="-173736">
              <a:spcBef>
                <a:spcPts val="500"/>
              </a:spcBef>
            </a:pPr>
            <a:r>
              <a:rPr lang="en-US" dirty="0"/>
              <a:t>Questionable response (e.g., positive trend, but very slow moving)</a:t>
            </a:r>
          </a:p>
          <a:p>
            <a:pPr marL="457200" indent="-173736">
              <a:spcBef>
                <a:spcPts val="500"/>
              </a:spcBef>
            </a:pPr>
            <a:r>
              <a:rPr lang="en-US" dirty="0"/>
              <a:t>Negative response (e.g., trending downward, not meeting goal regularly)</a:t>
            </a:r>
          </a:p>
        </p:txBody>
      </p:sp>
    </p:spTree>
    <p:extLst>
      <p:ext uri="{BB962C8B-B14F-4D97-AF65-F5344CB8AC3E}">
        <p14:creationId xmlns:p14="http://schemas.microsoft.com/office/powerpoint/2010/main" val="4244853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1095-4C84-4EBE-AE14-AA3FB9E2331C}"/>
              </a:ext>
            </a:extLst>
          </p:cNvPr>
          <p:cNvSpPr>
            <a:spLocks noGrp="1"/>
          </p:cNvSpPr>
          <p:nvPr>
            <p:ph type="title"/>
          </p:nvPr>
        </p:nvSpPr>
        <p:spPr/>
        <p:txBody>
          <a:bodyPr>
            <a:normAutofit/>
          </a:bodyPr>
          <a:lstStyle/>
          <a:p>
            <a:r>
              <a:rPr lang="en-US" dirty="0"/>
              <a:t>Data-based Decisions About Students</a:t>
            </a:r>
          </a:p>
        </p:txBody>
      </p:sp>
      <p:sp>
        <p:nvSpPr>
          <p:cNvPr id="3" name="Text Placeholder 2">
            <a:extLst>
              <a:ext uri="{FF2B5EF4-FFF2-40B4-BE49-F238E27FC236}">
                <a16:creationId xmlns:a16="http://schemas.microsoft.com/office/drawing/2014/main" id="{A163BD42-8488-434A-AFFF-847686B5CCEF}"/>
              </a:ext>
            </a:extLst>
          </p:cNvPr>
          <p:cNvSpPr>
            <a:spLocks noGrp="1"/>
          </p:cNvSpPr>
          <p:nvPr>
            <p:ph idx="1"/>
          </p:nvPr>
        </p:nvSpPr>
        <p:spPr>
          <a:xfrm>
            <a:off x="838200" y="2060448"/>
            <a:ext cx="10515600" cy="3845052"/>
          </a:xfrm>
        </p:spPr>
        <p:txBody>
          <a:bodyPr>
            <a:normAutofit/>
          </a:bodyPr>
          <a:lstStyle/>
          <a:p>
            <a:pPr marL="0" indent="0">
              <a:buNone/>
            </a:pPr>
            <a:r>
              <a:rPr lang="en-US" dirty="0"/>
              <a:t>Teams will create guidelines, or data decision rules, to determine next steps, such as:</a:t>
            </a:r>
          </a:p>
          <a:p>
            <a:pPr marL="457200" lvl="1" indent="-173736">
              <a:buClr>
                <a:schemeClr val="dk1"/>
              </a:buClr>
              <a:buSzPts val="2800"/>
            </a:pPr>
            <a:r>
              <a:rPr lang="en-US" sz="2800" dirty="0"/>
              <a:t>Maintaining the intervention</a:t>
            </a:r>
          </a:p>
          <a:p>
            <a:pPr marL="457200" lvl="1" indent="-173736">
              <a:buClr>
                <a:schemeClr val="dk1"/>
              </a:buClr>
              <a:buSzPts val="2800"/>
            </a:pPr>
            <a:r>
              <a:rPr lang="en-US" sz="2800" dirty="0"/>
              <a:t>Fading or graduating from the intervention</a:t>
            </a:r>
          </a:p>
          <a:p>
            <a:pPr marL="457200" lvl="1" indent="-173736">
              <a:buClr>
                <a:schemeClr val="dk1"/>
              </a:buClr>
              <a:buSzPts val="2800"/>
            </a:pPr>
            <a:r>
              <a:rPr lang="en-US" sz="2800" dirty="0"/>
              <a:t>Modifying or intensifying the intervention</a:t>
            </a:r>
          </a:p>
          <a:p>
            <a:pPr marL="457200" lvl="1" indent="-173736">
              <a:buClr>
                <a:schemeClr val="dk1"/>
              </a:buClr>
              <a:buSzPts val="2800"/>
            </a:pPr>
            <a:r>
              <a:rPr lang="en-US" sz="2800" dirty="0"/>
              <a:t>Considering Tier III supports</a:t>
            </a:r>
          </a:p>
        </p:txBody>
      </p:sp>
    </p:spTree>
    <p:extLst>
      <p:ext uri="{BB962C8B-B14F-4D97-AF65-F5344CB8AC3E}">
        <p14:creationId xmlns:p14="http://schemas.microsoft.com/office/powerpoint/2010/main" val="3607334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6214-30CD-4027-B963-FE9D514C4CCF}"/>
              </a:ext>
            </a:extLst>
          </p:cNvPr>
          <p:cNvSpPr>
            <a:spLocks noGrp="1"/>
          </p:cNvSpPr>
          <p:nvPr>
            <p:ph type="title"/>
          </p:nvPr>
        </p:nvSpPr>
        <p:spPr/>
        <p:txBody>
          <a:bodyPr/>
          <a:lstStyle/>
          <a:p>
            <a:r>
              <a:rPr lang="en-US" dirty="0"/>
              <a:t>Examples of Data Decision Rules</a:t>
            </a:r>
          </a:p>
        </p:txBody>
      </p:sp>
      <p:sp>
        <p:nvSpPr>
          <p:cNvPr id="3" name="Content Placeholder 2">
            <a:extLst>
              <a:ext uri="{FF2B5EF4-FFF2-40B4-BE49-F238E27FC236}">
                <a16:creationId xmlns:a16="http://schemas.microsoft.com/office/drawing/2014/main" id="{165744C6-1EDA-40CD-B534-F6B6D459A924}"/>
              </a:ext>
            </a:extLst>
          </p:cNvPr>
          <p:cNvSpPr>
            <a:spLocks noGrp="1"/>
          </p:cNvSpPr>
          <p:nvPr>
            <p:ph idx="1"/>
          </p:nvPr>
        </p:nvSpPr>
        <p:spPr/>
        <p:txBody>
          <a:bodyPr>
            <a:normAutofit fontScale="85000" lnSpcReduction="20000"/>
          </a:bodyPr>
          <a:lstStyle/>
          <a:p>
            <a:pPr marL="171450" indent="-171450">
              <a:lnSpc>
                <a:spcPct val="110000"/>
              </a:lnSpc>
            </a:pPr>
            <a:r>
              <a:rPr lang="en-US" b="1" u="sng" dirty="0"/>
              <a:t>If</a:t>
            </a:r>
            <a:r>
              <a:rPr lang="en-US" dirty="0"/>
              <a:t> in the intervention less than eight weeks AND progress is trending positively, </a:t>
            </a:r>
            <a:r>
              <a:rPr lang="en-US" b="1" u="sng" dirty="0"/>
              <a:t>then</a:t>
            </a:r>
            <a:r>
              <a:rPr lang="en-US" dirty="0"/>
              <a:t> maintain the same intervention for two more weeks and review again.</a:t>
            </a:r>
          </a:p>
          <a:p>
            <a:pPr marL="171450" indent="-171450">
              <a:lnSpc>
                <a:spcPct val="110000"/>
              </a:lnSpc>
            </a:pPr>
            <a:r>
              <a:rPr lang="en-US" b="1" u="sng" dirty="0"/>
              <a:t>If</a:t>
            </a:r>
            <a:r>
              <a:rPr lang="en-US" dirty="0"/>
              <a:t> in the intervention for at least eight weeks AND averaging (goal) percent of daily points, </a:t>
            </a:r>
            <a:r>
              <a:rPr lang="en-US" b="1" u="sng" dirty="0"/>
              <a:t>then</a:t>
            </a:r>
            <a:r>
              <a:rPr lang="en-US" dirty="0"/>
              <a:t> the student is eligible to begin fading from the intervention.</a:t>
            </a:r>
          </a:p>
          <a:p>
            <a:pPr marL="171450" indent="-171450">
              <a:lnSpc>
                <a:spcPct val="110000"/>
              </a:lnSpc>
            </a:pPr>
            <a:r>
              <a:rPr lang="en-US" b="1" u="sng" dirty="0"/>
              <a:t>If</a:t>
            </a:r>
            <a:r>
              <a:rPr lang="en-US" dirty="0"/>
              <a:t> in the intervention more than eight weeks, AND not averaging (goal) percent of points, AND not trending negatively, </a:t>
            </a:r>
            <a:r>
              <a:rPr lang="en-US" b="1" u="sng" dirty="0"/>
              <a:t>then</a:t>
            </a:r>
            <a:r>
              <a:rPr lang="en-US" dirty="0"/>
              <a:t> consider a modification to the current intervention.</a:t>
            </a:r>
          </a:p>
          <a:p>
            <a:pPr marL="171450" indent="-171450">
              <a:lnSpc>
                <a:spcPct val="110000"/>
              </a:lnSpc>
            </a:pPr>
            <a:r>
              <a:rPr lang="en-US" b="1" u="sng" dirty="0"/>
              <a:t>If</a:t>
            </a:r>
            <a:r>
              <a:rPr lang="en-US" dirty="0"/>
              <a:t> in the intervention more than eight weeks, AND not averaging (goal) percent of points, AND trending negatively, </a:t>
            </a:r>
            <a:r>
              <a:rPr lang="en-US" b="1" u="sng" dirty="0"/>
              <a:t>then</a:t>
            </a:r>
            <a:r>
              <a:rPr lang="en-US" dirty="0"/>
              <a:t> consider a new intervention based on a review of the function of behavior.</a:t>
            </a:r>
          </a:p>
        </p:txBody>
      </p:sp>
    </p:spTree>
    <p:extLst>
      <p:ext uri="{BB962C8B-B14F-4D97-AF65-F5344CB8AC3E}">
        <p14:creationId xmlns:p14="http://schemas.microsoft.com/office/powerpoint/2010/main" val="108490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With Fidelity!</a:t>
            </a:r>
            <a:endParaRPr lang="en-US" sz="6600" dirty="0"/>
          </a:p>
        </p:txBody>
      </p:sp>
      <p:sp>
        <p:nvSpPr>
          <p:cNvPr id="592" name="Google Shape;592;p39"/>
          <p:cNvSpPr txBox="1">
            <a:spLocks noGrp="1"/>
          </p:cNvSpPr>
          <p:nvPr>
            <p:ph idx="1"/>
          </p:nvPr>
        </p:nvSpPr>
        <p:spPr>
          <a:xfrm>
            <a:off x="838200" y="2060448"/>
            <a:ext cx="10515600" cy="38450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3200" b="1" u="sng" dirty="0"/>
              <a:t>Tiered Fidelity Inventory (TFI)</a:t>
            </a:r>
            <a:endParaRPr sz="3200" dirty="0"/>
          </a:p>
          <a:p>
            <a:pPr marL="173736" lvl="0" indent="-173736" algn="l" rtl="0">
              <a:lnSpc>
                <a:spcPct val="90000"/>
              </a:lnSpc>
              <a:spcBef>
                <a:spcPts val="1000"/>
              </a:spcBef>
              <a:spcAft>
                <a:spcPts val="0"/>
              </a:spcAft>
              <a:buClr>
                <a:schemeClr val="dk1"/>
              </a:buClr>
              <a:buSzPts val="2800"/>
              <a:buChar char="•"/>
            </a:pPr>
            <a:r>
              <a:rPr lang="en-US" sz="3200" dirty="0"/>
              <a:t>Section 2.11: Student Performance Data</a:t>
            </a:r>
            <a:endParaRPr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861"/>
            <a:ext cx="9612086" cy="1079211"/>
          </a:xfrm>
        </p:spPr>
        <p:txBody>
          <a:bodyPr/>
          <a:lstStyle/>
          <a:p>
            <a:r>
              <a:rPr lang="en-US" dirty="0"/>
              <a:t>2.11 Student Performance Data</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3612915"/>
              </p:ext>
            </p:extLst>
          </p:nvPr>
        </p:nvGraphicFramePr>
        <p:xfrm>
          <a:off x="76200" y="969282"/>
          <a:ext cx="12115800" cy="4991569"/>
        </p:xfrm>
        <a:graphic>
          <a:graphicData uri="http://schemas.openxmlformats.org/drawingml/2006/table">
            <a:tbl>
              <a:tblPr firstRow="1" bandRow="1">
                <a:tableStyleId>{5C22544A-7EE6-4342-B048-85BDC9FD1C3A}</a:tableStyleId>
              </a:tblPr>
              <a:tblGrid>
                <a:gridCol w="3962950">
                  <a:extLst>
                    <a:ext uri="{9D8B030D-6E8A-4147-A177-3AD203B41FA5}">
                      <a16:colId xmlns:a16="http://schemas.microsoft.com/office/drawing/2014/main" val="3936969952"/>
                    </a:ext>
                  </a:extLst>
                </a:gridCol>
                <a:gridCol w="4076425">
                  <a:extLst>
                    <a:ext uri="{9D8B030D-6E8A-4147-A177-3AD203B41FA5}">
                      <a16:colId xmlns:a16="http://schemas.microsoft.com/office/drawing/2014/main" val="1965473558"/>
                    </a:ext>
                  </a:extLst>
                </a:gridCol>
                <a:gridCol w="4076425">
                  <a:extLst>
                    <a:ext uri="{9D8B030D-6E8A-4147-A177-3AD203B41FA5}">
                      <a16:colId xmlns:a16="http://schemas.microsoft.com/office/drawing/2014/main" val="1320994650"/>
                    </a:ext>
                  </a:extLst>
                </a:gridCol>
              </a:tblGrid>
              <a:tr h="672553">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200" dirty="0"/>
                        <a:t>Scoring Criteria</a:t>
                      </a:r>
                    </a:p>
                  </a:txBody>
                  <a:tcPr anchor="ctr"/>
                </a:tc>
                <a:extLst>
                  <a:ext uri="{0D108BD9-81ED-4DB2-BD59-A6C34878D82A}">
                    <a16:rowId xmlns:a16="http://schemas.microsoft.com/office/drawing/2014/main" val="2594366273"/>
                  </a:ext>
                </a:extLst>
              </a:tr>
              <a:tr h="4149112">
                <a:tc>
                  <a:txBody>
                    <a:bodyPr/>
                    <a:lstStyle/>
                    <a:p>
                      <a:pPr>
                        <a:spcAft>
                          <a:spcPts val="600"/>
                        </a:spcAft>
                      </a:pPr>
                      <a:r>
                        <a:rPr lang="en-US" sz="2400" b="1" i="0" u="none" strike="noStrike" kern="1200" baseline="0" dirty="0">
                          <a:solidFill>
                            <a:schemeClr val="dk1"/>
                          </a:solidFill>
                          <a:latin typeface="+mn-lt"/>
                          <a:ea typeface="+mn-ea"/>
                          <a:cs typeface="+mn-cs"/>
                        </a:rPr>
                        <a:t>2.11 Student Performance Data: </a:t>
                      </a:r>
                    </a:p>
                    <a:p>
                      <a:r>
                        <a:rPr lang="en-US" sz="2400" b="0" i="0" u="none" strike="noStrike" kern="1200" baseline="0" dirty="0">
                          <a:solidFill>
                            <a:schemeClr val="dk1"/>
                          </a:solidFill>
                          <a:latin typeface="+mn-lt"/>
                          <a:ea typeface="+mn-ea"/>
                          <a:cs typeface="+mn-cs"/>
                        </a:rPr>
                        <a:t>Tier II team tracks proportion of students experiencing success      (% of participating students being successful) and uses Tier II intervention outcomes data and decision rules for progress monitoring and modification.</a:t>
                      </a:r>
                      <a:endParaRPr lang="en-US" sz="2400" dirty="0"/>
                    </a:p>
                  </a:txBody>
                  <a:tcPr/>
                </a:tc>
                <a:tc>
                  <a:txBody>
                    <a:bodyPr/>
                    <a:lstStyle/>
                    <a:p>
                      <a:pPr marL="285750" indent="-285750">
                        <a:spcAft>
                          <a:spcPts val="1200"/>
                        </a:spcAft>
                        <a:buFont typeface="Wingdings" panose="05000000000000000000" pitchFamily="2" charset="2"/>
                        <a:buChar char="§"/>
                      </a:pPr>
                      <a:r>
                        <a:rPr lang="en-US" sz="2400" b="0" i="0" u="none" strike="noStrike" kern="1200" baseline="0" dirty="0">
                          <a:solidFill>
                            <a:schemeClr val="dk1"/>
                          </a:solidFill>
                          <a:latin typeface="+mn-lt"/>
                          <a:ea typeface="+mn-ea"/>
                          <a:cs typeface="+mn-cs"/>
                        </a:rPr>
                        <a:t>Student progress data (e.g., % of students meeting goals)</a:t>
                      </a:r>
                    </a:p>
                    <a:p>
                      <a:pPr marL="285750" indent="-285750">
                        <a:spcAft>
                          <a:spcPts val="1200"/>
                        </a:spcAft>
                        <a:buFont typeface="Wingdings" panose="05000000000000000000" pitchFamily="2" charset="2"/>
                        <a:buChar char="§"/>
                      </a:pPr>
                      <a:r>
                        <a:rPr lang="en-US" sz="2400" b="0" i="0" u="none" strike="noStrike" kern="1200" baseline="0" dirty="0">
                          <a:solidFill>
                            <a:schemeClr val="dk1"/>
                          </a:solidFill>
                          <a:latin typeface="+mn-lt"/>
                          <a:ea typeface="+mn-ea"/>
                          <a:cs typeface="+mn-cs"/>
                        </a:rPr>
                        <a:t>Intervention Tracking Tool</a:t>
                      </a:r>
                    </a:p>
                    <a:p>
                      <a:pPr marL="285750" indent="-285750">
                        <a:spcAft>
                          <a:spcPts val="1200"/>
                        </a:spcAft>
                        <a:buFont typeface="Wingdings" panose="05000000000000000000" pitchFamily="2" charset="2"/>
                        <a:buChar char="§"/>
                      </a:pPr>
                      <a:r>
                        <a:rPr lang="en-US" sz="2400" b="0" i="0" u="none" strike="noStrike" kern="1200" baseline="0" dirty="0">
                          <a:solidFill>
                            <a:schemeClr val="dk1"/>
                          </a:solidFill>
                          <a:latin typeface="+mn-lt"/>
                          <a:ea typeface="+mn-ea"/>
                          <a:cs typeface="+mn-cs"/>
                        </a:rPr>
                        <a:t>Daily/Weekly Progress Report sheets</a:t>
                      </a:r>
                    </a:p>
                    <a:p>
                      <a:pPr marL="285750" indent="-285750">
                        <a:spcAft>
                          <a:spcPts val="1200"/>
                        </a:spcAft>
                        <a:buFont typeface="Wingdings" panose="05000000000000000000" pitchFamily="2" charset="2"/>
                        <a:buChar char="§"/>
                      </a:pPr>
                      <a:r>
                        <a:rPr lang="en-US" sz="2400" b="0" i="0" u="none" strike="noStrike" kern="1200" baseline="0" dirty="0">
                          <a:solidFill>
                            <a:schemeClr val="dk1"/>
                          </a:solidFill>
                          <a:latin typeface="+mn-lt"/>
                          <a:ea typeface="+mn-ea"/>
                          <a:cs typeface="+mn-cs"/>
                        </a:rPr>
                        <a:t>Family communication</a:t>
                      </a:r>
                      <a:endParaRPr lang="en-US" sz="2400" dirty="0"/>
                    </a:p>
                  </a:txBody>
                  <a:tcPr/>
                </a:tc>
                <a:tc>
                  <a:txBody>
                    <a:bodyPr/>
                    <a:lstStyle/>
                    <a:p>
                      <a:pPr>
                        <a:lnSpc>
                          <a:spcPct val="90000"/>
                        </a:lnSpc>
                        <a:spcAft>
                          <a:spcPts val="1200"/>
                        </a:spcAft>
                      </a:pPr>
                      <a:r>
                        <a:rPr lang="en-US" sz="2200" b="0" i="0" u="none" strike="noStrike" kern="1200" baseline="0" dirty="0">
                          <a:solidFill>
                            <a:schemeClr val="dk1"/>
                          </a:solidFill>
                          <a:latin typeface="+mn-lt"/>
                          <a:ea typeface="+mn-ea"/>
                          <a:cs typeface="+mn-cs"/>
                        </a:rPr>
                        <a:t>0 = Student data are not monitored.</a:t>
                      </a:r>
                    </a:p>
                    <a:p>
                      <a:pPr>
                        <a:lnSpc>
                          <a:spcPct val="90000"/>
                        </a:lnSpc>
                        <a:spcAft>
                          <a:spcPts val="1200"/>
                        </a:spcAft>
                      </a:pPr>
                      <a:r>
                        <a:rPr lang="en-US" sz="2200" b="0" i="0" u="none" strike="noStrike" kern="1200" baseline="0" dirty="0">
                          <a:solidFill>
                            <a:schemeClr val="dk1"/>
                          </a:solidFill>
                          <a:latin typeface="+mn-lt"/>
                          <a:ea typeface="+mn-ea"/>
                          <a:cs typeface="+mn-cs"/>
                        </a:rPr>
                        <a:t>1 = Student data monitored but no data decision rules are established to alter      (e.g., intensify or fade). support</a:t>
                      </a:r>
                    </a:p>
                    <a:p>
                      <a:pPr>
                        <a:lnSpc>
                          <a:spcPct val="90000"/>
                        </a:lnSpc>
                      </a:pPr>
                      <a:r>
                        <a:rPr lang="en-US" sz="2200" b="0" i="0" u="none" strike="noStrike" kern="1200" baseline="0" dirty="0">
                          <a:solidFill>
                            <a:schemeClr val="dk1"/>
                          </a:solidFill>
                          <a:latin typeface="+mn-lt"/>
                          <a:ea typeface="+mn-ea"/>
                          <a:cs typeface="+mn-cs"/>
                        </a:rPr>
                        <a:t>2 = Student data (% of students being successful) are monitored and used at least monthly, with data decision rules established to alter (e.g., intensify or fade) support and shared with stakeholders.</a:t>
                      </a:r>
                      <a:endParaRPr lang="en-US" sz="2200" dirty="0"/>
                    </a:p>
                  </a:txBody>
                  <a:tcPr/>
                </a:tc>
                <a:extLst>
                  <a:ext uri="{0D108BD9-81ED-4DB2-BD59-A6C34878D82A}">
                    <a16:rowId xmlns:a16="http://schemas.microsoft.com/office/drawing/2014/main" val="1136611001"/>
                  </a:ext>
                </a:extLst>
              </a:tr>
            </a:tbl>
          </a:graphicData>
        </a:graphic>
      </p:graphicFrame>
      <p:sp>
        <p:nvSpPr>
          <p:cNvPr id="5" name="Rounded Rectangle 4"/>
          <p:cNvSpPr/>
          <p:nvPr/>
        </p:nvSpPr>
        <p:spPr>
          <a:xfrm>
            <a:off x="2873829" y="5203371"/>
            <a:ext cx="5208009" cy="1454768"/>
          </a:xfrm>
          <a:prstGeom prst="roundRect">
            <a:avLst/>
          </a:prstGeom>
          <a:solidFill>
            <a:schemeClr val="accent4">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Main Idea:</a:t>
            </a:r>
          </a:p>
          <a:p>
            <a:pPr algn="ctr"/>
            <a:r>
              <a:rPr lang="en-US" dirty="0">
                <a:solidFill>
                  <a:schemeClr val="tx1"/>
                </a:solidFill>
              </a:rPr>
              <a:t>Tier II team needs regular access</a:t>
            </a:r>
          </a:p>
          <a:p>
            <a:pPr algn="ctr"/>
            <a:r>
              <a:rPr lang="en-US" dirty="0">
                <a:solidFill>
                  <a:schemeClr val="tx1"/>
                </a:solidFill>
              </a:rPr>
              <a:t>to information about student success to be</a:t>
            </a:r>
          </a:p>
          <a:p>
            <a:pPr algn="ctr"/>
            <a:r>
              <a:rPr lang="en-US" dirty="0">
                <a:solidFill>
                  <a:schemeClr val="tx1"/>
                </a:solidFill>
              </a:rPr>
              <a:t>able to adapt and improve Tier II supports.</a:t>
            </a:r>
          </a:p>
        </p:txBody>
      </p:sp>
    </p:spTree>
    <p:extLst>
      <p:ext uri="{BB962C8B-B14F-4D97-AF65-F5344CB8AC3E}">
        <p14:creationId xmlns:p14="http://schemas.microsoft.com/office/powerpoint/2010/main" val="623661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5A7C-BED3-4764-9B15-F4EACCAFEE2F}"/>
              </a:ext>
            </a:extLst>
          </p:cNvPr>
          <p:cNvSpPr>
            <a:spLocks noGrp="1"/>
          </p:cNvSpPr>
          <p:nvPr>
            <p:ph type="title"/>
          </p:nvPr>
        </p:nvSpPr>
        <p:spPr/>
        <p:txBody>
          <a:bodyPr/>
          <a:lstStyle/>
          <a:p>
            <a:r>
              <a:rPr lang="en-US" dirty="0"/>
              <a:t>Social Validity Data</a:t>
            </a:r>
          </a:p>
        </p:txBody>
      </p:sp>
      <p:sp>
        <p:nvSpPr>
          <p:cNvPr id="3" name="Content Placeholder 2">
            <a:extLst>
              <a:ext uri="{FF2B5EF4-FFF2-40B4-BE49-F238E27FC236}">
                <a16:creationId xmlns:a16="http://schemas.microsoft.com/office/drawing/2014/main" id="{05EDD1D5-DBD0-4C83-8AA8-9B6EECFABF72}"/>
              </a:ext>
            </a:extLst>
          </p:cNvPr>
          <p:cNvSpPr>
            <a:spLocks noGrp="1"/>
          </p:cNvSpPr>
          <p:nvPr>
            <p:ph idx="1"/>
          </p:nvPr>
        </p:nvSpPr>
        <p:spPr/>
        <p:txBody>
          <a:bodyPr>
            <a:normAutofit lnSpcReduction="10000"/>
          </a:bodyPr>
          <a:lstStyle/>
          <a:p>
            <a:pPr marL="0" indent="0">
              <a:buNone/>
            </a:pPr>
            <a:r>
              <a:rPr lang="en-US" b="1" u="sng" dirty="0"/>
              <a:t>Social validity</a:t>
            </a:r>
            <a:r>
              <a:rPr lang="en-US" dirty="0"/>
              <a:t>: acceptability of and satisfaction with intervention procedures, </a:t>
            </a:r>
            <a:r>
              <a:rPr lang="en-US" i="1" u="sng" dirty="0"/>
              <a:t>as perceived by implementers and receivers of intervention</a:t>
            </a:r>
          </a:p>
          <a:p>
            <a:endParaRPr lang="en-US" dirty="0"/>
          </a:p>
          <a:p>
            <a:pPr marL="0" indent="0">
              <a:buNone/>
            </a:pPr>
            <a:r>
              <a:rPr lang="en-US" dirty="0"/>
              <a:t>Social validity assessment…</a:t>
            </a:r>
          </a:p>
          <a:p>
            <a:pPr marL="457200" lvl="1" indent="-173736"/>
            <a:r>
              <a:rPr lang="en-US" dirty="0"/>
              <a:t>Gives stakeholders an opportunity to provide input</a:t>
            </a:r>
          </a:p>
          <a:p>
            <a:pPr marL="457200" lvl="1" indent="-173736"/>
            <a:r>
              <a:rPr lang="en-US" dirty="0"/>
              <a:t>Informs teams as they implement and continuously improve an intervention</a:t>
            </a:r>
          </a:p>
          <a:p>
            <a:pPr marL="457200" lvl="1" indent="-173736"/>
            <a:r>
              <a:rPr lang="en-US" dirty="0"/>
              <a:t>Helps teams identify additional resources teachers need</a:t>
            </a:r>
          </a:p>
          <a:p>
            <a:pPr marL="457200" lvl="1" indent="-173736"/>
            <a:r>
              <a:rPr lang="en-US" dirty="0"/>
              <a:t>May increase commitment to continue implementing and improving the intervention</a:t>
            </a:r>
          </a:p>
        </p:txBody>
      </p:sp>
    </p:spTree>
    <p:extLst>
      <p:ext uri="{BB962C8B-B14F-4D97-AF65-F5344CB8AC3E}">
        <p14:creationId xmlns:p14="http://schemas.microsoft.com/office/powerpoint/2010/main" val="46116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D682-DE9C-49BB-92DB-97B08D2E0C91}"/>
              </a:ext>
            </a:extLst>
          </p:cNvPr>
          <p:cNvSpPr>
            <a:spLocks noGrp="1"/>
          </p:cNvSpPr>
          <p:nvPr>
            <p:ph type="title"/>
          </p:nvPr>
        </p:nvSpPr>
        <p:spPr/>
        <p:txBody>
          <a:bodyPr/>
          <a:lstStyle/>
          <a:p>
            <a:r>
              <a:rPr lang="en-US" dirty="0"/>
              <a:t>Assessing Social Validity</a:t>
            </a:r>
          </a:p>
        </p:txBody>
      </p:sp>
      <p:sp>
        <p:nvSpPr>
          <p:cNvPr id="3" name="Content Placeholder 2">
            <a:extLst>
              <a:ext uri="{FF2B5EF4-FFF2-40B4-BE49-F238E27FC236}">
                <a16:creationId xmlns:a16="http://schemas.microsoft.com/office/drawing/2014/main" id="{3A87852D-61DA-4B46-846D-F9DB4B71D609}"/>
              </a:ext>
            </a:extLst>
          </p:cNvPr>
          <p:cNvSpPr>
            <a:spLocks noGrp="1"/>
          </p:cNvSpPr>
          <p:nvPr>
            <p:ph idx="1"/>
          </p:nvPr>
        </p:nvSpPr>
        <p:spPr>
          <a:xfrm>
            <a:off x="838200" y="2072640"/>
            <a:ext cx="10515600" cy="3832860"/>
          </a:xfrm>
        </p:spPr>
        <p:txBody>
          <a:bodyPr>
            <a:normAutofit/>
          </a:bodyPr>
          <a:lstStyle/>
          <a:p>
            <a:pPr marL="173736" indent="-173736"/>
            <a:r>
              <a:rPr lang="en-US" dirty="0"/>
              <a:t>Ask stakeholders about the intervention:</a:t>
            </a:r>
          </a:p>
          <a:p>
            <a:pPr marL="457200" lvl="1" indent="-173736"/>
            <a:r>
              <a:rPr lang="en-US" dirty="0"/>
              <a:t>Will it improve the students’ quality of life?</a:t>
            </a:r>
          </a:p>
          <a:p>
            <a:pPr marL="457200" lvl="1" indent="-173736"/>
            <a:r>
              <a:rPr lang="en-US" dirty="0"/>
              <a:t>Is it worthwhile?</a:t>
            </a:r>
          </a:p>
          <a:p>
            <a:pPr marL="457200" lvl="1" indent="-173736"/>
            <a:r>
              <a:rPr lang="en-US" dirty="0"/>
              <a:t>Do the benefits outweigh the costs?</a:t>
            </a:r>
          </a:p>
          <a:p>
            <a:pPr marL="914400" lvl="2" indent="-173736"/>
            <a:r>
              <a:rPr lang="en-US" dirty="0"/>
              <a:t>Stakeholders include the students receiving the intervention (and possibly the families) and the implementers of the intervention.</a:t>
            </a:r>
          </a:p>
          <a:p>
            <a:pPr marL="173736" indent="-173736"/>
            <a:r>
              <a:rPr lang="en-US" dirty="0"/>
              <a:t>Typically administered via questionnaires, surveys, etc.</a:t>
            </a:r>
          </a:p>
        </p:txBody>
      </p:sp>
    </p:spTree>
    <p:extLst>
      <p:ext uri="{BB962C8B-B14F-4D97-AF65-F5344CB8AC3E}">
        <p14:creationId xmlns:p14="http://schemas.microsoft.com/office/powerpoint/2010/main" val="1758917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7B4B-E9ED-453E-88B7-99FA2883ABEC}"/>
              </a:ext>
            </a:extLst>
          </p:cNvPr>
          <p:cNvSpPr>
            <a:spLocks noGrp="1"/>
          </p:cNvSpPr>
          <p:nvPr>
            <p:ph type="title"/>
          </p:nvPr>
        </p:nvSpPr>
        <p:spPr/>
        <p:txBody>
          <a:bodyPr/>
          <a:lstStyle/>
          <a:p>
            <a:r>
              <a:rPr lang="en-US" dirty="0"/>
              <a:t>When to Assess Social Validity?</a:t>
            </a:r>
          </a:p>
        </p:txBody>
      </p:sp>
      <p:sp>
        <p:nvSpPr>
          <p:cNvPr id="3" name="Content Placeholder 2">
            <a:extLst>
              <a:ext uri="{FF2B5EF4-FFF2-40B4-BE49-F238E27FC236}">
                <a16:creationId xmlns:a16="http://schemas.microsoft.com/office/drawing/2014/main" id="{321BB8F3-62CA-467F-944D-FB9DD5A63733}"/>
              </a:ext>
            </a:extLst>
          </p:cNvPr>
          <p:cNvSpPr>
            <a:spLocks noGrp="1"/>
          </p:cNvSpPr>
          <p:nvPr>
            <p:ph idx="1"/>
          </p:nvPr>
        </p:nvSpPr>
        <p:spPr>
          <a:xfrm>
            <a:off x="838200" y="2060448"/>
            <a:ext cx="10515600" cy="3845052"/>
          </a:xfrm>
        </p:spPr>
        <p:txBody>
          <a:bodyPr/>
          <a:lstStyle/>
          <a:p>
            <a:pPr marL="173736" indent="-173736"/>
            <a:r>
              <a:rPr lang="en-US" dirty="0"/>
              <a:t>Assess during implementation of an intervention, and then regularly to inform team of any needed improvements.</a:t>
            </a:r>
          </a:p>
          <a:p>
            <a:pPr marL="173736" indent="-173736"/>
            <a:r>
              <a:rPr lang="en-US" dirty="0"/>
              <a:t>Examples of scheduling assessments:</a:t>
            </a:r>
          </a:p>
          <a:p>
            <a:pPr marL="457200" lvl="1" indent="-173736"/>
            <a:r>
              <a:rPr lang="en-US" dirty="0"/>
              <a:t>Survey the student and teacher after the intervention is complete.</a:t>
            </a:r>
          </a:p>
          <a:p>
            <a:pPr marL="457200" lvl="1" indent="-173736"/>
            <a:r>
              <a:rPr lang="en-US" dirty="0"/>
              <a:t>Survey the student before, during, and after an intervention.</a:t>
            </a:r>
          </a:p>
          <a:p>
            <a:pPr marL="457200" lvl="1" indent="-173736"/>
            <a:r>
              <a:rPr lang="en-US" dirty="0"/>
              <a:t>Every spring, survey all staff implementing the intervention.</a:t>
            </a:r>
          </a:p>
        </p:txBody>
      </p:sp>
    </p:spTree>
    <p:extLst>
      <p:ext uri="{BB962C8B-B14F-4D97-AF65-F5344CB8AC3E}">
        <p14:creationId xmlns:p14="http://schemas.microsoft.com/office/powerpoint/2010/main" val="49810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aphicFrame>
        <p:nvGraphicFramePr>
          <p:cNvPr id="12" name="Google Shape;96;p4"/>
          <p:cNvGraphicFramePr/>
          <p:nvPr>
            <p:extLst>
              <p:ext uri="{D42A27DB-BD31-4B8C-83A1-F6EECF244321}">
                <p14:modId xmlns:p14="http://schemas.microsoft.com/office/powerpoint/2010/main" val="1898571989"/>
              </p:ext>
            </p:extLst>
          </p:nvPr>
        </p:nvGraphicFramePr>
        <p:xfrm>
          <a:off x="987136" y="1962363"/>
          <a:ext cx="10422075" cy="3931930"/>
        </p:xfrm>
        <a:graphic>
          <a:graphicData uri="http://schemas.openxmlformats.org/drawingml/2006/table">
            <a:tbl>
              <a:tblPr firstRow="1" bandRow="1">
                <a:noFill/>
              </a:tblPr>
              <a:tblGrid>
                <a:gridCol w="5819800">
                  <a:extLst>
                    <a:ext uri="{9D8B030D-6E8A-4147-A177-3AD203B41FA5}">
                      <a16:colId xmlns:a16="http://schemas.microsoft.com/office/drawing/2014/main" val="20000"/>
                    </a:ext>
                  </a:extLst>
                </a:gridCol>
                <a:gridCol w="4602275">
                  <a:extLst>
                    <a:ext uri="{9D8B030D-6E8A-4147-A177-3AD203B41FA5}">
                      <a16:colId xmlns:a16="http://schemas.microsoft.com/office/drawing/2014/main" val="20001"/>
                    </a:ext>
                  </a:extLst>
                </a:gridCol>
              </a:tblGrid>
              <a:tr h="38950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TEAM</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 Team Composition</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2.2 Team Operating Procedures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2.3 Screening</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2.4 Request for Assistance</a:t>
                      </a:r>
                      <a:endParaRPr sz="2400" dirty="0">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endParaRPr sz="1200" b="0" u="none" strike="noStrike" cap="none" dirty="0">
                        <a:solidFill>
                          <a:schemeClr val="dk1"/>
                        </a:solidFill>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INTERVENTIONS</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2.5 Options for Tier II Interventions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2.6 Tier II Critical Features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2.7 Practice Matched to Student Need</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2.8 Access to Tier I Supports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2.9 Professional Development</a:t>
                      </a:r>
                      <a:endParaRPr sz="2400" b="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EVALUATION</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2.10 Level of Use</a:t>
                      </a:r>
                      <a:endParaRPr lang="en-US"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2.11 Student Performance Data</a:t>
                      </a:r>
                      <a:endParaRPr lang="en-US"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2.12 Fidelity Data</a:t>
                      </a:r>
                      <a:endParaRPr lang="en-US"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2.13 Annual Evaluation</a:t>
                      </a:r>
                      <a:endParaRPr lang="en-US" sz="2400" dirty="0">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bl>
          </a:graphicData>
        </a:graphic>
      </p:graphicFrame>
      <p:sp>
        <p:nvSpPr>
          <p:cNvPr id="9" name="Google Shape;333;p4">
            <a:extLst>
              <a:ext uri="{FF2B5EF4-FFF2-40B4-BE49-F238E27FC236}">
                <a16:creationId xmlns:a16="http://schemas.microsoft.com/office/drawing/2014/main" id="{D892D91C-90D4-4611-BA9F-120DA079E003}"/>
              </a:ext>
            </a:extLst>
          </p:cNvPr>
          <p:cNvSpPr/>
          <p:nvPr/>
        </p:nvSpPr>
        <p:spPr>
          <a:xfrm>
            <a:off x="6198173" y="2417465"/>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333;p4">
            <a:extLst>
              <a:ext uri="{FF2B5EF4-FFF2-40B4-BE49-F238E27FC236}">
                <a16:creationId xmlns:a16="http://schemas.microsoft.com/office/drawing/2014/main" id="{F6BFF145-CEC0-40D8-97DE-3B31961E778D}"/>
              </a:ext>
            </a:extLst>
          </p:cNvPr>
          <p:cNvSpPr/>
          <p:nvPr/>
        </p:nvSpPr>
        <p:spPr>
          <a:xfrm>
            <a:off x="6198172" y="2766616"/>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6" name="Google Shape;113;p15">
            <a:extLst>
              <a:ext uri="{FF2B5EF4-FFF2-40B4-BE49-F238E27FC236}">
                <a16:creationId xmlns:a16="http://schemas.microsoft.com/office/drawing/2014/main" id="{A6016E43-E6C5-4C03-BA71-DFE169473CCF}"/>
              </a:ext>
            </a:extLst>
          </p:cNvPr>
          <p:cNvSpPr txBox="1">
            <a:spLocks/>
          </p:cNvSpPr>
          <p:nvPr/>
        </p:nvSpPr>
        <p:spPr>
          <a:xfrm>
            <a:off x="2769172" y="875905"/>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7FD8B8-CF0E-4305-B451-C8F60570B769}"/>
              </a:ext>
            </a:extLst>
          </p:cNvPr>
          <p:cNvSpPr>
            <a:spLocks noGrp="1"/>
          </p:cNvSpPr>
          <p:nvPr>
            <p:ph type="title"/>
          </p:nvPr>
        </p:nvSpPr>
        <p:spPr>
          <a:xfrm>
            <a:off x="341376" y="992187"/>
            <a:ext cx="3462528" cy="4873625"/>
          </a:xfrm>
        </p:spPr>
        <p:txBody>
          <a:bodyPr>
            <a:normAutofit/>
          </a:bodyPr>
          <a:lstStyle/>
          <a:p>
            <a:r>
              <a:rPr lang="en-US" sz="4400" dirty="0">
                <a:solidFill>
                  <a:schemeClr val="accent1"/>
                </a:solidFill>
              </a:rPr>
              <a:t>Example: Social Validity Rating Form (Teachers) </a:t>
            </a:r>
          </a:p>
        </p:txBody>
      </p:sp>
      <p:pic>
        <p:nvPicPr>
          <p:cNvPr id="9" name="Content Placeholder 8">
            <a:extLst>
              <a:ext uri="{FF2B5EF4-FFF2-40B4-BE49-F238E27FC236}">
                <a16:creationId xmlns:a16="http://schemas.microsoft.com/office/drawing/2014/main" id="{FEAD8D7C-9179-412A-B11F-FEEE42CB4C5E}"/>
              </a:ext>
            </a:extLst>
          </p:cNvPr>
          <p:cNvPicPr>
            <a:picLocks noGrp="1" noChangeAspect="1"/>
          </p:cNvPicPr>
          <p:nvPr>
            <p:ph idx="1"/>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6500" t="8444" r="27750" b="10667"/>
          <a:stretch/>
        </p:blipFill>
        <p:spPr>
          <a:xfrm>
            <a:off x="4011695" y="426179"/>
            <a:ext cx="5565185" cy="5534783"/>
          </a:xfrm>
          <a:prstGeom prst="rect">
            <a:avLst/>
          </a:prstGeom>
          <a:ln>
            <a:solidFill>
              <a:schemeClr val="tx1"/>
            </a:solidFill>
          </a:ln>
        </p:spPr>
      </p:pic>
      <p:sp>
        <p:nvSpPr>
          <p:cNvPr id="10" name="Rectangle 9">
            <a:extLst>
              <a:ext uri="{FF2B5EF4-FFF2-40B4-BE49-F238E27FC236}">
                <a16:creationId xmlns:a16="http://schemas.microsoft.com/office/drawing/2014/main" id="{56DD1D2D-C86E-4181-8C37-162462EF11D7}"/>
              </a:ext>
            </a:extLst>
          </p:cNvPr>
          <p:cNvSpPr/>
          <p:nvPr/>
        </p:nvSpPr>
        <p:spPr>
          <a:xfrm>
            <a:off x="2204843" y="6304002"/>
            <a:ext cx="6096000" cy="553998"/>
          </a:xfrm>
          <a:prstGeom prst="rect">
            <a:avLst/>
          </a:prstGeom>
        </p:spPr>
        <p:txBody>
          <a:bodyPr>
            <a:spAutoFit/>
          </a:bodyPr>
          <a:lstStyle/>
          <a:p>
            <a:pPr marR="38100" algn="ctr"/>
            <a:r>
              <a:rPr lang="en-US" sz="1000" dirty="0">
                <a:solidFill>
                  <a:schemeClr val="bg1"/>
                </a:solidFill>
                <a:ea typeface="Calibri" panose="020F0502020204030204" pitchFamily="34" charset="0"/>
                <a:cs typeface="Times New Roman" panose="02020603050405020304" pitchFamily="18" charset="0"/>
              </a:rPr>
              <a:t>Adapted from: Reimers, T. M. and Wacker, D. P. (1988). Parents ratings of the acceptability of behavioral treatment recommendations made in an outpatient clinic: A preliminary analysis of the influence of treatment effectiveness. Behavior Disorders, 14, 7-15.</a:t>
            </a:r>
            <a:endParaRPr lang="en-US" sz="1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2293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0EE5-E42A-4474-95A5-570F0D13A1E2}"/>
              </a:ext>
            </a:extLst>
          </p:cNvPr>
          <p:cNvSpPr>
            <a:spLocks noGrp="1"/>
          </p:cNvSpPr>
          <p:nvPr>
            <p:ph type="title"/>
          </p:nvPr>
        </p:nvSpPr>
        <p:spPr/>
        <p:txBody>
          <a:bodyPr>
            <a:noAutofit/>
          </a:bodyPr>
          <a:lstStyle/>
          <a:p>
            <a:r>
              <a:rPr lang="en-US" dirty="0"/>
              <a:t>Example: Student Interview</a:t>
            </a:r>
          </a:p>
        </p:txBody>
      </p:sp>
      <p:pic>
        <p:nvPicPr>
          <p:cNvPr id="4" name="Content Placeholder 3">
            <a:extLst>
              <a:ext uri="{FF2B5EF4-FFF2-40B4-BE49-F238E27FC236}">
                <a16:creationId xmlns:a16="http://schemas.microsoft.com/office/drawing/2014/main" id="{7951FF52-DFA6-4151-BC87-6AF9D70C40A7}"/>
              </a:ext>
            </a:extLst>
          </p:cNvPr>
          <p:cNvPicPr>
            <a:picLocks noGrp="1" noChangeAspect="1"/>
          </p:cNvPicPr>
          <p:nvPr>
            <p:ph idx="1"/>
          </p:nvPr>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4246323" y="1739900"/>
            <a:ext cx="3697266" cy="4287440"/>
          </a:xfrm>
          <a:prstGeom prst="rect">
            <a:avLst/>
          </a:prstGeom>
          <a:ln>
            <a:solidFill>
              <a:schemeClr val="tx1"/>
            </a:solidFill>
          </a:ln>
        </p:spPr>
      </p:pic>
      <p:pic>
        <p:nvPicPr>
          <p:cNvPr id="5" name="Picture 4">
            <a:extLst>
              <a:ext uri="{FF2B5EF4-FFF2-40B4-BE49-F238E27FC236}">
                <a16:creationId xmlns:a16="http://schemas.microsoft.com/office/drawing/2014/main" id="{F78D99F4-D727-492E-BA32-12510180F1EB}"/>
              </a:ext>
            </a:extLst>
          </p:cNvPr>
          <p:cNvPicPr>
            <a:picLocks noChangeAspect="1"/>
          </p:cNvPicPr>
          <p:nvPr/>
        </p:nvPicPr>
        <p:blipFill rotWithShape="1">
          <a:blip r:embed="rId5"/>
          <a:srcRect l="32072" t="15656" r="40198" b="41404"/>
          <a:stretch/>
        </p:blipFill>
        <p:spPr>
          <a:xfrm>
            <a:off x="2818356" y="313925"/>
            <a:ext cx="6559405" cy="5713415"/>
          </a:xfrm>
          <a:prstGeom prst="rect">
            <a:avLst/>
          </a:prstGeom>
          <a:ln>
            <a:solidFill>
              <a:schemeClr val="tx1"/>
            </a:solidFill>
          </a:ln>
        </p:spPr>
      </p:pic>
    </p:spTree>
    <p:extLst>
      <p:ext uri="{BB962C8B-B14F-4D97-AF65-F5344CB8AC3E}">
        <p14:creationId xmlns:p14="http://schemas.microsoft.com/office/powerpoint/2010/main" val="26929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B4D2-5F1C-4A06-8556-0E5E3AE2DC4F}"/>
              </a:ext>
            </a:extLst>
          </p:cNvPr>
          <p:cNvSpPr>
            <a:spLocks noGrp="1"/>
          </p:cNvSpPr>
          <p:nvPr>
            <p:ph type="title"/>
          </p:nvPr>
        </p:nvSpPr>
        <p:spPr/>
        <p:txBody>
          <a:bodyPr>
            <a:normAutofit fontScale="90000"/>
          </a:bodyPr>
          <a:lstStyle/>
          <a:p>
            <a:r>
              <a:rPr lang="en-US" dirty="0">
                <a:solidFill>
                  <a:schemeClr val="bg1"/>
                </a:solidFill>
              </a:rPr>
              <a:t>Using Data to Monitor and Evaluate Tier II Systems</a:t>
            </a:r>
          </a:p>
        </p:txBody>
      </p:sp>
    </p:spTree>
    <p:extLst>
      <p:ext uri="{BB962C8B-B14F-4D97-AF65-F5344CB8AC3E}">
        <p14:creationId xmlns:p14="http://schemas.microsoft.com/office/powerpoint/2010/main" val="1853861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99CF-8DF1-4EAB-8292-FF766FAC8D36}"/>
              </a:ext>
            </a:extLst>
          </p:cNvPr>
          <p:cNvSpPr>
            <a:spLocks noGrp="1"/>
          </p:cNvSpPr>
          <p:nvPr>
            <p:ph type="title"/>
          </p:nvPr>
        </p:nvSpPr>
        <p:spPr/>
        <p:txBody>
          <a:bodyPr>
            <a:normAutofit/>
          </a:bodyPr>
          <a:lstStyle/>
          <a:p>
            <a:r>
              <a:rPr lang="en-US" dirty="0"/>
              <a:t>Evaluating Tier II Systems</a:t>
            </a:r>
          </a:p>
        </p:txBody>
      </p:sp>
      <p:sp>
        <p:nvSpPr>
          <p:cNvPr id="3" name="Content Placeholder 2">
            <a:extLst>
              <a:ext uri="{FF2B5EF4-FFF2-40B4-BE49-F238E27FC236}">
                <a16:creationId xmlns:a16="http://schemas.microsoft.com/office/drawing/2014/main" id="{4F35D7E9-C9DD-487C-AD50-4E1027C629A5}"/>
              </a:ext>
            </a:extLst>
          </p:cNvPr>
          <p:cNvSpPr>
            <a:spLocks noGrp="1"/>
          </p:cNvSpPr>
          <p:nvPr>
            <p:ph idx="1"/>
          </p:nvPr>
        </p:nvSpPr>
        <p:spPr>
          <a:xfrm>
            <a:off x="838200" y="2060448"/>
            <a:ext cx="10515600" cy="3845052"/>
          </a:xfrm>
        </p:spPr>
        <p:txBody>
          <a:bodyPr>
            <a:normAutofit/>
          </a:bodyPr>
          <a:lstStyle/>
          <a:p>
            <a:pPr marL="173736" indent="-173736"/>
            <a:r>
              <a:rPr lang="en-US" sz="2800" dirty="0"/>
              <a:t>Are interventions being implemented as intended?</a:t>
            </a:r>
          </a:p>
          <a:p>
            <a:pPr marL="457200" lvl="1" indent="-173736"/>
            <a:r>
              <a:rPr lang="en-US" dirty="0"/>
              <a:t>Are all the steps being followed?</a:t>
            </a:r>
            <a:endParaRPr lang="en-US" sz="2800" dirty="0"/>
          </a:p>
          <a:p>
            <a:pPr marL="173736" indent="-173736"/>
            <a:r>
              <a:rPr lang="en-US" sz="2800" dirty="0"/>
              <a:t>Are at least </a:t>
            </a:r>
            <a:r>
              <a:rPr lang="en-US" dirty="0"/>
              <a:t>7</a:t>
            </a:r>
            <a:r>
              <a:rPr lang="en-US" sz="2800" dirty="0"/>
              <a:t>0% of students showing a positive response to interventions?</a:t>
            </a:r>
          </a:p>
          <a:p>
            <a:pPr marL="457200" lvl="1" indent="-173736"/>
            <a:r>
              <a:rPr lang="en-US" dirty="0"/>
              <a:t>Example: Are at least 70% of students in Check-in, Check-out averaging 80% of points daily?</a:t>
            </a:r>
          </a:p>
        </p:txBody>
      </p:sp>
    </p:spTree>
    <p:extLst>
      <p:ext uri="{BB962C8B-B14F-4D97-AF65-F5344CB8AC3E}">
        <p14:creationId xmlns:p14="http://schemas.microsoft.com/office/powerpoint/2010/main" val="3561145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83DA-40B9-496A-A8C8-9B15D60882FC}"/>
              </a:ext>
            </a:extLst>
          </p:cNvPr>
          <p:cNvSpPr>
            <a:spLocks noGrp="1"/>
          </p:cNvSpPr>
          <p:nvPr>
            <p:ph type="title"/>
          </p:nvPr>
        </p:nvSpPr>
        <p:spPr/>
        <p:txBody>
          <a:bodyPr>
            <a:normAutofit/>
          </a:bodyPr>
          <a:lstStyle/>
          <a:p>
            <a:r>
              <a:rPr lang="en-US" sz="4400" dirty="0">
                <a:solidFill>
                  <a:schemeClr val="accent1"/>
                </a:solidFill>
              </a:rPr>
              <a:t>Example: Fidelity Check</a:t>
            </a:r>
          </a:p>
        </p:txBody>
      </p:sp>
      <p:pic>
        <p:nvPicPr>
          <p:cNvPr id="5" name="Content Placeholder 6">
            <a:extLst>
              <a:ext uri="{FF2B5EF4-FFF2-40B4-BE49-F238E27FC236}">
                <a16:creationId xmlns:a16="http://schemas.microsoft.com/office/drawing/2014/main" id="{EFA4D968-6508-443C-B42E-37A688443101}"/>
              </a:ext>
            </a:extLst>
          </p:cNvPr>
          <p:cNvPicPr>
            <a:picLocks noGrp="1" noChangeAspect="1"/>
          </p:cNvPicPr>
          <p:nvPr>
            <p:ph idx="1"/>
          </p:nvPr>
        </p:nvPicPr>
        <p:blipFill rotWithShape="1">
          <a:blip r:embed="rId3"/>
          <a:srcRect l="23108" t="13316" r="23770" b="14068"/>
          <a:stretch/>
        </p:blipFill>
        <p:spPr>
          <a:xfrm>
            <a:off x="4466009" y="779630"/>
            <a:ext cx="6831876" cy="5155143"/>
          </a:xfrm>
          <a:prstGeom prst="rect">
            <a:avLst/>
          </a:prstGeom>
        </p:spPr>
      </p:pic>
      <p:sp>
        <p:nvSpPr>
          <p:cNvPr id="4" name="Rectangle 3">
            <a:extLst>
              <a:ext uri="{FF2B5EF4-FFF2-40B4-BE49-F238E27FC236}">
                <a16:creationId xmlns:a16="http://schemas.microsoft.com/office/drawing/2014/main" id="{9095E555-36D3-48B2-8C58-456A120E19C3}"/>
              </a:ext>
            </a:extLst>
          </p:cNvPr>
          <p:cNvSpPr/>
          <p:nvPr/>
        </p:nvSpPr>
        <p:spPr>
          <a:xfrm>
            <a:off x="2783370" y="6405558"/>
            <a:ext cx="5322405" cy="246221"/>
          </a:xfrm>
          <a:prstGeom prst="rect">
            <a:avLst/>
          </a:prstGeom>
        </p:spPr>
        <p:txBody>
          <a:bodyPr wrap="square">
            <a:spAutoFit/>
          </a:bodyPr>
          <a:lstStyle/>
          <a:p>
            <a:r>
              <a:rPr lang="en-US" sz="1000" dirty="0">
                <a:solidFill>
                  <a:schemeClr val="bg1"/>
                </a:solidFill>
              </a:rPr>
              <a:t>Adapted from a template found on the website of the Delaware Positive Behavior Support Project</a:t>
            </a:r>
          </a:p>
        </p:txBody>
      </p:sp>
      <p:grpSp>
        <p:nvGrpSpPr>
          <p:cNvPr id="6" name="Group 5"/>
          <p:cNvGrpSpPr/>
          <p:nvPr/>
        </p:nvGrpSpPr>
        <p:grpSpPr>
          <a:xfrm>
            <a:off x="4530768" y="846305"/>
            <a:ext cx="6702358" cy="5165387"/>
            <a:chOff x="4466009" y="779630"/>
            <a:chExt cx="6702358" cy="5165387"/>
          </a:xfrm>
        </p:grpSpPr>
        <p:pic>
          <p:nvPicPr>
            <p:cNvPr id="9" name="Picture 8">
              <a:extLst>
                <a:ext uri="{FF2B5EF4-FFF2-40B4-BE49-F238E27FC236}">
                  <a16:creationId xmlns:a16="http://schemas.microsoft.com/office/drawing/2014/main" id="{FEF94397-CDBA-4ADF-A8AB-7439B30C4105}"/>
                </a:ext>
              </a:extLst>
            </p:cNvPr>
            <p:cNvPicPr>
              <a:picLocks noChangeAspect="1"/>
            </p:cNvPicPr>
            <p:nvPr/>
          </p:nvPicPr>
          <p:blipFill rotWithShape="1">
            <a:blip r:embed="rId4" cstate="print">
              <a:clrChange>
                <a:clrFrom>
                  <a:srgbClr val="F78E8E"/>
                </a:clrFrom>
                <a:clrTo>
                  <a:srgbClr val="F78E8E">
                    <a:alpha val="0"/>
                  </a:srgbClr>
                </a:clrTo>
              </a:clrChange>
              <a:extLst>
                <a:ext uri="{28A0092B-C50C-407E-A947-70E740481C1C}">
                  <a14:useLocalDpi xmlns:a14="http://schemas.microsoft.com/office/drawing/2010/main" val="0"/>
                </a:ext>
              </a:extLst>
            </a:blip>
            <a:srcRect/>
            <a:stretch/>
          </p:blipFill>
          <p:spPr>
            <a:xfrm>
              <a:off x="4466009" y="779630"/>
              <a:ext cx="6702358" cy="5165387"/>
            </a:xfrm>
            <a:prstGeom prst="rect">
              <a:avLst/>
            </a:prstGeom>
          </p:spPr>
        </p:pic>
        <p:sp>
          <p:nvSpPr>
            <p:cNvPr id="3" name="Rectangle 2"/>
            <p:cNvSpPr/>
            <p:nvPr/>
          </p:nvSpPr>
          <p:spPr>
            <a:xfrm>
              <a:off x="5076824" y="3226594"/>
              <a:ext cx="521208" cy="27432"/>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50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B66C-30E3-4632-9CE9-A5C24F416573}"/>
              </a:ext>
            </a:extLst>
          </p:cNvPr>
          <p:cNvSpPr>
            <a:spLocks noGrp="1"/>
          </p:cNvSpPr>
          <p:nvPr>
            <p:ph type="title"/>
          </p:nvPr>
        </p:nvSpPr>
        <p:spPr/>
        <p:txBody>
          <a:bodyPr>
            <a:noAutofit/>
          </a:bodyPr>
          <a:lstStyle/>
          <a:p>
            <a:r>
              <a:rPr lang="en-US" dirty="0"/>
              <a:t>Example</a:t>
            </a:r>
            <a:br>
              <a:rPr lang="en-US" dirty="0"/>
            </a:br>
            <a:r>
              <a:rPr lang="en-US" sz="2800" dirty="0"/>
              <a:t>All students in Check-in, Check-out over one month:</a:t>
            </a:r>
          </a:p>
        </p:txBody>
      </p:sp>
      <p:pic>
        <p:nvPicPr>
          <p:cNvPr id="5" name="Content Placeholder 4">
            <a:extLst>
              <a:ext uri="{FF2B5EF4-FFF2-40B4-BE49-F238E27FC236}">
                <a16:creationId xmlns:a16="http://schemas.microsoft.com/office/drawing/2014/main" id="{F5AE2E76-DD23-4E44-977F-0BE1D2B9499C}"/>
              </a:ext>
            </a:extLst>
          </p:cNvPr>
          <p:cNvPicPr>
            <a:picLocks noGrp="1" noChangeAspect="1"/>
          </p:cNvPicPr>
          <p:nvPr>
            <p:ph idx="4294967295"/>
          </p:nvPr>
        </p:nvPicPr>
        <p:blipFill rotWithShape="1">
          <a:blip r:embed="rId3"/>
          <a:srcRect r="41014"/>
          <a:stretch/>
        </p:blipFill>
        <p:spPr>
          <a:xfrm>
            <a:off x="1085088" y="1943340"/>
            <a:ext cx="6190995" cy="3992132"/>
          </a:xfrm>
          <a:prstGeom prst="rect">
            <a:avLst/>
          </a:prstGeom>
        </p:spPr>
      </p:pic>
      <p:pic>
        <p:nvPicPr>
          <p:cNvPr id="6" name="Picture 5">
            <a:extLst>
              <a:ext uri="{FF2B5EF4-FFF2-40B4-BE49-F238E27FC236}">
                <a16:creationId xmlns:a16="http://schemas.microsoft.com/office/drawing/2014/main" id="{06E8D679-E84B-4D45-90DB-B46C3959331D}"/>
              </a:ext>
            </a:extLst>
          </p:cNvPr>
          <p:cNvPicPr>
            <a:picLocks noChangeAspect="1"/>
          </p:cNvPicPr>
          <p:nvPr/>
        </p:nvPicPr>
        <p:blipFill>
          <a:blip r:embed="rId4"/>
          <a:stretch>
            <a:fillRect/>
          </a:stretch>
        </p:blipFill>
        <p:spPr>
          <a:xfrm>
            <a:off x="7841109" y="2823741"/>
            <a:ext cx="2871465" cy="2231329"/>
          </a:xfrm>
          <a:prstGeom prst="rect">
            <a:avLst/>
          </a:prstGeom>
        </p:spPr>
      </p:pic>
    </p:spTree>
    <p:extLst>
      <p:ext uri="{BB962C8B-B14F-4D97-AF65-F5344CB8AC3E}">
        <p14:creationId xmlns:p14="http://schemas.microsoft.com/office/powerpoint/2010/main" val="2540704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E6C5-657C-4E27-AD42-94E245B2143F}"/>
              </a:ext>
            </a:extLst>
          </p:cNvPr>
          <p:cNvSpPr>
            <a:spLocks noGrp="1"/>
          </p:cNvSpPr>
          <p:nvPr>
            <p:ph type="title"/>
          </p:nvPr>
        </p:nvSpPr>
        <p:spPr/>
        <p:txBody>
          <a:bodyPr/>
          <a:lstStyle/>
          <a:p>
            <a:r>
              <a:rPr lang="en-US" dirty="0"/>
              <a:t>Evaluating Outcomes</a:t>
            </a:r>
          </a:p>
        </p:txBody>
      </p:sp>
      <p:sp>
        <p:nvSpPr>
          <p:cNvPr id="3" name="Content Placeholder 2">
            <a:extLst>
              <a:ext uri="{FF2B5EF4-FFF2-40B4-BE49-F238E27FC236}">
                <a16:creationId xmlns:a16="http://schemas.microsoft.com/office/drawing/2014/main" id="{1D13873D-E009-47CF-8F1C-1F48905138B2}"/>
              </a:ext>
            </a:extLst>
          </p:cNvPr>
          <p:cNvSpPr>
            <a:spLocks noGrp="1"/>
          </p:cNvSpPr>
          <p:nvPr>
            <p:ph idx="1"/>
          </p:nvPr>
        </p:nvSpPr>
        <p:spPr>
          <a:xfrm>
            <a:off x="838200" y="2060448"/>
            <a:ext cx="10515600" cy="3845052"/>
          </a:xfrm>
        </p:spPr>
        <p:txBody>
          <a:bodyPr>
            <a:normAutofit/>
          </a:bodyPr>
          <a:lstStyle/>
          <a:p>
            <a:pPr marL="173736" indent="-173736"/>
            <a:r>
              <a:rPr lang="en-US" dirty="0"/>
              <a:t>How many students are being served through Tier II?</a:t>
            </a:r>
          </a:p>
          <a:p>
            <a:pPr marL="173736" indent="-173736"/>
            <a:r>
              <a:rPr lang="en-US" dirty="0"/>
              <a:t>What percentage of students are having success with Tier II interventions?</a:t>
            </a:r>
          </a:p>
          <a:p>
            <a:pPr marL="173736" indent="-173736"/>
            <a:r>
              <a:rPr lang="en-US" dirty="0"/>
              <a:t>Is our menu of interventions sufficient to meet student needs?</a:t>
            </a:r>
          </a:p>
        </p:txBody>
      </p:sp>
    </p:spTree>
    <p:extLst>
      <p:ext uri="{BB962C8B-B14F-4D97-AF65-F5344CB8AC3E}">
        <p14:creationId xmlns:p14="http://schemas.microsoft.com/office/powerpoint/2010/main" val="220017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3C29F-2DF3-458B-917A-324856B04569}"/>
              </a:ext>
            </a:extLst>
          </p:cNvPr>
          <p:cNvSpPr>
            <a:spLocks noGrp="1"/>
          </p:cNvSpPr>
          <p:nvPr>
            <p:ph type="title"/>
          </p:nvPr>
        </p:nvSpPr>
        <p:spPr/>
        <p:txBody>
          <a:bodyPr>
            <a:normAutofit/>
          </a:bodyPr>
          <a:lstStyle/>
          <a:p>
            <a:r>
              <a:rPr lang="en-US" dirty="0"/>
              <a:t>Some Guiding Questions</a:t>
            </a:r>
          </a:p>
        </p:txBody>
      </p:sp>
      <p:sp>
        <p:nvSpPr>
          <p:cNvPr id="3" name="Content Placeholder 2">
            <a:extLst>
              <a:ext uri="{FF2B5EF4-FFF2-40B4-BE49-F238E27FC236}">
                <a16:creationId xmlns:a16="http://schemas.microsoft.com/office/drawing/2014/main" id="{86E46211-B9CE-4E04-80EF-EE0AD4F8F205}"/>
              </a:ext>
            </a:extLst>
          </p:cNvPr>
          <p:cNvSpPr>
            <a:spLocks noGrp="1"/>
          </p:cNvSpPr>
          <p:nvPr>
            <p:ph idx="1"/>
          </p:nvPr>
        </p:nvSpPr>
        <p:spPr/>
        <p:txBody>
          <a:bodyPr>
            <a:noAutofit/>
          </a:bodyPr>
          <a:lstStyle/>
          <a:p>
            <a:pPr marL="173736" indent="-173736"/>
            <a:r>
              <a:rPr lang="en-US" dirty="0"/>
              <a:t>How many students participated in the intervention during the school year?</a:t>
            </a:r>
          </a:p>
          <a:p>
            <a:pPr marL="457200" lvl="1" indent="-173736"/>
            <a:r>
              <a:rPr lang="en-US" dirty="0"/>
              <a:t>How many successfully completed the fading phase and then graduated?</a:t>
            </a:r>
          </a:p>
          <a:p>
            <a:pPr marL="457200" lvl="1" indent="-173736"/>
            <a:r>
              <a:rPr lang="en-US" dirty="0"/>
              <a:t>Were there differences in students’ attendance, office discipline referrals, or grades after intervention?</a:t>
            </a:r>
          </a:p>
          <a:p>
            <a:pPr marL="173736" indent="-173736"/>
            <a:r>
              <a:rPr lang="en-US" dirty="0"/>
              <a:t>How many participants required modification or intensification of the standard intervention?</a:t>
            </a:r>
          </a:p>
          <a:p>
            <a:pPr marL="457200" lvl="1" indent="-173736"/>
            <a:r>
              <a:rPr lang="en-US" dirty="0"/>
              <a:t>How many successfully completed the fading phase and then graduated?</a:t>
            </a:r>
          </a:p>
        </p:txBody>
      </p:sp>
    </p:spTree>
    <p:extLst>
      <p:ext uri="{BB962C8B-B14F-4D97-AF65-F5344CB8AC3E}">
        <p14:creationId xmlns:p14="http://schemas.microsoft.com/office/powerpoint/2010/main" val="35151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Guiding Questions</a:t>
            </a:r>
          </a:p>
        </p:txBody>
      </p:sp>
      <p:sp>
        <p:nvSpPr>
          <p:cNvPr id="3" name="Content Placeholder 2"/>
          <p:cNvSpPr>
            <a:spLocks noGrp="1"/>
          </p:cNvSpPr>
          <p:nvPr>
            <p:ph idx="1"/>
          </p:nvPr>
        </p:nvSpPr>
        <p:spPr>
          <a:xfrm>
            <a:off x="838200" y="2060448"/>
            <a:ext cx="10515600" cy="3845052"/>
          </a:xfrm>
        </p:spPr>
        <p:txBody>
          <a:bodyPr>
            <a:normAutofit/>
          </a:bodyPr>
          <a:lstStyle/>
          <a:p>
            <a:pPr marL="173736" lvl="0" indent="-173736"/>
            <a:r>
              <a:rPr lang="en-US" dirty="0">
                <a:solidFill>
                  <a:prstClr val="black"/>
                </a:solidFill>
              </a:rPr>
              <a:t>Were there students who required additional and/or more intensive supports beyond the Tier II intervention? </a:t>
            </a:r>
          </a:p>
          <a:p>
            <a:pPr marL="457200" lvl="1" indent="-173736"/>
            <a:r>
              <a:rPr lang="en-US" dirty="0">
                <a:solidFill>
                  <a:prstClr val="black"/>
                </a:solidFill>
              </a:rPr>
              <a:t>If so, how many students and what types of supports? </a:t>
            </a:r>
          </a:p>
          <a:p>
            <a:pPr marL="173736" lvl="0" indent="-173736"/>
            <a:r>
              <a:rPr lang="en-US" dirty="0">
                <a:solidFill>
                  <a:prstClr val="black"/>
                </a:solidFill>
              </a:rPr>
              <a:t>Were any specific subgroups served in Tier II interventions (e.g., culture, language, disability, etc.)?</a:t>
            </a:r>
          </a:p>
          <a:p>
            <a:pPr marL="457200" lvl="1" indent="-173736"/>
            <a:r>
              <a:rPr lang="en-US" dirty="0">
                <a:solidFill>
                  <a:prstClr val="black"/>
                </a:solidFill>
              </a:rPr>
              <a:t>Were the percentages of students in subgroups proportional to the percentages in the overall student population? </a:t>
            </a:r>
          </a:p>
          <a:p>
            <a:pPr marL="457200" lvl="1" indent="-173736"/>
            <a:r>
              <a:rPr lang="en-US" dirty="0">
                <a:solidFill>
                  <a:prstClr val="black"/>
                </a:solidFill>
              </a:rPr>
              <a:t>Were outcomes from each Tier II intervention similar across all student groups?</a:t>
            </a:r>
          </a:p>
        </p:txBody>
      </p:sp>
    </p:spTree>
    <p:extLst>
      <p:ext uri="{BB962C8B-B14F-4D97-AF65-F5344CB8AC3E}">
        <p14:creationId xmlns:p14="http://schemas.microsoft.com/office/powerpoint/2010/main" val="3525734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9D5F-C409-4F4A-8F2C-13ED47E93E05}"/>
              </a:ext>
            </a:extLst>
          </p:cNvPr>
          <p:cNvSpPr>
            <a:spLocks noGrp="1"/>
          </p:cNvSpPr>
          <p:nvPr>
            <p:ph type="title"/>
          </p:nvPr>
        </p:nvSpPr>
        <p:spPr/>
        <p:txBody>
          <a:bodyPr/>
          <a:lstStyle/>
          <a:p>
            <a:r>
              <a:rPr lang="en-US" dirty="0"/>
              <a:t>Problem-Solving for Tier II Systems</a:t>
            </a:r>
          </a:p>
        </p:txBody>
      </p:sp>
      <p:sp>
        <p:nvSpPr>
          <p:cNvPr id="3" name="Content Placeholder 2">
            <a:extLst>
              <a:ext uri="{FF2B5EF4-FFF2-40B4-BE49-F238E27FC236}">
                <a16:creationId xmlns:a16="http://schemas.microsoft.com/office/drawing/2014/main" id="{9375033C-E612-4C6F-877A-F36BB27B6C7C}"/>
              </a:ext>
            </a:extLst>
          </p:cNvPr>
          <p:cNvSpPr>
            <a:spLocks noGrp="1"/>
          </p:cNvSpPr>
          <p:nvPr>
            <p:ph idx="1"/>
          </p:nvPr>
        </p:nvSpPr>
        <p:spPr>
          <a:xfrm>
            <a:off x="838200" y="2060448"/>
            <a:ext cx="10515600" cy="3845052"/>
          </a:xfrm>
        </p:spPr>
        <p:txBody>
          <a:bodyPr>
            <a:normAutofit/>
          </a:bodyPr>
          <a:lstStyle/>
          <a:p>
            <a:pPr marL="0" indent="0">
              <a:buNone/>
            </a:pPr>
            <a:r>
              <a:rPr lang="en-US" dirty="0"/>
              <a:t>If the mean score of all students in an intervention is consistently lower than the goal (typically, 80%), teams need to investigate and develop action plans:</a:t>
            </a:r>
          </a:p>
          <a:p>
            <a:pPr marL="457200" lvl="1" indent="-173736"/>
            <a:r>
              <a:rPr lang="en-US" dirty="0"/>
              <a:t>Is the intervention being implemented as intended?</a:t>
            </a:r>
          </a:p>
          <a:p>
            <a:pPr marL="457200" lvl="1" indent="-173736"/>
            <a:r>
              <a:rPr lang="en-US" dirty="0"/>
              <a:t>Were students and teachers properly trained?</a:t>
            </a:r>
          </a:p>
          <a:p>
            <a:pPr marL="457200" lvl="1" indent="-173736"/>
            <a:r>
              <a:rPr lang="en-US" dirty="0"/>
              <a:t>Are students placed in the appropriate intervention based on function?</a:t>
            </a:r>
          </a:p>
        </p:txBody>
      </p:sp>
    </p:spTree>
    <p:extLst>
      <p:ext uri="{BB962C8B-B14F-4D97-AF65-F5344CB8AC3E}">
        <p14:creationId xmlns:p14="http://schemas.microsoft.com/office/powerpoint/2010/main" val="398973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C3F-826C-4C4E-B65F-1CD9084440D6}"/>
              </a:ext>
            </a:extLst>
          </p:cNvPr>
          <p:cNvSpPr>
            <a:spLocks noGrp="1"/>
          </p:cNvSpPr>
          <p:nvPr>
            <p:ph type="title"/>
          </p:nvPr>
        </p:nvSpPr>
        <p:spPr>
          <a:xfrm>
            <a:off x="882266" y="2535448"/>
            <a:ext cx="10826029" cy="1325563"/>
          </a:xfrm>
        </p:spPr>
        <p:txBody>
          <a:bodyPr>
            <a:normAutofit fontScale="90000"/>
          </a:bodyPr>
          <a:lstStyle/>
          <a:p>
            <a:r>
              <a:rPr lang="en-US" dirty="0">
                <a:solidFill>
                  <a:schemeClr val="bg1"/>
                </a:solidFill>
              </a:rPr>
              <a:t>Using Data for Tier II Decision Making: Three Primary Ways</a:t>
            </a:r>
          </a:p>
        </p:txBody>
      </p:sp>
    </p:spTree>
    <p:extLst>
      <p:ext uri="{BB962C8B-B14F-4D97-AF65-F5344CB8AC3E}">
        <p14:creationId xmlns:p14="http://schemas.microsoft.com/office/powerpoint/2010/main" val="201147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EC2E58-2941-47B8-AB86-08E9F2403352}"/>
              </a:ext>
            </a:extLst>
          </p:cNvPr>
          <p:cNvSpPr>
            <a:spLocks noGrp="1"/>
          </p:cNvSpPr>
          <p:nvPr>
            <p:ph type="title"/>
          </p:nvPr>
        </p:nvSpPr>
        <p:spPr>
          <a:xfrm>
            <a:off x="297181" y="2400300"/>
            <a:ext cx="3337560" cy="1760220"/>
          </a:xfrm>
        </p:spPr>
        <p:txBody>
          <a:bodyPr/>
          <a:lstStyle/>
          <a:p>
            <a:pPr algn="ctr"/>
            <a:r>
              <a:rPr lang="en-US" dirty="0"/>
              <a:t>Example of a Tier II Meeting</a:t>
            </a:r>
          </a:p>
        </p:txBody>
      </p:sp>
      <p:pic>
        <p:nvPicPr>
          <p:cNvPr id="2" name="Online Media 1" title="IPBS Meeting #2 - CICO Progress Monitoring">
            <a:hlinkClick r:id="" action="ppaction://media"/>
            <a:extLst>
              <a:ext uri="{FF2B5EF4-FFF2-40B4-BE49-F238E27FC236}">
                <a16:creationId xmlns:a16="http://schemas.microsoft.com/office/drawing/2014/main" id="{342B5722-3C9C-49E2-826A-C3701252DF9D}"/>
              </a:ext>
            </a:extLst>
          </p:cNvPr>
          <p:cNvPicPr>
            <a:picLocks noGrp="1" noRot="1" noChangeAspect="1"/>
          </p:cNvPicPr>
          <p:nvPr>
            <p:ph idx="1"/>
            <a:videoFile r:link="rId1"/>
          </p:nvPr>
        </p:nvPicPr>
        <p:blipFill>
          <a:blip r:embed="rId4"/>
          <a:stretch>
            <a:fillRect/>
          </a:stretch>
        </p:blipFill>
        <p:spPr>
          <a:xfrm>
            <a:off x="4171950" y="760019"/>
            <a:ext cx="7183438" cy="5298217"/>
          </a:xfrm>
          <a:prstGeom prst="rect">
            <a:avLst/>
          </a:prstGeom>
        </p:spPr>
      </p:pic>
    </p:spTree>
    <p:extLst>
      <p:ext uri="{BB962C8B-B14F-4D97-AF65-F5344CB8AC3E}">
        <p14:creationId xmlns:p14="http://schemas.microsoft.com/office/powerpoint/2010/main" val="23577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With Fidelity!</a:t>
            </a:r>
            <a:endParaRPr lang="en-US" sz="6600" dirty="0"/>
          </a:p>
        </p:txBody>
      </p:sp>
      <p:sp>
        <p:nvSpPr>
          <p:cNvPr id="592" name="Google Shape;592;p39"/>
          <p:cNvSpPr txBox="1">
            <a:spLocks noGrp="1"/>
          </p:cNvSpPr>
          <p:nvPr>
            <p:ph idx="1"/>
          </p:nvPr>
        </p:nvSpPr>
        <p:spPr>
          <a:xfrm>
            <a:off x="838200" y="2060448"/>
            <a:ext cx="10515600" cy="38450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173736" lvl="0" indent="-173736" algn="l" rtl="0">
              <a:lnSpc>
                <a:spcPct val="90000"/>
              </a:lnSpc>
              <a:spcBef>
                <a:spcPts val="1000"/>
              </a:spcBef>
              <a:spcAft>
                <a:spcPts val="0"/>
              </a:spcAft>
              <a:buClr>
                <a:schemeClr val="dk1"/>
              </a:buClr>
              <a:buSzPts val="2800"/>
              <a:buChar char="•"/>
            </a:pPr>
            <a:r>
              <a:rPr lang="en-US" dirty="0"/>
              <a:t>Section 2.10: Level of Use</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740"/>
            <a:ext cx="12192000" cy="1577339"/>
          </a:xfrm>
        </p:spPr>
        <p:txBody>
          <a:bodyPr/>
          <a:lstStyle/>
          <a:p>
            <a:r>
              <a:rPr lang="en-US" dirty="0"/>
              <a:t>2.10 Level of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760248"/>
              </p:ext>
            </p:extLst>
          </p:nvPr>
        </p:nvGraphicFramePr>
        <p:xfrm>
          <a:off x="297180" y="1429790"/>
          <a:ext cx="11544300" cy="457200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3936969952"/>
                    </a:ext>
                  </a:extLst>
                </a:gridCol>
                <a:gridCol w="3848100">
                  <a:extLst>
                    <a:ext uri="{9D8B030D-6E8A-4147-A177-3AD203B41FA5}">
                      <a16:colId xmlns:a16="http://schemas.microsoft.com/office/drawing/2014/main" val="1965473558"/>
                    </a:ext>
                  </a:extLst>
                </a:gridCol>
                <a:gridCol w="3848100">
                  <a:extLst>
                    <a:ext uri="{9D8B030D-6E8A-4147-A177-3AD203B41FA5}">
                      <a16:colId xmlns:a16="http://schemas.microsoft.com/office/drawing/2014/main" val="1320994650"/>
                    </a:ext>
                  </a:extLst>
                </a:gridCol>
              </a:tblGrid>
              <a:tr h="417347">
                <a:tc>
                  <a:txBody>
                    <a:bodyPr/>
                    <a:lstStyle/>
                    <a:p>
                      <a:r>
                        <a:rPr lang="en-US" sz="2400" dirty="0"/>
                        <a:t>Feature</a:t>
                      </a:r>
                    </a:p>
                  </a:txBody>
                  <a:tcPr anchor="ctr"/>
                </a:tc>
                <a:tc>
                  <a:txBody>
                    <a:bodyPr/>
                    <a:lstStyle/>
                    <a:p>
                      <a:pPr>
                        <a:spcAft>
                          <a:spcPts val="1200"/>
                        </a:spcAft>
                      </a:pPr>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4062173">
                <a:tc>
                  <a:txBody>
                    <a:bodyPr/>
                    <a:lstStyle/>
                    <a:p>
                      <a:pPr>
                        <a:spcAft>
                          <a:spcPts val="600"/>
                        </a:spcAft>
                      </a:pPr>
                      <a:r>
                        <a:rPr lang="en-US" sz="2800" b="1" i="0" u="none" strike="noStrike" kern="1200" baseline="0" dirty="0">
                          <a:solidFill>
                            <a:schemeClr val="dk1"/>
                          </a:solidFill>
                          <a:latin typeface="+mn-lt"/>
                          <a:ea typeface="+mn-ea"/>
                          <a:cs typeface="+mn-cs"/>
                        </a:rPr>
                        <a:t>Level of Use: </a:t>
                      </a:r>
                    </a:p>
                    <a:p>
                      <a:r>
                        <a:rPr lang="en-US" sz="2400" b="0" i="0" u="none" strike="noStrike" kern="1200" baseline="0" dirty="0">
                          <a:solidFill>
                            <a:schemeClr val="dk1"/>
                          </a:solidFill>
                          <a:latin typeface="+mn-lt"/>
                          <a:ea typeface="+mn-ea"/>
                          <a:cs typeface="+mn-cs"/>
                        </a:rPr>
                        <a:t>Team follows a written process to track proportion of students</a:t>
                      </a:r>
                    </a:p>
                    <a:p>
                      <a:r>
                        <a:rPr lang="en-US" sz="2400" b="0" i="0" u="none" strike="noStrike" kern="1200" baseline="0" dirty="0">
                          <a:solidFill>
                            <a:schemeClr val="dk1"/>
                          </a:solidFill>
                          <a:latin typeface="+mn-lt"/>
                          <a:ea typeface="+mn-ea"/>
                          <a:cs typeface="+mn-cs"/>
                        </a:rPr>
                        <a:t>participating in Tier II supports, and access is proportionate.</a:t>
                      </a:r>
                      <a:endParaRPr lang="en-US" sz="2400" dirty="0"/>
                    </a:p>
                  </a:txBody>
                  <a:tcPr/>
                </a:tc>
                <a:tc>
                  <a:txBody>
                    <a:bodyPr/>
                    <a:lstStyle/>
                    <a:p>
                      <a:pPr marL="173736" indent="-173736">
                        <a:lnSpc>
                          <a:spcPct val="90000"/>
                        </a:lnSpc>
                        <a:spcBef>
                          <a:spcPts val="1000"/>
                        </a:spcBef>
                        <a:spcAft>
                          <a:spcPts val="0"/>
                        </a:spcAft>
                        <a:buFont typeface="Arial" panose="020B0604020202020204" pitchFamily="34" charset="0"/>
                        <a:buChar char="•"/>
                      </a:pPr>
                      <a:r>
                        <a:rPr lang="en-US" sz="2400" b="0" i="0" u="none" strike="noStrike" kern="1200" baseline="0" dirty="0">
                          <a:solidFill>
                            <a:schemeClr val="dk1"/>
                          </a:solidFill>
                          <a:latin typeface="+mn-lt"/>
                          <a:ea typeface="+mn-ea"/>
                          <a:cs typeface="+mn-cs"/>
                        </a:rPr>
                        <a:t>Tier II enrollment data</a:t>
                      </a:r>
                    </a:p>
                    <a:p>
                      <a:pPr marL="173736" indent="-173736">
                        <a:lnSpc>
                          <a:spcPct val="90000"/>
                        </a:lnSpc>
                        <a:spcBef>
                          <a:spcPts val="1000"/>
                        </a:spcBef>
                        <a:spcAft>
                          <a:spcPts val="0"/>
                        </a:spcAft>
                        <a:buFont typeface="Arial" panose="020B0604020202020204" pitchFamily="34" charset="0"/>
                        <a:buChar char="•"/>
                      </a:pPr>
                      <a:r>
                        <a:rPr lang="en-US" sz="2400" b="0" i="0" u="none" strike="noStrike" kern="1200" baseline="0" dirty="0">
                          <a:solidFill>
                            <a:schemeClr val="dk1"/>
                          </a:solidFill>
                          <a:latin typeface="+mn-lt"/>
                          <a:ea typeface="+mn-ea"/>
                          <a:cs typeface="+mn-cs"/>
                        </a:rPr>
                        <a:t>Tier II team meeting</a:t>
                      </a:r>
                    </a:p>
                    <a:p>
                      <a:pPr marL="173736" indent="-173736">
                        <a:lnSpc>
                          <a:spcPct val="90000"/>
                        </a:lnSpc>
                        <a:spcBef>
                          <a:spcPts val="1000"/>
                        </a:spcBef>
                        <a:spcAft>
                          <a:spcPts val="0"/>
                        </a:spcAft>
                        <a:buFont typeface="Arial" panose="020B0604020202020204" pitchFamily="34" charset="0"/>
                        <a:buChar char="•"/>
                      </a:pPr>
                      <a:r>
                        <a:rPr lang="en-US" sz="2400" b="0" i="0" u="none" strike="noStrike" kern="1200" baseline="0" dirty="0">
                          <a:solidFill>
                            <a:schemeClr val="dk1"/>
                          </a:solidFill>
                          <a:latin typeface="+mn-lt"/>
                          <a:ea typeface="+mn-ea"/>
                          <a:cs typeface="+mn-cs"/>
                        </a:rPr>
                        <a:t>minutes</a:t>
                      </a:r>
                    </a:p>
                    <a:p>
                      <a:pPr marL="173736" indent="-173736">
                        <a:lnSpc>
                          <a:spcPct val="90000"/>
                        </a:lnSpc>
                        <a:spcBef>
                          <a:spcPts val="1000"/>
                        </a:spcBef>
                        <a:spcAft>
                          <a:spcPts val="0"/>
                        </a:spcAft>
                        <a:buFont typeface="Arial" panose="020B0604020202020204" pitchFamily="34" charset="0"/>
                        <a:buChar char="•"/>
                      </a:pPr>
                      <a:r>
                        <a:rPr lang="en-US" sz="2400" b="0" i="0" u="none" strike="noStrike" kern="1200" baseline="0" dirty="0">
                          <a:solidFill>
                            <a:schemeClr val="dk1"/>
                          </a:solidFill>
                          <a:latin typeface="+mn-lt"/>
                          <a:ea typeface="+mn-ea"/>
                          <a:cs typeface="+mn-cs"/>
                        </a:rPr>
                        <a:t>Progress monitoring tool</a:t>
                      </a:r>
                      <a:endParaRPr lang="en-US" sz="2400" dirty="0"/>
                    </a:p>
                  </a:txBody>
                  <a:tcPr/>
                </a:tc>
                <a:tc>
                  <a:txBody>
                    <a:bodyPr/>
                    <a:lstStyle/>
                    <a:p>
                      <a:pPr>
                        <a:spcAft>
                          <a:spcPts val="1200"/>
                        </a:spcAft>
                      </a:pPr>
                      <a:r>
                        <a:rPr lang="en-US" sz="2200" b="0" i="0" u="none" strike="noStrike" kern="1200" baseline="0" dirty="0">
                          <a:solidFill>
                            <a:schemeClr val="dk1"/>
                          </a:solidFill>
                          <a:latin typeface="+mn-lt"/>
                          <a:ea typeface="+mn-ea"/>
                          <a:cs typeface="+mn-cs"/>
                        </a:rPr>
                        <a:t>0 = Team does not track number of students responding to Tier II interventions.</a:t>
                      </a:r>
                    </a:p>
                    <a:p>
                      <a:pPr>
                        <a:spcAft>
                          <a:spcPts val="1200"/>
                        </a:spcAft>
                      </a:pPr>
                      <a:r>
                        <a:rPr lang="en-US" sz="2200" b="0" i="0" u="none" strike="noStrike" kern="1200" baseline="0" dirty="0">
                          <a:solidFill>
                            <a:schemeClr val="dk1"/>
                          </a:solidFill>
                          <a:latin typeface="+mn-lt"/>
                          <a:ea typeface="+mn-ea"/>
                          <a:cs typeface="+mn-cs"/>
                        </a:rPr>
                        <a:t>1 = Team defines criteria for responding to each Tier II intervention, but fewer than 5% of students are enrolled.</a:t>
                      </a:r>
                    </a:p>
                    <a:p>
                      <a:r>
                        <a:rPr lang="en-US" sz="2200" b="0" i="0" u="none" strike="noStrike" kern="1200" baseline="0" dirty="0">
                          <a:solidFill>
                            <a:schemeClr val="dk1"/>
                          </a:solidFill>
                          <a:latin typeface="+mn-lt"/>
                          <a:ea typeface="+mn-ea"/>
                          <a:cs typeface="+mn-cs"/>
                        </a:rPr>
                        <a:t>2 = Team defines criteria and tracks proportion, with at least 5% of students in the school receiving Tier II supports</a:t>
                      </a:r>
                      <a:r>
                        <a:rPr lang="en-US" sz="2400" b="0" i="0" u="none" strike="noStrike" kern="1200" baseline="0" dirty="0">
                          <a:solidFill>
                            <a:schemeClr val="dk1"/>
                          </a:solidFill>
                          <a:latin typeface="+mn-lt"/>
                          <a:ea typeface="+mn-ea"/>
                          <a:cs typeface="+mn-cs"/>
                        </a:rPr>
                        <a:t>.</a:t>
                      </a:r>
                      <a:endParaRPr lang="en-US" sz="2400" dirty="0"/>
                    </a:p>
                  </a:txBody>
                  <a:tcPr/>
                </a:tc>
                <a:extLst>
                  <a:ext uri="{0D108BD9-81ED-4DB2-BD59-A6C34878D82A}">
                    <a16:rowId xmlns:a16="http://schemas.microsoft.com/office/drawing/2014/main" val="1136611001"/>
                  </a:ext>
                </a:extLst>
              </a:tr>
            </a:tbl>
          </a:graphicData>
        </a:graphic>
      </p:graphicFrame>
      <p:sp>
        <p:nvSpPr>
          <p:cNvPr id="6" name="TextBox 5">
            <a:extLst>
              <a:ext uri="{FF2B5EF4-FFF2-40B4-BE49-F238E27FC236}">
                <a16:creationId xmlns:a16="http://schemas.microsoft.com/office/drawing/2014/main" id="{63EB5BBA-8947-4F35-8E89-C4A23BDE41E2}"/>
              </a:ext>
            </a:extLst>
          </p:cNvPr>
          <p:cNvSpPr txBox="1"/>
          <p:nvPr/>
        </p:nvSpPr>
        <p:spPr>
          <a:xfrm>
            <a:off x="2828930" y="4428591"/>
            <a:ext cx="4678045" cy="1292662"/>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2400" b="1" dirty="0">
                <a:solidFill>
                  <a:schemeClr val="tx1"/>
                </a:solidFill>
              </a:rPr>
              <a:t>Main Idea: </a:t>
            </a:r>
            <a:r>
              <a:rPr lang="en-US" dirty="0">
                <a:solidFill>
                  <a:schemeClr val="tx1"/>
                </a:solidFill>
              </a:rPr>
              <a:t>Tier II supports that are used by</a:t>
            </a:r>
          </a:p>
          <a:p>
            <a:pPr algn="ctr"/>
            <a:r>
              <a:rPr lang="en-US" dirty="0">
                <a:solidFill>
                  <a:schemeClr val="tx1"/>
                </a:solidFill>
              </a:rPr>
              <a:t>too few students (e.g., 1% of enrollment) </a:t>
            </a:r>
          </a:p>
          <a:p>
            <a:pPr algn="ctr"/>
            <a:r>
              <a:rPr lang="en-US" dirty="0">
                <a:solidFill>
                  <a:schemeClr val="tx1"/>
                </a:solidFill>
              </a:rPr>
              <a:t>or by too many students (e.g., 20% of</a:t>
            </a:r>
          </a:p>
          <a:p>
            <a:pPr algn="ctr"/>
            <a:r>
              <a:rPr lang="en-US" dirty="0">
                <a:solidFill>
                  <a:schemeClr val="tx1"/>
                </a:solidFill>
              </a:rPr>
              <a:t>enrollment) are not sustainable.</a:t>
            </a:r>
          </a:p>
        </p:txBody>
      </p:sp>
    </p:spTree>
    <p:extLst>
      <p:ext uri="{BB962C8B-B14F-4D97-AF65-F5344CB8AC3E}">
        <p14:creationId xmlns:p14="http://schemas.microsoft.com/office/powerpoint/2010/main" val="3972559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EBF6-921B-4734-805F-959DD99897F4}"/>
              </a:ext>
            </a:extLst>
          </p:cNvPr>
          <p:cNvSpPr>
            <a:spLocks noGrp="1"/>
          </p:cNvSpPr>
          <p:nvPr>
            <p:ph type="title"/>
          </p:nvPr>
        </p:nvSpPr>
        <p:spPr/>
        <p:txBody>
          <a:bodyPr>
            <a:normAutofit/>
          </a:bodyPr>
          <a:lstStyle/>
          <a:p>
            <a:r>
              <a:rPr lang="en-US" sz="5400" dirty="0">
                <a:solidFill>
                  <a:schemeClr val="bg1"/>
                </a:solidFill>
              </a:rPr>
              <a:t>Summary and Resources</a:t>
            </a:r>
          </a:p>
        </p:txBody>
      </p:sp>
    </p:spTree>
    <p:extLst>
      <p:ext uri="{BB962C8B-B14F-4D97-AF65-F5344CB8AC3E}">
        <p14:creationId xmlns:p14="http://schemas.microsoft.com/office/powerpoint/2010/main" val="3579735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9F64F0-D3D5-432C-97B0-CEFF8A9497A8}"/>
              </a:ext>
            </a:extLst>
          </p:cNvPr>
          <p:cNvSpPr>
            <a:spLocks noGrp="1"/>
          </p:cNvSpPr>
          <p:nvPr>
            <p:ph type="title"/>
          </p:nvPr>
        </p:nvSpPr>
        <p:spPr/>
        <p:txBody>
          <a:bodyPr>
            <a:normAutofit/>
          </a:bodyPr>
          <a:lstStyle/>
          <a:p>
            <a:r>
              <a:rPr lang="en-US" sz="4400" dirty="0">
                <a:solidFill>
                  <a:schemeClr val="accent1"/>
                </a:solidFill>
              </a:rPr>
              <a:t>Summary</a:t>
            </a:r>
          </a:p>
        </p:txBody>
      </p:sp>
      <p:sp>
        <p:nvSpPr>
          <p:cNvPr id="5" name="Content Placeholder 4">
            <a:extLst>
              <a:ext uri="{FF2B5EF4-FFF2-40B4-BE49-F238E27FC236}">
                <a16:creationId xmlns:a16="http://schemas.microsoft.com/office/drawing/2014/main" id="{E2E403A3-15DF-4EB1-A741-E3D09D81AEB0}"/>
              </a:ext>
            </a:extLst>
          </p:cNvPr>
          <p:cNvSpPr>
            <a:spLocks noGrp="1"/>
          </p:cNvSpPr>
          <p:nvPr>
            <p:ph idx="1"/>
          </p:nvPr>
        </p:nvSpPr>
        <p:spPr>
          <a:xfrm>
            <a:off x="4256810" y="992187"/>
            <a:ext cx="6967449" cy="4873625"/>
          </a:xfrm>
        </p:spPr>
        <p:txBody>
          <a:bodyPr anchor="ctr">
            <a:noAutofit/>
          </a:bodyPr>
          <a:lstStyle/>
          <a:p>
            <a:pPr marL="173736" lvl="0" indent="-173736"/>
            <a:r>
              <a:rPr lang="en-US" sz="2400" dirty="0"/>
              <a:t>Data are used in various ways for decision making at Tier II.</a:t>
            </a:r>
          </a:p>
          <a:p>
            <a:pPr marL="173736" lvl="0" indent="-173736"/>
            <a:r>
              <a:rPr lang="en-US" sz="2400" dirty="0"/>
              <a:t>Data such as school-wide discipline data and screener data are used to identify students for Tier II interventions.</a:t>
            </a:r>
          </a:p>
          <a:p>
            <a:pPr marL="173736" lvl="0" indent="-173736"/>
            <a:r>
              <a:rPr lang="en-US" sz="2400" dirty="0"/>
              <a:t>Data are collected daily and reviewed at least bi-weekly to monitor student progress at Tier II.</a:t>
            </a:r>
          </a:p>
          <a:p>
            <a:pPr marL="173736" lvl="0" indent="-173736"/>
            <a:r>
              <a:rPr lang="en-US" sz="2400" dirty="0"/>
              <a:t>Social validity data are used to assess whether an intervention is appropriate and useful.</a:t>
            </a:r>
          </a:p>
          <a:p>
            <a:pPr marL="173736" indent="-173736"/>
            <a:r>
              <a:rPr lang="en-US" sz="2400" dirty="0"/>
              <a:t>Aggregated data on student progress in interventions are used to monitor and problem solve around Tier II systems.</a:t>
            </a:r>
          </a:p>
        </p:txBody>
      </p:sp>
    </p:spTree>
    <p:extLst>
      <p:ext uri="{BB962C8B-B14F-4D97-AF65-F5344CB8AC3E}">
        <p14:creationId xmlns:p14="http://schemas.microsoft.com/office/powerpoint/2010/main" val="2037332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2ECC-F1EE-48F6-A9B2-2B29A80F405D}"/>
              </a:ext>
            </a:extLst>
          </p:cNvPr>
          <p:cNvSpPr>
            <a:spLocks noGrp="1"/>
          </p:cNvSpPr>
          <p:nvPr>
            <p:ph type="title"/>
          </p:nvPr>
        </p:nvSpPr>
        <p:spPr/>
        <p:txBody>
          <a:bodyPr>
            <a:normAutofit/>
          </a:bodyPr>
          <a:lstStyle/>
          <a:p>
            <a:r>
              <a:rPr lang="en-US" sz="4400" dirty="0">
                <a:solidFill>
                  <a:schemeClr val="accent1"/>
                </a:solidFill>
              </a:rPr>
              <a:t>Resources </a:t>
            </a:r>
          </a:p>
        </p:txBody>
      </p:sp>
      <p:sp>
        <p:nvSpPr>
          <p:cNvPr id="3" name="Content Placeholder 2">
            <a:extLst>
              <a:ext uri="{FF2B5EF4-FFF2-40B4-BE49-F238E27FC236}">
                <a16:creationId xmlns:a16="http://schemas.microsoft.com/office/drawing/2014/main" id="{69369CB8-45A8-47C0-9DCD-903E79319BF0}"/>
              </a:ext>
            </a:extLst>
          </p:cNvPr>
          <p:cNvSpPr>
            <a:spLocks noGrp="1"/>
          </p:cNvSpPr>
          <p:nvPr>
            <p:ph idx="1"/>
          </p:nvPr>
        </p:nvSpPr>
        <p:spPr>
          <a:xfrm>
            <a:off x="4256811" y="1508760"/>
            <a:ext cx="6172200" cy="4357052"/>
          </a:xfrm>
        </p:spPr>
        <p:txBody>
          <a:bodyPr>
            <a:normAutofit/>
          </a:bodyPr>
          <a:lstStyle/>
          <a:p>
            <a:pPr marL="173736" indent="-173736"/>
            <a:r>
              <a:rPr lang="en-US" dirty="0">
                <a:hlinkClick r:id="rId3"/>
              </a:rPr>
              <a:t>Missouri SW-PBS Tier II Workbook </a:t>
            </a:r>
            <a:endParaRPr lang="en-US" sz="1500" dirty="0"/>
          </a:p>
          <a:p>
            <a:pPr marL="173736" indent="-173736"/>
            <a:r>
              <a:rPr lang="en-US" dirty="0">
                <a:hlinkClick r:id="rId4"/>
              </a:rPr>
              <a:t>Delaware Positive Behavior Support Project – online Tier II resources</a:t>
            </a:r>
            <a:endParaRPr lang="en-US" sz="1400" dirty="0"/>
          </a:p>
          <a:p>
            <a:pPr marL="173736" indent="-173736"/>
            <a:r>
              <a:rPr lang="en-US" dirty="0">
                <a:hlinkClick r:id="rId5"/>
              </a:rPr>
              <a:t>Student Risk Screening Scale from Michigan’s Integrated Behavior and Learning Support Initiative</a:t>
            </a:r>
            <a:endParaRPr lang="en-US" sz="1400" dirty="0">
              <a:hlinkClick r:id="rId6"/>
            </a:endParaRPr>
          </a:p>
          <a:p>
            <a:pPr marL="173736" indent="-173736"/>
            <a:r>
              <a:rPr lang="en-US" dirty="0">
                <a:hlinkClick r:id="rId6"/>
              </a:rPr>
              <a:t>Overview and SRSS Data Tool Guide from Tennessee Behavior Supports Project</a:t>
            </a:r>
            <a:endParaRPr lang="en-US" dirty="0"/>
          </a:p>
          <a:p>
            <a:endParaRPr lang="en-US" dirty="0"/>
          </a:p>
          <a:p>
            <a:endParaRPr lang="en-US" dirty="0"/>
          </a:p>
        </p:txBody>
      </p:sp>
    </p:spTree>
    <p:extLst>
      <p:ext uri="{BB962C8B-B14F-4D97-AF65-F5344CB8AC3E}">
        <p14:creationId xmlns:p14="http://schemas.microsoft.com/office/powerpoint/2010/main" val="2600537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solidFill>
                  <a:schemeClr val="accent1"/>
                </a:solidFill>
              </a:rPr>
              <a:t>Resources (cont.)</a:t>
            </a:r>
          </a:p>
        </p:txBody>
      </p:sp>
      <p:sp>
        <p:nvSpPr>
          <p:cNvPr id="3" name="Content Placeholder 2">
            <a:extLst>
              <a:ext uri="{FF2B5EF4-FFF2-40B4-BE49-F238E27FC236}">
                <a16:creationId xmlns:a16="http://schemas.microsoft.com/office/drawing/2014/main" id="{F6538C39-78C8-4AB6-9041-E5912A474893}"/>
              </a:ext>
            </a:extLst>
          </p:cNvPr>
          <p:cNvSpPr>
            <a:spLocks noGrp="1"/>
          </p:cNvSpPr>
          <p:nvPr>
            <p:ph idx="1"/>
          </p:nvPr>
        </p:nvSpPr>
        <p:spPr/>
        <p:txBody>
          <a:bodyPr anchor="ctr"/>
          <a:lstStyle/>
          <a:p>
            <a:pPr marL="173736" indent="-173736"/>
            <a:r>
              <a:rPr lang="en-US" dirty="0">
                <a:hlinkClick r:id="rId3"/>
              </a:rPr>
              <a:t>The Social Validity Survey for Teachers </a:t>
            </a:r>
            <a:endParaRPr lang="en-US" dirty="0"/>
          </a:p>
          <a:p>
            <a:pPr marL="457200" lvl="1" indent="-173736"/>
            <a:r>
              <a:rPr lang="en-US" sz="1600" i="1" dirty="0"/>
              <a:t>Adapted from Deanne A. Crone, Leanne S. Hawken, and Robert H. Horner (2010)</a:t>
            </a:r>
          </a:p>
          <a:p>
            <a:pPr marL="173736" indent="-173736"/>
            <a:r>
              <a:rPr lang="en-US" dirty="0">
                <a:hlinkClick r:id="rId4"/>
              </a:rPr>
              <a:t>The Intervention Rating Profile</a:t>
            </a:r>
            <a:endParaRPr lang="en-US" dirty="0"/>
          </a:p>
          <a:p>
            <a:pPr marL="457200" lvl="1" indent="-173736"/>
            <a:r>
              <a:rPr lang="en-US" sz="1800" i="1" dirty="0"/>
              <a:t>Adapted from: Witt, J. C. and Elliott, S. N. (1985). Acceptability of classroom intervention strategies. In T. R. Kratochwill (Ed.), Advances in School Psychology, 4, 251-288. Mahwah, NJ: Erlbaum.</a:t>
            </a:r>
          </a:p>
        </p:txBody>
      </p:sp>
    </p:spTree>
    <p:extLst>
      <p:ext uri="{BB962C8B-B14F-4D97-AF65-F5344CB8AC3E}">
        <p14:creationId xmlns:p14="http://schemas.microsoft.com/office/powerpoint/2010/main" val="3843356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A3647-259E-4171-B9D4-7B26D4CDF745}"/>
              </a:ext>
            </a:extLst>
          </p:cNvPr>
          <p:cNvSpPr>
            <a:spLocks noGrp="1"/>
          </p:cNvSpPr>
          <p:nvPr>
            <p:ph type="title"/>
          </p:nvPr>
        </p:nvSpPr>
        <p:spPr>
          <a:xfrm>
            <a:off x="142241" y="513612"/>
            <a:ext cx="9408160" cy="905010"/>
          </a:xfrm>
        </p:spPr>
        <p:txBody>
          <a:bodyPr anchor="b">
            <a:noAutofit/>
          </a:bodyPr>
          <a:lstStyle/>
          <a:p>
            <a:r>
              <a:rPr lang="en-US" sz="4400" i="1" dirty="0">
                <a:latin typeface="Gabriola" panose="04040605051002020D02" pitchFamily="82" charset="0"/>
              </a:rPr>
              <a:t>A special thanks to the following for sharing content:</a:t>
            </a:r>
          </a:p>
        </p:txBody>
      </p:sp>
      <p:pic>
        <p:nvPicPr>
          <p:cNvPr id="6" name="Picture 5">
            <a:extLst>
              <a:ext uri="{FF2B5EF4-FFF2-40B4-BE49-F238E27FC236}">
                <a16:creationId xmlns:a16="http://schemas.microsoft.com/office/drawing/2014/main" id="{8CD24473-DE74-4246-A56C-AFE649705F69}"/>
              </a:ext>
            </a:extLst>
          </p:cNvPr>
          <p:cNvPicPr>
            <a:picLocks noChangeAspect="1"/>
          </p:cNvPicPr>
          <p:nvPr/>
        </p:nvPicPr>
        <p:blipFill rotWithShape="1">
          <a:blip r:embed="rId3"/>
          <a:srcRect l="28806" t="19815" r="27892" b="22036"/>
          <a:stretch/>
        </p:blipFill>
        <p:spPr>
          <a:xfrm>
            <a:off x="2090057" y="2474358"/>
            <a:ext cx="3907971" cy="2965020"/>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81D4F6FF-F83B-4A86-A50C-7BE023B8C4BD}"/>
              </a:ext>
            </a:extLst>
          </p:cNvPr>
          <p:cNvSpPr>
            <a:spLocks noGrp="1"/>
          </p:cNvSpPr>
          <p:nvPr>
            <p:ph idx="1"/>
          </p:nvPr>
        </p:nvSpPr>
        <p:spPr>
          <a:xfrm>
            <a:off x="7554687" y="1741715"/>
            <a:ext cx="4408714" cy="3924582"/>
          </a:xfrm>
        </p:spPr>
        <p:txBody>
          <a:bodyPr anchor="ctr">
            <a:noAutofit/>
          </a:bodyPr>
          <a:lstStyle/>
          <a:p>
            <a:pPr marL="173736" indent="-173736"/>
            <a:r>
              <a:rPr lang="en-US" sz="2400" dirty="0">
                <a:solidFill>
                  <a:srgbClr val="7030A0"/>
                </a:solidFill>
              </a:rPr>
              <a:t>Delaware Positive Behavior Support Project</a:t>
            </a:r>
          </a:p>
          <a:p>
            <a:pPr marL="173736" indent="-173736"/>
            <a:r>
              <a:rPr lang="en-US" sz="2400" dirty="0">
                <a:solidFill>
                  <a:srgbClr val="C00000"/>
                </a:solidFill>
              </a:rPr>
              <a:t>Tennessee Behavior Supports Project</a:t>
            </a:r>
          </a:p>
          <a:p>
            <a:pPr marL="173736" indent="-173736"/>
            <a:r>
              <a:rPr lang="en-US" sz="2400" dirty="0">
                <a:solidFill>
                  <a:srgbClr val="00B050"/>
                </a:solidFill>
              </a:rPr>
              <a:t>Missouri School-Wide Positive Behavior Support</a:t>
            </a:r>
          </a:p>
          <a:p>
            <a:pPr marL="173736" indent="-173736"/>
            <a:r>
              <a:rPr lang="en-US" sz="2400" dirty="0">
                <a:solidFill>
                  <a:srgbClr val="0070C0"/>
                </a:solidFill>
              </a:rPr>
              <a:t>OSEP Technical Assistance Center for PBIS</a:t>
            </a:r>
          </a:p>
          <a:p>
            <a:pPr marL="173736" indent="-173736"/>
            <a:r>
              <a:rPr lang="en-US" sz="2400" dirty="0">
                <a:solidFill>
                  <a:schemeClr val="accent4">
                    <a:lumMod val="50000"/>
                  </a:schemeClr>
                </a:solidFill>
              </a:rPr>
              <a:t>Michigan’s Integrated Behavior and Learning Support Initiative </a:t>
            </a:r>
          </a:p>
        </p:txBody>
      </p:sp>
    </p:spTree>
    <p:extLst>
      <p:ext uri="{BB962C8B-B14F-4D97-AF65-F5344CB8AC3E}">
        <p14:creationId xmlns:p14="http://schemas.microsoft.com/office/powerpoint/2010/main" val="179828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93A0F-80DD-4504-89C4-925690999F53}"/>
              </a:ext>
            </a:extLst>
          </p:cNvPr>
          <p:cNvSpPr>
            <a:spLocks noGrp="1"/>
          </p:cNvSpPr>
          <p:nvPr>
            <p:ph idx="1"/>
          </p:nvPr>
        </p:nvSpPr>
        <p:spPr/>
        <p:txBody>
          <a:bodyPr anchor="ctr">
            <a:normAutofit/>
          </a:bodyPr>
          <a:lstStyle/>
          <a:p>
            <a:pPr marL="173736" indent="-173736"/>
            <a:r>
              <a:rPr lang="en-US" b="1" dirty="0"/>
              <a:t>Data for identifying students </a:t>
            </a:r>
            <a:r>
              <a:rPr lang="en-US" dirty="0"/>
              <a:t>for Tier II interventions</a:t>
            </a:r>
          </a:p>
          <a:p>
            <a:pPr marL="173736" indent="-173736"/>
            <a:r>
              <a:rPr lang="en-US" b="1" dirty="0"/>
              <a:t>Data for progress monitoring </a:t>
            </a:r>
            <a:r>
              <a:rPr lang="en-US" dirty="0"/>
              <a:t>of students in interventions</a:t>
            </a:r>
          </a:p>
          <a:p>
            <a:pPr marL="173736" indent="-173736"/>
            <a:r>
              <a:rPr lang="en-US" b="1" dirty="0"/>
              <a:t>Data for monitoring Tier II systems </a:t>
            </a:r>
            <a:r>
              <a:rPr lang="en-US" dirty="0"/>
              <a:t>(overall progress of Tier II)</a:t>
            </a:r>
          </a:p>
        </p:txBody>
      </p:sp>
      <p:sp>
        <p:nvSpPr>
          <p:cNvPr id="2" name="Title 1">
            <a:extLst>
              <a:ext uri="{FF2B5EF4-FFF2-40B4-BE49-F238E27FC236}">
                <a16:creationId xmlns:a16="http://schemas.microsoft.com/office/drawing/2014/main" id="{BE6A9669-B300-4CCC-9C76-ACD96D75C11D}"/>
              </a:ext>
            </a:extLst>
          </p:cNvPr>
          <p:cNvSpPr>
            <a:spLocks noGrp="1"/>
          </p:cNvSpPr>
          <p:nvPr>
            <p:ph type="title"/>
          </p:nvPr>
        </p:nvSpPr>
        <p:spPr/>
        <p:txBody>
          <a:bodyPr/>
          <a:lstStyle/>
          <a:p>
            <a:r>
              <a:rPr lang="en-US" dirty="0"/>
              <a:t>Types of Data Collected at Tier II</a:t>
            </a:r>
          </a:p>
        </p:txBody>
      </p:sp>
    </p:spTree>
    <p:extLst>
      <p:ext uri="{BB962C8B-B14F-4D97-AF65-F5344CB8AC3E}">
        <p14:creationId xmlns:p14="http://schemas.microsoft.com/office/powerpoint/2010/main" val="53457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14FE-4128-45B2-96B6-40B418189462}"/>
              </a:ext>
            </a:extLst>
          </p:cNvPr>
          <p:cNvSpPr>
            <a:spLocks noGrp="1"/>
          </p:cNvSpPr>
          <p:nvPr>
            <p:ph type="title"/>
          </p:nvPr>
        </p:nvSpPr>
        <p:spPr/>
        <p:txBody>
          <a:bodyPr/>
          <a:lstStyle/>
          <a:p>
            <a:r>
              <a:rPr lang="en-US" dirty="0"/>
              <a:t>Data for Identifying and Placing Students</a:t>
            </a:r>
          </a:p>
        </p:txBody>
      </p:sp>
      <p:sp>
        <p:nvSpPr>
          <p:cNvPr id="3" name="Content Placeholder 2">
            <a:extLst>
              <a:ext uri="{FF2B5EF4-FFF2-40B4-BE49-F238E27FC236}">
                <a16:creationId xmlns:a16="http://schemas.microsoft.com/office/drawing/2014/main" id="{B61C9709-3E87-4679-A4BC-5363B15F1017}"/>
              </a:ext>
            </a:extLst>
          </p:cNvPr>
          <p:cNvSpPr>
            <a:spLocks noGrp="1"/>
          </p:cNvSpPr>
          <p:nvPr>
            <p:ph idx="1"/>
          </p:nvPr>
        </p:nvSpPr>
        <p:spPr>
          <a:xfrm>
            <a:off x="838200" y="2048256"/>
            <a:ext cx="10515600" cy="3857244"/>
          </a:xfrm>
        </p:spPr>
        <p:txBody>
          <a:bodyPr>
            <a:normAutofit/>
          </a:bodyPr>
          <a:lstStyle/>
          <a:p>
            <a:pPr marL="173736" lvl="1" indent="-173736">
              <a:spcBef>
                <a:spcPts val="1000"/>
              </a:spcBef>
            </a:pPr>
            <a:r>
              <a:rPr lang="en-US" sz="2800" dirty="0"/>
              <a:t>Relevant school-wide data (behavior, academics, absences, etc.)</a:t>
            </a:r>
          </a:p>
          <a:p>
            <a:pPr marL="173736" lvl="1" indent="-173736">
              <a:spcBef>
                <a:spcPts val="1000"/>
              </a:spcBef>
            </a:pPr>
            <a:r>
              <a:rPr lang="en-US" sz="2800" dirty="0"/>
              <a:t>Universal screening data</a:t>
            </a:r>
          </a:p>
          <a:p>
            <a:pPr marL="173736" lvl="1" indent="-173736">
              <a:spcBef>
                <a:spcPts val="1000"/>
              </a:spcBef>
            </a:pPr>
            <a:r>
              <a:rPr lang="en-US" sz="2800" dirty="0"/>
              <a:t>Data to determine function of behavior and placement in the appropriate intervention</a:t>
            </a:r>
          </a:p>
        </p:txBody>
      </p:sp>
    </p:spTree>
    <p:extLst>
      <p:ext uri="{BB962C8B-B14F-4D97-AF65-F5344CB8AC3E}">
        <p14:creationId xmlns:p14="http://schemas.microsoft.com/office/powerpoint/2010/main" val="124779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5B64-F0D0-4A0C-AE64-6F8FC5802A9F}"/>
              </a:ext>
            </a:extLst>
          </p:cNvPr>
          <p:cNvSpPr>
            <a:spLocks noGrp="1"/>
          </p:cNvSpPr>
          <p:nvPr>
            <p:ph type="title"/>
          </p:nvPr>
        </p:nvSpPr>
        <p:spPr/>
        <p:txBody>
          <a:bodyPr>
            <a:normAutofit/>
          </a:bodyPr>
          <a:lstStyle/>
          <a:p>
            <a:r>
              <a:rPr lang="en-US" dirty="0"/>
              <a:t>Progress Monitoring Data</a:t>
            </a:r>
          </a:p>
        </p:txBody>
      </p:sp>
      <p:sp>
        <p:nvSpPr>
          <p:cNvPr id="3" name="Content Placeholder 2">
            <a:extLst>
              <a:ext uri="{FF2B5EF4-FFF2-40B4-BE49-F238E27FC236}">
                <a16:creationId xmlns:a16="http://schemas.microsoft.com/office/drawing/2014/main" id="{0B02D56B-EF8F-412B-9916-5210E1E00E6C}"/>
              </a:ext>
            </a:extLst>
          </p:cNvPr>
          <p:cNvSpPr>
            <a:spLocks noGrp="1"/>
          </p:cNvSpPr>
          <p:nvPr>
            <p:ph idx="1"/>
          </p:nvPr>
        </p:nvSpPr>
        <p:spPr>
          <a:xfrm>
            <a:off x="838200" y="1950720"/>
            <a:ext cx="10515600" cy="3954780"/>
          </a:xfrm>
        </p:spPr>
        <p:txBody>
          <a:bodyPr/>
          <a:lstStyle/>
          <a:p>
            <a:pPr marL="173736" indent="-173736"/>
            <a:r>
              <a:rPr lang="en-US" dirty="0"/>
              <a:t>Baseline data</a:t>
            </a:r>
          </a:p>
          <a:p>
            <a:pPr marL="173736" indent="-173736"/>
            <a:r>
              <a:rPr lang="en-US" dirty="0"/>
              <a:t>Daily progress reports</a:t>
            </a:r>
          </a:p>
          <a:p>
            <a:pPr marL="173736" indent="-173736"/>
            <a:r>
              <a:rPr lang="en-US" dirty="0"/>
              <a:t>Any other relevant data, such as academic data, discipline data, absences, etc. (based on each student’s goals)</a:t>
            </a:r>
          </a:p>
          <a:p>
            <a:pPr marL="173736" indent="-173736"/>
            <a:r>
              <a:rPr lang="en-US" dirty="0"/>
              <a:t>Social validity data</a:t>
            </a:r>
          </a:p>
        </p:txBody>
      </p:sp>
    </p:spTree>
    <p:extLst>
      <p:ext uri="{BB962C8B-B14F-4D97-AF65-F5344CB8AC3E}">
        <p14:creationId xmlns:p14="http://schemas.microsoft.com/office/powerpoint/2010/main" val="220298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CA3E-99F7-4831-8E45-AB3584C4B164}"/>
              </a:ext>
            </a:extLst>
          </p:cNvPr>
          <p:cNvSpPr>
            <a:spLocks noGrp="1"/>
          </p:cNvSpPr>
          <p:nvPr>
            <p:ph type="title"/>
          </p:nvPr>
        </p:nvSpPr>
        <p:spPr/>
        <p:txBody>
          <a:bodyPr/>
          <a:lstStyle/>
          <a:p>
            <a:r>
              <a:rPr lang="en-US" dirty="0"/>
              <a:t>Systems Data</a:t>
            </a:r>
          </a:p>
        </p:txBody>
      </p:sp>
      <p:sp>
        <p:nvSpPr>
          <p:cNvPr id="5" name="Content Placeholder 4">
            <a:extLst>
              <a:ext uri="{FF2B5EF4-FFF2-40B4-BE49-F238E27FC236}">
                <a16:creationId xmlns:a16="http://schemas.microsoft.com/office/drawing/2014/main" id="{B052BD24-A94F-4B32-9B34-6F06D917908D}"/>
              </a:ext>
            </a:extLst>
          </p:cNvPr>
          <p:cNvSpPr>
            <a:spLocks noGrp="1"/>
          </p:cNvSpPr>
          <p:nvPr>
            <p:ph idx="1"/>
          </p:nvPr>
        </p:nvSpPr>
        <p:spPr>
          <a:xfrm>
            <a:off x="838200" y="2060448"/>
            <a:ext cx="10515600" cy="3845052"/>
          </a:xfrm>
        </p:spPr>
        <p:txBody>
          <a:bodyPr/>
          <a:lstStyle/>
          <a:p>
            <a:pPr marL="173736" indent="-173736"/>
            <a:r>
              <a:rPr lang="en-US" dirty="0"/>
              <a:t>Aggregated student data for each intervention</a:t>
            </a:r>
          </a:p>
          <a:p>
            <a:pPr marL="173736" indent="-173736"/>
            <a:r>
              <a:rPr lang="en-US" dirty="0"/>
              <a:t>Aggregated data for all interventions</a:t>
            </a:r>
          </a:p>
        </p:txBody>
      </p:sp>
    </p:spTree>
    <p:extLst>
      <p:ext uri="{BB962C8B-B14F-4D97-AF65-F5344CB8AC3E}">
        <p14:creationId xmlns:p14="http://schemas.microsoft.com/office/powerpoint/2010/main" val="2276117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2923</TotalTime>
  <Words>6001</Words>
  <Application>Microsoft Office PowerPoint</Application>
  <PresentationFormat>Widescreen</PresentationFormat>
  <Paragraphs>641</Paragraphs>
  <Slides>57</Slides>
  <Notes>57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Gabriola</vt:lpstr>
      <vt:lpstr>Georgia</vt:lpstr>
      <vt:lpstr>Noto Sans Symbols</vt:lpstr>
      <vt:lpstr>Trebuchet MS</vt:lpstr>
      <vt:lpstr>Wingdings</vt:lpstr>
      <vt:lpstr>Office Theme</vt:lpstr>
      <vt:lpstr>Collecting and Using Data  for Tier II Decision Making</vt:lpstr>
      <vt:lpstr>Purpose of This Module  Give an overview of the various uses of data at Tier II of PBIS</vt:lpstr>
      <vt:lpstr>Objectives</vt:lpstr>
      <vt:lpstr>PowerPoint Presentation</vt:lpstr>
      <vt:lpstr>Using Data for Tier II Decision Making: Three Primary Ways</vt:lpstr>
      <vt:lpstr>Types of Data Collected at Tier II</vt:lpstr>
      <vt:lpstr>Data for Identifying and Placing Students</vt:lpstr>
      <vt:lpstr>Progress Monitoring Data</vt:lpstr>
      <vt:lpstr>Systems Data</vt:lpstr>
      <vt:lpstr>Using Data to Identify Students for Tier II Interventions </vt:lpstr>
      <vt:lpstr>Developing Data Decision Rules</vt:lpstr>
      <vt:lpstr>PowerPoint Presentation</vt:lpstr>
      <vt:lpstr>Some Options for Collecting School-wide Behavior Data</vt:lpstr>
      <vt:lpstr>Drilling Down in the Data</vt:lpstr>
      <vt:lpstr>Example Students with two to five referrals over two months:</vt:lpstr>
      <vt:lpstr>Screening Data</vt:lpstr>
      <vt:lpstr>Example:  Student Risk Screening Scale (SRSS)</vt:lpstr>
      <vt:lpstr>SRSS Data Collection</vt:lpstr>
      <vt:lpstr>SRSS Data - Internalizing Behavior</vt:lpstr>
      <vt:lpstr>Screening Tool Resource</vt:lpstr>
      <vt:lpstr>Determining the Function of Behavior</vt:lpstr>
      <vt:lpstr>Antecedent-Behavior-Consequence Form</vt:lpstr>
      <vt:lpstr>Using Data to Select Interventions</vt:lpstr>
      <vt:lpstr>Collecting and Using Data to Monitor the Progress of Students in Tier II Interventions </vt:lpstr>
      <vt:lpstr>Baseline Data</vt:lpstr>
      <vt:lpstr>Monitoring Student Progress</vt:lpstr>
      <vt:lpstr>Daily Student Data</vt:lpstr>
      <vt:lpstr>Example: Daily Progress Report (DPR)</vt:lpstr>
      <vt:lpstr>Example: DPR with Individualized Features</vt:lpstr>
      <vt:lpstr>Tools for Collecting Tier II Data</vt:lpstr>
      <vt:lpstr>Example: Individual Student Data  with Goal and Trend Lines</vt:lpstr>
      <vt:lpstr>Using Data to Decide Next Steps </vt:lpstr>
      <vt:lpstr>Data-based Decisions About Students</vt:lpstr>
      <vt:lpstr>Examples of Data Decision Rules</vt:lpstr>
      <vt:lpstr>Do it With Fidelity!</vt:lpstr>
      <vt:lpstr>2.11 Student Performance Data</vt:lpstr>
      <vt:lpstr>Social Validity Data</vt:lpstr>
      <vt:lpstr>Assessing Social Validity</vt:lpstr>
      <vt:lpstr>When to Assess Social Validity?</vt:lpstr>
      <vt:lpstr>Example: Social Validity Rating Form (Teachers) </vt:lpstr>
      <vt:lpstr>Example: Student Interview</vt:lpstr>
      <vt:lpstr>Using Data to Monitor and Evaluate Tier II Systems</vt:lpstr>
      <vt:lpstr>Evaluating Tier II Systems</vt:lpstr>
      <vt:lpstr>Example: Fidelity Check</vt:lpstr>
      <vt:lpstr>Example All students in Check-in, Check-out over one month:</vt:lpstr>
      <vt:lpstr>Evaluating Outcomes</vt:lpstr>
      <vt:lpstr>Some Guiding Questions</vt:lpstr>
      <vt:lpstr>More Guiding Questions</vt:lpstr>
      <vt:lpstr>Problem-Solving for Tier II Systems</vt:lpstr>
      <vt:lpstr>Example of a Tier II Meeting</vt:lpstr>
      <vt:lpstr>Do it With Fidelity!</vt:lpstr>
      <vt:lpstr>2.10 Level of Use</vt:lpstr>
      <vt:lpstr>Summary and Resources</vt:lpstr>
      <vt:lpstr>Summary</vt:lpstr>
      <vt:lpstr>Resources </vt:lpstr>
      <vt:lpstr>Resources (cont.)</vt:lpstr>
      <vt:lpstr>A special thanks to the following for sharing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and Using Data  for Tier II Decision Making</dc:title>
  <dc:creator>Rebecca Hegger</dc:creator>
  <cp:lastModifiedBy>Rebecca Hegger</cp:lastModifiedBy>
  <cp:revision>105</cp:revision>
  <cp:lastPrinted>2019-09-24T15:38:01Z</cp:lastPrinted>
  <dcterms:created xsi:type="dcterms:W3CDTF">2019-08-08T20:54:18Z</dcterms:created>
  <dcterms:modified xsi:type="dcterms:W3CDTF">2020-07-07T14:30:30Z</dcterms:modified>
</cp:coreProperties>
</file>