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1320" r:id="rId3"/>
    <p:sldId id="256" r:id="rId4"/>
    <p:sldId id="1294" r:id="rId5"/>
    <p:sldId id="1305" r:id="rId6"/>
    <p:sldId id="1306" r:id="rId7"/>
    <p:sldId id="1307" r:id="rId8"/>
    <p:sldId id="1308" r:id="rId9"/>
    <p:sldId id="1312" r:id="rId10"/>
    <p:sldId id="1310" r:id="rId11"/>
    <p:sldId id="1348" r:id="rId12"/>
    <p:sldId id="1337" r:id="rId13"/>
    <p:sldId id="1311" r:id="rId14"/>
    <p:sldId id="1336" r:id="rId15"/>
    <p:sldId id="1335" r:id="rId16"/>
    <p:sldId id="1334" r:id="rId17"/>
    <p:sldId id="1330" r:id="rId18"/>
    <p:sldId id="1319" r:id="rId19"/>
    <p:sldId id="1331" r:id="rId20"/>
    <p:sldId id="1352" r:id="rId21"/>
    <p:sldId id="1332" r:id="rId22"/>
    <p:sldId id="1333" r:id="rId23"/>
    <p:sldId id="1349" r:id="rId24"/>
    <p:sldId id="1350" r:id="rId25"/>
    <p:sldId id="1321" r:id="rId26"/>
    <p:sldId id="1343" r:id="rId27"/>
    <p:sldId id="324" r:id="rId28"/>
    <p:sldId id="1344" r:id="rId29"/>
    <p:sldId id="1323" r:id="rId30"/>
    <p:sldId id="1324" r:id="rId31"/>
    <p:sldId id="1325" r:id="rId32"/>
    <p:sldId id="1326" r:id="rId33"/>
    <p:sldId id="1327" r:id="rId34"/>
    <p:sldId id="1328" r:id="rId35"/>
    <p:sldId id="1347" r:id="rId36"/>
    <p:sldId id="1372" r:id="rId37"/>
    <p:sldId id="1373" r:id="rId38"/>
    <p:sldId id="1357" r:id="rId39"/>
    <p:sldId id="1365" r:id="rId40"/>
    <p:sldId id="1366" r:id="rId41"/>
    <p:sldId id="1358" r:id="rId42"/>
    <p:sldId id="1359" r:id="rId43"/>
    <p:sldId id="1360" r:id="rId44"/>
    <p:sldId id="1356" r:id="rId45"/>
    <p:sldId id="1355" r:id="rId46"/>
    <p:sldId id="1364" r:id="rId47"/>
    <p:sldId id="1361" r:id="rId48"/>
    <p:sldId id="1369" r:id="rId49"/>
    <p:sldId id="1338" r:id="rId50"/>
    <p:sldId id="1339" r:id="rId51"/>
    <p:sldId id="1345" r:id="rId52"/>
    <p:sldId id="1370" r:id="rId53"/>
    <p:sldId id="1346" r:id="rId54"/>
    <p:sldId id="1368" r:id="rId55"/>
    <p:sldId id="1340" r:id="rId56"/>
    <p:sldId id="1341" r:id="rId57"/>
    <p:sldId id="1342" r:id="rId58"/>
    <p:sldId id="1362" r:id="rId59"/>
    <p:sldId id="132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3" clrIdx="0">
    <p:extLst>
      <p:ext uri="{19B8F6BF-5375-455C-9EA6-DF929625EA0E}">
        <p15:presenceInfo xmlns:p15="http://schemas.microsoft.com/office/powerpoint/2012/main" userId="S-1-5-21-1547161642-1343024091-725345543-6258" providerId="AD"/>
      </p:ext>
    </p:extLst>
  </p:cmAuthor>
  <p:cmAuthor id="2" name="Rebecca Hegger" initials="RH" lastIdx="3" clrIdx="1">
    <p:extLst>
      <p:ext uri="{19B8F6BF-5375-455C-9EA6-DF929625EA0E}">
        <p15:presenceInfo xmlns:p15="http://schemas.microsoft.com/office/powerpoint/2012/main" userId="1ae0273c735cb329" providerId="Windows Live"/>
      </p:ext>
    </p:extLst>
  </p:cmAuthor>
  <p:cmAuthor id="3" name="Anne Merten" initials="AM" lastIdx="5" clrIdx="2">
    <p:extLst>
      <p:ext uri="{19B8F6BF-5375-455C-9EA6-DF929625EA0E}">
        <p15:presenceInfo xmlns:p15="http://schemas.microsoft.com/office/powerpoint/2012/main" userId="S-1-5-21-1547161642-1343024091-725345543-3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E1"/>
    <a:srgbClr val="E9EFF7"/>
    <a:srgbClr val="7476DA"/>
    <a:srgbClr val="2E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89" autoAdjust="0"/>
  </p:normalViewPr>
  <p:slideViewPr>
    <p:cSldViewPr snapToGrid="0">
      <p:cViewPr varScale="1">
        <p:scale>
          <a:sx n="71" d="100"/>
          <a:sy n="71" d="100"/>
        </p:scale>
        <p:origin x="1138" y="53"/>
      </p:cViewPr>
      <p:guideLst/>
    </p:cSldViewPr>
  </p:slideViewPr>
  <p:notesTextViewPr>
    <p:cViewPr>
      <p:scale>
        <a:sx n="3" d="2"/>
        <a:sy n="3" d="2"/>
      </p:scale>
      <p:origin x="0" y="0"/>
    </p:cViewPr>
  </p:notesTextViewPr>
  <p:sorterViewPr>
    <p:cViewPr>
      <p:scale>
        <a:sx n="100" d="100"/>
        <a:sy n="100" d="100"/>
      </p:scale>
      <p:origin x="0" y="-882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26T13:24:39.266" idx="3">
    <p:pos x="10" y="10"/>
    <p:text>look at student stories of how mentoring affected them</p:text>
    <p:extLst>
      <p:ext uri="{C676402C-5697-4E1C-873F-D02D1690AC5C}">
        <p15:threadingInfo xmlns:p15="http://schemas.microsoft.com/office/powerpoint/2012/main" timeZoneBias="360"/>
      </p:ext>
    </p:extLst>
  </p:cm>
  <p:cm authorId="3" dt="2020-02-26T13:33:06.624" idx="5">
    <p:pos x="106" y="106"/>
    <p:text>Stuttgart Park Avenue as potential to highlight CICO/Mentoring; Blytheville High School maybe for Check and Connect</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9B9B6-5C03-4A80-B732-EBC5D231AD9C}" type="datetimeFigureOut">
              <a:rPr lang="en-US" smtClean="0"/>
              <a:t>7/7/2020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50410-193E-440B-B6A7-594CC5946CDB}" type="slidenum">
              <a:rPr lang="en-US" smtClean="0"/>
              <a:t>‹#›</a:t>
            </a:fld>
            <a:endParaRPr lang="en-US" dirty="0"/>
          </a:p>
        </p:txBody>
      </p:sp>
    </p:spTree>
    <p:extLst>
      <p:ext uri="{BB962C8B-B14F-4D97-AF65-F5344CB8AC3E}">
        <p14:creationId xmlns:p14="http://schemas.microsoft.com/office/powerpoint/2010/main" val="193017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terventioncentral.org/self_management_self_monito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ducationnorthwest.org/sites/default/files/foundations.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biscompendium.ssd.k12.mo.us/images/Tier2_3/SelfManagement/sample%20SM%20intervention%20guidelines.do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1</a:t>
            </a:fld>
            <a:endParaRPr lang="en-US" dirty="0"/>
          </a:p>
        </p:txBody>
      </p:sp>
    </p:spTree>
    <p:extLst>
      <p:ext uri="{BB962C8B-B14F-4D97-AF65-F5344CB8AC3E}">
        <p14:creationId xmlns:p14="http://schemas.microsoft.com/office/powerpoint/2010/main" val="258308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example shows what a DPR might look like at the elementary level for a student in a self-monitoring intervention.</a:t>
            </a:r>
          </a:p>
          <a:p>
            <a:pPr marL="171450" indent="-171450">
              <a:buFont typeface="Arial" panose="020B0604020202020204" pitchFamily="34" charset="0"/>
              <a:buChar char="•"/>
            </a:pPr>
            <a:r>
              <a:rPr lang="en-US" dirty="0"/>
              <a:t>The target behaviors will always be tied to the behavior expectations developed in Tier I.</a:t>
            </a:r>
          </a:p>
          <a:p>
            <a:pPr marL="171450" indent="-171450">
              <a:buFont typeface="Arial" panose="020B0604020202020204" pitchFamily="34" charset="0"/>
              <a:buChar char="•"/>
            </a:pPr>
            <a:r>
              <a:rPr lang="en-US" dirty="0"/>
              <a:t>Note that in this example, there is a place for the teacher to give the student feedback on their self-reporting of their behavior. The teacher and student will have a brief positive interaction to discuss the student’s score for using each behavior. This can be faded over time as the student and teacher agree on the scores.</a:t>
            </a:r>
          </a:p>
        </p:txBody>
      </p:sp>
      <p:sp>
        <p:nvSpPr>
          <p:cNvPr id="4" name="Slide Number Placeholder 3"/>
          <p:cNvSpPr>
            <a:spLocks noGrp="1"/>
          </p:cNvSpPr>
          <p:nvPr>
            <p:ph type="sldNum" sz="quarter" idx="5"/>
          </p:nvPr>
        </p:nvSpPr>
        <p:spPr/>
        <p:txBody>
          <a:bodyPr/>
          <a:lstStyle/>
          <a:p>
            <a:fld id="{57550410-193E-440B-B6A7-594CC5946CDB}" type="slidenum">
              <a:rPr lang="en-US" smtClean="0"/>
              <a:t>14</a:t>
            </a:fld>
            <a:endParaRPr lang="en-US" dirty="0"/>
          </a:p>
        </p:txBody>
      </p:sp>
    </p:spTree>
    <p:extLst>
      <p:ext uri="{BB962C8B-B14F-4D97-AF65-F5344CB8AC3E}">
        <p14:creationId xmlns:p14="http://schemas.microsoft.com/office/powerpoint/2010/main" val="4312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high school example also shows the specific behaviors the student is targeting for each of the expectations.</a:t>
            </a:r>
          </a:p>
          <a:p>
            <a:pPr marL="171450" indent="-171450">
              <a:buFont typeface="Arial" panose="020B0604020202020204" pitchFamily="34" charset="0"/>
              <a:buChar char="•"/>
            </a:pPr>
            <a:r>
              <a:rPr lang="en-US" dirty="0"/>
              <a:t>Each period, there is a space for a teacher to initial the form.</a:t>
            </a:r>
          </a:p>
        </p:txBody>
      </p:sp>
      <p:sp>
        <p:nvSpPr>
          <p:cNvPr id="4" name="Slide Number Placeholder 3"/>
          <p:cNvSpPr>
            <a:spLocks noGrp="1"/>
          </p:cNvSpPr>
          <p:nvPr>
            <p:ph type="sldNum" sz="quarter" idx="5"/>
          </p:nvPr>
        </p:nvSpPr>
        <p:spPr/>
        <p:txBody>
          <a:bodyPr/>
          <a:lstStyle/>
          <a:p>
            <a:fld id="{57550410-193E-440B-B6A7-594CC5946CDB}" type="slidenum">
              <a:rPr lang="en-US" smtClean="0"/>
              <a:t>15</a:t>
            </a:fld>
            <a:endParaRPr lang="en-US" dirty="0"/>
          </a:p>
        </p:txBody>
      </p:sp>
    </p:spTree>
    <p:extLst>
      <p:ext uri="{BB962C8B-B14F-4D97-AF65-F5344CB8AC3E}">
        <p14:creationId xmlns:p14="http://schemas.microsoft.com/office/powerpoint/2010/main" val="401568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Some guiding questions:</a:t>
            </a:r>
          </a:p>
          <a:p>
            <a:pPr marL="457200" lvl="1" indent="-171450">
              <a:buFont typeface="Arial" panose="020B0604020202020204" pitchFamily="34" charset="0"/>
              <a:buChar char="•"/>
            </a:pPr>
            <a:r>
              <a:rPr lang="en-US" dirty="0"/>
              <a:t>What data rules will determine when the student should begin fading from the intervention?</a:t>
            </a:r>
          </a:p>
          <a:p>
            <a:pPr marL="457200" lvl="1" indent="-171450">
              <a:buFont typeface="Arial" panose="020B0604020202020204" pitchFamily="34" charset="0"/>
              <a:buChar char="•"/>
            </a:pPr>
            <a:r>
              <a:rPr lang="en-US" dirty="0"/>
              <a:t>What data rules will determine when the student should graduate from the intervention?</a:t>
            </a:r>
          </a:p>
          <a:p>
            <a:pPr marL="457200" lvl="1" indent="-171450">
              <a:buFont typeface="Arial" panose="020B0604020202020204" pitchFamily="34" charset="0"/>
              <a:buChar char="•"/>
            </a:pPr>
            <a:r>
              <a:rPr lang="en-US" dirty="0"/>
              <a:t>What process will be used to follow up periodically with the student?</a:t>
            </a:r>
          </a:p>
        </p:txBody>
      </p:sp>
      <p:sp>
        <p:nvSpPr>
          <p:cNvPr id="4" name="Slide Number Placeholder 3"/>
          <p:cNvSpPr>
            <a:spLocks noGrp="1"/>
          </p:cNvSpPr>
          <p:nvPr>
            <p:ph type="sldNum" sz="quarter" idx="5"/>
          </p:nvPr>
        </p:nvSpPr>
        <p:spPr/>
        <p:txBody>
          <a:bodyPr/>
          <a:lstStyle/>
          <a:p>
            <a:fld id="{57550410-193E-440B-B6A7-594CC5946CDB}" type="slidenum">
              <a:rPr lang="en-US" smtClean="0"/>
              <a:t>16</a:t>
            </a:fld>
            <a:endParaRPr lang="en-US" dirty="0"/>
          </a:p>
        </p:txBody>
      </p:sp>
    </p:spTree>
    <p:extLst>
      <p:ext uri="{BB962C8B-B14F-4D97-AF65-F5344CB8AC3E}">
        <p14:creationId xmlns:p14="http://schemas.microsoft.com/office/powerpoint/2010/main" val="257382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Self-monitoring doesn’t require a lot of staff resources; the intervention coordinator will get the student started on the intervention and then the student’s teacher(s) will give them some support that will fade over time.</a:t>
            </a:r>
          </a:p>
          <a:p>
            <a:pPr marL="171450" indent="-171450">
              <a:buFont typeface="Arial" panose="020B0604020202020204" pitchFamily="34" charset="0"/>
              <a:buChar char="•"/>
            </a:pPr>
            <a:r>
              <a:rPr lang="en-US" dirty="0"/>
              <a:t>There will need to be communication processes in place:</a:t>
            </a:r>
          </a:p>
          <a:p>
            <a:pPr marL="457200" lvl="1" indent="-171450">
              <a:buFont typeface="Arial" panose="020B0604020202020204" pitchFamily="34" charset="0"/>
              <a:buChar char="•"/>
            </a:pPr>
            <a:r>
              <a:rPr lang="en-US" dirty="0"/>
              <a:t>Parent communication about the intervention and progress</a:t>
            </a:r>
          </a:p>
          <a:p>
            <a:pPr marL="457200" lvl="1" indent="-171450">
              <a:buFont typeface="Arial" panose="020B0604020202020204" pitchFamily="34" charset="0"/>
              <a:buChar char="•"/>
            </a:pPr>
            <a:r>
              <a:rPr lang="en-US" dirty="0"/>
              <a:t>Teacher communication about the intervention, how they will be involved, and how the student is doing</a:t>
            </a:r>
          </a:p>
          <a:p>
            <a:pPr marL="457200" lvl="1" indent="-171450">
              <a:buFont typeface="Arial" panose="020B0604020202020204" pitchFamily="34" charset="0"/>
              <a:buChar char="•"/>
            </a:pPr>
            <a:r>
              <a:rPr lang="en-US" dirty="0"/>
              <a:t>The Tier II team will need updates on all the students in this intervention at team meetings.</a:t>
            </a:r>
          </a:p>
          <a:p>
            <a:pPr marL="457200" lvl="1" indent="-171450">
              <a:buFont typeface="Arial" panose="020B0604020202020204" pitchFamily="34" charset="0"/>
              <a:buChar char="•"/>
            </a:pPr>
            <a:r>
              <a:rPr lang="en-US" dirty="0"/>
              <a:t>A data system or process will need to be in place to record and graph the student’s progress with the intervention</a:t>
            </a:r>
          </a:p>
          <a:p>
            <a:pPr marL="171450" lvl="0" indent="-171450">
              <a:buFont typeface="Arial" panose="020B0604020202020204" pitchFamily="34" charset="0"/>
              <a:buChar char="•"/>
            </a:pPr>
            <a:r>
              <a:rPr lang="en-US" dirty="0"/>
              <a:t>Some kind of device or system will need to be used by the student to get regular prompts to self-monitor.</a:t>
            </a:r>
          </a:p>
          <a:p>
            <a:r>
              <a:rPr lang="en-US" dirty="0"/>
              <a:t>For more information on prompting device:</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hlinkClick r:id="rId3"/>
              </a:rPr>
              <a:t>https://www.interventioncentral.org/self_management_self_monitoring</a:t>
            </a:r>
            <a:endParaRPr lang="en-US" sz="1200" b="0" i="0" u="none" strike="noStrike" kern="1200" dirty="0">
              <a:solidFill>
                <a:schemeClr val="tx1"/>
              </a:solidFill>
              <a:effectLst/>
              <a:latin typeface="+mn-lt"/>
              <a:ea typeface="+mn-ea"/>
              <a:cs typeface="+mn-cs"/>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17</a:t>
            </a:fld>
            <a:endParaRPr lang="en-US" dirty="0"/>
          </a:p>
        </p:txBody>
      </p:sp>
    </p:spTree>
    <p:extLst>
      <p:ext uri="{BB962C8B-B14F-4D97-AF65-F5344CB8AC3E}">
        <p14:creationId xmlns:p14="http://schemas.microsoft.com/office/powerpoint/2010/main" val="228857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checklist will be in the facilitator guide as a handout.</a:t>
            </a:r>
          </a:p>
          <a:p>
            <a:pPr marL="457200" lvl="1" indent="-171450">
              <a:buFont typeface="Arial" panose="020B0604020202020204" pitchFamily="34" charset="0"/>
              <a:buChar char="•"/>
            </a:pPr>
            <a:r>
              <a:rPr lang="en-US" dirty="0"/>
              <a:t>Identify an intervention coordinator.</a:t>
            </a:r>
          </a:p>
          <a:p>
            <a:pPr marL="457200" lvl="1" indent="-171450">
              <a:buFont typeface="Arial" panose="020B0604020202020204" pitchFamily="34" charset="0"/>
              <a:buChar char="•"/>
            </a:pPr>
            <a:r>
              <a:rPr lang="en-US" dirty="0"/>
              <a:t>Develop a plan for:</a:t>
            </a:r>
          </a:p>
          <a:p>
            <a:pPr marL="914400" lvl="2" indent="-171450">
              <a:buFont typeface="Arial" panose="020B0604020202020204" pitchFamily="34" charset="0"/>
              <a:buChar char="•"/>
            </a:pPr>
            <a:r>
              <a:rPr lang="en-US" dirty="0"/>
              <a:t>Identifying the problem behavior</a:t>
            </a:r>
          </a:p>
          <a:p>
            <a:pPr marL="914400" lvl="2" indent="-171450">
              <a:buFont typeface="Arial" panose="020B0604020202020204" pitchFamily="34" charset="0"/>
              <a:buChar char="•"/>
            </a:pPr>
            <a:r>
              <a:rPr lang="en-US" dirty="0"/>
              <a:t>Identifying the replacement behavior</a:t>
            </a:r>
          </a:p>
          <a:p>
            <a:pPr marL="914400" lvl="2" indent="-171450">
              <a:buFont typeface="Arial" panose="020B0604020202020204" pitchFamily="34" charset="0"/>
              <a:buChar char="•"/>
            </a:pPr>
            <a:r>
              <a:rPr lang="en-US" dirty="0"/>
              <a:t>Collecting baseline data</a:t>
            </a:r>
          </a:p>
          <a:p>
            <a:pPr marL="457200" lvl="1" indent="-171450">
              <a:buFont typeface="Arial" panose="020B0604020202020204" pitchFamily="34" charset="0"/>
              <a:buChar char="•"/>
            </a:pPr>
            <a:r>
              <a:rPr lang="en-US" dirty="0"/>
              <a:t>Design the process and determine what materials will be used (e.g., timers, DPRs, parent notification, etc.).</a:t>
            </a:r>
          </a:p>
          <a:p>
            <a:pPr marL="457200" lvl="1" indent="-171450">
              <a:buFont typeface="Arial" panose="020B0604020202020204" pitchFamily="34" charset="0"/>
              <a:buChar char="•"/>
            </a:pPr>
            <a:r>
              <a:rPr lang="en-US" dirty="0"/>
              <a:t>Develop a plan for training students and staff on the intervention (teachers will have to help students when they first start the intervention).</a:t>
            </a:r>
          </a:p>
          <a:p>
            <a:pPr marL="457200" lvl="1" indent="-171450">
              <a:buFont typeface="Arial" panose="020B0604020202020204" pitchFamily="34" charset="0"/>
              <a:buChar char="•"/>
            </a:pPr>
            <a:r>
              <a:rPr lang="en-US" dirty="0"/>
              <a:t>Determine exit criteria for intervention (e.g., student and teacher agree on assessment 80% of the time).</a:t>
            </a:r>
          </a:p>
          <a:p>
            <a:pPr marL="457200" lvl="1" indent="-171450">
              <a:buFont typeface="Arial" panose="020B0604020202020204" pitchFamily="34" charset="0"/>
              <a:buChar char="•"/>
            </a:pPr>
            <a:r>
              <a:rPr lang="en-US" dirty="0"/>
              <a:t>Determine a follow up plan (periodic checks with staff, looking at discipline data, etc.).</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128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When a student has made positive progress with another intervention (based on the student’s goals and the data decision rules), but the team decides that the student needs some additional time to build self-management skills to maintain the new skills and behaviors they have learned, they can move the student to self-monitoring.</a:t>
            </a:r>
          </a:p>
        </p:txBody>
      </p:sp>
      <p:sp>
        <p:nvSpPr>
          <p:cNvPr id="4" name="Slide Number Placeholder 3"/>
          <p:cNvSpPr>
            <a:spLocks noGrp="1"/>
          </p:cNvSpPr>
          <p:nvPr>
            <p:ph type="sldNum" sz="quarter" idx="5"/>
          </p:nvPr>
        </p:nvSpPr>
        <p:spPr/>
        <p:txBody>
          <a:bodyPr/>
          <a:lstStyle/>
          <a:p>
            <a:fld id="{57550410-193E-440B-B6A7-594CC5946CDB}" type="slidenum">
              <a:rPr lang="en-US" smtClean="0"/>
              <a:t>20</a:t>
            </a:fld>
            <a:endParaRPr lang="en-US" dirty="0"/>
          </a:p>
        </p:txBody>
      </p:sp>
    </p:spTree>
    <p:extLst>
      <p:ext uri="{BB962C8B-B14F-4D97-AF65-F5344CB8AC3E}">
        <p14:creationId xmlns:p14="http://schemas.microsoft.com/office/powerpoint/2010/main" val="190185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As students are learning to maintain a skill and learn self-management, the teacher will play a decreasing role over time.</a:t>
            </a:r>
          </a:p>
          <a:p>
            <a:pPr marL="171450" indent="-171450">
              <a:buFont typeface="Arial" panose="020B0604020202020204" pitchFamily="34" charset="0"/>
              <a:buChar char="•"/>
            </a:pPr>
            <a:r>
              <a:rPr lang="en-US" dirty="0"/>
              <a:t>At first, the teacher will help the student learn the intervention (e.g., how to use the prompting device, how to complete the DPR), and will discuss the student’s ratings.</a:t>
            </a:r>
          </a:p>
          <a:p>
            <a:pPr marL="171450" indent="-171450">
              <a:buFont typeface="Arial" panose="020B0604020202020204" pitchFamily="34" charset="0"/>
              <a:buChar char="•"/>
            </a:pPr>
            <a:r>
              <a:rPr lang="en-US" dirty="0"/>
              <a:t>As the student learns the intervention and begins to self-manage, the teacher will be less involved. The student will do their own ratings, with only minimal input from the teacher.</a:t>
            </a:r>
          </a:p>
          <a:p>
            <a:pPr marL="171450" indent="-171450">
              <a:buFont typeface="Arial" panose="020B0604020202020204" pitchFamily="34" charset="0"/>
              <a:buChar char="•"/>
            </a:pPr>
            <a:r>
              <a:rPr lang="en-US" dirty="0"/>
              <a:t>The DPR can be a modified version of one used for other Tier II interventions. The expectations will always be the same, but some specific skills can be included with each expectation.</a:t>
            </a:r>
          </a:p>
        </p:txBody>
      </p:sp>
      <p:sp>
        <p:nvSpPr>
          <p:cNvPr id="4" name="Slide Number Placeholder 3"/>
          <p:cNvSpPr>
            <a:spLocks noGrp="1"/>
          </p:cNvSpPr>
          <p:nvPr>
            <p:ph type="sldNum" sz="quarter" idx="5"/>
          </p:nvPr>
        </p:nvSpPr>
        <p:spPr/>
        <p:txBody>
          <a:bodyPr/>
          <a:lstStyle/>
          <a:p>
            <a:fld id="{57550410-193E-440B-B6A7-594CC5946CDB}" type="slidenum">
              <a:rPr lang="en-US" smtClean="0"/>
              <a:t>21</a:t>
            </a:fld>
            <a:endParaRPr lang="en-US" dirty="0"/>
          </a:p>
        </p:txBody>
      </p:sp>
    </p:spTree>
    <p:extLst>
      <p:ext uri="{BB962C8B-B14F-4D97-AF65-F5344CB8AC3E}">
        <p14:creationId xmlns:p14="http://schemas.microsoft.com/office/powerpoint/2010/main" val="197358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Self-monitoring can be used to improve behavior at the classroom level.</a:t>
            </a:r>
          </a:p>
          <a:p>
            <a:pPr marL="457200" lvl="1" indent="-171450">
              <a:buFont typeface="Arial" panose="020B0604020202020204" pitchFamily="34" charset="0"/>
              <a:buChar char="•"/>
            </a:pPr>
            <a:r>
              <a:rPr lang="en-US" dirty="0"/>
              <a:t>The whole class focuses on improvement in meeting a school-wide expectation and each student self-monitors their progress towards reaching goal.</a:t>
            </a:r>
          </a:p>
          <a:p>
            <a:pPr marL="171450" indent="-171450">
              <a:buFont typeface="Arial" panose="020B0604020202020204" pitchFamily="34" charset="0"/>
              <a:buChar char="•"/>
            </a:pPr>
            <a:r>
              <a:rPr lang="en-US" dirty="0"/>
              <a:t>The teacher can use this intervention for improving behavior related to social skills or academic skills.</a:t>
            </a:r>
          </a:p>
        </p:txBody>
      </p:sp>
      <p:sp>
        <p:nvSpPr>
          <p:cNvPr id="4" name="Slide Number Placeholder 3"/>
          <p:cNvSpPr>
            <a:spLocks noGrp="1"/>
          </p:cNvSpPr>
          <p:nvPr>
            <p:ph type="sldNum" sz="quarter" idx="5"/>
          </p:nvPr>
        </p:nvSpPr>
        <p:spPr/>
        <p:txBody>
          <a:bodyPr/>
          <a:lstStyle/>
          <a:p>
            <a:fld id="{57550410-193E-440B-B6A7-594CC5946CDB}" type="slidenum">
              <a:rPr lang="en-US" smtClean="0"/>
              <a:t>22</a:t>
            </a:fld>
            <a:endParaRPr lang="en-US" dirty="0"/>
          </a:p>
        </p:txBody>
      </p:sp>
    </p:spTree>
    <p:extLst>
      <p:ext uri="{BB962C8B-B14F-4D97-AF65-F5344CB8AC3E}">
        <p14:creationId xmlns:p14="http://schemas.microsoft.com/office/powerpoint/2010/main" val="83019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next slide contains some guiding questions for designing the intervention, using student input.</a:t>
            </a:r>
          </a:p>
        </p:txBody>
      </p:sp>
      <p:sp>
        <p:nvSpPr>
          <p:cNvPr id="4" name="Slide Number Placeholder 3"/>
          <p:cNvSpPr>
            <a:spLocks noGrp="1"/>
          </p:cNvSpPr>
          <p:nvPr>
            <p:ph type="sldNum" sz="quarter" idx="5"/>
          </p:nvPr>
        </p:nvSpPr>
        <p:spPr/>
        <p:txBody>
          <a:bodyPr/>
          <a:lstStyle/>
          <a:p>
            <a:fld id="{57550410-193E-440B-B6A7-594CC5946CDB}" type="slidenum">
              <a:rPr lang="en-US" smtClean="0"/>
              <a:t>23</a:t>
            </a:fld>
            <a:endParaRPr lang="en-US" dirty="0"/>
          </a:p>
        </p:txBody>
      </p:sp>
    </p:spTree>
    <p:extLst>
      <p:ext uri="{BB962C8B-B14F-4D97-AF65-F5344CB8AC3E}">
        <p14:creationId xmlns:p14="http://schemas.microsoft.com/office/powerpoint/2010/main" val="494677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By involving students, there will be greater buy-in and students will learn self-management skills.</a:t>
            </a:r>
          </a:p>
          <a:p>
            <a:pPr marL="171450" indent="-171450">
              <a:buFont typeface="Arial" panose="020B0604020202020204" pitchFamily="34" charset="0"/>
              <a:buChar char="•"/>
            </a:pPr>
            <a:r>
              <a:rPr lang="en-US" dirty="0"/>
              <a:t>Also, by involving students, they may take ownership and look after one another for the benefit of the class.</a:t>
            </a:r>
          </a:p>
        </p:txBody>
      </p:sp>
      <p:sp>
        <p:nvSpPr>
          <p:cNvPr id="4" name="Slide Number Placeholder 3"/>
          <p:cNvSpPr>
            <a:spLocks noGrp="1"/>
          </p:cNvSpPr>
          <p:nvPr>
            <p:ph type="sldNum" sz="quarter" idx="5"/>
          </p:nvPr>
        </p:nvSpPr>
        <p:spPr/>
        <p:txBody>
          <a:bodyPr/>
          <a:lstStyle/>
          <a:p>
            <a:fld id="{57550410-193E-440B-B6A7-594CC5946CDB}" type="slidenum">
              <a:rPr lang="en-US" smtClean="0"/>
              <a:t>24</a:t>
            </a:fld>
            <a:endParaRPr lang="en-US" dirty="0"/>
          </a:p>
        </p:txBody>
      </p:sp>
    </p:spTree>
    <p:extLst>
      <p:ext uri="{BB962C8B-B14F-4D97-AF65-F5344CB8AC3E}">
        <p14:creationId xmlns:p14="http://schemas.microsoft.com/office/powerpoint/2010/main" val="57671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Self-monitoring provides a structured way for students to become more aware of their behavior and to develop skills to manage their behavior.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798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Mentoring is all about increasing a student’s engagement in school by building a relationship with an adult.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Mentoring can be very basic, with an adult simply spending time with a student on a regular basis – eating lunch together, doing an activity before or after school, or during a scheduled time in the school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There are also a lot of formal programs with training materials and possibly outside mentors used. These typically require a lot more time commitment and may need to continue through the summer and multiple school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An example of a formal program is </a:t>
            </a:r>
            <a:r>
              <a:rPr lang="en-US" sz="1200" b="0" i="1" u="none" strike="noStrike" cap="none" dirty="0">
                <a:solidFill>
                  <a:schemeClr val="dk1"/>
                </a:solidFill>
                <a:latin typeface="+mn-lt"/>
                <a:ea typeface="Calibri"/>
                <a:cs typeface="Calibri"/>
                <a:sym typeface="Calibri"/>
              </a:rPr>
              <a:t>Check and Connect. </a:t>
            </a:r>
            <a:r>
              <a:rPr lang="en-US" sz="1200" b="0" i="0" u="none" strike="noStrike" cap="none" dirty="0">
                <a:solidFill>
                  <a:schemeClr val="dk1"/>
                </a:solidFill>
                <a:latin typeface="+mn-lt"/>
                <a:ea typeface="Calibri"/>
                <a:cs typeface="Calibri"/>
                <a:sym typeface="Calibri"/>
              </a:rPr>
              <a:t>Adults connect with at-risk students in a meaningful way –</a:t>
            </a:r>
            <a:r>
              <a:rPr lang="en-US" sz="1200" b="0" i="0" u="none" strike="noStrike" cap="none" baseline="0" dirty="0">
                <a:solidFill>
                  <a:schemeClr val="dk1"/>
                </a:solidFill>
                <a:latin typeface="+mn-lt"/>
                <a:ea typeface="Calibri"/>
                <a:cs typeface="Calibri"/>
                <a:sym typeface="Calibri"/>
              </a:rPr>
              <a:t> especially </a:t>
            </a:r>
            <a:r>
              <a:rPr lang="en-US" sz="1200" b="0" i="0" u="none" strike="noStrike" cap="none" dirty="0">
                <a:solidFill>
                  <a:schemeClr val="dk1"/>
                </a:solidFill>
                <a:latin typeface="+mn-lt"/>
                <a:ea typeface="Calibri"/>
                <a:cs typeface="Calibri"/>
                <a:sym typeface="Calibri"/>
              </a:rPr>
              <a:t>students at risk of dropping out or graduating late.</a:t>
            </a:r>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26</a:t>
            </a:fld>
            <a:endParaRPr lang="en-US" dirty="0"/>
          </a:p>
        </p:txBody>
      </p:sp>
    </p:spTree>
    <p:extLst>
      <p:ext uri="{BB962C8B-B14F-4D97-AF65-F5344CB8AC3E}">
        <p14:creationId xmlns:p14="http://schemas.microsoft.com/office/powerpoint/2010/main" val="3065317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21" name="Shape 72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558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cap="none" dirty="0">
                <a:solidFill>
                  <a:schemeClr val="dk1"/>
                </a:solidFill>
                <a:latin typeface="+mn-lt"/>
                <a:ea typeface="Calibri"/>
                <a:cs typeface="Calibri"/>
                <a:sym typeface="Calibri"/>
              </a:rPr>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The next slide shows research on outcomes of mentoring.</a:t>
            </a:r>
          </a:p>
        </p:txBody>
      </p:sp>
      <p:sp>
        <p:nvSpPr>
          <p:cNvPr id="4" name="Slide Number Placeholder 3"/>
          <p:cNvSpPr>
            <a:spLocks noGrp="1"/>
          </p:cNvSpPr>
          <p:nvPr>
            <p:ph type="sldNum" sz="quarter" idx="5"/>
          </p:nvPr>
        </p:nvSpPr>
        <p:spPr/>
        <p:txBody>
          <a:bodyPr/>
          <a:lstStyle/>
          <a:p>
            <a:fld id="{57550410-193E-440B-B6A7-594CC5946CDB}" type="slidenum">
              <a:rPr lang="en-US" smtClean="0"/>
              <a:t>28</a:t>
            </a:fld>
            <a:endParaRPr lang="en-US" dirty="0"/>
          </a:p>
        </p:txBody>
      </p:sp>
    </p:spTree>
    <p:extLst>
      <p:ext uri="{BB962C8B-B14F-4D97-AF65-F5344CB8AC3E}">
        <p14:creationId xmlns:p14="http://schemas.microsoft.com/office/powerpoint/2010/main" val="11156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75BF7-40E4-4F89-B0A2-93977CFA6C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92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1" u="none" strike="noStrike" kern="1200" cap="none" spc="0" normalizeH="0" baseline="0" noProof="0" dirty="0">
                <a:ln>
                  <a:noFill/>
                </a:ln>
                <a:solidFill>
                  <a:prstClr val="black"/>
                </a:solidFill>
                <a:effectLst/>
                <a:uLnTx/>
                <a:uFillTx/>
                <a:latin typeface="+mn-lt"/>
                <a:ea typeface="+mn-ea"/>
                <a:cs typeface="+mn-cs"/>
                <a:hlinkClick r:id="rId3"/>
              </a:rPr>
              <a:t>Link: Foundations of Successful Youth Mentoring: Effective Strategies for Providing Quality Youth Mentoring in Schools and Communities</a:t>
            </a:r>
            <a:r>
              <a:rPr kumimoji="0" lang="en-US" b="0" i="1"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link above directs to a wonderful publication on mentoring programs, with many valuable resources cited throughout.</a:t>
            </a:r>
          </a:p>
          <a:p>
            <a:pPr marL="171450" indent="-171450">
              <a:buFont typeface="Arial" panose="020B0604020202020204" pitchFamily="34" charset="0"/>
              <a:buChar char="•"/>
            </a:pPr>
            <a:r>
              <a:rPr lang="en-US" dirty="0"/>
              <a:t>From page eight of the publication: “If your program is getting started in school settings, make sure that a school principal or other key administrator is involved in your planning. Their buy-in is critical to ensuring that other school personnel are supportive and committed once the program is underway.”</a:t>
            </a:r>
          </a:p>
          <a:p>
            <a:pPr marL="171450" indent="-171450">
              <a:buFont typeface="Arial" panose="020B0604020202020204" pitchFamily="34" charset="0"/>
              <a:buChar char="•"/>
            </a:pPr>
            <a:r>
              <a:rPr lang="en-US" dirty="0"/>
              <a:t>The publication also contains self-assessment questions along the way to guide implementation of a mentoring program.</a:t>
            </a:r>
          </a:p>
        </p:txBody>
      </p:sp>
      <p:sp>
        <p:nvSpPr>
          <p:cNvPr id="4" name="Slide Number Placeholder 3"/>
          <p:cNvSpPr>
            <a:spLocks noGrp="1"/>
          </p:cNvSpPr>
          <p:nvPr>
            <p:ph type="sldNum" sz="quarter" idx="5"/>
          </p:nvPr>
        </p:nvSpPr>
        <p:spPr/>
        <p:txBody>
          <a:bodyPr/>
          <a:lstStyle/>
          <a:p>
            <a:fld id="{57550410-193E-440B-B6A7-594CC5946CDB}" type="slidenum">
              <a:rPr lang="en-US" smtClean="0"/>
              <a:t>30</a:t>
            </a:fld>
            <a:endParaRPr lang="en-US" dirty="0"/>
          </a:p>
        </p:txBody>
      </p:sp>
    </p:spTree>
    <p:extLst>
      <p:ext uri="{BB962C8B-B14F-4D97-AF65-F5344CB8AC3E}">
        <p14:creationId xmlns:p14="http://schemas.microsoft.com/office/powerpoint/2010/main" val="2859125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31</a:t>
            </a:fld>
            <a:endParaRPr lang="en-US" dirty="0"/>
          </a:p>
        </p:txBody>
      </p:sp>
    </p:spTree>
    <p:extLst>
      <p:ext uri="{BB962C8B-B14F-4D97-AF65-F5344CB8AC3E}">
        <p14:creationId xmlns:p14="http://schemas.microsoft.com/office/powerpoint/2010/main" val="3386892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32</a:t>
            </a:fld>
            <a:endParaRPr lang="en-US" dirty="0"/>
          </a:p>
        </p:txBody>
      </p:sp>
    </p:spTree>
    <p:extLst>
      <p:ext uri="{BB962C8B-B14F-4D97-AF65-F5344CB8AC3E}">
        <p14:creationId xmlns:p14="http://schemas.microsoft.com/office/powerpoint/2010/main" val="252237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33</a:t>
            </a:fld>
            <a:endParaRPr lang="en-US" dirty="0"/>
          </a:p>
        </p:txBody>
      </p:sp>
    </p:spTree>
    <p:extLst>
      <p:ext uri="{BB962C8B-B14F-4D97-AF65-F5344CB8AC3E}">
        <p14:creationId xmlns:p14="http://schemas.microsoft.com/office/powerpoint/2010/main" val="978581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35</a:t>
            </a:fld>
            <a:endParaRPr lang="en-US" dirty="0"/>
          </a:p>
        </p:txBody>
      </p:sp>
    </p:spTree>
    <p:extLst>
      <p:ext uri="{BB962C8B-B14F-4D97-AF65-F5344CB8AC3E}">
        <p14:creationId xmlns:p14="http://schemas.microsoft.com/office/powerpoint/2010/main" val="3004796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7FDE8-9DB0-475A-BD02-2E3B4AD289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6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Self-monitoring is an intervention used when a student already knows a skill or behavior, but doesn’t always use it.</a:t>
            </a:r>
          </a:p>
          <a:p>
            <a:pPr marL="171450" indent="-171450">
              <a:buFont typeface="Arial" panose="020B0604020202020204" pitchFamily="34" charset="0"/>
              <a:buChar char="•"/>
            </a:pPr>
            <a:r>
              <a:rPr lang="en-US" dirty="0"/>
              <a:t>Because the intervention requires the student to monitor their own behavior, they need to be able to accurately discern whether or not they’re using the behavior or skill appropriately.</a:t>
            </a:r>
          </a:p>
          <a:p>
            <a:pPr marL="171450" indent="-171450">
              <a:buFont typeface="Arial" panose="020B0604020202020204" pitchFamily="34" charset="0"/>
              <a:buChar char="•"/>
            </a:pPr>
            <a:r>
              <a:rPr lang="en-US" dirty="0"/>
              <a:t>Though this intervention can be used for a wide range of students, it will need to be designed in an way that is appropriate for the individual student.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9361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7FDE8-9DB0-475A-BD02-2E3B4AD289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09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Identify who will be mentors (e.g., staff, volunteers from the community, etc.).</a:t>
            </a:r>
          </a:p>
          <a:p>
            <a:pPr marL="171450" indent="-171450">
              <a:buFont typeface="Arial" panose="020B0604020202020204" pitchFamily="34" charset="0"/>
              <a:buChar char="•"/>
            </a:pPr>
            <a:r>
              <a:rPr lang="en-US" dirty="0"/>
              <a:t>Determine goals and objectives.</a:t>
            </a:r>
          </a:p>
          <a:p>
            <a:pPr marL="171450" indent="-171450">
              <a:buFont typeface="Arial" panose="020B0604020202020204" pitchFamily="34" charset="0"/>
              <a:buChar char="•"/>
            </a:pPr>
            <a:r>
              <a:rPr lang="en-US" dirty="0"/>
              <a:t>Determine which students will be the target population and how they will be identified and/or nominated.</a:t>
            </a:r>
          </a:p>
          <a:p>
            <a:pPr marL="171450" indent="-171450">
              <a:buFont typeface="Arial" panose="020B0604020202020204" pitchFamily="34" charset="0"/>
              <a:buChar char="•"/>
            </a:pPr>
            <a:r>
              <a:rPr lang="en-US" dirty="0"/>
              <a:t>Develop a plan for weekly mentor sessions (when, where, what activities, etc.).</a:t>
            </a:r>
          </a:p>
          <a:p>
            <a:pPr marL="171450" indent="-171450">
              <a:buFont typeface="Arial" panose="020B0604020202020204" pitchFamily="34" charset="0"/>
              <a:buChar char="•"/>
            </a:pPr>
            <a:r>
              <a:rPr lang="en-US" dirty="0"/>
              <a:t>Develop an orientation plan for mentors and students.</a:t>
            </a:r>
          </a:p>
          <a:p>
            <a:pPr marL="171450" indent="-171450">
              <a:buFont typeface="Arial" panose="020B0604020202020204" pitchFamily="34" charset="0"/>
              <a:buChar char="•"/>
            </a:pPr>
            <a:r>
              <a:rPr lang="en-US" dirty="0"/>
              <a:t>Determine how you will progress monitor and evaluate effectiveness.</a:t>
            </a:r>
          </a:p>
          <a:p>
            <a:pPr marL="171450" indent="-171450">
              <a:buFont typeface="Arial" panose="020B0604020202020204" pitchFamily="34" charset="0"/>
              <a:buChar char="•"/>
            </a:pPr>
            <a:r>
              <a:rPr lang="en-US" dirty="0"/>
              <a:t>There is a two-page checklist that follows on the next two slides.</a:t>
            </a:r>
          </a:p>
        </p:txBody>
      </p:sp>
      <p:sp>
        <p:nvSpPr>
          <p:cNvPr id="4" name="Slide Number Placeholder 3"/>
          <p:cNvSpPr>
            <a:spLocks noGrp="1"/>
          </p:cNvSpPr>
          <p:nvPr>
            <p:ph type="sldNum" sz="quarter" idx="5"/>
          </p:nvPr>
        </p:nvSpPr>
        <p:spPr/>
        <p:txBody>
          <a:bodyPr/>
          <a:lstStyle/>
          <a:p>
            <a:fld id="{57550410-193E-440B-B6A7-594CC5946CDB}" type="slidenum">
              <a:rPr lang="en-US" smtClean="0"/>
              <a:t>38</a:t>
            </a:fld>
            <a:endParaRPr lang="en-US" dirty="0"/>
          </a:p>
        </p:txBody>
      </p:sp>
    </p:spTree>
    <p:extLst>
      <p:ext uri="{BB962C8B-B14F-4D97-AF65-F5344CB8AC3E}">
        <p14:creationId xmlns:p14="http://schemas.microsoft.com/office/powerpoint/2010/main" val="673607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two-page checklist can be found in the facilitator’s guide for this module. It continues on the next slide.</a:t>
            </a:r>
          </a:p>
        </p:txBody>
      </p:sp>
      <p:sp>
        <p:nvSpPr>
          <p:cNvPr id="4" name="Slide Number Placeholder 3"/>
          <p:cNvSpPr>
            <a:spLocks noGrp="1"/>
          </p:cNvSpPr>
          <p:nvPr>
            <p:ph type="sldNum" sz="quarter" idx="5"/>
          </p:nvPr>
        </p:nvSpPr>
        <p:spPr/>
        <p:txBody>
          <a:bodyPr/>
          <a:lstStyle/>
          <a:p>
            <a:fld id="{57550410-193E-440B-B6A7-594CC5946CDB}" type="slidenum">
              <a:rPr lang="en-US" smtClean="0"/>
              <a:t>39</a:t>
            </a:fld>
            <a:endParaRPr lang="en-US" dirty="0"/>
          </a:p>
        </p:txBody>
      </p:sp>
    </p:spTree>
    <p:extLst>
      <p:ext uri="{BB962C8B-B14F-4D97-AF65-F5344CB8AC3E}">
        <p14:creationId xmlns:p14="http://schemas.microsoft.com/office/powerpoint/2010/main" val="258932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40</a:t>
            </a:fld>
            <a:endParaRPr lang="en-US" dirty="0"/>
          </a:p>
        </p:txBody>
      </p:sp>
    </p:spTree>
    <p:extLst>
      <p:ext uri="{BB962C8B-B14F-4D97-AF65-F5344CB8AC3E}">
        <p14:creationId xmlns:p14="http://schemas.microsoft.com/office/powerpoint/2010/main" val="3014743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41</a:t>
            </a:fld>
            <a:endParaRPr lang="en-US" dirty="0"/>
          </a:p>
        </p:txBody>
      </p:sp>
    </p:spTree>
    <p:extLst>
      <p:ext uri="{BB962C8B-B14F-4D97-AF65-F5344CB8AC3E}">
        <p14:creationId xmlns:p14="http://schemas.microsoft.com/office/powerpoint/2010/main" val="751109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42</a:t>
            </a:fld>
            <a:endParaRPr lang="en-US" dirty="0"/>
          </a:p>
        </p:txBody>
      </p:sp>
    </p:spTree>
    <p:extLst>
      <p:ext uri="{BB962C8B-B14F-4D97-AF65-F5344CB8AC3E}">
        <p14:creationId xmlns:p14="http://schemas.microsoft.com/office/powerpoint/2010/main" val="1392651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43</a:t>
            </a:fld>
            <a:endParaRPr lang="en-US" dirty="0"/>
          </a:p>
        </p:txBody>
      </p:sp>
    </p:spTree>
    <p:extLst>
      <p:ext uri="{BB962C8B-B14F-4D97-AF65-F5344CB8AC3E}">
        <p14:creationId xmlns:p14="http://schemas.microsoft.com/office/powerpoint/2010/main" val="5356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example will be provided in the facilitator’s guide.</a:t>
            </a:r>
          </a:p>
        </p:txBody>
      </p:sp>
      <p:sp>
        <p:nvSpPr>
          <p:cNvPr id="4" name="Slide Number Placeholder 3"/>
          <p:cNvSpPr>
            <a:spLocks noGrp="1"/>
          </p:cNvSpPr>
          <p:nvPr>
            <p:ph type="sldNum" sz="quarter" idx="5"/>
          </p:nvPr>
        </p:nvSpPr>
        <p:spPr/>
        <p:txBody>
          <a:bodyPr/>
          <a:lstStyle/>
          <a:p>
            <a:fld id="{57550410-193E-440B-B6A7-594CC5946CDB}" type="slidenum">
              <a:rPr lang="en-US" smtClean="0"/>
              <a:t>45</a:t>
            </a:fld>
            <a:endParaRPr lang="en-US" dirty="0"/>
          </a:p>
        </p:txBody>
      </p:sp>
    </p:spTree>
    <p:extLst>
      <p:ext uri="{BB962C8B-B14F-4D97-AF65-F5344CB8AC3E}">
        <p14:creationId xmlns:p14="http://schemas.microsoft.com/office/powerpoint/2010/main" val="317212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example will be provided in the facilitator’s guide.</a:t>
            </a:r>
          </a:p>
        </p:txBody>
      </p:sp>
      <p:sp>
        <p:nvSpPr>
          <p:cNvPr id="4" name="Slide Number Placeholder 3"/>
          <p:cNvSpPr>
            <a:spLocks noGrp="1"/>
          </p:cNvSpPr>
          <p:nvPr>
            <p:ph type="sldNum" sz="quarter" idx="5"/>
          </p:nvPr>
        </p:nvSpPr>
        <p:spPr/>
        <p:txBody>
          <a:bodyPr/>
          <a:lstStyle/>
          <a:p>
            <a:fld id="{57550410-193E-440B-B6A7-594CC5946CDB}" type="slidenum">
              <a:rPr lang="en-US" smtClean="0"/>
              <a:t>47</a:t>
            </a:fld>
            <a:endParaRPr lang="en-US" dirty="0"/>
          </a:p>
        </p:txBody>
      </p:sp>
    </p:spTree>
    <p:extLst>
      <p:ext uri="{BB962C8B-B14F-4D97-AF65-F5344CB8AC3E}">
        <p14:creationId xmlns:p14="http://schemas.microsoft.com/office/powerpoint/2010/main" val="2643884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example will be provided in the facilitator’s guide.</a:t>
            </a:r>
          </a:p>
        </p:txBody>
      </p:sp>
      <p:sp>
        <p:nvSpPr>
          <p:cNvPr id="4" name="Slide Number Placeholder 3"/>
          <p:cNvSpPr>
            <a:spLocks noGrp="1"/>
          </p:cNvSpPr>
          <p:nvPr>
            <p:ph type="sldNum" sz="quarter" idx="5"/>
          </p:nvPr>
        </p:nvSpPr>
        <p:spPr/>
        <p:txBody>
          <a:bodyPr/>
          <a:lstStyle/>
          <a:p>
            <a:fld id="{57550410-193E-440B-B6A7-594CC5946CDB}" type="slidenum">
              <a:rPr lang="en-US" smtClean="0"/>
              <a:t>48</a:t>
            </a:fld>
            <a:endParaRPr lang="en-US" dirty="0"/>
          </a:p>
        </p:txBody>
      </p:sp>
    </p:spTree>
    <p:extLst>
      <p:ext uri="{BB962C8B-B14F-4D97-AF65-F5344CB8AC3E}">
        <p14:creationId xmlns:p14="http://schemas.microsoft.com/office/powerpoint/2010/main" val="344597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In the next section, we will also talk about how this intervention can be adapted further.</a:t>
            </a:r>
          </a:p>
          <a:p>
            <a:pPr marL="457200" lvl="1" indent="-171450">
              <a:buFont typeface="Arial" panose="020B0604020202020204" pitchFamily="34" charset="0"/>
              <a:buChar char="•"/>
            </a:pPr>
            <a:r>
              <a:rPr lang="en-US" dirty="0"/>
              <a:t>Can be used as a fading tool for other interventions</a:t>
            </a:r>
          </a:p>
          <a:p>
            <a:pPr marL="457200" lvl="1" indent="-171450">
              <a:buFont typeface="Arial" panose="020B0604020202020204" pitchFamily="34" charset="0"/>
              <a:buChar char="•"/>
            </a:pPr>
            <a:r>
              <a:rPr lang="en-US" dirty="0"/>
              <a:t>Can be used as a classroom-wide tool</a:t>
            </a:r>
          </a:p>
        </p:txBody>
      </p:sp>
      <p:sp>
        <p:nvSpPr>
          <p:cNvPr id="4" name="Slide Number Placeholder 3"/>
          <p:cNvSpPr>
            <a:spLocks noGrp="1"/>
          </p:cNvSpPr>
          <p:nvPr>
            <p:ph type="sldNum" sz="quarter" idx="5"/>
          </p:nvPr>
        </p:nvSpPr>
        <p:spPr/>
        <p:txBody>
          <a:bodyPr/>
          <a:lstStyle/>
          <a:p>
            <a:fld id="{57550410-193E-440B-B6A7-594CC5946CDB}" type="slidenum">
              <a:rPr lang="en-US" smtClean="0"/>
              <a:t>7</a:t>
            </a:fld>
            <a:endParaRPr lang="en-US" dirty="0"/>
          </a:p>
        </p:txBody>
      </p:sp>
    </p:spTree>
    <p:extLst>
      <p:ext uri="{BB962C8B-B14F-4D97-AF65-F5344CB8AC3E}">
        <p14:creationId xmlns:p14="http://schemas.microsoft.com/office/powerpoint/2010/main" val="2970044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50</a:t>
            </a:fld>
            <a:endParaRPr lang="en-US" dirty="0"/>
          </a:p>
        </p:txBody>
      </p:sp>
    </p:spTree>
    <p:extLst>
      <p:ext uri="{BB962C8B-B14F-4D97-AF65-F5344CB8AC3E}">
        <p14:creationId xmlns:p14="http://schemas.microsoft.com/office/powerpoint/2010/main" val="1939094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This fidelity check aligns with the Essential Features Checklist (see slides 39 and 40). It continues on the next slide.</a:t>
            </a:r>
          </a:p>
          <a:p>
            <a:pPr marL="171450" indent="-171450">
              <a:buFont typeface="Arial" panose="020B0604020202020204" pitchFamily="34" charset="0"/>
              <a:buChar char="•"/>
            </a:pPr>
            <a:r>
              <a:rPr lang="en-US" dirty="0"/>
              <a:t>It can be found in the facilitator’s guide.</a:t>
            </a:r>
          </a:p>
        </p:txBody>
      </p:sp>
      <p:sp>
        <p:nvSpPr>
          <p:cNvPr id="4" name="Slide Number Placeholder 3"/>
          <p:cNvSpPr>
            <a:spLocks noGrp="1"/>
          </p:cNvSpPr>
          <p:nvPr>
            <p:ph type="sldNum" sz="quarter" idx="5"/>
          </p:nvPr>
        </p:nvSpPr>
        <p:spPr/>
        <p:txBody>
          <a:bodyPr/>
          <a:lstStyle/>
          <a:p>
            <a:fld id="{57550410-193E-440B-B6A7-594CC5946CDB}" type="slidenum">
              <a:rPr lang="en-US" smtClean="0"/>
              <a:t>51</a:t>
            </a:fld>
            <a:endParaRPr lang="en-US" dirty="0"/>
          </a:p>
        </p:txBody>
      </p:sp>
    </p:spTree>
    <p:extLst>
      <p:ext uri="{BB962C8B-B14F-4D97-AF65-F5344CB8AC3E}">
        <p14:creationId xmlns:p14="http://schemas.microsoft.com/office/powerpoint/2010/main" val="2696857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52</a:t>
            </a:fld>
            <a:endParaRPr lang="en-US" dirty="0"/>
          </a:p>
        </p:txBody>
      </p:sp>
    </p:spTree>
    <p:extLst>
      <p:ext uri="{BB962C8B-B14F-4D97-AF65-F5344CB8AC3E}">
        <p14:creationId xmlns:p14="http://schemas.microsoft.com/office/powerpoint/2010/main" val="455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53</a:t>
            </a:fld>
            <a:endParaRPr lang="en-US" dirty="0"/>
          </a:p>
        </p:txBody>
      </p:sp>
    </p:spTree>
    <p:extLst>
      <p:ext uri="{BB962C8B-B14F-4D97-AF65-F5344CB8AC3E}">
        <p14:creationId xmlns:p14="http://schemas.microsoft.com/office/powerpoint/2010/main" val="2124800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questionnaire is in the facilitator’s guide.</a:t>
            </a:r>
          </a:p>
        </p:txBody>
      </p:sp>
      <p:sp>
        <p:nvSpPr>
          <p:cNvPr id="4" name="Slide Number Placeholder 3"/>
          <p:cNvSpPr>
            <a:spLocks noGrp="1"/>
          </p:cNvSpPr>
          <p:nvPr>
            <p:ph type="sldNum" sz="quarter" idx="5"/>
          </p:nvPr>
        </p:nvSpPr>
        <p:spPr/>
        <p:txBody>
          <a:bodyPr/>
          <a:lstStyle/>
          <a:p>
            <a:fld id="{57550410-193E-440B-B6A7-594CC5946CDB}" type="slidenum">
              <a:rPr lang="en-US" smtClean="0"/>
              <a:t>54</a:t>
            </a:fld>
            <a:endParaRPr lang="en-US" dirty="0"/>
          </a:p>
        </p:txBody>
      </p:sp>
    </p:spTree>
    <p:extLst>
      <p:ext uri="{BB962C8B-B14F-4D97-AF65-F5344CB8AC3E}">
        <p14:creationId xmlns:p14="http://schemas.microsoft.com/office/powerpoint/2010/main" val="4152767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56</a:t>
            </a:fld>
            <a:endParaRPr lang="en-US" dirty="0"/>
          </a:p>
        </p:txBody>
      </p:sp>
    </p:spTree>
    <p:extLst>
      <p:ext uri="{BB962C8B-B14F-4D97-AF65-F5344CB8AC3E}">
        <p14:creationId xmlns:p14="http://schemas.microsoft.com/office/powerpoint/2010/main" val="2101926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57</a:t>
            </a:fld>
            <a:endParaRPr lang="en-US" dirty="0"/>
          </a:p>
        </p:txBody>
      </p:sp>
    </p:spTree>
    <p:extLst>
      <p:ext uri="{BB962C8B-B14F-4D97-AF65-F5344CB8AC3E}">
        <p14:creationId xmlns:p14="http://schemas.microsoft.com/office/powerpoint/2010/main" val="3331141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50410-193E-440B-B6A7-594CC5946CDB}" type="slidenum">
              <a:rPr lang="en-US" smtClean="0"/>
              <a:t>58</a:t>
            </a:fld>
            <a:endParaRPr lang="en-US" dirty="0"/>
          </a:p>
        </p:txBody>
      </p:sp>
    </p:spTree>
    <p:extLst>
      <p:ext uri="{BB962C8B-B14F-4D97-AF65-F5344CB8AC3E}">
        <p14:creationId xmlns:p14="http://schemas.microsoft.com/office/powerpoint/2010/main" val="267006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Identify the problem behavior you want to target.</a:t>
            </a:r>
          </a:p>
          <a:p>
            <a:pPr marL="171450" indent="-171450">
              <a:buFont typeface="Arial" panose="020B0604020202020204" pitchFamily="34" charset="0"/>
              <a:buChar char="•"/>
            </a:pPr>
            <a:r>
              <a:rPr lang="en-US" dirty="0"/>
              <a:t>Define the desired replacement behavior (something that the student CAN do, but doesn’t do consistently).</a:t>
            </a:r>
          </a:p>
          <a:p>
            <a:pPr marL="171450" indent="-171450">
              <a:buFont typeface="Arial" panose="020B0604020202020204" pitchFamily="34" charset="0"/>
              <a:buChar char="•"/>
            </a:pPr>
            <a:r>
              <a:rPr lang="en-US" dirty="0"/>
              <a:t>Design the procedure, process, and materials (when, how, and where the self-monitoring will take place) (e.g., daily progress report).</a:t>
            </a:r>
          </a:p>
          <a:p>
            <a:pPr marL="171450" indent="-171450">
              <a:buFont typeface="Arial" panose="020B0604020202020204" pitchFamily="34" charset="0"/>
              <a:buChar char="•"/>
            </a:pPr>
            <a:r>
              <a:rPr lang="en-US" dirty="0"/>
              <a:t>Teach the student how to self-monitor.</a:t>
            </a:r>
          </a:p>
          <a:p>
            <a:pPr marL="171450" indent="-171450">
              <a:buFont typeface="Arial" panose="020B0604020202020204" pitchFamily="34" charset="0"/>
              <a:buChar char="•"/>
            </a:pPr>
            <a:r>
              <a:rPr lang="en-US" dirty="0"/>
              <a:t>Teach staff about the intervention and how to interact with students (teachers will be helping a lot when the student first begins the intervention).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 baseline data to compare after intervention starts (progress monitoring).</a:t>
            </a:r>
          </a:p>
          <a:p>
            <a:pPr marL="171450" indent="-171450">
              <a:buFont typeface="Arial" panose="020B0604020202020204" pitchFamily="34" charset="0"/>
              <a:buChar char="•"/>
            </a:pPr>
            <a:r>
              <a:rPr lang="en-US" dirty="0"/>
              <a:t>Progress monitor.</a:t>
            </a:r>
          </a:p>
          <a:p>
            <a:pPr marL="171450" indent="-171450">
              <a:buFont typeface="Arial" panose="020B0604020202020204" pitchFamily="34" charset="0"/>
              <a:buChar char="•"/>
            </a:pPr>
            <a:r>
              <a:rPr lang="en-US" dirty="0"/>
              <a:t>Follow up and fade the intervention.</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2694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As always with PBIS, the behavior must be defined in an observable, measurable, positive way.</a:t>
            </a:r>
          </a:p>
          <a:p>
            <a:pPr marL="457200" lvl="1" indent="-171450">
              <a:buFont typeface="Arial" panose="020B0604020202020204" pitchFamily="34" charset="0"/>
              <a:buChar char="•"/>
            </a:pPr>
            <a:r>
              <a:rPr lang="en-US" dirty="0"/>
              <a:t>For example, when working with a student on getting to class on time, be specific: Jason will be inside the classroom when the bell rings or Jason will be sitting at his desk when the bell rings.</a:t>
            </a:r>
          </a:p>
          <a:p>
            <a:pPr marL="457200" lvl="1" indent="-171450">
              <a:buFont typeface="Arial" panose="020B0604020202020204" pitchFamily="34" charset="0"/>
              <a:buChar char="•"/>
            </a:pPr>
            <a:r>
              <a:rPr lang="en-US" dirty="0"/>
              <a:t>A non-example would be something like this: Jason gets to class by the time the bell rings. This would leave too much room for subjectivity (do I need to be outside the door, at the door, inside the door, etc.).</a:t>
            </a:r>
          </a:p>
          <a:p>
            <a:pPr marL="457200" lvl="1" indent="-171450">
              <a:buFont typeface="Arial" panose="020B0604020202020204" pitchFamily="34" charset="0"/>
              <a:buChar char="•"/>
            </a:pPr>
            <a:r>
              <a:rPr lang="en-US" dirty="0"/>
              <a:t>Another non-example would be this: Jason will not be late for class. Always describe what TO do, not what NOT to do.</a:t>
            </a:r>
          </a:p>
          <a:p>
            <a:pPr marL="171450" indent="-171450">
              <a:buFont typeface="Arial" panose="020B0604020202020204" pitchFamily="34" charset="0"/>
              <a:buChar char="•"/>
            </a:pPr>
            <a:r>
              <a:rPr lang="en-US" dirty="0"/>
              <a:t>The behavior or skill that the student is working on should be one that they’re already able to do, but just don’t do on a regular basis or consistently.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125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Below are some examples of further questions to ask when developing the process. The technology examples are also in the resources at the end of this module.</a:t>
            </a:r>
          </a:p>
          <a:p>
            <a:pPr marL="457200" lvl="1" indent="-171450">
              <a:buFont typeface="Arial" panose="020B0604020202020204" pitchFamily="34" charset="0"/>
              <a:buChar char="•"/>
            </a:pPr>
            <a:r>
              <a:rPr lang="en-US" dirty="0"/>
              <a:t>When will the student self-monitor?</a:t>
            </a:r>
          </a:p>
          <a:p>
            <a:pPr marL="914400" lvl="2" indent="-171450">
              <a:buFont typeface="Arial" panose="020B0604020202020204" pitchFamily="34" charset="0"/>
              <a:buChar char="•"/>
            </a:pPr>
            <a:r>
              <a:rPr lang="en-US" dirty="0"/>
              <a:t>Only during problematic times of the day?</a:t>
            </a:r>
          </a:p>
          <a:p>
            <a:pPr marL="914400" lvl="2" indent="-171450">
              <a:buFont typeface="Arial" panose="020B0604020202020204" pitchFamily="34" charset="0"/>
              <a:buChar char="•"/>
            </a:pPr>
            <a:r>
              <a:rPr lang="en-US" dirty="0"/>
              <a:t>At the end of class periods?</a:t>
            </a:r>
          </a:p>
          <a:p>
            <a:pPr marL="457200" lvl="1" indent="-171450">
              <a:buFont typeface="Arial" panose="020B0604020202020204" pitchFamily="34" charset="0"/>
              <a:buChar char="•"/>
            </a:pPr>
            <a:r>
              <a:rPr lang="en-US" dirty="0"/>
              <a:t>How will the student be prompted to monitor their behavior? Examples:</a:t>
            </a:r>
          </a:p>
          <a:p>
            <a:pPr marL="914400" lvl="2" indent="-171450">
              <a:buFont typeface="Arial" panose="020B0604020202020204" pitchFamily="34" charset="0"/>
              <a:buChar char="•"/>
            </a:pPr>
            <a:r>
              <a:rPr lang="en-US" dirty="0"/>
              <a:t>Timers (allow student to use personal technology?)</a:t>
            </a:r>
          </a:p>
          <a:p>
            <a:pPr marL="914400" lvl="2" indent="-171450">
              <a:buFont typeface="Arial" panose="020B0604020202020204" pitchFamily="34" charset="0"/>
              <a:buChar char="•"/>
            </a:pPr>
            <a:r>
              <a:rPr lang="en-US" dirty="0"/>
              <a:t>Personal pager: https://enablingdevices.com/product/vibrating-personal-pager/</a:t>
            </a:r>
          </a:p>
          <a:p>
            <a:pPr marL="914400" lvl="2" indent="-171450">
              <a:buFont typeface="Arial" panose="020B0604020202020204" pitchFamily="34" charset="0"/>
              <a:buChar char="•"/>
            </a:pPr>
            <a:r>
              <a:rPr lang="en-US" dirty="0"/>
              <a:t>MotivAider: https://habitchange.com/motivaider.php</a:t>
            </a:r>
          </a:p>
          <a:p>
            <a:pPr marL="457200" lvl="1" indent="-171450">
              <a:buFont typeface="Arial" panose="020B0604020202020204" pitchFamily="34" charset="0"/>
              <a:buChar char="•"/>
            </a:pPr>
            <a:r>
              <a:rPr lang="en-US" dirty="0"/>
              <a:t>When and how will fading occur?</a:t>
            </a:r>
          </a:p>
          <a:p>
            <a:pPr marL="914400" lvl="2" indent="-171450">
              <a:buFont typeface="Arial" panose="020B0604020202020204" pitchFamily="34" charset="0"/>
              <a:buChar char="•"/>
            </a:pPr>
            <a:r>
              <a:rPr lang="en-US" dirty="0"/>
              <a:t>What data decision rules will determine when it’s time to fade?</a:t>
            </a:r>
          </a:p>
          <a:p>
            <a:pPr marL="914400" lvl="2" indent="-171450">
              <a:buFont typeface="Arial" panose="020B0604020202020204" pitchFamily="34" charset="0"/>
              <a:buChar char="•"/>
            </a:pPr>
            <a:r>
              <a:rPr lang="en-US" dirty="0"/>
              <a:t>Will fading be gradual? How long should it last?</a:t>
            </a:r>
          </a:p>
          <a:p>
            <a:pPr marL="457200" lvl="1" indent="-171450">
              <a:buFont typeface="Arial" panose="020B0604020202020204" pitchFamily="34" charset="0"/>
              <a:buChar char="•"/>
            </a:pPr>
            <a:r>
              <a:rPr lang="en-US" dirty="0"/>
              <a:t>What will be the graduation (exit) criteria?</a:t>
            </a:r>
          </a:p>
          <a:p>
            <a:pPr marL="914400" lvl="2" indent="-171450">
              <a:buFont typeface="Arial" panose="020B0604020202020204" pitchFamily="34" charset="0"/>
              <a:buChar char="•"/>
            </a:pPr>
            <a:r>
              <a:rPr lang="en-US" dirty="0"/>
              <a:t>What data decision rules will determine when the student can graduate?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0449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Link to the example above: </a:t>
            </a:r>
            <a:r>
              <a:rPr lang="en-US" dirty="0">
                <a:hlinkClick r:id="rId3"/>
              </a:rPr>
              <a:t>https://pbiscompendium.ssd.k12.mo.us/images/Tier2_3/SelfManagement/sample SM intervention guidelines.doc</a:t>
            </a:r>
            <a:endParaRPr lang="en-US" dirty="0"/>
          </a:p>
          <a:p>
            <a:pPr marL="171450" indent="-171450">
              <a:buFont typeface="Arial" panose="020B0604020202020204" pitchFamily="34" charset="0"/>
              <a:buChar char="•"/>
            </a:pPr>
            <a:r>
              <a:rPr lang="en-US" dirty="0" err="1"/>
              <a:t>RtI</a:t>
            </a:r>
            <a:r>
              <a:rPr lang="en-US" baseline="0" dirty="0"/>
              <a:t> stands for</a:t>
            </a:r>
            <a:r>
              <a:rPr lang="en-US" dirty="0"/>
              <a:t> response to intervention.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DPR stands</a:t>
            </a:r>
            <a:r>
              <a:rPr lang="en-US" baseline="0" dirty="0"/>
              <a:t> for</a:t>
            </a:r>
            <a:r>
              <a:rPr lang="en-US" dirty="0"/>
              <a:t> daily progress report.</a:t>
            </a:r>
          </a:p>
          <a:p>
            <a:pPr marL="171450" indent="-171450">
              <a:buFont typeface="Arial" panose="020B0604020202020204" pitchFamily="34" charset="0"/>
              <a:buChar char="•"/>
            </a:pPr>
            <a:r>
              <a:rPr lang="en-US" dirty="0"/>
              <a:t>AIMSweb</a:t>
            </a:r>
            <a:r>
              <a:rPr lang="en-US" baseline="0" dirty="0"/>
              <a:t> </a:t>
            </a:r>
            <a:r>
              <a:rPr lang="en-US" sz="1200" b="0" i="0" kern="1200" dirty="0">
                <a:solidFill>
                  <a:schemeClr val="tx1"/>
                </a:solidFill>
                <a:effectLst/>
                <a:latin typeface="+mn-lt"/>
                <a:ea typeface="+mn-ea"/>
                <a:cs typeface="+mn-cs"/>
              </a:rPr>
              <a:t>is a tool to inform and improve student performance</a:t>
            </a:r>
            <a:r>
              <a:rPr lang="en-US" sz="1200" b="0" i="0" kern="1200" baseline="0" dirty="0">
                <a:solidFill>
                  <a:schemeClr val="tx1"/>
                </a:solidFill>
                <a:effectLst/>
                <a:latin typeface="+mn-lt"/>
                <a:ea typeface="+mn-ea"/>
                <a:cs typeface="+mn-cs"/>
              </a:rPr>
              <a:t> using a</a:t>
            </a:r>
            <a:r>
              <a:rPr lang="en-US" sz="1200" b="0" i="0" kern="1200" dirty="0">
                <a:solidFill>
                  <a:schemeClr val="tx1"/>
                </a:solidFill>
                <a:effectLst/>
                <a:latin typeface="+mn-lt"/>
                <a:ea typeface="+mn-ea"/>
                <a:cs typeface="+mn-cs"/>
              </a:rPr>
              <a:t> set of brief, valid standards-aligned reading and math measures for screening and progress monitoring. Yellow indicates an at-risk score</a:t>
            </a:r>
            <a:r>
              <a:rPr lang="en-US" sz="1200" b="0" i="0" u="none" kern="1200" dirty="0">
                <a:solidFill>
                  <a:schemeClr val="tx1"/>
                </a:solidFill>
                <a:effectLst/>
                <a:latin typeface="+mn-lt"/>
                <a:ea typeface="+mn-ea"/>
                <a:cs typeface="+mn-cs"/>
              </a:rPr>
              <a:t>.</a:t>
            </a:r>
            <a:r>
              <a:rPr lang="en-US" u="none" dirty="0"/>
              <a:t>  Info here:</a:t>
            </a:r>
            <a:r>
              <a:rPr lang="en-US" u="none" baseline="0" dirty="0"/>
              <a:t> </a:t>
            </a:r>
            <a:r>
              <a:rPr lang="en-US" u="sng" dirty="0"/>
              <a:t>https://www.pearsonassessments.com/content/dam/school/global/clinical/us/assets/aimswebPlus-overview.pdf</a:t>
            </a:r>
          </a:p>
        </p:txBody>
      </p:sp>
      <p:sp>
        <p:nvSpPr>
          <p:cNvPr id="4" name="Slide Number Placeholder 3"/>
          <p:cNvSpPr>
            <a:spLocks noGrp="1"/>
          </p:cNvSpPr>
          <p:nvPr>
            <p:ph type="sldNum" sz="quarter" idx="5"/>
          </p:nvPr>
        </p:nvSpPr>
        <p:spPr/>
        <p:txBody>
          <a:bodyPr/>
          <a:lstStyle/>
          <a:p>
            <a:fld id="{57550410-193E-440B-B6A7-594CC5946CDB}" type="slidenum">
              <a:rPr lang="en-US" smtClean="0"/>
              <a:t>11</a:t>
            </a:fld>
            <a:endParaRPr lang="en-US" dirty="0"/>
          </a:p>
        </p:txBody>
      </p:sp>
    </p:spTree>
    <p:extLst>
      <p:ext uri="{BB962C8B-B14F-4D97-AF65-F5344CB8AC3E}">
        <p14:creationId xmlns:p14="http://schemas.microsoft.com/office/powerpoint/2010/main" val="78866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lvl="0" indent="-171450">
              <a:buFont typeface="Arial" panose="020B0604020202020204" pitchFamily="34" charset="0"/>
              <a:buChar char="•"/>
            </a:pPr>
            <a:r>
              <a:rPr lang="en-US" dirty="0"/>
              <a:t>The student will be recording data on a daily progress report (DPR).</a:t>
            </a:r>
          </a:p>
          <a:p>
            <a:pPr marL="457200" lvl="1" indent="-171450">
              <a:buFont typeface="Arial" panose="020B0604020202020204" pitchFamily="34" charset="0"/>
              <a:buChar char="•"/>
            </a:pPr>
            <a:r>
              <a:rPr lang="en-US" dirty="0"/>
              <a:t>It is convenient to use a modified version of a standard Tier II DPR form (e.g., use the template for Check-in,</a:t>
            </a:r>
            <a:r>
              <a:rPr lang="en-US" baseline="0" dirty="0"/>
              <a:t> Check-out</a:t>
            </a:r>
            <a:r>
              <a:rPr lang="en-US" dirty="0"/>
              <a:t> and modify it for just the behavior(s) the student is learning to self-monitor). An example is on the next slide.</a:t>
            </a:r>
          </a:p>
          <a:p>
            <a:pPr marL="171450" lvl="0" indent="-171450">
              <a:buFont typeface="Arial" panose="020B0604020202020204" pitchFamily="34" charset="0"/>
              <a:buChar char="•"/>
            </a:pPr>
            <a:r>
              <a:rPr lang="en-US" dirty="0"/>
              <a:t>The student’s classroom teachers teach and help students with use of DPR at first, then gradually fade to random checks.</a:t>
            </a:r>
          </a:p>
          <a:p>
            <a:pPr marL="171450" lvl="0" indent="-171450">
              <a:buFont typeface="Arial" panose="020B0604020202020204" pitchFamily="34" charset="0"/>
              <a:buChar char="•"/>
            </a:pPr>
            <a:r>
              <a:rPr lang="en-US" dirty="0"/>
              <a:t>Teachers then submit the DPR data to the intervention coordinator at end of each week.</a:t>
            </a:r>
          </a:p>
          <a:p>
            <a:pPr marL="171450" lvl="0" indent="-171450">
              <a:buFont typeface="Arial" panose="020B0604020202020204" pitchFamily="34" charset="0"/>
              <a:buChar char="•"/>
            </a:pPr>
            <a:r>
              <a:rPr lang="en-US" dirty="0"/>
              <a:t>You can engage the student in the data process; have them help with entering and graphing data, etc.</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2420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microsoft.com/office/2007/relationships/hdphoto" Target="../media/hdphoto6.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microsoft.com/office/2007/relationships/hdphoto" Target="../media/hdphoto7.wd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pdfs.semanticscholar.org/c3fd/12c5a2442c621cf0a1b710e58f80638ada5d.pdf" TargetMode="External"/><Relationship Id="rId7" Type="http://schemas.openxmlformats.org/officeDocument/2006/relationships/hyperlink" Target="https://habitchange.com/motivaider.ph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enablingdevices.com/product/vibrating-personal-pager/" TargetMode="External"/><Relationship Id="rId5" Type="http://schemas.openxmlformats.org/officeDocument/2006/relationships/hyperlink" Target="https://www.interventioncentral.org/self_management_self_monitoring" TargetMode="External"/><Relationship Id="rId4" Type="http://schemas.openxmlformats.org/officeDocument/2006/relationships/hyperlink" Target="https://pbismissouri.org/wp-content/uploads/2018/08/Tier-2-2018_Ch.-7.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educationnorthwest.org/sites/default/files/foundations.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checkandconnect.umn.edu/model/default.html" TargetMode="External"/><Relationship Id="rId4" Type="http://schemas.openxmlformats.org/officeDocument/2006/relationships/hyperlink" Target="https://fyi.extension.wisc.edu/programdevelopment/files/2016/03/lmcourseall.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pbis.org/" TargetMode="External"/><Relationship Id="rId2" Type="http://schemas.openxmlformats.org/officeDocument/2006/relationships/hyperlink" Target="https://nationalmentoringresourcecenter.org/index.php/component/content/article.html?layout=edit&amp;id=183" TargetMode="Externa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hyperlink" Target="https://pbismissouri.org/tier-2-workbook-resourc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277053"/>
            <a:ext cx="10566399" cy="1545647"/>
          </a:xfrm>
        </p:spPr>
        <p:txBody>
          <a:bodyPr/>
          <a:lstStyle/>
          <a:p>
            <a:r>
              <a:rPr lang="en-US" b="1" dirty="0"/>
              <a:t>Additional Tier II Interventions: Self-monitoring and Mentoring</a:t>
            </a:r>
          </a:p>
        </p:txBody>
      </p:sp>
      <p:sp>
        <p:nvSpPr>
          <p:cNvPr id="3" name="TextBox 2"/>
          <p:cNvSpPr txBox="1"/>
          <p:nvPr/>
        </p:nvSpPr>
        <p:spPr>
          <a:xfrm>
            <a:off x="2843432" y="6377570"/>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816D4-4288-436E-950B-D59CC5D42512}"/>
              </a:ext>
            </a:extLst>
          </p:cNvPr>
          <p:cNvSpPr>
            <a:spLocks noGrp="1"/>
          </p:cNvSpPr>
          <p:nvPr>
            <p:ph type="title"/>
          </p:nvPr>
        </p:nvSpPr>
        <p:spPr/>
        <p:txBody>
          <a:bodyPr/>
          <a:lstStyle/>
          <a:p>
            <a:r>
              <a:rPr lang="en-US" dirty="0"/>
              <a:t>Designing the Process</a:t>
            </a:r>
          </a:p>
        </p:txBody>
      </p:sp>
      <p:sp>
        <p:nvSpPr>
          <p:cNvPr id="2" name="Content Placeholder 1"/>
          <p:cNvSpPr>
            <a:spLocks noGrp="1"/>
          </p:cNvSpPr>
          <p:nvPr>
            <p:ph idx="1"/>
          </p:nvPr>
        </p:nvSpPr>
        <p:spPr/>
        <p:txBody>
          <a:bodyPr/>
          <a:lstStyle/>
          <a:p>
            <a:pPr marL="50800" indent="0">
              <a:buNone/>
            </a:pPr>
            <a:r>
              <a:rPr lang="en-US" dirty="0"/>
              <a:t>Questions to ask:</a:t>
            </a:r>
          </a:p>
          <a:p>
            <a:pPr marL="457200" indent="-173736"/>
            <a:r>
              <a:rPr lang="en-US" dirty="0"/>
              <a:t>When will the student self-monitor?</a:t>
            </a:r>
          </a:p>
          <a:p>
            <a:pPr marL="457200" indent="-173736"/>
            <a:r>
              <a:rPr lang="en-US" dirty="0"/>
              <a:t>How will the student be prompted to self-monitor?</a:t>
            </a:r>
          </a:p>
          <a:p>
            <a:pPr marL="457200" indent="-173736"/>
            <a:r>
              <a:rPr lang="en-US" dirty="0"/>
              <a:t>Will the student be reinforced for self-monitoring? How?</a:t>
            </a:r>
          </a:p>
          <a:p>
            <a:pPr marL="457200" indent="-173736"/>
            <a:r>
              <a:rPr lang="en-US" dirty="0"/>
              <a:t>When and how will students be faded from the intervention (data decision rules)?</a:t>
            </a:r>
          </a:p>
          <a:p>
            <a:pPr marL="457200" indent="-173736"/>
            <a:r>
              <a:rPr lang="en-US" dirty="0"/>
              <a:t>What will be the graduation criteria (data decision rules)?</a:t>
            </a:r>
          </a:p>
        </p:txBody>
      </p:sp>
    </p:spTree>
    <p:extLst>
      <p:ext uri="{BB962C8B-B14F-4D97-AF65-F5344CB8AC3E}">
        <p14:creationId xmlns:p14="http://schemas.microsoft.com/office/powerpoint/2010/main" val="353872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A6EE-D888-4E8A-8F01-2674FE3AB9C8}"/>
              </a:ext>
            </a:extLst>
          </p:cNvPr>
          <p:cNvSpPr>
            <a:spLocks noGrp="1"/>
          </p:cNvSpPr>
          <p:nvPr>
            <p:ph type="title"/>
          </p:nvPr>
        </p:nvSpPr>
        <p:spPr/>
        <p:txBody>
          <a:bodyPr/>
          <a:lstStyle/>
          <a:p>
            <a:r>
              <a:rPr lang="en-US" dirty="0"/>
              <a:t>Example of Self-monitoring</a:t>
            </a:r>
          </a:p>
        </p:txBody>
      </p:sp>
      <p:graphicFrame>
        <p:nvGraphicFramePr>
          <p:cNvPr id="4" name="Table 3">
            <a:extLst>
              <a:ext uri="{FF2B5EF4-FFF2-40B4-BE49-F238E27FC236}">
                <a16:creationId xmlns:a16="http://schemas.microsoft.com/office/drawing/2014/main" id="{33E90E57-43D8-4D60-B288-BA40C22E4EDC}"/>
              </a:ext>
            </a:extLst>
          </p:cNvPr>
          <p:cNvGraphicFramePr>
            <a:graphicFrameLocks noGrp="1"/>
          </p:cNvGraphicFramePr>
          <p:nvPr>
            <p:extLst>
              <p:ext uri="{D42A27DB-BD31-4B8C-83A1-F6EECF244321}">
                <p14:modId xmlns:p14="http://schemas.microsoft.com/office/powerpoint/2010/main" val="725724100"/>
              </p:ext>
            </p:extLst>
          </p:nvPr>
        </p:nvGraphicFramePr>
        <p:xfrm>
          <a:off x="261257" y="1624853"/>
          <a:ext cx="11730447" cy="4278470"/>
        </p:xfrm>
        <a:graphic>
          <a:graphicData uri="http://schemas.openxmlformats.org/drawingml/2006/table">
            <a:tbl>
              <a:tblPr/>
              <a:tblGrid>
                <a:gridCol w="3815443">
                  <a:extLst>
                    <a:ext uri="{9D8B030D-6E8A-4147-A177-3AD203B41FA5}">
                      <a16:colId xmlns:a16="http://schemas.microsoft.com/office/drawing/2014/main" val="1857708307"/>
                    </a:ext>
                  </a:extLst>
                </a:gridCol>
                <a:gridCol w="1733367">
                  <a:extLst>
                    <a:ext uri="{9D8B030D-6E8A-4147-A177-3AD203B41FA5}">
                      <a16:colId xmlns:a16="http://schemas.microsoft.com/office/drawing/2014/main" val="644789289"/>
                    </a:ext>
                  </a:extLst>
                </a:gridCol>
                <a:gridCol w="3033487">
                  <a:extLst>
                    <a:ext uri="{9D8B030D-6E8A-4147-A177-3AD203B41FA5}">
                      <a16:colId xmlns:a16="http://schemas.microsoft.com/office/drawing/2014/main" val="2394723223"/>
                    </a:ext>
                  </a:extLst>
                </a:gridCol>
                <a:gridCol w="3148150">
                  <a:extLst>
                    <a:ext uri="{9D8B030D-6E8A-4147-A177-3AD203B41FA5}">
                      <a16:colId xmlns:a16="http://schemas.microsoft.com/office/drawing/2014/main" val="1053849848"/>
                    </a:ext>
                  </a:extLst>
                </a:gridCol>
              </a:tblGrid>
              <a:tr h="4278470">
                <a:tc>
                  <a:txBody>
                    <a:bodyPr/>
                    <a:lstStyle/>
                    <a:p>
                      <a:pPr marL="0" marR="0" algn="ctr">
                        <a:lnSpc>
                          <a:spcPct val="115000"/>
                        </a:lnSpc>
                        <a:spcBef>
                          <a:spcPts val="0"/>
                        </a:spcBef>
                        <a:spcAft>
                          <a:spcPts val="1000"/>
                        </a:spcAft>
                      </a:pPr>
                      <a:r>
                        <a:rPr lang="en-US" sz="1600" b="0" kern="1200" dirty="0">
                          <a:solidFill>
                            <a:srgbClr val="000000"/>
                          </a:solidFill>
                          <a:effectLst/>
                          <a:latin typeface="+mn-lt"/>
                          <a:ea typeface="Times New Roman" panose="02020603050405020304" pitchFamily="18" charset="0"/>
                          <a:cs typeface="Calibri" panose="020F0502020204030204" pitchFamily="34" charset="0"/>
                        </a:rPr>
                        <a:t>DESCRIPTION</a:t>
                      </a:r>
                      <a:endParaRPr lang="en-US" sz="1600" b="0" dirty="0">
                        <a:effectLst/>
                        <a:latin typeface="+mn-lt"/>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1000"/>
                        </a:spcAft>
                        <a:buFont typeface="Symbol" panose="05050102010706020507" pitchFamily="18" charset="2"/>
                        <a:buChar char=""/>
                      </a:pPr>
                      <a:r>
                        <a:rPr lang="en-US" sz="1600" b="0" kern="1200" dirty="0">
                          <a:solidFill>
                            <a:srgbClr val="000000"/>
                          </a:solidFill>
                          <a:effectLst/>
                          <a:latin typeface="+mn-lt"/>
                          <a:ea typeface="Times New Roman" panose="02020603050405020304" pitchFamily="18" charset="0"/>
                          <a:cs typeface="Times New Roman" panose="02020603050405020304" pitchFamily="18" charset="0"/>
                        </a:rPr>
                        <a:t>Once they have generalized academic skills in the classroom, students in academic RtI groups will be taught to self-monitor.</a:t>
                      </a:r>
                      <a:endParaRPr lang="en-US" sz="1600" b="0" kern="1200" dirty="0">
                        <a:solidFill>
                          <a:schemeClr val="tx1"/>
                        </a:solidFill>
                        <a:effectLst/>
                        <a:latin typeface="+mn-lt"/>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1000"/>
                        </a:spcAft>
                        <a:buFont typeface="Symbol" panose="05050102010706020507" pitchFamily="18" charset="2"/>
                        <a:buChar char=""/>
                      </a:pPr>
                      <a:r>
                        <a:rPr lang="en-US" sz="1600" b="0" kern="1200" dirty="0">
                          <a:solidFill>
                            <a:srgbClr val="000000"/>
                          </a:solidFill>
                          <a:effectLst/>
                          <a:latin typeface="+mn-lt"/>
                          <a:ea typeface="Times New Roman" panose="02020603050405020304" pitchFamily="18" charset="0"/>
                          <a:cs typeface="Times New Roman" panose="02020603050405020304" pitchFamily="18" charset="0"/>
                        </a:rPr>
                        <a:t>Student will monitor and record their academic production for completion and accuracy, as well as their on-task behavior each day. </a:t>
                      </a:r>
                      <a:endParaRPr lang="en-US" sz="1600" b="0" dirty="0">
                        <a:effectLst/>
                        <a:latin typeface="+mn-lt"/>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1000"/>
                        </a:spcAft>
                        <a:buFont typeface="Symbol" panose="05050102010706020507" pitchFamily="18" charset="2"/>
                        <a:buChar char=""/>
                      </a:pPr>
                      <a:r>
                        <a:rPr lang="en-US" sz="1600" b="0" kern="1200" dirty="0">
                          <a:solidFill>
                            <a:srgbClr val="000000"/>
                          </a:solidFill>
                          <a:effectLst/>
                          <a:latin typeface="+mn-lt"/>
                          <a:ea typeface="Times New Roman" panose="02020603050405020304" pitchFamily="18" charset="0"/>
                          <a:cs typeface="Times New Roman" panose="02020603050405020304" pitchFamily="18" charset="0"/>
                        </a:rPr>
                        <a:t>Students will check in and submit DPRs weekly with the reading teacher (and receive feedback).</a:t>
                      </a:r>
                      <a:endParaRPr lang="en-US" sz="1600" b="0" dirty="0">
                        <a:effectLst/>
                        <a:latin typeface="+mn-lt"/>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1000"/>
                        </a:spcAft>
                      </a:pPr>
                      <a:r>
                        <a:rPr lang="en-US" sz="1600" b="0" kern="1200" dirty="0">
                          <a:solidFill>
                            <a:srgbClr val="000000"/>
                          </a:solidFill>
                          <a:effectLst/>
                          <a:latin typeface="+mn-lt"/>
                          <a:ea typeface="Times New Roman" panose="02020603050405020304" pitchFamily="18" charset="0"/>
                          <a:cs typeface="Calibri" panose="020F0502020204030204" pitchFamily="34" charset="0"/>
                        </a:rPr>
                        <a:t>ENTRY CRITERIA</a:t>
                      </a:r>
                      <a:endParaRPr lang="en-US" sz="1600" b="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0" dirty="0">
                          <a:solidFill>
                            <a:srgbClr val="000000"/>
                          </a:solidFill>
                          <a:effectLst/>
                          <a:latin typeface="+mn-lt"/>
                          <a:ea typeface="Calibri" panose="020F0502020204030204" pitchFamily="34" charset="0"/>
                          <a:cs typeface="Times New Roman" panose="02020603050405020304" pitchFamily="18" charset="0"/>
                        </a:rPr>
                        <a:t>AIMSweb- yellow</a:t>
                      </a:r>
                      <a:endParaRPr lang="en-US" sz="1600" b="0" dirty="0">
                        <a:effectLst/>
                        <a:latin typeface="+mn-lt"/>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 </a:t>
                      </a:r>
                    </a:p>
                    <a:p>
                      <a:pPr marL="457200" marR="0" algn="l">
                        <a:lnSpc>
                          <a:spcPct val="107000"/>
                        </a:lnSpc>
                        <a:spcBef>
                          <a:spcPts val="0"/>
                        </a:spcBef>
                        <a:spcAft>
                          <a:spcPts val="0"/>
                        </a:spcAft>
                      </a:pPr>
                      <a:r>
                        <a:rPr lang="en-US" sz="1600" b="0" dirty="0">
                          <a:solidFill>
                            <a:srgbClr val="000000"/>
                          </a:solidFill>
                          <a:effectLst/>
                          <a:latin typeface="+mn-lt"/>
                          <a:ea typeface="Calibri" panose="020F0502020204030204" pitchFamily="34" charset="0"/>
                          <a:cs typeface="Times New Roman" panose="02020603050405020304" pitchFamily="18" charset="0"/>
                        </a:rPr>
                        <a:t>Or</a:t>
                      </a:r>
                      <a:endParaRPr lang="en-US" sz="1600" b="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600" b="0" dirty="0">
                          <a:solidFill>
                            <a:srgbClr val="000000"/>
                          </a:solidFill>
                          <a:effectLst/>
                          <a:latin typeface="+mn-lt"/>
                          <a:ea typeface="Calibri" panose="020F0502020204030204" pitchFamily="34" charset="0"/>
                          <a:cs typeface="Times New Roman" panose="02020603050405020304" pitchFamily="18" charset="0"/>
                        </a:rPr>
                        <a:t>Students with failing grades due to lack of work completion</a:t>
                      </a:r>
                      <a:endParaRPr lang="en-US" sz="1600" b="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1000"/>
                        </a:spcAft>
                      </a:pPr>
                      <a:r>
                        <a:rPr lang="en-US" sz="1600" b="0" kern="1200" dirty="0">
                          <a:solidFill>
                            <a:srgbClr val="000000"/>
                          </a:solidFill>
                          <a:effectLst/>
                          <a:latin typeface="+mn-lt"/>
                          <a:ea typeface="Times New Roman" panose="02020603050405020304" pitchFamily="18" charset="0"/>
                          <a:cs typeface="Calibri" panose="020F0502020204030204" pitchFamily="34" charset="0"/>
                        </a:rPr>
                        <a:t>MONITORING</a:t>
                      </a:r>
                      <a:endParaRPr lang="en-US" sz="1600" b="0" dirty="0">
                        <a:effectLst/>
                        <a:latin typeface="+mn-lt"/>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600" b="0" kern="1200" dirty="0">
                          <a:solidFill>
                            <a:srgbClr val="000000"/>
                          </a:solidFill>
                          <a:effectLst/>
                          <a:latin typeface="+mn-lt"/>
                          <a:ea typeface="Times New Roman" panose="02020603050405020304" pitchFamily="18" charset="0"/>
                          <a:cs typeface="Calibri" panose="020F0502020204030204" pitchFamily="34" charset="0"/>
                        </a:rPr>
                        <a:t>1</a:t>
                      </a:r>
                      <a:r>
                        <a:rPr lang="en-US" sz="1600" b="0" kern="1200" baseline="30000" dirty="0">
                          <a:solidFill>
                            <a:srgbClr val="000000"/>
                          </a:solidFill>
                          <a:effectLst/>
                          <a:latin typeface="+mn-lt"/>
                          <a:ea typeface="Times New Roman" panose="02020603050405020304" pitchFamily="18" charset="0"/>
                          <a:cs typeface="Calibri" panose="020F0502020204030204" pitchFamily="34" charset="0"/>
                        </a:rPr>
                        <a:t>st</a:t>
                      </a:r>
                      <a:r>
                        <a:rPr lang="en-US" sz="1600" b="0" kern="1200" dirty="0">
                          <a:solidFill>
                            <a:srgbClr val="000000"/>
                          </a:solidFill>
                          <a:effectLst/>
                          <a:latin typeface="+mn-lt"/>
                          <a:ea typeface="Times New Roman" panose="02020603050405020304" pitchFamily="18" charset="0"/>
                          <a:cs typeface="Calibri" panose="020F0502020204030204" pitchFamily="34" charset="0"/>
                        </a:rPr>
                        <a:t>- Students will monitor and record the accuracy of completion of their academic work, using the daily progress report (DPR) form</a:t>
                      </a:r>
                      <a:endParaRPr lang="en-US" sz="1600" b="0" dirty="0">
                        <a:effectLst/>
                        <a:latin typeface="+mn-lt"/>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n-US" sz="1600" b="0" kern="1200" dirty="0">
                          <a:solidFill>
                            <a:srgbClr val="000000"/>
                          </a:solidFill>
                          <a:effectLst/>
                          <a:latin typeface="+mn-lt"/>
                          <a:ea typeface="Times New Roman" panose="02020603050405020304" pitchFamily="18" charset="0"/>
                          <a:cs typeface="Calibri" panose="020F0502020204030204" pitchFamily="34" charset="0"/>
                        </a:rPr>
                        <a:t>2</a:t>
                      </a:r>
                      <a:r>
                        <a:rPr lang="en-US" sz="1600" b="0" kern="1200" baseline="30000" dirty="0">
                          <a:solidFill>
                            <a:srgbClr val="000000"/>
                          </a:solidFill>
                          <a:effectLst/>
                          <a:latin typeface="+mn-lt"/>
                          <a:ea typeface="Times New Roman" panose="02020603050405020304" pitchFamily="18" charset="0"/>
                          <a:cs typeface="Calibri" panose="020F0502020204030204" pitchFamily="34" charset="0"/>
                        </a:rPr>
                        <a:t>nd</a:t>
                      </a:r>
                      <a:r>
                        <a:rPr lang="en-US" sz="1600" b="0" kern="1200" dirty="0">
                          <a:solidFill>
                            <a:srgbClr val="000000"/>
                          </a:solidFill>
                          <a:effectLst/>
                          <a:latin typeface="+mn-lt"/>
                          <a:ea typeface="Times New Roman" panose="02020603050405020304" pitchFamily="18" charset="0"/>
                          <a:cs typeface="Calibri" panose="020F0502020204030204" pitchFamily="34" charset="0"/>
                        </a:rPr>
                        <a:t>- Students will monitor their time on task, using the DPR form</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600" b="0" kern="1200" dirty="0">
                          <a:solidFill>
                            <a:srgbClr val="000000"/>
                          </a:solidFill>
                          <a:effectLst/>
                          <a:latin typeface="+mn-lt"/>
                          <a:ea typeface="Calibri" panose="020F0502020204030204" pitchFamily="34" charset="0"/>
                          <a:cs typeface="Calibri" panose="020F0502020204030204" pitchFamily="34" charset="0"/>
                        </a:rPr>
                        <a:t>3</a:t>
                      </a:r>
                      <a:r>
                        <a:rPr lang="en-US" sz="1600" b="0" kern="1200" baseline="30000" dirty="0">
                          <a:solidFill>
                            <a:srgbClr val="000000"/>
                          </a:solidFill>
                          <a:effectLst/>
                          <a:latin typeface="+mn-lt"/>
                          <a:ea typeface="Calibri" panose="020F0502020204030204" pitchFamily="34" charset="0"/>
                          <a:cs typeface="Calibri" panose="020F0502020204030204" pitchFamily="34" charset="0"/>
                        </a:rPr>
                        <a:t>rd</a:t>
                      </a:r>
                      <a:r>
                        <a:rPr lang="en-US" sz="1600" b="0" kern="1200" dirty="0">
                          <a:solidFill>
                            <a:srgbClr val="000000"/>
                          </a:solidFill>
                          <a:effectLst/>
                          <a:latin typeface="+mn-lt"/>
                          <a:ea typeface="Calibri" panose="020F0502020204030204" pitchFamily="34" charset="0"/>
                          <a:cs typeface="Calibri" panose="020F0502020204030204" pitchFamily="34" charset="0"/>
                        </a:rPr>
                        <a:t> - </a:t>
                      </a:r>
                      <a:r>
                        <a:rPr lang="en-US" sz="1600" b="0" kern="1200" dirty="0">
                          <a:solidFill>
                            <a:srgbClr val="000000"/>
                          </a:solidFill>
                          <a:effectLst/>
                          <a:latin typeface="+mn-lt"/>
                          <a:ea typeface="Times New Roman" panose="02020603050405020304" pitchFamily="18" charset="0"/>
                          <a:cs typeface="Calibri" panose="020F0502020204030204" pitchFamily="34" charset="0"/>
                        </a:rPr>
                        <a:t>Students and teacher will monitor grades in the academic area of concern</a:t>
                      </a:r>
                      <a:endParaRPr lang="en-US" sz="1600" b="0" dirty="0">
                        <a:effectLst/>
                        <a:latin typeface="+mn-lt"/>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n-US" sz="1600" b="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1000"/>
                        </a:spcAft>
                      </a:pPr>
                      <a:r>
                        <a:rPr lang="en-US" sz="1600" b="0" kern="1200" dirty="0">
                          <a:solidFill>
                            <a:srgbClr val="000000"/>
                          </a:solidFill>
                          <a:effectLst/>
                          <a:latin typeface="+mn-lt"/>
                          <a:ea typeface="Times New Roman" panose="02020603050405020304" pitchFamily="18" charset="0"/>
                          <a:cs typeface="Calibri" panose="020F0502020204030204" pitchFamily="34" charset="0"/>
                        </a:rPr>
                        <a:t>EXIT CRITERIA – FADING PROCESS</a:t>
                      </a:r>
                      <a:endParaRPr lang="en-US" sz="1600" b="0" dirty="0">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600" b="0" dirty="0">
                          <a:solidFill>
                            <a:srgbClr val="000000"/>
                          </a:solidFill>
                          <a:effectLst/>
                          <a:latin typeface="+mn-lt"/>
                          <a:ea typeface="Calibri" panose="020F0502020204030204" pitchFamily="34" charset="0"/>
                          <a:cs typeface="Times New Roman" panose="02020603050405020304" pitchFamily="18" charset="0"/>
                        </a:rPr>
                        <a:t>A passing grade on the report card in the academic area of concern will indicate readiness to begin fading.</a:t>
                      </a:r>
                    </a:p>
                    <a:p>
                      <a:pPr marL="342900" marR="0" lvl="0" indent="-342900" algn="l">
                        <a:lnSpc>
                          <a:spcPct val="107000"/>
                        </a:lnSpc>
                        <a:spcBef>
                          <a:spcPts val="0"/>
                        </a:spcBef>
                        <a:spcAft>
                          <a:spcPts val="0"/>
                        </a:spcAft>
                        <a:buFont typeface="Symbol" panose="05050102010706020507" pitchFamily="18" charset="2"/>
                        <a:buChar char=""/>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600" b="0" dirty="0">
                          <a:solidFill>
                            <a:srgbClr val="000000"/>
                          </a:solidFill>
                          <a:effectLst/>
                          <a:latin typeface="+mn-lt"/>
                          <a:ea typeface="Calibri" panose="020F0502020204030204" pitchFamily="34" charset="0"/>
                          <a:cs typeface="Times New Roman" panose="02020603050405020304" pitchFamily="18" charset="0"/>
                        </a:rPr>
                        <a:t>Student will start to fade supports by receiving fewer prompts from device or teachers.</a:t>
                      </a:r>
                    </a:p>
                    <a:p>
                      <a:pPr marL="0" marR="0" lvl="0" indent="0" algn="l">
                        <a:lnSpc>
                          <a:spcPct val="107000"/>
                        </a:lnSpc>
                        <a:spcBef>
                          <a:spcPts val="0"/>
                        </a:spcBef>
                        <a:spcAft>
                          <a:spcPts val="0"/>
                        </a:spcAft>
                        <a:buFont typeface="Symbol" panose="05050102010706020507" pitchFamily="18" charset="2"/>
                        <a:buNone/>
                      </a:pPr>
                      <a:endParaRPr lang="en-US" sz="1600" b="0" dirty="0">
                        <a:effectLst/>
                        <a:latin typeface="+mn-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600" b="0" dirty="0">
                          <a:solidFill>
                            <a:srgbClr val="000000"/>
                          </a:solidFill>
                          <a:effectLst/>
                          <a:latin typeface="+mn-lt"/>
                          <a:ea typeface="Calibri" panose="020F0502020204030204" pitchFamily="34" charset="0"/>
                          <a:cs typeface="Times New Roman" panose="02020603050405020304" pitchFamily="18" charset="0"/>
                        </a:rPr>
                        <a:t>Student must continue to maintain time on task while fading prompts.</a:t>
                      </a:r>
                      <a:endParaRPr lang="en-US" sz="1600" b="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83512269"/>
                  </a:ext>
                </a:extLst>
              </a:tr>
            </a:tbl>
          </a:graphicData>
        </a:graphic>
      </p:graphicFrame>
    </p:spTree>
    <p:extLst>
      <p:ext uri="{BB962C8B-B14F-4D97-AF65-F5344CB8AC3E}">
        <p14:creationId xmlns:p14="http://schemas.microsoft.com/office/powerpoint/2010/main" val="40187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83A1-ADE6-49B5-91CC-9EB265C2322F}"/>
              </a:ext>
            </a:extLst>
          </p:cNvPr>
          <p:cNvSpPr>
            <a:spLocks noGrp="1"/>
          </p:cNvSpPr>
          <p:nvPr>
            <p:ph type="title"/>
          </p:nvPr>
        </p:nvSpPr>
        <p:spPr/>
        <p:txBody>
          <a:bodyPr/>
          <a:lstStyle/>
          <a:p>
            <a:r>
              <a:rPr lang="en-US" dirty="0"/>
              <a:t>Monitoring Student Progress</a:t>
            </a:r>
          </a:p>
        </p:txBody>
      </p:sp>
    </p:spTree>
    <p:extLst>
      <p:ext uri="{BB962C8B-B14F-4D97-AF65-F5344CB8AC3E}">
        <p14:creationId xmlns:p14="http://schemas.microsoft.com/office/powerpoint/2010/main" val="92969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B9F04-A711-46D1-A80E-E54AF28CBB7E}"/>
              </a:ext>
            </a:extLst>
          </p:cNvPr>
          <p:cNvSpPr>
            <a:spLocks noGrp="1"/>
          </p:cNvSpPr>
          <p:nvPr>
            <p:ph type="title"/>
          </p:nvPr>
        </p:nvSpPr>
        <p:spPr/>
        <p:txBody>
          <a:bodyPr/>
          <a:lstStyle/>
          <a:p>
            <a:r>
              <a:rPr lang="en-US" dirty="0"/>
              <a:t>Monitoring Progress</a:t>
            </a:r>
          </a:p>
        </p:txBody>
      </p:sp>
      <p:sp>
        <p:nvSpPr>
          <p:cNvPr id="4" name="Text Placeholder 3">
            <a:extLst>
              <a:ext uri="{FF2B5EF4-FFF2-40B4-BE49-F238E27FC236}">
                <a16:creationId xmlns:a16="http://schemas.microsoft.com/office/drawing/2014/main" id="{21D43A9A-63E6-4FAE-B943-1E65CF22381D}"/>
              </a:ext>
            </a:extLst>
          </p:cNvPr>
          <p:cNvSpPr>
            <a:spLocks noGrp="1"/>
          </p:cNvSpPr>
          <p:nvPr>
            <p:ph idx="1"/>
          </p:nvPr>
        </p:nvSpPr>
        <p:spPr>
          <a:xfrm>
            <a:off x="838200" y="1739900"/>
            <a:ext cx="10515600" cy="4089400"/>
          </a:xfrm>
        </p:spPr>
        <p:txBody>
          <a:bodyPr>
            <a:normAutofit/>
          </a:bodyPr>
          <a:lstStyle/>
          <a:p>
            <a:pPr marL="173736" indent="-173736"/>
            <a:r>
              <a:rPr lang="en-US" dirty="0"/>
              <a:t>Students use a daily progress report (DPR) to record behavior at specified times/intervals.</a:t>
            </a:r>
          </a:p>
          <a:p>
            <a:pPr marL="173736" indent="-173736"/>
            <a:r>
              <a:rPr lang="en-US" dirty="0"/>
              <a:t>Teachers…</a:t>
            </a:r>
          </a:p>
          <a:p>
            <a:pPr marL="457200" lvl="1" indent="-173736"/>
            <a:r>
              <a:rPr lang="en-US" dirty="0"/>
              <a:t>Teach students how to use DPRs.</a:t>
            </a:r>
          </a:p>
          <a:p>
            <a:pPr marL="457200" lvl="1" indent="-173736"/>
            <a:r>
              <a:rPr lang="en-US" dirty="0"/>
              <a:t>Give student support while first learning the intervention.</a:t>
            </a:r>
          </a:p>
          <a:p>
            <a:pPr marL="457200" lvl="1" indent="-173736"/>
            <a:r>
              <a:rPr lang="en-US" dirty="0"/>
              <a:t>Gradually fade support.</a:t>
            </a:r>
          </a:p>
          <a:p>
            <a:pPr marL="457200" lvl="1" indent="-173736"/>
            <a:r>
              <a:rPr lang="en-US" dirty="0"/>
              <a:t>Submit DPR data to the intervention coordinator each week to progress monitor.</a:t>
            </a:r>
          </a:p>
          <a:p>
            <a:pPr marL="173736" indent="-173736"/>
            <a:r>
              <a:rPr lang="en-US" dirty="0"/>
              <a:t>If possible, engage the student in the data process.</a:t>
            </a:r>
          </a:p>
        </p:txBody>
      </p:sp>
      <p:sp>
        <p:nvSpPr>
          <p:cNvPr id="5" name="Rectangle 4">
            <a:extLst>
              <a:ext uri="{FF2B5EF4-FFF2-40B4-BE49-F238E27FC236}">
                <a16:creationId xmlns:a16="http://schemas.microsoft.com/office/drawing/2014/main" id="{1FE624E6-5072-44EB-AF58-D51F075CC11D}"/>
              </a:ext>
            </a:extLst>
          </p:cNvPr>
          <p:cNvSpPr/>
          <p:nvPr/>
        </p:nvSpPr>
        <p:spPr>
          <a:xfrm>
            <a:off x="4123906" y="6371619"/>
            <a:ext cx="2092239" cy="246221"/>
          </a:xfrm>
          <a:prstGeom prst="rect">
            <a:avLst/>
          </a:prstGeom>
        </p:spPr>
        <p:txBody>
          <a:bodyPr wrap="none">
            <a:spAutoFit/>
          </a:bodyPr>
          <a:lstStyle/>
          <a:p>
            <a:pPr algn="ctr"/>
            <a:r>
              <a:rPr lang="en-US" sz="1000" dirty="0">
                <a:solidFill>
                  <a:schemeClr val="bg1"/>
                </a:solidFill>
              </a:rPr>
              <a:t>*DiGangi, Maag, &amp; Rutherford, 1991</a:t>
            </a:r>
          </a:p>
        </p:txBody>
      </p:sp>
      <p:sp>
        <p:nvSpPr>
          <p:cNvPr id="6" name="Rectangle 5"/>
          <p:cNvSpPr/>
          <p:nvPr/>
        </p:nvSpPr>
        <p:spPr>
          <a:xfrm>
            <a:off x="165100" y="5690969"/>
            <a:ext cx="11887200" cy="369332"/>
          </a:xfrm>
          <a:prstGeom prst="rect">
            <a:avLst/>
          </a:prstGeom>
        </p:spPr>
        <p:txBody>
          <a:bodyPr wrap="square">
            <a:spAutoFit/>
          </a:bodyPr>
          <a:lstStyle/>
          <a:p>
            <a:pPr algn="ctr"/>
            <a:r>
              <a:rPr lang="en-US" i="1" dirty="0"/>
              <a:t>*Research suggests that having a student both record and graph their behavior may be more effective than just recording.</a:t>
            </a:r>
          </a:p>
        </p:txBody>
      </p:sp>
    </p:spTree>
    <p:extLst>
      <p:ext uri="{BB962C8B-B14F-4D97-AF65-F5344CB8AC3E}">
        <p14:creationId xmlns:p14="http://schemas.microsoft.com/office/powerpoint/2010/main" val="243678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5553-0361-40E8-96B8-6067D94327CA}"/>
              </a:ext>
            </a:extLst>
          </p:cNvPr>
          <p:cNvSpPr>
            <a:spLocks noGrp="1"/>
          </p:cNvSpPr>
          <p:nvPr>
            <p:ph type="title"/>
          </p:nvPr>
        </p:nvSpPr>
        <p:spPr/>
        <p:txBody>
          <a:bodyPr>
            <a:normAutofit/>
          </a:bodyPr>
          <a:lstStyle/>
          <a:p>
            <a:r>
              <a:rPr lang="en-US" dirty="0"/>
              <a:t>Example: Elementary Daily Progress Report</a:t>
            </a:r>
          </a:p>
        </p:txBody>
      </p:sp>
      <p:pic>
        <p:nvPicPr>
          <p:cNvPr id="4" name="Content Placeholder 3">
            <a:extLst>
              <a:ext uri="{FF2B5EF4-FFF2-40B4-BE49-F238E27FC236}">
                <a16:creationId xmlns:a16="http://schemas.microsoft.com/office/drawing/2014/main" id="{1B75A41E-FFF3-4F4C-812D-304C1AE42B96}"/>
              </a:ext>
            </a:extLst>
          </p:cNvPr>
          <p:cNvPicPr>
            <a:picLocks noGrp="1" noChangeAspect="1"/>
          </p:cNvPicPr>
          <p:nvPr>
            <p:ph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5585" t="24997" r="17705" b="7614"/>
          <a:stretch/>
        </p:blipFill>
        <p:spPr>
          <a:xfrm>
            <a:off x="2445940" y="1714500"/>
            <a:ext cx="7300119" cy="4148490"/>
          </a:xfrm>
          <a:prstGeom prst="rect">
            <a:avLst/>
          </a:prstGeom>
          <a:ln>
            <a:solidFill>
              <a:schemeClr val="tx1"/>
            </a:solidFill>
          </a:ln>
        </p:spPr>
      </p:pic>
      <p:sp>
        <p:nvSpPr>
          <p:cNvPr id="5" name="TextBox 4">
            <a:extLst>
              <a:ext uri="{FF2B5EF4-FFF2-40B4-BE49-F238E27FC236}">
                <a16:creationId xmlns:a16="http://schemas.microsoft.com/office/drawing/2014/main" id="{D16A54B2-76E1-464F-97C4-B3A3FD1CD8BA}"/>
              </a:ext>
            </a:extLst>
          </p:cNvPr>
          <p:cNvSpPr txBox="1"/>
          <p:nvPr/>
        </p:nvSpPr>
        <p:spPr>
          <a:xfrm>
            <a:off x="4083910" y="6411417"/>
            <a:ext cx="2012089" cy="246221"/>
          </a:xfrm>
          <a:prstGeom prst="rect">
            <a:avLst/>
          </a:prstGeom>
          <a:noFill/>
        </p:spPr>
        <p:txBody>
          <a:bodyPr wrap="none" rtlCol="0">
            <a:spAutoFit/>
          </a:bodyPr>
          <a:lstStyle/>
          <a:p>
            <a:pPr algn="ctr"/>
            <a:r>
              <a:rPr lang="en-US" sz="1000" dirty="0">
                <a:solidFill>
                  <a:schemeClr val="bg1"/>
                </a:solidFill>
              </a:rPr>
              <a:t>From MO SW-PBS Tier II Workbook</a:t>
            </a:r>
          </a:p>
        </p:txBody>
      </p:sp>
    </p:spTree>
    <p:extLst>
      <p:ext uri="{BB962C8B-B14F-4D97-AF65-F5344CB8AC3E}">
        <p14:creationId xmlns:p14="http://schemas.microsoft.com/office/powerpoint/2010/main" val="267922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8002-2AF2-46CE-A9DD-C0C563A1CB95}"/>
              </a:ext>
            </a:extLst>
          </p:cNvPr>
          <p:cNvSpPr>
            <a:spLocks noGrp="1"/>
          </p:cNvSpPr>
          <p:nvPr>
            <p:ph type="title"/>
          </p:nvPr>
        </p:nvSpPr>
        <p:spPr/>
        <p:txBody>
          <a:bodyPr>
            <a:normAutofit fontScale="90000"/>
          </a:bodyPr>
          <a:lstStyle/>
          <a:p>
            <a:r>
              <a:rPr lang="en-US" dirty="0"/>
              <a:t>Example: High School Daily Progress Report</a:t>
            </a:r>
          </a:p>
        </p:txBody>
      </p:sp>
      <p:pic>
        <p:nvPicPr>
          <p:cNvPr id="5" name="Picture 4">
            <a:extLst>
              <a:ext uri="{FF2B5EF4-FFF2-40B4-BE49-F238E27FC236}">
                <a16:creationId xmlns:a16="http://schemas.microsoft.com/office/drawing/2014/main" id="{D31A79B5-ACF0-43F7-A4CD-CD35EAE1E7B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5441" t="17279" r="18294" b="19529"/>
          <a:stretch/>
        </p:blipFill>
        <p:spPr>
          <a:xfrm>
            <a:off x="2057400" y="1689100"/>
            <a:ext cx="8078096" cy="4333214"/>
          </a:xfrm>
          <a:prstGeom prst="rect">
            <a:avLst/>
          </a:prstGeom>
          <a:ln>
            <a:solidFill>
              <a:schemeClr val="tx1"/>
            </a:solidFill>
          </a:ln>
        </p:spPr>
      </p:pic>
      <p:sp>
        <p:nvSpPr>
          <p:cNvPr id="6" name="TextBox 5">
            <a:extLst>
              <a:ext uri="{FF2B5EF4-FFF2-40B4-BE49-F238E27FC236}">
                <a16:creationId xmlns:a16="http://schemas.microsoft.com/office/drawing/2014/main" id="{E998C4C2-7814-40F1-AD91-3FBCC4BC38EA}"/>
              </a:ext>
            </a:extLst>
          </p:cNvPr>
          <p:cNvSpPr txBox="1"/>
          <p:nvPr/>
        </p:nvSpPr>
        <p:spPr>
          <a:xfrm>
            <a:off x="4083911" y="6377549"/>
            <a:ext cx="2012089" cy="246221"/>
          </a:xfrm>
          <a:prstGeom prst="rect">
            <a:avLst/>
          </a:prstGeom>
          <a:noFill/>
        </p:spPr>
        <p:txBody>
          <a:bodyPr wrap="none" rtlCol="0">
            <a:spAutoFit/>
          </a:bodyPr>
          <a:lstStyle/>
          <a:p>
            <a:pPr algn="ctr"/>
            <a:r>
              <a:rPr lang="en-US" sz="1000" dirty="0">
                <a:solidFill>
                  <a:schemeClr val="bg1"/>
                </a:solidFill>
              </a:rPr>
              <a:t>From MO SW-PBS Tier II Workbook</a:t>
            </a:r>
          </a:p>
        </p:txBody>
      </p:sp>
    </p:spTree>
    <p:extLst>
      <p:ext uri="{BB962C8B-B14F-4D97-AF65-F5344CB8AC3E}">
        <p14:creationId xmlns:p14="http://schemas.microsoft.com/office/powerpoint/2010/main" val="72765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1095-4C84-4EBE-AE14-AA3FB9E2331C}"/>
              </a:ext>
            </a:extLst>
          </p:cNvPr>
          <p:cNvSpPr>
            <a:spLocks noGrp="1"/>
          </p:cNvSpPr>
          <p:nvPr>
            <p:ph type="title"/>
          </p:nvPr>
        </p:nvSpPr>
        <p:spPr/>
        <p:txBody>
          <a:bodyPr>
            <a:normAutofit/>
          </a:bodyPr>
          <a:lstStyle/>
          <a:p>
            <a:r>
              <a:rPr lang="en-US" dirty="0"/>
              <a:t>Fading and Exit from Intervention</a:t>
            </a:r>
          </a:p>
        </p:txBody>
      </p:sp>
      <p:sp>
        <p:nvSpPr>
          <p:cNvPr id="3" name="Text Placeholder 2">
            <a:extLst>
              <a:ext uri="{FF2B5EF4-FFF2-40B4-BE49-F238E27FC236}">
                <a16:creationId xmlns:a16="http://schemas.microsoft.com/office/drawing/2014/main" id="{A163BD42-8488-434A-AFFF-847686B5CCEF}"/>
              </a:ext>
            </a:extLst>
          </p:cNvPr>
          <p:cNvSpPr>
            <a:spLocks noGrp="1"/>
          </p:cNvSpPr>
          <p:nvPr>
            <p:ph idx="1"/>
          </p:nvPr>
        </p:nvSpPr>
        <p:spPr/>
        <p:txBody>
          <a:bodyPr/>
          <a:lstStyle/>
          <a:p>
            <a:pPr marL="173736" indent="-173736"/>
            <a:r>
              <a:rPr lang="en-US" dirty="0"/>
              <a:t>Create data decision rules for fading </a:t>
            </a:r>
            <a:r>
              <a:rPr lang="en-US" i="1" dirty="0"/>
              <a:t>(e.g., student has maintained a passing grade in the area of concern for eight weeks).</a:t>
            </a:r>
          </a:p>
          <a:p>
            <a:pPr marL="173736" indent="-173736"/>
            <a:r>
              <a:rPr lang="en-US" dirty="0"/>
              <a:t>Create data decision rules for graduation </a:t>
            </a:r>
            <a:r>
              <a:rPr lang="en-US" i="1" dirty="0"/>
              <a:t>(e.g., student has maintained on-task behavior more than 80% of the time and maintained a passing grade in the area of concern, with no more than one prompt per day, for two weeks).</a:t>
            </a:r>
          </a:p>
          <a:p>
            <a:pPr marL="173736" indent="-173736"/>
            <a:r>
              <a:rPr lang="en-US" dirty="0"/>
              <a:t>Create follow up process </a:t>
            </a:r>
            <a:r>
              <a:rPr lang="en-US" i="1" dirty="0"/>
              <a:t>(e.g., every two weeks, review student’s grade in area of concern and discipline data).</a:t>
            </a:r>
          </a:p>
        </p:txBody>
      </p:sp>
    </p:spTree>
    <p:extLst>
      <p:ext uri="{BB962C8B-B14F-4D97-AF65-F5344CB8AC3E}">
        <p14:creationId xmlns:p14="http://schemas.microsoft.com/office/powerpoint/2010/main" val="360733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72A4-035C-4039-AE06-349300339DDF}"/>
              </a:ext>
            </a:extLst>
          </p:cNvPr>
          <p:cNvSpPr>
            <a:spLocks noGrp="1"/>
          </p:cNvSpPr>
          <p:nvPr>
            <p:ph type="title"/>
          </p:nvPr>
        </p:nvSpPr>
        <p:spPr/>
        <p:txBody>
          <a:bodyPr/>
          <a:lstStyle/>
          <a:p>
            <a:r>
              <a:rPr lang="en-US" dirty="0"/>
              <a:t>Resources Needed</a:t>
            </a:r>
          </a:p>
        </p:txBody>
      </p:sp>
      <p:sp>
        <p:nvSpPr>
          <p:cNvPr id="3" name="Text Placeholder 2">
            <a:extLst>
              <a:ext uri="{FF2B5EF4-FFF2-40B4-BE49-F238E27FC236}">
                <a16:creationId xmlns:a16="http://schemas.microsoft.com/office/drawing/2014/main" id="{4A7E690F-A6BB-487B-83F8-669D26DAE0F5}"/>
              </a:ext>
            </a:extLst>
          </p:cNvPr>
          <p:cNvSpPr>
            <a:spLocks noGrp="1"/>
          </p:cNvSpPr>
          <p:nvPr>
            <p:ph idx="1"/>
          </p:nvPr>
        </p:nvSpPr>
        <p:spPr/>
        <p:txBody>
          <a:bodyPr>
            <a:normAutofit lnSpcReduction="10000"/>
          </a:bodyPr>
          <a:lstStyle/>
          <a:p>
            <a:pPr marL="173736" indent="-173736"/>
            <a:r>
              <a:rPr lang="en-US" dirty="0"/>
              <a:t>Intervention coordinator</a:t>
            </a:r>
          </a:p>
          <a:p>
            <a:pPr marL="457200" lvl="1" indent="-173736"/>
            <a:r>
              <a:rPr lang="en-US" sz="2800" dirty="0"/>
              <a:t>Supervise implementation of intervention</a:t>
            </a:r>
          </a:p>
          <a:p>
            <a:pPr marL="457200" lvl="1" indent="-173736"/>
            <a:r>
              <a:rPr lang="en-US" sz="2800" dirty="0"/>
              <a:t>Communicate with parents, teachers, and Tier II team</a:t>
            </a:r>
          </a:p>
          <a:p>
            <a:pPr marL="457200" lvl="1" indent="-173736"/>
            <a:r>
              <a:rPr lang="en-US" sz="2800" dirty="0"/>
              <a:t>Train students and staff on the intervention</a:t>
            </a:r>
          </a:p>
          <a:p>
            <a:pPr marL="457200" lvl="1" indent="-173736"/>
            <a:r>
              <a:rPr lang="en-US" sz="2800" dirty="0"/>
              <a:t>Collect and graph data and provide to the Tier II team and students in the intervention</a:t>
            </a:r>
          </a:p>
          <a:p>
            <a:pPr marL="173736" indent="-173736"/>
            <a:r>
              <a:rPr lang="en-US" dirty="0"/>
              <a:t>Prompting device</a:t>
            </a:r>
          </a:p>
          <a:p>
            <a:pPr marL="457200" lvl="1" indent="-173736"/>
            <a:r>
              <a:rPr lang="en-US" dirty="0"/>
              <a:t>Beep tape</a:t>
            </a:r>
          </a:p>
          <a:p>
            <a:pPr marL="457200" lvl="1" indent="-173736"/>
            <a:r>
              <a:rPr lang="en-US" dirty="0"/>
              <a:t>Timer</a:t>
            </a:r>
          </a:p>
          <a:p>
            <a:pPr marL="457200" lvl="1" indent="-173736"/>
            <a:r>
              <a:rPr lang="en-US" dirty="0"/>
              <a:t>Teacher or Student delivered cue</a:t>
            </a:r>
          </a:p>
          <a:p>
            <a:pPr lvl="1"/>
            <a:endParaRPr lang="en-US" sz="2800" dirty="0"/>
          </a:p>
        </p:txBody>
      </p:sp>
    </p:spTree>
    <p:extLst>
      <p:ext uri="{BB962C8B-B14F-4D97-AF65-F5344CB8AC3E}">
        <p14:creationId xmlns:p14="http://schemas.microsoft.com/office/powerpoint/2010/main" val="92145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9920-DE3B-4C47-810E-6347C8B4A546}"/>
              </a:ext>
            </a:extLst>
          </p:cNvPr>
          <p:cNvSpPr>
            <a:spLocks noGrp="1"/>
          </p:cNvSpPr>
          <p:nvPr>
            <p:ph type="title"/>
          </p:nvPr>
        </p:nvSpPr>
        <p:spPr/>
        <p:txBody>
          <a:bodyPr>
            <a:normAutofit/>
          </a:bodyPr>
          <a:lstStyle/>
          <a:p>
            <a:r>
              <a:rPr lang="en-US" sz="4400" dirty="0">
                <a:solidFill>
                  <a:schemeClr val="bg1"/>
                </a:solidFill>
              </a:rPr>
              <a:t>Self-monitoring Intervention Checklist</a:t>
            </a:r>
          </a:p>
        </p:txBody>
      </p:sp>
      <p:sp>
        <p:nvSpPr>
          <p:cNvPr id="7" name="Content Placeholder 6">
            <a:extLst>
              <a:ext uri="{FF2B5EF4-FFF2-40B4-BE49-F238E27FC236}">
                <a16:creationId xmlns:a16="http://schemas.microsoft.com/office/drawing/2014/main" id="{251B544C-15C6-404C-96CC-B7643348E672}"/>
              </a:ext>
            </a:extLst>
          </p:cNvPr>
          <p:cNvSpPr>
            <a:spLocks noGrp="1"/>
          </p:cNvSpPr>
          <p:nvPr>
            <p:ph idx="1"/>
          </p:nvPr>
        </p:nvSpPr>
        <p:spPr>
          <a:xfrm>
            <a:off x="4728754" y="872671"/>
            <a:ext cx="6878422" cy="4841766"/>
          </a:xfrm>
        </p:spPr>
        <p:txBody>
          <a:bodyPr>
            <a:noAutofit/>
          </a:bodyPr>
          <a:lstStyle/>
          <a:p>
            <a:pPr marL="457200" indent="-457200">
              <a:buFont typeface="Wingdings" panose="05000000000000000000" pitchFamily="2" charset="2"/>
              <a:buChar char="q"/>
            </a:pPr>
            <a:r>
              <a:rPr lang="en-US" dirty="0"/>
              <a:t>Identify an intervention coordinator.</a:t>
            </a:r>
          </a:p>
          <a:p>
            <a:pPr marL="457200" indent="-457200">
              <a:buFont typeface="Wingdings" panose="05000000000000000000" pitchFamily="2" charset="2"/>
              <a:buChar char="q"/>
            </a:pPr>
            <a:r>
              <a:rPr lang="en-US" dirty="0"/>
              <a:t>Develop a plan for:</a:t>
            </a:r>
          </a:p>
          <a:p>
            <a:pPr marL="914400" lvl="1" indent="-457200">
              <a:buFont typeface="Wingdings" panose="05000000000000000000" pitchFamily="2" charset="2"/>
              <a:buChar char="q"/>
            </a:pPr>
            <a:r>
              <a:rPr lang="en-US" dirty="0"/>
              <a:t>Identifying problem behavior </a:t>
            </a:r>
          </a:p>
          <a:p>
            <a:pPr marL="914400" lvl="1" indent="-457200">
              <a:buFont typeface="Wingdings" panose="05000000000000000000" pitchFamily="2" charset="2"/>
              <a:buChar char="q"/>
            </a:pPr>
            <a:r>
              <a:rPr lang="en-US" dirty="0"/>
              <a:t>Identifying replacement behavior </a:t>
            </a:r>
          </a:p>
          <a:p>
            <a:pPr marL="914400" lvl="1" indent="-457200">
              <a:buFont typeface="Wingdings" panose="05000000000000000000" pitchFamily="2" charset="2"/>
              <a:buChar char="q"/>
            </a:pPr>
            <a:r>
              <a:rPr lang="en-US" dirty="0"/>
              <a:t>Collecting baseline data</a:t>
            </a:r>
          </a:p>
          <a:p>
            <a:pPr marL="457200" indent="-457200">
              <a:buFont typeface="Wingdings" panose="05000000000000000000" pitchFamily="2" charset="2"/>
              <a:buChar char="q"/>
            </a:pPr>
            <a:r>
              <a:rPr lang="en-US" dirty="0"/>
              <a:t>Design the process and determine what materials will be used.</a:t>
            </a:r>
          </a:p>
          <a:p>
            <a:pPr marL="457200" indent="-457200">
              <a:buFont typeface="Wingdings" panose="05000000000000000000" pitchFamily="2" charset="2"/>
              <a:buChar char="q"/>
            </a:pPr>
            <a:r>
              <a:rPr lang="en-US" dirty="0"/>
              <a:t>Develop a plan for training students and staff on the intervention.</a:t>
            </a:r>
          </a:p>
          <a:p>
            <a:pPr marL="457200" indent="-457200">
              <a:buFont typeface="Wingdings" panose="05000000000000000000" pitchFamily="2" charset="2"/>
              <a:buChar char="q"/>
            </a:pPr>
            <a:r>
              <a:rPr lang="en-US" dirty="0"/>
              <a:t>Determine exit criteria (and fading) for intervention, and develop a follow up plan.</a:t>
            </a:r>
          </a:p>
        </p:txBody>
      </p:sp>
    </p:spTree>
    <p:extLst>
      <p:ext uri="{BB962C8B-B14F-4D97-AF65-F5344CB8AC3E}">
        <p14:creationId xmlns:p14="http://schemas.microsoft.com/office/powerpoint/2010/main" val="363458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7743-DB16-46A1-B970-058C197DC006}"/>
              </a:ext>
            </a:extLst>
          </p:cNvPr>
          <p:cNvSpPr>
            <a:spLocks noGrp="1"/>
          </p:cNvSpPr>
          <p:nvPr>
            <p:ph type="title"/>
          </p:nvPr>
        </p:nvSpPr>
        <p:spPr/>
        <p:txBody>
          <a:bodyPr>
            <a:normAutofit fontScale="90000"/>
          </a:bodyPr>
          <a:lstStyle/>
          <a:p>
            <a:r>
              <a:rPr lang="en-US" dirty="0">
                <a:solidFill>
                  <a:schemeClr val="bg1"/>
                </a:solidFill>
              </a:rPr>
              <a:t>Self-monitoring Adaptations: </a:t>
            </a:r>
            <a:br>
              <a:rPr lang="en-US" dirty="0">
                <a:solidFill>
                  <a:schemeClr val="bg1"/>
                </a:solidFill>
              </a:rPr>
            </a:br>
            <a:r>
              <a:rPr lang="en-US" dirty="0">
                <a:solidFill>
                  <a:schemeClr val="bg1"/>
                </a:solidFill>
              </a:rPr>
              <a:t>Fading Tool, Classroom-wide Support</a:t>
            </a:r>
          </a:p>
        </p:txBody>
      </p:sp>
    </p:spTree>
    <p:extLst>
      <p:ext uri="{BB962C8B-B14F-4D97-AF65-F5344CB8AC3E}">
        <p14:creationId xmlns:p14="http://schemas.microsoft.com/office/powerpoint/2010/main" val="143988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6EAD-0335-47F0-AA39-2103C359AA6B}"/>
              </a:ext>
            </a:extLst>
          </p:cNvPr>
          <p:cNvSpPr>
            <a:spLocks noGrp="1"/>
          </p:cNvSpPr>
          <p:nvPr>
            <p:ph type="title"/>
          </p:nvPr>
        </p:nvSpPr>
        <p:spPr/>
        <p:txBody>
          <a:bodyPr vert="horz" lIns="91440" tIns="45720" rIns="91440" bIns="45720" rtlCol="0" anchor="ctr">
            <a:normAutofit/>
          </a:bodyPr>
          <a:lstStyle/>
          <a:p>
            <a:r>
              <a:rPr lang="en-US" sz="4400" u="sng" kern="1200" dirty="0">
                <a:solidFill>
                  <a:srgbClr val="FFFFFF"/>
                </a:solidFill>
              </a:rPr>
              <a:t>Purpose of </a:t>
            </a:r>
            <a:r>
              <a:rPr lang="en-US" sz="4400" u="sng" dirty="0">
                <a:solidFill>
                  <a:srgbClr val="FFFFFF"/>
                </a:solidFill>
              </a:rPr>
              <a:t>T</a:t>
            </a:r>
            <a:r>
              <a:rPr lang="en-US" sz="4400" u="sng" kern="1200" dirty="0">
                <a:solidFill>
                  <a:srgbClr val="FFFFFF"/>
                </a:solidFill>
              </a:rPr>
              <a:t>his Module</a:t>
            </a:r>
            <a:br>
              <a:rPr lang="en-US" sz="4400" u="sng" kern="1200" dirty="0">
                <a:solidFill>
                  <a:srgbClr val="FFFFFF"/>
                </a:solidFill>
              </a:rPr>
            </a:br>
            <a:r>
              <a:rPr lang="en-US" sz="2800" dirty="0">
                <a:solidFill>
                  <a:srgbClr val="FFFFFF"/>
                </a:solidFill>
              </a:rPr>
              <a:t>Provide </a:t>
            </a:r>
            <a:r>
              <a:rPr lang="en-US" sz="2800" dirty="0"/>
              <a:t>information on implementing student self-monitoring and mentoring interventions</a:t>
            </a:r>
            <a:endParaRPr lang="en-US" sz="2800" kern="1200" dirty="0">
              <a:solidFill>
                <a:srgbClr val="FFFFFF"/>
              </a:solidFill>
            </a:endParaRPr>
          </a:p>
        </p:txBody>
      </p:sp>
    </p:spTree>
    <p:extLst>
      <p:ext uri="{BB962C8B-B14F-4D97-AF65-F5344CB8AC3E}">
        <p14:creationId xmlns:p14="http://schemas.microsoft.com/office/powerpoint/2010/main" val="198624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0DF87-F86F-4E87-AC19-74AF4FEF81D7}"/>
              </a:ext>
            </a:extLst>
          </p:cNvPr>
          <p:cNvSpPr>
            <a:spLocks noGrp="1"/>
          </p:cNvSpPr>
          <p:nvPr>
            <p:ph idx="1"/>
          </p:nvPr>
        </p:nvSpPr>
        <p:spPr/>
        <p:txBody>
          <a:bodyPr anchor="ctr"/>
          <a:lstStyle/>
          <a:p>
            <a:pPr marL="173736" indent="-173736"/>
            <a:r>
              <a:rPr lang="en-US" dirty="0"/>
              <a:t>Fade students from other interventions, such as Check-in, Check-out.</a:t>
            </a:r>
          </a:p>
          <a:p>
            <a:pPr marL="173736" indent="-173736"/>
            <a:r>
              <a:rPr lang="en-US" dirty="0"/>
              <a:t>Move student from receiving feedback from teachers to monitoring their own behavior.</a:t>
            </a:r>
          </a:p>
        </p:txBody>
      </p:sp>
      <p:sp>
        <p:nvSpPr>
          <p:cNvPr id="3" name="Title 2">
            <a:extLst>
              <a:ext uri="{FF2B5EF4-FFF2-40B4-BE49-F238E27FC236}">
                <a16:creationId xmlns:a16="http://schemas.microsoft.com/office/drawing/2014/main" id="{87494A3F-C440-4335-A47D-A45952A8934B}"/>
              </a:ext>
            </a:extLst>
          </p:cNvPr>
          <p:cNvSpPr>
            <a:spLocks noGrp="1"/>
          </p:cNvSpPr>
          <p:nvPr>
            <p:ph type="title"/>
          </p:nvPr>
        </p:nvSpPr>
        <p:spPr/>
        <p:txBody>
          <a:bodyPr>
            <a:normAutofit/>
          </a:bodyPr>
          <a:lstStyle/>
          <a:p>
            <a:r>
              <a:rPr lang="en-US" sz="4400" dirty="0"/>
              <a:t>Self-monitoring as a Fading Tool</a:t>
            </a:r>
          </a:p>
        </p:txBody>
      </p:sp>
    </p:spTree>
    <p:extLst>
      <p:ext uri="{BB962C8B-B14F-4D97-AF65-F5344CB8AC3E}">
        <p14:creationId xmlns:p14="http://schemas.microsoft.com/office/powerpoint/2010/main" val="60119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C9350-A1D0-4199-80DC-E52F87017941}"/>
              </a:ext>
            </a:extLst>
          </p:cNvPr>
          <p:cNvSpPr>
            <a:spLocks noGrp="1"/>
          </p:cNvSpPr>
          <p:nvPr>
            <p:ph type="title"/>
          </p:nvPr>
        </p:nvSpPr>
        <p:spPr/>
        <p:txBody>
          <a:bodyPr/>
          <a:lstStyle/>
          <a:p>
            <a:r>
              <a:rPr lang="en-US" dirty="0"/>
              <a:t>How it Works</a:t>
            </a:r>
          </a:p>
        </p:txBody>
      </p:sp>
      <p:sp>
        <p:nvSpPr>
          <p:cNvPr id="5" name="Content Placeholder 4">
            <a:extLst>
              <a:ext uri="{FF2B5EF4-FFF2-40B4-BE49-F238E27FC236}">
                <a16:creationId xmlns:a16="http://schemas.microsoft.com/office/drawing/2014/main" id="{241D35F8-76E4-43A5-960F-9D7A287009E1}"/>
              </a:ext>
            </a:extLst>
          </p:cNvPr>
          <p:cNvSpPr>
            <a:spLocks noGrp="1"/>
          </p:cNvSpPr>
          <p:nvPr>
            <p:ph idx="1"/>
          </p:nvPr>
        </p:nvSpPr>
        <p:spPr/>
        <p:txBody>
          <a:bodyPr>
            <a:normAutofit/>
          </a:bodyPr>
          <a:lstStyle/>
          <a:p>
            <a:pPr marL="173736" indent="-173736"/>
            <a:r>
              <a:rPr lang="en-US" dirty="0"/>
              <a:t>Students responding positively to other interventions (e.g., Check-in, Check-out or social skills groups) move to self-monitoring:</a:t>
            </a:r>
          </a:p>
          <a:p>
            <a:pPr marL="457200" lvl="1" indent="-173736"/>
            <a:r>
              <a:rPr lang="en-US" dirty="0"/>
              <a:t>Help increase and maintain new skills</a:t>
            </a:r>
          </a:p>
          <a:p>
            <a:pPr marL="457200" lvl="1" indent="-173736"/>
            <a:r>
              <a:rPr lang="en-US" dirty="0"/>
              <a:t>Build self-management skills</a:t>
            </a:r>
          </a:p>
          <a:p>
            <a:pPr marL="173736" indent="-173736"/>
            <a:r>
              <a:rPr lang="en-US" dirty="0"/>
              <a:t>Teacher feedback fades over time:</a:t>
            </a:r>
          </a:p>
          <a:p>
            <a:pPr marL="457200" lvl="1" indent="-173736"/>
            <a:r>
              <a:rPr lang="en-US" dirty="0"/>
              <a:t>Less frequent check-ins</a:t>
            </a:r>
          </a:p>
          <a:p>
            <a:pPr marL="457200" lvl="1" indent="-173736"/>
            <a:r>
              <a:rPr lang="en-US" dirty="0"/>
              <a:t>Student rates their own behavior, with teacher discussion</a:t>
            </a:r>
          </a:p>
          <a:p>
            <a:pPr marL="173736" indent="-173736"/>
            <a:r>
              <a:rPr lang="en-US" dirty="0"/>
              <a:t>Same DPR can be used, with some modifications.</a:t>
            </a:r>
          </a:p>
        </p:txBody>
      </p:sp>
    </p:spTree>
    <p:extLst>
      <p:ext uri="{BB962C8B-B14F-4D97-AF65-F5344CB8AC3E}">
        <p14:creationId xmlns:p14="http://schemas.microsoft.com/office/powerpoint/2010/main" val="134720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53705-D55E-41C4-BAC4-E1FBA034E67C}"/>
              </a:ext>
            </a:extLst>
          </p:cNvPr>
          <p:cNvSpPr>
            <a:spLocks noGrp="1"/>
          </p:cNvSpPr>
          <p:nvPr>
            <p:ph idx="1"/>
          </p:nvPr>
        </p:nvSpPr>
        <p:spPr/>
        <p:txBody>
          <a:bodyPr anchor="ctr">
            <a:normAutofit/>
          </a:bodyPr>
          <a:lstStyle/>
          <a:p>
            <a:pPr marL="173736" indent="-173736"/>
            <a:r>
              <a:rPr lang="en-US" dirty="0"/>
              <a:t>Improve social behavior skills</a:t>
            </a:r>
          </a:p>
          <a:p>
            <a:pPr marL="173736" indent="-173736"/>
            <a:r>
              <a:rPr lang="en-US" dirty="0"/>
              <a:t>Improve academic behavior skills</a:t>
            </a:r>
          </a:p>
          <a:p>
            <a:pPr marL="173736" indent="-173736"/>
            <a:r>
              <a:rPr lang="en-US" dirty="0"/>
              <a:t>Set individual student goals</a:t>
            </a:r>
          </a:p>
          <a:p>
            <a:pPr marL="457200" lvl="1" indent="-173736"/>
            <a:r>
              <a:rPr lang="en-US" dirty="0"/>
              <a:t>Student sets goal to </a:t>
            </a:r>
            <a:r>
              <a:rPr lang="en-US" b="1" i="1" dirty="0"/>
              <a:t>Be Responsible </a:t>
            </a:r>
            <a:r>
              <a:rPr lang="en-US" dirty="0"/>
              <a:t>by getting to class on time everyday.</a:t>
            </a:r>
          </a:p>
          <a:p>
            <a:pPr marL="173736" indent="-173736"/>
            <a:r>
              <a:rPr lang="en-US" dirty="0"/>
              <a:t>Set group goals</a:t>
            </a:r>
          </a:p>
          <a:p>
            <a:pPr marL="457200" lvl="1" indent="-173736"/>
            <a:r>
              <a:rPr lang="en-US" dirty="0"/>
              <a:t>Class sets goal to </a:t>
            </a:r>
            <a:r>
              <a:rPr lang="en-US" b="1" i="1" dirty="0"/>
              <a:t>Be Responsible </a:t>
            </a:r>
            <a:r>
              <a:rPr lang="en-US" dirty="0"/>
              <a:t>by each student getting to class on time everyday therefore decreasing classroom </a:t>
            </a:r>
            <a:r>
              <a:rPr lang="en-US" dirty="0" err="1"/>
              <a:t>tardies</a:t>
            </a:r>
            <a:r>
              <a:rPr lang="en-US" dirty="0"/>
              <a:t>.</a:t>
            </a:r>
          </a:p>
          <a:p>
            <a:endParaRPr lang="en-US" dirty="0"/>
          </a:p>
        </p:txBody>
      </p:sp>
      <p:sp>
        <p:nvSpPr>
          <p:cNvPr id="2" name="Title 1">
            <a:extLst>
              <a:ext uri="{FF2B5EF4-FFF2-40B4-BE49-F238E27FC236}">
                <a16:creationId xmlns:a16="http://schemas.microsoft.com/office/drawing/2014/main" id="{9C11BE7E-5B5B-4D32-B740-299EC53995EB}"/>
              </a:ext>
            </a:extLst>
          </p:cNvPr>
          <p:cNvSpPr>
            <a:spLocks noGrp="1"/>
          </p:cNvSpPr>
          <p:nvPr>
            <p:ph type="title"/>
          </p:nvPr>
        </p:nvSpPr>
        <p:spPr/>
        <p:txBody>
          <a:bodyPr>
            <a:normAutofit/>
          </a:bodyPr>
          <a:lstStyle/>
          <a:p>
            <a:r>
              <a:rPr lang="en-US" sz="4400" dirty="0"/>
              <a:t>Self-monitoring as Classroom Support</a:t>
            </a:r>
          </a:p>
        </p:txBody>
      </p:sp>
    </p:spTree>
    <p:extLst>
      <p:ext uri="{BB962C8B-B14F-4D97-AF65-F5344CB8AC3E}">
        <p14:creationId xmlns:p14="http://schemas.microsoft.com/office/powerpoint/2010/main" val="200417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BB1D-8B4C-457C-A6FE-D021361F8F77}"/>
              </a:ext>
            </a:extLst>
          </p:cNvPr>
          <p:cNvSpPr>
            <a:spLocks noGrp="1"/>
          </p:cNvSpPr>
          <p:nvPr>
            <p:ph type="title"/>
          </p:nvPr>
        </p:nvSpPr>
        <p:spPr/>
        <p:txBody>
          <a:bodyPr/>
          <a:lstStyle/>
          <a:p>
            <a:r>
              <a:rPr lang="en-US" dirty="0"/>
              <a:t>Steps for Designing the Intervention</a:t>
            </a:r>
          </a:p>
        </p:txBody>
      </p:sp>
      <p:sp>
        <p:nvSpPr>
          <p:cNvPr id="3" name="Content Placeholder 2">
            <a:extLst>
              <a:ext uri="{FF2B5EF4-FFF2-40B4-BE49-F238E27FC236}">
                <a16:creationId xmlns:a16="http://schemas.microsoft.com/office/drawing/2014/main" id="{B907B420-51A2-4C9E-91B9-F391F2BCA793}"/>
              </a:ext>
            </a:extLst>
          </p:cNvPr>
          <p:cNvSpPr>
            <a:spLocks noGrp="1"/>
          </p:cNvSpPr>
          <p:nvPr>
            <p:ph idx="1"/>
          </p:nvPr>
        </p:nvSpPr>
        <p:spPr/>
        <p:txBody>
          <a:bodyPr/>
          <a:lstStyle/>
          <a:p>
            <a:pPr marL="173736" indent="-173736"/>
            <a:r>
              <a:rPr lang="en-US" dirty="0"/>
              <a:t>Determine the problem behavior.</a:t>
            </a:r>
          </a:p>
          <a:p>
            <a:pPr marL="457200" lvl="1" indent="-173736"/>
            <a:r>
              <a:rPr lang="en-US" dirty="0"/>
              <a:t>Example: voice level is too high during group work time</a:t>
            </a:r>
          </a:p>
          <a:p>
            <a:pPr marL="173736" indent="-173736"/>
            <a:r>
              <a:rPr lang="en-US" dirty="0"/>
              <a:t>Define the replacement behavior or skill precisely.</a:t>
            </a:r>
          </a:p>
          <a:p>
            <a:pPr marL="457200" lvl="1" indent="-173736"/>
            <a:r>
              <a:rPr lang="en-US" dirty="0"/>
              <a:t>Example: use voice level two when talking to others in your group during group work time</a:t>
            </a:r>
          </a:p>
          <a:p>
            <a:pPr marL="173736" indent="-173736"/>
            <a:r>
              <a:rPr lang="en-US" dirty="0"/>
              <a:t>Determine how students will monitor their behavior.</a:t>
            </a:r>
          </a:p>
          <a:p>
            <a:pPr marL="173736" indent="-173736"/>
            <a:r>
              <a:rPr lang="en-US" dirty="0"/>
              <a:t>Determine how students will be incentivized.</a:t>
            </a:r>
          </a:p>
        </p:txBody>
      </p:sp>
    </p:spTree>
    <p:extLst>
      <p:ext uri="{BB962C8B-B14F-4D97-AF65-F5344CB8AC3E}">
        <p14:creationId xmlns:p14="http://schemas.microsoft.com/office/powerpoint/2010/main" val="168131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ACAD1-EDFD-4ABA-9D7B-084F786C6008}"/>
              </a:ext>
            </a:extLst>
          </p:cNvPr>
          <p:cNvSpPr>
            <a:spLocks noGrp="1"/>
          </p:cNvSpPr>
          <p:nvPr>
            <p:ph idx="1"/>
          </p:nvPr>
        </p:nvSpPr>
        <p:spPr>
          <a:xfrm>
            <a:off x="4851400" y="1125772"/>
            <a:ext cx="6716588" cy="4182828"/>
          </a:xfrm>
        </p:spPr>
        <p:txBody>
          <a:bodyPr anchor="ctr">
            <a:noAutofit/>
          </a:bodyPr>
          <a:lstStyle/>
          <a:p>
            <a:pPr marL="0" indent="0">
              <a:buNone/>
            </a:pPr>
            <a:r>
              <a:rPr lang="en-US" sz="2400" b="1" u="sng" dirty="0"/>
              <a:t>Questions to ask: </a:t>
            </a:r>
          </a:p>
          <a:p>
            <a:pPr marL="173736" indent="-173736"/>
            <a:r>
              <a:rPr lang="en-US" sz="2400" dirty="0"/>
              <a:t>When will students self-monitor? </a:t>
            </a:r>
          </a:p>
          <a:p>
            <a:pPr marL="457200" lvl="1" indent="-173736"/>
            <a:r>
              <a:rPr lang="en-US" sz="2400" dirty="0"/>
              <a:t>Examples: at a specific time, during group work</a:t>
            </a:r>
          </a:p>
          <a:p>
            <a:pPr marL="173736" indent="-173736"/>
            <a:r>
              <a:rPr lang="en-US" sz="2400" dirty="0"/>
              <a:t>How will they be prompted?</a:t>
            </a:r>
          </a:p>
          <a:p>
            <a:pPr marL="457200" lvl="1" indent="-173736"/>
            <a:r>
              <a:rPr lang="en-US" sz="2400" dirty="0"/>
              <a:t>Examples: teacher sets timer, group has timekeeper</a:t>
            </a:r>
          </a:p>
          <a:p>
            <a:pPr marL="173736" indent="-173736"/>
            <a:r>
              <a:rPr lang="en-US" sz="2400" dirty="0"/>
              <a:t>With whom will they check accuracy? </a:t>
            </a:r>
          </a:p>
          <a:p>
            <a:pPr marL="457200" lvl="1" indent="-173736"/>
            <a:r>
              <a:rPr lang="en-US" sz="2400" dirty="0"/>
              <a:t>Examples: with a buddy, with the teacher</a:t>
            </a:r>
          </a:p>
          <a:p>
            <a:pPr marL="173736" indent="-173736"/>
            <a:r>
              <a:rPr lang="en-US" sz="2400" dirty="0"/>
              <a:t>How will they record their checks? </a:t>
            </a:r>
          </a:p>
          <a:p>
            <a:pPr marL="457200" lvl="1" indent="-173736"/>
            <a:r>
              <a:rPr lang="en-US" sz="2400" dirty="0"/>
              <a:t>Examples: DPR, on a graph</a:t>
            </a:r>
          </a:p>
          <a:p>
            <a:pPr marL="173736" indent="-173736"/>
            <a:r>
              <a:rPr lang="en-US" sz="2400" dirty="0"/>
              <a:t>How will students be reinforced?</a:t>
            </a:r>
          </a:p>
          <a:p>
            <a:pPr marL="457200" lvl="1" indent="-173736"/>
            <a:r>
              <a:rPr lang="en-US" sz="2400" dirty="0"/>
              <a:t>Examples: acknowledgements, class activities, parties, privileges</a:t>
            </a:r>
          </a:p>
        </p:txBody>
      </p:sp>
      <p:sp>
        <p:nvSpPr>
          <p:cNvPr id="2" name="Title 1">
            <a:extLst>
              <a:ext uri="{FF2B5EF4-FFF2-40B4-BE49-F238E27FC236}">
                <a16:creationId xmlns:a16="http://schemas.microsoft.com/office/drawing/2014/main" id="{2A05447D-953E-43C0-8E6D-FBC65EC79E85}"/>
              </a:ext>
            </a:extLst>
          </p:cNvPr>
          <p:cNvSpPr>
            <a:spLocks noGrp="1"/>
          </p:cNvSpPr>
          <p:nvPr>
            <p:ph type="title"/>
          </p:nvPr>
        </p:nvSpPr>
        <p:spPr/>
        <p:txBody>
          <a:bodyPr>
            <a:normAutofit/>
          </a:bodyPr>
          <a:lstStyle/>
          <a:p>
            <a:r>
              <a:rPr lang="en-US" sz="4400" dirty="0">
                <a:solidFill>
                  <a:srgbClr val="FFFFFF"/>
                </a:solidFill>
              </a:rPr>
              <a:t>Involve the Class in the Design Process</a:t>
            </a:r>
          </a:p>
        </p:txBody>
      </p:sp>
    </p:spTree>
    <p:extLst>
      <p:ext uri="{BB962C8B-B14F-4D97-AF65-F5344CB8AC3E}">
        <p14:creationId xmlns:p14="http://schemas.microsoft.com/office/powerpoint/2010/main" val="305328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81900-C441-4C1C-9CF9-74F267F77D3B}"/>
              </a:ext>
            </a:extLst>
          </p:cNvPr>
          <p:cNvSpPr>
            <a:spLocks noGrp="1"/>
          </p:cNvSpPr>
          <p:nvPr>
            <p:ph type="title"/>
          </p:nvPr>
        </p:nvSpPr>
        <p:spPr/>
        <p:txBody>
          <a:bodyPr>
            <a:normAutofit/>
          </a:bodyPr>
          <a:lstStyle/>
          <a:p>
            <a:r>
              <a:rPr lang="en-US" sz="5400" dirty="0">
                <a:solidFill>
                  <a:schemeClr val="bg1"/>
                </a:solidFill>
              </a:rPr>
              <a:t>Mentoring</a:t>
            </a:r>
          </a:p>
        </p:txBody>
      </p:sp>
    </p:spTree>
    <p:extLst>
      <p:ext uri="{BB962C8B-B14F-4D97-AF65-F5344CB8AC3E}">
        <p14:creationId xmlns:p14="http://schemas.microsoft.com/office/powerpoint/2010/main" val="2750661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D4FC-63B4-4A4F-80C0-4C9AAFC0A5F1}"/>
              </a:ext>
            </a:extLst>
          </p:cNvPr>
          <p:cNvSpPr>
            <a:spLocks noGrp="1"/>
          </p:cNvSpPr>
          <p:nvPr>
            <p:ph type="title"/>
          </p:nvPr>
        </p:nvSpPr>
        <p:spPr/>
        <p:txBody>
          <a:bodyPr/>
          <a:lstStyle/>
          <a:p>
            <a:r>
              <a:rPr lang="en-US" dirty="0"/>
              <a:t>What is Mentoring?</a:t>
            </a:r>
          </a:p>
        </p:txBody>
      </p:sp>
      <p:sp>
        <p:nvSpPr>
          <p:cNvPr id="3" name="Text Placeholder 2">
            <a:extLst>
              <a:ext uri="{FF2B5EF4-FFF2-40B4-BE49-F238E27FC236}">
                <a16:creationId xmlns:a16="http://schemas.microsoft.com/office/drawing/2014/main" id="{EC99087C-00A0-4ED1-BA5E-4D5937AF38AA}"/>
              </a:ext>
            </a:extLst>
          </p:cNvPr>
          <p:cNvSpPr>
            <a:spLocks noGrp="1"/>
          </p:cNvSpPr>
          <p:nvPr>
            <p:ph idx="1"/>
          </p:nvPr>
        </p:nvSpPr>
        <p:spPr/>
        <p:txBody>
          <a:bodyPr/>
          <a:lstStyle/>
          <a:p>
            <a:pPr marL="173736" indent="-173736"/>
            <a:r>
              <a:rPr lang="en-US" dirty="0"/>
              <a:t>Mentoring is all about </a:t>
            </a:r>
            <a:r>
              <a:rPr lang="en-US" b="1" dirty="0"/>
              <a:t>building a relationship </a:t>
            </a:r>
            <a:r>
              <a:rPr lang="en-US" dirty="0"/>
              <a:t>between a student and an adult.</a:t>
            </a:r>
          </a:p>
          <a:p>
            <a:pPr marL="173736" indent="-173736"/>
            <a:r>
              <a:rPr lang="en-US" b="1" dirty="0"/>
              <a:t>The purpose </a:t>
            </a:r>
            <a:r>
              <a:rPr lang="en-US" dirty="0"/>
              <a:t>of mentoring is to increase the student’s engagement in school.</a:t>
            </a:r>
          </a:p>
          <a:p>
            <a:pPr marL="173736" indent="-173736"/>
            <a:r>
              <a:rPr lang="en-US" dirty="0">
                <a:solidFill>
                  <a:schemeClr val="tx1"/>
                </a:solidFill>
              </a:rPr>
              <a:t>Mentoring can </a:t>
            </a:r>
            <a:r>
              <a:rPr lang="en-US" dirty="0"/>
              <a:t>be very basic, or an intense, formal program.</a:t>
            </a:r>
          </a:p>
          <a:p>
            <a:pPr marL="173736" indent="-173736"/>
            <a:r>
              <a:rPr lang="en-US" dirty="0"/>
              <a:t>Mentoring is </a:t>
            </a:r>
            <a:r>
              <a:rPr lang="en-US" b="1" dirty="0"/>
              <a:t>not</a:t>
            </a:r>
            <a:r>
              <a:rPr lang="en-US" dirty="0"/>
              <a:t> discipline or a time to reprimand student for past failures. </a:t>
            </a:r>
          </a:p>
        </p:txBody>
      </p:sp>
    </p:spTree>
    <p:extLst>
      <p:ext uri="{BB962C8B-B14F-4D97-AF65-F5344CB8AC3E}">
        <p14:creationId xmlns:p14="http://schemas.microsoft.com/office/powerpoint/2010/main" val="47096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b="0" i="0" u="none" strike="noStrike" cap="none" dirty="0">
                <a:solidFill>
                  <a:schemeClr val="dk1"/>
                </a:solidFill>
                <a:latin typeface="Calibri"/>
                <a:ea typeface="Calibri"/>
                <a:cs typeface="Calibri"/>
                <a:sym typeface="Calibri"/>
              </a:rPr>
              <a:t>Which Students?</a:t>
            </a:r>
            <a:endParaRPr lang="en-US" sz="4800" dirty="0"/>
          </a:p>
        </p:txBody>
      </p:sp>
      <p:sp>
        <p:nvSpPr>
          <p:cNvPr id="724" name="Shape 724"/>
          <p:cNvSpPr txBox="1">
            <a:spLocks noGrp="1"/>
          </p:cNvSpPr>
          <p:nvPr>
            <p:ph idx="1"/>
          </p:nvPr>
        </p:nvSpPr>
        <p:spPr>
          <a:xfrm>
            <a:off x="838200" y="1815238"/>
            <a:ext cx="10515600" cy="117305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C00000"/>
              </a:buClr>
              <a:buSzPts val="2800"/>
              <a:buNone/>
            </a:pPr>
            <a:r>
              <a:rPr lang="en-US" dirty="0">
                <a:solidFill>
                  <a:schemeClr val="tx1"/>
                </a:solidFill>
              </a:rPr>
              <a:t>Mentoring is for s</a:t>
            </a:r>
            <a:r>
              <a:rPr lang="en-US" sz="2800" dirty="0">
                <a:solidFill>
                  <a:schemeClr val="tx1"/>
                </a:solidFill>
                <a:ea typeface="Calibri"/>
                <a:cs typeface="Calibri"/>
                <a:sym typeface="Calibri"/>
              </a:rPr>
              <a:t>tudents </a:t>
            </a:r>
            <a:r>
              <a:rPr lang="en-US" dirty="0">
                <a:solidFill>
                  <a:schemeClr val="tx1"/>
                </a:solidFill>
              </a:rPr>
              <a:t>that are </a:t>
            </a:r>
            <a:r>
              <a:rPr lang="en-US" sz="2800" dirty="0">
                <a:solidFill>
                  <a:schemeClr val="tx1"/>
                </a:solidFill>
                <a:sym typeface="Calibri"/>
              </a:rPr>
              <a:t>not engaged in school.</a:t>
            </a:r>
          </a:p>
          <a:p>
            <a:pPr marL="0" marR="0" lvl="0" indent="0" algn="l" rtl="0">
              <a:lnSpc>
                <a:spcPct val="90000"/>
              </a:lnSpc>
              <a:spcBef>
                <a:spcPts val="1000"/>
              </a:spcBef>
              <a:spcAft>
                <a:spcPts val="0"/>
              </a:spcAft>
              <a:buClr>
                <a:srgbClr val="C00000"/>
              </a:buClr>
              <a:buSzPts val="2800"/>
              <a:buNone/>
            </a:pPr>
            <a:endParaRPr lang="en-US" dirty="0">
              <a:solidFill>
                <a:schemeClr val="tx1"/>
              </a:solidFill>
            </a:endParaRPr>
          </a:p>
          <a:p>
            <a:pPr marL="0" marR="0" lvl="0" indent="0" algn="l" rtl="0">
              <a:lnSpc>
                <a:spcPct val="90000"/>
              </a:lnSpc>
              <a:spcBef>
                <a:spcPts val="1000"/>
              </a:spcBef>
              <a:spcAft>
                <a:spcPts val="0"/>
              </a:spcAft>
              <a:buClr>
                <a:srgbClr val="C00000"/>
              </a:buClr>
              <a:buSzPts val="2800"/>
              <a:buNone/>
            </a:pPr>
            <a:endParaRPr dirty="0">
              <a:solidFill>
                <a:schemeClr val="tx1"/>
              </a:solidFill>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tx1"/>
              </a:solidFill>
              <a:ea typeface="Calibri"/>
              <a:cs typeface="Calibri"/>
              <a:sym typeface="Calibri"/>
            </a:endParaRPr>
          </a:p>
        </p:txBody>
      </p:sp>
      <p:sp>
        <p:nvSpPr>
          <p:cNvPr id="2" name="Speech Bubble: Rectangle with Corners Rounded 1">
            <a:extLst>
              <a:ext uri="{FF2B5EF4-FFF2-40B4-BE49-F238E27FC236}">
                <a16:creationId xmlns:a16="http://schemas.microsoft.com/office/drawing/2014/main" id="{2379AAF1-58A1-43FB-8934-774BEA60B082}"/>
              </a:ext>
            </a:extLst>
          </p:cNvPr>
          <p:cNvSpPr/>
          <p:nvPr/>
        </p:nvSpPr>
        <p:spPr>
          <a:xfrm>
            <a:off x="1177290" y="2988289"/>
            <a:ext cx="9455199" cy="2571589"/>
          </a:xfrm>
          <a:prstGeom prst="wedgeRoundRectCallout">
            <a:avLst>
              <a:gd name="adj1" fmla="val -20833"/>
              <a:gd name="adj2" fmla="val -7084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Students who feel connected to the school </a:t>
            </a:r>
            <a:r>
              <a:rPr lang="en-US" sz="2800" b="1" u="sng" dirty="0">
                <a:solidFill>
                  <a:schemeClr val="tx1"/>
                </a:solidFill>
              </a:rPr>
              <a:t>and an adult within the school </a:t>
            </a:r>
            <a:r>
              <a:rPr lang="en-US" sz="2800" b="1" dirty="0">
                <a:solidFill>
                  <a:schemeClr val="tx1"/>
                </a:solidFill>
              </a:rPr>
              <a:t>are more likely to attend school regularly, stay in school, and graduate.</a:t>
            </a:r>
          </a:p>
          <a:p>
            <a:pPr algn="ctr"/>
            <a:endParaRPr lang="en-US" sz="2600" dirty="0">
              <a:solidFill>
                <a:schemeClr val="tx1"/>
              </a:solidFill>
            </a:endParaRPr>
          </a:p>
          <a:p>
            <a:pPr algn="r"/>
            <a:r>
              <a:rPr lang="en-US" sz="2600" dirty="0">
                <a:solidFill>
                  <a:schemeClr val="tx1"/>
                </a:solidFill>
              </a:rPr>
              <a:t>- </a:t>
            </a:r>
            <a:r>
              <a:rPr lang="en-US" sz="2600" i="1" dirty="0">
                <a:solidFill>
                  <a:schemeClr val="tx1"/>
                </a:solidFill>
              </a:rPr>
              <a:t>Centers for Disease Control and Prevention (CDC) (2009)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DBE5-E5C2-420B-979D-EF93D50ED16B}"/>
              </a:ext>
            </a:extLst>
          </p:cNvPr>
          <p:cNvSpPr>
            <a:spLocks noGrp="1"/>
          </p:cNvSpPr>
          <p:nvPr>
            <p:ph sz="half" idx="1"/>
          </p:nvPr>
        </p:nvSpPr>
        <p:spPr>
          <a:xfrm>
            <a:off x="838200" y="2059523"/>
            <a:ext cx="5181600" cy="3998377"/>
          </a:xfrm>
        </p:spPr>
        <p:txBody>
          <a:bodyPr/>
          <a:lstStyle/>
          <a:p>
            <a:pPr marL="0" indent="0" algn="ctr">
              <a:buNone/>
            </a:pPr>
            <a:r>
              <a:rPr lang="en-US" b="1" dirty="0"/>
              <a:t>Increase</a:t>
            </a:r>
          </a:p>
          <a:p>
            <a:pPr marL="173736" indent="-173736"/>
            <a:r>
              <a:rPr lang="en-US" dirty="0"/>
              <a:t>Attendance </a:t>
            </a:r>
          </a:p>
          <a:p>
            <a:pPr marL="173736" indent="-173736"/>
            <a:r>
              <a:rPr lang="en-US" dirty="0"/>
              <a:t>Persistence in school</a:t>
            </a:r>
          </a:p>
          <a:p>
            <a:pPr marL="173736" indent="-173736"/>
            <a:r>
              <a:rPr lang="en-US" dirty="0"/>
              <a:t>Accrual of credits</a:t>
            </a:r>
          </a:p>
          <a:p>
            <a:pPr marL="173736" indent="-173736"/>
            <a:r>
              <a:rPr lang="en-US" dirty="0"/>
              <a:t>School completion rates</a:t>
            </a:r>
          </a:p>
        </p:txBody>
      </p:sp>
      <p:sp>
        <p:nvSpPr>
          <p:cNvPr id="4" name="Content Placeholder 3">
            <a:extLst>
              <a:ext uri="{FF2B5EF4-FFF2-40B4-BE49-F238E27FC236}">
                <a16:creationId xmlns:a16="http://schemas.microsoft.com/office/drawing/2014/main" id="{C049EA25-D738-4983-B787-074532EB4752}"/>
              </a:ext>
            </a:extLst>
          </p:cNvPr>
          <p:cNvSpPr>
            <a:spLocks noGrp="1"/>
          </p:cNvSpPr>
          <p:nvPr>
            <p:ph sz="half" idx="2"/>
          </p:nvPr>
        </p:nvSpPr>
        <p:spPr>
          <a:xfrm>
            <a:off x="6172200" y="2059523"/>
            <a:ext cx="5181600" cy="3998377"/>
          </a:xfrm>
        </p:spPr>
        <p:txBody>
          <a:bodyPr/>
          <a:lstStyle/>
          <a:p>
            <a:pPr marL="0" indent="0" algn="ctr">
              <a:buNone/>
            </a:pPr>
            <a:r>
              <a:rPr lang="en-US" b="1" dirty="0"/>
              <a:t>Decrease</a:t>
            </a:r>
          </a:p>
          <a:p>
            <a:pPr marL="173736" indent="-173736"/>
            <a:r>
              <a:rPr lang="en-US" dirty="0"/>
              <a:t>Truancy</a:t>
            </a:r>
          </a:p>
          <a:p>
            <a:pPr marL="173736" indent="-173736"/>
            <a:r>
              <a:rPr lang="en-US" dirty="0"/>
              <a:t>Tardiness</a:t>
            </a:r>
          </a:p>
          <a:p>
            <a:pPr marL="173736" indent="-173736"/>
            <a:r>
              <a:rPr lang="en-US" dirty="0"/>
              <a:t>Behavior referrals</a:t>
            </a:r>
          </a:p>
          <a:p>
            <a:pPr marL="173736" indent="-173736"/>
            <a:r>
              <a:rPr lang="en-US" dirty="0"/>
              <a:t>Dropout rates</a:t>
            </a:r>
          </a:p>
        </p:txBody>
      </p:sp>
      <p:sp>
        <p:nvSpPr>
          <p:cNvPr id="2" name="Title 1">
            <a:extLst>
              <a:ext uri="{FF2B5EF4-FFF2-40B4-BE49-F238E27FC236}">
                <a16:creationId xmlns:a16="http://schemas.microsoft.com/office/drawing/2014/main" id="{E8E2AE97-624C-4A96-8E06-9E396195D6CD}"/>
              </a:ext>
            </a:extLst>
          </p:cNvPr>
          <p:cNvSpPr>
            <a:spLocks noGrp="1"/>
          </p:cNvSpPr>
          <p:nvPr>
            <p:ph type="title"/>
          </p:nvPr>
        </p:nvSpPr>
        <p:spPr/>
        <p:txBody>
          <a:bodyPr/>
          <a:lstStyle/>
          <a:p>
            <a:r>
              <a:rPr lang="en-US" dirty="0"/>
              <a:t>Why Provide Mentoring?</a:t>
            </a:r>
          </a:p>
        </p:txBody>
      </p:sp>
    </p:spTree>
    <p:extLst>
      <p:ext uri="{BB962C8B-B14F-4D97-AF65-F5344CB8AC3E}">
        <p14:creationId xmlns:p14="http://schemas.microsoft.com/office/powerpoint/2010/main" val="429414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 Outcomes of Mentoring</a:t>
            </a:r>
          </a:p>
        </p:txBody>
      </p:sp>
      <p:sp>
        <p:nvSpPr>
          <p:cNvPr id="6" name="Content Placeholder 5"/>
          <p:cNvSpPr>
            <a:spLocks noGrp="1"/>
          </p:cNvSpPr>
          <p:nvPr>
            <p:ph idx="1"/>
          </p:nvPr>
        </p:nvSpPr>
        <p:spPr/>
        <p:txBody>
          <a:bodyPr>
            <a:noAutofit/>
          </a:bodyPr>
          <a:lstStyle/>
          <a:p>
            <a:pPr marL="173736" indent="-173736"/>
            <a:r>
              <a:rPr lang="en-US" sz="2000" dirty="0"/>
              <a:t>Mentored youth are promoted at a higher rate than non-mentored students.</a:t>
            </a:r>
          </a:p>
          <a:p>
            <a:pPr marL="173736" indent="-173736"/>
            <a:r>
              <a:rPr lang="en-US" sz="2000" dirty="0"/>
              <a:t>Grades are improved.</a:t>
            </a:r>
          </a:p>
          <a:p>
            <a:pPr marL="173736" indent="-173736"/>
            <a:r>
              <a:rPr lang="en-US" sz="2000" dirty="0"/>
              <a:t>Parent-child relationship is strengthened.</a:t>
            </a:r>
          </a:p>
          <a:p>
            <a:pPr marL="173736" indent="-173736"/>
            <a:r>
              <a:rPr lang="en-US" sz="2000" dirty="0"/>
              <a:t>Student’s self-perceptions of academic abilities are improved.</a:t>
            </a:r>
          </a:p>
          <a:p>
            <a:pPr marL="173736" indent="-173736"/>
            <a:r>
              <a:rPr lang="en-US" sz="2000" dirty="0"/>
              <a:t>Attendance is increased.</a:t>
            </a:r>
          </a:p>
          <a:p>
            <a:pPr marL="173736" indent="-173736"/>
            <a:r>
              <a:rPr lang="en-US" sz="2000" dirty="0"/>
              <a:t>Overall attitudes about school are improved.</a:t>
            </a:r>
          </a:p>
          <a:p>
            <a:pPr marL="173736" indent="-173736"/>
            <a:r>
              <a:rPr lang="en-US" sz="2000" dirty="0"/>
              <a:t>Sense of belonging in school is improved.</a:t>
            </a:r>
          </a:p>
          <a:p>
            <a:pPr marL="173736" indent="-173736"/>
            <a:r>
              <a:rPr lang="en-US" sz="2000" dirty="0"/>
              <a:t>Classroom disruptions are less likely.</a:t>
            </a:r>
          </a:p>
          <a:p>
            <a:pPr marL="173736" indent="-173736"/>
            <a:r>
              <a:rPr lang="en-US" sz="2000" dirty="0"/>
              <a:t>Classroom engagement is more likely.</a:t>
            </a:r>
          </a:p>
          <a:p>
            <a:pPr marL="173736" indent="-173736"/>
            <a:r>
              <a:rPr lang="en-US" sz="2000" dirty="0"/>
              <a:t>There is a reduction in disciplinary incidents.</a:t>
            </a:r>
          </a:p>
          <a:p>
            <a:endParaRPr lang="en-US" sz="2000" dirty="0"/>
          </a:p>
        </p:txBody>
      </p:sp>
      <p:sp>
        <p:nvSpPr>
          <p:cNvPr id="4" name="TextBox 3"/>
          <p:cNvSpPr txBox="1"/>
          <p:nvPr/>
        </p:nvSpPr>
        <p:spPr>
          <a:xfrm>
            <a:off x="2651958" y="6322292"/>
            <a:ext cx="509273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dirty="0">
                <a:ln>
                  <a:noFill/>
                </a:ln>
                <a:solidFill>
                  <a:prstClr val="white"/>
                </a:solidFill>
                <a:effectLst/>
                <a:uLnTx/>
                <a:uFillTx/>
                <a:ea typeface="+mn-ea"/>
                <a:cs typeface="+mn-cs"/>
              </a:rPr>
              <a:t>Mentoring Resource Center (MRC) U.S. Department of Education Office of Safe and Drug-Free Schools No. 24, September 2008</a:t>
            </a:r>
          </a:p>
        </p:txBody>
      </p:sp>
    </p:spTree>
    <p:extLst>
      <p:ext uri="{BB962C8B-B14F-4D97-AF65-F5344CB8AC3E}">
        <p14:creationId xmlns:p14="http://schemas.microsoft.com/office/powerpoint/2010/main" val="178018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a:r>
              <a:rPr lang="en-US" sz="4400" kern="1200" dirty="0">
                <a:solidFill>
                  <a:schemeClr val="accent1"/>
                </a:solidFill>
                <a:latin typeface="+mn-lt"/>
                <a:ea typeface="+mj-ea"/>
                <a:cs typeface="+mj-cs"/>
              </a:rPr>
              <a:t>Objectives</a:t>
            </a:r>
          </a:p>
        </p:txBody>
      </p:sp>
      <p:sp>
        <p:nvSpPr>
          <p:cNvPr id="4" name="Content Placeholder 3"/>
          <p:cNvSpPr>
            <a:spLocks noGrp="1"/>
          </p:cNvSpPr>
          <p:nvPr>
            <p:ph idx="1"/>
          </p:nvPr>
        </p:nvSpPr>
        <p:spPr>
          <a:xfrm>
            <a:off x="4256810" y="992187"/>
            <a:ext cx="6881089" cy="4873625"/>
          </a:xfrm>
        </p:spPr>
        <p:txBody>
          <a:bodyPr anchor="ctr"/>
          <a:lstStyle/>
          <a:p>
            <a:pPr lvl="0"/>
            <a:r>
              <a:rPr lang="en-US" dirty="0"/>
              <a:t>Learn the purpose of self-monitoring and the resources and components needed to implement this intervention.</a:t>
            </a:r>
          </a:p>
          <a:p>
            <a:pPr lvl="0"/>
            <a:r>
              <a:rPr lang="en-US" dirty="0"/>
              <a:t>Learn how self-monitoring can be adapted (e.g., fading tool, classroom support)</a:t>
            </a:r>
          </a:p>
          <a:p>
            <a:pPr lvl="0"/>
            <a:r>
              <a:rPr lang="en-US" dirty="0"/>
              <a:t>Learn about mentoring and how it can be implemented in varying degrees of intensity.</a:t>
            </a:r>
          </a:p>
        </p:txBody>
      </p:sp>
    </p:spTree>
    <p:extLst>
      <p:ext uri="{BB962C8B-B14F-4D97-AF65-F5344CB8AC3E}">
        <p14:creationId xmlns:p14="http://schemas.microsoft.com/office/powerpoint/2010/main" val="118296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7DD6-E078-4BC6-81C9-2AE9C9E84F92}"/>
              </a:ext>
            </a:extLst>
          </p:cNvPr>
          <p:cNvSpPr>
            <a:spLocks noGrp="1"/>
          </p:cNvSpPr>
          <p:nvPr>
            <p:ph type="title"/>
          </p:nvPr>
        </p:nvSpPr>
        <p:spPr/>
        <p:txBody>
          <a:bodyPr>
            <a:normAutofit/>
          </a:bodyPr>
          <a:lstStyle/>
          <a:p>
            <a:r>
              <a:rPr lang="en-US" dirty="0"/>
              <a:t>Steps In Building A Mentoring Program</a:t>
            </a:r>
          </a:p>
        </p:txBody>
      </p:sp>
      <p:sp>
        <p:nvSpPr>
          <p:cNvPr id="3" name="Text Placeholder 2">
            <a:extLst>
              <a:ext uri="{FF2B5EF4-FFF2-40B4-BE49-F238E27FC236}">
                <a16:creationId xmlns:a16="http://schemas.microsoft.com/office/drawing/2014/main" id="{20D86BB3-CC83-4A94-A8D1-5E5EB44BCDEC}"/>
              </a:ext>
            </a:extLst>
          </p:cNvPr>
          <p:cNvSpPr>
            <a:spLocks noGrp="1"/>
          </p:cNvSpPr>
          <p:nvPr>
            <p:ph idx="1"/>
          </p:nvPr>
        </p:nvSpPr>
        <p:spPr>
          <a:xfrm>
            <a:off x="838200" y="2044700"/>
            <a:ext cx="10515600" cy="3860800"/>
          </a:xfrm>
        </p:spPr>
        <p:txBody>
          <a:bodyPr/>
          <a:lstStyle/>
          <a:p>
            <a:pPr marL="457200" indent="-457200">
              <a:buFont typeface="+mj-lt"/>
              <a:buAutoNum type="arabicPeriod"/>
            </a:pPr>
            <a:r>
              <a:rPr lang="en-US" dirty="0"/>
              <a:t>Complete a Needs Assessment.</a:t>
            </a:r>
          </a:p>
          <a:p>
            <a:pPr marL="457200" indent="-457200">
              <a:buFont typeface="+mj-lt"/>
              <a:buAutoNum type="arabicPeriod"/>
            </a:pPr>
            <a:r>
              <a:rPr lang="en-US" dirty="0"/>
              <a:t>Gain an understanding of mentoring research and best practices.</a:t>
            </a:r>
          </a:p>
          <a:p>
            <a:pPr marL="457200" indent="-457200">
              <a:buFont typeface="+mj-lt"/>
              <a:buAutoNum type="arabicPeriod"/>
            </a:pPr>
            <a:r>
              <a:rPr lang="en-US" dirty="0"/>
              <a:t>Create a “logic model”- the framework for program implementation, evaluation, and future planning.</a:t>
            </a:r>
          </a:p>
        </p:txBody>
      </p:sp>
      <p:sp>
        <p:nvSpPr>
          <p:cNvPr id="4" name="Rectangle 3">
            <a:extLst>
              <a:ext uri="{FF2B5EF4-FFF2-40B4-BE49-F238E27FC236}">
                <a16:creationId xmlns:a16="http://schemas.microsoft.com/office/drawing/2014/main" id="{E9A566E1-FE57-4E63-B53E-D8E12286247D}"/>
              </a:ext>
            </a:extLst>
          </p:cNvPr>
          <p:cNvSpPr/>
          <p:nvPr/>
        </p:nvSpPr>
        <p:spPr>
          <a:xfrm>
            <a:off x="1454727" y="6180892"/>
            <a:ext cx="7315200"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Calibri" panose="020F0502020204030204"/>
              </a:rPr>
              <a:t>Source:</a:t>
            </a:r>
            <a:r>
              <a:rPr kumimoji="0" lang="en-US" sz="1000" b="0" i="1" u="none" strike="noStrike" kern="1200" cap="none" spc="0" normalizeH="0" baseline="0" noProof="0" dirty="0">
                <a:ln>
                  <a:noFill/>
                </a:ln>
                <a:solidFill>
                  <a:schemeClr val="bg1"/>
                </a:solidFill>
                <a:effectLst/>
                <a:uLnTx/>
                <a:uFillTx/>
                <a:latin typeface="Calibri" panose="020F0502020204030204"/>
                <a:ea typeface="+mn-ea"/>
                <a:cs typeface="+mn-cs"/>
              </a:rPr>
              <a:t> Foundations of Successful Youth Mentoring: Effective Strategies for Providing Quality Youth Mentoring in Schools and Communities Michael Garringer and Patti MacRae National Mentoring Center (NMC) at Northwest Regional Educational Laboratory (NWREL) and Hamilton Fish Institute on School and Community Violence (HFI)</a:t>
            </a:r>
            <a:r>
              <a:rPr kumimoji="0" lang="en-US" b="0" i="1" u="none" strike="noStrike" kern="1200" cap="none" spc="0" normalizeH="0" baseline="0" noProof="0" dirty="0">
                <a:ln>
                  <a:noFill/>
                </a:ln>
                <a:solidFill>
                  <a:schemeClr val="bg1"/>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6082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6963-CC93-4768-B2F8-B99DB052EF63}"/>
              </a:ext>
            </a:extLst>
          </p:cNvPr>
          <p:cNvSpPr>
            <a:spLocks noGrp="1"/>
          </p:cNvSpPr>
          <p:nvPr>
            <p:ph type="title"/>
          </p:nvPr>
        </p:nvSpPr>
        <p:spPr/>
        <p:txBody>
          <a:bodyPr>
            <a:normAutofit/>
          </a:bodyPr>
          <a:lstStyle/>
          <a:p>
            <a:r>
              <a:rPr lang="en-US" dirty="0"/>
              <a:t>1. Needs Assessment</a:t>
            </a:r>
          </a:p>
        </p:txBody>
      </p:sp>
      <p:sp>
        <p:nvSpPr>
          <p:cNvPr id="3" name="Text Placeholder 2">
            <a:extLst>
              <a:ext uri="{FF2B5EF4-FFF2-40B4-BE49-F238E27FC236}">
                <a16:creationId xmlns:a16="http://schemas.microsoft.com/office/drawing/2014/main" id="{AD36251D-8B5D-406F-8A16-024687D5DAB5}"/>
              </a:ext>
            </a:extLst>
          </p:cNvPr>
          <p:cNvSpPr>
            <a:spLocks noGrp="1"/>
          </p:cNvSpPr>
          <p:nvPr>
            <p:ph idx="1"/>
          </p:nvPr>
        </p:nvSpPr>
        <p:spPr/>
        <p:txBody>
          <a:bodyPr/>
          <a:lstStyle/>
          <a:p>
            <a:pPr marL="173736" indent="-173736"/>
            <a:r>
              <a:rPr lang="en-US" dirty="0"/>
              <a:t>Determine which student issues need to be addressed.</a:t>
            </a:r>
          </a:p>
          <a:p>
            <a:pPr marL="173736" indent="-173736"/>
            <a:r>
              <a:rPr lang="en-US" dirty="0"/>
              <a:t>Make note of any staff members who are already providing informal support to students.</a:t>
            </a:r>
          </a:p>
          <a:p>
            <a:pPr marL="173736" indent="-173736"/>
            <a:r>
              <a:rPr lang="en-US" dirty="0"/>
              <a:t>Decide how the needs assessment data will be incorporated into the program planning, goals, and operations.</a:t>
            </a:r>
          </a:p>
        </p:txBody>
      </p:sp>
    </p:spTree>
    <p:extLst>
      <p:ext uri="{BB962C8B-B14F-4D97-AF65-F5344CB8AC3E}">
        <p14:creationId xmlns:p14="http://schemas.microsoft.com/office/powerpoint/2010/main" val="50554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F9F7-45A4-4DC3-81ED-2BB7C6F09104}"/>
              </a:ext>
            </a:extLst>
          </p:cNvPr>
          <p:cNvSpPr>
            <a:spLocks noGrp="1"/>
          </p:cNvSpPr>
          <p:nvPr>
            <p:ph type="title"/>
          </p:nvPr>
        </p:nvSpPr>
        <p:spPr/>
        <p:txBody>
          <a:bodyPr>
            <a:normAutofit/>
          </a:bodyPr>
          <a:lstStyle/>
          <a:p>
            <a:r>
              <a:rPr lang="en-US" dirty="0"/>
              <a:t>2. Understanding Mentoring</a:t>
            </a:r>
          </a:p>
        </p:txBody>
      </p:sp>
      <p:sp>
        <p:nvSpPr>
          <p:cNvPr id="3" name="Text Placeholder 2">
            <a:extLst>
              <a:ext uri="{FF2B5EF4-FFF2-40B4-BE49-F238E27FC236}">
                <a16:creationId xmlns:a16="http://schemas.microsoft.com/office/drawing/2014/main" id="{2BF2F573-EDE2-448C-9B35-C762A31C2B87}"/>
              </a:ext>
            </a:extLst>
          </p:cNvPr>
          <p:cNvSpPr>
            <a:spLocks noGrp="1"/>
          </p:cNvSpPr>
          <p:nvPr>
            <p:ph idx="1"/>
          </p:nvPr>
        </p:nvSpPr>
        <p:spPr/>
        <p:txBody>
          <a:bodyPr/>
          <a:lstStyle/>
          <a:p>
            <a:pPr marL="173736" indent="-173736">
              <a:lnSpc>
                <a:spcPct val="100000"/>
              </a:lnSpc>
            </a:pPr>
            <a:r>
              <a:rPr lang="en-US" dirty="0"/>
              <a:t>Ensure that the program design is evidence-based.</a:t>
            </a:r>
          </a:p>
          <a:p>
            <a:pPr marL="173736" indent="-173736">
              <a:lnSpc>
                <a:spcPct val="100000"/>
              </a:lnSpc>
            </a:pPr>
            <a:r>
              <a:rPr lang="en-US" dirty="0"/>
              <a:t>Review specific research about how to best serve YOUR youth.</a:t>
            </a:r>
          </a:p>
          <a:p>
            <a:pPr marL="173736" indent="-173736">
              <a:lnSpc>
                <a:spcPct val="100000"/>
              </a:lnSpc>
            </a:pPr>
            <a:r>
              <a:rPr lang="en-US" dirty="0"/>
              <a:t>Determine which consultants, technical assistance providers, and state partnerships can help improve your understanding of mentoring models and best practices.</a:t>
            </a:r>
          </a:p>
        </p:txBody>
      </p:sp>
    </p:spTree>
    <p:extLst>
      <p:ext uri="{BB962C8B-B14F-4D97-AF65-F5344CB8AC3E}">
        <p14:creationId xmlns:p14="http://schemas.microsoft.com/office/powerpoint/2010/main" val="351416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FD1B-A0BC-4FB7-BDF0-61D9B5CF9DA1}"/>
              </a:ext>
            </a:extLst>
          </p:cNvPr>
          <p:cNvSpPr>
            <a:spLocks noGrp="1"/>
          </p:cNvSpPr>
          <p:nvPr>
            <p:ph type="title"/>
          </p:nvPr>
        </p:nvSpPr>
        <p:spPr/>
        <p:txBody>
          <a:bodyPr>
            <a:normAutofit/>
          </a:bodyPr>
          <a:lstStyle/>
          <a:p>
            <a:r>
              <a:rPr lang="en-US" dirty="0"/>
              <a:t>3. Logic Model (Goals and Objectives)</a:t>
            </a:r>
          </a:p>
        </p:txBody>
      </p:sp>
      <p:sp>
        <p:nvSpPr>
          <p:cNvPr id="3" name="Text Placeholder 2">
            <a:extLst>
              <a:ext uri="{FF2B5EF4-FFF2-40B4-BE49-F238E27FC236}">
                <a16:creationId xmlns:a16="http://schemas.microsoft.com/office/drawing/2014/main" id="{F816BDFC-6669-4073-8898-A5502FA084ED}"/>
              </a:ext>
            </a:extLst>
          </p:cNvPr>
          <p:cNvSpPr>
            <a:spLocks noGrp="1"/>
          </p:cNvSpPr>
          <p:nvPr>
            <p:ph idx="1"/>
          </p:nvPr>
        </p:nvSpPr>
        <p:spPr/>
        <p:txBody>
          <a:bodyPr/>
          <a:lstStyle/>
          <a:p>
            <a:pPr marL="50800" indent="0">
              <a:buNone/>
            </a:pPr>
            <a:r>
              <a:rPr lang="en-US" dirty="0"/>
              <a:t>Guiding questions for building a logic model:</a:t>
            </a:r>
          </a:p>
          <a:p>
            <a:pPr marL="457200" lvl="1" indent="-173736"/>
            <a:r>
              <a:rPr lang="en-US" sz="2800" dirty="0"/>
              <a:t>What are the needs?</a:t>
            </a:r>
          </a:p>
          <a:p>
            <a:pPr marL="457200" lvl="1" indent="-173736"/>
            <a:r>
              <a:rPr lang="en-US" sz="2800" dirty="0"/>
              <a:t>How will we plan for delivery of services and sustainability?</a:t>
            </a:r>
          </a:p>
          <a:p>
            <a:pPr marL="457200" lvl="1" indent="-173736"/>
            <a:r>
              <a:rPr lang="en-US" sz="2800" dirty="0"/>
              <a:t>What services or activities will the program provide?</a:t>
            </a:r>
          </a:p>
          <a:p>
            <a:pPr marL="457200" lvl="1" indent="-173736"/>
            <a:r>
              <a:rPr lang="en-US" sz="2800" dirty="0"/>
              <a:t>Does our program have clear and achievable goals?</a:t>
            </a:r>
          </a:p>
          <a:p>
            <a:pPr marL="457200" lvl="1" indent="-173736"/>
            <a:r>
              <a:rPr lang="en-US" sz="2800" dirty="0"/>
              <a:t>What are the short-term and long-term outcomes?</a:t>
            </a:r>
          </a:p>
          <a:p>
            <a:pPr marL="457200" lvl="1" indent="-173736"/>
            <a:r>
              <a:rPr lang="en-US" sz="2800" dirty="0"/>
              <a:t>How will we know if it is working as intended?</a:t>
            </a:r>
          </a:p>
        </p:txBody>
      </p:sp>
    </p:spTree>
    <p:extLst>
      <p:ext uri="{BB962C8B-B14F-4D97-AF65-F5344CB8AC3E}">
        <p14:creationId xmlns:p14="http://schemas.microsoft.com/office/powerpoint/2010/main" val="2298338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4074C-BA14-4AA5-BAB6-C3EAB021CFAD}"/>
              </a:ext>
            </a:extLst>
          </p:cNvPr>
          <p:cNvSpPr>
            <a:spLocks noGrp="1"/>
          </p:cNvSpPr>
          <p:nvPr>
            <p:ph type="title"/>
          </p:nvPr>
        </p:nvSpPr>
        <p:spPr/>
        <p:txBody>
          <a:bodyPr/>
          <a:lstStyle/>
          <a:p>
            <a:r>
              <a:rPr lang="en-US" dirty="0"/>
              <a:t>Example of a Logic Model Template</a:t>
            </a:r>
          </a:p>
        </p:txBody>
      </p:sp>
      <p:graphicFrame>
        <p:nvGraphicFramePr>
          <p:cNvPr id="2" name="Table 1"/>
          <p:cNvGraphicFramePr>
            <a:graphicFrameLocks noGrp="1"/>
          </p:cNvGraphicFramePr>
          <p:nvPr>
            <p:extLst>
              <p:ext uri="{D42A27DB-BD31-4B8C-83A1-F6EECF244321}">
                <p14:modId xmlns:p14="http://schemas.microsoft.com/office/powerpoint/2010/main" val="557160208"/>
              </p:ext>
            </p:extLst>
          </p:nvPr>
        </p:nvGraphicFramePr>
        <p:xfrm>
          <a:off x="1244600" y="2190432"/>
          <a:ext cx="9715500" cy="32004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1180685254"/>
                    </a:ext>
                  </a:extLst>
                </a:gridCol>
                <a:gridCol w="1638300">
                  <a:extLst>
                    <a:ext uri="{9D8B030D-6E8A-4147-A177-3AD203B41FA5}">
                      <a16:colId xmlns:a16="http://schemas.microsoft.com/office/drawing/2014/main" val="456595324"/>
                    </a:ext>
                  </a:extLst>
                </a:gridCol>
                <a:gridCol w="1619250">
                  <a:extLst>
                    <a:ext uri="{9D8B030D-6E8A-4147-A177-3AD203B41FA5}">
                      <a16:colId xmlns:a16="http://schemas.microsoft.com/office/drawing/2014/main" val="3302748616"/>
                    </a:ext>
                  </a:extLst>
                </a:gridCol>
                <a:gridCol w="1619250">
                  <a:extLst>
                    <a:ext uri="{9D8B030D-6E8A-4147-A177-3AD203B41FA5}">
                      <a16:colId xmlns:a16="http://schemas.microsoft.com/office/drawing/2014/main" val="1224907424"/>
                    </a:ext>
                  </a:extLst>
                </a:gridCol>
                <a:gridCol w="1619250">
                  <a:extLst>
                    <a:ext uri="{9D8B030D-6E8A-4147-A177-3AD203B41FA5}">
                      <a16:colId xmlns:a16="http://schemas.microsoft.com/office/drawing/2014/main" val="3421475146"/>
                    </a:ext>
                  </a:extLst>
                </a:gridCol>
                <a:gridCol w="1619250">
                  <a:extLst>
                    <a:ext uri="{9D8B030D-6E8A-4147-A177-3AD203B41FA5}">
                      <a16:colId xmlns:a16="http://schemas.microsoft.com/office/drawing/2014/main" val="629204920"/>
                    </a:ext>
                  </a:extLst>
                </a:gridCol>
              </a:tblGrid>
              <a:tr h="370840">
                <a:tc>
                  <a:txBody>
                    <a:bodyPr/>
                    <a:lstStyle/>
                    <a:p>
                      <a:pPr algn="ctr"/>
                      <a:r>
                        <a:rPr lang="en-US" dirty="0"/>
                        <a:t>Need</a:t>
                      </a:r>
                    </a:p>
                    <a:p>
                      <a:pPr algn="ctr"/>
                      <a:endParaRPr lang="en-US" dirty="0"/>
                    </a:p>
                    <a:p>
                      <a:pPr algn="ctr"/>
                      <a:endParaRPr lang="en-US" dirty="0"/>
                    </a:p>
                  </a:txBody>
                  <a:tcPr anchor="ctr">
                    <a:solidFill>
                      <a:srgbClr val="8F91E1"/>
                    </a:solidFill>
                  </a:tcPr>
                </a:tc>
                <a:tc>
                  <a:txBody>
                    <a:bodyPr/>
                    <a:lstStyle/>
                    <a:p>
                      <a:pPr algn="ctr"/>
                      <a:r>
                        <a:rPr lang="en-US" dirty="0"/>
                        <a:t>Resources/ Inputs</a:t>
                      </a:r>
                    </a:p>
                    <a:p>
                      <a:pPr algn="ctr"/>
                      <a:endParaRPr lang="en-US" dirty="0"/>
                    </a:p>
                    <a:p>
                      <a:pPr algn="ctr"/>
                      <a:endParaRPr lang="en-US" dirty="0"/>
                    </a:p>
                  </a:txBody>
                  <a:tcPr anchor="ctr">
                    <a:solidFill>
                      <a:srgbClr val="8F91E1"/>
                    </a:solidFill>
                  </a:tcPr>
                </a:tc>
                <a:tc>
                  <a:txBody>
                    <a:bodyPr/>
                    <a:lstStyle/>
                    <a:p>
                      <a:pPr algn="ctr"/>
                      <a:r>
                        <a:rPr lang="en-US" dirty="0"/>
                        <a:t>Activities</a:t>
                      </a:r>
                    </a:p>
                    <a:p>
                      <a:pPr algn="ctr"/>
                      <a:endParaRPr lang="en-US" dirty="0"/>
                    </a:p>
                    <a:p>
                      <a:pPr algn="ctr"/>
                      <a:endParaRPr lang="en-US" dirty="0"/>
                    </a:p>
                  </a:txBody>
                  <a:tcPr anchor="ctr">
                    <a:solidFill>
                      <a:srgbClr val="8F91E1"/>
                    </a:solidFill>
                  </a:tcPr>
                </a:tc>
                <a:tc>
                  <a:txBody>
                    <a:bodyPr/>
                    <a:lstStyle/>
                    <a:p>
                      <a:pPr algn="ctr"/>
                      <a:r>
                        <a:rPr lang="en-US" dirty="0"/>
                        <a:t>Outputs</a:t>
                      </a:r>
                    </a:p>
                    <a:p>
                      <a:pPr algn="ctr"/>
                      <a:endParaRPr lang="en-US" dirty="0"/>
                    </a:p>
                    <a:p>
                      <a:pPr algn="ctr"/>
                      <a:endParaRPr lang="en-US" dirty="0"/>
                    </a:p>
                  </a:txBody>
                  <a:tcPr anchor="ctr">
                    <a:solidFill>
                      <a:srgbClr val="8F91E1"/>
                    </a:solidFill>
                  </a:tcPr>
                </a:tc>
                <a:tc>
                  <a:txBody>
                    <a:bodyPr/>
                    <a:lstStyle/>
                    <a:p>
                      <a:pPr algn="ctr"/>
                      <a:r>
                        <a:rPr lang="en-US" dirty="0"/>
                        <a:t>Intermediate Outcomes</a:t>
                      </a:r>
                    </a:p>
                    <a:p>
                      <a:pPr algn="ctr"/>
                      <a:endParaRPr lang="en-US" dirty="0"/>
                    </a:p>
                    <a:p>
                      <a:pPr algn="ctr"/>
                      <a:endParaRPr lang="en-US" dirty="0"/>
                    </a:p>
                  </a:txBody>
                  <a:tcPr anchor="ctr">
                    <a:solidFill>
                      <a:srgbClr val="8F91E1"/>
                    </a:solidFill>
                  </a:tcPr>
                </a:tc>
                <a:tc>
                  <a:txBody>
                    <a:bodyPr/>
                    <a:lstStyle/>
                    <a:p>
                      <a:pPr algn="ctr"/>
                      <a:r>
                        <a:rPr lang="en-US" dirty="0"/>
                        <a:t>Long-Term Outcomes</a:t>
                      </a:r>
                    </a:p>
                    <a:p>
                      <a:pPr algn="ctr"/>
                      <a:endParaRPr lang="en-US" dirty="0"/>
                    </a:p>
                    <a:p>
                      <a:pPr algn="ctr"/>
                      <a:endParaRPr lang="en-US" dirty="0"/>
                    </a:p>
                  </a:txBody>
                  <a:tcPr anchor="ctr">
                    <a:solidFill>
                      <a:srgbClr val="8F91E1"/>
                    </a:solidFill>
                  </a:tcPr>
                </a:tc>
                <a:extLst>
                  <a:ext uri="{0D108BD9-81ED-4DB2-BD59-A6C34878D82A}">
                    <a16:rowId xmlns:a16="http://schemas.microsoft.com/office/drawing/2014/main" val="224456964"/>
                  </a:ext>
                </a:extLst>
              </a:tr>
              <a:tr h="370840">
                <a:tc>
                  <a:txBody>
                    <a:bodyPr/>
                    <a:lstStyle/>
                    <a:p>
                      <a:r>
                        <a:rPr lang="en-US" dirty="0"/>
                        <a:t>The problem(s) your program will address</a:t>
                      </a:r>
                    </a:p>
                  </a:txBody>
                  <a:tcPr>
                    <a:solidFill>
                      <a:srgbClr val="E9EFF7"/>
                    </a:solidFill>
                  </a:tcPr>
                </a:tc>
                <a:tc>
                  <a:txBody>
                    <a:bodyPr/>
                    <a:lstStyle/>
                    <a:p>
                      <a:r>
                        <a:rPr lang="en-US" dirty="0"/>
                        <a:t>Program ingredients, such</a:t>
                      </a:r>
                      <a:r>
                        <a:rPr lang="en-US" baseline="0" dirty="0"/>
                        <a:t> as funds, staff, volunteers, materials, partners, etc.</a:t>
                      </a:r>
                      <a:endParaRPr lang="en-US" dirty="0"/>
                    </a:p>
                  </a:txBody>
                  <a:tcPr>
                    <a:solidFill>
                      <a:srgbClr val="E9EFF7"/>
                    </a:solidFill>
                  </a:tcPr>
                </a:tc>
                <a:tc>
                  <a:txBody>
                    <a:bodyPr/>
                    <a:lstStyle/>
                    <a:p>
                      <a:r>
                        <a:rPr lang="en-US" dirty="0"/>
                        <a:t>Specific activities and services the program will provide</a:t>
                      </a:r>
                    </a:p>
                  </a:txBody>
                  <a:tcPr>
                    <a:solidFill>
                      <a:srgbClr val="E9EFF7"/>
                    </a:solidFill>
                  </a:tcPr>
                </a:tc>
                <a:tc>
                  <a:txBody>
                    <a:bodyPr/>
                    <a:lstStyle/>
                    <a:p>
                      <a:r>
                        <a:rPr lang="en-US" dirty="0"/>
                        <a:t>Specific evidence of services provided (numbers)</a:t>
                      </a:r>
                    </a:p>
                  </a:txBody>
                  <a:tcPr>
                    <a:solidFill>
                      <a:srgbClr val="E9EFF7"/>
                    </a:solidFill>
                  </a:tcPr>
                </a:tc>
                <a:tc>
                  <a:txBody>
                    <a:bodyPr/>
                    <a:lstStyle/>
                    <a:p>
                      <a:r>
                        <a:rPr lang="en-US" dirty="0"/>
                        <a:t>Positive changes that will take place as a result of services</a:t>
                      </a:r>
                    </a:p>
                  </a:txBody>
                  <a:tcPr>
                    <a:solidFill>
                      <a:srgbClr val="E9EFF7"/>
                    </a:solidFill>
                  </a:tcPr>
                </a:tc>
                <a:tc>
                  <a:txBody>
                    <a:bodyPr/>
                    <a:lstStyle/>
                    <a:p>
                      <a:r>
                        <a:rPr lang="en-US" dirty="0"/>
                        <a:t>Lasting and significant</a:t>
                      </a:r>
                      <a:r>
                        <a:rPr lang="en-US" baseline="0" dirty="0"/>
                        <a:t> results of your program over the long term</a:t>
                      </a:r>
                      <a:endParaRPr lang="en-US" dirty="0"/>
                    </a:p>
                  </a:txBody>
                  <a:tcPr>
                    <a:solidFill>
                      <a:srgbClr val="E9EFF7"/>
                    </a:solidFill>
                  </a:tcPr>
                </a:tc>
                <a:extLst>
                  <a:ext uri="{0D108BD9-81ED-4DB2-BD59-A6C34878D82A}">
                    <a16:rowId xmlns:a16="http://schemas.microsoft.com/office/drawing/2014/main" val="3495432922"/>
                  </a:ext>
                </a:extLst>
              </a:tr>
            </a:tbl>
          </a:graphicData>
        </a:graphic>
      </p:graphicFrame>
      <p:grpSp>
        <p:nvGrpSpPr>
          <p:cNvPr id="11" name="Group 10"/>
          <p:cNvGrpSpPr/>
          <p:nvPr/>
        </p:nvGrpSpPr>
        <p:grpSpPr>
          <a:xfrm>
            <a:off x="1638300" y="2735262"/>
            <a:ext cx="8991600" cy="469900"/>
            <a:chOff x="1689100" y="3611562"/>
            <a:chExt cx="8991600" cy="469900"/>
          </a:xfrm>
        </p:grpSpPr>
        <p:sp>
          <p:nvSpPr>
            <p:cNvPr id="3" name="Right Arrow 2"/>
            <p:cNvSpPr/>
            <p:nvPr/>
          </p:nvSpPr>
          <p:spPr>
            <a:xfrm>
              <a:off x="1689100" y="3611562"/>
              <a:ext cx="800100" cy="469900"/>
            </a:xfrm>
            <a:prstGeom prst="rightArrow">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327400" y="3611562"/>
              <a:ext cx="800100" cy="469900"/>
            </a:xfrm>
            <a:prstGeom prst="rightArrow">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965700" y="3611562"/>
              <a:ext cx="800100" cy="469900"/>
            </a:xfrm>
            <a:prstGeom prst="rightArrow">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604000" y="3611562"/>
              <a:ext cx="800100" cy="469900"/>
            </a:xfrm>
            <a:prstGeom prst="rightArrow">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242300" y="3611562"/>
              <a:ext cx="800100" cy="469900"/>
            </a:xfrm>
            <a:prstGeom prst="rightArrow">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880600" y="3611562"/>
              <a:ext cx="800100" cy="469900"/>
            </a:xfrm>
            <a:prstGeom prst="rightArrow">
              <a:avLst/>
            </a:prstGeom>
            <a:solidFill>
              <a:schemeClr val="bg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37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F84E2-6ADF-48F0-BC03-9B0E7CA71567}"/>
              </a:ext>
            </a:extLst>
          </p:cNvPr>
          <p:cNvSpPr/>
          <p:nvPr/>
        </p:nvSpPr>
        <p:spPr>
          <a:xfrm>
            <a:off x="2084883" y="6409242"/>
            <a:ext cx="6358890" cy="246221"/>
          </a:xfrm>
          <a:prstGeom prst="rect">
            <a:avLst/>
          </a:prstGeom>
        </p:spPr>
        <p:txBody>
          <a:bodyPr wrap="square">
            <a:spAutoFit/>
          </a:bodyPr>
          <a:lstStyle/>
          <a:p>
            <a:pPr algn="ctr"/>
            <a:r>
              <a:rPr lang="en-US" sz="1000" dirty="0">
                <a:solidFill>
                  <a:schemeClr val="bg1"/>
                </a:solidFill>
              </a:rPr>
              <a:t>Enhancing Program Performance with Logic Models, University of Wisconsin-Extension, Feb. 2003</a:t>
            </a:r>
          </a:p>
        </p:txBody>
      </p:sp>
      <p:grpSp>
        <p:nvGrpSpPr>
          <p:cNvPr id="16" name="Group 15"/>
          <p:cNvGrpSpPr/>
          <p:nvPr/>
        </p:nvGrpSpPr>
        <p:grpSpPr>
          <a:xfrm>
            <a:off x="574763" y="894525"/>
            <a:ext cx="11103433" cy="4858992"/>
            <a:chOff x="235131" y="920651"/>
            <a:chExt cx="11103433" cy="4858992"/>
          </a:xfrm>
        </p:grpSpPr>
        <p:sp>
          <p:nvSpPr>
            <p:cNvPr id="4" name="TextBox 3"/>
            <p:cNvSpPr txBox="1"/>
            <p:nvPr/>
          </p:nvSpPr>
          <p:spPr>
            <a:xfrm>
              <a:off x="235131" y="936060"/>
              <a:ext cx="153923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Inputs</a:t>
              </a:r>
            </a:p>
            <a:p>
              <a:pPr algn="ctr"/>
              <a:endParaRPr lang="en-US" dirty="0"/>
            </a:p>
          </p:txBody>
        </p:sp>
        <p:sp>
          <p:nvSpPr>
            <p:cNvPr id="5" name="TextBox 4"/>
            <p:cNvSpPr txBox="1"/>
            <p:nvPr/>
          </p:nvSpPr>
          <p:spPr>
            <a:xfrm>
              <a:off x="2532015" y="920651"/>
              <a:ext cx="321563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t>Outputs</a:t>
              </a:r>
            </a:p>
            <a:p>
              <a:r>
                <a:rPr lang="en-US" dirty="0"/>
                <a:t>Activities		Participation</a:t>
              </a:r>
            </a:p>
          </p:txBody>
        </p:sp>
        <p:sp>
          <p:nvSpPr>
            <p:cNvPr id="6" name="TextBox 5"/>
            <p:cNvSpPr txBox="1"/>
            <p:nvPr/>
          </p:nvSpPr>
          <p:spPr>
            <a:xfrm>
              <a:off x="6505305" y="927463"/>
              <a:ext cx="483325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Outcomes – </a:t>
              </a:r>
              <a:r>
                <a:rPr lang="en-US" b="1" dirty="0"/>
                <a:t>Impact</a:t>
              </a:r>
            </a:p>
            <a:p>
              <a:r>
                <a:rPr lang="en-US" dirty="0"/>
                <a:t>Short Term	Medium Term	Long Term</a:t>
              </a:r>
            </a:p>
          </p:txBody>
        </p:sp>
        <p:sp>
          <p:nvSpPr>
            <p:cNvPr id="7" name="Right Arrow 6"/>
            <p:cNvSpPr/>
            <p:nvPr/>
          </p:nvSpPr>
          <p:spPr>
            <a:xfrm>
              <a:off x="1904995" y="929248"/>
              <a:ext cx="496389"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878285" y="920651"/>
              <a:ext cx="496389"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5131" y="2012314"/>
              <a:ext cx="1539233" cy="376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spcAft>
                  <a:spcPts val="300"/>
                </a:spcAft>
              </a:pPr>
              <a:r>
                <a:rPr lang="en-US" b="1" dirty="0"/>
                <a:t>What we invest</a:t>
              </a:r>
            </a:p>
            <a:p>
              <a:pPr>
                <a:spcAft>
                  <a:spcPts val="300"/>
                </a:spcAft>
              </a:pPr>
              <a:endParaRPr lang="en-US" sz="1400" dirty="0"/>
            </a:p>
            <a:p>
              <a:pPr>
                <a:spcAft>
                  <a:spcPts val="300"/>
                </a:spcAft>
              </a:pPr>
              <a:r>
                <a:rPr lang="en-US" dirty="0"/>
                <a:t>Staff</a:t>
              </a:r>
            </a:p>
            <a:p>
              <a:pPr>
                <a:spcAft>
                  <a:spcPts val="300"/>
                </a:spcAft>
              </a:pPr>
              <a:r>
                <a:rPr lang="en-US" dirty="0"/>
                <a:t>Volunteers</a:t>
              </a:r>
            </a:p>
            <a:p>
              <a:pPr>
                <a:spcAft>
                  <a:spcPts val="300"/>
                </a:spcAft>
              </a:pPr>
              <a:r>
                <a:rPr lang="en-US" dirty="0"/>
                <a:t>Time</a:t>
              </a:r>
            </a:p>
            <a:p>
              <a:pPr>
                <a:spcAft>
                  <a:spcPts val="300"/>
                </a:spcAft>
              </a:pPr>
              <a:r>
                <a:rPr lang="en-US" dirty="0"/>
                <a:t>Money</a:t>
              </a:r>
            </a:p>
            <a:p>
              <a:pPr>
                <a:spcAft>
                  <a:spcPts val="300"/>
                </a:spcAft>
              </a:pPr>
              <a:r>
                <a:rPr lang="en-US" dirty="0"/>
                <a:t>Research base</a:t>
              </a:r>
            </a:p>
            <a:p>
              <a:pPr>
                <a:spcAft>
                  <a:spcPts val="300"/>
                </a:spcAft>
              </a:pPr>
              <a:r>
                <a:rPr lang="en-US" dirty="0"/>
                <a:t>Materials</a:t>
              </a:r>
            </a:p>
            <a:p>
              <a:pPr>
                <a:spcAft>
                  <a:spcPts val="300"/>
                </a:spcAft>
              </a:pPr>
              <a:r>
                <a:rPr lang="en-US" dirty="0"/>
                <a:t>Equipment</a:t>
              </a:r>
            </a:p>
            <a:p>
              <a:pPr>
                <a:spcAft>
                  <a:spcPts val="300"/>
                </a:spcAft>
              </a:pPr>
              <a:r>
                <a:rPr lang="en-US" dirty="0"/>
                <a:t>Technology</a:t>
              </a:r>
            </a:p>
            <a:p>
              <a:pPr>
                <a:spcAft>
                  <a:spcPts val="300"/>
                </a:spcAft>
              </a:pPr>
              <a:r>
                <a:rPr lang="en-US" dirty="0"/>
                <a:t>Partners</a:t>
              </a:r>
            </a:p>
          </p:txBody>
        </p:sp>
        <p:sp>
          <p:nvSpPr>
            <p:cNvPr id="11" name="TextBox 10"/>
            <p:cNvSpPr txBox="1"/>
            <p:nvPr/>
          </p:nvSpPr>
          <p:spPr>
            <a:xfrm>
              <a:off x="2532016" y="2012315"/>
              <a:ext cx="1569722" cy="376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300"/>
                </a:spcAft>
              </a:pPr>
              <a:r>
                <a:rPr lang="en-US" b="1" dirty="0"/>
                <a:t>What we do</a:t>
              </a:r>
            </a:p>
            <a:p>
              <a:pPr>
                <a:spcAft>
                  <a:spcPts val="300"/>
                </a:spcAft>
              </a:pPr>
              <a:endParaRPr lang="en-US" sz="1400" dirty="0"/>
            </a:p>
            <a:p>
              <a:pPr marL="117475" indent="-117475">
                <a:spcAft>
                  <a:spcPts val="300"/>
                </a:spcAft>
              </a:pPr>
              <a:r>
                <a:rPr lang="en-US" sz="1400" dirty="0"/>
                <a:t>Conduct workshops, meetings</a:t>
              </a:r>
            </a:p>
            <a:p>
              <a:pPr marL="117475" indent="-117475">
                <a:spcAft>
                  <a:spcPts val="300"/>
                </a:spcAft>
              </a:pPr>
              <a:r>
                <a:rPr lang="en-US" sz="1400" dirty="0"/>
                <a:t>Deliver services</a:t>
              </a:r>
            </a:p>
            <a:p>
              <a:pPr marL="117475" indent="-117475">
                <a:spcAft>
                  <a:spcPts val="300"/>
                </a:spcAft>
              </a:pPr>
              <a:r>
                <a:rPr lang="en-US" sz="1400" dirty="0"/>
                <a:t>Develop products, curriculum, resources</a:t>
              </a:r>
            </a:p>
            <a:p>
              <a:pPr>
                <a:spcAft>
                  <a:spcPts val="300"/>
                </a:spcAft>
              </a:pPr>
              <a:r>
                <a:rPr lang="en-US" sz="1400" dirty="0"/>
                <a:t>Train</a:t>
              </a:r>
            </a:p>
            <a:p>
              <a:pPr marL="117475" indent="-117475">
                <a:spcAft>
                  <a:spcPts val="300"/>
                </a:spcAft>
              </a:pPr>
              <a:r>
                <a:rPr lang="en-US" sz="1400" dirty="0"/>
                <a:t>Provide counseling</a:t>
              </a:r>
            </a:p>
            <a:p>
              <a:pPr>
                <a:spcAft>
                  <a:spcPts val="300"/>
                </a:spcAft>
              </a:pPr>
              <a:r>
                <a:rPr lang="en-US" sz="1400" dirty="0"/>
                <a:t>Assess</a:t>
              </a:r>
            </a:p>
            <a:p>
              <a:pPr>
                <a:spcAft>
                  <a:spcPts val="300"/>
                </a:spcAft>
              </a:pPr>
              <a:r>
                <a:rPr lang="en-US" sz="1400" dirty="0"/>
                <a:t>Facilitate</a:t>
              </a:r>
            </a:p>
            <a:p>
              <a:pPr>
                <a:spcAft>
                  <a:spcPts val="300"/>
                </a:spcAft>
              </a:pPr>
              <a:r>
                <a:rPr lang="en-US" sz="1400" dirty="0"/>
                <a:t>Partner</a:t>
              </a:r>
            </a:p>
            <a:p>
              <a:pPr marL="117475" indent="-117475">
                <a:spcAft>
                  <a:spcPts val="300"/>
                </a:spcAft>
              </a:pPr>
              <a:r>
                <a:rPr lang="en-US" sz="1400" dirty="0"/>
                <a:t>Work with media</a:t>
              </a:r>
            </a:p>
          </p:txBody>
        </p:sp>
        <p:sp>
          <p:nvSpPr>
            <p:cNvPr id="12" name="TextBox 11"/>
            <p:cNvSpPr txBox="1"/>
            <p:nvPr/>
          </p:nvSpPr>
          <p:spPr>
            <a:xfrm>
              <a:off x="4101738" y="2012315"/>
              <a:ext cx="1645917" cy="376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300"/>
                </a:spcAft>
              </a:pPr>
              <a:r>
                <a:rPr lang="en-US" b="1" dirty="0"/>
                <a:t>Who we reach</a:t>
              </a:r>
            </a:p>
            <a:p>
              <a:pPr>
                <a:spcAft>
                  <a:spcPts val="300"/>
                </a:spcAft>
              </a:pPr>
              <a:endParaRPr lang="en-US" b="1" dirty="0"/>
            </a:p>
            <a:p>
              <a:pPr>
                <a:spcAft>
                  <a:spcPts val="300"/>
                </a:spcAft>
              </a:pPr>
              <a:r>
                <a:rPr lang="en-US" dirty="0"/>
                <a:t>Participants</a:t>
              </a:r>
            </a:p>
            <a:p>
              <a:pPr>
                <a:spcAft>
                  <a:spcPts val="300"/>
                </a:spcAft>
              </a:pPr>
              <a:r>
                <a:rPr lang="en-US" dirty="0"/>
                <a:t>Clients</a:t>
              </a:r>
            </a:p>
            <a:p>
              <a:pPr>
                <a:spcAft>
                  <a:spcPts val="300"/>
                </a:spcAft>
              </a:pPr>
              <a:r>
                <a:rPr lang="en-US" dirty="0"/>
                <a:t>Agencies</a:t>
              </a:r>
            </a:p>
            <a:p>
              <a:pPr marL="117475" indent="-117475">
                <a:spcAft>
                  <a:spcPts val="300"/>
                </a:spcAft>
              </a:pPr>
              <a:r>
                <a:rPr lang="en-US" dirty="0"/>
                <a:t>Decision- makers</a:t>
              </a:r>
            </a:p>
            <a:p>
              <a:pPr>
                <a:spcAft>
                  <a:spcPts val="300"/>
                </a:spcAft>
              </a:pPr>
              <a:r>
                <a:rPr lang="en-US" dirty="0"/>
                <a:t>Customers</a:t>
              </a:r>
            </a:p>
            <a:p>
              <a:pPr>
                <a:spcAft>
                  <a:spcPts val="300"/>
                </a:spcAft>
              </a:pPr>
              <a:endParaRPr lang="en-US" dirty="0"/>
            </a:p>
            <a:p>
              <a:pPr>
                <a:spcAft>
                  <a:spcPts val="300"/>
                </a:spcAft>
              </a:pPr>
              <a:endParaRPr lang="en-US" dirty="0"/>
            </a:p>
            <a:p>
              <a:pPr>
                <a:spcAft>
                  <a:spcPts val="300"/>
                </a:spcAft>
              </a:pPr>
              <a:endParaRPr lang="en-US" dirty="0"/>
            </a:p>
          </p:txBody>
        </p:sp>
        <p:sp>
          <p:nvSpPr>
            <p:cNvPr id="13" name="TextBox 12"/>
            <p:cNvSpPr txBox="1"/>
            <p:nvPr/>
          </p:nvSpPr>
          <p:spPr>
            <a:xfrm>
              <a:off x="6505305" y="2012314"/>
              <a:ext cx="1554480" cy="376256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300"/>
                </a:spcAft>
              </a:pPr>
              <a:r>
                <a:rPr lang="en-US" b="1" dirty="0"/>
                <a:t>What the short term results are</a:t>
              </a:r>
            </a:p>
            <a:p>
              <a:pPr>
                <a:spcAft>
                  <a:spcPts val="300"/>
                </a:spcAft>
              </a:pPr>
              <a:endParaRPr lang="en-US" b="1" dirty="0"/>
            </a:p>
            <a:p>
              <a:pPr>
                <a:spcAft>
                  <a:spcPts val="300"/>
                </a:spcAft>
              </a:pPr>
              <a:r>
                <a:rPr lang="en-US" dirty="0"/>
                <a:t>Learning</a:t>
              </a:r>
            </a:p>
            <a:p>
              <a:pPr>
                <a:spcAft>
                  <a:spcPts val="300"/>
                </a:spcAft>
              </a:pPr>
              <a:r>
                <a:rPr lang="en-US" dirty="0"/>
                <a:t>Awareness</a:t>
              </a:r>
            </a:p>
            <a:p>
              <a:pPr>
                <a:spcAft>
                  <a:spcPts val="300"/>
                </a:spcAft>
              </a:pPr>
              <a:r>
                <a:rPr lang="en-US" dirty="0"/>
                <a:t>Knowledge</a:t>
              </a:r>
            </a:p>
            <a:p>
              <a:pPr>
                <a:spcAft>
                  <a:spcPts val="300"/>
                </a:spcAft>
              </a:pPr>
              <a:r>
                <a:rPr lang="en-US" dirty="0"/>
                <a:t>Attitudes</a:t>
              </a:r>
            </a:p>
            <a:p>
              <a:pPr>
                <a:spcAft>
                  <a:spcPts val="300"/>
                </a:spcAft>
              </a:pPr>
              <a:r>
                <a:rPr lang="en-US" dirty="0"/>
                <a:t>Skills</a:t>
              </a:r>
            </a:p>
            <a:p>
              <a:pPr>
                <a:spcAft>
                  <a:spcPts val="300"/>
                </a:spcAft>
              </a:pPr>
              <a:r>
                <a:rPr lang="en-US" dirty="0"/>
                <a:t>Opinions</a:t>
              </a:r>
            </a:p>
            <a:p>
              <a:pPr>
                <a:spcAft>
                  <a:spcPts val="300"/>
                </a:spcAft>
              </a:pPr>
              <a:r>
                <a:rPr lang="en-US" dirty="0"/>
                <a:t>Aspirations</a:t>
              </a:r>
            </a:p>
            <a:p>
              <a:pPr>
                <a:spcAft>
                  <a:spcPts val="300"/>
                </a:spcAft>
              </a:pPr>
              <a:r>
                <a:rPr lang="en-US" dirty="0"/>
                <a:t>Motivations</a:t>
              </a:r>
            </a:p>
          </p:txBody>
        </p:sp>
        <p:sp>
          <p:nvSpPr>
            <p:cNvPr id="14" name="TextBox 13"/>
            <p:cNvSpPr txBox="1"/>
            <p:nvPr/>
          </p:nvSpPr>
          <p:spPr>
            <a:xfrm>
              <a:off x="8055438" y="2012313"/>
              <a:ext cx="1728645" cy="376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300"/>
                </a:spcAft>
              </a:pPr>
              <a:r>
                <a:rPr lang="en-US" b="1" dirty="0"/>
                <a:t>What the medium term results are</a:t>
              </a:r>
            </a:p>
            <a:p>
              <a:pPr>
                <a:spcAft>
                  <a:spcPts val="300"/>
                </a:spcAft>
              </a:pPr>
              <a:endParaRPr lang="en-US" b="1" dirty="0"/>
            </a:p>
            <a:p>
              <a:pPr>
                <a:spcAft>
                  <a:spcPts val="300"/>
                </a:spcAft>
              </a:pPr>
              <a:r>
                <a:rPr lang="en-US" dirty="0"/>
                <a:t>Action</a:t>
              </a:r>
            </a:p>
            <a:p>
              <a:pPr>
                <a:spcAft>
                  <a:spcPts val="300"/>
                </a:spcAft>
              </a:pPr>
              <a:r>
                <a:rPr lang="en-US" dirty="0"/>
                <a:t>Behavior</a:t>
              </a:r>
            </a:p>
            <a:p>
              <a:pPr>
                <a:spcAft>
                  <a:spcPts val="300"/>
                </a:spcAft>
              </a:pPr>
              <a:r>
                <a:rPr lang="en-US" dirty="0"/>
                <a:t>Practice</a:t>
              </a:r>
            </a:p>
            <a:p>
              <a:pPr>
                <a:spcAft>
                  <a:spcPts val="300"/>
                </a:spcAft>
              </a:pPr>
              <a:r>
                <a:rPr lang="en-US" dirty="0"/>
                <a:t>Decision-making</a:t>
              </a:r>
            </a:p>
            <a:p>
              <a:pPr>
                <a:spcAft>
                  <a:spcPts val="300"/>
                </a:spcAft>
              </a:pPr>
              <a:r>
                <a:rPr lang="en-US" dirty="0"/>
                <a:t>Policies</a:t>
              </a:r>
            </a:p>
            <a:p>
              <a:pPr>
                <a:spcAft>
                  <a:spcPts val="300"/>
                </a:spcAft>
              </a:pPr>
              <a:r>
                <a:rPr lang="en-US" dirty="0"/>
                <a:t>Social Action</a:t>
              </a:r>
            </a:p>
          </p:txBody>
        </p:sp>
        <p:sp>
          <p:nvSpPr>
            <p:cNvPr id="15" name="TextBox 14"/>
            <p:cNvSpPr txBox="1"/>
            <p:nvPr/>
          </p:nvSpPr>
          <p:spPr>
            <a:xfrm>
              <a:off x="9784084" y="2012314"/>
              <a:ext cx="1554480" cy="376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300"/>
                </a:spcAft>
              </a:pPr>
              <a:r>
                <a:rPr lang="en-US" b="1" dirty="0"/>
                <a:t>What the ultimate impact(s) is</a:t>
              </a:r>
            </a:p>
            <a:p>
              <a:pPr>
                <a:spcAft>
                  <a:spcPts val="300"/>
                </a:spcAft>
              </a:pPr>
              <a:endParaRPr lang="en-US" b="1" dirty="0"/>
            </a:p>
            <a:p>
              <a:pPr>
                <a:spcAft>
                  <a:spcPts val="300"/>
                </a:spcAft>
              </a:pPr>
              <a:r>
                <a:rPr lang="en-US" dirty="0"/>
                <a:t>Conditions</a:t>
              </a:r>
            </a:p>
            <a:p>
              <a:pPr>
                <a:spcAft>
                  <a:spcPts val="300"/>
                </a:spcAft>
              </a:pPr>
              <a:r>
                <a:rPr lang="en-US" dirty="0"/>
                <a:t>Social</a:t>
              </a:r>
            </a:p>
            <a:p>
              <a:pPr>
                <a:spcAft>
                  <a:spcPts val="300"/>
                </a:spcAft>
              </a:pPr>
              <a:r>
                <a:rPr lang="en-US" dirty="0"/>
                <a:t>Economic</a:t>
              </a:r>
            </a:p>
            <a:p>
              <a:pPr>
                <a:spcAft>
                  <a:spcPts val="300"/>
                </a:spcAft>
              </a:pPr>
              <a:r>
                <a:rPr lang="en-US" dirty="0"/>
                <a:t>Civic</a:t>
              </a:r>
            </a:p>
            <a:p>
              <a:pPr>
                <a:spcAft>
                  <a:spcPts val="300"/>
                </a:spcAft>
              </a:pPr>
              <a:r>
                <a:rPr lang="en-US" dirty="0"/>
                <a:t>Environmental</a:t>
              </a:r>
            </a:p>
          </p:txBody>
        </p:sp>
      </p:grpSp>
    </p:spTree>
    <p:extLst>
      <p:ext uri="{BB962C8B-B14F-4D97-AF65-F5344CB8AC3E}">
        <p14:creationId xmlns:p14="http://schemas.microsoft.com/office/powerpoint/2010/main" val="3686692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962017"/>
          </a:xfrm>
        </p:spPr>
        <p:txBody>
          <a:bodyPr>
            <a:normAutofit/>
          </a:bodyPr>
          <a:lstStyle/>
          <a:p>
            <a:r>
              <a:rPr lang="en-US" dirty="0"/>
              <a:t>Basic vs. Formal Mentoring Programs</a:t>
            </a:r>
          </a:p>
        </p:txBody>
      </p:sp>
      <p:graphicFrame>
        <p:nvGraphicFramePr>
          <p:cNvPr id="15" name="Table 15">
            <a:extLst>
              <a:ext uri="{FF2B5EF4-FFF2-40B4-BE49-F238E27FC236}">
                <a16:creationId xmlns:a16="http://schemas.microsoft.com/office/drawing/2014/main" id="{A6AF1BA9-BAA8-4B20-A5F1-BC72E2AE9C46}"/>
              </a:ext>
            </a:extLst>
          </p:cNvPr>
          <p:cNvGraphicFramePr>
            <a:graphicFrameLocks noGrp="1"/>
          </p:cNvGraphicFramePr>
          <p:nvPr>
            <p:extLst>
              <p:ext uri="{D42A27DB-BD31-4B8C-83A1-F6EECF244321}">
                <p14:modId xmlns:p14="http://schemas.microsoft.com/office/powerpoint/2010/main" val="3179806639"/>
              </p:ext>
            </p:extLst>
          </p:nvPr>
        </p:nvGraphicFramePr>
        <p:xfrm>
          <a:off x="1440872" y="1466607"/>
          <a:ext cx="9310256" cy="4532412"/>
        </p:xfrm>
        <a:graphic>
          <a:graphicData uri="http://schemas.openxmlformats.org/drawingml/2006/table">
            <a:tbl>
              <a:tblPr firstRow="1" bandRow="1">
                <a:tableStyleId>{5C22544A-7EE6-4342-B048-85BDC9FD1C3A}</a:tableStyleId>
              </a:tblPr>
              <a:tblGrid>
                <a:gridCol w="4655128">
                  <a:extLst>
                    <a:ext uri="{9D8B030D-6E8A-4147-A177-3AD203B41FA5}">
                      <a16:colId xmlns:a16="http://schemas.microsoft.com/office/drawing/2014/main" val="4175989506"/>
                    </a:ext>
                  </a:extLst>
                </a:gridCol>
                <a:gridCol w="4655128">
                  <a:extLst>
                    <a:ext uri="{9D8B030D-6E8A-4147-A177-3AD203B41FA5}">
                      <a16:colId xmlns:a16="http://schemas.microsoft.com/office/drawing/2014/main" val="151035505"/>
                    </a:ext>
                  </a:extLst>
                </a:gridCol>
              </a:tblGrid>
              <a:tr h="755402">
                <a:tc>
                  <a:txBody>
                    <a:bodyPr/>
                    <a:lstStyle/>
                    <a:p>
                      <a:pPr algn="ctr"/>
                      <a:r>
                        <a:rPr lang="en-US" sz="2800" dirty="0"/>
                        <a:t>Basic Mentoring Programs </a:t>
                      </a:r>
                    </a:p>
                  </a:txBody>
                  <a:tcPr/>
                </a:tc>
                <a:tc>
                  <a:txBody>
                    <a:bodyPr/>
                    <a:lstStyle/>
                    <a:p>
                      <a:pPr algn="ctr"/>
                      <a:r>
                        <a:rPr lang="en-US" sz="2800" dirty="0"/>
                        <a:t>Formal Mentoring Programs</a:t>
                      </a:r>
                    </a:p>
                  </a:txBody>
                  <a:tcPr/>
                </a:tc>
                <a:extLst>
                  <a:ext uri="{0D108BD9-81ED-4DB2-BD59-A6C34878D82A}">
                    <a16:rowId xmlns:a16="http://schemas.microsoft.com/office/drawing/2014/main" val="3424190499"/>
                  </a:ext>
                </a:extLst>
              </a:tr>
              <a:tr h="755402">
                <a:tc>
                  <a:txBody>
                    <a:bodyPr/>
                    <a:lstStyle/>
                    <a:p>
                      <a:r>
                        <a:rPr lang="en-US" sz="2400" dirty="0"/>
                        <a:t>Any staff member</a:t>
                      </a:r>
                    </a:p>
                  </a:txBody>
                  <a:tcPr/>
                </a:tc>
                <a:tc>
                  <a:txBody>
                    <a:bodyPr/>
                    <a:lstStyle/>
                    <a:p>
                      <a:r>
                        <a:rPr lang="en-US" sz="2400" dirty="0"/>
                        <a:t>Trained mentors</a:t>
                      </a:r>
                    </a:p>
                  </a:txBody>
                  <a:tcPr/>
                </a:tc>
                <a:extLst>
                  <a:ext uri="{0D108BD9-81ED-4DB2-BD59-A6C34878D82A}">
                    <a16:rowId xmlns:a16="http://schemas.microsoft.com/office/drawing/2014/main" val="1651610653"/>
                  </a:ext>
                </a:extLst>
              </a:tr>
              <a:tr h="755402">
                <a:tc>
                  <a:txBody>
                    <a:bodyPr/>
                    <a:lstStyle/>
                    <a:p>
                      <a:r>
                        <a:rPr lang="en-US" sz="2400" dirty="0"/>
                        <a:t>Voluntary mentors</a:t>
                      </a:r>
                    </a:p>
                  </a:txBody>
                  <a:tcPr/>
                </a:tc>
                <a:tc>
                  <a:txBody>
                    <a:bodyPr/>
                    <a:lstStyle/>
                    <a:p>
                      <a:r>
                        <a:rPr lang="en-US" sz="2400" dirty="0"/>
                        <a:t>FTE assigned or outside mentors</a:t>
                      </a:r>
                    </a:p>
                  </a:txBody>
                  <a:tcPr/>
                </a:tc>
                <a:extLst>
                  <a:ext uri="{0D108BD9-81ED-4DB2-BD59-A6C34878D82A}">
                    <a16:rowId xmlns:a16="http://schemas.microsoft.com/office/drawing/2014/main" val="3554406013"/>
                  </a:ext>
                </a:extLst>
              </a:tr>
              <a:tr h="755402">
                <a:tc>
                  <a:txBody>
                    <a:bodyPr/>
                    <a:lstStyle/>
                    <a:p>
                      <a:r>
                        <a:rPr lang="en-US" sz="2400" dirty="0"/>
                        <a:t>One Student: One Mentor</a:t>
                      </a:r>
                    </a:p>
                  </a:txBody>
                  <a:tcPr/>
                </a:tc>
                <a:tc>
                  <a:txBody>
                    <a:bodyPr/>
                    <a:lstStyle/>
                    <a:p>
                      <a:r>
                        <a:rPr lang="en-US" sz="2400" dirty="0"/>
                        <a:t>Multiple students (10-20)</a:t>
                      </a:r>
                    </a:p>
                  </a:txBody>
                  <a:tcPr/>
                </a:tc>
                <a:extLst>
                  <a:ext uri="{0D108BD9-81ED-4DB2-BD59-A6C34878D82A}">
                    <a16:rowId xmlns:a16="http://schemas.microsoft.com/office/drawing/2014/main" val="1530713191"/>
                  </a:ext>
                </a:extLst>
              </a:tr>
              <a:tr h="755402">
                <a:tc>
                  <a:txBody>
                    <a:bodyPr/>
                    <a:lstStyle/>
                    <a:p>
                      <a:r>
                        <a:rPr lang="en-US" sz="2400" dirty="0"/>
                        <a:t>Fifteen minutes/week</a:t>
                      </a:r>
                    </a:p>
                  </a:txBody>
                  <a:tcPr/>
                </a:tc>
                <a:tc>
                  <a:txBody>
                    <a:bodyPr/>
                    <a:lstStyle/>
                    <a:p>
                      <a:r>
                        <a:rPr lang="en-US" sz="2400" dirty="0"/>
                        <a:t>One hour/week minimum</a:t>
                      </a:r>
                    </a:p>
                  </a:txBody>
                  <a:tcPr/>
                </a:tc>
                <a:extLst>
                  <a:ext uri="{0D108BD9-81ED-4DB2-BD59-A6C34878D82A}">
                    <a16:rowId xmlns:a16="http://schemas.microsoft.com/office/drawing/2014/main" val="216615778"/>
                  </a:ext>
                </a:extLst>
              </a:tr>
              <a:tr h="755402">
                <a:tc>
                  <a:txBody>
                    <a:bodyPr/>
                    <a:lstStyle/>
                    <a:p>
                      <a:r>
                        <a:rPr lang="en-US" sz="2400" dirty="0"/>
                        <a:t>One-year commitment</a:t>
                      </a:r>
                    </a:p>
                  </a:txBody>
                  <a:tcPr/>
                </a:tc>
                <a:tc>
                  <a:txBody>
                    <a:bodyPr/>
                    <a:lstStyle/>
                    <a:p>
                      <a:r>
                        <a:rPr lang="en-US" sz="2400" dirty="0"/>
                        <a:t>Multi-year commitment (summer)</a:t>
                      </a:r>
                    </a:p>
                  </a:txBody>
                  <a:tcPr/>
                </a:tc>
                <a:extLst>
                  <a:ext uri="{0D108BD9-81ED-4DB2-BD59-A6C34878D82A}">
                    <a16:rowId xmlns:a16="http://schemas.microsoft.com/office/drawing/2014/main" val="3759447167"/>
                  </a:ext>
                </a:extLst>
              </a:tr>
            </a:tbl>
          </a:graphicData>
        </a:graphic>
      </p:graphicFrame>
    </p:spTree>
    <p:extLst>
      <p:ext uri="{BB962C8B-B14F-4D97-AF65-F5344CB8AC3E}">
        <p14:creationId xmlns:p14="http://schemas.microsoft.com/office/powerpoint/2010/main" val="727360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vs. Formal Mentoring Programs cont.</a:t>
            </a:r>
          </a:p>
        </p:txBody>
      </p:sp>
      <p:graphicFrame>
        <p:nvGraphicFramePr>
          <p:cNvPr id="15" name="Table 15">
            <a:extLst>
              <a:ext uri="{FF2B5EF4-FFF2-40B4-BE49-F238E27FC236}">
                <a16:creationId xmlns:a16="http://schemas.microsoft.com/office/drawing/2014/main" id="{A6AF1BA9-BAA8-4B20-A5F1-BC72E2AE9C46}"/>
              </a:ext>
            </a:extLst>
          </p:cNvPr>
          <p:cNvGraphicFramePr>
            <a:graphicFrameLocks noGrp="1"/>
          </p:cNvGraphicFramePr>
          <p:nvPr>
            <p:extLst>
              <p:ext uri="{D42A27DB-BD31-4B8C-83A1-F6EECF244321}">
                <p14:modId xmlns:p14="http://schemas.microsoft.com/office/powerpoint/2010/main" val="12352637"/>
              </p:ext>
            </p:extLst>
          </p:nvPr>
        </p:nvGraphicFramePr>
        <p:xfrm>
          <a:off x="997526" y="1550939"/>
          <a:ext cx="10224656" cy="4301220"/>
        </p:xfrm>
        <a:graphic>
          <a:graphicData uri="http://schemas.openxmlformats.org/drawingml/2006/table">
            <a:tbl>
              <a:tblPr firstRow="1" bandRow="1">
                <a:tableStyleId>{5C22544A-7EE6-4342-B048-85BDC9FD1C3A}</a:tableStyleId>
              </a:tblPr>
              <a:tblGrid>
                <a:gridCol w="5112328">
                  <a:extLst>
                    <a:ext uri="{9D8B030D-6E8A-4147-A177-3AD203B41FA5}">
                      <a16:colId xmlns:a16="http://schemas.microsoft.com/office/drawing/2014/main" val="4175989506"/>
                    </a:ext>
                  </a:extLst>
                </a:gridCol>
                <a:gridCol w="5112328">
                  <a:extLst>
                    <a:ext uri="{9D8B030D-6E8A-4147-A177-3AD203B41FA5}">
                      <a16:colId xmlns:a16="http://schemas.microsoft.com/office/drawing/2014/main" val="151035505"/>
                    </a:ext>
                  </a:extLst>
                </a:gridCol>
              </a:tblGrid>
              <a:tr h="954229">
                <a:tc>
                  <a:txBody>
                    <a:bodyPr/>
                    <a:lstStyle/>
                    <a:p>
                      <a:pPr algn="ctr"/>
                      <a:r>
                        <a:rPr lang="en-US" sz="2800" dirty="0"/>
                        <a:t>Basic Mentoring Programs </a:t>
                      </a:r>
                    </a:p>
                  </a:txBody>
                  <a:tcPr/>
                </a:tc>
                <a:tc>
                  <a:txBody>
                    <a:bodyPr/>
                    <a:lstStyle/>
                    <a:p>
                      <a:pPr algn="ctr"/>
                      <a:r>
                        <a:rPr lang="en-US" sz="2800" dirty="0"/>
                        <a:t>Formal Mentoring Programs</a:t>
                      </a:r>
                    </a:p>
                  </a:txBody>
                  <a:tcPr/>
                </a:tc>
                <a:extLst>
                  <a:ext uri="{0D108BD9-81ED-4DB2-BD59-A6C34878D82A}">
                    <a16:rowId xmlns:a16="http://schemas.microsoft.com/office/drawing/2014/main" val="3424190499"/>
                  </a:ext>
                </a:extLst>
              </a:tr>
              <a:tr h="954229">
                <a:tc>
                  <a:txBody>
                    <a:bodyPr/>
                    <a:lstStyle/>
                    <a:p>
                      <a:r>
                        <a:rPr lang="en-US" sz="2400" dirty="0"/>
                        <a:t>Designed to foster a relationship</a:t>
                      </a:r>
                    </a:p>
                  </a:txBody>
                  <a:tcPr/>
                </a:tc>
                <a:tc>
                  <a:txBody>
                    <a:bodyPr/>
                    <a:lstStyle/>
                    <a:p>
                      <a:r>
                        <a:rPr lang="en-US" sz="2400" dirty="0"/>
                        <a:t>Designed to foster a trusting relationship</a:t>
                      </a:r>
                    </a:p>
                  </a:txBody>
                  <a:tcPr/>
                </a:tc>
                <a:extLst>
                  <a:ext uri="{0D108BD9-81ED-4DB2-BD59-A6C34878D82A}">
                    <a16:rowId xmlns:a16="http://schemas.microsoft.com/office/drawing/2014/main" val="1651610653"/>
                  </a:ext>
                </a:extLst>
              </a:tr>
              <a:tr h="2392762">
                <a:tc>
                  <a:txBody>
                    <a:bodyPr/>
                    <a:lstStyle/>
                    <a:p>
                      <a:r>
                        <a:rPr lang="en-US" sz="2400" dirty="0"/>
                        <a:t>Behavior data, DPR, and self report to progress monitor</a:t>
                      </a:r>
                    </a:p>
                  </a:txBody>
                  <a:tcPr/>
                </a:tc>
                <a:tc>
                  <a:txBody>
                    <a:bodyPr/>
                    <a:lstStyle/>
                    <a:p>
                      <a:r>
                        <a:rPr lang="en-US" sz="2400" dirty="0"/>
                        <a:t>May have defined levels of intensity</a:t>
                      </a:r>
                    </a:p>
                    <a:p>
                      <a:endParaRPr lang="en-US" sz="2400" dirty="0"/>
                    </a:p>
                    <a:p>
                      <a:r>
                        <a:rPr lang="en-US" sz="2400" dirty="0"/>
                        <a:t>Monitor attendance, behavior, coursework</a:t>
                      </a:r>
                    </a:p>
                    <a:p>
                      <a:endParaRPr lang="en-US" sz="2400" dirty="0"/>
                    </a:p>
                    <a:p>
                      <a:r>
                        <a:rPr lang="en-US" sz="2400" dirty="0"/>
                        <a:t>Regular parent contact</a:t>
                      </a:r>
                    </a:p>
                  </a:txBody>
                  <a:tcPr/>
                </a:tc>
                <a:extLst>
                  <a:ext uri="{0D108BD9-81ED-4DB2-BD59-A6C34878D82A}">
                    <a16:rowId xmlns:a16="http://schemas.microsoft.com/office/drawing/2014/main" val="3554406013"/>
                  </a:ext>
                </a:extLst>
              </a:tr>
            </a:tbl>
          </a:graphicData>
        </a:graphic>
      </p:graphicFrame>
    </p:spTree>
    <p:extLst>
      <p:ext uri="{BB962C8B-B14F-4D97-AF65-F5344CB8AC3E}">
        <p14:creationId xmlns:p14="http://schemas.microsoft.com/office/powerpoint/2010/main" val="1644846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8376-0D98-4B01-B559-A3CE1458CEF4}"/>
              </a:ext>
            </a:extLst>
          </p:cNvPr>
          <p:cNvSpPr>
            <a:spLocks noGrp="1"/>
          </p:cNvSpPr>
          <p:nvPr>
            <p:ph type="title"/>
          </p:nvPr>
        </p:nvSpPr>
        <p:spPr/>
        <p:txBody>
          <a:bodyPr/>
          <a:lstStyle/>
          <a:p>
            <a:r>
              <a:rPr lang="en-US" dirty="0"/>
              <a:t>Developing a Mentoring Program</a:t>
            </a:r>
          </a:p>
        </p:txBody>
      </p:sp>
      <p:sp>
        <p:nvSpPr>
          <p:cNvPr id="3" name="Content Placeholder 2">
            <a:extLst>
              <a:ext uri="{FF2B5EF4-FFF2-40B4-BE49-F238E27FC236}">
                <a16:creationId xmlns:a16="http://schemas.microsoft.com/office/drawing/2014/main" id="{C957FC39-8364-4E31-BB38-1993280956FF}"/>
              </a:ext>
            </a:extLst>
          </p:cNvPr>
          <p:cNvSpPr>
            <a:spLocks noGrp="1"/>
          </p:cNvSpPr>
          <p:nvPr>
            <p:ph idx="1"/>
          </p:nvPr>
        </p:nvSpPr>
        <p:spPr/>
        <p:txBody>
          <a:bodyPr>
            <a:normAutofit/>
          </a:bodyPr>
          <a:lstStyle/>
          <a:p>
            <a:pPr marL="173736" indent="-173736"/>
            <a:r>
              <a:rPr lang="en-US" dirty="0"/>
              <a:t>Identify mentors (e.g., staff, other adult volunteers, peers, etc.).</a:t>
            </a:r>
          </a:p>
          <a:p>
            <a:pPr marL="173736" indent="-173736"/>
            <a:r>
              <a:rPr lang="en-US" dirty="0"/>
              <a:t>Determine goals and objectives.</a:t>
            </a:r>
          </a:p>
          <a:p>
            <a:pPr marL="173736" indent="-173736"/>
            <a:r>
              <a:rPr lang="en-US" dirty="0"/>
              <a:t>Determine target student population.</a:t>
            </a:r>
          </a:p>
          <a:p>
            <a:pPr marL="173736" indent="-173736"/>
            <a:r>
              <a:rPr lang="en-US" dirty="0"/>
              <a:t>Determine how students will be identified or nominated.</a:t>
            </a:r>
          </a:p>
          <a:p>
            <a:pPr marL="173736" indent="-173736"/>
            <a:r>
              <a:rPr lang="en-US" dirty="0"/>
              <a:t>Develop a plan for weekly mentor sessions.</a:t>
            </a:r>
          </a:p>
          <a:p>
            <a:pPr marL="173736" indent="-173736"/>
            <a:r>
              <a:rPr lang="en-US" dirty="0"/>
              <a:t>Develop an orientation plan.</a:t>
            </a:r>
          </a:p>
          <a:p>
            <a:pPr marL="173736" indent="-173736"/>
            <a:r>
              <a:rPr lang="en-US" dirty="0"/>
              <a:t>Determine how you will progress monitor.</a:t>
            </a:r>
          </a:p>
        </p:txBody>
      </p:sp>
    </p:spTree>
    <p:extLst>
      <p:ext uri="{BB962C8B-B14F-4D97-AF65-F5344CB8AC3E}">
        <p14:creationId xmlns:p14="http://schemas.microsoft.com/office/powerpoint/2010/main" val="542562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4494-4A30-4BD8-980E-CC54C6DDCC6D}"/>
              </a:ext>
            </a:extLst>
          </p:cNvPr>
          <p:cNvSpPr>
            <a:spLocks noGrp="1"/>
          </p:cNvSpPr>
          <p:nvPr>
            <p:ph type="title"/>
          </p:nvPr>
        </p:nvSpPr>
        <p:spPr/>
        <p:txBody>
          <a:bodyPr>
            <a:normAutofit/>
          </a:bodyPr>
          <a:lstStyle/>
          <a:p>
            <a:r>
              <a:rPr lang="en-US" dirty="0"/>
              <a:t>Checklist of Essential Features</a:t>
            </a:r>
          </a:p>
        </p:txBody>
      </p:sp>
      <p:pic>
        <p:nvPicPr>
          <p:cNvPr id="4" name="Content Placeholder 3">
            <a:extLst>
              <a:ext uri="{FF2B5EF4-FFF2-40B4-BE49-F238E27FC236}">
                <a16:creationId xmlns:a16="http://schemas.microsoft.com/office/drawing/2014/main" id="{00676C83-C785-411A-85C2-CE0FC44741E2}"/>
              </a:ext>
            </a:extLst>
          </p:cNvPr>
          <p:cNvPicPr>
            <a:picLocks noGrp="1" noChangeAspect="1"/>
          </p:cNvPicPr>
          <p:nvPr>
            <p:ph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1088" t="19872" r="19252" b="13356"/>
          <a:stretch/>
        </p:blipFill>
        <p:spPr>
          <a:xfrm>
            <a:off x="2474118" y="1476321"/>
            <a:ext cx="7243763" cy="4560941"/>
          </a:xfrm>
          <a:prstGeom prst="rect">
            <a:avLst/>
          </a:prstGeom>
        </p:spPr>
      </p:pic>
    </p:spTree>
    <p:extLst>
      <p:ext uri="{BB962C8B-B14F-4D97-AF65-F5344CB8AC3E}">
        <p14:creationId xmlns:p14="http://schemas.microsoft.com/office/powerpoint/2010/main" val="113082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9840-48AC-4006-BD86-E36B39D4EFF5}"/>
              </a:ext>
            </a:extLst>
          </p:cNvPr>
          <p:cNvSpPr>
            <a:spLocks noGrp="1"/>
          </p:cNvSpPr>
          <p:nvPr>
            <p:ph type="title"/>
          </p:nvPr>
        </p:nvSpPr>
        <p:spPr/>
        <p:txBody>
          <a:bodyPr>
            <a:normAutofit/>
          </a:bodyPr>
          <a:lstStyle/>
          <a:p>
            <a:r>
              <a:rPr lang="en-US" sz="5400" dirty="0">
                <a:solidFill>
                  <a:schemeClr val="bg1"/>
                </a:solidFill>
              </a:rPr>
              <a:t>Self-monitoring</a:t>
            </a:r>
          </a:p>
        </p:txBody>
      </p:sp>
    </p:spTree>
    <p:extLst>
      <p:ext uri="{BB962C8B-B14F-4D97-AF65-F5344CB8AC3E}">
        <p14:creationId xmlns:p14="http://schemas.microsoft.com/office/powerpoint/2010/main" val="2617277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3D77-926E-4817-983C-3166CC81354B}"/>
              </a:ext>
            </a:extLst>
          </p:cNvPr>
          <p:cNvSpPr>
            <a:spLocks noGrp="1"/>
          </p:cNvSpPr>
          <p:nvPr>
            <p:ph type="title"/>
          </p:nvPr>
        </p:nvSpPr>
        <p:spPr/>
        <p:txBody>
          <a:bodyPr>
            <a:normAutofit/>
          </a:bodyPr>
          <a:lstStyle/>
          <a:p>
            <a:r>
              <a:rPr lang="en-US" dirty="0"/>
              <a:t>Checklist, cont.</a:t>
            </a:r>
          </a:p>
        </p:txBody>
      </p:sp>
      <p:pic>
        <p:nvPicPr>
          <p:cNvPr id="4" name="Content Placeholder 3">
            <a:extLst>
              <a:ext uri="{FF2B5EF4-FFF2-40B4-BE49-F238E27FC236}">
                <a16:creationId xmlns:a16="http://schemas.microsoft.com/office/drawing/2014/main" id="{503EE27E-257E-4EE4-8F06-BA5D02925B05}"/>
              </a:ext>
            </a:extLst>
          </p:cNvPr>
          <p:cNvPicPr>
            <a:picLocks noGrp="1" noChangeAspect="1"/>
          </p:cNvPicPr>
          <p:nvPr>
            <p:ph idx="4294967295"/>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0770" t="15345" r="19708" b="13074"/>
          <a:stretch/>
        </p:blipFill>
        <p:spPr>
          <a:xfrm>
            <a:off x="2872581" y="1597797"/>
            <a:ext cx="6446838" cy="4361678"/>
          </a:xfrm>
          <a:prstGeom prst="rect">
            <a:avLst/>
          </a:prstGeom>
        </p:spPr>
      </p:pic>
    </p:spTree>
    <p:extLst>
      <p:ext uri="{BB962C8B-B14F-4D97-AF65-F5344CB8AC3E}">
        <p14:creationId xmlns:p14="http://schemas.microsoft.com/office/powerpoint/2010/main" val="1489374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699E-BC35-41F4-ACF4-9EC044E0A40D}"/>
              </a:ext>
            </a:extLst>
          </p:cNvPr>
          <p:cNvSpPr>
            <a:spLocks noGrp="1"/>
          </p:cNvSpPr>
          <p:nvPr>
            <p:ph type="title"/>
          </p:nvPr>
        </p:nvSpPr>
        <p:spPr/>
        <p:txBody>
          <a:bodyPr>
            <a:normAutofit/>
          </a:bodyPr>
          <a:lstStyle/>
          <a:p>
            <a:r>
              <a:rPr lang="en-US" sz="4400" dirty="0">
                <a:solidFill>
                  <a:schemeClr val="accent1"/>
                </a:solidFill>
              </a:rPr>
              <a:t>Qualities of a Good Mentor</a:t>
            </a:r>
          </a:p>
        </p:txBody>
      </p:sp>
      <p:sp>
        <p:nvSpPr>
          <p:cNvPr id="3" name="Content Placeholder 2">
            <a:extLst>
              <a:ext uri="{FF2B5EF4-FFF2-40B4-BE49-F238E27FC236}">
                <a16:creationId xmlns:a16="http://schemas.microsoft.com/office/drawing/2014/main" id="{2A889D37-763B-487A-8660-48A0E3372E1A}"/>
              </a:ext>
            </a:extLst>
          </p:cNvPr>
          <p:cNvSpPr>
            <a:spLocks noGrp="1"/>
          </p:cNvSpPr>
          <p:nvPr>
            <p:ph idx="1"/>
          </p:nvPr>
        </p:nvSpPr>
        <p:spPr>
          <a:xfrm>
            <a:off x="4256810" y="992187"/>
            <a:ext cx="7338289" cy="4873625"/>
          </a:xfrm>
        </p:spPr>
        <p:txBody>
          <a:bodyPr anchor="ctr">
            <a:noAutofit/>
          </a:bodyPr>
          <a:lstStyle/>
          <a:p>
            <a:pPr marL="173736" lvl="1" indent="-173736">
              <a:spcBef>
                <a:spcPts val="1000"/>
              </a:spcBef>
            </a:pPr>
            <a:r>
              <a:rPr lang="en-US" altLang="en-US" sz="2800" dirty="0"/>
              <a:t>Has positive self-esteem </a:t>
            </a:r>
          </a:p>
          <a:p>
            <a:pPr marL="173736" lvl="1" indent="-173736">
              <a:spcBef>
                <a:spcPts val="1000"/>
              </a:spcBef>
            </a:pPr>
            <a:r>
              <a:rPr lang="en-US" altLang="en-US" sz="2800" dirty="0"/>
              <a:t>Reacts well to stressful, frustrating situations</a:t>
            </a:r>
          </a:p>
          <a:p>
            <a:pPr marL="173736" lvl="1" indent="-173736">
              <a:spcBef>
                <a:spcPts val="1000"/>
              </a:spcBef>
            </a:pPr>
            <a:r>
              <a:rPr lang="en-US" altLang="en-US" sz="2800" dirty="0"/>
              <a:t>Is a good listener</a:t>
            </a:r>
          </a:p>
          <a:p>
            <a:pPr marL="173736" lvl="1" indent="-173736">
              <a:spcBef>
                <a:spcPts val="1000"/>
              </a:spcBef>
            </a:pPr>
            <a:r>
              <a:rPr lang="en-US" altLang="en-US" sz="2800" dirty="0"/>
              <a:t>Provides leadership</a:t>
            </a:r>
          </a:p>
          <a:p>
            <a:pPr marL="173736" lvl="1" indent="-173736">
              <a:spcBef>
                <a:spcPts val="1000"/>
              </a:spcBef>
            </a:pPr>
            <a:r>
              <a:rPr lang="en-US" altLang="en-US" sz="2800" dirty="0"/>
              <a:t>Is a positive role model</a:t>
            </a:r>
          </a:p>
          <a:p>
            <a:pPr marL="173736" lvl="1" indent="-173736">
              <a:spcBef>
                <a:spcPts val="1000"/>
              </a:spcBef>
            </a:pPr>
            <a:r>
              <a:rPr lang="en-US" altLang="en-US" sz="2800" dirty="0"/>
              <a:t>Is reliable</a:t>
            </a:r>
          </a:p>
          <a:p>
            <a:pPr marL="173736" lvl="1" indent="-173736">
              <a:spcBef>
                <a:spcPts val="1000"/>
              </a:spcBef>
            </a:pPr>
            <a:r>
              <a:rPr lang="en-US" altLang="en-US" sz="2800" dirty="0"/>
              <a:t>Is non-judgmental</a:t>
            </a:r>
          </a:p>
        </p:txBody>
      </p:sp>
    </p:spTree>
    <p:extLst>
      <p:ext uri="{BB962C8B-B14F-4D97-AF65-F5344CB8AC3E}">
        <p14:creationId xmlns:p14="http://schemas.microsoft.com/office/powerpoint/2010/main" val="1257418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B322-3CA8-40B6-A10E-F5315BE1F8EC}"/>
              </a:ext>
            </a:extLst>
          </p:cNvPr>
          <p:cNvSpPr>
            <a:spLocks noGrp="1"/>
          </p:cNvSpPr>
          <p:nvPr>
            <p:ph type="title"/>
          </p:nvPr>
        </p:nvSpPr>
        <p:spPr>
          <a:xfrm>
            <a:off x="609600" y="992187"/>
            <a:ext cx="2945690" cy="4873625"/>
          </a:xfrm>
        </p:spPr>
        <p:txBody>
          <a:bodyPr>
            <a:normAutofit/>
          </a:bodyPr>
          <a:lstStyle/>
          <a:p>
            <a:r>
              <a:rPr lang="en-US" sz="4400" dirty="0">
                <a:solidFill>
                  <a:schemeClr val="accent1"/>
                </a:solidFill>
              </a:rPr>
              <a:t>What is Expected of the Mentor</a:t>
            </a:r>
          </a:p>
        </p:txBody>
      </p:sp>
      <p:sp>
        <p:nvSpPr>
          <p:cNvPr id="3" name="Content Placeholder 2">
            <a:extLst>
              <a:ext uri="{FF2B5EF4-FFF2-40B4-BE49-F238E27FC236}">
                <a16:creationId xmlns:a16="http://schemas.microsoft.com/office/drawing/2014/main" id="{624774BB-F630-4F3C-9DF0-BFD37B65659B}"/>
              </a:ext>
            </a:extLst>
          </p:cNvPr>
          <p:cNvSpPr>
            <a:spLocks noGrp="1"/>
          </p:cNvSpPr>
          <p:nvPr>
            <p:ph idx="1"/>
          </p:nvPr>
        </p:nvSpPr>
        <p:spPr>
          <a:xfrm>
            <a:off x="4256810" y="992187"/>
            <a:ext cx="7325589" cy="4873625"/>
          </a:xfrm>
        </p:spPr>
        <p:txBody>
          <a:bodyPr anchor="ctr">
            <a:normAutofit/>
          </a:bodyPr>
          <a:lstStyle/>
          <a:p>
            <a:pPr marL="173736" lvl="1" indent="-173736">
              <a:spcBef>
                <a:spcPts val="1000"/>
              </a:spcBef>
            </a:pPr>
            <a:r>
              <a:rPr lang="en-US" altLang="en-US" sz="2800" dirty="0"/>
              <a:t>Commit to at least one year. </a:t>
            </a:r>
          </a:p>
          <a:p>
            <a:pPr marL="173736" lvl="1" indent="-173736">
              <a:spcBef>
                <a:spcPts val="1000"/>
              </a:spcBef>
            </a:pPr>
            <a:r>
              <a:rPr lang="en-US" altLang="en-US" sz="2800" dirty="0"/>
              <a:t>Engage positively with the student.</a:t>
            </a:r>
          </a:p>
          <a:p>
            <a:pPr marL="173736" lvl="1" indent="-173736">
              <a:spcBef>
                <a:spcPts val="1000"/>
              </a:spcBef>
            </a:pPr>
            <a:r>
              <a:rPr lang="en-US" altLang="en-US" sz="2800" dirty="0"/>
              <a:t>Give the student attention.</a:t>
            </a:r>
          </a:p>
          <a:p>
            <a:pPr marL="173736" lvl="1" indent="-173736">
              <a:spcBef>
                <a:spcPts val="1000"/>
              </a:spcBef>
            </a:pPr>
            <a:r>
              <a:rPr lang="en-US" altLang="en-US" sz="2800" dirty="0"/>
              <a:t>Communicate on the student’s level.</a:t>
            </a:r>
          </a:p>
          <a:p>
            <a:pPr marL="173736" lvl="1" indent="-173736">
              <a:spcBef>
                <a:spcPts val="1000"/>
              </a:spcBef>
            </a:pPr>
            <a:r>
              <a:rPr lang="en-US" altLang="en-US" sz="2800" dirty="0"/>
              <a:t>Reinforce the student’s successes.</a:t>
            </a:r>
          </a:p>
          <a:p>
            <a:pPr marL="173736" lvl="1" indent="-173736">
              <a:spcBef>
                <a:spcPts val="1000"/>
              </a:spcBef>
            </a:pPr>
            <a:r>
              <a:rPr lang="en-US" altLang="en-US" sz="2800" dirty="0"/>
              <a:t>Nurture a relationship that respects the student’s dignity.</a:t>
            </a:r>
          </a:p>
        </p:txBody>
      </p:sp>
    </p:spTree>
    <p:extLst>
      <p:ext uri="{BB962C8B-B14F-4D97-AF65-F5344CB8AC3E}">
        <p14:creationId xmlns:p14="http://schemas.microsoft.com/office/powerpoint/2010/main" val="1808231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F0C9-4F82-4860-9567-2E95E91C1C58}"/>
              </a:ext>
            </a:extLst>
          </p:cNvPr>
          <p:cNvSpPr>
            <a:spLocks noGrp="1"/>
          </p:cNvSpPr>
          <p:nvPr>
            <p:ph type="title"/>
          </p:nvPr>
        </p:nvSpPr>
        <p:spPr>
          <a:xfrm>
            <a:off x="622300" y="992187"/>
            <a:ext cx="2932990" cy="4873625"/>
          </a:xfrm>
        </p:spPr>
        <p:txBody>
          <a:bodyPr>
            <a:normAutofit/>
          </a:bodyPr>
          <a:lstStyle/>
          <a:p>
            <a:r>
              <a:rPr lang="en-US" sz="4400" dirty="0">
                <a:solidFill>
                  <a:schemeClr val="accent1"/>
                </a:solidFill>
              </a:rPr>
              <a:t>What is NOT Expected of a Mentor</a:t>
            </a:r>
          </a:p>
        </p:txBody>
      </p:sp>
      <p:sp>
        <p:nvSpPr>
          <p:cNvPr id="3" name="Content Placeholder 2">
            <a:extLst>
              <a:ext uri="{FF2B5EF4-FFF2-40B4-BE49-F238E27FC236}">
                <a16:creationId xmlns:a16="http://schemas.microsoft.com/office/drawing/2014/main" id="{58F0183B-117F-4854-A36C-1763BBA3009B}"/>
              </a:ext>
            </a:extLst>
          </p:cNvPr>
          <p:cNvSpPr>
            <a:spLocks noGrp="1"/>
          </p:cNvSpPr>
          <p:nvPr>
            <p:ph idx="1"/>
          </p:nvPr>
        </p:nvSpPr>
        <p:spPr>
          <a:xfrm>
            <a:off x="4256810" y="992187"/>
            <a:ext cx="7338289" cy="4873625"/>
          </a:xfrm>
        </p:spPr>
        <p:txBody>
          <a:bodyPr anchor="ctr"/>
          <a:lstStyle/>
          <a:p>
            <a:pPr marL="173736" indent="-173736"/>
            <a:r>
              <a:rPr lang="en-US" altLang="en-US" dirty="0"/>
              <a:t>Replace the role of a parent or guardian.</a:t>
            </a:r>
          </a:p>
          <a:p>
            <a:pPr marL="173736" indent="-173736"/>
            <a:r>
              <a:rPr lang="en-US" altLang="en-US" dirty="0"/>
              <a:t>Expect quick, dramatic changes in the student’s attitude, self-esteem, or attendance. </a:t>
            </a:r>
          </a:p>
          <a:p>
            <a:pPr marL="173736" indent="-173736"/>
            <a:r>
              <a:rPr lang="en-US" altLang="en-US" dirty="0"/>
              <a:t>Provide solutions to </a:t>
            </a:r>
            <a:r>
              <a:rPr lang="en-US" altLang="en-US" u="sng" dirty="0"/>
              <a:t>all</a:t>
            </a:r>
            <a:r>
              <a:rPr lang="en-US" altLang="en-US" dirty="0"/>
              <a:t> the student’s issues.</a:t>
            </a:r>
          </a:p>
          <a:p>
            <a:pPr marL="173736" indent="-173736"/>
            <a:r>
              <a:rPr lang="en-US" altLang="en-US" dirty="0"/>
              <a:t>Break the trust established, unless it is life threatening to the student or others.</a:t>
            </a:r>
          </a:p>
        </p:txBody>
      </p:sp>
    </p:spTree>
    <p:extLst>
      <p:ext uri="{BB962C8B-B14F-4D97-AF65-F5344CB8AC3E}">
        <p14:creationId xmlns:p14="http://schemas.microsoft.com/office/powerpoint/2010/main" val="296199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7A891-CDF5-4F20-82EC-0117C7C5E114}"/>
              </a:ext>
            </a:extLst>
          </p:cNvPr>
          <p:cNvSpPr>
            <a:spLocks noGrp="1"/>
          </p:cNvSpPr>
          <p:nvPr>
            <p:ph type="title"/>
          </p:nvPr>
        </p:nvSpPr>
        <p:spPr/>
        <p:txBody>
          <a:bodyPr/>
          <a:lstStyle/>
          <a:p>
            <a:r>
              <a:rPr lang="en-US" dirty="0"/>
              <a:t>Examples of Mentoring Programs</a:t>
            </a:r>
          </a:p>
        </p:txBody>
      </p:sp>
    </p:spTree>
    <p:extLst>
      <p:ext uri="{BB962C8B-B14F-4D97-AF65-F5344CB8AC3E}">
        <p14:creationId xmlns:p14="http://schemas.microsoft.com/office/powerpoint/2010/main" val="3850497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585-556D-4F9F-86F8-AB88A0BFAE10}"/>
              </a:ext>
            </a:extLst>
          </p:cNvPr>
          <p:cNvSpPr>
            <a:spLocks noGrp="1"/>
          </p:cNvSpPr>
          <p:nvPr>
            <p:ph type="title"/>
          </p:nvPr>
        </p:nvSpPr>
        <p:spPr/>
        <p:txBody>
          <a:bodyPr/>
          <a:lstStyle/>
          <a:p>
            <a:r>
              <a:rPr lang="en-US" dirty="0"/>
              <a:t>Elementary Example</a:t>
            </a:r>
          </a:p>
        </p:txBody>
      </p:sp>
      <p:sp>
        <p:nvSpPr>
          <p:cNvPr id="8" name="Content Placeholder 7">
            <a:extLst>
              <a:ext uri="{FF2B5EF4-FFF2-40B4-BE49-F238E27FC236}">
                <a16:creationId xmlns:a16="http://schemas.microsoft.com/office/drawing/2014/main" id="{07E9CEDA-16C9-4A0A-BC51-441939FB23DA}"/>
              </a:ext>
            </a:extLst>
          </p:cNvPr>
          <p:cNvSpPr>
            <a:spLocks noGrp="1"/>
          </p:cNvSpPr>
          <p:nvPr>
            <p:ph idx="1"/>
          </p:nvPr>
        </p:nvSpPr>
        <p:spPr/>
        <p:txBody>
          <a:bodyPr>
            <a:normAutofit/>
          </a:bodyPr>
          <a:lstStyle/>
          <a:p>
            <a:pPr marL="0" indent="0">
              <a:buNone/>
            </a:pPr>
            <a:r>
              <a:rPr lang="en-US" b="1" u="sng" dirty="0"/>
              <a:t>Kansas City Public Schools (KCPS) Lunch Buddies</a:t>
            </a:r>
          </a:p>
          <a:p>
            <a:pPr marL="173736" indent="-173736"/>
            <a:r>
              <a:rPr lang="en-US" dirty="0"/>
              <a:t>A mentor is matched with an elementary school student in grades K-5 and visits the school each week to eat lunch with their mentee.</a:t>
            </a:r>
          </a:p>
          <a:p>
            <a:pPr marL="173736" indent="-173736"/>
            <a:r>
              <a:rPr lang="en-US" dirty="0"/>
              <a:t>Lunch buddies provide guidance, support, encouragement, and friendship.</a:t>
            </a:r>
          </a:p>
        </p:txBody>
      </p:sp>
    </p:spTree>
    <p:extLst>
      <p:ext uri="{BB962C8B-B14F-4D97-AF65-F5344CB8AC3E}">
        <p14:creationId xmlns:p14="http://schemas.microsoft.com/office/powerpoint/2010/main" val="2995816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B8C8-5309-49F3-9B37-E1A7EC78C8EF}"/>
              </a:ext>
            </a:extLst>
          </p:cNvPr>
          <p:cNvSpPr>
            <a:spLocks noGrp="1"/>
          </p:cNvSpPr>
          <p:nvPr>
            <p:ph type="title"/>
          </p:nvPr>
        </p:nvSpPr>
        <p:spPr/>
        <p:txBody>
          <a:bodyPr/>
          <a:lstStyle/>
          <a:p>
            <a:r>
              <a:rPr lang="en-US" dirty="0"/>
              <a:t>KCPS Lunch Buddies, cont.</a:t>
            </a:r>
          </a:p>
        </p:txBody>
      </p:sp>
      <p:sp>
        <p:nvSpPr>
          <p:cNvPr id="3" name="Content Placeholder 2">
            <a:extLst>
              <a:ext uri="{FF2B5EF4-FFF2-40B4-BE49-F238E27FC236}">
                <a16:creationId xmlns:a16="http://schemas.microsoft.com/office/drawing/2014/main" id="{58AB2198-5887-43C7-BF75-32DF89F1E20A}"/>
              </a:ext>
            </a:extLst>
          </p:cNvPr>
          <p:cNvSpPr>
            <a:spLocks noGrp="1"/>
          </p:cNvSpPr>
          <p:nvPr>
            <p:ph idx="1"/>
          </p:nvPr>
        </p:nvSpPr>
        <p:spPr/>
        <p:txBody>
          <a:bodyPr/>
          <a:lstStyle/>
          <a:p>
            <a:pPr marL="173736" indent="-173736"/>
            <a:r>
              <a:rPr lang="en-US" dirty="0"/>
              <a:t>What can a lunch buddy expect?</a:t>
            </a:r>
          </a:p>
          <a:p>
            <a:pPr marL="173736" indent="-173736"/>
            <a:r>
              <a:rPr lang="en-US" dirty="0"/>
              <a:t>Lunch buddies will:</a:t>
            </a:r>
          </a:p>
          <a:p>
            <a:pPr marL="457200" lvl="1" indent="-173736"/>
            <a:r>
              <a:rPr lang="en-US" sz="2800" dirty="0"/>
              <a:t>Be matched with an elementary school student in grades K – 5</a:t>
            </a:r>
          </a:p>
          <a:p>
            <a:pPr marL="457200" lvl="1" indent="-173736"/>
            <a:r>
              <a:rPr lang="en-US" sz="2800" dirty="0"/>
              <a:t>Attend an initial two-hour, pre-match training</a:t>
            </a:r>
          </a:p>
          <a:p>
            <a:pPr marL="457200" lvl="1" indent="-173736"/>
            <a:r>
              <a:rPr lang="en-US" sz="2800" dirty="0"/>
              <a:t>Serve as a positive role model and friend</a:t>
            </a:r>
          </a:p>
          <a:p>
            <a:pPr marL="457200" lvl="1" indent="-173736"/>
            <a:r>
              <a:rPr lang="en-US" sz="2800" dirty="0"/>
              <a:t>Commit to supporting their mentee for an entire school year</a:t>
            </a:r>
          </a:p>
          <a:p>
            <a:pPr marL="457200" lvl="1" indent="-173736"/>
            <a:r>
              <a:rPr lang="en-US" sz="2800" dirty="0"/>
              <a:t>Check in with their mentees over one lunch period, at least once a week</a:t>
            </a:r>
          </a:p>
          <a:p>
            <a:pPr marL="457200" lvl="1" indent="-173736"/>
            <a:r>
              <a:rPr lang="en-US" sz="2800" dirty="0"/>
              <a:t>Invest in the present and future success of a student</a:t>
            </a:r>
          </a:p>
          <a:p>
            <a:endParaRPr lang="en-US" dirty="0"/>
          </a:p>
        </p:txBody>
      </p:sp>
    </p:spTree>
    <p:extLst>
      <p:ext uri="{BB962C8B-B14F-4D97-AF65-F5344CB8AC3E}">
        <p14:creationId xmlns:p14="http://schemas.microsoft.com/office/powerpoint/2010/main" val="972422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Autofit/>
          </a:bodyPr>
          <a:lstStyle/>
          <a:p>
            <a:pPr marL="0" indent="0" algn="ctr">
              <a:buNone/>
            </a:pPr>
            <a:r>
              <a:rPr lang="en-US" sz="1800" b="1" i="1" dirty="0"/>
              <a:t>YOUR RELATIONSHIP MAKES ALL THE DIFFERENCE!</a:t>
            </a:r>
            <a:endParaRPr lang="en-US" sz="1800" dirty="0"/>
          </a:p>
          <a:p>
            <a:pPr marL="173736" indent="-173736"/>
            <a:r>
              <a:rPr lang="en-US" sz="1800" b="1" u="sng" dirty="0"/>
              <a:t>Entry</a:t>
            </a:r>
            <a:r>
              <a:rPr lang="en-US" sz="1800" dirty="0"/>
              <a:t>: DEWS – Dropout Early Warning System, a database created by Wisconsin Dept. of Public Instruction, of students at moderate or high risk of dropping out. Student identification is based on attendance, GPA, credit attainment, course failures, and daily attendance rate.</a:t>
            </a:r>
          </a:p>
          <a:p>
            <a:pPr marL="173736" indent="-173736"/>
            <a:r>
              <a:rPr lang="en-US" sz="1800" b="1" u="sng" dirty="0"/>
              <a:t>Description:</a:t>
            </a:r>
            <a:r>
              <a:rPr lang="en-US" sz="1800" dirty="0"/>
              <a:t> Check and Connect – </a:t>
            </a:r>
            <a:r>
              <a:rPr lang="en-US" sz="1800" dirty="0" err="1"/>
              <a:t>Tremper</a:t>
            </a:r>
            <a:r>
              <a:rPr lang="en-US" sz="1800" dirty="0"/>
              <a:t> High School’s design for staff members to have the opportunity to connect with at risk students in a meaningful way.</a:t>
            </a:r>
          </a:p>
          <a:p>
            <a:pPr marL="173736" indent="-173736"/>
            <a:r>
              <a:rPr lang="en-US" sz="1800" b="1" u="sng" dirty="0"/>
              <a:t>Format:</a:t>
            </a:r>
            <a:r>
              <a:rPr lang="en-US" sz="1800" dirty="0"/>
              <a:t> A weekly check in with students you have chosen.</a:t>
            </a:r>
          </a:p>
          <a:p>
            <a:pPr marL="173736" indent="-173736"/>
            <a:r>
              <a:rPr lang="en-US" sz="1800" b="1" u="sng" dirty="0"/>
              <a:t>Documentation: </a:t>
            </a:r>
            <a:r>
              <a:rPr lang="en-US" sz="1800" dirty="0"/>
              <a:t>Monitoring form (or through Infinite Campus Contacts if that is your preference) that will be collected quarterly. If something concerns you, make resource/administrative staff aware of the situation.</a:t>
            </a:r>
          </a:p>
          <a:p>
            <a:pPr marL="173736" indent="-173736"/>
            <a:r>
              <a:rPr lang="en-US" sz="1800" b="1" u="sng" dirty="0"/>
              <a:t>Use of collected information</a:t>
            </a:r>
            <a:r>
              <a:rPr lang="en-US" sz="1800" dirty="0"/>
              <a:t>: Documentation of connections, CSI meetings, counselor meetings, parental meetings, and IEP meetings.</a:t>
            </a:r>
          </a:p>
        </p:txBody>
      </p:sp>
      <p:sp>
        <p:nvSpPr>
          <p:cNvPr id="2" name="Title 1">
            <a:extLst>
              <a:ext uri="{FF2B5EF4-FFF2-40B4-BE49-F238E27FC236}">
                <a16:creationId xmlns:a16="http://schemas.microsoft.com/office/drawing/2014/main" id="{6BFEA141-329C-477B-BA95-C7CCDC454967}"/>
              </a:ext>
            </a:extLst>
          </p:cNvPr>
          <p:cNvSpPr>
            <a:spLocks noGrp="1"/>
          </p:cNvSpPr>
          <p:nvPr>
            <p:ph type="title"/>
          </p:nvPr>
        </p:nvSpPr>
        <p:spPr>
          <a:xfrm>
            <a:off x="339695" y="1587500"/>
            <a:ext cx="4155393" cy="3683000"/>
          </a:xfrm>
        </p:spPr>
        <p:txBody>
          <a:bodyPr>
            <a:normAutofit/>
          </a:bodyPr>
          <a:lstStyle/>
          <a:p>
            <a:r>
              <a:rPr lang="en-US" sz="3600" b="1" dirty="0"/>
              <a:t>Example</a:t>
            </a:r>
            <a:br>
              <a:rPr lang="en-US" sz="3600" dirty="0"/>
            </a:br>
            <a:r>
              <a:rPr lang="en-US" sz="3600" i="1" dirty="0"/>
              <a:t>Check and Connect </a:t>
            </a:r>
            <a:r>
              <a:rPr lang="en-US" sz="3600" dirty="0"/>
              <a:t>- PBIS Tier II </a:t>
            </a:r>
            <a:br>
              <a:rPr lang="en-US" sz="3600" dirty="0"/>
            </a:br>
            <a:r>
              <a:rPr lang="en-US" sz="3600" dirty="0"/>
              <a:t>Tremper High School </a:t>
            </a:r>
            <a:br>
              <a:rPr lang="en-US" sz="3600" dirty="0"/>
            </a:br>
            <a:r>
              <a:rPr lang="en-US" sz="3600" dirty="0"/>
              <a:t>Kenosha, Wisconsin</a:t>
            </a:r>
            <a:br>
              <a:rPr lang="en-US" sz="3600" dirty="0"/>
            </a:br>
            <a:endParaRPr lang="en-US" sz="3600" dirty="0"/>
          </a:p>
        </p:txBody>
      </p:sp>
    </p:spTree>
    <p:extLst>
      <p:ext uri="{BB962C8B-B14F-4D97-AF65-F5344CB8AC3E}">
        <p14:creationId xmlns:p14="http://schemas.microsoft.com/office/powerpoint/2010/main" val="1442204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fontScale="62500" lnSpcReduction="20000"/>
          </a:bodyPr>
          <a:lstStyle/>
          <a:p>
            <a:pPr marL="0" indent="0">
              <a:buNone/>
            </a:pPr>
            <a:r>
              <a:rPr lang="en-US" dirty="0"/>
              <a:t>You are encouraged to document notes in the following areas:</a:t>
            </a:r>
          </a:p>
          <a:p>
            <a:pPr marL="173736" indent="-173736">
              <a:lnSpc>
                <a:spcPct val="110000"/>
              </a:lnSpc>
            </a:pPr>
            <a:r>
              <a:rPr lang="en-US" dirty="0"/>
              <a:t>Academic data: number of missing assignments, grades, credits</a:t>
            </a:r>
          </a:p>
          <a:p>
            <a:pPr marL="173736" indent="-173736">
              <a:lnSpc>
                <a:spcPct val="110000"/>
              </a:lnSpc>
            </a:pPr>
            <a:r>
              <a:rPr lang="en-US" dirty="0"/>
              <a:t>Behavior data: </a:t>
            </a:r>
            <a:r>
              <a:rPr lang="en-US" dirty="0" err="1"/>
              <a:t>tardies</a:t>
            </a:r>
            <a:r>
              <a:rPr lang="en-US" dirty="0"/>
              <a:t>, truancies, excused/unverified absences, excused absences, behavior referral/infractions, detentions, suspensions</a:t>
            </a:r>
          </a:p>
          <a:p>
            <a:pPr marL="173736" indent="-173736">
              <a:lnSpc>
                <a:spcPct val="110000"/>
              </a:lnSpc>
            </a:pPr>
            <a:r>
              <a:rPr lang="en-US" dirty="0"/>
              <a:t>Communication with student: formal/informal </a:t>
            </a:r>
          </a:p>
          <a:p>
            <a:pPr marL="173736" indent="-173736">
              <a:lnSpc>
                <a:spcPct val="110000"/>
              </a:lnSpc>
            </a:pPr>
            <a:r>
              <a:rPr lang="en-US" dirty="0"/>
              <a:t>Communication with family: attempt/not reached, left message, note home, phone conversation, meeting home visit</a:t>
            </a:r>
          </a:p>
          <a:p>
            <a:pPr marL="173736" indent="-173736">
              <a:lnSpc>
                <a:spcPct val="110000"/>
              </a:lnSpc>
            </a:pPr>
            <a:r>
              <a:rPr lang="en-US" dirty="0"/>
              <a:t>Basic intervention: share “checked” data, provide regular feedback, discuss staying in school, problem solve about risk</a:t>
            </a:r>
          </a:p>
          <a:p>
            <a:pPr marL="173736" indent="-173736">
              <a:lnSpc>
                <a:spcPct val="110000"/>
              </a:lnSpc>
            </a:pPr>
            <a:r>
              <a:rPr lang="en-US" dirty="0"/>
              <a:t>Intensive intervention: facilitate goal setting</a:t>
            </a:r>
          </a:p>
          <a:p>
            <a:pPr marL="173736" indent="-173736">
              <a:lnSpc>
                <a:spcPct val="110000"/>
              </a:lnSpc>
            </a:pPr>
            <a:r>
              <a:rPr lang="en-US" dirty="0"/>
              <a:t>Activity data</a:t>
            </a:r>
          </a:p>
        </p:txBody>
      </p:sp>
      <p:sp>
        <p:nvSpPr>
          <p:cNvPr id="2" name="Title 1">
            <a:extLst>
              <a:ext uri="{FF2B5EF4-FFF2-40B4-BE49-F238E27FC236}">
                <a16:creationId xmlns:a16="http://schemas.microsoft.com/office/drawing/2014/main" id="{6BFEA141-329C-477B-BA95-C7CCDC454967}"/>
              </a:ext>
            </a:extLst>
          </p:cNvPr>
          <p:cNvSpPr>
            <a:spLocks noGrp="1"/>
          </p:cNvSpPr>
          <p:nvPr>
            <p:ph type="title"/>
          </p:nvPr>
        </p:nvSpPr>
        <p:spPr>
          <a:xfrm>
            <a:off x="339695" y="1600200"/>
            <a:ext cx="4155393" cy="3644900"/>
          </a:xfrm>
        </p:spPr>
        <p:txBody>
          <a:bodyPr>
            <a:normAutofit/>
          </a:bodyPr>
          <a:lstStyle/>
          <a:p>
            <a:r>
              <a:rPr lang="en-US" sz="3600" b="1" dirty="0"/>
              <a:t>Example</a:t>
            </a:r>
            <a:br>
              <a:rPr lang="en-US" sz="3600" dirty="0"/>
            </a:br>
            <a:r>
              <a:rPr lang="en-US" sz="3600" i="1" dirty="0"/>
              <a:t>Check and Connect </a:t>
            </a:r>
            <a:r>
              <a:rPr lang="en-US" sz="3600" dirty="0"/>
              <a:t>- PBIS Tier II </a:t>
            </a:r>
            <a:br>
              <a:rPr lang="en-US" sz="3600" dirty="0"/>
            </a:br>
            <a:r>
              <a:rPr lang="en-US" sz="3600" dirty="0"/>
              <a:t>Tremper High School </a:t>
            </a:r>
            <a:br>
              <a:rPr lang="en-US" sz="3600" dirty="0"/>
            </a:br>
            <a:r>
              <a:rPr lang="en-US" sz="3600" dirty="0"/>
              <a:t>Kenosha, Wisconsin</a:t>
            </a:r>
            <a:br>
              <a:rPr lang="en-US" sz="3600" dirty="0"/>
            </a:br>
            <a:r>
              <a:rPr lang="en-US" sz="3600" dirty="0"/>
              <a:t>(cont.)</a:t>
            </a:r>
          </a:p>
        </p:txBody>
      </p:sp>
    </p:spTree>
    <p:extLst>
      <p:ext uri="{BB962C8B-B14F-4D97-AF65-F5344CB8AC3E}">
        <p14:creationId xmlns:p14="http://schemas.microsoft.com/office/powerpoint/2010/main" val="1002797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937F6B-9879-470D-852E-AEAEB116358E}"/>
              </a:ext>
            </a:extLst>
          </p:cNvPr>
          <p:cNvSpPr>
            <a:spLocks noGrp="1"/>
          </p:cNvSpPr>
          <p:nvPr>
            <p:ph type="title"/>
          </p:nvPr>
        </p:nvSpPr>
        <p:spPr/>
        <p:txBody>
          <a:bodyPr/>
          <a:lstStyle/>
          <a:p>
            <a:r>
              <a:rPr lang="en-US" dirty="0"/>
              <a:t>Progress Monitoring</a:t>
            </a:r>
          </a:p>
        </p:txBody>
      </p:sp>
    </p:spTree>
    <p:extLst>
      <p:ext uri="{BB962C8B-B14F-4D97-AF65-F5344CB8AC3E}">
        <p14:creationId xmlns:p14="http://schemas.microsoft.com/office/powerpoint/2010/main" val="190299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6EB434-6496-428A-B636-BC9C742BA41C}"/>
              </a:ext>
            </a:extLst>
          </p:cNvPr>
          <p:cNvSpPr>
            <a:spLocks noGrp="1"/>
          </p:cNvSpPr>
          <p:nvPr>
            <p:ph type="title"/>
          </p:nvPr>
        </p:nvSpPr>
        <p:spPr/>
        <p:txBody>
          <a:bodyPr vert="horz" lIns="91440" tIns="45720" rIns="91440" bIns="45720" rtlCol="0" anchor="ctr">
            <a:noAutofit/>
          </a:bodyPr>
          <a:lstStyle/>
          <a:p>
            <a:pPr>
              <a:spcBef>
                <a:spcPct val="0"/>
              </a:spcBef>
            </a:pPr>
            <a:r>
              <a:rPr lang="en-US" kern="1200" dirty="0">
                <a:solidFill>
                  <a:srgbClr val="000000"/>
                </a:solidFill>
                <a:ea typeface="+mj-ea"/>
                <a:cs typeface="+mj-cs"/>
              </a:rPr>
              <a:t>Purpose </a:t>
            </a:r>
            <a:r>
              <a:rPr lang="en-US" dirty="0">
                <a:solidFill>
                  <a:srgbClr val="000000"/>
                </a:solidFill>
              </a:rPr>
              <a:t>o</a:t>
            </a:r>
            <a:r>
              <a:rPr lang="en-US" kern="1200" dirty="0">
                <a:solidFill>
                  <a:srgbClr val="000000"/>
                </a:solidFill>
                <a:ea typeface="+mj-ea"/>
                <a:cs typeface="+mj-cs"/>
              </a:rPr>
              <a:t>f Self-monitoring Interventions</a:t>
            </a:r>
          </a:p>
        </p:txBody>
      </p:sp>
      <p:sp>
        <p:nvSpPr>
          <p:cNvPr id="4" name="Text Placeholder 3">
            <a:extLst>
              <a:ext uri="{FF2B5EF4-FFF2-40B4-BE49-F238E27FC236}">
                <a16:creationId xmlns:a16="http://schemas.microsoft.com/office/drawing/2014/main" id="{86CB5AE1-A068-4F7C-8082-5E7581E35986}"/>
              </a:ext>
            </a:extLst>
          </p:cNvPr>
          <p:cNvSpPr>
            <a:spLocks noGrp="1"/>
          </p:cNvSpPr>
          <p:nvPr>
            <p:ph idx="1"/>
          </p:nvPr>
        </p:nvSpPr>
        <p:spPr>
          <a:xfrm>
            <a:off x="838200" y="1943100"/>
            <a:ext cx="10515600" cy="3962400"/>
          </a:xfrm>
        </p:spPr>
        <p:txBody>
          <a:bodyPr vert="horz" lIns="91440" tIns="45720" rIns="91440" bIns="45720" rtlCol="0" anchor="t">
            <a:normAutofit/>
          </a:bodyPr>
          <a:lstStyle/>
          <a:p>
            <a:pPr marL="173736" indent="-173736">
              <a:buFont typeface="Arial" panose="020B0604020202020204" pitchFamily="34" charset="0"/>
              <a:buChar char="•"/>
            </a:pPr>
            <a:r>
              <a:rPr lang="en-US" sz="3200" kern="1200" dirty="0">
                <a:solidFill>
                  <a:srgbClr val="000000"/>
                </a:solidFill>
                <a:latin typeface="+mn-lt"/>
                <a:ea typeface="+mn-ea"/>
                <a:cs typeface="+mn-cs"/>
              </a:rPr>
              <a:t>To teach </a:t>
            </a:r>
            <a:r>
              <a:rPr lang="en-US" sz="3200" dirty="0">
                <a:solidFill>
                  <a:srgbClr val="000000"/>
                </a:solidFill>
              </a:rPr>
              <a:t>students</a:t>
            </a:r>
            <a:r>
              <a:rPr lang="en-US" sz="3200" kern="1200" dirty="0">
                <a:solidFill>
                  <a:srgbClr val="000000"/>
                </a:solidFill>
                <a:latin typeface="+mn-lt"/>
                <a:ea typeface="+mn-ea"/>
                <a:cs typeface="+mn-cs"/>
              </a:rPr>
              <a:t> how to increase and maintain a learned behavior or skill</a:t>
            </a:r>
          </a:p>
          <a:p>
            <a:pPr marL="173736" indent="-173736">
              <a:buFont typeface="Arial" panose="020B0604020202020204" pitchFamily="34" charset="0"/>
              <a:buChar char="•"/>
            </a:pPr>
            <a:r>
              <a:rPr lang="en-US" sz="3200" kern="1200" dirty="0">
                <a:solidFill>
                  <a:srgbClr val="000000"/>
                </a:solidFill>
                <a:latin typeface="+mn-lt"/>
                <a:ea typeface="+mn-ea"/>
                <a:cs typeface="+mn-cs"/>
              </a:rPr>
              <a:t>To help students develop self-management skills</a:t>
            </a:r>
          </a:p>
        </p:txBody>
      </p:sp>
      <p:pic>
        <p:nvPicPr>
          <p:cNvPr id="8" name="Graphic 7" descr="Bar chart">
            <a:extLst>
              <a:ext uri="{FF2B5EF4-FFF2-40B4-BE49-F238E27FC236}">
                <a16:creationId xmlns:a16="http://schemas.microsoft.com/office/drawing/2014/main" id="{E9A3F980-ACB6-4FEB-9829-A4A7330F19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173" y="3422673"/>
            <a:ext cx="2163654" cy="2163654"/>
          </a:xfrm>
          <a:prstGeom prst="rect">
            <a:avLst/>
          </a:prstGeom>
        </p:spPr>
      </p:pic>
    </p:spTree>
    <p:extLst>
      <p:ext uri="{BB962C8B-B14F-4D97-AF65-F5344CB8AC3E}">
        <p14:creationId xmlns:p14="http://schemas.microsoft.com/office/powerpoint/2010/main" val="3086846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E713-7032-4850-8F83-6038511E52C7}"/>
              </a:ext>
            </a:extLst>
          </p:cNvPr>
          <p:cNvSpPr>
            <a:spLocks noGrp="1"/>
          </p:cNvSpPr>
          <p:nvPr>
            <p:ph type="title"/>
          </p:nvPr>
        </p:nvSpPr>
        <p:spPr/>
        <p:txBody>
          <a:bodyPr/>
          <a:lstStyle/>
          <a:p>
            <a:r>
              <a:rPr lang="en-US" dirty="0"/>
              <a:t>What Needs to be Monitored?</a:t>
            </a:r>
          </a:p>
        </p:txBody>
      </p:sp>
      <p:sp>
        <p:nvSpPr>
          <p:cNvPr id="3" name="Content Placeholder 2">
            <a:extLst>
              <a:ext uri="{FF2B5EF4-FFF2-40B4-BE49-F238E27FC236}">
                <a16:creationId xmlns:a16="http://schemas.microsoft.com/office/drawing/2014/main" id="{2CAF14E8-A5E5-42AF-AF3A-050F294445A3}"/>
              </a:ext>
            </a:extLst>
          </p:cNvPr>
          <p:cNvSpPr>
            <a:spLocks noGrp="1"/>
          </p:cNvSpPr>
          <p:nvPr>
            <p:ph idx="1"/>
          </p:nvPr>
        </p:nvSpPr>
        <p:spPr/>
        <p:txBody>
          <a:bodyPr/>
          <a:lstStyle/>
          <a:p>
            <a:pPr marL="173736" indent="-173736"/>
            <a:r>
              <a:rPr lang="en-US" dirty="0"/>
              <a:t>Fidelity of implementation (is it being implemented as intended)</a:t>
            </a:r>
          </a:p>
          <a:p>
            <a:pPr marL="173736" indent="-173736"/>
            <a:r>
              <a:rPr lang="en-US" dirty="0"/>
              <a:t>The social validity of the intervention (is it relevant and useful for the student)</a:t>
            </a:r>
          </a:p>
          <a:p>
            <a:pPr marL="173736" indent="-173736"/>
            <a:r>
              <a:rPr lang="en-US" dirty="0"/>
              <a:t>Outcomes (is the intervention making the intended impact)</a:t>
            </a:r>
          </a:p>
          <a:p>
            <a:pPr marL="457200" lvl="1" indent="-173736"/>
            <a:r>
              <a:rPr lang="en-US" dirty="0"/>
              <a:t>Based on student goals</a:t>
            </a:r>
          </a:p>
        </p:txBody>
      </p:sp>
    </p:spTree>
    <p:extLst>
      <p:ext uri="{BB962C8B-B14F-4D97-AF65-F5344CB8AC3E}">
        <p14:creationId xmlns:p14="http://schemas.microsoft.com/office/powerpoint/2010/main" val="4284705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EC2C-59BB-4728-8F38-14EB0FFD5FBE}"/>
              </a:ext>
            </a:extLst>
          </p:cNvPr>
          <p:cNvSpPr>
            <a:spLocks noGrp="1"/>
          </p:cNvSpPr>
          <p:nvPr>
            <p:ph type="title"/>
          </p:nvPr>
        </p:nvSpPr>
        <p:spPr/>
        <p:txBody>
          <a:bodyPr>
            <a:noAutofit/>
          </a:bodyPr>
          <a:lstStyle/>
          <a:p>
            <a:r>
              <a:rPr lang="en-US" dirty="0"/>
              <a:t>Checklist: Fidelity of Implementation</a:t>
            </a:r>
          </a:p>
        </p:txBody>
      </p:sp>
      <p:pic>
        <p:nvPicPr>
          <p:cNvPr id="5" name="Content Placeholder 4">
            <a:extLst>
              <a:ext uri="{FF2B5EF4-FFF2-40B4-BE49-F238E27FC236}">
                <a16:creationId xmlns:a16="http://schemas.microsoft.com/office/drawing/2014/main" id="{44E6363D-AC6E-4543-B9A7-CB66100FE153}"/>
              </a:ext>
            </a:extLst>
          </p:cNvPr>
          <p:cNvPicPr>
            <a:picLocks noGrp="1" noChangeAspect="1"/>
          </p:cNvPicPr>
          <p:nvPr>
            <p:ph idx="4294967295"/>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0929" t="24880" r="22892" b="11942"/>
          <a:stretch/>
        </p:blipFill>
        <p:spPr>
          <a:xfrm>
            <a:off x="2328068" y="1485560"/>
            <a:ext cx="7535863" cy="4550115"/>
          </a:xfrm>
          <a:prstGeom prst="rect">
            <a:avLst/>
          </a:prstGeom>
        </p:spPr>
      </p:pic>
      <p:sp>
        <p:nvSpPr>
          <p:cNvPr id="3" name="TextBox 2"/>
          <p:cNvSpPr txBox="1"/>
          <p:nvPr/>
        </p:nvSpPr>
        <p:spPr>
          <a:xfrm>
            <a:off x="10424715" y="1714500"/>
            <a:ext cx="1206500" cy="523220"/>
          </a:xfrm>
          <a:prstGeom prst="rect">
            <a:avLst/>
          </a:prstGeom>
          <a:noFill/>
        </p:spPr>
        <p:txBody>
          <a:bodyPr wrap="square" rtlCol="0">
            <a:spAutoFit/>
          </a:bodyPr>
          <a:lstStyle/>
          <a:p>
            <a:pPr algn="ctr"/>
            <a:r>
              <a:rPr lang="en-US" sz="2800" dirty="0"/>
              <a:t>Pg. 1</a:t>
            </a:r>
          </a:p>
        </p:txBody>
      </p:sp>
    </p:spTree>
    <p:extLst>
      <p:ext uri="{BB962C8B-B14F-4D97-AF65-F5344CB8AC3E}">
        <p14:creationId xmlns:p14="http://schemas.microsoft.com/office/powerpoint/2010/main" val="939443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EC2C-59BB-4728-8F38-14EB0FFD5FBE}"/>
              </a:ext>
            </a:extLst>
          </p:cNvPr>
          <p:cNvSpPr>
            <a:spLocks noGrp="1"/>
          </p:cNvSpPr>
          <p:nvPr>
            <p:ph type="title"/>
          </p:nvPr>
        </p:nvSpPr>
        <p:spPr/>
        <p:txBody>
          <a:bodyPr>
            <a:noAutofit/>
          </a:bodyPr>
          <a:lstStyle/>
          <a:p>
            <a:r>
              <a:rPr lang="en-US" dirty="0"/>
              <a:t>Checklist: Fidelity of Implementation</a:t>
            </a:r>
          </a:p>
        </p:txBody>
      </p:sp>
      <p:pic>
        <p:nvPicPr>
          <p:cNvPr id="6" name="Content Placeholder 3">
            <a:extLst>
              <a:ext uri="{FF2B5EF4-FFF2-40B4-BE49-F238E27FC236}">
                <a16:creationId xmlns:a16="http://schemas.microsoft.com/office/drawing/2014/main" id="{B6810289-48F9-43FE-8895-AA0ADBA2BB3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0133" t="31472" r="22892" b="32313"/>
          <a:stretch/>
        </p:blipFill>
        <p:spPr>
          <a:xfrm>
            <a:off x="458787" y="1976110"/>
            <a:ext cx="11274425" cy="4030663"/>
          </a:xfrm>
          <a:prstGeom prst="rect">
            <a:avLst/>
          </a:prstGeom>
        </p:spPr>
      </p:pic>
      <p:sp>
        <p:nvSpPr>
          <p:cNvPr id="3" name="TextBox 2"/>
          <p:cNvSpPr txBox="1"/>
          <p:nvPr/>
        </p:nvSpPr>
        <p:spPr>
          <a:xfrm>
            <a:off x="10424715" y="1714500"/>
            <a:ext cx="1206500" cy="523220"/>
          </a:xfrm>
          <a:prstGeom prst="rect">
            <a:avLst/>
          </a:prstGeom>
          <a:noFill/>
        </p:spPr>
        <p:txBody>
          <a:bodyPr wrap="square" rtlCol="0">
            <a:spAutoFit/>
          </a:bodyPr>
          <a:lstStyle/>
          <a:p>
            <a:pPr algn="ctr"/>
            <a:r>
              <a:rPr lang="en-US" sz="2800" dirty="0"/>
              <a:t>Pg. 2</a:t>
            </a:r>
          </a:p>
        </p:txBody>
      </p:sp>
    </p:spTree>
    <p:extLst>
      <p:ext uri="{BB962C8B-B14F-4D97-AF65-F5344CB8AC3E}">
        <p14:creationId xmlns:p14="http://schemas.microsoft.com/office/powerpoint/2010/main" val="1254580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2CD4-8F4A-4605-A011-1D83A5B59199}"/>
              </a:ext>
            </a:extLst>
          </p:cNvPr>
          <p:cNvSpPr>
            <a:spLocks noGrp="1"/>
          </p:cNvSpPr>
          <p:nvPr>
            <p:ph type="title"/>
          </p:nvPr>
        </p:nvSpPr>
        <p:spPr/>
        <p:txBody>
          <a:bodyPr/>
          <a:lstStyle/>
          <a:p>
            <a:r>
              <a:rPr lang="en-US" dirty="0"/>
              <a:t>Social Validity</a:t>
            </a:r>
          </a:p>
        </p:txBody>
      </p:sp>
      <p:sp>
        <p:nvSpPr>
          <p:cNvPr id="3" name="Content Placeholder 2">
            <a:extLst>
              <a:ext uri="{FF2B5EF4-FFF2-40B4-BE49-F238E27FC236}">
                <a16:creationId xmlns:a16="http://schemas.microsoft.com/office/drawing/2014/main" id="{5754049F-D0BC-4FB1-84F2-89195C40285C}"/>
              </a:ext>
            </a:extLst>
          </p:cNvPr>
          <p:cNvSpPr>
            <a:spLocks noGrp="1"/>
          </p:cNvSpPr>
          <p:nvPr>
            <p:ph idx="1"/>
          </p:nvPr>
        </p:nvSpPr>
        <p:spPr/>
        <p:txBody>
          <a:bodyPr>
            <a:normAutofit lnSpcReduction="10000"/>
          </a:bodyPr>
          <a:lstStyle/>
          <a:p>
            <a:pPr marL="0" indent="0">
              <a:buNone/>
            </a:pPr>
            <a:r>
              <a:rPr lang="en-US" u="sng" dirty="0"/>
              <a:t>Examples of methods to measure social validity:</a:t>
            </a:r>
          </a:p>
          <a:p>
            <a:pPr marL="173736" indent="-173736">
              <a:lnSpc>
                <a:spcPct val="100000"/>
              </a:lnSpc>
            </a:pPr>
            <a:r>
              <a:rPr lang="en-US" sz="2600" dirty="0"/>
              <a:t>Rating scales</a:t>
            </a:r>
          </a:p>
          <a:p>
            <a:pPr marL="173736" indent="-173736">
              <a:lnSpc>
                <a:spcPct val="100000"/>
              </a:lnSpc>
            </a:pPr>
            <a:r>
              <a:rPr lang="en-US" sz="2600" dirty="0"/>
              <a:t>Interviews</a:t>
            </a:r>
          </a:p>
          <a:p>
            <a:pPr marL="173736" indent="-173736">
              <a:lnSpc>
                <a:spcPct val="100000"/>
              </a:lnSpc>
            </a:pPr>
            <a:r>
              <a:rPr lang="en-US" sz="2600" dirty="0"/>
              <a:t>Questionnaires</a:t>
            </a:r>
          </a:p>
          <a:p>
            <a:pPr marL="0" indent="0">
              <a:buNone/>
            </a:pPr>
            <a:r>
              <a:rPr lang="en-US" u="sng" dirty="0"/>
              <a:t>Examples of what to measure:</a:t>
            </a:r>
          </a:p>
          <a:p>
            <a:pPr marL="173736" indent="-173736">
              <a:lnSpc>
                <a:spcPct val="100000"/>
              </a:lnSpc>
            </a:pPr>
            <a:r>
              <a:rPr lang="en-US" sz="2600" dirty="0"/>
              <a:t>Was it worth it? Did the targeted student behavior improve?</a:t>
            </a:r>
          </a:p>
          <a:p>
            <a:pPr marL="173736" indent="-173736">
              <a:lnSpc>
                <a:spcPct val="100000"/>
              </a:lnSpc>
            </a:pPr>
            <a:r>
              <a:rPr lang="en-US" sz="2600" dirty="0"/>
              <a:t>Was the intervention easy to implement?</a:t>
            </a:r>
          </a:p>
          <a:p>
            <a:pPr marL="173736" indent="-173736">
              <a:lnSpc>
                <a:spcPct val="100000"/>
              </a:lnSpc>
            </a:pPr>
            <a:r>
              <a:rPr lang="en-US" sz="2600" dirty="0"/>
              <a:t>Were the goals reasonable and appropriate?</a:t>
            </a:r>
          </a:p>
        </p:txBody>
      </p:sp>
    </p:spTree>
    <p:extLst>
      <p:ext uri="{BB962C8B-B14F-4D97-AF65-F5344CB8AC3E}">
        <p14:creationId xmlns:p14="http://schemas.microsoft.com/office/powerpoint/2010/main" val="4058155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D6187-3D80-4ED3-BD27-8F7D5FC54752}"/>
              </a:ext>
            </a:extLst>
          </p:cNvPr>
          <p:cNvSpPr/>
          <p:nvPr/>
        </p:nvSpPr>
        <p:spPr>
          <a:xfrm>
            <a:off x="3564118" y="6288279"/>
            <a:ext cx="5063764" cy="421654"/>
          </a:xfrm>
          <a:prstGeom prst="rect">
            <a:avLst/>
          </a:prstGeom>
        </p:spPr>
        <p:txBody>
          <a:bodyPr wrap="square">
            <a:spAutoFit/>
          </a:bodyPr>
          <a:lstStyle/>
          <a:p>
            <a:pPr algn="ctr">
              <a:lnSpc>
                <a:spcPct val="107000"/>
              </a:lnSpc>
              <a:spcAft>
                <a:spcPts val="800"/>
              </a:spcAft>
            </a:pPr>
            <a:r>
              <a:rPr lang="en-US" sz="1000" dirty="0">
                <a:solidFill>
                  <a:schemeClr val="bg1"/>
                </a:solidFill>
                <a:ea typeface="Minion Pro"/>
                <a:cs typeface="Minion Pro"/>
              </a:rPr>
              <a:t>Adapted from: Lane, K. L. and Beebe-Frankenberger, M. (2004). School-Based Interventions: The Tools You Need to Succeed.  Boston, MA: Pearson</a:t>
            </a:r>
            <a:endParaRPr lang="en-US" sz="1000" dirty="0">
              <a:solidFill>
                <a:schemeClr val="bg1"/>
              </a:solidFill>
              <a:effectLst/>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1802230E-E7B7-4731-8665-7CA495076C37}"/>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7277" t="9041" r="29068" b="8382"/>
          <a:stretch/>
        </p:blipFill>
        <p:spPr>
          <a:xfrm>
            <a:off x="5486400" y="1630375"/>
            <a:ext cx="4064000" cy="4324096"/>
          </a:xfrm>
          <a:prstGeom prst="rect">
            <a:avLst/>
          </a:prstGeom>
          <a:ln>
            <a:solidFill>
              <a:schemeClr val="tx1"/>
            </a:solidFill>
          </a:ln>
        </p:spPr>
      </p:pic>
      <p:sp>
        <p:nvSpPr>
          <p:cNvPr id="6" name="Title 5">
            <a:extLst>
              <a:ext uri="{FF2B5EF4-FFF2-40B4-BE49-F238E27FC236}">
                <a16:creationId xmlns:a16="http://schemas.microsoft.com/office/drawing/2014/main" id="{F8FCD4FA-80C6-463E-9864-7ACEE52AF1F4}"/>
              </a:ext>
            </a:extLst>
          </p:cNvPr>
          <p:cNvSpPr>
            <a:spLocks noGrp="1"/>
          </p:cNvSpPr>
          <p:nvPr>
            <p:ph type="title"/>
          </p:nvPr>
        </p:nvSpPr>
        <p:spPr/>
        <p:txBody>
          <a:bodyPr>
            <a:normAutofit/>
          </a:bodyPr>
          <a:lstStyle/>
          <a:p>
            <a:r>
              <a:rPr lang="en-US" sz="4400" dirty="0"/>
              <a:t>Social Validity Questionnaire (Student)</a:t>
            </a:r>
          </a:p>
        </p:txBody>
      </p:sp>
      <p:sp>
        <p:nvSpPr>
          <p:cNvPr id="9" name="Content Placeholder 8">
            <a:extLst>
              <a:ext uri="{FF2B5EF4-FFF2-40B4-BE49-F238E27FC236}">
                <a16:creationId xmlns:a16="http://schemas.microsoft.com/office/drawing/2014/main" id="{1FA19BD2-26AB-462B-8264-9CF67BBFF0DC}"/>
              </a:ext>
            </a:extLst>
          </p:cNvPr>
          <p:cNvSpPr>
            <a:spLocks noGrp="1"/>
          </p:cNvSpPr>
          <p:nvPr>
            <p:ph idx="10"/>
          </p:nvPr>
        </p:nvSpPr>
        <p:spPr/>
        <p:txBody>
          <a:bodyPr>
            <a:normAutofit/>
          </a:bodyPr>
          <a:lstStyle/>
          <a:p>
            <a:r>
              <a:rPr lang="en-US" sz="4400" dirty="0"/>
              <a:t>Example</a:t>
            </a:r>
          </a:p>
        </p:txBody>
      </p:sp>
    </p:spTree>
    <p:extLst>
      <p:ext uri="{BB962C8B-B14F-4D97-AF65-F5344CB8AC3E}">
        <p14:creationId xmlns:p14="http://schemas.microsoft.com/office/powerpoint/2010/main" val="1111942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1663-F890-4003-A3A9-CC5AAA985E39}"/>
              </a:ext>
            </a:extLst>
          </p:cNvPr>
          <p:cNvSpPr>
            <a:spLocks noGrp="1"/>
          </p:cNvSpPr>
          <p:nvPr>
            <p:ph type="title"/>
          </p:nvPr>
        </p:nvSpPr>
        <p:spPr/>
        <p:txBody>
          <a:bodyPr>
            <a:normAutofit/>
          </a:bodyPr>
          <a:lstStyle/>
          <a:p>
            <a:r>
              <a:rPr lang="en-US" sz="5400">
                <a:solidFill>
                  <a:schemeClr val="bg1"/>
                </a:solidFill>
              </a:rPr>
              <a:t>Summary and Resources</a:t>
            </a:r>
            <a:endParaRPr lang="en-US" sz="5400" dirty="0">
              <a:solidFill>
                <a:schemeClr val="bg1"/>
              </a:solidFill>
            </a:endParaRPr>
          </a:p>
        </p:txBody>
      </p:sp>
    </p:spTree>
    <p:extLst>
      <p:ext uri="{BB962C8B-B14F-4D97-AF65-F5344CB8AC3E}">
        <p14:creationId xmlns:p14="http://schemas.microsoft.com/office/powerpoint/2010/main" val="614686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48BB25-AFEB-4A56-9084-183223105342}"/>
              </a:ext>
            </a:extLst>
          </p:cNvPr>
          <p:cNvSpPr>
            <a:spLocks noGrp="1"/>
          </p:cNvSpPr>
          <p:nvPr>
            <p:ph idx="1"/>
          </p:nvPr>
        </p:nvSpPr>
        <p:spPr/>
        <p:txBody>
          <a:bodyPr>
            <a:normAutofit fontScale="85000" lnSpcReduction="20000"/>
          </a:bodyPr>
          <a:lstStyle/>
          <a:p>
            <a:pPr marL="173736" lvl="0" indent="-173736"/>
            <a:r>
              <a:rPr lang="en-US" dirty="0"/>
              <a:t>Self-monitoring is an intervention for students who have a skill but need help increasing and maintaining their use of it.</a:t>
            </a:r>
          </a:p>
          <a:p>
            <a:pPr marL="173736" lvl="0" indent="-173736"/>
            <a:r>
              <a:rPr lang="en-US" dirty="0"/>
              <a:t>Self-monitoring requires a process for teaching the student the behavior and giving the student prompts to self-assess with feedback provided from teachers.</a:t>
            </a:r>
          </a:p>
          <a:p>
            <a:pPr marL="173736" lvl="0" indent="-173736"/>
            <a:r>
              <a:rPr lang="en-US" dirty="0"/>
              <a:t>Self-monitoring can be adapted for fading from another intervention or as a classroom-wide support.</a:t>
            </a:r>
          </a:p>
          <a:p>
            <a:pPr marL="173736" lvl="0" indent="-173736"/>
            <a:r>
              <a:rPr lang="en-US" dirty="0"/>
              <a:t>Mentoring is about building a relationship with the student and helping them become more engaged with school.</a:t>
            </a:r>
          </a:p>
          <a:p>
            <a:pPr marL="173736" lvl="0" indent="-173736"/>
            <a:r>
              <a:rPr lang="en-US" dirty="0"/>
              <a:t>Mentoring can be implemented in a very basic way, or in a very formal, intense way, depending upon the student’s needs.</a:t>
            </a:r>
          </a:p>
        </p:txBody>
      </p:sp>
      <p:sp>
        <p:nvSpPr>
          <p:cNvPr id="4" name="Title 3">
            <a:extLst>
              <a:ext uri="{FF2B5EF4-FFF2-40B4-BE49-F238E27FC236}">
                <a16:creationId xmlns:a16="http://schemas.microsoft.com/office/drawing/2014/main" id="{64BF0CA9-6D20-40CB-A25C-F56DD318790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037857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DD1638-2E7B-4BB0-90F3-56199AFD2BB7}"/>
              </a:ext>
            </a:extLst>
          </p:cNvPr>
          <p:cNvSpPr>
            <a:spLocks noGrp="1"/>
          </p:cNvSpPr>
          <p:nvPr>
            <p:ph type="title"/>
          </p:nvPr>
        </p:nvSpPr>
        <p:spPr/>
        <p:txBody>
          <a:bodyPr/>
          <a:lstStyle/>
          <a:p>
            <a:r>
              <a:rPr lang="en-US" dirty="0"/>
              <a:t>Self-monitoring Resources </a:t>
            </a:r>
          </a:p>
        </p:txBody>
      </p:sp>
      <p:sp>
        <p:nvSpPr>
          <p:cNvPr id="2" name="Content Placeholder 1">
            <a:extLst>
              <a:ext uri="{FF2B5EF4-FFF2-40B4-BE49-F238E27FC236}">
                <a16:creationId xmlns:a16="http://schemas.microsoft.com/office/drawing/2014/main" id="{37D1E162-BF1C-4CA2-BBBD-A5BA06E28AC0}"/>
              </a:ext>
            </a:extLst>
          </p:cNvPr>
          <p:cNvSpPr>
            <a:spLocks noGrp="1"/>
          </p:cNvSpPr>
          <p:nvPr>
            <p:ph idx="1"/>
          </p:nvPr>
        </p:nvSpPr>
        <p:spPr/>
        <p:txBody>
          <a:bodyPr>
            <a:noAutofit/>
          </a:bodyPr>
          <a:lstStyle/>
          <a:p>
            <a:pPr marL="173736" indent="-173736"/>
            <a:r>
              <a:rPr lang="en-US" dirty="0">
                <a:hlinkClick r:id="rId3"/>
              </a:rPr>
              <a:t>Step-by-Step: Teaching Students to Self-Monitor by Lisa A Rafferty</a:t>
            </a:r>
            <a:endParaRPr lang="en-US" dirty="0"/>
          </a:p>
          <a:p>
            <a:pPr marL="173736" indent="-173736"/>
            <a:r>
              <a:rPr lang="en-US" dirty="0">
                <a:hlinkClick r:id="rId4"/>
              </a:rPr>
              <a:t>Missouri SW-PBS workbook</a:t>
            </a:r>
            <a:endParaRPr lang="en-US" dirty="0"/>
          </a:p>
          <a:p>
            <a:pPr marL="173736" indent="-173736"/>
            <a:r>
              <a:rPr lang="en-US" dirty="0">
                <a:hlinkClick r:id="rId5"/>
              </a:rPr>
              <a:t>Intervention Central: How to Teach Students to Change Behaviors Through Self-Monitoring</a:t>
            </a:r>
            <a:endParaRPr lang="en-US" dirty="0"/>
          </a:p>
          <a:p>
            <a:pPr marL="173736" indent="-173736"/>
            <a:r>
              <a:rPr lang="en-US" dirty="0"/>
              <a:t>Personal pager: </a:t>
            </a:r>
            <a:r>
              <a:rPr lang="en-US" dirty="0">
                <a:hlinkClick r:id="rId6"/>
              </a:rPr>
              <a:t>https://enablingdevices.com/product/vibrating-personal-pager/</a:t>
            </a:r>
            <a:r>
              <a:rPr lang="en-US" dirty="0"/>
              <a:t> </a:t>
            </a:r>
          </a:p>
          <a:p>
            <a:pPr marL="173736" indent="-173736"/>
            <a:r>
              <a:rPr lang="en-US" dirty="0"/>
              <a:t>MotivAider: </a:t>
            </a:r>
            <a:r>
              <a:rPr lang="en-US" dirty="0">
                <a:hlinkClick r:id="rId7"/>
              </a:rPr>
              <a:t>https://habitchange.com/motivaider.php</a:t>
            </a:r>
            <a:r>
              <a:rPr lang="en-US" dirty="0"/>
              <a:t> </a:t>
            </a:r>
          </a:p>
        </p:txBody>
      </p:sp>
    </p:spTree>
    <p:extLst>
      <p:ext uri="{BB962C8B-B14F-4D97-AF65-F5344CB8AC3E}">
        <p14:creationId xmlns:p14="http://schemas.microsoft.com/office/powerpoint/2010/main" val="614478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A396-C427-4BEE-8A08-EE8DCF32AA6D}"/>
              </a:ext>
            </a:extLst>
          </p:cNvPr>
          <p:cNvSpPr>
            <a:spLocks noGrp="1"/>
          </p:cNvSpPr>
          <p:nvPr>
            <p:ph type="title"/>
          </p:nvPr>
        </p:nvSpPr>
        <p:spPr/>
        <p:txBody>
          <a:bodyPr/>
          <a:lstStyle/>
          <a:p>
            <a:r>
              <a:rPr lang="en-US" dirty="0"/>
              <a:t>Mentoring Resources</a:t>
            </a:r>
          </a:p>
        </p:txBody>
      </p:sp>
      <p:sp>
        <p:nvSpPr>
          <p:cNvPr id="3" name="Content Placeholder 2">
            <a:extLst>
              <a:ext uri="{FF2B5EF4-FFF2-40B4-BE49-F238E27FC236}">
                <a16:creationId xmlns:a16="http://schemas.microsoft.com/office/drawing/2014/main" id="{920EEA88-1BD1-43A7-AC38-5DC01C38557D}"/>
              </a:ext>
            </a:extLst>
          </p:cNvPr>
          <p:cNvSpPr>
            <a:spLocks noGrp="1"/>
          </p:cNvSpPr>
          <p:nvPr>
            <p:ph idx="1"/>
          </p:nvPr>
        </p:nvSpPr>
        <p:spPr/>
        <p:txBody>
          <a:bodyPr/>
          <a:lstStyle/>
          <a:p>
            <a:pPr marL="173736" indent="-173736"/>
            <a:r>
              <a:rPr lang="en-US" dirty="0">
                <a:solidFill>
                  <a:prstClr val="black"/>
                </a:solidFill>
                <a:hlinkClick r:id="rId3"/>
              </a:rPr>
              <a:t>Effective Strategies for Providing Quality Youth Mentoring in Schools and Communities: Foundations of Successful Youth Mentoring</a:t>
            </a:r>
            <a:endParaRPr lang="en-US" dirty="0">
              <a:solidFill>
                <a:prstClr val="black"/>
              </a:solidFill>
            </a:endParaRPr>
          </a:p>
          <a:p>
            <a:pPr marL="173736" indent="-173736"/>
            <a:r>
              <a:rPr lang="en-US" dirty="0">
                <a:solidFill>
                  <a:prstClr val="black"/>
                </a:solidFill>
                <a:hlinkClick r:id="rId4"/>
              </a:rPr>
              <a:t>Enhancing Program Performance with Logic Models </a:t>
            </a:r>
            <a:endParaRPr lang="en-US" dirty="0">
              <a:solidFill>
                <a:prstClr val="black"/>
              </a:solidFill>
            </a:endParaRPr>
          </a:p>
          <a:p>
            <a:pPr marL="173736" indent="-173736"/>
            <a:r>
              <a:rPr lang="en-US" dirty="0">
                <a:hlinkClick r:id="rId5"/>
              </a:rPr>
              <a:t>Check and Connect</a:t>
            </a:r>
            <a:r>
              <a:rPr lang="en-US" dirty="0"/>
              <a:t> </a:t>
            </a:r>
          </a:p>
        </p:txBody>
      </p:sp>
    </p:spTree>
    <p:extLst>
      <p:ext uri="{BB962C8B-B14F-4D97-AF65-F5344CB8AC3E}">
        <p14:creationId xmlns:p14="http://schemas.microsoft.com/office/powerpoint/2010/main" val="1838790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8ED0F3-ABA3-48E9-BB54-4BEF38F33B64}"/>
              </a:ext>
            </a:extLst>
          </p:cNvPr>
          <p:cNvSpPr>
            <a:spLocks noGrp="1"/>
          </p:cNvSpPr>
          <p:nvPr>
            <p:ph idx="1"/>
          </p:nvPr>
        </p:nvSpPr>
        <p:spPr>
          <a:xfrm>
            <a:off x="609601" y="3860800"/>
            <a:ext cx="10972798" cy="2095500"/>
          </a:xfrm>
        </p:spPr>
        <p:txBody>
          <a:bodyPr>
            <a:normAutofit/>
          </a:bodyPr>
          <a:lstStyle/>
          <a:p>
            <a:pPr marL="173736" indent="-173736"/>
            <a:r>
              <a:rPr lang="en-US" dirty="0">
                <a:hlinkClick r:id="rId2"/>
              </a:rPr>
              <a:t>Office of Juvenile Justice and Delinquency Prevention, National Mentoring Resource Center</a:t>
            </a:r>
            <a:endParaRPr lang="en-US" dirty="0"/>
          </a:p>
          <a:p>
            <a:pPr marL="173736" indent="-173736"/>
            <a:r>
              <a:rPr lang="en-US" dirty="0">
                <a:hlinkClick r:id="rId3"/>
              </a:rPr>
              <a:t>www.pbis.org</a:t>
            </a:r>
            <a:r>
              <a:rPr lang="en-US" dirty="0"/>
              <a:t> </a:t>
            </a:r>
          </a:p>
          <a:p>
            <a:pPr marL="173736" indent="-173736"/>
            <a:r>
              <a:rPr lang="en-US" dirty="0">
                <a:hlinkClick r:id="rId4"/>
              </a:rPr>
              <a:t>Missouri School-wide PBS – Tier II workbook</a:t>
            </a:r>
            <a:endParaRPr lang="en-US" dirty="0"/>
          </a:p>
        </p:txBody>
      </p:sp>
      <p:sp>
        <p:nvSpPr>
          <p:cNvPr id="5" name="Text Placeholder 4">
            <a:extLst>
              <a:ext uri="{FF2B5EF4-FFF2-40B4-BE49-F238E27FC236}">
                <a16:creationId xmlns:a16="http://schemas.microsoft.com/office/drawing/2014/main" id="{28502EE5-BF27-4881-B5D9-D7C334E5DE17}"/>
              </a:ext>
            </a:extLst>
          </p:cNvPr>
          <p:cNvSpPr>
            <a:spLocks noGrp="1"/>
          </p:cNvSpPr>
          <p:nvPr>
            <p:ph type="body" sz="half" idx="2"/>
          </p:nvPr>
        </p:nvSpPr>
        <p:spPr>
          <a:xfrm>
            <a:off x="609600" y="2966223"/>
            <a:ext cx="10972799" cy="729477"/>
          </a:xfrm>
        </p:spPr>
        <p:txBody>
          <a:bodyPr>
            <a:noAutofit/>
          </a:bodyPr>
          <a:lstStyle/>
          <a:p>
            <a:pPr algn="ctr"/>
            <a:r>
              <a:rPr lang="en-US" sz="4400" dirty="0"/>
              <a:t>Thanks to the following for sharing resources:</a:t>
            </a:r>
          </a:p>
        </p:txBody>
      </p:sp>
      <p:pic>
        <p:nvPicPr>
          <p:cNvPr id="7" name="Google Shape;628;p44" descr="Image result for thank you"/>
          <p:cNvPicPr preferRelativeResize="0"/>
          <p:nvPr/>
        </p:nvPicPr>
        <p:blipFill rotWithShape="1">
          <a:blip r:embed="rId5">
            <a:alphaModFix/>
          </a:blip>
          <a:srcRect t="4898"/>
          <a:stretch/>
        </p:blipFill>
        <p:spPr>
          <a:xfrm>
            <a:off x="2280355" y="324548"/>
            <a:ext cx="6901179" cy="2641675"/>
          </a:xfrm>
          <a:prstGeom prst="rect">
            <a:avLst/>
          </a:prstGeom>
          <a:noFill/>
          <a:ln>
            <a:noFill/>
          </a:ln>
        </p:spPr>
      </p:pic>
    </p:spTree>
    <p:extLst>
      <p:ext uri="{BB962C8B-B14F-4D97-AF65-F5344CB8AC3E}">
        <p14:creationId xmlns:p14="http://schemas.microsoft.com/office/powerpoint/2010/main" val="167095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06219C-2132-4487-96CA-154124584EBE}"/>
              </a:ext>
            </a:extLst>
          </p:cNvPr>
          <p:cNvSpPr>
            <a:spLocks noGrp="1"/>
          </p:cNvSpPr>
          <p:nvPr>
            <p:ph idx="1"/>
          </p:nvPr>
        </p:nvSpPr>
        <p:spPr>
          <a:xfrm>
            <a:off x="5175056" y="1125772"/>
            <a:ext cx="6392932" cy="4589228"/>
          </a:xfrm>
        </p:spPr>
        <p:txBody>
          <a:bodyPr vert="horz" lIns="91440" tIns="45720" rIns="91440" bIns="45720" rtlCol="0" anchor="ctr">
            <a:noAutofit/>
          </a:bodyPr>
          <a:lstStyle/>
          <a:p>
            <a:pPr marL="0" indent="0">
              <a:buNone/>
            </a:pPr>
            <a:r>
              <a:rPr lang="en-US" b="1" dirty="0"/>
              <a:t>Requirements:</a:t>
            </a:r>
          </a:p>
          <a:p>
            <a:pPr marL="457200" indent="-173736">
              <a:spcBef>
                <a:spcPts val="500"/>
              </a:spcBef>
            </a:pPr>
            <a:r>
              <a:rPr lang="en-US" dirty="0"/>
              <a:t>Student must have the skill in their repertoire</a:t>
            </a:r>
          </a:p>
          <a:p>
            <a:pPr marL="457200" indent="-173736">
              <a:spcBef>
                <a:spcPts val="500"/>
              </a:spcBef>
            </a:pPr>
            <a:r>
              <a:rPr lang="en-US" dirty="0"/>
              <a:t>Student must be able to discern when they are using the skill</a:t>
            </a:r>
          </a:p>
          <a:p>
            <a:pPr marL="457200" indent="-173736">
              <a:spcBef>
                <a:spcPts val="500"/>
              </a:spcBef>
            </a:pPr>
            <a:r>
              <a:rPr lang="en-US" dirty="0"/>
              <a:t>Student must be trying to </a:t>
            </a:r>
            <a:r>
              <a:rPr lang="en-US" u="sng" dirty="0"/>
              <a:t>escape or avoid</a:t>
            </a:r>
            <a:r>
              <a:rPr lang="en-US" dirty="0"/>
              <a:t> a task, attention, a stimulus, etc.</a:t>
            </a:r>
          </a:p>
          <a:p>
            <a:endParaRPr lang="en-US" i="1" dirty="0"/>
          </a:p>
          <a:p>
            <a:pPr marL="0" indent="0">
              <a:buNone/>
            </a:pPr>
            <a:r>
              <a:rPr lang="en-US" sz="1800" i="1" dirty="0"/>
              <a:t>*Research suggests that this intervention can be for students with a wide range of ages, abilities, and disabilities.</a:t>
            </a:r>
          </a:p>
        </p:txBody>
      </p:sp>
      <p:sp>
        <p:nvSpPr>
          <p:cNvPr id="3" name="Title 2">
            <a:extLst>
              <a:ext uri="{FF2B5EF4-FFF2-40B4-BE49-F238E27FC236}">
                <a16:creationId xmlns:a16="http://schemas.microsoft.com/office/drawing/2014/main" id="{4885047D-6F4C-4F19-AB40-10D811494B08}"/>
              </a:ext>
            </a:extLst>
          </p:cNvPr>
          <p:cNvSpPr>
            <a:spLocks noGrp="1"/>
          </p:cNvSpPr>
          <p:nvPr>
            <p:ph type="title"/>
          </p:nvPr>
        </p:nvSpPr>
        <p:spPr/>
        <p:txBody>
          <a:bodyPr vert="horz" lIns="91440" tIns="45720" rIns="91440" bIns="45720" rtlCol="0" anchor="ctr">
            <a:normAutofit/>
          </a:bodyPr>
          <a:lstStyle/>
          <a:p>
            <a:r>
              <a:rPr lang="en-US" kern="1200" dirty="0">
                <a:solidFill>
                  <a:schemeClr val="bg1"/>
                </a:solidFill>
                <a:ea typeface="+mj-ea"/>
                <a:cs typeface="+mj-cs"/>
              </a:rPr>
              <a:t>Which Students? </a:t>
            </a:r>
          </a:p>
        </p:txBody>
      </p:sp>
      <p:sp>
        <p:nvSpPr>
          <p:cNvPr id="2" name="Rectangle 1">
            <a:extLst>
              <a:ext uri="{FF2B5EF4-FFF2-40B4-BE49-F238E27FC236}">
                <a16:creationId xmlns:a16="http://schemas.microsoft.com/office/drawing/2014/main" id="{6D38D834-30EB-4C9C-8204-65BF11CB5A82}"/>
              </a:ext>
            </a:extLst>
          </p:cNvPr>
          <p:cNvSpPr/>
          <p:nvPr/>
        </p:nvSpPr>
        <p:spPr>
          <a:xfrm>
            <a:off x="2735855" y="6361522"/>
            <a:ext cx="4878402" cy="246221"/>
          </a:xfrm>
          <a:prstGeom prst="rect">
            <a:avLst/>
          </a:prstGeom>
        </p:spPr>
        <p:txBody>
          <a:bodyPr wrap="square">
            <a:spAutoFit/>
          </a:bodyPr>
          <a:lstStyle/>
          <a:p>
            <a:pPr algn="ctr"/>
            <a:r>
              <a:rPr lang="en-US" sz="1000" dirty="0">
                <a:solidFill>
                  <a:schemeClr val="bg1"/>
                </a:solidFill>
              </a:rPr>
              <a:t>*e.g.. Lam et al, 1994; Mooney et al., 2005; Reid, 1996; Reid et al., 2005</a:t>
            </a:r>
          </a:p>
        </p:txBody>
      </p:sp>
    </p:spTree>
    <p:extLst>
      <p:ext uri="{BB962C8B-B14F-4D97-AF65-F5344CB8AC3E}">
        <p14:creationId xmlns:p14="http://schemas.microsoft.com/office/powerpoint/2010/main" val="249927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D140AF-7FD4-4D2A-A239-B81300CBFEB8}"/>
              </a:ext>
            </a:extLst>
          </p:cNvPr>
          <p:cNvSpPr>
            <a:spLocks noGrp="1"/>
          </p:cNvSpPr>
          <p:nvPr>
            <p:ph type="title"/>
          </p:nvPr>
        </p:nvSpPr>
        <p:spPr/>
        <p:txBody>
          <a:bodyPr/>
          <a:lstStyle/>
          <a:p>
            <a:r>
              <a:rPr lang="en-US" sz="5400" dirty="0"/>
              <a:t>Serves Multiple Purposes</a:t>
            </a:r>
          </a:p>
        </p:txBody>
      </p:sp>
      <p:sp>
        <p:nvSpPr>
          <p:cNvPr id="6" name="Text Placeholder 5">
            <a:extLst>
              <a:ext uri="{FF2B5EF4-FFF2-40B4-BE49-F238E27FC236}">
                <a16:creationId xmlns:a16="http://schemas.microsoft.com/office/drawing/2014/main" id="{C6E3F5BD-5C98-4BE0-A0DF-DD47B8126843}"/>
              </a:ext>
            </a:extLst>
          </p:cNvPr>
          <p:cNvSpPr>
            <a:spLocks noGrp="1"/>
          </p:cNvSpPr>
          <p:nvPr>
            <p:ph idx="1"/>
          </p:nvPr>
        </p:nvSpPr>
        <p:spPr>
          <a:xfrm>
            <a:off x="838200" y="1943100"/>
            <a:ext cx="10515600" cy="3962400"/>
          </a:xfrm>
        </p:spPr>
        <p:txBody>
          <a:bodyPr/>
          <a:lstStyle/>
          <a:p>
            <a:pPr marL="50800" indent="0">
              <a:buNone/>
            </a:pPr>
            <a:r>
              <a:rPr lang="en-US" dirty="0"/>
              <a:t>Self-monitoring can be used…</a:t>
            </a:r>
          </a:p>
          <a:p>
            <a:pPr marL="457200" lvl="1" indent="-146304"/>
            <a:r>
              <a:rPr lang="en-US" sz="2800" dirty="0"/>
              <a:t>As an individual intervention</a:t>
            </a:r>
          </a:p>
          <a:p>
            <a:pPr marL="457200" lvl="1" indent="-146304"/>
            <a:r>
              <a:rPr lang="en-US" sz="2800" dirty="0"/>
              <a:t>As a group intervention</a:t>
            </a:r>
          </a:p>
          <a:p>
            <a:pPr marL="457200" lvl="1" indent="-146304"/>
            <a:r>
              <a:rPr lang="en-US" sz="2800" dirty="0"/>
              <a:t>For a behavior skill</a:t>
            </a:r>
          </a:p>
          <a:p>
            <a:pPr marL="457200" lvl="1" indent="-146304"/>
            <a:r>
              <a:rPr lang="en-US" sz="2800" dirty="0"/>
              <a:t>For an academic skill</a:t>
            </a:r>
          </a:p>
          <a:p>
            <a:pPr marL="0" indent="0">
              <a:buNone/>
            </a:pPr>
            <a:endParaRPr lang="en-US" dirty="0"/>
          </a:p>
          <a:p>
            <a:pPr marL="50800" indent="0">
              <a:buNone/>
            </a:pPr>
            <a:r>
              <a:rPr lang="en-US" dirty="0"/>
              <a:t>No matter how it’s used, the steps for implementing are the same.</a:t>
            </a:r>
          </a:p>
        </p:txBody>
      </p:sp>
    </p:spTree>
    <p:extLst>
      <p:ext uri="{BB962C8B-B14F-4D97-AF65-F5344CB8AC3E}">
        <p14:creationId xmlns:p14="http://schemas.microsoft.com/office/powerpoint/2010/main" val="427814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222F-CAAB-47C3-BDB6-EB0A62C9950B}"/>
              </a:ext>
            </a:extLst>
          </p:cNvPr>
          <p:cNvSpPr>
            <a:spLocks noGrp="1"/>
          </p:cNvSpPr>
          <p:nvPr>
            <p:ph type="title"/>
          </p:nvPr>
        </p:nvSpPr>
        <p:spPr/>
        <p:txBody>
          <a:bodyPr/>
          <a:lstStyle/>
          <a:p>
            <a:r>
              <a:rPr lang="en-US" dirty="0"/>
              <a:t>Self-monitoring Implementation Process</a:t>
            </a:r>
          </a:p>
        </p:txBody>
      </p:sp>
      <p:sp>
        <p:nvSpPr>
          <p:cNvPr id="3" name="Text Placeholder 2">
            <a:extLst>
              <a:ext uri="{FF2B5EF4-FFF2-40B4-BE49-F238E27FC236}">
                <a16:creationId xmlns:a16="http://schemas.microsoft.com/office/drawing/2014/main" id="{48E914A8-210D-4102-8EFD-D1393FE4B7E9}"/>
              </a:ext>
            </a:extLst>
          </p:cNvPr>
          <p:cNvSpPr>
            <a:spLocks noGrp="1"/>
          </p:cNvSpPr>
          <p:nvPr>
            <p:ph idx="1"/>
          </p:nvPr>
        </p:nvSpPr>
        <p:spPr/>
        <p:txBody>
          <a:bodyPr>
            <a:normAutofit/>
          </a:bodyPr>
          <a:lstStyle/>
          <a:p>
            <a:pPr marL="173736" indent="-173736"/>
            <a:r>
              <a:rPr lang="en-US" dirty="0"/>
              <a:t>Identify the problem behavior.</a:t>
            </a:r>
          </a:p>
          <a:p>
            <a:pPr marL="173736" indent="-173736"/>
            <a:r>
              <a:rPr lang="en-US" dirty="0"/>
              <a:t>Define the replacement behavior.</a:t>
            </a:r>
          </a:p>
          <a:p>
            <a:pPr marL="173736" indent="-173736"/>
            <a:r>
              <a:rPr lang="en-US" dirty="0"/>
              <a:t>Design the procedure, process, and materials.</a:t>
            </a:r>
          </a:p>
          <a:p>
            <a:pPr marL="173736" indent="-173736"/>
            <a:r>
              <a:rPr lang="en-US" dirty="0"/>
              <a:t>Teach the student how to self-monitor.</a:t>
            </a:r>
          </a:p>
          <a:p>
            <a:pPr marL="173736" indent="-173736"/>
            <a:r>
              <a:rPr lang="en-US" dirty="0"/>
              <a:t>Teach staff about the intervention.</a:t>
            </a:r>
          </a:p>
          <a:p>
            <a:pPr marL="173736" indent="-173736"/>
            <a:r>
              <a:rPr lang="en-US" dirty="0"/>
              <a:t>Collect baseline data.</a:t>
            </a:r>
          </a:p>
          <a:p>
            <a:pPr marL="173736" indent="-173736"/>
            <a:r>
              <a:rPr lang="en-US" dirty="0"/>
              <a:t>Progress monitor student data over time.</a:t>
            </a:r>
          </a:p>
          <a:p>
            <a:pPr marL="173736" indent="-173736"/>
            <a:r>
              <a:rPr lang="en-US" dirty="0"/>
              <a:t>Follow up and fade the intervention.</a:t>
            </a:r>
          </a:p>
        </p:txBody>
      </p:sp>
    </p:spTree>
    <p:extLst>
      <p:ext uri="{BB962C8B-B14F-4D97-AF65-F5344CB8AC3E}">
        <p14:creationId xmlns:p14="http://schemas.microsoft.com/office/powerpoint/2010/main" val="7746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833C-F154-47E2-8437-D8CF2D9CBFFD}"/>
              </a:ext>
            </a:extLst>
          </p:cNvPr>
          <p:cNvSpPr>
            <a:spLocks noGrp="1"/>
          </p:cNvSpPr>
          <p:nvPr>
            <p:ph type="title"/>
          </p:nvPr>
        </p:nvSpPr>
        <p:spPr/>
        <p:txBody>
          <a:bodyPr/>
          <a:lstStyle/>
          <a:p>
            <a:r>
              <a:rPr lang="en-US" sz="5400" dirty="0"/>
              <a:t>Defining the Desired Behavior</a:t>
            </a:r>
          </a:p>
        </p:txBody>
      </p:sp>
      <p:sp>
        <p:nvSpPr>
          <p:cNvPr id="3" name="Text Placeholder 2">
            <a:extLst>
              <a:ext uri="{FF2B5EF4-FFF2-40B4-BE49-F238E27FC236}">
                <a16:creationId xmlns:a16="http://schemas.microsoft.com/office/drawing/2014/main" id="{F8435132-49B4-4106-B4F6-873E937B3164}"/>
              </a:ext>
            </a:extLst>
          </p:cNvPr>
          <p:cNvSpPr>
            <a:spLocks noGrp="1"/>
          </p:cNvSpPr>
          <p:nvPr>
            <p:ph idx="1"/>
          </p:nvPr>
        </p:nvSpPr>
        <p:spPr/>
        <p:txBody>
          <a:bodyPr>
            <a:normAutofit/>
          </a:bodyPr>
          <a:lstStyle/>
          <a:p>
            <a:pPr marL="50800" indent="0">
              <a:buNone/>
            </a:pPr>
            <a:r>
              <a:rPr lang="en-US" dirty="0"/>
              <a:t>Define the behavior with these characteristics:</a:t>
            </a:r>
          </a:p>
          <a:p>
            <a:pPr marL="457200" lvl="1" indent="-173736"/>
            <a:r>
              <a:rPr lang="en-US" sz="2800" dirty="0"/>
              <a:t>Observable</a:t>
            </a:r>
          </a:p>
          <a:p>
            <a:pPr marL="457200" lvl="1" indent="-173736"/>
            <a:r>
              <a:rPr lang="en-US" sz="2800" dirty="0"/>
              <a:t>Measurable</a:t>
            </a:r>
          </a:p>
          <a:p>
            <a:pPr marL="457200" lvl="1" indent="-173736"/>
            <a:r>
              <a:rPr lang="en-US" sz="2800" dirty="0"/>
              <a:t>Positively stated</a:t>
            </a:r>
          </a:p>
          <a:p>
            <a:pPr marL="457200" lvl="1" indent="-173736"/>
            <a:r>
              <a:rPr lang="en-US" sz="2800" dirty="0"/>
              <a:t>Understandable</a:t>
            </a:r>
          </a:p>
          <a:p>
            <a:pPr marL="457200" lvl="1" indent="-173736"/>
            <a:r>
              <a:rPr lang="en-US" sz="2800" dirty="0"/>
              <a:t>Always applicable</a:t>
            </a:r>
          </a:p>
          <a:p>
            <a:pPr lvl="1"/>
            <a:endParaRPr lang="en-US" sz="2800" dirty="0"/>
          </a:p>
          <a:p>
            <a:pPr marL="0" indent="0">
              <a:buNone/>
            </a:pPr>
            <a:r>
              <a:rPr lang="en-US" dirty="0"/>
              <a:t>The behavior/skill must already be in the student’s repertoire.</a:t>
            </a:r>
          </a:p>
        </p:txBody>
      </p:sp>
    </p:spTree>
    <p:extLst>
      <p:ext uri="{BB962C8B-B14F-4D97-AF65-F5344CB8AC3E}">
        <p14:creationId xmlns:p14="http://schemas.microsoft.com/office/powerpoint/2010/main" val="1373837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6617</TotalTime>
  <Words>4877</Words>
  <Application>Microsoft Office PowerPoint</Application>
  <PresentationFormat>Widescreen</PresentationFormat>
  <Paragraphs>585</Paragraphs>
  <Slides>59</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Symbol</vt:lpstr>
      <vt:lpstr>Wingdings</vt:lpstr>
      <vt:lpstr>Office Theme</vt:lpstr>
      <vt:lpstr>Additional Tier II Interventions: Self-monitoring and Mentoring</vt:lpstr>
      <vt:lpstr>Purpose of This Module Provide information on implementing student self-monitoring and mentoring interventions</vt:lpstr>
      <vt:lpstr>Objectives</vt:lpstr>
      <vt:lpstr>Self-monitoring</vt:lpstr>
      <vt:lpstr>Purpose of Self-monitoring Interventions</vt:lpstr>
      <vt:lpstr>Which Students? </vt:lpstr>
      <vt:lpstr>Serves Multiple Purposes</vt:lpstr>
      <vt:lpstr>Self-monitoring Implementation Process</vt:lpstr>
      <vt:lpstr>Defining the Desired Behavior</vt:lpstr>
      <vt:lpstr>Designing the Process</vt:lpstr>
      <vt:lpstr>Example of Self-monitoring</vt:lpstr>
      <vt:lpstr>Monitoring Student Progress</vt:lpstr>
      <vt:lpstr>Monitoring Progress</vt:lpstr>
      <vt:lpstr>Example: Elementary Daily Progress Report</vt:lpstr>
      <vt:lpstr>Example: High School Daily Progress Report</vt:lpstr>
      <vt:lpstr>Fading and Exit from Intervention</vt:lpstr>
      <vt:lpstr>Resources Needed</vt:lpstr>
      <vt:lpstr>Self-monitoring Intervention Checklist</vt:lpstr>
      <vt:lpstr>Self-monitoring Adaptations:  Fading Tool, Classroom-wide Support</vt:lpstr>
      <vt:lpstr>Self-monitoring as a Fading Tool</vt:lpstr>
      <vt:lpstr>How it Works</vt:lpstr>
      <vt:lpstr>Self-monitoring as Classroom Support</vt:lpstr>
      <vt:lpstr>Steps for Designing the Intervention</vt:lpstr>
      <vt:lpstr>Involve the Class in the Design Process</vt:lpstr>
      <vt:lpstr>Mentoring</vt:lpstr>
      <vt:lpstr>What is Mentoring?</vt:lpstr>
      <vt:lpstr>Which Students?</vt:lpstr>
      <vt:lpstr>Why Provide Mentoring?</vt:lpstr>
      <vt:lpstr>Research — Outcomes of Mentoring</vt:lpstr>
      <vt:lpstr>Steps In Building A Mentoring Program</vt:lpstr>
      <vt:lpstr>1. Needs Assessment</vt:lpstr>
      <vt:lpstr>2. Understanding Mentoring</vt:lpstr>
      <vt:lpstr>3. Logic Model (Goals and Objectives)</vt:lpstr>
      <vt:lpstr>Example of a Logic Model Template</vt:lpstr>
      <vt:lpstr>PowerPoint Presentation</vt:lpstr>
      <vt:lpstr>Basic vs. Formal Mentoring Programs</vt:lpstr>
      <vt:lpstr>Basic vs. Formal Mentoring Programs cont.</vt:lpstr>
      <vt:lpstr>Developing a Mentoring Program</vt:lpstr>
      <vt:lpstr>Checklist of Essential Features</vt:lpstr>
      <vt:lpstr>Checklist, cont.</vt:lpstr>
      <vt:lpstr>Qualities of a Good Mentor</vt:lpstr>
      <vt:lpstr>What is Expected of the Mentor</vt:lpstr>
      <vt:lpstr>What is NOT Expected of a Mentor</vt:lpstr>
      <vt:lpstr>Examples of Mentoring Programs</vt:lpstr>
      <vt:lpstr>Elementary Example</vt:lpstr>
      <vt:lpstr>KCPS Lunch Buddies, cont.</vt:lpstr>
      <vt:lpstr>Example Check and Connect - PBIS Tier II  Tremper High School  Kenosha, Wisconsin </vt:lpstr>
      <vt:lpstr>Example Check and Connect - PBIS Tier II  Tremper High School  Kenosha, Wisconsin (cont.)</vt:lpstr>
      <vt:lpstr>Progress Monitoring</vt:lpstr>
      <vt:lpstr>What Needs to be Monitored?</vt:lpstr>
      <vt:lpstr>Checklist: Fidelity of Implementation</vt:lpstr>
      <vt:lpstr>Checklist: Fidelity of Implementation</vt:lpstr>
      <vt:lpstr>Social Validity</vt:lpstr>
      <vt:lpstr>Social Validity Questionnaire (Student)</vt:lpstr>
      <vt:lpstr>Summary and Resources</vt:lpstr>
      <vt:lpstr>Summary</vt:lpstr>
      <vt:lpstr>Self-monitoring Resources </vt:lpstr>
      <vt:lpstr>Mentoring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Tier II Interventions: Self-Monitoring and Mentoring</dc:title>
  <dc:creator>Rebecca Hegger</dc:creator>
  <cp:lastModifiedBy>Rebecca Hegger</cp:lastModifiedBy>
  <cp:revision>106</cp:revision>
  <dcterms:created xsi:type="dcterms:W3CDTF">2019-07-11T15:07:19Z</dcterms:created>
  <dcterms:modified xsi:type="dcterms:W3CDTF">2020-07-07T18:29:16Z</dcterms:modified>
</cp:coreProperties>
</file>