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257" r:id="rId2"/>
    <p:sldId id="1336" r:id="rId3"/>
    <p:sldId id="256" r:id="rId4"/>
    <p:sldId id="1363" r:id="rId5"/>
    <p:sldId id="1259" r:id="rId6"/>
    <p:sldId id="1299" r:id="rId7"/>
    <p:sldId id="1261" r:id="rId8"/>
    <p:sldId id="297" r:id="rId9"/>
    <p:sldId id="283" r:id="rId10"/>
    <p:sldId id="1289" r:id="rId11"/>
    <p:sldId id="1341" r:id="rId12"/>
    <p:sldId id="1280" r:id="rId13"/>
    <p:sldId id="1283" r:id="rId14"/>
    <p:sldId id="1284" r:id="rId15"/>
    <p:sldId id="1281" r:id="rId16"/>
    <p:sldId id="1361" r:id="rId17"/>
    <p:sldId id="310" r:id="rId18"/>
    <p:sldId id="317" r:id="rId19"/>
    <p:sldId id="318" r:id="rId20"/>
    <p:sldId id="320" r:id="rId21"/>
    <p:sldId id="1339" r:id="rId22"/>
    <p:sldId id="1317" r:id="rId23"/>
    <p:sldId id="1344" r:id="rId24"/>
    <p:sldId id="1356" r:id="rId25"/>
    <p:sldId id="1318" r:id="rId26"/>
    <p:sldId id="1348" r:id="rId27"/>
    <p:sldId id="1350" r:id="rId28"/>
    <p:sldId id="1343" r:id="rId29"/>
    <p:sldId id="276" r:id="rId30"/>
    <p:sldId id="265" r:id="rId31"/>
    <p:sldId id="266" r:id="rId32"/>
    <p:sldId id="285" r:id="rId33"/>
    <p:sldId id="1329" r:id="rId34"/>
    <p:sldId id="1328" r:id="rId35"/>
    <p:sldId id="1331" r:id="rId36"/>
    <p:sldId id="1351" r:id="rId37"/>
    <p:sldId id="1353" r:id="rId38"/>
    <p:sldId id="1355" r:id="rId39"/>
    <p:sldId id="1354" r:id="rId40"/>
    <p:sldId id="1340" r:id="rId41"/>
    <p:sldId id="1362" r:id="rId42"/>
    <p:sldId id="1347" r:id="rId43"/>
    <p:sldId id="1352" r:id="rId44"/>
    <p:sldId id="1357" r:id="rId45"/>
    <p:sldId id="1358" r:id="rId46"/>
    <p:sldId id="1359" r:id="rId47"/>
    <p:sldId id="1360" r:id="rId48"/>
    <p:sldId id="1337" r:id="rId49"/>
    <p:sldId id="1338" r:id="rId50"/>
    <p:sldId id="1346" r:id="rId51"/>
    <p:sldId id="1364" r:id="rId52"/>
    <p:sldId id="1365" r:id="rId53"/>
    <p:sldId id="1345"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ffice of Behavioral Research &amp; Eval" initials="OoBR&amp;E" lastIdx="10" clrIdx="0">
    <p:extLst>
      <p:ext uri="{19B8F6BF-5375-455C-9EA6-DF929625EA0E}">
        <p15:presenceInfo xmlns:p15="http://schemas.microsoft.com/office/powerpoint/2012/main" userId="S-1-5-21-1547161642-1343024091-725345543-6258" providerId="AD"/>
      </p:ext>
    </p:extLst>
  </p:cmAuthor>
  <p:cmAuthor id="2" name="Rebecca Hegger" initials="RH" lastIdx="7" clrIdx="1">
    <p:extLst>
      <p:ext uri="{19B8F6BF-5375-455C-9EA6-DF929625EA0E}">
        <p15:presenceInfo xmlns:p15="http://schemas.microsoft.com/office/powerpoint/2012/main" userId="1ae0273c735cb329" providerId="Windows Live"/>
      </p:ext>
    </p:extLst>
  </p:cmAuthor>
  <p:cmAuthor id="3" name="Anne Merten" initials="AM" lastIdx="3" clrIdx="2">
    <p:extLst>
      <p:ext uri="{19B8F6BF-5375-455C-9EA6-DF929625EA0E}">
        <p15:presenceInfo xmlns:p15="http://schemas.microsoft.com/office/powerpoint/2012/main" userId="S-1-5-21-1547161642-1343024091-725345543-33301" providerId="AD"/>
      </p:ext>
    </p:extLst>
  </p:cmAuthor>
  <p:cmAuthor id="4" name="anybody" initials="a" lastIdx="1" clrIdx="3">
    <p:extLst>
      <p:ext uri="{19B8F6BF-5375-455C-9EA6-DF929625EA0E}">
        <p15:presenceInfo xmlns:p15="http://schemas.microsoft.com/office/powerpoint/2012/main" userId="ea64531e021afc9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476DA"/>
    <a:srgbClr val="2E448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839" autoAdjust="0"/>
    <p:restoredTop sz="76508" autoAdjust="0"/>
  </p:normalViewPr>
  <p:slideViewPr>
    <p:cSldViewPr snapToGrid="0">
      <p:cViewPr varScale="1">
        <p:scale>
          <a:sx n="65" d="100"/>
          <a:sy n="65" d="100"/>
        </p:scale>
        <p:origin x="1046" y="58"/>
      </p:cViewPr>
      <p:guideLst/>
    </p:cSldViewPr>
  </p:slideViewPr>
  <p:notesTextViewPr>
    <p:cViewPr>
      <p:scale>
        <a:sx n="3" d="2"/>
        <a:sy n="3" d="2"/>
      </p:scale>
      <p:origin x="0" y="0"/>
    </p:cViewPr>
  </p:notesTextViewPr>
  <p:sorterViewPr>
    <p:cViewPr>
      <p:scale>
        <a:sx n="100" d="100"/>
        <a:sy n="100" d="100"/>
      </p:scale>
      <p:origin x="0" y="-278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sv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sv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D021A2-F967-40B5-94E1-B04AFFD6E1CF}" type="doc">
      <dgm:prSet loTypeId="urn:microsoft.com/office/officeart/2018/2/layout/IconVerticalSolidList" loCatId="icon" qsTypeId="urn:microsoft.com/office/officeart/2005/8/quickstyle/simple4" qsCatId="simple" csTypeId="urn:microsoft.com/office/officeart/2018/5/colors/Iconchunking_neutralbg_colorful1" csCatId="colorful" phldr="1"/>
      <dgm:spPr/>
      <dgm:t>
        <a:bodyPr/>
        <a:lstStyle/>
        <a:p>
          <a:endParaRPr lang="en-US"/>
        </a:p>
      </dgm:t>
    </dgm:pt>
    <dgm:pt modelId="{4C055C3F-B459-43FD-81C8-6EF5A857E710}">
      <dgm:prSet custT="1"/>
      <dgm:spPr/>
      <dgm:t>
        <a:bodyPr/>
        <a:lstStyle/>
        <a:p>
          <a:r>
            <a:rPr lang="en-US" sz="2000" b="1" dirty="0"/>
            <a:t>Teach, coach: </a:t>
          </a:r>
          <a:r>
            <a:rPr lang="en-US" sz="2000" b="0" dirty="0"/>
            <a:t>Introduce and define the skill and steps to completing the skill; why is it important?</a:t>
          </a:r>
        </a:p>
      </dgm:t>
    </dgm:pt>
    <dgm:pt modelId="{46797FB4-41F0-4A72-B3BA-EA020A67C037}" type="parTrans" cxnId="{0B38E875-1AA0-41E9-9C3C-F06109DC2F96}">
      <dgm:prSet/>
      <dgm:spPr/>
      <dgm:t>
        <a:bodyPr/>
        <a:lstStyle/>
        <a:p>
          <a:endParaRPr lang="en-US" sz="2000"/>
        </a:p>
      </dgm:t>
    </dgm:pt>
    <dgm:pt modelId="{7311C5A3-47D2-48A2-BE46-2B3B83D78DEC}" type="sibTrans" cxnId="{0B38E875-1AA0-41E9-9C3C-F06109DC2F96}">
      <dgm:prSet/>
      <dgm:spPr/>
      <dgm:t>
        <a:bodyPr/>
        <a:lstStyle/>
        <a:p>
          <a:endParaRPr lang="en-US" sz="2000"/>
        </a:p>
      </dgm:t>
    </dgm:pt>
    <dgm:pt modelId="{136AB0E6-7C49-444B-B2A3-91E5363C6F4B}">
      <dgm:prSet custT="1"/>
      <dgm:spPr/>
      <dgm:t>
        <a:bodyPr/>
        <a:lstStyle/>
        <a:p>
          <a:r>
            <a:rPr lang="en-US" sz="2000" b="1" dirty="0"/>
            <a:t>Model: </a:t>
          </a:r>
          <a:r>
            <a:rPr lang="en-US" sz="2000" b="0" dirty="0"/>
            <a:t>Show all steps; ask the student to help with role play; discuss alternative appropriate behaviors </a:t>
          </a:r>
        </a:p>
      </dgm:t>
    </dgm:pt>
    <dgm:pt modelId="{40BD124B-6A00-49CE-8030-3EBBAED5DD00}" type="parTrans" cxnId="{72305169-AC7D-43E9-B5BF-107865724B3E}">
      <dgm:prSet/>
      <dgm:spPr/>
      <dgm:t>
        <a:bodyPr/>
        <a:lstStyle/>
        <a:p>
          <a:endParaRPr lang="en-US" sz="2000"/>
        </a:p>
      </dgm:t>
    </dgm:pt>
    <dgm:pt modelId="{8843B579-4D88-45CD-BB16-DB2A4DDD5DA8}" type="sibTrans" cxnId="{72305169-AC7D-43E9-B5BF-107865724B3E}">
      <dgm:prSet/>
      <dgm:spPr/>
      <dgm:t>
        <a:bodyPr/>
        <a:lstStyle/>
        <a:p>
          <a:endParaRPr lang="en-US" sz="2000"/>
        </a:p>
      </dgm:t>
    </dgm:pt>
    <dgm:pt modelId="{67A55BD0-F059-4C35-9604-C651A0614F51}">
      <dgm:prSet custT="1"/>
      <dgm:spPr/>
      <dgm:t>
        <a:bodyPr/>
        <a:lstStyle/>
        <a:p>
          <a:r>
            <a:rPr lang="en-US" sz="2000" b="1" dirty="0"/>
            <a:t>Role play: </a:t>
          </a:r>
          <a:r>
            <a:rPr lang="en-US" sz="2000" b="0" dirty="0"/>
            <a:t>Check for understanding; have students model the skill and others give feedback </a:t>
          </a:r>
        </a:p>
      </dgm:t>
    </dgm:pt>
    <dgm:pt modelId="{309F5A2C-C807-4862-A92C-A1D77063D439}" type="parTrans" cxnId="{579EA3B6-CEE5-4117-A260-9044C9AA0498}">
      <dgm:prSet/>
      <dgm:spPr/>
      <dgm:t>
        <a:bodyPr/>
        <a:lstStyle/>
        <a:p>
          <a:endParaRPr lang="en-US" sz="2000"/>
        </a:p>
      </dgm:t>
    </dgm:pt>
    <dgm:pt modelId="{84333A5F-32D1-43B3-8666-CED08234A25B}" type="sibTrans" cxnId="{579EA3B6-CEE5-4117-A260-9044C9AA0498}">
      <dgm:prSet/>
      <dgm:spPr/>
      <dgm:t>
        <a:bodyPr/>
        <a:lstStyle/>
        <a:p>
          <a:endParaRPr lang="en-US" sz="2000"/>
        </a:p>
      </dgm:t>
    </dgm:pt>
    <dgm:pt modelId="{8B190F61-A3A8-446A-97B2-240E0E2CD555}">
      <dgm:prSet custT="1"/>
      <dgm:spPr/>
      <dgm:t>
        <a:bodyPr/>
        <a:lstStyle/>
        <a:p>
          <a:r>
            <a:rPr lang="en-US" sz="2000" b="1" dirty="0"/>
            <a:t>Practice: </a:t>
          </a:r>
          <a:r>
            <a:rPr lang="en-US" sz="2000" b="0" dirty="0"/>
            <a:t>Students practice in pairs and give each other feedback; encourage practice outside of class (homework)</a:t>
          </a:r>
        </a:p>
      </dgm:t>
    </dgm:pt>
    <dgm:pt modelId="{15E4E3AF-7E68-4EFF-B363-421F64EFA6AB}" type="parTrans" cxnId="{C4205EBF-C9A0-44E1-B6DB-1AC671E1166C}">
      <dgm:prSet/>
      <dgm:spPr/>
      <dgm:t>
        <a:bodyPr/>
        <a:lstStyle/>
        <a:p>
          <a:endParaRPr lang="en-US" sz="2000"/>
        </a:p>
      </dgm:t>
    </dgm:pt>
    <dgm:pt modelId="{A7716EA2-59A4-4C0A-B591-46ABD745C649}" type="sibTrans" cxnId="{C4205EBF-C9A0-44E1-B6DB-1AC671E1166C}">
      <dgm:prSet/>
      <dgm:spPr/>
      <dgm:t>
        <a:bodyPr/>
        <a:lstStyle/>
        <a:p>
          <a:endParaRPr lang="en-US" sz="2000"/>
        </a:p>
      </dgm:t>
    </dgm:pt>
    <dgm:pt modelId="{92FAEE06-6CA0-474B-B5A5-6587AB3195D4}">
      <dgm:prSet custT="1"/>
      <dgm:spPr/>
      <dgm:t>
        <a:bodyPr/>
        <a:lstStyle/>
        <a:p>
          <a:r>
            <a:rPr lang="en-US" sz="2000" b="1" dirty="0"/>
            <a:t>Monitor Progress: </a:t>
          </a:r>
          <a:r>
            <a:rPr lang="en-US" sz="2000" b="0" dirty="0"/>
            <a:t>Encourage student to self-monitor; ask teachers to monitor and rate student’s progress</a:t>
          </a:r>
        </a:p>
      </dgm:t>
    </dgm:pt>
    <dgm:pt modelId="{391BADBF-8731-4904-AA6E-75A4A76E3F76}" type="parTrans" cxnId="{3D6B1735-7ECC-4074-8AB1-BD654AB8BEEE}">
      <dgm:prSet/>
      <dgm:spPr/>
      <dgm:t>
        <a:bodyPr/>
        <a:lstStyle/>
        <a:p>
          <a:endParaRPr lang="en-US" sz="2000"/>
        </a:p>
      </dgm:t>
    </dgm:pt>
    <dgm:pt modelId="{E0EC1ABF-5012-4434-93FF-68F07B02655F}" type="sibTrans" cxnId="{3D6B1735-7ECC-4074-8AB1-BD654AB8BEEE}">
      <dgm:prSet/>
      <dgm:spPr/>
      <dgm:t>
        <a:bodyPr/>
        <a:lstStyle/>
        <a:p>
          <a:endParaRPr lang="en-US" sz="2000"/>
        </a:p>
      </dgm:t>
    </dgm:pt>
    <dgm:pt modelId="{2C2742B1-9E62-4021-B35E-C561A846C4D6}">
      <dgm:prSet custT="1"/>
      <dgm:spPr/>
      <dgm:t>
        <a:bodyPr/>
        <a:lstStyle/>
        <a:p>
          <a:r>
            <a:rPr lang="en-US" sz="2000" b="1" dirty="0"/>
            <a:t>Generalize</a:t>
          </a:r>
          <a:r>
            <a:rPr lang="en-US" sz="2000" dirty="0"/>
            <a:t>: Encourage use of skills in various settings and recruit others to prompt use of new skills; encourage parents to work with students</a:t>
          </a:r>
        </a:p>
      </dgm:t>
    </dgm:pt>
    <dgm:pt modelId="{B8220724-DB82-47E1-98C6-B25C7B0C897C}" type="parTrans" cxnId="{BF2A88F2-7E37-44D7-ABD4-D9B5453126A0}">
      <dgm:prSet/>
      <dgm:spPr/>
      <dgm:t>
        <a:bodyPr/>
        <a:lstStyle/>
        <a:p>
          <a:endParaRPr lang="en-US" sz="2000"/>
        </a:p>
      </dgm:t>
    </dgm:pt>
    <dgm:pt modelId="{F2AD4BBB-AAED-4C9C-B99E-7381927A1119}" type="sibTrans" cxnId="{BF2A88F2-7E37-44D7-ABD4-D9B5453126A0}">
      <dgm:prSet/>
      <dgm:spPr/>
      <dgm:t>
        <a:bodyPr/>
        <a:lstStyle/>
        <a:p>
          <a:endParaRPr lang="en-US" sz="2000"/>
        </a:p>
      </dgm:t>
    </dgm:pt>
    <dgm:pt modelId="{8A019168-102A-4438-A507-229A4E82B5FB}" type="pres">
      <dgm:prSet presAssocID="{DFD021A2-F967-40B5-94E1-B04AFFD6E1CF}" presName="root" presStyleCnt="0">
        <dgm:presLayoutVars>
          <dgm:dir/>
          <dgm:resizeHandles val="exact"/>
        </dgm:presLayoutVars>
      </dgm:prSet>
      <dgm:spPr/>
    </dgm:pt>
    <dgm:pt modelId="{7CC00E50-2C15-4C67-A510-048F42CA4159}" type="pres">
      <dgm:prSet presAssocID="{4C055C3F-B459-43FD-81C8-6EF5A857E710}" presName="compNode" presStyleCnt="0"/>
      <dgm:spPr/>
    </dgm:pt>
    <dgm:pt modelId="{5E0C91D8-C213-499F-A57B-66820ACD16F2}" type="pres">
      <dgm:prSet presAssocID="{4C055C3F-B459-43FD-81C8-6EF5A857E710}" presName="bgRect" presStyleLbl="bgShp" presStyleIdx="0" presStyleCnt="6"/>
      <dgm:spPr/>
    </dgm:pt>
    <dgm:pt modelId="{9029CC0B-6631-463E-BCF7-14919EEAB45D}" type="pres">
      <dgm:prSet presAssocID="{4C055C3F-B459-43FD-81C8-6EF5A857E710}" presName="iconRect" presStyleLbl="node1" presStyleIdx="0" presStyleCnt="6"/>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Speech"/>
        </a:ext>
      </dgm:extLst>
    </dgm:pt>
    <dgm:pt modelId="{C1BA9D32-F415-4B17-820F-39960C6267B8}" type="pres">
      <dgm:prSet presAssocID="{4C055C3F-B459-43FD-81C8-6EF5A857E710}" presName="spaceRect" presStyleCnt="0"/>
      <dgm:spPr/>
    </dgm:pt>
    <dgm:pt modelId="{B6E7434D-5C2A-4CA1-AD0E-F28283080E66}" type="pres">
      <dgm:prSet presAssocID="{4C055C3F-B459-43FD-81C8-6EF5A857E710}" presName="parTx" presStyleLbl="revTx" presStyleIdx="0" presStyleCnt="6">
        <dgm:presLayoutVars>
          <dgm:chMax val="0"/>
          <dgm:chPref val="0"/>
        </dgm:presLayoutVars>
      </dgm:prSet>
      <dgm:spPr/>
    </dgm:pt>
    <dgm:pt modelId="{541815DD-84C7-4642-9394-39A92F3DA945}" type="pres">
      <dgm:prSet presAssocID="{7311C5A3-47D2-48A2-BE46-2B3B83D78DEC}" presName="sibTrans" presStyleCnt="0"/>
      <dgm:spPr/>
    </dgm:pt>
    <dgm:pt modelId="{C75BE1F4-30D0-4387-8153-BF09208996C4}" type="pres">
      <dgm:prSet presAssocID="{136AB0E6-7C49-444B-B2A3-91E5363C6F4B}" presName="compNode" presStyleCnt="0"/>
      <dgm:spPr/>
    </dgm:pt>
    <dgm:pt modelId="{F1AFD0B2-3AF3-4DBB-BDA1-7D2CCD7B5AA1}" type="pres">
      <dgm:prSet presAssocID="{136AB0E6-7C49-444B-B2A3-91E5363C6F4B}" presName="bgRect" presStyleLbl="bgShp" presStyleIdx="1" presStyleCnt="6"/>
      <dgm:spPr/>
    </dgm:pt>
    <dgm:pt modelId="{B55F360F-74A7-4E86-ACB3-231BC23EB820}" type="pres">
      <dgm:prSet presAssocID="{136AB0E6-7C49-444B-B2A3-91E5363C6F4B}" presName="iconRect" presStyleLbl="node1" presStyleIdx="1" presStyleCnt="6"/>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Teacher"/>
        </a:ext>
      </dgm:extLst>
    </dgm:pt>
    <dgm:pt modelId="{6A6252A9-9597-4B2C-9AE8-CB6F097247F1}" type="pres">
      <dgm:prSet presAssocID="{136AB0E6-7C49-444B-B2A3-91E5363C6F4B}" presName="spaceRect" presStyleCnt="0"/>
      <dgm:spPr/>
    </dgm:pt>
    <dgm:pt modelId="{58BE4A7C-01D2-465E-BBAB-02902A3CEF11}" type="pres">
      <dgm:prSet presAssocID="{136AB0E6-7C49-444B-B2A3-91E5363C6F4B}" presName="parTx" presStyleLbl="revTx" presStyleIdx="1" presStyleCnt="6">
        <dgm:presLayoutVars>
          <dgm:chMax val="0"/>
          <dgm:chPref val="0"/>
        </dgm:presLayoutVars>
      </dgm:prSet>
      <dgm:spPr/>
    </dgm:pt>
    <dgm:pt modelId="{B2697542-5167-4E6B-ACB1-580AEA3DBF8A}" type="pres">
      <dgm:prSet presAssocID="{8843B579-4D88-45CD-BB16-DB2A4DDD5DA8}" presName="sibTrans" presStyleCnt="0"/>
      <dgm:spPr/>
    </dgm:pt>
    <dgm:pt modelId="{A914A6E5-2BEC-4AD2-9C04-A6A51D1F66A2}" type="pres">
      <dgm:prSet presAssocID="{67A55BD0-F059-4C35-9604-C651A0614F51}" presName="compNode" presStyleCnt="0"/>
      <dgm:spPr/>
    </dgm:pt>
    <dgm:pt modelId="{53B5A185-3130-4ED5-9B20-E865AEB2D059}" type="pres">
      <dgm:prSet presAssocID="{67A55BD0-F059-4C35-9604-C651A0614F51}" presName="bgRect" presStyleLbl="bgShp" presStyleIdx="2" presStyleCnt="6"/>
      <dgm:spPr/>
    </dgm:pt>
    <dgm:pt modelId="{8C529EB9-F3CD-488A-B8D7-7762B31AF4F8}" type="pres">
      <dgm:prSet presAssocID="{67A55BD0-F059-4C35-9604-C651A0614F51}" presName="iconRect" presStyleLbl="node1" presStyleIdx="2" presStyleCnt="6"/>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Walk"/>
        </a:ext>
      </dgm:extLst>
    </dgm:pt>
    <dgm:pt modelId="{4240168B-2984-4AC1-AF0C-A818AE48C19E}" type="pres">
      <dgm:prSet presAssocID="{67A55BD0-F059-4C35-9604-C651A0614F51}" presName="spaceRect" presStyleCnt="0"/>
      <dgm:spPr/>
    </dgm:pt>
    <dgm:pt modelId="{2603FDE5-6BCC-4A73-9A93-1CCC2D58C6A7}" type="pres">
      <dgm:prSet presAssocID="{67A55BD0-F059-4C35-9604-C651A0614F51}" presName="parTx" presStyleLbl="revTx" presStyleIdx="2" presStyleCnt="6">
        <dgm:presLayoutVars>
          <dgm:chMax val="0"/>
          <dgm:chPref val="0"/>
        </dgm:presLayoutVars>
      </dgm:prSet>
      <dgm:spPr/>
    </dgm:pt>
    <dgm:pt modelId="{350A7734-41D2-49AD-8866-B11F73B6A7FE}" type="pres">
      <dgm:prSet presAssocID="{84333A5F-32D1-43B3-8666-CED08234A25B}" presName="sibTrans" presStyleCnt="0"/>
      <dgm:spPr/>
    </dgm:pt>
    <dgm:pt modelId="{D01FDAFE-B0C4-4DA1-8315-3029D12398F6}" type="pres">
      <dgm:prSet presAssocID="{8B190F61-A3A8-446A-97B2-240E0E2CD555}" presName="compNode" presStyleCnt="0"/>
      <dgm:spPr/>
    </dgm:pt>
    <dgm:pt modelId="{8C3D3BA4-A8C8-457D-8BE3-A0D11A85B25E}" type="pres">
      <dgm:prSet presAssocID="{8B190F61-A3A8-446A-97B2-240E0E2CD555}" presName="bgRect" presStyleLbl="bgShp" presStyleIdx="3" presStyleCnt="6"/>
      <dgm:spPr/>
    </dgm:pt>
    <dgm:pt modelId="{7C7DAFD6-6EF8-4830-984C-797C020C81E9}" type="pres">
      <dgm:prSet presAssocID="{8B190F61-A3A8-446A-97B2-240E0E2CD555}" presName="iconRect" presStyleLbl="node1" presStyleIdx="3" presStyleCnt="6"/>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Chat"/>
        </a:ext>
      </dgm:extLst>
    </dgm:pt>
    <dgm:pt modelId="{FBBA671E-6070-45CE-8285-F4CD6AFA24A2}" type="pres">
      <dgm:prSet presAssocID="{8B190F61-A3A8-446A-97B2-240E0E2CD555}" presName="spaceRect" presStyleCnt="0"/>
      <dgm:spPr/>
    </dgm:pt>
    <dgm:pt modelId="{25E84C9F-FA18-4963-A698-2BD5687699B1}" type="pres">
      <dgm:prSet presAssocID="{8B190F61-A3A8-446A-97B2-240E0E2CD555}" presName="parTx" presStyleLbl="revTx" presStyleIdx="3" presStyleCnt="6">
        <dgm:presLayoutVars>
          <dgm:chMax val="0"/>
          <dgm:chPref val="0"/>
        </dgm:presLayoutVars>
      </dgm:prSet>
      <dgm:spPr/>
    </dgm:pt>
    <dgm:pt modelId="{9E214C7C-6981-4E45-822E-04E77B077D59}" type="pres">
      <dgm:prSet presAssocID="{A7716EA2-59A4-4C0A-B591-46ABD745C649}" presName="sibTrans" presStyleCnt="0"/>
      <dgm:spPr/>
    </dgm:pt>
    <dgm:pt modelId="{8C552873-FA13-4D0E-BFCB-1EA22C2D4BE0}" type="pres">
      <dgm:prSet presAssocID="{92FAEE06-6CA0-474B-B5A5-6587AB3195D4}" presName="compNode" presStyleCnt="0"/>
      <dgm:spPr/>
    </dgm:pt>
    <dgm:pt modelId="{1B70AE05-70FE-480B-8A73-329528EEAB52}" type="pres">
      <dgm:prSet presAssocID="{92FAEE06-6CA0-474B-B5A5-6587AB3195D4}" presName="bgRect" presStyleLbl="bgShp" presStyleIdx="4" presStyleCnt="6"/>
      <dgm:spPr/>
    </dgm:pt>
    <dgm:pt modelId="{223D533D-4DCC-45F0-8E25-0CCD99DDA557}" type="pres">
      <dgm:prSet presAssocID="{92FAEE06-6CA0-474B-B5A5-6587AB3195D4}" presName="iconRect" presStyleLbl="node1" presStyleIdx="4" presStyleCnt="6"/>
      <dgm:spPr>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a:noFill/>
        </a:ln>
      </dgm:spPr>
      <dgm:extLst>
        <a:ext uri="{E40237B7-FDA0-4F09-8148-C483321AD2D9}">
          <dgm14:cNvPr xmlns:dgm14="http://schemas.microsoft.com/office/drawing/2010/diagram" id="0" name="" descr="Checklist"/>
        </a:ext>
      </dgm:extLst>
    </dgm:pt>
    <dgm:pt modelId="{A6EE56C1-F085-4E87-AFB4-4B1EC9D75B71}" type="pres">
      <dgm:prSet presAssocID="{92FAEE06-6CA0-474B-B5A5-6587AB3195D4}" presName="spaceRect" presStyleCnt="0"/>
      <dgm:spPr/>
    </dgm:pt>
    <dgm:pt modelId="{D1FE7B9B-AADB-4DC1-8936-1D571EF3BF5D}" type="pres">
      <dgm:prSet presAssocID="{92FAEE06-6CA0-474B-B5A5-6587AB3195D4}" presName="parTx" presStyleLbl="revTx" presStyleIdx="4" presStyleCnt="6">
        <dgm:presLayoutVars>
          <dgm:chMax val="0"/>
          <dgm:chPref val="0"/>
        </dgm:presLayoutVars>
      </dgm:prSet>
      <dgm:spPr/>
    </dgm:pt>
    <dgm:pt modelId="{ABE35DB3-582B-4A92-8867-B3C585EC9B20}" type="pres">
      <dgm:prSet presAssocID="{E0EC1ABF-5012-4434-93FF-68F07B02655F}" presName="sibTrans" presStyleCnt="0"/>
      <dgm:spPr/>
    </dgm:pt>
    <dgm:pt modelId="{530A1C8B-A9D8-40EB-A67A-32BAAD3298B8}" type="pres">
      <dgm:prSet presAssocID="{2C2742B1-9E62-4021-B35E-C561A846C4D6}" presName="compNode" presStyleCnt="0"/>
      <dgm:spPr/>
    </dgm:pt>
    <dgm:pt modelId="{0C098654-75D3-45C6-9123-9B9BAAA42725}" type="pres">
      <dgm:prSet presAssocID="{2C2742B1-9E62-4021-B35E-C561A846C4D6}" presName="bgRect" presStyleLbl="bgShp" presStyleIdx="5" presStyleCnt="6" custScaleY="140755" custLinFactNeighborX="427" custLinFactNeighborY="5001"/>
      <dgm:spPr/>
    </dgm:pt>
    <dgm:pt modelId="{A263118D-4031-4003-A21C-99189343EFE8}" type="pres">
      <dgm:prSet presAssocID="{2C2742B1-9E62-4021-B35E-C561A846C4D6}" presName="iconRect" presStyleLbl="node1" presStyleIdx="5" presStyleCnt="6"/>
      <dgm:spPr>
        <a:blipFill>
          <a:blip xmlns:r="http://schemas.openxmlformats.org/officeDocument/2006/relationships"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a:ln>
          <a:noFill/>
        </a:ln>
      </dgm:spPr>
      <dgm:extLst>
        <a:ext uri="{E40237B7-FDA0-4F09-8148-C483321AD2D9}">
          <dgm14:cNvPr xmlns:dgm14="http://schemas.microsoft.com/office/drawing/2010/diagram" id="0" name="" descr="World"/>
        </a:ext>
      </dgm:extLst>
    </dgm:pt>
    <dgm:pt modelId="{9F53702F-7ED0-4E26-BFD0-4ED501F116FE}" type="pres">
      <dgm:prSet presAssocID="{2C2742B1-9E62-4021-B35E-C561A846C4D6}" presName="spaceRect" presStyleCnt="0"/>
      <dgm:spPr/>
    </dgm:pt>
    <dgm:pt modelId="{18EA93F4-135C-42BE-8EB6-C6B4D7459422}" type="pres">
      <dgm:prSet presAssocID="{2C2742B1-9E62-4021-B35E-C561A846C4D6}" presName="parTx" presStyleLbl="revTx" presStyleIdx="5" presStyleCnt="6">
        <dgm:presLayoutVars>
          <dgm:chMax val="0"/>
          <dgm:chPref val="0"/>
        </dgm:presLayoutVars>
      </dgm:prSet>
      <dgm:spPr/>
    </dgm:pt>
  </dgm:ptLst>
  <dgm:cxnLst>
    <dgm:cxn modelId="{13437B27-94B8-4370-BE49-70E9A6C3D5BB}" type="presOf" srcId="{67A55BD0-F059-4C35-9604-C651A0614F51}" destId="{2603FDE5-6BCC-4A73-9A93-1CCC2D58C6A7}" srcOrd="0" destOrd="0" presId="urn:microsoft.com/office/officeart/2018/2/layout/IconVerticalSolidList"/>
    <dgm:cxn modelId="{3D6B1735-7ECC-4074-8AB1-BD654AB8BEEE}" srcId="{DFD021A2-F967-40B5-94E1-B04AFFD6E1CF}" destId="{92FAEE06-6CA0-474B-B5A5-6587AB3195D4}" srcOrd="4" destOrd="0" parTransId="{391BADBF-8731-4904-AA6E-75A4A76E3F76}" sibTransId="{E0EC1ABF-5012-4434-93FF-68F07B02655F}"/>
    <dgm:cxn modelId="{6CF98945-372F-496F-8B5D-6039E7544F8B}" type="presOf" srcId="{8B190F61-A3A8-446A-97B2-240E0E2CD555}" destId="{25E84C9F-FA18-4963-A698-2BD5687699B1}" srcOrd="0" destOrd="0" presId="urn:microsoft.com/office/officeart/2018/2/layout/IconVerticalSolidList"/>
    <dgm:cxn modelId="{43183C48-6FB0-4371-9100-F34F435A32ED}" type="presOf" srcId="{92FAEE06-6CA0-474B-B5A5-6587AB3195D4}" destId="{D1FE7B9B-AADB-4DC1-8936-1D571EF3BF5D}" srcOrd="0" destOrd="0" presId="urn:microsoft.com/office/officeart/2018/2/layout/IconVerticalSolidList"/>
    <dgm:cxn modelId="{72305169-AC7D-43E9-B5BF-107865724B3E}" srcId="{DFD021A2-F967-40B5-94E1-B04AFFD6E1CF}" destId="{136AB0E6-7C49-444B-B2A3-91E5363C6F4B}" srcOrd="1" destOrd="0" parTransId="{40BD124B-6A00-49CE-8030-3EBBAED5DD00}" sibTransId="{8843B579-4D88-45CD-BB16-DB2A4DDD5DA8}"/>
    <dgm:cxn modelId="{A03C396C-5D07-4957-A68C-39E1DC39BB5E}" type="presOf" srcId="{4C055C3F-B459-43FD-81C8-6EF5A857E710}" destId="{B6E7434D-5C2A-4CA1-AD0E-F28283080E66}" srcOrd="0" destOrd="0" presId="urn:microsoft.com/office/officeart/2018/2/layout/IconVerticalSolidList"/>
    <dgm:cxn modelId="{0B38E875-1AA0-41E9-9C3C-F06109DC2F96}" srcId="{DFD021A2-F967-40B5-94E1-B04AFFD6E1CF}" destId="{4C055C3F-B459-43FD-81C8-6EF5A857E710}" srcOrd="0" destOrd="0" parTransId="{46797FB4-41F0-4A72-B3BA-EA020A67C037}" sibTransId="{7311C5A3-47D2-48A2-BE46-2B3B83D78DEC}"/>
    <dgm:cxn modelId="{2E1B465A-8572-41E2-A215-9C5916C5DC15}" type="presOf" srcId="{136AB0E6-7C49-444B-B2A3-91E5363C6F4B}" destId="{58BE4A7C-01D2-465E-BBAB-02902A3CEF11}" srcOrd="0" destOrd="0" presId="urn:microsoft.com/office/officeart/2018/2/layout/IconVerticalSolidList"/>
    <dgm:cxn modelId="{89860299-A1CA-42B7-9F74-EBE2B98446A0}" type="presOf" srcId="{DFD021A2-F967-40B5-94E1-B04AFFD6E1CF}" destId="{8A019168-102A-4438-A507-229A4E82B5FB}" srcOrd="0" destOrd="0" presId="urn:microsoft.com/office/officeart/2018/2/layout/IconVerticalSolidList"/>
    <dgm:cxn modelId="{579EA3B6-CEE5-4117-A260-9044C9AA0498}" srcId="{DFD021A2-F967-40B5-94E1-B04AFFD6E1CF}" destId="{67A55BD0-F059-4C35-9604-C651A0614F51}" srcOrd="2" destOrd="0" parTransId="{309F5A2C-C807-4862-A92C-A1D77063D439}" sibTransId="{84333A5F-32D1-43B3-8666-CED08234A25B}"/>
    <dgm:cxn modelId="{C4205EBF-C9A0-44E1-B6DB-1AC671E1166C}" srcId="{DFD021A2-F967-40B5-94E1-B04AFFD6E1CF}" destId="{8B190F61-A3A8-446A-97B2-240E0E2CD555}" srcOrd="3" destOrd="0" parTransId="{15E4E3AF-7E68-4EFF-B363-421F64EFA6AB}" sibTransId="{A7716EA2-59A4-4C0A-B591-46ABD745C649}"/>
    <dgm:cxn modelId="{3DAD20C6-AB0E-4AD9-8A0B-4B82C559FF8E}" type="presOf" srcId="{2C2742B1-9E62-4021-B35E-C561A846C4D6}" destId="{18EA93F4-135C-42BE-8EB6-C6B4D7459422}" srcOrd="0" destOrd="0" presId="urn:microsoft.com/office/officeart/2018/2/layout/IconVerticalSolidList"/>
    <dgm:cxn modelId="{BF2A88F2-7E37-44D7-ABD4-D9B5453126A0}" srcId="{DFD021A2-F967-40B5-94E1-B04AFFD6E1CF}" destId="{2C2742B1-9E62-4021-B35E-C561A846C4D6}" srcOrd="5" destOrd="0" parTransId="{B8220724-DB82-47E1-98C6-B25C7B0C897C}" sibTransId="{F2AD4BBB-AAED-4C9C-B99E-7381927A1119}"/>
    <dgm:cxn modelId="{80D4A910-5B6A-44EB-B3BA-A71CDDAED5EE}" type="presParOf" srcId="{8A019168-102A-4438-A507-229A4E82B5FB}" destId="{7CC00E50-2C15-4C67-A510-048F42CA4159}" srcOrd="0" destOrd="0" presId="urn:microsoft.com/office/officeart/2018/2/layout/IconVerticalSolidList"/>
    <dgm:cxn modelId="{5846905D-0C78-43EC-8343-61A98621035F}" type="presParOf" srcId="{7CC00E50-2C15-4C67-A510-048F42CA4159}" destId="{5E0C91D8-C213-499F-A57B-66820ACD16F2}" srcOrd="0" destOrd="0" presId="urn:microsoft.com/office/officeart/2018/2/layout/IconVerticalSolidList"/>
    <dgm:cxn modelId="{89510F1B-C9F4-4A60-954F-A694AF178B9E}" type="presParOf" srcId="{7CC00E50-2C15-4C67-A510-048F42CA4159}" destId="{9029CC0B-6631-463E-BCF7-14919EEAB45D}" srcOrd="1" destOrd="0" presId="urn:microsoft.com/office/officeart/2018/2/layout/IconVerticalSolidList"/>
    <dgm:cxn modelId="{045DD615-A172-4DA0-9268-DB4C70D38FF4}" type="presParOf" srcId="{7CC00E50-2C15-4C67-A510-048F42CA4159}" destId="{C1BA9D32-F415-4B17-820F-39960C6267B8}" srcOrd="2" destOrd="0" presId="urn:microsoft.com/office/officeart/2018/2/layout/IconVerticalSolidList"/>
    <dgm:cxn modelId="{5AB33028-8393-49D8-B78F-B69D1D520737}" type="presParOf" srcId="{7CC00E50-2C15-4C67-A510-048F42CA4159}" destId="{B6E7434D-5C2A-4CA1-AD0E-F28283080E66}" srcOrd="3" destOrd="0" presId="urn:microsoft.com/office/officeart/2018/2/layout/IconVerticalSolidList"/>
    <dgm:cxn modelId="{8749E625-930C-4DD8-A650-5D0C7FA70721}" type="presParOf" srcId="{8A019168-102A-4438-A507-229A4E82B5FB}" destId="{541815DD-84C7-4642-9394-39A92F3DA945}" srcOrd="1" destOrd="0" presId="urn:microsoft.com/office/officeart/2018/2/layout/IconVerticalSolidList"/>
    <dgm:cxn modelId="{01D3268F-9DCD-4624-8CC0-E95A24919009}" type="presParOf" srcId="{8A019168-102A-4438-A507-229A4E82B5FB}" destId="{C75BE1F4-30D0-4387-8153-BF09208996C4}" srcOrd="2" destOrd="0" presId="urn:microsoft.com/office/officeart/2018/2/layout/IconVerticalSolidList"/>
    <dgm:cxn modelId="{1AF4C470-ECB7-4EB1-A116-F74690282C98}" type="presParOf" srcId="{C75BE1F4-30D0-4387-8153-BF09208996C4}" destId="{F1AFD0B2-3AF3-4DBB-BDA1-7D2CCD7B5AA1}" srcOrd="0" destOrd="0" presId="urn:microsoft.com/office/officeart/2018/2/layout/IconVerticalSolidList"/>
    <dgm:cxn modelId="{9DF8D130-A239-4312-96AA-AD50927B5565}" type="presParOf" srcId="{C75BE1F4-30D0-4387-8153-BF09208996C4}" destId="{B55F360F-74A7-4E86-ACB3-231BC23EB820}" srcOrd="1" destOrd="0" presId="urn:microsoft.com/office/officeart/2018/2/layout/IconVerticalSolidList"/>
    <dgm:cxn modelId="{E08DF522-FF7F-49D5-B1EB-F032868642C1}" type="presParOf" srcId="{C75BE1F4-30D0-4387-8153-BF09208996C4}" destId="{6A6252A9-9597-4B2C-9AE8-CB6F097247F1}" srcOrd="2" destOrd="0" presId="urn:microsoft.com/office/officeart/2018/2/layout/IconVerticalSolidList"/>
    <dgm:cxn modelId="{0C8A14DD-EB22-4D5A-8AA8-13C24BCC83A1}" type="presParOf" srcId="{C75BE1F4-30D0-4387-8153-BF09208996C4}" destId="{58BE4A7C-01D2-465E-BBAB-02902A3CEF11}" srcOrd="3" destOrd="0" presId="urn:microsoft.com/office/officeart/2018/2/layout/IconVerticalSolidList"/>
    <dgm:cxn modelId="{A082FF79-3414-4791-B2C8-328611072C75}" type="presParOf" srcId="{8A019168-102A-4438-A507-229A4E82B5FB}" destId="{B2697542-5167-4E6B-ACB1-580AEA3DBF8A}" srcOrd="3" destOrd="0" presId="urn:microsoft.com/office/officeart/2018/2/layout/IconVerticalSolidList"/>
    <dgm:cxn modelId="{4DC6DCD6-4879-4978-859F-992C63B7246E}" type="presParOf" srcId="{8A019168-102A-4438-A507-229A4E82B5FB}" destId="{A914A6E5-2BEC-4AD2-9C04-A6A51D1F66A2}" srcOrd="4" destOrd="0" presId="urn:microsoft.com/office/officeart/2018/2/layout/IconVerticalSolidList"/>
    <dgm:cxn modelId="{870E88F9-EC3C-4976-BBDF-0E42755C1BDA}" type="presParOf" srcId="{A914A6E5-2BEC-4AD2-9C04-A6A51D1F66A2}" destId="{53B5A185-3130-4ED5-9B20-E865AEB2D059}" srcOrd="0" destOrd="0" presId="urn:microsoft.com/office/officeart/2018/2/layout/IconVerticalSolidList"/>
    <dgm:cxn modelId="{F01840BA-1687-4866-B162-379CCB6FA711}" type="presParOf" srcId="{A914A6E5-2BEC-4AD2-9C04-A6A51D1F66A2}" destId="{8C529EB9-F3CD-488A-B8D7-7762B31AF4F8}" srcOrd="1" destOrd="0" presId="urn:microsoft.com/office/officeart/2018/2/layout/IconVerticalSolidList"/>
    <dgm:cxn modelId="{7B780563-F921-4A1A-A09E-A774CBAF284D}" type="presParOf" srcId="{A914A6E5-2BEC-4AD2-9C04-A6A51D1F66A2}" destId="{4240168B-2984-4AC1-AF0C-A818AE48C19E}" srcOrd="2" destOrd="0" presId="urn:microsoft.com/office/officeart/2018/2/layout/IconVerticalSolidList"/>
    <dgm:cxn modelId="{6DF0BE96-4DDB-4A2E-8F97-220E54638479}" type="presParOf" srcId="{A914A6E5-2BEC-4AD2-9C04-A6A51D1F66A2}" destId="{2603FDE5-6BCC-4A73-9A93-1CCC2D58C6A7}" srcOrd="3" destOrd="0" presId="urn:microsoft.com/office/officeart/2018/2/layout/IconVerticalSolidList"/>
    <dgm:cxn modelId="{5E736154-222A-4251-93BC-8F86DEA38171}" type="presParOf" srcId="{8A019168-102A-4438-A507-229A4E82B5FB}" destId="{350A7734-41D2-49AD-8866-B11F73B6A7FE}" srcOrd="5" destOrd="0" presId="urn:microsoft.com/office/officeart/2018/2/layout/IconVerticalSolidList"/>
    <dgm:cxn modelId="{23EBA70C-EAAB-4854-88D3-6271213500D3}" type="presParOf" srcId="{8A019168-102A-4438-A507-229A4E82B5FB}" destId="{D01FDAFE-B0C4-4DA1-8315-3029D12398F6}" srcOrd="6" destOrd="0" presId="urn:microsoft.com/office/officeart/2018/2/layout/IconVerticalSolidList"/>
    <dgm:cxn modelId="{30796EA8-B8FB-4686-9D3F-09518C4B7521}" type="presParOf" srcId="{D01FDAFE-B0C4-4DA1-8315-3029D12398F6}" destId="{8C3D3BA4-A8C8-457D-8BE3-A0D11A85B25E}" srcOrd="0" destOrd="0" presId="urn:microsoft.com/office/officeart/2018/2/layout/IconVerticalSolidList"/>
    <dgm:cxn modelId="{C7F98E73-FB3E-43B6-8D48-3A4AE402E6C2}" type="presParOf" srcId="{D01FDAFE-B0C4-4DA1-8315-3029D12398F6}" destId="{7C7DAFD6-6EF8-4830-984C-797C020C81E9}" srcOrd="1" destOrd="0" presId="urn:microsoft.com/office/officeart/2018/2/layout/IconVerticalSolidList"/>
    <dgm:cxn modelId="{A4352996-2E0F-4665-9DA4-E30A6E97A98C}" type="presParOf" srcId="{D01FDAFE-B0C4-4DA1-8315-3029D12398F6}" destId="{FBBA671E-6070-45CE-8285-F4CD6AFA24A2}" srcOrd="2" destOrd="0" presId="urn:microsoft.com/office/officeart/2018/2/layout/IconVerticalSolidList"/>
    <dgm:cxn modelId="{2A917341-39C6-4DDF-B5A8-F3560FDD955E}" type="presParOf" srcId="{D01FDAFE-B0C4-4DA1-8315-3029D12398F6}" destId="{25E84C9F-FA18-4963-A698-2BD5687699B1}" srcOrd="3" destOrd="0" presId="urn:microsoft.com/office/officeart/2018/2/layout/IconVerticalSolidList"/>
    <dgm:cxn modelId="{5F9CF6A5-10E2-441E-96F9-11475BC3F829}" type="presParOf" srcId="{8A019168-102A-4438-A507-229A4E82B5FB}" destId="{9E214C7C-6981-4E45-822E-04E77B077D59}" srcOrd="7" destOrd="0" presId="urn:microsoft.com/office/officeart/2018/2/layout/IconVerticalSolidList"/>
    <dgm:cxn modelId="{284FD5C6-AA41-4105-90B7-DA4607C0383E}" type="presParOf" srcId="{8A019168-102A-4438-A507-229A4E82B5FB}" destId="{8C552873-FA13-4D0E-BFCB-1EA22C2D4BE0}" srcOrd="8" destOrd="0" presId="urn:microsoft.com/office/officeart/2018/2/layout/IconVerticalSolidList"/>
    <dgm:cxn modelId="{E3A24E62-19FE-464D-BC18-8B175FCD962F}" type="presParOf" srcId="{8C552873-FA13-4D0E-BFCB-1EA22C2D4BE0}" destId="{1B70AE05-70FE-480B-8A73-329528EEAB52}" srcOrd="0" destOrd="0" presId="urn:microsoft.com/office/officeart/2018/2/layout/IconVerticalSolidList"/>
    <dgm:cxn modelId="{FF96E88E-941A-48A9-8222-DDDB85C4CECE}" type="presParOf" srcId="{8C552873-FA13-4D0E-BFCB-1EA22C2D4BE0}" destId="{223D533D-4DCC-45F0-8E25-0CCD99DDA557}" srcOrd="1" destOrd="0" presId="urn:microsoft.com/office/officeart/2018/2/layout/IconVerticalSolidList"/>
    <dgm:cxn modelId="{13E9A487-A0E5-4BAD-8B26-26C88A7421FF}" type="presParOf" srcId="{8C552873-FA13-4D0E-BFCB-1EA22C2D4BE0}" destId="{A6EE56C1-F085-4E87-AFB4-4B1EC9D75B71}" srcOrd="2" destOrd="0" presId="urn:microsoft.com/office/officeart/2018/2/layout/IconVerticalSolidList"/>
    <dgm:cxn modelId="{914C2A2C-AE7E-4DFC-83DF-B6373173C0D0}" type="presParOf" srcId="{8C552873-FA13-4D0E-BFCB-1EA22C2D4BE0}" destId="{D1FE7B9B-AADB-4DC1-8936-1D571EF3BF5D}" srcOrd="3" destOrd="0" presId="urn:microsoft.com/office/officeart/2018/2/layout/IconVerticalSolidList"/>
    <dgm:cxn modelId="{1A0F0329-F791-41AE-8D50-1E8B6B9A7911}" type="presParOf" srcId="{8A019168-102A-4438-A507-229A4E82B5FB}" destId="{ABE35DB3-582B-4A92-8867-B3C585EC9B20}" srcOrd="9" destOrd="0" presId="urn:microsoft.com/office/officeart/2018/2/layout/IconVerticalSolidList"/>
    <dgm:cxn modelId="{40B56B1C-8D60-4E31-A564-D9F22E5A3AC2}" type="presParOf" srcId="{8A019168-102A-4438-A507-229A4E82B5FB}" destId="{530A1C8B-A9D8-40EB-A67A-32BAAD3298B8}" srcOrd="10" destOrd="0" presId="urn:microsoft.com/office/officeart/2018/2/layout/IconVerticalSolidList"/>
    <dgm:cxn modelId="{30D65DA6-AC31-4FAB-B0AF-A6E68B669ECD}" type="presParOf" srcId="{530A1C8B-A9D8-40EB-A67A-32BAAD3298B8}" destId="{0C098654-75D3-45C6-9123-9B9BAAA42725}" srcOrd="0" destOrd="0" presId="urn:microsoft.com/office/officeart/2018/2/layout/IconVerticalSolidList"/>
    <dgm:cxn modelId="{D997BC4A-A21E-4F46-88C0-9E3F5D86B09D}" type="presParOf" srcId="{530A1C8B-A9D8-40EB-A67A-32BAAD3298B8}" destId="{A263118D-4031-4003-A21C-99189343EFE8}" srcOrd="1" destOrd="0" presId="urn:microsoft.com/office/officeart/2018/2/layout/IconVerticalSolidList"/>
    <dgm:cxn modelId="{00E39B5C-0654-45A1-AA8F-58E3BA2E05AF}" type="presParOf" srcId="{530A1C8B-A9D8-40EB-A67A-32BAAD3298B8}" destId="{9F53702F-7ED0-4E26-BFD0-4ED501F116FE}" srcOrd="2" destOrd="0" presId="urn:microsoft.com/office/officeart/2018/2/layout/IconVerticalSolidList"/>
    <dgm:cxn modelId="{F3BBAB03-935E-4888-B0B3-135329715475}" type="presParOf" srcId="{530A1C8B-A9D8-40EB-A67A-32BAAD3298B8}" destId="{18EA93F4-135C-42BE-8EB6-C6B4D7459422}" srcOrd="3" destOrd="0" presId="urn:microsoft.com/office/officeart/2018/2/layout/IconVerticalSolidList"/>
  </dgm:cxnLst>
  <dgm:bg>
    <a:solidFill>
      <a:schemeClr val="bg2">
        <a:lumMod val="40000"/>
        <a:lumOff val="60000"/>
      </a:schemeClr>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0C91D8-C213-499F-A57B-66820ACD16F2}">
      <dsp:nvSpPr>
        <dsp:cNvPr id="0" name=""/>
        <dsp:cNvSpPr/>
      </dsp:nvSpPr>
      <dsp:spPr>
        <a:xfrm>
          <a:off x="0" y="74090"/>
          <a:ext cx="11448287" cy="46257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9029CC0B-6631-463E-BCF7-14919EEAB45D}">
      <dsp:nvSpPr>
        <dsp:cNvPr id="0" name=""/>
        <dsp:cNvSpPr/>
      </dsp:nvSpPr>
      <dsp:spPr>
        <a:xfrm>
          <a:off x="139928" y="178169"/>
          <a:ext cx="254664" cy="254415"/>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B6E7434D-5C2A-4CA1-AD0E-F28283080E66}">
      <dsp:nvSpPr>
        <dsp:cNvPr id="0" name=""/>
        <dsp:cNvSpPr/>
      </dsp:nvSpPr>
      <dsp:spPr>
        <a:xfrm>
          <a:off x="534521" y="74090"/>
          <a:ext cx="10849825" cy="5782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1195" tIns="61195" rIns="61195" bIns="61195" numCol="1" spcCol="1270" anchor="ctr" anchorCtr="0">
          <a:noAutofit/>
        </a:bodyPr>
        <a:lstStyle/>
        <a:p>
          <a:pPr marL="0" lvl="0" indent="0" algn="l" defTabSz="889000">
            <a:lnSpc>
              <a:spcPct val="90000"/>
            </a:lnSpc>
            <a:spcBef>
              <a:spcPct val="0"/>
            </a:spcBef>
            <a:spcAft>
              <a:spcPct val="35000"/>
            </a:spcAft>
            <a:buNone/>
          </a:pPr>
          <a:r>
            <a:rPr lang="en-US" sz="2000" b="1" kern="1200" dirty="0"/>
            <a:t>Teach, coach: </a:t>
          </a:r>
          <a:r>
            <a:rPr lang="en-US" sz="2000" b="0" kern="1200" dirty="0"/>
            <a:t>Introduce and define the skill and steps to completing the skill; why is it important?</a:t>
          </a:r>
        </a:p>
      </dsp:txBody>
      <dsp:txXfrm>
        <a:off x="534521" y="74090"/>
        <a:ext cx="10849825" cy="578217"/>
      </dsp:txXfrm>
    </dsp:sp>
    <dsp:sp modelId="{F1AFD0B2-3AF3-4DBB-BDA1-7D2CCD7B5AA1}">
      <dsp:nvSpPr>
        <dsp:cNvPr id="0" name=""/>
        <dsp:cNvSpPr/>
      </dsp:nvSpPr>
      <dsp:spPr>
        <a:xfrm>
          <a:off x="0" y="796862"/>
          <a:ext cx="11448287" cy="46257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B55F360F-74A7-4E86-ACB3-231BC23EB820}">
      <dsp:nvSpPr>
        <dsp:cNvPr id="0" name=""/>
        <dsp:cNvSpPr/>
      </dsp:nvSpPr>
      <dsp:spPr>
        <a:xfrm>
          <a:off x="139928" y="900941"/>
          <a:ext cx="254664" cy="254415"/>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58BE4A7C-01D2-465E-BBAB-02902A3CEF11}">
      <dsp:nvSpPr>
        <dsp:cNvPr id="0" name=""/>
        <dsp:cNvSpPr/>
      </dsp:nvSpPr>
      <dsp:spPr>
        <a:xfrm>
          <a:off x="534521" y="796862"/>
          <a:ext cx="10849825" cy="5782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1195" tIns="61195" rIns="61195" bIns="61195" numCol="1" spcCol="1270" anchor="ctr" anchorCtr="0">
          <a:noAutofit/>
        </a:bodyPr>
        <a:lstStyle/>
        <a:p>
          <a:pPr marL="0" lvl="0" indent="0" algn="l" defTabSz="889000">
            <a:lnSpc>
              <a:spcPct val="90000"/>
            </a:lnSpc>
            <a:spcBef>
              <a:spcPct val="0"/>
            </a:spcBef>
            <a:spcAft>
              <a:spcPct val="35000"/>
            </a:spcAft>
            <a:buNone/>
          </a:pPr>
          <a:r>
            <a:rPr lang="en-US" sz="2000" b="1" kern="1200" dirty="0"/>
            <a:t>Model: </a:t>
          </a:r>
          <a:r>
            <a:rPr lang="en-US" sz="2000" b="0" kern="1200" dirty="0"/>
            <a:t>Show all steps; ask the student to help with role play; discuss alternative appropriate behaviors </a:t>
          </a:r>
        </a:p>
      </dsp:txBody>
      <dsp:txXfrm>
        <a:off x="534521" y="796862"/>
        <a:ext cx="10849825" cy="578217"/>
      </dsp:txXfrm>
    </dsp:sp>
    <dsp:sp modelId="{53B5A185-3130-4ED5-9B20-E865AEB2D059}">
      <dsp:nvSpPr>
        <dsp:cNvPr id="0" name=""/>
        <dsp:cNvSpPr/>
      </dsp:nvSpPr>
      <dsp:spPr>
        <a:xfrm>
          <a:off x="0" y="1519633"/>
          <a:ext cx="11448287" cy="46257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8C529EB9-F3CD-488A-B8D7-7762B31AF4F8}">
      <dsp:nvSpPr>
        <dsp:cNvPr id="0" name=""/>
        <dsp:cNvSpPr/>
      </dsp:nvSpPr>
      <dsp:spPr>
        <a:xfrm>
          <a:off x="139928" y="1623712"/>
          <a:ext cx="254664" cy="254415"/>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2603FDE5-6BCC-4A73-9A93-1CCC2D58C6A7}">
      <dsp:nvSpPr>
        <dsp:cNvPr id="0" name=""/>
        <dsp:cNvSpPr/>
      </dsp:nvSpPr>
      <dsp:spPr>
        <a:xfrm>
          <a:off x="534521" y="1519633"/>
          <a:ext cx="10849825" cy="5782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1195" tIns="61195" rIns="61195" bIns="61195" numCol="1" spcCol="1270" anchor="ctr" anchorCtr="0">
          <a:noAutofit/>
        </a:bodyPr>
        <a:lstStyle/>
        <a:p>
          <a:pPr marL="0" lvl="0" indent="0" algn="l" defTabSz="889000">
            <a:lnSpc>
              <a:spcPct val="90000"/>
            </a:lnSpc>
            <a:spcBef>
              <a:spcPct val="0"/>
            </a:spcBef>
            <a:spcAft>
              <a:spcPct val="35000"/>
            </a:spcAft>
            <a:buNone/>
          </a:pPr>
          <a:r>
            <a:rPr lang="en-US" sz="2000" b="1" kern="1200" dirty="0"/>
            <a:t>Role play: </a:t>
          </a:r>
          <a:r>
            <a:rPr lang="en-US" sz="2000" b="0" kern="1200" dirty="0"/>
            <a:t>Check for understanding; have students model the skill and others give feedback </a:t>
          </a:r>
        </a:p>
      </dsp:txBody>
      <dsp:txXfrm>
        <a:off x="534521" y="1519633"/>
        <a:ext cx="10849825" cy="578217"/>
      </dsp:txXfrm>
    </dsp:sp>
    <dsp:sp modelId="{8C3D3BA4-A8C8-457D-8BE3-A0D11A85B25E}">
      <dsp:nvSpPr>
        <dsp:cNvPr id="0" name=""/>
        <dsp:cNvSpPr/>
      </dsp:nvSpPr>
      <dsp:spPr>
        <a:xfrm>
          <a:off x="0" y="2242405"/>
          <a:ext cx="11448287" cy="46257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7C7DAFD6-6EF8-4830-984C-797C020C81E9}">
      <dsp:nvSpPr>
        <dsp:cNvPr id="0" name=""/>
        <dsp:cNvSpPr/>
      </dsp:nvSpPr>
      <dsp:spPr>
        <a:xfrm>
          <a:off x="139928" y="2346484"/>
          <a:ext cx="254664" cy="254415"/>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25E84C9F-FA18-4963-A698-2BD5687699B1}">
      <dsp:nvSpPr>
        <dsp:cNvPr id="0" name=""/>
        <dsp:cNvSpPr/>
      </dsp:nvSpPr>
      <dsp:spPr>
        <a:xfrm>
          <a:off x="534521" y="2242405"/>
          <a:ext cx="10849825" cy="5782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1195" tIns="61195" rIns="61195" bIns="61195" numCol="1" spcCol="1270" anchor="ctr" anchorCtr="0">
          <a:noAutofit/>
        </a:bodyPr>
        <a:lstStyle/>
        <a:p>
          <a:pPr marL="0" lvl="0" indent="0" algn="l" defTabSz="889000">
            <a:lnSpc>
              <a:spcPct val="90000"/>
            </a:lnSpc>
            <a:spcBef>
              <a:spcPct val="0"/>
            </a:spcBef>
            <a:spcAft>
              <a:spcPct val="35000"/>
            </a:spcAft>
            <a:buNone/>
          </a:pPr>
          <a:r>
            <a:rPr lang="en-US" sz="2000" b="1" kern="1200" dirty="0"/>
            <a:t>Practice: </a:t>
          </a:r>
          <a:r>
            <a:rPr lang="en-US" sz="2000" b="0" kern="1200" dirty="0"/>
            <a:t>Students practice in pairs and give each other feedback; encourage practice outside of class (homework)</a:t>
          </a:r>
        </a:p>
      </dsp:txBody>
      <dsp:txXfrm>
        <a:off x="534521" y="2242405"/>
        <a:ext cx="10849825" cy="578217"/>
      </dsp:txXfrm>
    </dsp:sp>
    <dsp:sp modelId="{1B70AE05-70FE-480B-8A73-329528EEAB52}">
      <dsp:nvSpPr>
        <dsp:cNvPr id="0" name=""/>
        <dsp:cNvSpPr/>
      </dsp:nvSpPr>
      <dsp:spPr>
        <a:xfrm>
          <a:off x="0" y="2965176"/>
          <a:ext cx="11448287" cy="46257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223D533D-4DCC-45F0-8E25-0CCD99DDA557}">
      <dsp:nvSpPr>
        <dsp:cNvPr id="0" name=""/>
        <dsp:cNvSpPr/>
      </dsp:nvSpPr>
      <dsp:spPr>
        <a:xfrm>
          <a:off x="139928" y="3069255"/>
          <a:ext cx="254664" cy="254415"/>
        </a:xfrm>
        <a:prstGeom prst="rect">
          <a:avLst/>
        </a:prstGeom>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D1FE7B9B-AADB-4DC1-8936-1D571EF3BF5D}">
      <dsp:nvSpPr>
        <dsp:cNvPr id="0" name=""/>
        <dsp:cNvSpPr/>
      </dsp:nvSpPr>
      <dsp:spPr>
        <a:xfrm>
          <a:off x="534521" y="2965176"/>
          <a:ext cx="10849825" cy="5782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1195" tIns="61195" rIns="61195" bIns="61195" numCol="1" spcCol="1270" anchor="ctr" anchorCtr="0">
          <a:noAutofit/>
        </a:bodyPr>
        <a:lstStyle/>
        <a:p>
          <a:pPr marL="0" lvl="0" indent="0" algn="l" defTabSz="889000">
            <a:lnSpc>
              <a:spcPct val="90000"/>
            </a:lnSpc>
            <a:spcBef>
              <a:spcPct val="0"/>
            </a:spcBef>
            <a:spcAft>
              <a:spcPct val="35000"/>
            </a:spcAft>
            <a:buNone/>
          </a:pPr>
          <a:r>
            <a:rPr lang="en-US" sz="2000" b="1" kern="1200" dirty="0"/>
            <a:t>Monitor Progress: </a:t>
          </a:r>
          <a:r>
            <a:rPr lang="en-US" sz="2000" b="0" kern="1200" dirty="0"/>
            <a:t>Encourage student to self-monitor; ask teachers to monitor and rate student’s progress</a:t>
          </a:r>
        </a:p>
      </dsp:txBody>
      <dsp:txXfrm>
        <a:off x="534521" y="2965176"/>
        <a:ext cx="10849825" cy="578217"/>
      </dsp:txXfrm>
    </dsp:sp>
    <dsp:sp modelId="{0C098654-75D3-45C6-9123-9B9BAAA42725}">
      <dsp:nvSpPr>
        <dsp:cNvPr id="0" name=""/>
        <dsp:cNvSpPr/>
      </dsp:nvSpPr>
      <dsp:spPr>
        <a:xfrm>
          <a:off x="0" y="3711081"/>
          <a:ext cx="11448287" cy="65109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A263118D-4031-4003-A21C-99189343EFE8}">
      <dsp:nvSpPr>
        <dsp:cNvPr id="0" name=""/>
        <dsp:cNvSpPr/>
      </dsp:nvSpPr>
      <dsp:spPr>
        <a:xfrm>
          <a:off x="139928" y="3886288"/>
          <a:ext cx="254664" cy="254415"/>
        </a:xfrm>
        <a:prstGeom prst="rect">
          <a:avLst/>
        </a:prstGeom>
        <a:blipFill>
          <a:blip xmlns:r="http://schemas.openxmlformats.org/officeDocument/2006/relationships"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18EA93F4-135C-42BE-8EB6-C6B4D7459422}">
      <dsp:nvSpPr>
        <dsp:cNvPr id="0" name=""/>
        <dsp:cNvSpPr/>
      </dsp:nvSpPr>
      <dsp:spPr>
        <a:xfrm>
          <a:off x="534521" y="3782209"/>
          <a:ext cx="10849825" cy="5782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1195" tIns="61195" rIns="61195" bIns="61195" numCol="1" spcCol="1270" anchor="ctr" anchorCtr="0">
          <a:noAutofit/>
        </a:bodyPr>
        <a:lstStyle/>
        <a:p>
          <a:pPr marL="0" lvl="0" indent="0" algn="l" defTabSz="889000">
            <a:lnSpc>
              <a:spcPct val="90000"/>
            </a:lnSpc>
            <a:spcBef>
              <a:spcPct val="0"/>
            </a:spcBef>
            <a:spcAft>
              <a:spcPct val="35000"/>
            </a:spcAft>
            <a:buNone/>
          </a:pPr>
          <a:r>
            <a:rPr lang="en-US" sz="2000" b="1" kern="1200" dirty="0"/>
            <a:t>Generalize</a:t>
          </a:r>
          <a:r>
            <a:rPr lang="en-US" sz="2000" kern="1200" dirty="0"/>
            <a:t>: Encourage use of skills in various settings and recruit others to prompt use of new skills; encourage parents to work with students</a:t>
          </a:r>
        </a:p>
      </dsp:txBody>
      <dsp:txXfrm>
        <a:off x="534521" y="3782209"/>
        <a:ext cx="10849825" cy="578217"/>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DC2171-E2FE-4851-A774-326A641266E0}" type="datetimeFigureOut">
              <a:rPr lang="en-US" smtClean="0"/>
              <a:t>7/7/2020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771841-75EA-47B6-800A-E8A3C793229F}" type="slidenum">
              <a:rPr lang="en-US" smtClean="0"/>
              <a:t>‹#›</a:t>
            </a:fld>
            <a:endParaRPr lang="en-US"/>
          </a:p>
        </p:txBody>
      </p:sp>
    </p:spTree>
    <p:extLst>
      <p:ext uri="{BB962C8B-B14F-4D97-AF65-F5344CB8AC3E}">
        <p14:creationId xmlns:p14="http://schemas.microsoft.com/office/powerpoint/2010/main" val="24419837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pbismissouri.org/tier-2-and-tier-3-data-tools/"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pbisapps.org/Resources/Pages/PBIS-Assessment-Publications.aspx"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771841-75EA-47B6-800A-E8A3C793229F}" type="slidenum">
              <a:rPr lang="en-US" smtClean="0"/>
              <a:t>1</a:t>
            </a:fld>
            <a:endParaRPr lang="en-US"/>
          </a:p>
        </p:txBody>
      </p:sp>
    </p:spTree>
    <p:extLst>
      <p:ext uri="{BB962C8B-B14F-4D97-AF65-F5344CB8AC3E}">
        <p14:creationId xmlns:p14="http://schemas.microsoft.com/office/powerpoint/2010/main" val="36408135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pPr marL="171450" indent="-171450">
              <a:buFont typeface="Arial" panose="020B0604020202020204" pitchFamily="34" charset="0"/>
              <a:buChar char="•"/>
            </a:pPr>
            <a:r>
              <a:rPr lang="en-US" dirty="0"/>
              <a:t>Staff will be needed for both facilitation of groups and for helping students use their skills in other places and situations.</a:t>
            </a:r>
          </a:p>
          <a:p>
            <a:pPr marL="171450" indent="-171450">
              <a:buFont typeface="Arial" panose="020B0604020202020204" pitchFamily="34" charset="0"/>
              <a:buChar char="•"/>
            </a:pPr>
            <a:r>
              <a:rPr lang="en-US" dirty="0"/>
              <a:t>Schools/teams will have to decide what type of curriculum to use, based on the needs of students. There are social skills lessons commercially available, or schools might choose to create a curriculum based on their behavior expectations.</a:t>
            </a:r>
          </a:p>
          <a:p>
            <a:pPr marL="171450" indent="-171450">
              <a:buFont typeface="Arial" panose="020B0604020202020204" pitchFamily="34" charset="0"/>
              <a:buChar char="•"/>
            </a:pPr>
            <a:r>
              <a:rPr lang="en-US" dirty="0"/>
              <a:t>There will need to be times and physical spaces reserved for social skills groups to meet. Keep in mind that groups need to meet multiple times each week.</a:t>
            </a:r>
          </a:p>
          <a:p>
            <a:pPr marL="171450" indent="-171450">
              <a:buFont typeface="Arial" panose="020B0604020202020204" pitchFamily="34" charset="0"/>
              <a:buChar char="•"/>
            </a:pPr>
            <a:r>
              <a:rPr lang="en-US" dirty="0"/>
              <a:t>Schools/teams will need to have a process for assessing students’ social skills deficit areas. Slide 15 introduces assessment.</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863699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pPr marL="171450" indent="-171450">
              <a:buFont typeface="Arial" panose="020B0604020202020204" pitchFamily="34" charset="0"/>
              <a:buChar char="•"/>
            </a:pPr>
            <a:r>
              <a:rPr lang="en-US" dirty="0"/>
              <a:t>Groups need to be small enough that the facilitator is able to observe, interact with, and give feedback to all students.</a:t>
            </a:r>
          </a:p>
          <a:p>
            <a:pPr marL="171450" indent="-171450">
              <a:buFont typeface="Arial" panose="020B0604020202020204" pitchFamily="34" charset="0"/>
              <a:buChar char="•"/>
            </a:pPr>
            <a:r>
              <a:rPr lang="en-US" dirty="0"/>
              <a:t>Students can be grouped according to the type of social skill that needs to be taught and the social skills deficit – acquisition, performance, and</a:t>
            </a:r>
            <a:r>
              <a:rPr lang="en-US" baseline="0" dirty="0"/>
              <a:t> </a:t>
            </a:r>
            <a:r>
              <a:rPr lang="en-US" dirty="0"/>
              <a:t>fluency.</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914606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t>Trainer Notes: </a:t>
            </a:r>
          </a:p>
          <a:p>
            <a:pPr marL="171450" indent="-171450" eaLnBrk="1" hangingPunct="1">
              <a:buFont typeface="Arial" panose="020B0604020202020204" pitchFamily="34" charset="0"/>
              <a:buChar char="•"/>
            </a:pPr>
            <a:r>
              <a:rPr lang="en-US" dirty="0"/>
              <a:t>Assessment is done throughout the process – determining</a:t>
            </a:r>
            <a:r>
              <a:rPr lang="en-US" baseline="0" dirty="0"/>
              <a:t> p</a:t>
            </a:r>
            <a:r>
              <a:rPr lang="en-US" dirty="0"/>
              <a:t>lacement, determining skills to be taught and learned, and assessing effectiveness of the intervention:</a:t>
            </a:r>
          </a:p>
          <a:p>
            <a:pPr marL="457200" lvl="1" indent="-171450" eaLnBrk="1" hangingPunct="1">
              <a:buFont typeface="Arial" panose="020B0604020202020204" pitchFamily="34" charset="0"/>
              <a:buChar char="•"/>
            </a:pPr>
            <a:r>
              <a:rPr lang="en-US" dirty="0"/>
              <a:t>Behavior data and screening for selection of students for social skills interventions (there are examples of screening tools at the end in the resources section)</a:t>
            </a:r>
          </a:p>
          <a:p>
            <a:pPr marL="457200" lvl="1" indent="-171450" eaLnBrk="1" hangingPunct="1">
              <a:buFont typeface="Arial" panose="020B0604020202020204" pitchFamily="34" charset="0"/>
              <a:buChar char="•"/>
            </a:pPr>
            <a:r>
              <a:rPr lang="en-US" dirty="0"/>
              <a:t>Classification of specific types of social skills deficits [which skill area (e.g.,</a:t>
            </a:r>
            <a:r>
              <a:rPr lang="en-US" baseline="0" dirty="0"/>
              <a:t> </a:t>
            </a:r>
            <a:r>
              <a:rPr lang="en-US" dirty="0"/>
              <a:t>peer relations, compliance, etc.) has a deficit, and what kind of deficit is it (e.g., acquisition, performance, or fluency)]</a:t>
            </a:r>
          </a:p>
          <a:p>
            <a:pPr marL="457200" lvl="1" indent="-171450" eaLnBrk="1" hangingPunct="1">
              <a:buFont typeface="Arial" panose="020B0604020202020204" pitchFamily="34" charset="0"/>
              <a:buChar char="•"/>
            </a:pPr>
            <a:r>
              <a:rPr lang="en-US" dirty="0"/>
              <a:t>Selection of targeted skills and competing problem behaviors for intervention (What are the student’s problem behaviors and which skill deficits will help improve those behaviors?)</a:t>
            </a:r>
          </a:p>
          <a:p>
            <a:pPr marL="457200" lvl="1" indent="-171450" eaLnBrk="1" hangingPunct="1">
              <a:buFont typeface="Arial" panose="020B0604020202020204" pitchFamily="34" charset="0"/>
              <a:buChar char="•"/>
            </a:pPr>
            <a:r>
              <a:rPr lang="en-US" dirty="0"/>
              <a:t>Functional assessment – </a:t>
            </a:r>
            <a:r>
              <a:rPr lang="en-US" b="0" dirty="0"/>
              <a:t>the process to identify the function of a student’s behavior</a:t>
            </a:r>
            <a:r>
              <a:rPr lang="en-US" dirty="0"/>
              <a:t>. (Is social skills intervention appropriate for the student’s function of behavior?)</a:t>
            </a:r>
          </a:p>
          <a:p>
            <a:pPr marL="171450" lvl="0" indent="-171450" eaLnBrk="1" hangingPunct="1">
              <a:buFont typeface="Arial" panose="020B0604020202020204" pitchFamily="34" charset="0"/>
              <a:buChar char="•"/>
            </a:pPr>
            <a:r>
              <a:rPr lang="en-US" dirty="0"/>
              <a:t>Evaluation of the effects of the intervention –</a:t>
            </a:r>
            <a:r>
              <a:rPr lang="en-US" baseline="0" dirty="0"/>
              <a:t> </a:t>
            </a:r>
            <a:r>
              <a:rPr lang="en-US" dirty="0"/>
              <a:t>see next slide for more on this type of evaluation.</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113486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pPr marL="171450" indent="-171450">
              <a:buFont typeface="Arial" panose="020B0604020202020204" pitchFamily="34" charset="0"/>
              <a:buChar char="•"/>
            </a:pPr>
            <a:r>
              <a:rPr lang="en-US" dirty="0"/>
              <a:t>Some students just need a bigger “dose” of the school-wide behavioral expectations. If this type of group is needed, Tier I lesson plans can be used with the teaching and generalizing being more intense than what students get with Tier I teaching.</a:t>
            </a:r>
          </a:p>
          <a:p>
            <a:pPr marL="171450" indent="-171450">
              <a:buFont typeface="Arial" panose="020B0604020202020204" pitchFamily="34" charset="0"/>
              <a:buChar char="•"/>
            </a:pPr>
            <a:r>
              <a:rPr lang="en-US" dirty="0"/>
              <a:t>There are all kinds of evidence-based programs available, with lessons for all ages and various types of target skills/deficits.</a:t>
            </a:r>
          </a:p>
          <a:p>
            <a:pPr marL="171450" indent="-171450">
              <a:buFont typeface="Arial" panose="020B0604020202020204" pitchFamily="34" charset="0"/>
              <a:buChar char="•"/>
            </a:pPr>
            <a:r>
              <a:rPr lang="en-US" dirty="0"/>
              <a:t>The next section is dedicated to examples of commercially available social skills programs.</a:t>
            </a:r>
          </a:p>
          <a:p>
            <a:pPr marL="171450" indent="-171450">
              <a:buFont typeface="Arial" panose="020B0604020202020204" pitchFamily="34" charset="0"/>
              <a:buChar char="•"/>
            </a:pPr>
            <a:r>
              <a:rPr lang="en-US" dirty="0"/>
              <a:t>The resources slide at the end will have links to more examples.</a:t>
            </a:r>
          </a:p>
        </p:txBody>
      </p:sp>
      <p:sp>
        <p:nvSpPr>
          <p:cNvPr id="4" name="Slide Number Placeholder 3"/>
          <p:cNvSpPr>
            <a:spLocks noGrp="1"/>
          </p:cNvSpPr>
          <p:nvPr>
            <p:ph type="sldNum" sz="quarter" idx="5"/>
          </p:nvPr>
        </p:nvSpPr>
        <p:spPr/>
        <p:txBody>
          <a:bodyPr/>
          <a:lstStyle/>
          <a:p>
            <a:fld id="{62771841-75EA-47B6-800A-E8A3C793229F}" type="slidenum">
              <a:rPr lang="en-US" smtClean="0"/>
              <a:t>16</a:t>
            </a:fld>
            <a:endParaRPr lang="en-US"/>
          </a:p>
        </p:txBody>
      </p:sp>
    </p:spTree>
    <p:extLst>
      <p:ext uri="{BB962C8B-B14F-4D97-AF65-F5344CB8AC3E}">
        <p14:creationId xmlns:p14="http://schemas.microsoft.com/office/powerpoint/2010/main" val="17298313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Slide Image Placeholder 1"/>
          <p:cNvSpPr>
            <a:spLocks noGrp="1" noRot="1" noChangeAspect="1"/>
          </p:cNvSpPr>
          <p:nvPr>
            <p:ph type="sldImg"/>
          </p:nvPr>
        </p:nvSpPr>
        <p:spPr bwMode="auto">
          <a:noFill/>
          <a:ln>
            <a:solidFill>
              <a:srgbClr val="000000"/>
            </a:solidFill>
            <a:miter lim="800000"/>
            <a:headEnd/>
            <a:tailEnd/>
          </a:ln>
        </p:spPr>
      </p:sp>
      <p:sp>
        <p:nvSpPr>
          <p:cNvPr id="1310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Trainer Notes:</a:t>
            </a:r>
          </a:p>
          <a:p>
            <a:pPr marL="171450" indent="-171450" eaLnBrk="1" hangingPunct="1">
              <a:spcBef>
                <a:spcPct val="0"/>
              </a:spcBef>
              <a:buFont typeface="Arial" panose="020B0604020202020204" pitchFamily="34" charset="0"/>
              <a:buChar char="•"/>
            </a:pPr>
            <a:r>
              <a:rPr lang="en-US" dirty="0"/>
              <a:t>This is the basic teaching approach for any subject – show, model, let students practice with feedback, and give students time for independent practice.</a:t>
            </a:r>
          </a:p>
          <a:p>
            <a:pPr marL="171450" indent="-171450" eaLnBrk="1" hangingPunct="1">
              <a:spcBef>
                <a:spcPct val="0"/>
              </a:spcBef>
              <a:buFont typeface="Arial" panose="020B0604020202020204" pitchFamily="34" charset="0"/>
              <a:buChar char="•"/>
            </a:pPr>
            <a:r>
              <a:rPr lang="en-US" dirty="0"/>
              <a:t>We will talk more about generalization on the next few slides.</a:t>
            </a:r>
          </a:p>
          <a:p>
            <a:pPr marL="171450" indent="-171450" eaLnBrk="1" hangingPunct="1">
              <a:spcBef>
                <a:spcPct val="0"/>
              </a:spcBef>
              <a:buFont typeface="Arial" panose="020B0604020202020204" pitchFamily="34" charset="0"/>
              <a:buChar char="•"/>
            </a:pPr>
            <a:r>
              <a:rPr lang="en-US" dirty="0"/>
              <a:t>For more information on teaching social skills refer to Tier I Module 6. </a:t>
            </a:r>
          </a:p>
        </p:txBody>
      </p:sp>
      <p:sp>
        <p:nvSpPr>
          <p:cNvPr id="13312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6962D35-4069-4583-91F8-5450511613D6}" type="slidenum">
              <a:rPr lang="en-US"/>
              <a:pPr fontAlgn="base">
                <a:spcBef>
                  <a:spcPct val="0"/>
                </a:spcBef>
                <a:spcAft>
                  <a:spcPct val="0"/>
                </a:spcAft>
                <a:defRPr/>
              </a:pPr>
              <a:t>17</a:t>
            </a:fld>
            <a:endParaRPr lang="en-US"/>
          </a:p>
        </p:txBody>
      </p:sp>
    </p:spTree>
    <p:extLst>
      <p:ext uri="{BB962C8B-B14F-4D97-AF65-F5344CB8AC3E}">
        <p14:creationId xmlns:p14="http://schemas.microsoft.com/office/powerpoint/2010/main" val="18656813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Slide Image Placeholder 1"/>
          <p:cNvSpPr>
            <a:spLocks noGrp="1" noRot="1" noChangeAspect="1"/>
          </p:cNvSpPr>
          <p:nvPr>
            <p:ph type="sldImg"/>
          </p:nvPr>
        </p:nvSpPr>
        <p:spPr bwMode="auto">
          <a:noFill/>
          <a:ln>
            <a:solidFill>
              <a:srgbClr val="000000"/>
            </a:solidFill>
            <a:miter lim="800000"/>
            <a:headEnd/>
            <a:tailEnd/>
          </a:ln>
        </p:spPr>
      </p:sp>
      <p:sp>
        <p:nvSpPr>
          <p:cNvPr id="1454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Trainer Notes:</a:t>
            </a:r>
          </a:p>
          <a:p>
            <a:pPr marL="171450" indent="-171450" eaLnBrk="1" hangingPunct="1">
              <a:spcBef>
                <a:spcPct val="0"/>
              </a:spcBef>
              <a:buFont typeface="Arial" panose="020B0604020202020204" pitchFamily="34" charset="0"/>
              <a:buChar char="•"/>
            </a:pPr>
            <a:r>
              <a:rPr lang="en-US" dirty="0"/>
              <a:t>For supporting students in generalization, the team and coordinator will have to determine what works for the school (e.g., which staff are available and appropriate to provide feedback to students, whether student peers might be appropriate, etc.).</a:t>
            </a:r>
          </a:p>
        </p:txBody>
      </p:sp>
      <p:sp>
        <p:nvSpPr>
          <p:cNvPr id="1474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CA9C6BB-0464-49D1-A63E-5FBDA1A3A62D}" type="slidenum">
              <a:rPr lang="en-US"/>
              <a:pPr fontAlgn="base">
                <a:spcBef>
                  <a:spcPct val="0"/>
                </a:spcBef>
                <a:spcAft>
                  <a:spcPct val="0"/>
                </a:spcAft>
                <a:defRPr/>
              </a:pPr>
              <a:t>18</a:t>
            </a:fld>
            <a:endParaRPr lang="en-US"/>
          </a:p>
        </p:txBody>
      </p:sp>
    </p:spTree>
    <p:extLst>
      <p:ext uri="{BB962C8B-B14F-4D97-AF65-F5344CB8AC3E}">
        <p14:creationId xmlns:p14="http://schemas.microsoft.com/office/powerpoint/2010/main" val="25992343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Slide Image Placeholder 1"/>
          <p:cNvSpPr>
            <a:spLocks noGrp="1" noRot="1" noChangeAspect="1"/>
          </p:cNvSpPr>
          <p:nvPr>
            <p:ph type="sldImg"/>
          </p:nvPr>
        </p:nvSpPr>
        <p:spPr bwMode="auto">
          <a:noFill/>
          <a:ln>
            <a:solidFill>
              <a:srgbClr val="000000"/>
            </a:solidFill>
            <a:miter lim="800000"/>
            <a:headEnd/>
            <a:tailEnd/>
          </a:ln>
        </p:spPr>
      </p:sp>
      <p:sp>
        <p:nvSpPr>
          <p:cNvPr id="147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1495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CE4D150-DC92-4A6F-AEB1-0334DE0CA405}" type="slidenum">
              <a:rPr lang="en-US"/>
              <a:pPr fontAlgn="base">
                <a:spcBef>
                  <a:spcPct val="0"/>
                </a:spcBef>
                <a:spcAft>
                  <a:spcPct val="0"/>
                </a:spcAft>
                <a:defRPr/>
              </a:pPr>
              <a:t>19</a:t>
            </a:fld>
            <a:endParaRPr lang="en-US"/>
          </a:p>
        </p:txBody>
      </p:sp>
    </p:spTree>
    <p:extLst>
      <p:ext uri="{BB962C8B-B14F-4D97-AF65-F5344CB8AC3E}">
        <p14:creationId xmlns:p14="http://schemas.microsoft.com/office/powerpoint/2010/main" val="41030715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Slide Image Placeholder 1"/>
          <p:cNvSpPr>
            <a:spLocks noGrp="1" noRot="1" noChangeAspect="1"/>
          </p:cNvSpPr>
          <p:nvPr>
            <p:ph type="sldImg"/>
          </p:nvPr>
        </p:nvSpPr>
        <p:spPr bwMode="auto">
          <a:noFill/>
          <a:ln>
            <a:solidFill>
              <a:srgbClr val="000000"/>
            </a:solidFill>
            <a:miter lim="800000"/>
            <a:headEnd/>
            <a:tailEnd/>
          </a:ln>
        </p:spPr>
      </p:sp>
      <p:sp>
        <p:nvSpPr>
          <p:cNvPr id="1505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15257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1CC3124-DBF1-4069-8B25-347063E5B82B}" type="slidenum">
              <a:rPr lang="en-US"/>
              <a:pPr fontAlgn="base">
                <a:spcBef>
                  <a:spcPct val="0"/>
                </a:spcBef>
                <a:spcAft>
                  <a:spcPct val="0"/>
                </a:spcAft>
                <a:defRPr/>
              </a:pPr>
              <a:t>20</a:t>
            </a:fld>
            <a:endParaRPr lang="en-US"/>
          </a:p>
        </p:txBody>
      </p:sp>
    </p:spTree>
    <p:extLst>
      <p:ext uri="{BB962C8B-B14F-4D97-AF65-F5344CB8AC3E}">
        <p14:creationId xmlns:p14="http://schemas.microsoft.com/office/powerpoint/2010/main" val="23517086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771841-75EA-47B6-800A-E8A3C793229F}" type="slidenum">
              <a:rPr lang="en-US" smtClean="0"/>
              <a:t>21</a:t>
            </a:fld>
            <a:endParaRPr lang="en-US"/>
          </a:p>
        </p:txBody>
      </p:sp>
    </p:spTree>
    <p:extLst>
      <p:ext uri="{BB962C8B-B14F-4D97-AF65-F5344CB8AC3E}">
        <p14:creationId xmlns:p14="http://schemas.microsoft.com/office/powerpoint/2010/main" val="27540445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pPr marL="171450" indent="-171450">
              <a:buFont typeface="Arial" panose="020B0604020202020204" pitchFamily="34" charset="0"/>
              <a:buChar char="•"/>
            </a:pPr>
            <a:r>
              <a:rPr lang="en-US" dirty="0"/>
              <a:t>The DPRs above are designed for classroom teachers to rate their student’s use of the targeted social skills.</a:t>
            </a:r>
          </a:p>
          <a:p>
            <a:pPr marL="171450" indent="-171450">
              <a:buFont typeface="Arial" panose="020B0604020202020204" pitchFamily="34" charset="0"/>
              <a:buChar char="•"/>
            </a:pPr>
            <a:r>
              <a:rPr lang="en-US" dirty="0"/>
              <a:t>Students are rated every day and teachers calculate the week’s total and provide these data to the intervention coordinator.</a:t>
            </a:r>
          </a:p>
          <a:p>
            <a:pPr marL="171450" indent="-171450">
              <a:buFont typeface="Arial" panose="020B0604020202020204" pitchFamily="34" charset="0"/>
              <a:buChar char="•"/>
            </a:pPr>
            <a:r>
              <a:rPr lang="en-US" dirty="0"/>
              <a:t>Note that these forms also include an area for teachers to make positive comments about student successes for the week.</a:t>
            </a:r>
          </a:p>
          <a:p>
            <a:pPr marL="171450" indent="-171450">
              <a:buFont typeface="Arial" panose="020B0604020202020204" pitchFamily="34" charset="0"/>
              <a:buChar char="•"/>
            </a:pPr>
            <a:r>
              <a:rPr lang="en-US" dirty="0"/>
              <a:t>These and other examples will be in the</a:t>
            </a:r>
            <a:r>
              <a:rPr lang="en-US" baseline="0" dirty="0"/>
              <a:t> f</a:t>
            </a:r>
            <a:r>
              <a:rPr lang="en-US" dirty="0"/>
              <a:t>acilitator’s guide and on the website cce.astate.edu/pbis.</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092315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771841-75EA-47B6-800A-E8A3C793229F}" type="slidenum">
              <a:rPr lang="en-US" smtClean="0"/>
              <a:t>3</a:t>
            </a:fld>
            <a:endParaRPr lang="en-US"/>
          </a:p>
        </p:txBody>
      </p:sp>
    </p:spTree>
    <p:extLst>
      <p:ext uri="{BB962C8B-B14F-4D97-AF65-F5344CB8AC3E}">
        <p14:creationId xmlns:p14="http://schemas.microsoft.com/office/powerpoint/2010/main" val="6526252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pPr marL="171450" indent="-171450">
              <a:buFont typeface="Arial" panose="020B0604020202020204" pitchFamily="34" charset="0"/>
              <a:buChar char="•"/>
            </a:pPr>
            <a:r>
              <a:rPr lang="en-US" dirty="0"/>
              <a:t>The Excel spreadsheet used to generate this graph can be found here: </a:t>
            </a:r>
            <a:r>
              <a:rPr lang="en-US" dirty="0">
                <a:hlinkClick r:id="rId3"/>
              </a:rPr>
              <a:t>https://pbismissouri.org/tier-2-and-tier-3-data-tools/</a:t>
            </a:r>
            <a:r>
              <a:rPr lang="en-US" dirty="0"/>
              <a:t> </a:t>
            </a:r>
          </a:p>
        </p:txBody>
      </p:sp>
      <p:sp>
        <p:nvSpPr>
          <p:cNvPr id="4" name="Slide Number Placeholder 3"/>
          <p:cNvSpPr>
            <a:spLocks noGrp="1"/>
          </p:cNvSpPr>
          <p:nvPr>
            <p:ph type="sldNum" sz="quarter" idx="5"/>
          </p:nvPr>
        </p:nvSpPr>
        <p:spPr/>
        <p:txBody>
          <a:bodyPr/>
          <a:lstStyle/>
          <a:p>
            <a:fld id="{62771841-75EA-47B6-800A-E8A3C793229F}" type="slidenum">
              <a:rPr lang="en-US" smtClean="0"/>
              <a:t>23</a:t>
            </a:fld>
            <a:endParaRPr lang="en-US"/>
          </a:p>
        </p:txBody>
      </p:sp>
    </p:spTree>
    <p:extLst>
      <p:ext uri="{BB962C8B-B14F-4D97-AF65-F5344CB8AC3E}">
        <p14:creationId xmlns:p14="http://schemas.microsoft.com/office/powerpoint/2010/main" val="8694043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Trainer Notes:</a:t>
            </a:r>
          </a:p>
          <a:p>
            <a:pPr marL="171450" indent="-171450">
              <a:buFont typeface="Arial" panose="020B0604020202020204" pitchFamily="34" charset="0"/>
              <a:buChar char="•"/>
            </a:pPr>
            <a:r>
              <a:rPr lang="en-US" dirty="0"/>
              <a:t>In order to ensure that the intervention is effective, it’s important to review the components and the student data on a regular basis.</a:t>
            </a:r>
          </a:p>
          <a:p>
            <a:pPr marL="171450" indent="-171450">
              <a:buFont typeface="Arial" panose="020B0604020202020204" pitchFamily="34" charset="0"/>
              <a:buChar char="•"/>
            </a:pPr>
            <a:r>
              <a:rPr lang="en-US" dirty="0"/>
              <a:t>A checklist with this information will be provided in the facilitator’s guide as a handout.</a:t>
            </a:r>
          </a:p>
          <a:p>
            <a:pPr marL="171450" indent="-171450">
              <a:buFont typeface="Arial" panose="020B0604020202020204" pitchFamily="34" charset="0"/>
              <a:buChar char="•"/>
            </a:pPr>
            <a:r>
              <a:rPr lang="en-US" dirty="0" err="1"/>
              <a:t>PBISApps</a:t>
            </a:r>
            <a:r>
              <a:rPr lang="en-US" dirty="0"/>
              <a:t> has a variety of evaluation forms for use with Tier II systems and interventions: </a:t>
            </a:r>
            <a:r>
              <a:rPr lang="en-US" dirty="0">
                <a:hlinkClick r:id="rId3"/>
              </a:rPr>
              <a:t>https://www.pbisapps.org/Resources/Pages/PBIS-Assessment-Publications.aspx</a:t>
            </a:r>
            <a:endParaRPr lang="en-US" dirty="0"/>
          </a:p>
        </p:txBody>
      </p:sp>
      <p:sp>
        <p:nvSpPr>
          <p:cNvPr id="4" name="Slide Number Placeholder 3"/>
          <p:cNvSpPr>
            <a:spLocks noGrp="1"/>
          </p:cNvSpPr>
          <p:nvPr>
            <p:ph type="sldNum" sz="quarter" idx="5"/>
          </p:nvPr>
        </p:nvSpPr>
        <p:spPr/>
        <p:txBody>
          <a:bodyPr/>
          <a:lstStyle/>
          <a:p>
            <a:fld id="{62771841-75EA-47B6-800A-E8A3C793229F}" type="slidenum">
              <a:rPr lang="en-US" smtClean="0"/>
              <a:t>24</a:t>
            </a:fld>
            <a:endParaRPr lang="en-US"/>
          </a:p>
        </p:txBody>
      </p:sp>
    </p:spTree>
    <p:extLst>
      <p:ext uri="{BB962C8B-B14F-4D97-AF65-F5344CB8AC3E}">
        <p14:creationId xmlns:p14="http://schemas.microsoft.com/office/powerpoint/2010/main" val="19568128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Trainer Notes:</a:t>
            </a:r>
          </a:p>
          <a:p>
            <a:pPr marL="171450" indent="-171450">
              <a:buFont typeface="Arial" panose="020B0604020202020204" pitchFamily="34" charset="0"/>
              <a:buChar char="•"/>
            </a:pPr>
            <a:r>
              <a:rPr lang="en-US" dirty="0"/>
              <a:t>The checklist is on the next two slides and in the accompanying facilitator’s guide.</a:t>
            </a:r>
          </a:p>
          <a:p>
            <a:pPr marL="171450" indent="-171450">
              <a:buFont typeface="Arial" panose="020B0604020202020204" pitchFamily="34" charset="0"/>
              <a:buChar char="•"/>
            </a:pPr>
            <a:r>
              <a:rPr lang="en-US" dirty="0"/>
              <a:t>There is an example of a simple social skills group starting on slide 29. The group focuses on behaviors on the schoolwide behavior matrix. A different behavior can be addressed each time the group meets. </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723402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771841-75EA-47B6-800A-E8A3C793229F}" type="slidenum">
              <a:rPr lang="en-US" smtClean="0"/>
              <a:t>26</a:t>
            </a:fld>
            <a:endParaRPr lang="en-US"/>
          </a:p>
        </p:txBody>
      </p:sp>
    </p:spTree>
    <p:extLst>
      <p:ext uri="{BB962C8B-B14F-4D97-AF65-F5344CB8AC3E}">
        <p14:creationId xmlns:p14="http://schemas.microsoft.com/office/powerpoint/2010/main" val="36098406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771841-75EA-47B6-800A-E8A3C793229F}" type="slidenum">
              <a:rPr lang="en-US" smtClean="0"/>
              <a:t>27</a:t>
            </a:fld>
            <a:endParaRPr lang="en-US"/>
          </a:p>
        </p:txBody>
      </p:sp>
    </p:spTree>
    <p:extLst>
      <p:ext uri="{BB962C8B-B14F-4D97-AF65-F5344CB8AC3E}">
        <p14:creationId xmlns:p14="http://schemas.microsoft.com/office/powerpoint/2010/main" val="27497711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pPr marL="171450" indent="-171450">
              <a:buFont typeface="Arial" panose="020B0604020202020204" pitchFamily="34" charset="0"/>
              <a:buChar char="•"/>
            </a:pPr>
            <a:r>
              <a:rPr lang="en-US" dirty="0"/>
              <a:t>This example is a very simple group that doesn’t require a formal packaged curriculum. Continued on next slide.</a:t>
            </a:r>
          </a:p>
        </p:txBody>
      </p:sp>
      <p:sp>
        <p:nvSpPr>
          <p:cNvPr id="4" name="Slide Number Placeholder 3"/>
          <p:cNvSpPr>
            <a:spLocks noGrp="1"/>
          </p:cNvSpPr>
          <p:nvPr>
            <p:ph type="sldNum" sz="quarter" idx="10"/>
          </p:nvPr>
        </p:nvSpPr>
        <p:spPr/>
        <p:txBody>
          <a:bodyPr/>
          <a:lstStyle/>
          <a:p>
            <a:fld id="{66A282A0-E5B8-C341-9511-102AA461CAE9}" type="slidenum">
              <a:rPr lang="en-US" smtClean="0"/>
              <a:pPr/>
              <a:t>29</a:t>
            </a:fld>
            <a:endParaRPr lang="en-US"/>
          </a:p>
        </p:txBody>
      </p:sp>
    </p:spTree>
    <p:extLst>
      <p:ext uri="{BB962C8B-B14F-4D97-AF65-F5344CB8AC3E}">
        <p14:creationId xmlns:p14="http://schemas.microsoft.com/office/powerpoint/2010/main" val="38949785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pPr marL="171450" indent="-171450">
              <a:buFont typeface="Arial" panose="020B0604020202020204" pitchFamily="34" charset="0"/>
              <a:buChar char="•"/>
            </a:pPr>
            <a:r>
              <a:rPr lang="en-US" dirty="0"/>
              <a:t>The behaviors from the school’s matrix are taught, with a new behavior introduced each time the group meets. </a:t>
            </a:r>
          </a:p>
        </p:txBody>
      </p:sp>
      <p:sp>
        <p:nvSpPr>
          <p:cNvPr id="4" name="Slide Number Placeholder 3"/>
          <p:cNvSpPr>
            <a:spLocks noGrp="1"/>
          </p:cNvSpPr>
          <p:nvPr>
            <p:ph type="sldNum" sz="quarter" idx="10"/>
          </p:nvPr>
        </p:nvSpPr>
        <p:spPr/>
        <p:txBody>
          <a:bodyPr/>
          <a:lstStyle/>
          <a:p>
            <a:fld id="{66A282A0-E5B8-C341-9511-102AA461CAE9}" type="slidenum">
              <a:rPr lang="en-US" smtClean="0"/>
              <a:pPr/>
              <a:t>30</a:t>
            </a:fld>
            <a:endParaRPr lang="en-US"/>
          </a:p>
        </p:txBody>
      </p:sp>
    </p:spTree>
    <p:extLst>
      <p:ext uri="{BB962C8B-B14F-4D97-AF65-F5344CB8AC3E}">
        <p14:creationId xmlns:p14="http://schemas.microsoft.com/office/powerpoint/2010/main" val="26023645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Trainer Notes:</a:t>
            </a:r>
          </a:p>
          <a:p>
            <a:pPr marL="171450" indent="-171450">
              <a:buFont typeface="Arial" panose="020B0604020202020204" pitchFamily="34" charset="0"/>
              <a:buChar char="•"/>
            </a:pPr>
            <a:r>
              <a:rPr lang="en-US" dirty="0"/>
              <a:t>Because the schoolwide behaviors are being taught, the ‘teacher’ for these groups could be any staff member that has the time and would be a good fit. In fact, a group of staff/teachers could take turns providing lessons.</a:t>
            </a:r>
          </a:p>
        </p:txBody>
      </p:sp>
      <p:sp>
        <p:nvSpPr>
          <p:cNvPr id="4" name="Slide Number Placeholder 3"/>
          <p:cNvSpPr>
            <a:spLocks noGrp="1"/>
          </p:cNvSpPr>
          <p:nvPr>
            <p:ph type="sldNum" sz="quarter" idx="10"/>
          </p:nvPr>
        </p:nvSpPr>
        <p:spPr/>
        <p:txBody>
          <a:bodyPr/>
          <a:lstStyle/>
          <a:p>
            <a:fld id="{66A282A0-E5B8-C341-9511-102AA461CAE9}" type="slidenum">
              <a:rPr lang="en-US" smtClean="0"/>
              <a:pPr/>
              <a:t>31</a:t>
            </a:fld>
            <a:endParaRPr lang="en-US"/>
          </a:p>
        </p:txBody>
      </p:sp>
    </p:spTree>
    <p:extLst>
      <p:ext uri="{BB962C8B-B14F-4D97-AF65-F5344CB8AC3E}">
        <p14:creationId xmlns:p14="http://schemas.microsoft.com/office/powerpoint/2010/main" val="27065822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pPr marL="171450" indent="-171450">
              <a:buFont typeface="Arial" panose="020B0604020202020204" pitchFamily="34" charset="0"/>
              <a:buChar char="•"/>
            </a:pPr>
            <a:r>
              <a:rPr lang="en-US" dirty="0"/>
              <a:t>This slide explains the classroom teacher’s part in providing feedback on how the student is progressing with the behaviors/skills learned in the group.</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867119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130978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mn-lt"/>
                <a:ea typeface="Calibri"/>
                <a:cs typeface="Calibri"/>
                <a:sym typeface="Calibri"/>
              </a:rPr>
              <a:t>Trainer Notes: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mn-lt"/>
                <a:ea typeface="Calibri"/>
                <a:cs typeface="Calibri"/>
                <a:sym typeface="Calibri"/>
              </a:rPr>
              <a:t>The TFI will be used throughout PBIS modules.</a:t>
            </a:r>
            <a:endParaRPr lang="en-US" dirty="0"/>
          </a:p>
          <a:p>
            <a:pPr marL="171450" indent="-171450">
              <a:buFont typeface="Arial" panose="020B0604020202020204" pitchFamily="34" charset="0"/>
              <a:buChar char="•"/>
            </a:pPr>
            <a:r>
              <a:rPr lang="en-US" dirty="0"/>
              <a:t>The PBIS Tiered Fidelity Inventory (TFI) tool is hyperlinked in the title of this slide. </a:t>
            </a:r>
          </a:p>
          <a:p>
            <a:pPr marL="171450" indent="-171450">
              <a:buFont typeface="Arial" panose="020B0604020202020204" pitchFamily="34" charset="0"/>
              <a:buChar char="•"/>
            </a:pPr>
            <a:r>
              <a:rPr lang="en-US" dirty="0"/>
              <a:t>The TFI Action Planning Tool is also hyperlinked in the title of this slide.</a:t>
            </a:r>
          </a:p>
        </p:txBody>
      </p:sp>
      <p:sp>
        <p:nvSpPr>
          <p:cNvPr id="4" name="Slide Number Placeholder 3"/>
          <p:cNvSpPr>
            <a:spLocks noGrp="1"/>
          </p:cNvSpPr>
          <p:nvPr>
            <p:ph type="sldNum" sz="quarter" idx="10"/>
          </p:nvPr>
        </p:nvSpPr>
        <p:spPr/>
        <p:txBody>
          <a:bodyPr/>
          <a:lstStyle/>
          <a:p>
            <a:fld id="{62771841-75EA-47B6-800A-E8A3C793229F}" type="slidenum">
              <a:rPr lang="en-US" smtClean="0"/>
              <a:t>4</a:t>
            </a:fld>
            <a:endParaRPr lang="en-US"/>
          </a:p>
        </p:txBody>
      </p:sp>
    </p:spTree>
    <p:extLst>
      <p:ext uri="{BB962C8B-B14F-4D97-AF65-F5344CB8AC3E}">
        <p14:creationId xmlns:p14="http://schemas.microsoft.com/office/powerpoint/2010/main" val="42594353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883384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i="0" dirty="0">
                <a:solidFill>
                  <a:schemeClr val="bg1"/>
                </a:solidFill>
              </a:rPr>
              <a:t>Trainer Notes: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dirty="0">
                <a:solidFill>
                  <a:schemeClr val="bg1"/>
                </a:solidFill>
              </a:rPr>
              <a:t>Social Skills Improvement System Rating Scales (SSIS): </a:t>
            </a:r>
            <a:r>
              <a:rPr lang="en-US" sz="1200" i="0" u="sng" dirty="0">
                <a:solidFill>
                  <a:schemeClr val="bg1"/>
                </a:solidFill>
              </a:rPr>
              <a:t>https://www.pearsonassessments.com/store/usassessments/en/Store/Professional-Assessments/Behavior/Social-Skills-Improvement-System-SSIS-Rating-Scales/p/100000322.html</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661522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Trainer Notes:</a:t>
            </a:r>
          </a:p>
          <a:p>
            <a:pPr marL="171450" indent="-171450">
              <a:buFont typeface="Arial" panose="020B0604020202020204" pitchFamily="34" charset="0"/>
              <a:buChar char="•"/>
            </a:pPr>
            <a:r>
              <a:rPr lang="en-US" dirty="0"/>
              <a:t>In this section are examples of commercially available, evidence-based social skills curricula, with links to their websites. </a:t>
            </a:r>
          </a:p>
          <a:p>
            <a:pPr marL="171450" indent="-171450">
              <a:buFont typeface="Arial" panose="020B0604020202020204" pitchFamily="34" charset="0"/>
              <a:buChar char="•"/>
            </a:pPr>
            <a:r>
              <a:rPr lang="en-US" dirty="0"/>
              <a:t>The facilitator guide will include any examples that are available from the websites.</a:t>
            </a:r>
          </a:p>
        </p:txBody>
      </p:sp>
      <p:sp>
        <p:nvSpPr>
          <p:cNvPr id="4" name="Slide Number Placeholder 3"/>
          <p:cNvSpPr>
            <a:spLocks noGrp="1"/>
          </p:cNvSpPr>
          <p:nvPr>
            <p:ph type="sldNum" sz="quarter" idx="5"/>
          </p:nvPr>
        </p:nvSpPr>
        <p:spPr/>
        <p:txBody>
          <a:bodyPr/>
          <a:lstStyle/>
          <a:p>
            <a:fld id="{62771841-75EA-47B6-800A-E8A3C793229F}" type="slidenum">
              <a:rPr lang="en-US" smtClean="0"/>
              <a:t>36</a:t>
            </a:fld>
            <a:endParaRPr lang="en-US"/>
          </a:p>
        </p:txBody>
      </p:sp>
    </p:spTree>
    <p:extLst>
      <p:ext uri="{BB962C8B-B14F-4D97-AF65-F5344CB8AC3E}">
        <p14:creationId xmlns:p14="http://schemas.microsoft.com/office/powerpoint/2010/main" val="25392398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pPr marL="171450" indent="-171450">
              <a:buFont typeface="Arial" panose="020B0604020202020204" pitchFamily="34" charset="0"/>
              <a:buChar char="•"/>
            </a:pPr>
            <a:r>
              <a:rPr lang="en-US" dirty="0"/>
              <a:t>PATHS: </a:t>
            </a:r>
            <a:r>
              <a:rPr lang="en-US" u="sng" dirty="0"/>
              <a:t>https://www.pathsprogram.com</a:t>
            </a:r>
          </a:p>
        </p:txBody>
      </p:sp>
      <p:sp>
        <p:nvSpPr>
          <p:cNvPr id="4" name="Slide Number Placeholder 3"/>
          <p:cNvSpPr>
            <a:spLocks noGrp="1"/>
          </p:cNvSpPr>
          <p:nvPr>
            <p:ph type="sldNum" sz="quarter" idx="5"/>
          </p:nvPr>
        </p:nvSpPr>
        <p:spPr/>
        <p:txBody>
          <a:bodyPr/>
          <a:lstStyle/>
          <a:p>
            <a:fld id="{62771841-75EA-47B6-800A-E8A3C793229F}" type="slidenum">
              <a:rPr lang="en-US" smtClean="0"/>
              <a:t>37</a:t>
            </a:fld>
            <a:endParaRPr lang="en-US"/>
          </a:p>
        </p:txBody>
      </p:sp>
    </p:spTree>
    <p:extLst>
      <p:ext uri="{BB962C8B-B14F-4D97-AF65-F5344CB8AC3E}">
        <p14:creationId xmlns:p14="http://schemas.microsoft.com/office/powerpoint/2010/main" val="427864287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pPr marL="171450" indent="-171450">
              <a:buFont typeface="Arial" panose="020B0604020202020204" pitchFamily="34" charset="0"/>
              <a:buChar char="•"/>
            </a:pPr>
            <a:r>
              <a:rPr lang="en-US" dirty="0"/>
              <a:t>Second Step: </a:t>
            </a:r>
            <a:r>
              <a:rPr lang="en-US" u="sng" dirty="0"/>
              <a:t>https://www.secondstep.org/</a:t>
            </a:r>
          </a:p>
          <a:p>
            <a:pPr marL="171450" indent="-171450">
              <a:buFont typeface="Arial" panose="020B0604020202020204" pitchFamily="34" charset="0"/>
              <a:buChar char="•"/>
            </a:pPr>
            <a:r>
              <a:rPr lang="en-US" i="0" dirty="0">
                <a:solidFill>
                  <a:schemeClr val="tx1"/>
                </a:solidFill>
              </a:rPr>
              <a:t>Free e-book on social emotional learning: </a:t>
            </a:r>
            <a:r>
              <a:rPr lang="en-US" u="sng" dirty="0">
                <a:solidFill>
                  <a:schemeClr val="tx1"/>
                </a:solidFill>
              </a:rPr>
              <a:t>https://assets.ctfassets.net/98bcvzcrxclo/2JXR6ltfi00qe2CCg60OKC/ac97b583500cbed6965fe76fd8f12705/sel-e-book.pdf</a:t>
            </a:r>
            <a:endParaRPr lang="en-US" i="0" u="sng" dirty="0">
              <a:solidFill>
                <a:schemeClr val="tx1"/>
              </a:solidFill>
            </a:endParaRPr>
          </a:p>
        </p:txBody>
      </p:sp>
      <p:sp>
        <p:nvSpPr>
          <p:cNvPr id="4" name="Slide Number Placeholder 3"/>
          <p:cNvSpPr>
            <a:spLocks noGrp="1"/>
          </p:cNvSpPr>
          <p:nvPr>
            <p:ph type="sldNum" sz="quarter" idx="5"/>
          </p:nvPr>
        </p:nvSpPr>
        <p:spPr/>
        <p:txBody>
          <a:bodyPr/>
          <a:lstStyle/>
          <a:p>
            <a:fld id="{62771841-75EA-47B6-800A-E8A3C793229F}" type="slidenum">
              <a:rPr lang="en-US" smtClean="0"/>
              <a:t>38</a:t>
            </a:fld>
            <a:endParaRPr lang="en-US"/>
          </a:p>
        </p:txBody>
      </p:sp>
    </p:spTree>
    <p:extLst>
      <p:ext uri="{BB962C8B-B14F-4D97-AF65-F5344CB8AC3E}">
        <p14:creationId xmlns:p14="http://schemas.microsoft.com/office/powerpoint/2010/main" val="8733002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a:t>
            </a:r>
            <a:r>
              <a:rPr lang="en-US" baseline="0" dirty="0"/>
              <a:t> Notes:</a:t>
            </a:r>
          </a:p>
          <a:p>
            <a:pPr marL="171450" indent="-171450">
              <a:buFont typeface="Arial" panose="020B0604020202020204" pitchFamily="34" charset="0"/>
              <a:buChar char="•"/>
            </a:pPr>
            <a:r>
              <a:rPr lang="en-US" baseline="0" dirty="0"/>
              <a:t>Social Skills Intervention Guide: </a:t>
            </a:r>
            <a:r>
              <a:rPr lang="en-US" u="sng" dirty="0"/>
              <a:t>https://www.pearsonassessments.com/store/usassessments/en/Store/Professional-Assessments/Behavior/Interventions/Social-Skills-Intervention-Guide/p/100000384.html?tab=product-details</a:t>
            </a:r>
          </a:p>
        </p:txBody>
      </p:sp>
      <p:sp>
        <p:nvSpPr>
          <p:cNvPr id="4" name="Slide Number Placeholder 3"/>
          <p:cNvSpPr>
            <a:spLocks noGrp="1"/>
          </p:cNvSpPr>
          <p:nvPr>
            <p:ph type="sldNum" sz="quarter" idx="5"/>
          </p:nvPr>
        </p:nvSpPr>
        <p:spPr/>
        <p:txBody>
          <a:bodyPr/>
          <a:lstStyle/>
          <a:p>
            <a:fld id="{62771841-75EA-47B6-800A-E8A3C793229F}" type="slidenum">
              <a:rPr lang="en-US" smtClean="0"/>
              <a:t>39</a:t>
            </a:fld>
            <a:endParaRPr lang="en-US"/>
          </a:p>
        </p:txBody>
      </p:sp>
    </p:spTree>
    <p:extLst>
      <p:ext uri="{BB962C8B-B14F-4D97-AF65-F5344CB8AC3E}">
        <p14:creationId xmlns:p14="http://schemas.microsoft.com/office/powerpoint/2010/main" val="197082071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a:t>
            </a:r>
            <a:r>
              <a:rPr lang="en-US" baseline="0" dirty="0"/>
              <a:t> Notes:</a:t>
            </a:r>
          </a:p>
          <a:p>
            <a:pPr marL="171450" indent="-171450">
              <a:buFont typeface="Arial" panose="020B0604020202020204" pitchFamily="34" charset="0"/>
              <a:buChar char="•"/>
            </a:pPr>
            <a:r>
              <a:rPr lang="en-US" baseline="0" dirty="0"/>
              <a:t>Link to Skillstreaming: http://www.skillstreaming.com/</a:t>
            </a:r>
            <a:endParaRPr lang="en-US" dirty="0"/>
          </a:p>
        </p:txBody>
      </p:sp>
      <p:sp>
        <p:nvSpPr>
          <p:cNvPr id="4" name="Slide Number Placeholder 3"/>
          <p:cNvSpPr>
            <a:spLocks noGrp="1"/>
          </p:cNvSpPr>
          <p:nvPr>
            <p:ph type="sldNum" sz="quarter" idx="5"/>
          </p:nvPr>
        </p:nvSpPr>
        <p:spPr/>
        <p:txBody>
          <a:bodyPr/>
          <a:lstStyle/>
          <a:p>
            <a:fld id="{62771841-75EA-47B6-800A-E8A3C793229F}" type="slidenum">
              <a:rPr lang="en-US" smtClean="0"/>
              <a:t>40</a:t>
            </a:fld>
            <a:endParaRPr lang="en-US"/>
          </a:p>
        </p:txBody>
      </p:sp>
    </p:spTree>
    <p:extLst>
      <p:ext uri="{BB962C8B-B14F-4D97-AF65-F5344CB8AC3E}">
        <p14:creationId xmlns:p14="http://schemas.microsoft.com/office/powerpoint/2010/main" val="163497464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pPr marL="171450" indent="-171450">
              <a:buFont typeface="Arial" panose="020B0604020202020204" pitchFamily="34" charset="0"/>
              <a:buChar char="•"/>
            </a:pPr>
            <a:r>
              <a:rPr lang="en-US" dirty="0"/>
              <a:t>Maintain fidelity of the intervention, but modify it to target problems the student may be having in generalizing their newly learned skills or behaviors.</a:t>
            </a:r>
          </a:p>
        </p:txBody>
      </p:sp>
      <p:sp>
        <p:nvSpPr>
          <p:cNvPr id="4" name="Slide Number Placeholder 3"/>
          <p:cNvSpPr>
            <a:spLocks noGrp="1"/>
          </p:cNvSpPr>
          <p:nvPr>
            <p:ph type="sldNum" sz="quarter" idx="5"/>
          </p:nvPr>
        </p:nvSpPr>
        <p:spPr/>
        <p:txBody>
          <a:bodyPr/>
          <a:lstStyle/>
          <a:p>
            <a:fld id="{62771841-75EA-47B6-800A-E8A3C793229F}" type="slidenum">
              <a:rPr lang="en-US" smtClean="0"/>
              <a:t>41</a:t>
            </a:fld>
            <a:endParaRPr lang="en-US"/>
          </a:p>
        </p:txBody>
      </p:sp>
    </p:spTree>
    <p:extLst>
      <p:ext uri="{BB962C8B-B14F-4D97-AF65-F5344CB8AC3E}">
        <p14:creationId xmlns:p14="http://schemas.microsoft.com/office/powerpoint/2010/main" val="102327603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771841-75EA-47B6-800A-E8A3C793229F}" type="slidenum">
              <a:rPr lang="en-US" smtClean="0"/>
              <a:t>43</a:t>
            </a:fld>
            <a:endParaRPr lang="en-US"/>
          </a:p>
        </p:txBody>
      </p:sp>
    </p:spTree>
    <p:extLst>
      <p:ext uri="{BB962C8B-B14F-4D97-AF65-F5344CB8AC3E}">
        <p14:creationId xmlns:p14="http://schemas.microsoft.com/office/powerpoint/2010/main" val="104585869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771841-75EA-47B6-800A-E8A3C793229F}" type="slidenum">
              <a:rPr lang="en-US" smtClean="0"/>
              <a:t>44</a:t>
            </a:fld>
            <a:endParaRPr lang="en-US"/>
          </a:p>
        </p:txBody>
      </p:sp>
    </p:spTree>
    <p:extLst>
      <p:ext uri="{BB962C8B-B14F-4D97-AF65-F5344CB8AC3E}">
        <p14:creationId xmlns:p14="http://schemas.microsoft.com/office/powerpoint/2010/main" val="14867398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Trainer Notes:</a:t>
            </a:r>
          </a:p>
          <a:p>
            <a:pPr marL="171450" indent="-171450">
              <a:buFont typeface="Arial" panose="020B0604020202020204" pitchFamily="34" charset="0"/>
              <a:buChar char="•"/>
            </a:pPr>
            <a:r>
              <a:rPr lang="en-US" sz="1000" dirty="0"/>
              <a:t>There will be 2 slides referencing research articles on academic enablers after the summary at the end of this module.</a:t>
            </a:r>
          </a:p>
          <a:p>
            <a:endParaRPr lang="en-US" sz="1000"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3923735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771841-75EA-47B6-800A-E8A3C793229F}" type="slidenum">
              <a:rPr lang="en-US" smtClean="0"/>
              <a:t>45</a:t>
            </a:fld>
            <a:endParaRPr lang="en-US"/>
          </a:p>
        </p:txBody>
      </p:sp>
    </p:spTree>
    <p:extLst>
      <p:ext uri="{BB962C8B-B14F-4D97-AF65-F5344CB8AC3E}">
        <p14:creationId xmlns:p14="http://schemas.microsoft.com/office/powerpoint/2010/main" val="196182205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pPr marL="171450" indent="-171450">
              <a:buFont typeface="Arial" panose="020B0604020202020204" pitchFamily="34" charset="0"/>
              <a:buChar char="•"/>
            </a:pPr>
            <a:r>
              <a:rPr lang="en-US" dirty="0"/>
              <a:t>If families can be a part of this process the above information will apply.</a:t>
            </a:r>
          </a:p>
        </p:txBody>
      </p:sp>
      <p:sp>
        <p:nvSpPr>
          <p:cNvPr id="4" name="Slide Number Placeholder 3"/>
          <p:cNvSpPr>
            <a:spLocks noGrp="1"/>
          </p:cNvSpPr>
          <p:nvPr>
            <p:ph type="sldNum" sz="quarter" idx="5"/>
          </p:nvPr>
        </p:nvSpPr>
        <p:spPr/>
        <p:txBody>
          <a:bodyPr/>
          <a:lstStyle/>
          <a:p>
            <a:fld id="{62771841-75EA-47B6-800A-E8A3C793229F}" type="slidenum">
              <a:rPr lang="en-US" smtClean="0"/>
              <a:t>47</a:t>
            </a:fld>
            <a:endParaRPr lang="en-US"/>
          </a:p>
        </p:txBody>
      </p:sp>
    </p:spTree>
    <p:extLst>
      <p:ext uri="{BB962C8B-B14F-4D97-AF65-F5344CB8AC3E}">
        <p14:creationId xmlns:p14="http://schemas.microsoft.com/office/powerpoint/2010/main" val="102637688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771841-75EA-47B6-800A-E8A3C793229F}" type="slidenum">
              <a:rPr lang="en-US" smtClean="0"/>
              <a:t>49</a:t>
            </a:fld>
            <a:endParaRPr lang="en-US"/>
          </a:p>
        </p:txBody>
      </p:sp>
    </p:spTree>
    <p:extLst>
      <p:ext uri="{BB962C8B-B14F-4D97-AF65-F5344CB8AC3E}">
        <p14:creationId xmlns:p14="http://schemas.microsoft.com/office/powerpoint/2010/main" val="380152419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771841-75EA-47B6-800A-E8A3C793229F}" type="slidenum">
              <a:rPr lang="en-US" smtClean="0"/>
              <a:t>50</a:t>
            </a:fld>
            <a:endParaRPr lang="en-US"/>
          </a:p>
        </p:txBody>
      </p:sp>
    </p:spTree>
    <p:extLst>
      <p:ext uri="{BB962C8B-B14F-4D97-AF65-F5344CB8AC3E}">
        <p14:creationId xmlns:p14="http://schemas.microsoft.com/office/powerpoint/2010/main" val="48354430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771841-75EA-47B6-800A-E8A3C793229F}" type="slidenum">
              <a:rPr lang="en-US" smtClean="0"/>
              <a:t>53</a:t>
            </a:fld>
            <a:endParaRPr lang="en-US"/>
          </a:p>
        </p:txBody>
      </p:sp>
    </p:spTree>
    <p:extLst>
      <p:ext uri="{BB962C8B-B14F-4D97-AF65-F5344CB8AC3E}">
        <p14:creationId xmlns:p14="http://schemas.microsoft.com/office/powerpoint/2010/main" val="20283623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Trainer Notes:</a:t>
            </a:r>
          </a:p>
          <a:p>
            <a:pPr marL="171450" indent="-171450">
              <a:lnSpc>
                <a:spcPct val="90000"/>
              </a:lnSpc>
              <a:spcBef>
                <a:spcPts val="1000"/>
              </a:spcBef>
              <a:buFont typeface="Arial" panose="020B0604020202020204" pitchFamily="34" charset="0"/>
              <a:buChar char="•"/>
            </a:pPr>
            <a:r>
              <a:rPr lang="en-US" dirty="0"/>
              <a:t>In Tier I, behavior expectations are taught to all students, but not all students will be successful in mastering the behaviors taught.</a:t>
            </a:r>
          </a:p>
          <a:p>
            <a:pPr marL="171450" indent="-171450">
              <a:lnSpc>
                <a:spcPct val="90000"/>
              </a:lnSpc>
              <a:spcBef>
                <a:spcPts val="1000"/>
              </a:spcBef>
              <a:buFont typeface="Arial" panose="020B0604020202020204" pitchFamily="34" charset="0"/>
              <a:buChar char="•"/>
            </a:pPr>
            <a:r>
              <a:rPr lang="en-US" dirty="0"/>
              <a:t>Within Tier II, students with similar social skills deficits can be taught in a group setting, which takes less time and fewer resources than teaching students individually.</a:t>
            </a:r>
          </a:p>
          <a:p>
            <a:pPr marL="171450" indent="-171450">
              <a:lnSpc>
                <a:spcPct val="90000"/>
              </a:lnSpc>
              <a:spcBef>
                <a:spcPts val="1000"/>
              </a:spcBef>
              <a:buFont typeface="Arial" panose="020B0604020202020204" pitchFamily="34" charset="0"/>
              <a:buChar char="•"/>
            </a:pPr>
            <a:r>
              <a:rPr lang="en-US" dirty="0"/>
              <a:t>Generalizing skills means that adults help students use their new skills in many different settings/environments to make sure they develop fluency to be confident and successful in continuing to use the skill, no matter where they may be.</a:t>
            </a:r>
          </a:p>
          <a:p>
            <a:pPr marL="171450" indent="-171450" eaLnBrk="1" hangingPunct="1">
              <a:lnSpc>
                <a:spcPct val="90000"/>
              </a:lnSpc>
              <a:spcBef>
                <a:spcPts val="1000"/>
              </a:spcBef>
              <a:buFont typeface="Arial" panose="020B0604020202020204" pitchFamily="34" charset="0"/>
              <a:buChar char="•"/>
            </a:pPr>
            <a:r>
              <a:rPr lang="en-US" dirty="0"/>
              <a:t>Improving social skills leads to social competence.</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963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Slide Image Placeholder 1"/>
          <p:cNvSpPr>
            <a:spLocks noGrp="1" noRot="1" noChangeAspect="1"/>
          </p:cNvSpPr>
          <p:nvPr>
            <p:ph type="sldImg"/>
          </p:nvPr>
        </p:nvSpPr>
        <p:spPr bwMode="auto">
          <a:noFill/>
          <a:ln>
            <a:solidFill>
              <a:srgbClr val="000000"/>
            </a:solidFill>
            <a:miter lim="800000"/>
            <a:headEnd/>
            <a:tailEnd/>
          </a:ln>
        </p:spPr>
      </p:sp>
      <p:sp>
        <p:nvSpPr>
          <p:cNvPr id="993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Trainer Notes:</a:t>
            </a:r>
          </a:p>
          <a:p>
            <a:pPr marL="171450" indent="-171450" eaLnBrk="1" hangingPunct="1">
              <a:spcBef>
                <a:spcPct val="0"/>
              </a:spcBef>
              <a:buFont typeface="Arial" panose="020B0604020202020204" pitchFamily="34" charset="0"/>
              <a:buChar char="•"/>
            </a:pPr>
            <a:r>
              <a:rPr lang="en-US" dirty="0"/>
              <a:t>Within the social skills domain, there are a variety of skill areas.</a:t>
            </a:r>
          </a:p>
          <a:p>
            <a:pPr marL="171450" indent="-171450" eaLnBrk="1" hangingPunct="1">
              <a:spcBef>
                <a:spcPct val="0"/>
              </a:spcBef>
              <a:buFont typeface="Arial" panose="020B0604020202020204" pitchFamily="34" charset="0"/>
              <a:buChar char="•"/>
            </a:pPr>
            <a:r>
              <a:rPr lang="en-US" dirty="0"/>
              <a:t>This slide shows the broad areas in which there can be skill deficits.</a:t>
            </a:r>
          </a:p>
          <a:p>
            <a:pPr marL="171450" indent="-171450" eaLnBrk="1" hangingPunct="1">
              <a:spcBef>
                <a:spcPct val="0"/>
              </a:spcBef>
              <a:buFont typeface="Arial" panose="020B0604020202020204" pitchFamily="34" charset="0"/>
              <a:buChar char="•"/>
            </a:pPr>
            <a:r>
              <a:rPr lang="en-US" dirty="0"/>
              <a:t>It’s important to distinguish different types of skills when making decisions about student placement in social skills groups.</a:t>
            </a:r>
          </a:p>
        </p:txBody>
      </p:sp>
      <p:sp>
        <p:nvSpPr>
          <p:cNvPr id="10137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3998277-94D1-4933-AAD0-2E85DC726BDA}" type="slidenum">
              <a:rPr lang="en-US"/>
              <a:pPr fontAlgn="base">
                <a:spcBef>
                  <a:spcPct val="0"/>
                </a:spcBef>
                <a:spcAft>
                  <a:spcPct val="0"/>
                </a:spcAft>
                <a:defRPr/>
              </a:pPr>
              <a:t>8</a:t>
            </a:fld>
            <a:endParaRPr lang="en-US"/>
          </a:p>
        </p:txBody>
      </p:sp>
    </p:spTree>
    <p:extLst>
      <p:ext uri="{BB962C8B-B14F-4D97-AF65-F5344CB8AC3E}">
        <p14:creationId xmlns:p14="http://schemas.microsoft.com/office/powerpoint/2010/main" val="38656828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p:cNvSpPr>
          <p:nvPr>
            <p:ph type="sldImg"/>
          </p:nvPr>
        </p:nvSpPr>
        <p:spPr bwMode="auto">
          <a:noFill/>
          <a:ln>
            <a:solidFill>
              <a:srgbClr val="000000"/>
            </a:solidFill>
            <a:miter lim="800000"/>
            <a:headEnd/>
            <a:tailEnd/>
          </a:ln>
        </p:spPr>
      </p:sp>
      <p:sp>
        <p:nvSpPr>
          <p:cNvPr id="727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Trainer Notes:</a:t>
            </a:r>
          </a:p>
          <a:p>
            <a:pPr marL="171450" indent="-171450" eaLnBrk="1" hangingPunct="1">
              <a:spcBef>
                <a:spcPct val="0"/>
              </a:spcBef>
              <a:buFont typeface="Arial" panose="020B0604020202020204" pitchFamily="34" charset="0"/>
              <a:buChar char="•"/>
            </a:pPr>
            <a:r>
              <a:rPr lang="en-US" dirty="0"/>
              <a:t>Within the social skills domain, there are various types of deficit areas.</a:t>
            </a:r>
          </a:p>
          <a:p>
            <a:pPr marL="171450" indent="-171450" eaLnBrk="1" hangingPunct="1">
              <a:spcBef>
                <a:spcPct val="0"/>
              </a:spcBef>
              <a:buFont typeface="Arial" panose="020B0604020202020204" pitchFamily="34" charset="0"/>
              <a:buChar char="•"/>
            </a:pPr>
            <a:r>
              <a:rPr lang="en-US" dirty="0"/>
              <a:t>This slide shows the types of deficits that can occur.</a:t>
            </a:r>
          </a:p>
          <a:p>
            <a:pPr marL="171450" indent="-171450" eaLnBrk="1" hangingPunct="1">
              <a:spcBef>
                <a:spcPct val="0"/>
              </a:spcBef>
              <a:buFont typeface="Arial" panose="020B0604020202020204" pitchFamily="34" charset="0"/>
              <a:buChar char="•"/>
            </a:pPr>
            <a:r>
              <a:rPr lang="en-US" dirty="0"/>
              <a:t>It is important to determine the deficit area and not just the target skill area, because intervention will vary for each.</a:t>
            </a:r>
          </a:p>
          <a:p>
            <a:pPr marL="171450" indent="-171450" eaLnBrk="1" hangingPunct="1">
              <a:spcBef>
                <a:spcPct val="0"/>
              </a:spcBef>
              <a:buFont typeface="Arial" panose="020B0604020202020204" pitchFamily="34" charset="0"/>
              <a:buChar char="•"/>
            </a:pPr>
            <a:r>
              <a:rPr lang="en-US" dirty="0"/>
              <a:t>In the next section, we will get into more depth on assessment to determine deficit areas.</a:t>
            </a:r>
          </a:p>
        </p:txBody>
      </p:sp>
      <p:sp>
        <p:nvSpPr>
          <p:cNvPr id="747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5508ADA-D501-4749-A170-0855EDC6FD06}" type="slidenum">
              <a:rPr lang="en-US"/>
              <a:pPr fontAlgn="base">
                <a:spcBef>
                  <a:spcPct val="0"/>
                </a:spcBef>
                <a:spcAft>
                  <a:spcPct val="0"/>
                </a:spcAft>
                <a:defRPr/>
              </a:pPr>
              <a:t>9</a:t>
            </a:fld>
            <a:endParaRPr lang="en-US"/>
          </a:p>
        </p:txBody>
      </p:sp>
    </p:spTree>
    <p:extLst>
      <p:ext uri="{BB962C8B-B14F-4D97-AF65-F5344CB8AC3E}">
        <p14:creationId xmlns:p14="http://schemas.microsoft.com/office/powerpoint/2010/main" val="15389163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Trainer Notes:</a:t>
            </a:r>
          </a:p>
          <a:p>
            <a:pPr marL="171450" indent="-171450" eaLnBrk="1" hangingPunct="1">
              <a:spcBef>
                <a:spcPct val="0"/>
              </a:spcBef>
              <a:buFont typeface="Arial" panose="020B0604020202020204" pitchFamily="34" charset="0"/>
              <a:buChar char="•"/>
            </a:pPr>
            <a:r>
              <a:rPr lang="en-US" dirty="0"/>
              <a:t>This slide shows how improving social skills lead to social competence.</a:t>
            </a:r>
          </a:p>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dirty="0"/>
              <a:t>An overarching goal for PBIS is for students to be socially competent.</a:t>
            </a:r>
          </a:p>
          <a:p>
            <a:pPr marL="171450" indent="-171450" eaLnBrk="1" hangingPunct="1">
              <a:spcBef>
                <a:spcPct val="0"/>
              </a:spcBef>
              <a:buFont typeface="Arial" panose="020B0604020202020204" pitchFamily="34" charset="0"/>
              <a:buChar char="•"/>
            </a:pPr>
            <a:r>
              <a:rPr lang="en-US" dirty="0"/>
              <a:t>We have to learn social skills to be able to carry out social tasks, which leads to social competence.</a:t>
            </a:r>
          </a:p>
          <a:p>
            <a:pPr marL="171450" indent="-171450" eaLnBrk="1" hangingPunct="1">
              <a:spcBef>
                <a:spcPct val="0"/>
              </a:spcBef>
              <a:buFont typeface="Arial" panose="020B0604020202020204" pitchFamily="34" charset="0"/>
              <a:buChar char="•"/>
            </a:pPr>
            <a:r>
              <a:rPr lang="en-US" dirty="0"/>
              <a:t>Learning social skills is not enough; students need to internalize them, generalize them, and be able to use them consistently.</a:t>
            </a:r>
          </a:p>
        </p:txBody>
      </p:sp>
      <p:sp>
        <p:nvSpPr>
          <p:cNvPr id="184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F25FFEB-2DA2-493F-8E60-A8AB7E82AC48}" type="slidenum">
              <a:rPr lang="en-US"/>
              <a:pPr fontAlgn="base">
                <a:spcBef>
                  <a:spcPct val="0"/>
                </a:spcBef>
                <a:spcAft>
                  <a:spcPct val="0"/>
                </a:spcAft>
                <a:defRPr/>
              </a:pPr>
              <a:t>10</a:t>
            </a:fld>
            <a:endParaRPr lang="en-US"/>
          </a:p>
        </p:txBody>
      </p:sp>
    </p:spTree>
    <p:extLst>
      <p:ext uri="{BB962C8B-B14F-4D97-AF65-F5344CB8AC3E}">
        <p14:creationId xmlns:p14="http://schemas.microsoft.com/office/powerpoint/2010/main" val="7148766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118056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Title 1"/>
          <p:cNvSpPr>
            <a:spLocks noGrp="1"/>
          </p:cNvSpPr>
          <p:nvPr>
            <p:ph type="title"/>
          </p:nvPr>
        </p:nvSpPr>
        <p:spPr>
          <a:xfrm>
            <a:off x="850900" y="2277053"/>
            <a:ext cx="10566399" cy="1325563"/>
          </a:xfrm>
          <a:prstGeom prst="rect">
            <a:avLst/>
          </a:prstGeom>
        </p:spPr>
        <p:txBody>
          <a:bodyPr>
            <a:noAutofit/>
          </a:bodyPr>
          <a:lstStyle>
            <a:lvl1pPr algn="ctr">
              <a:defRPr sz="6000">
                <a:latin typeface="+mn-lt"/>
              </a:defRPr>
            </a:lvl1pPr>
          </a:lstStyle>
          <a:p>
            <a:r>
              <a:rPr lang="en-US" dirty="0"/>
              <a:t>Click to edit Master title style</a:t>
            </a:r>
          </a:p>
        </p:txBody>
      </p:sp>
      <p:pic>
        <p:nvPicPr>
          <p:cNvPr id="16" name="Picture 15" descr="C:\Users\amerten\Downloads\RTI Arkansas Logo (2).pn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011152" y="416709"/>
            <a:ext cx="8483285" cy="1647660"/>
          </a:xfrm>
          <a:prstGeom prst="rect">
            <a:avLst/>
          </a:prstGeom>
          <a:noFill/>
          <a:ln>
            <a:noFill/>
          </a:ln>
        </p:spPr>
      </p:pic>
      <p:sp>
        <p:nvSpPr>
          <p:cNvPr id="17" name="Rectangle 16"/>
          <p:cNvSpPr/>
          <p:nvPr userDrawn="1"/>
        </p:nvSpPr>
        <p:spPr>
          <a:xfrm>
            <a:off x="0" y="-27529"/>
            <a:ext cx="12192000" cy="20493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0" y="177500"/>
            <a:ext cx="12192000" cy="988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0" y="6126497"/>
            <a:ext cx="12192000" cy="73150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0" y="6073542"/>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 descr="cid:image002.png@01D16AFF.B10E1570"/>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b="19232"/>
          <a:stretch/>
        </p:blipFill>
        <p:spPr bwMode="auto">
          <a:xfrm>
            <a:off x="380010" y="6179420"/>
            <a:ext cx="959872" cy="671896"/>
          </a:xfrm>
          <a:prstGeom prst="rect">
            <a:avLst/>
          </a:prstGeom>
          <a:solidFill>
            <a:schemeClr val="bg1"/>
          </a:solidFill>
        </p:spPr>
      </p:pic>
      <p:pic>
        <p:nvPicPr>
          <p:cNvPr id="22" name="Shape 109"/>
          <p:cNvPicPr/>
          <p:nvPr userDrawn="1"/>
        </p:nvPicPr>
        <p:blipFill rotWithShape="1">
          <a:blip r:embed="rId4">
            <a:alphaModFix/>
          </a:blip>
          <a:srcRect/>
          <a:stretch/>
        </p:blipFill>
        <p:spPr>
          <a:xfrm>
            <a:off x="8890089" y="6254758"/>
            <a:ext cx="3077845" cy="474980"/>
          </a:xfrm>
          <a:prstGeom prst="rect">
            <a:avLst/>
          </a:prstGeom>
          <a:solidFill>
            <a:schemeClr val="bg1"/>
          </a:solidFill>
          <a:ln>
            <a:noFill/>
          </a:ln>
        </p:spPr>
      </p:pic>
      <p:pic>
        <p:nvPicPr>
          <p:cNvPr id="2" name="Picture 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976561" y="4069203"/>
            <a:ext cx="6238875" cy="1581150"/>
          </a:xfrm>
          <a:prstGeom prst="rect">
            <a:avLst/>
          </a:prstGeom>
        </p:spPr>
      </p:pic>
    </p:spTree>
    <p:extLst>
      <p:ext uri="{BB962C8B-B14F-4D97-AF65-F5344CB8AC3E}">
        <p14:creationId xmlns:p14="http://schemas.microsoft.com/office/powerpoint/2010/main" val="1690253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0" name="Google Shape;121;p20"/>
          <p:cNvSpPr/>
          <p:nvPr userDrawn="1"/>
        </p:nvSpPr>
        <p:spPr>
          <a:xfrm>
            <a:off x="256375" y="351640"/>
            <a:ext cx="11711560" cy="5646564"/>
          </a:xfrm>
          <a:prstGeom prst="rect">
            <a:avLst/>
          </a:prstGeom>
          <a:solidFill>
            <a:schemeClr val="dk1">
              <a:alpha val="745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3" name="Rectangle 2"/>
          <p:cNvSpPr/>
          <p:nvPr userDrawn="1"/>
        </p:nvSpPr>
        <p:spPr>
          <a:xfrm>
            <a:off x="0" y="6126497"/>
            <a:ext cx="12192000" cy="73150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userDrawn="1"/>
        </p:nvSpPr>
        <p:spPr>
          <a:xfrm>
            <a:off x="0" y="6073542"/>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cid:image002.png@01D16AFF.B10E1570"/>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19232"/>
          <a:stretch/>
        </p:blipFill>
        <p:spPr bwMode="auto">
          <a:xfrm>
            <a:off x="380010" y="6179420"/>
            <a:ext cx="959872" cy="671896"/>
          </a:xfrm>
          <a:prstGeom prst="rect">
            <a:avLst/>
          </a:prstGeom>
          <a:solidFill>
            <a:schemeClr val="bg1"/>
          </a:solidFill>
        </p:spPr>
      </p:pic>
      <p:sp>
        <p:nvSpPr>
          <p:cNvPr id="6" name="Rectangle 5"/>
          <p:cNvSpPr/>
          <p:nvPr userDrawn="1"/>
        </p:nvSpPr>
        <p:spPr>
          <a:xfrm>
            <a:off x="0" y="-27529"/>
            <a:ext cx="12192000" cy="20493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177500"/>
            <a:ext cx="12192000" cy="988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C:\Users\amerten\Downloads\RTI Arkansas Logo (2).png"/>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590494" y="340264"/>
            <a:ext cx="2377440" cy="422025"/>
          </a:xfrm>
          <a:prstGeom prst="rect">
            <a:avLst/>
          </a:prstGeom>
          <a:noFill/>
          <a:ln>
            <a:noFill/>
          </a:ln>
        </p:spPr>
      </p:pic>
      <p:pic>
        <p:nvPicPr>
          <p:cNvPr id="9" name="Shape 109"/>
          <p:cNvPicPr/>
          <p:nvPr userDrawn="1"/>
        </p:nvPicPr>
        <p:blipFill rotWithShape="1">
          <a:blip r:embed="rId4">
            <a:alphaModFix/>
          </a:blip>
          <a:srcRect/>
          <a:stretch/>
        </p:blipFill>
        <p:spPr>
          <a:xfrm>
            <a:off x="8890089" y="6254758"/>
            <a:ext cx="3077845" cy="474980"/>
          </a:xfrm>
          <a:prstGeom prst="rect">
            <a:avLst/>
          </a:prstGeom>
          <a:solidFill>
            <a:schemeClr val="bg1"/>
          </a:solidFill>
          <a:ln>
            <a:noFill/>
          </a:ln>
        </p:spPr>
      </p:pic>
      <p:sp>
        <p:nvSpPr>
          <p:cNvPr id="2" name="Title 1"/>
          <p:cNvSpPr>
            <a:spLocks noGrp="1"/>
          </p:cNvSpPr>
          <p:nvPr>
            <p:ph type="title"/>
          </p:nvPr>
        </p:nvSpPr>
        <p:spPr>
          <a:xfrm>
            <a:off x="838200" y="992187"/>
            <a:ext cx="2717090" cy="4873625"/>
          </a:xfrm>
        </p:spPr>
        <p:txBody>
          <a:bodyPr>
            <a:normAutofit/>
          </a:bodyPr>
          <a:lstStyle>
            <a:lvl1pPr algn="ctr">
              <a:defRPr sz="5400"/>
            </a:lvl1pPr>
          </a:lstStyle>
          <a:p>
            <a:r>
              <a:rPr lang="en-US" dirty="0"/>
              <a:t>Click to edit Master title style</a:t>
            </a:r>
          </a:p>
        </p:txBody>
      </p:sp>
      <p:cxnSp>
        <p:nvCxnSpPr>
          <p:cNvPr id="11" name="Google Shape;123;p20"/>
          <p:cNvCxnSpPr/>
          <p:nvPr userDrawn="1"/>
        </p:nvCxnSpPr>
        <p:spPr>
          <a:xfrm>
            <a:off x="3906050" y="2057400"/>
            <a:ext cx="0" cy="2743200"/>
          </a:xfrm>
          <a:prstGeom prst="straightConnector1">
            <a:avLst/>
          </a:prstGeom>
          <a:noFill/>
          <a:ln w="19050" cap="flat" cmpd="sng">
            <a:solidFill>
              <a:srgbClr val="262626"/>
            </a:solidFill>
            <a:prstDash val="solid"/>
            <a:miter lim="800000"/>
            <a:headEnd type="none" w="sm" len="sm"/>
            <a:tailEnd type="none" w="sm" len="sm"/>
          </a:ln>
        </p:spPr>
      </p:cxnSp>
      <p:sp>
        <p:nvSpPr>
          <p:cNvPr id="12" name="Content Placeholder 2"/>
          <p:cNvSpPr>
            <a:spLocks noGrp="1"/>
          </p:cNvSpPr>
          <p:nvPr>
            <p:ph idx="1"/>
          </p:nvPr>
        </p:nvSpPr>
        <p:spPr>
          <a:xfrm>
            <a:off x="4256811" y="992187"/>
            <a:ext cx="6172200" cy="4873625"/>
          </a:xfrm>
        </p:spPr>
        <p:txBody>
          <a:bodyPr/>
          <a:lstStyle>
            <a:lvl1pPr>
              <a:defRPr sz="2800"/>
            </a:lvl1pPr>
            <a:lvl2pPr>
              <a:defRPr sz="2600"/>
            </a:lvl2pPr>
            <a:lvl3pPr>
              <a:defRPr sz="2400"/>
            </a:lvl3pPr>
            <a:lvl4pPr>
              <a:defRPr sz="22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216956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0" name="Google Shape;112;p19"/>
          <p:cNvSpPr/>
          <p:nvPr userDrawn="1"/>
        </p:nvSpPr>
        <p:spPr>
          <a:xfrm>
            <a:off x="0" y="762288"/>
            <a:ext cx="12192000" cy="5311253"/>
          </a:xfrm>
          <a:prstGeom prst="rect">
            <a:avLst/>
          </a:prstGeom>
          <a:gradFill>
            <a:gsLst>
              <a:gs pos="0">
                <a:srgbClr val="428CCE"/>
              </a:gs>
              <a:gs pos="25000">
                <a:srgbClr val="428CCE"/>
              </a:gs>
              <a:gs pos="94000">
                <a:srgbClr val="3A3838"/>
              </a:gs>
              <a:gs pos="100000">
                <a:srgbClr val="3A3838"/>
              </a:gs>
            </a:gsLst>
            <a:lin ang="42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pic>
        <p:nvPicPr>
          <p:cNvPr id="11" name="Google Shape;113;p19"/>
          <p:cNvPicPr preferRelativeResize="0"/>
          <p:nvPr userDrawn="1"/>
        </p:nvPicPr>
        <p:blipFill rotWithShape="1">
          <a:blip r:embed="rId2">
            <a:alphaModFix/>
          </a:blip>
          <a:srcRect/>
          <a:stretch/>
        </p:blipFill>
        <p:spPr>
          <a:xfrm>
            <a:off x="0" y="755604"/>
            <a:ext cx="12192000" cy="5317937"/>
          </a:xfrm>
          <a:prstGeom prst="rect">
            <a:avLst/>
          </a:prstGeom>
          <a:noFill/>
          <a:ln>
            <a:noFill/>
          </a:ln>
        </p:spPr>
      </p:pic>
      <p:sp>
        <p:nvSpPr>
          <p:cNvPr id="3" name="Rectangle 2"/>
          <p:cNvSpPr/>
          <p:nvPr userDrawn="1"/>
        </p:nvSpPr>
        <p:spPr>
          <a:xfrm>
            <a:off x="0" y="6126497"/>
            <a:ext cx="12192000" cy="73150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userDrawn="1"/>
        </p:nvSpPr>
        <p:spPr>
          <a:xfrm>
            <a:off x="0" y="6073542"/>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cid:image002.png@01D16AFF.B10E1570"/>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b="19232"/>
          <a:stretch/>
        </p:blipFill>
        <p:spPr bwMode="auto">
          <a:xfrm>
            <a:off x="380010" y="6179420"/>
            <a:ext cx="959872" cy="671896"/>
          </a:xfrm>
          <a:prstGeom prst="rect">
            <a:avLst/>
          </a:prstGeom>
          <a:solidFill>
            <a:schemeClr val="bg1"/>
          </a:solidFill>
        </p:spPr>
      </p:pic>
      <p:sp>
        <p:nvSpPr>
          <p:cNvPr id="6" name="Rectangle 5"/>
          <p:cNvSpPr/>
          <p:nvPr userDrawn="1"/>
        </p:nvSpPr>
        <p:spPr>
          <a:xfrm>
            <a:off x="0" y="-27529"/>
            <a:ext cx="12192000" cy="20493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177500"/>
            <a:ext cx="12192000" cy="988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C:\Users\amerten\Downloads\RTI Arkansas Logo (2).png"/>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590494" y="340264"/>
            <a:ext cx="2377440" cy="422025"/>
          </a:xfrm>
          <a:prstGeom prst="rect">
            <a:avLst/>
          </a:prstGeom>
          <a:noFill/>
          <a:ln>
            <a:noFill/>
          </a:ln>
        </p:spPr>
      </p:pic>
      <p:pic>
        <p:nvPicPr>
          <p:cNvPr id="9" name="Shape 109"/>
          <p:cNvPicPr/>
          <p:nvPr userDrawn="1"/>
        </p:nvPicPr>
        <p:blipFill rotWithShape="1">
          <a:blip r:embed="rId5">
            <a:alphaModFix/>
          </a:blip>
          <a:srcRect/>
          <a:stretch/>
        </p:blipFill>
        <p:spPr>
          <a:xfrm>
            <a:off x="8890089" y="6254758"/>
            <a:ext cx="3077845" cy="474980"/>
          </a:xfrm>
          <a:prstGeom prst="rect">
            <a:avLst/>
          </a:prstGeom>
          <a:solidFill>
            <a:schemeClr val="bg1"/>
          </a:solidFill>
          <a:ln>
            <a:noFill/>
          </a:ln>
        </p:spPr>
      </p:pic>
      <p:sp>
        <p:nvSpPr>
          <p:cNvPr id="2" name="Title 1"/>
          <p:cNvSpPr>
            <a:spLocks noGrp="1"/>
          </p:cNvSpPr>
          <p:nvPr>
            <p:ph type="title"/>
          </p:nvPr>
        </p:nvSpPr>
        <p:spPr>
          <a:xfrm>
            <a:off x="3217847" y="2092351"/>
            <a:ext cx="5756305" cy="2830027"/>
          </a:xfrm>
        </p:spPr>
        <p:txBody>
          <a:bodyPr>
            <a:normAutofit/>
          </a:bodyPr>
          <a:lstStyle>
            <a:lvl1pPr algn="ctr">
              <a:defRPr sz="54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9175518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Rectangle 2"/>
          <p:cNvSpPr/>
          <p:nvPr userDrawn="1"/>
        </p:nvSpPr>
        <p:spPr>
          <a:xfrm>
            <a:off x="0" y="6126497"/>
            <a:ext cx="12192000" cy="73150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userDrawn="1"/>
        </p:nvSpPr>
        <p:spPr>
          <a:xfrm>
            <a:off x="0" y="6073542"/>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cid:image002.png@01D16AFF.B10E1570"/>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19232"/>
          <a:stretch/>
        </p:blipFill>
        <p:spPr bwMode="auto">
          <a:xfrm>
            <a:off x="380010" y="6179420"/>
            <a:ext cx="959872" cy="671896"/>
          </a:xfrm>
          <a:prstGeom prst="rect">
            <a:avLst/>
          </a:prstGeom>
          <a:solidFill>
            <a:schemeClr val="bg1"/>
          </a:solidFill>
        </p:spPr>
      </p:pic>
      <p:sp>
        <p:nvSpPr>
          <p:cNvPr id="6" name="Rectangle 5"/>
          <p:cNvSpPr/>
          <p:nvPr userDrawn="1"/>
        </p:nvSpPr>
        <p:spPr>
          <a:xfrm>
            <a:off x="0" y="-27529"/>
            <a:ext cx="12192000" cy="20493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177500"/>
            <a:ext cx="12192000" cy="988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C:\Users\amerten\Downloads\RTI Arkansas Logo (2).png"/>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590494" y="340264"/>
            <a:ext cx="2377440" cy="422025"/>
          </a:xfrm>
          <a:prstGeom prst="rect">
            <a:avLst/>
          </a:prstGeom>
          <a:noFill/>
          <a:ln>
            <a:noFill/>
          </a:ln>
        </p:spPr>
      </p:pic>
      <p:pic>
        <p:nvPicPr>
          <p:cNvPr id="9" name="Shape 109"/>
          <p:cNvPicPr/>
          <p:nvPr userDrawn="1"/>
        </p:nvPicPr>
        <p:blipFill rotWithShape="1">
          <a:blip r:embed="rId4">
            <a:alphaModFix/>
          </a:blip>
          <a:srcRect/>
          <a:stretch/>
        </p:blipFill>
        <p:spPr>
          <a:xfrm>
            <a:off x="8890089" y="6254758"/>
            <a:ext cx="3077845" cy="474980"/>
          </a:xfrm>
          <a:prstGeom prst="rect">
            <a:avLst/>
          </a:prstGeom>
          <a:solidFill>
            <a:schemeClr val="bg1"/>
          </a:solidFill>
          <a:ln>
            <a:noFill/>
          </a:ln>
        </p:spPr>
      </p:pic>
      <p:sp>
        <p:nvSpPr>
          <p:cNvPr id="10" name="Google Shape;112;p19"/>
          <p:cNvSpPr/>
          <p:nvPr userDrawn="1"/>
        </p:nvSpPr>
        <p:spPr>
          <a:xfrm>
            <a:off x="0" y="762288"/>
            <a:ext cx="7773823" cy="5311253"/>
          </a:xfrm>
          <a:prstGeom prst="rect">
            <a:avLst/>
          </a:prstGeom>
          <a:gradFill>
            <a:gsLst>
              <a:gs pos="0">
                <a:srgbClr val="428CCE"/>
              </a:gs>
              <a:gs pos="25000">
                <a:srgbClr val="428CCE"/>
              </a:gs>
              <a:gs pos="94000">
                <a:srgbClr val="3A3838"/>
              </a:gs>
              <a:gs pos="100000">
                <a:srgbClr val="3A3838"/>
              </a:gs>
            </a:gsLst>
            <a:lin ang="42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pic>
        <p:nvPicPr>
          <p:cNvPr id="11" name="Google Shape;113;p19"/>
          <p:cNvPicPr preferRelativeResize="0"/>
          <p:nvPr userDrawn="1"/>
        </p:nvPicPr>
        <p:blipFill rotWithShape="1">
          <a:blip r:embed="rId5">
            <a:alphaModFix/>
          </a:blip>
          <a:srcRect l="36238"/>
          <a:stretch/>
        </p:blipFill>
        <p:spPr>
          <a:xfrm>
            <a:off x="0" y="734939"/>
            <a:ext cx="7862131" cy="5345286"/>
          </a:xfrm>
          <a:prstGeom prst="rect">
            <a:avLst/>
          </a:prstGeom>
          <a:noFill/>
          <a:ln>
            <a:noFill/>
          </a:ln>
        </p:spPr>
      </p:pic>
      <p:sp>
        <p:nvSpPr>
          <p:cNvPr id="12" name="Content Placeholder 2"/>
          <p:cNvSpPr>
            <a:spLocks noGrp="1"/>
          </p:cNvSpPr>
          <p:nvPr>
            <p:ph idx="1"/>
          </p:nvPr>
        </p:nvSpPr>
        <p:spPr>
          <a:xfrm>
            <a:off x="5795734" y="981103"/>
            <a:ext cx="6172200" cy="4873625"/>
          </a:xfrm>
        </p:spPr>
        <p:txBody>
          <a:bodyPr/>
          <a:lstStyle>
            <a:lvl1pPr>
              <a:defRPr sz="2800"/>
            </a:lvl1pPr>
            <a:lvl2pPr>
              <a:defRPr sz="2600"/>
            </a:lvl2pPr>
            <a:lvl3pPr>
              <a:defRPr sz="2400"/>
            </a:lvl3pPr>
            <a:lvl4pPr>
              <a:defRPr sz="22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itle 1"/>
          <p:cNvSpPr>
            <a:spLocks noGrp="1"/>
          </p:cNvSpPr>
          <p:nvPr>
            <p:ph type="title"/>
          </p:nvPr>
        </p:nvSpPr>
        <p:spPr>
          <a:xfrm>
            <a:off x="339695" y="2002902"/>
            <a:ext cx="4155393" cy="2830027"/>
          </a:xfrm>
        </p:spPr>
        <p:txBody>
          <a:bodyPr>
            <a:normAutofit/>
          </a:bodyPr>
          <a:lstStyle>
            <a:lvl1pPr algn="ctr">
              <a:defRPr sz="54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472526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Rectangle 2"/>
          <p:cNvSpPr/>
          <p:nvPr userDrawn="1"/>
        </p:nvSpPr>
        <p:spPr>
          <a:xfrm>
            <a:off x="0" y="6126497"/>
            <a:ext cx="12192000" cy="73150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userDrawn="1"/>
        </p:nvSpPr>
        <p:spPr>
          <a:xfrm>
            <a:off x="0" y="6073542"/>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cid:image002.png@01D16AFF.B10E1570"/>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19232"/>
          <a:stretch/>
        </p:blipFill>
        <p:spPr bwMode="auto">
          <a:xfrm>
            <a:off x="380010" y="6179420"/>
            <a:ext cx="959872" cy="671896"/>
          </a:xfrm>
          <a:prstGeom prst="rect">
            <a:avLst/>
          </a:prstGeom>
          <a:solidFill>
            <a:schemeClr val="bg1"/>
          </a:solidFill>
        </p:spPr>
      </p:pic>
      <p:sp>
        <p:nvSpPr>
          <p:cNvPr id="6" name="Rectangle 5"/>
          <p:cNvSpPr/>
          <p:nvPr userDrawn="1"/>
        </p:nvSpPr>
        <p:spPr>
          <a:xfrm>
            <a:off x="0" y="-27529"/>
            <a:ext cx="12192000" cy="20493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177500"/>
            <a:ext cx="12192000" cy="988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C:\Users\amerten\Downloads\RTI Arkansas Logo (2).png"/>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590494" y="340264"/>
            <a:ext cx="2377440" cy="422025"/>
          </a:xfrm>
          <a:prstGeom prst="rect">
            <a:avLst/>
          </a:prstGeom>
          <a:noFill/>
          <a:ln>
            <a:noFill/>
          </a:ln>
        </p:spPr>
      </p:pic>
      <p:pic>
        <p:nvPicPr>
          <p:cNvPr id="9" name="Shape 109"/>
          <p:cNvPicPr/>
          <p:nvPr userDrawn="1"/>
        </p:nvPicPr>
        <p:blipFill rotWithShape="1">
          <a:blip r:embed="rId4">
            <a:alphaModFix/>
          </a:blip>
          <a:srcRect/>
          <a:stretch/>
        </p:blipFill>
        <p:spPr>
          <a:xfrm>
            <a:off x="8890089" y="6254758"/>
            <a:ext cx="3077845" cy="474980"/>
          </a:xfrm>
          <a:prstGeom prst="rect">
            <a:avLst/>
          </a:prstGeom>
          <a:solidFill>
            <a:schemeClr val="bg1"/>
          </a:solidFill>
          <a:ln>
            <a:noFill/>
          </a:ln>
        </p:spPr>
      </p:pic>
      <p:grpSp>
        <p:nvGrpSpPr>
          <p:cNvPr id="10" name="Google Shape;411;p52"/>
          <p:cNvGrpSpPr/>
          <p:nvPr userDrawn="1"/>
        </p:nvGrpSpPr>
        <p:grpSpPr>
          <a:xfrm>
            <a:off x="-426720" y="177404"/>
            <a:ext cx="12618720" cy="5995332"/>
            <a:chOff x="-417513" y="0"/>
            <a:chExt cx="12584114" cy="6853238"/>
          </a:xfrm>
        </p:grpSpPr>
        <p:sp>
          <p:nvSpPr>
            <p:cNvPr id="11" name="Google Shape;412;p52"/>
            <p:cNvSpPr/>
            <p:nvPr/>
          </p:nvSpPr>
          <p:spPr>
            <a:xfrm>
              <a:off x="1306513" y="0"/>
              <a:ext cx="3862388" cy="6843713"/>
            </a:xfrm>
            <a:custGeom>
              <a:avLst/>
              <a:gdLst/>
              <a:ahLst/>
              <a:cxnLst/>
              <a:rect l="l" t="t" r="r" b="b"/>
              <a:pathLst>
                <a:path w="813" h="1440" extrusionOk="0">
                  <a:moveTo>
                    <a:pt x="813" y="0"/>
                  </a:moveTo>
                  <a:cubicBezTo>
                    <a:pt x="331" y="221"/>
                    <a:pt x="0" y="1039"/>
                    <a:pt x="435"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413;p52"/>
            <p:cNvSpPr/>
            <p:nvPr/>
          </p:nvSpPr>
          <p:spPr>
            <a:xfrm>
              <a:off x="10626725" y="9525"/>
              <a:ext cx="1539875" cy="555625"/>
            </a:xfrm>
            <a:custGeom>
              <a:avLst/>
              <a:gdLst/>
              <a:ahLst/>
              <a:cxnLst/>
              <a:rect l="l" t="t" r="r" b="b"/>
              <a:pathLst>
                <a:path w="324" h="117" extrusionOk="0">
                  <a:moveTo>
                    <a:pt x="324" y="117"/>
                  </a:moveTo>
                  <a:cubicBezTo>
                    <a:pt x="223" y="64"/>
                    <a:pt x="107" y="28"/>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414;p52"/>
            <p:cNvSpPr/>
            <p:nvPr/>
          </p:nvSpPr>
          <p:spPr>
            <a:xfrm>
              <a:off x="10247313" y="5013325"/>
              <a:ext cx="1919288" cy="1830388"/>
            </a:xfrm>
            <a:custGeom>
              <a:avLst/>
              <a:gdLst/>
              <a:ahLst/>
              <a:cxnLst/>
              <a:rect l="l" t="t" r="r" b="b"/>
              <a:pathLst>
                <a:path w="404" h="385" extrusionOk="0">
                  <a:moveTo>
                    <a:pt x="0" y="385"/>
                  </a:moveTo>
                  <a:cubicBezTo>
                    <a:pt x="146" y="272"/>
                    <a:pt x="285" y="142"/>
                    <a:pt x="404"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415;p52"/>
            <p:cNvSpPr/>
            <p:nvPr/>
          </p:nvSpPr>
          <p:spPr>
            <a:xfrm>
              <a:off x="1120775" y="0"/>
              <a:ext cx="3676650" cy="6843713"/>
            </a:xfrm>
            <a:custGeom>
              <a:avLst/>
              <a:gdLst/>
              <a:ahLst/>
              <a:cxnLst/>
              <a:rect l="l" t="t" r="r" b="b"/>
              <a:pathLst>
                <a:path w="774" h="1440" extrusionOk="0">
                  <a:moveTo>
                    <a:pt x="774" y="0"/>
                  </a:moveTo>
                  <a:cubicBezTo>
                    <a:pt x="312" y="240"/>
                    <a:pt x="0" y="1034"/>
                    <a:pt x="411" y="144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416;p52"/>
            <p:cNvSpPr/>
            <p:nvPr/>
          </p:nvSpPr>
          <p:spPr>
            <a:xfrm>
              <a:off x="11202988" y="9525"/>
              <a:ext cx="963613" cy="366713"/>
            </a:xfrm>
            <a:custGeom>
              <a:avLst/>
              <a:gdLst/>
              <a:ahLst/>
              <a:cxnLst/>
              <a:rect l="l" t="t" r="r" b="b"/>
              <a:pathLst>
                <a:path w="203" h="77" extrusionOk="0">
                  <a:moveTo>
                    <a:pt x="203" y="77"/>
                  </a:moveTo>
                  <a:cubicBezTo>
                    <a:pt x="138" y="46"/>
                    <a:pt x="68" y="21"/>
                    <a:pt x="0" y="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 name="Google Shape;417;p52"/>
            <p:cNvSpPr/>
            <p:nvPr/>
          </p:nvSpPr>
          <p:spPr>
            <a:xfrm>
              <a:off x="10494963" y="5275263"/>
              <a:ext cx="1666875" cy="1577975"/>
            </a:xfrm>
            <a:custGeom>
              <a:avLst/>
              <a:gdLst/>
              <a:ahLst/>
              <a:cxnLst/>
              <a:rect l="l" t="t" r="r" b="b"/>
              <a:pathLst>
                <a:path w="351" h="332" extrusionOk="0">
                  <a:moveTo>
                    <a:pt x="0" y="332"/>
                  </a:moveTo>
                  <a:cubicBezTo>
                    <a:pt x="125" y="232"/>
                    <a:pt x="245" y="121"/>
                    <a:pt x="351" y="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418;p52"/>
            <p:cNvSpPr/>
            <p:nvPr/>
          </p:nvSpPr>
          <p:spPr>
            <a:xfrm>
              <a:off x="1001713" y="0"/>
              <a:ext cx="3621088" cy="6843713"/>
            </a:xfrm>
            <a:custGeom>
              <a:avLst/>
              <a:gdLst/>
              <a:ahLst/>
              <a:cxnLst/>
              <a:rect l="l" t="t" r="r" b="b"/>
              <a:pathLst>
                <a:path w="762" h="1440" extrusionOk="0">
                  <a:moveTo>
                    <a:pt x="762" y="0"/>
                  </a:moveTo>
                  <a:cubicBezTo>
                    <a:pt x="308" y="245"/>
                    <a:pt x="0" y="1033"/>
                    <a:pt x="403"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 name="Google Shape;419;p52"/>
            <p:cNvSpPr/>
            <p:nvPr/>
          </p:nvSpPr>
          <p:spPr>
            <a:xfrm>
              <a:off x="11501438" y="9525"/>
              <a:ext cx="665163" cy="257175"/>
            </a:xfrm>
            <a:custGeom>
              <a:avLst/>
              <a:gdLst/>
              <a:ahLst/>
              <a:cxnLst/>
              <a:rect l="l" t="t" r="r" b="b"/>
              <a:pathLst>
                <a:path w="140" h="54" extrusionOk="0">
                  <a:moveTo>
                    <a:pt x="140" y="54"/>
                  </a:moveTo>
                  <a:cubicBezTo>
                    <a:pt x="95" y="34"/>
                    <a:pt x="48" y="16"/>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420;p52"/>
            <p:cNvSpPr/>
            <p:nvPr/>
          </p:nvSpPr>
          <p:spPr>
            <a:xfrm>
              <a:off x="10641013" y="5408613"/>
              <a:ext cx="1525588" cy="1435100"/>
            </a:xfrm>
            <a:custGeom>
              <a:avLst/>
              <a:gdLst/>
              <a:ahLst/>
              <a:cxnLst/>
              <a:rect l="l" t="t" r="r" b="b"/>
              <a:pathLst>
                <a:path w="321" h="302" extrusionOk="0">
                  <a:moveTo>
                    <a:pt x="0" y="302"/>
                  </a:moveTo>
                  <a:cubicBezTo>
                    <a:pt x="114" y="210"/>
                    <a:pt x="223" y="109"/>
                    <a:pt x="321"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421;p52"/>
            <p:cNvSpPr/>
            <p:nvPr/>
          </p:nvSpPr>
          <p:spPr>
            <a:xfrm>
              <a:off x="1001713" y="0"/>
              <a:ext cx="3244850" cy="6843713"/>
            </a:xfrm>
            <a:custGeom>
              <a:avLst/>
              <a:gdLst/>
              <a:ahLst/>
              <a:cxnLst/>
              <a:rect l="l" t="t" r="r" b="b"/>
              <a:pathLst>
                <a:path w="683" h="1440" extrusionOk="0">
                  <a:moveTo>
                    <a:pt x="683" y="0"/>
                  </a:moveTo>
                  <a:cubicBezTo>
                    <a:pt x="258" y="256"/>
                    <a:pt x="0" y="1041"/>
                    <a:pt x="355"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422;p52"/>
            <p:cNvSpPr/>
            <p:nvPr/>
          </p:nvSpPr>
          <p:spPr>
            <a:xfrm>
              <a:off x="10802938" y="5518150"/>
              <a:ext cx="1363663" cy="1325563"/>
            </a:xfrm>
            <a:custGeom>
              <a:avLst/>
              <a:gdLst/>
              <a:ahLst/>
              <a:cxnLst/>
              <a:rect l="l" t="t" r="r" b="b"/>
              <a:pathLst>
                <a:path w="287" h="279" extrusionOk="0">
                  <a:moveTo>
                    <a:pt x="0" y="279"/>
                  </a:moveTo>
                  <a:cubicBezTo>
                    <a:pt x="101" y="193"/>
                    <a:pt x="198" y="100"/>
                    <a:pt x="287"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 name="Google Shape;423;p52"/>
            <p:cNvSpPr/>
            <p:nvPr/>
          </p:nvSpPr>
          <p:spPr>
            <a:xfrm>
              <a:off x="889000" y="0"/>
              <a:ext cx="3230563" cy="6843713"/>
            </a:xfrm>
            <a:custGeom>
              <a:avLst/>
              <a:gdLst/>
              <a:ahLst/>
              <a:cxnLst/>
              <a:rect l="l" t="t" r="r" b="b"/>
              <a:pathLst>
                <a:path w="680" h="1440" extrusionOk="0">
                  <a:moveTo>
                    <a:pt x="680" y="0"/>
                  </a:moveTo>
                  <a:cubicBezTo>
                    <a:pt x="257" y="265"/>
                    <a:pt x="0" y="1026"/>
                    <a:pt x="337"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424;p52"/>
            <p:cNvSpPr/>
            <p:nvPr/>
          </p:nvSpPr>
          <p:spPr>
            <a:xfrm>
              <a:off x="10979150" y="5694363"/>
              <a:ext cx="1187450" cy="1149350"/>
            </a:xfrm>
            <a:custGeom>
              <a:avLst/>
              <a:gdLst/>
              <a:ahLst/>
              <a:cxnLst/>
              <a:rect l="l" t="t" r="r" b="b"/>
              <a:pathLst>
                <a:path w="250" h="242" extrusionOk="0">
                  <a:moveTo>
                    <a:pt x="0" y="242"/>
                  </a:moveTo>
                  <a:cubicBezTo>
                    <a:pt x="88" y="166"/>
                    <a:pt x="172" y="85"/>
                    <a:pt x="25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 name="Google Shape;425;p52"/>
            <p:cNvSpPr/>
            <p:nvPr/>
          </p:nvSpPr>
          <p:spPr>
            <a:xfrm>
              <a:off x="484188" y="0"/>
              <a:ext cx="3421063" cy="6843713"/>
            </a:xfrm>
            <a:custGeom>
              <a:avLst/>
              <a:gdLst/>
              <a:ahLst/>
              <a:cxnLst/>
              <a:rect l="l" t="t" r="r" b="b"/>
              <a:pathLst>
                <a:path w="720" h="1440" extrusionOk="0">
                  <a:moveTo>
                    <a:pt x="720" y="0"/>
                  </a:moveTo>
                  <a:cubicBezTo>
                    <a:pt x="316" y="282"/>
                    <a:pt x="0" y="1018"/>
                    <a:pt x="362"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426;p52"/>
            <p:cNvSpPr/>
            <p:nvPr/>
          </p:nvSpPr>
          <p:spPr>
            <a:xfrm>
              <a:off x="11287125" y="6049963"/>
              <a:ext cx="879475" cy="793750"/>
            </a:xfrm>
            <a:custGeom>
              <a:avLst/>
              <a:gdLst/>
              <a:ahLst/>
              <a:cxnLst/>
              <a:rect l="l" t="t" r="r" b="b"/>
              <a:pathLst>
                <a:path w="185" h="167" extrusionOk="0">
                  <a:moveTo>
                    <a:pt x="0" y="167"/>
                  </a:moveTo>
                  <a:cubicBezTo>
                    <a:pt x="63" y="114"/>
                    <a:pt x="125" y="58"/>
                    <a:pt x="185"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 name="Google Shape;427;p52"/>
            <p:cNvSpPr/>
            <p:nvPr/>
          </p:nvSpPr>
          <p:spPr>
            <a:xfrm>
              <a:off x="598488" y="0"/>
              <a:ext cx="2717800" cy="6843713"/>
            </a:xfrm>
            <a:custGeom>
              <a:avLst/>
              <a:gdLst/>
              <a:ahLst/>
              <a:cxnLst/>
              <a:rect l="l" t="t" r="r" b="b"/>
              <a:pathLst>
                <a:path w="572" h="1440" extrusionOk="0">
                  <a:moveTo>
                    <a:pt x="572" y="0"/>
                  </a:moveTo>
                  <a:cubicBezTo>
                    <a:pt x="213" y="320"/>
                    <a:pt x="0" y="979"/>
                    <a:pt x="164" y="1440"/>
                  </a:cubicBezTo>
                </a:path>
              </a:pathLst>
            </a:custGeom>
            <a:noFill/>
            <a:ln w="12700" cap="flat" cmpd="sng">
              <a:solidFill>
                <a:schemeClr val="dk1">
                  <a:alpha val="20000"/>
                </a:schemeClr>
              </a:solidFill>
              <a:prstDash val="dashDot"/>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428;p52"/>
            <p:cNvSpPr/>
            <p:nvPr/>
          </p:nvSpPr>
          <p:spPr>
            <a:xfrm>
              <a:off x="261938" y="0"/>
              <a:ext cx="2944813" cy="6843713"/>
            </a:xfrm>
            <a:custGeom>
              <a:avLst/>
              <a:gdLst/>
              <a:ahLst/>
              <a:cxnLst/>
              <a:rect l="l" t="t" r="r" b="b"/>
              <a:pathLst>
                <a:path w="620" h="1440" extrusionOk="0">
                  <a:moveTo>
                    <a:pt x="620" y="0"/>
                  </a:moveTo>
                  <a:cubicBezTo>
                    <a:pt x="248" y="325"/>
                    <a:pt x="0" y="960"/>
                    <a:pt x="186" y="1440"/>
                  </a:cubicBezTo>
                </a:path>
              </a:pathLst>
            </a:custGeom>
            <a:noFill/>
            <a:ln w="9525" cap="flat" cmpd="sng">
              <a:solidFill>
                <a:schemeClr val="dk1">
                  <a:alpha val="20000"/>
                </a:schemeClr>
              </a:solidFill>
              <a:prstDash val="lg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 name="Google Shape;429;p52"/>
            <p:cNvSpPr/>
            <p:nvPr/>
          </p:nvSpPr>
          <p:spPr>
            <a:xfrm>
              <a:off x="-417513" y="0"/>
              <a:ext cx="2403475" cy="6843713"/>
            </a:xfrm>
            <a:custGeom>
              <a:avLst/>
              <a:gdLst/>
              <a:ahLst/>
              <a:cxnLst/>
              <a:rect l="l" t="t" r="r" b="b"/>
              <a:pathLst>
                <a:path w="506" h="1440" extrusionOk="0">
                  <a:moveTo>
                    <a:pt x="506" y="0"/>
                  </a:moveTo>
                  <a:cubicBezTo>
                    <a:pt x="109" y="356"/>
                    <a:pt x="0" y="943"/>
                    <a:pt x="171"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430;p52"/>
            <p:cNvSpPr/>
            <p:nvPr/>
          </p:nvSpPr>
          <p:spPr>
            <a:xfrm>
              <a:off x="14288" y="9525"/>
              <a:ext cx="1771650" cy="3198813"/>
            </a:xfrm>
            <a:custGeom>
              <a:avLst/>
              <a:gdLst/>
              <a:ahLst/>
              <a:cxnLst/>
              <a:rect l="l" t="t" r="r" b="b"/>
              <a:pathLst>
                <a:path w="373" h="673" extrusionOk="0">
                  <a:moveTo>
                    <a:pt x="373" y="0"/>
                  </a:moveTo>
                  <a:cubicBezTo>
                    <a:pt x="175" y="183"/>
                    <a:pt x="51" y="409"/>
                    <a:pt x="0" y="673"/>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 name="Google Shape;431;p52"/>
            <p:cNvSpPr/>
            <p:nvPr/>
          </p:nvSpPr>
          <p:spPr>
            <a:xfrm>
              <a:off x="4763" y="6016625"/>
              <a:ext cx="214313" cy="827088"/>
            </a:xfrm>
            <a:custGeom>
              <a:avLst/>
              <a:gdLst/>
              <a:ahLst/>
              <a:cxnLst/>
              <a:rect l="l" t="t" r="r" b="b"/>
              <a:pathLst>
                <a:path w="45" h="174" extrusionOk="0">
                  <a:moveTo>
                    <a:pt x="0" y="0"/>
                  </a:moveTo>
                  <a:cubicBezTo>
                    <a:pt x="11" y="59"/>
                    <a:pt x="26" y="118"/>
                    <a:pt x="45" y="174"/>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 name="Google Shape;432;p52"/>
            <p:cNvSpPr/>
            <p:nvPr/>
          </p:nvSpPr>
          <p:spPr>
            <a:xfrm>
              <a:off x="14288" y="0"/>
              <a:ext cx="1562100" cy="2228850"/>
            </a:xfrm>
            <a:custGeom>
              <a:avLst/>
              <a:gdLst/>
              <a:ahLst/>
              <a:cxnLst/>
              <a:rect l="l" t="t" r="r" b="b"/>
              <a:pathLst>
                <a:path w="329" h="469" extrusionOk="0">
                  <a:moveTo>
                    <a:pt x="329" y="0"/>
                  </a:moveTo>
                  <a:cubicBezTo>
                    <a:pt x="189" y="133"/>
                    <a:pt x="69" y="288"/>
                    <a:pt x="0" y="469"/>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36" name="Title 1"/>
          <p:cNvSpPr>
            <a:spLocks noGrp="1"/>
          </p:cNvSpPr>
          <p:nvPr>
            <p:ph type="title"/>
          </p:nvPr>
        </p:nvSpPr>
        <p:spPr>
          <a:xfrm>
            <a:off x="0" y="635289"/>
            <a:ext cx="12192000" cy="1091911"/>
          </a:xfrm>
        </p:spPr>
        <p:txBody>
          <a:bodyPr>
            <a:normAutofit/>
          </a:bodyPr>
          <a:lstStyle>
            <a:lvl1pPr algn="ctr">
              <a:defRPr sz="5400">
                <a:latin typeface="+mn-lt"/>
              </a:defRPr>
            </a:lvl1pPr>
          </a:lstStyle>
          <a:p>
            <a:r>
              <a:rPr lang="en-US" dirty="0"/>
              <a:t>Click to edit Master title style</a:t>
            </a:r>
          </a:p>
        </p:txBody>
      </p:sp>
      <p:sp>
        <p:nvSpPr>
          <p:cNvPr id="37" name="Content Placeholder 2"/>
          <p:cNvSpPr>
            <a:spLocks noGrp="1"/>
          </p:cNvSpPr>
          <p:nvPr>
            <p:ph idx="1"/>
          </p:nvPr>
        </p:nvSpPr>
        <p:spPr>
          <a:xfrm>
            <a:off x="838200" y="1815238"/>
            <a:ext cx="10515600" cy="4090262"/>
          </a:xfrm>
        </p:spPr>
        <p:txBody>
          <a:bodyPr/>
          <a:lstStyle>
            <a:lvl2pPr>
              <a:defRPr sz="2600"/>
            </a:lvl2pPr>
            <a:lvl3pPr>
              <a:defRPr sz="2400"/>
            </a:lvl3pPr>
            <a:lvl4pPr>
              <a:defRPr sz="2200"/>
            </a:lvl4pPr>
            <a:lvl5pP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225369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 name="Rectangle 2"/>
          <p:cNvSpPr/>
          <p:nvPr userDrawn="1"/>
        </p:nvSpPr>
        <p:spPr>
          <a:xfrm>
            <a:off x="0" y="6126497"/>
            <a:ext cx="12192000" cy="73150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userDrawn="1"/>
        </p:nvSpPr>
        <p:spPr>
          <a:xfrm>
            <a:off x="0" y="6073542"/>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cid:image002.png@01D16AFF.B10E1570"/>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19232"/>
          <a:stretch/>
        </p:blipFill>
        <p:spPr bwMode="auto">
          <a:xfrm>
            <a:off x="380010" y="6179420"/>
            <a:ext cx="959872" cy="671896"/>
          </a:xfrm>
          <a:prstGeom prst="rect">
            <a:avLst/>
          </a:prstGeom>
          <a:solidFill>
            <a:schemeClr val="bg1"/>
          </a:solidFill>
        </p:spPr>
      </p:pic>
      <p:sp>
        <p:nvSpPr>
          <p:cNvPr id="6" name="Rectangle 5"/>
          <p:cNvSpPr/>
          <p:nvPr userDrawn="1"/>
        </p:nvSpPr>
        <p:spPr>
          <a:xfrm>
            <a:off x="0" y="-27529"/>
            <a:ext cx="12192000" cy="20493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177500"/>
            <a:ext cx="12192000" cy="988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C:\Users\amerten\Downloads\RTI Arkansas Logo (2).png"/>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590494" y="340264"/>
            <a:ext cx="2377440" cy="422025"/>
          </a:xfrm>
          <a:prstGeom prst="rect">
            <a:avLst/>
          </a:prstGeom>
          <a:noFill/>
          <a:ln>
            <a:noFill/>
          </a:ln>
        </p:spPr>
      </p:pic>
      <p:pic>
        <p:nvPicPr>
          <p:cNvPr id="9" name="Shape 109"/>
          <p:cNvPicPr/>
          <p:nvPr userDrawn="1"/>
        </p:nvPicPr>
        <p:blipFill rotWithShape="1">
          <a:blip r:embed="rId4">
            <a:alphaModFix/>
          </a:blip>
          <a:srcRect/>
          <a:stretch/>
        </p:blipFill>
        <p:spPr>
          <a:xfrm>
            <a:off x="8890089" y="6254758"/>
            <a:ext cx="3077845" cy="474980"/>
          </a:xfrm>
          <a:prstGeom prst="rect">
            <a:avLst/>
          </a:prstGeom>
          <a:solidFill>
            <a:schemeClr val="bg1"/>
          </a:solidFill>
          <a:ln>
            <a:noFill/>
          </a:ln>
        </p:spPr>
      </p:pic>
      <p:grpSp>
        <p:nvGrpSpPr>
          <p:cNvPr id="10" name="Google Shape;411;p52"/>
          <p:cNvGrpSpPr/>
          <p:nvPr userDrawn="1"/>
        </p:nvGrpSpPr>
        <p:grpSpPr>
          <a:xfrm>
            <a:off x="-426720" y="177404"/>
            <a:ext cx="12618720" cy="5995332"/>
            <a:chOff x="-417513" y="0"/>
            <a:chExt cx="12584114" cy="6853238"/>
          </a:xfrm>
        </p:grpSpPr>
        <p:sp>
          <p:nvSpPr>
            <p:cNvPr id="11" name="Google Shape;412;p52"/>
            <p:cNvSpPr/>
            <p:nvPr/>
          </p:nvSpPr>
          <p:spPr>
            <a:xfrm>
              <a:off x="1306513" y="0"/>
              <a:ext cx="3862388" cy="6843713"/>
            </a:xfrm>
            <a:custGeom>
              <a:avLst/>
              <a:gdLst/>
              <a:ahLst/>
              <a:cxnLst/>
              <a:rect l="l" t="t" r="r" b="b"/>
              <a:pathLst>
                <a:path w="813" h="1440" extrusionOk="0">
                  <a:moveTo>
                    <a:pt x="813" y="0"/>
                  </a:moveTo>
                  <a:cubicBezTo>
                    <a:pt x="331" y="221"/>
                    <a:pt x="0" y="1039"/>
                    <a:pt x="435"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413;p52"/>
            <p:cNvSpPr/>
            <p:nvPr/>
          </p:nvSpPr>
          <p:spPr>
            <a:xfrm>
              <a:off x="10626725" y="9525"/>
              <a:ext cx="1539875" cy="555625"/>
            </a:xfrm>
            <a:custGeom>
              <a:avLst/>
              <a:gdLst/>
              <a:ahLst/>
              <a:cxnLst/>
              <a:rect l="l" t="t" r="r" b="b"/>
              <a:pathLst>
                <a:path w="324" h="117" extrusionOk="0">
                  <a:moveTo>
                    <a:pt x="324" y="117"/>
                  </a:moveTo>
                  <a:cubicBezTo>
                    <a:pt x="223" y="64"/>
                    <a:pt x="107" y="28"/>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414;p52"/>
            <p:cNvSpPr/>
            <p:nvPr/>
          </p:nvSpPr>
          <p:spPr>
            <a:xfrm>
              <a:off x="10247313" y="5013325"/>
              <a:ext cx="1919288" cy="1830388"/>
            </a:xfrm>
            <a:custGeom>
              <a:avLst/>
              <a:gdLst/>
              <a:ahLst/>
              <a:cxnLst/>
              <a:rect l="l" t="t" r="r" b="b"/>
              <a:pathLst>
                <a:path w="404" h="385" extrusionOk="0">
                  <a:moveTo>
                    <a:pt x="0" y="385"/>
                  </a:moveTo>
                  <a:cubicBezTo>
                    <a:pt x="146" y="272"/>
                    <a:pt x="285" y="142"/>
                    <a:pt x="404"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415;p52"/>
            <p:cNvSpPr/>
            <p:nvPr/>
          </p:nvSpPr>
          <p:spPr>
            <a:xfrm>
              <a:off x="1120775" y="0"/>
              <a:ext cx="3676650" cy="6843713"/>
            </a:xfrm>
            <a:custGeom>
              <a:avLst/>
              <a:gdLst/>
              <a:ahLst/>
              <a:cxnLst/>
              <a:rect l="l" t="t" r="r" b="b"/>
              <a:pathLst>
                <a:path w="774" h="1440" extrusionOk="0">
                  <a:moveTo>
                    <a:pt x="774" y="0"/>
                  </a:moveTo>
                  <a:cubicBezTo>
                    <a:pt x="312" y="240"/>
                    <a:pt x="0" y="1034"/>
                    <a:pt x="411" y="144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416;p52"/>
            <p:cNvSpPr/>
            <p:nvPr/>
          </p:nvSpPr>
          <p:spPr>
            <a:xfrm>
              <a:off x="11202988" y="9525"/>
              <a:ext cx="963613" cy="366713"/>
            </a:xfrm>
            <a:custGeom>
              <a:avLst/>
              <a:gdLst/>
              <a:ahLst/>
              <a:cxnLst/>
              <a:rect l="l" t="t" r="r" b="b"/>
              <a:pathLst>
                <a:path w="203" h="77" extrusionOk="0">
                  <a:moveTo>
                    <a:pt x="203" y="77"/>
                  </a:moveTo>
                  <a:cubicBezTo>
                    <a:pt x="138" y="46"/>
                    <a:pt x="68" y="21"/>
                    <a:pt x="0" y="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 name="Google Shape;417;p52"/>
            <p:cNvSpPr/>
            <p:nvPr/>
          </p:nvSpPr>
          <p:spPr>
            <a:xfrm>
              <a:off x="10494963" y="5275263"/>
              <a:ext cx="1666875" cy="1577975"/>
            </a:xfrm>
            <a:custGeom>
              <a:avLst/>
              <a:gdLst/>
              <a:ahLst/>
              <a:cxnLst/>
              <a:rect l="l" t="t" r="r" b="b"/>
              <a:pathLst>
                <a:path w="351" h="332" extrusionOk="0">
                  <a:moveTo>
                    <a:pt x="0" y="332"/>
                  </a:moveTo>
                  <a:cubicBezTo>
                    <a:pt x="125" y="232"/>
                    <a:pt x="245" y="121"/>
                    <a:pt x="351" y="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418;p52"/>
            <p:cNvSpPr/>
            <p:nvPr/>
          </p:nvSpPr>
          <p:spPr>
            <a:xfrm>
              <a:off x="1001713" y="0"/>
              <a:ext cx="3621088" cy="6843713"/>
            </a:xfrm>
            <a:custGeom>
              <a:avLst/>
              <a:gdLst/>
              <a:ahLst/>
              <a:cxnLst/>
              <a:rect l="l" t="t" r="r" b="b"/>
              <a:pathLst>
                <a:path w="762" h="1440" extrusionOk="0">
                  <a:moveTo>
                    <a:pt x="762" y="0"/>
                  </a:moveTo>
                  <a:cubicBezTo>
                    <a:pt x="308" y="245"/>
                    <a:pt x="0" y="1033"/>
                    <a:pt x="403"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 name="Google Shape;419;p52"/>
            <p:cNvSpPr/>
            <p:nvPr/>
          </p:nvSpPr>
          <p:spPr>
            <a:xfrm>
              <a:off x="11501438" y="9525"/>
              <a:ext cx="665163" cy="257175"/>
            </a:xfrm>
            <a:custGeom>
              <a:avLst/>
              <a:gdLst/>
              <a:ahLst/>
              <a:cxnLst/>
              <a:rect l="l" t="t" r="r" b="b"/>
              <a:pathLst>
                <a:path w="140" h="54" extrusionOk="0">
                  <a:moveTo>
                    <a:pt x="140" y="54"/>
                  </a:moveTo>
                  <a:cubicBezTo>
                    <a:pt x="95" y="34"/>
                    <a:pt x="48" y="16"/>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420;p52"/>
            <p:cNvSpPr/>
            <p:nvPr/>
          </p:nvSpPr>
          <p:spPr>
            <a:xfrm>
              <a:off x="10641013" y="5408613"/>
              <a:ext cx="1525588" cy="1435100"/>
            </a:xfrm>
            <a:custGeom>
              <a:avLst/>
              <a:gdLst/>
              <a:ahLst/>
              <a:cxnLst/>
              <a:rect l="l" t="t" r="r" b="b"/>
              <a:pathLst>
                <a:path w="321" h="302" extrusionOk="0">
                  <a:moveTo>
                    <a:pt x="0" y="302"/>
                  </a:moveTo>
                  <a:cubicBezTo>
                    <a:pt x="114" y="210"/>
                    <a:pt x="223" y="109"/>
                    <a:pt x="321"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421;p52"/>
            <p:cNvSpPr/>
            <p:nvPr/>
          </p:nvSpPr>
          <p:spPr>
            <a:xfrm>
              <a:off x="1001713" y="0"/>
              <a:ext cx="3244850" cy="6843713"/>
            </a:xfrm>
            <a:custGeom>
              <a:avLst/>
              <a:gdLst/>
              <a:ahLst/>
              <a:cxnLst/>
              <a:rect l="l" t="t" r="r" b="b"/>
              <a:pathLst>
                <a:path w="683" h="1440" extrusionOk="0">
                  <a:moveTo>
                    <a:pt x="683" y="0"/>
                  </a:moveTo>
                  <a:cubicBezTo>
                    <a:pt x="258" y="256"/>
                    <a:pt x="0" y="1041"/>
                    <a:pt x="355"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422;p52"/>
            <p:cNvSpPr/>
            <p:nvPr/>
          </p:nvSpPr>
          <p:spPr>
            <a:xfrm>
              <a:off x="10802938" y="5518150"/>
              <a:ext cx="1363663" cy="1325563"/>
            </a:xfrm>
            <a:custGeom>
              <a:avLst/>
              <a:gdLst/>
              <a:ahLst/>
              <a:cxnLst/>
              <a:rect l="l" t="t" r="r" b="b"/>
              <a:pathLst>
                <a:path w="287" h="279" extrusionOk="0">
                  <a:moveTo>
                    <a:pt x="0" y="279"/>
                  </a:moveTo>
                  <a:cubicBezTo>
                    <a:pt x="101" y="193"/>
                    <a:pt x="198" y="100"/>
                    <a:pt x="287"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 name="Google Shape;423;p52"/>
            <p:cNvSpPr/>
            <p:nvPr/>
          </p:nvSpPr>
          <p:spPr>
            <a:xfrm>
              <a:off x="889000" y="0"/>
              <a:ext cx="3230563" cy="6843713"/>
            </a:xfrm>
            <a:custGeom>
              <a:avLst/>
              <a:gdLst/>
              <a:ahLst/>
              <a:cxnLst/>
              <a:rect l="l" t="t" r="r" b="b"/>
              <a:pathLst>
                <a:path w="680" h="1440" extrusionOk="0">
                  <a:moveTo>
                    <a:pt x="680" y="0"/>
                  </a:moveTo>
                  <a:cubicBezTo>
                    <a:pt x="257" y="265"/>
                    <a:pt x="0" y="1026"/>
                    <a:pt x="337"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424;p52"/>
            <p:cNvSpPr/>
            <p:nvPr/>
          </p:nvSpPr>
          <p:spPr>
            <a:xfrm>
              <a:off x="10979150" y="5694363"/>
              <a:ext cx="1187450" cy="1149350"/>
            </a:xfrm>
            <a:custGeom>
              <a:avLst/>
              <a:gdLst/>
              <a:ahLst/>
              <a:cxnLst/>
              <a:rect l="l" t="t" r="r" b="b"/>
              <a:pathLst>
                <a:path w="250" h="242" extrusionOk="0">
                  <a:moveTo>
                    <a:pt x="0" y="242"/>
                  </a:moveTo>
                  <a:cubicBezTo>
                    <a:pt x="88" y="166"/>
                    <a:pt x="172" y="85"/>
                    <a:pt x="25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 name="Google Shape;425;p52"/>
            <p:cNvSpPr/>
            <p:nvPr/>
          </p:nvSpPr>
          <p:spPr>
            <a:xfrm>
              <a:off x="484188" y="0"/>
              <a:ext cx="3421063" cy="6843713"/>
            </a:xfrm>
            <a:custGeom>
              <a:avLst/>
              <a:gdLst/>
              <a:ahLst/>
              <a:cxnLst/>
              <a:rect l="l" t="t" r="r" b="b"/>
              <a:pathLst>
                <a:path w="720" h="1440" extrusionOk="0">
                  <a:moveTo>
                    <a:pt x="720" y="0"/>
                  </a:moveTo>
                  <a:cubicBezTo>
                    <a:pt x="316" y="282"/>
                    <a:pt x="0" y="1018"/>
                    <a:pt x="362"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426;p52"/>
            <p:cNvSpPr/>
            <p:nvPr/>
          </p:nvSpPr>
          <p:spPr>
            <a:xfrm>
              <a:off x="11287125" y="6049963"/>
              <a:ext cx="879475" cy="793750"/>
            </a:xfrm>
            <a:custGeom>
              <a:avLst/>
              <a:gdLst/>
              <a:ahLst/>
              <a:cxnLst/>
              <a:rect l="l" t="t" r="r" b="b"/>
              <a:pathLst>
                <a:path w="185" h="167" extrusionOk="0">
                  <a:moveTo>
                    <a:pt x="0" y="167"/>
                  </a:moveTo>
                  <a:cubicBezTo>
                    <a:pt x="63" y="114"/>
                    <a:pt x="125" y="58"/>
                    <a:pt x="185"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 name="Google Shape;427;p52"/>
            <p:cNvSpPr/>
            <p:nvPr/>
          </p:nvSpPr>
          <p:spPr>
            <a:xfrm>
              <a:off x="598488" y="0"/>
              <a:ext cx="2717800" cy="6843713"/>
            </a:xfrm>
            <a:custGeom>
              <a:avLst/>
              <a:gdLst/>
              <a:ahLst/>
              <a:cxnLst/>
              <a:rect l="l" t="t" r="r" b="b"/>
              <a:pathLst>
                <a:path w="572" h="1440" extrusionOk="0">
                  <a:moveTo>
                    <a:pt x="572" y="0"/>
                  </a:moveTo>
                  <a:cubicBezTo>
                    <a:pt x="213" y="320"/>
                    <a:pt x="0" y="979"/>
                    <a:pt x="164" y="1440"/>
                  </a:cubicBezTo>
                </a:path>
              </a:pathLst>
            </a:custGeom>
            <a:noFill/>
            <a:ln w="12700" cap="flat" cmpd="sng">
              <a:solidFill>
                <a:schemeClr val="dk1">
                  <a:alpha val="20000"/>
                </a:schemeClr>
              </a:solidFill>
              <a:prstDash val="dashDot"/>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428;p52"/>
            <p:cNvSpPr/>
            <p:nvPr/>
          </p:nvSpPr>
          <p:spPr>
            <a:xfrm>
              <a:off x="261938" y="0"/>
              <a:ext cx="2944813" cy="6843713"/>
            </a:xfrm>
            <a:custGeom>
              <a:avLst/>
              <a:gdLst/>
              <a:ahLst/>
              <a:cxnLst/>
              <a:rect l="l" t="t" r="r" b="b"/>
              <a:pathLst>
                <a:path w="620" h="1440" extrusionOk="0">
                  <a:moveTo>
                    <a:pt x="620" y="0"/>
                  </a:moveTo>
                  <a:cubicBezTo>
                    <a:pt x="248" y="325"/>
                    <a:pt x="0" y="960"/>
                    <a:pt x="186" y="1440"/>
                  </a:cubicBezTo>
                </a:path>
              </a:pathLst>
            </a:custGeom>
            <a:noFill/>
            <a:ln w="9525" cap="flat" cmpd="sng">
              <a:solidFill>
                <a:schemeClr val="dk1">
                  <a:alpha val="20000"/>
                </a:schemeClr>
              </a:solidFill>
              <a:prstDash val="lg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 name="Google Shape;429;p52"/>
            <p:cNvSpPr/>
            <p:nvPr/>
          </p:nvSpPr>
          <p:spPr>
            <a:xfrm>
              <a:off x="-417513" y="0"/>
              <a:ext cx="2403475" cy="6843713"/>
            </a:xfrm>
            <a:custGeom>
              <a:avLst/>
              <a:gdLst/>
              <a:ahLst/>
              <a:cxnLst/>
              <a:rect l="l" t="t" r="r" b="b"/>
              <a:pathLst>
                <a:path w="506" h="1440" extrusionOk="0">
                  <a:moveTo>
                    <a:pt x="506" y="0"/>
                  </a:moveTo>
                  <a:cubicBezTo>
                    <a:pt x="109" y="356"/>
                    <a:pt x="0" y="943"/>
                    <a:pt x="171"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430;p52"/>
            <p:cNvSpPr/>
            <p:nvPr/>
          </p:nvSpPr>
          <p:spPr>
            <a:xfrm>
              <a:off x="14288" y="9525"/>
              <a:ext cx="1771650" cy="3198813"/>
            </a:xfrm>
            <a:custGeom>
              <a:avLst/>
              <a:gdLst/>
              <a:ahLst/>
              <a:cxnLst/>
              <a:rect l="l" t="t" r="r" b="b"/>
              <a:pathLst>
                <a:path w="373" h="673" extrusionOk="0">
                  <a:moveTo>
                    <a:pt x="373" y="0"/>
                  </a:moveTo>
                  <a:cubicBezTo>
                    <a:pt x="175" y="183"/>
                    <a:pt x="51" y="409"/>
                    <a:pt x="0" y="673"/>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 name="Google Shape;431;p52"/>
            <p:cNvSpPr/>
            <p:nvPr/>
          </p:nvSpPr>
          <p:spPr>
            <a:xfrm>
              <a:off x="4763" y="6016625"/>
              <a:ext cx="214313" cy="827088"/>
            </a:xfrm>
            <a:custGeom>
              <a:avLst/>
              <a:gdLst/>
              <a:ahLst/>
              <a:cxnLst/>
              <a:rect l="l" t="t" r="r" b="b"/>
              <a:pathLst>
                <a:path w="45" h="174" extrusionOk="0">
                  <a:moveTo>
                    <a:pt x="0" y="0"/>
                  </a:moveTo>
                  <a:cubicBezTo>
                    <a:pt x="11" y="59"/>
                    <a:pt x="26" y="118"/>
                    <a:pt x="45" y="174"/>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 name="Google Shape;432;p52"/>
            <p:cNvSpPr/>
            <p:nvPr/>
          </p:nvSpPr>
          <p:spPr>
            <a:xfrm>
              <a:off x="14288" y="0"/>
              <a:ext cx="1562100" cy="2228850"/>
            </a:xfrm>
            <a:custGeom>
              <a:avLst/>
              <a:gdLst/>
              <a:ahLst/>
              <a:cxnLst/>
              <a:rect l="l" t="t" r="r" b="b"/>
              <a:pathLst>
                <a:path w="329" h="469" extrusionOk="0">
                  <a:moveTo>
                    <a:pt x="329" y="0"/>
                  </a:moveTo>
                  <a:cubicBezTo>
                    <a:pt x="189" y="133"/>
                    <a:pt x="69" y="288"/>
                    <a:pt x="0" y="469"/>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2" name="Google Shape;433;p52"/>
          <p:cNvGrpSpPr/>
          <p:nvPr userDrawn="1"/>
        </p:nvGrpSpPr>
        <p:grpSpPr>
          <a:xfrm>
            <a:off x="800144" y="1699589"/>
            <a:ext cx="3674476" cy="3470421"/>
            <a:chOff x="697883" y="1816768"/>
            <a:chExt cx="3674476" cy="3470421"/>
          </a:xfrm>
        </p:grpSpPr>
        <p:sp>
          <p:nvSpPr>
            <p:cNvPr id="33" name="Google Shape;434;p52"/>
            <p:cNvSpPr/>
            <p:nvPr/>
          </p:nvSpPr>
          <p:spPr>
            <a:xfrm>
              <a:off x="697883" y="1816768"/>
              <a:ext cx="3674476" cy="50292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 name="Google Shape;435;p52"/>
            <p:cNvSpPr/>
            <p:nvPr/>
          </p:nvSpPr>
          <p:spPr>
            <a:xfrm rot="10800000">
              <a:off x="2380224" y="5014786"/>
              <a:ext cx="315988" cy="272403"/>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436;p52"/>
            <p:cNvSpPr/>
            <p:nvPr/>
          </p:nvSpPr>
          <p:spPr>
            <a:xfrm>
              <a:off x="704075" y="2392840"/>
              <a:ext cx="3668284" cy="2624327"/>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37" name="Content Placeholder 2"/>
          <p:cNvSpPr>
            <a:spLocks noGrp="1"/>
          </p:cNvSpPr>
          <p:nvPr>
            <p:ph idx="1"/>
          </p:nvPr>
        </p:nvSpPr>
        <p:spPr>
          <a:xfrm>
            <a:off x="5175056" y="1125772"/>
            <a:ext cx="6392932" cy="4090262"/>
          </a:xfrm>
        </p:spPr>
        <p:txBody>
          <a:bodyPr/>
          <a:lstStyle>
            <a:lvl2pPr>
              <a:defRPr sz="2600"/>
            </a:lvl2pPr>
            <a:lvl3pPr>
              <a:defRPr sz="2400"/>
            </a:lvl3pPr>
            <a:lvl4pPr>
              <a:defRPr sz="2200"/>
            </a:lvl4pPr>
            <a:lvl5pP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6" name="Title 1"/>
          <p:cNvSpPr>
            <a:spLocks noGrp="1"/>
          </p:cNvSpPr>
          <p:nvPr>
            <p:ph type="title"/>
          </p:nvPr>
        </p:nvSpPr>
        <p:spPr>
          <a:xfrm>
            <a:off x="800145" y="2275661"/>
            <a:ext cx="3674476" cy="2621947"/>
          </a:xfrm>
        </p:spPr>
        <p:txBody>
          <a:bodyPr>
            <a:normAutofit/>
          </a:bodyPr>
          <a:lstStyle>
            <a:lvl1pPr algn="ctr">
              <a:defRPr sz="5400">
                <a:latin typeface="+mn-lt"/>
              </a:defRPr>
            </a:lvl1pPr>
          </a:lstStyle>
          <a:p>
            <a:r>
              <a:rPr lang="en-US" dirty="0"/>
              <a:t>Click to edit Master title style</a:t>
            </a:r>
          </a:p>
        </p:txBody>
      </p:sp>
    </p:spTree>
    <p:extLst>
      <p:ext uri="{BB962C8B-B14F-4D97-AF65-F5344CB8AC3E}">
        <p14:creationId xmlns:p14="http://schemas.microsoft.com/office/powerpoint/2010/main" val="18290922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3" name="Rectangle 2"/>
          <p:cNvSpPr/>
          <p:nvPr userDrawn="1"/>
        </p:nvSpPr>
        <p:spPr>
          <a:xfrm>
            <a:off x="0" y="6126497"/>
            <a:ext cx="12192000" cy="73150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userDrawn="1"/>
        </p:nvSpPr>
        <p:spPr>
          <a:xfrm>
            <a:off x="0" y="6073542"/>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cid:image002.png@01D16AFF.B10E1570"/>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19232"/>
          <a:stretch/>
        </p:blipFill>
        <p:spPr bwMode="auto">
          <a:xfrm>
            <a:off x="380010" y="6179420"/>
            <a:ext cx="959872" cy="671896"/>
          </a:xfrm>
          <a:prstGeom prst="rect">
            <a:avLst/>
          </a:prstGeom>
          <a:solidFill>
            <a:schemeClr val="bg1"/>
          </a:solidFill>
        </p:spPr>
      </p:pic>
      <p:sp>
        <p:nvSpPr>
          <p:cNvPr id="6" name="Rectangle 5"/>
          <p:cNvSpPr/>
          <p:nvPr userDrawn="1"/>
        </p:nvSpPr>
        <p:spPr>
          <a:xfrm>
            <a:off x="0" y="-27529"/>
            <a:ext cx="12192000" cy="20493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177500"/>
            <a:ext cx="12192000" cy="988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C:\Users\amerten\Downloads\RTI Arkansas Logo (2).png"/>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590494" y="340264"/>
            <a:ext cx="2377440" cy="422025"/>
          </a:xfrm>
          <a:prstGeom prst="rect">
            <a:avLst/>
          </a:prstGeom>
          <a:noFill/>
          <a:ln>
            <a:noFill/>
          </a:ln>
        </p:spPr>
      </p:pic>
      <p:pic>
        <p:nvPicPr>
          <p:cNvPr id="9" name="Shape 109"/>
          <p:cNvPicPr/>
          <p:nvPr userDrawn="1"/>
        </p:nvPicPr>
        <p:blipFill rotWithShape="1">
          <a:blip r:embed="rId4">
            <a:alphaModFix/>
          </a:blip>
          <a:srcRect/>
          <a:stretch/>
        </p:blipFill>
        <p:spPr>
          <a:xfrm>
            <a:off x="8890089" y="6254758"/>
            <a:ext cx="3077845" cy="474980"/>
          </a:xfrm>
          <a:prstGeom prst="rect">
            <a:avLst/>
          </a:prstGeom>
          <a:solidFill>
            <a:schemeClr val="bg1"/>
          </a:solidFill>
          <a:ln>
            <a:noFill/>
          </a:ln>
        </p:spPr>
      </p:pic>
      <p:sp>
        <p:nvSpPr>
          <p:cNvPr id="10" name="Google Shape;566;p66"/>
          <p:cNvSpPr/>
          <p:nvPr userDrawn="1"/>
        </p:nvSpPr>
        <p:spPr>
          <a:xfrm>
            <a:off x="0" y="276302"/>
            <a:ext cx="2013557" cy="5797240"/>
          </a:xfrm>
          <a:prstGeom prst="rect">
            <a:avLst/>
          </a:prstGeom>
          <a:solidFill>
            <a:srgbClr val="2E448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dirty="0">
              <a:solidFill>
                <a:srgbClr val="FFFFFF"/>
              </a:solidFill>
              <a:latin typeface="Calibri"/>
              <a:ea typeface="Calibri"/>
              <a:cs typeface="Calibri"/>
              <a:sym typeface="Calibri"/>
            </a:endParaRPr>
          </a:p>
        </p:txBody>
      </p:sp>
      <p:sp>
        <p:nvSpPr>
          <p:cNvPr id="11" name="Google Shape;567;p66"/>
          <p:cNvSpPr txBox="1">
            <a:spLocks/>
          </p:cNvSpPr>
          <p:nvPr userDrawn="1"/>
        </p:nvSpPr>
        <p:spPr>
          <a:xfrm>
            <a:off x="694510" y="1487272"/>
            <a:ext cx="2743200" cy="2743200"/>
          </a:xfrm>
          <a:prstGeom prst="ellipse">
            <a:avLst/>
          </a:prstGeom>
          <a:solidFill>
            <a:srgbClr val="262626"/>
          </a:solidFill>
          <a:ln w="174625" cap="flat" cmpd="thinThick">
            <a:solidFill>
              <a:srgbClr val="262626"/>
            </a:solidFill>
            <a:prstDash val="solid"/>
            <a:round/>
            <a:headEnd type="none" w="sm" len="sm"/>
            <a:tailEnd type="none" w="sm" len="sm"/>
          </a:ln>
        </p:spPr>
        <p:txBody>
          <a:bodyPr spcFirstLastPara="1" vert="horz" wrap="square" lIns="91425" tIns="45700" rIns="91425" bIns="45700" rtlCol="0" anchor="ctr" anchorCtr="0">
            <a:noAutofit/>
          </a:bodyPr>
          <a:lstStyle>
            <a:lvl1pPr algn="l" defTabSz="914400" rtl="0" eaLnBrk="1" latinLnBrk="0" hangingPunct="1">
              <a:lnSpc>
                <a:spcPct val="90000"/>
              </a:lnSpc>
              <a:spcBef>
                <a:spcPct val="0"/>
              </a:spcBef>
              <a:buNone/>
              <a:defRPr sz="4400" kern="1200">
                <a:solidFill>
                  <a:schemeClr val="tx1"/>
                </a:solidFill>
                <a:latin typeface="+mn-lt"/>
                <a:ea typeface="+mj-ea"/>
                <a:cs typeface="+mj-cs"/>
              </a:defRPr>
            </a:lvl1pPr>
          </a:lstStyle>
          <a:p>
            <a:pPr algn="ctr">
              <a:spcBef>
                <a:spcPts val="0"/>
              </a:spcBef>
              <a:buClr>
                <a:srgbClr val="FFFFFF"/>
              </a:buClr>
              <a:buSzPts val="2200"/>
              <a:buFont typeface="Calibri"/>
              <a:buNone/>
            </a:pPr>
            <a:endParaRPr lang="en-US" sz="2400" dirty="0">
              <a:solidFill>
                <a:srgbClr val="FFFFFF"/>
              </a:solidFill>
              <a:latin typeface="Calibri"/>
              <a:ea typeface="Calibri"/>
              <a:cs typeface="Calibri"/>
              <a:sym typeface="Calibri"/>
            </a:endParaRPr>
          </a:p>
        </p:txBody>
      </p:sp>
      <p:sp>
        <p:nvSpPr>
          <p:cNvPr id="13" name="Content Placeholder 2"/>
          <p:cNvSpPr>
            <a:spLocks noGrp="1"/>
          </p:cNvSpPr>
          <p:nvPr>
            <p:ph idx="1"/>
          </p:nvPr>
        </p:nvSpPr>
        <p:spPr>
          <a:xfrm>
            <a:off x="3965248" y="1815238"/>
            <a:ext cx="7388551" cy="4090262"/>
          </a:xfrm>
        </p:spPr>
        <p:txBody>
          <a:bodyPr/>
          <a:lstStyle>
            <a:lvl2pPr>
              <a:defRPr sz="2600"/>
            </a:lvl2pPr>
            <a:lvl3pPr>
              <a:defRPr sz="2400"/>
            </a:lvl3pPr>
            <a:lvl4pPr>
              <a:defRPr sz="2200"/>
            </a:lvl4pPr>
            <a:lvl5pP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
          <p:cNvSpPr>
            <a:spLocks noGrp="1"/>
          </p:cNvSpPr>
          <p:nvPr>
            <p:ph type="title"/>
          </p:nvPr>
        </p:nvSpPr>
        <p:spPr>
          <a:xfrm>
            <a:off x="0" y="635289"/>
            <a:ext cx="12192000" cy="1104611"/>
          </a:xfrm>
        </p:spPr>
        <p:txBody>
          <a:bodyPr>
            <a:normAutofit/>
          </a:bodyPr>
          <a:lstStyle>
            <a:lvl1pPr algn="ctr">
              <a:defRPr sz="5400">
                <a:latin typeface="+mn-lt"/>
              </a:defRPr>
            </a:lvl1pPr>
          </a:lstStyle>
          <a:p>
            <a:r>
              <a:rPr lang="en-US" dirty="0"/>
              <a:t>Click to edit Master title style</a:t>
            </a:r>
          </a:p>
        </p:txBody>
      </p:sp>
      <p:sp>
        <p:nvSpPr>
          <p:cNvPr id="15" name="Content Placeholder 2"/>
          <p:cNvSpPr>
            <a:spLocks noGrp="1"/>
          </p:cNvSpPr>
          <p:nvPr>
            <p:ph idx="10"/>
          </p:nvPr>
        </p:nvSpPr>
        <p:spPr>
          <a:xfrm>
            <a:off x="949980" y="2011821"/>
            <a:ext cx="2232260" cy="1833786"/>
          </a:xfrm>
        </p:spPr>
        <p:txBody>
          <a:bodyPr anchor="ctr">
            <a:normAutofit/>
          </a:bodyPr>
          <a:lstStyle>
            <a:lvl1pPr marL="0" indent="0" algn="ctr">
              <a:buNone/>
              <a:defRPr sz="2400">
                <a:solidFill>
                  <a:schemeClr val="bg1"/>
                </a:solidFill>
              </a:defRPr>
            </a:lvl1pPr>
            <a:lvl2pPr>
              <a:defRPr sz="2600"/>
            </a:lvl2pPr>
            <a:lvl3pPr>
              <a:defRPr sz="2400"/>
            </a:lvl3pPr>
            <a:lvl4pPr>
              <a:defRPr sz="2200"/>
            </a:lvl4pPr>
            <a:lvl5pPr>
              <a:defRPr sz="2000"/>
            </a:lvl5pPr>
          </a:lstStyle>
          <a:p>
            <a:pPr lvl="0"/>
            <a:r>
              <a:rPr lang="en-US" dirty="0"/>
              <a:t>Edit Master text styles</a:t>
            </a:r>
          </a:p>
        </p:txBody>
      </p:sp>
    </p:spTree>
    <p:extLst>
      <p:ext uri="{BB962C8B-B14F-4D97-AF65-F5344CB8AC3E}">
        <p14:creationId xmlns:p14="http://schemas.microsoft.com/office/powerpoint/2010/main" val="13859337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Rectangle 2"/>
          <p:cNvSpPr/>
          <p:nvPr userDrawn="1"/>
        </p:nvSpPr>
        <p:spPr>
          <a:xfrm>
            <a:off x="0" y="6126497"/>
            <a:ext cx="12192000" cy="73150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userDrawn="1"/>
        </p:nvSpPr>
        <p:spPr>
          <a:xfrm>
            <a:off x="0" y="6073542"/>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cid:image002.png@01D16AFF.B10E1570"/>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19232"/>
          <a:stretch/>
        </p:blipFill>
        <p:spPr bwMode="auto">
          <a:xfrm>
            <a:off x="380010" y="6179420"/>
            <a:ext cx="959872" cy="671896"/>
          </a:xfrm>
          <a:prstGeom prst="rect">
            <a:avLst/>
          </a:prstGeom>
          <a:solidFill>
            <a:schemeClr val="bg1"/>
          </a:solidFill>
        </p:spPr>
      </p:pic>
      <p:sp>
        <p:nvSpPr>
          <p:cNvPr id="6" name="Rectangle 5"/>
          <p:cNvSpPr/>
          <p:nvPr userDrawn="1"/>
        </p:nvSpPr>
        <p:spPr>
          <a:xfrm>
            <a:off x="0" y="-27529"/>
            <a:ext cx="12192000" cy="20493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177500"/>
            <a:ext cx="12192000" cy="988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C:\Users\amerten\Downloads\RTI Arkansas Logo (2).png"/>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590494" y="340264"/>
            <a:ext cx="2377440" cy="422025"/>
          </a:xfrm>
          <a:prstGeom prst="rect">
            <a:avLst/>
          </a:prstGeom>
          <a:noFill/>
          <a:ln>
            <a:noFill/>
          </a:ln>
        </p:spPr>
      </p:pic>
      <p:pic>
        <p:nvPicPr>
          <p:cNvPr id="9" name="Shape 109"/>
          <p:cNvPicPr/>
          <p:nvPr userDrawn="1"/>
        </p:nvPicPr>
        <p:blipFill rotWithShape="1">
          <a:blip r:embed="rId4">
            <a:alphaModFix/>
          </a:blip>
          <a:srcRect/>
          <a:stretch/>
        </p:blipFill>
        <p:spPr>
          <a:xfrm>
            <a:off x="8890089" y="6254758"/>
            <a:ext cx="3077845" cy="474980"/>
          </a:xfrm>
          <a:prstGeom prst="rect">
            <a:avLst/>
          </a:prstGeom>
          <a:solidFill>
            <a:schemeClr val="bg1"/>
          </a:solidFill>
          <a:ln>
            <a:noFill/>
          </a:ln>
        </p:spPr>
      </p:pic>
      <p:sp>
        <p:nvSpPr>
          <p:cNvPr id="10" name="Google Shape;566;p66"/>
          <p:cNvSpPr/>
          <p:nvPr userDrawn="1"/>
        </p:nvSpPr>
        <p:spPr>
          <a:xfrm>
            <a:off x="0" y="276302"/>
            <a:ext cx="2013557" cy="5797240"/>
          </a:xfrm>
          <a:prstGeom prst="rect">
            <a:avLst/>
          </a:prstGeom>
          <a:solidFill>
            <a:srgbClr val="7476D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dirty="0">
              <a:solidFill>
                <a:srgbClr val="FFFFFF"/>
              </a:solidFill>
              <a:latin typeface="Calibri"/>
              <a:ea typeface="Calibri"/>
              <a:cs typeface="Calibri"/>
              <a:sym typeface="Calibri"/>
            </a:endParaRPr>
          </a:p>
        </p:txBody>
      </p:sp>
      <p:sp>
        <p:nvSpPr>
          <p:cNvPr id="11" name="Google Shape;567;p66"/>
          <p:cNvSpPr txBox="1">
            <a:spLocks/>
          </p:cNvSpPr>
          <p:nvPr userDrawn="1"/>
        </p:nvSpPr>
        <p:spPr>
          <a:xfrm>
            <a:off x="694510" y="1487272"/>
            <a:ext cx="2743200" cy="2743200"/>
          </a:xfrm>
          <a:prstGeom prst="ellipse">
            <a:avLst/>
          </a:prstGeom>
          <a:solidFill>
            <a:srgbClr val="262626"/>
          </a:solidFill>
          <a:ln w="174625" cap="flat" cmpd="thinThick">
            <a:solidFill>
              <a:srgbClr val="262626"/>
            </a:solidFill>
            <a:prstDash val="solid"/>
            <a:round/>
            <a:headEnd type="none" w="sm" len="sm"/>
            <a:tailEnd type="none" w="sm" len="sm"/>
          </a:ln>
        </p:spPr>
        <p:txBody>
          <a:bodyPr spcFirstLastPara="1" vert="horz" wrap="square" lIns="91425" tIns="45700" rIns="91425" bIns="45700" rtlCol="0" anchor="ctr" anchorCtr="0">
            <a:noAutofit/>
          </a:bodyPr>
          <a:lstStyle>
            <a:lvl1pPr algn="l" defTabSz="914400" rtl="0" eaLnBrk="1" latinLnBrk="0" hangingPunct="1">
              <a:lnSpc>
                <a:spcPct val="90000"/>
              </a:lnSpc>
              <a:spcBef>
                <a:spcPct val="0"/>
              </a:spcBef>
              <a:buNone/>
              <a:defRPr sz="4400" kern="1200">
                <a:solidFill>
                  <a:schemeClr val="tx1"/>
                </a:solidFill>
                <a:latin typeface="+mn-lt"/>
                <a:ea typeface="+mj-ea"/>
                <a:cs typeface="+mj-cs"/>
              </a:defRPr>
            </a:lvl1pPr>
          </a:lstStyle>
          <a:p>
            <a:pPr algn="ctr">
              <a:spcBef>
                <a:spcPts val="0"/>
              </a:spcBef>
              <a:buClr>
                <a:srgbClr val="FFFFFF"/>
              </a:buClr>
              <a:buSzPts val="2200"/>
              <a:buFont typeface="Calibri"/>
              <a:buNone/>
            </a:pPr>
            <a:endParaRPr lang="en-US" sz="2400" dirty="0">
              <a:solidFill>
                <a:srgbClr val="FFFFFF"/>
              </a:solidFill>
              <a:latin typeface="Calibri"/>
              <a:ea typeface="Calibri"/>
              <a:cs typeface="Calibri"/>
              <a:sym typeface="Calibri"/>
            </a:endParaRPr>
          </a:p>
        </p:txBody>
      </p:sp>
      <p:sp>
        <p:nvSpPr>
          <p:cNvPr id="13" name="Content Placeholder 2"/>
          <p:cNvSpPr>
            <a:spLocks noGrp="1"/>
          </p:cNvSpPr>
          <p:nvPr>
            <p:ph idx="1"/>
          </p:nvPr>
        </p:nvSpPr>
        <p:spPr>
          <a:xfrm>
            <a:off x="3965248" y="1815238"/>
            <a:ext cx="7388551" cy="4090262"/>
          </a:xfrm>
        </p:spPr>
        <p:txBody>
          <a:bodyPr/>
          <a:lstStyle>
            <a:lvl2pPr>
              <a:defRPr sz="2600"/>
            </a:lvl2pPr>
            <a:lvl3pPr>
              <a:defRPr sz="2400"/>
            </a:lvl3pPr>
            <a:lvl4pPr>
              <a:defRPr sz="2200"/>
            </a:lvl4pPr>
            <a:lvl5pP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
          <p:cNvSpPr>
            <a:spLocks noGrp="1"/>
          </p:cNvSpPr>
          <p:nvPr>
            <p:ph type="title"/>
          </p:nvPr>
        </p:nvSpPr>
        <p:spPr>
          <a:xfrm>
            <a:off x="0" y="635289"/>
            <a:ext cx="12192000" cy="1104611"/>
          </a:xfrm>
        </p:spPr>
        <p:txBody>
          <a:bodyPr>
            <a:normAutofit/>
          </a:bodyPr>
          <a:lstStyle>
            <a:lvl1pPr algn="ctr">
              <a:defRPr sz="5400">
                <a:latin typeface="+mn-lt"/>
              </a:defRPr>
            </a:lvl1pPr>
          </a:lstStyle>
          <a:p>
            <a:r>
              <a:rPr lang="en-US" dirty="0"/>
              <a:t>Click to edit Master title style</a:t>
            </a:r>
          </a:p>
        </p:txBody>
      </p:sp>
      <p:sp>
        <p:nvSpPr>
          <p:cNvPr id="14" name="Content Placeholder 2"/>
          <p:cNvSpPr>
            <a:spLocks noGrp="1"/>
          </p:cNvSpPr>
          <p:nvPr>
            <p:ph idx="10"/>
          </p:nvPr>
        </p:nvSpPr>
        <p:spPr>
          <a:xfrm>
            <a:off x="949980" y="2011821"/>
            <a:ext cx="2232260" cy="1833786"/>
          </a:xfrm>
        </p:spPr>
        <p:txBody>
          <a:bodyPr anchor="ctr">
            <a:normAutofit/>
          </a:bodyPr>
          <a:lstStyle>
            <a:lvl1pPr marL="0" indent="0" algn="ctr">
              <a:buNone/>
              <a:defRPr sz="2400">
                <a:solidFill>
                  <a:schemeClr val="bg1"/>
                </a:solidFill>
              </a:defRPr>
            </a:lvl1pPr>
            <a:lvl2pPr>
              <a:defRPr sz="2600"/>
            </a:lvl2pPr>
            <a:lvl3pPr>
              <a:defRPr sz="2400"/>
            </a:lvl3pPr>
            <a:lvl4pPr>
              <a:defRPr sz="2200"/>
            </a:lvl4pPr>
            <a:lvl5pPr>
              <a:defRPr sz="2000"/>
            </a:lvl5pPr>
          </a:lstStyle>
          <a:p>
            <a:pPr lvl="0"/>
            <a:r>
              <a:rPr lang="en-US" dirty="0"/>
              <a:t>Edit Master text styles</a:t>
            </a:r>
          </a:p>
        </p:txBody>
      </p:sp>
    </p:spTree>
    <p:extLst>
      <p:ext uri="{BB962C8B-B14F-4D97-AF65-F5344CB8AC3E}">
        <p14:creationId xmlns:p14="http://schemas.microsoft.com/office/powerpoint/2010/main" val="24635322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3" name="Rectangle 2"/>
          <p:cNvSpPr/>
          <p:nvPr userDrawn="1"/>
        </p:nvSpPr>
        <p:spPr>
          <a:xfrm>
            <a:off x="0" y="6126497"/>
            <a:ext cx="12192000" cy="73150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userDrawn="1"/>
        </p:nvSpPr>
        <p:spPr>
          <a:xfrm>
            <a:off x="0" y="6073542"/>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cid:image002.png@01D16AFF.B10E1570"/>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19232"/>
          <a:stretch/>
        </p:blipFill>
        <p:spPr bwMode="auto">
          <a:xfrm>
            <a:off x="380010" y="6179420"/>
            <a:ext cx="959872" cy="671896"/>
          </a:xfrm>
          <a:prstGeom prst="rect">
            <a:avLst/>
          </a:prstGeom>
          <a:solidFill>
            <a:schemeClr val="bg1"/>
          </a:solidFill>
        </p:spPr>
      </p:pic>
      <p:sp>
        <p:nvSpPr>
          <p:cNvPr id="6" name="Rectangle 5"/>
          <p:cNvSpPr/>
          <p:nvPr userDrawn="1"/>
        </p:nvSpPr>
        <p:spPr>
          <a:xfrm>
            <a:off x="0" y="-27529"/>
            <a:ext cx="12192000" cy="20493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177500"/>
            <a:ext cx="12192000" cy="988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C:\Users\amerten\Downloads\RTI Arkansas Logo (2).png"/>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590494" y="340264"/>
            <a:ext cx="2377440" cy="422025"/>
          </a:xfrm>
          <a:prstGeom prst="rect">
            <a:avLst/>
          </a:prstGeom>
          <a:noFill/>
          <a:ln>
            <a:noFill/>
          </a:ln>
        </p:spPr>
      </p:pic>
      <p:pic>
        <p:nvPicPr>
          <p:cNvPr id="9" name="Shape 109"/>
          <p:cNvPicPr/>
          <p:nvPr userDrawn="1"/>
        </p:nvPicPr>
        <p:blipFill rotWithShape="1">
          <a:blip r:embed="rId4">
            <a:alphaModFix/>
          </a:blip>
          <a:srcRect/>
          <a:stretch/>
        </p:blipFill>
        <p:spPr>
          <a:xfrm>
            <a:off x="8890089" y="6254758"/>
            <a:ext cx="3077845" cy="474980"/>
          </a:xfrm>
          <a:prstGeom prst="rect">
            <a:avLst/>
          </a:prstGeom>
          <a:solidFill>
            <a:schemeClr val="bg1"/>
          </a:solidFill>
          <a:ln>
            <a:noFill/>
          </a:ln>
        </p:spPr>
      </p:pic>
      <p:sp>
        <p:nvSpPr>
          <p:cNvPr id="10" name="Google Shape;566;p66"/>
          <p:cNvSpPr/>
          <p:nvPr userDrawn="1"/>
        </p:nvSpPr>
        <p:spPr>
          <a:xfrm>
            <a:off x="0" y="276302"/>
            <a:ext cx="2013557" cy="5797240"/>
          </a:xfrm>
          <a:prstGeom prst="rect">
            <a:avLst/>
          </a:prstGeom>
          <a:solidFill>
            <a:schemeClr val="bg1">
              <a:lumMod val="85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dirty="0">
              <a:solidFill>
                <a:srgbClr val="FFFFFF"/>
              </a:solidFill>
              <a:latin typeface="Calibri"/>
              <a:ea typeface="Calibri"/>
              <a:cs typeface="Calibri"/>
              <a:sym typeface="Calibri"/>
            </a:endParaRPr>
          </a:p>
        </p:txBody>
      </p:sp>
      <p:sp>
        <p:nvSpPr>
          <p:cNvPr id="11" name="Google Shape;567;p66"/>
          <p:cNvSpPr txBox="1">
            <a:spLocks/>
          </p:cNvSpPr>
          <p:nvPr userDrawn="1"/>
        </p:nvSpPr>
        <p:spPr>
          <a:xfrm>
            <a:off x="694510" y="1487272"/>
            <a:ext cx="2743200" cy="2743200"/>
          </a:xfrm>
          <a:prstGeom prst="ellipse">
            <a:avLst/>
          </a:prstGeom>
          <a:solidFill>
            <a:srgbClr val="262626"/>
          </a:solidFill>
          <a:ln w="174625" cap="flat" cmpd="thinThick">
            <a:solidFill>
              <a:srgbClr val="262626"/>
            </a:solidFill>
            <a:prstDash val="solid"/>
            <a:round/>
            <a:headEnd type="none" w="sm" len="sm"/>
            <a:tailEnd type="none" w="sm" len="sm"/>
          </a:ln>
        </p:spPr>
        <p:txBody>
          <a:bodyPr spcFirstLastPara="1" vert="horz" wrap="square" lIns="91425" tIns="45700" rIns="91425" bIns="45700" rtlCol="0" anchor="ctr" anchorCtr="0">
            <a:noAutofit/>
          </a:bodyPr>
          <a:lstStyle>
            <a:lvl1pPr algn="l" defTabSz="914400" rtl="0" eaLnBrk="1" latinLnBrk="0" hangingPunct="1">
              <a:lnSpc>
                <a:spcPct val="90000"/>
              </a:lnSpc>
              <a:spcBef>
                <a:spcPct val="0"/>
              </a:spcBef>
              <a:buNone/>
              <a:defRPr sz="4400" kern="1200">
                <a:solidFill>
                  <a:schemeClr val="tx1"/>
                </a:solidFill>
                <a:latin typeface="+mn-lt"/>
                <a:ea typeface="+mj-ea"/>
                <a:cs typeface="+mj-cs"/>
              </a:defRPr>
            </a:lvl1pPr>
          </a:lstStyle>
          <a:p>
            <a:pPr algn="ctr">
              <a:spcBef>
                <a:spcPts val="0"/>
              </a:spcBef>
              <a:buClr>
                <a:srgbClr val="FFFFFF"/>
              </a:buClr>
              <a:buSzPts val="2200"/>
              <a:buFont typeface="Calibri"/>
              <a:buNone/>
            </a:pPr>
            <a:endParaRPr lang="en-US" sz="2400" dirty="0">
              <a:solidFill>
                <a:srgbClr val="FFFFFF"/>
              </a:solidFill>
              <a:latin typeface="Calibri"/>
              <a:ea typeface="Calibri"/>
              <a:cs typeface="Calibri"/>
              <a:sym typeface="Calibri"/>
            </a:endParaRPr>
          </a:p>
        </p:txBody>
      </p:sp>
      <p:sp>
        <p:nvSpPr>
          <p:cNvPr id="13" name="Content Placeholder 2"/>
          <p:cNvSpPr>
            <a:spLocks noGrp="1"/>
          </p:cNvSpPr>
          <p:nvPr>
            <p:ph idx="1"/>
          </p:nvPr>
        </p:nvSpPr>
        <p:spPr>
          <a:xfrm>
            <a:off x="3965248" y="1815238"/>
            <a:ext cx="7388551" cy="4090262"/>
          </a:xfrm>
        </p:spPr>
        <p:txBody>
          <a:bodyPr/>
          <a:lstStyle>
            <a:lvl2pPr>
              <a:defRPr sz="2600"/>
            </a:lvl2pPr>
            <a:lvl3pPr>
              <a:defRPr sz="2400"/>
            </a:lvl3pPr>
            <a:lvl4pPr>
              <a:defRPr sz="2200"/>
            </a:lvl4pPr>
            <a:lvl5pP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
          <p:cNvSpPr>
            <a:spLocks noGrp="1"/>
          </p:cNvSpPr>
          <p:nvPr>
            <p:ph type="title"/>
          </p:nvPr>
        </p:nvSpPr>
        <p:spPr>
          <a:xfrm>
            <a:off x="0" y="635289"/>
            <a:ext cx="12192000" cy="1104611"/>
          </a:xfrm>
        </p:spPr>
        <p:txBody>
          <a:bodyPr>
            <a:normAutofit/>
          </a:bodyPr>
          <a:lstStyle>
            <a:lvl1pPr algn="ctr">
              <a:defRPr sz="5400">
                <a:latin typeface="+mn-lt"/>
              </a:defRPr>
            </a:lvl1pPr>
          </a:lstStyle>
          <a:p>
            <a:r>
              <a:rPr lang="en-US" dirty="0"/>
              <a:t>Click to edit Master title style</a:t>
            </a:r>
          </a:p>
        </p:txBody>
      </p:sp>
      <p:sp>
        <p:nvSpPr>
          <p:cNvPr id="14" name="Content Placeholder 2"/>
          <p:cNvSpPr>
            <a:spLocks noGrp="1"/>
          </p:cNvSpPr>
          <p:nvPr>
            <p:ph idx="10"/>
          </p:nvPr>
        </p:nvSpPr>
        <p:spPr>
          <a:xfrm>
            <a:off x="949980" y="2011821"/>
            <a:ext cx="2232260" cy="1833786"/>
          </a:xfrm>
        </p:spPr>
        <p:txBody>
          <a:bodyPr anchor="ctr">
            <a:normAutofit/>
          </a:bodyPr>
          <a:lstStyle>
            <a:lvl1pPr marL="0" indent="0" algn="ctr">
              <a:buNone/>
              <a:defRPr sz="2400">
                <a:solidFill>
                  <a:schemeClr val="bg1"/>
                </a:solidFill>
              </a:defRPr>
            </a:lvl1pPr>
            <a:lvl2pPr>
              <a:defRPr sz="2600"/>
            </a:lvl2pPr>
            <a:lvl3pPr>
              <a:defRPr sz="2400"/>
            </a:lvl3pPr>
            <a:lvl4pPr>
              <a:defRPr sz="2200"/>
            </a:lvl4pPr>
            <a:lvl5pPr>
              <a:defRPr sz="2000"/>
            </a:lvl5pPr>
          </a:lstStyle>
          <a:p>
            <a:pPr lvl="0"/>
            <a:r>
              <a:rPr lang="en-US" dirty="0"/>
              <a:t>Edit Master text styles</a:t>
            </a:r>
          </a:p>
        </p:txBody>
      </p:sp>
    </p:spTree>
    <p:extLst>
      <p:ext uri="{BB962C8B-B14F-4D97-AF65-F5344CB8AC3E}">
        <p14:creationId xmlns:p14="http://schemas.microsoft.com/office/powerpoint/2010/main" val="2245171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amp; Content">
    <p:spTree>
      <p:nvGrpSpPr>
        <p:cNvPr id="1" name=""/>
        <p:cNvGrpSpPr/>
        <p:nvPr/>
      </p:nvGrpSpPr>
      <p:grpSpPr>
        <a:xfrm>
          <a:off x="0" y="0"/>
          <a:ext cx="0" cy="0"/>
          <a:chOff x="0" y="0"/>
          <a:chExt cx="0" cy="0"/>
        </a:xfrm>
      </p:grpSpPr>
      <p:sp>
        <p:nvSpPr>
          <p:cNvPr id="2" name="Title 1"/>
          <p:cNvSpPr>
            <a:spLocks noGrp="1"/>
          </p:cNvSpPr>
          <p:nvPr>
            <p:ph type="ctrTitle"/>
          </p:nvPr>
        </p:nvSpPr>
        <p:spPr>
          <a:xfrm>
            <a:off x="1416424" y="315540"/>
            <a:ext cx="9144000" cy="1271213"/>
          </a:xfrm>
          <a:prstGeom prst="rect">
            <a:avLst/>
          </a:prstGeom>
        </p:spPr>
        <p:txBody>
          <a:bodyPr anchor="b"/>
          <a:lstStyle>
            <a:lvl1pPr algn="ctr">
              <a:defRPr sz="6000"/>
            </a:lvl1pPr>
          </a:lstStyle>
          <a:p>
            <a:r>
              <a:rPr lang="en-US" dirty="0"/>
              <a:t>Click to edit Master title style</a:t>
            </a:r>
          </a:p>
        </p:txBody>
      </p:sp>
      <p:sp>
        <p:nvSpPr>
          <p:cNvPr id="4" name="Content Placeholder 3"/>
          <p:cNvSpPr>
            <a:spLocks noGrp="1"/>
          </p:cNvSpPr>
          <p:nvPr>
            <p:ph sz="quarter" idx="10"/>
          </p:nvPr>
        </p:nvSpPr>
        <p:spPr>
          <a:xfrm>
            <a:off x="1416050" y="1917700"/>
            <a:ext cx="9144000" cy="332581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277923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635289"/>
            <a:ext cx="12192000" cy="1104611"/>
          </a:xfrm>
        </p:spPr>
        <p:txBody>
          <a:bodyPr>
            <a:normAutofit/>
          </a:bodyPr>
          <a:lstStyle>
            <a:lvl1pPr algn="ctr">
              <a:defRPr sz="5400">
                <a:latin typeface="+mn-lt"/>
              </a:defRPr>
            </a:lvl1pPr>
          </a:lstStyle>
          <a:p>
            <a:r>
              <a:rPr lang="en-US" dirty="0"/>
              <a:t>Click to edit Master title style</a:t>
            </a:r>
          </a:p>
        </p:txBody>
      </p:sp>
      <p:sp>
        <p:nvSpPr>
          <p:cNvPr id="3" name="Content Placeholder 2"/>
          <p:cNvSpPr>
            <a:spLocks noGrp="1"/>
          </p:cNvSpPr>
          <p:nvPr>
            <p:ph idx="1"/>
          </p:nvPr>
        </p:nvSpPr>
        <p:spPr>
          <a:xfrm>
            <a:off x="838200" y="1815238"/>
            <a:ext cx="10515600" cy="4090262"/>
          </a:xfrm>
        </p:spPr>
        <p:txBody>
          <a:bodyPr/>
          <a:lstStyle>
            <a:lvl2pPr>
              <a:defRPr sz="2600"/>
            </a:lvl2pPr>
            <a:lvl3pPr>
              <a:defRPr sz="2400"/>
            </a:lvl3pPr>
            <a:lvl4pPr>
              <a:defRPr sz="2200"/>
            </a:lvl4pPr>
            <a:lvl5pP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descr="C:\Users\amerten\Downloads\RTI Arkansas Logo (2).pn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590494" y="340264"/>
            <a:ext cx="2377440" cy="422025"/>
          </a:xfrm>
          <a:prstGeom prst="rect">
            <a:avLst/>
          </a:prstGeom>
          <a:noFill/>
          <a:ln>
            <a:noFill/>
          </a:ln>
        </p:spPr>
      </p:pic>
      <p:sp>
        <p:nvSpPr>
          <p:cNvPr id="8" name="Rectangle 7"/>
          <p:cNvSpPr/>
          <p:nvPr userDrawn="1"/>
        </p:nvSpPr>
        <p:spPr>
          <a:xfrm>
            <a:off x="0" y="-27529"/>
            <a:ext cx="12192000" cy="20493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177500"/>
            <a:ext cx="12192000" cy="988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0" y="6126497"/>
            <a:ext cx="12192000" cy="73150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6073542"/>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2" descr="cid:image002.png@01D16AFF.B10E1570"/>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b="19232"/>
          <a:stretch/>
        </p:blipFill>
        <p:spPr bwMode="auto">
          <a:xfrm>
            <a:off x="380010" y="6179420"/>
            <a:ext cx="959872" cy="671896"/>
          </a:xfrm>
          <a:prstGeom prst="rect">
            <a:avLst/>
          </a:prstGeom>
          <a:solidFill>
            <a:schemeClr val="bg1"/>
          </a:solidFill>
        </p:spPr>
      </p:pic>
      <p:pic>
        <p:nvPicPr>
          <p:cNvPr id="13" name="Shape 109"/>
          <p:cNvPicPr/>
          <p:nvPr userDrawn="1"/>
        </p:nvPicPr>
        <p:blipFill rotWithShape="1">
          <a:blip r:embed="rId4">
            <a:alphaModFix/>
          </a:blip>
          <a:srcRect/>
          <a:stretch/>
        </p:blipFill>
        <p:spPr>
          <a:xfrm>
            <a:off x="8890089" y="6254758"/>
            <a:ext cx="3077845" cy="474980"/>
          </a:xfrm>
          <a:prstGeom prst="rect">
            <a:avLst/>
          </a:prstGeom>
          <a:solidFill>
            <a:schemeClr val="bg1"/>
          </a:solidFill>
          <a:ln>
            <a:noFill/>
          </a:ln>
        </p:spPr>
      </p:pic>
    </p:spTree>
    <p:extLst>
      <p:ext uri="{BB962C8B-B14F-4D97-AF65-F5344CB8AC3E}">
        <p14:creationId xmlns:p14="http://schemas.microsoft.com/office/powerpoint/2010/main" val="1257487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gradFill>
          <a:gsLst>
            <a:gs pos="39000">
              <a:srgbClr val="2E4488">
                <a:lumMod val="99000"/>
                <a:lumOff val="1000"/>
              </a:srgbClr>
            </a:gs>
            <a:gs pos="70000">
              <a:schemeClr val="accent5">
                <a:lumMod val="91000"/>
              </a:schemeClr>
            </a:gs>
            <a:gs pos="55000">
              <a:schemeClr val="accent5">
                <a:lumMod val="77000"/>
              </a:schemeClr>
            </a:gs>
            <a:gs pos="85000">
              <a:schemeClr val="accent1">
                <a:lumMod val="75000"/>
              </a:schemeClr>
            </a:gs>
          </a:gsLst>
          <a:lin ang="9000000" scaled="0"/>
        </a:gradFill>
        <a:effectLst/>
      </p:bgPr>
    </p:bg>
    <p:spTree>
      <p:nvGrpSpPr>
        <p:cNvPr id="1" name=""/>
        <p:cNvGrpSpPr/>
        <p:nvPr/>
      </p:nvGrpSpPr>
      <p:grpSpPr>
        <a:xfrm>
          <a:off x="0" y="0"/>
          <a:ext cx="0" cy="0"/>
          <a:chOff x="0" y="0"/>
          <a:chExt cx="0" cy="0"/>
        </a:xfrm>
      </p:grpSpPr>
      <p:sp>
        <p:nvSpPr>
          <p:cNvPr id="8" name="Rectangle 7"/>
          <p:cNvSpPr/>
          <p:nvPr userDrawn="1"/>
        </p:nvSpPr>
        <p:spPr>
          <a:xfrm>
            <a:off x="0" y="5830784"/>
            <a:ext cx="12192001" cy="1027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Shape 109"/>
          <p:cNvPicPr/>
          <p:nvPr userDrawn="1"/>
        </p:nvPicPr>
        <p:blipFill rotWithShape="1">
          <a:blip r:embed="rId2">
            <a:alphaModFix/>
          </a:blip>
          <a:srcRect/>
          <a:stretch/>
        </p:blipFill>
        <p:spPr>
          <a:xfrm>
            <a:off x="8880271" y="6151904"/>
            <a:ext cx="3077845" cy="474980"/>
          </a:xfrm>
          <a:prstGeom prst="rect">
            <a:avLst/>
          </a:prstGeom>
          <a:noFill/>
          <a:ln>
            <a:noFill/>
          </a:ln>
        </p:spPr>
      </p:pic>
      <p:pic>
        <p:nvPicPr>
          <p:cNvPr id="10" name="Picture 9" descr="C:\Users\amerten\Downloads\RTI Arkansas Logo (2).png"/>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71786" y="6178381"/>
            <a:ext cx="2377440" cy="422025"/>
          </a:xfrm>
          <a:prstGeom prst="rect">
            <a:avLst/>
          </a:prstGeom>
          <a:noFill/>
          <a:ln>
            <a:noFill/>
          </a:ln>
        </p:spPr>
      </p:pic>
      <p:pic>
        <p:nvPicPr>
          <p:cNvPr id="11" name="Picture 2" descr="cid:image002.png@01D16AFF.B10E1570"/>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298452" y="5891797"/>
            <a:ext cx="1361212" cy="1179717"/>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userDrawn="1"/>
        </p:nvSpPr>
        <p:spPr>
          <a:xfrm>
            <a:off x="0" y="5755413"/>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p:nvPr>
        </p:nvSpPr>
        <p:spPr>
          <a:xfrm>
            <a:off x="882267" y="2535448"/>
            <a:ext cx="10515600" cy="1325563"/>
          </a:xfrm>
          <a:prstGeom prst="rect">
            <a:avLst/>
          </a:prstGeom>
        </p:spPr>
        <p:txBody>
          <a:bodyPr>
            <a:normAutofit/>
          </a:bodyPr>
          <a:lstStyle>
            <a:lvl1pPr>
              <a:defRPr sz="6000">
                <a:latin typeface="+mn-lt"/>
              </a:defRPr>
            </a:lvl1pPr>
          </a:lstStyle>
          <a:p>
            <a:r>
              <a:rPr lang="en-US" dirty="0"/>
              <a:t>Click to edit Master title style</a:t>
            </a:r>
          </a:p>
        </p:txBody>
      </p:sp>
    </p:spTree>
    <p:extLst>
      <p:ext uri="{BB962C8B-B14F-4D97-AF65-F5344CB8AC3E}">
        <p14:creationId xmlns:p14="http://schemas.microsoft.com/office/powerpoint/2010/main" val="3672022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18223"/>
            <a:ext cx="5181600" cy="425531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18223"/>
            <a:ext cx="5181600" cy="425531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Rectangle 13"/>
          <p:cNvSpPr/>
          <p:nvPr userDrawn="1"/>
        </p:nvSpPr>
        <p:spPr>
          <a:xfrm>
            <a:off x="0" y="6126497"/>
            <a:ext cx="12192000" cy="73150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0" y="6073542"/>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2" descr="cid:image002.png@01D16AFF.B10E1570"/>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19232"/>
          <a:stretch/>
        </p:blipFill>
        <p:spPr bwMode="auto">
          <a:xfrm>
            <a:off x="380010" y="6179420"/>
            <a:ext cx="959872" cy="671896"/>
          </a:xfrm>
          <a:prstGeom prst="rect">
            <a:avLst/>
          </a:prstGeom>
          <a:solidFill>
            <a:schemeClr val="bg1"/>
          </a:solidFill>
        </p:spPr>
      </p:pic>
      <p:sp>
        <p:nvSpPr>
          <p:cNvPr id="17" name="Rectangle 16"/>
          <p:cNvSpPr/>
          <p:nvPr userDrawn="1"/>
        </p:nvSpPr>
        <p:spPr>
          <a:xfrm>
            <a:off x="0" y="-27529"/>
            <a:ext cx="12192000" cy="20493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0" y="177500"/>
            <a:ext cx="12192000" cy="988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descr="C:\Users\amerten\Downloads\RTI Arkansas Logo (2).png"/>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590494" y="340264"/>
            <a:ext cx="2377440" cy="422025"/>
          </a:xfrm>
          <a:prstGeom prst="rect">
            <a:avLst/>
          </a:prstGeom>
          <a:noFill/>
          <a:ln>
            <a:noFill/>
          </a:ln>
        </p:spPr>
      </p:pic>
      <p:pic>
        <p:nvPicPr>
          <p:cNvPr id="20" name="Shape 109"/>
          <p:cNvPicPr/>
          <p:nvPr userDrawn="1"/>
        </p:nvPicPr>
        <p:blipFill rotWithShape="1">
          <a:blip r:embed="rId4">
            <a:alphaModFix/>
          </a:blip>
          <a:srcRect/>
          <a:stretch/>
        </p:blipFill>
        <p:spPr>
          <a:xfrm>
            <a:off x="8890089" y="6254758"/>
            <a:ext cx="3077845" cy="474980"/>
          </a:xfrm>
          <a:prstGeom prst="rect">
            <a:avLst/>
          </a:prstGeom>
          <a:solidFill>
            <a:schemeClr val="bg1"/>
          </a:solidFill>
          <a:ln>
            <a:noFill/>
          </a:ln>
        </p:spPr>
      </p:pic>
      <p:sp>
        <p:nvSpPr>
          <p:cNvPr id="21" name="Title 1"/>
          <p:cNvSpPr>
            <a:spLocks noGrp="1"/>
          </p:cNvSpPr>
          <p:nvPr>
            <p:ph type="title"/>
          </p:nvPr>
        </p:nvSpPr>
        <p:spPr>
          <a:xfrm>
            <a:off x="0" y="635289"/>
            <a:ext cx="12192000" cy="1130011"/>
          </a:xfrm>
        </p:spPr>
        <p:txBody>
          <a:bodyPr>
            <a:normAutofit/>
          </a:bodyPr>
          <a:lstStyle>
            <a:lvl1pPr algn="ctr">
              <a:defRPr sz="5400">
                <a:latin typeface="+mn-lt"/>
              </a:defRPr>
            </a:lvl1pPr>
          </a:lstStyle>
          <a:p>
            <a:r>
              <a:rPr lang="en-US" dirty="0"/>
              <a:t>Click to edit Master title style</a:t>
            </a:r>
          </a:p>
        </p:txBody>
      </p:sp>
    </p:spTree>
    <p:extLst>
      <p:ext uri="{BB962C8B-B14F-4D97-AF65-F5344CB8AC3E}">
        <p14:creationId xmlns:p14="http://schemas.microsoft.com/office/powerpoint/2010/main" val="20496318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7" y="1780123"/>
            <a:ext cx="5157787" cy="670977"/>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8" y="2504023"/>
            <a:ext cx="5157787" cy="356951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780123"/>
            <a:ext cx="5183188" cy="670977"/>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172200" y="2504023"/>
            <a:ext cx="5183188" cy="356951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Rectangle 15"/>
          <p:cNvSpPr/>
          <p:nvPr userDrawn="1"/>
        </p:nvSpPr>
        <p:spPr>
          <a:xfrm>
            <a:off x="0" y="6126497"/>
            <a:ext cx="12192000" cy="73150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0" y="6073542"/>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id:image002.png@01D16AFF.B10E1570"/>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19232"/>
          <a:stretch/>
        </p:blipFill>
        <p:spPr bwMode="auto">
          <a:xfrm>
            <a:off x="380010" y="6179420"/>
            <a:ext cx="959872" cy="671896"/>
          </a:xfrm>
          <a:prstGeom prst="rect">
            <a:avLst/>
          </a:prstGeom>
          <a:solidFill>
            <a:schemeClr val="bg1"/>
          </a:solidFill>
        </p:spPr>
      </p:pic>
      <p:sp>
        <p:nvSpPr>
          <p:cNvPr id="19" name="Rectangle 18"/>
          <p:cNvSpPr/>
          <p:nvPr userDrawn="1"/>
        </p:nvSpPr>
        <p:spPr>
          <a:xfrm>
            <a:off x="0" y="-27529"/>
            <a:ext cx="12192000" cy="20493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0" y="177500"/>
            <a:ext cx="12192000" cy="988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descr="C:\Users\amerten\Downloads\RTI Arkansas Logo (2).png"/>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590494" y="340264"/>
            <a:ext cx="2377440" cy="422025"/>
          </a:xfrm>
          <a:prstGeom prst="rect">
            <a:avLst/>
          </a:prstGeom>
          <a:noFill/>
          <a:ln>
            <a:noFill/>
          </a:ln>
        </p:spPr>
      </p:pic>
      <p:pic>
        <p:nvPicPr>
          <p:cNvPr id="22" name="Shape 109"/>
          <p:cNvPicPr/>
          <p:nvPr userDrawn="1"/>
        </p:nvPicPr>
        <p:blipFill rotWithShape="1">
          <a:blip r:embed="rId4">
            <a:alphaModFix/>
          </a:blip>
          <a:srcRect/>
          <a:stretch/>
        </p:blipFill>
        <p:spPr>
          <a:xfrm>
            <a:off x="8890089" y="6254758"/>
            <a:ext cx="3077845" cy="474980"/>
          </a:xfrm>
          <a:prstGeom prst="rect">
            <a:avLst/>
          </a:prstGeom>
          <a:solidFill>
            <a:schemeClr val="bg1"/>
          </a:solidFill>
          <a:ln>
            <a:noFill/>
          </a:ln>
        </p:spPr>
      </p:pic>
      <p:sp>
        <p:nvSpPr>
          <p:cNvPr id="23" name="Title 1"/>
          <p:cNvSpPr>
            <a:spLocks noGrp="1"/>
          </p:cNvSpPr>
          <p:nvPr>
            <p:ph type="title"/>
          </p:nvPr>
        </p:nvSpPr>
        <p:spPr>
          <a:xfrm>
            <a:off x="0" y="635289"/>
            <a:ext cx="12192000" cy="1091911"/>
          </a:xfrm>
        </p:spPr>
        <p:txBody>
          <a:bodyPr>
            <a:normAutofit/>
          </a:bodyPr>
          <a:lstStyle>
            <a:lvl1pPr algn="ctr">
              <a:defRPr sz="5400">
                <a:latin typeface="+mn-lt"/>
              </a:defRPr>
            </a:lvl1pPr>
          </a:lstStyle>
          <a:p>
            <a:r>
              <a:rPr lang="en-US" dirty="0"/>
              <a:t>Click to edit Master title style</a:t>
            </a:r>
          </a:p>
        </p:txBody>
      </p:sp>
    </p:spTree>
    <p:extLst>
      <p:ext uri="{BB962C8B-B14F-4D97-AF65-F5344CB8AC3E}">
        <p14:creationId xmlns:p14="http://schemas.microsoft.com/office/powerpoint/2010/main" val="946167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2" name="Rectangle 11"/>
          <p:cNvSpPr/>
          <p:nvPr userDrawn="1"/>
        </p:nvSpPr>
        <p:spPr>
          <a:xfrm>
            <a:off x="0" y="6126497"/>
            <a:ext cx="12192000" cy="73150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0" y="6073542"/>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id:image002.png@01D16AFF.B10E1570"/>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19232"/>
          <a:stretch/>
        </p:blipFill>
        <p:spPr bwMode="auto">
          <a:xfrm>
            <a:off x="380010" y="6179420"/>
            <a:ext cx="959872" cy="671896"/>
          </a:xfrm>
          <a:prstGeom prst="rect">
            <a:avLst/>
          </a:prstGeom>
          <a:solidFill>
            <a:schemeClr val="bg1"/>
          </a:solidFill>
        </p:spPr>
      </p:pic>
      <p:sp>
        <p:nvSpPr>
          <p:cNvPr id="15" name="Rectangle 14"/>
          <p:cNvSpPr/>
          <p:nvPr userDrawn="1"/>
        </p:nvSpPr>
        <p:spPr>
          <a:xfrm>
            <a:off x="0" y="-27529"/>
            <a:ext cx="12192000" cy="20493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0" y="177500"/>
            <a:ext cx="12192000" cy="988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C:\Users\amerten\Downloads\RTI Arkansas Logo (2).png"/>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590494" y="340264"/>
            <a:ext cx="2377440" cy="422025"/>
          </a:xfrm>
          <a:prstGeom prst="rect">
            <a:avLst/>
          </a:prstGeom>
          <a:noFill/>
          <a:ln>
            <a:noFill/>
          </a:ln>
        </p:spPr>
      </p:pic>
      <p:pic>
        <p:nvPicPr>
          <p:cNvPr id="18" name="Shape 109"/>
          <p:cNvPicPr/>
          <p:nvPr userDrawn="1"/>
        </p:nvPicPr>
        <p:blipFill rotWithShape="1">
          <a:blip r:embed="rId4">
            <a:alphaModFix/>
          </a:blip>
          <a:srcRect/>
          <a:stretch/>
        </p:blipFill>
        <p:spPr>
          <a:xfrm>
            <a:off x="8890089" y="6254758"/>
            <a:ext cx="3077845" cy="474980"/>
          </a:xfrm>
          <a:prstGeom prst="rect">
            <a:avLst/>
          </a:prstGeom>
          <a:solidFill>
            <a:schemeClr val="bg1"/>
          </a:solidFill>
          <a:ln>
            <a:noFill/>
          </a:ln>
        </p:spPr>
      </p:pic>
      <p:sp>
        <p:nvSpPr>
          <p:cNvPr id="19" name="Title 1"/>
          <p:cNvSpPr>
            <a:spLocks noGrp="1"/>
          </p:cNvSpPr>
          <p:nvPr>
            <p:ph type="title"/>
          </p:nvPr>
        </p:nvSpPr>
        <p:spPr>
          <a:xfrm>
            <a:off x="0" y="635289"/>
            <a:ext cx="12192000" cy="1079211"/>
          </a:xfrm>
        </p:spPr>
        <p:txBody>
          <a:bodyPr>
            <a:normAutofit/>
          </a:bodyPr>
          <a:lstStyle>
            <a:lvl1pPr algn="ctr">
              <a:defRPr sz="5400">
                <a:latin typeface="+mn-lt"/>
              </a:defRPr>
            </a:lvl1pPr>
          </a:lstStyle>
          <a:p>
            <a:r>
              <a:rPr lang="en-US" dirty="0"/>
              <a:t>Click to edit Master title style</a:t>
            </a:r>
          </a:p>
        </p:txBody>
      </p:sp>
    </p:spTree>
    <p:extLst>
      <p:ext uri="{BB962C8B-B14F-4D97-AF65-F5344CB8AC3E}">
        <p14:creationId xmlns:p14="http://schemas.microsoft.com/office/powerpoint/2010/main" val="2048093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0" y="6126497"/>
            <a:ext cx="12192000" cy="73150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userDrawn="1"/>
        </p:nvSpPr>
        <p:spPr>
          <a:xfrm>
            <a:off x="0" y="6073542"/>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descr="cid:image002.png@01D16AFF.B10E1570"/>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19232"/>
          <a:stretch/>
        </p:blipFill>
        <p:spPr bwMode="auto">
          <a:xfrm>
            <a:off x="380010" y="6179420"/>
            <a:ext cx="959872" cy="671896"/>
          </a:xfrm>
          <a:prstGeom prst="rect">
            <a:avLst/>
          </a:prstGeom>
          <a:solidFill>
            <a:schemeClr val="bg1"/>
          </a:solidFill>
        </p:spPr>
      </p:pic>
      <p:sp>
        <p:nvSpPr>
          <p:cNvPr id="8" name="Rectangle 7"/>
          <p:cNvSpPr/>
          <p:nvPr userDrawn="1"/>
        </p:nvSpPr>
        <p:spPr>
          <a:xfrm>
            <a:off x="0" y="-27529"/>
            <a:ext cx="12192000" cy="20493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177500"/>
            <a:ext cx="12192000" cy="988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C:\Users\amerten\Downloads\RTI Arkansas Logo (2).png"/>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590494" y="340264"/>
            <a:ext cx="2377440" cy="422025"/>
          </a:xfrm>
          <a:prstGeom prst="rect">
            <a:avLst/>
          </a:prstGeom>
          <a:noFill/>
          <a:ln>
            <a:noFill/>
          </a:ln>
        </p:spPr>
      </p:pic>
      <p:pic>
        <p:nvPicPr>
          <p:cNvPr id="11" name="Shape 109"/>
          <p:cNvPicPr/>
          <p:nvPr userDrawn="1"/>
        </p:nvPicPr>
        <p:blipFill rotWithShape="1">
          <a:blip r:embed="rId4">
            <a:alphaModFix/>
          </a:blip>
          <a:srcRect/>
          <a:stretch/>
        </p:blipFill>
        <p:spPr>
          <a:xfrm>
            <a:off x="8890089" y="6254758"/>
            <a:ext cx="3077845" cy="474980"/>
          </a:xfrm>
          <a:prstGeom prst="rect">
            <a:avLst/>
          </a:prstGeom>
          <a:solidFill>
            <a:schemeClr val="bg1"/>
          </a:solidFill>
          <a:ln>
            <a:noFill/>
          </a:ln>
        </p:spPr>
      </p:pic>
    </p:spTree>
    <p:extLst>
      <p:ext uri="{BB962C8B-B14F-4D97-AF65-F5344CB8AC3E}">
        <p14:creationId xmlns:p14="http://schemas.microsoft.com/office/powerpoint/2010/main" val="25380101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2276002"/>
          </a:xfrm>
        </p:spPr>
        <p:txBody>
          <a:bodyPr anchor="b">
            <a:noAutofit/>
          </a:bodyPr>
          <a:lstStyle>
            <a:lvl1pPr>
              <a:defRPr sz="5400"/>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2800"/>
            </a:lvl1pPr>
            <a:lvl2pPr>
              <a:defRPr sz="2600"/>
            </a:lvl2pPr>
            <a:lvl3pPr>
              <a:defRPr sz="2400"/>
            </a:lvl3pPr>
            <a:lvl4pPr>
              <a:defRPr sz="22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832100"/>
            <a:ext cx="3932237" cy="3036888"/>
          </a:xfrm>
        </p:spPr>
        <p:txBody>
          <a:bodyPr>
            <a:normAutofit/>
          </a:bodyPr>
          <a:lstStyle>
            <a:lvl1pPr marL="0" indent="0">
              <a:buNone/>
              <a:defRPr sz="2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8" name="Rectangle 7"/>
          <p:cNvSpPr/>
          <p:nvPr userDrawn="1"/>
        </p:nvSpPr>
        <p:spPr>
          <a:xfrm>
            <a:off x="0" y="6126497"/>
            <a:ext cx="12192000" cy="73150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6073542"/>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2" descr="cid:image002.png@01D16AFF.B10E1570"/>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19232"/>
          <a:stretch/>
        </p:blipFill>
        <p:spPr bwMode="auto">
          <a:xfrm>
            <a:off x="380010" y="6179420"/>
            <a:ext cx="959872" cy="671896"/>
          </a:xfrm>
          <a:prstGeom prst="rect">
            <a:avLst/>
          </a:prstGeom>
          <a:solidFill>
            <a:schemeClr val="bg1"/>
          </a:solidFill>
        </p:spPr>
      </p:pic>
      <p:sp>
        <p:nvSpPr>
          <p:cNvPr id="11" name="Rectangle 10"/>
          <p:cNvSpPr/>
          <p:nvPr userDrawn="1"/>
        </p:nvSpPr>
        <p:spPr>
          <a:xfrm>
            <a:off x="0" y="-27529"/>
            <a:ext cx="12192000" cy="20493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0" y="177500"/>
            <a:ext cx="12192000" cy="988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C:\Users\amerten\Downloads\RTI Arkansas Logo (2).png"/>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590494" y="340264"/>
            <a:ext cx="2377440" cy="422025"/>
          </a:xfrm>
          <a:prstGeom prst="rect">
            <a:avLst/>
          </a:prstGeom>
          <a:noFill/>
          <a:ln>
            <a:noFill/>
          </a:ln>
        </p:spPr>
      </p:pic>
      <p:pic>
        <p:nvPicPr>
          <p:cNvPr id="14" name="Shape 109"/>
          <p:cNvPicPr/>
          <p:nvPr userDrawn="1"/>
        </p:nvPicPr>
        <p:blipFill rotWithShape="1">
          <a:blip r:embed="rId4">
            <a:alphaModFix/>
          </a:blip>
          <a:srcRect/>
          <a:stretch/>
        </p:blipFill>
        <p:spPr>
          <a:xfrm>
            <a:off x="8890089" y="6254758"/>
            <a:ext cx="3077845" cy="474980"/>
          </a:xfrm>
          <a:prstGeom prst="rect">
            <a:avLst/>
          </a:prstGeom>
          <a:solidFill>
            <a:schemeClr val="bg1"/>
          </a:solidFill>
          <a:ln>
            <a:noFill/>
          </a:ln>
        </p:spPr>
      </p:pic>
    </p:spTree>
    <p:extLst>
      <p:ext uri="{BB962C8B-B14F-4D97-AF65-F5344CB8AC3E}">
        <p14:creationId xmlns:p14="http://schemas.microsoft.com/office/powerpoint/2010/main" val="38505597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188" y="987425"/>
            <a:ext cx="6172200" cy="4873625"/>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Rectangle 7"/>
          <p:cNvSpPr/>
          <p:nvPr userDrawn="1"/>
        </p:nvSpPr>
        <p:spPr>
          <a:xfrm>
            <a:off x="0" y="6126497"/>
            <a:ext cx="12192000" cy="73150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6073542"/>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2" descr="cid:image002.png@01D16AFF.B10E1570"/>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19232"/>
          <a:stretch/>
        </p:blipFill>
        <p:spPr bwMode="auto">
          <a:xfrm>
            <a:off x="380010" y="6179420"/>
            <a:ext cx="959872" cy="671896"/>
          </a:xfrm>
          <a:prstGeom prst="rect">
            <a:avLst/>
          </a:prstGeom>
          <a:solidFill>
            <a:schemeClr val="bg1"/>
          </a:solidFill>
        </p:spPr>
      </p:pic>
      <p:sp>
        <p:nvSpPr>
          <p:cNvPr id="11" name="Rectangle 10"/>
          <p:cNvSpPr/>
          <p:nvPr userDrawn="1"/>
        </p:nvSpPr>
        <p:spPr>
          <a:xfrm>
            <a:off x="0" y="-27529"/>
            <a:ext cx="12192000" cy="20493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0" y="177500"/>
            <a:ext cx="12192000" cy="988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C:\Users\amerten\Downloads\RTI Arkansas Logo (2).png"/>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590494" y="340264"/>
            <a:ext cx="2377440" cy="422025"/>
          </a:xfrm>
          <a:prstGeom prst="rect">
            <a:avLst/>
          </a:prstGeom>
          <a:noFill/>
          <a:ln>
            <a:noFill/>
          </a:ln>
        </p:spPr>
      </p:pic>
      <p:pic>
        <p:nvPicPr>
          <p:cNvPr id="14" name="Shape 109"/>
          <p:cNvPicPr/>
          <p:nvPr userDrawn="1"/>
        </p:nvPicPr>
        <p:blipFill rotWithShape="1">
          <a:blip r:embed="rId4">
            <a:alphaModFix/>
          </a:blip>
          <a:srcRect/>
          <a:stretch/>
        </p:blipFill>
        <p:spPr>
          <a:xfrm>
            <a:off x="8890089" y="6254758"/>
            <a:ext cx="3077845" cy="474980"/>
          </a:xfrm>
          <a:prstGeom prst="rect">
            <a:avLst/>
          </a:prstGeom>
          <a:solidFill>
            <a:schemeClr val="bg1"/>
          </a:solidFill>
          <a:ln>
            <a:noFill/>
          </a:ln>
        </p:spPr>
      </p:pic>
      <p:sp>
        <p:nvSpPr>
          <p:cNvPr id="15" name="Title 1"/>
          <p:cNvSpPr>
            <a:spLocks noGrp="1"/>
          </p:cNvSpPr>
          <p:nvPr>
            <p:ph type="title"/>
          </p:nvPr>
        </p:nvSpPr>
        <p:spPr>
          <a:xfrm>
            <a:off x="839788" y="457200"/>
            <a:ext cx="3932237" cy="2276002"/>
          </a:xfrm>
        </p:spPr>
        <p:txBody>
          <a:bodyPr anchor="b">
            <a:noAutofit/>
          </a:bodyPr>
          <a:lstStyle>
            <a:lvl1pPr>
              <a:defRPr sz="5400"/>
            </a:lvl1pPr>
          </a:lstStyle>
          <a:p>
            <a:r>
              <a:rPr lang="en-US" dirty="0"/>
              <a:t>Click to edit Master title style</a:t>
            </a:r>
          </a:p>
        </p:txBody>
      </p:sp>
      <p:sp>
        <p:nvSpPr>
          <p:cNvPr id="16" name="Text Placeholder 3"/>
          <p:cNvSpPr>
            <a:spLocks noGrp="1"/>
          </p:cNvSpPr>
          <p:nvPr>
            <p:ph type="body" sz="half" idx="2"/>
          </p:nvPr>
        </p:nvSpPr>
        <p:spPr>
          <a:xfrm>
            <a:off x="839788" y="2832100"/>
            <a:ext cx="3932237" cy="3036888"/>
          </a:xfrm>
        </p:spPr>
        <p:txBody>
          <a:bodyPr>
            <a:normAutofit/>
          </a:bodyPr>
          <a:lstStyle>
            <a:lvl1pPr marL="0" indent="0">
              <a:buNone/>
              <a:defRPr sz="2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2343150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241562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4" r:id="rId13"/>
    <p:sldLayoutId id="2147483665" r:id="rId14"/>
    <p:sldLayoutId id="2147483666" r:id="rId15"/>
    <p:sldLayoutId id="2147483667" r:id="rId16"/>
    <p:sldLayoutId id="2147483668" r:id="rId17"/>
    <p:sldLayoutId id="2147483669" r:id="rId18"/>
  </p:sldLayoutIdLst>
  <p:txStyles>
    <p:titleStyle>
      <a:lvl1pPr algn="l" defTabSz="914400" rtl="0" eaLnBrk="1" latinLnBrk="0" hangingPunct="1">
        <a:lnSpc>
          <a:spcPct val="90000"/>
        </a:lnSpc>
        <a:spcBef>
          <a:spcPct val="0"/>
        </a:spcBef>
        <a:buNone/>
        <a:defRPr sz="4400"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microsoft.com/office/2007/relationships/hdphoto" Target="../media/hdphoto2.wdp"/><Relationship Id="rId5" Type="http://schemas.openxmlformats.org/officeDocument/2006/relationships/image" Target="../media/image23.png"/><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15.xml"/><Relationship Id="rId4" Type="http://schemas.microsoft.com/office/2007/relationships/hdphoto" Target="../media/hdphoto3.wdp"/></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15.xml"/><Relationship Id="rId4" Type="http://schemas.microsoft.com/office/2007/relationships/hdphoto" Target="../media/hdphoto4.wdp"/></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8.sv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0.sv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15.xml"/><Relationship Id="rId4" Type="http://schemas.microsoft.com/office/2007/relationships/hdphoto" Target="../media/hdphoto5.wdp"/></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pbisapps.org/Resources/SWIS%20Publications/SWPBIS%20Tiered%20Fidelity%20Inventory%20(TFI).pdf"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hyperlink" Target="http://cce.astate.edu/pbis/wp-content/uploads/2017/02/TFI-Action-Plan-1-1.docx"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8" Type="http://schemas.openxmlformats.org/officeDocument/2006/relationships/hyperlink" Target="http://dese.ade.arkansas.gov/divisions/learning-services/guide-for-life" TargetMode="External"/><Relationship Id="rId3" Type="http://schemas.openxmlformats.org/officeDocument/2006/relationships/hyperlink" Target="https://pbismissouri.org/wp-content/uploads/2018/08/Tier-2-2018_Ch.-6.pdf" TargetMode="External"/><Relationship Id="rId7" Type="http://schemas.openxmlformats.org/officeDocument/2006/relationships/hyperlink" Target="https://www.secondstep.org/early-learning-curriculum" TargetMode="External"/><Relationship Id="rId2" Type="http://schemas.openxmlformats.org/officeDocument/2006/relationships/notesSlide" Target="../notesSlides/notesSlide43.xml"/><Relationship Id="rId1" Type="http://schemas.openxmlformats.org/officeDocument/2006/relationships/slideLayout" Target="../slideLayouts/slideLayout12.xml"/><Relationship Id="rId6" Type="http://schemas.openxmlformats.org/officeDocument/2006/relationships/hyperlink" Target="http://apbs.org/Archives/Conferences/sixthconference/files/Newcomer%20Evidence%20Based%20SS%20Programs.pdf" TargetMode="External"/><Relationship Id="rId5" Type="http://schemas.openxmlformats.org/officeDocument/2006/relationships/hyperlink" Target="https://pathsprogram.com/overview" TargetMode="External"/><Relationship Id="rId4" Type="http://schemas.openxmlformats.org/officeDocument/2006/relationships/hyperlink" Target="http://www.episcenter.psu.edu/sites/default/files/Presentations/Mary%20Ann%20and%20Lee%20Ann%20SEL%20Presentation%20-%20final.pdf" TargetMode="External"/><Relationship Id="rId9" Type="http://schemas.openxmlformats.org/officeDocument/2006/relationships/hyperlink" Target="https://iris.peabody.vanderbilt.edu/resources/high-leverage-practices/" TargetMode="Externa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4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Social Skills Groups</a:t>
            </a:r>
          </a:p>
        </p:txBody>
      </p:sp>
      <p:sp>
        <p:nvSpPr>
          <p:cNvPr id="3" name="TextBox 2"/>
          <p:cNvSpPr txBox="1"/>
          <p:nvPr/>
        </p:nvSpPr>
        <p:spPr>
          <a:xfrm>
            <a:off x="2862187" y="6396718"/>
            <a:ext cx="4695974" cy="246221"/>
          </a:xfrm>
          <a:prstGeom prst="rect">
            <a:avLst/>
          </a:prstGeom>
          <a:noFill/>
        </p:spPr>
        <p:txBody>
          <a:bodyPr wrap="square" rtlCol="0">
            <a:spAutoFit/>
          </a:bodyPr>
          <a:lstStyle/>
          <a:p>
            <a:r>
              <a:rPr lang="en-US" sz="1000" dirty="0">
                <a:solidFill>
                  <a:schemeClr val="bg1"/>
                </a:solidFill>
                <a:latin typeface="Calibri" panose="020F0502020204030204" pitchFamily="34" charset="0"/>
                <a:cs typeface="Calibri" panose="020F0502020204030204" pitchFamily="34" charset="0"/>
              </a:rPr>
              <a:t>Images in this module were obtained at google.com/images unless otherwise specified.</a:t>
            </a:r>
          </a:p>
        </p:txBody>
      </p:sp>
    </p:spTree>
    <p:extLst>
      <p:ext uri="{BB962C8B-B14F-4D97-AF65-F5344CB8AC3E}">
        <p14:creationId xmlns:p14="http://schemas.microsoft.com/office/powerpoint/2010/main" val="33872697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0" y="642414"/>
            <a:ext cx="12192000" cy="1104611"/>
          </a:xfrm>
        </p:spPr>
        <p:txBody>
          <a:bodyPr vert="horz" lIns="91440" tIns="45720" rIns="91440" bIns="45720" rtlCol="0" anchor="ctr">
            <a:normAutofit/>
          </a:bodyPr>
          <a:lstStyle/>
          <a:p>
            <a:pPr>
              <a:spcBef>
                <a:spcPct val="0"/>
              </a:spcBef>
            </a:pPr>
            <a:r>
              <a:rPr lang="en-US" kern="1200" dirty="0">
                <a:solidFill>
                  <a:schemeClr val="tx1"/>
                </a:solidFill>
                <a:ea typeface="+mj-ea"/>
                <a:cs typeface="+mj-cs"/>
              </a:rPr>
              <a:t>Social Skills vs. Social Competence</a:t>
            </a:r>
          </a:p>
        </p:txBody>
      </p:sp>
      <p:sp>
        <p:nvSpPr>
          <p:cNvPr id="3" name="Content Placeholder 2"/>
          <p:cNvSpPr>
            <a:spLocks noGrp="1"/>
          </p:cNvSpPr>
          <p:nvPr>
            <p:ph idx="1"/>
          </p:nvPr>
        </p:nvSpPr>
        <p:spPr>
          <a:xfrm>
            <a:off x="838200" y="1815238"/>
            <a:ext cx="10768584" cy="4090262"/>
          </a:xfrm>
        </p:spPr>
        <p:txBody>
          <a:bodyPr vert="horz" lIns="91440" tIns="45720" rIns="91440" bIns="45720" rtlCol="0" anchor="ctr">
            <a:noAutofit/>
          </a:bodyPr>
          <a:lstStyle/>
          <a:p>
            <a:pPr marL="173736" indent="-173736">
              <a:buFont typeface="Arial" panose="020B0604020202020204" pitchFamily="34" charset="0"/>
              <a:buChar char="•"/>
              <a:defRPr/>
            </a:pPr>
            <a:r>
              <a:rPr lang="en-US" b="1" kern="1200" dirty="0">
                <a:solidFill>
                  <a:schemeClr val="tx1"/>
                </a:solidFill>
              </a:rPr>
              <a:t>Social skills</a:t>
            </a:r>
            <a:endParaRPr lang="en-US" kern="1200" dirty="0">
              <a:solidFill>
                <a:schemeClr val="tx1"/>
              </a:solidFill>
            </a:endParaRPr>
          </a:p>
          <a:p>
            <a:pPr marL="457200" lvl="1" indent="0">
              <a:buNone/>
              <a:defRPr/>
            </a:pPr>
            <a:r>
              <a:rPr lang="en-US" sz="2800" dirty="0"/>
              <a:t>A</a:t>
            </a:r>
            <a:r>
              <a:rPr lang="en-US" sz="2800" kern="1200" dirty="0">
                <a:solidFill>
                  <a:schemeClr val="tx1"/>
                </a:solidFill>
              </a:rPr>
              <a:t> specific group of </a:t>
            </a:r>
            <a:r>
              <a:rPr lang="en-US" sz="2800" u="sng" kern="1200" dirty="0">
                <a:solidFill>
                  <a:schemeClr val="tx1"/>
                </a:solidFill>
              </a:rPr>
              <a:t>behaviors</a:t>
            </a:r>
            <a:r>
              <a:rPr lang="en-US" sz="2800" kern="1200" dirty="0">
                <a:solidFill>
                  <a:schemeClr val="tx1"/>
                </a:solidFill>
              </a:rPr>
              <a:t> that an individual exhibits in order to complete a </a:t>
            </a:r>
            <a:r>
              <a:rPr lang="en-US" sz="2800" b="1" i="1" kern="1200" dirty="0">
                <a:solidFill>
                  <a:schemeClr val="tx1"/>
                </a:solidFill>
              </a:rPr>
              <a:t>social task</a:t>
            </a:r>
            <a:r>
              <a:rPr lang="en-US" sz="2800" b="1" dirty="0"/>
              <a:t> </a:t>
            </a:r>
            <a:r>
              <a:rPr lang="en-US" sz="2800" dirty="0"/>
              <a:t>(e.g.,</a:t>
            </a:r>
            <a:r>
              <a:rPr lang="en-US" sz="2800" kern="1200" dirty="0">
                <a:solidFill>
                  <a:schemeClr val="tx1"/>
                </a:solidFill>
              </a:rPr>
              <a:t> peer group entry, having a conversation, making friends, or playing a game with peers).</a:t>
            </a:r>
          </a:p>
          <a:p>
            <a:pPr marL="173736" indent="-173736">
              <a:buFont typeface="Arial" panose="020B0604020202020204" pitchFamily="34" charset="0"/>
              <a:buChar char="•"/>
              <a:defRPr/>
            </a:pPr>
            <a:r>
              <a:rPr lang="en-US" b="1" kern="1200" dirty="0">
                <a:solidFill>
                  <a:schemeClr val="tx1"/>
                </a:solidFill>
              </a:rPr>
              <a:t>Social competence</a:t>
            </a:r>
            <a:endParaRPr lang="en-US" kern="1200" dirty="0">
              <a:solidFill>
                <a:schemeClr val="tx1"/>
              </a:solidFill>
            </a:endParaRPr>
          </a:p>
          <a:p>
            <a:pPr marL="457200" lvl="1" indent="0">
              <a:buNone/>
              <a:defRPr/>
            </a:pPr>
            <a:r>
              <a:rPr lang="en-US" sz="2800" u="sng" dirty="0"/>
              <a:t>E</a:t>
            </a:r>
            <a:r>
              <a:rPr lang="en-US" sz="2800" u="sng" kern="1200" dirty="0">
                <a:solidFill>
                  <a:schemeClr val="tx1"/>
                </a:solidFill>
              </a:rPr>
              <a:t>valuative term</a:t>
            </a:r>
            <a:r>
              <a:rPr lang="en-US" sz="2800" kern="1200" dirty="0">
                <a:solidFill>
                  <a:schemeClr val="tx1"/>
                </a:solidFill>
              </a:rPr>
              <a:t> (i.e., given certain criteria) that indicates if an individual performed a social task adequately</a:t>
            </a:r>
          </a:p>
          <a:p>
            <a:pPr marL="228600" indent="0">
              <a:buNone/>
              <a:defRPr/>
            </a:pPr>
            <a:r>
              <a:rPr lang="en-US" kern="1200" dirty="0">
                <a:solidFill>
                  <a:schemeClr val="tx1"/>
                </a:solidFill>
              </a:rPr>
              <a:t>					</a:t>
            </a:r>
          </a:p>
        </p:txBody>
      </p:sp>
      <p:sp>
        <p:nvSpPr>
          <p:cNvPr id="2" name="Rectangle 1">
            <a:extLst>
              <a:ext uri="{FF2B5EF4-FFF2-40B4-BE49-F238E27FC236}">
                <a16:creationId xmlns:a16="http://schemas.microsoft.com/office/drawing/2014/main" id="{E8782298-C800-4A21-BB93-DA473B46FDC6}"/>
              </a:ext>
            </a:extLst>
          </p:cNvPr>
          <p:cNvSpPr/>
          <p:nvPr/>
        </p:nvSpPr>
        <p:spPr>
          <a:xfrm>
            <a:off x="4149125" y="6378616"/>
            <a:ext cx="1426994" cy="246221"/>
          </a:xfrm>
          <a:prstGeom prst="rect">
            <a:avLst/>
          </a:prstGeom>
        </p:spPr>
        <p:txBody>
          <a:bodyPr wrap="none">
            <a:spAutoFit/>
          </a:bodyPr>
          <a:lstStyle/>
          <a:p>
            <a:pPr algn="ctr"/>
            <a:r>
              <a:rPr lang="en-US" sz="1000" kern="1200" dirty="0">
                <a:solidFill>
                  <a:schemeClr val="bg1"/>
                </a:solidFill>
              </a:rPr>
              <a:t>Gresham &amp; Elliott, 1991</a:t>
            </a:r>
            <a:endParaRPr lang="en-US" sz="1000" dirty="0">
              <a:solidFill>
                <a:schemeClr val="bg1"/>
              </a:solidFill>
            </a:endParaRPr>
          </a:p>
        </p:txBody>
      </p:sp>
      <p:grpSp>
        <p:nvGrpSpPr>
          <p:cNvPr id="4" name="Group 3"/>
          <p:cNvGrpSpPr/>
          <p:nvPr/>
        </p:nvGrpSpPr>
        <p:grpSpPr>
          <a:xfrm>
            <a:off x="223024" y="2205860"/>
            <a:ext cx="615176" cy="1973766"/>
            <a:chOff x="223024" y="2230244"/>
            <a:chExt cx="615176" cy="1973766"/>
          </a:xfrm>
        </p:grpSpPr>
        <p:sp>
          <p:nvSpPr>
            <p:cNvPr id="17" name="Arrow: Curved Right 16">
              <a:extLst>
                <a:ext uri="{FF2B5EF4-FFF2-40B4-BE49-F238E27FC236}">
                  <a16:creationId xmlns:a16="http://schemas.microsoft.com/office/drawing/2014/main" id="{A83E3F80-6D58-4A9F-B140-8F30AC3445C7}"/>
                </a:ext>
              </a:extLst>
            </p:cNvPr>
            <p:cNvSpPr/>
            <p:nvPr/>
          </p:nvSpPr>
          <p:spPr>
            <a:xfrm>
              <a:off x="223024" y="2230244"/>
              <a:ext cx="615176" cy="1973766"/>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TextBox 17">
              <a:extLst>
                <a:ext uri="{FF2B5EF4-FFF2-40B4-BE49-F238E27FC236}">
                  <a16:creationId xmlns:a16="http://schemas.microsoft.com/office/drawing/2014/main" id="{C86B9E20-5E8C-4C4B-9881-B7D359A8014C}"/>
                </a:ext>
              </a:extLst>
            </p:cNvPr>
            <p:cNvSpPr txBox="1"/>
            <p:nvPr/>
          </p:nvSpPr>
          <p:spPr>
            <a:xfrm rot="5400000">
              <a:off x="70139" y="2952730"/>
              <a:ext cx="1200617" cy="335505"/>
            </a:xfrm>
            <a:prstGeom prst="rect">
              <a:avLst/>
            </a:prstGeom>
            <a:noFill/>
          </p:spPr>
          <p:txBody>
            <a:bodyPr vert="vert270" wrap="none" rtlCol="0">
              <a:prstTxWarp prst="textChevron">
                <a:avLst/>
              </a:prstTxWarp>
              <a:spAutoFit/>
            </a:bodyPr>
            <a:lstStyle/>
            <a:p>
              <a:r>
                <a:rPr lang="en-US" sz="2400" dirty="0">
                  <a:solidFill>
                    <a:srgbClr val="0070C0"/>
                  </a:solidFill>
                </a:rPr>
                <a:t>Leads to</a:t>
              </a: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2F78F8-D24A-46C5-9F7C-5A1D126C044B}"/>
              </a:ext>
            </a:extLst>
          </p:cNvPr>
          <p:cNvSpPr>
            <a:spLocks noGrp="1"/>
          </p:cNvSpPr>
          <p:nvPr>
            <p:ph type="title"/>
          </p:nvPr>
        </p:nvSpPr>
        <p:spPr/>
        <p:txBody>
          <a:bodyPr>
            <a:normAutofit fontScale="90000"/>
          </a:bodyPr>
          <a:lstStyle/>
          <a:p>
            <a:r>
              <a:rPr lang="en-US" dirty="0">
                <a:solidFill>
                  <a:schemeClr val="bg1"/>
                </a:solidFill>
              </a:rPr>
              <a:t>What is Needed to Implement a Social Skills Group Intervention</a:t>
            </a:r>
          </a:p>
        </p:txBody>
      </p:sp>
    </p:spTree>
    <p:extLst>
      <p:ext uri="{BB962C8B-B14F-4D97-AF65-F5344CB8AC3E}">
        <p14:creationId xmlns:p14="http://schemas.microsoft.com/office/powerpoint/2010/main" val="28626917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CB8F5-EF25-430A-925E-2B81E75C63AD}"/>
              </a:ext>
            </a:extLst>
          </p:cNvPr>
          <p:cNvSpPr>
            <a:spLocks noGrp="1"/>
          </p:cNvSpPr>
          <p:nvPr>
            <p:ph type="title"/>
          </p:nvPr>
        </p:nvSpPr>
        <p:spPr/>
        <p:txBody>
          <a:bodyPr/>
          <a:lstStyle/>
          <a:p>
            <a:r>
              <a:rPr lang="en-US" sz="5400" dirty="0"/>
              <a:t>Elements of Social Skills Groups</a:t>
            </a:r>
          </a:p>
        </p:txBody>
      </p:sp>
      <p:sp>
        <p:nvSpPr>
          <p:cNvPr id="3" name="Text Placeholder 2">
            <a:extLst>
              <a:ext uri="{FF2B5EF4-FFF2-40B4-BE49-F238E27FC236}">
                <a16:creationId xmlns:a16="http://schemas.microsoft.com/office/drawing/2014/main" id="{C66C03EE-CFC4-49D0-85C7-0482EE8B155A}"/>
              </a:ext>
            </a:extLst>
          </p:cNvPr>
          <p:cNvSpPr>
            <a:spLocks noGrp="1"/>
          </p:cNvSpPr>
          <p:nvPr>
            <p:ph idx="1"/>
          </p:nvPr>
        </p:nvSpPr>
        <p:spPr>
          <a:xfrm>
            <a:off x="4077146" y="2060448"/>
            <a:ext cx="4037708" cy="3364992"/>
          </a:xfrm>
        </p:spPr>
        <p:txBody>
          <a:bodyPr/>
          <a:lstStyle/>
          <a:p>
            <a:pPr marL="457200" indent="-457200">
              <a:buFont typeface="+mj-lt"/>
              <a:buAutoNum type="arabicPeriod"/>
            </a:pPr>
            <a:r>
              <a:rPr lang="en-US" dirty="0"/>
              <a:t>Planning/Organization</a:t>
            </a:r>
          </a:p>
          <a:p>
            <a:pPr marL="457200" indent="-457200">
              <a:buFont typeface="+mj-lt"/>
              <a:buAutoNum type="arabicPeriod"/>
            </a:pPr>
            <a:r>
              <a:rPr lang="en-US" dirty="0"/>
              <a:t>Assessment</a:t>
            </a:r>
          </a:p>
          <a:p>
            <a:pPr marL="457200" indent="-457200">
              <a:buFont typeface="+mj-lt"/>
              <a:buAutoNum type="arabicPeriod"/>
            </a:pPr>
            <a:r>
              <a:rPr lang="en-US" dirty="0"/>
              <a:t>Lesson Plans</a:t>
            </a:r>
          </a:p>
          <a:p>
            <a:pPr marL="457200" indent="-457200">
              <a:buFont typeface="+mj-lt"/>
              <a:buAutoNum type="arabicPeriod"/>
            </a:pPr>
            <a:r>
              <a:rPr lang="en-US" dirty="0"/>
              <a:t>Teaching Social Skills</a:t>
            </a:r>
          </a:p>
          <a:p>
            <a:pPr marL="457200" indent="-457200">
              <a:buFont typeface="+mj-lt"/>
              <a:buAutoNum type="arabicPeriod"/>
            </a:pPr>
            <a:r>
              <a:rPr lang="en-US" dirty="0"/>
              <a:t>Generalization</a:t>
            </a:r>
          </a:p>
          <a:p>
            <a:pPr marL="457200" indent="-457200">
              <a:buFont typeface="+mj-lt"/>
              <a:buAutoNum type="arabicPeriod"/>
            </a:pPr>
            <a:r>
              <a:rPr lang="en-US" dirty="0"/>
              <a:t>Progress Monitoring </a:t>
            </a:r>
          </a:p>
        </p:txBody>
      </p:sp>
    </p:spTree>
    <p:extLst>
      <p:ext uri="{BB962C8B-B14F-4D97-AF65-F5344CB8AC3E}">
        <p14:creationId xmlns:p14="http://schemas.microsoft.com/office/powerpoint/2010/main" val="34211706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91FA756-B32E-4D06-B924-047FEB6C45AB}"/>
              </a:ext>
            </a:extLst>
          </p:cNvPr>
          <p:cNvSpPr>
            <a:spLocks noGrp="1"/>
          </p:cNvSpPr>
          <p:nvPr>
            <p:ph type="title"/>
          </p:nvPr>
        </p:nvSpPr>
        <p:spPr/>
        <p:txBody>
          <a:bodyPr/>
          <a:lstStyle/>
          <a:p>
            <a:r>
              <a:rPr lang="en-US" dirty="0"/>
              <a:t>1. Planning/Organization</a:t>
            </a:r>
          </a:p>
        </p:txBody>
      </p:sp>
      <p:sp>
        <p:nvSpPr>
          <p:cNvPr id="4" name="Text Placeholder 3">
            <a:extLst>
              <a:ext uri="{FF2B5EF4-FFF2-40B4-BE49-F238E27FC236}">
                <a16:creationId xmlns:a16="http://schemas.microsoft.com/office/drawing/2014/main" id="{E73C975F-2475-4FC2-9975-6F92C2E01072}"/>
              </a:ext>
            </a:extLst>
          </p:cNvPr>
          <p:cNvSpPr>
            <a:spLocks noGrp="1"/>
          </p:cNvSpPr>
          <p:nvPr>
            <p:ph idx="1"/>
          </p:nvPr>
        </p:nvSpPr>
        <p:spPr>
          <a:xfrm>
            <a:off x="838200" y="1938528"/>
            <a:ext cx="10515600" cy="3966972"/>
          </a:xfrm>
        </p:spPr>
        <p:txBody>
          <a:bodyPr>
            <a:noAutofit/>
          </a:bodyPr>
          <a:lstStyle/>
          <a:p>
            <a:pPr marL="173736" indent="-173736"/>
            <a:r>
              <a:rPr lang="en-US" dirty="0"/>
              <a:t>Who… </a:t>
            </a:r>
            <a:r>
              <a:rPr lang="en-US" sz="2800" dirty="0"/>
              <a:t>will facilitate groups? will support generalization?</a:t>
            </a:r>
          </a:p>
          <a:p>
            <a:pPr marL="173736" indent="-173736"/>
            <a:r>
              <a:rPr lang="en-US" dirty="0"/>
              <a:t>What… curriculum will be used?</a:t>
            </a:r>
          </a:p>
          <a:p>
            <a:pPr marL="173736" indent="-173736"/>
            <a:r>
              <a:rPr lang="en-US" dirty="0"/>
              <a:t>When… will sessions take place?</a:t>
            </a:r>
          </a:p>
          <a:p>
            <a:pPr marL="173736" indent="-173736"/>
            <a:r>
              <a:rPr lang="en-US" dirty="0"/>
              <a:t>Where… will lessons take place?</a:t>
            </a:r>
          </a:p>
          <a:p>
            <a:pPr marL="173736" indent="-173736"/>
            <a:r>
              <a:rPr lang="en-US" dirty="0"/>
              <a:t>How… will students be placed into groups?</a:t>
            </a:r>
          </a:p>
          <a:p>
            <a:pPr marL="533400" lvl="1" indent="0">
              <a:lnSpc>
                <a:spcPct val="150000"/>
              </a:lnSpc>
              <a:buNone/>
            </a:pPr>
            <a:endParaRPr lang="en-US" sz="2800" dirty="0"/>
          </a:p>
        </p:txBody>
      </p:sp>
    </p:spTree>
    <p:extLst>
      <p:ext uri="{BB962C8B-B14F-4D97-AF65-F5344CB8AC3E}">
        <p14:creationId xmlns:p14="http://schemas.microsoft.com/office/powerpoint/2010/main" val="25793014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B5AEAC3-0F3B-4AF7-940F-F0D7F01B0B0D}"/>
              </a:ext>
            </a:extLst>
          </p:cNvPr>
          <p:cNvSpPr>
            <a:spLocks noGrp="1"/>
          </p:cNvSpPr>
          <p:nvPr>
            <p:ph type="title"/>
          </p:nvPr>
        </p:nvSpPr>
        <p:spPr/>
        <p:txBody>
          <a:bodyPr>
            <a:normAutofit/>
          </a:bodyPr>
          <a:lstStyle/>
          <a:p>
            <a:r>
              <a:rPr lang="en-US" dirty="0"/>
              <a:t>Group Considerations</a:t>
            </a:r>
          </a:p>
        </p:txBody>
      </p:sp>
      <p:sp>
        <p:nvSpPr>
          <p:cNvPr id="5" name="Text Placeholder 4">
            <a:extLst>
              <a:ext uri="{FF2B5EF4-FFF2-40B4-BE49-F238E27FC236}">
                <a16:creationId xmlns:a16="http://schemas.microsoft.com/office/drawing/2014/main" id="{4F7792C2-F4E4-4D6F-81FF-363348BD85AD}"/>
              </a:ext>
            </a:extLst>
          </p:cNvPr>
          <p:cNvSpPr>
            <a:spLocks noGrp="1"/>
          </p:cNvSpPr>
          <p:nvPr>
            <p:ph idx="1"/>
          </p:nvPr>
        </p:nvSpPr>
        <p:spPr>
          <a:xfrm>
            <a:off x="838200" y="1938528"/>
            <a:ext cx="10515600" cy="3966972"/>
          </a:xfrm>
        </p:spPr>
        <p:txBody>
          <a:bodyPr/>
          <a:lstStyle/>
          <a:p>
            <a:pPr marL="173736" indent="-173736">
              <a:lnSpc>
                <a:spcPct val="100000"/>
              </a:lnSpc>
            </a:pPr>
            <a:r>
              <a:rPr lang="en-US" dirty="0"/>
              <a:t>How many students per group?</a:t>
            </a:r>
          </a:p>
          <a:p>
            <a:pPr marL="457200" lvl="1" indent="-173736">
              <a:lnSpc>
                <a:spcPct val="100000"/>
              </a:lnSpc>
            </a:pPr>
            <a:r>
              <a:rPr lang="en-US" dirty="0"/>
              <a:t>Common group sizes are about four to eight students.</a:t>
            </a:r>
          </a:p>
          <a:p>
            <a:pPr marL="173736" indent="-173736">
              <a:lnSpc>
                <a:spcPct val="100000"/>
              </a:lnSpc>
            </a:pPr>
            <a:r>
              <a:rPr lang="en-US" dirty="0"/>
              <a:t>What will determine group placement?</a:t>
            </a:r>
          </a:p>
          <a:p>
            <a:pPr marL="457200" lvl="1" indent="-173736">
              <a:lnSpc>
                <a:spcPct val="100000"/>
              </a:lnSpc>
            </a:pPr>
            <a:r>
              <a:rPr lang="en-US" dirty="0"/>
              <a:t>Type of social skill</a:t>
            </a:r>
          </a:p>
          <a:p>
            <a:pPr marL="457200" lvl="1" indent="-173736">
              <a:lnSpc>
                <a:spcPct val="100000"/>
              </a:lnSpc>
            </a:pPr>
            <a:r>
              <a:rPr lang="en-US" dirty="0"/>
              <a:t>Type of social skills deficit</a:t>
            </a:r>
          </a:p>
          <a:p>
            <a:pPr marL="173736" indent="-173736">
              <a:lnSpc>
                <a:spcPct val="100000"/>
              </a:lnSpc>
            </a:pPr>
            <a:r>
              <a:rPr lang="en-US" dirty="0"/>
              <a:t>How will parent permission be obtained?</a:t>
            </a:r>
          </a:p>
        </p:txBody>
      </p:sp>
    </p:spTree>
    <p:extLst>
      <p:ext uri="{BB962C8B-B14F-4D97-AF65-F5344CB8AC3E}">
        <p14:creationId xmlns:p14="http://schemas.microsoft.com/office/powerpoint/2010/main" val="13945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FEA0389-A13F-4BE8-97A7-C18C4FE09436}"/>
              </a:ext>
            </a:extLst>
          </p:cNvPr>
          <p:cNvSpPr>
            <a:spLocks noGrp="1"/>
          </p:cNvSpPr>
          <p:nvPr>
            <p:ph type="title"/>
          </p:nvPr>
        </p:nvSpPr>
        <p:spPr/>
        <p:txBody>
          <a:bodyPr/>
          <a:lstStyle/>
          <a:p>
            <a:r>
              <a:rPr lang="en-US" dirty="0"/>
              <a:t>2. Assessment</a:t>
            </a:r>
          </a:p>
        </p:txBody>
      </p:sp>
      <p:sp>
        <p:nvSpPr>
          <p:cNvPr id="4" name="Text Placeholder 3">
            <a:extLst>
              <a:ext uri="{FF2B5EF4-FFF2-40B4-BE49-F238E27FC236}">
                <a16:creationId xmlns:a16="http://schemas.microsoft.com/office/drawing/2014/main" id="{A075CBBB-C0B0-4D94-8D4E-480EA49619CF}"/>
              </a:ext>
            </a:extLst>
          </p:cNvPr>
          <p:cNvSpPr>
            <a:spLocks noGrp="1"/>
          </p:cNvSpPr>
          <p:nvPr>
            <p:ph idx="1"/>
          </p:nvPr>
        </p:nvSpPr>
        <p:spPr>
          <a:xfrm>
            <a:off x="838200" y="1938528"/>
            <a:ext cx="10515600" cy="3966972"/>
          </a:xfrm>
        </p:spPr>
        <p:txBody>
          <a:bodyPr/>
          <a:lstStyle/>
          <a:p>
            <a:pPr marL="173736" indent="-173736" eaLnBrk="1" hangingPunct="1"/>
            <a:r>
              <a:rPr lang="en-US" dirty="0"/>
              <a:t>Behavior data and screening</a:t>
            </a:r>
          </a:p>
          <a:p>
            <a:pPr marL="173736" indent="-173736" eaLnBrk="1" hangingPunct="1"/>
            <a:r>
              <a:rPr lang="en-US" dirty="0"/>
              <a:t>Classification of social skills deficits</a:t>
            </a:r>
          </a:p>
          <a:p>
            <a:pPr marL="173736" indent="-173736" eaLnBrk="1" hangingPunct="1"/>
            <a:r>
              <a:rPr lang="en-US" dirty="0"/>
              <a:t>Selection of targeted skills</a:t>
            </a:r>
          </a:p>
          <a:p>
            <a:pPr marL="173736" indent="-173736" eaLnBrk="1" hangingPunct="1"/>
            <a:r>
              <a:rPr lang="en-US" dirty="0"/>
              <a:t>Functional assessment</a:t>
            </a:r>
          </a:p>
        </p:txBody>
      </p:sp>
    </p:spTree>
    <p:extLst>
      <p:ext uri="{BB962C8B-B14F-4D97-AF65-F5344CB8AC3E}">
        <p14:creationId xmlns:p14="http://schemas.microsoft.com/office/powerpoint/2010/main" val="12133374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AF13A-62E2-4A8C-8A98-9F855B512496}"/>
              </a:ext>
            </a:extLst>
          </p:cNvPr>
          <p:cNvSpPr>
            <a:spLocks noGrp="1"/>
          </p:cNvSpPr>
          <p:nvPr>
            <p:ph type="title"/>
          </p:nvPr>
        </p:nvSpPr>
        <p:spPr/>
        <p:txBody>
          <a:bodyPr/>
          <a:lstStyle/>
          <a:p>
            <a:r>
              <a:rPr lang="en-US" dirty="0"/>
              <a:t>3. Lesson Plans</a:t>
            </a:r>
          </a:p>
        </p:txBody>
      </p:sp>
      <p:sp>
        <p:nvSpPr>
          <p:cNvPr id="3" name="Content Placeholder 2">
            <a:extLst>
              <a:ext uri="{FF2B5EF4-FFF2-40B4-BE49-F238E27FC236}">
                <a16:creationId xmlns:a16="http://schemas.microsoft.com/office/drawing/2014/main" id="{043ACE4B-98BD-4ECB-B6F6-9CFBB7CAD9E6}"/>
              </a:ext>
            </a:extLst>
          </p:cNvPr>
          <p:cNvSpPr>
            <a:spLocks noGrp="1"/>
          </p:cNvSpPr>
          <p:nvPr>
            <p:ph idx="1"/>
          </p:nvPr>
        </p:nvSpPr>
        <p:spPr>
          <a:xfrm>
            <a:off x="838200" y="1938528"/>
            <a:ext cx="10515600" cy="3966972"/>
          </a:xfrm>
        </p:spPr>
        <p:txBody>
          <a:bodyPr/>
          <a:lstStyle/>
          <a:p>
            <a:pPr marL="173736" indent="-173736">
              <a:lnSpc>
                <a:spcPct val="100000"/>
              </a:lnSpc>
            </a:pPr>
            <a:r>
              <a:rPr lang="en-US" dirty="0"/>
              <a:t>What curriculum will be used?</a:t>
            </a:r>
          </a:p>
          <a:p>
            <a:pPr marL="173736" indent="-173736">
              <a:lnSpc>
                <a:spcPct val="100000"/>
              </a:lnSpc>
            </a:pPr>
            <a:r>
              <a:rPr lang="en-US" dirty="0"/>
              <a:t>What components should lessons contain (e.g., defining skills, modeling skills, practicing skills, homework, etc.)?</a:t>
            </a:r>
          </a:p>
          <a:p>
            <a:pPr marL="173736" indent="-173736">
              <a:lnSpc>
                <a:spcPct val="100000"/>
              </a:lnSpc>
            </a:pPr>
            <a:r>
              <a:rPr lang="en-US" dirty="0"/>
              <a:t>Some examples:</a:t>
            </a:r>
          </a:p>
          <a:p>
            <a:pPr marL="457200" indent="-173736">
              <a:lnSpc>
                <a:spcPct val="100000"/>
              </a:lnSpc>
            </a:pPr>
            <a:r>
              <a:rPr lang="en-US" sz="2600" dirty="0"/>
              <a:t>Tier I lesson plans adapted for more intense teaching</a:t>
            </a:r>
          </a:p>
          <a:p>
            <a:pPr marL="457200" indent="-173736">
              <a:lnSpc>
                <a:spcPct val="100000"/>
              </a:lnSpc>
            </a:pPr>
            <a:r>
              <a:rPr lang="en-US" sz="2600" dirty="0"/>
              <a:t>Evidence-based commercial programs</a:t>
            </a:r>
          </a:p>
        </p:txBody>
      </p:sp>
    </p:spTree>
    <p:extLst>
      <p:ext uri="{BB962C8B-B14F-4D97-AF65-F5344CB8AC3E}">
        <p14:creationId xmlns:p14="http://schemas.microsoft.com/office/powerpoint/2010/main" val="14116849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Title 1"/>
          <p:cNvSpPr>
            <a:spLocks noGrp="1"/>
          </p:cNvSpPr>
          <p:nvPr>
            <p:ph type="title"/>
          </p:nvPr>
        </p:nvSpPr>
        <p:spPr/>
        <p:txBody>
          <a:bodyPr vert="horz" lIns="91440" tIns="45720" rIns="91440" bIns="45720" rtlCol="0" anchor="ctr">
            <a:normAutofit/>
          </a:bodyPr>
          <a:lstStyle/>
          <a:p>
            <a:pPr algn="l">
              <a:spcBef>
                <a:spcPct val="0"/>
              </a:spcBef>
            </a:pPr>
            <a:r>
              <a:rPr lang="en-US" sz="4400" kern="1200">
                <a:solidFill>
                  <a:srgbClr val="FFFFFF"/>
                </a:solidFill>
                <a:latin typeface="+mj-lt"/>
                <a:ea typeface="+mj-ea"/>
                <a:cs typeface="+mj-cs"/>
              </a:rPr>
              <a:t>Instructional Approach</a:t>
            </a:r>
          </a:p>
        </p:txBody>
      </p:sp>
      <p:sp>
        <p:nvSpPr>
          <p:cNvPr id="4" name="Content Placeholder 3">
            <a:extLst>
              <a:ext uri="{FF2B5EF4-FFF2-40B4-BE49-F238E27FC236}">
                <a16:creationId xmlns:a16="http://schemas.microsoft.com/office/drawing/2014/main" id="{0A8437C5-C317-4BE9-ADEF-AA92D6164F29}"/>
              </a:ext>
            </a:extLst>
          </p:cNvPr>
          <p:cNvSpPr>
            <a:spLocks noGrp="1"/>
          </p:cNvSpPr>
          <p:nvPr>
            <p:ph idx="1"/>
          </p:nvPr>
        </p:nvSpPr>
        <p:spPr/>
        <p:txBody>
          <a:bodyPr/>
          <a:lstStyle/>
          <a:p>
            <a:endParaRPr lang="en-US"/>
          </a:p>
        </p:txBody>
      </p:sp>
      <p:graphicFrame>
        <p:nvGraphicFramePr>
          <p:cNvPr id="130052" name="Content Placeholder 2">
            <a:extLst>
              <a:ext uri="{FF2B5EF4-FFF2-40B4-BE49-F238E27FC236}">
                <a16:creationId xmlns:a16="http://schemas.microsoft.com/office/drawing/2014/main" id="{EACD1995-C185-411B-A059-FC9D607F6268}"/>
              </a:ext>
            </a:extLst>
          </p:cNvPr>
          <p:cNvGraphicFramePr/>
          <p:nvPr>
            <p:extLst>
              <p:ext uri="{D42A27DB-BD31-4B8C-83A1-F6EECF244321}">
                <p14:modId xmlns:p14="http://schemas.microsoft.com/office/powerpoint/2010/main" val="2025068825"/>
              </p:ext>
            </p:extLst>
          </p:nvPr>
        </p:nvGraphicFramePr>
        <p:xfrm>
          <a:off x="390144" y="1600523"/>
          <a:ext cx="11448287" cy="44345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41CACA38-F216-4852-9532-EC72CDC0456C}"/>
              </a:ext>
            </a:extLst>
          </p:cNvPr>
          <p:cNvSpPr txBox="1"/>
          <p:nvPr/>
        </p:nvSpPr>
        <p:spPr>
          <a:xfrm>
            <a:off x="0" y="656241"/>
            <a:ext cx="12192000" cy="923330"/>
          </a:xfrm>
          <a:prstGeom prst="rect">
            <a:avLst/>
          </a:prstGeom>
          <a:noFill/>
        </p:spPr>
        <p:txBody>
          <a:bodyPr wrap="square" rtlCol="0">
            <a:spAutoFit/>
          </a:bodyPr>
          <a:lstStyle/>
          <a:p>
            <a:pPr algn="ctr"/>
            <a:r>
              <a:rPr lang="en-US" sz="5400" dirty="0"/>
              <a:t>4. Teaching Social Skills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Title 1"/>
          <p:cNvSpPr>
            <a:spLocks noGrp="1"/>
          </p:cNvSpPr>
          <p:nvPr>
            <p:ph type="title"/>
          </p:nvPr>
        </p:nvSpPr>
        <p:spPr/>
        <p:txBody>
          <a:bodyPr/>
          <a:lstStyle/>
          <a:p>
            <a:pPr eaLnBrk="1" hangingPunct="1"/>
            <a:r>
              <a:rPr lang="en-US" dirty="0"/>
              <a:t>5. Generalization – Support</a:t>
            </a:r>
          </a:p>
        </p:txBody>
      </p:sp>
      <p:sp>
        <p:nvSpPr>
          <p:cNvPr id="144386" name="Content Placeholder 2"/>
          <p:cNvSpPr>
            <a:spLocks noGrp="1"/>
          </p:cNvSpPr>
          <p:nvPr>
            <p:ph idx="1"/>
          </p:nvPr>
        </p:nvSpPr>
        <p:spPr>
          <a:xfrm>
            <a:off x="838200" y="1938528"/>
            <a:ext cx="10515600" cy="3966972"/>
          </a:xfrm>
        </p:spPr>
        <p:txBody>
          <a:bodyPr>
            <a:normAutofit/>
          </a:bodyPr>
          <a:lstStyle/>
          <a:p>
            <a:pPr marL="173736" indent="-173736"/>
            <a:r>
              <a:rPr lang="en-US" dirty="0"/>
              <a:t>Students will need support in generalizing their new skills</a:t>
            </a:r>
            <a:r>
              <a:rPr lang="en-US" sz="2800" dirty="0"/>
              <a:t>:</a:t>
            </a:r>
          </a:p>
          <a:p>
            <a:pPr marL="457200" lvl="2" indent="-173736"/>
            <a:r>
              <a:rPr lang="en-US" sz="2800" dirty="0"/>
              <a:t>Observations</a:t>
            </a:r>
          </a:p>
          <a:p>
            <a:pPr marL="457200" lvl="2" indent="-173736"/>
            <a:r>
              <a:rPr lang="en-US" sz="2800" dirty="0"/>
              <a:t>Friendly greetings</a:t>
            </a:r>
          </a:p>
          <a:p>
            <a:pPr marL="457200" lvl="2" indent="-173736"/>
            <a:r>
              <a:rPr lang="en-US" sz="2800" dirty="0"/>
              <a:t>Discreet, positive feedback</a:t>
            </a:r>
          </a:p>
          <a:p>
            <a:pPr marL="457200" lvl="2" indent="-173736"/>
            <a:r>
              <a:rPr lang="en-US" sz="2800" dirty="0"/>
              <a:t>Descriptive feedback</a:t>
            </a:r>
          </a:p>
          <a:p>
            <a:pPr marL="173736" indent="-173736"/>
            <a:r>
              <a:rPr lang="en-US" dirty="0"/>
              <a:t>Intervention coordinator will need:</a:t>
            </a:r>
          </a:p>
          <a:p>
            <a:pPr marL="457200" lvl="2" indent="-173736"/>
            <a:r>
              <a:rPr lang="en-US" sz="2800" dirty="0"/>
              <a:t>Occasional updates on progress from facilitators</a:t>
            </a:r>
          </a:p>
          <a:p>
            <a:pPr marL="457200" lvl="2" indent="-173736"/>
            <a:r>
              <a:rPr lang="en-US" sz="2800" dirty="0"/>
              <a:t>Positive feedback from other staff members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defRPr/>
            </a:pPr>
            <a:r>
              <a:rPr lang="en-US" dirty="0"/>
              <a:t>5. Generalization (Cont’d)</a:t>
            </a:r>
          </a:p>
        </p:txBody>
      </p:sp>
      <p:sp>
        <p:nvSpPr>
          <p:cNvPr id="3" name="Content Placeholder 2"/>
          <p:cNvSpPr>
            <a:spLocks noGrp="1"/>
          </p:cNvSpPr>
          <p:nvPr>
            <p:ph idx="1"/>
          </p:nvPr>
        </p:nvSpPr>
        <p:spPr>
          <a:xfrm>
            <a:off x="838200" y="1938528"/>
            <a:ext cx="10515600" cy="3966972"/>
          </a:xfrm>
        </p:spPr>
        <p:txBody>
          <a:bodyPr rtlCol="0">
            <a:noAutofit/>
          </a:bodyPr>
          <a:lstStyle/>
          <a:p>
            <a:pPr marL="173736" indent="-173736">
              <a:defRPr/>
            </a:pPr>
            <a:r>
              <a:rPr lang="en-US" dirty="0"/>
              <a:t>Train diversely:</a:t>
            </a:r>
          </a:p>
          <a:p>
            <a:pPr marL="457200" lvl="2" indent="-173736">
              <a:buFont typeface="Arial" pitchFamily="34" charset="0"/>
              <a:buChar char="•"/>
              <a:defRPr/>
            </a:pPr>
            <a:r>
              <a:rPr lang="en-US" sz="2800" dirty="0"/>
              <a:t>Vary situations and settings in sessions.</a:t>
            </a:r>
          </a:p>
          <a:p>
            <a:pPr marL="457200" lvl="2" indent="-173736">
              <a:buFont typeface="Arial" pitchFamily="34" charset="0"/>
              <a:buChar char="•"/>
              <a:defRPr/>
            </a:pPr>
            <a:r>
              <a:rPr lang="en-US" sz="2800" dirty="0"/>
              <a:t>Use different people and places in role-plays.</a:t>
            </a:r>
          </a:p>
          <a:p>
            <a:pPr marL="457200" lvl="2" indent="-173736">
              <a:buFont typeface="Arial" pitchFamily="34" charset="0"/>
              <a:buChar char="•"/>
              <a:defRPr/>
            </a:pPr>
            <a:r>
              <a:rPr lang="en-US" sz="2800" dirty="0"/>
              <a:t>Teach multiple ways to respond to the same social situation.</a:t>
            </a:r>
          </a:p>
          <a:p>
            <a:pPr marL="457200" lvl="2" indent="-173736">
              <a:buFont typeface="Arial" pitchFamily="34" charset="0"/>
              <a:buChar char="•"/>
              <a:defRPr/>
            </a:pPr>
            <a:r>
              <a:rPr lang="en-US" sz="2800" dirty="0"/>
              <a:t>Ask students to brainstorm different ways they could respond to a given situation.</a:t>
            </a:r>
          </a:p>
          <a:p>
            <a:pPr marL="457200" lvl="2" indent="-173736">
              <a:buFont typeface="Arial" pitchFamily="34" charset="0"/>
              <a:buChar char="•"/>
              <a:defRPr/>
            </a:pPr>
            <a:r>
              <a:rPr lang="en-US" sz="2800" dirty="0"/>
              <a:t>Ask students to brainstorm other behaviors that might be appropriate in a situation.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797BD-2059-4EB1-98EB-2E19147EDD2A}"/>
              </a:ext>
            </a:extLst>
          </p:cNvPr>
          <p:cNvSpPr>
            <a:spLocks noGrp="1"/>
          </p:cNvSpPr>
          <p:nvPr>
            <p:ph type="title"/>
          </p:nvPr>
        </p:nvSpPr>
        <p:spPr/>
        <p:txBody>
          <a:bodyPr vert="horz" lIns="91440" tIns="45720" rIns="91440" bIns="45720" rtlCol="0" anchor="ctr">
            <a:normAutofit/>
          </a:bodyPr>
          <a:lstStyle/>
          <a:p>
            <a:r>
              <a:rPr lang="en-US" sz="4400" u="sng" kern="1200" dirty="0">
                <a:solidFill>
                  <a:srgbClr val="FFFFFF"/>
                </a:solidFill>
              </a:rPr>
              <a:t>Purpose of This Module</a:t>
            </a:r>
            <a:br>
              <a:rPr lang="en-US" sz="4400" kern="1200" dirty="0">
                <a:solidFill>
                  <a:srgbClr val="FFFFFF"/>
                </a:solidFill>
              </a:rPr>
            </a:br>
            <a:r>
              <a:rPr lang="en-US" sz="2800" dirty="0"/>
              <a:t>Guide teams through the process of developing a social skills group intervention</a:t>
            </a:r>
            <a:br>
              <a:rPr lang="en-US" sz="3100" kern="1200" dirty="0">
                <a:solidFill>
                  <a:srgbClr val="FFFFFF"/>
                </a:solidFill>
              </a:rPr>
            </a:br>
            <a:endParaRPr lang="en-US" sz="3100" kern="1200" dirty="0">
              <a:solidFill>
                <a:srgbClr val="FFFFFF"/>
              </a:solidFill>
            </a:endParaRPr>
          </a:p>
        </p:txBody>
      </p:sp>
    </p:spTree>
    <p:extLst>
      <p:ext uri="{BB962C8B-B14F-4D97-AF65-F5344CB8AC3E}">
        <p14:creationId xmlns:p14="http://schemas.microsoft.com/office/powerpoint/2010/main" val="930697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Title 1"/>
          <p:cNvSpPr>
            <a:spLocks noGrp="1"/>
          </p:cNvSpPr>
          <p:nvPr>
            <p:ph type="title"/>
          </p:nvPr>
        </p:nvSpPr>
        <p:spPr/>
        <p:txBody>
          <a:bodyPr/>
          <a:lstStyle/>
          <a:p>
            <a:pPr eaLnBrk="1" hangingPunct="1"/>
            <a:r>
              <a:rPr lang="en-US" dirty="0"/>
              <a:t>5. Generalization (Cont’d)</a:t>
            </a:r>
          </a:p>
        </p:txBody>
      </p:sp>
      <p:sp>
        <p:nvSpPr>
          <p:cNvPr id="3" name="Content Placeholder 2"/>
          <p:cNvSpPr>
            <a:spLocks noGrp="1"/>
          </p:cNvSpPr>
          <p:nvPr>
            <p:ph idx="1"/>
          </p:nvPr>
        </p:nvSpPr>
        <p:spPr>
          <a:xfrm>
            <a:off x="838200" y="1938528"/>
            <a:ext cx="10515600" cy="3966972"/>
          </a:xfrm>
        </p:spPr>
        <p:txBody>
          <a:bodyPr rtlCol="0">
            <a:noAutofit/>
          </a:bodyPr>
          <a:lstStyle/>
          <a:p>
            <a:pPr marL="173736" indent="-173736">
              <a:defRPr/>
            </a:pPr>
            <a:r>
              <a:rPr lang="en-US" dirty="0"/>
              <a:t>Some suggestions:</a:t>
            </a:r>
          </a:p>
          <a:p>
            <a:pPr marL="457200" lvl="1" indent="-173736">
              <a:defRPr/>
            </a:pPr>
            <a:r>
              <a:rPr lang="en-US" sz="2800" dirty="0"/>
              <a:t>Incorporate peers into training so that skills can be practiced in other settings.</a:t>
            </a:r>
          </a:p>
          <a:p>
            <a:pPr marL="457200" lvl="1" indent="-173736">
              <a:defRPr/>
            </a:pPr>
            <a:r>
              <a:rPr lang="en-US" sz="2800" dirty="0"/>
              <a:t>Involve parents – notes home, update on skills being taught, etc. </a:t>
            </a:r>
          </a:p>
          <a:p>
            <a:pPr marL="457200" lvl="1" indent="-173736">
              <a:defRPr/>
            </a:pPr>
            <a:r>
              <a:rPr lang="en-US" sz="2800" dirty="0"/>
              <a:t>Teach self-monitoring: what data will students record and what will they do with the data?</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EBCBD-2D6D-4661-A497-4E10F172DABB}"/>
              </a:ext>
            </a:extLst>
          </p:cNvPr>
          <p:cNvSpPr>
            <a:spLocks noGrp="1"/>
          </p:cNvSpPr>
          <p:nvPr>
            <p:ph type="title"/>
          </p:nvPr>
        </p:nvSpPr>
        <p:spPr/>
        <p:txBody>
          <a:bodyPr/>
          <a:lstStyle/>
          <a:p>
            <a:r>
              <a:rPr lang="en-US" dirty="0"/>
              <a:t>6. Progress Monitoring</a:t>
            </a:r>
          </a:p>
        </p:txBody>
      </p:sp>
      <p:sp>
        <p:nvSpPr>
          <p:cNvPr id="4" name="Content Placeholder 3">
            <a:extLst>
              <a:ext uri="{FF2B5EF4-FFF2-40B4-BE49-F238E27FC236}">
                <a16:creationId xmlns:a16="http://schemas.microsoft.com/office/drawing/2014/main" id="{3F843657-661E-4C85-A461-02C44E4159C6}"/>
              </a:ext>
            </a:extLst>
          </p:cNvPr>
          <p:cNvSpPr>
            <a:spLocks noGrp="1"/>
          </p:cNvSpPr>
          <p:nvPr>
            <p:ph idx="1"/>
          </p:nvPr>
        </p:nvSpPr>
        <p:spPr>
          <a:xfrm>
            <a:off x="838200" y="1938528"/>
            <a:ext cx="10515600" cy="3966972"/>
          </a:xfrm>
        </p:spPr>
        <p:txBody>
          <a:bodyPr>
            <a:noAutofit/>
          </a:bodyPr>
          <a:lstStyle/>
          <a:p>
            <a:pPr marL="173736" indent="-173736"/>
            <a:r>
              <a:rPr lang="en-US" dirty="0"/>
              <a:t>Rate student progress at least once daily.</a:t>
            </a:r>
          </a:p>
          <a:p>
            <a:pPr marL="457200" lvl="1" indent="-173736"/>
            <a:r>
              <a:rPr lang="en-US" dirty="0"/>
              <a:t>Have a goal for each student.</a:t>
            </a:r>
          </a:p>
          <a:p>
            <a:pPr marL="457200" lvl="1" indent="-173736"/>
            <a:r>
              <a:rPr lang="en-US" dirty="0"/>
              <a:t>Teachers rate students’ performance of skills learned in group on a daily progress report (DPR).</a:t>
            </a:r>
          </a:p>
          <a:p>
            <a:pPr marL="457200" lvl="1" indent="-173736"/>
            <a:r>
              <a:rPr lang="en-US" dirty="0"/>
              <a:t>More frequent ratings will help students generalize and maintain skills.</a:t>
            </a:r>
          </a:p>
          <a:p>
            <a:pPr marL="457200" lvl="1" indent="-173736"/>
            <a:r>
              <a:rPr lang="en-US" dirty="0"/>
              <a:t>Record and graph daily points.</a:t>
            </a:r>
          </a:p>
          <a:p>
            <a:pPr marL="457200" lvl="1" indent="-173736"/>
            <a:r>
              <a:rPr lang="en-US" dirty="0"/>
              <a:t>Review progress every week (or two, at most).</a:t>
            </a:r>
          </a:p>
          <a:p>
            <a:pPr marL="173736" indent="-173736"/>
            <a:r>
              <a:rPr lang="en-US" dirty="0"/>
              <a:t>Evaluate the effects of the intervention.</a:t>
            </a:r>
          </a:p>
        </p:txBody>
      </p:sp>
    </p:spTree>
    <p:extLst>
      <p:ext uri="{BB962C8B-B14F-4D97-AF65-F5344CB8AC3E}">
        <p14:creationId xmlns:p14="http://schemas.microsoft.com/office/powerpoint/2010/main" val="35735206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8FDEE96E-C5FD-4888-97A5-62DDBA27D5C3}"/>
              </a:ext>
            </a:extLst>
          </p:cNvPr>
          <p:cNvPicPr>
            <a:picLocks noGrp="1" noChangeAspect="1"/>
          </p:cNvPicPr>
          <p:nvPr>
            <p:ph sz="half" idx="1"/>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987552" y="2152596"/>
            <a:ext cx="4858721" cy="3878398"/>
          </a:xfrm>
          <a:prstGeom prst="rect">
            <a:avLst/>
          </a:prstGeom>
        </p:spPr>
      </p:pic>
      <p:pic>
        <p:nvPicPr>
          <p:cNvPr id="9" name="Content Placeholder 8">
            <a:extLst>
              <a:ext uri="{FF2B5EF4-FFF2-40B4-BE49-F238E27FC236}">
                <a16:creationId xmlns:a16="http://schemas.microsoft.com/office/drawing/2014/main" id="{0BD0BE20-3889-49D6-8087-FCA24F10C253}"/>
              </a:ext>
            </a:extLst>
          </p:cNvPr>
          <p:cNvPicPr>
            <a:picLocks noGrp="1" noChangeAspect="1"/>
          </p:cNvPicPr>
          <p:nvPr>
            <p:ph sz="half" idx="2"/>
          </p:nvPr>
        </p:nvPicPr>
        <p:blipFill>
          <a:blip r:embed="rId5">
            <a:extLst>
              <a:ext uri="{BEBA8EAE-BF5A-486C-A8C5-ECC9F3942E4B}">
                <a14:imgProps xmlns:a14="http://schemas.microsoft.com/office/drawing/2010/main">
                  <a14:imgLayer r:embed="rId6">
                    <a14:imgEffect>
                      <a14:sharpenSoften amount="50000"/>
                    </a14:imgEffect>
                  </a14:imgLayer>
                </a14:imgProps>
              </a:ext>
            </a:extLst>
          </a:blip>
          <a:stretch>
            <a:fillRect/>
          </a:stretch>
        </p:blipFill>
        <p:spPr>
          <a:xfrm>
            <a:off x="6348774" y="2142142"/>
            <a:ext cx="4659561" cy="3888851"/>
          </a:xfrm>
          <a:prstGeom prst="rect">
            <a:avLst/>
          </a:prstGeom>
        </p:spPr>
      </p:pic>
      <p:sp>
        <p:nvSpPr>
          <p:cNvPr id="2" name="Title 1">
            <a:extLst>
              <a:ext uri="{FF2B5EF4-FFF2-40B4-BE49-F238E27FC236}">
                <a16:creationId xmlns:a16="http://schemas.microsoft.com/office/drawing/2014/main" id="{1B8C7B24-BF49-4448-AAEF-C1BF33CC4857}"/>
              </a:ext>
            </a:extLst>
          </p:cNvPr>
          <p:cNvSpPr>
            <a:spLocks noGrp="1"/>
          </p:cNvSpPr>
          <p:nvPr>
            <p:ph type="title"/>
          </p:nvPr>
        </p:nvSpPr>
        <p:spPr>
          <a:xfrm>
            <a:off x="0" y="635289"/>
            <a:ext cx="12192000" cy="1595847"/>
          </a:xfrm>
        </p:spPr>
        <p:txBody>
          <a:bodyPr>
            <a:noAutofit/>
          </a:bodyPr>
          <a:lstStyle/>
          <a:p>
            <a:r>
              <a:rPr lang="en-US" dirty="0"/>
              <a:t>Examples of Social Skills Groups</a:t>
            </a:r>
            <a:br>
              <a:rPr lang="en-US" dirty="0"/>
            </a:br>
            <a:r>
              <a:rPr lang="en-US" dirty="0"/>
              <a:t>Daily Progress Reports</a:t>
            </a:r>
            <a:endParaRPr lang="en-US" dirty="0">
              <a:highlight>
                <a:srgbClr val="FFFF00"/>
              </a:highlight>
            </a:endParaRPr>
          </a:p>
        </p:txBody>
      </p:sp>
    </p:spTree>
    <p:extLst>
      <p:ext uri="{BB962C8B-B14F-4D97-AF65-F5344CB8AC3E}">
        <p14:creationId xmlns:p14="http://schemas.microsoft.com/office/powerpoint/2010/main" val="25918515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6A239-D786-4FD9-B2D6-5728A1FF1052}"/>
              </a:ext>
            </a:extLst>
          </p:cNvPr>
          <p:cNvSpPr>
            <a:spLocks noGrp="1"/>
          </p:cNvSpPr>
          <p:nvPr>
            <p:ph type="title"/>
          </p:nvPr>
        </p:nvSpPr>
        <p:spPr>
          <a:xfrm>
            <a:off x="0" y="662054"/>
            <a:ext cx="12192000" cy="1008250"/>
          </a:xfrm>
        </p:spPr>
        <p:txBody>
          <a:bodyPr>
            <a:noAutofit/>
          </a:bodyPr>
          <a:lstStyle/>
          <a:p>
            <a:r>
              <a:rPr lang="en-US" dirty="0"/>
              <a:t>Example: Graphing Progress Data</a:t>
            </a:r>
          </a:p>
        </p:txBody>
      </p:sp>
      <p:pic>
        <p:nvPicPr>
          <p:cNvPr id="8" name="Content Placeholder 7">
            <a:extLst>
              <a:ext uri="{FF2B5EF4-FFF2-40B4-BE49-F238E27FC236}">
                <a16:creationId xmlns:a16="http://schemas.microsoft.com/office/drawing/2014/main" id="{4F169388-2E31-4F0D-8AFA-FD433F8B390A}"/>
              </a:ext>
            </a:extLst>
          </p:cNvPr>
          <p:cNvPicPr>
            <a:picLocks noGrp="1" noChangeAspect="1"/>
          </p:cNvPicPr>
          <p:nvPr>
            <p:ph idx="1"/>
          </p:nvPr>
        </p:nvPicPr>
        <p:blipFill rotWithShape="1">
          <a:blip r:embed="rId3"/>
          <a:srcRect t="-1719" r="66775"/>
          <a:stretch/>
        </p:blipFill>
        <p:spPr>
          <a:xfrm>
            <a:off x="3133809" y="1670304"/>
            <a:ext cx="5924381" cy="4310917"/>
          </a:xfrm>
          <a:prstGeom prst="rect">
            <a:avLst/>
          </a:prstGeom>
        </p:spPr>
      </p:pic>
      <p:cxnSp>
        <p:nvCxnSpPr>
          <p:cNvPr id="9" name="Straight Connector 8">
            <a:extLst>
              <a:ext uri="{FF2B5EF4-FFF2-40B4-BE49-F238E27FC236}">
                <a16:creationId xmlns:a16="http://schemas.microsoft.com/office/drawing/2014/main" id="{00000000-0008-0000-0400-000003000000}"/>
              </a:ext>
            </a:extLst>
          </p:cNvPr>
          <p:cNvCxnSpPr>
            <a:cxnSpLocks/>
          </p:cNvCxnSpPr>
          <p:nvPr/>
        </p:nvCxnSpPr>
        <p:spPr>
          <a:xfrm>
            <a:off x="3937550" y="2961470"/>
            <a:ext cx="512064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D863E644-28EF-434A-9905-2B988FBEDF40}"/>
              </a:ext>
            </a:extLst>
          </p:cNvPr>
          <p:cNvSpPr txBox="1"/>
          <p:nvPr/>
        </p:nvSpPr>
        <p:spPr>
          <a:xfrm>
            <a:off x="9289366" y="2674736"/>
            <a:ext cx="1816608" cy="461665"/>
          </a:xfrm>
          <a:prstGeom prst="rect">
            <a:avLst/>
          </a:prstGeom>
          <a:noFill/>
        </p:spPr>
        <p:txBody>
          <a:bodyPr wrap="square" rtlCol="0">
            <a:spAutoFit/>
          </a:bodyPr>
          <a:lstStyle/>
          <a:p>
            <a:r>
              <a:rPr lang="en-US" sz="2400" dirty="0">
                <a:solidFill>
                  <a:srgbClr val="FF0000"/>
                </a:solidFill>
              </a:rPr>
              <a:t>Goal line</a:t>
            </a:r>
          </a:p>
        </p:txBody>
      </p:sp>
      <p:sp>
        <p:nvSpPr>
          <p:cNvPr id="13" name="TextBox 12">
            <a:extLst>
              <a:ext uri="{FF2B5EF4-FFF2-40B4-BE49-F238E27FC236}">
                <a16:creationId xmlns:a16="http://schemas.microsoft.com/office/drawing/2014/main" id="{3EEFE9FB-FA85-422E-AEFC-069BFD408254}"/>
              </a:ext>
            </a:extLst>
          </p:cNvPr>
          <p:cNvSpPr txBox="1"/>
          <p:nvPr/>
        </p:nvSpPr>
        <p:spPr>
          <a:xfrm>
            <a:off x="6931152" y="2213071"/>
            <a:ext cx="1816608" cy="461665"/>
          </a:xfrm>
          <a:prstGeom prst="rect">
            <a:avLst/>
          </a:prstGeom>
          <a:noFill/>
        </p:spPr>
        <p:txBody>
          <a:bodyPr wrap="square" rtlCol="0">
            <a:spAutoFit/>
          </a:bodyPr>
          <a:lstStyle/>
          <a:p>
            <a:r>
              <a:rPr lang="en-US" sz="2400" dirty="0">
                <a:solidFill>
                  <a:srgbClr val="0070C0"/>
                </a:solidFill>
              </a:rPr>
              <a:t>Trend line</a:t>
            </a:r>
          </a:p>
        </p:txBody>
      </p:sp>
      <p:sp>
        <p:nvSpPr>
          <p:cNvPr id="14" name="TextBox 13">
            <a:extLst>
              <a:ext uri="{FF2B5EF4-FFF2-40B4-BE49-F238E27FC236}">
                <a16:creationId xmlns:a16="http://schemas.microsoft.com/office/drawing/2014/main" id="{A58F6D1C-3555-4FCD-9B03-278E7BB9F72E}"/>
              </a:ext>
            </a:extLst>
          </p:cNvPr>
          <p:cNvSpPr txBox="1"/>
          <p:nvPr/>
        </p:nvSpPr>
        <p:spPr>
          <a:xfrm>
            <a:off x="2288632" y="6399687"/>
            <a:ext cx="6517455" cy="246221"/>
          </a:xfrm>
          <a:prstGeom prst="rect">
            <a:avLst/>
          </a:prstGeom>
          <a:noFill/>
        </p:spPr>
        <p:txBody>
          <a:bodyPr wrap="square" rtlCol="0">
            <a:spAutoFit/>
          </a:bodyPr>
          <a:lstStyle/>
          <a:p>
            <a:pPr algn="ctr"/>
            <a:r>
              <a:rPr lang="en-US" sz="1000" dirty="0">
                <a:solidFill>
                  <a:schemeClr val="bg1"/>
                </a:solidFill>
              </a:rPr>
              <a:t>Graph generated using the MO SW-PBS Advanced Tiers Spreadsheet (Excel)</a:t>
            </a:r>
          </a:p>
        </p:txBody>
      </p:sp>
    </p:spTree>
    <p:extLst>
      <p:ext uri="{BB962C8B-B14F-4D97-AF65-F5344CB8AC3E}">
        <p14:creationId xmlns:p14="http://schemas.microsoft.com/office/powerpoint/2010/main" val="28758016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C004D-5A0A-4444-9729-C437870BDB7D}"/>
              </a:ext>
            </a:extLst>
          </p:cNvPr>
          <p:cNvSpPr>
            <a:spLocks noGrp="1"/>
          </p:cNvSpPr>
          <p:nvPr>
            <p:ph type="title"/>
          </p:nvPr>
        </p:nvSpPr>
        <p:spPr>
          <a:xfrm>
            <a:off x="0" y="635290"/>
            <a:ext cx="12192000" cy="949670"/>
          </a:xfrm>
        </p:spPr>
        <p:txBody>
          <a:bodyPr>
            <a:noAutofit/>
          </a:bodyPr>
          <a:lstStyle/>
          <a:p>
            <a:r>
              <a:rPr lang="en-US" sz="4000" dirty="0"/>
              <a:t>Evaluating the Effectiveness of Social Skills Groups</a:t>
            </a:r>
          </a:p>
        </p:txBody>
      </p:sp>
      <p:sp>
        <p:nvSpPr>
          <p:cNvPr id="3" name="Content Placeholder 2">
            <a:extLst>
              <a:ext uri="{FF2B5EF4-FFF2-40B4-BE49-F238E27FC236}">
                <a16:creationId xmlns:a16="http://schemas.microsoft.com/office/drawing/2014/main" id="{8057989E-37F5-4497-9BAF-FB1F79651FBC}"/>
              </a:ext>
            </a:extLst>
          </p:cNvPr>
          <p:cNvSpPr>
            <a:spLocks noGrp="1"/>
          </p:cNvSpPr>
          <p:nvPr>
            <p:ph idx="4294967295"/>
          </p:nvPr>
        </p:nvSpPr>
        <p:spPr>
          <a:xfrm>
            <a:off x="626301" y="1584960"/>
            <a:ext cx="10972800" cy="4490404"/>
          </a:xfrm>
        </p:spPr>
        <p:txBody>
          <a:bodyPr>
            <a:noAutofit/>
          </a:bodyPr>
          <a:lstStyle/>
          <a:p>
            <a:pPr marL="173736" indent="-173736">
              <a:lnSpc>
                <a:spcPct val="100000"/>
              </a:lnSpc>
            </a:pPr>
            <a:r>
              <a:rPr lang="en-US" sz="2400" dirty="0"/>
              <a:t>Regular review of social skills lesson plans</a:t>
            </a:r>
          </a:p>
          <a:p>
            <a:pPr marL="457200" lvl="1" indent="-173736">
              <a:lnSpc>
                <a:spcPct val="100000"/>
              </a:lnSpc>
            </a:pPr>
            <a:r>
              <a:rPr lang="en-US" sz="2400" dirty="0"/>
              <a:t>Are all components being implemented</a:t>
            </a:r>
          </a:p>
          <a:p>
            <a:pPr marL="457200" lvl="1" indent="-173736">
              <a:lnSpc>
                <a:spcPct val="100000"/>
              </a:lnSpc>
            </a:pPr>
            <a:r>
              <a:rPr lang="en-US" sz="2400" dirty="0"/>
              <a:t>Do students have all the</a:t>
            </a:r>
            <a:r>
              <a:rPr lang="en-US" sz="2400" b="1" dirty="0"/>
              <a:t> </a:t>
            </a:r>
            <a:r>
              <a:rPr lang="en-US" sz="2400" dirty="0"/>
              <a:t>materials that they need to practice skills outside of the group?</a:t>
            </a:r>
          </a:p>
          <a:p>
            <a:pPr marL="173736" indent="-173736">
              <a:lnSpc>
                <a:spcPct val="100000"/>
              </a:lnSpc>
            </a:pPr>
            <a:r>
              <a:rPr lang="en-US" sz="2400" dirty="0"/>
              <a:t>Assess generalization procedures</a:t>
            </a:r>
          </a:p>
          <a:p>
            <a:pPr marL="457200" lvl="1" indent="-173736">
              <a:lnSpc>
                <a:spcPct val="100000"/>
              </a:lnSpc>
            </a:pPr>
            <a:r>
              <a:rPr lang="en-US" sz="2400" dirty="0"/>
              <a:t>Are designated staff giving students specific positive and corrective feedback?</a:t>
            </a:r>
          </a:p>
          <a:p>
            <a:pPr marL="173736" indent="-173736">
              <a:lnSpc>
                <a:spcPct val="100000"/>
              </a:lnSpc>
            </a:pPr>
            <a:r>
              <a:rPr lang="en-US" sz="2400" dirty="0"/>
              <a:t>Regular review of data</a:t>
            </a:r>
          </a:p>
          <a:p>
            <a:pPr marL="457200" lvl="1" indent="-173736">
              <a:lnSpc>
                <a:spcPct val="100000"/>
              </a:lnSpc>
            </a:pPr>
            <a:r>
              <a:rPr lang="en-US" sz="2400" dirty="0"/>
              <a:t>Are the student and teacher completing the DPR completely?</a:t>
            </a:r>
          </a:p>
          <a:p>
            <a:pPr marL="457200" lvl="1" indent="-173736">
              <a:lnSpc>
                <a:spcPct val="100000"/>
              </a:lnSpc>
            </a:pPr>
            <a:r>
              <a:rPr lang="en-US" sz="2400" dirty="0"/>
              <a:t>Is the teacher submitting data as scheduled?</a:t>
            </a:r>
          </a:p>
          <a:p>
            <a:pPr marL="457200" lvl="1" indent="-173736">
              <a:lnSpc>
                <a:spcPct val="100000"/>
              </a:lnSpc>
            </a:pPr>
            <a:r>
              <a:rPr lang="en-US" sz="2400" dirty="0"/>
              <a:t>What is the student’s response to the intervention?</a:t>
            </a:r>
          </a:p>
          <a:p>
            <a:pPr lvl="1">
              <a:lnSpc>
                <a:spcPct val="100000"/>
              </a:lnSpc>
            </a:pPr>
            <a:endParaRPr lang="en-US" sz="2400" dirty="0"/>
          </a:p>
        </p:txBody>
      </p:sp>
    </p:spTree>
    <p:extLst>
      <p:ext uri="{BB962C8B-B14F-4D97-AF65-F5344CB8AC3E}">
        <p14:creationId xmlns:p14="http://schemas.microsoft.com/office/powerpoint/2010/main" val="13279200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D83EC-48D0-4680-AB63-281E0488CC45}"/>
              </a:ext>
            </a:extLst>
          </p:cNvPr>
          <p:cNvSpPr>
            <a:spLocks noGrp="1"/>
          </p:cNvSpPr>
          <p:nvPr>
            <p:ph type="title"/>
          </p:nvPr>
        </p:nvSpPr>
        <p:spPr>
          <a:xfrm>
            <a:off x="0" y="635290"/>
            <a:ext cx="12192000" cy="1876262"/>
          </a:xfrm>
        </p:spPr>
        <p:txBody>
          <a:bodyPr vert="horz" lIns="91440" tIns="45720" rIns="91440" bIns="45720" rtlCol="0" anchor="ctr">
            <a:normAutofit/>
          </a:bodyPr>
          <a:lstStyle/>
          <a:p>
            <a:pPr>
              <a:spcBef>
                <a:spcPct val="0"/>
              </a:spcBef>
            </a:pPr>
            <a:r>
              <a:rPr lang="en-US" dirty="0"/>
              <a:t>Activity</a:t>
            </a:r>
            <a:br>
              <a:rPr lang="en-US" dirty="0"/>
            </a:br>
            <a:r>
              <a:rPr lang="en-US" dirty="0"/>
              <a:t>Planning for Social Skills Groups </a:t>
            </a:r>
            <a:endParaRPr lang="en-US" kern="1200" dirty="0">
              <a:latin typeface="+mj-lt"/>
            </a:endParaRPr>
          </a:p>
        </p:txBody>
      </p:sp>
      <p:sp>
        <p:nvSpPr>
          <p:cNvPr id="3" name="Text Placeholder 2">
            <a:extLst>
              <a:ext uri="{FF2B5EF4-FFF2-40B4-BE49-F238E27FC236}">
                <a16:creationId xmlns:a16="http://schemas.microsoft.com/office/drawing/2014/main" id="{41A5EBEE-F10D-4D31-BE1D-098AD0579C86}"/>
              </a:ext>
            </a:extLst>
          </p:cNvPr>
          <p:cNvSpPr>
            <a:spLocks noGrp="1"/>
          </p:cNvSpPr>
          <p:nvPr>
            <p:ph idx="1"/>
          </p:nvPr>
        </p:nvSpPr>
        <p:spPr>
          <a:xfrm>
            <a:off x="838200" y="2852928"/>
            <a:ext cx="10515600" cy="3052571"/>
          </a:xfrm>
        </p:spPr>
        <p:txBody>
          <a:bodyPr>
            <a:noAutofit/>
          </a:bodyPr>
          <a:lstStyle/>
          <a:p>
            <a:pPr marL="173736" indent="-173736">
              <a:buFont typeface="Arial" panose="020B0604020202020204" pitchFamily="34" charset="0"/>
              <a:buChar char="•"/>
            </a:pPr>
            <a:r>
              <a:rPr lang="en-US" dirty="0"/>
              <a:t>Use the Social Skills Group Implementation Checklist to begin planning for the implementation of social skills groups</a:t>
            </a:r>
          </a:p>
          <a:p>
            <a:pPr marL="173736" indent="-173736">
              <a:buFont typeface="Arial" panose="020B0604020202020204" pitchFamily="34" charset="0"/>
              <a:buChar char="•"/>
            </a:pPr>
            <a:r>
              <a:rPr lang="en-US" dirty="0"/>
              <a:t>Start out small – perhaps with a pilot group</a:t>
            </a:r>
          </a:p>
        </p:txBody>
      </p:sp>
    </p:spTree>
    <p:extLst>
      <p:ext uri="{BB962C8B-B14F-4D97-AF65-F5344CB8AC3E}">
        <p14:creationId xmlns:p14="http://schemas.microsoft.com/office/powerpoint/2010/main" val="14273512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44D29458-4BAE-49A7-8B4B-576A5166EEB1}"/>
              </a:ext>
            </a:extLst>
          </p:cNvPr>
          <p:cNvSpPr>
            <a:spLocks noGrp="1"/>
          </p:cNvSpPr>
          <p:nvPr>
            <p:ph idx="10"/>
          </p:nvPr>
        </p:nvSpPr>
        <p:spPr>
          <a:xfrm>
            <a:off x="876300" y="2001430"/>
            <a:ext cx="2402922" cy="1833786"/>
          </a:xfrm>
        </p:spPr>
        <p:txBody>
          <a:bodyPr>
            <a:normAutofit/>
          </a:bodyPr>
          <a:lstStyle/>
          <a:p>
            <a:r>
              <a:rPr lang="en-US" sz="2800" dirty="0"/>
              <a:t>Checklist, pg. 1</a:t>
            </a:r>
          </a:p>
        </p:txBody>
      </p:sp>
      <p:pic>
        <p:nvPicPr>
          <p:cNvPr id="4" name="Content Placeholder 3">
            <a:extLst>
              <a:ext uri="{FF2B5EF4-FFF2-40B4-BE49-F238E27FC236}">
                <a16:creationId xmlns:a16="http://schemas.microsoft.com/office/drawing/2014/main" id="{23394646-5074-4AD7-BD85-2AF978D5E5AE}"/>
              </a:ext>
            </a:extLst>
          </p:cNvPr>
          <p:cNvPicPr>
            <a:picLocks noGrp="1" noChangeAspect="1"/>
          </p:cNvPicPr>
          <p:nvPr>
            <p:ph idx="1"/>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l="20844" t="20593" r="21298" b="10960"/>
          <a:stretch/>
        </p:blipFill>
        <p:spPr>
          <a:xfrm>
            <a:off x="3779520" y="841248"/>
            <a:ext cx="7806372" cy="5194700"/>
          </a:xfrm>
          <a:prstGeom prst="rect">
            <a:avLst/>
          </a:prstGeom>
        </p:spPr>
      </p:pic>
    </p:spTree>
    <p:extLst>
      <p:ext uri="{BB962C8B-B14F-4D97-AF65-F5344CB8AC3E}">
        <p14:creationId xmlns:p14="http://schemas.microsoft.com/office/powerpoint/2010/main" val="31537405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93F18C1-4D07-4E83-A999-358FA6938DD5}"/>
              </a:ext>
            </a:extLst>
          </p:cNvPr>
          <p:cNvSpPr>
            <a:spLocks noGrp="1"/>
          </p:cNvSpPr>
          <p:nvPr>
            <p:ph idx="10"/>
          </p:nvPr>
        </p:nvSpPr>
        <p:spPr>
          <a:xfrm>
            <a:off x="877824" y="2011821"/>
            <a:ext cx="2365248" cy="1833786"/>
          </a:xfrm>
        </p:spPr>
        <p:txBody>
          <a:bodyPr>
            <a:normAutofit/>
          </a:bodyPr>
          <a:lstStyle/>
          <a:p>
            <a:r>
              <a:rPr lang="en-US" sz="2800" dirty="0"/>
              <a:t>Checklist, pg. 2</a:t>
            </a:r>
          </a:p>
        </p:txBody>
      </p:sp>
      <p:pic>
        <p:nvPicPr>
          <p:cNvPr id="6" name="Content Placeholder 5">
            <a:extLst>
              <a:ext uri="{FF2B5EF4-FFF2-40B4-BE49-F238E27FC236}">
                <a16:creationId xmlns:a16="http://schemas.microsoft.com/office/drawing/2014/main" id="{DAB5A0D3-0277-44C2-8FE7-545D42828F27}"/>
              </a:ext>
            </a:extLst>
          </p:cNvPr>
          <p:cNvPicPr>
            <a:picLocks noGrp="1" noChangeAspect="1"/>
          </p:cNvPicPr>
          <p:nvPr>
            <p:ph idx="1"/>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l="20519" t="10336" r="22036" b="20577"/>
          <a:stretch/>
        </p:blipFill>
        <p:spPr>
          <a:xfrm>
            <a:off x="3843657" y="739302"/>
            <a:ext cx="7702167" cy="5210394"/>
          </a:xfrm>
          <a:prstGeom prst="rect">
            <a:avLst/>
          </a:prstGeom>
        </p:spPr>
      </p:pic>
    </p:spTree>
    <p:extLst>
      <p:ext uri="{BB962C8B-B14F-4D97-AF65-F5344CB8AC3E}">
        <p14:creationId xmlns:p14="http://schemas.microsoft.com/office/powerpoint/2010/main" val="18107782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BBF7D0D-9369-421E-9055-D6C190F09182}"/>
              </a:ext>
            </a:extLst>
          </p:cNvPr>
          <p:cNvSpPr>
            <a:spLocks noGrp="1"/>
          </p:cNvSpPr>
          <p:nvPr>
            <p:ph type="title"/>
          </p:nvPr>
        </p:nvSpPr>
        <p:spPr/>
        <p:txBody>
          <a:bodyPr/>
          <a:lstStyle/>
          <a:p>
            <a:r>
              <a:rPr lang="en-US" dirty="0"/>
              <a:t>School Examples</a:t>
            </a:r>
          </a:p>
        </p:txBody>
      </p:sp>
    </p:spTree>
    <p:extLst>
      <p:ext uri="{BB962C8B-B14F-4D97-AF65-F5344CB8AC3E}">
        <p14:creationId xmlns:p14="http://schemas.microsoft.com/office/powerpoint/2010/main" val="14414364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35289"/>
            <a:ext cx="12192000" cy="1104611"/>
          </a:xfrm>
        </p:spPr>
        <p:txBody>
          <a:bodyPr vert="horz" lIns="91440" tIns="45720" rIns="91440" bIns="45720" rtlCol="0" anchor="ctr">
            <a:normAutofit/>
          </a:bodyPr>
          <a:lstStyle/>
          <a:p>
            <a:pPr>
              <a:spcBef>
                <a:spcPct val="0"/>
              </a:spcBef>
            </a:pPr>
            <a:r>
              <a:rPr lang="en-US" kern="1200" dirty="0">
                <a:solidFill>
                  <a:srgbClr val="000000"/>
                </a:solidFill>
                <a:ea typeface="+mj-ea"/>
                <a:cs typeface="+mj-cs"/>
              </a:rPr>
              <a:t> School Example</a:t>
            </a:r>
          </a:p>
        </p:txBody>
      </p:sp>
      <p:sp>
        <p:nvSpPr>
          <p:cNvPr id="3" name="Content Placeholder 2"/>
          <p:cNvSpPr>
            <a:spLocks noGrp="1"/>
          </p:cNvSpPr>
          <p:nvPr>
            <p:ph idx="1"/>
          </p:nvPr>
        </p:nvSpPr>
        <p:spPr/>
        <p:txBody>
          <a:bodyPr vert="horz" lIns="91440" tIns="45720" rIns="91440" bIns="45720" rtlCol="0" anchor="ctr">
            <a:noAutofit/>
          </a:bodyPr>
          <a:lstStyle/>
          <a:p>
            <a:pPr marL="0" indent="0">
              <a:buNone/>
            </a:pPr>
            <a:r>
              <a:rPr lang="en-US" b="1" kern="1200" dirty="0">
                <a:solidFill>
                  <a:srgbClr val="000000"/>
                </a:solidFill>
                <a:latin typeface="+mn-lt"/>
                <a:ea typeface="+mn-ea"/>
                <a:cs typeface="+mn-cs"/>
              </a:rPr>
              <a:t>Student Identification Process </a:t>
            </a:r>
          </a:p>
          <a:p>
            <a:pPr marL="457200" lvl="1" indent="-173736"/>
            <a:r>
              <a:rPr lang="en-US" kern="1200" dirty="0" err="1">
                <a:solidFill>
                  <a:srgbClr val="000000"/>
                </a:solidFill>
                <a:latin typeface="+mn-lt"/>
                <a:ea typeface="+mn-ea"/>
                <a:cs typeface="+mn-cs"/>
              </a:rPr>
              <a:t>Parkade</a:t>
            </a:r>
            <a:r>
              <a:rPr lang="en-US" kern="1200" dirty="0">
                <a:solidFill>
                  <a:srgbClr val="000000"/>
                </a:solidFill>
                <a:latin typeface="+mn-lt"/>
                <a:ea typeface="+mn-ea"/>
                <a:cs typeface="+mn-cs"/>
              </a:rPr>
              <a:t> Elementary Tier II Data Decision Rules – Behavior:</a:t>
            </a:r>
          </a:p>
          <a:p>
            <a:pPr marL="914400" lvl="2" indent="-173736"/>
            <a:r>
              <a:rPr lang="en-US" sz="2600" dirty="0">
                <a:solidFill>
                  <a:srgbClr val="000000"/>
                </a:solidFill>
              </a:rPr>
              <a:t>Two to five</a:t>
            </a:r>
            <a:r>
              <a:rPr lang="en-US" sz="2600" kern="1200" dirty="0">
                <a:solidFill>
                  <a:srgbClr val="000000"/>
                </a:solidFill>
                <a:latin typeface="+mn-lt"/>
                <a:ea typeface="+mn-ea"/>
                <a:cs typeface="+mn-cs"/>
              </a:rPr>
              <a:t> ABLE </a:t>
            </a:r>
            <a:r>
              <a:rPr lang="en-US" sz="2600" dirty="0">
                <a:solidFill>
                  <a:srgbClr val="000000"/>
                </a:solidFill>
              </a:rPr>
              <a:t>r</a:t>
            </a:r>
            <a:r>
              <a:rPr lang="en-US" sz="2600" kern="1200" dirty="0">
                <a:solidFill>
                  <a:srgbClr val="000000"/>
                </a:solidFill>
                <a:latin typeface="+mn-lt"/>
                <a:ea typeface="+mn-ea"/>
                <a:cs typeface="+mn-cs"/>
              </a:rPr>
              <a:t>oom </a:t>
            </a:r>
            <a:r>
              <a:rPr lang="en-US" sz="2600" dirty="0">
                <a:solidFill>
                  <a:srgbClr val="000000"/>
                </a:solidFill>
              </a:rPr>
              <a:t>r</a:t>
            </a:r>
            <a:r>
              <a:rPr lang="en-US" sz="2600" kern="1200" dirty="0">
                <a:solidFill>
                  <a:srgbClr val="000000"/>
                </a:solidFill>
                <a:latin typeface="+mn-lt"/>
                <a:ea typeface="+mn-ea"/>
                <a:cs typeface="+mn-cs"/>
              </a:rPr>
              <a:t>eferrals (Major)</a:t>
            </a:r>
          </a:p>
          <a:p>
            <a:pPr marL="914400" lvl="2" indent="-173736"/>
            <a:r>
              <a:rPr lang="en-US" sz="2800" dirty="0">
                <a:solidFill>
                  <a:srgbClr val="000000"/>
                </a:solidFill>
              </a:rPr>
              <a:t>Two or more</a:t>
            </a:r>
            <a:r>
              <a:rPr lang="en-US" sz="2800" kern="1200" dirty="0">
                <a:solidFill>
                  <a:srgbClr val="000000"/>
                </a:solidFill>
                <a:latin typeface="+mn-lt"/>
                <a:ea typeface="+mn-ea"/>
                <a:cs typeface="+mn-cs"/>
              </a:rPr>
              <a:t> Buddy Room referrals in two weeks (Minor)</a:t>
            </a:r>
          </a:p>
          <a:p>
            <a:pPr marL="914400" lvl="2" indent="-173736"/>
            <a:r>
              <a:rPr lang="en-US" sz="2800" kern="1200" dirty="0">
                <a:solidFill>
                  <a:srgbClr val="000000"/>
                </a:solidFill>
                <a:latin typeface="+mn-lt"/>
                <a:ea typeface="+mn-ea"/>
                <a:cs typeface="+mn-cs"/>
              </a:rPr>
              <a:t>Repeated pattern of problem behavior; more than one setting or with more than one adult</a:t>
            </a:r>
          </a:p>
          <a:p>
            <a:pPr marL="914400" lvl="2" indent="-173736"/>
            <a:r>
              <a:rPr lang="en-US" sz="2800" kern="1200" dirty="0">
                <a:solidFill>
                  <a:srgbClr val="000000"/>
                </a:solidFill>
                <a:latin typeface="+mn-lt"/>
                <a:ea typeface="+mn-ea"/>
                <a:cs typeface="+mn-cs"/>
              </a:rPr>
              <a:t>Internalizing behaviors</a:t>
            </a:r>
          </a:p>
          <a:p>
            <a:pPr marL="914400" lvl="2" indent="-173736"/>
            <a:r>
              <a:rPr lang="en-US" sz="2800" kern="1200" dirty="0">
                <a:solidFill>
                  <a:srgbClr val="000000"/>
                </a:solidFill>
                <a:latin typeface="+mn-lt"/>
                <a:ea typeface="+mn-ea"/>
                <a:cs typeface="+mn-cs"/>
              </a:rPr>
              <a:t>Having negative consequences on student’s social relationships</a:t>
            </a:r>
          </a:p>
          <a:p>
            <a:pPr marL="914400" lvl="2" indent="-173736"/>
            <a:r>
              <a:rPr lang="en-US" sz="2800" kern="1200" dirty="0">
                <a:solidFill>
                  <a:srgbClr val="000000"/>
                </a:solidFill>
                <a:latin typeface="+mn-lt"/>
                <a:ea typeface="+mn-ea"/>
                <a:cs typeface="+mn-cs"/>
              </a:rPr>
              <a:t>The problem behavior is NOT dangerous to student or others</a:t>
            </a:r>
          </a:p>
        </p:txBody>
      </p:sp>
      <p:sp>
        <p:nvSpPr>
          <p:cNvPr id="9" name="TextBox 8">
            <a:extLst>
              <a:ext uri="{FF2B5EF4-FFF2-40B4-BE49-F238E27FC236}">
                <a16:creationId xmlns:a16="http://schemas.microsoft.com/office/drawing/2014/main" id="{F68ABC50-71D0-4AF2-8D62-C716B7F2A10E}"/>
              </a:ext>
            </a:extLst>
          </p:cNvPr>
          <p:cNvSpPr txBox="1"/>
          <p:nvPr/>
        </p:nvSpPr>
        <p:spPr>
          <a:xfrm>
            <a:off x="3731250" y="6376379"/>
            <a:ext cx="2364750" cy="246221"/>
          </a:xfrm>
          <a:prstGeom prst="rect">
            <a:avLst/>
          </a:prstGeom>
          <a:noFill/>
        </p:spPr>
        <p:txBody>
          <a:bodyPr wrap="none" rtlCol="0">
            <a:spAutoFit/>
          </a:bodyPr>
          <a:lstStyle/>
          <a:p>
            <a:r>
              <a:rPr lang="en-US" sz="1000" dirty="0" err="1">
                <a:solidFill>
                  <a:schemeClr val="bg1"/>
                </a:solidFill>
              </a:rPr>
              <a:t>Parkade</a:t>
            </a:r>
            <a:r>
              <a:rPr lang="en-US" sz="1000" dirty="0">
                <a:solidFill>
                  <a:schemeClr val="bg1"/>
                </a:solidFill>
              </a:rPr>
              <a:t> Elementary School, Columbia MO</a:t>
            </a:r>
          </a:p>
        </p:txBody>
      </p:sp>
    </p:spTree>
    <p:extLst>
      <p:ext uri="{BB962C8B-B14F-4D97-AF65-F5344CB8AC3E}">
        <p14:creationId xmlns:p14="http://schemas.microsoft.com/office/powerpoint/2010/main" val="24857068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pPr algn="r"/>
            <a:r>
              <a:rPr lang="en-US" sz="4400" kern="1200" dirty="0">
                <a:solidFill>
                  <a:schemeClr val="accent1"/>
                </a:solidFill>
                <a:ea typeface="+mj-ea"/>
                <a:cs typeface="+mj-cs"/>
              </a:rPr>
              <a:t>Objectives</a:t>
            </a:r>
          </a:p>
        </p:txBody>
      </p:sp>
      <p:sp>
        <p:nvSpPr>
          <p:cNvPr id="3" name="Content Placeholder 2"/>
          <p:cNvSpPr>
            <a:spLocks noGrp="1"/>
          </p:cNvSpPr>
          <p:nvPr>
            <p:ph idx="1"/>
          </p:nvPr>
        </p:nvSpPr>
        <p:spPr>
          <a:xfrm>
            <a:off x="4256810" y="992187"/>
            <a:ext cx="6886677" cy="4873625"/>
          </a:xfrm>
        </p:spPr>
        <p:txBody>
          <a:bodyPr vert="horz" lIns="91440" tIns="45720" rIns="91440" bIns="45720" rtlCol="0" anchor="ctr">
            <a:normAutofit/>
          </a:bodyPr>
          <a:lstStyle/>
          <a:p>
            <a:pPr marL="173736" lvl="0" indent="-173736"/>
            <a:r>
              <a:rPr lang="en-US" dirty="0"/>
              <a:t>Learn the purpose of social skills instructional groups</a:t>
            </a:r>
          </a:p>
          <a:p>
            <a:pPr marL="173736" lvl="0" indent="-173736"/>
            <a:r>
              <a:rPr lang="en-US" dirty="0"/>
              <a:t>Learn the steps needed to effectively implement social skills groups</a:t>
            </a:r>
          </a:p>
          <a:p>
            <a:pPr marL="173736" lvl="0" indent="-173736"/>
            <a:r>
              <a:rPr lang="en-US" dirty="0"/>
              <a:t>Learn about various social skills curricula</a:t>
            </a:r>
          </a:p>
          <a:p>
            <a:pPr marL="173736" indent="-173736"/>
            <a:r>
              <a:rPr lang="en-US" dirty="0"/>
              <a:t>Learn what training is needed for students, staff, and families</a:t>
            </a:r>
            <a:endParaRPr lang="en-US" sz="2400" dirty="0"/>
          </a:p>
        </p:txBody>
      </p:sp>
    </p:spTree>
    <p:extLst>
      <p:ext uri="{BB962C8B-B14F-4D97-AF65-F5344CB8AC3E}">
        <p14:creationId xmlns:p14="http://schemas.microsoft.com/office/powerpoint/2010/main" val="11829610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35289"/>
            <a:ext cx="12192000" cy="1104611"/>
          </a:xfrm>
        </p:spPr>
        <p:txBody>
          <a:bodyPr vert="horz" lIns="91440" tIns="45720" rIns="91440" bIns="45720" rtlCol="0" anchor="ctr">
            <a:normAutofit/>
          </a:bodyPr>
          <a:lstStyle/>
          <a:p>
            <a:pPr>
              <a:spcBef>
                <a:spcPct val="0"/>
              </a:spcBef>
            </a:pPr>
            <a:r>
              <a:rPr lang="en-US" kern="1200" dirty="0">
                <a:solidFill>
                  <a:srgbClr val="000000"/>
                </a:solidFill>
                <a:ea typeface="+mj-ea"/>
                <a:cs typeface="+mj-cs"/>
              </a:rPr>
              <a:t>Lesson Plan Example: Following Directions</a:t>
            </a:r>
          </a:p>
        </p:txBody>
      </p:sp>
      <p:sp>
        <p:nvSpPr>
          <p:cNvPr id="3" name="Content Placeholder 2"/>
          <p:cNvSpPr>
            <a:spLocks noGrp="1"/>
          </p:cNvSpPr>
          <p:nvPr>
            <p:ph idx="1"/>
          </p:nvPr>
        </p:nvSpPr>
        <p:spPr/>
        <p:txBody>
          <a:bodyPr vert="horz" lIns="91440" tIns="45720" rIns="91440" bIns="45720" rtlCol="0" anchor="ctr">
            <a:noAutofit/>
          </a:bodyPr>
          <a:lstStyle/>
          <a:p>
            <a:pPr marL="173736" indent="-173736">
              <a:buFont typeface="Arial" panose="020B0604020202020204" pitchFamily="34" charset="0"/>
              <a:buChar char="•"/>
            </a:pPr>
            <a:r>
              <a:rPr lang="en-US" sz="2400" b="1" kern="1200" dirty="0">
                <a:solidFill>
                  <a:srgbClr val="000000"/>
                </a:solidFill>
                <a:latin typeface="+mn-lt"/>
                <a:ea typeface="+mn-ea"/>
                <a:cs typeface="+mn-cs"/>
              </a:rPr>
              <a:t>Specific Skill: </a:t>
            </a:r>
            <a:r>
              <a:rPr lang="en-US" sz="2400" kern="1200" dirty="0">
                <a:solidFill>
                  <a:srgbClr val="000000"/>
                </a:solidFill>
                <a:latin typeface="+mn-lt"/>
                <a:ea typeface="+mn-ea"/>
                <a:cs typeface="+mn-cs"/>
              </a:rPr>
              <a:t>I can </a:t>
            </a:r>
            <a:r>
              <a:rPr lang="en-US" sz="2400" dirty="0">
                <a:solidFill>
                  <a:srgbClr val="000000"/>
                </a:solidFill>
              </a:rPr>
              <a:t>f</a:t>
            </a:r>
            <a:r>
              <a:rPr lang="en-US" sz="2400" kern="1200" dirty="0">
                <a:solidFill>
                  <a:srgbClr val="000000"/>
                </a:solidFill>
                <a:latin typeface="+mn-lt"/>
                <a:ea typeface="+mn-ea"/>
                <a:cs typeface="+mn-cs"/>
              </a:rPr>
              <a:t>ollow </a:t>
            </a:r>
            <a:r>
              <a:rPr lang="en-US" sz="2400" dirty="0">
                <a:solidFill>
                  <a:srgbClr val="000000"/>
                </a:solidFill>
              </a:rPr>
              <a:t>d</a:t>
            </a:r>
            <a:r>
              <a:rPr lang="en-US" sz="2400" kern="1200" dirty="0">
                <a:solidFill>
                  <a:srgbClr val="000000"/>
                </a:solidFill>
                <a:latin typeface="+mn-lt"/>
                <a:ea typeface="+mn-ea"/>
                <a:cs typeface="+mn-cs"/>
              </a:rPr>
              <a:t>irections.</a:t>
            </a:r>
          </a:p>
          <a:p>
            <a:pPr marL="173736" indent="-173736">
              <a:buFont typeface="Arial" panose="020B0604020202020204" pitchFamily="34" charset="0"/>
              <a:buChar char="•"/>
            </a:pPr>
            <a:r>
              <a:rPr lang="en-US" sz="2400" b="1" kern="1200" dirty="0">
                <a:solidFill>
                  <a:srgbClr val="000000"/>
                </a:solidFill>
                <a:latin typeface="+mn-lt"/>
                <a:ea typeface="+mn-ea"/>
                <a:cs typeface="+mn-cs"/>
              </a:rPr>
              <a:t>Skill Steps/Learning Targets </a:t>
            </a:r>
            <a:r>
              <a:rPr lang="en-US" sz="2400" kern="1200" dirty="0">
                <a:solidFill>
                  <a:srgbClr val="000000"/>
                </a:solidFill>
                <a:latin typeface="+mn-lt"/>
                <a:ea typeface="+mn-ea"/>
                <a:cs typeface="+mn-cs"/>
              </a:rPr>
              <a:t>– This means I will:</a:t>
            </a:r>
          </a:p>
          <a:p>
            <a:pPr marL="457200" lvl="1" indent="-173736">
              <a:buFont typeface="Arial" panose="020B0604020202020204" pitchFamily="34" charset="0"/>
              <a:buChar char="•"/>
            </a:pPr>
            <a:r>
              <a:rPr lang="en-US" sz="2400" kern="1200" dirty="0">
                <a:solidFill>
                  <a:srgbClr val="000000"/>
                </a:solidFill>
                <a:latin typeface="+mn-lt"/>
                <a:ea typeface="+mn-ea"/>
                <a:cs typeface="+mn-cs"/>
              </a:rPr>
              <a:t>Listen attentively </a:t>
            </a:r>
          </a:p>
          <a:p>
            <a:pPr marL="457200" lvl="1" indent="-173736">
              <a:buFont typeface="Arial" panose="020B0604020202020204" pitchFamily="34" charset="0"/>
              <a:buChar char="•"/>
            </a:pPr>
            <a:r>
              <a:rPr lang="en-US" sz="2400" kern="1200" dirty="0">
                <a:solidFill>
                  <a:srgbClr val="000000"/>
                </a:solidFill>
                <a:latin typeface="+mn-lt"/>
                <a:ea typeface="+mn-ea"/>
                <a:cs typeface="+mn-cs"/>
              </a:rPr>
              <a:t>Raise my hand to speak or ask questions</a:t>
            </a:r>
          </a:p>
          <a:p>
            <a:pPr marL="457200" lvl="1" indent="-173736">
              <a:buFont typeface="Arial" panose="020B0604020202020204" pitchFamily="34" charset="0"/>
              <a:buChar char="•"/>
            </a:pPr>
            <a:r>
              <a:rPr lang="en-US" sz="2400" kern="1200" dirty="0">
                <a:solidFill>
                  <a:srgbClr val="000000"/>
                </a:solidFill>
                <a:latin typeface="+mn-lt"/>
                <a:ea typeface="+mn-ea"/>
                <a:cs typeface="+mn-cs"/>
              </a:rPr>
              <a:t>Begin tasks immediately </a:t>
            </a:r>
          </a:p>
          <a:p>
            <a:pPr marL="173736" lvl="0" indent="-173736">
              <a:buFont typeface="Arial" panose="020B0604020202020204" pitchFamily="34" charset="0"/>
              <a:buChar char="•"/>
            </a:pPr>
            <a:r>
              <a:rPr lang="en-US" sz="2400" b="1" u="sng" kern="1200" dirty="0">
                <a:solidFill>
                  <a:srgbClr val="000000"/>
                </a:solidFill>
                <a:latin typeface="+mn-lt"/>
                <a:ea typeface="+mn-ea"/>
                <a:cs typeface="+mn-cs"/>
              </a:rPr>
              <a:t>Tell</a:t>
            </a:r>
            <a:r>
              <a:rPr lang="en-US" sz="2400" kern="1200" dirty="0">
                <a:solidFill>
                  <a:srgbClr val="000000"/>
                </a:solidFill>
                <a:latin typeface="+mn-lt"/>
                <a:ea typeface="+mn-ea"/>
                <a:cs typeface="+mn-cs"/>
              </a:rPr>
              <a:t>: Introduce the idea of following directions by:  </a:t>
            </a:r>
          </a:p>
          <a:p>
            <a:pPr marL="457200" lvl="1" indent="-173736">
              <a:buFont typeface="Arial" panose="020B0604020202020204" pitchFamily="34" charset="0"/>
              <a:buChar char="•"/>
            </a:pPr>
            <a:r>
              <a:rPr lang="en-US" sz="2400" kern="1200" dirty="0">
                <a:solidFill>
                  <a:srgbClr val="000000"/>
                </a:solidFill>
                <a:latin typeface="+mn-lt"/>
                <a:ea typeface="+mn-ea"/>
                <a:cs typeface="+mn-cs"/>
              </a:rPr>
              <a:t>1) Reading </a:t>
            </a:r>
            <a:r>
              <a:rPr lang="en-US" sz="2400" i="1" kern="1200" dirty="0">
                <a:solidFill>
                  <a:srgbClr val="000000"/>
                </a:solidFill>
                <a:latin typeface="+mn-lt"/>
                <a:ea typeface="+mn-ea"/>
                <a:cs typeface="+mn-cs"/>
              </a:rPr>
              <a:t>Listen Buddy</a:t>
            </a:r>
            <a:r>
              <a:rPr lang="en-US" sz="2400" kern="1200" dirty="0">
                <a:solidFill>
                  <a:srgbClr val="000000"/>
                </a:solidFill>
                <a:latin typeface="+mn-lt"/>
                <a:ea typeface="+mn-ea"/>
                <a:cs typeface="+mn-cs"/>
              </a:rPr>
              <a:t> by Lynn </a:t>
            </a:r>
            <a:r>
              <a:rPr lang="en-US" sz="2400" kern="1200" dirty="0" err="1">
                <a:solidFill>
                  <a:srgbClr val="000000"/>
                </a:solidFill>
                <a:latin typeface="+mn-lt"/>
                <a:ea typeface="+mn-ea"/>
                <a:cs typeface="+mn-cs"/>
              </a:rPr>
              <a:t>Munsinger</a:t>
            </a:r>
            <a:r>
              <a:rPr lang="en-US" sz="2400" dirty="0">
                <a:solidFill>
                  <a:srgbClr val="000000"/>
                </a:solidFill>
              </a:rPr>
              <a:t>;</a:t>
            </a:r>
            <a:r>
              <a:rPr lang="en-US" sz="2400" kern="1200" dirty="0">
                <a:solidFill>
                  <a:srgbClr val="000000"/>
                </a:solidFill>
                <a:latin typeface="+mn-lt"/>
                <a:ea typeface="+mn-ea"/>
                <a:cs typeface="+mn-cs"/>
              </a:rPr>
              <a:t> Buddy the Rabbit finds himself in trouble when he doesn’t listen carefully enough to follow directions</a:t>
            </a:r>
          </a:p>
          <a:p>
            <a:pPr marL="457200" lvl="1" indent="-173736">
              <a:buFont typeface="Arial" panose="020B0604020202020204" pitchFamily="34" charset="0"/>
              <a:buChar char="•"/>
            </a:pPr>
            <a:r>
              <a:rPr lang="en-US" sz="2400" kern="1200" dirty="0">
                <a:solidFill>
                  <a:srgbClr val="000000"/>
                </a:solidFill>
                <a:latin typeface="+mn-lt"/>
                <a:ea typeface="+mn-ea"/>
                <a:cs typeface="+mn-cs"/>
              </a:rPr>
              <a:t>2) Having students work in pairs or groups to make a peanut butter and jelly sandwich, listening to specific teacher how-to instructions</a:t>
            </a:r>
          </a:p>
        </p:txBody>
      </p:sp>
      <p:pic>
        <p:nvPicPr>
          <p:cNvPr id="7" name="Graphic 6" descr="Open Book">
            <a:extLst>
              <a:ext uri="{FF2B5EF4-FFF2-40B4-BE49-F238E27FC236}">
                <a16:creationId xmlns:a16="http://schemas.microsoft.com/office/drawing/2014/main" id="{E6480962-792D-4F61-8FDD-F6989A5C98F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216665" y="1651506"/>
            <a:ext cx="2208863" cy="2208863"/>
          </a:xfrm>
          <a:prstGeom prst="rect">
            <a:avLst/>
          </a:prstGeom>
        </p:spPr>
      </p:pic>
    </p:spTree>
    <p:extLst>
      <p:ext uri="{BB962C8B-B14F-4D97-AF65-F5344CB8AC3E}">
        <p14:creationId xmlns:p14="http://schemas.microsoft.com/office/powerpoint/2010/main" val="16188835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35289"/>
            <a:ext cx="12192000" cy="1104611"/>
          </a:xfrm>
        </p:spPr>
        <p:txBody>
          <a:bodyPr vert="horz" lIns="91440" tIns="45720" rIns="91440" bIns="45720" rtlCol="0" anchor="ctr">
            <a:noAutofit/>
          </a:bodyPr>
          <a:lstStyle/>
          <a:p>
            <a:pPr>
              <a:spcBef>
                <a:spcPct val="0"/>
              </a:spcBef>
            </a:pPr>
            <a:r>
              <a:rPr lang="en-US" kern="1200" dirty="0">
                <a:solidFill>
                  <a:srgbClr val="000000"/>
                </a:solidFill>
              </a:rPr>
              <a:t>Lesson Plan Example</a:t>
            </a:r>
            <a:r>
              <a:rPr lang="en-US" dirty="0">
                <a:solidFill>
                  <a:srgbClr val="000000"/>
                </a:solidFill>
              </a:rPr>
              <a:t>: </a:t>
            </a:r>
            <a:r>
              <a:rPr lang="en-US" kern="1200" dirty="0">
                <a:solidFill>
                  <a:srgbClr val="000000"/>
                </a:solidFill>
              </a:rPr>
              <a:t>Following Directions</a:t>
            </a:r>
          </a:p>
        </p:txBody>
      </p:sp>
      <p:sp>
        <p:nvSpPr>
          <p:cNvPr id="3" name="Content Placeholder 2"/>
          <p:cNvSpPr>
            <a:spLocks noGrp="1"/>
          </p:cNvSpPr>
          <p:nvPr>
            <p:ph idx="1"/>
          </p:nvPr>
        </p:nvSpPr>
        <p:spPr>
          <a:xfrm>
            <a:off x="621792" y="1815238"/>
            <a:ext cx="10984992" cy="4090262"/>
          </a:xfrm>
        </p:spPr>
        <p:txBody>
          <a:bodyPr vert="horz" lIns="91440" tIns="45720" rIns="91440" bIns="45720" rtlCol="0" anchor="ctr">
            <a:noAutofit/>
          </a:bodyPr>
          <a:lstStyle/>
          <a:p>
            <a:pPr marL="173736" indent="-173736">
              <a:buFont typeface="Arial" panose="020B0604020202020204" pitchFamily="34" charset="0"/>
              <a:buChar char="•"/>
            </a:pPr>
            <a:r>
              <a:rPr lang="en-US" sz="2400" kern="1200" dirty="0">
                <a:solidFill>
                  <a:srgbClr val="000000"/>
                </a:solidFill>
                <a:latin typeface="+mn-lt"/>
                <a:ea typeface="+mn-ea"/>
                <a:cs typeface="+mn-cs"/>
              </a:rPr>
              <a:t>Facilitator </a:t>
            </a:r>
            <a:r>
              <a:rPr lang="en-US" sz="2400" u="sng" dirty="0">
                <a:solidFill>
                  <a:srgbClr val="000000"/>
                </a:solidFill>
              </a:rPr>
              <a:t>s</a:t>
            </a:r>
            <a:r>
              <a:rPr lang="en-US" sz="2400" u="sng" kern="1200" dirty="0">
                <a:solidFill>
                  <a:srgbClr val="000000"/>
                </a:solidFill>
                <a:latin typeface="+mn-lt"/>
                <a:ea typeface="+mn-ea"/>
                <a:cs typeface="+mn-cs"/>
              </a:rPr>
              <a:t>hows </a:t>
            </a:r>
            <a:r>
              <a:rPr lang="en-US" sz="2400" u="sng" dirty="0">
                <a:solidFill>
                  <a:srgbClr val="000000"/>
                </a:solidFill>
              </a:rPr>
              <a:t>n</a:t>
            </a:r>
            <a:r>
              <a:rPr lang="en-US" sz="2400" u="sng" kern="1200" dirty="0">
                <a:solidFill>
                  <a:srgbClr val="000000"/>
                </a:solidFill>
                <a:latin typeface="+mn-lt"/>
                <a:ea typeface="+mn-ea"/>
                <a:cs typeface="+mn-cs"/>
              </a:rPr>
              <a:t>on-examples</a:t>
            </a:r>
          </a:p>
          <a:p>
            <a:pPr marL="457200" lvl="1" indent="-173736">
              <a:buFont typeface="Arial" panose="020B0604020202020204" pitchFamily="34" charset="0"/>
              <a:buChar char="•"/>
            </a:pPr>
            <a:r>
              <a:rPr lang="en-US" sz="2400" kern="1200" dirty="0">
                <a:solidFill>
                  <a:srgbClr val="000000"/>
                </a:solidFill>
                <a:latin typeface="+mn-lt"/>
                <a:ea typeface="+mn-ea"/>
                <a:cs typeface="+mn-cs"/>
              </a:rPr>
              <a:t>Student doesn’t begin or complete assignment, even with facilitator’s assistance</a:t>
            </a:r>
          </a:p>
          <a:p>
            <a:pPr marL="457200" lvl="1" indent="-173736">
              <a:buFont typeface="Arial" panose="020B0604020202020204" pitchFamily="34" charset="0"/>
              <a:buChar char="•"/>
            </a:pPr>
            <a:r>
              <a:rPr lang="en-US" sz="2400" kern="1200" dirty="0">
                <a:solidFill>
                  <a:srgbClr val="000000"/>
                </a:solidFill>
                <a:latin typeface="+mn-lt"/>
                <a:ea typeface="+mn-ea"/>
                <a:cs typeface="+mn-cs"/>
              </a:rPr>
              <a:t>Student needs reminder to begin the task or assignment</a:t>
            </a:r>
            <a:r>
              <a:rPr lang="en-US" sz="2400" kern="1200" dirty="0">
                <a:solidFill>
                  <a:srgbClr val="000000"/>
                </a:solidFill>
                <a:effectLst/>
                <a:latin typeface="+mn-lt"/>
                <a:ea typeface="+mn-ea"/>
                <a:cs typeface="+mn-cs"/>
              </a:rPr>
              <a:t>  </a:t>
            </a:r>
          </a:p>
          <a:p>
            <a:pPr marL="457200" lvl="1" indent="-173736">
              <a:buFont typeface="Arial" panose="020B0604020202020204" pitchFamily="34" charset="0"/>
              <a:buChar char="•"/>
            </a:pPr>
            <a:r>
              <a:rPr lang="en-US" sz="2400" kern="1200" dirty="0">
                <a:solidFill>
                  <a:srgbClr val="000000"/>
                </a:solidFill>
                <a:latin typeface="+mn-lt"/>
                <a:ea typeface="+mn-ea"/>
                <a:cs typeface="+mn-cs"/>
              </a:rPr>
              <a:t>Students doesn’t ask questions if unsure of directions</a:t>
            </a:r>
            <a:r>
              <a:rPr lang="en-US" sz="2400" kern="1200" dirty="0">
                <a:solidFill>
                  <a:srgbClr val="000000"/>
                </a:solidFill>
                <a:effectLst/>
                <a:latin typeface="+mn-lt"/>
                <a:ea typeface="+mn-ea"/>
                <a:cs typeface="+mn-cs"/>
              </a:rPr>
              <a:t> </a:t>
            </a:r>
          </a:p>
          <a:p>
            <a:pPr marL="173736" indent="-173736">
              <a:buFont typeface="Arial" panose="020B0604020202020204" pitchFamily="34" charset="0"/>
              <a:buChar char="•"/>
            </a:pPr>
            <a:r>
              <a:rPr lang="en-US" sz="2400" u="sng" kern="1200" dirty="0">
                <a:solidFill>
                  <a:srgbClr val="000000"/>
                </a:solidFill>
                <a:latin typeface="+mn-lt"/>
                <a:ea typeface="+mn-ea"/>
                <a:cs typeface="+mn-cs"/>
              </a:rPr>
              <a:t>Guided </a:t>
            </a:r>
            <a:r>
              <a:rPr lang="en-US" sz="2400" u="sng" dirty="0">
                <a:solidFill>
                  <a:srgbClr val="000000"/>
                </a:solidFill>
              </a:rPr>
              <a:t>p</a:t>
            </a:r>
            <a:r>
              <a:rPr lang="en-US" sz="2400" u="sng" kern="1200" dirty="0">
                <a:solidFill>
                  <a:srgbClr val="000000"/>
                </a:solidFill>
                <a:latin typeface="+mn-lt"/>
                <a:ea typeface="+mn-ea"/>
                <a:cs typeface="+mn-cs"/>
              </a:rPr>
              <a:t>ractice</a:t>
            </a:r>
            <a:endParaRPr lang="en-US" sz="2400" kern="1200" dirty="0">
              <a:solidFill>
                <a:srgbClr val="000000"/>
              </a:solidFill>
              <a:latin typeface="+mn-lt"/>
              <a:ea typeface="+mn-ea"/>
              <a:cs typeface="+mn-cs"/>
            </a:endParaRPr>
          </a:p>
          <a:p>
            <a:pPr marL="457200" lvl="1" indent="-173736">
              <a:buFont typeface="Arial" panose="020B0604020202020204" pitchFamily="34" charset="0"/>
              <a:buChar char="•"/>
            </a:pPr>
            <a:r>
              <a:rPr lang="en-US" sz="2400" kern="1200" dirty="0">
                <a:solidFill>
                  <a:srgbClr val="000000"/>
                </a:solidFill>
                <a:latin typeface="+mn-lt"/>
                <a:ea typeface="+mn-ea"/>
                <a:cs typeface="+mn-cs"/>
              </a:rPr>
              <a:t>Role play</a:t>
            </a:r>
          </a:p>
          <a:p>
            <a:pPr marL="457200" lvl="1" indent="-173736">
              <a:buFont typeface="Arial" panose="020B0604020202020204" pitchFamily="34" charset="0"/>
              <a:buChar char="•"/>
            </a:pPr>
            <a:r>
              <a:rPr lang="en-US" sz="2400" kern="1200" dirty="0">
                <a:solidFill>
                  <a:srgbClr val="000000"/>
                </a:solidFill>
                <a:latin typeface="+mn-lt"/>
                <a:ea typeface="+mn-ea"/>
                <a:cs typeface="+mn-cs"/>
              </a:rPr>
              <a:t>Facilitator reads scenarios and students give “thumb’s up” for good examples of following directions</a:t>
            </a:r>
          </a:p>
          <a:p>
            <a:pPr marL="173736" indent="-173736">
              <a:buFont typeface="Arial" panose="020B0604020202020204" pitchFamily="34" charset="0"/>
              <a:buChar char="•"/>
            </a:pPr>
            <a:r>
              <a:rPr lang="en-US" sz="2400" u="sng" kern="1200" dirty="0">
                <a:solidFill>
                  <a:srgbClr val="000000"/>
                </a:solidFill>
                <a:latin typeface="+mn-lt"/>
                <a:ea typeface="+mn-ea"/>
                <a:cs typeface="+mn-cs"/>
              </a:rPr>
              <a:t>Feedback</a:t>
            </a:r>
          </a:p>
          <a:p>
            <a:pPr marL="457200" lvl="1" indent="-173736">
              <a:buFont typeface="Arial" panose="020B0604020202020204" pitchFamily="34" charset="0"/>
              <a:buChar char="•"/>
            </a:pPr>
            <a:r>
              <a:rPr lang="en-US" sz="2400" kern="1200" dirty="0">
                <a:solidFill>
                  <a:srgbClr val="000000"/>
                </a:solidFill>
                <a:latin typeface="+mn-lt"/>
                <a:ea typeface="+mn-ea"/>
                <a:cs typeface="+mn-cs"/>
              </a:rPr>
              <a:t>“Thank you for being respectful by putting your eyes on me while I am giving directions.”</a:t>
            </a:r>
            <a:r>
              <a:rPr lang="en-US" sz="2400" kern="1200" dirty="0">
                <a:solidFill>
                  <a:srgbClr val="000000"/>
                </a:solidFill>
                <a:effectLst/>
                <a:latin typeface="+mn-lt"/>
                <a:ea typeface="+mn-ea"/>
                <a:cs typeface="+mn-cs"/>
              </a:rPr>
              <a:t> </a:t>
            </a:r>
            <a:endParaRPr lang="en-US" sz="2400" kern="1200" dirty="0">
              <a:solidFill>
                <a:srgbClr val="000000"/>
              </a:solidFill>
              <a:latin typeface="+mn-lt"/>
              <a:ea typeface="+mn-ea"/>
              <a:cs typeface="+mn-cs"/>
            </a:endParaRPr>
          </a:p>
        </p:txBody>
      </p:sp>
    </p:spTree>
    <p:extLst>
      <p:ext uri="{BB962C8B-B14F-4D97-AF65-F5344CB8AC3E}">
        <p14:creationId xmlns:p14="http://schemas.microsoft.com/office/powerpoint/2010/main" val="20905669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060448"/>
            <a:ext cx="10515600" cy="3845052"/>
          </a:xfrm>
        </p:spPr>
        <p:txBody>
          <a:bodyPr vert="horz" lIns="91440" tIns="45720" rIns="91440" bIns="45720" rtlCol="0" anchor="t">
            <a:noAutofit/>
          </a:bodyPr>
          <a:lstStyle/>
          <a:p>
            <a:pPr marL="173736" indent="-173736"/>
            <a:r>
              <a:rPr lang="en-US" kern="1200" dirty="0">
                <a:solidFill>
                  <a:srgbClr val="000000"/>
                </a:solidFill>
              </a:rPr>
              <a:t>Teacher feedback:</a:t>
            </a:r>
          </a:p>
          <a:p>
            <a:pPr marL="457200" lvl="1" indent="-173736"/>
            <a:r>
              <a:rPr lang="en-US" kern="1200" dirty="0">
                <a:solidFill>
                  <a:srgbClr val="000000"/>
                </a:solidFill>
              </a:rPr>
              <a:t>All redirects to the student are counted.</a:t>
            </a:r>
          </a:p>
          <a:p>
            <a:pPr marL="457200" lvl="1" indent="-173736"/>
            <a:r>
              <a:rPr lang="en-US" kern="1200" dirty="0">
                <a:solidFill>
                  <a:srgbClr val="000000"/>
                </a:solidFill>
              </a:rPr>
              <a:t>The student should be observed two times per week, for 30 minutes each. (The data should be collected on Tuesday and then at your convenience Thursday or Friday.)</a:t>
            </a:r>
          </a:p>
          <a:p>
            <a:pPr marL="457200" lvl="1" indent="-173736"/>
            <a:r>
              <a:rPr lang="en-US" kern="1200" dirty="0">
                <a:solidFill>
                  <a:srgbClr val="000000"/>
                </a:solidFill>
              </a:rPr>
              <a:t>Rating scale that identifies how the teacher feels the student is doing with each skill</a:t>
            </a:r>
          </a:p>
          <a:p>
            <a:pPr marL="457200" lvl="1" indent="-173736"/>
            <a:r>
              <a:rPr lang="en-US" kern="1200" dirty="0">
                <a:solidFill>
                  <a:srgbClr val="000000"/>
                </a:solidFill>
              </a:rPr>
              <a:t>Feedback should be given to the social </a:t>
            </a:r>
            <a:r>
              <a:rPr lang="en-US" dirty="0">
                <a:solidFill>
                  <a:srgbClr val="000000"/>
                </a:solidFill>
              </a:rPr>
              <a:t>s</a:t>
            </a:r>
            <a:r>
              <a:rPr lang="en-US" kern="1200" dirty="0">
                <a:solidFill>
                  <a:srgbClr val="000000"/>
                </a:solidFill>
              </a:rPr>
              <a:t>kills </a:t>
            </a:r>
            <a:r>
              <a:rPr lang="en-US" dirty="0">
                <a:solidFill>
                  <a:srgbClr val="000000"/>
                </a:solidFill>
              </a:rPr>
              <a:t>g</a:t>
            </a:r>
            <a:r>
              <a:rPr lang="en-US" kern="1200" dirty="0">
                <a:solidFill>
                  <a:srgbClr val="000000"/>
                </a:solidFill>
              </a:rPr>
              <a:t>roup facilitator weekly.</a:t>
            </a:r>
          </a:p>
          <a:p>
            <a:pPr marL="0" indent="-228600">
              <a:buFont typeface="Arial" panose="020B0604020202020204" pitchFamily="34" charset="0"/>
              <a:buChar char="•"/>
            </a:pPr>
            <a:endParaRPr lang="en-US" kern="1200" dirty="0">
              <a:solidFill>
                <a:srgbClr val="000000"/>
              </a:solidFill>
            </a:endParaRPr>
          </a:p>
        </p:txBody>
      </p:sp>
      <p:sp>
        <p:nvSpPr>
          <p:cNvPr id="6" name="Title 1"/>
          <p:cNvSpPr>
            <a:spLocks noGrp="1"/>
          </p:cNvSpPr>
          <p:nvPr>
            <p:ph type="title"/>
          </p:nvPr>
        </p:nvSpPr>
        <p:spPr>
          <a:xfrm>
            <a:off x="0" y="635289"/>
            <a:ext cx="12192000" cy="1104611"/>
          </a:xfrm>
        </p:spPr>
        <p:txBody>
          <a:bodyPr vert="horz" lIns="91440" tIns="45720" rIns="91440" bIns="45720" rtlCol="0" anchor="ctr">
            <a:noAutofit/>
          </a:bodyPr>
          <a:lstStyle/>
          <a:p>
            <a:pPr>
              <a:spcBef>
                <a:spcPct val="0"/>
              </a:spcBef>
            </a:pPr>
            <a:r>
              <a:rPr lang="en-US" kern="1200" dirty="0">
                <a:solidFill>
                  <a:srgbClr val="000000"/>
                </a:solidFill>
              </a:rPr>
              <a:t>Lesson Plan Example</a:t>
            </a:r>
            <a:r>
              <a:rPr lang="en-US" dirty="0">
                <a:solidFill>
                  <a:srgbClr val="000000"/>
                </a:solidFill>
              </a:rPr>
              <a:t>: </a:t>
            </a:r>
            <a:r>
              <a:rPr lang="en-US" kern="1200" dirty="0">
                <a:solidFill>
                  <a:srgbClr val="000000"/>
                </a:solidFill>
              </a:rPr>
              <a:t>Following Directions</a:t>
            </a:r>
          </a:p>
        </p:txBody>
      </p:sp>
    </p:spTree>
    <p:extLst>
      <p:ext uri="{BB962C8B-B14F-4D97-AF65-F5344CB8AC3E}">
        <p14:creationId xmlns:p14="http://schemas.microsoft.com/office/powerpoint/2010/main" val="18519438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060448"/>
            <a:ext cx="10515600" cy="3845052"/>
          </a:xfrm>
        </p:spPr>
        <p:txBody>
          <a:bodyPr vert="horz" lIns="91440" tIns="45720" rIns="91440" bIns="45720" rtlCol="0" anchor="t">
            <a:normAutofit/>
          </a:bodyPr>
          <a:lstStyle/>
          <a:p>
            <a:pPr marL="173736" indent="-173736"/>
            <a:r>
              <a:rPr lang="en-US" kern="1200" dirty="0">
                <a:solidFill>
                  <a:srgbClr val="000000"/>
                </a:solidFill>
              </a:rPr>
              <a:t>Parent participation:</a:t>
            </a:r>
          </a:p>
          <a:p>
            <a:pPr marL="457200" lvl="1" indent="-173736"/>
            <a:r>
              <a:rPr lang="en-US" dirty="0">
                <a:solidFill>
                  <a:srgbClr val="000000"/>
                </a:solidFill>
              </a:rPr>
              <a:t>Coordinator shares w</a:t>
            </a:r>
            <a:r>
              <a:rPr lang="en-US" kern="1200" dirty="0">
                <a:solidFill>
                  <a:srgbClr val="000000"/>
                </a:solidFill>
              </a:rPr>
              <a:t>eekly progress report with parents.</a:t>
            </a:r>
          </a:p>
          <a:p>
            <a:pPr marL="457200" lvl="1" indent="-173736"/>
            <a:r>
              <a:rPr lang="en-US" dirty="0">
                <a:solidFill>
                  <a:srgbClr val="000000"/>
                </a:solidFill>
              </a:rPr>
              <a:t>Parents are informed of the</a:t>
            </a:r>
            <a:r>
              <a:rPr lang="en-US" kern="1200" dirty="0">
                <a:solidFill>
                  <a:srgbClr val="000000"/>
                </a:solidFill>
              </a:rPr>
              <a:t> skill their student is learning.</a:t>
            </a:r>
          </a:p>
          <a:p>
            <a:pPr marL="457200" lvl="1" indent="-173736"/>
            <a:r>
              <a:rPr lang="en-US" kern="1200" dirty="0">
                <a:solidFill>
                  <a:srgbClr val="000000"/>
                </a:solidFill>
              </a:rPr>
              <a:t>Parents are asked to practice at home.</a:t>
            </a:r>
          </a:p>
        </p:txBody>
      </p:sp>
      <p:sp>
        <p:nvSpPr>
          <p:cNvPr id="5" name="Title 1"/>
          <p:cNvSpPr>
            <a:spLocks noGrp="1"/>
          </p:cNvSpPr>
          <p:nvPr>
            <p:ph type="title"/>
          </p:nvPr>
        </p:nvSpPr>
        <p:spPr>
          <a:xfrm>
            <a:off x="0" y="635289"/>
            <a:ext cx="12192000" cy="1104611"/>
          </a:xfrm>
        </p:spPr>
        <p:txBody>
          <a:bodyPr vert="horz" lIns="91440" tIns="45720" rIns="91440" bIns="45720" rtlCol="0" anchor="ctr">
            <a:noAutofit/>
          </a:bodyPr>
          <a:lstStyle/>
          <a:p>
            <a:pPr>
              <a:spcBef>
                <a:spcPct val="0"/>
              </a:spcBef>
            </a:pPr>
            <a:r>
              <a:rPr lang="en-US" kern="1200" dirty="0">
                <a:solidFill>
                  <a:srgbClr val="000000"/>
                </a:solidFill>
              </a:rPr>
              <a:t>Lesson Plan Example</a:t>
            </a:r>
            <a:r>
              <a:rPr lang="en-US" dirty="0">
                <a:solidFill>
                  <a:srgbClr val="000000"/>
                </a:solidFill>
              </a:rPr>
              <a:t>: </a:t>
            </a:r>
            <a:r>
              <a:rPr lang="en-US" kern="1200" dirty="0">
                <a:solidFill>
                  <a:srgbClr val="000000"/>
                </a:solidFill>
              </a:rPr>
              <a:t>Following Directions</a:t>
            </a:r>
          </a:p>
        </p:txBody>
      </p:sp>
      <p:pic>
        <p:nvPicPr>
          <p:cNvPr id="6" name="Graphic 6" descr="Pencil">
            <a:extLst>
              <a:ext uri="{FF2B5EF4-FFF2-40B4-BE49-F238E27FC236}">
                <a16:creationId xmlns:a16="http://schemas.microsoft.com/office/drawing/2014/main" id="{58077C15-4290-4D51-BE38-7A10BA8325B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786797" y="4313012"/>
            <a:ext cx="1271213" cy="1271213"/>
          </a:xfrm>
          <a:prstGeom prst="rect">
            <a:avLst/>
          </a:prstGeom>
        </p:spPr>
      </p:pic>
    </p:spTree>
    <p:extLst>
      <p:ext uri="{BB962C8B-B14F-4D97-AF65-F5344CB8AC3E}">
        <p14:creationId xmlns:p14="http://schemas.microsoft.com/office/powerpoint/2010/main" val="1385817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83774-491E-4B06-8940-5B9F08FC74D1}"/>
              </a:ext>
            </a:extLst>
          </p:cNvPr>
          <p:cNvSpPr>
            <a:spLocks noGrp="1"/>
          </p:cNvSpPr>
          <p:nvPr>
            <p:ph type="title"/>
          </p:nvPr>
        </p:nvSpPr>
        <p:spPr/>
        <p:txBody>
          <a:bodyPr/>
          <a:lstStyle/>
          <a:p>
            <a:r>
              <a:rPr lang="en-US" dirty="0"/>
              <a:t>School Example: Implementation Plan</a:t>
            </a:r>
          </a:p>
        </p:txBody>
      </p:sp>
      <p:sp>
        <p:nvSpPr>
          <p:cNvPr id="3" name="Text Placeholder 2">
            <a:extLst>
              <a:ext uri="{FF2B5EF4-FFF2-40B4-BE49-F238E27FC236}">
                <a16:creationId xmlns:a16="http://schemas.microsoft.com/office/drawing/2014/main" id="{DA6B7FC2-3452-49D9-BA53-45AFD125351F}"/>
              </a:ext>
            </a:extLst>
          </p:cNvPr>
          <p:cNvSpPr>
            <a:spLocks noGrp="1"/>
          </p:cNvSpPr>
          <p:nvPr>
            <p:ph idx="1"/>
          </p:nvPr>
        </p:nvSpPr>
        <p:spPr>
          <a:xfrm>
            <a:off x="838200" y="1938528"/>
            <a:ext cx="10515600" cy="3966972"/>
          </a:xfrm>
        </p:spPr>
        <p:txBody>
          <a:bodyPr>
            <a:normAutofit/>
          </a:bodyPr>
          <a:lstStyle/>
          <a:p>
            <a:pPr marL="173736" indent="-173736"/>
            <a:r>
              <a:rPr lang="en-US" dirty="0"/>
              <a:t>Universal social lessons will be taught to all students for five minutes per day, one topic per week (this is in addition to learning the school-wide and classroom expectations).</a:t>
            </a:r>
          </a:p>
          <a:p>
            <a:pPr marL="173736" indent="-173736"/>
            <a:r>
              <a:rPr lang="en-US" dirty="0"/>
              <a:t>Students in social skills groups receive a more in-depth version of the universal lessons.</a:t>
            </a:r>
          </a:p>
          <a:p>
            <a:pPr marL="173736" indent="-173736"/>
            <a:r>
              <a:rPr lang="en-US" dirty="0"/>
              <a:t>The tier II team created these so that the students in the social skills group will</a:t>
            </a:r>
            <a:r>
              <a:rPr lang="en-US" b="1" dirty="0"/>
              <a:t> </a:t>
            </a:r>
            <a:r>
              <a:rPr lang="en-US" dirty="0"/>
              <a:t>be able to practice their new skills </a:t>
            </a:r>
            <a:r>
              <a:rPr lang="en-US" b="1" dirty="0"/>
              <a:t>anywhere in the school.</a:t>
            </a:r>
            <a:endParaRPr lang="en-US" dirty="0"/>
          </a:p>
        </p:txBody>
      </p:sp>
      <p:sp>
        <p:nvSpPr>
          <p:cNvPr id="4" name="Rectangle 3">
            <a:extLst>
              <a:ext uri="{FF2B5EF4-FFF2-40B4-BE49-F238E27FC236}">
                <a16:creationId xmlns:a16="http://schemas.microsoft.com/office/drawing/2014/main" id="{023C0ACB-BB4D-4B1D-8763-F14BE8D70EC3}"/>
              </a:ext>
            </a:extLst>
          </p:cNvPr>
          <p:cNvSpPr/>
          <p:nvPr/>
        </p:nvSpPr>
        <p:spPr>
          <a:xfrm>
            <a:off x="3773413" y="6370256"/>
            <a:ext cx="2731838" cy="246221"/>
          </a:xfrm>
          <a:prstGeom prst="rect">
            <a:avLst/>
          </a:prstGeom>
        </p:spPr>
        <p:txBody>
          <a:bodyPr wrap="none">
            <a:spAutoFit/>
          </a:bodyPr>
          <a:lstStyle/>
          <a:p>
            <a:pPr algn="ctr"/>
            <a:r>
              <a:rPr lang="en-US" sz="1000" dirty="0">
                <a:solidFill>
                  <a:schemeClr val="bg1"/>
                </a:solidFill>
              </a:rPr>
              <a:t>Warren Township School District; Indianapolis, IN</a:t>
            </a:r>
          </a:p>
        </p:txBody>
      </p:sp>
    </p:spTree>
    <p:extLst>
      <p:ext uri="{BB962C8B-B14F-4D97-AF65-F5344CB8AC3E}">
        <p14:creationId xmlns:p14="http://schemas.microsoft.com/office/powerpoint/2010/main" val="34547780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86ADC070-7F76-4BA9-86EE-61FA60301D3A}"/>
              </a:ext>
            </a:extLst>
          </p:cNvPr>
          <p:cNvPicPr>
            <a:picLocks noGrp="1" noChangeAspect="1"/>
          </p:cNvPicPr>
          <p:nvPr>
            <p:ph idx="1"/>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l="2610" t="7698" r="3299"/>
          <a:stretch/>
        </p:blipFill>
        <p:spPr>
          <a:xfrm>
            <a:off x="3770078" y="1375735"/>
            <a:ext cx="6663523" cy="4661129"/>
          </a:xfrm>
          <a:prstGeom prst="rect">
            <a:avLst/>
          </a:prstGeom>
        </p:spPr>
      </p:pic>
      <p:sp>
        <p:nvSpPr>
          <p:cNvPr id="3" name="Title 2">
            <a:extLst>
              <a:ext uri="{FF2B5EF4-FFF2-40B4-BE49-F238E27FC236}">
                <a16:creationId xmlns:a16="http://schemas.microsoft.com/office/drawing/2014/main" id="{B5936B2B-DFCA-4BC4-91F9-B170D2B1726D}"/>
              </a:ext>
            </a:extLst>
          </p:cNvPr>
          <p:cNvSpPr>
            <a:spLocks noGrp="1"/>
          </p:cNvSpPr>
          <p:nvPr>
            <p:ph type="title"/>
          </p:nvPr>
        </p:nvSpPr>
        <p:spPr>
          <a:xfrm>
            <a:off x="2011680" y="651365"/>
            <a:ext cx="10180320" cy="982363"/>
          </a:xfrm>
        </p:spPr>
        <p:txBody>
          <a:bodyPr>
            <a:normAutofit/>
          </a:bodyPr>
          <a:lstStyle/>
          <a:p>
            <a:r>
              <a:rPr lang="en-US" dirty="0"/>
              <a:t>Social Skills Intervention Guideline</a:t>
            </a:r>
          </a:p>
        </p:txBody>
      </p:sp>
      <p:sp>
        <p:nvSpPr>
          <p:cNvPr id="2" name="Content Placeholder 1">
            <a:extLst>
              <a:ext uri="{FF2B5EF4-FFF2-40B4-BE49-F238E27FC236}">
                <a16:creationId xmlns:a16="http://schemas.microsoft.com/office/drawing/2014/main" id="{46B5F253-F557-4107-9A78-838E1F503B7D}"/>
              </a:ext>
            </a:extLst>
          </p:cNvPr>
          <p:cNvSpPr>
            <a:spLocks noGrp="1"/>
          </p:cNvSpPr>
          <p:nvPr>
            <p:ph idx="10"/>
          </p:nvPr>
        </p:nvSpPr>
        <p:spPr/>
        <p:txBody>
          <a:bodyPr>
            <a:normAutofit/>
          </a:bodyPr>
          <a:lstStyle/>
          <a:p>
            <a:r>
              <a:rPr lang="en-US" sz="4400" dirty="0"/>
              <a:t>Example </a:t>
            </a:r>
          </a:p>
        </p:txBody>
      </p:sp>
    </p:spTree>
    <p:extLst>
      <p:ext uri="{BB962C8B-B14F-4D97-AF65-F5344CB8AC3E}">
        <p14:creationId xmlns:p14="http://schemas.microsoft.com/office/powerpoint/2010/main" val="23730365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97B04-841A-4F24-801E-EDC094909C0C}"/>
              </a:ext>
            </a:extLst>
          </p:cNvPr>
          <p:cNvSpPr>
            <a:spLocks noGrp="1"/>
          </p:cNvSpPr>
          <p:nvPr>
            <p:ph type="title"/>
          </p:nvPr>
        </p:nvSpPr>
        <p:spPr/>
        <p:txBody>
          <a:bodyPr>
            <a:normAutofit/>
          </a:bodyPr>
          <a:lstStyle/>
          <a:p>
            <a:r>
              <a:rPr lang="en-US" sz="5400" dirty="0">
                <a:solidFill>
                  <a:schemeClr val="bg1"/>
                </a:solidFill>
              </a:rPr>
              <a:t>Examples of Social Skills Curricula</a:t>
            </a:r>
          </a:p>
        </p:txBody>
      </p:sp>
    </p:spTree>
    <p:extLst>
      <p:ext uri="{BB962C8B-B14F-4D97-AF65-F5344CB8AC3E}">
        <p14:creationId xmlns:p14="http://schemas.microsoft.com/office/powerpoint/2010/main" val="20140603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7F596-AC3C-4FFB-A6C0-371AE58D7314}"/>
              </a:ext>
            </a:extLst>
          </p:cNvPr>
          <p:cNvSpPr>
            <a:spLocks noGrp="1"/>
          </p:cNvSpPr>
          <p:nvPr>
            <p:ph type="title"/>
          </p:nvPr>
        </p:nvSpPr>
        <p:spPr/>
        <p:txBody>
          <a:bodyPr/>
          <a:lstStyle/>
          <a:p>
            <a:r>
              <a:rPr lang="en-US" dirty="0"/>
              <a:t>Elementary Social Skills</a:t>
            </a:r>
          </a:p>
        </p:txBody>
      </p:sp>
      <p:sp>
        <p:nvSpPr>
          <p:cNvPr id="3" name="Content Placeholder 2">
            <a:extLst>
              <a:ext uri="{FF2B5EF4-FFF2-40B4-BE49-F238E27FC236}">
                <a16:creationId xmlns:a16="http://schemas.microsoft.com/office/drawing/2014/main" id="{512F1C93-343D-4261-A913-7F1BCF5D66CB}"/>
              </a:ext>
            </a:extLst>
          </p:cNvPr>
          <p:cNvSpPr>
            <a:spLocks noGrp="1"/>
          </p:cNvSpPr>
          <p:nvPr>
            <p:ph idx="1"/>
          </p:nvPr>
        </p:nvSpPr>
        <p:spPr>
          <a:xfrm>
            <a:off x="838200" y="1926336"/>
            <a:ext cx="10515600" cy="3979164"/>
          </a:xfrm>
        </p:spPr>
        <p:txBody>
          <a:bodyPr>
            <a:noAutofit/>
          </a:bodyPr>
          <a:lstStyle/>
          <a:p>
            <a:pPr marL="173736" indent="-173736"/>
            <a:r>
              <a:rPr lang="en-US" b="1" dirty="0"/>
              <a:t>PATHS: Promoting Alternative </a:t>
            </a:r>
            <a:r>
              <a:rPr lang="en-US" b="1" dirty="0" err="1"/>
              <a:t>THinking</a:t>
            </a:r>
            <a:r>
              <a:rPr lang="en-US" b="1" dirty="0"/>
              <a:t> Strategies </a:t>
            </a:r>
            <a:r>
              <a:rPr lang="en-US" dirty="0"/>
              <a:t>(grades K-6)</a:t>
            </a:r>
          </a:p>
          <a:p>
            <a:pPr marL="457200" lvl="1" indent="-173736"/>
            <a:r>
              <a:rPr lang="en-US" dirty="0"/>
              <a:t>Addresses bullying, disruptive classroom behavior, and hostile behavior</a:t>
            </a:r>
          </a:p>
          <a:p>
            <a:pPr marL="457200" lvl="1" indent="-173736"/>
            <a:r>
              <a:rPr lang="en-US" dirty="0"/>
              <a:t>Teaches students skills to resolve conflicts, handle emotions, empathize, and make responsible decisions</a:t>
            </a:r>
          </a:p>
          <a:p>
            <a:pPr marL="457200" lvl="1" indent="-173736"/>
            <a:r>
              <a:rPr lang="en-US" dirty="0"/>
              <a:t>Helps build executive functions: impulse control, problem solving, working memory, reasoning, and planning</a:t>
            </a:r>
          </a:p>
          <a:p>
            <a:pPr marL="457200" lvl="1" indent="-173736"/>
            <a:r>
              <a:rPr lang="en-US" dirty="0"/>
              <a:t>Contains flexible, straightforward, grade-specific modules</a:t>
            </a:r>
          </a:p>
          <a:p>
            <a:pPr marL="457200" lvl="1" indent="-173736"/>
            <a:r>
              <a:rPr lang="en-US" dirty="0"/>
              <a:t>Contains lesson objectives, scripts, supporting materials, and family communication materials</a:t>
            </a:r>
          </a:p>
          <a:p>
            <a:pPr lvl="1"/>
            <a:endParaRPr lang="en-US" sz="2800" dirty="0"/>
          </a:p>
        </p:txBody>
      </p:sp>
    </p:spTree>
    <p:extLst>
      <p:ext uri="{BB962C8B-B14F-4D97-AF65-F5344CB8AC3E}">
        <p14:creationId xmlns:p14="http://schemas.microsoft.com/office/powerpoint/2010/main" val="29270029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DF174-7128-45A8-BB6E-E2CF6ABA6EDC}"/>
              </a:ext>
            </a:extLst>
          </p:cNvPr>
          <p:cNvSpPr>
            <a:spLocks noGrp="1"/>
          </p:cNvSpPr>
          <p:nvPr>
            <p:ph type="title"/>
          </p:nvPr>
        </p:nvSpPr>
        <p:spPr/>
        <p:txBody>
          <a:bodyPr/>
          <a:lstStyle/>
          <a:p>
            <a:r>
              <a:rPr lang="en-US" dirty="0"/>
              <a:t>Elementary and Middle School</a:t>
            </a:r>
          </a:p>
        </p:txBody>
      </p:sp>
      <p:sp>
        <p:nvSpPr>
          <p:cNvPr id="3" name="Content Placeholder 2">
            <a:extLst>
              <a:ext uri="{FF2B5EF4-FFF2-40B4-BE49-F238E27FC236}">
                <a16:creationId xmlns:a16="http://schemas.microsoft.com/office/drawing/2014/main" id="{2A82A764-0002-41BC-B71E-9999BF3E0C96}"/>
              </a:ext>
            </a:extLst>
          </p:cNvPr>
          <p:cNvSpPr>
            <a:spLocks noGrp="1"/>
          </p:cNvSpPr>
          <p:nvPr>
            <p:ph idx="1"/>
          </p:nvPr>
        </p:nvSpPr>
        <p:spPr/>
        <p:txBody>
          <a:bodyPr/>
          <a:lstStyle/>
          <a:p>
            <a:pPr marL="173736" indent="-173736"/>
            <a:r>
              <a:rPr lang="en-US" b="1" dirty="0"/>
              <a:t>Second Step </a:t>
            </a:r>
            <a:r>
              <a:rPr lang="en-US" dirty="0"/>
              <a:t>(preK – 8)</a:t>
            </a:r>
          </a:p>
          <a:p>
            <a:pPr marL="457200" lvl="1" indent="-173736"/>
            <a:r>
              <a:rPr lang="en-US" dirty="0"/>
              <a:t>Versions: early childhood, elementary (K-5), and middle school (6 – 8) </a:t>
            </a:r>
          </a:p>
          <a:p>
            <a:pPr marL="457200" lvl="1" indent="-173736"/>
            <a:r>
              <a:rPr lang="en-US" dirty="0"/>
              <a:t>Bullying Prevention Unit and Child Protection Unit for K-5</a:t>
            </a:r>
          </a:p>
          <a:p>
            <a:pPr marL="457200" lvl="1" indent="-173736"/>
            <a:r>
              <a:rPr lang="en-US" dirty="0"/>
              <a:t>Grade-specific modules</a:t>
            </a:r>
          </a:p>
          <a:p>
            <a:pPr marL="457200" lvl="1" indent="-173736"/>
            <a:r>
              <a:rPr lang="en-US" dirty="0"/>
              <a:t>Skill domains: skills for learning, empathy, emotion management, and problem solving</a:t>
            </a:r>
          </a:p>
          <a:p>
            <a:pPr marL="457200" lvl="1" indent="-173736"/>
            <a:r>
              <a:rPr lang="en-US" dirty="0"/>
              <a:t>Kits include DVDs, CDs, and paper materials</a:t>
            </a:r>
          </a:p>
          <a:p>
            <a:pPr marL="457200" lvl="1" indent="-173736"/>
            <a:r>
              <a:rPr lang="en-US" dirty="0"/>
              <a:t>Contains a Principal’s Toolkit</a:t>
            </a:r>
          </a:p>
        </p:txBody>
      </p:sp>
    </p:spTree>
    <p:extLst>
      <p:ext uri="{BB962C8B-B14F-4D97-AF65-F5344CB8AC3E}">
        <p14:creationId xmlns:p14="http://schemas.microsoft.com/office/powerpoint/2010/main" val="14142795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97325-3F0E-422C-BF4C-C3A1905571E3}"/>
              </a:ext>
            </a:extLst>
          </p:cNvPr>
          <p:cNvSpPr>
            <a:spLocks noGrp="1"/>
          </p:cNvSpPr>
          <p:nvPr>
            <p:ph type="title"/>
          </p:nvPr>
        </p:nvSpPr>
        <p:spPr/>
        <p:txBody>
          <a:bodyPr>
            <a:normAutofit/>
          </a:bodyPr>
          <a:lstStyle/>
          <a:p>
            <a:r>
              <a:rPr lang="en-US" dirty="0"/>
              <a:t>Social Skills for All Ages</a:t>
            </a:r>
          </a:p>
        </p:txBody>
      </p:sp>
      <p:sp>
        <p:nvSpPr>
          <p:cNvPr id="3" name="Content Placeholder 2">
            <a:extLst>
              <a:ext uri="{FF2B5EF4-FFF2-40B4-BE49-F238E27FC236}">
                <a16:creationId xmlns:a16="http://schemas.microsoft.com/office/drawing/2014/main" id="{19D618F8-338C-4E04-B1CB-EC8EB820D612}"/>
              </a:ext>
            </a:extLst>
          </p:cNvPr>
          <p:cNvSpPr>
            <a:spLocks noGrp="1"/>
          </p:cNvSpPr>
          <p:nvPr>
            <p:ph idx="1"/>
          </p:nvPr>
        </p:nvSpPr>
        <p:spPr>
          <a:xfrm>
            <a:off x="838200" y="1926336"/>
            <a:ext cx="10515600" cy="3979164"/>
          </a:xfrm>
        </p:spPr>
        <p:txBody>
          <a:bodyPr>
            <a:noAutofit/>
          </a:bodyPr>
          <a:lstStyle/>
          <a:p>
            <a:pPr marL="173736" indent="-173736"/>
            <a:r>
              <a:rPr lang="en-US" b="1" dirty="0"/>
              <a:t>Social Skills Intervention Guide </a:t>
            </a:r>
            <a:r>
              <a:rPr lang="en-US" dirty="0"/>
              <a:t>(K-12)</a:t>
            </a:r>
          </a:p>
          <a:p>
            <a:pPr marL="457200" lvl="1" indent="-173736"/>
            <a:r>
              <a:rPr lang="en-US" dirty="0"/>
              <a:t>Contains a step-by-step teaching model with 43 lessons</a:t>
            </a:r>
          </a:p>
          <a:p>
            <a:pPr marL="457200" lvl="1" indent="-173736"/>
            <a:r>
              <a:rPr lang="en-US" dirty="0"/>
              <a:t>Skills domains: Cooperation, Assertion, Responsibility, Empathy, and Self-control</a:t>
            </a:r>
          </a:p>
          <a:p>
            <a:pPr marL="457200" lvl="1" indent="-173736"/>
            <a:r>
              <a:rPr lang="en-US" dirty="0"/>
              <a:t>Can use in conjunction with the Social Skills Rating System (SSRS); tie interventions strategies to problems identified with screening tool</a:t>
            </a:r>
          </a:p>
          <a:p>
            <a:pPr marL="457200" lvl="1" indent="-173736"/>
            <a:r>
              <a:rPr lang="en-US" dirty="0"/>
              <a:t>Contains resources and progress monitoring tools, e.g., parent forms, certificates, videos, cue cards</a:t>
            </a:r>
          </a:p>
        </p:txBody>
      </p:sp>
    </p:spTree>
    <p:extLst>
      <p:ext uri="{BB962C8B-B14F-4D97-AF65-F5344CB8AC3E}">
        <p14:creationId xmlns:p14="http://schemas.microsoft.com/office/powerpoint/2010/main" val="3059177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oogle Shape;96;p4"/>
          <p:cNvGraphicFramePr/>
          <p:nvPr>
            <p:extLst>
              <p:ext uri="{D42A27DB-BD31-4B8C-83A1-F6EECF244321}">
                <p14:modId xmlns:p14="http://schemas.microsoft.com/office/powerpoint/2010/main" val="981926647"/>
              </p:ext>
            </p:extLst>
          </p:nvPr>
        </p:nvGraphicFramePr>
        <p:xfrm>
          <a:off x="987136" y="1962363"/>
          <a:ext cx="10422075" cy="3931930"/>
        </p:xfrm>
        <a:graphic>
          <a:graphicData uri="http://schemas.openxmlformats.org/drawingml/2006/table">
            <a:tbl>
              <a:tblPr firstRow="1" bandRow="1">
                <a:noFill/>
              </a:tblPr>
              <a:tblGrid>
                <a:gridCol w="5819800">
                  <a:extLst>
                    <a:ext uri="{9D8B030D-6E8A-4147-A177-3AD203B41FA5}">
                      <a16:colId xmlns:a16="http://schemas.microsoft.com/office/drawing/2014/main" val="20000"/>
                    </a:ext>
                  </a:extLst>
                </a:gridCol>
                <a:gridCol w="4602275">
                  <a:extLst>
                    <a:ext uri="{9D8B030D-6E8A-4147-A177-3AD203B41FA5}">
                      <a16:colId xmlns:a16="http://schemas.microsoft.com/office/drawing/2014/main" val="20001"/>
                    </a:ext>
                  </a:extLst>
                </a:gridCol>
              </a:tblGrid>
              <a:tr h="3895085">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0" marR="0" lvl="0" indent="0" algn="l" rtl="0">
                        <a:lnSpc>
                          <a:spcPct val="90000"/>
                        </a:lnSpc>
                        <a:spcBef>
                          <a:spcPts val="0"/>
                        </a:spcBef>
                        <a:spcAft>
                          <a:spcPts val="0"/>
                        </a:spcAft>
                        <a:buClr>
                          <a:srgbClr val="3333CC"/>
                        </a:buClr>
                        <a:buSzPts val="2400"/>
                        <a:buFont typeface="Noto Sans Symbols"/>
                        <a:buNone/>
                      </a:pPr>
                      <a:r>
                        <a:rPr lang="en-US" sz="2600" b="1" u="none" strike="noStrike" cap="none" dirty="0">
                          <a:solidFill>
                            <a:srgbClr val="0070C0"/>
                          </a:solidFill>
                          <a:latin typeface="Calibri" panose="020F0502020204030204" pitchFamily="34" charset="0"/>
                          <a:cs typeface="Calibri" panose="020F0502020204030204" pitchFamily="34" charset="0"/>
                        </a:rPr>
                        <a:t>TEAM</a:t>
                      </a:r>
                      <a:endParaRPr sz="2600" dirty="0">
                        <a:latin typeface="Calibri" panose="020F0502020204030204" pitchFamily="34" charset="0"/>
                        <a:cs typeface="Calibri" panose="020F0502020204030204" pitchFamily="34" charset="0"/>
                      </a:endParaRPr>
                    </a:p>
                    <a:p>
                      <a:pPr marL="173736" marR="0" lvl="0" indent="-173736" algn="l" rtl="0">
                        <a:lnSpc>
                          <a:spcPct val="90000"/>
                        </a:lnSpc>
                        <a:spcBef>
                          <a:spcPts val="0"/>
                        </a:spcBef>
                        <a:spcAft>
                          <a:spcPts val="0"/>
                        </a:spcAft>
                        <a:buClr>
                          <a:srgbClr val="3333CC"/>
                        </a:buClr>
                        <a:buSzPts val="2400"/>
                        <a:buFont typeface="Noto Sans Symbols"/>
                        <a:buChar char="▪"/>
                      </a:pPr>
                      <a:r>
                        <a:rPr lang="en-US" sz="2400" b="0" u="none" strike="noStrike" cap="none" dirty="0">
                          <a:solidFill>
                            <a:schemeClr val="dk1"/>
                          </a:solidFill>
                          <a:latin typeface="Calibri" panose="020F0502020204030204" pitchFamily="34" charset="0"/>
                          <a:cs typeface="Calibri" panose="020F0502020204030204" pitchFamily="34" charset="0"/>
                        </a:rPr>
                        <a:t>2.1 Team Composition</a:t>
                      </a:r>
                      <a:endParaRPr sz="2400" dirty="0">
                        <a:latin typeface="Calibri" panose="020F0502020204030204" pitchFamily="34" charset="0"/>
                        <a:cs typeface="Calibri" panose="020F0502020204030204" pitchFamily="34" charset="0"/>
                      </a:endParaRPr>
                    </a:p>
                    <a:p>
                      <a:pPr marL="173736" marR="0" lvl="0" indent="-173736" algn="l" rtl="0">
                        <a:lnSpc>
                          <a:spcPct val="90000"/>
                        </a:lnSpc>
                        <a:spcBef>
                          <a:spcPts val="0"/>
                        </a:spcBef>
                        <a:spcAft>
                          <a:spcPts val="0"/>
                        </a:spcAft>
                        <a:buClr>
                          <a:srgbClr val="3333CC"/>
                        </a:buClr>
                        <a:buSzPts val="2400"/>
                        <a:buFont typeface="Noto Sans Symbols"/>
                        <a:buChar char="▪"/>
                      </a:pPr>
                      <a:r>
                        <a:rPr lang="en-US" sz="2400" b="0" u="none" strike="noStrike" cap="none" dirty="0">
                          <a:solidFill>
                            <a:schemeClr val="dk1"/>
                          </a:solidFill>
                          <a:latin typeface="Calibri" panose="020F0502020204030204" pitchFamily="34" charset="0"/>
                          <a:cs typeface="Calibri" panose="020F0502020204030204" pitchFamily="34" charset="0"/>
                        </a:rPr>
                        <a:t>2.2 Team Operating Procedures</a:t>
                      </a:r>
                      <a:endParaRPr sz="2400" dirty="0">
                        <a:latin typeface="Calibri" panose="020F0502020204030204" pitchFamily="34" charset="0"/>
                        <a:cs typeface="Calibri" panose="020F0502020204030204" pitchFamily="34" charset="0"/>
                      </a:endParaRPr>
                    </a:p>
                    <a:p>
                      <a:pPr marL="173736" marR="0" lvl="0" indent="-173736" algn="l" rtl="0">
                        <a:lnSpc>
                          <a:spcPct val="90000"/>
                        </a:lnSpc>
                        <a:spcBef>
                          <a:spcPts val="0"/>
                        </a:spcBef>
                        <a:spcAft>
                          <a:spcPts val="0"/>
                        </a:spcAft>
                        <a:buClr>
                          <a:srgbClr val="3333CC"/>
                        </a:buClr>
                        <a:buSzPts val="2400"/>
                        <a:buFont typeface="Noto Sans Symbols"/>
                        <a:buChar char="▪"/>
                      </a:pPr>
                      <a:r>
                        <a:rPr lang="en-US" sz="2400" b="0" u="none" strike="noStrike" cap="none" dirty="0">
                          <a:solidFill>
                            <a:schemeClr val="dk1"/>
                          </a:solidFill>
                          <a:latin typeface="Calibri" panose="020F0502020204030204" pitchFamily="34" charset="0"/>
                          <a:cs typeface="Calibri" panose="020F0502020204030204" pitchFamily="34" charset="0"/>
                        </a:rPr>
                        <a:t>2.3 Screening</a:t>
                      </a:r>
                      <a:endParaRPr sz="2400" dirty="0">
                        <a:latin typeface="Calibri" panose="020F0502020204030204" pitchFamily="34" charset="0"/>
                        <a:cs typeface="Calibri" panose="020F0502020204030204" pitchFamily="34" charset="0"/>
                      </a:endParaRPr>
                    </a:p>
                    <a:p>
                      <a:pPr marL="173736" marR="0" lvl="0" indent="-173736" algn="l" rtl="0">
                        <a:lnSpc>
                          <a:spcPct val="90000"/>
                        </a:lnSpc>
                        <a:spcBef>
                          <a:spcPts val="0"/>
                        </a:spcBef>
                        <a:spcAft>
                          <a:spcPts val="0"/>
                        </a:spcAft>
                        <a:buClr>
                          <a:srgbClr val="3333CC"/>
                        </a:buClr>
                        <a:buSzPts val="2400"/>
                        <a:buFont typeface="Noto Sans Symbols"/>
                        <a:buChar char="▪"/>
                      </a:pPr>
                      <a:r>
                        <a:rPr lang="en-US" sz="2400" b="0" u="none" strike="noStrike" cap="none" dirty="0">
                          <a:solidFill>
                            <a:schemeClr val="dk1"/>
                          </a:solidFill>
                          <a:latin typeface="Calibri" panose="020F0502020204030204" pitchFamily="34" charset="0"/>
                          <a:cs typeface="Calibri" panose="020F0502020204030204" pitchFamily="34" charset="0"/>
                        </a:rPr>
                        <a:t>2.4 Request for Assistance</a:t>
                      </a:r>
                      <a:endParaRPr sz="2400" dirty="0">
                        <a:latin typeface="Calibri" panose="020F0502020204030204" pitchFamily="34" charset="0"/>
                        <a:cs typeface="Calibri" panose="020F0502020204030204" pitchFamily="34" charset="0"/>
                      </a:endParaRPr>
                    </a:p>
                    <a:p>
                      <a:pPr marL="0" marR="0" lvl="0" indent="0" algn="l" rtl="0">
                        <a:lnSpc>
                          <a:spcPct val="90000"/>
                        </a:lnSpc>
                        <a:spcBef>
                          <a:spcPts val="0"/>
                        </a:spcBef>
                        <a:spcAft>
                          <a:spcPts val="0"/>
                        </a:spcAft>
                        <a:buClr>
                          <a:srgbClr val="3333CC"/>
                        </a:buClr>
                        <a:buSzPts val="2400"/>
                        <a:buFont typeface="Noto Sans Symbols"/>
                        <a:buNone/>
                      </a:pPr>
                      <a:endParaRPr sz="1200" b="0" u="none" strike="noStrike" cap="none" dirty="0">
                        <a:solidFill>
                          <a:schemeClr val="dk1"/>
                        </a:solidFill>
                        <a:latin typeface="Calibri" panose="020F0502020204030204" pitchFamily="34" charset="0"/>
                        <a:cs typeface="Calibri" panose="020F0502020204030204" pitchFamily="34" charset="0"/>
                      </a:endParaRPr>
                    </a:p>
                    <a:p>
                      <a:pPr marL="0" marR="0" lvl="0" indent="0" algn="l" rtl="0">
                        <a:lnSpc>
                          <a:spcPct val="90000"/>
                        </a:lnSpc>
                        <a:spcBef>
                          <a:spcPts val="0"/>
                        </a:spcBef>
                        <a:spcAft>
                          <a:spcPts val="0"/>
                        </a:spcAft>
                        <a:buClr>
                          <a:srgbClr val="3333CC"/>
                        </a:buClr>
                        <a:buSzPts val="2400"/>
                        <a:buFont typeface="Noto Sans Symbols"/>
                        <a:buNone/>
                      </a:pPr>
                      <a:r>
                        <a:rPr lang="en-US" sz="2600" b="1" u="none" strike="noStrike" cap="none" dirty="0">
                          <a:solidFill>
                            <a:srgbClr val="0070C0"/>
                          </a:solidFill>
                          <a:latin typeface="Calibri" panose="020F0502020204030204" pitchFamily="34" charset="0"/>
                          <a:cs typeface="Calibri" panose="020F0502020204030204" pitchFamily="34" charset="0"/>
                        </a:rPr>
                        <a:t>INTERVENTIONS</a:t>
                      </a:r>
                      <a:endParaRPr sz="2600" dirty="0">
                        <a:latin typeface="Calibri" panose="020F0502020204030204" pitchFamily="34" charset="0"/>
                        <a:cs typeface="Calibri" panose="020F0502020204030204" pitchFamily="34" charset="0"/>
                      </a:endParaRPr>
                    </a:p>
                    <a:p>
                      <a:pPr marL="173736" marR="0" lvl="0" indent="-173736" algn="l" rtl="0">
                        <a:lnSpc>
                          <a:spcPct val="90000"/>
                        </a:lnSpc>
                        <a:spcBef>
                          <a:spcPts val="0"/>
                        </a:spcBef>
                        <a:spcAft>
                          <a:spcPts val="0"/>
                        </a:spcAft>
                        <a:buClr>
                          <a:srgbClr val="3333CC"/>
                        </a:buClr>
                        <a:buSzPts val="2400"/>
                        <a:buFont typeface="Noto Sans Symbols"/>
                        <a:buChar char="▪"/>
                      </a:pPr>
                      <a:r>
                        <a:rPr lang="en-US" sz="2400" b="0" u="none" strike="noStrike" cap="none" dirty="0">
                          <a:solidFill>
                            <a:schemeClr val="dk1"/>
                          </a:solidFill>
                          <a:latin typeface="Calibri" panose="020F0502020204030204" pitchFamily="34" charset="0"/>
                          <a:cs typeface="Calibri" panose="020F0502020204030204" pitchFamily="34" charset="0"/>
                        </a:rPr>
                        <a:t>2.5 Options for Tier II Interventions</a:t>
                      </a:r>
                      <a:endParaRPr sz="2400" dirty="0">
                        <a:latin typeface="Calibri" panose="020F0502020204030204" pitchFamily="34" charset="0"/>
                        <a:cs typeface="Calibri" panose="020F0502020204030204" pitchFamily="34" charset="0"/>
                      </a:endParaRPr>
                    </a:p>
                    <a:p>
                      <a:pPr marL="173736" marR="0" lvl="0" indent="-173736" algn="l" rtl="0">
                        <a:lnSpc>
                          <a:spcPct val="90000"/>
                        </a:lnSpc>
                        <a:spcBef>
                          <a:spcPts val="0"/>
                        </a:spcBef>
                        <a:spcAft>
                          <a:spcPts val="0"/>
                        </a:spcAft>
                        <a:buClr>
                          <a:srgbClr val="3333CC"/>
                        </a:buClr>
                        <a:buSzPts val="2400"/>
                        <a:buFont typeface="Noto Sans Symbols"/>
                        <a:buChar char="▪"/>
                      </a:pPr>
                      <a:r>
                        <a:rPr lang="en-US" sz="2400" b="0" u="none" strike="noStrike" cap="none" dirty="0">
                          <a:solidFill>
                            <a:schemeClr val="dk1"/>
                          </a:solidFill>
                          <a:latin typeface="Calibri" panose="020F0502020204030204" pitchFamily="34" charset="0"/>
                          <a:cs typeface="Calibri" panose="020F0502020204030204" pitchFamily="34" charset="0"/>
                        </a:rPr>
                        <a:t>2.6 Tier II Critical Features</a:t>
                      </a:r>
                      <a:endParaRPr sz="2400" dirty="0">
                        <a:latin typeface="Calibri" panose="020F0502020204030204" pitchFamily="34" charset="0"/>
                        <a:cs typeface="Calibri" panose="020F0502020204030204" pitchFamily="34" charset="0"/>
                      </a:endParaRPr>
                    </a:p>
                    <a:p>
                      <a:pPr marL="173736" marR="0" lvl="0" indent="-173736" algn="l" rtl="0">
                        <a:lnSpc>
                          <a:spcPct val="90000"/>
                        </a:lnSpc>
                        <a:spcBef>
                          <a:spcPts val="0"/>
                        </a:spcBef>
                        <a:spcAft>
                          <a:spcPts val="0"/>
                        </a:spcAft>
                        <a:buClr>
                          <a:srgbClr val="3333CC"/>
                        </a:buClr>
                        <a:buSzPts val="2400"/>
                        <a:buFont typeface="Noto Sans Symbols"/>
                        <a:buChar char="▪"/>
                      </a:pPr>
                      <a:r>
                        <a:rPr lang="en-US" sz="2400" b="0" u="none" strike="noStrike" cap="none" dirty="0">
                          <a:solidFill>
                            <a:schemeClr val="dk1"/>
                          </a:solidFill>
                          <a:latin typeface="Calibri" panose="020F0502020204030204" pitchFamily="34" charset="0"/>
                          <a:cs typeface="Calibri" panose="020F0502020204030204" pitchFamily="34" charset="0"/>
                        </a:rPr>
                        <a:t>2.7 Practice Matched to Student Need</a:t>
                      </a:r>
                      <a:endParaRPr sz="2400" dirty="0">
                        <a:latin typeface="Calibri" panose="020F0502020204030204" pitchFamily="34" charset="0"/>
                        <a:cs typeface="Calibri" panose="020F0502020204030204" pitchFamily="34" charset="0"/>
                      </a:endParaRPr>
                    </a:p>
                    <a:p>
                      <a:pPr marL="173736" marR="0" lvl="0" indent="-173736" algn="l" rtl="0">
                        <a:lnSpc>
                          <a:spcPct val="90000"/>
                        </a:lnSpc>
                        <a:spcBef>
                          <a:spcPts val="0"/>
                        </a:spcBef>
                        <a:spcAft>
                          <a:spcPts val="0"/>
                        </a:spcAft>
                        <a:buClr>
                          <a:srgbClr val="3333CC"/>
                        </a:buClr>
                        <a:buSzPts val="2400"/>
                        <a:buFont typeface="Noto Sans Symbols"/>
                        <a:buChar char="▪"/>
                      </a:pPr>
                      <a:r>
                        <a:rPr lang="en-US" sz="2400" b="0" u="none" strike="noStrike" cap="none" dirty="0">
                          <a:solidFill>
                            <a:schemeClr val="dk1"/>
                          </a:solidFill>
                          <a:latin typeface="Calibri" panose="020F0502020204030204" pitchFamily="34" charset="0"/>
                          <a:cs typeface="Calibri" panose="020F0502020204030204" pitchFamily="34" charset="0"/>
                        </a:rPr>
                        <a:t>2.8 Access to Tier I Supports</a:t>
                      </a:r>
                      <a:endParaRPr sz="2400" dirty="0">
                        <a:latin typeface="Calibri" panose="020F0502020204030204" pitchFamily="34" charset="0"/>
                        <a:cs typeface="Calibri" panose="020F0502020204030204" pitchFamily="34" charset="0"/>
                      </a:endParaRPr>
                    </a:p>
                    <a:p>
                      <a:pPr marL="173736" marR="0" lvl="0" indent="-173736" algn="l" rtl="0">
                        <a:lnSpc>
                          <a:spcPct val="90000"/>
                        </a:lnSpc>
                        <a:spcBef>
                          <a:spcPts val="0"/>
                        </a:spcBef>
                        <a:spcAft>
                          <a:spcPts val="0"/>
                        </a:spcAft>
                        <a:buClr>
                          <a:srgbClr val="3333CC"/>
                        </a:buClr>
                        <a:buSzPts val="2400"/>
                        <a:buFont typeface="Noto Sans Symbols"/>
                        <a:buChar char="▪"/>
                      </a:pPr>
                      <a:r>
                        <a:rPr lang="en-US" sz="2400" b="0" u="none" strike="noStrike" cap="none" dirty="0">
                          <a:solidFill>
                            <a:schemeClr val="dk1"/>
                          </a:solidFill>
                          <a:latin typeface="Calibri" panose="020F0502020204030204" pitchFamily="34" charset="0"/>
                          <a:cs typeface="Calibri" panose="020F0502020204030204" pitchFamily="34" charset="0"/>
                        </a:rPr>
                        <a:t>2.9 Professional Development</a:t>
                      </a:r>
                      <a:endParaRPr sz="2400" b="0" u="none" strike="noStrike" cap="none" dirty="0">
                        <a:solidFill>
                          <a:schemeClr val="dk1"/>
                        </a:solidFill>
                        <a:latin typeface="Calibri" panose="020F0502020204030204" pitchFamily="34" charset="0"/>
                        <a:cs typeface="Calibri" panose="020F0502020204030204" pitchFamily="34" charset="0"/>
                      </a:endParaRPr>
                    </a:p>
                  </a:txBody>
                  <a:tcPr marL="91450" marR="91450" marT="45725" marB="45725">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ysClr val="window" lastClr="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0" marR="0" lvl="0" indent="0" algn="l" rtl="0">
                        <a:lnSpc>
                          <a:spcPct val="90000"/>
                        </a:lnSpc>
                        <a:spcBef>
                          <a:spcPts val="0"/>
                        </a:spcBef>
                        <a:spcAft>
                          <a:spcPts val="0"/>
                        </a:spcAft>
                        <a:buClr>
                          <a:srgbClr val="3333CC"/>
                        </a:buClr>
                        <a:buSzPts val="2400"/>
                        <a:buFont typeface="Noto Sans Symbols"/>
                        <a:buNone/>
                      </a:pPr>
                      <a:r>
                        <a:rPr lang="en-US" sz="2600" b="1" u="none" strike="noStrike" cap="none" dirty="0">
                          <a:solidFill>
                            <a:srgbClr val="0070C0"/>
                          </a:solidFill>
                          <a:latin typeface="Calibri" panose="020F0502020204030204" pitchFamily="34" charset="0"/>
                          <a:cs typeface="Calibri" panose="020F0502020204030204" pitchFamily="34" charset="0"/>
                        </a:rPr>
                        <a:t>EVALUATION</a:t>
                      </a:r>
                      <a:endParaRPr sz="2600" dirty="0">
                        <a:latin typeface="Calibri" panose="020F0502020204030204" pitchFamily="34" charset="0"/>
                        <a:cs typeface="Calibri" panose="020F0502020204030204" pitchFamily="34" charset="0"/>
                      </a:endParaRPr>
                    </a:p>
                    <a:p>
                      <a:pPr marL="173736" marR="0" lvl="0" indent="-173736" algn="l" rtl="0">
                        <a:lnSpc>
                          <a:spcPct val="90000"/>
                        </a:lnSpc>
                        <a:spcBef>
                          <a:spcPts val="0"/>
                        </a:spcBef>
                        <a:spcAft>
                          <a:spcPts val="0"/>
                        </a:spcAft>
                        <a:buClr>
                          <a:srgbClr val="3333CC"/>
                        </a:buClr>
                        <a:buSzPts val="2400"/>
                        <a:buFont typeface="Noto Sans Symbols"/>
                        <a:buChar char="▪"/>
                      </a:pPr>
                      <a:r>
                        <a:rPr lang="en-US" sz="2400" b="0" u="none" strike="noStrike" cap="none" dirty="0">
                          <a:solidFill>
                            <a:schemeClr val="dk1"/>
                          </a:solidFill>
                          <a:latin typeface="Calibri" panose="020F0502020204030204" pitchFamily="34" charset="0"/>
                          <a:cs typeface="Calibri" panose="020F0502020204030204" pitchFamily="34" charset="0"/>
                        </a:rPr>
                        <a:t>2.10 Level of Use</a:t>
                      </a:r>
                      <a:endParaRPr sz="2400" dirty="0">
                        <a:latin typeface="Calibri" panose="020F0502020204030204" pitchFamily="34" charset="0"/>
                        <a:cs typeface="Calibri" panose="020F0502020204030204" pitchFamily="34" charset="0"/>
                      </a:endParaRPr>
                    </a:p>
                    <a:p>
                      <a:pPr marL="173736" marR="0" lvl="0" indent="-173736" algn="l" rtl="0">
                        <a:lnSpc>
                          <a:spcPct val="90000"/>
                        </a:lnSpc>
                        <a:spcBef>
                          <a:spcPts val="0"/>
                        </a:spcBef>
                        <a:spcAft>
                          <a:spcPts val="0"/>
                        </a:spcAft>
                        <a:buClr>
                          <a:srgbClr val="3333CC"/>
                        </a:buClr>
                        <a:buSzPts val="2400"/>
                        <a:buFont typeface="Noto Sans Symbols"/>
                        <a:buChar char="▪"/>
                      </a:pPr>
                      <a:r>
                        <a:rPr lang="en-US" sz="2400" b="0" u="none" strike="noStrike" cap="none" dirty="0">
                          <a:solidFill>
                            <a:schemeClr val="dk1"/>
                          </a:solidFill>
                          <a:latin typeface="Calibri" panose="020F0502020204030204" pitchFamily="34" charset="0"/>
                          <a:cs typeface="Calibri" panose="020F0502020204030204" pitchFamily="34" charset="0"/>
                        </a:rPr>
                        <a:t>2.11 Student Performance Data</a:t>
                      </a:r>
                      <a:endParaRPr sz="2400" dirty="0">
                        <a:latin typeface="Calibri" panose="020F0502020204030204" pitchFamily="34" charset="0"/>
                        <a:cs typeface="Calibri" panose="020F0502020204030204" pitchFamily="34" charset="0"/>
                      </a:endParaRPr>
                    </a:p>
                    <a:p>
                      <a:pPr marL="173736" marR="0" lvl="0" indent="-173736" algn="l" rtl="0">
                        <a:lnSpc>
                          <a:spcPct val="90000"/>
                        </a:lnSpc>
                        <a:spcBef>
                          <a:spcPts val="0"/>
                        </a:spcBef>
                        <a:spcAft>
                          <a:spcPts val="0"/>
                        </a:spcAft>
                        <a:buClr>
                          <a:srgbClr val="3333CC"/>
                        </a:buClr>
                        <a:buSzPts val="2400"/>
                        <a:buFont typeface="Noto Sans Symbols"/>
                        <a:buChar char="▪"/>
                      </a:pPr>
                      <a:r>
                        <a:rPr lang="en-US" sz="2400" b="0" u="none" strike="noStrike" cap="none" dirty="0">
                          <a:solidFill>
                            <a:schemeClr val="dk1"/>
                          </a:solidFill>
                          <a:latin typeface="Calibri" panose="020F0502020204030204" pitchFamily="34" charset="0"/>
                          <a:cs typeface="Calibri" panose="020F0502020204030204" pitchFamily="34" charset="0"/>
                        </a:rPr>
                        <a:t>2.12 Fidelity Data</a:t>
                      </a:r>
                      <a:endParaRPr sz="2400" dirty="0">
                        <a:latin typeface="Calibri" panose="020F0502020204030204" pitchFamily="34" charset="0"/>
                        <a:cs typeface="Calibri" panose="020F0502020204030204" pitchFamily="34" charset="0"/>
                      </a:endParaRPr>
                    </a:p>
                    <a:p>
                      <a:pPr marL="173736" marR="0" lvl="0" indent="-173736" algn="l" rtl="0">
                        <a:lnSpc>
                          <a:spcPct val="90000"/>
                        </a:lnSpc>
                        <a:spcBef>
                          <a:spcPts val="0"/>
                        </a:spcBef>
                        <a:spcAft>
                          <a:spcPts val="0"/>
                        </a:spcAft>
                        <a:buClr>
                          <a:srgbClr val="3333CC"/>
                        </a:buClr>
                        <a:buSzPts val="2400"/>
                        <a:buFont typeface="Noto Sans Symbols"/>
                        <a:buChar char="▪"/>
                      </a:pPr>
                      <a:r>
                        <a:rPr lang="en-US" sz="2400" b="0" u="none" strike="noStrike" cap="none" dirty="0">
                          <a:solidFill>
                            <a:schemeClr val="dk1"/>
                          </a:solidFill>
                          <a:latin typeface="Calibri" panose="020F0502020204030204" pitchFamily="34" charset="0"/>
                          <a:cs typeface="Calibri" panose="020F0502020204030204" pitchFamily="34" charset="0"/>
                        </a:rPr>
                        <a:t>2.13 Annual Evaluation</a:t>
                      </a:r>
                      <a:endParaRPr sz="2400" dirty="0">
                        <a:latin typeface="Calibri" panose="020F0502020204030204" pitchFamily="34" charset="0"/>
                        <a:cs typeface="Calibri" panose="020F0502020204030204" pitchFamily="34" charset="0"/>
                      </a:endParaRPr>
                    </a:p>
                  </a:txBody>
                  <a:tcPr marL="91450" marR="91450" marT="45725" marB="45725">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0"/>
                  </a:ext>
                </a:extLst>
              </a:tr>
            </a:tbl>
          </a:graphicData>
        </a:graphic>
      </p:graphicFrame>
      <p:sp>
        <p:nvSpPr>
          <p:cNvPr id="4" name="Google Shape;113;p15">
            <a:extLst>
              <a:ext uri="{FF2B5EF4-FFF2-40B4-BE49-F238E27FC236}">
                <a16:creationId xmlns:a16="http://schemas.microsoft.com/office/drawing/2014/main" id="{0FE060CF-CF60-4505-BC91-2634474C2AB9}"/>
              </a:ext>
            </a:extLst>
          </p:cNvPr>
          <p:cNvSpPr txBox="1">
            <a:spLocks/>
          </p:cNvSpPr>
          <p:nvPr/>
        </p:nvSpPr>
        <p:spPr>
          <a:xfrm>
            <a:off x="2789957" y="866799"/>
            <a:ext cx="6858000" cy="933450"/>
          </a:xfrm>
          <a:prstGeom prst="rect">
            <a:avLst/>
          </a:prstGeom>
          <a:solidFill>
            <a:schemeClr val="lt1"/>
          </a:solidFill>
          <a:ln w="57150" cap="flat" cmpd="sng">
            <a:solidFill>
              <a:srgbClr val="003399"/>
            </a:solidFill>
            <a:prstDash val="solid"/>
            <a:round/>
            <a:headEnd type="none" w="sm" len="sm"/>
            <a:tailEnd type="none" w="sm" len="sm"/>
          </a:ln>
        </p:spPr>
        <p:txBody>
          <a:bodyPr spcFirstLastPara="1" vert="horz" wrap="square" lIns="91425" tIns="45700" rIns="91425" bIns="45700" rtlCol="0" anchor="b" anchorCtr="0">
            <a:noAutofit/>
          </a:bodyPr>
          <a:lstStyle>
            <a:lvl1pPr algn="l" defTabSz="914400" rtl="0" eaLnBrk="1" latinLnBrk="0" hangingPunct="1">
              <a:lnSpc>
                <a:spcPct val="90000"/>
              </a:lnSpc>
              <a:spcBef>
                <a:spcPct val="0"/>
              </a:spcBef>
              <a:buNone/>
              <a:defRPr sz="4400" kern="1200">
                <a:solidFill>
                  <a:schemeClr val="tx1"/>
                </a:solidFill>
                <a:latin typeface="+mn-lt"/>
                <a:ea typeface="+mj-ea"/>
                <a:cs typeface="+mj-cs"/>
              </a:defRPr>
            </a:lvl1pPr>
          </a:lstStyle>
          <a:p>
            <a:pPr algn="ctr">
              <a:spcBef>
                <a:spcPts val="0"/>
              </a:spcBef>
              <a:buClr>
                <a:schemeClr val="dk1"/>
              </a:buClr>
              <a:buSzPts val="2880"/>
              <a:buFont typeface="Trebuchet MS"/>
              <a:buNone/>
            </a:pPr>
            <a:r>
              <a:rPr lang="en-US" sz="2800" i="1" dirty="0">
                <a:latin typeface="Calibri" panose="020F0502020204030204" pitchFamily="34" charset="0"/>
                <a:ea typeface="Trebuchet MS"/>
                <a:cs typeface="Calibri" panose="020F0502020204030204" pitchFamily="34" charset="0"/>
                <a:sym typeface="Trebuchet MS"/>
                <a:hlinkClick r:id="rId3"/>
              </a:rPr>
              <a:t>The Tiered Fidelity Inventory (TFI)</a:t>
            </a:r>
            <a:br>
              <a:rPr lang="en-US" sz="2800" dirty="0">
                <a:latin typeface="Calibri" panose="020F0502020204030204" pitchFamily="34" charset="0"/>
                <a:ea typeface="Trebuchet MS"/>
                <a:cs typeface="Calibri" panose="020F0502020204030204" pitchFamily="34" charset="0"/>
                <a:sym typeface="Trebuchet MS"/>
              </a:rPr>
            </a:br>
            <a:r>
              <a:rPr lang="en-US" sz="2800" b="1" dirty="0">
                <a:latin typeface="Calibri" panose="020F0502020204030204" pitchFamily="34" charset="0"/>
                <a:ea typeface="Trebuchet MS"/>
                <a:cs typeface="Calibri" panose="020F0502020204030204" pitchFamily="34" charset="0"/>
                <a:sym typeface="Trebuchet MS"/>
                <a:hlinkClick r:id="rId4"/>
              </a:rPr>
              <a:t>Tier II Planning Tool</a:t>
            </a:r>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322419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F21AF9-7BAB-43B8-9EC4-B32021C7F17B}"/>
              </a:ext>
            </a:extLst>
          </p:cNvPr>
          <p:cNvSpPr>
            <a:spLocks noGrp="1"/>
          </p:cNvSpPr>
          <p:nvPr>
            <p:ph type="title"/>
          </p:nvPr>
        </p:nvSpPr>
        <p:spPr/>
        <p:txBody>
          <a:bodyPr>
            <a:normAutofit/>
          </a:bodyPr>
          <a:lstStyle/>
          <a:p>
            <a:r>
              <a:rPr lang="en-US" dirty="0"/>
              <a:t>Social Skills for All Ages</a:t>
            </a:r>
          </a:p>
        </p:txBody>
      </p:sp>
      <p:sp>
        <p:nvSpPr>
          <p:cNvPr id="3" name="Content Placeholder 2">
            <a:extLst>
              <a:ext uri="{FF2B5EF4-FFF2-40B4-BE49-F238E27FC236}">
                <a16:creationId xmlns:a16="http://schemas.microsoft.com/office/drawing/2014/main" id="{153DEFFA-4A8E-4758-A2BD-32E8D3EA31ED}"/>
              </a:ext>
            </a:extLst>
          </p:cNvPr>
          <p:cNvSpPr>
            <a:spLocks noGrp="1"/>
          </p:cNvSpPr>
          <p:nvPr>
            <p:ph idx="1"/>
          </p:nvPr>
        </p:nvSpPr>
        <p:spPr>
          <a:xfrm>
            <a:off x="838200" y="1739900"/>
            <a:ext cx="10515600" cy="4165600"/>
          </a:xfrm>
        </p:spPr>
        <p:txBody>
          <a:bodyPr>
            <a:noAutofit/>
          </a:bodyPr>
          <a:lstStyle/>
          <a:p>
            <a:pPr marL="173736" indent="-173736">
              <a:lnSpc>
                <a:spcPct val="100000"/>
              </a:lnSpc>
            </a:pPr>
            <a:r>
              <a:rPr lang="en-US" sz="2600" b="1" u="sng" dirty="0" err="1"/>
              <a:t>Skillstreaming</a:t>
            </a:r>
            <a:r>
              <a:rPr lang="en-US" sz="2600" b="1" u="sng" dirty="0"/>
              <a:t> </a:t>
            </a:r>
          </a:p>
          <a:p>
            <a:pPr marL="457200" lvl="1" indent="-173736">
              <a:lnSpc>
                <a:spcPct val="100000"/>
              </a:lnSpc>
            </a:pPr>
            <a:r>
              <a:rPr lang="en-US" sz="2400" dirty="0"/>
              <a:t>Early childhood, elementary, adolescent, and high functioning autism units</a:t>
            </a:r>
          </a:p>
          <a:p>
            <a:pPr marL="457200" lvl="1" indent="-173736">
              <a:lnSpc>
                <a:spcPct val="100000"/>
              </a:lnSpc>
            </a:pPr>
            <a:r>
              <a:rPr lang="en-US" sz="2400" dirty="0"/>
              <a:t>Addresses problem behaviors such as aggression, withdrawal, immaturity, etc.</a:t>
            </a:r>
          </a:p>
          <a:p>
            <a:pPr marL="457200" lvl="1" indent="-173736">
              <a:lnSpc>
                <a:spcPct val="100000"/>
              </a:lnSpc>
            </a:pPr>
            <a:r>
              <a:rPr lang="en-US" sz="2400" dirty="0"/>
              <a:t>Teaches prosocial skills and helps students build self-control</a:t>
            </a:r>
          </a:p>
          <a:p>
            <a:pPr marL="457200" lvl="1" indent="-173736">
              <a:lnSpc>
                <a:spcPct val="100000"/>
              </a:lnSpc>
            </a:pPr>
            <a:r>
              <a:rPr lang="en-US" sz="2400" dirty="0"/>
              <a:t>Utilizes modeling, guided practice, performance feedback, and generalization</a:t>
            </a:r>
          </a:p>
          <a:p>
            <a:pPr marL="457200" lvl="1" indent="-173736">
              <a:lnSpc>
                <a:spcPct val="100000"/>
              </a:lnSpc>
            </a:pPr>
            <a:r>
              <a:rPr lang="en-US" sz="2400" dirty="0"/>
              <a:t>Elementary skill areas: Classroom Survival, Friendship-Making, Dealing with Feelings, Alternatives to Aggression, Dealing with Stress</a:t>
            </a:r>
          </a:p>
          <a:p>
            <a:pPr marL="457200" lvl="1" indent="-173736">
              <a:lnSpc>
                <a:spcPct val="100000"/>
              </a:lnSpc>
            </a:pPr>
            <a:r>
              <a:rPr lang="en-US" sz="2400" dirty="0"/>
              <a:t>Adolescent skill areas: Beginning and Advanced Social Skills, Dealing with Feelings, Alternatives to Aggression, Dealing with Stress, Planning Skills</a:t>
            </a:r>
          </a:p>
          <a:p>
            <a:pPr marL="173736" indent="-173736">
              <a:lnSpc>
                <a:spcPct val="100000"/>
              </a:lnSpc>
            </a:pPr>
            <a:r>
              <a:rPr lang="en-US" sz="2600" dirty="0"/>
              <a:t>Staff training DVDs also available</a:t>
            </a:r>
          </a:p>
        </p:txBody>
      </p:sp>
    </p:spTree>
    <p:extLst>
      <p:ext uri="{BB962C8B-B14F-4D97-AF65-F5344CB8AC3E}">
        <p14:creationId xmlns:p14="http://schemas.microsoft.com/office/powerpoint/2010/main" val="4059132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A848A-6974-4F49-966D-D0E39E90BB1C}"/>
              </a:ext>
            </a:extLst>
          </p:cNvPr>
          <p:cNvSpPr>
            <a:spLocks noGrp="1"/>
          </p:cNvSpPr>
          <p:nvPr>
            <p:ph type="title"/>
          </p:nvPr>
        </p:nvSpPr>
        <p:spPr/>
        <p:txBody>
          <a:bodyPr/>
          <a:lstStyle/>
          <a:p>
            <a:r>
              <a:rPr lang="en-US" dirty="0"/>
              <a:t>Possible Modifications</a:t>
            </a:r>
          </a:p>
        </p:txBody>
      </p:sp>
      <p:sp>
        <p:nvSpPr>
          <p:cNvPr id="3" name="Content Placeholder 2">
            <a:extLst>
              <a:ext uri="{FF2B5EF4-FFF2-40B4-BE49-F238E27FC236}">
                <a16:creationId xmlns:a16="http://schemas.microsoft.com/office/drawing/2014/main" id="{CDAFEB7B-9A22-4720-A9A4-B6EA49448729}"/>
              </a:ext>
            </a:extLst>
          </p:cNvPr>
          <p:cNvSpPr>
            <a:spLocks noGrp="1"/>
          </p:cNvSpPr>
          <p:nvPr>
            <p:ph idx="1"/>
          </p:nvPr>
        </p:nvSpPr>
        <p:spPr/>
        <p:txBody>
          <a:bodyPr>
            <a:noAutofit/>
          </a:bodyPr>
          <a:lstStyle/>
          <a:p>
            <a:pPr marL="0" indent="0">
              <a:buNone/>
            </a:pPr>
            <a:r>
              <a:rPr lang="en-US" dirty="0"/>
              <a:t>If a student is having a questionable response, a modification in the generalization strategies may be the answer:</a:t>
            </a:r>
          </a:p>
          <a:p>
            <a:pPr marL="173736" indent="-173736"/>
            <a:r>
              <a:rPr lang="en-US" sz="2600" dirty="0"/>
              <a:t>Change the antecedent – what happens just prior to the problem behavior or misuse of social skills.</a:t>
            </a:r>
          </a:p>
          <a:p>
            <a:pPr marL="457200" lvl="1" indent="-173736"/>
            <a:r>
              <a:rPr lang="en-US" sz="2400" dirty="0"/>
              <a:t>For example, pre-correct just before an activity or setting in which the student often exhibits problem behavior.</a:t>
            </a:r>
          </a:p>
          <a:p>
            <a:pPr marL="173736" indent="-173736"/>
            <a:r>
              <a:rPr lang="en-US" sz="2600" dirty="0"/>
              <a:t>Change the consequence – what happens just after the problem behavior or misuse of social skills.</a:t>
            </a:r>
          </a:p>
          <a:p>
            <a:pPr marL="457200" lvl="1" indent="-173736"/>
            <a:r>
              <a:rPr lang="en-US" sz="2400" dirty="0"/>
              <a:t>For example, plan to ignore some problem behaviors while also acknowledging students using the expected behavior for that setting.</a:t>
            </a:r>
          </a:p>
        </p:txBody>
      </p:sp>
    </p:spTree>
    <p:extLst>
      <p:ext uri="{BB962C8B-B14F-4D97-AF65-F5344CB8AC3E}">
        <p14:creationId xmlns:p14="http://schemas.microsoft.com/office/powerpoint/2010/main" val="36565329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12E30-5BAE-4B40-9DAD-A600FDAE6BF9}"/>
              </a:ext>
            </a:extLst>
          </p:cNvPr>
          <p:cNvSpPr>
            <a:spLocks noGrp="1"/>
          </p:cNvSpPr>
          <p:nvPr>
            <p:ph type="title"/>
          </p:nvPr>
        </p:nvSpPr>
        <p:spPr>
          <a:xfrm>
            <a:off x="882267" y="2535448"/>
            <a:ext cx="10515600" cy="1325563"/>
          </a:xfrm>
        </p:spPr>
        <p:txBody>
          <a:bodyPr>
            <a:normAutofit fontScale="90000"/>
          </a:bodyPr>
          <a:lstStyle/>
          <a:p>
            <a:r>
              <a:rPr lang="en-US" dirty="0">
                <a:solidFill>
                  <a:schemeClr val="bg1"/>
                </a:solidFill>
              </a:rPr>
              <a:t>Training for Staff, Students, and Parents</a:t>
            </a:r>
          </a:p>
        </p:txBody>
      </p:sp>
    </p:spTree>
    <p:extLst>
      <p:ext uri="{BB962C8B-B14F-4D97-AF65-F5344CB8AC3E}">
        <p14:creationId xmlns:p14="http://schemas.microsoft.com/office/powerpoint/2010/main" val="33155487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7D5A1-8E3A-4C94-9F50-F1C106DBB8BB}"/>
              </a:ext>
            </a:extLst>
          </p:cNvPr>
          <p:cNvSpPr>
            <a:spLocks noGrp="1"/>
          </p:cNvSpPr>
          <p:nvPr>
            <p:ph type="title"/>
          </p:nvPr>
        </p:nvSpPr>
        <p:spPr/>
        <p:txBody>
          <a:bodyPr/>
          <a:lstStyle/>
          <a:p>
            <a:r>
              <a:rPr lang="en-US" dirty="0"/>
              <a:t>Training for </a:t>
            </a:r>
            <a:r>
              <a:rPr lang="en-US" i="1" dirty="0"/>
              <a:t>All</a:t>
            </a:r>
            <a:r>
              <a:rPr lang="en-US" dirty="0"/>
              <a:t> Staff</a:t>
            </a:r>
          </a:p>
        </p:txBody>
      </p:sp>
      <p:sp>
        <p:nvSpPr>
          <p:cNvPr id="3" name="Content Placeholder 2">
            <a:extLst>
              <a:ext uri="{FF2B5EF4-FFF2-40B4-BE49-F238E27FC236}">
                <a16:creationId xmlns:a16="http://schemas.microsoft.com/office/drawing/2014/main" id="{8069A461-756D-45F7-8573-B9B2C33EAC9A}"/>
              </a:ext>
            </a:extLst>
          </p:cNvPr>
          <p:cNvSpPr>
            <a:spLocks noGrp="1"/>
          </p:cNvSpPr>
          <p:nvPr>
            <p:ph idx="1"/>
          </p:nvPr>
        </p:nvSpPr>
        <p:spPr/>
        <p:txBody>
          <a:bodyPr/>
          <a:lstStyle/>
          <a:p>
            <a:pPr marL="173736" indent="-173736"/>
            <a:r>
              <a:rPr lang="en-US" dirty="0"/>
              <a:t>General information about the intervention (yearly)</a:t>
            </a:r>
          </a:p>
          <a:p>
            <a:pPr marL="457200" lvl="1" indent="-173736"/>
            <a:r>
              <a:rPr lang="en-US" dirty="0"/>
              <a:t>Which students it serves</a:t>
            </a:r>
          </a:p>
          <a:p>
            <a:pPr marL="457200" lvl="1" indent="-173736"/>
            <a:r>
              <a:rPr lang="en-US" dirty="0"/>
              <a:t>How many students it can serve at one time</a:t>
            </a:r>
          </a:p>
          <a:p>
            <a:pPr marL="457200" lvl="1" indent="-173736"/>
            <a:r>
              <a:rPr lang="en-US" dirty="0"/>
              <a:t>How to identify and nominate a student for the intervention</a:t>
            </a:r>
          </a:p>
          <a:p>
            <a:pPr marL="457200" lvl="1" indent="-173736"/>
            <a:r>
              <a:rPr lang="en-US" dirty="0"/>
              <a:t>Who coordinates the intervention and who facilitates the groups</a:t>
            </a:r>
          </a:p>
          <a:p>
            <a:pPr marL="173736" indent="-173736"/>
            <a:r>
              <a:rPr lang="en-US" dirty="0"/>
              <a:t>Ongoing updates (each quarter or semester)</a:t>
            </a:r>
          </a:p>
          <a:p>
            <a:pPr marL="457200" lvl="1" indent="-173736"/>
            <a:r>
              <a:rPr lang="en-US" dirty="0"/>
              <a:t>How many students have participated</a:t>
            </a:r>
          </a:p>
          <a:p>
            <a:pPr marL="457200" lvl="1" indent="-173736"/>
            <a:r>
              <a:rPr lang="en-US" dirty="0"/>
              <a:t>Overall effectiveness of the intervention</a:t>
            </a:r>
          </a:p>
        </p:txBody>
      </p:sp>
    </p:spTree>
    <p:extLst>
      <p:ext uri="{BB962C8B-B14F-4D97-AF65-F5344CB8AC3E}">
        <p14:creationId xmlns:p14="http://schemas.microsoft.com/office/powerpoint/2010/main" val="42743488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AEC1A-7193-4BD7-9357-E8F243AC0136}"/>
              </a:ext>
            </a:extLst>
          </p:cNvPr>
          <p:cNvSpPr>
            <a:spLocks noGrp="1"/>
          </p:cNvSpPr>
          <p:nvPr>
            <p:ph type="title"/>
          </p:nvPr>
        </p:nvSpPr>
        <p:spPr/>
        <p:txBody>
          <a:bodyPr/>
          <a:lstStyle/>
          <a:p>
            <a:r>
              <a:rPr lang="en-US" i="1" dirty="0"/>
              <a:t>Some</a:t>
            </a:r>
            <a:r>
              <a:rPr lang="en-US" dirty="0"/>
              <a:t> Staff Need Additional Training</a:t>
            </a:r>
          </a:p>
        </p:txBody>
      </p:sp>
      <p:sp>
        <p:nvSpPr>
          <p:cNvPr id="3" name="Content Placeholder 2">
            <a:extLst>
              <a:ext uri="{FF2B5EF4-FFF2-40B4-BE49-F238E27FC236}">
                <a16:creationId xmlns:a16="http://schemas.microsoft.com/office/drawing/2014/main" id="{D8AE30FF-C263-4E31-A99F-1186733B6920}"/>
              </a:ext>
            </a:extLst>
          </p:cNvPr>
          <p:cNvSpPr>
            <a:spLocks noGrp="1"/>
          </p:cNvSpPr>
          <p:nvPr>
            <p:ph idx="1"/>
          </p:nvPr>
        </p:nvSpPr>
        <p:spPr>
          <a:xfrm>
            <a:off x="838200" y="1950720"/>
            <a:ext cx="10515600" cy="3954780"/>
          </a:xfrm>
        </p:spPr>
        <p:txBody>
          <a:bodyPr/>
          <a:lstStyle/>
          <a:p>
            <a:pPr marL="173736" indent="-173736"/>
            <a:r>
              <a:rPr lang="en-US" dirty="0"/>
              <a:t>Staff who will be in regular contact with students in the interventions or who will support students in generalization (e.g., specials teachers, librarian, nurse, counselor, etc.) need to know:</a:t>
            </a:r>
          </a:p>
          <a:p>
            <a:pPr marL="457200" lvl="1" indent="-173736"/>
            <a:r>
              <a:rPr lang="en-US" dirty="0"/>
              <a:t>Specific skills learned in the groups and how students complete these skills</a:t>
            </a:r>
          </a:p>
          <a:p>
            <a:pPr marL="457200" lvl="1" indent="-173736"/>
            <a:r>
              <a:rPr lang="en-US" dirty="0"/>
              <a:t>How to give students prompts and pre-corrects</a:t>
            </a:r>
          </a:p>
          <a:p>
            <a:pPr marL="457200" lvl="1" indent="-173736"/>
            <a:r>
              <a:rPr lang="en-US" dirty="0"/>
              <a:t>How to give students positive, specific feedback</a:t>
            </a:r>
          </a:p>
        </p:txBody>
      </p:sp>
    </p:spTree>
    <p:extLst>
      <p:ext uri="{BB962C8B-B14F-4D97-AF65-F5344CB8AC3E}">
        <p14:creationId xmlns:p14="http://schemas.microsoft.com/office/powerpoint/2010/main" val="42372249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03AF6-3329-4ED8-8F6E-3C30B3A821E8}"/>
              </a:ext>
            </a:extLst>
          </p:cNvPr>
          <p:cNvSpPr>
            <a:spLocks noGrp="1"/>
          </p:cNvSpPr>
          <p:nvPr>
            <p:ph type="title"/>
          </p:nvPr>
        </p:nvSpPr>
        <p:spPr/>
        <p:txBody>
          <a:bodyPr/>
          <a:lstStyle/>
          <a:p>
            <a:r>
              <a:rPr lang="en-US" dirty="0"/>
              <a:t>A</a:t>
            </a:r>
            <a:r>
              <a:rPr lang="en-US" i="1" dirty="0"/>
              <a:t> Few </a:t>
            </a:r>
            <a:r>
              <a:rPr lang="en-US" dirty="0"/>
              <a:t>Staff Need More Intense Training</a:t>
            </a:r>
          </a:p>
        </p:txBody>
      </p:sp>
      <p:sp>
        <p:nvSpPr>
          <p:cNvPr id="3" name="Content Placeholder 2">
            <a:extLst>
              <a:ext uri="{FF2B5EF4-FFF2-40B4-BE49-F238E27FC236}">
                <a16:creationId xmlns:a16="http://schemas.microsoft.com/office/drawing/2014/main" id="{8251C506-4FFD-49C4-86EC-EC279BD7E354}"/>
              </a:ext>
            </a:extLst>
          </p:cNvPr>
          <p:cNvSpPr>
            <a:spLocks noGrp="1"/>
          </p:cNvSpPr>
          <p:nvPr>
            <p:ph idx="1"/>
          </p:nvPr>
        </p:nvSpPr>
        <p:spPr>
          <a:xfrm>
            <a:off x="838200" y="1938528"/>
            <a:ext cx="10515600" cy="3966972"/>
          </a:xfrm>
        </p:spPr>
        <p:txBody>
          <a:bodyPr/>
          <a:lstStyle/>
          <a:p>
            <a:pPr marL="173736" indent="-173736"/>
            <a:r>
              <a:rPr lang="en-US" dirty="0"/>
              <a:t>Classroom teachers with students in social skills groups will need training from the intervention coordinator on:</a:t>
            </a:r>
          </a:p>
          <a:p>
            <a:pPr marL="457200" lvl="1" indent="-173736"/>
            <a:r>
              <a:rPr lang="en-US" dirty="0"/>
              <a:t>How to complete daily progress reports (DPR)</a:t>
            </a:r>
          </a:p>
          <a:p>
            <a:pPr marL="457200" lvl="1" indent="-173736"/>
            <a:r>
              <a:rPr lang="en-US" dirty="0"/>
              <a:t>How to give specific, positive, and corrective feedback to the student when completing the DPR</a:t>
            </a:r>
          </a:p>
          <a:p>
            <a:pPr marL="457200" lvl="1" indent="-173736"/>
            <a:r>
              <a:rPr lang="en-US" dirty="0"/>
              <a:t>How to submit data from DPR</a:t>
            </a:r>
          </a:p>
          <a:p>
            <a:pPr marL="457200" lvl="1" indent="-173736"/>
            <a:r>
              <a:rPr lang="en-US" dirty="0"/>
              <a:t>How to support students that are fading from the intervention or moving to self-monitoring</a:t>
            </a:r>
          </a:p>
        </p:txBody>
      </p:sp>
    </p:spTree>
    <p:extLst>
      <p:ext uri="{BB962C8B-B14F-4D97-AF65-F5344CB8AC3E}">
        <p14:creationId xmlns:p14="http://schemas.microsoft.com/office/powerpoint/2010/main" val="28810364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867FC-E703-44B9-9B1B-A757BAF21A8D}"/>
              </a:ext>
            </a:extLst>
          </p:cNvPr>
          <p:cNvSpPr>
            <a:spLocks noGrp="1"/>
          </p:cNvSpPr>
          <p:nvPr>
            <p:ph type="title"/>
          </p:nvPr>
        </p:nvSpPr>
        <p:spPr/>
        <p:txBody>
          <a:bodyPr/>
          <a:lstStyle/>
          <a:p>
            <a:r>
              <a:rPr lang="en-US" dirty="0"/>
              <a:t>Student Training</a:t>
            </a:r>
          </a:p>
        </p:txBody>
      </p:sp>
      <p:sp>
        <p:nvSpPr>
          <p:cNvPr id="3" name="Content Placeholder 2">
            <a:extLst>
              <a:ext uri="{FF2B5EF4-FFF2-40B4-BE49-F238E27FC236}">
                <a16:creationId xmlns:a16="http://schemas.microsoft.com/office/drawing/2014/main" id="{A4AC8DDE-F532-4CBF-9ACE-7DB2A8470F61}"/>
              </a:ext>
            </a:extLst>
          </p:cNvPr>
          <p:cNvSpPr>
            <a:spLocks noGrp="1"/>
          </p:cNvSpPr>
          <p:nvPr>
            <p:ph idx="1"/>
          </p:nvPr>
        </p:nvSpPr>
        <p:spPr>
          <a:xfrm>
            <a:off x="838200" y="1938528"/>
            <a:ext cx="10515600" cy="3966972"/>
          </a:xfrm>
        </p:spPr>
        <p:txBody>
          <a:bodyPr/>
          <a:lstStyle/>
          <a:p>
            <a:pPr marL="173736" indent="-173736"/>
            <a:r>
              <a:rPr lang="en-US" dirty="0"/>
              <a:t>Students will need an orientation to the intervention:</a:t>
            </a:r>
          </a:p>
          <a:p>
            <a:pPr marL="457200" lvl="1" indent="-173736">
              <a:spcBef>
                <a:spcPts val="1000"/>
              </a:spcBef>
            </a:pPr>
            <a:r>
              <a:rPr lang="en-US" dirty="0"/>
              <a:t>When and where to go for the group sessions</a:t>
            </a:r>
          </a:p>
          <a:p>
            <a:pPr marL="457200" lvl="1" indent="-173736">
              <a:spcBef>
                <a:spcPts val="1000"/>
              </a:spcBef>
            </a:pPr>
            <a:r>
              <a:rPr lang="en-US" dirty="0"/>
              <a:t>How to use the DPR</a:t>
            </a:r>
          </a:p>
          <a:p>
            <a:pPr marL="457200" lvl="1" indent="-173736">
              <a:spcBef>
                <a:spcPts val="1000"/>
              </a:spcBef>
            </a:pPr>
            <a:r>
              <a:rPr lang="en-US" dirty="0"/>
              <a:t>Who will be helping them practice their skills outside of the group time</a:t>
            </a:r>
          </a:p>
          <a:p>
            <a:pPr marL="457200" lvl="1" indent="-173736">
              <a:spcBef>
                <a:spcPts val="1000"/>
              </a:spcBef>
            </a:pPr>
            <a:r>
              <a:rPr lang="en-US" dirty="0"/>
              <a:t>When they will receive feedback on their progress (e.g., the coordinator will have a short conference with the student every two weeks to look at the graph of their data)</a:t>
            </a:r>
          </a:p>
        </p:txBody>
      </p:sp>
    </p:spTree>
    <p:extLst>
      <p:ext uri="{BB962C8B-B14F-4D97-AF65-F5344CB8AC3E}">
        <p14:creationId xmlns:p14="http://schemas.microsoft.com/office/powerpoint/2010/main" val="360790577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1B190-AADA-499A-B34E-98951233B2E0}"/>
              </a:ext>
            </a:extLst>
          </p:cNvPr>
          <p:cNvSpPr>
            <a:spLocks noGrp="1"/>
          </p:cNvSpPr>
          <p:nvPr>
            <p:ph type="title"/>
          </p:nvPr>
        </p:nvSpPr>
        <p:spPr/>
        <p:txBody>
          <a:bodyPr/>
          <a:lstStyle/>
          <a:p>
            <a:r>
              <a:rPr lang="en-US" dirty="0"/>
              <a:t>Training For Families</a:t>
            </a:r>
          </a:p>
        </p:txBody>
      </p:sp>
      <p:sp>
        <p:nvSpPr>
          <p:cNvPr id="3" name="Content Placeholder 2">
            <a:extLst>
              <a:ext uri="{FF2B5EF4-FFF2-40B4-BE49-F238E27FC236}">
                <a16:creationId xmlns:a16="http://schemas.microsoft.com/office/drawing/2014/main" id="{913CD60A-B174-4612-8B3C-0004EE04A5B1}"/>
              </a:ext>
            </a:extLst>
          </p:cNvPr>
          <p:cNvSpPr>
            <a:spLocks noGrp="1"/>
          </p:cNvSpPr>
          <p:nvPr>
            <p:ph idx="1"/>
          </p:nvPr>
        </p:nvSpPr>
        <p:spPr>
          <a:xfrm>
            <a:off x="838200" y="1938528"/>
            <a:ext cx="10515600" cy="3966972"/>
          </a:xfrm>
        </p:spPr>
        <p:txBody>
          <a:bodyPr/>
          <a:lstStyle/>
          <a:p>
            <a:pPr marL="173736" indent="-173736"/>
            <a:r>
              <a:rPr lang="en-US" dirty="0"/>
              <a:t>Families will need an introduction to the intervention.</a:t>
            </a:r>
          </a:p>
          <a:p>
            <a:pPr marL="457200" lvl="1" indent="-173736">
              <a:spcBef>
                <a:spcPts val="1000"/>
              </a:spcBef>
            </a:pPr>
            <a:r>
              <a:rPr lang="en-US" dirty="0"/>
              <a:t>Basic procedures (group sessions, feedback from teacher, support from other staff, etc.)</a:t>
            </a:r>
          </a:p>
          <a:p>
            <a:pPr marL="457200" lvl="1" indent="-173736">
              <a:spcBef>
                <a:spcPts val="1000"/>
              </a:spcBef>
            </a:pPr>
            <a:r>
              <a:rPr lang="en-US" dirty="0"/>
              <a:t>Skills students are learning so they can encourage and support them in maintaining these skills at home</a:t>
            </a:r>
          </a:p>
          <a:p>
            <a:pPr marL="457200" lvl="1" indent="-173736">
              <a:spcBef>
                <a:spcPts val="1000"/>
              </a:spcBef>
            </a:pPr>
            <a:r>
              <a:rPr lang="en-US" dirty="0"/>
              <a:t>When they will receive updates on progress</a:t>
            </a:r>
          </a:p>
        </p:txBody>
      </p:sp>
    </p:spTree>
    <p:extLst>
      <p:ext uri="{BB962C8B-B14F-4D97-AF65-F5344CB8AC3E}">
        <p14:creationId xmlns:p14="http://schemas.microsoft.com/office/powerpoint/2010/main" val="32968350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336BDDF-2834-4AF5-832A-1F0528043F74}"/>
              </a:ext>
            </a:extLst>
          </p:cNvPr>
          <p:cNvSpPr>
            <a:spLocks noGrp="1"/>
          </p:cNvSpPr>
          <p:nvPr>
            <p:ph type="title"/>
          </p:nvPr>
        </p:nvSpPr>
        <p:spPr/>
        <p:txBody>
          <a:bodyPr>
            <a:normAutofit/>
          </a:bodyPr>
          <a:lstStyle/>
          <a:p>
            <a:r>
              <a:rPr lang="en-US" sz="5400" dirty="0">
                <a:solidFill>
                  <a:schemeClr val="bg1"/>
                </a:solidFill>
              </a:rPr>
              <a:t>Summary and Resources</a:t>
            </a:r>
          </a:p>
        </p:txBody>
      </p:sp>
    </p:spTree>
    <p:extLst>
      <p:ext uri="{BB962C8B-B14F-4D97-AF65-F5344CB8AC3E}">
        <p14:creationId xmlns:p14="http://schemas.microsoft.com/office/powerpoint/2010/main" val="111303481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9936FB9-B22D-43B2-9005-F7F062310376}"/>
              </a:ext>
            </a:extLst>
          </p:cNvPr>
          <p:cNvSpPr>
            <a:spLocks noGrp="1"/>
          </p:cNvSpPr>
          <p:nvPr>
            <p:ph idx="1"/>
          </p:nvPr>
        </p:nvSpPr>
        <p:spPr>
          <a:xfrm>
            <a:off x="5795734" y="869795"/>
            <a:ext cx="6172200" cy="5207620"/>
          </a:xfrm>
        </p:spPr>
        <p:txBody>
          <a:bodyPr>
            <a:normAutofit lnSpcReduction="10000"/>
          </a:bodyPr>
          <a:lstStyle/>
          <a:p>
            <a:pPr marL="173736" lvl="0" indent="-173736"/>
            <a:r>
              <a:rPr lang="en-US" dirty="0"/>
              <a:t>Social skills groups are designed to address a variety of types of social skills, with targeted deficit areas.</a:t>
            </a:r>
          </a:p>
          <a:p>
            <a:pPr marL="173736" lvl="0" indent="-173736"/>
            <a:r>
              <a:rPr lang="en-US" dirty="0"/>
              <a:t>Steps needed to effectively implement this intervention:</a:t>
            </a:r>
          </a:p>
          <a:p>
            <a:pPr marL="457200" lvl="1" indent="-173736"/>
            <a:r>
              <a:rPr lang="en-US" dirty="0"/>
              <a:t>Planning/organization</a:t>
            </a:r>
          </a:p>
          <a:p>
            <a:pPr marL="457200" lvl="1" indent="-173736"/>
            <a:r>
              <a:rPr lang="en-US" dirty="0"/>
              <a:t>Assessment</a:t>
            </a:r>
          </a:p>
          <a:p>
            <a:pPr marL="457200" lvl="1" indent="-173736"/>
            <a:r>
              <a:rPr lang="en-US" dirty="0"/>
              <a:t>Lesson Plans</a:t>
            </a:r>
          </a:p>
          <a:p>
            <a:pPr marL="457200" lvl="1" indent="-173736"/>
            <a:r>
              <a:rPr lang="en-US" dirty="0"/>
              <a:t>Teaching</a:t>
            </a:r>
          </a:p>
          <a:p>
            <a:pPr marL="457200" lvl="1" indent="-173736"/>
            <a:r>
              <a:rPr lang="en-US" dirty="0"/>
              <a:t>Generalization</a:t>
            </a:r>
          </a:p>
          <a:p>
            <a:pPr marL="457200" lvl="1" indent="-173736"/>
            <a:r>
              <a:rPr lang="en-US" dirty="0"/>
              <a:t>Progress monitoring</a:t>
            </a:r>
          </a:p>
          <a:p>
            <a:pPr marL="173736" indent="-173736"/>
            <a:r>
              <a:rPr lang="en-US" dirty="0"/>
              <a:t>Training will be needed for students, staff, and families.</a:t>
            </a:r>
            <a:endParaRPr lang="en-US" sz="2400" dirty="0"/>
          </a:p>
        </p:txBody>
      </p:sp>
      <p:sp>
        <p:nvSpPr>
          <p:cNvPr id="4" name="Title 3">
            <a:extLst>
              <a:ext uri="{FF2B5EF4-FFF2-40B4-BE49-F238E27FC236}">
                <a16:creationId xmlns:a16="http://schemas.microsoft.com/office/drawing/2014/main" id="{8F4AAFD3-93A9-4446-85F5-1FF57ABADC0C}"/>
              </a:ext>
            </a:extLst>
          </p:cNvPr>
          <p:cNvSpPr>
            <a:spLocks noGrp="1"/>
          </p:cNvSpPr>
          <p:nvPr>
            <p:ph type="title"/>
          </p:nvPr>
        </p:nvSpPr>
        <p:spPr/>
        <p:txBody>
          <a:bodyPr/>
          <a:lstStyle/>
          <a:p>
            <a:r>
              <a:rPr lang="en-US" dirty="0"/>
              <a:t>Summary</a:t>
            </a:r>
          </a:p>
        </p:txBody>
      </p:sp>
    </p:spTree>
    <p:extLst>
      <p:ext uri="{BB962C8B-B14F-4D97-AF65-F5344CB8AC3E}">
        <p14:creationId xmlns:p14="http://schemas.microsoft.com/office/powerpoint/2010/main" val="22563344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0B6DF-CC60-4F3E-81CF-832B8C927489}"/>
              </a:ext>
            </a:extLst>
          </p:cNvPr>
          <p:cNvSpPr>
            <a:spLocks noGrp="1"/>
          </p:cNvSpPr>
          <p:nvPr>
            <p:ph type="title"/>
          </p:nvPr>
        </p:nvSpPr>
        <p:spPr/>
        <p:txBody>
          <a:bodyPr>
            <a:normAutofit/>
          </a:bodyPr>
          <a:lstStyle/>
          <a:p>
            <a:r>
              <a:rPr lang="en-US" sz="5400" dirty="0">
                <a:solidFill>
                  <a:schemeClr val="bg1"/>
                </a:solidFill>
              </a:rPr>
              <a:t>Social Skills Groups</a:t>
            </a:r>
          </a:p>
        </p:txBody>
      </p:sp>
    </p:spTree>
    <p:extLst>
      <p:ext uri="{BB962C8B-B14F-4D97-AF65-F5344CB8AC3E}">
        <p14:creationId xmlns:p14="http://schemas.microsoft.com/office/powerpoint/2010/main" val="231045829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1DB8DE7-0CD7-4D29-B747-40D6BFFC6551}"/>
              </a:ext>
            </a:extLst>
          </p:cNvPr>
          <p:cNvSpPr>
            <a:spLocks noGrp="1"/>
          </p:cNvSpPr>
          <p:nvPr>
            <p:ph idx="1"/>
          </p:nvPr>
        </p:nvSpPr>
        <p:spPr>
          <a:xfrm>
            <a:off x="5795734" y="1688951"/>
            <a:ext cx="6172200" cy="4165777"/>
          </a:xfrm>
        </p:spPr>
        <p:txBody>
          <a:bodyPr/>
          <a:lstStyle/>
          <a:p>
            <a:pPr marL="173736" indent="-173736"/>
            <a:r>
              <a:rPr lang="en-US" dirty="0">
                <a:hlinkClick r:id="rId3"/>
              </a:rPr>
              <a:t>Missouri SW-PBS Tier II Workbook</a:t>
            </a:r>
            <a:endParaRPr lang="en-US" dirty="0"/>
          </a:p>
          <a:p>
            <a:pPr marL="173736" indent="-173736"/>
            <a:r>
              <a:rPr lang="en-US" dirty="0">
                <a:hlinkClick r:id="rId4"/>
              </a:rPr>
              <a:t>Social Emotional Learning Curriculums</a:t>
            </a:r>
          </a:p>
          <a:p>
            <a:pPr marL="173736" indent="-173736"/>
            <a:r>
              <a:rPr lang="en-US" dirty="0">
                <a:hlinkClick r:id="rId5"/>
              </a:rPr>
              <a:t>PATHS Program </a:t>
            </a:r>
            <a:endParaRPr lang="en-US" dirty="0"/>
          </a:p>
          <a:p>
            <a:pPr marL="173736" indent="-173736"/>
            <a:r>
              <a:rPr lang="en-US" dirty="0">
                <a:hlinkClick r:id="rId6"/>
              </a:rPr>
              <a:t>Evidence Based Social Skill Instruction Programs</a:t>
            </a:r>
            <a:r>
              <a:rPr lang="en-US" dirty="0"/>
              <a:t> </a:t>
            </a:r>
          </a:p>
          <a:p>
            <a:pPr marL="173736" indent="-173736"/>
            <a:r>
              <a:rPr lang="en-US" dirty="0">
                <a:hlinkClick r:id="rId7"/>
              </a:rPr>
              <a:t>Second Step</a:t>
            </a:r>
            <a:endParaRPr lang="en-US" dirty="0"/>
          </a:p>
          <a:p>
            <a:pPr marL="173736" indent="-173736"/>
            <a:r>
              <a:rPr lang="en-US" dirty="0">
                <a:hlinkClick r:id="rId8"/>
              </a:rPr>
              <a:t>G.U.I.D.E. For Life</a:t>
            </a:r>
            <a:endParaRPr lang="en-US" dirty="0"/>
          </a:p>
          <a:p>
            <a:pPr marL="173736" indent="-173736"/>
            <a:r>
              <a:rPr lang="en-US" dirty="0">
                <a:hlinkClick r:id="rId9"/>
              </a:rPr>
              <a:t>High-Leverage Practices</a:t>
            </a:r>
            <a:endParaRPr lang="en-US" dirty="0"/>
          </a:p>
          <a:p>
            <a:endParaRPr lang="en-US" dirty="0"/>
          </a:p>
        </p:txBody>
      </p:sp>
      <p:sp>
        <p:nvSpPr>
          <p:cNvPr id="3" name="Title 2">
            <a:extLst>
              <a:ext uri="{FF2B5EF4-FFF2-40B4-BE49-F238E27FC236}">
                <a16:creationId xmlns:a16="http://schemas.microsoft.com/office/drawing/2014/main" id="{E3FB5B7D-2BE7-45C5-AB98-FDECE2FE6089}"/>
              </a:ext>
            </a:extLst>
          </p:cNvPr>
          <p:cNvSpPr>
            <a:spLocks noGrp="1"/>
          </p:cNvSpPr>
          <p:nvPr>
            <p:ph type="title"/>
          </p:nvPr>
        </p:nvSpPr>
        <p:spPr/>
        <p:txBody>
          <a:bodyPr/>
          <a:lstStyle/>
          <a:p>
            <a:r>
              <a:rPr lang="en-US" dirty="0"/>
              <a:t>Resources</a:t>
            </a:r>
          </a:p>
        </p:txBody>
      </p:sp>
    </p:spTree>
    <p:extLst>
      <p:ext uri="{BB962C8B-B14F-4D97-AF65-F5344CB8AC3E}">
        <p14:creationId xmlns:p14="http://schemas.microsoft.com/office/powerpoint/2010/main" val="271553795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9CF79D-29C7-4C20-941D-F4FFF2729092}"/>
              </a:ext>
            </a:extLst>
          </p:cNvPr>
          <p:cNvSpPr>
            <a:spLocks noGrp="1"/>
          </p:cNvSpPr>
          <p:nvPr>
            <p:ph type="title"/>
          </p:nvPr>
        </p:nvSpPr>
        <p:spPr>
          <a:xfrm>
            <a:off x="94593" y="1278322"/>
            <a:ext cx="12192000" cy="224658"/>
          </a:xfrm>
        </p:spPr>
        <p:txBody>
          <a:bodyPr>
            <a:normAutofit fontScale="90000"/>
          </a:bodyPr>
          <a:lstStyle/>
          <a:p>
            <a:r>
              <a:rPr lang="en-US" dirty="0"/>
              <a:t>Research Articles on Academic Enablers:</a:t>
            </a:r>
            <a:br>
              <a:rPr lang="en-US" dirty="0"/>
            </a:br>
            <a:endParaRPr lang="en-US" dirty="0"/>
          </a:p>
        </p:txBody>
      </p:sp>
      <p:sp>
        <p:nvSpPr>
          <p:cNvPr id="2" name="Content Placeholder 1">
            <a:extLst>
              <a:ext uri="{FF2B5EF4-FFF2-40B4-BE49-F238E27FC236}">
                <a16:creationId xmlns:a16="http://schemas.microsoft.com/office/drawing/2014/main" id="{D7BE1BCF-5FE1-4D0C-BB77-5047B748DC59}"/>
              </a:ext>
            </a:extLst>
          </p:cNvPr>
          <p:cNvSpPr>
            <a:spLocks noGrp="1"/>
          </p:cNvSpPr>
          <p:nvPr>
            <p:ph idx="1"/>
          </p:nvPr>
        </p:nvSpPr>
        <p:spPr/>
        <p:txBody>
          <a:bodyPr>
            <a:normAutofit fontScale="77500" lnSpcReduction="20000"/>
          </a:bodyPr>
          <a:lstStyle/>
          <a:p>
            <a:pPr marL="0" indent="0">
              <a:lnSpc>
                <a:spcPct val="110000"/>
              </a:lnSpc>
              <a:spcBef>
                <a:spcPts val="500"/>
              </a:spcBef>
              <a:buNone/>
            </a:pPr>
            <a:r>
              <a:rPr lang="en-US" dirty="0"/>
              <a:t>Below is a reference of research articles on academic enabler:</a:t>
            </a:r>
          </a:p>
          <a:p>
            <a:pPr marL="173736" indent="-173736">
              <a:lnSpc>
                <a:spcPct val="110000"/>
              </a:lnSpc>
              <a:spcBef>
                <a:spcPts val="500"/>
              </a:spcBef>
            </a:pPr>
            <a:r>
              <a:rPr lang="en-US" dirty="0"/>
              <a:t>Caldarella, P., &amp; Merrell, K. W. (1997). Common dimensions of social skills of children and adolescents: A taxonomy of positive behaviors. The School Psychology Review, 26(2), 264-278. </a:t>
            </a:r>
          </a:p>
          <a:p>
            <a:pPr marL="173736" indent="-173736">
              <a:lnSpc>
                <a:spcPct val="110000"/>
              </a:lnSpc>
              <a:spcBef>
                <a:spcPts val="500"/>
              </a:spcBef>
            </a:pPr>
            <a:r>
              <a:rPr lang="en-US" dirty="0" err="1"/>
              <a:t>DiPerna</a:t>
            </a:r>
            <a:r>
              <a:rPr lang="en-US" dirty="0"/>
              <a:t>, J. C., &amp; Elliott, S. N. (1999). Development and validation of the Academic Competence Evaluation Scales. Journal of Psychoeducational Assessment, 17, 207-225. </a:t>
            </a:r>
          </a:p>
          <a:p>
            <a:pPr marL="173736" indent="-173736">
              <a:lnSpc>
                <a:spcPct val="110000"/>
              </a:lnSpc>
              <a:spcBef>
                <a:spcPts val="500"/>
              </a:spcBef>
            </a:pPr>
            <a:r>
              <a:rPr lang="en-US" dirty="0"/>
              <a:t>Elliott, S. N., &amp; Gresham, F. M. (2007). Social skills improvement system: </a:t>
            </a:r>
            <a:r>
              <a:rPr lang="en-US" dirty="0" err="1"/>
              <a:t>Classwide</a:t>
            </a:r>
            <a:r>
              <a:rPr lang="en-US" dirty="0"/>
              <a:t> intervention   program teacher’s guide. Minneapolis, MN: Pearson. </a:t>
            </a:r>
          </a:p>
          <a:p>
            <a:pPr marL="173736" indent="-173736">
              <a:lnSpc>
                <a:spcPct val="110000"/>
              </a:lnSpc>
              <a:spcBef>
                <a:spcPts val="500"/>
              </a:spcBef>
            </a:pPr>
            <a:r>
              <a:rPr lang="en-US" dirty="0"/>
              <a:t>Elliott, S. N, &amp; Gresham, F. M. (1991). Social skills intervention guide: Practical strategies for social skills training. Circle Pines, MN: American Guidance. </a:t>
            </a:r>
          </a:p>
          <a:p>
            <a:pPr marL="173736" indent="-173736">
              <a:lnSpc>
                <a:spcPct val="110000"/>
              </a:lnSpc>
              <a:spcBef>
                <a:spcPts val="500"/>
              </a:spcBef>
            </a:pPr>
            <a:r>
              <a:rPr lang="en-US" dirty="0"/>
              <a:t> Gresham, F. M. (1998). Social skills training: Should we raze, remodel, or rebuild? Behavioral Disorders, 24, 19–25. 201.  </a:t>
            </a:r>
          </a:p>
        </p:txBody>
      </p:sp>
    </p:spTree>
    <p:extLst>
      <p:ext uri="{BB962C8B-B14F-4D97-AF65-F5344CB8AC3E}">
        <p14:creationId xmlns:p14="http://schemas.microsoft.com/office/powerpoint/2010/main" val="422693374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E6780-FF73-4D5C-9FCD-095DD7950E34}"/>
              </a:ext>
            </a:extLst>
          </p:cNvPr>
          <p:cNvSpPr>
            <a:spLocks noGrp="1"/>
          </p:cNvSpPr>
          <p:nvPr>
            <p:ph type="title"/>
          </p:nvPr>
        </p:nvSpPr>
        <p:spPr>
          <a:xfrm>
            <a:off x="0" y="767255"/>
            <a:ext cx="12192000" cy="462455"/>
          </a:xfrm>
        </p:spPr>
        <p:txBody>
          <a:bodyPr>
            <a:normAutofit fontScale="90000"/>
          </a:bodyPr>
          <a:lstStyle/>
          <a:p>
            <a:r>
              <a:rPr lang="en-US" sz="4400" dirty="0"/>
              <a:t>Research on Academic Enablers continued</a:t>
            </a:r>
          </a:p>
        </p:txBody>
      </p:sp>
      <p:sp>
        <p:nvSpPr>
          <p:cNvPr id="3" name="Content Placeholder 2">
            <a:extLst>
              <a:ext uri="{FF2B5EF4-FFF2-40B4-BE49-F238E27FC236}">
                <a16:creationId xmlns:a16="http://schemas.microsoft.com/office/drawing/2014/main" id="{89DD52B3-2D3B-4C9A-BC75-C190E5D4478F}"/>
              </a:ext>
            </a:extLst>
          </p:cNvPr>
          <p:cNvSpPr>
            <a:spLocks noGrp="1"/>
          </p:cNvSpPr>
          <p:nvPr>
            <p:ph idx="1"/>
          </p:nvPr>
        </p:nvSpPr>
        <p:spPr>
          <a:xfrm>
            <a:off x="838200" y="1334814"/>
            <a:ext cx="10515600" cy="4570686"/>
          </a:xfrm>
        </p:spPr>
        <p:txBody>
          <a:bodyPr>
            <a:noAutofit/>
          </a:bodyPr>
          <a:lstStyle/>
          <a:p>
            <a:pPr marL="173736" indent="-173736">
              <a:lnSpc>
                <a:spcPct val="110000"/>
              </a:lnSpc>
              <a:spcBef>
                <a:spcPts val="500"/>
              </a:spcBef>
            </a:pPr>
            <a:r>
              <a:rPr lang="en-US" sz="2000" dirty="0"/>
              <a:t>Gresham, F. M. (1981). Social skills training with handicapped children: A review. Review of Educational Research, 51, 139–176.  </a:t>
            </a:r>
          </a:p>
          <a:p>
            <a:pPr marL="173736" indent="-173736">
              <a:lnSpc>
                <a:spcPct val="110000"/>
              </a:lnSpc>
              <a:spcBef>
                <a:spcPts val="500"/>
              </a:spcBef>
            </a:pPr>
            <a:r>
              <a:rPr lang="en-US" sz="2000" dirty="0"/>
              <a:t>Gresham, F. M., Cook, C. R., Crews, S. D., &amp; Kern, L. (2004). Social skills training for children and   youth with emotional and behavioral disorders: Validity considerations and future directions.   Behavioral Disorders, 30, 19-33.  Gresham, F. M., </a:t>
            </a:r>
            <a:r>
              <a:rPr lang="en-US" sz="2000" dirty="0" err="1"/>
              <a:t>Sugai</a:t>
            </a:r>
            <a:r>
              <a:rPr lang="en-US" sz="2000" dirty="0"/>
              <a:t>, G., &amp; Horner, R. H. (2001). Social competence of students with high-incidence disabilities: Conceptual and methodological issues in interpreting outcomes of social skills training. Exceptional Children, 67, 311-311. </a:t>
            </a:r>
          </a:p>
          <a:p>
            <a:pPr marL="173736" indent="-173736">
              <a:lnSpc>
                <a:spcPct val="110000"/>
              </a:lnSpc>
              <a:spcBef>
                <a:spcPts val="500"/>
              </a:spcBef>
            </a:pPr>
            <a:r>
              <a:rPr lang="en-US" sz="2000" dirty="0"/>
              <a:t>Gresham, F. M., Van, M. B., &amp; Cook, C.R. (2006). Social skills training for teaching replacement behaviors: Remediating acquisition deficits in at-risk students. Behavioral Disorders, 31(4), 363-377. </a:t>
            </a:r>
          </a:p>
          <a:p>
            <a:pPr marL="173736" indent="-173736">
              <a:lnSpc>
                <a:spcPct val="110000"/>
              </a:lnSpc>
              <a:spcBef>
                <a:spcPts val="500"/>
              </a:spcBef>
            </a:pPr>
            <a:r>
              <a:rPr lang="en-US" sz="2000" dirty="0" err="1"/>
              <a:t>Kavale</a:t>
            </a:r>
            <a:r>
              <a:rPr lang="en-US" sz="2000" dirty="0"/>
              <a:t>, M., Mathur, S., </a:t>
            </a:r>
            <a:r>
              <a:rPr lang="en-US" sz="2000" dirty="0" err="1"/>
              <a:t>Forness</a:t>
            </a:r>
            <a:r>
              <a:rPr lang="en-US" sz="2000" dirty="0"/>
              <a:t>, S., Rutherford, R., &amp; Quinn, M. (1999). Effectiveness of social skills training for students with behavior disorders: A meta-analysis. In T. </a:t>
            </a:r>
            <a:r>
              <a:rPr lang="en-US" sz="2000" dirty="0" err="1"/>
              <a:t>Scrugss</a:t>
            </a:r>
            <a:r>
              <a:rPr lang="en-US" sz="2000" dirty="0"/>
              <a:t> &amp; M. Mastropieri (Eds.), Advances in learning and behavioral disorders (Vol 11, pp. 1-26).  </a:t>
            </a:r>
          </a:p>
        </p:txBody>
      </p:sp>
    </p:spTree>
    <p:extLst>
      <p:ext uri="{BB962C8B-B14F-4D97-AF65-F5344CB8AC3E}">
        <p14:creationId xmlns:p14="http://schemas.microsoft.com/office/powerpoint/2010/main" val="57342343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8502EE5-BF27-4881-B5D9-D7C334E5DE17}"/>
              </a:ext>
            </a:extLst>
          </p:cNvPr>
          <p:cNvSpPr>
            <a:spLocks noGrp="1"/>
          </p:cNvSpPr>
          <p:nvPr>
            <p:ph type="body" sz="half" idx="2"/>
          </p:nvPr>
        </p:nvSpPr>
        <p:spPr>
          <a:xfrm>
            <a:off x="1524000" y="3502671"/>
            <a:ext cx="9119616" cy="1983730"/>
          </a:xfrm>
        </p:spPr>
        <p:txBody>
          <a:bodyPr>
            <a:noAutofit/>
          </a:bodyPr>
          <a:lstStyle/>
          <a:p>
            <a:r>
              <a:rPr lang="en-US" dirty="0"/>
              <a:t>Thanks to the following for sharing resources:</a:t>
            </a:r>
          </a:p>
          <a:p>
            <a:pPr marL="173736" indent="-173736">
              <a:buFont typeface="Arial" panose="020B0604020202020204" pitchFamily="34" charset="0"/>
              <a:buChar char="•"/>
            </a:pPr>
            <a:r>
              <a:rPr lang="en-US" dirty="0"/>
              <a:t>OSEP Technical Assistance Center for PBIS</a:t>
            </a:r>
          </a:p>
          <a:p>
            <a:pPr marL="173736" indent="-173736">
              <a:buFont typeface="Arial" panose="020B0604020202020204" pitchFamily="34" charset="0"/>
              <a:buChar char="•"/>
            </a:pPr>
            <a:r>
              <a:rPr lang="en-US" dirty="0"/>
              <a:t>Missouri SW-PBS</a:t>
            </a:r>
          </a:p>
        </p:txBody>
      </p:sp>
      <p:pic>
        <p:nvPicPr>
          <p:cNvPr id="7" name="Google Shape;628;p44" descr="Image result for thank you"/>
          <p:cNvPicPr preferRelativeResize="0"/>
          <p:nvPr/>
        </p:nvPicPr>
        <p:blipFill rotWithShape="1">
          <a:blip r:embed="rId3">
            <a:alphaModFix/>
          </a:blip>
          <a:srcRect t="4898"/>
          <a:stretch/>
        </p:blipFill>
        <p:spPr>
          <a:xfrm>
            <a:off x="2280355" y="324548"/>
            <a:ext cx="6901179" cy="2641675"/>
          </a:xfrm>
          <a:prstGeom prst="rect">
            <a:avLst/>
          </a:prstGeom>
          <a:noFill/>
          <a:ln>
            <a:noFill/>
          </a:ln>
        </p:spPr>
      </p:pic>
    </p:spTree>
    <p:extLst>
      <p:ext uri="{BB962C8B-B14F-4D97-AF65-F5344CB8AC3E}">
        <p14:creationId xmlns:p14="http://schemas.microsoft.com/office/powerpoint/2010/main" val="16709503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DD6117-D7CC-44E6-B1ED-00F3A8BF681D}"/>
              </a:ext>
            </a:extLst>
          </p:cNvPr>
          <p:cNvSpPr>
            <a:spLocks noGrp="1"/>
          </p:cNvSpPr>
          <p:nvPr>
            <p:ph type="title"/>
          </p:nvPr>
        </p:nvSpPr>
        <p:spPr/>
        <p:txBody>
          <a:bodyPr/>
          <a:lstStyle/>
          <a:p>
            <a:r>
              <a:rPr lang="en-US" dirty="0"/>
              <a:t>Why Teach Social Skills?</a:t>
            </a:r>
          </a:p>
        </p:txBody>
      </p:sp>
      <p:sp>
        <p:nvSpPr>
          <p:cNvPr id="4" name="Text Placeholder 3">
            <a:extLst>
              <a:ext uri="{FF2B5EF4-FFF2-40B4-BE49-F238E27FC236}">
                <a16:creationId xmlns:a16="http://schemas.microsoft.com/office/drawing/2014/main" id="{C1215AE7-387D-411A-8D83-79DDF9396465}"/>
              </a:ext>
            </a:extLst>
          </p:cNvPr>
          <p:cNvSpPr>
            <a:spLocks noGrp="1"/>
          </p:cNvSpPr>
          <p:nvPr>
            <p:ph idx="1"/>
          </p:nvPr>
        </p:nvSpPr>
        <p:spPr>
          <a:xfrm>
            <a:off x="838200" y="1938528"/>
            <a:ext cx="10515600" cy="3966972"/>
          </a:xfrm>
        </p:spPr>
        <p:txBody>
          <a:bodyPr/>
          <a:lstStyle/>
          <a:p>
            <a:pPr marL="50800" indent="0">
              <a:buNone/>
            </a:pPr>
            <a:r>
              <a:rPr lang="en-US" dirty="0"/>
              <a:t>Social skills have been considered an “academic enabler,” which means that </a:t>
            </a:r>
            <a:r>
              <a:rPr lang="en-US" u="sng" dirty="0"/>
              <a:t>students with more developed social skills are more successful in the classroom </a:t>
            </a:r>
            <a:r>
              <a:rPr lang="en-US" dirty="0"/>
              <a:t>(e.g., pay better attention, ask questions, consider the view points of others).</a:t>
            </a:r>
          </a:p>
        </p:txBody>
      </p:sp>
      <p:sp>
        <p:nvSpPr>
          <p:cNvPr id="2" name="TextBox 1"/>
          <p:cNvSpPr txBox="1"/>
          <p:nvPr/>
        </p:nvSpPr>
        <p:spPr>
          <a:xfrm>
            <a:off x="3038557" y="6385649"/>
            <a:ext cx="4376928" cy="246221"/>
          </a:xfrm>
          <a:prstGeom prst="rect">
            <a:avLst/>
          </a:prstGeom>
          <a:noFill/>
        </p:spPr>
        <p:txBody>
          <a:bodyPr wrap="square" rtlCol="0">
            <a:spAutoFit/>
          </a:bodyPr>
          <a:lstStyle/>
          <a:p>
            <a:pPr algn="ctr"/>
            <a:r>
              <a:rPr lang="en-US" sz="1000" dirty="0" err="1">
                <a:solidFill>
                  <a:schemeClr val="bg1"/>
                </a:solidFill>
              </a:rPr>
              <a:t>DiPerna</a:t>
            </a:r>
            <a:r>
              <a:rPr lang="en-US" sz="1000" dirty="0">
                <a:solidFill>
                  <a:schemeClr val="bg1"/>
                </a:solidFill>
              </a:rPr>
              <a:t> &amp; Elliott, 1999</a:t>
            </a:r>
          </a:p>
        </p:txBody>
      </p:sp>
    </p:spTree>
    <p:extLst>
      <p:ext uri="{BB962C8B-B14F-4D97-AF65-F5344CB8AC3E}">
        <p14:creationId xmlns:p14="http://schemas.microsoft.com/office/powerpoint/2010/main" val="2556294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5255E-88C1-4626-8BBA-B85CEFAD337F}"/>
              </a:ext>
            </a:extLst>
          </p:cNvPr>
          <p:cNvSpPr>
            <a:spLocks noGrp="1"/>
          </p:cNvSpPr>
          <p:nvPr>
            <p:ph type="title"/>
          </p:nvPr>
        </p:nvSpPr>
        <p:spPr/>
        <p:txBody>
          <a:bodyPr>
            <a:normAutofit/>
          </a:bodyPr>
          <a:lstStyle/>
          <a:p>
            <a:r>
              <a:rPr lang="en-US" dirty="0"/>
              <a:t>Purpose of Social Skills Groups</a:t>
            </a:r>
          </a:p>
        </p:txBody>
      </p:sp>
      <p:sp>
        <p:nvSpPr>
          <p:cNvPr id="3" name="Text Placeholder 2">
            <a:extLst>
              <a:ext uri="{FF2B5EF4-FFF2-40B4-BE49-F238E27FC236}">
                <a16:creationId xmlns:a16="http://schemas.microsoft.com/office/drawing/2014/main" id="{AEA27B2D-D6EE-4F8A-9CC1-5492CE5C4AE6}"/>
              </a:ext>
            </a:extLst>
          </p:cNvPr>
          <p:cNvSpPr>
            <a:spLocks noGrp="1"/>
          </p:cNvSpPr>
          <p:nvPr>
            <p:ph idx="1"/>
          </p:nvPr>
        </p:nvSpPr>
        <p:spPr>
          <a:xfrm>
            <a:off x="838200" y="1938528"/>
            <a:ext cx="10515600" cy="3966972"/>
          </a:xfrm>
        </p:spPr>
        <p:txBody>
          <a:bodyPr/>
          <a:lstStyle/>
          <a:p>
            <a:pPr marL="173736" indent="-173736"/>
            <a:r>
              <a:rPr lang="en-US" dirty="0"/>
              <a:t>Provide more intense social skills instruction to students who don’t respond to Tier I lessons.</a:t>
            </a:r>
          </a:p>
          <a:p>
            <a:pPr marL="173736" indent="-173736"/>
            <a:r>
              <a:rPr lang="en-US" dirty="0"/>
              <a:t>Teach skills to students with common concerns.</a:t>
            </a:r>
          </a:p>
          <a:p>
            <a:pPr marL="173736" indent="-173736"/>
            <a:r>
              <a:rPr lang="en-US" dirty="0"/>
              <a:t>Help students generalize the new skills they learn.</a:t>
            </a:r>
          </a:p>
        </p:txBody>
      </p:sp>
    </p:spTree>
    <p:extLst>
      <p:ext uri="{BB962C8B-B14F-4D97-AF65-F5344CB8AC3E}">
        <p14:creationId xmlns:p14="http://schemas.microsoft.com/office/powerpoint/2010/main" val="28759944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9730" y="680936"/>
            <a:ext cx="6670206" cy="5366296"/>
          </a:xfrm>
        </p:spPr>
        <p:txBody>
          <a:bodyPr rtlCol="0">
            <a:noAutofit/>
          </a:bodyPr>
          <a:lstStyle/>
          <a:p>
            <a:pPr>
              <a:lnSpc>
                <a:spcPct val="100000"/>
              </a:lnSpc>
              <a:buNone/>
              <a:defRPr/>
            </a:pPr>
            <a:r>
              <a:rPr lang="en-US" sz="2600" u="sng" dirty="0"/>
              <a:t>Five Broad Dimensions</a:t>
            </a:r>
          </a:p>
          <a:p>
            <a:pPr indent="-274320">
              <a:lnSpc>
                <a:spcPct val="100000"/>
              </a:lnSpc>
              <a:buFont typeface="+mj-lt"/>
              <a:buAutoNum type="arabicPeriod"/>
              <a:defRPr/>
            </a:pPr>
            <a:r>
              <a:rPr lang="en-US" sz="2400" b="1" dirty="0"/>
              <a:t>Peer relations</a:t>
            </a:r>
            <a:r>
              <a:rPr lang="en-US" sz="2400" dirty="0"/>
              <a:t> </a:t>
            </a:r>
          </a:p>
          <a:p>
            <a:pPr marL="457200" lvl="1" indent="-173736">
              <a:lnSpc>
                <a:spcPct val="100000"/>
              </a:lnSpc>
              <a:buFont typeface="Arial" pitchFamily="34" charset="0"/>
              <a:buChar char="•"/>
              <a:defRPr/>
            </a:pPr>
            <a:r>
              <a:rPr lang="en-US" sz="2200" dirty="0"/>
              <a:t>Complimenting others, offering help</a:t>
            </a:r>
          </a:p>
          <a:p>
            <a:pPr indent="-274320">
              <a:lnSpc>
                <a:spcPct val="100000"/>
              </a:lnSpc>
              <a:buFont typeface="+mj-lt"/>
              <a:buAutoNum type="arabicPeriod"/>
              <a:defRPr/>
            </a:pPr>
            <a:r>
              <a:rPr lang="en-US" sz="2400" b="1" dirty="0"/>
              <a:t>Self-management skills</a:t>
            </a:r>
            <a:r>
              <a:rPr lang="en-US" sz="2400" dirty="0"/>
              <a:t> </a:t>
            </a:r>
          </a:p>
          <a:p>
            <a:pPr marL="457200" lvl="1" indent="-173736">
              <a:lnSpc>
                <a:spcPct val="100000"/>
              </a:lnSpc>
              <a:buFont typeface="Arial" pitchFamily="34" charset="0"/>
              <a:buChar char="•"/>
              <a:defRPr/>
            </a:pPr>
            <a:r>
              <a:rPr lang="en-US" sz="2200" dirty="0"/>
              <a:t>Controlling temper, compromising</a:t>
            </a:r>
          </a:p>
          <a:p>
            <a:pPr indent="-274320">
              <a:lnSpc>
                <a:spcPct val="100000"/>
              </a:lnSpc>
              <a:buFont typeface="+mj-lt"/>
              <a:buAutoNum type="arabicPeriod"/>
              <a:defRPr/>
            </a:pPr>
            <a:r>
              <a:rPr lang="en-US" sz="2400" b="1" dirty="0"/>
              <a:t>Academic skills</a:t>
            </a:r>
            <a:r>
              <a:rPr lang="en-US" sz="2400" dirty="0"/>
              <a:t> </a:t>
            </a:r>
          </a:p>
          <a:p>
            <a:pPr marL="457200" lvl="1" indent="-173736">
              <a:lnSpc>
                <a:spcPct val="100000"/>
              </a:lnSpc>
              <a:buFont typeface="Arial" pitchFamily="34" charset="0"/>
              <a:buChar char="•"/>
              <a:defRPr/>
            </a:pPr>
            <a:r>
              <a:rPr lang="en-US" sz="2200" dirty="0"/>
              <a:t>Completing work independently, listening to teacher direction</a:t>
            </a:r>
          </a:p>
          <a:p>
            <a:pPr indent="-274320">
              <a:lnSpc>
                <a:spcPct val="100000"/>
              </a:lnSpc>
              <a:buFont typeface="+mj-lt"/>
              <a:buAutoNum type="arabicPeriod"/>
              <a:defRPr/>
            </a:pPr>
            <a:r>
              <a:rPr lang="en-US" sz="2400" b="1" dirty="0"/>
              <a:t>Compliance skills</a:t>
            </a:r>
            <a:r>
              <a:rPr lang="en-US" sz="2400" dirty="0"/>
              <a:t> </a:t>
            </a:r>
          </a:p>
          <a:p>
            <a:pPr marL="457200" lvl="1" indent="-173736">
              <a:lnSpc>
                <a:spcPct val="100000"/>
              </a:lnSpc>
              <a:buFont typeface="Arial" pitchFamily="34" charset="0"/>
              <a:buChar char="•"/>
              <a:defRPr/>
            </a:pPr>
            <a:r>
              <a:rPr lang="en-US" sz="2200" dirty="0"/>
              <a:t>Following directions, following rules</a:t>
            </a:r>
          </a:p>
          <a:p>
            <a:pPr indent="-274320">
              <a:lnSpc>
                <a:spcPct val="100000"/>
              </a:lnSpc>
              <a:buFont typeface="+mj-lt"/>
              <a:buAutoNum type="arabicPeriod"/>
              <a:defRPr/>
            </a:pPr>
            <a:r>
              <a:rPr lang="en-US" sz="2400" b="1" dirty="0"/>
              <a:t>Assertion skills</a:t>
            </a:r>
            <a:r>
              <a:rPr lang="en-US" sz="2400" dirty="0"/>
              <a:t> </a:t>
            </a:r>
          </a:p>
          <a:p>
            <a:pPr marL="457200" lvl="1" indent="-173736">
              <a:lnSpc>
                <a:spcPct val="100000"/>
              </a:lnSpc>
              <a:buFont typeface="Arial" pitchFamily="34" charset="0"/>
              <a:buChar char="•"/>
              <a:defRPr/>
            </a:pPr>
            <a:r>
              <a:rPr lang="en-US" sz="2200" dirty="0"/>
              <a:t>Initiating conversation, inviting peers to play</a:t>
            </a:r>
          </a:p>
        </p:txBody>
      </p:sp>
      <p:sp>
        <p:nvSpPr>
          <p:cNvPr id="98305" name="Title 1"/>
          <p:cNvSpPr>
            <a:spLocks noGrp="1"/>
          </p:cNvSpPr>
          <p:nvPr>
            <p:ph type="title"/>
          </p:nvPr>
        </p:nvSpPr>
        <p:spPr/>
        <p:txBody>
          <a:bodyPr>
            <a:normAutofit/>
          </a:bodyPr>
          <a:lstStyle/>
          <a:p>
            <a:pPr eaLnBrk="1" hangingPunct="1"/>
            <a:r>
              <a:rPr lang="en-US" sz="4400" dirty="0">
                <a:solidFill>
                  <a:schemeClr val="bg1"/>
                </a:solidFill>
              </a:rPr>
              <a:t>Types of </a:t>
            </a:r>
            <a:br>
              <a:rPr lang="en-US" sz="4400" dirty="0">
                <a:solidFill>
                  <a:schemeClr val="bg1"/>
                </a:solidFill>
              </a:rPr>
            </a:br>
            <a:r>
              <a:rPr lang="en-US" sz="4400" dirty="0">
                <a:solidFill>
                  <a:schemeClr val="bg1"/>
                </a:solidFill>
              </a:rPr>
              <a:t>Social Skills</a:t>
            </a:r>
          </a:p>
        </p:txBody>
      </p:sp>
      <p:sp>
        <p:nvSpPr>
          <p:cNvPr id="2" name="Rectangle 1">
            <a:extLst>
              <a:ext uri="{FF2B5EF4-FFF2-40B4-BE49-F238E27FC236}">
                <a16:creationId xmlns:a16="http://schemas.microsoft.com/office/drawing/2014/main" id="{8D3179C5-8635-4A59-A3A8-B4EE6DE3A7BE}"/>
              </a:ext>
            </a:extLst>
          </p:cNvPr>
          <p:cNvSpPr/>
          <p:nvPr/>
        </p:nvSpPr>
        <p:spPr>
          <a:xfrm>
            <a:off x="5046599" y="6388571"/>
            <a:ext cx="1604927" cy="246221"/>
          </a:xfrm>
          <a:prstGeom prst="rect">
            <a:avLst/>
          </a:prstGeom>
        </p:spPr>
        <p:txBody>
          <a:bodyPr wrap="none">
            <a:spAutoFit/>
          </a:bodyPr>
          <a:lstStyle/>
          <a:p>
            <a:pPr marL="50800" indent="0" algn="ctr">
              <a:buNone/>
              <a:defRPr/>
            </a:pPr>
            <a:r>
              <a:rPr lang="en-US" sz="1000" dirty="0" err="1">
                <a:solidFill>
                  <a:schemeClr val="bg1"/>
                </a:solidFill>
              </a:rPr>
              <a:t>Caldarella</a:t>
            </a:r>
            <a:r>
              <a:rPr lang="en-US" sz="1000" dirty="0">
                <a:solidFill>
                  <a:schemeClr val="bg1"/>
                </a:solidFill>
              </a:rPr>
              <a:t> &amp; Merrell, 1997</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1000"/>
                                        <p:tgtEl>
                                          <p:spTgt spid="3">
                                            <p:txEl>
                                              <p:pRg st="5" end="5"/>
                                            </p:txEl>
                                          </p:spTgt>
                                        </p:tgtEl>
                                      </p:cBhvr>
                                    </p:animEffect>
                                    <p:anim calcmode="lin" valueType="num">
                                      <p:cBhvr>
                                        <p:cTn id="3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1000"/>
                                        <p:tgtEl>
                                          <p:spTgt spid="3">
                                            <p:txEl>
                                              <p:pRg st="6" end="6"/>
                                            </p:txEl>
                                          </p:spTgt>
                                        </p:tgtEl>
                                      </p:cBhvr>
                                    </p:animEffect>
                                    <p:anim calcmode="lin" valueType="num">
                                      <p:cBhvr>
                                        <p:cTn id="3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Effect transition="in" filter="fade">
                                      <p:cBhvr>
                                        <p:cTn id="43" dur="1000"/>
                                        <p:tgtEl>
                                          <p:spTgt spid="3">
                                            <p:txEl>
                                              <p:pRg st="7" end="7"/>
                                            </p:txEl>
                                          </p:spTgt>
                                        </p:tgtEl>
                                      </p:cBhvr>
                                    </p:animEffect>
                                    <p:anim calcmode="lin" valueType="num">
                                      <p:cBhvr>
                                        <p:cTn id="4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3">
                                            <p:txEl>
                                              <p:pRg st="8" end="8"/>
                                            </p:txEl>
                                          </p:spTgt>
                                        </p:tgtEl>
                                        <p:attrNameLst>
                                          <p:attrName>style.visibility</p:attrName>
                                        </p:attrNameLst>
                                      </p:cBhvr>
                                      <p:to>
                                        <p:strVal val="visible"/>
                                      </p:to>
                                    </p:set>
                                    <p:animEffect transition="in" filter="fade">
                                      <p:cBhvr>
                                        <p:cTn id="48" dur="1000"/>
                                        <p:tgtEl>
                                          <p:spTgt spid="3">
                                            <p:txEl>
                                              <p:pRg st="8" end="8"/>
                                            </p:txEl>
                                          </p:spTgt>
                                        </p:tgtEl>
                                      </p:cBhvr>
                                    </p:animEffect>
                                    <p:anim calcmode="lin" valueType="num">
                                      <p:cBhvr>
                                        <p:cTn id="49"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Effect transition="in" filter="fade">
                                      <p:cBhvr>
                                        <p:cTn id="55" dur="1000"/>
                                        <p:tgtEl>
                                          <p:spTgt spid="3">
                                            <p:txEl>
                                              <p:pRg st="9" end="9"/>
                                            </p:txEl>
                                          </p:spTgt>
                                        </p:tgtEl>
                                      </p:cBhvr>
                                    </p:animEffect>
                                    <p:anim calcmode="lin" valueType="num">
                                      <p:cBhvr>
                                        <p:cTn id="56"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7" dur="1000" fill="hold"/>
                                        <p:tgtEl>
                                          <p:spTgt spid="3">
                                            <p:txEl>
                                              <p:pRg st="9" end="9"/>
                                            </p:txEl>
                                          </p:spTgt>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3">
                                            <p:txEl>
                                              <p:pRg st="10" end="10"/>
                                            </p:txEl>
                                          </p:spTgt>
                                        </p:tgtEl>
                                        <p:attrNameLst>
                                          <p:attrName>style.visibility</p:attrName>
                                        </p:attrNameLst>
                                      </p:cBhvr>
                                      <p:to>
                                        <p:strVal val="visible"/>
                                      </p:to>
                                    </p:set>
                                    <p:animEffect transition="in" filter="fade">
                                      <p:cBhvr>
                                        <p:cTn id="60" dur="1000"/>
                                        <p:tgtEl>
                                          <p:spTgt spid="3">
                                            <p:txEl>
                                              <p:pRg st="10" end="10"/>
                                            </p:txEl>
                                          </p:spTgt>
                                        </p:tgtEl>
                                      </p:cBhvr>
                                    </p:animEffect>
                                    <p:anim calcmode="lin" valueType="num">
                                      <p:cBhvr>
                                        <p:cTn id="61"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62"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p:cNvSpPr>
            <a:spLocks noGrp="1"/>
          </p:cNvSpPr>
          <p:nvPr>
            <p:ph type="title"/>
          </p:nvPr>
        </p:nvSpPr>
        <p:spPr>
          <a:xfrm>
            <a:off x="0" y="635289"/>
            <a:ext cx="12191999" cy="1104611"/>
          </a:xfrm>
        </p:spPr>
        <p:txBody>
          <a:bodyPr vert="horz" lIns="91440" tIns="45720" rIns="91440" bIns="45720" rtlCol="0" anchor="ctr">
            <a:normAutofit/>
          </a:bodyPr>
          <a:lstStyle/>
          <a:p>
            <a:pPr>
              <a:spcBef>
                <a:spcPct val="0"/>
              </a:spcBef>
            </a:pPr>
            <a:r>
              <a:rPr lang="en-US" kern="1200" dirty="0">
                <a:solidFill>
                  <a:schemeClr val="tx1"/>
                </a:solidFill>
                <a:ea typeface="+mj-ea"/>
                <a:cs typeface="+mj-cs"/>
              </a:rPr>
              <a:t>Classification of Social Skills Deficits </a:t>
            </a:r>
          </a:p>
        </p:txBody>
      </p:sp>
      <p:sp>
        <p:nvSpPr>
          <p:cNvPr id="71682" name="Content Placeholder 2"/>
          <p:cNvSpPr>
            <a:spLocks noGrp="1"/>
          </p:cNvSpPr>
          <p:nvPr>
            <p:ph idx="1"/>
          </p:nvPr>
        </p:nvSpPr>
        <p:spPr>
          <a:xfrm>
            <a:off x="838200" y="1739900"/>
            <a:ext cx="10515600" cy="4246372"/>
          </a:xfrm>
        </p:spPr>
        <p:txBody>
          <a:bodyPr vert="horz" lIns="91440" tIns="45720" rIns="91440" bIns="45720" rtlCol="0" anchor="ctr">
            <a:noAutofit/>
          </a:bodyPr>
          <a:lstStyle/>
          <a:p>
            <a:pPr marL="173736" indent="-173736">
              <a:buFont typeface="Arial" panose="020B0604020202020204" pitchFamily="34" charset="0"/>
              <a:buChar char="•"/>
            </a:pPr>
            <a:r>
              <a:rPr lang="en-US" b="1" kern="1200" dirty="0">
                <a:solidFill>
                  <a:schemeClr val="tx1"/>
                </a:solidFill>
                <a:latin typeface="+mn-lt"/>
                <a:ea typeface="+mn-ea"/>
                <a:cs typeface="+mn-cs"/>
              </a:rPr>
              <a:t>Acquisition Deficits </a:t>
            </a:r>
            <a:r>
              <a:rPr lang="en-US" kern="1200" dirty="0">
                <a:solidFill>
                  <a:schemeClr val="tx1"/>
                </a:solidFill>
                <a:latin typeface="+mn-lt"/>
                <a:ea typeface="+mn-ea"/>
                <a:cs typeface="+mn-cs"/>
              </a:rPr>
              <a:t>(can’t do)</a:t>
            </a:r>
          </a:p>
          <a:p>
            <a:pPr marL="457200" lvl="1" indent="-173736"/>
            <a:r>
              <a:rPr lang="en-US" kern="1200" dirty="0">
                <a:solidFill>
                  <a:schemeClr val="tx1"/>
                </a:solidFill>
                <a:latin typeface="+mn-lt"/>
                <a:ea typeface="+mn-ea"/>
                <a:cs typeface="+mn-cs"/>
              </a:rPr>
              <a:t>Doesn’t know how to perform a skill </a:t>
            </a:r>
          </a:p>
          <a:p>
            <a:pPr marL="457200" lvl="1" indent="-173736"/>
            <a:r>
              <a:rPr lang="en-US" kern="1200" dirty="0">
                <a:solidFill>
                  <a:schemeClr val="tx1"/>
                </a:solidFill>
                <a:latin typeface="+mn-lt"/>
                <a:ea typeface="+mn-ea"/>
                <a:cs typeface="+mn-cs"/>
              </a:rPr>
              <a:t>Doesn’t know the appropriate time/place for skill</a:t>
            </a:r>
            <a:endParaRPr lang="en-US" b="1" kern="1200" dirty="0">
              <a:solidFill>
                <a:schemeClr val="tx1"/>
              </a:solidFill>
              <a:latin typeface="+mn-lt"/>
              <a:ea typeface="+mn-ea"/>
              <a:cs typeface="+mn-cs"/>
            </a:endParaRPr>
          </a:p>
          <a:p>
            <a:pPr marL="173736" indent="-173736">
              <a:buFont typeface="Arial" panose="020B0604020202020204" pitchFamily="34" charset="0"/>
              <a:buChar char="•"/>
            </a:pPr>
            <a:r>
              <a:rPr lang="en-US" b="1" kern="1200" dirty="0">
                <a:solidFill>
                  <a:schemeClr val="tx1"/>
                </a:solidFill>
                <a:latin typeface="+mn-lt"/>
                <a:ea typeface="+mn-ea"/>
                <a:cs typeface="+mn-cs"/>
              </a:rPr>
              <a:t>Performance Deficits </a:t>
            </a:r>
            <a:r>
              <a:rPr lang="en-US" kern="1200" dirty="0">
                <a:solidFill>
                  <a:schemeClr val="tx1"/>
                </a:solidFill>
                <a:latin typeface="+mn-lt"/>
                <a:ea typeface="+mn-ea"/>
                <a:cs typeface="+mn-cs"/>
              </a:rPr>
              <a:t>(won’t do)</a:t>
            </a:r>
          </a:p>
          <a:p>
            <a:pPr marL="457200" lvl="1" indent="-173736"/>
            <a:r>
              <a:rPr lang="en-US" kern="1200" dirty="0">
                <a:solidFill>
                  <a:schemeClr val="tx1"/>
                </a:solidFill>
                <a:latin typeface="+mn-lt"/>
                <a:ea typeface="+mn-ea"/>
                <a:cs typeface="+mn-cs"/>
              </a:rPr>
              <a:t>Knows a skill, but doesn’t perform it consistently</a:t>
            </a:r>
            <a:endParaRPr lang="en-US" b="1" kern="1200" dirty="0">
              <a:solidFill>
                <a:schemeClr val="tx1"/>
              </a:solidFill>
              <a:latin typeface="+mn-lt"/>
              <a:ea typeface="+mn-ea"/>
              <a:cs typeface="+mn-cs"/>
            </a:endParaRPr>
          </a:p>
          <a:p>
            <a:pPr marL="173736" indent="-173736">
              <a:buFont typeface="Arial" panose="020B0604020202020204" pitchFamily="34" charset="0"/>
              <a:buChar char="•"/>
            </a:pPr>
            <a:r>
              <a:rPr lang="en-US" b="1" kern="1200" dirty="0">
                <a:solidFill>
                  <a:schemeClr val="tx1"/>
                </a:solidFill>
                <a:latin typeface="+mn-lt"/>
                <a:ea typeface="+mn-ea"/>
                <a:cs typeface="+mn-cs"/>
              </a:rPr>
              <a:t>Fluency Deficits</a:t>
            </a:r>
          </a:p>
          <a:p>
            <a:pPr marL="457200" lvl="1" indent="-173736"/>
            <a:r>
              <a:rPr lang="en-US" kern="1200" dirty="0">
                <a:solidFill>
                  <a:schemeClr val="tx1"/>
                </a:solidFill>
                <a:latin typeface="+mn-lt"/>
                <a:ea typeface="+mn-ea"/>
                <a:cs typeface="+mn-cs"/>
              </a:rPr>
              <a:t>Skill hasn’t been modeled enough </a:t>
            </a:r>
          </a:p>
          <a:p>
            <a:pPr marL="457200" lvl="1" indent="-173736"/>
            <a:r>
              <a:rPr lang="en-US" kern="1200" dirty="0">
                <a:solidFill>
                  <a:schemeClr val="tx1"/>
                </a:solidFill>
                <a:latin typeface="+mn-lt"/>
                <a:ea typeface="+mn-ea"/>
                <a:cs typeface="+mn-cs"/>
              </a:rPr>
              <a:t>Skill hasn’t been practiced enough </a:t>
            </a:r>
          </a:p>
          <a:p>
            <a:pPr marL="457200" lvl="1" indent="-173736"/>
            <a:r>
              <a:rPr lang="en-US" kern="1200" dirty="0">
                <a:solidFill>
                  <a:schemeClr val="tx1"/>
                </a:solidFill>
                <a:latin typeface="+mn-lt"/>
                <a:ea typeface="+mn-ea"/>
                <a:cs typeface="+mn-cs"/>
              </a:rPr>
              <a:t>Skill hasn’t been reinforced enough</a:t>
            </a:r>
          </a:p>
        </p:txBody>
      </p:sp>
      <p:pic>
        <p:nvPicPr>
          <p:cNvPr id="70" name="Graphic 69" descr="Children">
            <a:extLst>
              <a:ext uri="{FF2B5EF4-FFF2-40B4-BE49-F238E27FC236}">
                <a16:creationId xmlns:a16="http://schemas.microsoft.com/office/drawing/2014/main" id="{C524AC5F-3E76-4F14-A2DB-1761CA622AC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877283" y="3191240"/>
            <a:ext cx="1476517" cy="147651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682">
                                            <p:txEl>
                                              <p:pRg st="0" end="0"/>
                                            </p:txEl>
                                          </p:spTgt>
                                        </p:tgtEl>
                                        <p:attrNameLst>
                                          <p:attrName>style.visibility</p:attrName>
                                        </p:attrNameLst>
                                      </p:cBhvr>
                                      <p:to>
                                        <p:strVal val="visible"/>
                                      </p:to>
                                    </p:set>
                                    <p:animEffect transition="in" filter="fade">
                                      <p:cBhvr>
                                        <p:cTn id="7" dur="1000"/>
                                        <p:tgtEl>
                                          <p:spTgt spid="71682">
                                            <p:txEl>
                                              <p:pRg st="0" end="0"/>
                                            </p:txEl>
                                          </p:spTgt>
                                        </p:tgtEl>
                                      </p:cBhvr>
                                    </p:animEffect>
                                    <p:anim calcmode="lin" valueType="num">
                                      <p:cBhvr>
                                        <p:cTn id="8" dur="1000" fill="hold"/>
                                        <p:tgtEl>
                                          <p:spTgt spid="7168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168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1682">
                                            <p:txEl>
                                              <p:pRg st="1" end="1"/>
                                            </p:txEl>
                                          </p:spTgt>
                                        </p:tgtEl>
                                        <p:attrNameLst>
                                          <p:attrName>style.visibility</p:attrName>
                                        </p:attrNameLst>
                                      </p:cBhvr>
                                      <p:to>
                                        <p:strVal val="visible"/>
                                      </p:to>
                                    </p:set>
                                    <p:animEffect transition="in" filter="fade">
                                      <p:cBhvr>
                                        <p:cTn id="12" dur="1000"/>
                                        <p:tgtEl>
                                          <p:spTgt spid="71682">
                                            <p:txEl>
                                              <p:pRg st="1" end="1"/>
                                            </p:txEl>
                                          </p:spTgt>
                                        </p:tgtEl>
                                      </p:cBhvr>
                                    </p:animEffect>
                                    <p:anim calcmode="lin" valueType="num">
                                      <p:cBhvr>
                                        <p:cTn id="13" dur="1000" fill="hold"/>
                                        <p:tgtEl>
                                          <p:spTgt spid="7168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71682">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1682">
                                            <p:txEl>
                                              <p:pRg st="2" end="2"/>
                                            </p:txEl>
                                          </p:spTgt>
                                        </p:tgtEl>
                                        <p:attrNameLst>
                                          <p:attrName>style.visibility</p:attrName>
                                        </p:attrNameLst>
                                      </p:cBhvr>
                                      <p:to>
                                        <p:strVal val="visible"/>
                                      </p:to>
                                    </p:set>
                                    <p:animEffect transition="in" filter="fade">
                                      <p:cBhvr>
                                        <p:cTn id="17" dur="1000"/>
                                        <p:tgtEl>
                                          <p:spTgt spid="71682">
                                            <p:txEl>
                                              <p:pRg st="2" end="2"/>
                                            </p:txEl>
                                          </p:spTgt>
                                        </p:tgtEl>
                                      </p:cBhvr>
                                    </p:animEffect>
                                    <p:anim calcmode="lin" valueType="num">
                                      <p:cBhvr>
                                        <p:cTn id="18" dur="1000" fill="hold"/>
                                        <p:tgtEl>
                                          <p:spTgt spid="71682">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7168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71682">
                                            <p:txEl>
                                              <p:pRg st="3" end="3"/>
                                            </p:txEl>
                                          </p:spTgt>
                                        </p:tgtEl>
                                        <p:attrNameLst>
                                          <p:attrName>style.visibility</p:attrName>
                                        </p:attrNameLst>
                                      </p:cBhvr>
                                      <p:to>
                                        <p:strVal val="visible"/>
                                      </p:to>
                                    </p:set>
                                    <p:animEffect transition="in" filter="fade">
                                      <p:cBhvr>
                                        <p:cTn id="24" dur="1000"/>
                                        <p:tgtEl>
                                          <p:spTgt spid="71682">
                                            <p:txEl>
                                              <p:pRg st="3" end="3"/>
                                            </p:txEl>
                                          </p:spTgt>
                                        </p:tgtEl>
                                      </p:cBhvr>
                                    </p:animEffect>
                                    <p:anim calcmode="lin" valueType="num">
                                      <p:cBhvr>
                                        <p:cTn id="25" dur="1000" fill="hold"/>
                                        <p:tgtEl>
                                          <p:spTgt spid="71682">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71682">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1682">
                                            <p:txEl>
                                              <p:pRg st="4" end="4"/>
                                            </p:txEl>
                                          </p:spTgt>
                                        </p:tgtEl>
                                        <p:attrNameLst>
                                          <p:attrName>style.visibility</p:attrName>
                                        </p:attrNameLst>
                                      </p:cBhvr>
                                      <p:to>
                                        <p:strVal val="visible"/>
                                      </p:to>
                                    </p:set>
                                    <p:animEffect transition="in" filter="fade">
                                      <p:cBhvr>
                                        <p:cTn id="29" dur="1000"/>
                                        <p:tgtEl>
                                          <p:spTgt spid="71682">
                                            <p:txEl>
                                              <p:pRg st="4" end="4"/>
                                            </p:txEl>
                                          </p:spTgt>
                                        </p:tgtEl>
                                      </p:cBhvr>
                                    </p:animEffect>
                                    <p:anim calcmode="lin" valueType="num">
                                      <p:cBhvr>
                                        <p:cTn id="30" dur="1000" fill="hold"/>
                                        <p:tgtEl>
                                          <p:spTgt spid="71682">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7168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71682">
                                            <p:txEl>
                                              <p:pRg st="5" end="5"/>
                                            </p:txEl>
                                          </p:spTgt>
                                        </p:tgtEl>
                                        <p:attrNameLst>
                                          <p:attrName>style.visibility</p:attrName>
                                        </p:attrNameLst>
                                      </p:cBhvr>
                                      <p:to>
                                        <p:strVal val="visible"/>
                                      </p:to>
                                    </p:set>
                                    <p:animEffect transition="in" filter="fade">
                                      <p:cBhvr>
                                        <p:cTn id="36" dur="1000"/>
                                        <p:tgtEl>
                                          <p:spTgt spid="71682">
                                            <p:txEl>
                                              <p:pRg st="5" end="5"/>
                                            </p:txEl>
                                          </p:spTgt>
                                        </p:tgtEl>
                                      </p:cBhvr>
                                    </p:animEffect>
                                    <p:anim calcmode="lin" valueType="num">
                                      <p:cBhvr>
                                        <p:cTn id="37" dur="1000" fill="hold"/>
                                        <p:tgtEl>
                                          <p:spTgt spid="71682">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71682">
                                            <p:txEl>
                                              <p:pRg st="5" end="5"/>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71682">
                                            <p:txEl>
                                              <p:pRg st="6" end="6"/>
                                            </p:txEl>
                                          </p:spTgt>
                                        </p:tgtEl>
                                        <p:attrNameLst>
                                          <p:attrName>style.visibility</p:attrName>
                                        </p:attrNameLst>
                                      </p:cBhvr>
                                      <p:to>
                                        <p:strVal val="visible"/>
                                      </p:to>
                                    </p:set>
                                    <p:animEffect transition="in" filter="fade">
                                      <p:cBhvr>
                                        <p:cTn id="41" dur="1000"/>
                                        <p:tgtEl>
                                          <p:spTgt spid="71682">
                                            <p:txEl>
                                              <p:pRg st="6" end="6"/>
                                            </p:txEl>
                                          </p:spTgt>
                                        </p:tgtEl>
                                      </p:cBhvr>
                                    </p:animEffect>
                                    <p:anim calcmode="lin" valueType="num">
                                      <p:cBhvr>
                                        <p:cTn id="42" dur="1000" fill="hold"/>
                                        <p:tgtEl>
                                          <p:spTgt spid="71682">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71682">
                                            <p:txEl>
                                              <p:pRg st="6" end="6"/>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71682">
                                            <p:txEl>
                                              <p:pRg st="7" end="7"/>
                                            </p:txEl>
                                          </p:spTgt>
                                        </p:tgtEl>
                                        <p:attrNameLst>
                                          <p:attrName>style.visibility</p:attrName>
                                        </p:attrNameLst>
                                      </p:cBhvr>
                                      <p:to>
                                        <p:strVal val="visible"/>
                                      </p:to>
                                    </p:set>
                                    <p:animEffect transition="in" filter="fade">
                                      <p:cBhvr>
                                        <p:cTn id="46" dur="1000"/>
                                        <p:tgtEl>
                                          <p:spTgt spid="71682">
                                            <p:txEl>
                                              <p:pRg st="7" end="7"/>
                                            </p:txEl>
                                          </p:spTgt>
                                        </p:tgtEl>
                                      </p:cBhvr>
                                    </p:animEffect>
                                    <p:anim calcmode="lin" valueType="num">
                                      <p:cBhvr>
                                        <p:cTn id="47" dur="1000" fill="hold"/>
                                        <p:tgtEl>
                                          <p:spTgt spid="71682">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71682">
                                            <p:txEl>
                                              <p:pRg st="7" end="7"/>
                                            </p:txEl>
                                          </p:spTgt>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71682">
                                            <p:txEl>
                                              <p:pRg st="8" end="8"/>
                                            </p:txEl>
                                          </p:spTgt>
                                        </p:tgtEl>
                                        <p:attrNameLst>
                                          <p:attrName>style.visibility</p:attrName>
                                        </p:attrNameLst>
                                      </p:cBhvr>
                                      <p:to>
                                        <p:strVal val="visible"/>
                                      </p:to>
                                    </p:set>
                                    <p:animEffect transition="in" filter="fade">
                                      <p:cBhvr>
                                        <p:cTn id="51" dur="1000"/>
                                        <p:tgtEl>
                                          <p:spTgt spid="71682">
                                            <p:txEl>
                                              <p:pRg st="8" end="8"/>
                                            </p:txEl>
                                          </p:spTgt>
                                        </p:tgtEl>
                                      </p:cBhvr>
                                    </p:animEffect>
                                    <p:anim calcmode="lin" valueType="num">
                                      <p:cBhvr>
                                        <p:cTn id="52" dur="1000" fill="hold"/>
                                        <p:tgtEl>
                                          <p:spTgt spid="71682">
                                            <p:txEl>
                                              <p:pRg st="8" end="8"/>
                                            </p:txEl>
                                          </p:spTgt>
                                        </p:tgtEl>
                                        <p:attrNameLst>
                                          <p:attrName>ppt_x</p:attrName>
                                        </p:attrNameLst>
                                      </p:cBhvr>
                                      <p:tavLst>
                                        <p:tav tm="0">
                                          <p:val>
                                            <p:strVal val="#ppt_x"/>
                                          </p:val>
                                        </p:tav>
                                        <p:tav tm="100000">
                                          <p:val>
                                            <p:strVal val="#ppt_x"/>
                                          </p:val>
                                        </p:tav>
                                      </p:tavLst>
                                    </p:anim>
                                    <p:anim calcmode="lin" valueType="num">
                                      <p:cBhvr>
                                        <p:cTn id="53" dur="1000" fill="hold"/>
                                        <p:tgtEl>
                                          <p:spTgt spid="71682">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22251</TotalTime>
  <Words>4392</Words>
  <Application>Microsoft Office PowerPoint</Application>
  <PresentationFormat>Widescreen</PresentationFormat>
  <Paragraphs>440</Paragraphs>
  <Slides>53</Slides>
  <Notes>44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53</vt:i4>
      </vt:variant>
    </vt:vector>
  </HeadingPairs>
  <TitlesOfParts>
    <vt:vector size="59" baseType="lpstr">
      <vt:lpstr>Arial</vt:lpstr>
      <vt:lpstr>Calibri</vt:lpstr>
      <vt:lpstr>Calibri Light</vt:lpstr>
      <vt:lpstr>Noto Sans Symbols</vt:lpstr>
      <vt:lpstr>Trebuchet MS</vt:lpstr>
      <vt:lpstr>Office Theme</vt:lpstr>
      <vt:lpstr>Social Skills Groups</vt:lpstr>
      <vt:lpstr>Purpose of This Module Guide teams through the process of developing a social skills group intervention </vt:lpstr>
      <vt:lpstr>Objectives</vt:lpstr>
      <vt:lpstr>PowerPoint Presentation</vt:lpstr>
      <vt:lpstr>Social Skills Groups</vt:lpstr>
      <vt:lpstr>Why Teach Social Skills?</vt:lpstr>
      <vt:lpstr>Purpose of Social Skills Groups</vt:lpstr>
      <vt:lpstr>Types of  Social Skills</vt:lpstr>
      <vt:lpstr>Classification of Social Skills Deficits </vt:lpstr>
      <vt:lpstr>Social Skills vs. Social Competence</vt:lpstr>
      <vt:lpstr>What is Needed to Implement a Social Skills Group Intervention</vt:lpstr>
      <vt:lpstr>Elements of Social Skills Groups</vt:lpstr>
      <vt:lpstr>1. Planning/Organization</vt:lpstr>
      <vt:lpstr>Group Considerations</vt:lpstr>
      <vt:lpstr>2. Assessment</vt:lpstr>
      <vt:lpstr>3. Lesson Plans</vt:lpstr>
      <vt:lpstr>Instructional Approach</vt:lpstr>
      <vt:lpstr>5. Generalization – Support</vt:lpstr>
      <vt:lpstr>5. Generalization (Cont’d)</vt:lpstr>
      <vt:lpstr>5. Generalization (Cont’d)</vt:lpstr>
      <vt:lpstr>6. Progress Monitoring</vt:lpstr>
      <vt:lpstr>Examples of Social Skills Groups Daily Progress Reports</vt:lpstr>
      <vt:lpstr>Example: Graphing Progress Data</vt:lpstr>
      <vt:lpstr>Evaluating the Effectiveness of Social Skills Groups</vt:lpstr>
      <vt:lpstr>Activity Planning for Social Skills Groups </vt:lpstr>
      <vt:lpstr>PowerPoint Presentation</vt:lpstr>
      <vt:lpstr>PowerPoint Presentation</vt:lpstr>
      <vt:lpstr>School Examples</vt:lpstr>
      <vt:lpstr> School Example</vt:lpstr>
      <vt:lpstr>Lesson Plan Example: Following Directions</vt:lpstr>
      <vt:lpstr>Lesson Plan Example: Following Directions</vt:lpstr>
      <vt:lpstr>Lesson Plan Example: Following Directions</vt:lpstr>
      <vt:lpstr>Lesson Plan Example: Following Directions</vt:lpstr>
      <vt:lpstr>School Example: Implementation Plan</vt:lpstr>
      <vt:lpstr>Social Skills Intervention Guideline</vt:lpstr>
      <vt:lpstr>Examples of Social Skills Curricula</vt:lpstr>
      <vt:lpstr>Elementary Social Skills</vt:lpstr>
      <vt:lpstr>Elementary and Middle School</vt:lpstr>
      <vt:lpstr>Social Skills for All Ages</vt:lpstr>
      <vt:lpstr>Social Skills for All Ages</vt:lpstr>
      <vt:lpstr>Possible Modifications</vt:lpstr>
      <vt:lpstr>Training for Staff, Students, and Parents</vt:lpstr>
      <vt:lpstr>Training for All Staff</vt:lpstr>
      <vt:lpstr>Some Staff Need Additional Training</vt:lpstr>
      <vt:lpstr>A Few Staff Need More Intense Training</vt:lpstr>
      <vt:lpstr>Student Training</vt:lpstr>
      <vt:lpstr>Training For Families</vt:lpstr>
      <vt:lpstr>Summary and Resources</vt:lpstr>
      <vt:lpstr>Summary</vt:lpstr>
      <vt:lpstr>Resources</vt:lpstr>
      <vt:lpstr>Research Articles on Academic Enablers: </vt:lpstr>
      <vt:lpstr>Research on Academic Enablers continued</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Office of Behavioral Research &amp; Eval</dc:creator>
  <cp:lastModifiedBy>Rebecca Hegger</cp:lastModifiedBy>
  <cp:revision>128</cp:revision>
  <dcterms:created xsi:type="dcterms:W3CDTF">2019-03-21T18:11:05Z</dcterms:created>
  <dcterms:modified xsi:type="dcterms:W3CDTF">2020-07-07T18:13:15Z</dcterms:modified>
</cp:coreProperties>
</file>