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8" r:id="rId2"/>
  </p:sldMasterIdLst>
  <p:notesMasterIdLst>
    <p:notesMasterId r:id="rId47"/>
  </p:notesMasterIdLst>
  <p:sldIdLst>
    <p:sldId id="256" r:id="rId3"/>
    <p:sldId id="302" r:id="rId4"/>
    <p:sldId id="258" r:id="rId5"/>
    <p:sldId id="259" r:id="rId6"/>
    <p:sldId id="260" r:id="rId7"/>
    <p:sldId id="261" r:id="rId8"/>
    <p:sldId id="262" r:id="rId9"/>
    <p:sldId id="263" r:id="rId10"/>
    <p:sldId id="264" r:id="rId11"/>
    <p:sldId id="265" r:id="rId12"/>
    <p:sldId id="266" r:id="rId13"/>
    <p:sldId id="267" r:id="rId14"/>
    <p:sldId id="268" r:id="rId15"/>
    <p:sldId id="269" r:id="rId16"/>
    <p:sldId id="301"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4" r:id="rId30"/>
    <p:sldId id="300" r:id="rId31"/>
    <p:sldId id="285" r:id="rId32"/>
    <p:sldId id="286" r:id="rId33"/>
    <p:sldId id="287" r:id="rId34"/>
    <p:sldId id="288" r:id="rId35"/>
    <p:sldId id="289" r:id="rId36"/>
    <p:sldId id="290" r:id="rId37"/>
    <p:sldId id="291" r:id="rId38"/>
    <p:sldId id="292" r:id="rId39"/>
    <p:sldId id="293" r:id="rId40"/>
    <p:sldId id="294" r:id="rId41"/>
    <p:sldId id="303" r:id="rId42"/>
    <p:sldId id="304" r:id="rId43"/>
    <p:sldId id="297" r:id="rId44"/>
    <p:sldId id="298" r:id="rId45"/>
    <p:sldId id="299"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xQvV+GRMUyE//4YSYLtosc3OC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Cezar" initials="" lastIdx="16" clrIdx="0"/>
  <p:cmAuthor id="1" name="Rebecca Hegger" initials="RH" lastIdx="23" clrIdx="1">
    <p:extLst>
      <p:ext uri="{19B8F6BF-5375-455C-9EA6-DF929625EA0E}">
        <p15:presenceInfo xmlns:p15="http://schemas.microsoft.com/office/powerpoint/2012/main" userId="1ae0273c735cb3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A82195-0BB0-4560-9283-C5C30094FF64}">
  <a:tblStyle styleId="{48A82195-0BB0-4560-9283-C5C30094FF6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4EB8294-C7CF-4EFC-9A96-FCF9BBA86FA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40"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wea.org/resource-library/research/2015-normative-data-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resources.oberlinkconsulting.com/uploads/compendiums/Compendium-Version-2.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4" name="Google Shape;3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In this section, we will talk about developing each of the above bullets.</a:t>
            </a:r>
            <a:endParaRPr dirty="0"/>
          </a:p>
          <a:p>
            <a:pPr marL="171450" lvl="0" indent="-171450" algn="l" rtl="0">
              <a:spcBef>
                <a:spcPts val="0"/>
              </a:spcBef>
              <a:spcAft>
                <a:spcPts val="0"/>
              </a:spcAft>
              <a:buClr>
                <a:schemeClr val="dk1"/>
              </a:buClr>
              <a:buSzPts val="1200"/>
              <a:buFont typeface="Arial"/>
              <a:buChar char="•"/>
            </a:pPr>
            <a:r>
              <a:rPr lang="en-US" dirty="0"/>
              <a:t>Teams will establish criteria (data decision rules) that students must meet to receive Tier II interventions. These criteria will be based on data from various sources, such as office referrals, absences, out of classroom time, etc.</a:t>
            </a:r>
            <a:endParaRPr dirty="0"/>
          </a:p>
          <a:p>
            <a:pPr marL="171450" lvl="0" indent="-171450" algn="l" rtl="0">
              <a:spcBef>
                <a:spcPts val="0"/>
              </a:spcBef>
              <a:spcAft>
                <a:spcPts val="0"/>
              </a:spcAft>
              <a:buClr>
                <a:schemeClr val="dk1"/>
              </a:buClr>
              <a:buSzPts val="1200"/>
              <a:buFont typeface="Arial"/>
              <a:buChar char="•"/>
            </a:pPr>
            <a:r>
              <a:rPr lang="en-US" dirty="0"/>
              <a:t>Teams will establish forms and procedures for staff and others to use when suggesting a student for interventions. Teams will be responsible for informing staff and others of the process (e.g., where the forms are located, what data must accompany the referral, who receives the referral form, etc.).</a:t>
            </a:r>
            <a:endParaRPr dirty="0"/>
          </a:p>
          <a:p>
            <a:pPr marL="171450" lvl="0" indent="-171450" algn="l" rtl="0">
              <a:spcBef>
                <a:spcPts val="0"/>
              </a:spcBef>
              <a:spcAft>
                <a:spcPts val="0"/>
              </a:spcAft>
              <a:buClr>
                <a:schemeClr val="dk1"/>
              </a:buClr>
              <a:buSzPts val="1200"/>
              <a:buFont typeface="Arial"/>
              <a:buChar char="•"/>
            </a:pPr>
            <a:r>
              <a:rPr lang="en-US" dirty="0"/>
              <a:t>Schools may also want to identify a screening tool or tools that classroom teachers can also use to further determine if students warrant interventions and also what type of interventions might be right for the students.</a:t>
            </a:r>
            <a:endParaRPr dirty="0"/>
          </a:p>
        </p:txBody>
      </p:sp>
      <p:sp>
        <p:nvSpPr>
          <p:cNvPr id="371" name="Google Shape;3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There will be more examples in a few slides, but a very common data rule is that students with two</a:t>
            </a:r>
            <a:r>
              <a:rPr lang="en-US" baseline="0" dirty="0"/>
              <a:t> to five</a:t>
            </a:r>
            <a:r>
              <a:rPr lang="en-US" dirty="0"/>
              <a:t> office referrals are considered for Tier II supports.</a:t>
            </a:r>
            <a:endParaRPr dirty="0"/>
          </a:p>
          <a:p>
            <a:pPr marL="171450" lvl="0" indent="-171450" algn="l" rtl="0">
              <a:spcBef>
                <a:spcPts val="0"/>
              </a:spcBef>
              <a:spcAft>
                <a:spcPts val="0"/>
              </a:spcAft>
              <a:buClr>
                <a:schemeClr val="dk1"/>
              </a:buClr>
              <a:buSzPts val="1200"/>
              <a:buFont typeface="Arial"/>
              <a:buChar char="•"/>
            </a:pPr>
            <a:r>
              <a:rPr lang="en-US" dirty="0"/>
              <a:t>Rules for determining next steps would include data that indicate if the student is responding positively or negatively to the intervention. This will guide teams in deciding if the student should start graduating from an intervention (positive response) or if they need to modify/change the intervention or even refer the student for Tier III (negative response).</a:t>
            </a:r>
            <a:endParaRPr dirty="0"/>
          </a:p>
        </p:txBody>
      </p:sp>
      <p:sp>
        <p:nvSpPr>
          <p:cNvPr id="386" name="Google Shape;38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3:notes"/>
          <p:cNvSpPr>
            <a:spLocks noGrp="1" noRot="1" noChangeAspect="1"/>
          </p:cNvSpPr>
          <p:nvPr>
            <p:ph type="sldImg" idx="2"/>
          </p:nvPr>
        </p:nvSpPr>
        <p:spPr>
          <a:xfrm>
            <a:off x="379413" y="712788"/>
            <a:ext cx="6319837" cy="35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slide is animated.</a:t>
            </a:r>
            <a:endParaRPr dirty="0"/>
          </a:p>
          <a:p>
            <a:pPr marL="171450" lvl="0" indent="-171450" algn="l" rtl="0">
              <a:spcBef>
                <a:spcPts val="0"/>
              </a:spcBef>
              <a:spcAft>
                <a:spcPts val="0"/>
              </a:spcAft>
              <a:buClr>
                <a:schemeClr val="dk1"/>
              </a:buClr>
              <a:buSzPts val="1200"/>
              <a:buFont typeface="Arial"/>
              <a:buChar char="•"/>
            </a:pPr>
            <a:r>
              <a:rPr lang="en-US" dirty="0"/>
              <a:t>Generate some discussion. What concerns would lead a teacher or the PBIS team to consider referring a student for a group intervention?</a:t>
            </a:r>
            <a:endParaRPr dirty="0"/>
          </a:p>
          <a:p>
            <a:pPr marL="171450" lvl="0" indent="-171450" algn="l" rtl="0">
              <a:spcBef>
                <a:spcPts val="0"/>
              </a:spcBef>
              <a:spcAft>
                <a:spcPts val="0"/>
              </a:spcAft>
              <a:buClr>
                <a:schemeClr val="dk1"/>
              </a:buClr>
              <a:buSzPts val="1200"/>
              <a:buFont typeface="Arial"/>
              <a:buChar char="•"/>
            </a:pPr>
            <a:r>
              <a:rPr lang="en-US" dirty="0"/>
              <a:t>Schools are already looking at school-wide data. These data can also help reveal students with a high number of infractions so that teams can consider if those students need additional supports. We will discuss this more in the next sub-section on “Procedures for Referring Students to Tier II Interventions”.</a:t>
            </a:r>
            <a:endParaRPr dirty="0"/>
          </a:p>
          <a:p>
            <a:pPr marL="171450" lvl="0" indent="-171450" algn="l" rtl="0">
              <a:spcBef>
                <a:spcPts val="0"/>
              </a:spcBef>
              <a:spcAft>
                <a:spcPts val="0"/>
              </a:spcAft>
              <a:buClr>
                <a:schemeClr val="dk1"/>
              </a:buClr>
              <a:buSzPts val="1200"/>
              <a:buFont typeface="Arial"/>
              <a:buChar char="•"/>
            </a:pPr>
            <a:r>
              <a:rPr lang="en-US" dirty="0"/>
              <a:t>Teams will be tasked with determining parameters for students to be eligible for group interventions. Once the various concerns are determined, teams will decide what data indicate that a student is at-risk of escalating.</a:t>
            </a:r>
            <a:endParaRPr dirty="0"/>
          </a:p>
        </p:txBody>
      </p:sp>
      <p:sp>
        <p:nvSpPr>
          <p:cNvPr id="393" name="Google Shape;3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School teams should decide what range or combination of “red flags” warrant consideration for Tier II interventions. Think of these rules as “gates” for getting into Tier II interventions.</a:t>
            </a:r>
            <a:endParaRPr dirty="0"/>
          </a:p>
          <a:p>
            <a:pPr marL="171450" lvl="0" indent="-171450" algn="l" rtl="0">
              <a:spcBef>
                <a:spcPts val="0"/>
              </a:spcBef>
              <a:spcAft>
                <a:spcPts val="0"/>
              </a:spcAft>
              <a:buClr>
                <a:schemeClr val="dk1"/>
              </a:buClr>
              <a:buSzPts val="1200"/>
              <a:buFont typeface="Arial"/>
              <a:buChar char="•"/>
            </a:pPr>
            <a:r>
              <a:rPr lang="en-US" dirty="0"/>
              <a:t>Above are some concerns that teams may want to consider. (Discussion from the last slide may add to this list.)</a:t>
            </a:r>
            <a:endParaRPr dirty="0"/>
          </a:p>
          <a:p>
            <a:pPr marL="171450" lvl="0" indent="-171450" algn="l" rtl="0">
              <a:spcBef>
                <a:spcPts val="0"/>
              </a:spcBef>
              <a:spcAft>
                <a:spcPts val="0"/>
              </a:spcAft>
              <a:buClr>
                <a:schemeClr val="dk1"/>
              </a:buClr>
              <a:buSzPts val="1200"/>
              <a:buFont typeface="Arial"/>
              <a:buChar char="•"/>
            </a:pPr>
            <a:r>
              <a:rPr lang="en-US" dirty="0"/>
              <a:t>By creating data decision rules that define what is acceptable, what is at-risk, and what is too serious for Tier II (e.g., how many referrals, how many absences, how many low grades, etc.), schools can efficiently identify students and get them into Tier II interventions more swiftly.</a:t>
            </a:r>
            <a:endParaRPr dirty="0"/>
          </a:p>
        </p:txBody>
      </p:sp>
      <p:sp>
        <p:nvSpPr>
          <p:cNvPr id="400" name="Google Shape;4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82880"/>
            <a:r>
              <a:rPr lang="en-US" dirty="0"/>
              <a:t>Trainer Notes:</a:t>
            </a:r>
          </a:p>
          <a:p>
            <a:pPr marL="173736" indent="-173736">
              <a:buFont typeface="Arial" panose="020B0604020202020204" pitchFamily="34" charset="0"/>
              <a:buChar char="•"/>
            </a:pPr>
            <a:r>
              <a:rPr lang="en-US" dirty="0"/>
              <a:t>Students that were being supported the previous year will need follow up to determine if they still need support.</a:t>
            </a:r>
          </a:p>
          <a:p>
            <a:pPr marL="173736" indent="-173736">
              <a:buFont typeface="Arial" panose="020B0604020202020204" pitchFamily="34" charset="0"/>
              <a:buChar char="•"/>
            </a:pPr>
            <a:r>
              <a:rPr lang="en-US" dirty="0"/>
              <a:t>Students new to the school that were being supported at their previous school will need support, especially when they first enter the school.</a:t>
            </a:r>
          </a:p>
          <a:p>
            <a:pPr marL="173736" indent="-173736">
              <a:buFont typeface="Arial" panose="020B0604020202020204" pitchFamily="34" charset="0"/>
              <a:buChar char="•"/>
            </a:pPr>
            <a:r>
              <a:rPr lang="en-US" dirty="0"/>
              <a:t>Students that are re-entering school after being placed in an alternative setting will need support as they get accustomed to being in a school setting again.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209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activity will be provided in the facilitator guide.</a:t>
            </a:r>
          </a:p>
          <a:p>
            <a:pPr marL="171450" lvl="0" indent="-171450" algn="l" rtl="0">
              <a:spcBef>
                <a:spcPts val="0"/>
              </a:spcBef>
              <a:spcAft>
                <a:spcPts val="0"/>
              </a:spcAft>
              <a:buClr>
                <a:schemeClr val="dk1"/>
              </a:buClr>
              <a:buSzPts val="1200"/>
              <a:buFont typeface="Arial"/>
              <a:buChar char="•"/>
            </a:pPr>
            <a:r>
              <a:rPr lang="en-US" dirty="0"/>
              <a:t>The outcome of this activity is to help teams begin to establish data decision rules or “gates” for access to Tier II interventions.</a:t>
            </a:r>
            <a:endParaRPr dirty="0"/>
          </a:p>
          <a:p>
            <a:pPr marL="171450" lvl="0" indent="-171450" algn="l" rtl="0">
              <a:spcBef>
                <a:spcPts val="0"/>
              </a:spcBef>
              <a:spcAft>
                <a:spcPts val="0"/>
              </a:spcAft>
              <a:buClr>
                <a:schemeClr val="dk1"/>
              </a:buClr>
              <a:buSzPts val="1200"/>
              <a:buFont typeface="Arial"/>
              <a:buChar char="•"/>
            </a:pPr>
            <a:r>
              <a:rPr lang="en-US" dirty="0"/>
              <a:t>Ask participants to identify five students they would enroll in a Tier II intervention. </a:t>
            </a:r>
            <a:endParaRPr dirty="0"/>
          </a:p>
          <a:p>
            <a:pPr marL="171450" lvl="0" indent="-171450" algn="l" rtl="0">
              <a:spcBef>
                <a:spcPts val="0"/>
              </a:spcBef>
              <a:spcAft>
                <a:spcPts val="0"/>
              </a:spcAft>
              <a:buClr>
                <a:schemeClr val="dk1"/>
              </a:buClr>
              <a:buSzPts val="1200"/>
              <a:buFont typeface="Arial"/>
              <a:buChar char="•"/>
            </a:pPr>
            <a:r>
              <a:rPr lang="en-US" dirty="0"/>
              <a:t>Create a discussion by asking what made them choose those five. </a:t>
            </a:r>
            <a:endParaRPr dirty="0"/>
          </a:p>
          <a:p>
            <a:pPr marL="457200" lvl="1" indent="-171450" algn="l" rtl="0">
              <a:spcBef>
                <a:spcPts val="0"/>
              </a:spcBef>
              <a:spcAft>
                <a:spcPts val="0"/>
              </a:spcAft>
              <a:buClr>
                <a:schemeClr val="dk1"/>
              </a:buClr>
              <a:buSzPts val="1200"/>
              <a:buFont typeface="Arial"/>
              <a:buChar char="•"/>
            </a:pPr>
            <a:r>
              <a:rPr lang="en-US" dirty="0"/>
              <a:t>Were they chosen based on just one factor, or a combination of factors?</a:t>
            </a:r>
            <a:endParaRPr dirty="0"/>
          </a:p>
          <a:p>
            <a:pPr marL="171450" lvl="0" indent="-171450" algn="l" rtl="0">
              <a:spcBef>
                <a:spcPts val="0"/>
              </a:spcBef>
              <a:spcAft>
                <a:spcPts val="0"/>
              </a:spcAft>
              <a:buClr>
                <a:schemeClr val="dk1"/>
              </a:buClr>
              <a:buSzPts val="1200"/>
              <a:buFont typeface="Arial"/>
              <a:buChar char="•"/>
            </a:pPr>
            <a:r>
              <a:rPr lang="en-US" dirty="0"/>
              <a:t>Guide the discussion by reminding participants that Tier II interventions are for:</a:t>
            </a:r>
            <a:endParaRPr dirty="0"/>
          </a:p>
          <a:p>
            <a:pPr marL="457200" lvl="1" indent="-171450" algn="l" rtl="0">
              <a:spcBef>
                <a:spcPts val="0"/>
              </a:spcBef>
              <a:spcAft>
                <a:spcPts val="0"/>
              </a:spcAft>
              <a:buClr>
                <a:schemeClr val="dk1"/>
              </a:buClr>
              <a:buSzPts val="1200"/>
              <a:buFont typeface="Arial"/>
              <a:buChar char="•"/>
            </a:pPr>
            <a:r>
              <a:rPr lang="en-US" dirty="0"/>
              <a:t>Students displaying frequent, but minor problem behaviors, across multiple locations </a:t>
            </a:r>
            <a:endParaRPr dirty="0"/>
          </a:p>
          <a:p>
            <a:pPr marL="457200" lvl="1" indent="-171450" algn="l" rtl="0">
              <a:spcBef>
                <a:spcPts val="0"/>
              </a:spcBef>
              <a:spcAft>
                <a:spcPts val="0"/>
              </a:spcAft>
              <a:buClr>
                <a:schemeClr val="dk1"/>
              </a:buClr>
              <a:buSzPts val="1200"/>
              <a:buFont typeface="Arial"/>
              <a:buChar char="•"/>
            </a:pPr>
            <a:r>
              <a:rPr lang="en-US" dirty="0"/>
              <a:t>Students needing enhanced Tier I supports to prevent escalating behavior </a:t>
            </a:r>
            <a:endParaRPr dirty="0"/>
          </a:p>
          <a:p>
            <a:pPr marL="457200" lvl="1" indent="-171450" algn="l" rtl="0">
              <a:spcBef>
                <a:spcPts val="0"/>
              </a:spcBef>
              <a:spcAft>
                <a:spcPts val="0"/>
              </a:spcAft>
              <a:buClr>
                <a:schemeClr val="dk1"/>
              </a:buClr>
              <a:buSzPts val="1200"/>
              <a:buFont typeface="Arial"/>
              <a:buChar char="•"/>
            </a:pPr>
            <a:r>
              <a:rPr lang="en-US" dirty="0"/>
              <a:t>Students with internalizing or externalizing behaviors</a:t>
            </a:r>
            <a:endParaRPr dirty="0"/>
          </a:p>
        </p:txBody>
      </p:sp>
      <p:sp>
        <p:nvSpPr>
          <p:cNvPr id="407" name="Google Shape;4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is an example showing the data guidelines that a fictional Arkansas school uses to identify students for Tier II and III interventions (at-risk and high risk). Note that they also have a column showing what is considered no risk or low risk for each measure. Share and ask for feedback as time allows.</a:t>
            </a:r>
            <a:endParaRPr dirty="0"/>
          </a:p>
          <a:p>
            <a:pPr marL="171450" lvl="0" indent="-171450" algn="l" rtl="0">
              <a:spcBef>
                <a:spcPts val="0"/>
              </a:spcBef>
              <a:spcAft>
                <a:spcPts val="0"/>
              </a:spcAft>
              <a:buClr>
                <a:schemeClr val="dk1"/>
              </a:buClr>
              <a:buSzPts val="1200"/>
              <a:buFont typeface="Arial"/>
              <a:buChar char="•"/>
            </a:pPr>
            <a:r>
              <a:rPr lang="en-US" dirty="0"/>
              <a:t>If possible, steer discussion towards looking at all of these student data to get a snapshot, or “big picture”. </a:t>
            </a:r>
            <a:endParaRPr dirty="0"/>
          </a:p>
          <a:p>
            <a:pPr marL="171450" lvl="0" indent="-171450" algn="l" rtl="0">
              <a:spcBef>
                <a:spcPts val="0"/>
              </a:spcBef>
              <a:spcAft>
                <a:spcPts val="0"/>
              </a:spcAft>
              <a:buClr>
                <a:schemeClr val="dk1"/>
              </a:buClr>
              <a:buSzPts val="1200"/>
              <a:buFont typeface="Arial"/>
              <a:buChar char="•"/>
            </a:pPr>
            <a:r>
              <a:rPr lang="en-US" dirty="0"/>
              <a:t>Remind schools to consider the context and culture of their own schools when developing their data decision rules.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*Measures of Academic Progress® (MAP®) scores will vary from grade to grade and from classroom to classroom. An explanation of scoring for this assessment can be found here: </a:t>
            </a:r>
            <a:r>
              <a:rPr lang="en-US" dirty="0">
                <a:hlinkClick r:id="rId3"/>
              </a:rPr>
              <a:t>https://www.nwea.org/resource-library/research/2015-normative-data-3</a:t>
            </a:r>
            <a:r>
              <a:rPr lang="en-US" sz="1200" dirty="0">
                <a:solidFill>
                  <a:schemeClr val="dk1"/>
                </a:solidFill>
                <a:latin typeface="Calibri"/>
                <a:ea typeface="Calibri"/>
                <a:cs typeface="Calibri"/>
                <a:sym typeface="Calibri"/>
              </a:rPr>
              <a:t> </a:t>
            </a:r>
            <a:endParaRPr dirty="0"/>
          </a:p>
          <a:p>
            <a:pPr marL="45720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The example above is from page 3, the 2015 Reading student status norms table, using the second grade begin-year data:</a:t>
            </a:r>
            <a:endParaRPr dirty="0"/>
          </a:p>
          <a:p>
            <a:pPr marL="914400" lvl="2"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No or low risk was assessed to be -1 standard deviation or above (score of 160 or greater)</a:t>
            </a:r>
            <a:endParaRPr dirty="0"/>
          </a:p>
          <a:p>
            <a:pPr marL="914400" lvl="2"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At-risk was between -2 and -1 standard deviations (score of 143-159)</a:t>
            </a:r>
            <a:endParaRPr dirty="0"/>
          </a:p>
          <a:p>
            <a:pPr marL="914400" lvl="2"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High risk was lower than -2 standard deviations (score of 142 or lower)</a:t>
            </a:r>
            <a:endParaRPr dirty="0"/>
          </a:p>
        </p:txBody>
      </p:sp>
      <p:sp>
        <p:nvSpPr>
          <p:cNvPr id="417" name="Google Shape;4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Once students are in interventions and teams are progress monitoring, there will need to be data decision rules for what the next steps will be.</a:t>
            </a:r>
          </a:p>
          <a:p>
            <a:pPr marL="171450" lvl="0" indent="-171450" algn="l" rtl="0">
              <a:spcBef>
                <a:spcPts val="0"/>
              </a:spcBef>
              <a:spcAft>
                <a:spcPts val="0"/>
              </a:spcAft>
              <a:buClr>
                <a:schemeClr val="dk1"/>
              </a:buClr>
              <a:buSzPts val="1200"/>
              <a:buFont typeface="Arial"/>
              <a:buChar char="•"/>
            </a:pPr>
            <a:r>
              <a:rPr lang="en-US" dirty="0"/>
              <a:t>Teams will need to determine guidelines for the following: </a:t>
            </a:r>
            <a:endParaRPr dirty="0"/>
          </a:p>
          <a:p>
            <a:pPr marL="457200" lvl="1" indent="-171450" algn="l" rtl="0">
              <a:spcBef>
                <a:spcPts val="0"/>
              </a:spcBef>
              <a:spcAft>
                <a:spcPts val="0"/>
              </a:spcAft>
              <a:buClr>
                <a:schemeClr val="dk1"/>
              </a:buClr>
              <a:buSzPts val="1200"/>
              <a:buFont typeface="Arial"/>
              <a:buChar char="•"/>
            </a:pPr>
            <a:r>
              <a:rPr lang="en-US" dirty="0"/>
              <a:t>When a student has progressed sufficiently and is ready to graduate from an intervention or begin a fading period</a:t>
            </a:r>
            <a:endParaRPr dirty="0"/>
          </a:p>
          <a:p>
            <a:pPr marL="457200" lvl="1" indent="-171450" algn="l" rtl="0">
              <a:spcBef>
                <a:spcPts val="0"/>
              </a:spcBef>
              <a:spcAft>
                <a:spcPts val="0"/>
              </a:spcAft>
              <a:buClr>
                <a:schemeClr val="dk1"/>
              </a:buClr>
              <a:buSzPts val="1200"/>
              <a:buFont typeface="Arial"/>
              <a:buChar char="•"/>
            </a:pPr>
            <a:r>
              <a:rPr lang="en-US" dirty="0"/>
              <a:t>When a student is not making sufficient progress and may need a modification or more intense version of the intervention</a:t>
            </a:r>
            <a:endParaRPr dirty="0"/>
          </a:p>
          <a:p>
            <a:pPr marL="457200" lvl="1" indent="-171450" algn="l" rtl="0">
              <a:spcBef>
                <a:spcPts val="0"/>
              </a:spcBef>
              <a:spcAft>
                <a:spcPts val="0"/>
              </a:spcAft>
              <a:buClr>
                <a:schemeClr val="dk1"/>
              </a:buClr>
              <a:buSzPts val="1200"/>
              <a:buFont typeface="Arial"/>
              <a:buChar char="•"/>
            </a:pPr>
            <a:r>
              <a:rPr lang="en-US" dirty="0"/>
              <a:t>When a student should be considered for Tier III supports, after not making progress with Tier II interventions</a:t>
            </a:r>
            <a:endParaRPr dirty="0"/>
          </a:p>
        </p:txBody>
      </p:sp>
      <p:sp>
        <p:nvSpPr>
          <p:cNvPr id="425" name="Google Shape;4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Teams or participants can use this template to begin creating their data “gates” for entering Tier II interventions.</a:t>
            </a:r>
            <a:endParaRPr dirty="0"/>
          </a:p>
          <a:p>
            <a:pPr marL="171450" lvl="0" indent="-171450" algn="l" rtl="0">
              <a:spcBef>
                <a:spcPts val="0"/>
              </a:spcBef>
              <a:spcAft>
                <a:spcPts val="0"/>
              </a:spcAft>
              <a:buClr>
                <a:schemeClr val="dk1"/>
              </a:buClr>
              <a:buSzPts val="1200"/>
              <a:buFont typeface="Arial"/>
              <a:buChar char="•"/>
            </a:pPr>
            <a:r>
              <a:rPr lang="en-US" dirty="0"/>
              <a:t>This template is included in the accompanying facilitator guide and can be used as a handout. It is also available to download here: </a:t>
            </a:r>
            <a:r>
              <a:rPr lang="en-US" u="sng" dirty="0"/>
              <a:t>http://cce.astate.edu/pbis/wp-content/uploads/2019/01/Tier-II-Data-decision-rules-template-for-interventions.docx.</a:t>
            </a:r>
            <a:endParaRPr u="sng" dirty="0"/>
          </a:p>
        </p:txBody>
      </p:sp>
      <p:sp>
        <p:nvSpPr>
          <p:cNvPr id="432" name="Google Shape;4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502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3" name="Google Shape;4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These three bullets will be discussed in the next several slides.</a:t>
            </a:r>
            <a:endParaRPr dirty="0"/>
          </a:p>
          <a:p>
            <a:pPr marL="171450" lvl="0" indent="-95250" algn="l" rtl="0">
              <a:spcBef>
                <a:spcPts val="0"/>
              </a:spcBef>
              <a:spcAft>
                <a:spcPts val="0"/>
              </a:spcAft>
              <a:buClr>
                <a:schemeClr val="dk1"/>
              </a:buClr>
              <a:buSzPts val="1200"/>
              <a:buFont typeface="Arial"/>
              <a:buNone/>
            </a:pPr>
            <a:endParaRPr dirty="0"/>
          </a:p>
        </p:txBody>
      </p:sp>
      <p:sp>
        <p:nvSpPr>
          <p:cNvPr id="450" name="Google Shape;45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Since teams are already looking at school-wide data on a regular basis, the data manager, the person that brings data to the team meetings, can begin looking for groups of students that have had multiple infractions over a given period of time (team can decide what this timeframe will be).</a:t>
            </a:r>
            <a:endParaRPr dirty="0"/>
          </a:p>
        </p:txBody>
      </p:sp>
      <p:sp>
        <p:nvSpPr>
          <p:cNvPr id="464" name="Google Shape;46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can be an activity if time permits. See</a:t>
            </a:r>
            <a:r>
              <a:rPr lang="en-US" baseline="0" dirty="0"/>
              <a:t> the facilitator guide for more information.</a:t>
            </a:r>
            <a:endParaRPr lang="en-US" dirty="0"/>
          </a:p>
          <a:p>
            <a:pPr marL="171450" lvl="0" indent="-171450" algn="l" rtl="0">
              <a:spcBef>
                <a:spcPts val="0"/>
              </a:spcBef>
              <a:spcAft>
                <a:spcPts val="0"/>
              </a:spcAft>
              <a:buClr>
                <a:schemeClr val="dk1"/>
              </a:buClr>
              <a:buSzPts val="1200"/>
              <a:buFont typeface="Arial"/>
              <a:buChar char="•"/>
            </a:pPr>
            <a:r>
              <a:rPr lang="en-US" dirty="0"/>
              <a:t>There will be six steps in the process to develop procedures. Each step will be on a separate slide. The facilitator guide will include a handout with all of the steps (a guide for implementers).</a:t>
            </a:r>
            <a:endParaRPr dirty="0"/>
          </a:p>
          <a:p>
            <a:pPr marL="171450" lvl="0" indent="-171450" algn="l" rtl="0">
              <a:spcBef>
                <a:spcPts val="0"/>
              </a:spcBef>
              <a:spcAft>
                <a:spcPts val="0"/>
              </a:spcAft>
              <a:buClr>
                <a:schemeClr val="dk1"/>
              </a:buClr>
              <a:buSzPts val="1200"/>
              <a:buFont typeface="Arial"/>
              <a:buChar char="•"/>
            </a:pPr>
            <a:r>
              <a:rPr lang="en-US" dirty="0"/>
              <a:t>Step 1: Who will be “allowed” to refer students for Tier II interventions? Just teachers? Parents? Others?</a:t>
            </a:r>
            <a:endParaRPr dirty="0"/>
          </a:p>
        </p:txBody>
      </p:sp>
      <p:sp>
        <p:nvSpPr>
          <p:cNvPr id="471" name="Google Shape;4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Step 2: What type of referral will you use? Paper or digital? Where will the teacher access the referral forms? To whom will the teacher give the form? How will others, such as parents access Tier II resources?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Many schools implementing Tier II have some type of form called a Request for Assistance or Student Nomination form. There will be an example on slide 28.</a:t>
            </a:r>
            <a:endParaRPr dirty="0"/>
          </a:p>
        </p:txBody>
      </p:sp>
      <p:sp>
        <p:nvSpPr>
          <p:cNvPr id="478" name="Google Shape;47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Step 3: Before going any further in the investigation, it is important to determine if the student has been taught the behavior expectations (school-wide and in the classroom), and if the student received any feedback or acknowledgements for following the expectations.</a:t>
            </a:r>
            <a:endParaRPr dirty="0"/>
          </a:p>
        </p:txBody>
      </p:sp>
      <p:sp>
        <p:nvSpPr>
          <p:cNvPr id="485" name="Google Shape;48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It is important to collect additional data to determine the appropriate intervention for a student.</a:t>
            </a:r>
            <a:endParaRPr dirty="0"/>
          </a:p>
          <a:p>
            <a:pPr marL="171450" lvl="0" indent="-171450" algn="l" rtl="0">
              <a:spcBef>
                <a:spcPts val="0"/>
              </a:spcBef>
              <a:spcAft>
                <a:spcPts val="0"/>
              </a:spcAft>
              <a:buClr>
                <a:schemeClr val="dk1"/>
              </a:buClr>
              <a:buSzPts val="1200"/>
              <a:buFont typeface="Arial"/>
              <a:buChar char="•"/>
            </a:pPr>
            <a:r>
              <a:rPr lang="en-US" dirty="0"/>
              <a:t>In Module 3, there is a form called ABC, or Antecedent – Behavior – Consequence Form. This can be used to record observational data, such as what happens right before the behavior (antecedent) and what is the response to the student’s behavior (consequence). This form and an example of a Request for Assistance form will be included in the next few slides.</a:t>
            </a:r>
            <a:endParaRPr dirty="0"/>
          </a:p>
        </p:txBody>
      </p:sp>
      <p:sp>
        <p:nvSpPr>
          <p:cNvPr id="492" name="Google Shape;49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The idea is to create a process for referrals that everyone will be able to follow consistently. </a:t>
            </a:r>
            <a:endParaRPr dirty="0"/>
          </a:p>
          <a:p>
            <a:pPr marL="171450" lvl="0" indent="-171450" algn="l" rtl="0">
              <a:spcBef>
                <a:spcPts val="0"/>
              </a:spcBef>
              <a:spcAft>
                <a:spcPts val="0"/>
              </a:spcAft>
              <a:buClr>
                <a:schemeClr val="dk1"/>
              </a:buClr>
              <a:buSzPts val="1200"/>
              <a:buFont typeface="Arial"/>
              <a:buChar char="•"/>
            </a:pPr>
            <a:r>
              <a:rPr lang="en-US" dirty="0"/>
              <a:t>The teacher example above includes information the teacher needs to make available to the PBIS team when they submit a request.</a:t>
            </a:r>
            <a:endParaRPr dirty="0"/>
          </a:p>
          <a:p>
            <a:pPr marL="171450" lvl="0" indent="-171450" algn="l" rtl="0">
              <a:spcBef>
                <a:spcPts val="0"/>
              </a:spcBef>
              <a:spcAft>
                <a:spcPts val="0"/>
              </a:spcAft>
              <a:buClr>
                <a:schemeClr val="dk1"/>
              </a:buClr>
              <a:buSzPts val="1200"/>
              <a:buFont typeface="Arial"/>
              <a:buChar char="•"/>
            </a:pPr>
            <a:r>
              <a:rPr lang="en-US" dirty="0"/>
              <a:t>The next two slides show examples of forms (including the Request for Assistance that is referenced above) that can be used to record all of the data and information that need to be submitted with the request.</a:t>
            </a:r>
            <a:endParaRPr dirty="0"/>
          </a:p>
        </p:txBody>
      </p:sp>
      <p:sp>
        <p:nvSpPr>
          <p:cNvPr id="499" name="Google Shape;49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A teacher nomination form is something teams will need to decide on – either create their own, use this one, or adapt another one. </a:t>
            </a:r>
            <a:endParaRPr dirty="0"/>
          </a:p>
          <a:p>
            <a:pPr marL="171450" lvl="0" indent="-171450" algn="l" rtl="0">
              <a:spcBef>
                <a:spcPts val="0"/>
              </a:spcBef>
              <a:spcAft>
                <a:spcPts val="0"/>
              </a:spcAft>
              <a:buClr>
                <a:schemeClr val="dk1"/>
              </a:buClr>
              <a:buSzPts val="1200"/>
              <a:buFont typeface="Arial"/>
              <a:buChar char="•"/>
            </a:pPr>
            <a:r>
              <a:rPr lang="en-US" dirty="0"/>
              <a:t>Schools may also decide to have forms for parents or others to nominate students.</a:t>
            </a:r>
            <a:endParaRPr dirty="0"/>
          </a:p>
          <a:p>
            <a:pPr marL="171450" lvl="0" indent="-171450" algn="l" rtl="0">
              <a:spcBef>
                <a:spcPts val="0"/>
              </a:spcBef>
              <a:spcAft>
                <a:spcPts val="0"/>
              </a:spcAft>
              <a:buClr>
                <a:schemeClr val="dk1"/>
              </a:buClr>
              <a:buSzPts val="1200"/>
              <a:buFont typeface="Arial"/>
              <a:buChar char="•"/>
            </a:pPr>
            <a:r>
              <a:rPr lang="en-US" dirty="0"/>
              <a:t>This form is included in the accompanying facilitator guide and is downloadable here: </a:t>
            </a:r>
            <a:r>
              <a:rPr lang="en-US" u="sng" dirty="0"/>
              <a:t>http://cce.astate.edu/pbis/wp-content/uploads/2019/01/Tier-II-Teacher-Nomination-for-Assistance-adapted-from-MO.docx</a:t>
            </a:r>
          </a:p>
          <a:p>
            <a:pPr marL="171450" lvl="0" indent="-171450" algn="l" rtl="0">
              <a:spcBef>
                <a:spcPts val="0"/>
              </a:spcBef>
              <a:spcAft>
                <a:spcPts val="0"/>
              </a:spcAft>
              <a:buClr>
                <a:schemeClr val="dk1"/>
              </a:buClr>
              <a:buSzPts val="1200"/>
              <a:buFont typeface="Arial"/>
              <a:buChar char="•"/>
            </a:pPr>
            <a:r>
              <a:rPr lang="en-US" dirty="0"/>
              <a:t>See the next slide for an example of a form staff can use to collect observational data to accompany this form.</a:t>
            </a:r>
            <a:endParaRPr dirty="0"/>
          </a:p>
        </p:txBody>
      </p:sp>
      <p:sp>
        <p:nvSpPr>
          <p:cNvPr id="513" name="Google Shape;51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Trainer Notes:</a:t>
            </a:r>
          </a:p>
          <a:p>
            <a:pPr marL="171450" marR="0" lvl="0" indent="-171450" algn="l" rtl="0">
              <a:lnSpc>
                <a:spcPct val="100000"/>
              </a:lnSpc>
              <a:spcBef>
                <a:spcPts val="0"/>
              </a:spcBef>
              <a:spcAft>
                <a:spcPts val="0"/>
              </a:spcAft>
              <a:buClr>
                <a:schemeClr val="dk1"/>
              </a:buClr>
              <a:buSzPts val="1200"/>
              <a:buFont typeface="Arial"/>
              <a:buChar char="•"/>
            </a:pPr>
            <a:r>
              <a:rPr lang="en-US" dirty="0"/>
              <a:t>In Module 3, this form called ABC, or Antecedent – Behavior – Consequence Form is introduced. </a:t>
            </a:r>
          </a:p>
          <a:p>
            <a:pPr marL="171450" marR="0" lvl="0" indent="-171450" algn="l" rtl="0">
              <a:lnSpc>
                <a:spcPct val="100000"/>
              </a:lnSpc>
              <a:spcBef>
                <a:spcPts val="0"/>
              </a:spcBef>
              <a:spcAft>
                <a:spcPts val="0"/>
              </a:spcAft>
              <a:buClr>
                <a:schemeClr val="dk1"/>
              </a:buClr>
              <a:buSzPts val="1200"/>
              <a:buFont typeface="Arial"/>
              <a:buChar char="•"/>
            </a:pPr>
            <a:r>
              <a:rPr lang="en-US" dirty="0"/>
              <a:t>This can be used to record observational data, such as what happens right before the behavior (antecedent) and what is the response to the student’s behavior (consequence). </a:t>
            </a:r>
          </a:p>
          <a:p>
            <a:pPr marL="171450" marR="0" lvl="0" indent="-171450" algn="l" rtl="0">
              <a:lnSpc>
                <a:spcPct val="100000"/>
              </a:lnSpc>
              <a:spcBef>
                <a:spcPts val="0"/>
              </a:spcBef>
              <a:spcAft>
                <a:spcPts val="0"/>
              </a:spcAft>
              <a:buClr>
                <a:schemeClr val="dk1"/>
              </a:buClr>
              <a:buSzPts val="1200"/>
              <a:buFont typeface="Arial"/>
              <a:buChar char="•"/>
            </a:pPr>
            <a:r>
              <a:rPr lang="en-US" dirty="0"/>
              <a:t>This will be included as a handout in the facilitator guide.</a:t>
            </a:r>
          </a:p>
          <a:p>
            <a:pPr marL="171450" marR="0" lvl="0" indent="-171450" algn="l" rtl="0">
              <a:lnSpc>
                <a:spcPct val="100000"/>
              </a:lnSpc>
              <a:spcBef>
                <a:spcPts val="0"/>
              </a:spcBef>
              <a:spcAft>
                <a:spcPts val="0"/>
              </a:spcAft>
              <a:buClr>
                <a:schemeClr val="dk1"/>
              </a:buClr>
              <a:buSzPts val="1200"/>
              <a:buFont typeface="Arial"/>
              <a:buChar char="•"/>
            </a:pPr>
            <a:r>
              <a:rPr lang="en-US" dirty="0"/>
              <a:t>Link for download: </a:t>
            </a:r>
            <a:r>
              <a:rPr lang="en-US" i="0" u="sng" dirty="0"/>
              <a:t>http://cce.astate.edu/pbis/wp-content/uploads/219/04/ABC-form.docx.</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52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parent example shows how the parents would get information about Tier II and how they can address their concerns about their child with the school.</a:t>
            </a:r>
            <a:endParaRPr dirty="0"/>
          </a:p>
          <a:p>
            <a:pPr marL="171450" lvl="0" indent="-171450" algn="l" rtl="0">
              <a:spcBef>
                <a:spcPts val="0"/>
              </a:spcBef>
              <a:spcAft>
                <a:spcPts val="0"/>
              </a:spcAft>
              <a:buClr>
                <a:schemeClr val="dk1"/>
              </a:buClr>
              <a:buSzPts val="1200"/>
              <a:buFont typeface="Arial"/>
              <a:buChar char="•"/>
            </a:pPr>
            <a:r>
              <a:rPr lang="en-US" dirty="0"/>
              <a:t>There are multiple ways the information is distributed. </a:t>
            </a:r>
            <a:endParaRPr dirty="0"/>
          </a:p>
          <a:p>
            <a:pPr marL="171450" lvl="0" indent="-171450" algn="l" rtl="0">
              <a:spcBef>
                <a:spcPts val="0"/>
              </a:spcBef>
              <a:spcAft>
                <a:spcPts val="0"/>
              </a:spcAft>
              <a:buClr>
                <a:schemeClr val="dk1"/>
              </a:buClr>
              <a:buSzPts val="1200"/>
              <a:buFont typeface="Arial"/>
              <a:buChar char="•"/>
            </a:pPr>
            <a:r>
              <a:rPr lang="en-US" dirty="0"/>
              <a:t>The information includes some examples that will help guide parents in determining what types of behaviors might be concerning.</a:t>
            </a:r>
            <a:endParaRPr dirty="0"/>
          </a:p>
        </p:txBody>
      </p:sp>
      <p:sp>
        <p:nvSpPr>
          <p:cNvPr id="522" name="Google Shape;52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Students may have multiple signs of at-risk behavior, so the team needs a process or guidelines for determining when Tier II supports are appropriate. For</a:t>
            </a:r>
            <a:r>
              <a:rPr lang="en-US" baseline="0" dirty="0"/>
              <a:t> example, i</a:t>
            </a:r>
            <a:r>
              <a:rPr lang="en-US" dirty="0"/>
              <a:t>f a student has six minor classroom behavior write-ups, two office referrals, and a D in math, would this be an indication that the student needs Tier II support? </a:t>
            </a:r>
            <a:endParaRPr dirty="0"/>
          </a:p>
          <a:p>
            <a:pPr marL="171450" lvl="0" indent="-171450" algn="l" rtl="0">
              <a:spcBef>
                <a:spcPts val="0"/>
              </a:spcBef>
              <a:spcAft>
                <a:spcPts val="0"/>
              </a:spcAft>
              <a:buClr>
                <a:schemeClr val="dk1"/>
              </a:buClr>
              <a:buSzPts val="1200"/>
              <a:buFont typeface="Arial"/>
              <a:buChar char="•"/>
            </a:pPr>
            <a:r>
              <a:rPr lang="en-US" dirty="0"/>
              <a:t>What would indicate that the behavior is beyond the scope of Tier II interventions?</a:t>
            </a:r>
            <a:endParaRPr dirty="0"/>
          </a:p>
        </p:txBody>
      </p:sp>
      <p:sp>
        <p:nvSpPr>
          <p:cNvPr id="529" name="Google Shape;52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Trainer Notes: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Module 3: Function Based</a:t>
            </a:r>
            <a:r>
              <a:rPr lang="en-US" baseline="0" dirty="0"/>
              <a:t> Thinking…</a:t>
            </a:r>
            <a:r>
              <a:rPr lang="en-US" dirty="0"/>
              <a:t> goes into more detail about determining function of behavior and using that information to choose the appropriate intervention.</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The next slide shows how function aligns with different interventions.</a:t>
            </a: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536" name="Google Shape;53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Trainer Notes:</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This matrix shows some Tier II interventions and the function(s) of behavior that they address.</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In Module 3: Function Based</a:t>
            </a:r>
            <a:r>
              <a:rPr lang="en-US" sz="1200" b="0" i="0" baseline="0" dirty="0">
                <a:solidFill>
                  <a:schemeClr val="dk1"/>
                </a:solidFill>
                <a:latin typeface="Calibri"/>
                <a:ea typeface="Calibri"/>
                <a:cs typeface="Calibri"/>
                <a:sym typeface="Calibri"/>
              </a:rPr>
              <a:t> Thinking…</a:t>
            </a:r>
            <a:r>
              <a:rPr lang="en-US" sz="1200" b="0" i="0" dirty="0">
                <a:solidFill>
                  <a:schemeClr val="dk1"/>
                </a:solidFill>
                <a:latin typeface="Calibri"/>
                <a:ea typeface="Calibri"/>
                <a:cs typeface="Calibri"/>
                <a:sym typeface="Calibri"/>
              </a:rPr>
              <a:t>, the basic functions of behavior are defined: behavior serves the function of helping students obtain or access something</a:t>
            </a:r>
            <a:r>
              <a:rPr lang="en-US" sz="1200" b="0" i="0" baseline="0" dirty="0">
                <a:solidFill>
                  <a:schemeClr val="dk1"/>
                </a:solidFill>
                <a:latin typeface="Calibri"/>
                <a:ea typeface="Calibri"/>
                <a:cs typeface="Calibri"/>
                <a:sym typeface="Calibri"/>
              </a:rPr>
              <a:t> or avoid </a:t>
            </a:r>
            <a:r>
              <a:rPr lang="en-US" sz="1200" b="0" i="0" dirty="0">
                <a:solidFill>
                  <a:schemeClr val="dk1"/>
                </a:solidFill>
                <a:latin typeface="Calibri"/>
                <a:ea typeface="Calibri"/>
                <a:cs typeface="Calibri"/>
                <a:sym typeface="Calibri"/>
              </a:rPr>
              <a:t>something.</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Self-monitoring can also be used as a fading tool from other interventions, such</a:t>
            </a:r>
            <a:r>
              <a:rPr lang="en-US" sz="1200" b="0" i="0" baseline="0" dirty="0">
                <a:solidFill>
                  <a:schemeClr val="dk1"/>
                </a:solidFill>
                <a:latin typeface="Calibri"/>
                <a:ea typeface="Calibri"/>
                <a:cs typeface="Calibri"/>
                <a:sym typeface="Calibri"/>
              </a:rPr>
              <a:t> as</a:t>
            </a:r>
            <a:r>
              <a:rPr lang="en-US" sz="1200" b="0" i="0" dirty="0">
                <a:solidFill>
                  <a:schemeClr val="dk1"/>
                </a:solidFill>
                <a:latin typeface="Calibri"/>
                <a:ea typeface="Calibri"/>
                <a:cs typeface="Calibri"/>
                <a:sym typeface="Calibri"/>
              </a:rPr>
              <a:t> Check-in, Check-out.</a:t>
            </a:r>
            <a:endParaRPr dirty="0"/>
          </a:p>
        </p:txBody>
      </p:sp>
      <p:sp>
        <p:nvSpPr>
          <p:cNvPr id="543" name="Google Shape;543;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is an animated slide. </a:t>
            </a:r>
            <a:endParaRPr dirty="0"/>
          </a:p>
          <a:p>
            <a:pPr marL="171450" lvl="0" indent="-171450" algn="l" rtl="0">
              <a:spcBef>
                <a:spcPts val="0"/>
              </a:spcBef>
              <a:spcAft>
                <a:spcPts val="0"/>
              </a:spcAft>
              <a:buClr>
                <a:schemeClr val="dk1"/>
              </a:buClr>
              <a:buSzPts val="1200"/>
              <a:buFont typeface="Arial"/>
              <a:buChar char="•"/>
            </a:pPr>
            <a:r>
              <a:rPr lang="en-US" dirty="0"/>
              <a:t>The first graphic that appears shows how students are supported through each tier of PBIS. This will be available as a handout in the facilitator guide.</a:t>
            </a:r>
            <a:endParaRPr dirty="0"/>
          </a:p>
          <a:p>
            <a:pPr marL="171450" lvl="0" indent="-171450" algn="l" rtl="0">
              <a:spcBef>
                <a:spcPts val="0"/>
              </a:spcBef>
              <a:spcAft>
                <a:spcPts val="0"/>
              </a:spcAft>
              <a:buClr>
                <a:schemeClr val="dk1"/>
              </a:buClr>
              <a:buSzPts val="1200"/>
              <a:buFont typeface="Arial"/>
              <a:buChar char="•"/>
            </a:pPr>
            <a:r>
              <a:rPr lang="en-US" dirty="0"/>
              <a:t>When you advance, the graphic zooms in on the Tier II portion of the process.</a:t>
            </a:r>
            <a:endParaRPr dirty="0"/>
          </a:p>
          <a:p>
            <a:pPr marL="171450" lvl="0" indent="-171450" algn="l" rtl="0">
              <a:spcBef>
                <a:spcPts val="0"/>
              </a:spcBef>
              <a:spcAft>
                <a:spcPts val="0"/>
              </a:spcAft>
              <a:buClr>
                <a:schemeClr val="dk1"/>
              </a:buClr>
              <a:buSzPts val="1200"/>
              <a:buFont typeface="Arial"/>
              <a:buChar char="•"/>
            </a:pPr>
            <a:r>
              <a:rPr lang="en-US" dirty="0"/>
              <a:t>This basically sums up the steps we have talked about in this section of the PowerPoint.</a:t>
            </a:r>
            <a:endParaRPr dirty="0"/>
          </a:p>
        </p:txBody>
      </p:sp>
      <p:sp>
        <p:nvSpPr>
          <p:cNvPr id="551" name="Google Shape;55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Screening tools can be very helpful in determining which students might need more support, as well as how to support them. Keep in mind that a system needs to be in place to support students if you’re going to screen them.</a:t>
            </a:r>
            <a:endParaRPr dirty="0"/>
          </a:p>
          <a:p>
            <a:pPr marL="171450" lvl="0" indent="-171450" algn="l" rtl="0">
              <a:spcBef>
                <a:spcPts val="0"/>
              </a:spcBef>
              <a:spcAft>
                <a:spcPts val="0"/>
              </a:spcAft>
              <a:buClr>
                <a:schemeClr val="dk1"/>
              </a:buClr>
              <a:buSzPts val="1200"/>
              <a:buFont typeface="Arial"/>
              <a:buChar char="•"/>
            </a:pPr>
            <a:r>
              <a:rPr lang="en-US" dirty="0"/>
              <a:t>Schools and districts have different policies and will have to decide if using behavior screeners is something they want to do.</a:t>
            </a:r>
            <a:endParaRPr dirty="0"/>
          </a:p>
          <a:p>
            <a:pPr marL="171450" lvl="0" indent="-171450" algn="l" rtl="0">
              <a:spcBef>
                <a:spcPts val="0"/>
              </a:spcBef>
              <a:spcAft>
                <a:spcPts val="0"/>
              </a:spcAft>
              <a:buClr>
                <a:schemeClr val="dk1"/>
              </a:buClr>
              <a:buSzPts val="1200"/>
              <a:buFont typeface="Arial"/>
              <a:buChar char="•"/>
            </a:pPr>
            <a:r>
              <a:rPr lang="en-US" dirty="0"/>
              <a:t>This section will give more information and resources to schools for consideration.</a:t>
            </a:r>
            <a:endParaRPr dirty="0"/>
          </a:p>
        </p:txBody>
      </p:sp>
      <p:sp>
        <p:nvSpPr>
          <p:cNvPr id="567" name="Google Shape;56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7:notes"/>
          <p:cNvSpPr>
            <a:spLocks noGrp="1" noRot="1" noChangeAspect="1"/>
          </p:cNvSpPr>
          <p:nvPr>
            <p:ph type="sldImg" idx="2"/>
          </p:nvPr>
        </p:nvSpPr>
        <p:spPr>
          <a:xfrm>
            <a:off x="379413" y="712788"/>
            <a:ext cx="6319837" cy="35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a:t>
            </a:r>
            <a:r>
              <a:rPr lang="en-US" sz="1200" b="0" i="0" u="none" strike="noStrike" dirty="0">
                <a:solidFill>
                  <a:schemeClr val="dk1"/>
                </a:solidFill>
                <a:latin typeface="Calibri"/>
                <a:ea typeface="Calibri"/>
                <a:cs typeface="Calibri"/>
                <a:sym typeface="Calibri"/>
              </a:rPr>
              <a:t>The SRSS assessment is a universal screening tool that helps identify students who are at risk for behavioral problems. Teachers assess various risk factors for each student in their classroom to determine who is at-risk.” </a:t>
            </a:r>
            <a:r>
              <a:rPr lang="en-US" sz="1200" b="0" i="1" u="none" strike="noStrike" dirty="0">
                <a:solidFill>
                  <a:schemeClr val="dk1"/>
                </a:solidFill>
                <a:latin typeface="Calibri"/>
                <a:ea typeface="Calibri"/>
                <a:cs typeface="Calibri"/>
                <a:sym typeface="Calibri"/>
              </a:rPr>
              <a:t>(</a:t>
            </a:r>
            <a:r>
              <a:rPr lang="en-US" sz="1200" b="0" i="1" u="none" strike="noStrike" dirty="0" err="1">
                <a:solidFill>
                  <a:schemeClr val="dk1"/>
                </a:solidFill>
                <a:latin typeface="Calibri"/>
                <a:ea typeface="Calibri"/>
                <a:cs typeface="Calibri"/>
                <a:sym typeface="Calibri"/>
              </a:rPr>
              <a:t>MiBLSi</a:t>
            </a:r>
            <a:r>
              <a:rPr lang="en-US" sz="1200" b="0" i="1" u="none" strike="noStrike" dirty="0">
                <a:solidFill>
                  <a:schemeClr val="dk1"/>
                </a:solidFill>
                <a:latin typeface="Calibri"/>
                <a:ea typeface="Calibri"/>
                <a:cs typeface="Calibri"/>
                <a:sym typeface="Calibri"/>
              </a:rPr>
              <a:t>)</a:t>
            </a:r>
            <a:endParaRPr dirty="0"/>
          </a:p>
        </p:txBody>
      </p:sp>
      <p:sp>
        <p:nvSpPr>
          <p:cNvPr id="574" name="Google Shape;57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resource compares a long list of no-cost screeners, as well as some that are at-cost.</a:t>
            </a:r>
            <a:endParaRPr dirty="0"/>
          </a:p>
          <a:p>
            <a:pPr marL="171450" lvl="0" indent="-171450" algn="l" rtl="0">
              <a:spcBef>
                <a:spcPts val="0"/>
              </a:spcBef>
              <a:spcAft>
                <a:spcPts val="0"/>
              </a:spcAft>
              <a:buClr>
                <a:schemeClr val="dk1"/>
              </a:buClr>
              <a:buSzPts val="1200"/>
              <a:buFont typeface="Arial"/>
              <a:buChar char="•"/>
            </a:pPr>
            <a:r>
              <a:rPr lang="en-US" dirty="0"/>
              <a:t>The document includes information on screeners,</a:t>
            </a:r>
            <a:r>
              <a:rPr lang="en-US" baseline="0" dirty="0"/>
              <a:t> including</a:t>
            </a:r>
            <a:r>
              <a:rPr lang="en-US" dirty="0"/>
              <a:t>: author,</a:t>
            </a:r>
            <a:r>
              <a:rPr lang="en-US" baseline="0" dirty="0"/>
              <a:t> y</a:t>
            </a:r>
            <a:r>
              <a:rPr lang="en-US" dirty="0"/>
              <a:t>ear, description, target population, length, etc.</a:t>
            </a:r>
            <a:endParaRPr dirty="0"/>
          </a:p>
          <a:p>
            <a:pPr marL="171450" lvl="0" indent="-171450" algn="l" rtl="0">
              <a:spcBef>
                <a:spcPts val="0"/>
              </a:spcBef>
              <a:spcAft>
                <a:spcPts val="0"/>
              </a:spcAft>
              <a:buClr>
                <a:schemeClr val="dk1"/>
              </a:buClr>
              <a:buSzPts val="1200"/>
              <a:buFont typeface="Arial"/>
              <a:buChar char="•"/>
            </a:pPr>
            <a:r>
              <a:rPr lang="en-US" dirty="0"/>
              <a:t>Link: </a:t>
            </a:r>
            <a:r>
              <a:rPr lang="en-US" sz="1200" i="0" u="sng" dirty="0">
                <a:solidFill>
                  <a:schemeClr val="hlink"/>
                </a:solidFill>
                <a:hlinkClick r:id="rId3"/>
              </a:rPr>
              <a:t>http://resources.oberlinkconsulting.com/uploads/compendiums/Compendium-Version-2.pdf</a:t>
            </a:r>
            <a:endParaRPr sz="1200" i="0" dirty="0"/>
          </a:p>
        </p:txBody>
      </p:sp>
      <p:sp>
        <p:nvSpPr>
          <p:cNvPr id="581" name="Google Shape;58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200"/>
              <a:buFont typeface="Calibri"/>
              <a:buNone/>
            </a:pPr>
            <a:r>
              <a:rPr lang="en-US" dirty="0"/>
              <a:t>Trainer Notes: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In order for Tier II to have the desired effect, it must be done with fidelity. Use the TFI as a fidelity check.</a:t>
            </a:r>
          </a:p>
          <a:p>
            <a:pPr marL="171450" lvl="0" indent="-171450" algn="l" rtl="0">
              <a:lnSpc>
                <a:spcPct val="100000"/>
              </a:lnSpc>
              <a:spcBef>
                <a:spcPts val="0"/>
              </a:spcBef>
              <a:spcAft>
                <a:spcPts val="0"/>
              </a:spcAft>
              <a:buClr>
                <a:schemeClr val="dk1"/>
              </a:buClr>
              <a:buSzPts val="1200"/>
              <a:buFont typeface="Arial"/>
              <a:buChar char="•"/>
            </a:pPr>
            <a:r>
              <a:rPr lang="en-US" dirty="0"/>
              <a:t>The next 2 slides will provide a main idea and outline the criteria for reaching fidelity for each of these items.</a:t>
            </a:r>
            <a:endParaRPr dirty="0"/>
          </a:p>
        </p:txBody>
      </p:sp>
      <p:sp>
        <p:nvSpPr>
          <p:cNvPr id="589" name="Google Shape;589;p3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In this module, items 2.3 and 2.4 will be addressed.</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Fidelity checks will appear throughout this module at the end of content sections, as appropriate.</a:t>
            </a:r>
            <a:endParaRPr dirty="0"/>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Georgia"/>
                <a:ea typeface="Georgia"/>
                <a:cs typeface="Georgia"/>
                <a:sym typeface="Georgia"/>
              </a:rPr>
              <a:t>6/7/2019 9:45:32 AM</a:t>
            </a:r>
            <a:endParaRPr sz="1200" b="0" i="0" u="none" strike="noStrike" cap="none">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DE-PBS Cadre Meeting</a:t>
            </a:r>
            <a:endParaRPr/>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DRAFT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40</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338263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AF53DD-243B-40F1-AD08-FFE4BF14A87C}" type="slidenum">
              <a:rPr lang="en-US" smtClean="0"/>
              <a:t>41</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1918991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9" name="Google Shape;61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section will help guide schools in looking at what initiatives, programs, interventions, etc. are already in place in the school (or district) that support students who need extra support – group and individual interventions.</a:t>
            </a:r>
            <a:endParaRPr dirty="0"/>
          </a:p>
        </p:txBody>
      </p:sp>
      <p:sp>
        <p:nvSpPr>
          <p:cNvPr id="338" name="Google Shape;3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For the first bullet above, consider</a:t>
            </a:r>
            <a:r>
              <a:rPr lang="en-US" baseline="0" dirty="0"/>
              <a:t> whether,</a:t>
            </a:r>
            <a:r>
              <a:rPr lang="en-US" dirty="0"/>
              <a:t> besides PBIS,</a:t>
            </a:r>
            <a:r>
              <a:rPr lang="en-US" baseline="0" dirty="0"/>
              <a:t> </a:t>
            </a:r>
            <a:r>
              <a:rPr lang="en-US" dirty="0"/>
              <a:t>there are programs or initiatives that address behavior, such as bullying, social skills, or something else?</a:t>
            </a:r>
            <a:endParaRPr dirty="0"/>
          </a:p>
          <a:p>
            <a:pPr marL="171450" lvl="0" indent="-171450" algn="l" rtl="0">
              <a:spcBef>
                <a:spcPts val="0"/>
              </a:spcBef>
              <a:spcAft>
                <a:spcPts val="0"/>
              </a:spcAft>
              <a:buClr>
                <a:schemeClr val="dk1"/>
              </a:buClr>
              <a:buSzPts val="1200"/>
              <a:buFont typeface="Arial"/>
              <a:buChar char="•"/>
            </a:pPr>
            <a:r>
              <a:rPr lang="en-US" dirty="0"/>
              <a:t>For the second bullet above, consider</a:t>
            </a:r>
            <a:r>
              <a:rPr lang="en-US" baseline="0" dirty="0"/>
              <a:t> whether</a:t>
            </a:r>
            <a:r>
              <a:rPr lang="en-US" dirty="0"/>
              <a:t> schools have any type of social skills groups, mentoring/buddy programs, or a special room or location for students to go when they need extra support?</a:t>
            </a:r>
            <a:endParaRPr dirty="0"/>
          </a:p>
          <a:p>
            <a:pPr marL="171450" lvl="0" indent="-171450" algn="l" rtl="0">
              <a:spcBef>
                <a:spcPts val="0"/>
              </a:spcBef>
              <a:spcAft>
                <a:spcPts val="0"/>
              </a:spcAft>
              <a:buClr>
                <a:schemeClr val="dk1"/>
              </a:buClr>
              <a:buSzPts val="1200"/>
              <a:buFont typeface="Arial"/>
              <a:buChar char="•"/>
            </a:pPr>
            <a:r>
              <a:rPr lang="en-US" dirty="0"/>
              <a:t>For the third bullet above, some examples of individualized interventions would be: intensive mentoring</a:t>
            </a:r>
            <a:r>
              <a:rPr lang="en-US" baseline="0" dirty="0"/>
              <a:t> (</a:t>
            </a:r>
            <a:r>
              <a:rPr lang="en-US" dirty="0"/>
              <a:t>such as Check and Connect), tutoring, or counseling.</a:t>
            </a:r>
            <a:endParaRPr dirty="0"/>
          </a:p>
        </p:txBody>
      </p:sp>
      <p:sp>
        <p:nvSpPr>
          <p:cNvPr id="344" name="Google Shape;3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Calibri"/>
                <a:ea typeface="Calibri"/>
                <a:cs typeface="Calibri"/>
                <a:sym typeface="Calibri"/>
              </a:rPr>
              <a:t>This is a good exercise for Tier II teams to do as they prepare or begin to implement Tier II. </a:t>
            </a:r>
            <a:endParaRPr dirty="0"/>
          </a:p>
          <a:p>
            <a:pPr marL="171450" marR="0" lvl="0"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Calibri"/>
                <a:ea typeface="Calibri"/>
                <a:cs typeface="Calibri"/>
                <a:sym typeface="Calibri"/>
              </a:rPr>
              <a:t>The inventory on the next slide will give schools/teams a “big picture” of what has already been tried, what is currently going on in the school, and where resources are currently committed.</a:t>
            </a:r>
          </a:p>
          <a:p>
            <a:pPr marL="171450" marR="0" lvl="0"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Calibri"/>
                <a:ea typeface="Calibri"/>
                <a:cs typeface="Calibri"/>
                <a:sym typeface="Calibri"/>
              </a:rPr>
              <a:t>This activity will be in the facilitator guide. </a:t>
            </a:r>
            <a:endParaRPr dirty="0"/>
          </a:p>
        </p:txBody>
      </p:sp>
      <p:sp>
        <p:nvSpPr>
          <p:cNvPr id="351" name="Google Shape;351;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Calibri"/>
                <a:ea typeface="Calibri"/>
                <a:cs typeface="Calibri"/>
                <a:sym typeface="Calibri"/>
              </a:rPr>
              <a:t>This tool can be used to guide the Tier II team’s review of past and current programs to get a clear picture of existing initiatives, mandates, and resource commitments. Document:</a:t>
            </a:r>
            <a:r>
              <a:rPr lang="en-US" sz="1200" b="0" i="0" u="none" strike="noStrike" cap="none" baseline="0" dirty="0">
                <a:solidFill>
                  <a:schemeClr val="dk1"/>
                </a:solidFill>
                <a:latin typeface="Calibri"/>
                <a:ea typeface="Calibri"/>
                <a:cs typeface="Calibri"/>
                <a:sym typeface="Calibri"/>
              </a:rPr>
              <a:t> </a:t>
            </a:r>
            <a:r>
              <a:rPr lang="en-US" u="sng" dirty="0">
                <a:solidFill>
                  <a:schemeClr val="hlink"/>
                </a:solidFill>
              </a:rPr>
              <a:t>https://nirn.fpg.unc.edu/sites/nirn.fpg.unc.edu/files/resources/NIRN%20Initiative%20Inventory.docx </a:t>
            </a:r>
            <a:endParaRPr u="sng"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Definition of </a:t>
            </a:r>
            <a:r>
              <a:rPr lang="en-US" sz="1200" b="1" i="0" dirty="0">
                <a:solidFill>
                  <a:schemeClr val="dk1"/>
                </a:solidFill>
                <a:latin typeface="Calibri"/>
                <a:ea typeface="Calibri"/>
                <a:cs typeface="Calibri"/>
                <a:sym typeface="Calibri"/>
              </a:rPr>
              <a:t>Initiative: </a:t>
            </a:r>
            <a:r>
              <a:rPr lang="en-US" sz="1200" i="1" dirty="0">
                <a:solidFill>
                  <a:schemeClr val="dk1"/>
                </a:solidFill>
                <a:latin typeface="Calibri"/>
                <a:ea typeface="Calibri"/>
                <a:cs typeface="Calibri"/>
                <a:sym typeface="Calibri"/>
              </a:rPr>
              <a:t>Initiatives are priority efforts, strategies, or projects in which an agency is directly engaged to produce change that results in desired outcomes (e.g. improved outcomes for learners)</a:t>
            </a:r>
            <a:r>
              <a:rPr lang="en-US" sz="1200" i="0" dirty="0">
                <a:solidFill>
                  <a:schemeClr val="dk1"/>
                </a:solidFill>
                <a:latin typeface="Calibri"/>
                <a:ea typeface="Calibri"/>
                <a:cs typeface="Calibri"/>
                <a:sym typeface="Calibri"/>
              </a:rPr>
              <a:t>.</a:t>
            </a:r>
            <a:endParaRPr sz="1200" i="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Calibri"/>
                <a:ea typeface="Calibri"/>
                <a:cs typeface="Calibri"/>
                <a:sym typeface="Calibri"/>
              </a:rPr>
              <a:t>Information and data collected can be used</a:t>
            </a:r>
            <a:r>
              <a:rPr lang="en-US" sz="1200" b="0" i="0" u="none" strike="noStrike" cap="none" baseline="0" dirty="0">
                <a:solidFill>
                  <a:schemeClr val="dk1"/>
                </a:solidFill>
                <a:latin typeface="Calibri"/>
                <a:ea typeface="Calibri"/>
                <a:cs typeface="Calibri"/>
                <a:sym typeface="Calibri"/>
              </a:rPr>
              <a:t> to</a:t>
            </a:r>
            <a:r>
              <a:rPr lang="en-US" sz="1200" b="0" i="0" u="none" strike="noStrike" cap="none" dirty="0">
                <a:solidFill>
                  <a:schemeClr val="dk1"/>
                </a:solidFill>
                <a:latin typeface="Calibri"/>
                <a:ea typeface="Calibri"/>
                <a:cs typeface="Calibri"/>
                <a:sym typeface="Calibri"/>
              </a:rPr>
              <a:t> explore the fit of additional initiatives with current work, guide decision making to make room for new work, and assist with alignment of initiatives.</a:t>
            </a:r>
            <a:endParaRPr dirty="0"/>
          </a:p>
          <a:p>
            <a:pPr marL="45720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MiBLSi</a:t>
            </a:r>
            <a:r>
              <a:rPr lang="en-US" sz="1200" b="0" i="0" u="none" strike="noStrike" cap="none" dirty="0">
                <a:solidFill>
                  <a:schemeClr val="dk1"/>
                </a:solidFill>
                <a:latin typeface="Calibri"/>
                <a:ea typeface="Calibri"/>
                <a:cs typeface="Calibri"/>
                <a:sym typeface="Calibri"/>
              </a:rPr>
              <a:t> (4/15/10), ISSA (10/19/09), </a:t>
            </a:r>
            <a:r>
              <a:rPr lang="en-US" sz="1200" b="0" i="0" u="none" strike="noStrike" cap="none" dirty="0" err="1">
                <a:solidFill>
                  <a:schemeClr val="dk1"/>
                </a:solidFill>
                <a:latin typeface="Calibri"/>
                <a:ea typeface="Calibri"/>
                <a:cs typeface="Calibri"/>
                <a:sym typeface="Calibri"/>
              </a:rPr>
              <a:t>G.Sugai</a:t>
            </a:r>
            <a:r>
              <a:rPr lang="en-US" sz="1200" b="0" i="0" u="none" strike="noStrike" cap="none" dirty="0">
                <a:solidFill>
                  <a:schemeClr val="dk1"/>
                </a:solidFill>
                <a:latin typeface="Calibri"/>
                <a:ea typeface="Calibri"/>
                <a:cs typeface="Calibri"/>
                <a:sym typeface="Calibri"/>
              </a:rPr>
              <a:t> (1/26/01);</a:t>
            </a:r>
            <a:endParaRPr dirty="0"/>
          </a:p>
          <a:p>
            <a:pPr marL="457200" marR="0" lvl="1" indent="-171450" algn="l" rtl="0">
              <a:lnSpc>
                <a:spcPct val="100000"/>
              </a:lnSpc>
              <a:spcBef>
                <a:spcPts val="0"/>
              </a:spcBef>
              <a:spcAft>
                <a:spcPts val="0"/>
              </a:spcAft>
              <a:buClr>
                <a:schemeClr val="dk1"/>
              </a:buClr>
              <a:buSzPts val="1400"/>
              <a:buFont typeface="Arial"/>
              <a:buChar char="•"/>
            </a:pPr>
            <a:r>
              <a:rPr lang="en-US" sz="1200" b="0" i="0" u="none" strike="noStrike" cap="none" dirty="0">
                <a:solidFill>
                  <a:schemeClr val="dk1"/>
                </a:solidFill>
                <a:latin typeface="Calibri"/>
                <a:ea typeface="Calibri"/>
                <a:cs typeface="Calibri"/>
                <a:sym typeface="Calibri"/>
              </a:rPr>
              <a:t>The Active Implementation (AI) Hub, AI Modules and AI Lessons are developed and maintained by the National Implementation Research Network (NIRN) at The University of North Carolina at Chapel Hill’s FPG Child Development Institute. Copyright 2013-2017; implementation.fpg.unc.edu</a:t>
            </a:r>
            <a:endParaRPr dirty="0"/>
          </a:p>
        </p:txBody>
      </p:sp>
      <p:sp>
        <p:nvSpPr>
          <p:cNvPr id="359" name="Google Shape;359;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sp>
        <p:nvSpPr>
          <p:cNvPr id="29" name="Google Shape;29;p48"/>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48"/>
          <p:cNvPicPr preferRelativeResize="0"/>
          <p:nvPr/>
        </p:nvPicPr>
        <p:blipFill rotWithShape="1">
          <a:blip r:embed="rId2">
            <a:alphaModFix/>
          </a:blip>
          <a:srcRect/>
          <a:stretch/>
        </p:blipFill>
        <p:spPr>
          <a:xfrm>
            <a:off x="0" y="755604"/>
            <a:ext cx="12192000" cy="5317937"/>
          </a:xfrm>
          <a:prstGeom prst="rect">
            <a:avLst/>
          </a:prstGeom>
          <a:noFill/>
          <a:ln>
            <a:noFill/>
          </a:ln>
        </p:spPr>
      </p:pic>
      <p:sp>
        <p:nvSpPr>
          <p:cNvPr id="31" name="Google Shape;31;p4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4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 name="Google Shape;33;p48"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sp>
        <p:nvSpPr>
          <p:cNvPr id="34" name="Google Shape;34;p4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4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6" name="Google Shape;36;p48" descr="C:\Users\amerten\Downloads\RTI Arkansas Logo (2).png"/>
          <p:cNvPicPr preferRelativeResize="0"/>
          <p:nvPr/>
        </p:nvPicPr>
        <p:blipFill rotWithShape="1">
          <a:blip r:embed="rId4">
            <a:alphaModFix/>
          </a:blip>
          <a:srcRect/>
          <a:stretch/>
        </p:blipFill>
        <p:spPr>
          <a:xfrm>
            <a:off x="9590494" y="340264"/>
            <a:ext cx="2377440" cy="422025"/>
          </a:xfrm>
          <a:prstGeom prst="rect">
            <a:avLst/>
          </a:prstGeom>
          <a:noFill/>
          <a:ln>
            <a:noFill/>
          </a:ln>
        </p:spPr>
      </p:pic>
      <p:pic>
        <p:nvPicPr>
          <p:cNvPr id="37" name="Google Shape;37;p48"/>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
        <p:nvSpPr>
          <p:cNvPr id="38" name="Google Shape;38;p48"/>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1"/>
        <p:cNvGrpSpPr/>
        <p:nvPr/>
      </p:nvGrpSpPr>
      <p:grpSpPr>
        <a:xfrm>
          <a:off x="0" y="0"/>
          <a:ext cx="0" cy="0"/>
          <a:chOff x="0" y="0"/>
          <a:chExt cx="0" cy="0"/>
        </a:xfrm>
      </p:grpSpPr>
      <p:sp>
        <p:nvSpPr>
          <p:cNvPr id="152" name="Google Shape;152;p66"/>
          <p:cNvSpPr txBox="1">
            <a:spLocks noGrp="1"/>
          </p:cNvSpPr>
          <p:nvPr>
            <p:ph type="body" idx="1"/>
          </p:nvPr>
        </p:nvSpPr>
        <p:spPr>
          <a:xfrm>
            <a:off x="839787" y="1780123"/>
            <a:ext cx="5157787"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66"/>
          <p:cNvSpPr txBox="1">
            <a:spLocks noGrp="1"/>
          </p:cNvSpPr>
          <p:nvPr>
            <p:ph type="body" idx="2"/>
          </p:nvPr>
        </p:nvSpPr>
        <p:spPr>
          <a:xfrm>
            <a:off x="839788" y="2504023"/>
            <a:ext cx="5157787"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66"/>
          <p:cNvSpPr txBox="1">
            <a:spLocks noGrp="1"/>
          </p:cNvSpPr>
          <p:nvPr>
            <p:ph type="body" idx="3"/>
          </p:nvPr>
        </p:nvSpPr>
        <p:spPr>
          <a:xfrm>
            <a:off x="6172200" y="1780123"/>
            <a:ext cx="5183188"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66"/>
          <p:cNvSpPr txBox="1">
            <a:spLocks noGrp="1"/>
          </p:cNvSpPr>
          <p:nvPr>
            <p:ph type="body" idx="4"/>
          </p:nvPr>
        </p:nvSpPr>
        <p:spPr>
          <a:xfrm>
            <a:off x="6172200" y="2504023"/>
            <a:ext cx="5183188"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6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6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59" name="Google Shape;159;p6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6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1" name="Google Shape;161;p6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62" name="Google Shape;162;p6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63" name="Google Shape;163;p66"/>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4"/>
        <p:cNvGrpSpPr/>
        <p:nvPr/>
      </p:nvGrpSpPr>
      <p:grpSpPr>
        <a:xfrm>
          <a:off x="0" y="0"/>
          <a:ext cx="0" cy="0"/>
          <a:chOff x="0" y="0"/>
          <a:chExt cx="0" cy="0"/>
        </a:xfrm>
      </p:grpSpPr>
      <p:sp>
        <p:nvSpPr>
          <p:cNvPr id="165" name="Google Shape;165;p67"/>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67"/>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 name="Google Shape;167;p67"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68" name="Google Shape;168;p67"/>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67"/>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67"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71" name="Google Shape;171;p67"/>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72" name="Google Shape;172;p67"/>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6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6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6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77" name="Google Shape;177;p6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6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6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80" name="Google Shape;180;p6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Google Shape;182;p69"/>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4" name="Google Shape;184;p69"/>
          <p:cNvSpPr txBox="1">
            <a:spLocks noGrp="1"/>
          </p:cNvSpPr>
          <p:nvPr>
            <p:ph type="body" idx="2"/>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5" name="Google Shape;185;p6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6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88" name="Google Shape;188;p6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6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6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91" name="Google Shape;191;p6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2"/>
        <p:cNvGrpSpPr/>
        <p:nvPr/>
      </p:nvGrpSpPr>
      <p:grpSpPr>
        <a:xfrm>
          <a:off x="0" y="0"/>
          <a:ext cx="0" cy="0"/>
          <a:chOff x="0" y="0"/>
          <a:chExt cx="0" cy="0"/>
        </a:xfrm>
      </p:grpSpPr>
      <p:sp>
        <p:nvSpPr>
          <p:cNvPr id="193" name="Google Shape;193;p7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4" name="Google Shape;194;p7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7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6" name="Google Shape;196;p7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97" name="Google Shape;197;p7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7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7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00" name="Google Shape;200;p7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01" name="Google Shape;201;p70"/>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70"/>
          <p:cNvSpPr txBox="1">
            <a:spLocks noGrp="1"/>
          </p:cNvSpPr>
          <p:nvPr>
            <p:ph type="body" idx="1"/>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3"/>
        <p:cNvGrpSpPr/>
        <p:nvPr/>
      </p:nvGrpSpPr>
      <p:grpSpPr>
        <a:xfrm>
          <a:off x="0" y="0"/>
          <a:ext cx="0" cy="0"/>
          <a:chOff x="0" y="0"/>
          <a:chExt cx="0" cy="0"/>
        </a:xfrm>
      </p:grpSpPr>
      <p:sp>
        <p:nvSpPr>
          <p:cNvPr id="204" name="Google Shape;204;p7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7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07" name="Google Shape;207;p7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 name="Google Shape;209;p7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10" name="Google Shape;210;p7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11" name="Google Shape;211;p71"/>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p71"/>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213" name="Google Shape;213;p71"/>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4" name="Google Shape;214;p71"/>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15"/>
        <p:cNvGrpSpPr/>
        <p:nvPr/>
      </p:nvGrpSpPr>
      <p:grpSpPr>
        <a:xfrm>
          <a:off x="0" y="0"/>
          <a:ext cx="0" cy="0"/>
          <a:chOff x="0" y="0"/>
          <a:chExt cx="0" cy="0"/>
        </a:xfrm>
      </p:grpSpPr>
      <p:sp>
        <p:nvSpPr>
          <p:cNvPr id="216" name="Google Shape;216;p7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7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7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19" name="Google Shape;219;p7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p7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22" name="Google Shape;222;p7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223" name="Google Shape;223;p72"/>
          <p:cNvGrpSpPr/>
          <p:nvPr/>
        </p:nvGrpSpPr>
        <p:grpSpPr>
          <a:xfrm>
            <a:off x="-426720" y="177404"/>
            <a:ext cx="12618720" cy="5995332"/>
            <a:chOff x="-417513" y="0"/>
            <a:chExt cx="12584114" cy="6853238"/>
          </a:xfrm>
        </p:grpSpPr>
        <p:sp>
          <p:nvSpPr>
            <p:cNvPr id="224" name="Google Shape;224;p7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7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7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7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7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7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7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7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7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7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7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7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7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7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7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7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7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7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7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7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7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45" name="Google Shape;245;p72"/>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72"/>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47"/>
        <p:cNvGrpSpPr/>
        <p:nvPr/>
      </p:nvGrpSpPr>
      <p:grpSpPr>
        <a:xfrm>
          <a:off x="0" y="0"/>
          <a:ext cx="0" cy="0"/>
          <a:chOff x="0" y="0"/>
          <a:chExt cx="0" cy="0"/>
        </a:xfrm>
      </p:grpSpPr>
      <p:sp>
        <p:nvSpPr>
          <p:cNvPr id="248" name="Google Shape;248;p7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7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p73"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51" name="Google Shape;251;p7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7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3" name="Google Shape;253;p73"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54" name="Google Shape;254;p73"/>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55" name="Google Shape;255;p73"/>
          <p:cNvSpPr/>
          <p:nvPr/>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6" name="Google Shape;256;p73"/>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a:solidFill>
                <a:srgbClr val="FFFFFF"/>
              </a:solidFill>
              <a:latin typeface="Calibri"/>
              <a:ea typeface="Calibri"/>
              <a:cs typeface="Calibri"/>
              <a:sym typeface="Calibri"/>
            </a:endParaRPr>
          </a:p>
        </p:txBody>
      </p:sp>
      <p:sp>
        <p:nvSpPr>
          <p:cNvPr id="257" name="Google Shape;257;p73"/>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7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73"/>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8"/>
        <p:cNvGrpSpPr/>
        <p:nvPr/>
      </p:nvGrpSpPr>
      <p:grpSpPr>
        <a:xfrm>
          <a:off x="0" y="0"/>
          <a:ext cx="0" cy="0"/>
          <a:chOff x="0" y="0"/>
          <a:chExt cx="0" cy="0"/>
        </a:xfrm>
      </p:grpSpPr>
      <p:sp>
        <p:nvSpPr>
          <p:cNvPr id="269" name="Google Shape;269;p5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70" name="Google Shape;270;p51"/>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p5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5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3" name="Google Shape;273;p5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74"/>
        <p:cNvGrpSpPr/>
        <p:nvPr/>
      </p:nvGrpSpPr>
      <p:grpSpPr>
        <a:xfrm>
          <a:off x="0" y="0"/>
          <a:ext cx="0" cy="0"/>
          <a:chOff x="0" y="0"/>
          <a:chExt cx="0" cy="0"/>
        </a:xfrm>
      </p:grpSpPr>
      <p:sp>
        <p:nvSpPr>
          <p:cNvPr id="275" name="Google Shape;275;p53"/>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53"/>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9"/>
        <p:cNvGrpSpPr/>
        <p:nvPr/>
      </p:nvGrpSpPr>
      <p:grpSpPr>
        <a:xfrm>
          <a:off x="0" y="0"/>
          <a:ext cx="0" cy="0"/>
          <a:chOff x="0" y="0"/>
          <a:chExt cx="0" cy="0"/>
        </a:xfrm>
      </p:grpSpPr>
      <p:sp>
        <p:nvSpPr>
          <p:cNvPr id="40" name="Google Shape;40;p49"/>
          <p:cNvSpPr/>
          <p:nvPr/>
        </p:nvSpPr>
        <p:spPr>
          <a:xfrm>
            <a:off x="256375" y="351640"/>
            <a:ext cx="11711560" cy="5646564"/>
          </a:xfrm>
          <a:prstGeom prst="rect">
            <a:avLst/>
          </a:prstGeom>
          <a:solidFill>
            <a:schemeClr val="dk1">
              <a:alpha val="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4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4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4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44" name="Google Shape;44;p4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4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4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47" name="Google Shape;47;p4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48" name="Google Shape;48;p49"/>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9" name="Google Shape;49;p49"/>
          <p:cNvCxnSpPr/>
          <p:nvPr/>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0" name="Google Shape;50;p49"/>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7"/>
        <p:cNvGrpSpPr/>
        <p:nvPr/>
      </p:nvGrpSpPr>
      <p:grpSpPr>
        <a:xfrm>
          <a:off x="0" y="0"/>
          <a:ext cx="0" cy="0"/>
          <a:chOff x="0" y="0"/>
          <a:chExt cx="0" cy="0"/>
        </a:xfrm>
      </p:grpSpPr>
      <p:sp>
        <p:nvSpPr>
          <p:cNvPr id="278" name="Google Shape;278;p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p5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5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1"/>
        <p:cNvGrpSpPr/>
        <p:nvPr/>
      </p:nvGrpSpPr>
      <p:grpSpPr>
        <a:xfrm>
          <a:off x="0" y="0"/>
          <a:ext cx="0" cy="0"/>
          <a:chOff x="0" y="0"/>
          <a:chExt cx="0" cy="0"/>
        </a:xfrm>
      </p:grpSpPr>
      <p:sp>
        <p:nvSpPr>
          <p:cNvPr id="282" name="Google Shape;282;p57"/>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83"/>
        <p:cNvGrpSpPr/>
        <p:nvPr/>
      </p:nvGrpSpPr>
      <p:grpSpPr>
        <a:xfrm>
          <a:off x="0" y="0"/>
          <a:ext cx="0" cy="0"/>
          <a:chOff x="0" y="0"/>
          <a:chExt cx="0" cy="0"/>
        </a:xfrm>
      </p:grpSpPr>
      <p:sp>
        <p:nvSpPr>
          <p:cNvPr id="284" name="Google Shape;284;p60"/>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85" name="Google Shape;285;p60"/>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6"/>
        <p:cNvGrpSpPr/>
        <p:nvPr/>
      </p:nvGrpSpPr>
      <p:grpSpPr>
        <a:xfrm>
          <a:off x="0" y="0"/>
          <a:ext cx="0" cy="0"/>
          <a:chOff x="0" y="0"/>
          <a:chExt cx="0" cy="0"/>
        </a:xfrm>
      </p:grpSpPr>
      <p:sp>
        <p:nvSpPr>
          <p:cNvPr id="287" name="Google Shape;287;p61"/>
          <p:cNvSpPr txBox="1">
            <a:spLocks noGrp="1"/>
          </p:cNvSpPr>
          <p:nvPr>
            <p:ph type="title"/>
          </p:nvPr>
        </p:nvSpPr>
        <p:spPr>
          <a:xfrm>
            <a:off x="1696598" y="365125"/>
            <a:ext cx="8956713"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1"/>
        <p:cNvGrpSpPr/>
        <p:nvPr/>
      </p:nvGrpSpPr>
      <p:grpSpPr>
        <a:xfrm>
          <a:off x="0" y="0"/>
          <a:ext cx="0" cy="0"/>
          <a:chOff x="0" y="0"/>
          <a:chExt cx="0" cy="0"/>
        </a:xfrm>
      </p:grpSpPr>
      <p:sp>
        <p:nvSpPr>
          <p:cNvPr id="52" name="Google Shape;52;p52"/>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3" name="Google Shape;53;p52"/>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4" name="Google Shape;54;p52"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5" name="Google Shape;55;p52"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6" name="Google Shape;56;p52"/>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52"/>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8"/>
        <p:cNvGrpSpPr/>
        <p:nvPr/>
      </p:nvGrpSpPr>
      <p:grpSpPr>
        <a:xfrm>
          <a:off x="0" y="0"/>
          <a:ext cx="0" cy="0"/>
          <a:chOff x="0" y="0"/>
          <a:chExt cx="0" cy="0"/>
        </a:xfrm>
      </p:grpSpPr>
      <p:sp>
        <p:nvSpPr>
          <p:cNvPr id="59" name="Google Shape;59;p5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5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 name="Google Shape;61;p5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62" name="Google Shape;62;p5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5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4" name="Google Shape;64;p5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65" name="Google Shape;65;p5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66" name="Google Shape;66;p58"/>
          <p:cNvGrpSpPr/>
          <p:nvPr/>
        </p:nvGrpSpPr>
        <p:grpSpPr>
          <a:xfrm>
            <a:off x="-426720" y="177404"/>
            <a:ext cx="12618720" cy="5995332"/>
            <a:chOff x="-417513" y="0"/>
            <a:chExt cx="12584114" cy="6853238"/>
          </a:xfrm>
        </p:grpSpPr>
        <p:sp>
          <p:nvSpPr>
            <p:cNvPr id="67" name="Google Shape;67;p5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8" name="Google Shape;68;p5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9" name="Google Shape;69;p5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0" name="Google Shape;70;p5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1" name="Google Shape;71;p5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2" name="Google Shape;72;p5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3" name="Google Shape;73;p5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4" name="Google Shape;74;p5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5" name="Google Shape;75;p5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6" name="Google Shape;76;p5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7" name="Google Shape;77;p5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8" name="Google Shape;78;p5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9" name="Google Shape;79;p5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0" name="Google Shape;80;p5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1" name="Google Shape;81;p5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2" name="Google Shape;82;p5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3" name="Google Shape;83;p5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4" name="Google Shape;84;p5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5" name="Google Shape;85;p5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6" name="Google Shape;86;p5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7" name="Google Shape;87;p5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88" name="Google Shape;88;p58"/>
          <p:cNvGrpSpPr/>
          <p:nvPr/>
        </p:nvGrpSpPr>
        <p:grpSpPr>
          <a:xfrm>
            <a:off x="800144" y="1699589"/>
            <a:ext cx="3674476" cy="3470421"/>
            <a:chOff x="697883" y="1816768"/>
            <a:chExt cx="3674476" cy="3470421"/>
          </a:xfrm>
        </p:grpSpPr>
        <p:sp>
          <p:nvSpPr>
            <p:cNvPr id="89" name="Google Shape;89;p58"/>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0" name="Google Shape;90;p58"/>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1" name="Google Shape;91;p58"/>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92" name="Google Shape;92;p58"/>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8"/>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4"/>
        <p:cNvGrpSpPr/>
        <p:nvPr/>
      </p:nvGrpSpPr>
      <p:grpSpPr>
        <a:xfrm>
          <a:off x="0" y="0"/>
          <a:ext cx="0" cy="0"/>
          <a:chOff x="0" y="0"/>
          <a:chExt cx="0" cy="0"/>
        </a:xfrm>
      </p:grpSpPr>
      <p:sp>
        <p:nvSpPr>
          <p:cNvPr id="95" name="Google Shape;95;p5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5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5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98" name="Google Shape;98;p5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5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5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01" name="Google Shape;101;p5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02" name="Google Shape;102;p59"/>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59"/>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a:solidFill>
                <a:srgbClr val="FFFFFF"/>
              </a:solidFill>
              <a:latin typeface="Calibri"/>
              <a:ea typeface="Calibri"/>
              <a:cs typeface="Calibri"/>
              <a:sym typeface="Calibri"/>
            </a:endParaRPr>
          </a:p>
        </p:txBody>
      </p:sp>
      <p:sp>
        <p:nvSpPr>
          <p:cNvPr id="104" name="Google Shape;104;p59"/>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9"/>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07"/>
        <p:cNvGrpSpPr/>
        <p:nvPr/>
      </p:nvGrpSpPr>
      <p:grpSpPr>
        <a:xfrm>
          <a:off x="0" y="0"/>
          <a:ext cx="0" cy="0"/>
          <a:chOff x="0" y="0"/>
          <a:chExt cx="0" cy="0"/>
        </a:xfrm>
      </p:grpSpPr>
      <p:sp>
        <p:nvSpPr>
          <p:cNvPr id="108" name="Google Shape;108;p6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6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6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11" name="Google Shape;111;p6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6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6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14" name="Google Shape;114;p6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15" name="Google Shape;115;p62"/>
          <p:cNvSpPr/>
          <p:nvPr/>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 name="Google Shape;116;p62"/>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a:solidFill>
                <a:srgbClr val="FFFFFF"/>
              </a:solidFill>
              <a:latin typeface="Calibri"/>
              <a:ea typeface="Calibri"/>
              <a:cs typeface="Calibri"/>
              <a:sym typeface="Calibri"/>
            </a:endParaRPr>
          </a:p>
        </p:txBody>
      </p:sp>
      <p:sp>
        <p:nvSpPr>
          <p:cNvPr id="117" name="Google Shape;117;p62"/>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62"/>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sp>
        <p:nvSpPr>
          <p:cNvPr id="122" name="Google Shape;122;p63"/>
          <p:cNvSpPr txBox="1">
            <a:spLocks noGrp="1"/>
          </p:cNvSpPr>
          <p:nvPr>
            <p:ph type="title"/>
          </p:nvPr>
        </p:nvSpPr>
        <p:spPr>
          <a:xfrm>
            <a:off x="850900" y="2277053"/>
            <a:ext cx="10566399"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63" descr="C:\Users\amerten\Downloads\RTI Arkansas Logo (2).png"/>
          <p:cNvPicPr preferRelativeResize="0"/>
          <p:nvPr/>
        </p:nvPicPr>
        <p:blipFill rotWithShape="1">
          <a:blip r:embed="rId2">
            <a:alphaModFix/>
          </a:blip>
          <a:srcRect/>
          <a:stretch/>
        </p:blipFill>
        <p:spPr>
          <a:xfrm>
            <a:off x="2011152" y="416709"/>
            <a:ext cx="8483285" cy="1647660"/>
          </a:xfrm>
          <a:prstGeom prst="rect">
            <a:avLst/>
          </a:prstGeom>
          <a:noFill/>
          <a:ln>
            <a:noFill/>
          </a:ln>
        </p:spPr>
      </p:pic>
      <p:sp>
        <p:nvSpPr>
          <p:cNvPr id="124" name="Google Shape;124;p6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6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6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6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63"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129" name="Google Shape;129;p63"/>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47504"/>
            <a:ext cx="6238875" cy="15811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6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 name="Google Shape;133;p64" descr="C:\Users\amerten\Downloads\RTI Arkansas Logo (2).png"/>
          <p:cNvPicPr preferRelativeResize="0"/>
          <p:nvPr/>
        </p:nvPicPr>
        <p:blipFill rotWithShape="1">
          <a:blip r:embed="rId2">
            <a:alphaModFix/>
          </a:blip>
          <a:srcRect/>
          <a:stretch/>
        </p:blipFill>
        <p:spPr>
          <a:xfrm>
            <a:off x="9590494" y="340264"/>
            <a:ext cx="2377440" cy="422025"/>
          </a:xfrm>
          <a:prstGeom prst="rect">
            <a:avLst/>
          </a:prstGeom>
          <a:noFill/>
          <a:ln>
            <a:noFill/>
          </a:ln>
        </p:spPr>
      </p:pic>
      <p:sp>
        <p:nvSpPr>
          <p:cNvPr id="134" name="Google Shape;134;p6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6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6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6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8" name="Google Shape;138;p64"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139" name="Google Shape;139;p6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0"/>
        <p:cNvGrpSpPr/>
        <p:nvPr/>
      </p:nvGrpSpPr>
      <p:grpSpPr>
        <a:xfrm>
          <a:off x="0" y="0"/>
          <a:ext cx="0" cy="0"/>
          <a:chOff x="0" y="0"/>
          <a:chExt cx="0" cy="0"/>
        </a:xfrm>
      </p:grpSpPr>
      <p:sp>
        <p:nvSpPr>
          <p:cNvPr id="141" name="Google Shape;141;p65"/>
          <p:cNvSpPr txBox="1">
            <a:spLocks noGrp="1"/>
          </p:cNvSpPr>
          <p:nvPr>
            <p:ph type="body" idx="1"/>
          </p:nvPr>
        </p:nvSpPr>
        <p:spPr>
          <a:xfrm>
            <a:off x="838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5"/>
          <p:cNvSpPr txBox="1">
            <a:spLocks noGrp="1"/>
          </p:cNvSpPr>
          <p:nvPr>
            <p:ph type="body" idx="2"/>
          </p:nvPr>
        </p:nvSpPr>
        <p:spPr>
          <a:xfrm>
            <a:off x="6172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65"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46" name="Google Shape;146;p6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6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 name="Google Shape;148;p65"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49" name="Google Shape;149;p6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50" name="Google Shape;150;p65"/>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5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2" name="Google Shape;262;p5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3" name="Google Shape;263;p50" descr="cid:image002.png@01D16AFF.B10E1570"/>
          <p:cNvPicPr preferRelativeResize="0"/>
          <p:nvPr/>
        </p:nvPicPr>
        <p:blipFill rotWithShape="1">
          <a:blip r:embed="rId8">
            <a:alphaModFix/>
          </a:blip>
          <a:srcRect b="19232"/>
          <a:stretch/>
        </p:blipFill>
        <p:spPr>
          <a:xfrm>
            <a:off x="380010" y="6179420"/>
            <a:ext cx="959872" cy="671896"/>
          </a:xfrm>
          <a:prstGeom prst="rect">
            <a:avLst/>
          </a:prstGeom>
          <a:solidFill>
            <a:schemeClr val="lt1"/>
          </a:solidFill>
          <a:ln>
            <a:noFill/>
          </a:ln>
        </p:spPr>
      </p:pic>
      <p:sp>
        <p:nvSpPr>
          <p:cNvPr id="264" name="Google Shape;264;p5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5" name="Google Shape;265;p5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6" name="Google Shape;266;p50" descr="C:\Users\amerten\Downloads\RTI Arkansas Logo (2).png"/>
          <p:cNvPicPr preferRelativeResize="0"/>
          <p:nvPr/>
        </p:nvPicPr>
        <p:blipFill rotWithShape="1">
          <a:blip r:embed="rId9">
            <a:alphaModFix/>
          </a:blip>
          <a:srcRect/>
          <a:stretch/>
        </p:blipFill>
        <p:spPr>
          <a:xfrm>
            <a:off x="9590494" y="340264"/>
            <a:ext cx="2377440" cy="422025"/>
          </a:xfrm>
          <a:prstGeom prst="rect">
            <a:avLst/>
          </a:prstGeom>
          <a:noFill/>
          <a:ln>
            <a:noFill/>
          </a:ln>
        </p:spPr>
      </p:pic>
      <p:pic>
        <p:nvPicPr>
          <p:cNvPr id="267" name="Google Shape;267;p50"/>
          <p:cNvPicPr preferRelativeResize="0"/>
          <p:nvPr/>
        </p:nvPicPr>
        <p:blipFill rotWithShape="1">
          <a:blip r:embed="rId10">
            <a:alphaModFix/>
          </a:blip>
          <a:srcRect/>
          <a:stretch/>
        </p:blipFill>
        <p:spPr>
          <a:xfrm>
            <a:off x="8890089" y="6254758"/>
            <a:ext cx="3077845" cy="474980"/>
          </a:xfrm>
          <a:prstGeom prst="rect">
            <a:avLst/>
          </a:prstGeom>
          <a:solidFill>
            <a:schemeClr val="lt1"/>
          </a:solid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miblsi.org/evaluation/student-assessments/student-risk-screening-scale"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h1.oet.udel.edu/pbs/forms-and-tools/tier-2-targeted-tools/"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5" Type="http://schemas.openxmlformats.org/officeDocument/2006/relationships/hyperlink" Target="http://cce.astate.edu/pbis/wp-content/uploads/2019/01/Screening-considerations-Compendium-Version-2.pdf" TargetMode="External"/><Relationship Id="rId4" Type="http://schemas.openxmlformats.org/officeDocument/2006/relationships/hyperlink" Target="http://pbismissouri.org/wp-content/uploads/2018/08/Tier-2-2018_Ch.-3.pdf?x3019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
          <p:cNvSpPr txBox="1">
            <a:spLocks noGrp="1"/>
          </p:cNvSpPr>
          <p:nvPr>
            <p:ph type="title"/>
          </p:nvPr>
        </p:nvSpPr>
        <p:spPr>
          <a:xfrm>
            <a:off x="850900" y="2277052"/>
            <a:ext cx="10566399" cy="16091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Identifying Students </a:t>
            </a:r>
            <a:br>
              <a:rPr lang="en-US" b="1" dirty="0"/>
            </a:br>
            <a:r>
              <a:rPr lang="en-US" b="1" dirty="0"/>
              <a:t>for Tier II Interventions</a:t>
            </a:r>
            <a:endParaRPr dirty="0"/>
          </a:p>
        </p:txBody>
      </p:sp>
      <p:sp>
        <p:nvSpPr>
          <p:cNvPr id="3" name="TextBox 2"/>
          <p:cNvSpPr txBox="1"/>
          <p:nvPr/>
        </p:nvSpPr>
        <p:spPr>
          <a:xfrm>
            <a:off x="2949534" y="6377870"/>
            <a:ext cx="4695974"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What is Needed?</a:t>
            </a:r>
            <a:endParaRPr lang="en-US" dirty="0">
              <a:sym typeface="Calibri"/>
            </a:endParaRPr>
          </a:p>
        </p:txBody>
      </p:sp>
      <p:sp>
        <p:nvSpPr>
          <p:cNvPr id="374" name="Google Shape;374;p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3736" indent="-173736">
              <a:buSzPts val="2800"/>
            </a:pPr>
            <a:r>
              <a:rPr lang="en-US" dirty="0"/>
              <a:t>Data decision rules</a:t>
            </a:r>
          </a:p>
          <a:p>
            <a:pPr marL="173736" indent="-173736">
              <a:buSzPts val="2800"/>
            </a:pPr>
            <a:r>
              <a:rPr lang="en-US" dirty="0"/>
              <a:t>Procedures for referring students</a:t>
            </a:r>
          </a:p>
          <a:p>
            <a:pPr marL="173736" indent="-173736">
              <a:buSzPts val="2800"/>
            </a:pPr>
            <a:r>
              <a:rPr lang="en-US" dirty="0"/>
              <a:t>Screening tool(s)* </a:t>
            </a:r>
            <a:endParaRPr dirty="0"/>
          </a:p>
        </p:txBody>
      </p:sp>
      <p:sp>
        <p:nvSpPr>
          <p:cNvPr id="375" name="Google Shape;375;p10"/>
          <p:cNvSpPr/>
          <p:nvPr/>
        </p:nvSpPr>
        <p:spPr>
          <a:xfrm>
            <a:off x="6950088" y="5597764"/>
            <a:ext cx="5035084" cy="30773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None/>
            </a:pPr>
            <a:r>
              <a:rPr lang="en-US" i="1" dirty="0">
                <a:solidFill>
                  <a:schemeClr val="tx1"/>
                </a:solidFill>
                <a:latin typeface="Calibri"/>
                <a:ea typeface="Calibri"/>
                <a:cs typeface="Calibri"/>
                <a:sym typeface="Calibri"/>
              </a:rPr>
              <a:t>*Screening tool(s) can be used to identify potential at-risk students</a:t>
            </a:r>
            <a:endParaRPr sz="11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11"/>
          <p:cNvSpPr txBox="1">
            <a:spLocks noGrp="1"/>
          </p:cNvSpPr>
          <p:nvPr>
            <p:ph type="title"/>
          </p:nvPr>
        </p:nvSpPr>
        <p:spPr>
          <a:xfrm>
            <a:off x="2068286" y="2743201"/>
            <a:ext cx="6651171" cy="1079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b="1" dirty="0">
                <a:solidFill>
                  <a:schemeClr val="dk1"/>
                </a:solidFill>
                <a:latin typeface="Calibri"/>
                <a:ea typeface="Calibri"/>
                <a:cs typeface="Calibri"/>
                <a:sym typeface="Calibri"/>
              </a:rPr>
              <a:t>Data Decision Rules</a:t>
            </a:r>
            <a:endParaRPr dirty="0"/>
          </a:p>
        </p:txBody>
      </p:sp>
      <p:pic>
        <p:nvPicPr>
          <p:cNvPr id="381" name="Google Shape;381;p11" descr="ReportAdd"/>
          <p:cNvPicPr preferRelativeResize="0"/>
          <p:nvPr/>
        </p:nvPicPr>
        <p:blipFill rotWithShape="1">
          <a:blip r:embed="rId3">
            <a:alphaModFix/>
          </a:blip>
          <a:srcRect/>
          <a:stretch/>
        </p:blipFill>
        <p:spPr>
          <a:xfrm>
            <a:off x="838201" y="2743201"/>
            <a:ext cx="1371600" cy="1371600"/>
          </a:xfrm>
          <a:prstGeom prst="rect">
            <a:avLst/>
          </a:prstGeom>
          <a:noFill/>
          <a:ln>
            <a:noFill/>
          </a:ln>
        </p:spPr>
      </p:pic>
      <p:pic>
        <p:nvPicPr>
          <p:cNvPr id="382" name="Google Shape;382;p11"/>
          <p:cNvPicPr preferRelativeResize="0"/>
          <p:nvPr/>
        </p:nvPicPr>
        <p:blipFill rotWithShape="1">
          <a:blip r:embed="rId4">
            <a:alphaModFix amt="15000"/>
          </a:blip>
          <a:srcRect/>
          <a:stretch/>
        </p:blipFill>
        <p:spPr>
          <a:xfrm>
            <a:off x="6641431" y="816337"/>
            <a:ext cx="5225327" cy="52253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5400"/>
              <a:buFont typeface="Calibri"/>
              <a:buNone/>
            </a:pPr>
            <a:r>
              <a:rPr lang="en-US" sz="5400" dirty="0"/>
              <a:t>What are Data Decision Rules?</a:t>
            </a:r>
            <a:endParaRPr lang="en-US" dirty="0"/>
          </a:p>
        </p:txBody>
      </p:sp>
      <p:sp>
        <p:nvSpPr>
          <p:cNvPr id="389" name="Google Shape;389;p12"/>
          <p:cNvSpPr txBox="1">
            <a:spLocks noGrp="1"/>
          </p:cNvSpPr>
          <p:nvPr>
            <p:ph type="body" idx="1"/>
          </p:nvPr>
        </p:nvSpPr>
        <p:spPr>
          <a:xfrm>
            <a:off x="838200" y="2024742"/>
            <a:ext cx="10515600" cy="3880757"/>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Rules that help you determine if students are eligible for receiving Tier II interventions</a:t>
            </a:r>
            <a:endParaRPr dirty="0"/>
          </a:p>
          <a:p>
            <a:pPr marL="173736" lvl="0" indent="-173736" algn="l" rtl="0">
              <a:lnSpc>
                <a:spcPct val="90000"/>
              </a:lnSpc>
              <a:spcAft>
                <a:spcPts val="0"/>
              </a:spcAft>
              <a:buClr>
                <a:schemeClr val="dk1"/>
              </a:buClr>
              <a:buSzPts val="2800"/>
              <a:buChar char="•"/>
            </a:pPr>
            <a:r>
              <a:rPr lang="en-US" dirty="0"/>
              <a:t>Rules that help you determine next steps for students in Tier II interventions (e.g., maintaining the intervention, graduating, modifying, etc.)</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txBox="1">
            <a:spLocks noGrp="1"/>
          </p:cNvSpPr>
          <p:nvPr>
            <p:ph type="title"/>
          </p:nvPr>
        </p:nvSpPr>
        <p:spPr>
          <a:xfrm>
            <a:off x="0" y="635289"/>
            <a:ext cx="12192000" cy="1607167"/>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sz="4800" dirty="0"/>
              <a:t>Developing Data Decision Rules: </a:t>
            </a:r>
            <a:br>
              <a:rPr lang="en-US" sz="4800" dirty="0"/>
            </a:br>
            <a:r>
              <a:rPr lang="en-US" sz="4800" dirty="0"/>
              <a:t>Where Do You Begin?</a:t>
            </a:r>
          </a:p>
        </p:txBody>
      </p:sp>
      <p:sp>
        <p:nvSpPr>
          <p:cNvPr id="396" name="Google Shape;396;p13"/>
          <p:cNvSpPr txBox="1">
            <a:spLocks noGrp="1"/>
          </p:cNvSpPr>
          <p:nvPr>
            <p:ph type="body" idx="1"/>
          </p:nvPr>
        </p:nvSpPr>
        <p:spPr>
          <a:xfrm>
            <a:off x="838200" y="2416629"/>
            <a:ext cx="10515600" cy="3488870"/>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b="1" dirty="0">
                <a:solidFill>
                  <a:schemeClr val="tx1"/>
                </a:solidFill>
                <a:latin typeface="Calibri" panose="020F0502020204030204" pitchFamily="34" charset="0"/>
                <a:cs typeface="Calibri" panose="020F0502020204030204" pitchFamily="34" charset="0"/>
              </a:rPr>
              <a:t>Decide what student concerns should be considered.</a:t>
            </a:r>
            <a:endParaRPr dirty="0">
              <a:solidFill>
                <a:schemeClr val="tx1"/>
              </a:solidFill>
              <a:latin typeface="Calibri" panose="020F0502020204030204" pitchFamily="34" charset="0"/>
              <a:cs typeface="Calibri" panose="020F0502020204030204" pitchFamily="34" charset="0"/>
            </a:endParaRPr>
          </a:p>
          <a:p>
            <a:pPr marL="457200" lvl="1" indent="-173736" algn="l" rtl="0">
              <a:lnSpc>
                <a:spcPct val="90000"/>
              </a:lnSpc>
              <a:spcBef>
                <a:spcPts val="1000"/>
              </a:spcBef>
              <a:spcAft>
                <a:spcPts val="0"/>
              </a:spcAft>
              <a:buClrTx/>
              <a:buSzPct val="10000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DISCUSSION QUESTION: What concerns might lead a teacher to refer a student for an intervention?</a:t>
            </a:r>
            <a:endParaRPr sz="2800" dirty="0">
              <a:solidFill>
                <a:schemeClr val="tx1"/>
              </a:solidFill>
              <a:latin typeface="Calibri" panose="020F0502020204030204" pitchFamily="34" charset="0"/>
              <a:cs typeface="Calibri" panose="020F0502020204030204" pitchFamily="34" charset="0"/>
            </a:endParaRPr>
          </a:p>
          <a:p>
            <a:pPr marL="173736" lvl="0" indent="-173736" algn="l" rtl="0">
              <a:lnSpc>
                <a:spcPct val="90000"/>
              </a:lnSpc>
              <a:spcAft>
                <a:spcPts val="0"/>
              </a:spcAft>
              <a:buClr>
                <a:schemeClr val="dk1"/>
              </a:buClr>
              <a:buSzPts val="2800"/>
              <a:buChar char="•"/>
            </a:pPr>
            <a:r>
              <a:rPr lang="en-US" b="1" dirty="0">
                <a:solidFill>
                  <a:schemeClr val="tx1"/>
                </a:solidFill>
                <a:latin typeface="Calibri" panose="020F0502020204030204" pitchFamily="34" charset="0"/>
                <a:cs typeface="Calibri" panose="020F0502020204030204" pitchFamily="34" charset="0"/>
              </a:rPr>
              <a:t>Decide what data thresholds signify no current risk, at-risk, or high-risk concern.</a:t>
            </a:r>
            <a:endParaRPr dirty="0">
              <a:solidFill>
                <a:schemeClr val="tx1"/>
              </a:solidFill>
              <a:latin typeface="Calibri" panose="020F0502020204030204" pitchFamily="34" charset="0"/>
              <a:cs typeface="Calibri" panose="020F0502020204030204" pitchFamily="34" charset="0"/>
            </a:endParaRPr>
          </a:p>
          <a:p>
            <a:pPr marL="457200" lvl="1" indent="-173736">
              <a:spcBef>
                <a:spcPts val="1000"/>
              </a:spcBef>
              <a:buClrTx/>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DISCUSSION QUESTION: At what point would the concern be enough to justify group interventions? Or individual interventions?</a:t>
            </a:r>
            <a:endParaRPr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Effect transition="in" filter="fade">
                                      <p:cBhvr>
                                        <p:cTn id="7" dur="1000"/>
                                        <p:tgtEl>
                                          <p:spTgt spid="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6">
                                            <p:txEl>
                                              <p:pRg st="1" end="1"/>
                                            </p:txEl>
                                          </p:spTgt>
                                        </p:tgtEl>
                                        <p:attrNameLst>
                                          <p:attrName>style.visibility</p:attrName>
                                        </p:attrNameLst>
                                      </p:cBhvr>
                                      <p:to>
                                        <p:strVal val="visible"/>
                                      </p:to>
                                    </p:set>
                                    <p:animEffect transition="in" filter="fade">
                                      <p:cBhvr>
                                        <p:cTn id="12" dur="1000"/>
                                        <p:tgtEl>
                                          <p:spTgt spid="3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6">
                                            <p:txEl>
                                              <p:pRg st="2" end="2"/>
                                            </p:txEl>
                                          </p:spTgt>
                                        </p:tgtEl>
                                        <p:attrNameLst>
                                          <p:attrName>style.visibility</p:attrName>
                                        </p:attrNameLst>
                                      </p:cBhvr>
                                      <p:to>
                                        <p:strVal val="visible"/>
                                      </p:to>
                                    </p:set>
                                    <p:animEffect transition="in" filter="fade">
                                      <p:cBhvr>
                                        <p:cTn id="17" dur="1000"/>
                                        <p:tgtEl>
                                          <p:spTgt spid="3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6">
                                            <p:txEl>
                                              <p:pRg st="3" end="3"/>
                                            </p:txEl>
                                          </p:spTgt>
                                        </p:tgtEl>
                                        <p:attrNameLst>
                                          <p:attrName>style.visibility</p:attrName>
                                        </p:attrNameLst>
                                      </p:cBhvr>
                                      <p:to>
                                        <p:strVal val="visible"/>
                                      </p:to>
                                    </p:set>
                                    <p:animEffect transition="in" filter="fade">
                                      <p:cBhvr>
                                        <p:cTn id="22" dur="1000"/>
                                        <p:tgtEl>
                                          <p:spTgt spid="3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800"/>
              <a:buFont typeface="Calibri"/>
              <a:buNone/>
            </a:pPr>
            <a:r>
              <a:rPr lang="en-US" dirty="0"/>
              <a:t>Some Things to Consider</a:t>
            </a:r>
          </a:p>
        </p:txBody>
      </p:sp>
      <p:sp>
        <p:nvSpPr>
          <p:cNvPr id="403" name="Google Shape;403;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Student concerns:</a:t>
            </a:r>
            <a:endParaRPr dirty="0"/>
          </a:p>
          <a:p>
            <a:pPr marL="457200" lvl="2" indent="-173736" algn="l" rtl="0">
              <a:lnSpc>
                <a:spcPct val="90000"/>
              </a:lnSpc>
              <a:spcBef>
                <a:spcPts val="1000"/>
              </a:spcBef>
              <a:spcAft>
                <a:spcPts val="0"/>
              </a:spcAft>
              <a:buClr>
                <a:schemeClr val="dk1"/>
              </a:buClr>
              <a:buSzPts val="2600"/>
              <a:buChar char="•"/>
            </a:pPr>
            <a:r>
              <a:rPr lang="en-US" sz="2800" dirty="0"/>
              <a:t>Discipline referrals</a:t>
            </a:r>
            <a:endParaRPr sz="2800" dirty="0"/>
          </a:p>
          <a:p>
            <a:pPr marL="457200" lvl="2" indent="-173736" algn="l" rtl="0">
              <a:lnSpc>
                <a:spcPct val="90000"/>
              </a:lnSpc>
              <a:spcBef>
                <a:spcPts val="1000"/>
              </a:spcBef>
              <a:spcAft>
                <a:spcPts val="0"/>
              </a:spcAft>
              <a:buClr>
                <a:schemeClr val="dk1"/>
              </a:buClr>
              <a:buSzPts val="2600"/>
              <a:buChar char="•"/>
            </a:pPr>
            <a:r>
              <a:rPr lang="en-US" sz="2800" dirty="0"/>
              <a:t>Academics </a:t>
            </a:r>
            <a:endParaRPr sz="2800" dirty="0"/>
          </a:p>
          <a:p>
            <a:pPr marL="457200" lvl="2" indent="-173736" algn="l" rtl="0">
              <a:lnSpc>
                <a:spcPct val="90000"/>
              </a:lnSpc>
              <a:spcBef>
                <a:spcPts val="1000"/>
              </a:spcBef>
              <a:spcAft>
                <a:spcPts val="0"/>
              </a:spcAft>
              <a:buClr>
                <a:schemeClr val="dk1"/>
              </a:buClr>
              <a:buSzPts val="2600"/>
              <a:buChar char="•"/>
            </a:pPr>
            <a:r>
              <a:rPr lang="en-US" sz="2800" dirty="0"/>
              <a:t>Attendance/tardiness</a:t>
            </a:r>
            <a:endParaRPr sz="2800" dirty="0"/>
          </a:p>
          <a:p>
            <a:pPr marL="457200" lvl="2" indent="-173736" algn="l" rtl="0">
              <a:lnSpc>
                <a:spcPct val="90000"/>
              </a:lnSpc>
              <a:spcBef>
                <a:spcPts val="1000"/>
              </a:spcBef>
              <a:spcAft>
                <a:spcPts val="0"/>
              </a:spcAft>
              <a:buClr>
                <a:schemeClr val="dk1"/>
              </a:buClr>
              <a:buSzPts val="2600"/>
              <a:buChar char="•"/>
            </a:pPr>
            <a:r>
              <a:rPr lang="en-US" sz="2800" dirty="0"/>
              <a:t>Time out of classroom</a:t>
            </a:r>
            <a:endParaRPr sz="2800" dirty="0"/>
          </a:p>
          <a:p>
            <a:pPr marL="457200" lvl="2" indent="-173736" algn="l" rtl="0">
              <a:lnSpc>
                <a:spcPct val="90000"/>
              </a:lnSpc>
              <a:spcBef>
                <a:spcPts val="1000"/>
              </a:spcBef>
              <a:spcAft>
                <a:spcPts val="0"/>
              </a:spcAft>
              <a:buClr>
                <a:schemeClr val="dk1"/>
              </a:buClr>
              <a:buSzPts val="2600"/>
              <a:buChar char="•"/>
            </a:pPr>
            <a:r>
              <a:rPr lang="en-US" sz="2800" dirty="0"/>
              <a:t>Withdrawal from social situations</a:t>
            </a:r>
          </a:p>
          <a:p>
            <a:pPr marL="0" indent="0">
              <a:buNone/>
            </a:pPr>
            <a:r>
              <a:rPr lang="en-US" dirty="0"/>
              <a:t>What is acceptable or proficient for these? What is considered at-risk? What is considered high-risk?</a:t>
            </a: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855B-6E81-4784-8088-864C24BB46F6}"/>
              </a:ext>
            </a:extLst>
          </p:cNvPr>
          <p:cNvSpPr>
            <a:spLocks noGrp="1"/>
          </p:cNvSpPr>
          <p:nvPr>
            <p:ph type="title"/>
          </p:nvPr>
        </p:nvSpPr>
        <p:spPr/>
        <p:txBody>
          <a:bodyPr/>
          <a:lstStyle/>
          <a:p>
            <a:r>
              <a:rPr lang="en-US" dirty="0"/>
              <a:t>Some Other Considerations</a:t>
            </a:r>
          </a:p>
        </p:txBody>
      </p:sp>
      <p:sp>
        <p:nvSpPr>
          <p:cNvPr id="3" name="Text Placeholder 2">
            <a:extLst>
              <a:ext uri="{FF2B5EF4-FFF2-40B4-BE49-F238E27FC236}">
                <a16:creationId xmlns:a16="http://schemas.microsoft.com/office/drawing/2014/main" id="{15B60A7E-48BF-4225-B617-A04B7DFE17CB}"/>
              </a:ext>
            </a:extLst>
          </p:cNvPr>
          <p:cNvSpPr>
            <a:spLocks noGrp="1"/>
          </p:cNvSpPr>
          <p:nvPr>
            <p:ph type="body" idx="1"/>
          </p:nvPr>
        </p:nvSpPr>
        <p:spPr/>
        <p:txBody>
          <a:bodyPr/>
          <a:lstStyle/>
          <a:p>
            <a:pPr marL="173736" indent="-173736">
              <a:buSzPts val="2600"/>
            </a:pPr>
            <a:r>
              <a:rPr lang="en-US" dirty="0"/>
              <a:t>Students that were in interventions in the previous year or at a previous school</a:t>
            </a:r>
          </a:p>
          <a:p>
            <a:pPr marL="173736" indent="-173736">
              <a:buSzPts val="2600"/>
            </a:pPr>
            <a:r>
              <a:rPr lang="en-US" dirty="0"/>
              <a:t>Students re-entering school from an alternative setting (e.g., alternative high school, mental health facility, etc.)</a:t>
            </a:r>
          </a:p>
        </p:txBody>
      </p:sp>
    </p:spTree>
    <p:extLst>
      <p:ext uri="{BB962C8B-B14F-4D97-AF65-F5344CB8AC3E}">
        <p14:creationId xmlns:p14="http://schemas.microsoft.com/office/powerpoint/2010/main" val="261369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noAutofit/>
          </a:bodyPr>
          <a:lstStyle/>
          <a:p>
            <a:r>
              <a:rPr lang="en-US" sz="2800" b="1" dirty="0">
                <a:solidFill>
                  <a:srgbClr val="FFFFFF"/>
                </a:solidFill>
              </a:rPr>
              <a:t>Identify five students that might benefit from Tier II support.</a:t>
            </a:r>
            <a:endParaRPr lang="en-US" sz="2800" dirty="0"/>
          </a:p>
        </p:txBody>
      </p:sp>
      <p:pic>
        <p:nvPicPr>
          <p:cNvPr id="410" name="Google Shape;410;p15"/>
          <p:cNvPicPr preferRelativeResize="0"/>
          <p:nvPr/>
        </p:nvPicPr>
        <p:blipFill rotWithShape="1">
          <a:blip r:embed="rId3">
            <a:alphaModFix/>
          </a:blip>
          <a:srcRect l="8891" t="6497" r="4768" b="-344"/>
          <a:stretch/>
        </p:blipFill>
        <p:spPr>
          <a:xfrm>
            <a:off x="4734561" y="992128"/>
            <a:ext cx="7051040" cy="4873743"/>
          </a:xfrm>
          <a:prstGeom prst="rect">
            <a:avLst/>
          </a:prstGeom>
          <a:noFill/>
          <a:ln>
            <a:noFill/>
          </a:ln>
        </p:spPr>
      </p:pic>
      <p:sp>
        <p:nvSpPr>
          <p:cNvPr id="411" name="Google Shape;411;p15"/>
          <p:cNvSpPr/>
          <p:nvPr/>
        </p:nvSpPr>
        <p:spPr>
          <a:xfrm>
            <a:off x="810943" y="530483"/>
            <a:ext cx="3663678"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tx1"/>
                </a:solidFill>
                <a:latin typeface="Calibri"/>
                <a:ea typeface="Calibri"/>
                <a:cs typeface="Calibri"/>
                <a:sym typeface="Calibri"/>
              </a:rPr>
              <a:t> </a:t>
            </a:r>
            <a:r>
              <a:rPr lang="en-US" sz="5400" dirty="0">
                <a:solidFill>
                  <a:schemeClr val="tx1"/>
                </a:solidFill>
                <a:latin typeface="Calibri"/>
                <a:ea typeface="Calibri"/>
                <a:cs typeface="Calibri"/>
                <a:sym typeface="Calibri"/>
              </a:rPr>
              <a:t>Activity</a:t>
            </a:r>
            <a:endParaRP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Google Shape;419;p16"/>
          <p:cNvSpPr txBox="1">
            <a:spLocks noGrp="1"/>
          </p:cNvSpPr>
          <p:nvPr>
            <p:ph type="body" idx="2"/>
          </p:nvPr>
        </p:nvSpPr>
        <p:spPr>
          <a:xfrm>
            <a:off x="794657" y="2011821"/>
            <a:ext cx="2514599" cy="18337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None/>
            </a:pPr>
            <a:r>
              <a:rPr lang="en-US" sz="4400" dirty="0"/>
              <a:t>EXAMPLE </a:t>
            </a:r>
            <a:endParaRPr sz="4400" dirty="0"/>
          </a:p>
        </p:txBody>
      </p:sp>
      <p:graphicFrame>
        <p:nvGraphicFramePr>
          <p:cNvPr id="420" name="Google Shape;420;p16"/>
          <p:cNvGraphicFramePr/>
          <p:nvPr>
            <p:extLst>
              <p:ext uri="{D42A27DB-BD31-4B8C-83A1-F6EECF244321}">
                <p14:modId xmlns:p14="http://schemas.microsoft.com/office/powerpoint/2010/main" val="2020398178"/>
              </p:ext>
            </p:extLst>
          </p:nvPr>
        </p:nvGraphicFramePr>
        <p:xfrm>
          <a:off x="3620411" y="821421"/>
          <a:ext cx="8253000" cy="5204925"/>
        </p:xfrm>
        <a:graphic>
          <a:graphicData uri="http://schemas.openxmlformats.org/drawingml/2006/table">
            <a:tbl>
              <a:tblPr>
                <a:noFill/>
                <a:tableStyleId>{24EB8294-C7CF-4EFC-9A96-FCF9BBA86FA1}</a:tableStyleId>
              </a:tblPr>
              <a:tblGrid>
                <a:gridCol w="3118050">
                  <a:extLst>
                    <a:ext uri="{9D8B030D-6E8A-4147-A177-3AD203B41FA5}">
                      <a16:colId xmlns:a16="http://schemas.microsoft.com/office/drawing/2014/main" val="20000"/>
                    </a:ext>
                  </a:extLst>
                </a:gridCol>
                <a:gridCol w="1725650">
                  <a:extLst>
                    <a:ext uri="{9D8B030D-6E8A-4147-A177-3AD203B41FA5}">
                      <a16:colId xmlns:a16="http://schemas.microsoft.com/office/drawing/2014/main" val="20001"/>
                    </a:ext>
                  </a:extLst>
                </a:gridCol>
                <a:gridCol w="1561300">
                  <a:extLst>
                    <a:ext uri="{9D8B030D-6E8A-4147-A177-3AD203B41FA5}">
                      <a16:colId xmlns:a16="http://schemas.microsoft.com/office/drawing/2014/main" val="20002"/>
                    </a:ext>
                  </a:extLst>
                </a:gridCol>
                <a:gridCol w="1848000">
                  <a:extLst>
                    <a:ext uri="{9D8B030D-6E8A-4147-A177-3AD203B41FA5}">
                      <a16:colId xmlns:a16="http://schemas.microsoft.com/office/drawing/2014/main" val="20003"/>
                    </a:ext>
                  </a:extLst>
                </a:gridCol>
              </a:tblGrid>
              <a:tr h="622500">
                <a:tc gridSpan="4">
                  <a:txBody>
                    <a:bodyPr/>
                    <a:lstStyle/>
                    <a:p>
                      <a:pPr marL="0" marR="0" lvl="0" indent="0" algn="ctr" rtl="0">
                        <a:lnSpc>
                          <a:spcPct val="107000"/>
                        </a:lnSpc>
                        <a:spcBef>
                          <a:spcPts val="0"/>
                        </a:spcBef>
                        <a:spcAft>
                          <a:spcPts val="0"/>
                        </a:spcAft>
                        <a:buNone/>
                      </a:pPr>
                      <a:r>
                        <a:rPr lang="en-US" sz="2400" u="none" strike="noStrike" cap="none" dirty="0">
                          <a:latin typeface="Calibri"/>
                          <a:ea typeface="Calibri"/>
                          <a:cs typeface="Calibri"/>
                          <a:sym typeface="Calibri"/>
                        </a:rPr>
                        <a:t>EXAMPLE: DATA DECISION RULES FOR STUDENT SUPPORT</a:t>
                      </a:r>
                      <a:endParaRPr sz="24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775">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Measure</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No or Low-Risk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At-risk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High-risk</a:t>
                      </a:r>
                      <a:endParaRPr sz="20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extLst>
                  <a:ext uri="{0D108BD9-81ED-4DB2-BD59-A6C34878D82A}">
                    <a16:rowId xmlns:a16="http://schemas.microsoft.com/office/drawing/2014/main" val="10001"/>
                  </a:ext>
                </a:extLst>
              </a:tr>
              <a:tr h="416775">
                <a:tc>
                  <a:txBody>
                    <a:bodyPr/>
                    <a:lstStyle/>
                    <a:p>
                      <a:pPr marL="0" marR="0" lvl="0" indent="0" algn="l" rtl="0">
                        <a:lnSpc>
                          <a:spcPct val="107000"/>
                        </a:lnSpc>
                        <a:spcBef>
                          <a:spcPts val="0"/>
                        </a:spcBef>
                        <a:spcAft>
                          <a:spcPts val="0"/>
                        </a:spcAft>
                        <a:buNone/>
                      </a:pPr>
                      <a:r>
                        <a:rPr lang="en-US" sz="1800" b="0" u="none" strike="noStrike" cap="none" dirty="0">
                          <a:latin typeface="Calibri"/>
                          <a:ea typeface="Calibri"/>
                          <a:cs typeface="Calibri"/>
                          <a:sym typeface="Calibri"/>
                        </a:rPr>
                        <a:t>Classroom minors</a:t>
                      </a:r>
                      <a:endParaRPr sz="1800" b="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0-4</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5-9</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dirty="0">
                          <a:latin typeface="Calibri"/>
                          <a:ea typeface="Calibri"/>
                          <a:cs typeface="Calibri"/>
                          <a:sym typeface="Calibri"/>
                        </a:rPr>
                        <a:t>10 or more</a:t>
                      </a:r>
                      <a:endParaRPr sz="18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Office Discipline Referrals</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0-1</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2-5</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6 or more</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4167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Absences</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0-2/semester</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3-5/semester</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&gt;5/semester</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Tardiness</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0-3/semester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4-9/semester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&gt;10/semester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4167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In-School Suspension</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0-1</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2-3</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&gt;3</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Out-of-School Suspension</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0</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1</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2</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4167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Course Grades</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C or above in all </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D or F in any</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dirty="0">
                          <a:latin typeface="Calibri"/>
                          <a:ea typeface="Calibri"/>
                          <a:cs typeface="Calibri"/>
                          <a:sym typeface="Calibri"/>
                        </a:rPr>
                        <a:t>Multiple Ds or Fs</a:t>
                      </a:r>
                      <a:endParaRPr sz="18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*Reading Assessment</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dirty="0">
                          <a:latin typeface="Calibri"/>
                          <a:ea typeface="Calibri"/>
                          <a:cs typeface="Calibri"/>
                          <a:sym typeface="Calibri"/>
                        </a:rPr>
                        <a:t>&gt; 159</a:t>
                      </a:r>
                      <a:endParaRPr sz="18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143 to 159</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&lt; 143</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414675">
                <a:tc>
                  <a:txBody>
                    <a:bodyPr/>
                    <a:lstStyle/>
                    <a:p>
                      <a:pPr marL="0" marR="0" lvl="0" indent="0" algn="l" rtl="0">
                        <a:lnSpc>
                          <a:spcPct val="107000"/>
                        </a:lnSpc>
                        <a:spcBef>
                          <a:spcPts val="0"/>
                        </a:spcBef>
                        <a:spcAft>
                          <a:spcPts val="0"/>
                        </a:spcAft>
                        <a:buNone/>
                      </a:pPr>
                      <a:r>
                        <a:rPr lang="en-US" sz="1800" b="0" u="none" strike="noStrike" cap="none">
                          <a:latin typeface="Calibri"/>
                          <a:ea typeface="Calibri"/>
                          <a:cs typeface="Calibri"/>
                          <a:sym typeface="Calibri"/>
                        </a:rPr>
                        <a:t>Visit to Nurse (non-medication)</a:t>
                      </a:r>
                      <a:endParaRPr sz="1800" b="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&gt;1/month</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1/week</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alibri"/>
                          <a:ea typeface="Calibri"/>
                          <a:cs typeface="Calibri"/>
                          <a:sym typeface="Calibri"/>
                        </a:rPr>
                        <a:t>&gt;1/week</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16775">
                <a:tc>
                  <a:txBody>
                    <a:bodyPr/>
                    <a:lstStyle/>
                    <a:p>
                      <a:pPr marL="0" marR="0" lvl="0" indent="0" algn="l" rtl="0">
                        <a:lnSpc>
                          <a:spcPct val="107000"/>
                        </a:lnSpc>
                        <a:spcBef>
                          <a:spcPts val="0"/>
                        </a:spcBef>
                        <a:spcAft>
                          <a:spcPts val="0"/>
                        </a:spcAft>
                        <a:buNone/>
                      </a:pPr>
                      <a:r>
                        <a:rPr lang="en-US" sz="1800" b="1" u="none" strike="noStrike" cap="none">
                          <a:latin typeface="Calibri"/>
                          <a:ea typeface="Calibri"/>
                          <a:cs typeface="Calibri"/>
                          <a:sym typeface="Calibri"/>
                        </a:rPr>
                        <a:t>Out of Class - Other</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&gt;1/month</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1/week</a:t>
                      </a:r>
                      <a:endParaRPr sz="1800" b="1"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1800" b="1" u="none" strike="noStrike" cap="none" dirty="0">
                          <a:latin typeface="Calibri"/>
                          <a:ea typeface="Calibri"/>
                          <a:cs typeface="Calibri"/>
                          <a:sym typeface="Calibri"/>
                        </a:rPr>
                        <a:t>&gt;1/week</a:t>
                      </a:r>
                      <a:endParaRPr sz="1800" b="1"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bl>
          </a:graphicData>
        </a:graphic>
      </p:graphicFrame>
      <p:sp>
        <p:nvSpPr>
          <p:cNvPr id="421" name="Google Shape;421;p16"/>
          <p:cNvSpPr/>
          <p:nvPr/>
        </p:nvSpPr>
        <p:spPr>
          <a:xfrm>
            <a:off x="3180017" y="6417914"/>
            <a:ext cx="3505232"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*Assessment used: Measures of Academic Progress® (MAP®) </a:t>
            </a:r>
            <a:endParaRPr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7"/>
          <p:cNvSpPr txBox="1">
            <a:spLocks noGrp="1"/>
          </p:cNvSpPr>
          <p:nvPr>
            <p:ph type="title"/>
          </p:nvPr>
        </p:nvSpPr>
        <p:spPr>
          <a:xfrm>
            <a:off x="0" y="635289"/>
            <a:ext cx="12192000" cy="165071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Other Data Decision Rules: </a:t>
            </a:r>
            <a:br>
              <a:rPr lang="en-US" dirty="0"/>
            </a:br>
            <a:r>
              <a:rPr lang="en-US" dirty="0"/>
              <a:t>Progress Monitoring</a:t>
            </a:r>
          </a:p>
        </p:txBody>
      </p:sp>
      <p:sp>
        <p:nvSpPr>
          <p:cNvPr id="428" name="Google Shape;428;p17"/>
          <p:cNvSpPr txBox="1">
            <a:spLocks noGrp="1"/>
          </p:cNvSpPr>
          <p:nvPr>
            <p:ph type="body" idx="1"/>
          </p:nvPr>
        </p:nvSpPr>
        <p:spPr>
          <a:xfrm>
            <a:off x="838200" y="2286000"/>
            <a:ext cx="10515600" cy="3619500"/>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500"/>
              </a:spcBef>
              <a:spcAft>
                <a:spcPts val="0"/>
              </a:spcAft>
              <a:buClr>
                <a:schemeClr val="dk1"/>
              </a:buClr>
              <a:buSzPts val="2800"/>
              <a:buNone/>
            </a:pPr>
            <a:endParaRPr sz="2800" dirty="0"/>
          </a:p>
          <a:p>
            <a:pPr marL="173736" lvl="1" indent="-173736" algn="l" rtl="0">
              <a:lnSpc>
                <a:spcPct val="90000"/>
              </a:lnSpc>
              <a:spcBef>
                <a:spcPts val="1000"/>
              </a:spcBef>
              <a:spcAft>
                <a:spcPts val="0"/>
              </a:spcAft>
              <a:buClr>
                <a:schemeClr val="dk1"/>
              </a:buClr>
              <a:buSzPts val="2800"/>
              <a:buChar char="•"/>
            </a:pPr>
            <a:r>
              <a:rPr lang="en-US" sz="2800" dirty="0"/>
              <a:t>Maintaining the intervention</a:t>
            </a:r>
            <a:endParaRPr sz="2800" dirty="0"/>
          </a:p>
          <a:p>
            <a:pPr marL="173736" lvl="1" indent="-173736" algn="l" rtl="0">
              <a:lnSpc>
                <a:spcPct val="90000"/>
              </a:lnSpc>
              <a:spcBef>
                <a:spcPts val="1000"/>
              </a:spcBef>
              <a:spcAft>
                <a:spcPts val="0"/>
              </a:spcAft>
              <a:buClr>
                <a:schemeClr val="dk1"/>
              </a:buClr>
              <a:buSzPts val="2800"/>
              <a:buChar char="•"/>
            </a:pPr>
            <a:r>
              <a:rPr lang="en-US" sz="2800" dirty="0"/>
              <a:t>Fading or graduating from the intervention</a:t>
            </a:r>
            <a:endParaRPr sz="2800" dirty="0"/>
          </a:p>
          <a:p>
            <a:pPr marL="173736" lvl="1" indent="-173736" algn="l" rtl="0">
              <a:lnSpc>
                <a:spcPct val="90000"/>
              </a:lnSpc>
              <a:spcBef>
                <a:spcPts val="1000"/>
              </a:spcBef>
              <a:spcAft>
                <a:spcPts val="0"/>
              </a:spcAft>
              <a:buClr>
                <a:schemeClr val="dk1"/>
              </a:buClr>
              <a:buSzPts val="2800"/>
              <a:buChar char="•"/>
            </a:pPr>
            <a:r>
              <a:rPr lang="en-US" sz="2800" dirty="0"/>
              <a:t>Modifying or intensifying the intervention</a:t>
            </a:r>
            <a:endParaRPr sz="2800" dirty="0"/>
          </a:p>
          <a:p>
            <a:pPr marL="173736" lvl="1" indent="-173736" algn="l" rtl="0">
              <a:lnSpc>
                <a:spcPct val="90000"/>
              </a:lnSpc>
              <a:spcBef>
                <a:spcPts val="1000"/>
              </a:spcBef>
              <a:spcAft>
                <a:spcPts val="0"/>
              </a:spcAft>
              <a:buClr>
                <a:schemeClr val="dk1"/>
              </a:buClr>
              <a:buSzPts val="2800"/>
              <a:buChar char="•"/>
            </a:pPr>
            <a:r>
              <a:rPr lang="en-US" sz="2800" dirty="0"/>
              <a:t>Considering Tier III supports</a:t>
            </a:r>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1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Begin developing data decision rules for students to be identified for Tier II interventions</a:t>
            </a:r>
            <a:endParaRPr sz="2000">
              <a:solidFill>
                <a:srgbClr val="FFFF00"/>
              </a:solidFill>
              <a:latin typeface="Calibri"/>
              <a:ea typeface="Calibri"/>
              <a:cs typeface="Calibri"/>
              <a:sym typeface="Calibri"/>
            </a:endParaRPr>
          </a:p>
        </p:txBody>
      </p:sp>
      <p:sp>
        <p:nvSpPr>
          <p:cNvPr id="435" name="Google Shape;435;p18"/>
          <p:cNvSpPr txBox="1">
            <a:spLocks noGrp="1"/>
          </p:cNvSpPr>
          <p:nvPr>
            <p:ph type="body" idx="2"/>
          </p:nvPr>
        </p:nvSpPr>
        <p:spPr>
          <a:xfrm>
            <a:off x="914400" y="2011821"/>
            <a:ext cx="2362200" cy="1833786"/>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lt1"/>
              </a:buClr>
              <a:buSzPts val="2220"/>
              <a:buNone/>
            </a:pPr>
            <a:r>
              <a:rPr lang="en-US" dirty="0"/>
              <a:t>Begin developing data decision rules for students to be identified for Tier II interventions.</a:t>
            </a:r>
            <a:endParaRPr dirty="0"/>
          </a:p>
        </p:txBody>
      </p:sp>
      <p:graphicFrame>
        <p:nvGraphicFramePr>
          <p:cNvPr id="436" name="Google Shape;436;p18"/>
          <p:cNvGraphicFramePr/>
          <p:nvPr>
            <p:extLst>
              <p:ext uri="{D42A27DB-BD31-4B8C-83A1-F6EECF244321}">
                <p14:modId xmlns:p14="http://schemas.microsoft.com/office/powerpoint/2010/main" val="974867417"/>
              </p:ext>
            </p:extLst>
          </p:nvPr>
        </p:nvGraphicFramePr>
        <p:xfrm>
          <a:off x="4214904" y="787400"/>
          <a:ext cx="7653367" cy="4957008"/>
        </p:xfrm>
        <a:graphic>
          <a:graphicData uri="http://schemas.openxmlformats.org/drawingml/2006/table">
            <a:tbl>
              <a:tblPr>
                <a:noFill/>
                <a:tableStyleId>{24EB8294-C7CF-4EFC-9A96-FCF9BBA86FA1}</a:tableStyleId>
              </a:tblPr>
              <a:tblGrid>
                <a:gridCol w="2752796">
                  <a:extLst>
                    <a:ext uri="{9D8B030D-6E8A-4147-A177-3AD203B41FA5}">
                      <a16:colId xmlns:a16="http://schemas.microsoft.com/office/drawing/2014/main" val="20000"/>
                    </a:ext>
                  </a:extLst>
                </a:gridCol>
                <a:gridCol w="2553777">
                  <a:extLst>
                    <a:ext uri="{9D8B030D-6E8A-4147-A177-3AD203B41FA5}">
                      <a16:colId xmlns:a16="http://schemas.microsoft.com/office/drawing/2014/main" val="20001"/>
                    </a:ext>
                  </a:extLst>
                </a:gridCol>
                <a:gridCol w="2346794">
                  <a:extLst>
                    <a:ext uri="{9D8B030D-6E8A-4147-A177-3AD203B41FA5}">
                      <a16:colId xmlns:a16="http://schemas.microsoft.com/office/drawing/2014/main" val="20002"/>
                    </a:ext>
                  </a:extLst>
                </a:gridCol>
              </a:tblGrid>
              <a:tr h="306927">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Concern</a:t>
                      </a:r>
                      <a:endParaRPr sz="2000" u="none" strike="noStrike" cap="none">
                        <a:latin typeface="Calibri"/>
                        <a:ea typeface="Calibri"/>
                        <a:cs typeface="Calibri"/>
                        <a:sym typeface="Calibri"/>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Decision Rule</a:t>
                      </a:r>
                      <a:endParaRPr sz="2000" u="none" strike="noStrike" cap="none" dirty="0">
                        <a:latin typeface="Calibri"/>
                        <a:ea typeface="Calibri"/>
                        <a:cs typeface="Calibri"/>
                        <a:sym typeface="Calibri"/>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tc>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Data Source</a:t>
                      </a:r>
                      <a:endParaRPr sz="2000" u="none" strike="noStrike" cap="none">
                        <a:latin typeface="Calibri"/>
                        <a:ea typeface="Calibri"/>
                        <a:cs typeface="Calibri"/>
                        <a:sym typeface="Calibri"/>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2F3"/>
                    </a:solidFill>
                  </a:tcPr>
                </a:tc>
                <a:extLst>
                  <a:ext uri="{0D108BD9-81ED-4DB2-BD59-A6C34878D82A}">
                    <a16:rowId xmlns:a16="http://schemas.microsoft.com/office/drawing/2014/main" val="10000"/>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Attendance</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6927">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6927">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Social Behavior</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06927">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06927">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Academics</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6927">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306927">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306927">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 </a:t>
                      </a:r>
                      <a:endParaRPr/>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dirty="0">
                          <a:latin typeface="Calibri"/>
                          <a:ea typeface="Calibri"/>
                          <a:cs typeface="Calibri"/>
                          <a:sym typeface="Calibri"/>
                        </a:rPr>
                        <a:t> </a:t>
                      </a:r>
                      <a:endParaRPr dirty="0"/>
                    </a:p>
                  </a:txBody>
                  <a:tcPr marL="81075" marR="81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
        <p:nvSpPr>
          <p:cNvPr id="9" name="Google Shape;411;p15"/>
          <p:cNvSpPr/>
          <p:nvPr/>
        </p:nvSpPr>
        <p:spPr>
          <a:xfrm>
            <a:off x="810943" y="530483"/>
            <a:ext cx="3663678"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tx1"/>
                </a:solidFill>
                <a:latin typeface="Calibri"/>
                <a:ea typeface="Calibri"/>
                <a:cs typeface="Calibri"/>
                <a:sym typeface="Calibri"/>
              </a:rPr>
              <a:t> </a:t>
            </a:r>
            <a:r>
              <a:rPr lang="en-US" sz="5400" dirty="0">
                <a:solidFill>
                  <a:schemeClr val="tx1"/>
                </a:solidFill>
                <a:latin typeface="Calibri"/>
                <a:ea typeface="Calibri"/>
                <a:cs typeface="Calibri"/>
                <a:sym typeface="Calibri"/>
              </a:rPr>
              <a:t>Activity</a:t>
            </a:r>
            <a:endParaRP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0650E1-F25C-4FB6-A688-95A0A0B4C631}"/>
              </a:ext>
            </a:extLst>
          </p:cNvPr>
          <p:cNvSpPr>
            <a:spLocks noGrp="1"/>
          </p:cNvSpPr>
          <p:nvPr>
            <p:ph type="title"/>
          </p:nvPr>
        </p:nvSpPr>
        <p:spPr>
          <a:xfrm>
            <a:off x="2808515" y="1436914"/>
            <a:ext cx="6165638" cy="4267199"/>
          </a:xfrm>
        </p:spPr>
        <p:txBody>
          <a:bodyPr>
            <a:normAutofit/>
          </a:bodyPr>
          <a:lstStyle/>
          <a:p>
            <a:pPr lvl="0"/>
            <a:r>
              <a:rPr lang="en-US" sz="4400" u="sng" dirty="0">
                <a:solidFill>
                  <a:srgbClr val="FFFFFF"/>
                </a:solidFill>
              </a:rPr>
              <a:t>Purpose of This Module</a:t>
            </a:r>
            <a:br>
              <a:rPr lang="en-US" sz="3600" dirty="0"/>
            </a:br>
            <a:r>
              <a:rPr lang="en-US" sz="2800" dirty="0"/>
              <a:t>To guide schools and teams in creating a system for identifying and referring students for Tier II interventions</a:t>
            </a:r>
            <a:br>
              <a:rPr lang="en-US" sz="2800" dirty="0"/>
            </a:br>
            <a:endParaRPr lang="en-US" sz="2800" dirty="0"/>
          </a:p>
        </p:txBody>
      </p:sp>
    </p:spTree>
    <p:extLst>
      <p:ext uri="{BB962C8B-B14F-4D97-AF65-F5344CB8AC3E}">
        <p14:creationId xmlns:p14="http://schemas.microsoft.com/office/powerpoint/2010/main" val="394067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19"/>
          <p:cNvSpPr txBox="1">
            <a:spLocks noGrp="1"/>
          </p:cNvSpPr>
          <p:nvPr>
            <p:ph type="title" idx="4294967295"/>
          </p:nvPr>
        </p:nvSpPr>
        <p:spPr>
          <a:xfrm>
            <a:off x="3640592" y="1734917"/>
            <a:ext cx="8072437" cy="33847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b="1" dirty="0">
                <a:solidFill>
                  <a:schemeClr val="dk1"/>
                </a:solidFill>
                <a:latin typeface="Calibri"/>
                <a:ea typeface="Calibri"/>
                <a:cs typeface="Calibri"/>
                <a:sym typeface="Calibri"/>
              </a:rPr>
              <a:t>Procedures for Referring Students to Tier II Interventions</a:t>
            </a:r>
            <a:endParaRPr dirty="0"/>
          </a:p>
        </p:txBody>
      </p:sp>
      <p:pic>
        <p:nvPicPr>
          <p:cNvPr id="446" name="Google Shape;446;p19" descr="Checklist"/>
          <p:cNvPicPr preferRelativeResize="0"/>
          <p:nvPr/>
        </p:nvPicPr>
        <p:blipFill rotWithShape="1">
          <a:blip r:embed="rId3">
            <a:alphaModFix/>
          </a:blip>
          <a:srcRect/>
          <a:stretch/>
        </p:blipFill>
        <p:spPr>
          <a:xfrm>
            <a:off x="159657" y="1864831"/>
            <a:ext cx="3124950" cy="3124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Things to Consider</a:t>
            </a:r>
          </a:p>
        </p:txBody>
      </p:sp>
      <p:sp>
        <p:nvSpPr>
          <p:cNvPr id="453" name="Google Shape;453;p20"/>
          <p:cNvSpPr txBox="1">
            <a:spLocks noGrp="1"/>
          </p:cNvSpPr>
          <p:nvPr>
            <p:ph type="body" idx="1"/>
          </p:nvPr>
        </p:nvSpPr>
        <p:spPr>
          <a:xfrm>
            <a:off x="838200" y="1948542"/>
            <a:ext cx="10515600" cy="3956957"/>
          </a:xfrm>
          <a:prstGeom prst="rect">
            <a:avLst/>
          </a:prstGeom>
          <a:noFill/>
          <a:ln>
            <a:noFill/>
          </a:ln>
        </p:spPr>
        <p:txBody>
          <a:bodyPr spcFirstLastPara="1" wrap="square" lIns="91425" tIns="45700" rIns="91425" bIns="45700" anchor="t" anchorCtr="0">
            <a:noAutofit/>
          </a:bodyPr>
          <a:lstStyle/>
          <a:p>
            <a:pPr marL="173736" indent="-173736">
              <a:buSzPts val="2800"/>
            </a:pPr>
            <a:r>
              <a:rPr lang="en-US" dirty="0"/>
              <a:t>How often will school-wide data be reviewed to identify possible at-risk students?</a:t>
            </a:r>
          </a:p>
          <a:p>
            <a:pPr marL="173736" marR="0" lvl="0" indent="-173736" algn="l" rtl="0">
              <a:lnSpc>
                <a:spcPct val="90000"/>
              </a:lnSpc>
              <a:spcBef>
                <a:spcPts val="1000"/>
              </a:spcBef>
              <a:spcAft>
                <a:spcPts val="0"/>
              </a:spcAft>
              <a:buClr>
                <a:schemeClr val="dk1"/>
              </a:buClr>
              <a:buSzPts val="2800"/>
              <a:buFont typeface="Arial"/>
              <a:buChar char="•"/>
            </a:pPr>
            <a:r>
              <a:rPr lang="en-US" dirty="0"/>
              <a:t>Who can refer a student for Tier II interventions?</a:t>
            </a:r>
          </a:p>
          <a:p>
            <a:pPr marL="173736" indent="-173736">
              <a:buSzPts val="2800"/>
            </a:pPr>
            <a:r>
              <a:rPr lang="en-US" dirty="0"/>
              <a:t>What will be the procedures for referring a student?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Review School-wide Data</a:t>
            </a:r>
          </a:p>
        </p:txBody>
      </p:sp>
      <p:sp>
        <p:nvSpPr>
          <p:cNvPr id="467" name="Google Shape;467;p22"/>
          <p:cNvSpPr txBox="1">
            <a:spLocks noGrp="1"/>
          </p:cNvSpPr>
          <p:nvPr>
            <p:ph type="body" idx="1"/>
          </p:nvPr>
        </p:nvSpPr>
        <p:spPr>
          <a:xfrm>
            <a:off x="838200" y="2046514"/>
            <a:ext cx="10515600" cy="3858986"/>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School-wide data should be reviewed at least monthly (Tier I meetings).</a:t>
            </a:r>
            <a:endParaRPr dirty="0"/>
          </a:p>
          <a:p>
            <a:pPr marL="173736" lvl="0" indent="-173736" algn="l" rtl="0">
              <a:lnSpc>
                <a:spcPct val="90000"/>
              </a:lnSpc>
              <a:spcAft>
                <a:spcPts val="0"/>
              </a:spcAft>
              <a:buClr>
                <a:schemeClr val="dk1"/>
              </a:buClr>
              <a:buSzPts val="2800"/>
              <a:buChar char="•"/>
            </a:pPr>
            <a:r>
              <a:rPr lang="en-US" dirty="0"/>
              <a:t>The data manager can look for students with multiple infractions.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br>
              <a:rPr lang="en-US" dirty="0"/>
            </a:br>
            <a:r>
              <a:rPr lang="en-US" dirty="0"/>
              <a:t>Develop Procedures: Step 1 </a:t>
            </a:r>
          </a:p>
        </p:txBody>
      </p:sp>
      <p:sp>
        <p:nvSpPr>
          <p:cNvPr id="474" name="Google Shape;474;p2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t>Step 1: </a:t>
            </a:r>
            <a:r>
              <a:rPr lang="en-US" dirty="0"/>
              <a:t>Determine who can refer a student.</a:t>
            </a:r>
          </a:p>
          <a:p>
            <a:pPr marL="457200" lvl="1" indent="-173736" algn="l" rtl="0">
              <a:lnSpc>
                <a:spcPct val="90000"/>
              </a:lnSpc>
              <a:spcBef>
                <a:spcPts val="1000"/>
              </a:spcBef>
              <a:spcAft>
                <a:spcPts val="0"/>
              </a:spcAft>
              <a:buClr>
                <a:schemeClr val="dk1"/>
              </a:buClr>
              <a:buSzPct val="100000"/>
              <a:buChar char="•"/>
            </a:pPr>
            <a:r>
              <a:rPr lang="en-US" dirty="0"/>
              <a:t>Who can refer students for Tier II interventions? </a:t>
            </a:r>
            <a:endParaRPr dirty="0"/>
          </a:p>
          <a:p>
            <a:pPr marL="914400" lvl="2" indent="-173736" algn="l" rtl="0">
              <a:lnSpc>
                <a:spcPct val="90000"/>
              </a:lnSpc>
              <a:spcBef>
                <a:spcPts val="1000"/>
              </a:spcBef>
              <a:spcAft>
                <a:spcPts val="0"/>
              </a:spcAft>
              <a:buClr>
                <a:schemeClr val="dk1"/>
              </a:buClr>
              <a:buSzPct val="100000"/>
              <a:buChar char="•"/>
            </a:pPr>
            <a:r>
              <a:rPr lang="en-US" dirty="0"/>
              <a:t>Tier I team (</a:t>
            </a:r>
            <a:r>
              <a:rPr lang="en-US" i="1" dirty="0"/>
              <a:t>based on school-wide data reviews</a:t>
            </a:r>
            <a:r>
              <a:rPr lang="en-US" dirty="0"/>
              <a:t>)</a:t>
            </a:r>
          </a:p>
          <a:p>
            <a:pPr marL="914400" lvl="2" indent="-173736" algn="l" rtl="0">
              <a:lnSpc>
                <a:spcPct val="90000"/>
              </a:lnSpc>
              <a:spcBef>
                <a:spcPts val="1000"/>
              </a:spcBef>
              <a:spcAft>
                <a:spcPts val="0"/>
              </a:spcAft>
              <a:buClr>
                <a:schemeClr val="dk1"/>
              </a:buClr>
              <a:buSzPct val="100000"/>
              <a:buChar char="•"/>
            </a:pPr>
            <a:r>
              <a:rPr lang="en-US" dirty="0"/>
              <a:t>Classroom teachers? (</a:t>
            </a:r>
            <a:r>
              <a:rPr lang="en-US" i="1" dirty="0"/>
              <a:t>based on classroom concerns, minor behavior, office referrals, etc.</a:t>
            </a:r>
            <a:r>
              <a:rPr lang="en-US" dirty="0"/>
              <a:t>)</a:t>
            </a:r>
            <a:endParaRPr dirty="0"/>
          </a:p>
          <a:p>
            <a:pPr marL="914400" lvl="2" indent="-173736" algn="l" rtl="0">
              <a:lnSpc>
                <a:spcPct val="90000"/>
              </a:lnSpc>
              <a:spcBef>
                <a:spcPts val="1000"/>
              </a:spcBef>
              <a:spcAft>
                <a:spcPts val="0"/>
              </a:spcAft>
              <a:buClr>
                <a:schemeClr val="dk1"/>
              </a:buClr>
              <a:buSzPct val="100000"/>
              <a:buChar char="•"/>
            </a:pPr>
            <a:r>
              <a:rPr lang="en-US" dirty="0"/>
              <a:t>What about parents? (</a:t>
            </a:r>
            <a:r>
              <a:rPr lang="en-US" i="1" dirty="0"/>
              <a:t>based on concerns at school, home, and other locations [educational or behavior concerns]</a:t>
            </a:r>
            <a:r>
              <a:rPr lang="en-US" dirty="0"/>
              <a:t>)</a:t>
            </a:r>
            <a:endParaRPr dirty="0"/>
          </a:p>
          <a:p>
            <a:pPr marL="914400" lvl="2" indent="-173736" algn="l" rtl="0">
              <a:lnSpc>
                <a:spcPct val="90000"/>
              </a:lnSpc>
              <a:spcBef>
                <a:spcPts val="1000"/>
              </a:spcBef>
              <a:spcAft>
                <a:spcPts val="0"/>
              </a:spcAft>
              <a:buClr>
                <a:schemeClr val="dk1"/>
              </a:buClr>
              <a:buSzPct val="100000"/>
              <a:buChar char="•"/>
            </a:pPr>
            <a:r>
              <a:rPr lang="en-US" dirty="0"/>
              <a:t>Any others?</a:t>
            </a:r>
          </a:p>
          <a:p>
            <a:pPr marL="0" indent="0">
              <a:buSzPct val="100000"/>
              <a:buNone/>
            </a:pPr>
            <a:r>
              <a:rPr lang="en-US" b="1" dirty="0"/>
              <a:t>Consider this as a team, and then get input from teachers.</a:t>
            </a:r>
          </a:p>
          <a:p>
            <a:pPr marL="1143000" lvl="2" indent="-228600" algn="l" rtl="0">
              <a:lnSpc>
                <a:spcPct val="90000"/>
              </a:lnSpc>
              <a:spcBef>
                <a:spcPts val="500"/>
              </a:spcBef>
              <a:spcAft>
                <a:spcPts val="0"/>
              </a:spcAft>
              <a:buClr>
                <a:schemeClr val="dk1"/>
              </a:buClr>
              <a:buSzPct val="100000"/>
              <a:buChar char="•"/>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dirty="0"/>
              <a:t>Develop Procedures: Step 2</a:t>
            </a:r>
            <a:endParaRPr lang="en-US" sz="7200" dirty="0"/>
          </a:p>
        </p:txBody>
      </p:sp>
      <p:sp>
        <p:nvSpPr>
          <p:cNvPr id="481" name="Google Shape;481;p2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t>Step 2: </a:t>
            </a:r>
            <a:r>
              <a:rPr lang="en-US" dirty="0"/>
              <a:t>Establish a process for referring a student.</a:t>
            </a:r>
            <a:endParaRPr dirty="0"/>
          </a:p>
          <a:p>
            <a:pPr marL="457200" lvl="1" indent="-173736" algn="l" rtl="0">
              <a:lnSpc>
                <a:spcPct val="90000"/>
              </a:lnSpc>
              <a:spcBef>
                <a:spcPts val="1000"/>
              </a:spcBef>
              <a:spcAft>
                <a:spcPts val="0"/>
              </a:spcAft>
              <a:buClr>
                <a:schemeClr val="dk1"/>
              </a:buClr>
              <a:buSzPct val="100000"/>
              <a:buChar char="•"/>
            </a:pPr>
            <a:r>
              <a:rPr lang="en-US" sz="2800" dirty="0"/>
              <a:t>What type of referral will you use? Paper or digital? </a:t>
            </a:r>
            <a:endParaRPr sz="2800" dirty="0"/>
          </a:p>
          <a:p>
            <a:pPr marL="457200" lvl="1" indent="-173736" algn="l" rtl="0">
              <a:lnSpc>
                <a:spcPct val="90000"/>
              </a:lnSpc>
              <a:spcBef>
                <a:spcPts val="1000"/>
              </a:spcBef>
              <a:spcAft>
                <a:spcPts val="0"/>
              </a:spcAft>
              <a:buClr>
                <a:schemeClr val="dk1"/>
              </a:buClr>
              <a:buSzPct val="100000"/>
              <a:buChar char="•"/>
            </a:pPr>
            <a:r>
              <a:rPr lang="en-US" sz="2800" dirty="0"/>
              <a:t>Where will teachers access the referral forms? </a:t>
            </a:r>
            <a:endParaRPr sz="2800" dirty="0"/>
          </a:p>
          <a:p>
            <a:pPr marL="457200" lvl="1" indent="-173736" algn="l" rtl="0">
              <a:lnSpc>
                <a:spcPct val="90000"/>
              </a:lnSpc>
              <a:spcBef>
                <a:spcPts val="1000"/>
              </a:spcBef>
              <a:spcAft>
                <a:spcPts val="0"/>
              </a:spcAft>
              <a:buClr>
                <a:schemeClr val="dk1"/>
              </a:buClr>
              <a:buSzPct val="100000"/>
              <a:buChar char="•"/>
            </a:pPr>
            <a:r>
              <a:rPr lang="en-US" sz="2800" dirty="0"/>
              <a:t>To whom will teachers give the form? </a:t>
            </a:r>
            <a:endParaRPr sz="2800" dirty="0"/>
          </a:p>
          <a:p>
            <a:pPr marL="457200" lvl="1" indent="-173736" algn="l" rtl="0">
              <a:lnSpc>
                <a:spcPct val="90000"/>
              </a:lnSpc>
              <a:spcBef>
                <a:spcPts val="1000"/>
              </a:spcBef>
              <a:spcAft>
                <a:spcPts val="0"/>
              </a:spcAft>
              <a:buClr>
                <a:schemeClr val="dk1"/>
              </a:buClr>
              <a:buSzPct val="100000"/>
              <a:buChar char="•"/>
            </a:pPr>
            <a:r>
              <a:rPr lang="en-US" sz="2800" dirty="0"/>
              <a:t>How will others, such as parents access Tier II resources?</a:t>
            </a:r>
            <a:endParaRPr sz="2800" dirty="0"/>
          </a:p>
          <a:p>
            <a:pPr marL="685800" lvl="1" indent="-50800" algn="l" rtl="0">
              <a:lnSpc>
                <a:spcPct val="90000"/>
              </a:lnSpc>
              <a:spcBef>
                <a:spcPts val="500"/>
              </a:spcBef>
              <a:spcAft>
                <a:spcPts val="0"/>
              </a:spcAft>
              <a:buClr>
                <a:schemeClr val="dk1"/>
              </a:buClr>
              <a:buSzPts val="2800"/>
              <a:buNone/>
            </a:pPr>
            <a:endParaRPr sz="28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dirty="0"/>
              <a:t>Develop Procedures: Step 3</a:t>
            </a:r>
            <a:endParaRPr lang="en-US" sz="7200" dirty="0"/>
          </a:p>
        </p:txBody>
      </p:sp>
      <p:sp>
        <p:nvSpPr>
          <p:cNvPr id="488" name="Google Shape;488;p25"/>
          <p:cNvSpPr txBox="1">
            <a:spLocks noGrp="1"/>
          </p:cNvSpPr>
          <p:nvPr>
            <p:ph type="body" idx="1"/>
          </p:nvPr>
        </p:nvSpPr>
        <p:spPr>
          <a:xfrm>
            <a:off x="783771" y="1815238"/>
            <a:ext cx="10787743" cy="40902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t>Step 3: </a:t>
            </a:r>
            <a:r>
              <a:rPr lang="en-US" dirty="0"/>
              <a:t>Establish a process to determine if the student had full access to Tier I.</a:t>
            </a:r>
            <a:endParaRPr dirty="0"/>
          </a:p>
          <a:p>
            <a:pPr marL="457200" lvl="1" indent="-173736" algn="l" rtl="0">
              <a:lnSpc>
                <a:spcPct val="90000"/>
              </a:lnSpc>
              <a:spcBef>
                <a:spcPts val="1000"/>
              </a:spcBef>
              <a:spcAft>
                <a:spcPts val="0"/>
              </a:spcAft>
              <a:buClr>
                <a:schemeClr val="dk1"/>
              </a:buClr>
              <a:buSzPct val="100000"/>
              <a:buChar char="•"/>
            </a:pPr>
            <a:r>
              <a:rPr lang="en-US" sz="2800" dirty="0"/>
              <a:t>How will you verify if the student has been taught the behavior expectations (school-wide and in the classroom)? </a:t>
            </a:r>
            <a:endParaRPr sz="2800" dirty="0"/>
          </a:p>
          <a:p>
            <a:pPr marL="457200" lvl="1" indent="-173736" algn="l" rtl="0">
              <a:lnSpc>
                <a:spcPct val="90000"/>
              </a:lnSpc>
              <a:spcBef>
                <a:spcPts val="1000"/>
              </a:spcBef>
              <a:spcAft>
                <a:spcPts val="0"/>
              </a:spcAft>
              <a:buClr>
                <a:schemeClr val="dk1"/>
              </a:buClr>
              <a:buSzPct val="100000"/>
              <a:buChar char="•"/>
            </a:pPr>
            <a:r>
              <a:rPr lang="en-US" sz="2800" dirty="0"/>
              <a:t>Has the student received any feedback or acknowledgements for following the expectations?</a:t>
            </a:r>
            <a:endParaRPr sz="2800" dirty="0"/>
          </a:p>
          <a:p>
            <a:pPr marL="685800" lvl="1" indent="-50800" algn="l" rtl="0">
              <a:lnSpc>
                <a:spcPct val="90000"/>
              </a:lnSpc>
              <a:spcBef>
                <a:spcPts val="500"/>
              </a:spcBef>
              <a:spcAft>
                <a:spcPts val="0"/>
              </a:spcAft>
              <a:buClr>
                <a:schemeClr val="dk1"/>
              </a:buClr>
              <a:buSzPts val="2800"/>
              <a:buNone/>
            </a:pPr>
            <a:endParaRPr sz="28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dirty="0"/>
              <a:t>Develop Procedures: Step 4</a:t>
            </a:r>
            <a:endParaRPr lang="en-US" sz="7200" dirty="0"/>
          </a:p>
        </p:txBody>
      </p:sp>
      <p:sp>
        <p:nvSpPr>
          <p:cNvPr id="495" name="Google Shape;495;p26"/>
          <p:cNvSpPr txBox="1">
            <a:spLocks noGrp="1"/>
          </p:cNvSpPr>
          <p:nvPr>
            <p:ph type="body" idx="1"/>
          </p:nvPr>
        </p:nvSpPr>
        <p:spPr>
          <a:xfrm>
            <a:off x="838200" y="1739901"/>
            <a:ext cx="10515600" cy="43016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t>Step 4: </a:t>
            </a:r>
            <a:r>
              <a:rPr lang="en-US" dirty="0"/>
              <a:t>Develop a process for collecting supporting data.</a:t>
            </a:r>
            <a:endParaRPr sz="1200" dirty="0"/>
          </a:p>
          <a:p>
            <a:pPr marL="457200" lvl="1" indent="-173736" algn="l" rtl="0">
              <a:lnSpc>
                <a:spcPct val="90000"/>
              </a:lnSpc>
              <a:spcBef>
                <a:spcPts val="1000"/>
              </a:spcBef>
              <a:spcAft>
                <a:spcPts val="0"/>
              </a:spcAft>
              <a:buClr>
                <a:schemeClr val="dk1"/>
              </a:buClr>
              <a:buSzPct val="100000"/>
              <a:buChar char="•"/>
            </a:pPr>
            <a:r>
              <a:rPr lang="en-US" dirty="0"/>
              <a:t>In order to determine the appropriate intervention, how will you collect the data you need? For example:</a:t>
            </a:r>
            <a:endParaRPr dirty="0"/>
          </a:p>
          <a:p>
            <a:pPr marL="914400" lvl="2" indent="-173736" algn="l" rtl="0">
              <a:lnSpc>
                <a:spcPct val="90000"/>
              </a:lnSpc>
              <a:spcBef>
                <a:spcPts val="1000"/>
              </a:spcBef>
              <a:spcAft>
                <a:spcPts val="0"/>
              </a:spcAft>
              <a:buClr>
                <a:schemeClr val="dk1"/>
              </a:buClr>
              <a:buSzPct val="100000"/>
              <a:buChar char="•"/>
            </a:pPr>
            <a:r>
              <a:rPr lang="en-US" dirty="0"/>
              <a:t>Type of behavior</a:t>
            </a:r>
            <a:endParaRPr dirty="0"/>
          </a:p>
          <a:p>
            <a:pPr marL="914400" lvl="2" indent="-173736" algn="l" rtl="0">
              <a:lnSpc>
                <a:spcPct val="90000"/>
              </a:lnSpc>
              <a:spcBef>
                <a:spcPts val="1000"/>
              </a:spcBef>
              <a:spcAft>
                <a:spcPts val="0"/>
              </a:spcAft>
              <a:buClr>
                <a:schemeClr val="dk1"/>
              </a:buClr>
              <a:buSzPct val="100000"/>
              <a:buChar char="•"/>
            </a:pPr>
            <a:r>
              <a:rPr lang="en-US" dirty="0"/>
              <a:t>Where behavior is happening</a:t>
            </a:r>
            <a:endParaRPr dirty="0"/>
          </a:p>
          <a:p>
            <a:pPr marL="914400" lvl="2" indent="-173736" algn="l" rtl="0">
              <a:lnSpc>
                <a:spcPct val="90000"/>
              </a:lnSpc>
              <a:spcBef>
                <a:spcPts val="1000"/>
              </a:spcBef>
              <a:spcAft>
                <a:spcPts val="0"/>
              </a:spcAft>
              <a:buClr>
                <a:schemeClr val="dk1"/>
              </a:buClr>
              <a:buSzPct val="100000"/>
              <a:buChar char="•"/>
            </a:pPr>
            <a:r>
              <a:rPr lang="en-US" dirty="0"/>
              <a:t>How behavior is maintained</a:t>
            </a:r>
            <a:endParaRPr dirty="0"/>
          </a:p>
          <a:p>
            <a:pPr marL="914400" lvl="2" indent="-173736" algn="l" rtl="0">
              <a:lnSpc>
                <a:spcPct val="90000"/>
              </a:lnSpc>
              <a:spcBef>
                <a:spcPts val="1000"/>
              </a:spcBef>
              <a:spcAft>
                <a:spcPts val="0"/>
              </a:spcAft>
              <a:buClr>
                <a:schemeClr val="dk1"/>
              </a:buClr>
              <a:buSzPct val="100000"/>
              <a:buChar char="•"/>
            </a:pPr>
            <a:r>
              <a:rPr lang="en-US" dirty="0"/>
              <a:t>What happens right before the behavior </a:t>
            </a:r>
            <a:endParaRPr dirty="0"/>
          </a:p>
          <a:p>
            <a:pPr marL="914400" lvl="2" indent="-173736" algn="l" rtl="0">
              <a:lnSpc>
                <a:spcPct val="90000"/>
              </a:lnSpc>
              <a:spcBef>
                <a:spcPts val="1000"/>
              </a:spcBef>
              <a:spcAft>
                <a:spcPts val="0"/>
              </a:spcAft>
              <a:buClr>
                <a:schemeClr val="dk1"/>
              </a:buClr>
              <a:buSzPct val="100000"/>
              <a:buChar char="•"/>
            </a:pPr>
            <a:r>
              <a:rPr lang="en-US" dirty="0"/>
              <a:t>What strategies have been tried</a:t>
            </a:r>
            <a:endParaRPr dirty="0"/>
          </a:p>
          <a:p>
            <a:pPr marL="914400" lvl="2" indent="-173736" algn="l" rtl="0">
              <a:lnSpc>
                <a:spcPct val="90000"/>
              </a:lnSpc>
              <a:spcBef>
                <a:spcPts val="1000"/>
              </a:spcBef>
              <a:spcAft>
                <a:spcPts val="0"/>
              </a:spcAft>
              <a:buClr>
                <a:schemeClr val="dk1"/>
              </a:buClr>
              <a:buSzPct val="100000"/>
              <a:buChar char="•"/>
            </a:pPr>
            <a:r>
              <a:rPr lang="en-US" dirty="0"/>
              <a:t>Other info that might be useful for determining placement (e.g., grades, out of classroom time, etc.)</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xfrm>
            <a:off x="0" y="707571"/>
            <a:ext cx="12192000" cy="1032329"/>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4400"/>
              <a:buFont typeface="Calibri"/>
              <a:buNone/>
            </a:pPr>
            <a:r>
              <a:rPr lang="en-US" dirty="0"/>
              <a:t>Example: Process for Teacher Referral</a:t>
            </a:r>
          </a:p>
        </p:txBody>
      </p:sp>
      <p:sp>
        <p:nvSpPr>
          <p:cNvPr id="502" name="Google Shape;502;p27"/>
          <p:cNvSpPr/>
          <p:nvPr/>
        </p:nvSpPr>
        <p:spPr>
          <a:xfrm>
            <a:off x="617928" y="1739900"/>
            <a:ext cx="10956144" cy="412564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3736" marR="0" lvl="0" indent="-173736" algn="l" rtl="0">
              <a:lnSpc>
                <a:spcPct val="90000"/>
              </a:lnSpc>
              <a:spcBef>
                <a:spcPts val="1000"/>
              </a:spcBef>
              <a:spcAft>
                <a:spcPts val="0"/>
              </a:spcAft>
              <a:buFont typeface="Arial" panose="020B0604020202020204" pitchFamily="34" charset="0"/>
              <a:buChar char="•"/>
            </a:pPr>
            <a:r>
              <a:rPr lang="en-US" sz="2800" dirty="0">
                <a:solidFill>
                  <a:schemeClr val="dk1"/>
                </a:solidFill>
                <a:latin typeface="Calibri" panose="020F0502020204030204" pitchFamily="34" charset="0"/>
                <a:ea typeface="Calibri"/>
                <a:cs typeface="Calibri" panose="020F0502020204030204" pitchFamily="34" charset="0"/>
                <a:sym typeface="Calibri"/>
              </a:rPr>
              <a:t>Teacher fills out Request for Assistance form.</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173736" marR="0" lvl="0" indent="-173736" algn="l" rtl="0">
              <a:lnSpc>
                <a:spcPct val="90000"/>
              </a:lnSpc>
              <a:spcBef>
                <a:spcPts val="1000"/>
              </a:spcBef>
              <a:spcAft>
                <a:spcPts val="0"/>
              </a:spcAft>
              <a:buFont typeface="Arial" panose="020B0604020202020204" pitchFamily="34" charset="0"/>
              <a:buChar char="•"/>
            </a:pPr>
            <a:r>
              <a:rPr lang="en-US" sz="2800" dirty="0">
                <a:solidFill>
                  <a:schemeClr val="dk1"/>
                </a:solidFill>
                <a:latin typeface="Calibri" panose="020F0502020204030204" pitchFamily="34" charset="0"/>
                <a:ea typeface="Calibri"/>
                <a:cs typeface="Calibri" panose="020F0502020204030204" pitchFamily="34" charset="0"/>
                <a:sym typeface="Calibri"/>
              </a:rPr>
              <a:t>Teacher collects information that includes the following:</a:t>
            </a:r>
            <a:endParaRPr sz="2800" dirty="0">
              <a:latin typeface="Calibri" panose="020F0502020204030204" pitchFamily="34" charset="0"/>
              <a:cs typeface="Calibri" panose="020F0502020204030204" pitchFamily="34" charset="0"/>
            </a:endParaRPr>
          </a:p>
          <a:p>
            <a:pPr marL="457200" marR="0" lvl="0" indent="-173736"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panose="020F0502020204030204" pitchFamily="34" charset="0"/>
                <a:ea typeface="Calibri"/>
                <a:cs typeface="Calibri" panose="020F0502020204030204" pitchFamily="34" charset="0"/>
                <a:sym typeface="Calibri"/>
              </a:rPr>
              <a:t>The behavior (observable, measurable)</a:t>
            </a:r>
            <a:endParaRPr sz="2800" dirty="0">
              <a:latin typeface="Calibri" panose="020F0502020204030204" pitchFamily="34" charset="0"/>
              <a:cs typeface="Calibri" panose="020F0502020204030204" pitchFamily="34" charset="0"/>
            </a:endParaRPr>
          </a:p>
          <a:p>
            <a:pPr marL="457200" marR="0" lvl="0" indent="-173736"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panose="020F0502020204030204" pitchFamily="34" charset="0"/>
                <a:ea typeface="Calibri"/>
                <a:cs typeface="Calibri" panose="020F0502020204030204" pitchFamily="34" charset="0"/>
                <a:sym typeface="Calibri"/>
              </a:rPr>
              <a:t>The context (where, when, possible function of behavior, etc.)</a:t>
            </a:r>
            <a:endParaRPr sz="2800" dirty="0">
              <a:latin typeface="Calibri" panose="020F0502020204030204" pitchFamily="34" charset="0"/>
              <a:cs typeface="Calibri" panose="020F0502020204030204" pitchFamily="34" charset="0"/>
            </a:endParaRPr>
          </a:p>
          <a:p>
            <a:pPr marL="457200" marR="0" lvl="0" indent="-173736"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panose="020F0502020204030204" pitchFamily="34" charset="0"/>
                <a:ea typeface="Calibri"/>
                <a:cs typeface="Calibri" panose="020F0502020204030204" pitchFamily="34" charset="0"/>
                <a:sym typeface="Calibri"/>
              </a:rPr>
              <a:t>The strategies that have been tried</a:t>
            </a:r>
            <a:endParaRPr sz="2800" dirty="0">
              <a:latin typeface="Calibri" panose="020F0502020204030204" pitchFamily="34" charset="0"/>
              <a:cs typeface="Calibri" panose="020F0502020204030204" pitchFamily="34" charset="0"/>
            </a:endParaRPr>
          </a:p>
          <a:p>
            <a:pPr marL="457200" marR="0" lvl="0" indent="-173736" algn="l" rtl="0">
              <a:lnSpc>
                <a:spcPct val="90000"/>
              </a:lnSpc>
              <a:spcBef>
                <a:spcPts val="1000"/>
              </a:spcBef>
              <a:spcAft>
                <a:spcPts val="0"/>
              </a:spcAft>
              <a:buClr>
                <a:schemeClr val="dk1"/>
              </a:buClr>
              <a:buSzPct val="100000"/>
              <a:buFont typeface="Arial"/>
              <a:buChar char="•"/>
            </a:pPr>
            <a:r>
              <a:rPr lang="en-US" sz="2800" dirty="0">
                <a:solidFill>
                  <a:schemeClr val="dk1"/>
                </a:solidFill>
                <a:latin typeface="Calibri" panose="020F0502020204030204" pitchFamily="34" charset="0"/>
                <a:ea typeface="Calibri"/>
                <a:cs typeface="Calibri" panose="020F0502020204030204" pitchFamily="34" charset="0"/>
                <a:sym typeface="Calibri"/>
              </a:rPr>
              <a:t>The screener data that have been collected</a:t>
            </a:r>
          </a:p>
          <a:p>
            <a:pPr marL="173736" marR="0" lvl="0" indent="-173736" algn="l" rtl="0">
              <a:spcBef>
                <a:spcPts val="1000"/>
              </a:spcBef>
              <a:spcAft>
                <a:spcPts val="0"/>
              </a:spcAft>
              <a:buFont typeface="Arial" panose="020B0604020202020204" pitchFamily="34" charset="0"/>
              <a:buChar char="•"/>
            </a:pPr>
            <a:r>
              <a:rPr lang="en-US" sz="2800" dirty="0">
                <a:solidFill>
                  <a:schemeClr val="dk1"/>
                </a:solidFill>
                <a:latin typeface="Calibri" panose="020F0502020204030204" pitchFamily="34" charset="0"/>
                <a:ea typeface="Calibri"/>
                <a:cs typeface="Calibri" panose="020F0502020204030204" pitchFamily="34" charset="0"/>
                <a:sym typeface="Calibri"/>
              </a:rPr>
              <a:t>The teacher then submits the form and the above supporting information as part of a formal request for assistance to the PBIS team.</a:t>
            </a:r>
            <a:endParaRPr sz="2800" dirty="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4"/>
        <p:cNvGrpSpPr/>
        <p:nvPr/>
      </p:nvGrpSpPr>
      <p:grpSpPr>
        <a:xfrm>
          <a:off x="0" y="0"/>
          <a:ext cx="0" cy="0"/>
          <a:chOff x="0" y="0"/>
          <a:chExt cx="0" cy="0"/>
        </a:xfrm>
      </p:grpSpPr>
      <p:sp>
        <p:nvSpPr>
          <p:cNvPr id="516" name="Google Shape;516;p29"/>
          <p:cNvSpPr/>
          <p:nvPr/>
        </p:nvSpPr>
        <p:spPr>
          <a:xfrm>
            <a:off x="9246851" y="1843673"/>
            <a:ext cx="1828449" cy="1964342"/>
          </a:xfrm>
          <a:prstGeom prst="rect">
            <a:avLst/>
          </a:prstGeom>
          <a:solidFill>
            <a:srgbClr val="FFFF00"/>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TEACHERS ARE EXPECTED TO COLLECT DATA TO ACCOMPANY THE FORM</a:t>
            </a:r>
            <a:endParaRPr sz="1800" dirty="0">
              <a:solidFill>
                <a:schemeClr val="dk1"/>
              </a:solidFill>
              <a:latin typeface="Calibri"/>
              <a:ea typeface="Calibri"/>
              <a:cs typeface="Calibri"/>
              <a:sym typeface="Calibri"/>
            </a:endParaRPr>
          </a:p>
        </p:txBody>
      </p:sp>
      <p:sp>
        <p:nvSpPr>
          <p:cNvPr id="517" name="Google Shape;517;p29"/>
          <p:cNvSpPr txBox="1">
            <a:spLocks noGrp="1"/>
          </p:cNvSpPr>
          <p:nvPr>
            <p:ph type="body" idx="2"/>
          </p:nvPr>
        </p:nvSpPr>
        <p:spPr>
          <a:xfrm>
            <a:off x="955163" y="1908951"/>
            <a:ext cx="2232260" cy="18337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None/>
            </a:pPr>
            <a:r>
              <a:rPr lang="en-US" sz="2800" dirty="0">
                <a:solidFill>
                  <a:srgbClr val="FFFFFF"/>
                </a:solidFill>
              </a:rPr>
              <a:t>Example: Teacher Nomination for Assistance </a:t>
            </a:r>
            <a:endParaRPr lang="en-US" sz="28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4496" y="376610"/>
            <a:ext cx="4322900" cy="5589682"/>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4A89AB-A765-4399-8DAF-C29CC2C12E03}"/>
              </a:ext>
            </a:extLst>
          </p:cNvPr>
          <p:cNvPicPr>
            <a:picLocks noChangeAspect="1"/>
          </p:cNvPicPr>
          <p:nvPr/>
        </p:nvPicPr>
        <p:blipFill>
          <a:blip r:embed="rId3"/>
          <a:stretch>
            <a:fillRect/>
          </a:stretch>
        </p:blipFill>
        <p:spPr>
          <a:xfrm>
            <a:off x="3631474" y="875211"/>
            <a:ext cx="7918269" cy="4800601"/>
          </a:xfrm>
          <a:prstGeom prst="rect">
            <a:avLst/>
          </a:prstGeom>
        </p:spPr>
      </p:pic>
      <p:sp>
        <p:nvSpPr>
          <p:cNvPr id="4" name="Text Placeholder 3">
            <a:extLst>
              <a:ext uri="{FF2B5EF4-FFF2-40B4-BE49-F238E27FC236}">
                <a16:creationId xmlns:a16="http://schemas.microsoft.com/office/drawing/2014/main" id="{E1A35A21-C449-47D9-8682-DBC65948999F}"/>
              </a:ext>
            </a:extLst>
          </p:cNvPr>
          <p:cNvSpPr>
            <a:spLocks noGrp="1"/>
          </p:cNvSpPr>
          <p:nvPr>
            <p:ph type="body" idx="2"/>
          </p:nvPr>
        </p:nvSpPr>
        <p:spPr>
          <a:xfrm>
            <a:off x="500743" y="1933444"/>
            <a:ext cx="2960914" cy="1833786"/>
          </a:xfrm>
        </p:spPr>
        <p:txBody>
          <a:bodyPr>
            <a:normAutofit/>
          </a:bodyPr>
          <a:lstStyle/>
          <a:p>
            <a:r>
              <a:rPr lang="en-US" sz="2800" dirty="0"/>
              <a:t>ABC Form to Collect Observational Data</a:t>
            </a:r>
          </a:p>
        </p:txBody>
      </p:sp>
    </p:spTree>
    <p:extLst>
      <p:ext uri="{BB962C8B-B14F-4D97-AF65-F5344CB8AC3E}">
        <p14:creationId xmlns:p14="http://schemas.microsoft.com/office/powerpoint/2010/main" val="347975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1"/>
              </a:buClr>
              <a:buSzPts val="4400"/>
              <a:buFont typeface="Calibri"/>
              <a:buNone/>
            </a:pPr>
            <a:r>
              <a:rPr lang="en-US" sz="4400" dirty="0">
                <a:solidFill>
                  <a:schemeClr val="accent1"/>
                </a:solidFill>
                <a:latin typeface="Calibri"/>
                <a:ea typeface="Calibri"/>
                <a:cs typeface="Calibri"/>
                <a:sym typeface="Calibri"/>
              </a:rPr>
              <a:t>Objectives</a:t>
            </a:r>
            <a:endParaRPr dirty="0"/>
          </a:p>
        </p:txBody>
      </p:sp>
      <p:sp>
        <p:nvSpPr>
          <p:cNvPr id="322" name="Google Shape;322;p3"/>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173736" lvl="0" indent="-173736" algn="l" rtl="0">
              <a:lnSpc>
                <a:spcPct val="90000"/>
              </a:lnSpc>
              <a:spcAft>
                <a:spcPts val="0"/>
              </a:spcAft>
              <a:buClr>
                <a:schemeClr val="dk1"/>
              </a:buClr>
              <a:buSzPts val="2800"/>
              <a:buChar char="•"/>
            </a:pPr>
            <a:r>
              <a:rPr lang="en-US" dirty="0"/>
              <a:t>Assess current school and/or district initiatives and interventions </a:t>
            </a:r>
            <a:endParaRPr dirty="0"/>
          </a:p>
          <a:p>
            <a:pPr marL="173736" lvl="0" indent="-173736" algn="l" rtl="0">
              <a:lnSpc>
                <a:spcPct val="90000"/>
              </a:lnSpc>
              <a:spcAft>
                <a:spcPts val="0"/>
              </a:spcAft>
              <a:buClr>
                <a:schemeClr val="dk1"/>
              </a:buClr>
              <a:buSzPts val="2800"/>
              <a:buChar char="•"/>
            </a:pPr>
            <a:r>
              <a:rPr lang="en-US" dirty="0"/>
              <a:t>Learn what is needed to develop a system to identify students for Tier II interventions</a:t>
            </a:r>
            <a:endParaRPr dirty="0"/>
          </a:p>
          <a:p>
            <a:pPr marL="457200" lvl="1" indent="-173736" algn="l" rtl="0">
              <a:lnSpc>
                <a:spcPct val="90000"/>
              </a:lnSpc>
              <a:spcBef>
                <a:spcPts val="1000"/>
              </a:spcBef>
              <a:spcAft>
                <a:spcPts val="0"/>
              </a:spcAft>
              <a:buClr>
                <a:schemeClr val="dk1"/>
              </a:buClr>
              <a:buSzPts val="2800"/>
              <a:buChar char="•"/>
            </a:pPr>
            <a:r>
              <a:rPr lang="en-US" dirty="0"/>
              <a:t>Data decision rules for Tier II interventions</a:t>
            </a:r>
            <a:endParaRPr dirty="0"/>
          </a:p>
          <a:p>
            <a:pPr marL="457200" lvl="1" indent="-173736" algn="l" rtl="0">
              <a:lnSpc>
                <a:spcPct val="90000"/>
              </a:lnSpc>
              <a:spcBef>
                <a:spcPts val="1000"/>
              </a:spcBef>
              <a:spcAft>
                <a:spcPts val="0"/>
              </a:spcAft>
              <a:buClr>
                <a:schemeClr val="dk1"/>
              </a:buClr>
              <a:buSzPts val="2800"/>
              <a:buChar char="•"/>
            </a:pPr>
            <a:r>
              <a:rPr lang="en-US" dirty="0"/>
              <a:t>Procedures for referring students for Tier II interventions</a:t>
            </a:r>
            <a:endParaRPr dirty="0"/>
          </a:p>
          <a:p>
            <a:pPr marL="457200" lvl="1" indent="-173736" algn="l" rtl="0">
              <a:lnSpc>
                <a:spcPct val="90000"/>
              </a:lnSpc>
              <a:spcBef>
                <a:spcPts val="1000"/>
              </a:spcBef>
              <a:spcAft>
                <a:spcPts val="0"/>
              </a:spcAft>
              <a:buClr>
                <a:schemeClr val="dk1"/>
              </a:buClr>
              <a:buSzPts val="2800"/>
              <a:buChar char="•"/>
            </a:pPr>
            <a:r>
              <a:rPr lang="en-US" dirty="0"/>
              <a:t>Screening Tools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0"/>
          <p:cNvSpPr txBox="1">
            <a:spLocks noGrp="1"/>
          </p:cNvSpPr>
          <p:nvPr>
            <p:ph type="title"/>
          </p:nvPr>
        </p:nvSpPr>
        <p:spPr>
          <a:xfrm>
            <a:off x="391886" y="731837"/>
            <a:ext cx="11419114"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5400" dirty="0"/>
              <a:t>Example: Process For Parent Referral</a:t>
            </a:r>
          </a:p>
        </p:txBody>
      </p:sp>
      <p:sp>
        <p:nvSpPr>
          <p:cNvPr id="525" name="Google Shape;525;p30"/>
          <p:cNvSpPr/>
          <p:nvPr/>
        </p:nvSpPr>
        <p:spPr>
          <a:xfrm>
            <a:off x="835731" y="1611085"/>
            <a:ext cx="10531423" cy="4378898"/>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173736" marR="0" lvl="0" indent="-173736" algn="l" rtl="0">
              <a:lnSpc>
                <a:spcPct val="90000"/>
              </a:lnSpc>
              <a:spcBef>
                <a:spcPts val="1000"/>
              </a:spcBef>
              <a:spcAft>
                <a:spcPts val="0"/>
              </a:spcAft>
              <a:buFont typeface="Arial" panose="020B0604020202020204" pitchFamily="34" charset="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Parents will receive an overview of Tier II and available supports provided in the… </a:t>
            </a:r>
            <a:endParaRPr sz="2400" dirty="0">
              <a:latin typeface="Calibri" panose="020F0502020204030204" pitchFamily="34" charset="0"/>
              <a:cs typeface="Calibri" panose="020F0502020204030204" pitchFamily="34" charset="0"/>
            </a:endParaRPr>
          </a:p>
          <a:p>
            <a:pPr marL="457200" marR="0" lvl="1" indent="-173736"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Parent handbook </a:t>
            </a:r>
            <a:endParaRPr sz="2400" dirty="0">
              <a:latin typeface="Calibri" panose="020F0502020204030204" pitchFamily="34" charset="0"/>
              <a:cs typeface="Calibri" panose="020F0502020204030204" pitchFamily="34" charset="0"/>
            </a:endParaRPr>
          </a:p>
          <a:p>
            <a:pPr marL="457200" marR="0" lvl="1" indent="-173736"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PBIS monthly emails </a:t>
            </a:r>
            <a:endParaRPr sz="2400" dirty="0">
              <a:latin typeface="Calibri" panose="020F0502020204030204" pitchFamily="34" charset="0"/>
              <a:cs typeface="Calibri" panose="020F0502020204030204" pitchFamily="34" charset="0"/>
            </a:endParaRPr>
          </a:p>
          <a:p>
            <a:pPr marL="457200" marR="0" lvl="1" indent="-173736"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Parent-teacher conferences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1000"/>
              </a:spcBef>
              <a:spcAft>
                <a:spcPts val="0"/>
              </a:spcAft>
              <a:buFont typeface="Arial" panose="020B0604020202020204" pitchFamily="34" charset="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Overview includes…</a:t>
            </a:r>
            <a:endParaRPr sz="2400" dirty="0">
              <a:latin typeface="Calibri" panose="020F0502020204030204" pitchFamily="34" charset="0"/>
              <a:cs typeface="Calibri" panose="020F0502020204030204" pitchFamily="34" charset="0"/>
            </a:endParaRPr>
          </a:p>
          <a:p>
            <a:pPr marL="457200" marR="0" lvl="1" indent="-173736"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Who to contact</a:t>
            </a:r>
            <a:endParaRPr sz="2400" dirty="0">
              <a:latin typeface="Calibri" panose="020F0502020204030204" pitchFamily="34" charset="0"/>
              <a:cs typeface="Calibri" panose="020F0502020204030204" pitchFamily="34" charset="0"/>
            </a:endParaRPr>
          </a:p>
          <a:p>
            <a:pPr marL="457200" marR="0" lvl="1" indent="-173736"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How to contact the above </a:t>
            </a:r>
            <a:endParaRPr sz="2400" dirty="0">
              <a:latin typeface="Calibri" panose="020F0502020204030204" pitchFamily="34" charset="0"/>
              <a:cs typeface="Calibri" panose="020F0502020204030204" pitchFamily="34" charset="0"/>
            </a:endParaRPr>
          </a:p>
          <a:p>
            <a:pPr marL="457200" marR="0" lvl="1" indent="-173736"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Examples of concerning behaviors that can be addressed with Tier II supports</a:t>
            </a:r>
            <a:endParaRPr sz="2400" dirty="0">
              <a:latin typeface="Calibri" panose="020F0502020204030204" pitchFamily="34" charset="0"/>
              <a:cs typeface="Calibri" panose="020F0502020204030204" pitchFamily="34" charset="0"/>
            </a:endParaRPr>
          </a:p>
          <a:p>
            <a:pPr marL="457200" marR="0" lvl="1" indent="-173736"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How the request will be addressed at the school</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1000"/>
              </a:spcBef>
              <a:spcAft>
                <a:spcPts val="0"/>
              </a:spcAft>
              <a:buFont typeface="Arial" panose="020B0604020202020204" pitchFamily="34" charset="0"/>
              <a:buChar char="•"/>
            </a:pPr>
            <a:r>
              <a:rPr lang="en-US" sz="2400" dirty="0">
                <a:solidFill>
                  <a:schemeClr val="dk1"/>
                </a:solidFill>
                <a:latin typeface="Calibri" panose="020F0502020204030204" pitchFamily="34" charset="0"/>
                <a:ea typeface="Calibri"/>
                <a:cs typeface="Calibri" panose="020F0502020204030204" pitchFamily="34" charset="0"/>
                <a:sym typeface="Calibri"/>
              </a:rPr>
              <a:t>Parents will be able to follow the process outlined in the overview to request assistance in addressing their child’s behavior.</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1"/>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5400" dirty="0"/>
              <a:t>Develop Procedures: Step 5</a:t>
            </a:r>
            <a:endParaRPr lang="en-US" sz="8000" dirty="0"/>
          </a:p>
        </p:txBody>
      </p:sp>
      <p:sp>
        <p:nvSpPr>
          <p:cNvPr id="532" name="Google Shape;532;p31"/>
          <p:cNvSpPr txBox="1">
            <a:spLocks noGrp="1"/>
          </p:cNvSpPr>
          <p:nvPr>
            <p:ph type="body" idx="1"/>
          </p:nvPr>
        </p:nvSpPr>
        <p:spPr>
          <a:xfrm>
            <a:off x="587829" y="1906549"/>
            <a:ext cx="11286308" cy="33258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t>Step 5: </a:t>
            </a:r>
            <a:r>
              <a:rPr lang="en-US" dirty="0"/>
              <a:t>Establish how you will use data decision rules to determine eligibility.</a:t>
            </a:r>
            <a:endParaRPr dirty="0"/>
          </a:p>
          <a:p>
            <a:pPr marL="457200" lvl="1" indent="0" algn="l" rtl="0">
              <a:lnSpc>
                <a:spcPct val="90000"/>
              </a:lnSpc>
              <a:spcBef>
                <a:spcPts val="500"/>
              </a:spcBef>
              <a:spcAft>
                <a:spcPts val="0"/>
              </a:spcAft>
              <a:buClr>
                <a:schemeClr val="dk1"/>
              </a:buClr>
              <a:buSzPts val="2800"/>
              <a:buNone/>
            </a:pPr>
            <a:r>
              <a:rPr lang="en-US" sz="2800" dirty="0"/>
              <a:t>Once data are gathered, use the data decision rules to determine what level of support would be appropriate for the student.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2"/>
          <p:cNvSpPr txBox="1">
            <a:spLocks noGrp="1"/>
          </p:cNvSpPr>
          <p:nvPr>
            <p:ph type="ctrTitle"/>
          </p:nvPr>
        </p:nvSpPr>
        <p:spPr>
          <a:xfrm>
            <a:off x="1005840" y="511629"/>
            <a:ext cx="9554584" cy="107512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5400" dirty="0"/>
              <a:t>Develop Procedures: Step 6</a:t>
            </a:r>
            <a:endParaRPr lang="en-US" sz="8000" dirty="0"/>
          </a:p>
        </p:txBody>
      </p:sp>
      <p:sp>
        <p:nvSpPr>
          <p:cNvPr id="539" name="Google Shape;539;p32"/>
          <p:cNvSpPr txBox="1">
            <a:spLocks noGrp="1"/>
          </p:cNvSpPr>
          <p:nvPr>
            <p:ph type="body" idx="1"/>
          </p:nvPr>
        </p:nvSpPr>
        <p:spPr>
          <a:xfrm>
            <a:off x="1005465" y="1917700"/>
            <a:ext cx="10189403" cy="33258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t>Step 6: </a:t>
            </a:r>
            <a:r>
              <a:rPr lang="en-US" dirty="0"/>
              <a:t>Determine how you will choose the appropriate intervention based on function of behavior.</a:t>
            </a:r>
            <a:endParaRPr sz="2800" dirty="0"/>
          </a:p>
          <a:p>
            <a:pPr marL="457200" lvl="1" indent="0" algn="l" rtl="0">
              <a:lnSpc>
                <a:spcPct val="90000"/>
              </a:lnSpc>
              <a:spcBef>
                <a:spcPts val="500"/>
              </a:spcBef>
              <a:spcAft>
                <a:spcPts val="0"/>
              </a:spcAft>
              <a:buClr>
                <a:schemeClr val="dk1"/>
              </a:buClr>
              <a:buSzPct val="100000"/>
              <a:buNone/>
            </a:pPr>
            <a:r>
              <a:rPr lang="en-US" sz="2600" dirty="0"/>
              <a:t>For example, if the student is seeking adult attention, the appropriate intervention may be Check-in, Check-out.</a:t>
            </a:r>
            <a:endParaRPr sz="26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3"/>
          <p:cNvSpPr txBox="1">
            <a:spLocks noGrp="1"/>
          </p:cNvSpPr>
          <p:nvPr>
            <p:ph type="title"/>
          </p:nvPr>
        </p:nvSpPr>
        <p:spPr>
          <a:xfrm>
            <a:off x="0" y="635290"/>
            <a:ext cx="12192000" cy="1607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Some Tier II Interventions and How They Target Function </a:t>
            </a:r>
            <a:r>
              <a:rPr lang="en-US" dirty="0"/>
              <a:t>o</a:t>
            </a:r>
            <a:r>
              <a:rPr lang="en-US" dirty="0">
                <a:solidFill>
                  <a:schemeClr val="dk1"/>
                </a:solidFill>
                <a:latin typeface="Calibri"/>
                <a:ea typeface="Calibri"/>
                <a:cs typeface="Calibri"/>
                <a:sym typeface="Calibri"/>
              </a:rPr>
              <a:t>f Behavior</a:t>
            </a:r>
            <a:endParaRPr lang="en-US" sz="8000" dirty="0"/>
          </a:p>
        </p:txBody>
      </p:sp>
      <p:graphicFrame>
        <p:nvGraphicFramePr>
          <p:cNvPr id="546" name="Google Shape;546;p33"/>
          <p:cNvGraphicFramePr/>
          <p:nvPr>
            <p:extLst>
              <p:ext uri="{D42A27DB-BD31-4B8C-83A1-F6EECF244321}">
                <p14:modId xmlns:p14="http://schemas.microsoft.com/office/powerpoint/2010/main" val="2360993209"/>
              </p:ext>
            </p:extLst>
          </p:nvPr>
        </p:nvGraphicFramePr>
        <p:xfrm>
          <a:off x="664028" y="2198914"/>
          <a:ext cx="10870475" cy="3742551"/>
        </p:xfrm>
        <a:graphic>
          <a:graphicData uri="http://schemas.openxmlformats.org/drawingml/2006/table">
            <a:tbl>
              <a:tblPr>
                <a:noFill/>
                <a:tableStyleId>{24EB8294-C7CF-4EFC-9A96-FCF9BBA86FA1}</a:tableStyleId>
              </a:tblPr>
              <a:tblGrid>
                <a:gridCol w="3036435">
                  <a:extLst>
                    <a:ext uri="{9D8B030D-6E8A-4147-A177-3AD203B41FA5}">
                      <a16:colId xmlns:a16="http://schemas.microsoft.com/office/drawing/2014/main" val="20000"/>
                    </a:ext>
                  </a:extLst>
                </a:gridCol>
                <a:gridCol w="1500187">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385888">
                  <a:extLst>
                    <a:ext uri="{9D8B030D-6E8A-4147-A177-3AD203B41FA5}">
                      <a16:colId xmlns:a16="http://schemas.microsoft.com/office/drawing/2014/main" val="20003"/>
                    </a:ext>
                  </a:extLst>
                </a:gridCol>
                <a:gridCol w="1571625">
                  <a:extLst>
                    <a:ext uri="{9D8B030D-6E8A-4147-A177-3AD203B41FA5}">
                      <a16:colId xmlns:a16="http://schemas.microsoft.com/office/drawing/2014/main" val="20004"/>
                    </a:ext>
                  </a:extLst>
                </a:gridCol>
                <a:gridCol w="1804715">
                  <a:extLst>
                    <a:ext uri="{9D8B030D-6E8A-4147-A177-3AD203B41FA5}">
                      <a16:colId xmlns:a16="http://schemas.microsoft.com/office/drawing/2014/main" val="20005"/>
                    </a:ext>
                  </a:extLst>
                </a:gridCol>
              </a:tblGrid>
              <a:tr h="719325">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 </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b="1" dirty="0">
                          <a:latin typeface="Calibri" panose="020F0502020204030204" pitchFamily="34" charset="0"/>
                          <a:ea typeface="Calibri"/>
                          <a:cs typeface="Calibri" panose="020F0502020204030204" pitchFamily="34" charset="0"/>
                          <a:sym typeface="Calibri"/>
                        </a:rPr>
                        <a:t>Check-in, </a:t>
                      </a:r>
                      <a:endParaRPr sz="1600" b="1" dirty="0">
                        <a:latin typeface="Calibri" panose="020F0502020204030204" pitchFamily="34" charset="0"/>
                        <a:cs typeface="Calibri" panose="020F0502020204030204" pitchFamily="34" charset="0"/>
                      </a:endParaRPr>
                    </a:p>
                    <a:p>
                      <a:pPr marL="0" marR="0" lvl="0" indent="0" algn="ctr" rtl="0">
                        <a:lnSpc>
                          <a:spcPct val="107000"/>
                        </a:lnSpc>
                        <a:spcBef>
                          <a:spcPts val="0"/>
                        </a:spcBef>
                        <a:spcAft>
                          <a:spcPts val="0"/>
                        </a:spcAft>
                        <a:buClr>
                          <a:schemeClr val="dk1"/>
                        </a:buClr>
                        <a:buSzPts val="2400"/>
                        <a:buFont typeface="Calibri"/>
                        <a:buNone/>
                      </a:pPr>
                      <a:r>
                        <a:rPr lang="en-US" sz="2000" b="1" dirty="0">
                          <a:latin typeface="Calibri" panose="020F0502020204030204" pitchFamily="34" charset="0"/>
                          <a:ea typeface="Calibri"/>
                          <a:cs typeface="Calibri" panose="020F0502020204030204" pitchFamily="34" charset="0"/>
                          <a:sym typeface="Calibri"/>
                        </a:rPr>
                        <a:t>Check-out</a:t>
                      </a:r>
                      <a:endParaRPr sz="1600" b="1" dirty="0">
                        <a:latin typeface="Calibri" panose="020F0502020204030204" pitchFamily="34" charset="0"/>
                        <a:cs typeface="Calibri" panose="020F0502020204030204" pitchFamily="34" charset="0"/>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b="1" dirty="0">
                          <a:latin typeface="Calibri" panose="020F0502020204030204" pitchFamily="34" charset="0"/>
                          <a:ea typeface="Calibri"/>
                          <a:cs typeface="Calibri" panose="020F0502020204030204" pitchFamily="34" charset="0"/>
                          <a:sym typeface="Calibri"/>
                        </a:rPr>
                        <a:t>Social Skills  Groups</a:t>
                      </a:r>
                      <a:endParaRPr sz="1600" b="1" dirty="0">
                        <a:latin typeface="Calibri" panose="020F0502020204030204" pitchFamily="34" charset="0"/>
                        <a:cs typeface="Calibri" panose="020F0502020204030204" pitchFamily="34" charset="0"/>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b="1" dirty="0">
                          <a:latin typeface="Calibri" panose="020F0502020204030204" pitchFamily="34" charset="0"/>
                          <a:ea typeface="Calibri"/>
                          <a:cs typeface="Calibri" panose="020F0502020204030204" pitchFamily="34" charset="0"/>
                          <a:sym typeface="Calibri"/>
                        </a:rPr>
                        <a:t>Academic Supports</a:t>
                      </a:r>
                      <a:endParaRPr sz="1600" b="1" dirty="0">
                        <a:latin typeface="Calibri" panose="020F0502020204030204" pitchFamily="34" charset="0"/>
                        <a:cs typeface="Calibri" panose="020F0502020204030204" pitchFamily="34" charset="0"/>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b="1" dirty="0">
                          <a:latin typeface="Calibri" panose="020F0502020204030204" pitchFamily="34" charset="0"/>
                          <a:ea typeface="Calibri"/>
                          <a:cs typeface="Calibri" panose="020F0502020204030204" pitchFamily="34" charset="0"/>
                          <a:sym typeface="Calibri"/>
                        </a:rPr>
                        <a:t>Mentoring</a:t>
                      </a:r>
                      <a:endParaRPr sz="1600" b="1" dirty="0">
                        <a:latin typeface="Calibri" panose="020F0502020204030204" pitchFamily="34" charset="0"/>
                        <a:cs typeface="Calibri" panose="020F0502020204030204" pitchFamily="34" charset="0"/>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b="1" dirty="0">
                          <a:latin typeface="Calibri" panose="020F0502020204030204" pitchFamily="34" charset="0"/>
                          <a:ea typeface="Calibri"/>
                          <a:cs typeface="Calibri" panose="020F0502020204030204" pitchFamily="34" charset="0"/>
                          <a:sym typeface="Calibri"/>
                        </a:rPr>
                        <a:t>Self-Monitoring</a:t>
                      </a:r>
                      <a:endParaRPr sz="1600" b="1" dirty="0">
                        <a:latin typeface="Calibri" panose="020F0502020204030204" pitchFamily="34" charset="0"/>
                        <a:cs typeface="Calibri" panose="020F0502020204030204" pitchFamily="34" charset="0"/>
                      </a:endParaRPr>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5696">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Obtain adult attention</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7949">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Obtain peer attention</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 </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1525">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Access an item</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 </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9108">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Access an activity</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 </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7949">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Avoid adult attention</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7949">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Avoid peer attention</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51525">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Avoid tasks</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51525">
                <a:tc>
                  <a:txBody>
                    <a:bodyPr/>
                    <a:lstStyle/>
                    <a:p>
                      <a:pPr marL="0" marR="0" lvl="0" indent="0" algn="l"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Avoid situations</a:t>
                      </a:r>
                      <a:endParaRPr sz="1600" dirty="0"/>
                    </a:p>
                  </a:txBody>
                  <a:tcPr marL="64675" marR="64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 </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a:latin typeface="Calibri"/>
                          <a:ea typeface="Calibri"/>
                          <a:cs typeface="Calibri"/>
                          <a:sym typeface="Calibri"/>
                        </a:rPr>
                        <a:t>X</a:t>
                      </a:r>
                      <a:endParaRPr sz="160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2400"/>
                        <a:buFont typeface="Calibri"/>
                        <a:buNone/>
                      </a:pPr>
                      <a:r>
                        <a:rPr lang="en-US" sz="2000" dirty="0">
                          <a:latin typeface="Calibri"/>
                          <a:ea typeface="Calibri"/>
                          <a:cs typeface="Calibri"/>
                          <a:sym typeface="Calibri"/>
                        </a:rPr>
                        <a:t>X</a:t>
                      </a:r>
                      <a:endParaRPr sz="1600" dirty="0"/>
                    </a:p>
                  </a:txBody>
                  <a:tcPr marL="64675" marR="646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47" name="Google Shape;547;p33"/>
          <p:cNvSpPr/>
          <p:nvPr/>
        </p:nvSpPr>
        <p:spPr>
          <a:xfrm>
            <a:off x="3408885" y="6388705"/>
            <a:ext cx="3320140" cy="265457"/>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chemeClr val="lt1"/>
              </a:buClr>
              <a:buSzPts val="1100"/>
              <a:buFont typeface="Calibri"/>
              <a:buNone/>
            </a:pPr>
            <a:r>
              <a:rPr lang="en-US" sz="1000" dirty="0">
                <a:solidFill>
                  <a:schemeClr val="lt1"/>
                </a:solidFill>
                <a:latin typeface="Calibri"/>
                <a:ea typeface="Calibri"/>
                <a:cs typeface="Calibri"/>
                <a:sym typeface="Calibri"/>
              </a:rPr>
              <a:t>Adapted from </a:t>
            </a:r>
            <a:r>
              <a:rPr lang="en-US" sz="1000" dirty="0" err="1">
                <a:solidFill>
                  <a:schemeClr val="lt1"/>
                </a:solidFill>
                <a:latin typeface="Calibri"/>
                <a:ea typeface="Calibri"/>
                <a:cs typeface="Calibri"/>
                <a:sym typeface="Calibri"/>
              </a:rPr>
              <a:t>Umbreit</a:t>
            </a:r>
            <a:r>
              <a:rPr lang="en-US" sz="1000" dirty="0">
                <a:solidFill>
                  <a:schemeClr val="lt1"/>
                </a:solidFill>
                <a:latin typeface="Calibri"/>
                <a:ea typeface="Calibri"/>
                <a:cs typeface="Calibri"/>
                <a:sym typeface="Calibri"/>
              </a:rPr>
              <a:t>, Ferro, </a:t>
            </a:r>
            <a:r>
              <a:rPr lang="en-US" sz="1000" dirty="0" err="1">
                <a:solidFill>
                  <a:schemeClr val="lt1"/>
                </a:solidFill>
                <a:latin typeface="Calibri"/>
                <a:ea typeface="Calibri"/>
                <a:cs typeface="Calibri"/>
                <a:sym typeface="Calibri"/>
              </a:rPr>
              <a:t>Liaupsin</a:t>
            </a:r>
            <a:r>
              <a:rPr lang="en-US" sz="1000" dirty="0">
                <a:solidFill>
                  <a:schemeClr val="lt1"/>
                </a:solidFill>
                <a:latin typeface="Calibri"/>
                <a:ea typeface="Calibri"/>
                <a:cs typeface="Calibri"/>
                <a:sym typeface="Calibri"/>
              </a:rPr>
              <a:t>, and Lane, 2007</a:t>
            </a:r>
            <a:endParaRPr sz="1000" dirty="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4"/>
          <p:cNvSpPr/>
          <p:nvPr/>
        </p:nvSpPr>
        <p:spPr>
          <a:xfrm>
            <a:off x="8255842" y="2039084"/>
            <a:ext cx="314575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Calibri" panose="020F0502020204030204" pitchFamily="34" charset="0"/>
                <a:ea typeface="Calibri"/>
                <a:cs typeface="Calibri" panose="020F0502020204030204" pitchFamily="34" charset="0"/>
                <a:sym typeface="Calibri"/>
              </a:rPr>
              <a:t>A Graphic Summary: </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2800" dirty="0">
                <a:solidFill>
                  <a:schemeClr val="dk1"/>
                </a:solidFill>
                <a:latin typeface="Calibri" panose="020F0502020204030204" pitchFamily="34" charset="0"/>
                <a:ea typeface="Calibri"/>
                <a:cs typeface="Calibri" panose="020F0502020204030204" pitchFamily="34" charset="0"/>
                <a:sym typeface="Calibri"/>
              </a:rPr>
              <a:t>Process for Supporting Students Through PBIS</a:t>
            </a:r>
            <a:endParaRPr sz="2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56" name="Google Shape;556;p34"/>
          <p:cNvSpPr txBox="1"/>
          <p:nvPr/>
        </p:nvSpPr>
        <p:spPr>
          <a:xfrm>
            <a:off x="1784195" y="3869473"/>
            <a:ext cx="623106" cy="86979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AD22461-EDEF-43EE-977A-C3C586CCB641}"/>
              </a:ext>
            </a:extLst>
          </p:cNvPr>
          <p:cNvPicPr>
            <a:picLocks noChangeAspect="1"/>
          </p:cNvPicPr>
          <p:nvPr/>
        </p:nvPicPr>
        <p:blipFill>
          <a:blip r:embed="rId3"/>
          <a:stretch>
            <a:fillRect/>
          </a:stretch>
        </p:blipFill>
        <p:spPr>
          <a:xfrm>
            <a:off x="2307047" y="239784"/>
            <a:ext cx="4866639" cy="5845330"/>
          </a:xfrm>
          <a:prstGeom prst="rect">
            <a:avLst/>
          </a:prstGeom>
        </p:spPr>
      </p:pic>
      <p:pic>
        <p:nvPicPr>
          <p:cNvPr id="4" name="Picture 3">
            <a:extLst>
              <a:ext uri="{FF2B5EF4-FFF2-40B4-BE49-F238E27FC236}">
                <a16:creationId xmlns:a16="http://schemas.microsoft.com/office/drawing/2014/main" id="{149AABC2-FC4E-4A45-892B-B0C04EDF5D05}"/>
              </a:ext>
            </a:extLst>
          </p:cNvPr>
          <p:cNvPicPr>
            <a:picLocks noChangeAspect="1"/>
          </p:cNvPicPr>
          <p:nvPr/>
        </p:nvPicPr>
        <p:blipFill rotWithShape="1">
          <a:blip r:embed="rId4"/>
          <a:srcRect l="25285" t="7808" r="25536" b="6858"/>
          <a:stretch/>
        </p:blipFill>
        <p:spPr>
          <a:xfrm>
            <a:off x="1765968" y="270219"/>
            <a:ext cx="5948795" cy="5806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1000"/>
                                        <p:tgtEl>
                                          <p:spTgt spid="5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Google Shape;562;p35"/>
          <p:cNvSpPr txBox="1">
            <a:spLocks noGrp="1"/>
          </p:cNvSpPr>
          <p:nvPr>
            <p:ph type="title"/>
          </p:nvPr>
        </p:nvSpPr>
        <p:spPr>
          <a:xfrm>
            <a:off x="4974335" y="640081"/>
            <a:ext cx="6611533" cy="55744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b="1" dirty="0">
                <a:solidFill>
                  <a:schemeClr val="dk1"/>
                </a:solidFill>
                <a:latin typeface="Calibri"/>
                <a:ea typeface="Calibri"/>
                <a:cs typeface="Calibri"/>
                <a:sym typeface="Calibri"/>
              </a:rPr>
              <a:t>Screening Tools</a:t>
            </a:r>
            <a:endParaRPr dirty="0"/>
          </a:p>
        </p:txBody>
      </p:sp>
      <p:pic>
        <p:nvPicPr>
          <p:cNvPr id="563" name="Google Shape;563;p35" descr="Statistics"/>
          <p:cNvPicPr preferRelativeResize="0"/>
          <p:nvPr/>
        </p:nvPicPr>
        <p:blipFill rotWithShape="1">
          <a:blip r:embed="rId3">
            <a:alphaModFix/>
          </a:blip>
          <a:srcRect/>
          <a:stretch/>
        </p:blipFill>
        <p:spPr>
          <a:xfrm>
            <a:off x="643467" y="1421892"/>
            <a:ext cx="4010829" cy="40108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dirty="0"/>
              <a:t>Why Consider Screening Tools?</a:t>
            </a:r>
            <a:endParaRPr lang="en-US" dirty="0"/>
          </a:p>
        </p:txBody>
      </p:sp>
      <p:sp>
        <p:nvSpPr>
          <p:cNvPr id="570" name="Google Shape;570;p36"/>
          <p:cNvSpPr txBox="1">
            <a:spLocks noGrp="1"/>
          </p:cNvSpPr>
          <p:nvPr>
            <p:ph type="body" idx="1"/>
          </p:nvPr>
        </p:nvSpPr>
        <p:spPr>
          <a:xfrm>
            <a:off x="838200" y="2143124"/>
            <a:ext cx="10515600" cy="3762375"/>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Give classroom teachers more options for identifying students</a:t>
            </a:r>
            <a:endParaRPr dirty="0"/>
          </a:p>
          <a:p>
            <a:pPr marL="173736" lvl="0" indent="-173736" algn="l" rtl="0">
              <a:lnSpc>
                <a:spcPct val="90000"/>
              </a:lnSpc>
              <a:spcAft>
                <a:spcPts val="0"/>
              </a:spcAft>
              <a:buClr>
                <a:schemeClr val="dk1"/>
              </a:buClr>
              <a:buSzPts val="2800"/>
              <a:buChar char="•"/>
            </a:pPr>
            <a:r>
              <a:rPr lang="en-US" dirty="0"/>
              <a:t>May identify students with internalizing behaviors</a:t>
            </a:r>
            <a:endParaRPr dirty="0"/>
          </a:p>
          <a:p>
            <a:pPr marL="173736" lvl="0" indent="-173736" algn="l" rtl="0">
              <a:lnSpc>
                <a:spcPct val="90000"/>
              </a:lnSpc>
              <a:spcAft>
                <a:spcPts val="0"/>
              </a:spcAft>
              <a:buClr>
                <a:schemeClr val="dk1"/>
              </a:buClr>
              <a:buSzPts val="2800"/>
              <a:buChar char="•"/>
            </a:pPr>
            <a:r>
              <a:rPr lang="en-US" dirty="0"/>
              <a:t>Help better determine the function of behavior and the appropriate intervention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dirty="0"/>
              <a:t>Example of a Screening Tool</a:t>
            </a:r>
            <a:endParaRPr lang="en-US" dirty="0"/>
          </a:p>
        </p:txBody>
      </p:sp>
      <p:sp>
        <p:nvSpPr>
          <p:cNvPr id="577" name="Google Shape;577;p37"/>
          <p:cNvSpPr txBox="1">
            <a:spLocks noGrp="1"/>
          </p:cNvSpPr>
          <p:nvPr>
            <p:ph type="body" idx="1"/>
          </p:nvPr>
        </p:nvSpPr>
        <p:spPr>
          <a:xfrm>
            <a:off x="838200" y="2133600"/>
            <a:ext cx="10515600" cy="3771900"/>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b="1" dirty="0"/>
              <a:t>Student Risk Screening Scale (SRSS) </a:t>
            </a:r>
            <a:r>
              <a:rPr lang="en-US" dirty="0"/>
              <a:t>- available from the Michigan Integrated Behavior and Learning Support Initiative (</a:t>
            </a:r>
            <a:r>
              <a:rPr lang="en-US" dirty="0" err="1"/>
              <a:t>MiBLSi</a:t>
            </a:r>
            <a:r>
              <a:rPr lang="en-US" dirty="0"/>
              <a:t>)</a:t>
            </a:r>
            <a:endParaRPr dirty="0"/>
          </a:p>
          <a:p>
            <a:pPr marL="173736" lvl="0" indent="-173736" algn="l" rtl="0">
              <a:lnSpc>
                <a:spcPct val="90000"/>
              </a:lnSpc>
              <a:spcAft>
                <a:spcPts val="0"/>
              </a:spcAft>
              <a:buClr>
                <a:schemeClr val="dk1"/>
              </a:buClr>
              <a:buSzPts val="2800"/>
              <a:buChar char="•"/>
            </a:pPr>
            <a:r>
              <a:rPr lang="en-US" dirty="0"/>
              <a:t>Universal screener used by classroom teachers to determine at-risk behavior</a:t>
            </a:r>
            <a:endParaRPr dirty="0"/>
          </a:p>
          <a:p>
            <a:pPr marL="173736" lvl="0" indent="-173736" algn="l" rtl="0">
              <a:lnSpc>
                <a:spcPct val="90000"/>
              </a:lnSpc>
              <a:spcAft>
                <a:spcPts val="0"/>
              </a:spcAft>
              <a:buClr>
                <a:schemeClr val="dk1"/>
              </a:buClr>
              <a:buSzPts val="2800"/>
              <a:buChar char="•"/>
            </a:pPr>
            <a:r>
              <a:rPr lang="en-US" dirty="0"/>
              <a:t>Link: </a:t>
            </a:r>
            <a:r>
              <a:rPr lang="en-US" u="sng" dirty="0">
                <a:solidFill>
                  <a:schemeClr val="hlink"/>
                </a:solidFill>
                <a:hlinkClick r:id="rId3"/>
              </a:rPr>
              <a:t>https://miblsi.org/evaluation/student-assessments/student-risk-screening-scale</a:t>
            </a:r>
            <a:r>
              <a:rPr lang="en-US" dirty="0"/>
              <a:t>  	</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38"/>
          <p:cNvPicPr preferRelativeResize="0">
            <a:picLocks noGrp="1"/>
          </p:cNvPicPr>
          <p:nvPr>
            <p:ph type="body" idx="1"/>
          </p:nvPr>
        </p:nvPicPr>
        <p:blipFill rotWithShape="1">
          <a:blip r:embed="rId3">
            <a:alphaModFix/>
          </a:blip>
          <a:srcRect l="34947" t="14544" r="36447" b="20763"/>
          <a:stretch/>
        </p:blipFill>
        <p:spPr>
          <a:xfrm>
            <a:off x="6035171" y="827528"/>
            <a:ext cx="3907041" cy="4969986"/>
          </a:xfrm>
          <a:prstGeom prst="rect">
            <a:avLst/>
          </a:prstGeom>
          <a:noFill/>
          <a:ln>
            <a:noFill/>
          </a:ln>
        </p:spPr>
      </p:pic>
      <p:sp>
        <p:nvSpPr>
          <p:cNvPr id="584" name="Google Shape;584;p38"/>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4400" dirty="0"/>
              <a:t>Screening Tool Resource</a:t>
            </a:r>
            <a:endParaRPr sz="4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592" name="Google Shape;592;p39"/>
          <p:cNvSpPr txBox="1">
            <a:spLocks noGrp="1"/>
          </p:cNvSpPr>
          <p:nvPr>
            <p:ph type="body" idx="1"/>
          </p:nvPr>
        </p:nvSpPr>
        <p:spPr>
          <a:xfrm>
            <a:off x="838200" y="1948542"/>
            <a:ext cx="10515600" cy="39569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173736" lvl="0" indent="-173736" algn="l" rtl="0">
              <a:lnSpc>
                <a:spcPct val="90000"/>
              </a:lnSpc>
              <a:spcBef>
                <a:spcPts val="1000"/>
              </a:spcBef>
              <a:spcAft>
                <a:spcPts val="0"/>
              </a:spcAft>
              <a:buClr>
                <a:schemeClr val="dk1"/>
              </a:buClr>
              <a:buSzPts val="2800"/>
              <a:buChar char="•"/>
            </a:pPr>
            <a:r>
              <a:rPr lang="en-US" dirty="0"/>
              <a:t>Section 2.3: Screening</a:t>
            </a:r>
            <a:endParaRPr dirty="0"/>
          </a:p>
          <a:p>
            <a:pPr marL="173736" lvl="0" indent="-173736" algn="l" rtl="0">
              <a:lnSpc>
                <a:spcPct val="90000"/>
              </a:lnSpc>
              <a:spcBef>
                <a:spcPts val="1000"/>
              </a:spcBef>
              <a:spcAft>
                <a:spcPts val="0"/>
              </a:spcAft>
              <a:buClr>
                <a:schemeClr val="dk1"/>
              </a:buClr>
              <a:buSzPts val="2800"/>
              <a:buChar char="•"/>
            </a:pPr>
            <a:r>
              <a:rPr lang="en-US" dirty="0"/>
              <a:t>Section 2.4: Request for Assistance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4"/>
          <p:cNvSpPr/>
          <p:nvPr/>
        </p:nvSpPr>
        <p:spPr>
          <a:xfrm>
            <a:off x="249380" y="3076698"/>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4" name="Google Shape;334;p4"/>
          <p:cNvSpPr/>
          <p:nvPr/>
        </p:nvSpPr>
        <p:spPr>
          <a:xfrm>
            <a:off x="249381" y="3394364"/>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8" name="Google Shape;96;p4"/>
          <p:cNvGraphicFramePr/>
          <p:nvPr>
            <p:extLst>
              <p:ext uri="{D42A27DB-BD31-4B8C-83A1-F6EECF244321}">
                <p14:modId xmlns:p14="http://schemas.microsoft.com/office/powerpoint/2010/main" val="2206356644"/>
              </p:ext>
            </p:extLst>
          </p:nvPr>
        </p:nvGraphicFramePr>
        <p:xfrm>
          <a:off x="987136" y="1962363"/>
          <a:ext cx="10422075" cy="3931930"/>
        </p:xfrm>
        <a:graphic>
          <a:graphicData uri="http://schemas.openxmlformats.org/drawingml/2006/table">
            <a:tbl>
              <a:tblPr firstRow="1" bandRow="1">
                <a:noFill/>
              </a:tblPr>
              <a:tblGrid>
                <a:gridCol w="5819800">
                  <a:extLst>
                    <a:ext uri="{9D8B030D-6E8A-4147-A177-3AD203B41FA5}">
                      <a16:colId xmlns:a16="http://schemas.microsoft.com/office/drawing/2014/main" val="20000"/>
                    </a:ext>
                  </a:extLst>
                </a:gridCol>
                <a:gridCol w="4602275">
                  <a:extLst>
                    <a:ext uri="{9D8B030D-6E8A-4147-A177-3AD203B41FA5}">
                      <a16:colId xmlns:a16="http://schemas.microsoft.com/office/drawing/2014/main" val="20001"/>
                    </a:ext>
                  </a:extLst>
                </a:gridCol>
              </a:tblGrid>
              <a:tr h="38950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TEAM</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 Team Composition</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2.2 Team Operating Procedures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2.3 Screening</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2.4 Request for Assistance</a:t>
                      </a:r>
                      <a:endParaRPr sz="2400"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endParaRPr sz="1200" b="0" u="none" strike="noStrike" cap="none" dirty="0">
                        <a:solidFill>
                          <a:schemeClr val="dk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INTERVENTIONS</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2.5 Options for Tier II Interventions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2.6 Tier II Critical Features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2.7 Practice Matched to Student Need</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2.8 Access to Tier I Supports</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2.9 Professional Development</a:t>
                      </a:r>
                      <a:endParaRPr sz="2400" b="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l" rtl="0">
                        <a:lnSpc>
                          <a:spcPct val="90000"/>
                        </a:lnSpc>
                        <a:spcBef>
                          <a:spcPts val="0"/>
                        </a:spcBef>
                        <a:spcAft>
                          <a:spcPts val="0"/>
                        </a:spcAft>
                        <a:buClr>
                          <a:srgbClr val="3333CC"/>
                        </a:buClr>
                        <a:buSzPts val="2400"/>
                        <a:buFont typeface="Noto Sans Symbols"/>
                        <a:buNone/>
                      </a:pPr>
                      <a:r>
                        <a:rPr lang="en-US" sz="2600" b="1" u="none" strike="noStrike" cap="none" dirty="0">
                          <a:solidFill>
                            <a:srgbClr val="0070C0"/>
                          </a:solidFill>
                          <a:latin typeface="Calibri" panose="020F0502020204030204" pitchFamily="34" charset="0"/>
                          <a:cs typeface="Calibri" panose="020F0502020204030204" pitchFamily="34" charset="0"/>
                        </a:rPr>
                        <a:t>EVALUATION</a:t>
                      </a:r>
                      <a:endParaRPr sz="26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2.10 Level of Use</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2.11 Student Performance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2.12 Fidelity Data</a:t>
                      </a:r>
                      <a:endParaRPr sz="2400" dirty="0">
                        <a:latin typeface="Calibri" panose="020F0502020204030204" pitchFamily="34" charset="0"/>
                        <a:cs typeface="Calibri" panose="020F0502020204030204" pitchFamily="34" charset="0"/>
                      </a:endParaRPr>
                    </a:p>
                    <a:p>
                      <a:pPr marL="173736" marR="0" lvl="0" indent="-173736" algn="l" rtl="0">
                        <a:lnSpc>
                          <a:spcPct val="90000"/>
                        </a:lnSpc>
                        <a:spcBef>
                          <a:spcPts val="0"/>
                        </a:spcBef>
                        <a:spcAft>
                          <a:spcPts val="0"/>
                        </a:spcAft>
                        <a:buClr>
                          <a:srgbClr val="3333CC"/>
                        </a:buClr>
                        <a:buSzPts val="2400"/>
                        <a:buFont typeface="Noto Sans Symbols"/>
                        <a:buChar char="▪"/>
                      </a:pPr>
                      <a:r>
                        <a:rPr lang="en-US" sz="2400" b="0" u="none" strike="noStrike" cap="none" dirty="0">
                          <a:solidFill>
                            <a:schemeClr val="dk1"/>
                          </a:solidFill>
                          <a:latin typeface="Calibri" panose="020F0502020204030204" pitchFamily="34" charset="0"/>
                          <a:cs typeface="Calibri" panose="020F0502020204030204" pitchFamily="34" charset="0"/>
                        </a:rPr>
                        <a:t>2.13 Annual Evaluation</a:t>
                      </a:r>
                      <a:endParaRPr sz="2400" dirty="0">
                        <a:latin typeface="Calibri" panose="020F0502020204030204" pitchFamily="34" charset="0"/>
                        <a:cs typeface="Calibri" panose="020F0502020204030204" pitchFamily="34" charset="0"/>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sp>
        <p:nvSpPr>
          <p:cNvPr id="6" name="Google Shape;113;p15">
            <a:extLst>
              <a:ext uri="{FF2B5EF4-FFF2-40B4-BE49-F238E27FC236}">
                <a16:creationId xmlns:a16="http://schemas.microsoft.com/office/drawing/2014/main" id="{E8EAD5DB-B781-462E-B5BE-0949E6B90514}"/>
              </a:ext>
            </a:extLst>
          </p:cNvPr>
          <p:cNvSpPr txBox="1">
            <a:spLocks/>
          </p:cNvSpPr>
          <p:nvPr/>
        </p:nvSpPr>
        <p:spPr>
          <a:xfrm>
            <a:off x="2942357" y="963707"/>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263" y="601186"/>
            <a:ext cx="9591472" cy="794678"/>
          </a:xfrm>
        </p:spPr>
        <p:txBody>
          <a:bodyPr>
            <a:noAutofit/>
          </a:bodyPr>
          <a:lstStyle/>
          <a:p>
            <a:r>
              <a:rPr lang="en-US" dirty="0"/>
              <a:t>2.3 Screening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3348600"/>
              </p:ext>
            </p:extLst>
          </p:nvPr>
        </p:nvGraphicFramePr>
        <p:xfrm>
          <a:off x="507402" y="1523212"/>
          <a:ext cx="11177195" cy="4457963"/>
        </p:xfrm>
        <a:graphic>
          <a:graphicData uri="http://schemas.openxmlformats.org/drawingml/2006/table">
            <a:tbl>
              <a:tblPr firstRow="1" bandRow="1">
                <a:tableStyleId>{5C22544A-7EE6-4342-B048-85BDC9FD1C3A}</a:tableStyleId>
              </a:tblPr>
              <a:tblGrid>
                <a:gridCol w="3580504">
                  <a:extLst>
                    <a:ext uri="{9D8B030D-6E8A-4147-A177-3AD203B41FA5}">
                      <a16:colId xmlns:a16="http://schemas.microsoft.com/office/drawing/2014/main" val="3936969952"/>
                    </a:ext>
                  </a:extLst>
                </a:gridCol>
                <a:gridCol w="3125813">
                  <a:extLst>
                    <a:ext uri="{9D8B030D-6E8A-4147-A177-3AD203B41FA5}">
                      <a16:colId xmlns:a16="http://schemas.microsoft.com/office/drawing/2014/main" val="1965473558"/>
                    </a:ext>
                  </a:extLst>
                </a:gridCol>
                <a:gridCol w="4470878">
                  <a:extLst>
                    <a:ext uri="{9D8B030D-6E8A-4147-A177-3AD203B41FA5}">
                      <a16:colId xmlns:a16="http://schemas.microsoft.com/office/drawing/2014/main" val="1320994650"/>
                    </a:ext>
                  </a:extLst>
                </a:gridCol>
              </a:tblGrid>
              <a:tr h="730558">
                <a:tc>
                  <a:txBody>
                    <a:bodyPr/>
                    <a:lstStyle/>
                    <a:p>
                      <a:r>
                        <a:rPr lang="en-US" sz="2400" dirty="0"/>
                        <a:t>Feature</a:t>
                      </a:r>
                    </a:p>
                  </a:txBody>
                  <a:tcPr/>
                </a:tc>
                <a:tc>
                  <a:txBody>
                    <a:bodyPr/>
                    <a:lstStyle/>
                    <a:p>
                      <a:r>
                        <a:rPr lang="en-US" sz="2400" dirty="0"/>
                        <a:t>Possible Data Sources</a:t>
                      </a:r>
                    </a:p>
                  </a:txBody>
                  <a:tcPr/>
                </a:tc>
                <a:tc>
                  <a:txBody>
                    <a:bodyPr/>
                    <a:lstStyle/>
                    <a:p>
                      <a:r>
                        <a:rPr lang="en-US" sz="2400" dirty="0"/>
                        <a:t>Scoring Criteria</a:t>
                      </a:r>
                    </a:p>
                  </a:txBody>
                  <a:tcPr/>
                </a:tc>
                <a:extLst>
                  <a:ext uri="{0D108BD9-81ED-4DB2-BD59-A6C34878D82A}">
                    <a16:rowId xmlns:a16="http://schemas.microsoft.com/office/drawing/2014/main" val="2594366273"/>
                  </a:ext>
                </a:extLst>
              </a:tr>
              <a:tr h="3635003">
                <a:tc>
                  <a:txBody>
                    <a:bodyPr/>
                    <a:lstStyle/>
                    <a:p>
                      <a:pPr>
                        <a:spcAft>
                          <a:spcPts val="600"/>
                        </a:spcAft>
                      </a:pPr>
                      <a:r>
                        <a:rPr lang="en-US" sz="1800" b="1" dirty="0"/>
                        <a:t>Screening: </a:t>
                      </a:r>
                    </a:p>
                    <a:p>
                      <a:pPr>
                        <a:spcAft>
                          <a:spcPts val="600"/>
                        </a:spcAft>
                      </a:pPr>
                      <a:r>
                        <a:rPr lang="en-US" sz="1800" dirty="0"/>
                        <a:t>Tier II team uses decision rules and multiple sources of data (e.g., ODRs, academic progress, screening tools, attendance, teacher/family/student nominations) to identify students who require Tier II supports. </a:t>
                      </a:r>
                    </a:p>
                  </a:txBody>
                  <a:tcPr/>
                </a:tc>
                <a:tc>
                  <a:txBody>
                    <a:bodyPr/>
                    <a:lstStyle/>
                    <a:p>
                      <a:pPr marL="173736" indent="-173736">
                        <a:lnSpc>
                          <a:spcPct val="90000"/>
                        </a:lnSpc>
                        <a:spcBef>
                          <a:spcPts val="0"/>
                        </a:spcBef>
                        <a:spcAft>
                          <a:spcPts val="1200"/>
                        </a:spcAft>
                        <a:buFont typeface="Arial" panose="020B0604020202020204" pitchFamily="34" charset="0"/>
                        <a:buChar char="•"/>
                      </a:pPr>
                      <a:r>
                        <a:rPr lang="en-US" sz="1800" dirty="0"/>
                        <a:t>Multiple data sources used (ODRs, Time out of instruction, Attendance, Academic performance)</a:t>
                      </a:r>
                    </a:p>
                    <a:p>
                      <a:pPr marL="173736" indent="-173736">
                        <a:lnSpc>
                          <a:spcPct val="90000"/>
                        </a:lnSpc>
                        <a:spcBef>
                          <a:spcPts val="0"/>
                        </a:spcBef>
                        <a:spcAft>
                          <a:spcPts val="1200"/>
                        </a:spcAft>
                        <a:buFont typeface="Arial" panose="020B0604020202020204" pitchFamily="34" charset="0"/>
                        <a:buChar char="•"/>
                      </a:pPr>
                      <a:r>
                        <a:rPr lang="en-US" sz="1800" dirty="0"/>
                        <a:t>Team decision rubric</a:t>
                      </a:r>
                    </a:p>
                    <a:p>
                      <a:pPr marL="173736" indent="-173736">
                        <a:lnSpc>
                          <a:spcPct val="90000"/>
                        </a:lnSpc>
                        <a:spcBef>
                          <a:spcPts val="0"/>
                        </a:spcBef>
                        <a:spcAft>
                          <a:spcPts val="1200"/>
                        </a:spcAft>
                        <a:buFont typeface="Arial" panose="020B0604020202020204" pitchFamily="34" charset="0"/>
                        <a:buChar char="•"/>
                      </a:pPr>
                      <a:r>
                        <a:rPr lang="en-US" sz="1800" dirty="0"/>
                        <a:t>Team meeting minutes</a:t>
                      </a:r>
                    </a:p>
                    <a:p>
                      <a:pPr marL="173736" indent="-173736">
                        <a:lnSpc>
                          <a:spcPct val="90000"/>
                        </a:lnSpc>
                        <a:spcBef>
                          <a:spcPts val="0"/>
                        </a:spcBef>
                        <a:buFont typeface="Arial" panose="020B0604020202020204" pitchFamily="34" charset="0"/>
                        <a:buChar char="•"/>
                      </a:pPr>
                      <a:r>
                        <a:rPr lang="en-US" sz="1800" dirty="0"/>
                        <a:t>School policy</a:t>
                      </a:r>
                    </a:p>
                  </a:txBody>
                  <a:tcPr/>
                </a:tc>
                <a:tc>
                  <a:txBody>
                    <a:bodyPr/>
                    <a:lstStyle/>
                    <a:p>
                      <a:pPr>
                        <a:spcAft>
                          <a:spcPts val="1200"/>
                        </a:spcAft>
                      </a:pPr>
                      <a:r>
                        <a:rPr lang="en-US" sz="1800" dirty="0"/>
                        <a:t>0 = No specific rules for identifying students who qualify for Tier II supports.</a:t>
                      </a:r>
                    </a:p>
                    <a:p>
                      <a:pPr>
                        <a:spcAft>
                          <a:spcPts val="1200"/>
                        </a:spcAft>
                      </a:pPr>
                      <a:r>
                        <a:rPr lang="en-US" sz="1800" dirty="0"/>
                        <a:t>1 =</a:t>
                      </a:r>
                      <a:r>
                        <a:rPr lang="en-US" sz="1800" baseline="0" dirty="0"/>
                        <a:t> Data decision rules established but not consistently followed or are gathered from only one data source.</a:t>
                      </a:r>
                    </a:p>
                    <a:p>
                      <a:r>
                        <a:rPr lang="en-US" sz="1800" baseline="0" dirty="0"/>
                        <a:t>2 = Written policy exists that (a) uses multiple data sources for identifying students, and (b) ensures that families are notified when a student enters Tier II supports.</a:t>
                      </a:r>
                      <a:endParaRPr lang="en-US" sz="18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2571078" y="4813080"/>
            <a:ext cx="4343247" cy="1043415"/>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 </a:t>
            </a:r>
            <a:r>
              <a:rPr lang="en-US" sz="1800" dirty="0">
                <a:solidFill>
                  <a:schemeClr val="tx1"/>
                </a:solidFill>
              </a:rPr>
              <a:t>Timely selection of students for Tier II supports improves the effectiveness of Tier II implementation.</a:t>
            </a:r>
          </a:p>
        </p:txBody>
      </p:sp>
    </p:spTree>
    <p:extLst>
      <p:ext uri="{BB962C8B-B14F-4D97-AF65-F5344CB8AC3E}">
        <p14:creationId xmlns:p14="http://schemas.microsoft.com/office/powerpoint/2010/main" val="377942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Request for Assistance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51296857"/>
              </p:ext>
            </p:extLst>
          </p:nvPr>
        </p:nvGraphicFramePr>
        <p:xfrm>
          <a:off x="319143" y="1611733"/>
          <a:ext cx="11553714" cy="4412549"/>
        </p:xfrm>
        <a:graphic>
          <a:graphicData uri="http://schemas.openxmlformats.org/drawingml/2006/table">
            <a:tbl>
              <a:tblPr firstRow="1" bandRow="1">
                <a:tableStyleId>{5C22544A-7EE6-4342-B048-85BDC9FD1C3A}</a:tableStyleId>
              </a:tblPr>
              <a:tblGrid>
                <a:gridCol w="3851238">
                  <a:extLst>
                    <a:ext uri="{9D8B030D-6E8A-4147-A177-3AD203B41FA5}">
                      <a16:colId xmlns:a16="http://schemas.microsoft.com/office/drawing/2014/main" val="3936969952"/>
                    </a:ext>
                  </a:extLst>
                </a:gridCol>
                <a:gridCol w="3560781">
                  <a:extLst>
                    <a:ext uri="{9D8B030D-6E8A-4147-A177-3AD203B41FA5}">
                      <a16:colId xmlns:a16="http://schemas.microsoft.com/office/drawing/2014/main" val="1965473558"/>
                    </a:ext>
                  </a:extLst>
                </a:gridCol>
                <a:gridCol w="4141695">
                  <a:extLst>
                    <a:ext uri="{9D8B030D-6E8A-4147-A177-3AD203B41FA5}">
                      <a16:colId xmlns:a16="http://schemas.microsoft.com/office/drawing/2014/main" val="1320994650"/>
                    </a:ext>
                  </a:extLst>
                </a:gridCol>
              </a:tblGrid>
              <a:tr h="522001">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890548">
                <a:tc>
                  <a:txBody>
                    <a:bodyPr/>
                    <a:lstStyle/>
                    <a:p>
                      <a:pPr>
                        <a:spcAft>
                          <a:spcPts val="600"/>
                        </a:spcAft>
                      </a:pPr>
                      <a:r>
                        <a:rPr lang="en-US" sz="2000" b="1" dirty="0"/>
                        <a:t>Request for Assistance: </a:t>
                      </a:r>
                    </a:p>
                    <a:p>
                      <a:r>
                        <a:rPr lang="en-US" sz="2000" dirty="0"/>
                        <a:t>Tier II planning team uses written request for assistance form and process that are available to all staff, families, and students.</a:t>
                      </a:r>
                    </a:p>
                  </a:txBody>
                  <a:tcPr/>
                </a:tc>
                <a:tc>
                  <a:txBody>
                    <a:bodyPr/>
                    <a:lstStyle/>
                    <a:p>
                      <a:pPr marL="173736" marR="0" lvl="0" indent="-173736"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US" sz="2000" dirty="0"/>
                        <a:t>School handbook</a:t>
                      </a:r>
                    </a:p>
                    <a:p>
                      <a:pPr marL="173736" marR="0" lvl="0" indent="-173736"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US" sz="2000" dirty="0"/>
                        <a:t>Request for Assistance form</a:t>
                      </a:r>
                    </a:p>
                    <a:p>
                      <a:pPr marL="173736" marR="0" lvl="0" indent="-173736"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t>Family handbook</a:t>
                      </a:r>
                    </a:p>
                  </a:txBody>
                  <a:tcPr/>
                </a:tc>
                <a:tc>
                  <a:txBody>
                    <a:bodyPr/>
                    <a:lstStyle/>
                    <a:p>
                      <a:pPr>
                        <a:lnSpc>
                          <a:spcPct val="100000"/>
                        </a:lnSpc>
                        <a:spcAft>
                          <a:spcPts val="1200"/>
                        </a:spcAft>
                      </a:pPr>
                      <a:r>
                        <a:rPr lang="en-US" sz="2000" dirty="0"/>
                        <a:t>0 = No formal process exists.</a:t>
                      </a:r>
                    </a:p>
                    <a:p>
                      <a:pPr>
                        <a:lnSpc>
                          <a:spcPct val="100000"/>
                        </a:lnSpc>
                        <a:spcAft>
                          <a:spcPts val="1200"/>
                        </a:spcAft>
                      </a:pPr>
                      <a:r>
                        <a:rPr lang="en-US" sz="2000" dirty="0"/>
                        <a:t>1 =</a:t>
                      </a:r>
                      <a:r>
                        <a:rPr lang="en-US" sz="2000" baseline="0" dirty="0"/>
                        <a:t> Informal process in place for staff and families to request behavioral assistance.</a:t>
                      </a:r>
                    </a:p>
                    <a:p>
                      <a:r>
                        <a:rPr lang="en-US" sz="2000" baseline="0" dirty="0"/>
                        <a:t>2 = Written request for assistance process is in place, and team responds to request within three days.</a:t>
                      </a:r>
                      <a:endParaRPr lang="en-US" sz="2000" dirty="0"/>
                    </a:p>
                  </a:txBody>
                  <a:tcPr/>
                </a:tc>
                <a:extLst>
                  <a:ext uri="{0D108BD9-81ED-4DB2-BD59-A6C34878D82A}">
                    <a16:rowId xmlns:a16="http://schemas.microsoft.com/office/drawing/2014/main" val="1136611001"/>
                  </a:ext>
                </a:extLst>
              </a:tr>
            </a:tbl>
          </a:graphicData>
        </a:graphic>
      </p:graphicFrame>
      <p:sp>
        <p:nvSpPr>
          <p:cNvPr id="5" name="Rounded Rectangle 4"/>
          <p:cNvSpPr/>
          <p:nvPr/>
        </p:nvSpPr>
        <p:spPr>
          <a:xfrm>
            <a:off x="2115065" y="4451752"/>
            <a:ext cx="5341885" cy="1443198"/>
          </a:xfrm>
          <a:prstGeom prst="rect">
            <a:avLst/>
          </a:prstGeom>
          <a:solidFill>
            <a:schemeClr val="accent4">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 Idea: </a:t>
            </a:r>
            <a:r>
              <a:rPr lang="en-US" sz="1800" dirty="0">
                <a:solidFill>
                  <a:schemeClr val="tx1"/>
                </a:solidFill>
              </a:rPr>
              <a:t>Faculty, staff, families, and students should have a highly predictable and low-effort strategy for requesting behavior assistance.</a:t>
            </a:r>
          </a:p>
        </p:txBody>
      </p:sp>
    </p:spTree>
    <p:extLst>
      <p:ext uri="{BB962C8B-B14F-4D97-AF65-F5344CB8AC3E}">
        <p14:creationId xmlns:p14="http://schemas.microsoft.com/office/powerpoint/2010/main" val="3932523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sz="4400" dirty="0">
                <a:solidFill>
                  <a:schemeClr val="accent1"/>
                </a:solidFill>
              </a:rPr>
              <a:t>Summary</a:t>
            </a:r>
            <a:endParaRPr sz="4400" dirty="0">
              <a:solidFill>
                <a:schemeClr val="accent1"/>
              </a:solidFill>
            </a:endParaRPr>
          </a:p>
        </p:txBody>
      </p:sp>
      <p:sp>
        <p:nvSpPr>
          <p:cNvPr id="615" name="Google Shape;615;p42"/>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Aft>
                <a:spcPts val="0"/>
              </a:spcAft>
              <a:buClr>
                <a:schemeClr val="dk1"/>
              </a:buClr>
              <a:buSzPts val="2800"/>
              <a:buChar char="•"/>
            </a:pPr>
            <a:r>
              <a:rPr lang="en-US" dirty="0"/>
              <a:t>Assess what current initiatives and interventions are in place for supporting small groups of students with similar needs.</a:t>
            </a:r>
            <a:endParaRPr dirty="0"/>
          </a:p>
          <a:p>
            <a:pPr marL="173736" lvl="0" indent="-173736" algn="l" rtl="0">
              <a:lnSpc>
                <a:spcPct val="90000"/>
              </a:lnSpc>
              <a:spcAft>
                <a:spcPts val="0"/>
              </a:spcAft>
              <a:buClr>
                <a:schemeClr val="dk1"/>
              </a:buClr>
              <a:buSzPts val="2800"/>
              <a:buChar char="•"/>
            </a:pPr>
            <a:r>
              <a:rPr lang="en-US" dirty="0"/>
              <a:t>Develop data decision rules for entering, maintaining, and exiting Tier II interventions.</a:t>
            </a:r>
            <a:endParaRPr dirty="0"/>
          </a:p>
          <a:p>
            <a:pPr marL="173736" lvl="0" indent="-173736" algn="l" rtl="0">
              <a:lnSpc>
                <a:spcPct val="90000"/>
              </a:lnSpc>
              <a:spcAft>
                <a:spcPts val="0"/>
              </a:spcAft>
              <a:buClr>
                <a:schemeClr val="dk1"/>
              </a:buClr>
              <a:buSzPts val="2800"/>
              <a:buChar char="•"/>
            </a:pPr>
            <a:r>
              <a:rPr lang="en-US" dirty="0"/>
              <a:t>Develop a process and procedures for referring students for Tier II interventions.</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3"/>
          <p:cNvSpPr txBox="1">
            <a:spLocks noGrp="1"/>
          </p:cNvSpPr>
          <p:nvPr>
            <p:ph type="ctrTitle"/>
          </p:nvPr>
        </p:nvSpPr>
        <p:spPr>
          <a:xfrm>
            <a:off x="1416424" y="500743"/>
            <a:ext cx="9144000" cy="108601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dirty="0"/>
              <a:t>Resources </a:t>
            </a:r>
            <a:endParaRPr sz="5400" dirty="0"/>
          </a:p>
        </p:txBody>
      </p:sp>
      <p:sp>
        <p:nvSpPr>
          <p:cNvPr id="622" name="Google Shape;622;p43"/>
          <p:cNvSpPr txBox="1">
            <a:spLocks noGrp="1"/>
          </p:cNvSpPr>
          <p:nvPr>
            <p:ph type="body" idx="1"/>
          </p:nvPr>
        </p:nvSpPr>
        <p:spPr>
          <a:xfrm>
            <a:off x="502024" y="1586753"/>
            <a:ext cx="10972800" cy="4450443"/>
          </a:xfrm>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Delaware Positive Behavior Support Project – Tier II examples and resources: </a:t>
            </a:r>
            <a:r>
              <a:rPr lang="en-US" u="sng" dirty="0">
                <a:solidFill>
                  <a:schemeClr val="hlink"/>
                </a:solidFill>
                <a:hlinkClick r:id="rId3"/>
              </a:rPr>
              <a:t>http://wh1.oet.udel.edu/pbs/forms-and-tools/tier-2-targeted-tools/</a:t>
            </a:r>
            <a:r>
              <a:rPr lang="en-US" dirty="0"/>
              <a:t> </a:t>
            </a:r>
            <a:endParaRPr dirty="0"/>
          </a:p>
          <a:p>
            <a:pPr marL="173736" lvl="0" indent="-173736" algn="l" rtl="0">
              <a:lnSpc>
                <a:spcPct val="90000"/>
              </a:lnSpc>
              <a:spcAft>
                <a:spcPts val="0"/>
              </a:spcAft>
              <a:buClr>
                <a:schemeClr val="dk1"/>
              </a:buClr>
              <a:buSzPts val="2800"/>
              <a:buChar char="•"/>
            </a:pPr>
            <a:r>
              <a:rPr lang="en-US" dirty="0"/>
              <a:t>Missouri SW-PBS: </a:t>
            </a:r>
            <a:br>
              <a:rPr lang="en-US" dirty="0"/>
            </a:br>
            <a:r>
              <a:rPr lang="en-US" u="sng" dirty="0">
                <a:solidFill>
                  <a:schemeClr val="hlink"/>
                </a:solidFill>
                <a:hlinkClick r:id="rId4"/>
              </a:rPr>
              <a:t>http://pbismissouri.org/wp-content/uploads/2018/08/Tier-2-2018_Ch.-3.pdf?x30198</a:t>
            </a:r>
            <a:endParaRPr dirty="0"/>
          </a:p>
          <a:p>
            <a:pPr marL="173736" lvl="0" indent="-173736" algn="l" rtl="0">
              <a:lnSpc>
                <a:spcPct val="90000"/>
              </a:lnSpc>
              <a:spcAft>
                <a:spcPts val="0"/>
              </a:spcAft>
              <a:buClr>
                <a:schemeClr val="dk1"/>
              </a:buClr>
              <a:buSzPts val="2800"/>
              <a:buChar char="•"/>
            </a:pPr>
            <a:r>
              <a:rPr lang="en-US" dirty="0"/>
              <a:t>Screening resource: </a:t>
            </a:r>
            <a:r>
              <a:rPr lang="en-US" dirty="0">
                <a:solidFill>
                  <a:schemeClr val="tx1"/>
                </a:solidFill>
              </a:rPr>
              <a:t>Mental Health, Social-Emotional, And Behavioral Screening And Evaluation Compendium (2nd Ed)</a:t>
            </a:r>
            <a:br>
              <a:rPr lang="en-US" dirty="0">
                <a:solidFill>
                  <a:schemeClr val="tx1"/>
                </a:solidFill>
              </a:rPr>
            </a:br>
            <a:r>
              <a:rPr lang="en-US" dirty="0">
                <a:hlinkClick r:id="rId5"/>
              </a:rPr>
              <a:t>http://cce.astate.edu/pbis/wp-content/uploads/2019/01/Screening-considerations-Compendium-Version-2.pdf</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44" descr="Image result for thank you"/>
          <p:cNvPicPr preferRelativeResize="0"/>
          <p:nvPr/>
        </p:nvPicPr>
        <p:blipFill rotWithShape="1">
          <a:blip r:embed="rId3">
            <a:alphaModFix/>
          </a:blip>
          <a:srcRect t="4898"/>
          <a:stretch/>
        </p:blipFill>
        <p:spPr>
          <a:xfrm>
            <a:off x="2280355" y="324548"/>
            <a:ext cx="6901179" cy="2641675"/>
          </a:xfrm>
          <a:prstGeom prst="rect">
            <a:avLst/>
          </a:prstGeom>
          <a:noFill/>
          <a:ln>
            <a:noFill/>
          </a:ln>
        </p:spPr>
      </p:pic>
      <p:sp>
        <p:nvSpPr>
          <p:cNvPr id="630" name="Google Shape;630;p44"/>
          <p:cNvSpPr txBox="1">
            <a:spLocks noGrp="1"/>
          </p:cNvSpPr>
          <p:nvPr>
            <p:ph type="body" idx="1"/>
          </p:nvPr>
        </p:nvSpPr>
        <p:spPr>
          <a:xfrm>
            <a:off x="1088571" y="2966223"/>
            <a:ext cx="10047516" cy="3108006"/>
          </a:xfrm>
          <a:prstGeom prst="rect">
            <a:avLst/>
          </a:prstGeom>
          <a:noFill/>
          <a:ln>
            <a:noFill/>
          </a:ln>
        </p:spPr>
        <p:txBody>
          <a:bodyPr spcFirstLastPara="1" wrap="square" lIns="91425" tIns="45700" rIns="91425" bIns="45700" anchor="ctr" anchorCtr="0">
            <a:noAutofit/>
          </a:bodyPr>
          <a:lstStyle/>
          <a:p>
            <a:pPr marL="0" lvl="0" indent="0">
              <a:spcBef>
                <a:spcPts val="0"/>
              </a:spcBef>
              <a:buClr>
                <a:srgbClr val="000000"/>
              </a:buClr>
              <a:buNone/>
            </a:pPr>
            <a:r>
              <a:rPr lang="en-US" dirty="0">
                <a:solidFill>
                  <a:srgbClr val="000000"/>
                </a:solidFill>
              </a:rPr>
              <a:t>We appreciate the following for sharing information:</a:t>
            </a:r>
          </a:p>
          <a:p>
            <a:pPr marL="0" lvl="0" indent="0">
              <a:spcBef>
                <a:spcPts val="0"/>
              </a:spcBef>
              <a:buClr>
                <a:srgbClr val="000000"/>
              </a:buClr>
              <a:buNone/>
            </a:pPr>
            <a:endParaRPr lang="en-US" dirty="0">
              <a:solidFill>
                <a:srgbClr val="000000"/>
              </a:solidFill>
            </a:endParaRPr>
          </a:p>
          <a:p>
            <a:pPr marL="173736" lvl="0" indent="-173736" algn="l" rtl="0">
              <a:lnSpc>
                <a:spcPct val="90000"/>
              </a:lnSpc>
              <a:spcAft>
                <a:spcPts val="0"/>
              </a:spcAft>
              <a:buClrTx/>
              <a:buSzPts val="2800"/>
              <a:buChar char="•"/>
            </a:pPr>
            <a:r>
              <a:rPr lang="en-US" dirty="0">
                <a:solidFill>
                  <a:srgbClr val="000000"/>
                </a:solidFill>
              </a:rPr>
              <a:t>Missouri School-Wide Positive Behavior Support</a:t>
            </a:r>
            <a:endParaRPr dirty="0"/>
          </a:p>
          <a:p>
            <a:pPr marL="173736" lvl="0" indent="-173736" algn="l" rtl="0">
              <a:lnSpc>
                <a:spcPct val="90000"/>
              </a:lnSpc>
              <a:spcAft>
                <a:spcPts val="0"/>
              </a:spcAft>
              <a:buClrTx/>
              <a:buSzPts val="2800"/>
              <a:buChar char="•"/>
            </a:pPr>
            <a:r>
              <a:rPr lang="en-US" dirty="0">
                <a:solidFill>
                  <a:srgbClr val="000000"/>
                </a:solidFill>
              </a:rPr>
              <a:t>PBIS OSEP Technical Assistance Center</a:t>
            </a:r>
            <a:endParaRPr dirty="0"/>
          </a:p>
          <a:p>
            <a:pPr marL="173736" lvl="0" indent="-173736" algn="l" rtl="0">
              <a:lnSpc>
                <a:spcPct val="90000"/>
              </a:lnSpc>
              <a:spcAft>
                <a:spcPts val="0"/>
              </a:spcAft>
              <a:buClrTx/>
              <a:buSzPts val="2800"/>
              <a:buChar char="•"/>
            </a:pPr>
            <a:r>
              <a:rPr lang="en-US" dirty="0">
                <a:solidFill>
                  <a:srgbClr val="000000"/>
                </a:solidFill>
              </a:rPr>
              <a:t>Delaware Positive Behavior Support Project </a:t>
            </a:r>
            <a:endParaRPr dirty="0"/>
          </a:p>
          <a:p>
            <a:pPr marL="173736" lvl="0" indent="-173736" algn="l" rtl="0">
              <a:lnSpc>
                <a:spcPct val="90000"/>
              </a:lnSpc>
              <a:spcAft>
                <a:spcPts val="0"/>
              </a:spcAft>
              <a:buClrTx/>
              <a:buSzPts val="2800"/>
              <a:buChar char="•"/>
            </a:pPr>
            <a:r>
              <a:rPr lang="en-US" dirty="0"/>
              <a:t>Michigan Integrated Behavior and Learning Support Initiative</a:t>
            </a:r>
            <a:endParaRPr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libri"/>
              <a:buNone/>
            </a:pPr>
            <a:r>
              <a:rPr lang="en-US" dirty="0">
                <a:solidFill>
                  <a:schemeClr val="lt1"/>
                </a:solidFill>
              </a:rPr>
              <a:t>Assess Current Initiatives and Interventions</a:t>
            </a:r>
            <a:endParaRPr sz="6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What is Already in Place?</a:t>
            </a:r>
          </a:p>
        </p:txBody>
      </p:sp>
      <p:sp>
        <p:nvSpPr>
          <p:cNvPr id="347" name="Google Shape;347;p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3736" lvl="0" indent="-173736" algn="l" rtl="0">
              <a:lnSpc>
                <a:spcPct val="90000"/>
              </a:lnSpc>
              <a:spcAft>
                <a:spcPts val="0"/>
              </a:spcAft>
              <a:buClr>
                <a:schemeClr val="dk1"/>
              </a:buClr>
              <a:buSzPts val="2800"/>
              <a:buChar char="•"/>
            </a:pPr>
            <a:r>
              <a:rPr lang="en-US" dirty="0"/>
              <a:t>What initiatives in the school or district are currently addressing student behavior (e.g., Olweus, Trauma-informed initiative, etc.)?</a:t>
            </a:r>
            <a:endParaRPr dirty="0"/>
          </a:p>
          <a:p>
            <a:pPr marL="173736" lvl="0" indent="-173736" algn="l" rtl="0">
              <a:lnSpc>
                <a:spcPct val="90000"/>
              </a:lnSpc>
              <a:spcAft>
                <a:spcPts val="0"/>
              </a:spcAft>
              <a:buClr>
                <a:schemeClr val="dk1"/>
              </a:buClr>
              <a:buSzPts val="2800"/>
              <a:buChar char="•"/>
            </a:pPr>
            <a:r>
              <a:rPr lang="en-US" dirty="0"/>
              <a:t>What interventions are currently supporting groups of students with common behavior needs (e.g., social skills groups, mentoring, etc.)?</a:t>
            </a:r>
            <a:endParaRPr dirty="0"/>
          </a:p>
          <a:p>
            <a:pPr marL="173736" lvl="0" indent="-173736" algn="l" rtl="0">
              <a:lnSpc>
                <a:spcPct val="90000"/>
              </a:lnSpc>
              <a:spcAft>
                <a:spcPts val="0"/>
              </a:spcAft>
              <a:buClr>
                <a:schemeClr val="dk1"/>
              </a:buClr>
              <a:buSzPts val="2800"/>
              <a:buChar char="•"/>
            </a:pPr>
            <a:r>
              <a:rPr lang="en-US" dirty="0"/>
              <a:t>What interventions are currently in place to support individual students?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5400"/>
              <a:buFont typeface="Calibri"/>
              <a:buNone/>
            </a:pPr>
            <a:r>
              <a:rPr lang="en-US" sz="5400" b="0" i="0" u="none" strike="noStrike" cap="none" dirty="0">
                <a:solidFill>
                  <a:schemeClr val="tx1"/>
                </a:solidFill>
                <a:sym typeface="Calibri"/>
              </a:rPr>
              <a:t>Activity</a:t>
            </a:r>
            <a:endParaRPr dirty="0">
              <a:solidFill>
                <a:schemeClr val="tx1"/>
              </a:solidFill>
            </a:endParaRPr>
          </a:p>
        </p:txBody>
      </p:sp>
      <p:sp>
        <p:nvSpPr>
          <p:cNvPr id="354" name="Google Shape;354;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3736" lvl="0" indent="-173736" algn="l" rtl="0">
              <a:spcBef>
                <a:spcPts val="1000"/>
              </a:spcBef>
              <a:spcAft>
                <a:spcPts val="0"/>
              </a:spcAft>
              <a:buClr>
                <a:schemeClr val="dk1"/>
              </a:buClr>
              <a:buSzPts val="2800"/>
              <a:buChar char="•"/>
            </a:pPr>
            <a:r>
              <a:rPr lang="en-US" dirty="0"/>
              <a:t>D</a:t>
            </a:r>
            <a:r>
              <a:rPr lang="en-US" b="0" i="0" u="none" strike="noStrike" cap="none" dirty="0">
                <a:solidFill>
                  <a:schemeClr val="dk1"/>
                </a:solidFill>
                <a:latin typeface="Calibri"/>
                <a:ea typeface="Calibri"/>
                <a:cs typeface="Calibri"/>
                <a:sym typeface="Calibri"/>
              </a:rPr>
              <a:t>ocument any supports </a:t>
            </a:r>
            <a:r>
              <a:rPr lang="en-US" dirty="0"/>
              <a:t>currently</a:t>
            </a:r>
            <a:r>
              <a:rPr lang="en-US" b="0" i="0" u="none" strike="noStrike" cap="none" dirty="0">
                <a:solidFill>
                  <a:schemeClr val="dk1"/>
                </a:solidFill>
                <a:latin typeface="Calibri"/>
                <a:ea typeface="Calibri"/>
                <a:cs typeface="Calibri"/>
                <a:sym typeface="Calibri"/>
              </a:rPr>
              <a:t> in place for small groups or individual students.</a:t>
            </a:r>
            <a:endParaRPr dirty="0"/>
          </a:p>
          <a:p>
            <a:pPr marL="173736" lvl="0" indent="-173736" algn="l" rtl="0">
              <a:spcBef>
                <a:spcPts val="1000"/>
              </a:spcBef>
              <a:spcAft>
                <a:spcPts val="0"/>
              </a:spcAft>
              <a:buClr>
                <a:schemeClr val="dk1"/>
              </a:buClr>
              <a:buSzPts val="2800"/>
              <a:buChar char="•"/>
            </a:pPr>
            <a:r>
              <a:rPr lang="en-US" dirty="0"/>
              <a:t>What can be incorporated as you build your Tier II systems?</a:t>
            </a:r>
            <a:endParaRPr dirty="0"/>
          </a:p>
          <a:p>
            <a:pPr marL="173736" lvl="0" indent="-173736" algn="l" rtl="0">
              <a:spcBef>
                <a:spcPts val="1000"/>
              </a:spcBef>
              <a:spcAft>
                <a:spcPts val="0"/>
              </a:spcAft>
              <a:buClr>
                <a:schemeClr val="dk1"/>
              </a:buClr>
              <a:buSzPts val="2800"/>
              <a:buChar char="•"/>
            </a:pPr>
            <a:r>
              <a:rPr lang="en-US" dirty="0"/>
              <a:t>The Initiative Inventory (next slide) is a tool to help give a snapshot of current initiatives and resource allocation.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
          <p:cNvSpPr txBox="1"/>
          <p:nvPr/>
        </p:nvSpPr>
        <p:spPr>
          <a:xfrm>
            <a:off x="2452006" y="6362188"/>
            <a:ext cx="5345327" cy="4090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000" b="0" u="none" strike="noStrike" cap="none" dirty="0">
                <a:solidFill>
                  <a:schemeClr val="bg1"/>
                </a:solidFill>
                <a:latin typeface="Calibri" panose="020F0502020204030204" pitchFamily="34" charset="0"/>
                <a:ea typeface="Calibri"/>
                <a:cs typeface="Calibri" panose="020F0502020204030204" pitchFamily="34" charset="0"/>
                <a:sym typeface="Calibri"/>
              </a:rPr>
              <a:t>Adapted from </a:t>
            </a:r>
            <a:r>
              <a:rPr lang="en-US" sz="1000" b="0" u="none" strike="noStrike" cap="none" dirty="0" err="1">
                <a:solidFill>
                  <a:schemeClr val="bg1"/>
                </a:solidFill>
                <a:latin typeface="Calibri" panose="020F0502020204030204" pitchFamily="34" charset="0"/>
                <a:ea typeface="Calibri"/>
                <a:cs typeface="Calibri" panose="020F0502020204030204" pitchFamily="34" charset="0"/>
                <a:sym typeface="Calibri"/>
              </a:rPr>
              <a:t>MiBLSi</a:t>
            </a:r>
            <a:r>
              <a:rPr lang="en-US" sz="1000" b="0" u="none" strike="noStrike" cap="none" dirty="0">
                <a:solidFill>
                  <a:schemeClr val="bg1"/>
                </a:solidFill>
                <a:latin typeface="Calibri" panose="020F0502020204030204" pitchFamily="34" charset="0"/>
                <a:ea typeface="Calibri"/>
                <a:cs typeface="Calibri" panose="020F0502020204030204" pitchFamily="34" charset="0"/>
                <a:sym typeface="Calibri"/>
              </a:rPr>
              <a:t> (4/15/10), ISSA (10/19/09), </a:t>
            </a:r>
            <a:r>
              <a:rPr lang="en-US" sz="1000" b="0" u="none" strike="noStrike" cap="none" dirty="0" err="1">
                <a:solidFill>
                  <a:schemeClr val="bg1"/>
                </a:solidFill>
                <a:latin typeface="Calibri" panose="020F0502020204030204" pitchFamily="34" charset="0"/>
                <a:ea typeface="Calibri"/>
                <a:cs typeface="Calibri" panose="020F0502020204030204" pitchFamily="34" charset="0"/>
                <a:sym typeface="Calibri"/>
              </a:rPr>
              <a:t>G.Sugai</a:t>
            </a:r>
            <a:r>
              <a:rPr lang="en-US" sz="1000" b="0" u="none" strike="noStrike" cap="none" dirty="0">
                <a:solidFill>
                  <a:schemeClr val="bg1"/>
                </a:solidFill>
                <a:latin typeface="Calibri" panose="020F0502020204030204" pitchFamily="34" charset="0"/>
                <a:ea typeface="Calibri"/>
                <a:cs typeface="Calibri" panose="020F0502020204030204" pitchFamily="34" charset="0"/>
                <a:sym typeface="Calibri"/>
              </a:rPr>
              <a:t> (1/26/01)</a:t>
            </a:r>
            <a:endParaRPr sz="1000" b="0" u="none" strike="noStrike" cap="none" dirty="0">
              <a:solidFill>
                <a:schemeClr val="bg1"/>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r>
              <a:rPr lang="en-US" sz="1000" b="0" u="none" strike="noStrike" cap="none" dirty="0">
                <a:solidFill>
                  <a:schemeClr val="bg1"/>
                </a:solidFill>
                <a:latin typeface="Calibri" panose="020F0502020204030204" pitchFamily="34" charset="0"/>
                <a:ea typeface="Calibri"/>
                <a:cs typeface="Calibri" panose="020F0502020204030204" pitchFamily="34" charset="0"/>
                <a:sym typeface="Calibri"/>
              </a:rPr>
              <a:t>Learn more from implementation.fpg.unc.edu</a:t>
            </a:r>
            <a:endParaRPr sz="1000" b="0" u="none" strike="noStrike" cap="none" dirty="0">
              <a:solidFill>
                <a:schemeClr val="bg1"/>
              </a:solidFill>
              <a:latin typeface="Calibri" panose="020F0502020204030204" pitchFamily="34" charset="0"/>
              <a:cs typeface="Calibri" panose="020F0502020204030204" pitchFamily="34" charset="0"/>
              <a:sym typeface="Arial"/>
            </a:endParaRPr>
          </a:p>
        </p:txBody>
      </p:sp>
      <p:pic>
        <p:nvPicPr>
          <p:cNvPr id="362" name="Google Shape;362;p8"/>
          <p:cNvPicPr preferRelativeResize="0"/>
          <p:nvPr/>
        </p:nvPicPr>
        <p:blipFill rotWithShape="1">
          <a:blip r:embed="rId3">
            <a:alphaModFix/>
          </a:blip>
          <a:srcRect l="18000" t="8889" r="19098" b="21600"/>
          <a:stretch/>
        </p:blipFill>
        <p:spPr>
          <a:xfrm>
            <a:off x="211840" y="291301"/>
            <a:ext cx="9296665" cy="57790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9"/>
          <p:cNvSpPr txBox="1">
            <a:spLocks noGrp="1"/>
          </p:cNvSpPr>
          <p:nvPr>
            <p:ph type="title"/>
          </p:nvPr>
        </p:nvSpPr>
        <p:spPr>
          <a:xfrm>
            <a:off x="882267" y="2535448"/>
            <a:ext cx="1095050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dirty="0">
                <a:solidFill>
                  <a:schemeClr val="lt1"/>
                </a:solidFill>
              </a:rPr>
              <a:t>Developing a System for Identifying Students for Tier II Interventions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4594</Words>
  <Application>Microsoft Office PowerPoint</Application>
  <PresentationFormat>Widescreen</PresentationFormat>
  <Paragraphs>527</Paragraphs>
  <Slides>44</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Georgia</vt:lpstr>
      <vt:lpstr>Noto Sans Symbols</vt:lpstr>
      <vt:lpstr>Trebuchet MS</vt:lpstr>
      <vt:lpstr>Office Theme</vt:lpstr>
      <vt:lpstr>Office Theme</vt:lpstr>
      <vt:lpstr>Identifying Students  for Tier II Interventions</vt:lpstr>
      <vt:lpstr>Purpose of This Module To guide schools and teams in creating a system for identifying and referring students for Tier II interventions </vt:lpstr>
      <vt:lpstr>Objectives</vt:lpstr>
      <vt:lpstr>PowerPoint Presentation</vt:lpstr>
      <vt:lpstr>Assess Current Initiatives and Interventions</vt:lpstr>
      <vt:lpstr>What is Already in Place?</vt:lpstr>
      <vt:lpstr>Activity</vt:lpstr>
      <vt:lpstr>PowerPoint Presentation</vt:lpstr>
      <vt:lpstr>Developing a System for Identifying Students for Tier II Interventions</vt:lpstr>
      <vt:lpstr>What is Needed?</vt:lpstr>
      <vt:lpstr>Data Decision Rules</vt:lpstr>
      <vt:lpstr>What are Data Decision Rules?</vt:lpstr>
      <vt:lpstr>Developing Data Decision Rules:  Where Do You Begin?</vt:lpstr>
      <vt:lpstr>Some Things to Consider</vt:lpstr>
      <vt:lpstr>Some Other Considerations</vt:lpstr>
      <vt:lpstr>Identify five students that might benefit from Tier II support.</vt:lpstr>
      <vt:lpstr>PowerPoint Presentation</vt:lpstr>
      <vt:lpstr>Other Data Decision Rules:  Progress Monitoring</vt:lpstr>
      <vt:lpstr>PowerPoint Presentation</vt:lpstr>
      <vt:lpstr>Procedures for Referring Students to Tier II Interventions</vt:lpstr>
      <vt:lpstr>Things to Consider</vt:lpstr>
      <vt:lpstr>Review School-wide Data</vt:lpstr>
      <vt:lpstr> Develop Procedures: Step 1 </vt:lpstr>
      <vt:lpstr>Develop Procedures: Step 2</vt:lpstr>
      <vt:lpstr>Develop Procedures: Step 3</vt:lpstr>
      <vt:lpstr>Develop Procedures: Step 4</vt:lpstr>
      <vt:lpstr>Example: Process for Teacher Referral</vt:lpstr>
      <vt:lpstr>PowerPoint Presentation</vt:lpstr>
      <vt:lpstr>PowerPoint Presentation</vt:lpstr>
      <vt:lpstr>Example: Process For Parent Referral</vt:lpstr>
      <vt:lpstr>Develop Procedures: Step 5</vt:lpstr>
      <vt:lpstr>Develop Procedures: Step 6</vt:lpstr>
      <vt:lpstr>Some Tier II Interventions and How They Target Function of Behavior</vt:lpstr>
      <vt:lpstr>PowerPoint Presentation</vt:lpstr>
      <vt:lpstr>Screening Tools</vt:lpstr>
      <vt:lpstr>Why Consider Screening Tools?</vt:lpstr>
      <vt:lpstr>Example of a Screening Tool</vt:lpstr>
      <vt:lpstr>Screening Tool Resource</vt:lpstr>
      <vt:lpstr>Do it With Fidelity!</vt:lpstr>
      <vt:lpstr>2.3 Screening</vt:lpstr>
      <vt:lpstr>2.4 Request for Assistance</vt:lpstr>
      <vt:lpstr>Summary</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Students  for Tier II Interventions</dc:title>
  <dc:creator>Office of Behavioral Research &amp; Eval</dc:creator>
  <cp:lastModifiedBy>Rebecca Hegger</cp:lastModifiedBy>
  <cp:revision>48</cp:revision>
  <dcterms:created xsi:type="dcterms:W3CDTF">2019-03-21T18:11:05Z</dcterms:created>
  <dcterms:modified xsi:type="dcterms:W3CDTF">2020-07-07T18:22:36Z</dcterms:modified>
</cp:coreProperties>
</file>