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2" roundtripDataSignature="AMtx7mgnI3Z7aPuL5LYs6EP9y3b7kJXx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2D5C586-0D11-4E97-8709-16A351F12CA5}">
  <a:tblStyle styleId="{22D5C586-0D11-4E97-8709-16A351F12CA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bisapps.org/Resources/SWIS%20Publications/SWPBIS%20Tiered%20Fidelity%20Inventory%20(TFI).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sible-learning.org/hattie-ranking-influences-effect-sizes-learning-achievemen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irn.fpg.unc.edu/ai-hub"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265" name="Google Shape;265;p1: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10: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Clr>
                <a:schemeClr val="dk1"/>
              </a:buClr>
              <a:buSzPts val="1200"/>
              <a:buFont typeface="Calibri"/>
              <a:buNone/>
            </a:pPr>
            <a:r>
              <a:t/>
            </a:r>
            <a:endParaRPr/>
          </a:p>
        </p:txBody>
      </p:sp>
      <p:sp>
        <p:nvSpPr>
          <p:cNvPr id="330" name="Google Shape;330;p1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n-US"/>
              <a:t>Trainer Notes:</a:t>
            </a:r>
            <a:endParaRPr/>
          </a:p>
          <a:p>
            <a:pPr indent="-173736" lvl="0" marL="173736" rtl="0" algn="l">
              <a:lnSpc>
                <a:spcPct val="90000"/>
              </a:lnSpc>
              <a:spcBef>
                <a:spcPts val="1000"/>
              </a:spcBef>
              <a:spcAft>
                <a:spcPts val="0"/>
              </a:spcAft>
              <a:buClr>
                <a:schemeClr val="dk1"/>
              </a:buClr>
              <a:buSzPts val="1400"/>
              <a:buFont typeface="Arial"/>
              <a:buChar char="•"/>
            </a:pPr>
            <a:r>
              <a:rPr lang="en-US"/>
              <a:t>Critical components of Tier II: </a:t>
            </a:r>
            <a:endParaRPr/>
          </a:p>
          <a:p>
            <a:pPr indent="-173736" lvl="2" marL="457200" rtl="0" algn="l">
              <a:lnSpc>
                <a:spcPct val="90000"/>
              </a:lnSpc>
              <a:spcBef>
                <a:spcPts val="1000"/>
              </a:spcBef>
              <a:spcAft>
                <a:spcPts val="0"/>
              </a:spcAft>
              <a:buClr>
                <a:schemeClr val="dk1"/>
              </a:buClr>
              <a:buSzPts val="1400"/>
              <a:buFont typeface="Arial"/>
              <a:buChar char="•"/>
            </a:pPr>
            <a:r>
              <a:rPr lang="en-US"/>
              <a:t>System for identifying students at risk of escalating problem behaviors that do not need individualized intervention plans</a:t>
            </a:r>
            <a:endParaRPr/>
          </a:p>
          <a:p>
            <a:pPr indent="-173736" lvl="2" marL="457200" rtl="0" algn="l">
              <a:lnSpc>
                <a:spcPct val="90000"/>
              </a:lnSpc>
              <a:spcBef>
                <a:spcPts val="1000"/>
              </a:spcBef>
              <a:spcAft>
                <a:spcPts val="0"/>
              </a:spcAft>
              <a:buClr>
                <a:schemeClr val="dk1"/>
              </a:buClr>
              <a:buSzPts val="1400"/>
              <a:buFont typeface="Arial"/>
              <a:buChar char="•"/>
            </a:pPr>
            <a:r>
              <a:rPr lang="en-US"/>
              <a:t>A process for determining students’ function of behavior (motivation for behavior) to make appropriate placement into an intervention</a:t>
            </a:r>
            <a:endParaRPr/>
          </a:p>
          <a:p>
            <a:pPr indent="-173736" lvl="2" marL="457200" rtl="0" algn="l">
              <a:lnSpc>
                <a:spcPct val="90000"/>
              </a:lnSpc>
              <a:spcBef>
                <a:spcPts val="1000"/>
              </a:spcBef>
              <a:spcAft>
                <a:spcPts val="0"/>
              </a:spcAft>
              <a:buClr>
                <a:schemeClr val="dk1"/>
              </a:buClr>
              <a:buSzPts val="1400"/>
              <a:buFont typeface="Arial"/>
              <a:buChar char="•"/>
            </a:pPr>
            <a:r>
              <a:rPr lang="en-US"/>
              <a:t>Students will always continue to have access to ALL Tier I practices. Tier II interventions will be linked to the school-wide expectations (e.g., progress monitoring will look at how well students follow expectations, students will receive more feedback and acknowledgement, etc.). This connection will be crucial for progress monitoring at Tiers II and III.</a:t>
            </a:r>
            <a:endParaRPr/>
          </a:p>
          <a:p>
            <a:pPr indent="-173736" lvl="2" marL="457200" marR="0" rtl="0" algn="l">
              <a:lnSpc>
                <a:spcPct val="90000"/>
              </a:lnSpc>
              <a:spcBef>
                <a:spcPts val="1000"/>
              </a:spcBef>
              <a:spcAft>
                <a:spcPts val="0"/>
              </a:spcAft>
              <a:buClr>
                <a:schemeClr val="dk1"/>
              </a:buClr>
              <a:buSzPts val="1200"/>
              <a:buFont typeface="Arial"/>
              <a:buChar char="•"/>
            </a:pPr>
            <a:r>
              <a:rPr lang="en-US"/>
              <a:t>Monitor the student’s progress to make decisions about the intervention.</a:t>
            </a:r>
            <a:endParaRPr/>
          </a:p>
          <a:p>
            <a:pPr indent="-173736" lvl="1" marL="173736" marR="0" rtl="0" algn="l">
              <a:lnSpc>
                <a:spcPct val="90000"/>
              </a:lnSpc>
              <a:spcBef>
                <a:spcPts val="1000"/>
              </a:spcBef>
              <a:spcAft>
                <a:spcPts val="0"/>
              </a:spcAft>
              <a:buClr>
                <a:schemeClr val="dk1"/>
              </a:buClr>
              <a:buSzPts val="1200"/>
              <a:buFont typeface="Arial"/>
              <a:buChar char="•"/>
            </a:pPr>
            <a:r>
              <a:rPr lang="en-US"/>
              <a:t>Note that all of these components rely on data for both input and progress monitoring. We will talk about that in the next slide.</a:t>
            </a:r>
            <a:endParaRPr/>
          </a:p>
        </p:txBody>
      </p:sp>
      <p:sp>
        <p:nvSpPr>
          <p:cNvPr id="336" name="Google Shape;33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p1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400"/>
              <a:buFont typeface="Calibri"/>
              <a:buNone/>
            </a:pPr>
            <a:r>
              <a:rPr lang="en-US"/>
              <a:t>Trainer Notes:</a:t>
            </a:r>
            <a:endParaRPr/>
          </a:p>
          <a:p>
            <a:pPr indent="-171450" lvl="0" marL="171450" marR="0" rtl="0" algn="l">
              <a:lnSpc>
                <a:spcPct val="90000"/>
              </a:lnSpc>
              <a:spcBef>
                <a:spcPts val="1000"/>
              </a:spcBef>
              <a:spcAft>
                <a:spcPts val="0"/>
              </a:spcAft>
              <a:buClr>
                <a:srgbClr val="000000"/>
              </a:buClr>
              <a:buSzPts val="1400"/>
              <a:buFont typeface="Arial"/>
              <a:buChar char="•"/>
            </a:pPr>
            <a:r>
              <a:rPr b="0" i="0" lang="en-US" sz="1200" u="none" cap="none" strike="noStrike">
                <a:solidFill>
                  <a:schemeClr val="dk1"/>
                </a:solidFill>
                <a:latin typeface="Calibri"/>
                <a:ea typeface="Calibri"/>
                <a:cs typeface="Calibri"/>
                <a:sym typeface="Calibri"/>
              </a:rPr>
              <a:t>Take a moment here to review how data are used throughout the RTI process at all three tiers.</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The next slide will be a bigger discussion on different kinds of data-based decision making, specifically at Tier II.</a:t>
            </a:r>
            <a:endParaRPr/>
          </a:p>
        </p:txBody>
      </p:sp>
      <p:sp>
        <p:nvSpPr>
          <p:cNvPr id="359" name="Google Shape;359;p1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1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13: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Calibri"/>
              <a:buNone/>
            </a:pPr>
            <a:r>
              <a:rPr b="0" i="0" lang="en-US" sz="1200" u="none" cap="none" strike="noStrike">
                <a:solidFill>
                  <a:schemeClr val="dk1"/>
                </a:solidFill>
                <a:latin typeface="Calibri"/>
                <a:ea typeface="Calibri"/>
                <a:cs typeface="Calibri"/>
                <a:sym typeface="Calibri"/>
              </a:rPr>
              <a:t>Trainer Notes: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0" i="0" lang="en-US" sz="1200" u="none" cap="none" strike="noStrike">
                <a:solidFill>
                  <a:schemeClr val="dk1"/>
                </a:solidFill>
                <a:latin typeface="Calibri"/>
                <a:ea typeface="Calibri"/>
                <a:cs typeface="Calibri"/>
                <a:sym typeface="Calibri"/>
              </a:rPr>
              <a:t>(This could be an activity or a discussion.)</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At Tier I, school-wide data are reviewed regularly to look for school-wide issues that need to be addressed. </a:t>
            </a:r>
            <a:endParaRPr/>
          </a:p>
          <a:p>
            <a:pPr indent="-171450" lvl="1" marL="45720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The Tier II team can also review these data to determine which students would benefit from Tier II supports.</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The district needs to know the needs of the schools and their status of implementation of PBIS to plan how they will support the schools. </a:t>
            </a:r>
            <a:endParaRPr/>
          </a:p>
          <a:p>
            <a:pPr indent="-171450" lvl="1" marL="45720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Districts have different goals and strategic plans, and regular assessment will help them organize and plan.</a:t>
            </a:r>
            <a:endParaRPr/>
          </a:p>
          <a:p>
            <a:pPr indent="-171450" lvl="1" marL="45720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These assessments will also help districts understand where they need to build capacity (e.g., Tier II training, interventions, data system support, etc.).</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The Tiered Fidelity Tool (TFI), or another fidelity tool, should be used by schools on an ongoing basis to determine if they are implementing PBIS as it was intended. The TFI can be found here: </a:t>
            </a:r>
            <a:r>
              <a:rPr lang="en-US" u="sng">
                <a:solidFill>
                  <a:schemeClr val="hlink"/>
                </a:solidFill>
                <a:hlinkClick r:id="rId2"/>
              </a:rPr>
              <a:t>https://www.pbisapps.org/Resources/SWIS%20Publications/SWPBIS%20Tiered%20Fidelity%20Inventory%20(TFI).pdf</a:t>
            </a:r>
            <a:endParaRPr b="0" i="0" sz="1200" u="none" cap="none" strike="noStrike">
              <a:solidFill>
                <a:schemeClr val="dk1"/>
              </a:solidFill>
              <a:latin typeface="Calibri"/>
              <a:ea typeface="Calibri"/>
              <a:cs typeface="Calibri"/>
              <a:sym typeface="Calibri"/>
            </a:endParaRPr>
          </a:p>
          <a:p>
            <a:pPr indent="-171450" lvl="1" marL="45720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This fidelity tool can be used as a baseline, as progress monitoring, and as a yearly fidelity check.</a:t>
            </a:r>
            <a:endParaRPr/>
          </a:p>
          <a:p>
            <a:pPr indent="-171450" lvl="1" marL="45720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It is important to have Tier I implemented with fidelity before beginning Tier II implementation.</a:t>
            </a:r>
            <a:endParaRPr/>
          </a:p>
        </p:txBody>
      </p:sp>
      <p:sp>
        <p:nvSpPr>
          <p:cNvPr id="368" name="Google Shape;368;p13: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1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4: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Calibri"/>
              <a:buNone/>
            </a:pPr>
            <a:r>
              <a:t/>
            </a:r>
            <a:endParaRPr/>
          </a:p>
        </p:txBody>
      </p:sp>
      <p:sp>
        <p:nvSpPr>
          <p:cNvPr id="388" name="Google Shape;388;p14: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p15:notes"/>
          <p:cNvSpPr txBox="1"/>
          <p:nvPr>
            <p:ph idx="1" type="body"/>
          </p:nvPr>
        </p:nvSpPr>
        <p:spPr>
          <a:xfrm>
            <a:off x="76200" y="4343400"/>
            <a:ext cx="60960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rPr lang="en-US"/>
              <a:t>Trainer Notes: </a:t>
            </a:r>
            <a:endParaRPr/>
          </a:p>
          <a:p>
            <a:pPr indent="-173736" lvl="0" marL="173736" rtl="0" algn="l">
              <a:lnSpc>
                <a:spcPct val="90000"/>
              </a:lnSpc>
              <a:spcBef>
                <a:spcPts val="1000"/>
              </a:spcBef>
              <a:spcAft>
                <a:spcPts val="0"/>
              </a:spcAft>
              <a:buClr>
                <a:schemeClr val="dk1"/>
              </a:buClr>
              <a:buSzPts val="1400"/>
              <a:buFont typeface="Arial"/>
              <a:buChar char="•"/>
            </a:pPr>
            <a:r>
              <a:rPr lang="en-US"/>
              <a:t>All PBIS interventions are linked to the school-wide expectations. </a:t>
            </a:r>
            <a:endParaRPr/>
          </a:p>
          <a:p>
            <a:pPr indent="-173736" lvl="1" marL="173736" rtl="0" algn="l">
              <a:lnSpc>
                <a:spcPct val="90000"/>
              </a:lnSpc>
              <a:spcBef>
                <a:spcPts val="1000"/>
              </a:spcBef>
              <a:spcAft>
                <a:spcPts val="0"/>
              </a:spcAft>
              <a:buClr>
                <a:schemeClr val="dk1"/>
              </a:buClr>
              <a:buSzPts val="1400"/>
              <a:buFont typeface="Arial"/>
              <a:buChar char="•"/>
            </a:pPr>
            <a:r>
              <a:rPr lang="en-US"/>
              <a:t>Students can be placed into an intervention at any given time because they are always available.</a:t>
            </a:r>
            <a:endParaRPr/>
          </a:p>
          <a:p>
            <a:pPr indent="-173736" lvl="1" marL="173736" rtl="0" algn="l">
              <a:lnSpc>
                <a:spcPct val="90000"/>
              </a:lnSpc>
              <a:spcBef>
                <a:spcPts val="1000"/>
              </a:spcBef>
              <a:spcAft>
                <a:spcPts val="0"/>
              </a:spcAft>
              <a:buClr>
                <a:schemeClr val="dk1"/>
              </a:buClr>
              <a:buSzPts val="1400"/>
              <a:buFont typeface="Arial"/>
              <a:buChar char="•"/>
            </a:pPr>
            <a:r>
              <a:rPr lang="en-US"/>
              <a:t>Once a student is identified as eligible for intervention, they should be placed as soon as possible.</a:t>
            </a:r>
            <a:endParaRPr/>
          </a:p>
          <a:p>
            <a:pPr indent="-173736" lvl="0" marL="173736" rtl="0" algn="l">
              <a:lnSpc>
                <a:spcPct val="90000"/>
              </a:lnSpc>
              <a:spcBef>
                <a:spcPts val="1000"/>
              </a:spcBef>
              <a:spcAft>
                <a:spcPts val="0"/>
              </a:spcAft>
              <a:buClr>
                <a:schemeClr val="dk1"/>
              </a:buClr>
              <a:buSzPts val="1400"/>
              <a:buFont typeface="Arial"/>
              <a:buChar char="•"/>
            </a:pPr>
            <a:r>
              <a:rPr lang="en-US"/>
              <a:t>Progress (student’s response to intervention) is assessed often – at least every two weeks. If it’s determined that the student is not making the desired progress, the intervention can be modified to focus on specific skills, etc. </a:t>
            </a:r>
            <a:endParaRPr/>
          </a:p>
          <a:p>
            <a:pPr indent="-173736" lvl="0" marL="173736" rtl="0" algn="l">
              <a:lnSpc>
                <a:spcPct val="90000"/>
              </a:lnSpc>
              <a:spcBef>
                <a:spcPts val="1000"/>
              </a:spcBef>
              <a:spcAft>
                <a:spcPts val="0"/>
              </a:spcAft>
              <a:buClr>
                <a:schemeClr val="dk1"/>
              </a:buClr>
              <a:buSzPts val="1400"/>
              <a:buFont typeface="Arial"/>
              <a:buChar char="•"/>
            </a:pPr>
            <a:r>
              <a:rPr lang="en-US"/>
              <a:t>The interventions should include structured prompts (adults actively reminding students of expectations and replacement behaviors that they are working on).</a:t>
            </a:r>
            <a:endParaRPr/>
          </a:p>
          <a:p>
            <a:pPr indent="-173736" lvl="0" marL="173736" rtl="0" algn="l">
              <a:lnSpc>
                <a:spcPct val="90000"/>
              </a:lnSpc>
              <a:spcBef>
                <a:spcPts val="1000"/>
              </a:spcBef>
              <a:spcAft>
                <a:spcPts val="0"/>
              </a:spcAft>
              <a:buClr>
                <a:schemeClr val="dk1"/>
              </a:buClr>
              <a:buSzPts val="1400"/>
              <a:buFont typeface="Arial"/>
              <a:buChar char="•"/>
            </a:pPr>
            <a:r>
              <a:rPr lang="en-US"/>
              <a:t>Another component of Tier II interventions is positive, corrective feedback. Students need to know if they’re not meeting their behavior goals or expectations, but the feedback needs to be constructive and positive.</a:t>
            </a:r>
            <a:endParaRPr/>
          </a:p>
          <a:p>
            <a:pPr indent="-173736" lvl="0" marL="173736" rtl="0" algn="l">
              <a:lnSpc>
                <a:spcPct val="90000"/>
              </a:lnSpc>
              <a:spcBef>
                <a:spcPts val="1000"/>
              </a:spcBef>
              <a:spcAft>
                <a:spcPts val="0"/>
              </a:spcAft>
              <a:buClr>
                <a:schemeClr val="dk1"/>
              </a:buClr>
              <a:buSzPts val="1400"/>
              <a:buFont typeface="Arial"/>
              <a:buChar char="•"/>
            </a:pPr>
            <a:r>
              <a:rPr lang="en-US"/>
              <a:t>Students need to have opportunities to practice – to generalize the new behaviors or skills they have learned.</a:t>
            </a:r>
            <a:endParaRPr/>
          </a:p>
          <a:p>
            <a:pPr indent="-173736" lvl="0" marL="173736" rtl="0" algn="l">
              <a:lnSpc>
                <a:spcPct val="90000"/>
              </a:lnSpc>
              <a:spcBef>
                <a:spcPts val="1000"/>
              </a:spcBef>
              <a:spcAft>
                <a:spcPts val="0"/>
              </a:spcAft>
              <a:buClr>
                <a:schemeClr val="dk1"/>
              </a:buClr>
              <a:buSzPts val="1400"/>
              <a:buFont typeface="Arial"/>
              <a:buChar char="•"/>
            </a:pPr>
            <a:r>
              <a:rPr lang="en-US"/>
              <a:t>It is important to communicate with parents/guardians so they are aware of what the student is learning and can help support them at home; they need to know if the intervention is working.</a:t>
            </a:r>
            <a:endParaRPr/>
          </a:p>
          <a:p>
            <a:pPr indent="-173736" lvl="0" marL="173736" rtl="0" algn="l">
              <a:lnSpc>
                <a:spcPct val="90000"/>
              </a:lnSpc>
              <a:spcBef>
                <a:spcPts val="1000"/>
              </a:spcBef>
              <a:spcAft>
                <a:spcPts val="0"/>
              </a:spcAft>
              <a:buClr>
                <a:schemeClr val="dk1"/>
              </a:buClr>
              <a:buSzPts val="1400"/>
              <a:buFont typeface="Arial"/>
              <a:buChar char="•"/>
            </a:pPr>
            <a:r>
              <a:rPr lang="en-US"/>
              <a:t>The students entering interventions will require orientation. It’s important for the student to have the best setup for success, so they will need to know about the intervention, why they are in it, and what they are supposed to do. </a:t>
            </a:r>
            <a:endParaRPr/>
          </a:p>
          <a:p>
            <a:pPr indent="-173736" lvl="0" marL="173736" rtl="0" algn="l">
              <a:lnSpc>
                <a:spcPct val="90000"/>
              </a:lnSpc>
              <a:spcBef>
                <a:spcPts val="1000"/>
              </a:spcBef>
              <a:spcAft>
                <a:spcPts val="0"/>
              </a:spcAft>
              <a:buClr>
                <a:schemeClr val="dk1"/>
              </a:buClr>
              <a:buSzPts val="1400"/>
              <a:buFont typeface="Arial"/>
              <a:buChar char="•"/>
            </a:pPr>
            <a:r>
              <a:rPr lang="en-US"/>
              <a:t>Staff, substitutes, and anyone else that may have to interact or give feedback to students in interventions will also need an orientation.</a:t>
            </a:r>
            <a:endParaRPr/>
          </a:p>
        </p:txBody>
      </p:sp>
      <p:sp>
        <p:nvSpPr>
          <p:cNvPr id="393" name="Google Shape;39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p1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16: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Clr>
                <a:schemeClr val="dk1"/>
              </a:buClr>
              <a:buSzPts val="1400"/>
              <a:buFont typeface="Arial"/>
              <a:buNone/>
            </a:pPr>
            <a:r>
              <a:rPr lang="en-US"/>
              <a:t>Trainer Notes: </a:t>
            </a:r>
            <a:endParaRPr/>
          </a:p>
          <a:p>
            <a:pPr indent="-171450" lvl="0" marL="171450" rtl="0" algn="l">
              <a:lnSpc>
                <a:spcPct val="90000"/>
              </a:lnSpc>
              <a:spcBef>
                <a:spcPts val="1000"/>
              </a:spcBef>
              <a:spcAft>
                <a:spcPts val="0"/>
              </a:spcAft>
              <a:buClr>
                <a:schemeClr val="dk1"/>
              </a:buClr>
              <a:buSzPts val="1400"/>
              <a:buFont typeface="Arial"/>
              <a:buChar char="•"/>
            </a:pPr>
            <a:r>
              <a:rPr lang="en-US"/>
              <a:t>Check-in, Check-out (CICO) is for use with students who need more adult attention and reinforcement throughout the day. Students “check in” with a designated staff member to get feedback on how well they are following the expectations. </a:t>
            </a:r>
            <a:endParaRPr/>
          </a:p>
          <a:p>
            <a:pPr indent="-171450" lvl="0" marL="171450" rtl="0" algn="l">
              <a:lnSpc>
                <a:spcPct val="90000"/>
              </a:lnSpc>
              <a:spcBef>
                <a:spcPts val="1000"/>
              </a:spcBef>
              <a:spcAft>
                <a:spcPts val="0"/>
              </a:spcAft>
              <a:buClr>
                <a:schemeClr val="dk1"/>
              </a:buClr>
              <a:buSzPts val="1400"/>
              <a:buFont typeface="Arial"/>
              <a:buChar char="•"/>
            </a:pPr>
            <a:r>
              <a:rPr lang="en-US"/>
              <a:t>Instructional groups give students extra instruction in areas like social or language skills, or just extra instruction on the expectations.  </a:t>
            </a:r>
            <a:endParaRPr/>
          </a:p>
          <a:p>
            <a:pPr indent="-171450" lvl="0" marL="171450" rtl="0" algn="l">
              <a:lnSpc>
                <a:spcPct val="90000"/>
              </a:lnSpc>
              <a:spcBef>
                <a:spcPts val="1000"/>
              </a:spcBef>
              <a:spcAft>
                <a:spcPts val="0"/>
              </a:spcAft>
              <a:buClr>
                <a:schemeClr val="dk1"/>
              </a:buClr>
              <a:buSzPts val="1400"/>
              <a:buFont typeface="Arial"/>
              <a:buChar char="•"/>
            </a:pPr>
            <a:r>
              <a:rPr lang="en-US"/>
              <a:t>Mentoring is for students that lack engagement in school academically and/or socially. </a:t>
            </a:r>
            <a:endParaRPr/>
          </a:p>
          <a:p>
            <a:pPr indent="-171450" lvl="0" marL="171450" rtl="0" algn="l">
              <a:lnSpc>
                <a:spcPct val="90000"/>
              </a:lnSpc>
              <a:spcBef>
                <a:spcPts val="1000"/>
              </a:spcBef>
              <a:spcAft>
                <a:spcPts val="0"/>
              </a:spcAft>
              <a:buClr>
                <a:schemeClr val="dk1"/>
              </a:buClr>
              <a:buSzPts val="1400"/>
              <a:buFont typeface="Arial"/>
              <a:buChar char="•"/>
            </a:pPr>
            <a:r>
              <a:rPr lang="en-US"/>
              <a:t>Self-monitoring is used to help students learn to monitor and correct their behavior, with occasional check-ins with adults. This intervention is often used with the other interventions as students taper off of them.</a:t>
            </a:r>
            <a:endParaRPr/>
          </a:p>
          <a:p>
            <a:pPr indent="-171450" lvl="0" marL="171450" rtl="0" algn="l">
              <a:lnSpc>
                <a:spcPct val="90000"/>
              </a:lnSpc>
              <a:spcBef>
                <a:spcPts val="1000"/>
              </a:spcBef>
              <a:spcAft>
                <a:spcPts val="0"/>
              </a:spcAft>
              <a:buClr>
                <a:schemeClr val="dk1"/>
              </a:buClr>
              <a:buSzPts val="1400"/>
              <a:buFont typeface="Arial"/>
              <a:buChar char="•"/>
            </a:pPr>
            <a:r>
              <a:rPr lang="en-US"/>
              <a:t>According to meta-research by John Hattie, </a:t>
            </a:r>
            <a:r>
              <a:rPr b="0" i="0" lang="en-US" sz="1200" u="none" cap="none" strike="noStrike">
                <a:solidFill>
                  <a:schemeClr val="dk1"/>
                </a:solidFill>
                <a:latin typeface="Calibri"/>
                <a:ea typeface="Calibri"/>
                <a:cs typeface="Calibri"/>
                <a:sym typeface="Calibri"/>
              </a:rPr>
              <a:t>Hattie identifies RTI as “an educational approach that provides early, systematic assistance to children who are struggling in one or many areas of their learning. The goal of RTI is for students to respond to the intervention, close gaps, and reach a point where they can independently sustain growth in relation to their peers.” RTI has one of the highest effect sizes (#3 out of hundreds) on student outcomes. </a:t>
            </a:r>
            <a:endParaRPr/>
          </a:p>
          <a:p>
            <a:pPr indent="-171450" lvl="1" marL="457200" rtl="0" algn="l">
              <a:lnSpc>
                <a:spcPct val="90000"/>
              </a:lnSpc>
              <a:spcBef>
                <a:spcPts val="1000"/>
              </a:spcBef>
              <a:spcAft>
                <a:spcPts val="0"/>
              </a:spcAft>
              <a:buClr>
                <a:schemeClr val="dk1"/>
              </a:buClr>
              <a:buSzPts val="1400"/>
              <a:buFont typeface="Arial"/>
              <a:buChar char="•"/>
            </a:pPr>
            <a:r>
              <a:rPr lang="en-US"/>
              <a:t>For more information on Hattie’s Research, visit this website:  </a:t>
            </a:r>
            <a:r>
              <a:rPr lang="en-US" u="sng">
                <a:solidFill>
                  <a:schemeClr val="hlink"/>
                </a:solidFill>
                <a:hlinkClick r:id="rId2"/>
              </a:rPr>
              <a:t>https://visible-learning.org/hattie-ranking-influences-effect-sizes-learning-achievement/</a:t>
            </a:r>
            <a:r>
              <a:rPr lang="en-US"/>
              <a:t> </a:t>
            </a:r>
            <a:endParaRPr/>
          </a:p>
          <a:p>
            <a:pPr indent="0" lvl="1" marL="457200" rtl="0" algn="l">
              <a:lnSpc>
                <a:spcPct val="100000"/>
              </a:lnSpc>
              <a:spcBef>
                <a:spcPts val="0"/>
              </a:spcBef>
              <a:spcAft>
                <a:spcPts val="0"/>
              </a:spcAft>
              <a:buClr>
                <a:schemeClr val="dk1"/>
              </a:buClr>
              <a:buSzPts val="1400"/>
              <a:buFont typeface="Arial"/>
              <a:buNone/>
            </a:pPr>
            <a:r>
              <a:t/>
            </a:r>
            <a:endParaRPr/>
          </a:p>
        </p:txBody>
      </p:sp>
      <p:sp>
        <p:nvSpPr>
          <p:cNvPr id="400" name="Google Shape;400;p16: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p1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17:notes"/>
          <p:cNvSpPr txBox="1"/>
          <p:nvPr>
            <p:ph idx="1" type="body"/>
          </p:nvPr>
        </p:nvSpPr>
        <p:spPr>
          <a:xfrm>
            <a:off x="421105" y="4480004"/>
            <a:ext cx="5899685"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Clr>
                <a:schemeClr val="dk1"/>
              </a:buClr>
              <a:buSzPts val="1400"/>
              <a:buFont typeface="Arial"/>
              <a:buNone/>
            </a:pPr>
            <a:r>
              <a:rPr lang="en-US"/>
              <a:t>Trainer Notes:</a:t>
            </a:r>
            <a:endParaRPr/>
          </a:p>
          <a:p>
            <a:pPr indent="-173736" lvl="0" marL="173736" rtl="0" algn="l">
              <a:lnSpc>
                <a:spcPct val="90000"/>
              </a:lnSpc>
              <a:spcBef>
                <a:spcPts val="0"/>
              </a:spcBef>
              <a:spcAft>
                <a:spcPts val="0"/>
              </a:spcAft>
              <a:buClr>
                <a:schemeClr val="dk1"/>
              </a:buClr>
              <a:buSzPts val="1400"/>
              <a:buFont typeface="Arial"/>
              <a:buChar char="•"/>
            </a:pPr>
            <a:r>
              <a:rPr lang="en-US"/>
              <a:t>This spreadsheet shows how interventions are chosen based on the student’s function for the behavior.</a:t>
            </a:r>
            <a:endParaRPr/>
          </a:p>
          <a:p>
            <a:pPr indent="-173736" lvl="1" marL="457200" rtl="0" algn="l">
              <a:lnSpc>
                <a:spcPct val="90000"/>
              </a:lnSpc>
              <a:spcBef>
                <a:spcPts val="1000"/>
              </a:spcBef>
              <a:spcAft>
                <a:spcPts val="0"/>
              </a:spcAft>
              <a:buClr>
                <a:schemeClr val="dk1"/>
              </a:buClr>
              <a:buSzPts val="1400"/>
              <a:buFont typeface="Arial"/>
              <a:buChar char="•"/>
            </a:pPr>
            <a:r>
              <a:rPr lang="en-US"/>
              <a:t>The functions of behavior are listed down the left column, with some Tier II interventions listed across the top row. </a:t>
            </a:r>
            <a:endParaRPr/>
          </a:p>
          <a:p>
            <a:pPr indent="-173736" lvl="1" marL="457200" rtl="0" algn="l">
              <a:lnSpc>
                <a:spcPct val="90000"/>
              </a:lnSpc>
              <a:spcBef>
                <a:spcPts val="1000"/>
              </a:spcBef>
              <a:spcAft>
                <a:spcPts val="0"/>
              </a:spcAft>
              <a:buClr>
                <a:schemeClr val="dk1"/>
              </a:buClr>
              <a:buSzPts val="1400"/>
              <a:buFont typeface="Arial"/>
              <a:buChar char="•"/>
            </a:pPr>
            <a:r>
              <a:rPr lang="en-US"/>
              <a:t>The X’s show which interventions are appropriate, based on function.</a:t>
            </a:r>
            <a:endParaRPr/>
          </a:p>
          <a:p>
            <a:pPr indent="-173736" lvl="0" marL="173736" rtl="0" algn="l">
              <a:lnSpc>
                <a:spcPct val="90000"/>
              </a:lnSpc>
              <a:spcBef>
                <a:spcPts val="1000"/>
              </a:spcBef>
              <a:spcAft>
                <a:spcPts val="0"/>
              </a:spcAft>
              <a:buClr>
                <a:schemeClr val="dk1"/>
              </a:buClr>
              <a:buSzPts val="1400"/>
              <a:buFont typeface="Arial"/>
              <a:buChar char="•"/>
            </a:pPr>
            <a:r>
              <a:rPr lang="en-US"/>
              <a:t>The next four slides give very brief overviews of the four interventions shown here.</a:t>
            </a:r>
            <a:endParaRPr/>
          </a:p>
        </p:txBody>
      </p:sp>
      <p:sp>
        <p:nvSpPr>
          <p:cNvPr id="424" name="Google Shape;424;p17: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1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18:notes"/>
          <p:cNvSpPr txBox="1"/>
          <p:nvPr>
            <p:ph idx="1" type="body"/>
          </p:nvPr>
        </p:nvSpPr>
        <p:spPr>
          <a:xfrm>
            <a:off x="445168" y="4480004"/>
            <a:ext cx="5875622"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Clr>
                <a:schemeClr val="dk1"/>
              </a:buClr>
              <a:buSzPts val="1400"/>
              <a:buFont typeface="Arial"/>
              <a:buNone/>
            </a:pPr>
            <a:r>
              <a:rPr lang="en-US"/>
              <a:t>Trainer Notes:</a:t>
            </a:r>
            <a:endParaRPr/>
          </a:p>
          <a:p>
            <a:pPr indent="-173736" lvl="0" marL="173736" rtl="0" algn="l">
              <a:lnSpc>
                <a:spcPct val="90000"/>
              </a:lnSpc>
              <a:spcBef>
                <a:spcPts val="1000"/>
              </a:spcBef>
              <a:spcAft>
                <a:spcPts val="0"/>
              </a:spcAft>
              <a:buClr>
                <a:schemeClr val="dk1"/>
              </a:buClr>
              <a:buSzPts val="1400"/>
              <a:buFont typeface="Arial"/>
              <a:buChar char="•"/>
            </a:pPr>
            <a:r>
              <a:rPr lang="en-US"/>
              <a:t>CICO is a simple intervention that addresses the needs of students with non-serious behavioral issues.</a:t>
            </a:r>
            <a:endParaRPr/>
          </a:p>
          <a:p>
            <a:pPr indent="-173736" lvl="0" marL="173736" rtl="0" algn="l">
              <a:lnSpc>
                <a:spcPct val="90000"/>
              </a:lnSpc>
              <a:spcBef>
                <a:spcPts val="1000"/>
              </a:spcBef>
              <a:spcAft>
                <a:spcPts val="0"/>
              </a:spcAft>
              <a:buClr>
                <a:schemeClr val="dk1"/>
              </a:buClr>
              <a:buSzPts val="1400"/>
              <a:buFont typeface="Arial"/>
              <a:buChar char="•"/>
            </a:pPr>
            <a:r>
              <a:rPr lang="en-US"/>
              <a:t>This intervention gives students multiple opportunities throughout the day to interact with adults and get feedback on how well they are following the behavioral expectations.</a:t>
            </a:r>
            <a:endParaRPr/>
          </a:p>
        </p:txBody>
      </p:sp>
      <p:sp>
        <p:nvSpPr>
          <p:cNvPr id="431" name="Google Shape;431;p18: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1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19:notes"/>
          <p:cNvSpPr txBox="1"/>
          <p:nvPr>
            <p:ph idx="1" type="body"/>
          </p:nvPr>
        </p:nvSpPr>
        <p:spPr>
          <a:xfrm>
            <a:off x="433137" y="4480004"/>
            <a:ext cx="5887653"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Calibri"/>
              <a:buNone/>
            </a:pPr>
            <a:r>
              <a:rPr lang="en-US"/>
              <a:t>Trainer Notes:</a:t>
            </a:r>
            <a:endParaRPr/>
          </a:p>
          <a:p>
            <a:pPr indent="-173736" lvl="0" marL="173736" rtl="0" algn="l">
              <a:lnSpc>
                <a:spcPct val="90000"/>
              </a:lnSpc>
              <a:spcBef>
                <a:spcPts val="1000"/>
              </a:spcBef>
              <a:spcAft>
                <a:spcPts val="0"/>
              </a:spcAft>
              <a:buClr>
                <a:schemeClr val="dk1"/>
              </a:buClr>
              <a:buSzPts val="1400"/>
              <a:buFont typeface="Arial"/>
              <a:buChar char="•"/>
            </a:pPr>
            <a:r>
              <a:rPr lang="en-US"/>
              <a:t>Social skills deficits are diverse, and in Module 6, various types of social skills interventions will be covered in more detail. </a:t>
            </a:r>
            <a:endParaRPr/>
          </a:p>
          <a:p>
            <a:pPr indent="-173736" lvl="0" marL="173736" rtl="0" algn="l">
              <a:lnSpc>
                <a:spcPct val="90000"/>
              </a:lnSpc>
              <a:spcBef>
                <a:spcPts val="1000"/>
              </a:spcBef>
              <a:spcAft>
                <a:spcPts val="0"/>
              </a:spcAft>
              <a:buClr>
                <a:schemeClr val="dk1"/>
              </a:buClr>
              <a:buSzPts val="1400"/>
              <a:buFont typeface="Arial"/>
              <a:buChar char="•"/>
            </a:pPr>
            <a:r>
              <a:rPr lang="en-US"/>
              <a:t>Social skills groups are created based on student need – or function of behavior – and are facilitated by staff.</a:t>
            </a:r>
            <a:endParaRPr/>
          </a:p>
        </p:txBody>
      </p:sp>
      <p:sp>
        <p:nvSpPr>
          <p:cNvPr id="438" name="Google Shape;438;p19: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2: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272" name="Google Shape;272;p2: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p2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20: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Trainer Notes:</a:t>
            </a:r>
            <a:endParaRPr>
              <a:latin typeface="Calibri"/>
              <a:ea typeface="Calibri"/>
              <a:cs typeface="Calibri"/>
              <a:sym typeface="Calibri"/>
            </a:endParaRPr>
          </a:p>
          <a:p>
            <a:pPr indent="-171450" lvl="0" marL="171450" rtl="0" algn="l">
              <a:lnSpc>
                <a:spcPct val="90000"/>
              </a:lnSpc>
              <a:spcBef>
                <a:spcPts val="1000"/>
              </a:spcBef>
              <a:spcAft>
                <a:spcPts val="0"/>
              </a:spcAft>
              <a:buClr>
                <a:schemeClr val="dk1"/>
              </a:buClr>
              <a:buSzPts val="1400"/>
              <a:buFont typeface="Arial"/>
              <a:buChar char="•"/>
            </a:pPr>
            <a:r>
              <a:rPr b="0" i="0" lang="en-US" sz="1200">
                <a:solidFill>
                  <a:schemeClr val="dk1"/>
                </a:solidFill>
                <a:latin typeface="Calibri"/>
                <a:ea typeface="Calibri"/>
                <a:cs typeface="Calibri"/>
                <a:sym typeface="Calibri"/>
              </a:rPr>
              <a:t>Self-Monitoring is a Tier II standard protocol intervention that involves teaching students to observe and record their own actions and behaviors. It is appropriate for students who have already acquired the social skill and who can discriminate between the target skill and other behaviors. </a:t>
            </a:r>
            <a:r>
              <a:rPr b="0" i="1" lang="en-US" sz="1200">
                <a:solidFill>
                  <a:schemeClr val="dk1"/>
                </a:solidFill>
                <a:latin typeface="Calibri"/>
                <a:ea typeface="Calibri"/>
                <a:cs typeface="Calibri"/>
                <a:sym typeface="Calibri"/>
              </a:rPr>
              <a:t>(MO SWPBS Tier 2 Workbook)</a:t>
            </a:r>
            <a:endParaRPr>
              <a:latin typeface="Calibri"/>
              <a:ea typeface="Calibri"/>
              <a:cs typeface="Calibri"/>
              <a:sym typeface="Calibri"/>
            </a:endParaRPr>
          </a:p>
          <a:p>
            <a:pPr indent="-171450" lvl="0" marL="171450" rtl="0" algn="l">
              <a:lnSpc>
                <a:spcPct val="90000"/>
              </a:lnSpc>
              <a:spcBef>
                <a:spcPts val="1000"/>
              </a:spcBef>
              <a:spcAft>
                <a:spcPts val="0"/>
              </a:spcAft>
              <a:buClr>
                <a:schemeClr val="dk1"/>
              </a:buClr>
              <a:buSzPts val="1400"/>
              <a:buFont typeface="Arial"/>
              <a:buChar char="•"/>
            </a:pPr>
            <a:r>
              <a:rPr lang="en-US">
                <a:latin typeface="Calibri"/>
                <a:ea typeface="Calibri"/>
                <a:cs typeface="Calibri"/>
                <a:sym typeface="Calibri"/>
              </a:rPr>
              <a:t>Self-monitoring can be a way for students to fade from an intervention through self-management of the learned behavior.</a:t>
            </a:r>
            <a:endParaRPr/>
          </a:p>
          <a:p>
            <a:pPr indent="-171450" lvl="0" marL="171450" rtl="0" algn="l">
              <a:lnSpc>
                <a:spcPct val="90000"/>
              </a:lnSpc>
              <a:spcBef>
                <a:spcPts val="1000"/>
              </a:spcBef>
              <a:spcAft>
                <a:spcPts val="0"/>
              </a:spcAft>
              <a:buClr>
                <a:schemeClr val="dk1"/>
              </a:buClr>
              <a:buSzPts val="1400"/>
              <a:buFont typeface="Arial"/>
              <a:buChar char="•"/>
            </a:pPr>
            <a:r>
              <a:rPr lang="en-US">
                <a:latin typeface="Calibri"/>
                <a:ea typeface="Calibri"/>
                <a:cs typeface="Calibri"/>
                <a:sym typeface="Calibri"/>
              </a:rPr>
              <a:t>Although self-monitoring is an intervention for students of any age, the student’s age must be taken into consideration when designing the intervention.</a:t>
            </a:r>
            <a:endParaRPr>
              <a:latin typeface="Calibri"/>
              <a:ea typeface="Calibri"/>
              <a:cs typeface="Calibri"/>
              <a:sym typeface="Calibri"/>
            </a:endParaRPr>
          </a:p>
        </p:txBody>
      </p:sp>
      <p:sp>
        <p:nvSpPr>
          <p:cNvPr id="445" name="Google Shape;445;p20: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p2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21:notes"/>
          <p:cNvSpPr txBox="1"/>
          <p:nvPr>
            <p:ph idx="1" type="body"/>
          </p:nvPr>
        </p:nvSpPr>
        <p:spPr>
          <a:xfrm>
            <a:off x="433137" y="4480004"/>
            <a:ext cx="5887653"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Calibri"/>
              <a:buNone/>
            </a:pPr>
            <a:r>
              <a:rPr lang="en-US"/>
              <a:t>Trainer Notes:</a:t>
            </a:r>
            <a:endParaRPr/>
          </a:p>
          <a:p>
            <a:pPr indent="-173736" lvl="0" marL="173736" rtl="0" algn="l">
              <a:lnSpc>
                <a:spcPct val="90000"/>
              </a:lnSpc>
              <a:spcBef>
                <a:spcPts val="1000"/>
              </a:spcBef>
              <a:spcAft>
                <a:spcPts val="0"/>
              </a:spcAft>
              <a:buClr>
                <a:schemeClr val="dk1"/>
              </a:buClr>
              <a:buSzPts val="1400"/>
              <a:buFont typeface="Arial"/>
              <a:buChar char="•"/>
            </a:pPr>
            <a:r>
              <a:rPr lang="en-US"/>
              <a:t>This is a list of basic characteristics of students that may benefit from mentoring.</a:t>
            </a:r>
            <a:endParaRPr/>
          </a:p>
        </p:txBody>
      </p:sp>
      <p:sp>
        <p:nvSpPr>
          <p:cNvPr id="452" name="Google Shape;452;p21: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2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23: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Calibri"/>
              <a:buNone/>
            </a:pPr>
            <a:r>
              <a:rPr b="0" i="0" lang="en-US" sz="1200" u="none" cap="none" strike="noStrike">
                <a:solidFill>
                  <a:schemeClr val="dk1"/>
                </a:solidFill>
                <a:latin typeface="Calibri"/>
                <a:ea typeface="Calibri"/>
                <a:cs typeface="Calibri"/>
                <a:sym typeface="Calibri"/>
              </a:rPr>
              <a:t>Trainer Notes:</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"This tool can be used to guide your team’s review of past and current programs to get a clear picture of existing initiatives, mandates, and resource commitments. Information and data collected can be used by the organization when exploring the fit of additional initiatives with current work, guide decision making to make room for new work, and assist with alignment of initiatives.”</a:t>
            </a:r>
            <a:endParaRPr/>
          </a:p>
          <a:p>
            <a:pPr indent="-171450" lvl="1" marL="45720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Adapted from Michigan (MiBLSi 4/15/10), ISSA (10/19/09), G.Sugai (1/26/01). The Active Implementation Hub, AI Modules and AI Lessons are developed and maintained by the National Implementation Research Network (NIRN) at The University of North Carolina at Chapel Hill’s FPG Child Development Institute. Copyright 2013-2017; </a:t>
            </a:r>
            <a:r>
              <a:rPr lang="en-US" u="sng">
                <a:solidFill>
                  <a:schemeClr val="hlink"/>
                </a:solidFill>
                <a:hlinkClick r:id="rId2"/>
              </a:rPr>
              <a:t>https://nirn.fpg.unc.edu/ai-hub</a:t>
            </a:r>
            <a:endParaRPr/>
          </a:p>
        </p:txBody>
      </p:sp>
      <p:sp>
        <p:nvSpPr>
          <p:cNvPr id="466" name="Google Shape;466;p23: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p2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24: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Clr>
                <a:schemeClr val="dk1"/>
              </a:buClr>
              <a:buSzPts val="1400"/>
              <a:buFont typeface="Calibri"/>
              <a:buNone/>
            </a:pPr>
            <a:r>
              <a:rPr lang="en-US" sz="1200"/>
              <a:t>Trainer Notes:</a:t>
            </a:r>
            <a:endParaRPr/>
          </a:p>
          <a:p>
            <a:pPr indent="-171450" lvl="0" marL="171450" rtl="0" algn="l">
              <a:lnSpc>
                <a:spcPct val="90000"/>
              </a:lnSpc>
              <a:spcBef>
                <a:spcPts val="1000"/>
              </a:spcBef>
              <a:spcAft>
                <a:spcPts val="0"/>
              </a:spcAft>
              <a:buClr>
                <a:schemeClr val="dk1"/>
              </a:buClr>
              <a:buSzPts val="1400"/>
              <a:buFont typeface="Arial"/>
              <a:buChar char="•"/>
            </a:pPr>
            <a:r>
              <a:rPr lang="en-US" sz="1200"/>
              <a:t>PBIS implementation will be more successful if the district is committed to taking on some responsibilities. </a:t>
            </a:r>
            <a:endParaRPr/>
          </a:p>
          <a:p>
            <a:pPr indent="-171450" lvl="0" marL="171450" rtl="0" algn="l">
              <a:lnSpc>
                <a:spcPct val="90000"/>
              </a:lnSpc>
              <a:spcBef>
                <a:spcPts val="1000"/>
              </a:spcBef>
              <a:spcAft>
                <a:spcPts val="0"/>
              </a:spcAft>
              <a:buClr>
                <a:schemeClr val="dk1"/>
              </a:buClr>
              <a:buSzPts val="1400"/>
              <a:buFont typeface="Arial"/>
              <a:buChar char="•"/>
            </a:pPr>
            <a:r>
              <a:rPr lang="en-US" sz="1200"/>
              <a:t>Before beginning to implement Tier II, it’s important that Tier I is being implemented school-wide with fidelity and that PBIS practices are being used in classrooms. </a:t>
            </a:r>
            <a:endParaRPr/>
          </a:p>
          <a:p>
            <a:pPr indent="-171450" lvl="0" marL="171450" rtl="0" algn="l">
              <a:lnSpc>
                <a:spcPct val="90000"/>
              </a:lnSpc>
              <a:spcBef>
                <a:spcPts val="1000"/>
              </a:spcBef>
              <a:spcAft>
                <a:spcPts val="0"/>
              </a:spcAft>
              <a:buClr>
                <a:schemeClr val="dk1"/>
              </a:buClr>
              <a:buSzPts val="1400"/>
              <a:buFont typeface="Arial"/>
              <a:buChar char="•"/>
            </a:pPr>
            <a:r>
              <a:rPr lang="en-US" sz="1200"/>
              <a:t>Schools will need to have staff with more expertise, or the desire to develop the needed expertise.</a:t>
            </a:r>
            <a:endParaRPr/>
          </a:p>
        </p:txBody>
      </p:sp>
      <p:sp>
        <p:nvSpPr>
          <p:cNvPr id="474" name="Google Shape;474;p24: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p2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25: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Calibri"/>
              <a:buNone/>
            </a:pPr>
            <a:r>
              <a:rPr b="0" i="0" lang="en-US" sz="1200" u="none" cap="none" strike="noStrike">
                <a:solidFill>
                  <a:schemeClr val="dk1"/>
                </a:solidFill>
                <a:latin typeface="Calibri"/>
                <a:ea typeface="Calibri"/>
                <a:cs typeface="Calibri"/>
                <a:sym typeface="Calibri"/>
              </a:rPr>
              <a:t>Trainer Notes:</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Districts can provide expertise, training, etc. for a limited range of practices, such as CICO, social skills groups, and mentoring. Then, if schools want to implement anything else, they will provide their own support. </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Another consideration is to have some standard district-wide forms, data rules, data collection, etc., to make it easier for schools to begin implementing Tier II. This will also make it easier for students moving from one school to another (such as elementary to middle school).</a:t>
            </a:r>
            <a:endParaRPr/>
          </a:p>
        </p:txBody>
      </p:sp>
      <p:sp>
        <p:nvSpPr>
          <p:cNvPr id="480" name="Google Shape;480;p25: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p26:notes"/>
          <p:cNvSpPr/>
          <p:nvPr>
            <p:ph idx="2" type="sldImg"/>
          </p:nvPr>
        </p:nvSpPr>
        <p:spPr>
          <a:xfrm>
            <a:off x="379413" y="712788"/>
            <a:ext cx="6319837" cy="35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26:notes"/>
          <p:cNvSpPr txBox="1"/>
          <p:nvPr>
            <p:ph idx="1" type="body"/>
          </p:nvPr>
        </p:nvSpPr>
        <p:spPr>
          <a:xfrm>
            <a:off x="379413" y="4480004"/>
            <a:ext cx="5941377"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Calibri"/>
              <a:buNone/>
            </a:pPr>
            <a:r>
              <a:rPr b="0" i="0" lang="en-US" sz="1200" u="none" cap="none" strike="noStrike">
                <a:solidFill>
                  <a:schemeClr val="dk1"/>
                </a:solidFill>
                <a:latin typeface="Calibri"/>
                <a:ea typeface="Calibri"/>
                <a:cs typeface="Calibri"/>
                <a:sym typeface="Calibri"/>
              </a:rPr>
              <a:t>Trainer Notes:</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These questions will help schools prepare for implementing Tier II. </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If more than 20% of students aren’t responding well to Tier I, then it’s important to reassess Tier I. It takes a lot of time and resources to develop group and individual interventions.</a:t>
            </a:r>
            <a:endParaRPr/>
          </a:p>
        </p:txBody>
      </p:sp>
      <p:sp>
        <p:nvSpPr>
          <p:cNvPr id="487" name="Google Shape;487;p26: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p2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27: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Arial"/>
              <a:buNone/>
            </a:pPr>
            <a:r>
              <a:rPr b="0" i="0" lang="en-US" sz="1200" u="none" cap="none" strike="noStrike">
                <a:solidFill>
                  <a:schemeClr val="dk1"/>
                </a:solidFill>
                <a:latin typeface="Calibri"/>
                <a:ea typeface="Calibri"/>
                <a:cs typeface="Calibri"/>
                <a:sym typeface="Calibri"/>
              </a:rPr>
              <a:t>Trainer Notes:</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When looking at Tier I status, it’s important to look at both fidelity of implementation and student outcomes. </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The TFI will assess fidelity, and the SAS will assess how staff perceive PBIS implementation. </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When looking at student outcomes, discipline data can show how many students are following the expectations most or all of the time. </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Also, look at how minor inappropriate behaviors are being recorded in classrooms, as teachers need to have data to use when referring students for additional support or monitoring students who are getting extra support. </a:t>
            </a:r>
            <a:endParaRPr/>
          </a:p>
        </p:txBody>
      </p:sp>
      <p:sp>
        <p:nvSpPr>
          <p:cNvPr id="494" name="Google Shape;494;p27: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p2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28: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Calibri"/>
              <a:buNone/>
            </a:pPr>
            <a:r>
              <a:rPr b="0" i="0" lang="en-US" sz="1200" u="none" cap="none" strike="noStrike">
                <a:solidFill>
                  <a:schemeClr val="dk1"/>
                </a:solidFill>
                <a:latin typeface="Calibri"/>
                <a:ea typeface="Calibri"/>
                <a:cs typeface="Calibri"/>
                <a:sym typeface="Calibri"/>
              </a:rPr>
              <a:t>Trainer Notes:</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The TFI shows the fidelity of implementation of each tier. </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It is recommended that schools be at or above 70% for Tier I before implementing Tier II.</a:t>
            </a:r>
            <a:endParaRPr/>
          </a:p>
        </p:txBody>
      </p:sp>
      <p:sp>
        <p:nvSpPr>
          <p:cNvPr id="501" name="Google Shape;501;p28: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p2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29: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Calibri"/>
              <a:buNone/>
            </a:pPr>
            <a:r>
              <a:rPr b="0" i="0" lang="en-US" sz="1200" u="none" cap="none" strike="noStrike">
                <a:solidFill>
                  <a:schemeClr val="dk1"/>
                </a:solidFill>
                <a:latin typeface="Calibri"/>
                <a:ea typeface="Calibri"/>
                <a:cs typeface="Calibri"/>
                <a:sym typeface="Calibri"/>
              </a:rPr>
              <a:t>Trainer Notes:</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The SAS gives the staff’s perspective on how well PBIS is implemented in the school. The SAS can be downloaded here: </a:t>
            </a:r>
            <a:r>
              <a:rPr b="0" i="0" lang="en-US" sz="1200" u="sng" cap="none" strike="noStrike">
                <a:solidFill>
                  <a:schemeClr val="dk1"/>
                </a:solidFill>
                <a:latin typeface="Calibri"/>
                <a:ea typeface="Calibri"/>
                <a:cs typeface="Calibri"/>
                <a:sym typeface="Calibri"/>
              </a:rPr>
              <a:t>https://www.pbisapps.org/Resources/SWIS%20Publications/Self-Assessment%20Survey.rtf</a:t>
            </a:r>
            <a:r>
              <a:rPr b="0" i="0" lang="en-US" sz="1200" u="none" cap="none" strike="noStrike">
                <a:solidFill>
                  <a:schemeClr val="dk1"/>
                </a:solidFill>
                <a:latin typeface="Calibri"/>
                <a:ea typeface="Calibri"/>
                <a:cs typeface="Calibri"/>
                <a:sym typeface="Calibri"/>
              </a:rPr>
              <a:t>   </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This report shows how well staff perceive that each school-wide core element is implemented.</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It is recommended that the overall score be 80% before moving to Tier II.</a:t>
            </a:r>
            <a:endParaRPr/>
          </a:p>
        </p:txBody>
      </p:sp>
      <p:sp>
        <p:nvSpPr>
          <p:cNvPr id="508" name="Google Shape;508;p29: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3: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279" name="Google Shape;279;p3: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200" u="none" cap="none" strike="noStrike">
                <a:solidFill>
                  <a:schemeClr val="dk1"/>
                </a:solidFill>
                <a:latin typeface="Calibri"/>
                <a:ea typeface="Calibri"/>
                <a:cs typeface="Calibri"/>
                <a:sym typeface="Calibri"/>
              </a:rPr>
              <a:t>Trainer Notes:</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This data example spans a full school year (and shows data for the previous year), showing students that received 0-1 referrals (green), 2-5 referrals (yellow), and 6 or more referrals (red).</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The data table shows the percentages in each category (see inside circle).</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It is recommended that schools have 80% of students in the green, 10-15% in the yellow, and not more than 5% in the red.</a:t>
            </a:r>
            <a:endParaRPr/>
          </a:p>
        </p:txBody>
      </p:sp>
      <p:sp>
        <p:nvSpPr>
          <p:cNvPr id="515" name="Google Shape;51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Trainer Notes: </a:t>
            </a:r>
            <a:endParaRPr/>
          </a:p>
          <a:p>
            <a:pPr indent="0" lvl="0" marL="0" rtl="0" algn="l">
              <a:spcBef>
                <a:spcPts val="0"/>
              </a:spcBef>
              <a:spcAft>
                <a:spcPts val="0"/>
              </a:spcAft>
              <a:buNone/>
            </a:pPr>
            <a:r>
              <a:rPr lang="en-US"/>
              <a:t>The eight classroom practices shown above are research-based practices for an effective instructional environment.</a:t>
            </a:r>
            <a:endParaRPr/>
          </a:p>
          <a:p>
            <a:pPr indent="0" lvl="0" marL="0" rtl="0" algn="l">
              <a:spcBef>
                <a:spcPts val="0"/>
              </a:spcBef>
              <a:spcAft>
                <a:spcPts val="0"/>
              </a:spcAft>
              <a:buNone/>
            </a:pPr>
            <a:r>
              <a:rPr lang="en-US"/>
              <a:t>They are derived from two reviews of published research literature (see citation on slide).</a:t>
            </a:r>
            <a:endParaRPr/>
          </a:p>
          <a:p>
            <a:pPr indent="-173736" lvl="0" marL="173736" rtl="0" algn="l">
              <a:lnSpc>
                <a:spcPct val="90000"/>
              </a:lnSpc>
              <a:spcBef>
                <a:spcPts val="1000"/>
              </a:spcBef>
              <a:spcAft>
                <a:spcPts val="0"/>
              </a:spcAft>
              <a:buClr>
                <a:schemeClr val="dk1"/>
              </a:buClr>
              <a:buSzPts val="1200"/>
              <a:buFont typeface="Arial"/>
              <a:buChar char="•"/>
            </a:pPr>
            <a:r>
              <a:rPr lang="en-US"/>
              <a:t>Classroom expectations are aligned with school-wide expectations, posted, taught, and referred to regularly. </a:t>
            </a:r>
            <a:endParaRPr/>
          </a:p>
          <a:p>
            <a:pPr indent="-173736" lvl="0" marL="173736" rtl="0" algn="l">
              <a:lnSpc>
                <a:spcPct val="90000"/>
              </a:lnSpc>
              <a:spcBef>
                <a:spcPts val="1000"/>
              </a:spcBef>
              <a:spcAft>
                <a:spcPts val="0"/>
              </a:spcAft>
              <a:buClr>
                <a:schemeClr val="dk1"/>
              </a:buClr>
              <a:buSzPts val="1200"/>
              <a:buFont typeface="Arial"/>
              <a:buChar char="•"/>
            </a:pPr>
            <a:r>
              <a:rPr lang="en-US"/>
              <a:t>Classroom procedures and routines are created, posted, taught, and referred to regularly. </a:t>
            </a:r>
            <a:endParaRPr/>
          </a:p>
          <a:p>
            <a:pPr indent="-173736" lvl="0" marL="173736" rtl="0" algn="l">
              <a:lnSpc>
                <a:spcPct val="90000"/>
              </a:lnSpc>
              <a:spcBef>
                <a:spcPts val="1000"/>
              </a:spcBef>
              <a:spcAft>
                <a:spcPts val="0"/>
              </a:spcAft>
              <a:buClr>
                <a:schemeClr val="dk1"/>
              </a:buClr>
              <a:buSzPts val="1200"/>
              <a:buFont typeface="Arial"/>
              <a:buChar char="•"/>
            </a:pPr>
            <a:r>
              <a:rPr lang="en-US"/>
              <a:t>Positive specific feedback (how well students are following the expectations, procedures, etc.) is provided using a variety of strategies (both verbal and non-verbal), with the goal of having a ratio of four positive to one negative. </a:t>
            </a:r>
            <a:endParaRPr/>
          </a:p>
          <a:p>
            <a:pPr indent="-173736" lvl="0" marL="173736" rtl="0" algn="l">
              <a:lnSpc>
                <a:spcPct val="90000"/>
              </a:lnSpc>
              <a:spcBef>
                <a:spcPts val="1000"/>
              </a:spcBef>
              <a:spcAft>
                <a:spcPts val="0"/>
              </a:spcAft>
              <a:buClr>
                <a:schemeClr val="dk1"/>
              </a:buClr>
              <a:buSzPts val="1200"/>
              <a:buFont typeface="Arial"/>
              <a:buChar char="•"/>
            </a:pPr>
            <a:r>
              <a:rPr lang="en-US"/>
              <a:t>A variety of strategies (with an instructional approach) are used in response to students’ inappropriate behavior; e.g., redirect, re-teach, provide choice, conference, etc. Responses should be used consistently, immediately, and respectfully.</a:t>
            </a:r>
            <a:endParaRPr/>
          </a:p>
          <a:p>
            <a:pPr indent="-173736" lvl="0" marL="173736" rtl="0" algn="l">
              <a:lnSpc>
                <a:spcPct val="90000"/>
              </a:lnSpc>
              <a:spcBef>
                <a:spcPts val="1000"/>
              </a:spcBef>
              <a:spcAft>
                <a:spcPts val="0"/>
              </a:spcAft>
              <a:buClr>
                <a:schemeClr val="dk1"/>
              </a:buClr>
              <a:buSzPts val="1200"/>
              <a:buFont typeface="Arial"/>
              <a:buChar char="•"/>
            </a:pPr>
            <a:r>
              <a:rPr lang="en-US"/>
              <a:t>The classroom is arranged to minimize crowding and allow for easy movement, different activities, and grouping; the teacher should actively supervise during instruction (scanning, moving, frequently interacting, etc.).</a:t>
            </a:r>
            <a:endParaRPr/>
          </a:p>
          <a:p>
            <a:pPr indent="-173736" lvl="0" marL="173736" marR="0" rtl="0" algn="l">
              <a:lnSpc>
                <a:spcPct val="90000"/>
              </a:lnSpc>
              <a:spcBef>
                <a:spcPts val="1000"/>
              </a:spcBef>
              <a:spcAft>
                <a:spcPts val="0"/>
              </a:spcAft>
              <a:buClr>
                <a:srgbClr val="000000"/>
              </a:buClr>
              <a:buSzPts val="1400"/>
              <a:buFont typeface="Arial"/>
              <a:buChar char="•"/>
            </a:pPr>
            <a:r>
              <a:rPr lang="en-US"/>
              <a:t>A variety of strategies to increase students’ opportunities to respond are used (e.g., track who has been called on, choral responses, guided notes, response cards, etc.).</a:t>
            </a:r>
            <a:endParaRPr/>
          </a:p>
          <a:p>
            <a:pPr indent="-173736" lvl="0" marL="173736" rtl="0" algn="l">
              <a:lnSpc>
                <a:spcPct val="90000"/>
              </a:lnSpc>
              <a:spcBef>
                <a:spcPts val="1000"/>
              </a:spcBef>
              <a:spcAft>
                <a:spcPts val="0"/>
              </a:spcAft>
              <a:buClr>
                <a:schemeClr val="dk1"/>
              </a:buClr>
              <a:buSzPts val="1200"/>
              <a:buFont typeface="Arial"/>
              <a:buChar char="•"/>
            </a:pPr>
            <a:r>
              <a:rPr lang="en-US"/>
              <a:t>Activity sequencing and choice are offered in a variety of ways (e.g., providing shorter tasks among longer more difficult tasks, order, materials, partners, location and type of desk). </a:t>
            </a:r>
            <a:endParaRPr/>
          </a:p>
          <a:p>
            <a:pPr indent="-173736" lvl="0" marL="173736" rtl="0" algn="l">
              <a:lnSpc>
                <a:spcPct val="90000"/>
              </a:lnSpc>
              <a:spcBef>
                <a:spcPts val="1000"/>
              </a:spcBef>
              <a:spcAft>
                <a:spcPts val="0"/>
              </a:spcAft>
              <a:buClr>
                <a:schemeClr val="dk1"/>
              </a:buClr>
              <a:buSzPts val="1200"/>
              <a:buFont typeface="Arial"/>
              <a:buChar char="•"/>
            </a:pPr>
            <a:r>
              <a:rPr lang="en-US"/>
              <a:t>A variety of strategies are used to modify difficult academic tasks and to ensure academic success, based on students’ academic levels.</a:t>
            </a:r>
            <a:endParaRPr/>
          </a:p>
          <a:p>
            <a:pPr indent="0" lvl="0" marL="0" rtl="0" algn="l">
              <a:spcBef>
                <a:spcPts val="0"/>
              </a:spcBef>
              <a:spcAft>
                <a:spcPts val="0"/>
              </a:spcAft>
              <a:buNone/>
            </a:pPr>
            <a:r>
              <a:t/>
            </a:r>
            <a:endParaRPr/>
          </a:p>
        </p:txBody>
      </p:sp>
      <p:sp>
        <p:nvSpPr>
          <p:cNvPr id="526" name="Google Shape;526;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Trainer Notes:</a:t>
            </a:r>
            <a:endParaRPr/>
          </a:p>
          <a:p>
            <a:pPr indent="-171450" lvl="0" marL="173736" rtl="0" algn="l">
              <a:lnSpc>
                <a:spcPct val="90000"/>
              </a:lnSpc>
              <a:spcBef>
                <a:spcPts val="1000"/>
              </a:spcBef>
              <a:spcAft>
                <a:spcPts val="0"/>
              </a:spcAft>
              <a:buClr>
                <a:schemeClr val="dk1"/>
              </a:buClr>
              <a:buSzPts val="1200"/>
              <a:buFont typeface="Arial"/>
              <a:buChar char="•"/>
            </a:pPr>
            <a:r>
              <a:rPr lang="en-US"/>
              <a:t>This section will help teams begin preparing for Tier II implementation.</a:t>
            </a:r>
            <a:endParaRPr/>
          </a:p>
          <a:p>
            <a:pPr indent="-171450" lvl="0" marL="173736" rtl="0" algn="l">
              <a:lnSpc>
                <a:spcPct val="90000"/>
              </a:lnSpc>
              <a:spcBef>
                <a:spcPts val="1000"/>
              </a:spcBef>
              <a:spcAft>
                <a:spcPts val="0"/>
              </a:spcAft>
              <a:buClr>
                <a:schemeClr val="dk1"/>
              </a:buClr>
              <a:buSzPts val="1200"/>
              <a:buFont typeface="Arial"/>
              <a:buChar char="•"/>
            </a:pPr>
            <a:r>
              <a:rPr lang="en-US"/>
              <a:t>The next few slides talk about assembling a strong Tier II team.</a:t>
            </a:r>
            <a:endParaRPr/>
          </a:p>
          <a:p>
            <a:pPr indent="-171450" lvl="0" marL="173736" rtl="0" algn="l">
              <a:lnSpc>
                <a:spcPct val="90000"/>
              </a:lnSpc>
              <a:spcBef>
                <a:spcPts val="1000"/>
              </a:spcBef>
              <a:spcAft>
                <a:spcPts val="0"/>
              </a:spcAft>
              <a:buClr>
                <a:schemeClr val="dk1"/>
              </a:buClr>
              <a:buSzPts val="1200"/>
              <a:buFont typeface="Arial"/>
              <a:buChar char="•"/>
            </a:pPr>
            <a:r>
              <a:rPr lang="en-US"/>
              <a:t>Following that, there are examples of commitment surveys for district and school levels.</a:t>
            </a:r>
            <a:endParaRPr/>
          </a:p>
          <a:p>
            <a:pPr indent="-171450" lvl="0" marL="173736" rtl="0" algn="l">
              <a:lnSpc>
                <a:spcPct val="90000"/>
              </a:lnSpc>
              <a:spcBef>
                <a:spcPts val="1000"/>
              </a:spcBef>
              <a:spcAft>
                <a:spcPts val="0"/>
              </a:spcAft>
              <a:buClr>
                <a:schemeClr val="dk1"/>
              </a:buClr>
              <a:buSzPts val="1200"/>
              <a:buFont typeface="Arial"/>
              <a:buChar char="•"/>
            </a:pPr>
            <a:r>
              <a:rPr lang="en-US"/>
              <a:t>The final few slides include instructions and a guide for developing an action plan for getting ready for Tier II.</a:t>
            </a:r>
            <a:endParaRPr/>
          </a:p>
        </p:txBody>
      </p:sp>
      <p:sp>
        <p:nvSpPr>
          <p:cNvPr id="539" name="Google Shape;539;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3" name="Shape 543"/>
        <p:cNvGrpSpPr/>
        <p:nvPr/>
      </p:nvGrpSpPr>
      <p:grpSpPr>
        <a:xfrm>
          <a:off x="0" y="0"/>
          <a:ext cx="0" cy="0"/>
          <a:chOff x="0" y="0"/>
          <a:chExt cx="0" cy="0"/>
        </a:xfrm>
      </p:grpSpPr>
      <p:sp>
        <p:nvSpPr>
          <p:cNvPr id="544" name="Google Shape;544;p34:notes"/>
          <p:cNvSpPr/>
          <p:nvPr>
            <p:ph idx="2" type="sldImg"/>
          </p:nvPr>
        </p:nvSpPr>
        <p:spPr>
          <a:xfrm>
            <a:off x="368300" y="708025"/>
            <a:ext cx="6275388" cy="353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34:notes"/>
          <p:cNvSpPr txBox="1"/>
          <p:nvPr>
            <p:ph idx="1" type="body"/>
          </p:nvPr>
        </p:nvSpPr>
        <p:spPr>
          <a:xfrm>
            <a:off x="45402" y="4480004"/>
            <a:ext cx="6275388"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Calibri"/>
              <a:buNone/>
            </a:pPr>
            <a:r>
              <a:rPr lang="en-US"/>
              <a:t>Trainer Notes:</a:t>
            </a:r>
            <a:endParaRPr/>
          </a:p>
          <a:p>
            <a:pPr indent="-173736" lvl="0" marL="173736" rtl="0" algn="l">
              <a:lnSpc>
                <a:spcPct val="90000"/>
              </a:lnSpc>
              <a:spcBef>
                <a:spcPts val="1000"/>
              </a:spcBef>
              <a:spcAft>
                <a:spcPts val="0"/>
              </a:spcAft>
              <a:buClr>
                <a:schemeClr val="dk1"/>
              </a:buClr>
              <a:buSzPts val="1400"/>
              <a:buFont typeface="Arial"/>
              <a:buChar char="•"/>
            </a:pPr>
            <a:r>
              <a:rPr lang="en-US"/>
              <a:t>If schools don’t have this expertise among staff, look at staff that have some abilities/skills in these areas and are willing to develop expertise. </a:t>
            </a:r>
            <a:endParaRPr/>
          </a:p>
          <a:p>
            <a:pPr indent="-173736" lvl="0" marL="173736" rtl="0" algn="l">
              <a:lnSpc>
                <a:spcPct val="90000"/>
              </a:lnSpc>
              <a:spcBef>
                <a:spcPts val="1000"/>
              </a:spcBef>
              <a:spcAft>
                <a:spcPts val="0"/>
              </a:spcAft>
              <a:buClr>
                <a:schemeClr val="dk1"/>
              </a:buClr>
              <a:buSzPts val="1400"/>
              <a:buFont typeface="Arial"/>
              <a:buChar char="•"/>
            </a:pPr>
            <a:r>
              <a:rPr lang="en-US"/>
              <a:t>Look at district for support, too.</a:t>
            </a:r>
            <a:endParaRPr/>
          </a:p>
        </p:txBody>
      </p:sp>
      <p:sp>
        <p:nvSpPr>
          <p:cNvPr id="546" name="Google Shape;546;p34: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547" name="Google Shape;547;p34:notes"/>
          <p:cNvSpPr txBox="1"/>
          <p:nvPr/>
        </p:nvSpPr>
        <p:spPr>
          <a:xfrm>
            <a:off x="8157411" y="3152274"/>
            <a:ext cx="1847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Google Shape;554;p3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35:notes"/>
          <p:cNvSpPr txBox="1"/>
          <p:nvPr>
            <p:ph idx="1" type="body"/>
          </p:nvPr>
        </p:nvSpPr>
        <p:spPr>
          <a:xfrm>
            <a:off x="433137" y="4480004"/>
            <a:ext cx="5887653"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Calibri"/>
              <a:buNone/>
            </a:pPr>
            <a:r>
              <a:rPr lang="en-US"/>
              <a:t>Trainer Notes:</a:t>
            </a:r>
            <a:endParaRPr/>
          </a:p>
          <a:p>
            <a:pPr indent="-173736" lvl="0" marL="173736" rtl="0" algn="l">
              <a:lnSpc>
                <a:spcPct val="90000"/>
              </a:lnSpc>
              <a:spcBef>
                <a:spcPts val="1000"/>
              </a:spcBef>
              <a:spcAft>
                <a:spcPts val="0"/>
              </a:spcAft>
              <a:buClr>
                <a:schemeClr val="dk1"/>
              </a:buClr>
              <a:buSzPts val="1400"/>
              <a:buFont typeface="Arial"/>
              <a:buChar char="•"/>
            </a:pPr>
            <a:r>
              <a:rPr lang="en-US"/>
              <a:t>Schools have different available staff and will have to assemble a team that has the expertise and authority needed to carry out Tier II implementation and monitoring. </a:t>
            </a:r>
            <a:endParaRPr/>
          </a:p>
          <a:p>
            <a:pPr indent="-173736" lvl="0" marL="173736" rtl="0" algn="l">
              <a:lnSpc>
                <a:spcPct val="90000"/>
              </a:lnSpc>
              <a:spcBef>
                <a:spcPts val="1000"/>
              </a:spcBef>
              <a:spcAft>
                <a:spcPts val="0"/>
              </a:spcAft>
              <a:buClr>
                <a:schemeClr val="dk1"/>
              </a:buClr>
              <a:buSzPts val="1400"/>
              <a:buFont typeface="Arial"/>
              <a:buChar char="•"/>
            </a:pPr>
            <a:r>
              <a:rPr lang="en-US"/>
              <a:t>Just like with Tier I, it is important to have a diverse group of people that will provide good discussion around problem solving and making decisions.</a:t>
            </a:r>
            <a:endParaRPr/>
          </a:p>
        </p:txBody>
      </p:sp>
      <p:sp>
        <p:nvSpPr>
          <p:cNvPr id="556" name="Google Shape;556;p35: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Google Shape;56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Trainer Notes:</a:t>
            </a:r>
            <a:endParaRPr/>
          </a:p>
          <a:p>
            <a:pPr indent="-173736" lvl="0" marL="173736" rtl="0" algn="l">
              <a:lnSpc>
                <a:spcPct val="90000"/>
              </a:lnSpc>
              <a:spcBef>
                <a:spcPts val="1000"/>
              </a:spcBef>
              <a:spcAft>
                <a:spcPts val="0"/>
              </a:spcAft>
              <a:buClr>
                <a:schemeClr val="dk1"/>
              </a:buClr>
              <a:buSzPts val="1200"/>
              <a:buFont typeface="Arial"/>
              <a:buChar char="•"/>
            </a:pPr>
            <a:r>
              <a:rPr lang="en-US"/>
              <a:t>Every school has a different situation, different size, and different staff available.</a:t>
            </a:r>
            <a:endParaRPr/>
          </a:p>
          <a:p>
            <a:pPr indent="-173736" lvl="0" marL="173736" rtl="0" algn="l">
              <a:lnSpc>
                <a:spcPct val="90000"/>
              </a:lnSpc>
              <a:spcBef>
                <a:spcPts val="1000"/>
              </a:spcBef>
              <a:spcAft>
                <a:spcPts val="0"/>
              </a:spcAft>
              <a:buClr>
                <a:schemeClr val="dk1"/>
              </a:buClr>
              <a:buSzPts val="1200"/>
              <a:buFont typeface="Arial"/>
              <a:buChar char="•"/>
            </a:pPr>
            <a:r>
              <a:rPr lang="en-US"/>
              <a:t>The team needs to be sufficiently large enough to fill a variety of roles and to have discussion around action plans involving both the Tier II systems and the individual students, but not so large that the meetings are inefficient.</a:t>
            </a:r>
            <a:endParaRPr/>
          </a:p>
          <a:p>
            <a:pPr indent="-173736" lvl="0" marL="173736" rtl="0" algn="l">
              <a:lnSpc>
                <a:spcPct val="90000"/>
              </a:lnSpc>
              <a:spcBef>
                <a:spcPts val="1000"/>
              </a:spcBef>
              <a:spcAft>
                <a:spcPts val="0"/>
              </a:spcAft>
              <a:buClr>
                <a:schemeClr val="dk1"/>
              </a:buClr>
              <a:buSzPts val="1200"/>
              <a:buFont typeface="Arial"/>
              <a:buChar char="•"/>
            </a:pPr>
            <a:r>
              <a:rPr lang="en-US"/>
              <a:t>Schools have a lot of options. They can continue with their existing Tier I PBIS team and simply add more expertise that will do the problem solving around individual students. Monthly, everyone can discuss the progress of Tier II and the interventions, just as Tier I is reviewed. More often, the problem solving group will have to meet to discuss student progress (at least every two weeks).</a:t>
            </a:r>
            <a:endParaRPr/>
          </a:p>
        </p:txBody>
      </p:sp>
      <p:sp>
        <p:nvSpPr>
          <p:cNvPr id="563" name="Google Shape;563;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Trainer Notes:</a:t>
            </a:r>
            <a:endParaRPr/>
          </a:p>
          <a:p>
            <a:pPr indent="-173736" lvl="0" marL="173736" rtl="0" algn="l">
              <a:lnSpc>
                <a:spcPct val="90000"/>
              </a:lnSpc>
              <a:spcBef>
                <a:spcPts val="1000"/>
              </a:spcBef>
              <a:spcAft>
                <a:spcPts val="0"/>
              </a:spcAft>
              <a:buClr>
                <a:schemeClr val="dk1"/>
              </a:buClr>
              <a:buSzPts val="1200"/>
              <a:buFont typeface="Arial"/>
              <a:buChar char="•"/>
            </a:pPr>
            <a:r>
              <a:rPr lang="en-US"/>
              <a:t>This survey is an example of a district commitment survey that can serve as both an intent to commit to Tier II and also a checklist in preparing for Tier II. </a:t>
            </a:r>
            <a:endParaRPr/>
          </a:p>
        </p:txBody>
      </p:sp>
      <p:sp>
        <p:nvSpPr>
          <p:cNvPr id="570" name="Google Shape;570;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p3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p38:notes"/>
          <p:cNvSpPr txBox="1"/>
          <p:nvPr>
            <p:ph idx="1" type="body"/>
          </p:nvPr>
        </p:nvSpPr>
        <p:spPr>
          <a:xfrm>
            <a:off x="469232" y="4480004"/>
            <a:ext cx="5851557" cy="3665458"/>
          </a:xfrm>
          <a:prstGeom prst="rect">
            <a:avLst/>
          </a:prstGeom>
          <a:noFill/>
          <a:ln>
            <a:noFill/>
          </a:ln>
        </p:spPr>
        <p:txBody>
          <a:bodyPr anchorCtr="0" anchor="t" bIns="46650" lIns="93300" spcFirstLastPara="1" rIns="93300" wrap="square" tIns="46650">
            <a:noAutofit/>
          </a:bodyPr>
          <a:lstStyle/>
          <a:p>
            <a:pPr indent="-457200" lvl="0" marL="457200" marR="0" rtl="0" algn="l">
              <a:lnSpc>
                <a:spcPct val="100000"/>
              </a:lnSpc>
              <a:spcBef>
                <a:spcPts val="0"/>
              </a:spcBef>
              <a:spcAft>
                <a:spcPts val="0"/>
              </a:spcAft>
              <a:buClr>
                <a:schemeClr val="dk1"/>
              </a:buClr>
              <a:buSzPts val="1400"/>
              <a:buFont typeface="Calibri"/>
              <a:buNone/>
            </a:pPr>
            <a:r>
              <a:rPr lang="en-US"/>
              <a:t>Trainer Notes:</a:t>
            </a:r>
            <a:endParaRPr/>
          </a:p>
          <a:p>
            <a:pPr indent="-173736" lvl="0" marL="173736" marR="0" rtl="0" algn="l">
              <a:lnSpc>
                <a:spcPct val="90000"/>
              </a:lnSpc>
              <a:spcBef>
                <a:spcPts val="1000"/>
              </a:spcBef>
              <a:spcAft>
                <a:spcPts val="0"/>
              </a:spcAft>
              <a:buClr>
                <a:schemeClr val="dk1"/>
              </a:buClr>
              <a:buSzPts val="1400"/>
              <a:buFont typeface="Arial"/>
              <a:buChar char="•"/>
            </a:pPr>
            <a:r>
              <a:rPr lang="en-US"/>
              <a:t>The Tier II commitment survey is a survey that includes key questions to consider prior to development of Tier II (Everett, Sugai, Fallon, Simonsen, and O’Keeffe, 2011).</a:t>
            </a:r>
            <a:endParaRPr/>
          </a:p>
          <a:p>
            <a:pPr indent="-173736" lvl="1" marL="457200" marR="0" rtl="0" algn="l">
              <a:lnSpc>
                <a:spcPct val="90000"/>
              </a:lnSpc>
              <a:spcBef>
                <a:spcPts val="1000"/>
              </a:spcBef>
              <a:spcAft>
                <a:spcPts val="0"/>
              </a:spcAft>
              <a:buClr>
                <a:schemeClr val="dk1"/>
              </a:buClr>
              <a:buSzPts val="1400"/>
              <a:buFont typeface="Arial"/>
              <a:buChar char="•"/>
            </a:pPr>
            <a:r>
              <a:rPr lang="en-US"/>
              <a:t>Item #1 can be obtained through the Readiness Checklist from the last slide. </a:t>
            </a:r>
            <a:endParaRPr/>
          </a:p>
          <a:p>
            <a:pPr indent="-173736" lvl="1" marL="457200" marR="0" rtl="0" algn="l">
              <a:lnSpc>
                <a:spcPct val="90000"/>
              </a:lnSpc>
              <a:spcBef>
                <a:spcPts val="1000"/>
              </a:spcBef>
              <a:spcAft>
                <a:spcPts val="0"/>
              </a:spcAft>
              <a:buClr>
                <a:schemeClr val="dk1"/>
              </a:buClr>
              <a:buSzPts val="1400"/>
              <a:buFont typeface="Arial"/>
              <a:buChar char="•"/>
            </a:pPr>
            <a:r>
              <a:rPr lang="en-US"/>
              <a:t>Item #2 can be a team that already exists if the school already has a team in place that deals with student behavior.</a:t>
            </a:r>
            <a:endParaRPr/>
          </a:p>
          <a:p>
            <a:pPr indent="-173736" lvl="1" marL="457200" marR="0" rtl="0" algn="l">
              <a:lnSpc>
                <a:spcPct val="90000"/>
              </a:lnSpc>
              <a:spcBef>
                <a:spcPts val="1000"/>
              </a:spcBef>
              <a:spcAft>
                <a:spcPts val="0"/>
              </a:spcAft>
              <a:buClr>
                <a:srgbClr val="000000"/>
              </a:buClr>
              <a:buSzPts val="1400"/>
              <a:buFont typeface="Arial"/>
              <a:buChar char="•"/>
            </a:pPr>
            <a:r>
              <a:rPr lang="en-US"/>
              <a:t>For item #5, the school will have to survey or poll the faculty and document this.</a:t>
            </a:r>
            <a:endParaRPr/>
          </a:p>
          <a:p>
            <a:pPr indent="-173736" lvl="0" marL="173736" marR="0" rtl="0" algn="l">
              <a:lnSpc>
                <a:spcPct val="90000"/>
              </a:lnSpc>
              <a:spcBef>
                <a:spcPts val="1000"/>
              </a:spcBef>
              <a:spcAft>
                <a:spcPts val="0"/>
              </a:spcAft>
              <a:buClr>
                <a:schemeClr val="dk1"/>
              </a:buClr>
              <a:buSzPts val="1400"/>
              <a:buFont typeface="Arial"/>
              <a:buChar char="•"/>
            </a:pPr>
            <a:r>
              <a:rPr lang="en-US"/>
              <a:t>Download link: </a:t>
            </a:r>
            <a:r>
              <a:rPr lang="en-US" u="sng"/>
              <a:t>http://cce.astate.edu/pbis/wp-content/uploads/2018/12/Tier-2-Commitment-Survey-MO.docx </a:t>
            </a:r>
            <a:endParaRPr u="sng"/>
          </a:p>
        </p:txBody>
      </p:sp>
      <p:sp>
        <p:nvSpPr>
          <p:cNvPr id="577" name="Google Shape;577;p38: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Google Shape;583;p39:notes"/>
          <p:cNvSpPr/>
          <p:nvPr>
            <p:ph idx="2" type="sldImg"/>
          </p:nvPr>
        </p:nvSpPr>
        <p:spPr>
          <a:xfrm>
            <a:off x="379413" y="712788"/>
            <a:ext cx="6319837" cy="35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39:notes"/>
          <p:cNvSpPr txBox="1"/>
          <p:nvPr>
            <p:ph idx="1" type="body"/>
          </p:nvPr>
        </p:nvSpPr>
        <p:spPr>
          <a:xfrm>
            <a:off x="379413" y="4480004"/>
            <a:ext cx="5941377"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chemeClr val="dk1"/>
              </a:buClr>
              <a:buSzPts val="1400"/>
              <a:buFont typeface="Calibri"/>
              <a:buNone/>
            </a:pPr>
            <a:r>
              <a:rPr b="0" i="0" lang="en-US" sz="1200" u="none" cap="none" strike="noStrike">
                <a:solidFill>
                  <a:schemeClr val="dk1"/>
                </a:solidFill>
                <a:latin typeface="Calibri"/>
                <a:ea typeface="Calibri"/>
                <a:cs typeface="Calibri"/>
                <a:sym typeface="Calibri"/>
              </a:rPr>
              <a:t>Trainer Notes:</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This is a team activity, but individual attendees can do a quick assessment to get an idea of where they are. They can continue the action planning with their school team. </a:t>
            </a:r>
            <a:endParaRPr/>
          </a:p>
          <a:p>
            <a:pPr indent="-171450" lvl="0" marL="171450" marR="0" rtl="0" algn="l">
              <a:lnSpc>
                <a:spcPct val="90000"/>
              </a:lnSpc>
              <a:spcBef>
                <a:spcPts val="1000"/>
              </a:spcBef>
              <a:spcAft>
                <a:spcPts val="0"/>
              </a:spcAft>
              <a:buClr>
                <a:schemeClr val="dk1"/>
              </a:buClr>
              <a:buSzPts val="1400"/>
              <a:buFont typeface="Arial"/>
              <a:buChar char="•"/>
            </a:pPr>
            <a:r>
              <a:rPr b="0" i="0" lang="en-US" sz="1200" u="none" cap="none" strike="noStrike">
                <a:solidFill>
                  <a:schemeClr val="dk1"/>
                </a:solidFill>
                <a:latin typeface="Calibri"/>
                <a:ea typeface="Calibri"/>
                <a:cs typeface="Calibri"/>
                <a:sym typeface="Calibri"/>
              </a:rPr>
              <a:t>Be sure to draw attention to the need for documentation showing status of each item.</a:t>
            </a:r>
            <a:endParaRPr/>
          </a:p>
        </p:txBody>
      </p:sp>
      <p:sp>
        <p:nvSpPr>
          <p:cNvPr id="585" name="Google Shape;585;p39: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4: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Clr>
                <a:schemeClr val="dk1"/>
              </a:buClr>
              <a:buSzPts val="1200"/>
              <a:buFont typeface="Calibri"/>
              <a:buNone/>
            </a:pPr>
            <a:r>
              <a:t/>
            </a:r>
            <a:endParaRPr/>
          </a:p>
        </p:txBody>
      </p:sp>
      <p:sp>
        <p:nvSpPr>
          <p:cNvPr id="285" name="Google Shape;285;p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Google Shape;59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Trainer Notes:</a:t>
            </a:r>
            <a:endParaRPr/>
          </a:p>
          <a:p>
            <a:pPr indent="-171450" lvl="0" marL="171450" rtl="0" algn="l">
              <a:lnSpc>
                <a:spcPct val="90000"/>
              </a:lnSpc>
              <a:spcBef>
                <a:spcPts val="1000"/>
              </a:spcBef>
              <a:spcAft>
                <a:spcPts val="0"/>
              </a:spcAft>
              <a:buClr>
                <a:schemeClr val="dk1"/>
              </a:buClr>
              <a:buSzPts val="1200"/>
              <a:buFont typeface="Arial"/>
              <a:buChar char="•"/>
            </a:pPr>
            <a:r>
              <a:rPr lang="en-US"/>
              <a:t>This is page one of the Tier II Readiness Guide. </a:t>
            </a:r>
            <a:endParaRPr/>
          </a:p>
          <a:p>
            <a:pPr indent="-171450" lvl="0" marL="171450" rtl="0" algn="l">
              <a:lnSpc>
                <a:spcPct val="90000"/>
              </a:lnSpc>
              <a:spcBef>
                <a:spcPts val="1000"/>
              </a:spcBef>
              <a:spcAft>
                <a:spcPts val="0"/>
              </a:spcAft>
              <a:buClr>
                <a:schemeClr val="dk1"/>
              </a:buClr>
              <a:buSzPts val="1200"/>
              <a:buFont typeface="Arial"/>
              <a:buChar char="•"/>
            </a:pPr>
            <a:r>
              <a:rPr lang="en-US"/>
              <a:t>This is a screenshot, so in order to show the links in the document, you will have to download the document first and then use the links on the document.</a:t>
            </a:r>
            <a:endParaRPr/>
          </a:p>
          <a:p>
            <a:pPr indent="-171450" lvl="0" marL="171450" rtl="0" algn="l">
              <a:lnSpc>
                <a:spcPct val="90000"/>
              </a:lnSpc>
              <a:spcBef>
                <a:spcPts val="1000"/>
              </a:spcBef>
              <a:spcAft>
                <a:spcPts val="0"/>
              </a:spcAft>
              <a:buClr>
                <a:schemeClr val="dk1"/>
              </a:buClr>
              <a:buSzPts val="1200"/>
              <a:buFont typeface="Arial"/>
              <a:buChar char="•"/>
            </a:pPr>
            <a:r>
              <a:rPr lang="en-US"/>
              <a:t>Download link: </a:t>
            </a:r>
            <a:r>
              <a:rPr lang="en-US" u="sng"/>
              <a:t>http://cce.astate.edu/pbis/wp-content/uploads/2019/03/Tier-II-Readiness-Guide-with-Action-Planning-FINAL-3-22-19-1.docx</a:t>
            </a:r>
            <a:r>
              <a:rPr lang="en-US"/>
              <a:t> </a:t>
            </a:r>
            <a:endParaRPr/>
          </a:p>
          <a:p>
            <a:pPr indent="-171450" lvl="0" marL="171450" rtl="0" algn="l">
              <a:lnSpc>
                <a:spcPct val="90000"/>
              </a:lnSpc>
              <a:spcBef>
                <a:spcPts val="1000"/>
              </a:spcBef>
              <a:spcAft>
                <a:spcPts val="0"/>
              </a:spcAft>
              <a:buClr>
                <a:schemeClr val="dk1"/>
              </a:buClr>
              <a:buSzPts val="1200"/>
              <a:buFont typeface="Arial"/>
              <a:buChar char="•"/>
            </a:pPr>
            <a:r>
              <a:rPr lang="en-US"/>
              <a:t>Further instructions on presenting this activity are in the accompanying facilitator guide.</a:t>
            </a:r>
            <a:endParaRPr/>
          </a:p>
        </p:txBody>
      </p:sp>
      <p:sp>
        <p:nvSpPr>
          <p:cNvPr id="592" name="Google Shape;592;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Google Shape;59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3736" lvl="0" marL="173736" rtl="0" algn="l">
              <a:lnSpc>
                <a:spcPct val="90000"/>
              </a:lnSpc>
              <a:spcBef>
                <a:spcPts val="0"/>
              </a:spcBef>
              <a:spcAft>
                <a:spcPts val="0"/>
              </a:spcAft>
              <a:buNone/>
            </a:pPr>
            <a:r>
              <a:rPr lang="en-US"/>
              <a:t>Trainer Notes:</a:t>
            </a:r>
            <a:endParaRPr/>
          </a:p>
          <a:p>
            <a:pPr indent="-173736" lvl="0" marL="173736" rtl="0" algn="l">
              <a:lnSpc>
                <a:spcPct val="90000"/>
              </a:lnSpc>
              <a:spcBef>
                <a:spcPts val="1000"/>
              </a:spcBef>
              <a:spcAft>
                <a:spcPts val="0"/>
              </a:spcAft>
              <a:buClr>
                <a:schemeClr val="dk1"/>
              </a:buClr>
              <a:buSzPts val="1200"/>
              <a:buFont typeface="Arial"/>
              <a:buChar char="•"/>
            </a:pPr>
            <a:r>
              <a:rPr lang="en-US"/>
              <a:t>This is page two of the Tier II Readiness Guide. </a:t>
            </a:r>
            <a:endParaRPr/>
          </a:p>
          <a:p>
            <a:pPr indent="-173736" lvl="0" marL="173736" rtl="0" algn="l">
              <a:lnSpc>
                <a:spcPct val="90000"/>
              </a:lnSpc>
              <a:spcBef>
                <a:spcPts val="1000"/>
              </a:spcBef>
              <a:spcAft>
                <a:spcPts val="0"/>
              </a:spcAft>
              <a:buClr>
                <a:schemeClr val="dk1"/>
              </a:buClr>
              <a:buSzPts val="1200"/>
              <a:buFont typeface="Arial"/>
              <a:buChar char="•"/>
            </a:pPr>
            <a:r>
              <a:rPr lang="en-US"/>
              <a:t>This guide is on the CCE PBIS website here: </a:t>
            </a:r>
            <a:r>
              <a:rPr lang="en-US" u="sng"/>
              <a:t>http://cce.astate.edu/pbis/wp-content/uploads/2019/03/Tier-II-Readiness-Guide-with-Action-Planning-FINAL-3-22-19-1.docx </a:t>
            </a:r>
            <a:endParaRPr/>
          </a:p>
          <a:p>
            <a:pPr indent="-173736" lvl="0" marL="173736" rtl="0" algn="l">
              <a:lnSpc>
                <a:spcPct val="90000"/>
              </a:lnSpc>
              <a:spcBef>
                <a:spcPts val="1000"/>
              </a:spcBef>
              <a:spcAft>
                <a:spcPts val="0"/>
              </a:spcAft>
              <a:buClr>
                <a:schemeClr val="dk1"/>
              </a:buClr>
              <a:buSzPts val="1200"/>
              <a:buFont typeface="Arial"/>
              <a:buChar char="•"/>
            </a:pPr>
            <a:r>
              <a:rPr lang="en-US"/>
              <a:t>Further instructions on presenting this activity are in the accompanying Facilitator Guide.</a:t>
            </a:r>
            <a:endParaRPr/>
          </a:p>
        </p:txBody>
      </p:sp>
      <p:sp>
        <p:nvSpPr>
          <p:cNvPr id="600" name="Google Shape;600;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Google Shape;605;p42: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Clr>
                <a:schemeClr val="dk1"/>
              </a:buClr>
              <a:buSzPts val="1200"/>
              <a:buFont typeface="Calibri"/>
              <a:buNone/>
            </a:pPr>
            <a:r>
              <a:t/>
            </a:r>
            <a:endParaRPr/>
          </a:p>
        </p:txBody>
      </p:sp>
      <p:sp>
        <p:nvSpPr>
          <p:cNvPr id="606" name="Google Shape;606;p4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p4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43: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chemeClr val="dk1"/>
              </a:buClr>
              <a:buSzPts val="1400"/>
              <a:buFont typeface="Calibri"/>
              <a:buNone/>
            </a:pPr>
            <a:r>
              <a:t/>
            </a:r>
            <a:endParaRPr/>
          </a:p>
        </p:txBody>
      </p:sp>
      <p:sp>
        <p:nvSpPr>
          <p:cNvPr id="612" name="Google Shape;612;p43: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Google Shape;61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p4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p45: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chemeClr val="dk1"/>
              </a:buClr>
              <a:buSzPts val="1400"/>
              <a:buFont typeface="Calibri"/>
              <a:buNone/>
            </a:pPr>
            <a:r>
              <a:t/>
            </a:r>
            <a:endParaRPr/>
          </a:p>
        </p:txBody>
      </p:sp>
      <p:sp>
        <p:nvSpPr>
          <p:cNvPr id="626" name="Google Shape;626;p45: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p4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p46: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chemeClr val="dk1"/>
              </a:buClr>
              <a:buSzPts val="1400"/>
              <a:buFont typeface="Calibri"/>
              <a:buNone/>
            </a:pPr>
            <a:r>
              <a:t/>
            </a:r>
            <a:endParaRPr/>
          </a:p>
        </p:txBody>
      </p:sp>
      <p:sp>
        <p:nvSpPr>
          <p:cNvPr id="633" name="Google Shape;633;p46: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5:notes"/>
          <p:cNvSpPr txBox="1"/>
          <p:nvPr>
            <p:ph idx="1" type="body"/>
          </p:nvPr>
        </p:nvSpPr>
        <p:spPr>
          <a:xfrm>
            <a:off x="433137" y="4480004"/>
            <a:ext cx="5887653" cy="3665458"/>
          </a:xfrm>
          <a:prstGeom prst="rect">
            <a:avLst/>
          </a:prstGeom>
          <a:noFill/>
          <a:ln>
            <a:noFill/>
          </a:ln>
        </p:spPr>
        <p:txBody>
          <a:bodyPr anchorCtr="0" anchor="t" bIns="46650" lIns="93300" spcFirstLastPara="1" rIns="93300" wrap="square" tIns="46650">
            <a:noAutofit/>
          </a:bodyPr>
          <a:lstStyle/>
          <a:p>
            <a:pPr indent="0" lvl="0" marL="0" marR="0" rtl="0" algn="l">
              <a:lnSpc>
                <a:spcPct val="100000"/>
              </a:lnSpc>
              <a:spcBef>
                <a:spcPts val="0"/>
              </a:spcBef>
              <a:spcAft>
                <a:spcPts val="0"/>
              </a:spcAft>
              <a:buClr>
                <a:srgbClr val="000000"/>
              </a:buClr>
              <a:buSzPts val="1400"/>
              <a:buFont typeface="Arial"/>
              <a:buNone/>
            </a:pPr>
            <a:r>
              <a:rPr lang="en-US"/>
              <a:t>Trainer Notes:</a:t>
            </a:r>
            <a:endParaRPr/>
          </a:p>
          <a:p>
            <a:pPr indent="-171450" lvl="0" marL="173736" marR="0" rtl="0" algn="l">
              <a:lnSpc>
                <a:spcPct val="90000"/>
              </a:lnSpc>
              <a:spcBef>
                <a:spcPts val="1000"/>
              </a:spcBef>
              <a:spcAft>
                <a:spcPts val="0"/>
              </a:spcAft>
              <a:buClr>
                <a:srgbClr val="000000"/>
              </a:buClr>
              <a:buSzPts val="1400"/>
              <a:buFont typeface="Arial"/>
              <a:buChar char="•"/>
            </a:pPr>
            <a:r>
              <a:rPr lang="en-US"/>
              <a:t>Once a school has data showing that Tier I is implemented with fidelity, there will be some students that still aren’t responding well (using fidelity measurements such as the PBIS Tiered Fidelity Inventory (TFI) – found here: https://www.pbisapps.org/Applications/Pages/Tiered-Fidelity-Inventory-(TFI).aspx).</a:t>
            </a:r>
            <a:endParaRPr/>
          </a:p>
          <a:p>
            <a:pPr indent="-171450" lvl="0" marL="173736" marR="0" rtl="0" algn="l">
              <a:lnSpc>
                <a:spcPct val="90000"/>
              </a:lnSpc>
              <a:spcBef>
                <a:spcPts val="1000"/>
              </a:spcBef>
              <a:spcAft>
                <a:spcPts val="0"/>
              </a:spcAft>
              <a:buClr>
                <a:srgbClr val="000000"/>
              </a:buClr>
              <a:buSzPts val="1400"/>
              <a:buFont typeface="Arial"/>
              <a:buChar char="•"/>
            </a:pPr>
            <a:r>
              <a:rPr lang="en-US"/>
              <a:t>Tier II supports students at risk - students that may continue to escalate in behavior if they are not redirected now. By grouping students with similar issues together, instead of working one-on-one with students, schools are able to use fewer resources – especially time spent by teachers and administrators. The same intervention is given to a group of students based on students having similar needs.  </a:t>
            </a:r>
            <a:endParaRPr/>
          </a:p>
          <a:p>
            <a:pPr indent="-171450" lvl="0" marL="173736" rtl="0" algn="l">
              <a:lnSpc>
                <a:spcPct val="90000"/>
              </a:lnSpc>
              <a:spcBef>
                <a:spcPts val="1000"/>
              </a:spcBef>
              <a:spcAft>
                <a:spcPts val="0"/>
              </a:spcAft>
              <a:buClr>
                <a:schemeClr val="dk1"/>
              </a:buClr>
              <a:buSzPts val="1400"/>
              <a:buFont typeface="Arial"/>
              <a:buChar char="•"/>
            </a:pPr>
            <a:r>
              <a:rPr lang="en-US"/>
              <a:t>In order to get into the function of the Tier II team, it’s important to know the purpose of having Tier II.</a:t>
            </a:r>
            <a:endParaRPr/>
          </a:p>
          <a:p>
            <a:pPr indent="-171450" lvl="0" marL="173736" rtl="0" algn="l">
              <a:lnSpc>
                <a:spcPct val="90000"/>
              </a:lnSpc>
              <a:spcBef>
                <a:spcPts val="1000"/>
              </a:spcBef>
              <a:spcAft>
                <a:spcPts val="0"/>
              </a:spcAft>
              <a:buClr>
                <a:schemeClr val="dk1"/>
              </a:buClr>
              <a:buSzPts val="1400"/>
              <a:buFont typeface="Arial"/>
              <a:buChar char="•"/>
            </a:pPr>
            <a:r>
              <a:rPr lang="en-US"/>
              <a:t>Typically, in schools with Tier I implemented with fidelity, 80% or more of students respond well to Tier I. This means that they are following the expectations and receiving very few discipline actions or corrections. Only about 1% to 5% of students have serious issues that need individualized attention. That leaves about 15% that may need some extra support, but they do not need individualized interventions. Tier II serves these students.</a:t>
            </a:r>
            <a:endParaRPr/>
          </a:p>
        </p:txBody>
      </p:sp>
      <p:sp>
        <p:nvSpPr>
          <p:cNvPr id="292" name="Google Shape;292;p5: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Trainer Notes:</a:t>
            </a:r>
            <a:endParaRPr/>
          </a:p>
          <a:p>
            <a:pPr indent="-173736" lvl="0" marL="173736" rtl="0" algn="l">
              <a:lnSpc>
                <a:spcPct val="90000"/>
              </a:lnSpc>
              <a:spcBef>
                <a:spcPts val="1000"/>
              </a:spcBef>
              <a:spcAft>
                <a:spcPts val="0"/>
              </a:spcAft>
              <a:buClr>
                <a:schemeClr val="dk1"/>
              </a:buClr>
              <a:buSzPts val="1200"/>
              <a:buFont typeface="Arial"/>
              <a:buChar char="•"/>
            </a:pPr>
            <a:r>
              <a:rPr lang="en-US"/>
              <a:t>PBIS focuses on prevention at all three tiers. This slide shows what prevention looks like at Tier II.</a:t>
            </a:r>
            <a:endParaRPr/>
          </a:p>
          <a:p>
            <a:pPr indent="-173736" lvl="0" marL="173736" rtl="0" algn="l">
              <a:lnSpc>
                <a:spcPct val="90000"/>
              </a:lnSpc>
              <a:spcBef>
                <a:spcPts val="1000"/>
              </a:spcBef>
              <a:spcAft>
                <a:spcPts val="0"/>
              </a:spcAft>
              <a:buClr>
                <a:schemeClr val="dk1"/>
              </a:buClr>
              <a:buSzPts val="1200"/>
              <a:buFont typeface="Arial"/>
              <a:buChar char="•"/>
            </a:pPr>
            <a:r>
              <a:rPr lang="en-US"/>
              <a:t>At Tier II, schools problem solve around groups of students that have similar types and patterns of inappropriate (unwanted) behaviors (these have already been defined in Tier I implementation) and provide interventions that will prevent escalating behavior. </a:t>
            </a:r>
            <a:endParaRPr/>
          </a:p>
          <a:p>
            <a:pPr indent="-173736" lvl="0" marL="173736" rtl="0" algn="l">
              <a:lnSpc>
                <a:spcPct val="90000"/>
              </a:lnSpc>
              <a:spcBef>
                <a:spcPts val="1000"/>
              </a:spcBef>
              <a:spcAft>
                <a:spcPts val="0"/>
              </a:spcAft>
              <a:buClr>
                <a:schemeClr val="dk1"/>
              </a:buClr>
              <a:buSzPts val="1200"/>
              <a:buFont typeface="Arial"/>
              <a:buChar char="•"/>
            </a:pPr>
            <a:r>
              <a:rPr lang="en-US"/>
              <a:t>In a later module, we will discuss in detail antecedent-behavior-consequence. Note: the word “prompts” above is typically called “triggers” in behavior literature. In preventing future problem behaviors we look for and change the setting or event that sets off, or triggers, the behavior.</a:t>
            </a:r>
            <a:endParaRPr/>
          </a:p>
        </p:txBody>
      </p:sp>
      <p:sp>
        <p:nvSpPr>
          <p:cNvPr id="300" name="Google Shape;30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7: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Clr>
                <a:schemeClr val="dk1"/>
              </a:buClr>
              <a:buSzPts val="1400"/>
              <a:buFont typeface="Calibri"/>
              <a:buNone/>
            </a:pPr>
            <a:r>
              <a:rPr lang="en-US" sz="1200" u="none"/>
              <a:t>Trainer Notes:</a:t>
            </a:r>
            <a:endParaRPr/>
          </a:p>
          <a:p>
            <a:pPr indent="-171450" lvl="0" marL="171450" rtl="0" algn="l">
              <a:lnSpc>
                <a:spcPct val="90000"/>
              </a:lnSpc>
              <a:spcBef>
                <a:spcPts val="1000"/>
              </a:spcBef>
              <a:spcAft>
                <a:spcPts val="0"/>
              </a:spcAft>
              <a:buClr>
                <a:schemeClr val="dk1"/>
              </a:buClr>
              <a:buSzPts val="1400"/>
              <a:buFont typeface="Arial"/>
              <a:buChar char="•"/>
            </a:pPr>
            <a:r>
              <a:rPr lang="en-US" sz="1200" u="none"/>
              <a:t>RTI/PBIS is available for all students, and no diagnosis is needed or expected. </a:t>
            </a:r>
            <a:endParaRPr/>
          </a:p>
          <a:p>
            <a:pPr indent="-171450" lvl="0" marL="171450" rtl="0" algn="l">
              <a:lnSpc>
                <a:spcPct val="90000"/>
              </a:lnSpc>
              <a:spcBef>
                <a:spcPts val="1000"/>
              </a:spcBef>
              <a:spcAft>
                <a:spcPts val="0"/>
              </a:spcAft>
              <a:buClr>
                <a:schemeClr val="dk1"/>
              </a:buClr>
              <a:buSzPts val="1400"/>
              <a:buFont typeface="Arial"/>
              <a:buChar char="•"/>
            </a:pPr>
            <a:r>
              <a:rPr lang="en-US" sz="1200" u="none"/>
              <a:t>At Tier II, data are reviewed to show a pattern of behavior. Interventions are implemented to prevent student behavior from escalating. Above all, TEACHING and reinforcing of replacement behaviors are the central focus of interventions. </a:t>
            </a:r>
            <a:endParaRPr/>
          </a:p>
          <a:p>
            <a:pPr indent="-171450" lvl="0" marL="171450" rtl="0" algn="l">
              <a:lnSpc>
                <a:spcPct val="90000"/>
              </a:lnSpc>
              <a:spcBef>
                <a:spcPts val="1000"/>
              </a:spcBef>
              <a:spcAft>
                <a:spcPts val="0"/>
              </a:spcAft>
              <a:buClr>
                <a:schemeClr val="dk1"/>
              </a:buClr>
              <a:buSzPts val="1400"/>
              <a:buFont typeface="Arial"/>
              <a:buChar char="•"/>
            </a:pPr>
            <a:r>
              <a:rPr lang="en-US" sz="1200" u="none"/>
              <a:t>Tier II provides interventions for students that are at risk of severe behavior; it is important to reteach and redirect them before they escalate. This is also a place to work with groups of students who just need a little more – more instruction, more practice, more adult attention and supervision – with the goal of “graduating” them from interventions fairly quickly.</a:t>
            </a:r>
            <a:endParaRPr/>
          </a:p>
        </p:txBody>
      </p:sp>
      <p:sp>
        <p:nvSpPr>
          <p:cNvPr id="307" name="Google Shape;307;p7: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Trainer Notes:</a:t>
            </a:r>
            <a:endParaRPr/>
          </a:p>
          <a:p>
            <a:pPr indent="-173736" lvl="0" marL="173736" rtl="0" algn="l">
              <a:lnSpc>
                <a:spcPct val="90000"/>
              </a:lnSpc>
              <a:spcBef>
                <a:spcPts val="1000"/>
              </a:spcBef>
              <a:spcAft>
                <a:spcPts val="0"/>
              </a:spcAft>
              <a:buClr>
                <a:schemeClr val="dk1"/>
              </a:buClr>
              <a:buSzPts val="1200"/>
              <a:buFont typeface="Arial"/>
              <a:buChar char="•"/>
            </a:pPr>
            <a:r>
              <a:rPr lang="en-US"/>
              <a:t>This is the Arkansas RTI model, which shows the levels of support available for students and what types of supports they receive at each tier.</a:t>
            </a:r>
            <a:endParaRPr/>
          </a:p>
          <a:p>
            <a:pPr indent="-173736" lvl="0" marL="173736" rtl="0" algn="l">
              <a:lnSpc>
                <a:spcPct val="90000"/>
              </a:lnSpc>
              <a:spcBef>
                <a:spcPts val="1000"/>
              </a:spcBef>
              <a:spcAft>
                <a:spcPts val="0"/>
              </a:spcAft>
              <a:buClr>
                <a:schemeClr val="dk1"/>
              </a:buClr>
              <a:buSzPts val="1200"/>
              <a:buFont typeface="Arial"/>
              <a:buChar char="•"/>
            </a:pPr>
            <a:r>
              <a:rPr lang="en-US"/>
              <a:t>The next slide shows the process for moving students into Tier II interventions.</a:t>
            </a:r>
            <a:endParaRPr/>
          </a:p>
        </p:txBody>
      </p:sp>
      <p:sp>
        <p:nvSpPr>
          <p:cNvPr id="315" name="Google Shape;31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Trainer Notes:</a:t>
            </a:r>
            <a:endParaRPr/>
          </a:p>
          <a:p>
            <a:pPr indent="-173736" lvl="0" marL="173736" rtl="0" algn="l">
              <a:lnSpc>
                <a:spcPct val="90000"/>
              </a:lnSpc>
              <a:spcBef>
                <a:spcPts val="1000"/>
              </a:spcBef>
              <a:spcAft>
                <a:spcPts val="0"/>
              </a:spcAft>
              <a:buClr>
                <a:schemeClr val="dk1"/>
              </a:buClr>
              <a:buSzPts val="1200"/>
              <a:buFont typeface="Arial"/>
              <a:buChar char="•"/>
            </a:pPr>
            <a:r>
              <a:rPr lang="en-US"/>
              <a:t>This diagram shows the process through which schools and teams identify students for Tier II interventions and then choose the appropriate interventions based on the function of behavior.</a:t>
            </a:r>
            <a:endParaRPr/>
          </a:p>
          <a:p>
            <a:pPr indent="-173736" lvl="0" marL="173736" rtl="0" algn="l">
              <a:lnSpc>
                <a:spcPct val="90000"/>
              </a:lnSpc>
              <a:spcBef>
                <a:spcPts val="1000"/>
              </a:spcBef>
              <a:spcAft>
                <a:spcPts val="0"/>
              </a:spcAft>
              <a:buClr>
                <a:schemeClr val="dk1"/>
              </a:buClr>
              <a:buSzPts val="1200"/>
              <a:buFont typeface="Arial"/>
              <a:buChar char="•"/>
            </a:pPr>
            <a:r>
              <a:rPr lang="en-US"/>
              <a:t>The process starts with ensuring Tier I is implemented with fidelity.</a:t>
            </a:r>
            <a:endParaRPr/>
          </a:p>
          <a:p>
            <a:pPr indent="-173736" lvl="0" marL="173736" rtl="0" algn="l">
              <a:lnSpc>
                <a:spcPct val="90000"/>
              </a:lnSpc>
              <a:spcBef>
                <a:spcPts val="1000"/>
              </a:spcBef>
              <a:spcAft>
                <a:spcPts val="0"/>
              </a:spcAft>
              <a:buClr>
                <a:schemeClr val="dk1"/>
              </a:buClr>
              <a:buSzPts val="1200"/>
              <a:buFont typeface="Arial"/>
              <a:buChar char="•"/>
            </a:pPr>
            <a:r>
              <a:rPr lang="en-US"/>
              <a:t>Students are identified through different avenues. Typically referrals and nominations are given by staff or parents through discipline data and possibly through screeners used by classroom teachers. Then, data are collected to determine if the student meets the criteria (decided by the team) for Tier II interventions.</a:t>
            </a:r>
            <a:endParaRPr/>
          </a:p>
          <a:p>
            <a:pPr indent="-173736" lvl="0" marL="173736" rtl="0" algn="l">
              <a:lnSpc>
                <a:spcPct val="90000"/>
              </a:lnSpc>
              <a:spcBef>
                <a:spcPts val="1000"/>
              </a:spcBef>
              <a:spcAft>
                <a:spcPts val="0"/>
              </a:spcAft>
              <a:buClr>
                <a:schemeClr val="dk1"/>
              </a:buClr>
              <a:buSzPts val="1200"/>
              <a:buFont typeface="Arial"/>
              <a:buChar char="•"/>
            </a:pPr>
            <a:r>
              <a:rPr lang="en-US"/>
              <a:t>The data are used to determine the function of the student’s behavior (motivation).</a:t>
            </a:r>
            <a:endParaRPr/>
          </a:p>
          <a:p>
            <a:pPr indent="-173736" lvl="0" marL="173736" rtl="0" algn="l">
              <a:lnSpc>
                <a:spcPct val="90000"/>
              </a:lnSpc>
              <a:spcBef>
                <a:spcPts val="1000"/>
              </a:spcBef>
              <a:spcAft>
                <a:spcPts val="0"/>
              </a:spcAft>
              <a:buClr>
                <a:schemeClr val="dk1"/>
              </a:buClr>
              <a:buSzPts val="1200"/>
              <a:buFont typeface="Arial"/>
              <a:buChar char="•"/>
            </a:pPr>
            <a:r>
              <a:rPr lang="en-US"/>
              <a:t>Then the appropriate intervention is selected, based on the function.</a:t>
            </a:r>
            <a:endParaRPr/>
          </a:p>
        </p:txBody>
      </p:sp>
      <p:sp>
        <p:nvSpPr>
          <p:cNvPr id="323" name="Google Shape;32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2" name="Shape 12"/>
        <p:cNvGrpSpPr/>
        <p:nvPr/>
      </p:nvGrpSpPr>
      <p:grpSpPr>
        <a:xfrm>
          <a:off x="0" y="0"/>
          <a:ext cx="0" cy="0"/>
          <a:chOff x="0" y="0"/>
          <a:chExt cx="0" cy="0"/>
        </a:xfrm>
      </p:grpSpPr>
      <p:sp>
        <p:nvSpPr>
          <p:cNvPr id="13" name="Google Shape;13;p48"/>
          <p:cNvSpPr txBox="1"/>
          <p:nvPr>
            <p:ph type="title"/>
          </p:nvPr>
        </p:nvSpPr>
        <p:spPr>
          <a:xfrm>
            <a:off x="850900" y="2277053"/>
            <a:ext cx="10566399"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C:\Users\amerten\Downloads\RTI Arkansas Logo (2).png" id="14" name="Google Shape;14;p48"/>
          <p:cNvPicPr preferRelativeResize="0"/>
          <p:nvPr/>
        </p:nvPicPr>
        <p:blipFill rotWithShape="1">
          <a:blip r:embed="rId2">
            <a:alphaModFix/>
          </a:blip>
          <a:srcRect b="0" l="0" r="0" t="0"/>
          <a:stretch/>
        </p:blipFill>
        <p:spPr>
          <a:xfrm>
            <a:off x="2011152" y="416709"/>
            <a:ext cx="8483285" cy="1647660"/>
          </a:xfrm>
          <a:prstGeom prst="rect">
            <a:avLst/>
          </a:prstGeom>
          <a:noFill/>
          <a:ln>
            <a:noFill/>
          </a:ln>
        </p:spPr>
      </p:pic>
      <p:sp>
        <p:nvSpPr>
          <p:cNvPr id="15" name="Google Shape;15;p48"/>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48"/>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48"/>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48"/>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cid:image002.png@01D16AFF.B10E1570" id="19" name="Google Shape;19;p48"/>
          <p:cNvPicPr preferRelativeResize="0"/>
          <p:nvPr/>
        </p:nvPicPr>
        <p:blipFill rotWithShape="1">
          <a:blip r:embed="rId3">
            <a:alphaModFix/>
          </a:blip>
          <a:srcRect b="19232" l="0" r="0" t="0"/>
          <a:stretch/>
        </p:blipFill>
        <p:spPr>
          <a:xfrm>
            <a:off x="380010" y="6179420"/>
            <a:ext cx="959872" cy="671896"/>
          </a:xfrm>
          <a:prstGeom prst="rect">
            <a:avLst/>
          </a:prstGeom>
          <a:solidFill>
            <a:schemeClr val="lt1"/>
          </a:solidFill>
          <a:ln>
            <a:noFill/>
          </a:ln>
        </p:spPr>
      </p:pic>
      <p:pic>
        <p:nvPicPr>
          <p:cNvPr id="20" name="Google Shape;20;p48"/>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pic>
        <p:nvPicPr>
          <p:cNvPr id="21" name="Google Shape;21;p48"/>
          <p:cNvPicPr preferRelativeResize="0"/>
          <p:nvPr/>
        </p:nvPicPr>
        <p:blipFill rotWithShape="1">
          <a:blip r:embed="rId5">
            <a:alphaModFix/>
          </a:blip>
          <a:srcRect b="0" l="0" r="0" t="0"/>
          <a:stretch/>
        </p:blipFill>
        <p:spPr>
          <a:xfrm>
            <a:off x="2976561" y="4053441"/>
            <a:ext cx="6238875" cy="1581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Custom Layout">
  <p:cSld name="6_Custom Layout">
    <p:spTree>
      <p:nvGrpSpPr>
        <p:cNvPr id="126" name="Shape 126"/>
        <p:cNvGrpSpPr/>
        <p:nvPr/>
      </p:nvGrpSpPr>
      <p:grpSpPr>
        <a:xfrm>
          <a:off x="0" y="0"/>
          <a:ext cx="0" cy="0"/>
          <a:chOff x="0" y="0"/>
          <a:chExt cx="0" cy="0"/>
        </a:xfrm>
      </p:grpSpPr>
      <p:sp>
        <p:nvSpPr>
          <p:cNvPr id="127" name="Google Shape;127;p57"/>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57"/>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id:image002.png@01D16AFF.B10E1570" id="129" name="Google Shape;129;p57"/>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130" name="Google Shape;130;p57"/>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57"/>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amerten\Downloads\RTI Arkansas Logo (2).png" id="132" name="Google Shape;132;p57"/>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133" name="Google Shape;133;p57"/>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134" name="Google Shape;134;p57"/>
          <p:cNvSpPr/>
          <p:nvPr/>
        </p:nvSpPr>
        <p:spPr>
          <a:xfrm>
            <a:off x="0" y="276302"/>
            <a:ext cx="2013557" cy="5797240"/>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5" name="Google Shape;135;p57"/>
          <p:cNvSpPr/>
          <p:nvPr/>
        </p:nvSpPr>
        <p:spPr>
          <a:xfrm>
            <a:off x="694510" y="1487272"/>
            <a:ext cx="2743200" cy="2743200"/>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200"/>
              <a:buFont typeface="Calibri"/>
              <a:buNone/>
            </a:pPr>
            <a:r>
              <a:t/>
            </a:r>
            <a:endParaRPr sz="2400">
              <a:solidFill>
                <a:srgbClr val="FFFFFF"/>
              </a:solidFill>
              <a:latin typeface="Calibri"/>
              <a:ea typeface="Calibri"/>
              <a:cs typeface="Calibri"/>
              <a:sym typeface="Calibri"/>
            </a:endParaRPr>
          </a:p>
        </p:txBody>
      </p:sp>
      <p:sp>
        <p:nvSpPr>
          <p:cNvPr id="136" name="Google Shape;136;p57"/>
          <p:cNvSpPr txBox="1"/>
          <p:nvPr>
            <p:ph idx="1" type="body"/>
          </p:nvPr>
        </p:nvSpPr>
        <p:spPr>
          <a:xfrm>
            <a:off x="3965248" y="1815238"/>
            <a:ext cx="7388551" cy="40902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57"/>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57"/>
          <p:cNvSpPr txBox="1"/>
          <p:nvPr>
            <p:ph idx="2" type="body"/>
          </p:nvPr>
        </p:nvSpPr>
        <p:spPr>
          <a:xfrm>
            <a:off x="949980" y="2011821"/>
            <a:ext cx="2232260" cy="18337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Custom Layout">
  <p:cSld name="7_Custom Layout">
    <p:spTree>
      <p:nvGrpSpPr>
        <p:cNvPr id="139" name="Shape 139"/>
        <p:cNvGrpSpPr/>
        <p:nvPr/>
      </p:nvGrpSpPr>
      <p:grpSpPr>
        <a:xfrm>
          <a:off x="0" y="0"/>
          <a:ext cx="0" cy="0"/>
          <a:chOff x="0" y="0"/>
          <a:chExt cx="0" cy="0"/>
        </a:xfrm>
      </p:grpSpPr>
      <p:sp>
        <p:nvSpPr>
          <p:cNvPr id="140" name="Google Shape;140;p58"/>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58"/>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id:image002.png@01D16AFF.B10E1570" id="142" name="Google Shape;142;p58"/>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143" name="Google Shape;143;p58"/>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58"/>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amerten\Downloads\RTI Arkansas Logo (2).png" id="145" name="Google Shape;145;p58"/>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146" name="Google Shape;146;p58"/>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147" name="Google Shape;147;p58"/>
          <p:cNvSpPr/>
          <p:nvPr/>
        </p:nvSpPr>
        <p:spPr>
          <a:xfrm>
            <a:off x="0" y="276302"/>
            <a:ext cx="2013557" cy="5797240"/>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8" name="Google Shape;148;p58"/>
          <p:cNvSpPr/>
          <p:nvPr/>
        </p:nvSpPr>
        <p:spPr>
          <a:xfrm>
            <a:off x="694510" y="1487272"/>
            <a:ext cx="2743200" cy="2743200"/>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200"/>
              <a:buFont typeface="Calibri"/>
              <a:buNone/>
            </a:pPr>
            <a:r>
              <a:t/>
            </a:r>
            <a:endParaRPr sz="2400">
              <a:solidFill>
                <a:srgbClr val="FFFFFF"/>
              </a:solidFill>
              <a:latin typeface="Calibri"/>
              <a:ea typeface="Calibri"/>
              <a:cs typeface="Calibri"/>
              <a:sym typeface="Calibri"/>
            </a:endParaRPr>
          </a:p>
        </p:txBody>
      </p:sp>
      <p:sp>
        <p:nvSpPr>
          <p:cNvPr id="149" name="Google Shape;149;p58"/>
          <p:cNvSpPr txBox="1"/>
          <p:nvPr>
            <p:ph idx="1" type="body"/>
          </p:nvPr>
        </p:nvSpPr>
        <p:spPr>
          <a:xfrm>
            <a:off x="3965248" y="1815238"/>
            <a:ext cx="7388551" cy="40902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58"/>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58"/>
          <p:cNvSpPr txBox="1"/>
          <p:nvPr>
            <p:ph idx="2" type="body"/>
          </p:nvPr>
        </p:nvSpPr>
        <p:spPr>
          <a:xfrm>
            <a:off x="949980" y="2011821"/>
            <a:ext cx="2232260" cy="18337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ustom Layout">
  <p:cSld name="8_Custom Layout">
    <p:spTree>
      <p:nvGrpSpPr>
        <p:cNvPr id="152" name="Shape 152"/>
        <p:cNvGrpSpPr/>
        <p:nvPr/>
      </p:nvGrpSpPr>
      <p:grpSpPr>
        <a:xfrm>
          <a:off x="0" y="0"/>
          <a:ext cx="0" cy="0"/>
          <a:chOff x="0" y="0"/>
          <a:chExt cx="0" cy="0"/>
        </a:xfrm>
      </p:grpSpPr>
      <p:sp>
        <p:nvSpPr>
          <p:cNvPr id="153" name="Google Shape;153;p59"/>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59"/>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id:image002.png@01D16AFF.B10E1570" id="155" name="Google Shape;155;p59"/>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156" name="Google Shape;156;p59"/>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59"/>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amerten\Downloads\RTI Arkansas Logo (2).png" id="158" name="Google Shape;158;p59"/>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159" name="Google Shape;159;p59"/>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160" name="Google Shape;160;p59"/>
          <p:cNvSpPr/>
          <p:nvPr/>
        </p:nvSpPr>
        <p:spPr>
          <a:xfrm>
            <a:off x="0" y="276302"/>
            <a:ext cx="2013557" cy="57972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1" name="Google Shape;161;p59"/>
          <p:cNvSpPr/>
          <p:nvPr/>
        </p:nvSpPr>
        <p:spPr>
          <a:xfrm>
            <a:off x="694510" y="1487272"/>
            <a:ext cx="2743200" cy="2743200"/>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200"/>
              <a:buFont typeface="Calibri"/>
              <a:buNone/>
            </a:pPr>
            <a:r>
              <a:t/>
            </a:r>
            <a:endParaRPr sz="2400">
              <a:solidFill>
                <a:srgbClr val="FFFFFF"/>
              </a:solidFill>
              <a:latin typeface="Calibri"/>
              <a:ea typeface="Calibri"/>
              <a:cs typeface="Calibri"/>
              <a:sym typeface="Calibri"/>
            </a:endParaRPr>
          </a:p>
        </p:txBody>
      </p:sp>
      <p:sp>
        <p:nvSpPr>
          <p:cNvPr id="162" name="Google Shape;162;p59"/>
          <p:cNvSpPr txBox="1"/>
          <p:nvPr>
            <p:ph idx="1" type="body"/>
          </p:nvPr>
        </p:nvSpPr>
        <p:spPr>
          <a:xfrm>
            <a:off x="3965248" y="1815238"/>
            <a:ext cx="7388551" cy="40902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59"/>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59"/>
          <p:cNvSpPr txBox="1"/>
          <p:nvPr>
            <p:ph idx="2" type="body"/>
          </p:nvPr>
        </p:nvSpPr>
        <p:spPr>
          <a:xfrm>
            <a:off x="949980" y="2011821"/>
            <a:ext cx="2232260" cy="18337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65" name="Shape 165"/>
        <p:cNvGrpSpPr/>
        <p:nvPr/>
      </p:nvGrpSpPr>
      <p:grpSpPr>
        <a:xfrm>
          <a:off x="0" y="0"/>
          <a:ext cx="0" cy="0"/>
          <a:chOff x="0" y="0"/>
          <a:chExt cx="0" cy="0"/>
        </a:xfrm>
      </p:grpSpPr>
      <p:sp>
        <p:nvSpPr>
          <p:cNvPr id="166" name="Google Shape;166;p60"/>
          <p:cNvSpPr txBox="1"/>
          <p:nvPr>
            <p:ph type="title"/>
          </p:nvPr>
        </p:nvSpPr>
        <p:spPr>
          <a:xfrm>
            <a:off x="839788" y="457200"/>
            <a:ext cx="3932237" cy="227600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6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sz="2800"/>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8" name="Google Shape;168;p60"/>
          <p:cNvSpPr txBox="1"/>
          <p:nvPr>
            <p:ph idx="2" type="body"/>
          </p:nvPr>
        </p:nvSpPr>
        <p:spPr>
          <a:xfrm>
            <a:off x="839788" y="2832100"/>
            <a:ext cx="3932237" cy="30368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9" name="Google Shape;169;p60"/>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60"/>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id:image002.png@01D16AFF.B10E1570" id="171" name="Google Shape;171;p60"/>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172" name="Google Shape;172;p60"/>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60"/>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amerten\Downloads\RTI Arkansas Logo (2).png" id="174" name="Google Shape;174;p60"/>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175" name="Google Shape;175;p60"/>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176" name="Shape 176"/>
        <p:cNvGrpSpPr/>
        <p:nvPr/>
      </p:nvGrpSpPr>
      <p:grpSpPr>
        <a:xfrm>
          <a:off x="0" y="0"/>
          <a:ext cx="0" cy="0"/>
          <a:chOff x="0" y="0"/>
          <a:chExt cx="0" cy="0"/>
        </a:xfrm>
      </p:grpSpPr>
      <p:sp>
        <p:nvSpPr>
          <p:cNvPr id="177" name="Google Shape;177;p61"/>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61"/>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id:image002.png@01D16AFF.B10E1570" id="179" name="Google Shape;179;p61"/>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180" name="Google Shape;180;p61"/>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61"/>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amerten\Downloads\RTI Arkansas Logo (2).png" id="182" name="Google Shape;182;p61"/>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183" name="Google Shape;183;p61"/>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184" name="Google Shape;184;p61"/>
          <p:cNvSpPr/>
          <p:nvPr/>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5" name="Google Shape;185;p61"/>
          <p:cNvPicPr preferRelativeResize="0"/>
          <p:nvPr/>
        </p:nvPicPr>
        <p:blipFill rotWithShape="1">
          <a:blip r:embed="rId5">
            <a:alphaModFix/>
          </a:blip>
          <a:srcRect b="0" l="36238" r="0" t="0"/>
          <a:stretch/>
        </p:blipFill>
        <p:spPr>
          <a:xfrm>
            <a:off x="0" y="734939"/>
            <a:ext cx="7862131" cy="5345286"/>
          </a:xfrm>
          <a:prstGeom prst="rect">
            <a:avLst/>
          </a:prstGeom>
          <a:noFill/>
          <a:ln>
            <a:noFill/>
          </a:ln>
        </p:spPr>
      </p:pic>
      <p:sp>
        <p:nvSpPr>
          <p:cNvPr id="186" name="Google Shape;186;p61"/>
          <p:cNvSpPr txBox="1"/>
          <p:nvPr>
            <p:ph idx="1" type="body"/>
          </p:nvPr>
        </p:nvSpPr>
        <p:spPr>
          <a:xfrm>
            <a:off x="5795734" y="981103"/>
            <a:ext cx="6172200" cy="48736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sz="2800"/>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87" name="Google Shape;187;p61"/>
          <p:cNvSpPr txBox="1"/>
          <p:nvPr>
            <p:ph type="title"/>
          </p:nvPr>
        </p:nvSpPr>
        <p:spPr>
          <a:xfrm>
            <a:off x="339695" y="2002902"/>
            <a:ext cx="4155393" cy="283002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188" name="Shape 188"/>
        <p:cNvGrpSpPr/>
        <p:nvPr/>
      </p:nvGrpSpPr>
      <p:grpSpPr>
        <a:xfrm>
          <a:off x="0" y="0"/>
          <a:ext cx="0" cy="0"/>
          <a:chOff x="0" y="0"/>
          <a:chExt cx="0" cy="0"/>
        </a:xfrm>
      </p:grpSpPr>
      <p:sp>
        <p:nvSpPr>
          <p:cNvPr id="189" name="Google Shape;189;p62"/>
          <p:cNvSpPr txBox="1"/>
          <p:nvPr>
            <p:ph idx="1" type="body"/>
          </p:nvPr>
        </p:nvSpPr>
        <p:spPr>
          <a:xfrm>
            <a:off x="838200" y="1818223"/>
            <a:ext cx="5181600" cy="42553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62"/>
          <p:cNvSpPr txBox="1"/>
          <p:nvPr>
            <p:ph idx="2" type="body"/>
          </p:nvPr>
        </p:nvSpPr>
        <p:spPr>
          <a:xfrm>
            <a:off x="6172200" y="1818223"/>
            <a:ext cx="5181600" cy="42553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62"/>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62"/>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id:image002.png@01D16AFF.B10E1570" id="193" name="Google Shape;193;p62"/>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194" name="Google Shape;194;p62"/>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62"/>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amerten\Downloads\RTI Arkansas Logo (2).png" id="196" name="Google Shape;196;p62"/>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197" name="Google Shape;197;p62"/>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198" name="Google Shape;198;p62"/>
          <p:cNvSpPr txBox="1"/>
          <p:nvPr>
            <p:ph type="title"/>
          </p:nvPr>
        </p:nvSpPr>
        <p:spPr>
          <a:xfrm>
            <a:off x="0" y="635289"/>
            <a:ext cx="12192000" cy="113001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199" name="Shape 199"/>
        <p:cNvGrpSpPr/>
        <p:nvPr/>
      </p:nvGrpSpPr>
      <p:grpSpPr>
        <a:xfrm>
          <a:off x="0" y="0"/>
          <a:ext cx="0" cy="0"/>
          <a:chOff x="0" y="0"/>
          <a:chExt cx="0" cy="0"/>
        </a:xfrm>
      </p:grpSpPr>
      <p:sp>
        <p:nvSpPr>
          <p:cNvPr id="200" name="Google Shape;200;p63"/>
          <p:cNvSpPr txBox="1"/>
          <p:nvPr>
            <p:ph idx="1" type="body"/>
          </p:nvPr>
        </p:nvSpPr>
        <p:spPr>
          <a:xfrm>
            <a:off x="839787" y="1780123"/>
            <a:ext cx="5157787" cy="67097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1" sz="28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1" name="Google Shape;201;p63"/>
          <p:cNvSpPr txBox="1"/>
          <p:nvPr>
            <p:ph idx="2" type="body"/>
          </p:nvPr>
        </p:nvSpPr>
        <p:spPr>
          <a:xfrm>
            <a:off x="839788" y="2504023"/>
            <a:ext cx="5157787" cy="35695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63"/>
          <p:cNvSpPr txBox="1"/>
          <p:nvPr>
            <p:ph idx="3" type="body"/>
          </p:nvPr>
        </p:nvSpPr>
        <p:spPr>
          <a:xfrm>
            <a:off x="6172200" y="1780123"/>
            <a:ext cx="5183188" cy="67097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1" sz="28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3" name="Google Shape;203;p63"/>
          <p:cNvSpPr txBox="1"/>
          <p:nvPr>
            <p:ph idx="4" type="body"/>
          </p:nvPr>
        </p:nvSpPr>
        <p:spPr>
          <a:xfrm>
            <a:off x="6172200" y="2504023"/>
            <a:ext cx="5183188" cy="35695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63"/>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63"/>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id:image002.png@01D16AFF.B10E1570" id="206" name="Google Shape;206;p63"/>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207" name="Google Shape;207;p63"/>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63"/>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amerten\Downloads\RTI Arkansas Logo (2).png" id="209" name="Google Shape;209;p63"/>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210" name="Google Shape;210;p63"/>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211" name="Google Shape;211;p63"/>
          <p:cNvSpPr txBox="1"/>
          <p:nvPr>
            <p:ph type="title"/>
          </p:nvPr>
        </p:nvSpPr>
        <p:spPr>
          <a:xfrm>
            <a:off x="0" y="635289"/>
            <a:ext cx="12192000" cy="109191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ustom Layout">
  <p:cSld name="4_Custom Layout">
    <p:spTree>
      <p:nvGrpSpPr>
        <p:cNvPr id="212" name="Shape 212"/>
        <p:cNvGrpSpPr/>
        <p:nvPr/>
      </p:nvGrpSpPr>
      <p:grpSpPr>
        <a:xfrm>
          <a:off x="0" y="0"/>
          <a:ext cx="0" cy="0"/>
          <a:chOff x="0" y="0"/>
          <a:chExt cx="0" cy="0"/>
        </a:xfrm>
      </p:grpSpPr>
      <p:sp>
        <p:nvSpPr>
          <p:cNvPr id="213" name="Google Shape;213;p64"/>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64"/>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id:image002.png@01D16AFF.B10E1570" id="215" name="Google Shape;215;p64"/>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216" name="Google Shape;216;p64"/>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64"/>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amerten\Downloads\RTI Arkansas Logo (2).png" id="218" name="Google Shape;218;p64"/>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219" name="Google Shape;219;p64"/>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grpSp>
        <p:nvGrpSpPr>
          <p:cNvPr id="220" name="Google Shape;220;p64"/>
          <p:cNvGrpSpPr/>
          <p:nvPr/>
        </p:nvGrpSpPr>
        <p:grpSpPr>
          <a:xfrm>
            <a:off x="-426720" y="177404"/>
            <a:ext cx="12618720" cy="5995332"/>
            <a:chOff x="-417513" y="0"/>
            <a:chExt cx="12584114" cy="6853238"/>
          </a:xfrm>
        </p:grpSpPr>
        <p:sp>
          <p:nvSpPr>
            <p:cNvPr id="221" name="Google Shape;221;p64"/>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2" name="Google Shape;222;p64"/>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3" name="Google Shape;223;p64"/>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4" name="Google Shape;224;p64"/>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5" name="Google Shape;225;p64"/>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6" name="Google Shape;226;p64"/>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7" name="Google Shape;227;p64"/>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8" name="Google Shape;228;p64"/>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9" name="Google Shape;229;p64"/>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0" name="Google Shape;230;p64"/>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1" name="Google Shape;231;p64"/>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2" name="Google Shape;232;p64"/>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3" name="Google Shape;233;p64"/>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4" name="Google Shape;234;p64"/>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5" name="Google Shape;235;p64"/>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6" name="Google Shape;236;p64"/>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7" name="Google Shape;237;p64"/>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8" name="Google Shape;238;p64"/>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9" name="Google Shape;239;p64"/>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40" name="Google Shape;240;p64"/>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41" name="Google Shape;241;p64"/>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242" name="Google Shape;242;p64"/>
          <p:cNvSpPr txBox="1"/>
          <p:nvPr>
            <p:ph type="title"/>
          </p:nvPr>
        </p:nvSpPr>
        <p:spPr>
          <a:xfrm>
            <a:off x="0" y="635289"/>
            <a:ext cx="12192000" cy="109191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64"/>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1_Title Only">
    <p:spTree>
      <p:nvGrpSpPr>
        <p:cNvPr id="244" name="Shape 244"/>
        <p:cNvGrpSpPr/>
        <p:nvPr/>
      </p:nvGrpSpPr>
      <p:grpSpPr>
        <a:xfrm>
          <a:off x="0" y="0"/>
          <a:ext cx="0" cy="0"/>
          <a:chOff x="0" y="0"/>
          <a:chExt cx="0" cy="0"/>
        </a:xfrm>
      </p:grpSpPr>
      <p:sp>
        <p:nvSpPr>
          <p:cNvPr id="245" name="Google Shape;245;p65"/>
          <p:cNvSpPr/>
          <p:nvPr/>
        </p:nvSpPr>
        <p:spPr>
          <a:xfrm>
            <a:off x="0" y="6169795"/>
            <a:ext cx="12192000" cy="688205"/>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6" name="Google Shape;246;p65"/>
          <p:cNvSpPr txBox="1"/>
          <p:nvPr>
            <p:ph type="title"/>
          </p:nvPr>
        </p:nvSpPr>
        <p:spPr>
          <a:xfrm>
            <a:off x="1774439" y="2277053"/>
            <a:ext cx="8956713" cy="1325563"/>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pic>
        <p:nvPicPr>
          <p:cNvPr descr="https://lh5.googleusercontent.com/RB-Lfw4yZZJ6KIgWraODLciYAMr4dBAbp5AVMtVKqdUPRair2-Gnpx8AQx7FZD7y7GeG6iM2joEnX_l_FvUrCPwJUUwulXIkSy5uNNdwHdaGovW3uk1IiA0fWjUjW78ATV7t8eoYTmw8EWPyGA" id="247" name="Google Shape;247;p65"/>
          <p:cNvPicPr preferRelativeResize="0"/>
          <p:nvPr/>
        </p:nvPicPr>
        <p:blipFill rotWithShape="1">
          <a:blip r:embed="rId2">
            <a:alphaModFix/>
          </a:blip>
          <a:srcRect b="0" l="0" r="0" t="0"/>
          <a:stretch/>
        </p:blipFill>
        <p:spPr>
          <a:xfrm>
            <a:off x="5289663" y="4037679"/>
            <a:ext cx="1612673" cy="1612674"/>
          </a:xfrm>
          <a:prstGeom prst="rect">
            <a:avLst/>
          </a:prstGeom>
          <a:noFill/>
          <a:ln>
            <a:noFill/>
          </a:ln>
        </p:spPr>
      </p:pic>
      <p:pic>
        <p:nvPicPr>
          <p:cNvPr descr="C:\Users\amerten\Downloads\RTI Arkansas Logo (2).png" id="248" name="Google Shape;248;p65"/>
          <p:cNvPicPr preferRelativeResize="0"/>
          <p:nvPr/>
        </p:nvPicPr>
        <p:blipFill rotWithShape="1">
          <a:blip r:embed="rId3">
            <a:alphaModFix/>
          </a:blip>
          <a:srcRect b="0" l="0" r="0" t="0"/>
          <a:stretch/>
        </p:blipFill>
        <p:spPr>
          <a:xfrm>
            <a:off x="2011152" y="416709"/>
            <a:ext cx="8483285" cy="1647660"/>
          </a:xfrm>
          <a:prstGeom prst="rect">
            <a:avLst/>
          </a:prstGeom>
          <a:noFill/>
          <a:ln>
            <a:noFill/>
          </a:ln>
        </p:spPr>
      </p:pic>
      <p:pic>
        <p:nvPicPr>
          <p:cNvPr descr="cid:image002.png@01D16AFF.B10E1570" id="249" name="Google Shape;249;p65"/>
          <p:cNvPicPr preferRelativeResize="0"/>
          <p:nvPr/>
        </p:nvPicPr>
        <p:blipFill rotWithShape="1">
          <a:blip r:embed="rId4">
            <a:alphaModFix/>
          </a:blip>
          <a:srcRect b="19822" l="0" r="0" t="0"/>
          <a:stretch/>
        </p:blipFill>
        <p:spPr>
          <a:xfrm>
            <a:off x="328100" y="6191295"/>
            <a:ext cx="952526" cy="661892"/>
          </a:xfrm>
          <a:prstGeom prst="rect">
            <a:avLst/>
          </a:prstGeom>
          <a:solidFill>
            <a:schemeClr val="lt1"/>
          </a:solidFill>
          <a:ln>
            <a:noFill/>
          </a:ln>
        </p:spPr>
      </p:pic>
      <p:pic>
        <p:nvPicPr>
          <p:cNvPr id="250" name="Google Shape;250;p65"/>
          <p:cNvPicPr preferRelativeResize="0"/>
          <p:nvPr/>
        </p:nvPicPr>
        <p:blipFill rotWithShape="1">
          <a:blip r:embed="rId5">
            <a:alphaModFix/>
          </a:blip>
          <a:srcRect b="0" l="0" r="0" t="0"/>
          <a:stretch/>
        </p:blipFill>
        <p:spPr>
          <a:xfrm>
            <a:off x="8955514" y="6266371"/>
            <a:ext cx="3077845" cy="474980"/>
          </a:xfrm>
          <a:prstGeom prst="rect">
            <a:avLst/>
          </a:prstGeom>
          <a:solidFill>
            <a:schemeClr val="lt1"/>
          </a:solidFill>
          <a:ln>
            <a:noFill/>
          </a:ln>
        </p:spPr>
      </p:pic>
      <p:sp>
        <p:nvSpPr>
          <p:cNvPr id="251" name="Google Shape;251;p65"/>
          <p:cNvSpPr/>
          <p:nvPr/>
        </p:nvSpPr>
        <p:spPr>
          <a:xfrm>
            <a:off x="0" y="6085417"/>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2" name="Google Shape;252;p65"/>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p65"/>
          <p:cNvSpPr/>
          <p:nvPr/>
        </p:nvSpPr>
        <p:spPr>
          <a:xfrm>
            <a:off x="0" y="177500"/>
            <a:ext cx="12192000" cy="9563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Content">
  <p:cSld name="Title &amp; Content">
    <p:spTree>
      <p:nvGrpSpPr>
        <p:cNvPr id="254" name="Shape 254"/>
        <p:cNvGrpSpPr/>
        <p:nvPr/>
      </p:nvGrpSpPr>
      <p:grpSpPr>
        <a:xfrm>
          <a:off x="0" y="0"/>
          <a:ext cx="0" cy="0"/>
          <a:chOff x="0" y="0"/>
          <a:chExt cx="0" cy="0"/>
        </a:xfrm>
      </p:grpSpPr>
      <p:sp>
        <p:nvSpPr>
          <p:cNvPr id="255" name="Google Shape;255;p66"/>
          <p:cNvSpPr txBox="1"/>
          <p:nvPr>
            <p:ph type="ctrTitle"/>
          </p:nvPr>
        </p:nvSpPr>
        <p:spPr>
          <a:xfrm>
            <a:off x="1416424" y="315540"/>
            <a:ext cx="9144000" cy="1271213"/>
          </a:xfrm>
          <a:prstGeom prst="rect">
            <a:avLst/>
          </a:prstGeom>
          <a:noFill/>
          <a:ln>
            <a:noFill/>
          </a:ln>
        </p:spPr>
        <p:txBody>
          <a:bodyPr anchorCtr="0" anchor="b" bIns="45700" lIns="91425" spcFirstLastPara="1" rIns="91425" wrap="square" tIns="45700">
            <a:normAutofit/>
          </a:bodyPr>
          <a:lstStyle>
            <a:lvl1pPr lvl="0" marR="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6" name="Google Shape;256;p66"/>
          <p:cNvSpPr txBox="1"/>
          <p:nvPr>
            <p:ph idx="1" type="body"/>
          </p:nvPr>
        </p:nvSpPr>
        <p:spPr>
          <a:xfrm>
            <a:off x="1416050" y="1917700"/>
            <a:ext cx="9144000" cy="3325813"/>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22" name="Shape 22"/>
        <p:cNvGrpSpPr/>
        <p:nvPr/>
      </p:nvGrpSpPr>
      <p:grpSpPr>
        <a:xfrm>
          <a:off x="0" y="0"/>
          <a:ext cx="0" cy="0"/>
          <a:chOff x="0" y="0"/>
          <a:chExt cx="0" cy="0"/>
        </a:xfrm>
      </p:grpSpPr>
      <p:sp>
        <p:nvSpPr>
          <p:cNvPr id="23" name="Google Shape;23;p49"/>
          <p:cNvSpPr/>
          <p:nvPr/>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 name="Google Shape;24;p49"/>
          <p:cNvPicPr preferRelativeResize="0"/>
          <p:nvPr/>
        </p:nvPicPr>
        <p:blipFill rotWithShape="1">
          <a:blip r:embed="rId2">
            <a:alphaModFix/>
          </a:blip>
          <a:srcRect b="0" l="0" r="0" t="0"/>
          <a:stretch/>
        </p:blipFill>
        <p:spPr>
          <a:xfrm>
            <a:off x="0" y="755604"/>
            <a:ext cx="12192000" cy="5317937"/>
          </a:xfrm>
          <a:prstGeom prst="rect">
            <a:avLst/>
          </a:prstGeom>
          <a:noFill/>
          <a:ln>
            <a:noFill/>
          </a:ln>
        </p:spPr>
      </p:pic>
      <p:sp>
        <p:nvSpPr>
          <p:cNvPr id="25" name="Google Shape;25;p49"/>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 name="Google Shape;26;p49"/>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id:image002.png@01D16AFF.B10E1570" id="27" name="Google Shape;27;p49"/>
          <p:cNvPicPr preferRelativeResize="0"/>
          <p:nvPr/>
        </p:nvPicPr>
        <p:blipFill rotWithShape="1">
          <a:blip r:embed="rId3">
            <a:alphaModFix/>
          </a:blip>
          <a:srcRect b="19232" l="0" r="0" t="0"/>
          <a:stretch/>
        </p:blipFill>
        <p:spPr>
          <a:xfrm>
            <a:off x="380010" y="6179420"/>
            <a:ext cx="959872" cy="671896"/>
          </a:xfrm>
          <a:prstGeom prst="rect">
            <a:avLst/>
          </a:prstGeom>
          <a:solidFill>
            <a:schemeClr val="lt1"/>
          </a:solidFill>
          <a:ln>
            <a:noFill/>
          </a:ln>
        </p:spPr>
      </p:pic>
      <p:sp>
        <p:nvSpPr>
          <p:cNvPr id="28" name="Google Shape;28;p49"/>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 name="Google Shape;29;p49"/>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amerten\Downloads\RTI Arkansas Logo (2).png" id="30" name="Google Shape;30;p49"/>
          <p:cNvPicPr preferRelativeResize="0"/>
          <p:nvPr/>
        </p:nvPicPr>
        <p:blipFill rotWithShape="1">
          <a:blip r:embed="rId4">
            <a:alphaModFix/>
          </a:blip>
          <a:srcRect b="0" l="0" r="0" t="0"/>
          <a:stretch/>
        </p:blipFill>
        <p:spPr>
          <a:xfrm>
            <a:off x="9590494" y="340264"/>
            <a:ext cx="2377440" cy="422025"/>
          </a:xfrm>
          <a:prstGeom prst="rect">
            <a:avLst/>
          </a:prstGeom>
          <a:noFill/>
          <a:ln>
            <a:noFill/>
          </a:ln>
        </p:spPr>
      </p:pic>
      <p:pic>
        <p:nvPicPr>
          <p:cNvPr id="31" name="Google Shape;31;p49"/>
          <p:cNvPicPr preferRelativeResize="0"/>
          <p:nvPr/>
        </p:nvPicPr>
        <p:blipFill rotWithShape="1">
          <a:blip r:embed="rId5">
            <a:alphaModFix/>
          </a:blip>
          <a:srcRect b="0" l="0" r="0" t="0"/>
          <a:stretch/>
        </p:blipFill>
        <p:spPr>
          <a:xfrm>
            <a:off x="8890089" y="6254758"/>
            <a:ext cx="3077845" cy="474980"/>
          </a:xfrm>
          <a:prstGeom prst="rect">
            <a:avLst/>
          </a:prstGeom>
          <a:solidFill>
            <a:schemeClr val="lt1"/>
          </a:solidFill>
          <a:ln>
            <a:noFill/>
          </a:ln>
        </p:spPr>
      </p:pic>
      <p:sp>
        <p:nvSpPr>
          <p:cNvPr id="32" name="Google Shape;32;p49"/>
          <p:cNvSpPr txBox="1"/>
          <p:nvPr>
            <p:ph type="title"/>
          </p:nvPr>
        </p:nvSpPr>
        <p:spPr>
          <a:xfrm>
            <a:off x="3217847" y="2092351"/>
            <a:ext cx="5756305" cy="283002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ed Text">
  <p:cSld name="Bulleted Text">
    <p:spTree>
      <p:nvGrpSpPr>
        <p:cNvPr id="257" name="Shape 257"/>
        <p:cNvGrpSpPr/>
        <p:nvPr/>
      </p:nvGrpSpPr>
      <p:grpSpPr>
        <a:xfrm>
          <a:off x="0" y="0"/>
          <a:ext cx="0" cy="0"/>
          <a:chOff x="0" y="0"/>
          <a:chExt cx="0" cy="0"/>
        </a:xfrm>
      </p:grpSpPr>
      <p:sp>
        <p:nvSpPr>
          <p:cNvPr id="258" name="Google Shape;258;p67"/>
          <p:cNvSpPr txBox="1"/>
          <p:nvPr>
            <p:ph idx="1" type="body"/>
          </p:nvPr>
        </p:nvSpPr>
        <p:spPr>
          <a:xfrm>
            <a:off x="916702" y="2055814"/>
            <a:ext cx="10966265" cy="3509835"/>
          </a:xfrm>
          <a:prstGeom prst="rect">
            <a:avLst/>
          </a:prstGeom>
          <a:noFill/>
          <a:ln>
            <a:noFill/>
          </a:ln>
        </p:spPr>
        <p:txBody>
          <a:bodyPr anchorCtr="0" anchor="t" bIns="91425" lIns="91425" spcFirstLastPara="1" rIns="91425" wrap="square" tIns="91425">
            <a:normAutofit/>
          </a:bodyPr>
          <a:lstStyle>
            <a:lvl1pPr indent="-406400" lvl="0" marL="457200" marR="0" algn="l">
              <a:lnSpc>
                <a:spcPct val="90000"/>
              </a:lnSpc>
              <a:spcBef>
                <a:spcPts val="1000"/>
              </a:spcBef>
              <a:spcAft>
                <a:spcPts val="0"/>
              </a:spcAft>
              <a:buClr>
                <a:srgbClr val="323F4F"/>
              </a:buClr>
              <a:buSzPts val="2800"/>
              <a:buFont typeface="Arial"/>
              <a:buChar char="•"/>
              <a:defRPr b="0" i="0" sz="2800" u="none" cap="none" strike="noStrike">
                <a:solidFill>
                  <a:srgbClr val="323F4F"/>
                </a:solidFill>
                <a:latin typeface="Calibri"/>
                <a:ea typeface="Calibri"/>
                <a:cs typeface="Calibri"/>
                <a:sym typeface="Calibri"/>
              </a:defRPr>
            </a:lvl1pPr>
            <a:lvl2pPr indent="-342900" lvl="1" marL="914400" marR="0" algn="l">
              <a:lnSpc>
                <a:spcPct val="90000"/>
              </a:lnSpc>
              <a:spcBef>
                <a:spcPts val="500"/>
              </a:spcBef>
              <a:spcAft>
                <a:spcPts val="0"/>
              </a:spcAft>
              <a:buClr>
                <a:srgbClr val="323F4F"/>
              </a:buClr>
              <a:buSzPts val="1800"/>
              <a:buFont typeface="Arial"/>
              <a:buChar char="•"/>
              <a:defRPr b="0" i="0" sz="1800" u="none" cap="none" strike="noStrike">
                <a:solidFill>
                  <a:srgbClr val="323F4F"/>
                </a:solidFill>
                <a:latin typeface="Calibri"/>
                <a:ea typeface="Calibri"/>
                <a:cs typeface="Calibri"/>
                <a:sym typeface="Calibri"/>
              </a:defRPr>
            </a:lvl2pPr>
            <a:lvl3pPr indent="-317500" lvl="2" marL="1371600" marR="0" algn="l">
              <a:lnSpc>
                <a:spcPct val="90000"/>
              </a:lnSpc>
              <a:spcBef>
                <a:spcPts val="500"/>
              </a:spcBef>
              <a:spcAft>
                <a:spcPts val="0"/>
              </a:spcAft>
              <a:buClr>
                <a:srgbClr val="323F4F"/>
              </a:buClr>
              <a:buSzPts val="1400"/>
              <a:buFont typeface="Arial"/>
              <a:buChar char="•"/>
              <a:defRPr b="0" i="0" sz="1400" u="none" cap="none" strike="noStrike">
                <a:solidFill>
                  <a:srgbClr val="323F4F"/>
                </a:solidFill>
                <a:latin typeface="Calibri"/>
                <a:ea typeface="Calibri"/>
                <a:cs typeface="Calibri"/>
                <a:sym typeface="Calibri"/>
              </a:defRPr>
            </a:lvl3pPr>
            <a:lvl4pPr indent="-317500" lvl="3" marL="1828800" marR="0" algn="l">
              <a:lnSpc>
                <a:spcPct val="90000"/>
              </a:lnSpc>
              <a:spcBef>
                <a:spcPts val="500"/>
              </a:spcBef>
              <a:spcAft>
                <a:spcPts val="0"/>
              </a:spcAft>
              <a:buClr>
                <a:srgbClr val="323F4F"/>
              </a:buClr>
              <a:buSzPts val="1400"/>
              <a:buFont typeface="Arial"/>
              <a:buChar char="•"/>
              <a:defRPr b="0" i="0" sz="1400" u="none" cap="none" strike="noStrike">
                <a:solidFill>
                  <a:srgbClr val="323F4F"/>
                </a:solidFill>
                <a:latin typeface="Calibri"/>
                <a:ea typeface="Calibri"/>
                <a:cs typeface="Calibri"/>
                <a:sym typeface="Calibri"/>
              </a:defRPr>
            </a:lvl4pPr>
            <a:lvl5pPr indent="-317500" lvl="4" marL="2286000" marR="0" algn="l">
              <a:lnSpc>
                <a:spcPct val="90000"/>
              </a:lnSpc>
              <a:spcBef>
                <a:spcPts val="500"/>
              </a:spcBef>
              <a:spcAft>
                <a:spcPts val="0"/>
              </a:spcAft>
              <a:buClr>
                <a:srgbClr val="323F4F"/>
              </a:buClr>
              <a:buSzPts val="1400"/>
              <a:buFont typeface="Arial"/>
              <a:buChar char="•"/>
              <a:defRPr b="0" i="0" sz="1400" u="none" cap="none" strike="noStrike">
                <a:solidFill>
                  <a:srgbClr val="323F4F"/>
                </a:solidFill>
                <a:latin typeface="Calibri"/>
                <a:ea typeface="Calibri"/>
                <a:cs typeface="Calibri"/>
                <a:sym typeface="Calibri"/>
              </a:defRPr>
            </a:lvl5pPr>
            <a:lvl6pPr indent="-317500" lvl="5" marL="2743200" marR="0" algn="l">
              <a:lnSpc>
                <a:spcPct val="90000"/>
              </a:lnSpc>
              <a:spcBef>
                <a:spcPts val="500"/>
              </a:spcBef>
              <a:spcAft>
                <a:spcPts val="0"/>
              </a:spcAft>
              <a:buClr>
                <a:srgbClr val="323F4F"/>
              </a:buClr>
              <a:buSzPts val="1400"/>
              <a:buFont typeface="Arial"/>
              <a:buChar char="•"/>
              <a:defRPr b="0" i="0" sz="1400" u="none" cap="none" strike="noStrike">
                <a:solidFill>
                  <a:srgbClr val="323F4F"/>
                </a:solidFill>
                <a:latin typeface="Calibri"/>
                <a:ea typeface="Calibri"/>
                <a:cs typeface="Calibri"/>
                <a:sym typeface="Calibri"/>
              </a:defRPr>
            </a:lvl6pPr>
            <a:lvl7pPr indent="-317500" lvl="6" marL="3200400" marR="0" algn="l">
              <a:lnSpc>
                <a:spcPct val="90000"/>
              </a:lnSpc>
              <a:spcBef>
                <a:spcPts val="500"/>
              </a:spcBef>
              <a:spcAft>
                <a:spcPts val="0"/>
              </a:spcAft>
              <a:buClr>
                <a:srgbClr val="323F4F"/>
              </a:buClr>
              <a:buSzPts val="1400"/>
              <a:buFont typeface="Arial"/>
              <a:buChar char="•"/>
              <a:defRPr b="0" i="0" sz="1400" u="none" cap="none" strike="noStrike">
                <a:solidFill>
                  <a:srgbClr val="323F4F"/>
                </a:solidFill>
                <a:latin typeface="Calibri"/>
                <a:ea typeface="Calibri"/>
                <a:cs typeface="Calibri"/>
                <a:sym typeface="Calibri"/>
              </a:defRPr>
            </a:lvl7pPr>
            <a:lvl8pPr indent="-317500" lvl="7" marL="3657600" marR="0" algn="l">
              <a:lnSpc>
                <a:spcPct val="90000"/>
              </a:lnSpc>
              <a:spcBef>
                <a:spcPts val="500"/>
              </a:spcBef>
              <a:spcAft>
                <a:spcPts val="0"/>
              </a:spcAft>
              <a:buClr>
                <a:srgbClr val="323F4F"/>
              </a:buClr>
              <a:buSzPts val="1400"/>
              <a:buFont typeface="Arial"/>
              <a:buChar char="•"/>
              <a:defRPr b="0" i="0" sz="1400" u="none" cap="none" strike="noStrike">
                <a:solidFill>
                  <a:srgbClr val="323F4F"/>
                </a:solidFill>
                <a:latin typeface="Calibri"/>
                <a:ea typeface="Calibri"/>
                <a:cs typeface="Calibri"/>
                <a:sym typeface="Calibri"/>
              </a:defRPr>
            </a:lvl8pPr>
            <a:lvl9pPr indent="-317500" lvl="8" marL="4114800" marR="0" algn="l">
              <a:lnSpc>
                <a:spcPct val="90000"/>
              </a:lnSpc>
              <a:spcBef>
                <a:spcPts val="500"/>
              </a:spcBef>
              <a:spcAft>
                <a:spcPts val="0"/>
              </a:spcAft>
              <a:buClr>
                <a:srgbClr val="323F4F"/>
              </a:buClr>
              <a:buSzPts val="1400"/>
              <a:buFont typeface="Arial"/>
              <a:buChar char="•"/>
              <a:defRPr b="0" i="0" sz="1400" u="none" cap="none" strike="noStrike">
                <a:solidFill>
                  <a:srgbClr val="323F4F"/>
                </a:solidFill>
                <a:latin typeface="Calibri"/>
                <a:ea typeface="Calibri"/>
                <a:cs typeface="Calibri"/>
                <a:sym typeface="Calibri"/>
              </a:defRPr>
            </a:lvl9pPr>
          </a:lstStyle>
          <a:p/>
        </p:txBody>
      </p:sp>
      <p:sp>
        <p:nvSpPr>
          <p:cNvPr id="259" name="Google Shape;259;p67"/>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p:txBody>
      </p:sp>
      <p:sp>
        <p:nvSpPr>
          <p:cNvPr id="260" name="Google Shape;260;p67"/>
          <p:cNvSpPr txBox="1"/>
          <p:nvPr>
            <p:ph idx="12" type="sldNum"/>
          </p:nvPr>
        </p:nvSpPr>
        <p:spPr>
          <a:xfrm>
            <a:off x="11673508" y="6507316"/>
            <a:ext cx="209459" cy="153888"/>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61" name="Google Shape;261;p67"/>
          <p:cNvSpPr txBox="1"/>
          <p:nvPr>
            <p:ph idx="2" type="body"/>
          </p:nvPr>
        </p:nvSpPr>
        <p:spPr>
          <a:xfrm>
            <a:off x="916518" y="5734975"/>
            <a:ext cx="10966449" cy="153888"/>
          </a:xfrm>
          <a:prstGeom prst="rect">
            <a:avLst/>
          </a:prstGeom>
          <a:noFill/>
          <a:ln>
            <a:noFill/>
          </a:ln>
        </p:spPr>
        <p:txBody>
          <a:bodyPr anchorCtr="0" anchor="b" bIns="91425" lIns="91425" spcFirstLastPara="1" rIns="91425" wrap="square" tIns="91425">
            <a:normAutofit/>
          </a:bodyPr>
          <a:lstStyle>
            <a:lvl1pPr indent="-228600" lvl="0" marL="457200" marR="0" algn="r">
              <a:lnSpc>
                <a:spcPct val="90000"/>
              </a:lnSpc>
              <a:spcBef>
                <a:spcPts val="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1pPr>
            <a:lvl2pPr indent="-228600" lvl="1" marL="914400" marR="0" algn="r">
              <a:lnSpc>
                <a:spcPct val="9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algn="r">
              <a:lnSpc>
                <a:spcPct val="9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algn="r">
              <a:lnSpc>
                <a:spcPct val="9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algn="r">
              <a:lnSpc>
                <a:spcPct val="9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33" name="Shape 33"/>
        <p:cNvGrpSpPr/>
        <p:nvPr/>
      </p:nvGrpSpPr>
      <p:grpSpPr>
        <a:xfrm>
          <a:off x="0" y="0"/>
          <a:ext cx="0" cy="0"/>
          <a:chOff x="0" y="0"/>
          <a:chExt cx="0" cy="0"/>
        </a:xfrm>
      </p:grpSpPr>
      <p:sp>
        <p:nvSpPr>
          <p:cNvPr id="34" name="Google Shape;34;p50"/>
          <p:cNvSpPr/>
          <p:nvPr/>
        </p:nvSpPr>
        <p:spPr>
          <a:xfrm>
            <a:off x="256375" y="351640"/>
            <a:ext cx="11711560" cy="5646564"/>
          </a:xfrm>
          <a:prstGeom prst="rect">
            <a:avLst/>
          </a:prstGeom>
          <a:solidFill>
            <a:schemeClr val="dk1">
              <a:alpha val="7058"/>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50"/>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50"/>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id:image002.png@01D16AFF.B10E1570" id="37" name="Google Shape;37;p50"/>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38" name="Google Shape;38;p50"/>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 name="Google Shape;39;p50"/>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amerten\Downloads\RTI Arkansas Logo (2).png" id="40" name="Google Shape;40;p50"/>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41" name="Google Shape;41;p50"/>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42" name="Google Shape;42;p50"/>
          <p:cNvSpPr txBox="1"/>
          <p:nvPr>
            <p:ph type="title"/>
          </p:nvPr>
        </p:nvSpPr>
        <p:spPr>
          <a:xfrm>
            <a:off x="838200" y="992187"/>
            <a:ext cx="2717090" cy="487362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43" name="Google Shape;43;p50"/>
          <p:cNvCxnSpPr/>
          <p:nvPr/>
        </p:nvCxnSpPr>
        <p:spPr>
          <a:xfrm>
            <a:off x="3906050" y="2057400"/>
            <a:ext cx="0" cy="2743200"/>
          </a:xfrm>
          <a:prstGeom prst="straightConnector1">
            <a:avLst/>
          </a:prstGeom>
          <a:noFill/>
          <a:ln cap="flat" cmpd="sng" w="19050">
            <a:solidFill>
              <a:srgbClr val="262626"/>
            </a:solidFill>
            <a:prstDash val="solid"/>
            <a:miter lim="800000"/>
            <a:headEnd len="sm" w="sm" type="none"/>
            <a:tailEnd len="sm" w="sm" type="none"/>
          </a:ln>
        </p:spPr>
      </p:cxnSp>
      <p:sp>
        <p:nvSpPr>
          <p:cNvPr id="44" name="Google Shape;44;p50"/>
          <p:cNvSpPr txBox="1"/>
          <p:nvPr>
            <p:ph idx="1" type="body"/>
          </p:nvPr>
        </p:nvSpPr>
        <p:spPr>
          <a:xfrm>
            <a:off x="4256811" y="992187"/>
            <a:ext cx="6172200" cy="48736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sz="2800"/>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bg>
      <p:bgPr>
        <a:gradFill>
          <a:gsLst>
            <a:gs pos="0">
              <a:srgbClr val="2E4489"/>
            </a:gs>
            <a:gs pos="39000">
              <a:srgbClr val="2E4489"/>
            </a:gs>
            <a:gs pos="55000">
              <a:srgbClr val="30569A"/>
            </a:gs>
            <a:gs pos="70000">
              <a:srgbClr val="3966B6"/>
            </a:gs>
            <a:gs pos="85000">
              <a:srgbClr val="2E75B5"/>
            </a:gs>
            <a:gs pos="100000">
              <a:srgbClr val="2E75B5"/>
            </a:gs>
          </a:gsLst>
          <a:lin ang="9000000" scaled="0"/>
        </a:gradFill>
      </p:bgPr>
    </p:bg>
    <p:spTree>
      <p:nvGrpSpPr>
        <p:cNvPr id="45" name="Shape 45"/>
        <p:cNvGrpSpPr/>
        <p:nvPr/>
      </p:nvGrpSpPr>
      <p:grpSpPr>
        <a:xfrm>
          <a:off x="0" y="0"/>
          <a:ext cx="0" cy="0"/>
          <a:chOff x="0" y="0"/>
          <a:chExt cx="0" cy="0"/>
        </a:xfrm>
      </p:grpSpPr>
      <p:sp>
        <p:nvSpPr>
          <p:cNvPr id="46" name="Google Shape;46;p51"/>
          <p:cNvSpPr/>
          <p:nvPr/>
        </p:nvSpPr>
        <p:spPr>
          <a:xfrm>
            <a:off x="0" y="5830784"/>
            <a:ext cx="12192000" cy="10272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7" name="Google Shape;47;p51"/>
          <p:cNvPicPr preferRelativeResize="0"/>
          <p:nvPr/>
        </p:nvPicPr>
        <p:blipFill rotWithShape="1">
          <a:blip r:embed="rId2">
            <a:alphaModFix/>
          </a:blip>
          <a:srcRect b="0" l="0" r="0" t="0"/>
          <a:stretch/>
        </p:blipFill>
        <p:spPr>
          <a:xfrm>
            <a:off x="8880271" y="6151904"/>
            <a:ext cx="3077845" cy="474980"/>
          </a:xfrm>
          <a:prstGeom prst="rect">
            <a:avLst/>
          </a:prstGeom>
          <a:noFill/>
          <a:ln>
            <a:noFill/>
          </a:ln>
        </p:spPr>
      </p:pic>
      <p:pic>
        <p:nvPicPr>
          <p:cNvPr descr="C:\Users\amerten\Downloads\RTI Arkansas Logo (2).png" id="48" name="Google Shape;48;p51"/>
          <p:cNvPicPr preferRelativeResize="0"/>
          <p:nvPr/>
        </p:nvPicPr>
        <p:blipFill rotWithShape="1">
          <a:blip r:embed="rId3">
            <a:alphaModFix/>
          </a:blip>
          <a:srcRect b="0" l="0" r="0" t="0"/>
          <a:stretch/>
        </p:blipFill>
        <p:spPr>
          <a:xfrm>
            <a:off x="271786" y="6178381"/>
            <a:ext cx="2377440" cy="422025"/>
          </a:xfrm>
          <a:prstGeom prst="rect">
            <a:avLst/>
          </a:prstGeom>
          <a:noFill/>
          <a:ln>
            <a:noFill/>
          </a:ln>
        </p:spPr>
      </p:pic>
      <p:pic>
        <p:nvPicPr>
          <p:cNvPr descr="cid:image002.png@01D16AFF.B10E1570" id="49" name="Google Shape;49;p51"/>
          <p:cNvPicPr preferRelativeResize="0"/>
          <p:nvPr/>
        </p:nvPicPr>
        <p:blipFill rotWithShape="1">
          <a:blip r:embed="rId4">
            <a:alphaModFix/>
          </a:blip>
          <a:srcRect b="0" l="0" r="0" t="0"/>
          <a:stretch/>
        </p:blipFill>
        <p:spPr>
          <a:xfrm>
            <a:off x="5298452" y="5891797"/>
            <a:ext cx="1361212" cy="1179717"/>
          </a:xfrm>
          <a:prstGeom prst="rect">
            <a:avLst/>
          </a:prstGeom>
          <a:noFill/>
          <a:ln>
            <a:noFill/>
          </a:ln>
        </p:spPr>
      </p:pic>
      <p:sp>
        <p:nvSpPr>
          <p:cNvPr id="50" name="Google Shape;50;p51"/>
          <p:cNvSpPr/>
          <p:nvPr/>
        </p:nvSpPr>
        <p:spPr>
          <a:xfrm>
            <a:off x="0" y="5755413"/>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 name="Google Shape;51;p51"/>
          <p:cNvSpPr txBox="1"/>
          <p:nvPr>
            <p:ph type="title"/>
          </p:nvPr>
        </p:nvSpPr>
        <p:spPr>
          <a:xfrm>
            <a:off x="882267" y="253544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2" name="Shape 52"/>
        <p:cNvGrpSpPr/>
        <p:nvPr/>
      </p:nvGrpSpPr>
      <p:grpSpPr>
        <a:xfrm>
          <a:off x="0" y="0"/>
          <a:ext cx="0" cy="0"/>
          <a:chOff x="0" y="0"/>
          <a:chExt cx="0" cy="0"/>
        </a:xfrm>
      </p:grpSpPr>
      <p:sp>
        <p:nvSpPr>
          <p:cNvPr id="53" name="Google Shape;53;p52"/>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52"/>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Users\amerten\Downloads\RTI Arkansas Logo (2).png" id="55" name="Google Shape;55;p52"/>
          <p:cNvPicPr preferRelativeResize="0"/>
          <p:nvPr/>
        </p:nvPicPr>
        <p:blipFill rotWithShape="1">
          <a:blip r:embed="rId2">
            <a:alphaModFix/>
          </a:blip>
          <a:srcRect b="0" l="0" r="0" t="0"/>
          <a:stretch/>
        </p:blipFill>
        <p:spPr>
          <a:xfrm>
            <a:off x="9590494" y="340264"/>
            <a:ext cx="2377440" cy="422025"/>
          </a:xfrm>
          <a:prstGeom prst="rect">
            <a:avLst/>
          </a:prstGeom>
          <a:noFill/>
          <a:ln>
            <a:noFill/>
          </a:ln>
        </p:spPr>
      </p:pic>
      <p:sp>
        <p:nvSpPr>
          <p:cNvPr id="56" name="Google Shape;56;p52"/>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 name="Google Shape;57;p52"/>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 name="Google Shape;58;p52"/>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 name="Google Shape;59;p52"/>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id:image002.png@01D16AFF.B10E1570" id="60" name="Google Shape;60;p52"/>
          <p:cNvPicPr preferRelativeResize="0"/>
          <p:nvPr/>
        </p:nvPicPr>
        <p:blipFill rotWithShape="1">
          <a:blip r:embed="rId3">
            <a:alphaModFix/>
          </a:blip>
          <a:srcRect b="19232" l="0" r="0" t="0"/>
          <a:stretch/>
        </p:blipFill>
        <p:spPr>
          <a:xfrm>
            <a:off x="380010" y="6179420"/>
            <a:ext cx="959872" cy="671896"/>
          </a:xfrm>
          <a:prstGeom prst="rect">
            <a:avLst/>
          </a:prstGeom>
          <a:solidFill>
            <a:schemeClr val="lt1"/>
          </a:solidFill>
          <a:ln>
            <a:noFill/>
          </a:ln>
        </p:spPr>
      </p:pic>
      <p:pic>
        <p:nvPicPr>
          <p:cNvPr id="61" name="Google Shape;61;p52"/>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62" name="Shape 62"/>
        <p:cNvGrpSpPr/>
        <p:nvPr/>
      </p:nvGrpSpPr>
      <p:grpSpPr>
        <a:xfrm>
          <a:off x="0" y="0"/>
          <a:ext cx="0" cy="0"/>
          <a:chOff x="0" y="0"/>
          <a:chExt cx="0" cy="0"/>
        </a:xfrm>
      </p:grpSpPr>
      <p:sp>
        <p:nvSpPr>
          <p:cNvPr id="63" name="Google Shape;63;p5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53"/>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 name="Google Shape;65;p53"/>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id:image002.png@01D16AFF.B10E1570" id="66" name="Google Shape;66;p53"/>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67" name="Google Shape;67;p53"/>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53"/>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amerten\Downloads\RTI Arkansas Logo (2).png" id="69" name="Google Shape;69;p53"/>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70" name="Google Shape;70;p53"/>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71" name="Google Shape;71;p53"/>
          <p:cNvSpPr txBox="1"/>
          <p:nvPr>
            <p:ph type="title"/>
          </p:nvPr>
        </p:nvSpPr>
        <p:spPr>
          <a:xfrm>
            <a:off x="839788" y="457200"/>
            <a:ext cx="3932237" cy="227600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53"/>
          <p:cNvSpPr txBox="1"/>
          <p:nvPr>
            <p:ph idx="1" type="body"/>
          </p:nvPr>
        </p:nvSpPr>
        <p:spPr>
          <a:xfrm>
            <a:off x="839788" y="2832100"/>
            <a:ext cx="3932237" cy="30368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3" name="Shape 73"/>
        <p:cNvGrpSpPr/>
        <p:nvPr/>
      </p:nvGrpSpPr>
      <p:grpSpPr>
        <a:xfrm>
          <a:off x="0" y="0"/>
          <a:ext cx="0" cy="0"/>
          <a:chOff x="0" y="0"/>
          <a:chExt cx="0" cy="0"/>
        </a:xfrm>
      </p:grpSpPr>
      <p:sp>
        <p:nvSpPr>
          <p:cNvPr id="74" name="Google Shape;74;p54"/>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54"/>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id:image002.png@01D16AFF.B10E1570" id="76" name="Google Shape;76;p54"/>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77" name="Google Shape;77;p54"/>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54"/>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amerten\Downloads\RTI Arkansas Logo (2).png" id="79" name="Google Shape;79;p54"/>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80" name="Google Shape;80;p54"/>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Custom Layout">
  <p:cSld name="5_Custom Layout">
    <p:spTree>
      <p:nvGrpSpPr>
        <p:cNvPr id="81" name="Shape 81"/>
        <p:cNvGrpSpPr/>
        <p:nvPr/>
      </p:nvGrpSpPr>
      <p:grpSpPr>
        <a:xfrm>
          <a:off x="0" y="0"/>
          <a:ext cx="0" cy="0"/>
          <a:chOff x="0" y="0"/>
          <a:chExt cx="0" cy="0"/>
        </a:xfrm>
      </p:grpSpPr>
      <p:sp>
        <p:nvSpPr>
          <p:cNvPr id="82" name="Google Shape;82;p55"/>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55"/>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id:image002.png@01D16AFF.B10E1570" id="84" name="Google Shape;84;p55"/>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85" name="Google Shape;85;p55"/>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55"/>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amerten\Downloads\RTI Arkansas Logo (2).png" id="87" name="Google Shape;87;p55"/>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88" name="Google Shape;88;p55"/>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grpSp>
        <p:nvGrpSpPr>
          <p:cNvPr id="89" name="Google Shape;89;p55"/>
          <p:cNvGrpSpPr/>
          <p:nvPr/>
        </p:nvGrpSpPr>
        <p:grpSpPr>
          <a:xfrm>
            <a:off x="-426720" y="177404"/>
            <a:ext cx="12618720" cy="5995332"/>
            <a:chOff x="-417513" y="0"/>
            <a:chExt cx="12584114" cy="6853238"/>
          </a:xfrm>
        </p:grpSpPr>
        <p:sp>
          <p:nvSpPr>
            <p:cNvPr id="90" name="Google Shape;90;p55"/>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1" name="Google Shape;91;p55"/>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2" name="Google Shape;92;p55"/>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3" name="Google Shape;93;p55"/>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4" name="Google Shape;94;p55"/>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5" name="Google Shape;95;p55"/>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6" name="Google Shape;96;p55"/>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7" name="Google Shape;97;p55"/>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8" name="Google Shape;98;p55"/>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9" name="Google Shape;99;p55"/>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0" name="Google Shape;100;p55"/>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1" name="Google Shape;101;p55"/>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2" name="Google Shape;102;p55"/>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3" name="Google Shape;103;p55"/>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4" name="Google Shape;104;p55"/>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5" name="Google Shape;105;p55"/>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6" name="Google Shape;106;p55"/>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7" name="Google Shape;107;p55"/>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8" name="Google Shape;108;p55"/>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9" name="Google Shape;109;p55"/>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0" name="Google Shape;110;p55"/>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11" name="Google Shape;111;p55"/>
          <p:cNvGrpSpPr/>
          <p:nvPr/>
        </p:nvGrpSpPr>
        <p:grpSpPr>
          <a:xfrm>
            <a:off x="800144" y="1699589"/>
            <a:ext cx="3674476" cy="3470421"/>
            <a:chOff x="697883" y="1816768"/>
            <a:chExt cx="3674476" cy="3470421"/>
          </a:xfrm>
        </p:grpSpPr>
        <p:sp>
          <p:nvSpPr>
            <p:cNvPr id="112" name="Google Shape;112;p55"/>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3" name="Google Shape;113;p55"/>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4" name="Google Shape;114;p55"/>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115" name="Google Shape;115;p55"/>
          <p:cNvSpPr txBox="1"/>
          <p:nvPr>
            <p:ph idx="1" type="body"/>
          </p:nvPr>
        </p:nvSpPr>
        <p:spPr>
          <a:xfrm>
            <a:off x="5175056" y="1125772"/>
            <a:ext cx="6392932" cy="40902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55"/>
          <p:cNvSpPr txBox="1"/>
          <p:nvPr>
            <p:ph type="title"/>
          </p:nvPr>
        </p:nvSpPr>
        <p:spPr>
          <a:xfrm>
            <a:off x="800145" y="2275661"/>
            <a:ext cx="3674476" cy="262194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117" name="Shape 117"/>
        <p:cNvGrpSpPr/>
        <p:nvPr/>
      </p:nvGrpSpPr>
      <p:grpSpPr>
        <a:xfrm>
          <a:off x="0" y="0"/>
          <a:ext cx="0" cy="0"/>
          <a:chOff x="0" y="0"/>
          <a:chExt cx="0" cy="0"/>
        </a:xfrm>
      </p:grpSpPr>
      <p:sp>
        <p:nvSpPr>
          <p:cNvPr id="118" name="Google Shape;118;p56"/>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56"/>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id:image002.png@01D16AFF.B10E1570" id="120" name="Google Shape;120;p56"/>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121" name="Google Shape;121;p56"/>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56"/>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amerten\Downloads\RTI Arkansas Logo (2).png" id="123" name="Google Shape;123;p56"/>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124" name="Google Shape;124;p56"/>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125" name="Google Shape;125;p56"/>
          <p:cNvSpPr txBox="1"/>
          <p:nvPr>
            <p:ph type="title"/>
          </p:nvPr>
        </p:nvSpPr>
        <p:spPr>
          <a:xfrm>
            <a:off x="0" y="635289"/>
            <a:ext cx="12192000" cy="107921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93700" lvl="1" marL="914400" marR="0" rtl="0" algn="l">
              <a:lnSpc>
                <a:spcPct val="9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hyperlink" Target="http://cce.astate.edu/pbis/wp-content/uploads/2019/03/Tier-II-Readiness-Guide-with-Action-Planning-FINAL-3-22-19-1.docx" TargetMode="Externa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pbismissouri.org/tier-2-readiness/" TargetMode="External"/><Relationship Id="rId4" Type="http://schemas.openxmlformats.org/officeDocument/2006/relationships/hyperlink" Target="https://www.pbis.org/pbis/tier-2"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image" Target="../media/image3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1"/>
          <p:cNvSpPr txBox="1"/>
          <p:nvPr>
            <p:ph type="title"/>
          </p:nvPr>
        </p:nvSpPr>
        <p:spPr>
          <a:xfrm>
            <a:off x="850900" y="2277053"/>
            <a:ext cx="10566399" cy="161969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libri"/>
              <a:buNone/>
            </a:pPr>
            <a:r>
              <a:rPr b="1" lang="en-US" sz="6000"/>
              <a:t>Overview and Readiness for</a:t>
            </a:r>
            <a:r>
              <a:rPr b="1" i="0" lang="en-US" sz="6000" u="none" cap="none" strike="noStrike">
                <a:solidFill>
                  <a:schemeClr val="dk1"/>
                </a:solidFill>
                <a:latin typeface="Calibri"/>
                <a:ea typeface="Calibri"/>
                <a:cs typeface="Calibri"/>
                <a:sym typeface="Calibri"/>
              </a:rPr>
              <a:t> PBIS Tier II</a:t>
            </a:r>
            <a:endParaRPr b="1"/>
          </a:p>
        </p:txBody>
      </p:sp>
      <p:sp>
        <p:nvSpPr>
          <p:cNvPr id="268" name="Google Shape;268;p1"/>
          <p:cNvSpPr txBox="1"/>
          <p:nvPr/>
        </p:nvSpPr>
        <p:spPr>
          <a:xfrm>
            <a:off x="2874555" y="6400800"/>
            <a:ext cx="469597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u="none" cap="none" strike="noStrike">
                <a:solidFill>
                  <a:schemeClr val="lt1"/>
                </a:solidFill>
                <a:latin typeface="Calibri"/>
                <a:ea typeface="Calibri"/>
                <a:cs typeface="Calibri"/>
                <a:sym typeface="Calibri"/>
              </a:rPr>
              <a:t>Images in this module were obtained at google.com/images unless otherwise specified.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10"/>
          <p:cNvSpPr txBox="1"/>
          <p:nvPr>
            <p:ph type="title"/>
          </p:nvPr>
        </p:nvSpPr>
        <p:spPr>
          <a:xfrm>
            <a:off x="882267" y="2535448"/>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solidFill>
                  <a:schemeClr val="lt1"/>
                </a:solidFill>
              </a:rPr>
              <a:t>Components of Tier II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11"/>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Critical Components of Tier II</a:t>
            </a:r>
            <a:endParaRPr/>
          </a:p>
        </p:txBody>
      </p:sp>
      <p:grpSp>
        <p:nvGrpSpPr>
          <p:cNvPr id="339" name="Google Shape;339;p11"/>
          <p:cNvGrpSpPr/>
          <p:nvPr/>
        </p:nvGrpSpPr>
        <p:grpSpPr>
          <a:xfrm>
            <a:off x="2438026" y="1681722"/>
            <a:ext cx="7100048" cy="4326035"/>
            <a:chOff x="0" y="2442"/>
            <a:chExt cx="6513603" cy="5880540"/>
          </a:xfrm>
        </p:grpSpPr>
        <p:sp>
          <p:nvSpPr>
            <p:cNvPr id="340" name="Google Shape;340;p11"/>
            <p:cNvSpPr/>
            <p:nvPr/>
          </p:nvSpPr>
          <p:spPr>
            <a:xfrm>
              <a:off x="0" y="2442"/>
              <a:ext cx="6513603" cy="1238008"/>
            </a:xfrm>
            <a:prstGeom prst="roundRect">
              <a:avLst>
                <a:gd fmla="val 10000" name="adj"/>
              </a:avLst>
            </a:pr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341" name="Google Shape;341;p11"/>
            <p:cNvSpPr/>
            <p:nvPr/>
          </p:nvSpPr>
          <p:spPr>
            <a:xfrm>
              <a:off x="374497" y="280994"/>
              <a:ext cx="680904" cy="680904"/>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342" name="Google Shape;342;p11"/>
            <p:cNvSpPr/>
            <p:nvPr/>
          </p:nvSpPr>
          <p:spPr>
            <a:xfrm>
              <a:off x="1429899" y="2442"/>
              <a:ext cx="5083704" cy="123800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343" name="Google Shape;343;p11"/>
            <p:cNvSpPr txBox="1"/>
            <p:nvPr/>
          </p:nvSpPr>
          <p:spPr>
            <a:xfrm>
              <a:off x="1429899" y="2442"/>
              <a:ext cx="5083704" cy="1238008"/>
            </a:xfrm>
            <a:prstGeom prst="rect">
              <a:avLst/>
            </a:prstGeom>
            <a:noFill/>
            <a:ln>
              <a:noFill/>
            </a:ln>
          </p:spPr>
          <p:txBody>
            <a:bodyPr anchorCtr="0" anchor="ctr" bIns="131000" lIns="131000" spcFirstLastPara="1" rIns="131000" wrap="square" tIns="1310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System for identifying students</a:t>
              </a:r>
              <a:endParaRPr sz="2800">
                <a:solidFill>
                  <a:schemeClr val="dk1"/>
                </a:solidFill>
                <a:latin typeface="Calibri"/>
                <a:ea typeface="Calibri"/>
                <a:cs typeface="Calibri"/>
                <a:sym typeface="Calibri"/>
              </a:endParaRPr>
            </a:p>
          </p:txBody>
        </p:sp>
        <p:sp>
          <p:nvSpPr>
            <p:cNvPr id="344" name="Google Shape;344;p11"/>
            <p:cNvSpPr/>
            <p:nvPr/>
          </p:nvSpPr>
          <p:spPr>
            <a:xfrm>
              <a:off x="0" y="1549953"/>
              <a:ext cx="6513603" cy="1238008"/>
            </a:xfrm>
            <a:prstGeom prst="roundRect">
              <a:avLst>
                <a:gd fmla="val 10000" name="adj"/>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345" name="Google Shape;345;p11"/>
            <p:cNvSpPr/>
            <p:nvPr/>
          </p:nvSpPr>
          <p:spPr>
            <a:xfrm>
              <a:off x="374497" y="1828505"/>
              <a:ext cx="680904" cy="680904"/>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346" name="Google Shape;346;p11"/>
            <p:cNvSpPr/>
            <p:nvPr/>
          </p:nvSpPr>
          <p:spPr>
            <a:xfrm>
              <a:off x="1429899" y="1549953"/>
              <a:ext cx="5083704" cy="123800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347" name="Google Shape;347;p11"/>
            <p:cNvSpPr txBox="1"/>
            <p:nvPr/>
          </p:nvSpPr>
          <p:spPr>
            <a:xfrm>
              <a:off x="1429899" y="1549953"/>
              <a:ext cx="5083704" cy="1238008"/>
            </a:xfrm>
            <a:prstGeom prst="rect">
              <a:avLst/>
            </a:prstGeom>
            <a:noFill/>
            <a:ln>
              <a:noFill/>
            </a:ln>
          </p:spPr>
          <p:txBody>
            <a:bodyPr anchorCtr="0" anchor="ctr" bIns="131000" lIns="131000" spcFirstLastPara="1" rIns="131000" wrap="square" tIns="1310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Matching intervention to function</a:t>
              </a:r>
              <a:endParaRPr sz="2800">
                <a:solidFill>
                  <a:schemeClr val="dk1"/>
                </a:solidFill>
                <a:latin typeface="Calibri"/>
                <a:ea typeface="Calibri"/>
                <a:cs typeface="Calibri"/>
                <a:sym typeface="Calibri"/>
              </a:endParaRPr>
            </a:p>
          </p:txBody>
        </p:sp>
        <p:sp>
          <p:nvSpPr>
            <p:cNvPr id="348" name="Google Shape;348;p11"/>
            <p:cNvSpPr/>
            <p:nvPr/>
          </p:nvSpPr>
          <p:spPr>
            <a:xfrm>
              <a:off x="0" y="3097464"/>
              <a:ext cx="6513603" cy="1238008"/>
            </a:xfrm>
            <a:prstGeom prst="roundRect">
              <a:avLst>
                <a:gd fmla="val 10000" name="adj"/>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349" name="Google Shape;349;p11"/>
            <p:cNvSpPr/>
            <p:nvPr/>
          </p:nvSpPr>
          <p:spPr>
            <a:xfrm>
              <a:off x="374497" y="3376015"/>
              <a:ext cx="680904" cy="680904"/>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350" name="Google Shape;350;p11"/>
            <p:cNvSpPr/>
            <p:nvPr/>
          </p:nvSpPr>
          <p:spPr>
            <a:xfrm>
              <a:off x="1429899" y="3097464"/>
              <a:ext cx="5083704" cy="123800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351" name="Google Shape;351;p11"/>
            <p:cNvSpPr txBox="1"/>
            <p:nvPr/>
          </p:nvSpPr>
          <p:spPr>
            <a:xfrm>
              <a:off x="1429899" y="3097464"/>
              <a:ext cx="5083704" cy="1238008"/>
            </a:xfrm>
            <a:prstGeom prst="rect">
              <a:avLst/>
            </a:prstGeom>
            <a:noFill/>
            <a:ln>
              <a:noFill/>
            </a:ln>
          </p:spPr>
          <p:txBody>
            <a:bodyPr anchorCtr="0" anchor="ctr" bIns="131000" lIns="131000" spcFirstLastPara="1" rIns="131000" wrap="square" tIns="1310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Link to Tier I</a:t>
              </a:r>
              <a:endParaRPr sz="2800">
                <a:solidFill>
                  <a:schemeClr val="dk1"/>
                </a:solidFill>
                <a:latin typeface="Calibri"/>
                <a:ea typeface="Calibri"/>
                <a:cs typeface="Calibri"/>
                <a:sym typeface="Calibri"/>
              </a:endParaRPr>
            </a:p>
          </p:txBody>
        </p:sp>
        <p:sp>
          <p:nvSpPr>
            <p:cNvPr id="352" name="Google Shape;352;p11"/>
            <p:cNvSpPr/>
            <p:nvPr/>
          </p:nvSpPr>
          <p:spPr>
            <a:xfrm>
              <a:off x="0" y="4644974"/>
              <a:ext cx="6513603" cy="1238008"/>
            </a:xfrm>
            <a:prstGeom prst="roundRect">
              <a:avLst>
                <a:gd fmla="val 10000" name="adj"/>
              </a:avLst>
            </a:prstGeom>
            <a:solidFill>
              <a:srgbClr val="4372C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353" name="Google Shape;353;p11"/>
            <p:cNvSpPr/>
            <p:nvPr/>
          </p:nvSpPr>
          <p:spPr>
            <a:xfrm>
              <a:off x="374497" y="4923526"/>
              <a:ext cx="680904" cy="680904"/>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354" name="Google Shape;354;p11"/>
            <p:cNvSpPr/>
            <p:nvPr/>
          </p:nvSpPr>
          <p:spPr>
            <a:xfrm>
              <a:off x="1429899" y="4644974"/>
              <a:ext cx="5083704" cy="123800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355" name="Google Shape;355;p11"/>
            <p:cNvSpPr txBox="1"/>
            <p:nvPr/>
          </p:nvSpPr>
          <p:spPr>
            <a:xfrm>
              <a:off x="1429899" y="4644974"/>
              <a:ext cx="5083704" cy="1238008"/>
            </a:xfrm>
            <a:prstGeom prst="rect">
              <a:avLst/>
            </a:prstGeom>
            <a:noFill/>
            <a:ln>
              <a:noFill/>
            </a:ln>
          </p:spPr>
          <p:txBody>
            <a:bodyPr anchorCtr="0" anchor="ctr" bIns="131000" lIns="131000" spcFirstLastPara="1" rIns="131000" wrap="square" tIns="1310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System for progress </a:t>
              </a:r>
              <a:r>
                <a:rPr lang="en-US" sz="2800">
                  <a:solidFill>
                    <a:srgbClr val="000000"/>
                  </a:solidFill>
                  <a:latin typeface="Arial"/>
                  <a:ea typeface="Arial"/>
                  <a:cs typeface="Arial"/>
                  <a:sym typeface="Arial"/>
                </a:rPr>
                <a:t>m</a:t>
              </a:r>
              <a:r>
                <a:rPr b="0" i="0" lang="en-US" sz="2800" u="none" cap="none" strike="noStrike">
                  <a:solidFill>
                    <a:srgbClr val="000000"/>
                  </a:solidFill>
                  <a:latin typeface="Arial"/>
                  <a:ea typeface="Arial"/>
                  <a:cs typeface="Arial"/>
                  <a:sym typeface="Arial"/>
                </a:rPr>
                <a:t>onitoring</a:t>
              </a:r>
              <a:endParaRPr sz="2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12"/>
          <p:cNvSpPr txBox="1"/>
          <p:nvPr>
            <p:ph type="title"/>
          </p:nvPr>
        </p:nvSpPr>
        <p:spPr>
          <a:xfrm>
            <a:off x="0" y="372534"/>
            <a:ext cx="12192000" cy="126435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Data-Based Decision Making</a:t>
            </a:r>
            <a:endParaRPr/>
          </a:p>
        </p:txBody>
      </p:sp>
      <p:sp>
        <p:nvSpPr>
          <p:cNvPr id="362" name="Google Shape;362;p12"/>
          <p:cNvSpPr txBox="1"/>
          <p:nvPr/>
        </p:nvSpPr>
        <p:spPr>
          <a:xfrm>
            <a:off x="1939666" y="5421867"/>
            <a:ext cx="9619988"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p:txBody>
      </p:sp>
      <p:pic>
        <p:nvPicPr>
          <p:cNvPr id="363" name="Google Shape;363;p12"/>
          <p:cNvPicPr preferRelativeResize="0"/>
          <p:nvPr/>
        </p:nvPicPr>
        <p:blipFill rotWithShape="1">
          <a:blip r:embed="rId3">
            <a:alphaModFix/>
          </a:blip>
          <a:srcRect b="0" l="0" r="0" t="0"/>
          <a:stretch/>
        </p:blipFill>
        <p:spPr>
          <a:xfrm>
            <a:off x="3770117" y="1447684"/>
            <a:ext cx="4654446" cy="4586462"/>
          </a:xfrm>
          <a:prstGeom prst="rect">
            <a:avLst/>
          </a:prstGeom>
          <a:noFill/>
          <a:ln>
            <a:noFill/>
          </a:ln>
        </p:spPr>
      </p:pic>
      <p:sp>
        <p:nvSpPr>
          <p:cNvPr id="364" name="Google Shape;364;p12"/>
          <p:cNvSpPr/>
          <p:nvPr/>
        </p:nvSpPr>
        <p:spPr>
          <a:xfrm>
            <a:off x="1409022" y="5550820"/>
            <a:ext cx="2141002" cy="483326"/>
          </a:xfrm>
          <a:prstGeom prst="rightArrow">
            <a:avLst>
              <a:gd fmla="val 50000" name="adj1"/>
              <a:gd fmla="val 50000" name="adj2"/>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13"/>
          <p:cNvSpPr/>
          <p:nvPr/>
        </p:nvSpPr>
        <p:spPr>
          <a:xfrm>
            <a:off x="484100" y="470925"/>
            <a:ext cx="4381009" cy="5509117"/>
          </a:xfrm>
          <a:custGeom>
            <a:rect b="b" l="l" r="r" t="t"/>
            <a:pathLst>
              <a:path extrusionOk="0" h="5892104" w="4381009">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1" name="Google Shape;371;p13"/>
          <p:cNvSpPr txBox="1"/>
          <p:nvPr>
            <p:ph idx="4294967295" type="ctrTitle"/>
          </p:nvPr>
        </p:nvSpPr>
        <p:spPr>
          <a:xfrm>
            <a:off x="802254" y="899100"/>
            <a:ext cx="3416300" cy="479583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400"/>
              <a:buFont typeface="Calibri"/>
              <a:buNone/>
            </a:pPr>
            <a:r>
              <a:rPr b="0" i="0" lang="en-US" sz="5400" u="none" cap="none" strike="noStrike">
                <a:solidFill>
                  <a:srgbClr val="FFFFFF"/>
                </a:solidFill>
                <a:latin typeface="Calibri"/>
                <a:ea typeface="Calibri"/>
                <a:cs typeface="Calibri"/>
                <a:sym typeface="Calibri"/>
              </a:rPr>
              <a:t>Data Collection</a:t>
            </a:r>
            <a:endParaRPr b="0" i="0" sz="5400" u="none" cap="none" strike="noStrike">
              <a:solidFill>
                <a:schemeClr val="dk1"/>
              </a:solidFill>
              <a:latin typeface="Calibri"/>
              <a:ea typeface="Calibri"/>
              <a:cs typeface="Calibri"/>
              <a:sym typeface="Calibri"/>
            </a:endParaRPr>
          </a:p>
        </p:txBody>
      </p:sp>
      <p:grpSp>
        <p:nvGrpSpPr>
          <p:cNvPr id="372" name="Google Shape;372;p13"/>
          <p:cNvGrpSpPr/>
          <p:nvPr/>
        </p:nvGrpSpPr>
        <p:grpSpPr>
          <a:xfrm>
            <a:off x="5194300" y="829947"/>
            <a:ext cx="6513603" cy="4976857"/>
            <a:chOff x="0" y="607"/>
            <a:chExt cx="6513603" cy="4976857"/>
          </a:xfrm>
        </p:grpSpPr>
        <p:sp>
          <p:nvSpPr>
            <p:cNvPr id="373" name="Google Shape;373;p13"/>
            <p:cNvSpPr/>
            <p:nvPr/>
          </p:nvSpPr>
          <p:spPr>
            <a:xfrm>
              <a:off x="0" y="607"/>
              <a:ext cx="6513603" cy="142195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3"/>
            <p:cNvSpPr/>
            <p:nvPr/>
          </p:nvSpPr>
          <p:spPr>
            <a:xfrm>
              <a:off x="430142" y="320548"/>
              <a:ext cx="782077" cy="78207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3"/>
            <p:cNvSpPr/>
            <p:nvPr/>
          </p:nvSpPr>
          <p:spPr>
            <a:xfrm>
              <a:off x="1642362" y="607"/>
              <a:ext cx="4871241" cy="142195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3"/>
            <p:cNvSpPr txBox="1"/>
            <p:nvPr/>
          </p:nvSpPr>
          <p:spPr>
            <a:xfrm>
              <a:off x="1377322" y="607"/>
              <a:ext cx="5136281" cy="1421959"/>
            </a:xfrm>
            <a:prstGeom prst="rect">
              <a:avLst/>
            </a:prstGeom>
            <a:noFill/>
            <a:ln>
              <a:noFill/>
            </a:ln>
          </p:spPr>
          <p:txBody>
            <a:bodyPr anchorCtr="0" anchor="ctr" bIns="150475" lIns="150475" spcFirstLastPara="1" rIns="150475" wrap="square" tIns="150475">
              <a:noAutofit/>
            </a:bodyPr>
            <a:lstStyle/>
            <a:p>
              <a:pPr indent="0" lvl="0" marL="0" marR="0" rtl="0" algn="l">
                <a:lnSpc>
                  <a:spcPct val="100000"/>
                </a:lnSpc>
                <a:spcBef>
                  <a:spcPts val="0"/>
                </a:spcBef>
                <a:spcAft>
                  <a:spcPts val="0"/>
                </a:spcAft>
                <a:buClr>
                  <a:schemeClr val="dk1"/>
                </a:buClr>
                <a:buSzPts val="2500"/>
                <a:buFont typeface="Calibri"/>
                <a:buNone/>
              </a:pPr>
              <a:r>
                <a:rPr b="0" i="0" lang="en-US" sz="2800" u="none" cap="none" strike="noStrike">
                  <a:solidFill>
                    <a:schemeClr val="dk1"/>
                  </a:solidFill>
                  <a:latin typeface="Calibri"/>
                  <a:ea typeface="Calibri"/>
                  <a:cs typeface="Calibri"/>
                  <a:sym typeface="Calibri"/>
                </a:rPr>
                <a:t>School discipline data should be regularly collected, recorded, and reviewed.</a:t>
              </a:r>
              <a:endParaRPr b="0" i="0" sz="2800" u="none" cap="none" strike="noStrike">
                <a:solidFill>
                  <a:srgbClr val="000000"/>
                </a:solidFill>
                <a:latin typeface="Arial"/>
                <a:ea typeface="Arial"/>
                <a:cs typeface="Arial"/>
                <a:sym typeface="Arial"/>
              </a:endParaRPr>
            </a:p>
          </p:txBody>
        </p:sp>
        <p:sp>
          <p:nvSpPr>
            <p:cNvPr id="377" name="Google Shape;377;p13"/>
            <p:cNvSpPr/>
            <p:nvPr/>
          </p:nvSpPr>
          <p:spPr>
            <a:xfrm>
              <a:off x="0" y="1778056"/>
              <a:ext cx="6513603" cy="142195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3"/>
            <p:cNvSpPr/>
            <p:nvPr/>
          </p:nvSpPr>
          <p:spPr>
            <a:xfrm>
              <a:off x="430142" y="2097997"/>
              <a:ext cx="782077" cy="78207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3"/>
            <p:cNvSpPr/>
            <p:nvPr/>
          </p:nvSpPr>
          <p:spPr>
            <a:xfrm>
              <a:off x="1642362" y="1778056"/>
              <a:ext cx="4871241" cy="142195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3"/>
            <p:cNvSpPr txBox="1"/>
            <p:nvPr/>
          </p:nvSpPr>
          <p:spPr>
            <a:xfrm>
              <a:off x="1377322" y="1778056"/>
              <a:ext cx="5136281" cy="1421959"/>
            </a:xfrm>
            <a:prstGeom prst="rect">
              <a:avLst/>
            </a:prstGeom>
            <a:noFill/>
            <a:ln>
              <a:noFill/>
            </a:ln>
          </p:spPr>
          <p:txBody>
            <a:bodyPr anchorCtr="0" anchor="ctr" bIns="150475" lIns="150475" spcFirstLastPara="1" rIns="150475" wrap="square" tIns="150475">
              <a:noAutofit/>
            </a:bodyPr>
            <a:lstStyle/>
            <a:p>
              <a:pPr indent="0" lvl="0" marL="0" marR="0" rtl="0" algn="l">
                <a:lnSpc>
                  <a:spcPct val="100000"/>
                </a:lnSpc>
                <a:spcBef>
                  <a:spcPts val="0"/>
                </a:spcBef>
                <a:spcAft>
                  <a:spcPts val="0"/>
                </a:spcAft>
                <a:buClr>
                  <a:schemeClr val="dk1"/>
                </a:buClr>
                <a:buSzPts val="2500"/>
                <a:buFont typeface="Calibri"/>
                <a:buNone/>
              </a:pPr>
              <a:r>
                <a:rPr lang="en-US" sz="2800">
                  <a:solidFill>
                    <a:schemeClr val="dk1"/>
                  </a:solidFill>
                  <a:latin typeface="Calibri"/>
                  <a:ea typeface="Calibri"/>
                  <a:cs typeface="Calibri"/>
                  <a:sym typeface="Calibri"/>
                </a:rPr>
                <a:t>Collect district-wide data to determine needs and status.</a:t>
              </a:r>
              <a:endParaRPr b="0" i="0" sz="2800" u="none" cap="none" strike="noStrike">
                <a:solidFill>
                  <a:schemeClr val="dk1"/>
                </a:solidFill>
                <a:latin typeface="Calibri"/>
                <a:ea typeface="Calibri"/>
                <a:cs typeface="Calibri"/>
                <a:sym typeface="Calibri"/>
              </a:endParaRPr>
            </a:p>
          </p:txBody>
        </p:sp>
        <p:sp>
          <p:nvSpPr>
            <p:cNvPr id="381" name="Google Shape;381;p13"/>
            <p:cNvSpPr/>
            <p:nvPr/>
          </p:nvSpPr>
          <p:spPr>
            <a:xfrm>
              <a:off x="0" y="3555505"/>
              <a:ext cx="6513603" cy="142195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3"/>
            <p:cNvSpPr/>
            <p:nvPr/>
          </p:nvSpPr>
          <p:spPr>
            <a:xfrm>
              <a:off x="430142" y="3875446"/>
              <a:ext cx="782077" cy="78207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3"/>
            <p:cNvSpPr/>
            <p:nvPr/>
          </p:nvSpPr>
          <p:spPr>
            <a:xfrm>
              <a:off x="1642362" y="3555505"/>
              <a:ext cx="4871241" cy="142195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3"/>
            <p:cNvSpPr txBox="1"/>
            <p:nvPr/>
          </p:nvSpPr>
          <p:spPr>
            <a:xfrm>
              <a:off x="1377322" y="3555505"/>
              <a:ext cx="5136281" cy="1421959"/>
            </a:xfrm>
            <a:prstGeom prst="rect">
              <a:avLst/>
            </a:prstGeom>
            <a:noFill/>
            <a:ln>
              <a:noFill/>
            </a:ln>
          </p:spPr>
          <p:txBody>
            <a:bodyPr anchorCtr="0" anchor="ctr" bIns="150475" lIns="150475" spcFirstLastPara="1" rIns="150475" wrap="square" tIns="150475">
              <a:noAutofit/>
            </a:bodyPr>
            <a:lstStyle/>
            <a:p>
              <a:pPr indent="0" lvl="0" marL="0" marR="0" rtl="0" algn="l">
                <a:lnSpc>
                  <a:spcPct val="100000"/>
                </a:lnSpc>
                <a:spcBef>
                  <a:spcPts val="0"/>
                </a:spcBef>
                <a:spcAft>
                  <a:spcPts val="0"/>
                </a:spcAft>
                <a:buClr>
                  <a:schemeClr val="dk1"/>
                </a:buClr>
                <a:buSzPts val="2500"/>
                <a:buFont typeface="Calibri"/>
                <a:buNone/>
              </a:pPr>
              <a:r>
                <a:rPr lang="en-US" sz="2800">
                  <a:solidFill>
                    <a:schemeClr val="dk1"/>
                  </a:solidFill>
                  <a:latin typeface="Calibri"/>
                  <a:ea typeface="Calibri"/>
                  <a:cs typeface="Calibri"/>
                  <a:sym typeface="Calibri"/>
                </a:rPr>
                <a:t>M</a:t>
              </a:r>
              <a:r>
                <a:rPr i="0" lang="en-US" sz="2800" u="none" cap="none" strike="noStrike">
                  <a:solidFill>
                    <a:schemeClr val="dk1"/>
                  </a:solidFill>
                  <a:latin typeface="Calibri"/>
                  <a:ea typeface="Calibri"/>
                  <a:cs typeface="Calibri"/>
                  <a:sym typeface="Calibri"/>
                </a:rPr>
                <a:t>easure initial and ongoing fidelity of implementation.</a:t>
              </a:r>
              <a:endParaRPr i="0" sz="28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14"/>
          <p:cNvSpPr txBox="1"/>
          <p:nvPr>
            <p:ph type="title"/>
          </p:nvPr>
        </p:nvSpPr>
        <p:spPr>
          <a:xfrm>
            <a:off x="882267" y="2535448"/>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solidFill>
                  <a:schemeClr val="lt1"/>
                </a:solidFill>
              </a:rPr>
              <a:t>Overview of Tier II Interventions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15"/>
          <p:cNvSpPr txBox="1"/>
          <p:nvPr>
            <p:ph idx="1" type="body"/>
          </p:nvPr>
        </p:nvSpPr>
        <p:spPr>
          <a:xfrm>
            <a:off x="4908430" y="745587"/>
            <a:ext cx="6754483" cy="5317588"/>
          </a:xfrm>
          <a:prstGeom prst="rect">
            <a:avLst/>
          </a:prstGeom>
          <a:noFill/>
          <a:ln>
            <a:noFill/>
          </a:ln>
        </p:spPr>
        <p:txBody>
          <a:bodyPr anchorCtr="0" anchor="ctr" bIns="45700" lIns="91425" spcFirstLastPara="1" rIns="91425" wrap="square" tIns="45700">
            <a:noAutofit/>
          </a:bodyPr>
          <a:lstStyle/>
          <a:p>
            <a:pPr indent="-177800" lvl="0" marL="173736" rtl="0" algn="l">
              <a:lnSpc>
                <a:spcPct val="90000"/>
              </a:lnSpc>
              <a:spcBef>
                <a:spcPts val="0"/>
              </a:spcBef>
              <a:spcAft>
                <a:spcPts val="0"/>
              </a:spcAft>
              <a:buClr>
                <a:schemeClr val="dk1"/>
              </a:buClr>
              <a:buSzPts val="2800"/>
              <a:buChar char="•"/>
            </a:pPr>
            <a:r>
              <a:rPr lang="en-US"/>
              <a:t>Linked to school-wide expectations</a:t>
            </a:r>
            <a:endParaRPr/>
          </a:p>
          <a:p>
            <a:pPr indent="-177800" lvl="0" marL="173736" rtl="0" algn="l">
              <a:lnSpc>
                <a:spcPct val="90000"/>
              </a:lnSpc>
              <a:spcBef>
                <a:spcPts val="600"/>
              </a:spcBef>
              <a:spcAft>
                <a:spcPts val="0"/>
              </a:spcAft>
              <a:buClr>
                <a:schemeClr val="dk1"/>
              </a:buClr>
              <a:buSzPts val="2800"/>
              <a:buChar char="•"/>
            </a:pPr>
            <a:r>
              <a:rPr lang="en-US"/>
              <a:t>Continuously available</a:t>
            </a:r>
            <a:endParaRPr/>
          </a:p>
          <a:p>
            <a:pPr indent="-177800" lvl="0" marL="173736" rtl="0" algn="l">
              <a:lnSpc>
                <a:spcPct val="90000"/>
              </a:lnSpc>
              <a:spcBef>
                <a:spcPts val="600"/>
              </a:spcBef>
              <a:spcAft>
                <a:spcPts val="0"/>
              </a:spcAft>
              <a:buClr>
                <a:schemeClr val="dk1"/>
              </a:buClr>
              <a:buSzPts val="2800"/>
              <a:buChar char="•"/>
            </a:pPr>
            <a:r>
              <a:rPr lang="en-US"/>
              <a:t>Implemented within three school days </a:t>
            </a:r>
            <a:endParaRPr/>
          </a:p>
          <a:p>
            <a:pPr indent="-177800" lvl="0" marL="173736" rtl="0" algn="l">
              <a:lnSpc>
                <a:spcPct val="90000"/>
              </a:lnSpc>
              <a:spcBef>
                <a:spcPts val="600"/>
              </a:spcBef>
              <a:spcAft>
                <a:spcPts val="0"/>
              </a:spcAft>
              <a:buClr>
                <a:schemeClr val="dk1"/>
              </a:buClr>
              <a:buSzPts val="2800"/>
              <a:buChar char="•"/>
            </a:pPr>
            <a:r>
              <a:rPr lang="en-US"/>
              <a:t>Can be modified based on data</a:t>
            </a:r>
            <a:endParaRPr/>
          </a:p>
          <a:p>
            <a:pPr indent="-177800" lvl="0" marL="173736" rtl="0" algn="l">
              <a:lnSpc>
                <a:spcPct val="90000"/>
              </a:lnSpc>
              <a:spcBef>
                <a:spcPts val="600"/>
              </a:spcBef>
              <a:spcAft>
                <a:spcPts val="0"/>
              </a:spcAft>
              <a:buClr>
                <a:schemeClr val="dk1"/>
              </a:buClr>
              <a:buSzPts val="2800"/>
              <a:buChar char="•"/>
            </a:pPr>
            <a:r>
              <a:rPr lang="en-US"/>
              <a:t>Includes structured prompts</a:t>
            </a:r>
            <a:endParaRPr/>
          </a:p>
          <a:p>
            <a:pPr indent="-177800" lvl="0" marL="173736" rtl="0" algn="l">
              <a:lnSpc>
                <a:spcPct val="90000"/>
              </a:lnSpc>
              <a:spcBef>
                <a:spcPts val="600"/>
              </a:spcBef>
              <a:spcAft>
                <a:spcPts val="0"/>
              </a:spcAft>
              <a:buClr>
                <a:schemeClr val="dk1"/>
              </a:buClr>
              <a:buSzPts val="2800"/>
              <a:buChar char="•"/>
            </a:pPr>
            <a:r>
              <a:rPr lang="en-US"/>
              <a:t>Uses positive, corrective feedback</a:t>
            </a:r>
            <a:endParaRPr/>
          </a:p>
          <a:p>
            <a:pPr indent="-177800" lvl="0" marL="173736" rtl="0" algn="l">
              <a:lnSpc>
                <a:spcPct val="90000"/>
              </a:lnSpc>
              <a:spcBef>
                <a:spcPts val="600"/>
              </a:spcBef>
              <a:spcAft>
                <a:spcPts val="0"/>
              </a:spcAft>
              <a:buClr>
                <a:schemeClr val="dk1"/>
              </a:buClr>
              <a:buSzPts val="2800"/>
              <a:buChar char="•"/>
            </a:pPr>
            <a:r>
              <a:rPr lang="en-US"/>
              <a:t>Provides opportunities to practice skills</a:t>
            </a:r>
            <a:endParaRPr/>
          </a:p>
          <a:p>
            <a:pPr indent="-177800" lvl="0" marL="173736" rtl="0" algn="l">
              <a:lnSpc>
                <a:spcPct val="90000"/>
              </a:lnSpc>
              <a:spcBef>
                <a:spcPts val="600"/>
              </a:spcBef>
              <a:spcAft>
                <a:spcPts val="0"/>
              </a:spcAft>
              <a:buClr>
                <a:schemeClr val="dk1"/>
              </a:buClr>
              <a:buSzPts val="2800"/>
              <a:buChar char="•"/>
            </a:pPr>
            <a:r>
              <a:rPr lang="en-US"/>
              <a:t>Includes school to home communication exchange </a:t>
            </a:r>
            <a:endParaRPr/>
          </a:p>
          <a:p>
            <a:pPr indent="-177800" lvl="0" marL="173736" rtl="0" algn="l">
              <a:lnSpc>
                <a:spcPct val="90000"/>
              </a:lnSpc>
              <a:spcBef>
                <a:spcPts val="600"/>
              </a:spcBef>
              <a:spcAft>
                <a:spcPts val="0"/>
              </a:spcAft>
              <a:buClr>
                <a:schemeClr val="dk1"/>
              </a:buClr>
              <a:buSzPts val="2800"/>
              <a:buChar char="•"/>
            </a:pPr>
            <a:r>
              <a:rPr lang="en-US"/>
              <a:t>Includes student orientation to materials</a:t>
            </a:r>
            <a:endParaRPr/>
          </a:p>
          <a:p>
            <a:pPr indent="-177800" lvl="0" marL="173736" rtl="0" algn="l">
              <a:lnSpc>
                <a:spcPct val="90000"/>
              </a:lnSpc>
              <a:spcBef>
                <a:spcPts val="600"/>
              </a:spcBef>
              <a:spcAft>
                <a:spcPts val="600"/>
              </a:spcAft>
              <a:buClr>
                <a:schemeClr val="dk1"/>
              </a:buClr>
              <a:buSzPts val="2800"/>
              <a:buChar char="•"/>
            </a:pPr>
            <a:r>
              <a:rPr lang="en-US"/>
              <a:t>Includes orientation for staff with students in interventions</a:t>
            </a:r>
            <a:endParaRPr/>
          </a:p>
        </p:txBody>
      </p:sp>
      <p:sp>
        <p:nvSpPr>
          <p:cNvPr id="396" name="Google Shape;396;p15"/>
          <p:cNvSpPr txBox="1"/>
          <p:nvPr>
            <p:ph type="title"/>
          </p:nvPr>
        </p:nvSpPr>
        <p:spPr>
          <a:xfrm>
            <a:off x="800145" y="2275661"/>
            <a:ext cx="3674476" cy="26219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1000"/>
              <a:buFont typeface="Calibri"/>
              <a:buNone/>
            </a:pPr>
            <a:r>
              <a:rPr lang="en-US" sz="4400">
                <a:solidFill>
                  <a:srgbClr val="FFFFFF"/>
                </a:solidFill>
                <a:latin typeface="Calibri"/>
                <a:ea typeface="Calibri"/>
                <a:cs typeface="Calibri"/>
                <a:sym typeface="Calibri"/>
              </a:rPr>
              <a:t>Features of </a:t>
            </a:r>
            <a:br>
              <a:rPr lang="en-US" sz="4400">
                <a:solidFill>
                  <a:srgbClr val="FFFFFF"/>
                </a:solidFill>
                <a:latin typeface="Calibri"/>
                <a:ea typeface="Calibri"/>
                <a:cs typeface="Calibri"/>
                <a:sym typeface="Calibri"/>
              </a:rPr>
            </a:br>
            <a:r>
              <a:rPr lang="en-US" sz="4400">
                <a:solidFill>
                  <a:srgbClr val="FFFFFF"/>
                </a:solidFill>
                <a:latin typeface="Calibri"/>
                <a:ea typeface="Calibri"/>
                <a:cs typeface="Calibri"/>
                <a:sym typeface="Calibri"/>
              </a:rPr>
              <a:t>Tier II Interventions</a:t>
            </a:r>
            <a:endParaRPr sz="4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16"/>
          <p:cNvSpPr/>
          <p:nvPr/>
        </p:nvSpPr>
        <p:spPr>
          <a:xfrm>
            <a:off x="499611" y="369325"/>
            <a:ext cx="4381009" cy="5693706"/>
          </a:xfrm>
          <a:custGeom>
            <a:rect b="b" l="l" r="r" t="t"/>
            <a:pathLst>
              <a:path extrusionOk="0" h="5892104" w="4381009">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03" name="Google Shape;403;p16"/>
          <p:cNvSpPr txBox="1"/>
          <p:nvPr>
            <p:ph idx="4294967295" type="ctrTitle"/>
          </p:nvPr>
        </p:nvSpPr>
        <p:spPr>
          <a:xfrm>
            <a:off x="681501" y="890475"/>
            <a:ext cx="4160400" cy="47958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6000"/>
              <a:buFont typeface="Calibri"/>
              <a:buNone/>
            </a:pPr>
            <a:r>
              <a:rPr b="0" i="0" lang="en-US" sz="5400" u="none" cap="none" strike="noStrike">
                <a:solidFill>
                  <a:srgbClr val="FFFFFF"/>
                </a:solidFill>
                <a:latin typeface="Calibri"/>
                <a:ea typeface="Calibri"/>
                <a:cs typeface="Calibri"/>
                <a:sym typeface="Calibri"/>
              </a:rPr>
              <a:t>Examples of</a:t>
            </a:r>
            <a:br>
              <a:rPr b="0" i="0" lang="en-US" sz="5400" u="none" cap="none" strike="noStrike">
                <a:solidFill>
                  <a:srgbClr val="FFFFFF"/>
                </a:solidFill>
                <a:latin typeface="Calibri"/>
                <a:ea typeface="Calibri"/>
                <a:cs typeface="Calibri"/>
                <a:sym typeface="Calibri"/>
              </a:rPr>
            </a:br>
            <a:r>
              <a:rPr b="0" i="0" lang="en-US" sz="5400" u="none" cap="none" strike="noStrike">
                <a:solidFill>
                  <a:srgbClr val="FFFFFF"/>
                </a:solidFill>
                <a:latin typeface="Calibri"/>
                <a:ea typeface="Calibri"/>
                <a:cs typeface="Calibri"/>
                <a:sym typeface="Calibri"/>
              </a:rPr>
              <a:t>Tier II Interventions</a:t>
            </a:r>
            <a:endParaRPr b="0" i="0" sz="5400" u="none" cap="none" strike="noStrike">
              <a:solidFill>
                <a:schemeClr val="dk1"/>
              </a:solidFill>
              <a:latin typeface="Calibri"/>
              <a:ea typeface="Calibri"/>
              <a:cs typeface="Calibri"/>
              <a:sym typeface="Calibri"/>
            </a:endParaRPr>
          </a:p>
        </p:txBody>
      </p:sp>
      <p:grpSp>
        <p:nvGrpSpPr>
          <p:cNvPr id="404" name="Google Shape;404;p16"/>
          <p:cNvGrpSpPr/>
          <p:nvPr/>
        </p:nvGrpSpPr>
        <p:grpSpPr>
          <a:xfrm>
            <a:off x="5194300" y="746528"/>
            <a:ext cx="6513603" cy="5316503"/>
            <a:chOff x="0" y="2250"/>
            <a:chExt cx="6513603" cy="5418103"/>
          </a:xfrm>
        </p:grpSpPr>
        <p:sp>
          <p:nvSpPr>
            <p:cNvPr id="405" name="Google Shape;405;p16"/>
            <p:cNvSpPr/>
            <p:nvPr/>
          </p:nvSpPr>
          <p:spPr>
            <a:xfrm>
              <a:off x="0" y="2250"/>
              <a:ext cx="6513603" cy="1140653"/>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06" name="Google Shape;406;p16"/>
            <p:cNvSpPr/>
            <p:nvPr/>
          </p:nvSpPr>
          <p:spPr>
            <a:xfrm>
              <a:off x="345047" y="258897"/>
              <a:ext cx="627359" cy="627359"/>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07" name="Google Shape;407;p16"/>
            <p:cNvSpPr/>
            <p:nvPr/>
          </p:nvSpPr>
          <p:spPr>
            <a:xfrm>
              <a:off x="1317454" y="2250"/>
              <a:ext cx="5196149" cy="114065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08" name="Google Shape;408;p16"/>
            <p:cNvSpPr txBox="1"/>
            <p:nvPr/>
          </p:nvSpPr>
          <p:spPr>
            <a:xfrm>
              <a:off x="1317454" y="2250"/>
              <a:ext cx="5196149" cy="1140653"/>
            </a:xfrm>
            <a:prstGeom prst="rect">
              <a:avLst/>
            </a:prstGeom>
            <a:noFill/>
            <a:ln>
              <a:noFill/>
            </a:ln>
          </p:spPr>
          <p:txBody>
            <a:bodyPr anchorCtr="0" anchor="ctr" bIns="120700" lIns="120700" spcFirstLastPara="1" rIns="120700" wrap="square" tIns="120700">
              <a:no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Check-in, Check-out (CICO)</a:t>
              </a:r>
              <a:endParaRPr sz="2800">
                <a:solidFill>
                  <a:schemeClr val="dk1"/>
                </a:solidFill>
                <a:latin typeface="Calibri"/>
                <a:ea typeface="Calibri"/>
                <a:cs typeface="Calibri"/>
                <a:sym typeface="Calibri"/>
              </a:endParaRPr>
            </a:p>
          </p:txBody>
        </p:sp>
        <p:sp>
          <p:nvSpPr>
            <p:cNvPr id="409" name="Google Shape;409;p16"/>
            <p:cNvSpPr/>
            <p:nvPr/>
          </p:nvSpPr>
          <p:spPr>
            <a:xfrm>
              <a:off x="0" y="1428067"/>
              <a:ext cx="6513603" cy="1140653"/>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0" name="Google Shape;410;p16"/>
            <p:cNvSpPr/>
            <p:nvPr/>
          </p:nvSpPr>
          <p:spPr>
            <a:xfrm>
              <a:off x="345047" y="1684714"/>
              <a:ext cx="627359" cy="627359"/>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1" name="Google Shape;411;p16"/>
            <p:cNvSpPr/>
            <p:nvPr/>
          </p:nvSpPr>
          <p:spPr>
            <a:xfrm>
              <a:off x="1317454" y="1428067"/>
              <a:ext cx="5196149" cy="114065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2" name="Google Shape;412;p16"/>
            <p:cNvSpPr txBox="1"/>
            <p:nvPr/>
          </p:nvSpPr>
          <p:spPr>
            <a:xfrm>
              <a:off x="1317454" y="1428067"/>
              <a:ext cx="5196149" cy="1140653"/>
            </a:xfrm>
            <a:prstGeom prst="rect">
              <a:avLst/>
            </a:prstGeom>
            <a:noFill/>
            <a:ln>
              <a:noFill/>
            </a:ln>
          </p:spPr>
          <p:txBody>
            <a:bodyPr anchorCtr="0" anchor="ctr" bIns="120700" lIns="120700" spcFirstLastPara="1" rIns="120700" wrap="square" tIns="120700">
              <a:no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Social Skills Group</a:t>
              </a:r>
              <a:endParaRPr sz="2800">
                <a:solidFill>
                  <a:schemeClr val="dk1"/>
                </a:solidFill>
                <a:latin typeface="Calibri"/>
                <a:ea typeface="Calibri"/>
                <a:cs typeface="Calibri"/>
                <a:sym typeface="Calibri"/>
              </a:endParaRPr>
            </a:p>
          </p:txBody>
        </p:sp>
        <p:sp>
          <p:nvSpPr>
            <p:cNvPr id="413" name="Google Shape;413;p16"/>
            <p:cNvSpPr/>
            <p:nvPr/>
          </p:nvSpPr>
          <p:spPr>
            <a:xfrm>
              <a:off x="0" y="2853884"/>
              <a:ext cx="6513603" cy="1140653"/>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4" name="Google Shape;414;p16"/>
            <p:cNvSpPr/>
            <p:nvPr/>
          </p:nvSpPr>
          <p:spPr>
            <a:xfrm>
              <a:off x="345047" y="3110531"/>
              <a:ext cx="627359" cy="627359"/>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5" name="Google Shape;415;p16"/>
            <p:cNvSpPr/>
            <p:nvPr/>
          </p:nvSpPr>
          <p:spPr>
            <a:xfrm>
              <a:off x="1317454" y="2853884"/>
              <a:ext cx="5196149" cy="114065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6" name="Google Shape;416;p16"/>
            <p:cNvSpPr txBox="1"/>
            <p:nvPr/>
          </p:nvSpPr>
          <p:spPr>
            <a:xfrm>
              <a:off x="1317454" y="2853884"/>
              <a:ext cx="5196149" cy="1140653"/>
            </a:xfrm>
            <a:prstGeom prst="rect">
              <a:avLst/>
            </a:prstGeom>
            <a:noFill/>
            <a:ln>
              <a:noFill/>
            </a:ln>
          </p:spPr>
          <p:txBody>
            <a:bodyPr anchorCtr="0" anchor="ctr" bIns="120700" lIns="120700" spcFirstLastPara="1" rIns="120700" wrap="square" tIns="120700">
              <a:no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Mentoring</a:t>
              </a:r>
              <a:endParaRPr sz="2800">
                <a:solidFill>
                  <a:schemeClr val="dk1"/>
                </a:solidFill>
                <a:latin typeface="Calibri"/>
                <a:ea typeface="Calibri"/>
                <a:cs typeface="Calibri"/>
                <a:sym typeface="Calibri"/>
              </a:endParaRPr>
            </a:p>
          </p:txBody>
        </p:sp>
        <p:sp>
          <p:nvSpPr>
            <p:cNvPr id="417" name="Google Shape;417;p16"/>
            <p:cNvSpPr/>
            <p:nvPr/>
          </p:nvSpPr>
          <p:spPr>
            <a:xfrm>
              <a:off x="0" y="4279700"/>
              <a:ext cx="6513603" cy="1140653"/>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8" name="Google Shape;418;p16"/>
            <p:cNvSpPr/>
            <p:nvPr/>
          </p:nvSpPr>
          <p:spPr>
            <a:xfrm>
              <a:off x="345047" y="4536347"/>
              <a:ext cx="627359" cy="627359"/>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9" name="Google Shape;419;p16"/>
            <p:cNvSpPr/>
            <p:nvPr/>
          </p:nvSpPr>
          <p:spPr>
            <a:xfrm>
              <a:off x="1317454" y="4279700"/>
              <a:ext cx="5196149" cy="114065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20" name="Google Shape;420;p16"/>
            <p:cNvSpPr txBox="1"/>
            <p:nvPr/>
          </p:nvSpPr>
          <p:spPr>
            <a:xfrm>
              <a:off x="1317454" y="4279700"/>
              <a:ext cx="5196149" cy="1140653"/>
            </a:xfrm>
            <a:prstGeom prst="rect">
              <a:avLst/>
            </a:prstGeom>
            <a:noFill/>
            <a:ln>
              <a:noFill/>
            </a:ln>
          </p:spPr>
          <p:txBody>
            <a:bodyPr anchorCtr="0" anchor="ctr" bIns="120700" lIns="120700" spcFirstLastPara="1" rIns="120700" wrap="square" tIns="120700">
              <a:no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Self-Monitoring</a:t>
              </a:r>
              <a:endParaRPr sz="28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graphicFrame>
        <p:nvGraphicFramePr>
          <p:cNvPr id="426" name="Google Shape;426;p17"/>
          <p:cNvGraphicFramePr/>
          <p:nvPr/>
        </p:nvGraphicFramePr>
        <p:xfrm>
          <a:off x="323212" y="2251495"/>
          <a:ext cx="3000000" cy="3000000"/>
        </p:xfrm>
        <a:graphic>
          <a:graphicData uri="http://schemas.openxmlformats.org/drawingml/2006/table">
            <a:tbl>
              <a:tblPr>
                <a:noFill/>
                <a:tableStyleId>{22D5C586-0D11-4E97-8709-16A351F12CA5}</a:tableStyleId>
              </a:tblPr>
              <a:tblGrid>
                <a:gridCol w="4389800"/>
                <a:gridCol w="1639025"/>
                <a:gridCol w="2044450"/>
                <a:gridCol w="1759800"/>
                <a:gridCol w="1712500"/>
              </a:tblGrid>
              <a:tr h="1056475">
                <a:tc>
                  <a:txBody>
                    <a:bodyPr/>
                    <a:lstStyle/>
                    <a:p>
                      <a:pPr indent="0" lvl="0" marL="0" marR="0" rtl="0" algn="l">
                        <a:lnSpc>
                          <a:spcPct val="107000"/>
                        </a:lnSpc>
                        <a:spcBef>
                          <a:spcPts val="0"/>
                        </a:spcBef>
                        <a:spcAft>
                          <a:spcPts val="0"/>
                        </a:spcAft>
                        <a:buClr>
                          <a:schemeClr val="dk1"/>
                        </a:buClr>
                        <a:buSzPts val="2600"/>
                        <a:buFont typeface="Calibri"/>
                        <a:buNone/>
                      </a:pPr>
                      <a:r>
                        <a:rPr lang="en-US" sz="2600" u="none" cap="none" strike="noStrike">
                          <a:latin typeface="Calibri"/>
                          <a:ea typeface="Calibri"/>
                          <a:cs typeface="Calibri"/>
                          <a:sym typeface="Calibri"/>
                        </a:rPr>
                        <a:t> </a:t>
                      </a:r>
                      <a:endParaRPr sz="18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12700">
                      <a:solidFill>
                        <a:srgbClr val="231F2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27305" lvl="0" marL="75565" marR="38735" rtl="0" algn="ctr">
                        <a:lnSpc>
                          <a:spcPct val="107000"/>
                        </a:lnSpc>
                        <a:spcBef>
                          <a:spcPts val="0"/>
                        </a:spcBef>
                        <a:spcAft>
                          <a:spcPts val="0"/>
                        </a:spcAft>
                        <a:buClr>
                          <a:srgbClr val="231F20"/>
                        </a:buClr>
                        <a:buSzPts val="2600"/>
                        <a:buFont typeface="Calibri"/>
                        <a:buNone/>
                      </a:pPr>
                      <a:r>
                        <a:rPr b="1" lang="en-US" sz="2600" u="none" cap="none" strike="noStrike">
                          <a:solidFill>
                            <a:srgbClr val="231F20"/>
                          </a:solidFill>
                          <a:latin typeface="Calibri"/>
                          <a:ea typeface="Calibri"/>
                          <a:cs typeface="Calibri"/>
                          <a:sym typeface="Calibri"/>
                        </a:rPr>
                        <a:t>Check-in, Check-out</a:t>
                      </a:r>
                      <a:endParaRPr b="1" sz="26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83185" marR="70485" rtl="0" algn="ctr">
                        <a:lnSpc>
                          <a:spcPct val="107000"/>
                        </a:lnSpc>
                        <a:spcBef>
                          <a:spcPts val="0"/>
                        </a:spcBef>
                        <a:spcAft>
                          <a:spcPts val="0"/>
                        </a:spcAft>
                        <a:buClr>
                          <a:srgbClr val="231F20"/>
                        </a:buClr>
                        <a:buSzPts val="2600"/>
                        <a:buFont typeface="Calibri"/>
                        <a:buNone/>
                      </a:pPr>
                      <a:r>
                        <a:rPr b="1" lang="en-US" sz="2600" u="none" cap="none" strike="noStrike">
                          <a:solidFill>
                            <a:srgbClr val="231F20"/>
                          </a:solidFill>
                          <a:latin typeface="Calibri"/>
                          <a:ea typeface="Calibri"/>
                          <a:cs typeface="Calibri"/>
                          <a:sym typeface="Calibri"/>
                        </a:rPr>
                        <a:t>Social Skills </a:t>
                      </a:r>
                      <a:endParaRPr b="1" sz="2600" u="none" cap="none" strike="noStrike">
                        <a:latin typeface="Calibri"/>
                        <a:ea typeface="Calibri"/>
                        <a:cs typeface="Calibri"/>
                        <a:sym typeface="Calibri"/>
                      </a:endParaRPr>
                    </a:p>
                    <a:p>
                      <a:pPr indent="0" lvl="0" marL="83185" marR="70485" rtl="0" algn="ctr">
                        <a:lnSpc>
                          <a:spcPct val="107000"/>
                        </a:lnSpc>
                        <a:spcBef>
                          <a:spcPts val="0"/>
                        </a:spcBef>
                        <a:spcAft>
                          <a:spcPts val="0"/>
                        </a:spcAft>
                        <a:buClr>
                          <a:srgbClr val="231F20"/>
                        </a:buClr>
                        <a:buSzPts val="2600"/>
                        <a:buFont typeface="Calibri"/>
                        <a:buNone/>
                      </a:pPr>
                      <a:r>
                        <a:rPr b="1" lang="en-US" sz="2600" u="none" cap="none" strike="noStrike">
                          <a:solidFill>
                            <a:srgbClr val="231F20"/>
                          </a:solidFill>
                          <a:latin typeface="Calibri"/>
                          <a:ea typeface="Calibri"/>
                          <a:cs typeface="Calibri"/>
                          <a:sym typeface="Calibri"/>
                        </a:rPr>
                        <a:t>Groups</a:t>
                      </a:r>
                      <a:endParaRPr b="1" sz="26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167640" lvl="0" marL="63500" marR="27305" rtl="0" algn="ctr">
                        <a:lnSpc>
                          <a:spcPct val="107000"/>
                        </a:lnSpc>
                        <a:spcBef>
                          <a:spcPts val="0"/>
                        </a:spcBef>
                        <a:spcAft>
                          <a:spcPts val="0"/>
                        </a:spcAft>
                        <a:buClr>
                          <a:srgbClr val="231F20"/>
                        </a:buClr>
                        <a:buSzPts val="2600"/>
                        <a:buFont typeface="Calibri"/>
                        <a:buNone/>
                      </a:pPr>
                      <a:r>
                        <a:rPr b="1" lang="en-US" sz="2600" u="none" cap="none" strike="noStrike">
                          <a:solidFill>
                            <a:srgbClr val="231F20"/>
                          </a:solidFill>
                          <a:latin typeface="Calibri"/>
                          <a:ea typeface="Calibri"/>
                          <a:cs typeface="Calibri"/>
                          <a:sym typeface="Calibri"/>
                        </a:rPr>
                        <a:t>Self- Monitoring</a:t>
                      </a:r>
                      <a:endParaRPr b="1" sz="26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136525" marR="99695" rtl="0" algn="ctr">
                        <a:lnSpc>
                          <a:spcPct val="107000"/>
                        </a:lnSpc>
                        <a:spcBef>
                          <a:spcPts val="0"/>
                        </a:spcBef>
                        <a:spcAft>
                          <a:spcPts val="0"/>
                        </a:spcAft>
                        <a:buClr>
                          <a:srgbClr val="231F20"/>
                        </a:buClr>
                        <a:buSzPts val="2600"/>
                        <a:buFont typeface="Calibri"/>
                        <a:buNone/>
                      </a:pPr>
                      <a:r>
                        <a:rPr b="1" lang="en-US" sz="2600" u="none" cap="none" strike="noStrike">
                          <a:solidFill>
                            <a:srgbClr val="231F20"/>
                          </a:solidFill>
                          <a:latin typeface="Calibri"/>
                          <a:ea typeface="Calibri"/>
                          <a:cs typeface="Calibri"/>
                          <a:sym typeface="Calibri"/>
                        </a:rPr>
                        <a:t>Mentoring</a:t>
                      </a:r>
                      <a:endParaRPr b="1" sz="26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r>
              <a:tr h="408600">
                <a:tc>
                  <a:txBody>
                    <a:bodyPr/>
                    <a:lstStyle/>
                    <a:p>
                      <a:pPr indent="0" lvl="0" marL="47625" marR="0" rtl="0" algn="l">
                        <a:lnSpc>
                          <a:spcPct val="107000"/>
                        </a:lnSpc>
                        <a:spcBef>
                          <a:spcPts val="0"/>
                        </a:spcBef>
                        <a:spcAft>
                          <a:spcPts val="0"/>
                        </a:spcAft>
                        <a:buClr>
                          <a:srgbClr val="231F20"/>
                        </a:buClr>
                        <a:buSzPts val="2600"/>
                        <a:buFont typeface="Calibri"/>
                        <a:buNone/>
                      </a:pPr>
                      <a:r>
                        <a:rPr lang="en-US" sz="2600" u="none" cap="none" strike="noStrike">
                          <a:solidFill>
                            <a:srgbClr val="231F20"/>
                          </a:solidFill>
                          <a:latin typeface="Calibri"/>
                          <a:ea typeface="Calibri"/>
                          <a:cs typeface="Calibri"/>
                          <a:sym typeface="Calibri"/>
                        </a:rPr>
                        <a:t>Get Adult Attention</a:t>
                      </a:r>
                      <a:endParaRPr sz="26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281305" marR="268605" rtl="0" algn="ctr">
                        <a:lnSpc>
                          <a:spcPct val="107000"/>
                        </a:lnSpc>
                        <a:spcBef>
                          <a:spcPts val="0"/>
                        </a:spcBef>
                        <a:spcAft>
                          <a:spcPts val="0"/>
                        </a:spcAft>
                        <a:buClr>
                          <a:srgbClr val="231F20"/>
                        </a:buClr>
                        <a:buSzPts val="2800"/>
                        <a:buFont typeface="Calibri"/>
                        <a:buNone/>
                      </a:pPr>
                      <a:r>
                        <a:rPr lang="en-US" sz="2800" u="none" cap="none" strike="noStrike">
                          <a:solidFill>
                            <a:srgbClr val="231F20"/>
                          </a:solidFill>
                          <a:latin typeface="Calibri"/>
                          <a:ea typeface="Calibri"/>
                          <a:cs typeface="Calibri"/>
                          <a:sym typeface="Calibri"/>
                        </a:rPr>
                        <a:t>X</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338455" marR="325755" rtl="0" algn="ctr">
                        <a:lnSpc>
                          <a:spcPct val="107000"/>
                        </a:lnSpc>
                        <a:spcBef>
                          <a:spcPts val="0"/>
                        </a:spcBef>
                        <a:spcAft>
                          <a:spcPts val="0"/>
                        </a:spcAft>
                        <a:buClr>
                          <a:srgbClr val="231F20"/>
                        </a:buClr>
                        <a:buSzPts val="2800"/>
                        <a:buFont typeface="Calibri"/>
                        <a:buNone/>
                      </a:pPr>
                      <a:r>
                        <a:rPr lang="en-US" sz="2800" u="none" cap="none" strike="noStrike">
                          <a:solidFill>
                            <a:srgbClr val="231F20"/>
                          </a:solidFill>
                          <a:latin typeface="Calibri"/>
                          <a:ea typeface="Calibri"/>
                          <a:cs typeface="Calibri"/>
                          <a:sym typeface="Calibri"/>
                        </a:rPr>
                        <a:t>X</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281305" marR="268605" rtl="0" algn="ctr">
                        <a:lnSpc>
                          <a:spcPct val="107000"/>
                        </a:lnSpc>
                        <a:spcBef>
                          <a:spcPts val="0"/>
                        </a:spcBef>
                        <a:spcAft>
                          <a:spcPts val="0"/>
                        </a:spcAft>
                        <a:buClr>
                          <a:srgbClr val="231F20"/>
                        </a:buClr>
                        <a:buSzPts val="2800"/>
                        <a:buFont typeface="Calibri"/>
                        <a:buNone/>
                      </a:pPr>
                      <a:r>
                        <a:rPr lang="en-US" sz="2800" u="none" cap="none" strike="noStrike">
                          <a:solidFill>
                            <a:srgbClr val="231F20"/>
                          </a:solidFill>
                          <a:latin typeface="Calibri"/>
                          <a:ea typeface="Calibri"/>
                          <a:cs typeface="Calibri"/>
                          <a:sym typeface="Calibri"/>
                        </a:rPr>
                        <a:t>X</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2800"/>
                        <a:buFont typeface="Calibri"/>
                        <a:buNone/>
                      </a:pPr>
                      <a:r>
                        <a:rPr lang="en-US" sz="2800" u="none" cap="none" strike="noStrike">
                          <a:latin typeface="Calibri"/>
                          <a:ea typeface="Calibri"/>
                          <a:cs typeface="Calibri"/>
                          <a:sym typeface="Calibri"/>
                        </a:rPr>
                        <a:t> </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r>
              <a:tr h="408600">
                <a:tc>
                  <a:txBody>
                    <a:bodyPr/>
                    <a:lstStyle/>
                    <a:p>
                      <a:pPr indent="0" lvl="0" marL="47625" marR="0" rtl="0" algn="l">
                        <a:lnSpc>
                          <a:spcPct val="107000"/>
                        </a:lnSpc>
                        <a:spcBef>
                          <a:spcPts val="0"/>
                        </a:spcBef>
                        <a:spcAft>
                          <a:spcPts val="0"/>
                        </a:spcAft>
                        <a:buClr>
                          <a:srgbClr val="231F20"/>
                        </a:buClr>
                        <a:buSzPts val="2600"/>
                        <a:buFont typeface="Calibri"/>
                        <a:buNone/>
                      </a:pPr>
                      <a:r>
                        <a:rPr lang="en-US" sz="2600" u="none" cap="none" strike="noStrike">
                          <a:solidFill>
                            <a:srgbClr val="231F20"/>
                          </a:solidFill>
                          <a:latin typeface="Calibri"/>
                          <a:ea typeface="Calibri"/>
                          <a:cs typeface="Calibri"/>
                          <a:sym typeface="Calibri"/>
                        </a:rPr>
                        <a:t>Get Peer Attention</a:t>
                      </a:r>
                      <a:endParaRPr sz="26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2800"/>
                        <a:buFont typeface="Calibri"/>
                        <a:buNone/>
                      </a:pPr>
                      <a:r>
                        <a:rPr lang="en-US" sz="2800" u="none" cap="none" strike="noStrike">
                          <a:latin typeface="Calibri"/>
                          <a:ea typeface="Calibri"/>
                          <a:cs typeface="Calibri"/>
                          <a:sym typeface="Calibri"/>
                        </a:rPr>
                        <a:t> </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338455" marR="325755" rtl="0" algn="ctr">
                        <a:lnSpc>
                          <a:spcPct val="107000"/>
                        </a:lnSpc>
                        <a:spcBef>
                          <a:spcPts val="0"/>
                        </a:spcBef>
                        <a:spcAft>
                          <a:spcPts val="0"/>
                        </a:spcAft>
                        <a:buClr>
                          <a:srgbClr val="231F20"/>
                        </a:buClr>
                        <a:buSzPts val="2800"/>
                        <a:buFont typeface="Calibri"/>
                        <a:buNone/>
                      </a:pPr>
                      <a:r>
                        <a:rPr lang="en-US" sz="2800" u="none" cap="none" strike="noStrike">
                          <a:solidFill>
                            <a:srgbClr val="231F20"/>
                          </a:solidFill>
                          <a:latin typeface="Calibri"/>
                          <a:ea typeface="Calibri"/>
                          <a:cs typeface="Calibri"/>
                          <a:sym typeface="Calibri"/>
                        </a:rPr>
                        <a:t>X</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281305" marR="268605" rtl="0" algn="ctr">
                        <a:lnSpc>
                          <a:spcPct val="107000"/>
                        </a:lnSpc>
                        <a:spcBef>
                          <a:spcPts val="0"/>
                        </a:spcBef>
                        <a:spcAft>
                          <a:spcPts val="0"/>
                        </a:spcAft>
                        <a:buClr>
                          <a:srgbClr val="231F20"/>
                        </a:buClr>
                        <a:buSzPts val="2800"/>
                        <a:buFont typeface="Calibri"/>
                        <a:buNone/>
                      </a:pPr>
                      <a:r>
                        <a:rPr lang="en-US" sz="2800" u="none" cap="none" strike="noStrike">
                          <a:solidFill>
                            <a:srgbClr val="231F20"/>
                          </a:solidFill>
                          <a:latin typeface="Calibri"/>
                          <a:ea typeface="Calibri"/>
                          <a:cs typeface="Calibri"/>
                          <a:sym typeface="Calibri"/>
                        </a:rPr>
                        <a:t>X</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2800"/>
                        <a:buFont typeface="Calibri"/>
                        <a:buNone/>
                      </a:pPr>
                      <a:r>
                        <a:rPr lang="en-US" sz="2800" u="none" cap="none" strike="noStrike">
                          <a:latin typeface="Calibri"/>
                          <a:ea typeface="Calibri"/>
                          <a:cs typeface="Calibri"/>
                          <a:sym typeface="Calibri"/>
                        </a:rPr>
                        <a:t> </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r>
              <a:tr h="408600">
                <a:tc>
                  <a:txBody>
                    <a:bodyPr/>
                    <a:lstStyle/>
                    <a:p>
                      <a:pPr indent="0" lvl="0" marL="47625" marR="0" rtl="0" algn="l">
                        <a:lnSpc>
                          <a:spcPct val="107000"/>
                        </a:lnSpc>
                        <a:spcBef>
                          <a:spcPts val="0"/>
                        </a:spcBef>
                        <a:spcAft>
                          <a:spcPts val="0"/>
                        </a:spcAft>
                        <a:buClr>
                          <a:srgbClr val="231F20"/>
                        </a:buClr>
                        <a:buSzPts val="2600"/>
                        <a:buFont typeface="Calibri"/>
                        <a:buNone/>
                      </a:pPr>
                      <a:r>
                        <a:rPr lang="en-US" sz="2600" u="none" cap="none" strike="noStrike">
                          <a:solidFill>
                            <a:srgbClr val="231F20"/>
                          </a:solidFill>
                          <a:latin typeface="Calibri"/>
                          <a:ea typeface="Calibri"/>
                          <a:cs typeface="Calibri"/>
                          <a:sym typeface="Calibri"/>
                        </a:rPr>
                        <a:t>Avoid Adult Attention</a:t>
                      </a:r>
                      <a:endParaRPr sz="26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2800"/>
                        <a:buFont typeface="Calibri"/>
                        <a:buNone/>
                      </a:pPr>
                      <a:r>
                        <a:rPr lang="en-US" sz="2800" u="none" cap="none" strike="noStrike">
                          <a:latin typeface="Calibri"/>
                          <a:ea typeface="Calibri"/>
                          <a:cs typeface="Calibri"/>
                          <a:sym typeface="Calibri"/>
                        </a:rPr>
                        <a:t> </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338455" marR="325755" rtl="0" algn="ctr">
                        <a:lnSpc>
                          <a:spcPct val="107000"/>
                        </a:lnSpc>
                        <a:spcBef>
                          <a:spcPts val="0"/>
                        </a:spcBef>
                        <a:spcAft>
                          <a:spcPts val="0"/>
                        </a:spcAft>
                        <a:buClr>
                          <a:srgbClr val="231F20"/>
                        </a:buClr>
                        <a:buSzPts val="2800"/>
                        <a:buFont typeface="Calibri"/>
                        <a:buNone/>
                      </a:pPr>
                      <a:r>
                        <a:rPr lang="en-US" sz="2800" u="none" cap="none" strike="noStrike">
                          <a:solidFill>
                            <a:srgbClr val="231F20"/>
                          </a:solidFill>
                          <a:latin typeface="Calibri"/>
                          <a:ea typeface="Calibri"/>
                          <a:cs typeface="Calibri"/>
                          <a:sym typeface="Calibri"/>
                        </a:rPr>
                        <a:t>X</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281305" marR="268605" rtl="0" algn="ctr">
                        <a:lnSpc>
                          <a:spcPct val="107000"/>
                        </a:lnSpc>
                        <a:spcBef>
                          <a:spcPts val="0"/>
                        </a:spcBef>
                        <a:spcAft>
                          <a:spcPts val="0"/>
                        </a:spcAft>
                        <a:buClr>
                          <a:srgbClr val="231F20"/>
                        </a:buClr>
                        <a:buSzPts val="2800"/>
                        <a:buFont typeface="Calibri"/>
                        <a:buNone/>
                      </a:pPr>
                      <a:r>
                        <a:rPr lang="en-US" sz="2800" u="none" cap="none" strike="noStrike">
                          <a:solidFill>
                            <a:srgbClr val="231F20"/>
                          </a:solidFill>
                          <a:latin typeface="Calibri"/>
                          <a:ea typeface="Calibri"/>
                          <a:cs typeface="Calibri"/>
                          <a:sym typeface="Calibri"/>
                        </a:rPr>
                        <a:t>X</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281305" marR="268605" rtl="0" algn="ctr">
                        <a:lnSpc>
                          <a:spcPct val="107000"/>
                        </a:lnSpc>
                        <a:spcBef>
                          <a:spcPts val="0"/>
                        </a:spcBef>
                        <a:spcAft>
                          <a:spcPts val="0"/>
                        </a:spcAft>
                        <a:buClr>
                          <a:srgbClr val="231F20"/>
                        </a:buClr>
                        <a:buSzPts val="2800"/>
                        <a:buFont typeface="Calibri"/>
                        <a:buNone/>
                      </a:pPr>
                      <a:r>
                        <a:rPr lang="en-US" sz="2800" u="none" cap="none" strike="noStrike">
                          <a:solidFill>
                            <a:srgbClr val="231F20"/>
                          </a:solidFill>
                          <a:latin typeface="Calibri"/>
                          <a:ea typeface="Calibri"/>
                          <a:cs typeface="Calibri"/>
                          <a:sym typeface="Calibri"/>
                        </a:rPr>
                        <a:t>X</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r>
              <a:tr h="408600">
                <a:tc>
                  <a:txBody>
                    <a:bodyPr/>
                    <a:lstStyle/>
                    <a:p>
                      <a:pPr indent="0" lvl="0" marL="47625" marR="0" rtl="0" algn="l">
                        <a:lnSpc>
                          <a:spcPct val="107000"/>
                        </a:lnSpc>
                        <a:spcBef>
                          <a:spcPts val="0"/>
                        </a:spcBef>
                        <a:spcAft>
                          <a:spcPts val="0"/>
                        </a:spcAft>
                        <a:buClr>
                          <a:srgbClr val="231F20"/>
                        </a:buClr>
                        <a:buSzPts val="2600"/>
                        <a:buFont typeface="Calibri"/>
                        <a:buNone/>
                      </a:pPr>
                      <a:r>
                        <a:rPr lang="en-US" sz="2600" u="none" cap="none" strike="noStrike">
                          <a:solidFill>
                            <a:srgbClr val="231F20"/>
                          </a:solidFill>
                          <a:latin typeface="Calibri"/>
                          <a:ea typeface="Calibri"/>
                          <a:cs typeface="Calibri"/>
                          <a:sym typeface="Calibri"/>
                        </a:rPr>
                        <a:t>Avoid Peer Attention</a:t>
                      </a:r>
                      <a:endParaRPr sz="26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2800"/>
                        <a:buFont typeface="Calibri"/>
                        <a:buNone/>
                      </a:pPr>
                      <a:r>
                        <a:rPr lang="en-US" sz="2800" u="none" cap="none" strike="noStrike">
                          <a:latin typeface="Calibri"/>
                          <a:ea typeface="Calibri"/>
                          <a:cs typeface="Calibri"/>
                          <a:sym typeface="Calibri"/>
                        </a:rPr>
                        <a:t> </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338455" marR="325755" rtl="0" algn="ctr">
                        <a:lnSpc>
                          <a:spcPct val="107000"/>
                        </a:lnSpc>
                        <a:spcBef>
                          <a:spcPts val="0"/>
                        </a:spcBef>
                        <a:spcAft>
                          <a:spcPts val="0"/>
                        </a:spcAft>
                        <a:buClr>
                          <a:srgbClr val="231F20"/>
                        </a:buClr>
                        <a:buSzPts val="2800"/>
                        <a:buFont typeface="Calibri"/>
                        <a:buNone/>
                      </a:pPr>
                      <a:r>
                        <a:rPr lang="en-US" sz="2800" u="none" cap="none" strike="noStrike">
                          <a:solidFill>
                            <a:srgbClr val="231F20"/>
                          </a:solidFill>
                          <a:latin typeface="Calibri"/>
                          <a:ea typeface="Calibri"/>
                          <a:cs typeface="Calibri"/>
                          <a:sym typeface="Calibri"/>
                        </a:rPr>
                        <a:t>X</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281305" marR="268605" rtl="0" algn="ctr">
                        <a:lnSpc>
                          <a:spcPct val="107000"/>
                        </a:lnSpc>
                        <a:spcBef>
                          <a:spcPts val="0"/>
                        </a:spcBef>
                        <a:spcAft>
                          <a:spcPts val="0"/>
                        </a:spcAft>
                        <a:buClr>
                          <a:srgbClr val="231F20"/>
                        </a:buClr>
                        <a:buSzPts val="2800"/>
                        <a:buFont typeface="Calibri"/>
                        <a:buNone/>
                      </a:pPr>
                      <a:r>
                        <a:rPr lang="en-US" sz="2800" u="none" cap="none" strike="noStrike">
                          <a:solidFill>
                            <a:srgbClr val="231F20"/>
                          </a:solidFill>
                          <a:latin typeface="Calibri"/>
                          <a:ea typeface="Calibri"/>
                          <a:cs typeface="Calibri"/>
                          <a:sym typeface="Calibri"/>
                        </a:rPr>
                        <a:t>X</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281305" marR="268605" rtl="0" algn="ctr">
                        <a:lnSpc>
                          <a:spcPct val="107000"/>
                        </a:lnSpc>
                        <a:spcBef>
                          <a:spcPts val="0"/>
                        </a:spcBef>
                        <a:spcAft>
                          <a:spcPts val="0"/>
                        </a:spcAft>
                        <a:buClr>
                          <a:srgbClr val="231F20"/>
                        </a:buClr>
                        <a:buSzPts val="2800"/>
                        <a:buFont typeface="Calibri"/>
                        <a:buNone/>
                      </a:pPr>
                      <a:r>
                        <a:rPr lang="en-US" sz="2800" u="none" cap="none" strike="noStrike">
                          <a:solidFill>
                            <a:srgbClr val="231F20"/>
                          </a:solidFill>
                          <a:latin typeface="Calibri"/>
                          <a:ea typeface="Calibri"/>
                          <a:cs typeface="Calibri"/>
                          <a:sym typeface="Calibri"/>
                        </a:rPr>
                        <a:t>X</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r>
              <a:tr h="408600">
                <a:tc>
                  <a:txBody>
                    <a:bodyPr/>
                    <a:lstStyle/>
                    <a:p>
                      <a:pPr indent="0" lvl="0" marL="47625" marR="0" rtl="0" algn="l">
                        <a:lnSpc>
                          <a:spcPct val="107000"/>
                        </a:lnSpc>
                        <a:spcBef>
                          <a:spcPts val="0"/>
                        </a:spcBef>
                        <a:spcAft>
                          <a:spcPts val="0"/>
                        </a:spcAft>
                        <a:buClr>
                          <a:srgbClr val="231F20"/>
                        </a:buClr>
                        <a:buSzPts val="2600"/>
                        <a:buFont typeface="Calibri"/>
                        <a:buNone/>
                      </a:pPr>
                      <a:r>
                        <a:rPr lang="en-US" sz="2600" u="none" cap="none" strike="noStrike">
                          <a:solidFill>
                            <a:srgbClr val="231F20"/>
                          </a:solidFill>
                          <a:latin typeface="Calibri"/>
                          <a:ea typeface="Calibri"/>
                          <a:cs typeface="Calibri"/>
                          <a:sym typeface="Calibri"/>
                        </a:rPr>
                        <a:t>Avoid Tasks</a:t>
                      </a:r>
                      <a:endParaRPr sz="26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2800"/>
                        <a:buFont typeface="Calibri"/>
                        <a:buNone/>
                      </a:pPr>
                      <a:r>
                        <a:rPr lang="en-US" sz="2800" u="none" cap="none" strike="noStrike">
                          <a:latin typeface="Calibri"/>
                          <a:ea typeface="Calibri"/>
                          <a:cs typeface="Calibri"/>
                          <a:sym typeface="Calibri"/>
                        </a:rPr>
                        <a:t> </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338455" marR="325755" rtl="0" algn="ctr">
                        <a:lnSpc>
                          <a:spcPct val="107000"/>
                        </a:lnSpc>
                        <a:spcBef>
                          <a:spcPts val="0"/>
                        </a:spcBef>
                        <a:spcAft>
                          <a:spcPts val="0"/>
                        </a:spcAft>
                        <a:buClr>
                          <a:srgbClr val="231F20"/>
                        </a:buClr>
                        <a:buSzPts val="2800"/>
                        <a:buFont typeface="Calibri"/>
                        <a:buNone/>
                      </a:pPr>
                      <a:r>
                        <a:rPr lang="en-US" sz="2800" u="none" cap="none" strike="noStrike">
                          <a:solidFill>
                            <a:srgbClr val="231F20"/>
                          </a:solidFill>
                          <a:latin typeface="Calibri"/>
                          <a:ea typeface="Calibri"/>
                          <a:cs typeface="Calibri"/>
                          <a:sym typeface="Calibri"/>
                        </a:rPr>
                        <a:t>X</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281305" marR="268605" rtl="0" algn="ctr">
                        <a:lnSpc>
                          <a:spcPct val="107000"/>
                        </a:lnSpc>
                        <a:spcBef>
                          <a:spcPts val="0"/>
                        </a:spcBef>
                        <a:spcAft>
                          <a:spcPts val="0"/>
                        </a:spcAft>
                        <a:buClr>
                          <a:srgbClr val="231F20"/>
                        </a:buClr>
                        <a:buSzPts val="2800"/>
                        <a:buFont typeface="Calibri"/>
                        <a:buNone/>
                      </a:pPr>
                      <a:r>
                        <a:rPr lang="en-US" sz="2800" u="none" cap="none" strike="noStrike">
                          <a:solidFill>
                            <a:srgbClr val="231F20"/>
                          </a:solidFill>
                          <a:latin typeface="Calibri"/>
                          <a:ea typeface="Calibri"/>
                          <a:cs typeface="Calibri"/>
                          <a:sym typeface="Calibri"/>
                        </a:rPr>
                        <a:t>X</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281305" marR="268605" rtl="0" algn="ctr">
                        <a:lnSpc>
                          <a:spcPct val="107000"/>
                        </a:lnSpc>
                        <a:spcBef>
                          <a:spcPts val="0"/>
                        </a:spcBef>
                        <a:spcAft>
                          <a:spcPts val="0"/>
                        </a:spcAft>
                        <a:buClr>
                          <a:srgbClr val="231F20"/>
                        </a:buClr>
                        <a:buSzPts val="2800"/>
                        <a:buFont typeface="Calibri"/>
                        <a:buNone/>
                      </a:pPr>
                      <a:r>
                        <a:rPr lang="en-US" sz="2800" u="none" cap="none" strike="noStrike">
                          <a:solidFill>
                            <a:srgbClr val="231F20"/>
                          </a:solidFill>
                          <a:latin typeface="Calibri"/>
                          <a:ea typeface="Calibri"/>
                          <a:cs typeface="Calibri"/>
                          <a:sym typeface="Calibri"/>
                        </a:rPr>
                        <a:t>X</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r>
              <a:tr h="432250">
                <a:tc>
                  <a:txBody>
                    <a:bodyPr/>
                    <a:lstStyle/>
                    <a:p>
                      <a:pPr indent="0" lvl="0" marL="47625" marR="0" rtl="0" algn="l">
                        <a:lnSpc>
                          <a:spcPct val="107000"/>
                        </a:lnSpc>
                        <a:spcBef>
                          <a:spcPts val="0"/>
                        </a:spcBef>
                        <a:spcAft>
                          <a:spcPts val="0"/>
                        </a:spcAft>
                        <a:buClr>
                          <a:srgbClr val="231F20"/>
                        </a:buClr>
                        <a:buSzPts val="2600"/>
                        <a:buFont typeface="Calibri"/>
                        <a:buNone/>
                      </a:pPr>
                      <a:r>
                        <a:rPr lang="en-US" sz="2600" u="none" cap="none" strike="noStrike">
                          <a:solidFill>
                            <a:srgbClr val="231F20"/>
                          </a:solidFill>
                          <a:latin typeface="Calibri"/>
                          <a:ea typeface="Calibri"/>
                          <a:cs typeface="Calibri"/>
                          <a:sym typeface="Calibri"/>
                        </a:rPr>
                        <a:t>Access to Activities or Tangibles</a:t>
                      </a:r>
                      <a:endParaRPr sz="26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2800"/>
                        <a:buFont typeface="Calibri"/>
                        <a:buNone/>
                      </a:pPr>
                      <a:r>
                        <a:rPr lang="en-US" sz="2800" u="none" cap="none" strike="noStrike">
                          <a:latin typeface="Calibri"/>
                          <a:ea typeface="Calibri"/>
                          <a:cs typeface="Calibri"/>
                          <a:sym typeface="Calibri"/>
                        </a:rPr>
                        <a:t> </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338455" marR="325755" rtl="0" algn="ctr">
                        <a:lnSpc>
                          <a:spcPct val="107000"/>
                        </a:lnSpc>
                        <a:spcBef>
                          <a:spcPts val="0"/>
                        </a:spcBef>
                        <a:spcAft>
                          <a:spcPts val="0"/>
                        </a:spcAft>
                        <a:buClr>
                          <a:srgbClr val="231F20"/>
                        </a:buClr>
                        <a:buSzPts val="2800"/>
                        <a:buFont typeface="Calibri"/>
                        <a:buNone/>
                      </a:pPr>
                      <a:r>
                        <a:rPr lang="en-US" sz="2800" u="none" cap="none" strike="noStrike">
                          <a:solidFill>
                            <a:srgbClr val="231F20"/>
                          </a:solidFill>
                          <a:latin typeface="Calibri"/>
                          <a:ea typeface="Calibri"/>
                          <a:cs typeface="Calibri"/>
                          <a:sym typeface="Calibri"/>
                        </a:rPr>
                        <a:t>X</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281305" marR="268605" rtl="0" algn="ctr">
                        <a:lnSpc>
                          <a:spcPct val="107000"/>
                        </a:lnSpc>
                        <a:spcBef>
                          <a:spcPts val="0"/>
                        </a:spcBef>
                        <a:spcAft>
                          <a:spcPts val="0"/>
                        </a:spcAft>
                        <a:buClr>
                          <a:srgbClr val="231F20"/>
                        </a:buClr>
                        <a:buSzPts val="2800"/>
                        <a:buFont typeface="Calibri"/>
                        <a:buNone/>
                      </a:pPr>
                      <a:r>
                        <a:rPr lang="en-US" sz="2800" u="none" cap="none" strike="noStrike">
                          <a:solidFill>
                            <a:srgbClr val="231F20"/>
                          </a:solidFill>
                          <a:latin typeface="Calibri"/>
                          <a:ea typeface="Calibri"/>
                          <a:cs typeface="Calibri"/>
                          <a:sym typeface="Calibri"/>
                        </a:rPr>
                        <a:t>X</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2800"/>
                        <a:buFont typeface="Calibri"/>
                        <a:buNone/>
                      </a:pPr>
                      <a:r>
                        <a:rPr lang="en-US" sz="2800" u="none" cap="none" strike="noStrike">
                          <a:latin typeface="Calibri"/>
                          <a:ea typeface="Calibri"/>
                          <a:cs typeface="Calibri"/>
                          <a:sym typeface="Calibri"/>
                        </a:rPr>
                        <a:t> </a:t>
                      </a:r>
                      <a:endParaRPr sz="2800" u="none" cap="none" strike="noStrike">
                        <a:latin typeface="Calibri"/>
                        <a:ea typeface="Calibri"/>
                        <a:cs typeface="Calibri"/>
                        <a:sym typeface="Calibri"/>
                      </a:endParaRPr>
                    </a:p>
                  </a:txBody>
                  <a:tcPr marT="0" marB="0" marR="0" marL="0" anchor="ctr">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r>
            </a:tbl>
          </a:graphicData>
        </a:graphic>
      </p:graphicFrame>
      <p:sp>
        <p:nvSpPr>
          <p:cNvPr id="427" name="Google Shape;427;p17"/>
          <p:cNvSpPr txBox="1"/>
          <p:nvPr>
            <p:ph type="title"/>
          </p:nvPr>
        </p:nvSpPr>
        <p:spPr>
          <a:xfrm>
            <a:off x="0" y="635289"/>
            <a:ext cx="12192000" cy="161620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4400"/>
              <a:t>Examples of Interventions Matched to </a:t>
            </a:r>
            <a:br>
              <a:rPr lang="en-US" sz="4400"/>
            </a:br>
            <a:r>
              <a:rPr lang="en-US" sz="4400"/>
              <a:t>Function of Behavior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18"/>
          <p:cNvSpPr txBox="1"/>
          <p:nvPr>
            <p:ph type="title"/>
          </p:nvPr>
        </p:nvSpPr>
        <p:spPr>
          <a:xfrm>
            <a:off x="0" y="635289"/>
            <a:ext cx="12192000" cy="1104611"/>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dk1"/>
              </a:buClr>
              <a:buSzPts val="6000"/>
              <a:buFont typeface="Calibri"/>
              <a:buNone/>
            </a:pPr>
            <a:r>
              <a:rPr lang="en-US"/>
              <a:t>Check-in, Check-out (CICO)</a:t>
            </a:r>
            <a:endParaRPr/>
          </a:p>
        </p:txBody>
      </p:sp>
      <p:sp>
        <p:nvSpPr>
          <p:cNvPr id="434" name="Google Shape;434;p18"/>
          <p:cNvSpPr txBox="1"/>
          <p:nvPr>
            <p:ph idx="1" type="body"/>
          </p:nvPr>
        </p:nvSpPr>
        <p:spPr>
          <a:xfrm>
            <a:off x="838200" y="1815238"/>
            <a:ext cx="10515600" cy="4090262"/>
          </a:xfrm>
          <a:prstGeom prst="rect">
            <a:avLst/>
          </a:prstGeom>
          <a:noFill/>
          <a:ln>
            <a:noFill/>
          </a:ln>
        </p:spPr>
        <p:txBody>
          <a:bodyPr anchorCtr="0" anchor="t" bIns="91425" lIns="91425" spcFirstLastPara="1" rIns="91425" wrap="square" tIns="91425">
            <a:noAutofit/>
          </a:bodyPr>
          <a:lstStyle/>
          <a:p>
            <a:pPr indent="0" lvl="0" marL="50800" rtl="0" algn="l">
              <a:lnSpc>
                <a:spcPct val="90000"/>
              </a:lnSpc>
              <a:spcBef>
                <a:spcPts val="0"/>
              </a:spcBef>
              <a:spcAft>
                <a:spcPts val="0"/>
              </a:spcAft>
              <a:buClr>
                <a:schemeClr val="dk1"/>
              </a:buClr>
              <a:buSzPts val="2800"/>
              <a:buNone/>
            </a:pPr>
            <a:r>
              <a:rPr lang="en-US"/>
              <a:t>For those students who…</a:t>
            </a:r>
            <a:endParaRPr/>
          </a:p>
          <a:p>
            <a:pPr indent="0" lvl="0" marL="50800" rtl="0" algn="l">
              <a:lnSpc>
                <a:spcPct val="90000"/>
              </a:lnSpc>
              <a:spcBef>
                <a:spcPts val="0"/>
              </a:spcBef>
              <a:spcAft>
                <a:spcPts val="0"/>
              </a:spcAft>
              <a:buClr>
                <a:schemeClr val="dk1"/>
              </a:buClr>
              <a:buSzPts val="2800"/>
              <a:buNone/>
            </a:pPr>
            <a:r>
              <a:t/>
            </a:r>
            <a:endParaRPr/>
          </a:p>
          <a:p>
            <a:pPr indent="-177800" lvl="0" marL="173736" rtl="0" algn="l">
              <a:lnSpc>
                <a:spcPct val="90000"/>
              </a:lnSpc>
              <a:spcBef>
                <a:spcPts val="1000"/>
              </a:spcBef>
              <a:spcAft>
                <a:spcPts val="0"/>
              </a:spcAft>
              <a:buClr>
                <a:schemeClr val="dk1"/>
              </a:buClr>
              <a:buSzPts val="2800"/>
              <a:buChar char="•"/>
            </a:pPr>
            <a:r>
              <a:rPr lang="en-US"/>
              <a:t>have consistent patterns of problem behavior </a:t>
            </a:r>
            <a:r>
              <a:rPr b="1" lang="en-US" u="sng"/>
              <a:t>across multiple settings</a:t>
            </a:r>
            <a:endParaRPr/>
          </a:p>
          <a:p>
            <a:pPr indent="-177800" lvl="0" marL="173736" rtl="0" algn="l">
              <a:lnSpc>
                <a:spcPct val="90000"/>
              </a:lnSpc>
              <a:spcBef>
                <a:spcPts val="1000"/>
              </a:spcBef>
              <a:spcAft>
                <a:spcPts val="0"/>
              </a:spcAft>
              <a:buClr>
                <a:schemeClr val="dk1"/>
              </a:buClr>
              <a:buSzPts val="2800"/>
              <a:buChar char="•"/>
            </a:pPr>
            <a:r>
              <a:rPr lang="en-US"/>
              <a:t>create </a:t>
            </a:r>
            <a:r>
              <a:rPr b="1" lang="en-US" u="sng"/>
              <a:t>low level disruptions </a:t>
            </a:r>
            <a:r>
              <a:rPr lang="en-US"/>
              <a:t>such as talking out, talking back, off-task, or out of seat behaviors</a:t>
            </a:r>
            <a:endParaRPr/>
          </a:p>
          <a:p>
            <a:pPr indent="-177800" lvl="0" marL="173736" rtl="0" algn="l">
              <a:lnSpc>
                <a:spcPct val="90000"/>
              </a:lnSpc>
              <a:spcBef>
                <a:spcPts val="1000"/>
              </a:spcBef>
              <a:spcAft>
                <a:spcPts val="0"/>
              </a:spcAft>
              <a:buClr>
                <a:schemeClr val="dk1"/>
              </a:buClr>
              <a:buSzPts val="2800"/>
              <a:buChar char="•"/>
            </a:pPr>
            <a:r>
              <a:rPr lang="en-US"/>
              <a:t>seek positive </a:t>
            </a:r>
            <a:r>
              <a:rPr b="1" lang="en-US" u="sng"/>
              <a:t>adult attention</a:t>
            </a:r>
            <a:endParaRPr i="1"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19"/>
          <p:cNvSpPr txBox="1"/>
          <p:nvPr>
            <p:ph type="title"/>
          </p:nvPr>
        </p:nvSpPr>
        <p:spPr>
          <a:xfrm>
            <a:off x="0" y="635289"/>
            <a:ext cx="12192000" cy="1104611"/>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dk1"/>
              </a:buClr>
              <a:buSzPts val="6000"/>
              <a:buFont typeface="Calibri"/>
              <a:buNone/>
            </a:pPr>
            <a:r>
              <a:rPr lang="en-US"/>
              <a:t>Social Skills Groups</a:t>
            </a:r>
            <a:endParaRPr/>
          </a:p>
        </p:txBody>
      </p:sp>
      <p:sp>
        <p:nvSpPr>
          <p:cNvPr id="441" name="Google Shape;441;p19"/>
          <p:cNvSpPr txBox="1"/>
          <p:nvPr>
            <p:ph idx="1" type="body"/>
          </p:nvPr>
        </p:nvSpPr>
        <p:spPr>
          <a:xfrm>
            <a:off x="838200" y="1815238"/>
            <a:ext cx="10515600" cy="4090262"/>
          </a:xfrm>
          <a:prstGeom prst="rect">
            <a:avLst/>
          </a:prstGeom>
          <a:noFill/>
          <a:ln>
            <a:noFill/>
          </a:ln>
        </p:spPr>
        <p:txBody>
          <a:bodyPr anchorCtr="0" anchor="t" bIns="91425" lIns="91425" spcFirstLastPara="1" rIns="91425" wrap="square" tIns="91425">
            <a:noAutofit/>
          </a:bodyPr>
          <a:lstStyle/>
          <a:p>
            <a:pPr indent="0" lvl="0" marL="50800" rtl="0" algn="l">
              <a:lnSpc>
                <a:spcPct val="90000"/>
              </a:lnSpc>
              <a:spcBef>
                <a:spcPts val="0"/>
              </a:spcBef>
              <a:spcAft>
                <a:spcPts val="0"/>
              </a:spcAft>
              <a:buClr>
                <a:schemeClr val="dk1"/>
              </a:buClr>
              <a:buSzPts val="2800"/>
              <a:buNone/>
            </a:pPr>
            <a:r>
              <a:rPr lang="en-US"/>
              <a:t>For those students who demonstrate social skills deficits.</a:t>
            </a:r>
            <a:endParaRPr/>
          </a:p>
          <a:p>
            <a:pPr indent="0" lvl="0" marL="50800" rtl="0" algn="l">
              <a:lnSpc>
                <a:spcPct val="90000"/>
              </a:lnSpc>
              <a:spcBef>
                <a:spcPts val="0"/>
              </a:spcBef>
              <a:spcAft>
                <a:spcPts val="0"/>
              </a:spcAft>
              <a:buClr>
                <a:schemeClr val="dk1"/>
              </a:buClr>
              <a:buSzPts val="2800"/>
              <a:buNone/>
            </a:pPr>
            <a:r>
              <a:t/>
            </a:r>
            <a:endParaRPr/>
          </a:p>
          <a:p>
            <a:pPr indent="0" lvl="1" marL="508000" rtl="0" algn="l">
              <a:lnSpc>
                <a:spcPct val="90000"/>
              </a:lnSpc>
              <a:spcBef>
                <a:spcPts val="0"/>
              </a:spcBef>
              <a:spcAft>
                <a:spcPts val="0"/>
              </a:spcAft>
              <a:buClr>
                <a:schemeClr val="dk1"/>
              </a:buClr>
              <a:buSzPts val="2800"/>
              <a:buNone/>
            </a:pPr>
            <a:r>
              <a:rPr lang="en-US" sz="2800"/>
              <a:t>For example:</a:t>
            </a:r>
            <a:endParaRPr/>
          </a:p>
          <a:p>
            <a:pPr indent="0" lvl="1" marL="508000" rtl="0" algn="l">
              <a:lnSpc>
                <a:spcPct val="90000"/>
              </a:lnSpc>
              <a:spcBef>
                <a:spcPts val="0"/>
              </a:spcBef>
              <a:spcAft>
                <a:spcPts val="0"/>
              </a:spcAft>
              <a:buClr>
                <a:schemeClr val="dk1"/>
              </a:buClr>
              <a:buSzPts val="2800"/>
              <a:buNone/>
            </a:pPr>
            <a:r>
              <a:t/>
            </a:r>
            <a:endParaRPr sz="2800"/>
          </a:p>
          <a:p>
            <a:pPr indent="-177800" lvl="1" marL="731520" rtl="0" algn="l">
              <a:lnSpc>
                <a:spcPct val="90000"/>
              </a:lnSpc>
              <a:spcBef>
                <a:spcPts val="1000"/>
              </a:spcBef>
              <a:spcAft>
                <a:spcPts val="0"/>
              </a:spcAft>
              <a:buClr>
                <a:schemeClr val="dk1"/>
              </a:buClr>
              <a:buSzPts val="2800"/>
              <a:buChar char="•"/>
            </a:pPr>
            <a:r>
              <a:rPr lang="en-US" sz="2800"/>
              <a:t>Students who have trouble making or keeping friends</a:t>
            </a:r>
            <a:endParaRPr/>
          </a:p>
          <a:p>
            <a:pPr indent="-177800" lvl="1" marL="731520" rtl="0" algn="l">
              <a:lnSpc>
                <a:spcPct val="90000"/>
              </a:lnSpc>
              <a:spcBef>
                <a:spcPts val="1000"/>
              </a:spcBef>
              <a:spcAft>
                <a:spcPts val="0"/>
              </a:spcAft>
              <a:buClr>
                <a:schemeClr val="dk1"/>
              </a:buClr>
              <a:buSzPts val="2800"/>
              <a:buChar char="•"/>
            </a:pPr>
            <a:r>
              <a:rPr lang="en-US" sz="2800"/>
              <a:t>Students who have an inability to respond appropriately in particular situations</a:t>
            </a:r>
            <a:endParaRPr/>
          </a:p>
          <a:p>
            <a:pPr indent="-177800" lvl="1" marL="731520" rtl="0" algn="l">
              <a:lnSpc>
                <a:spcPct val="90000"/>
              </a:lnSpc>
              <a:spcBef>
                <a:spcPts val="1000"/>
              </a:spcBef>
              <a:spcAft>
                <a:spcPts val="0"/>
              </a:spcAft>
              <a:buClr>
                <a:schemeClr val="dk1"/>
              </a:buClr>
              <a:buSzPts val="2800"/>
              <a:buChar char="•"/>
            </a:pPr>
            <a:r>
              <a:rPr lang="en-US" sz="2800"/>
              <a:t>Students who are uncooperative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2"/>
          <p:cNvSpPr txBox="1"/>
          <p:nvPr>
            <p:ph type="title"/>
          </p:nvPr>
        </p:nvSpPr>
        <p:spPr>
          <a:xfrm>
            <a:off x="3217846" y="1997461"/>
            <a:ext cx="5756305" cy="132485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FF"/>
              </a:buClr>
              <a:buSzPts val="6000"/>
              <a:buFont typeface="Calibri"/>
              <a:buNone/>
            </a:pPr>
            <a:r>
              <a:rPr b="0" i="0" lang="en-US" sz="4400" u="sng" cap="none" strike="noStrike">
                <a:solidFill>
                  <a:srgbClr val="FFFFFF"/>
                </a:solidFill>
              </a:rPr>
              <a:t>Purpose of this Module</a:t>
            </a:r>
            <a:endParaRPr sz="4000" u="sng"/>
          </a:p>
        </p:txBody>
      </p:sp>
      <p:sp>
        <p:nvSpPr>
          <p:cNvPr id="275" name="Google Shape;275;p2"/>
          <p:cNvSpPr txBox="1"/>
          <p:nvPr>
            <p:ph idx="4294967295" type="body"/>
          </p:nvPr>
        </p:nvSpPr>
        <p:spPr>
          <a:xfrm>
            <a:off x="3392002" y="3322320"/>
            <a:ext cx="5407991" cy="130651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Arial"/>
              <a:buNone/>
            </a:pPr>
            <a:r>
              <a:rPr lang="en-US">
                <a:solidFill>
                  <a:srgbClr val="FFFFFF"/>
                </a:solidFill>
              </a:rPr>
              <a:t>To help schools prepare to implement </a:t>
            </a:r>
            <a:r>
              <a:rPr b="0" i="0" lang="en-US" sz="2800" u="none" cap="none" strike="noStrike">
                <a:solidFill>
                  <a:srgbClr val="FFFFFF"/>
                </a:solidFill>
                <a:latin typeface="Calibri"/>
                <a:ea typeface="Calibri"/>
                <a:cs typeface="Calibri"/>
                <a:sym typeface="Calibri"/>
              </a:rPr>
              <a:t>PBIS Tier II</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Google Shape;447;p20"/>
          <p:cNvSpPr txBox="1"/>
          <p:nvPr>
            <p:ph type="title"/>
          </p:nvPr>
        </p:nvSpPr>
        <p:spPr>
          <a:xfrm>
            <a:off x="0" y="635289"/>
            <a:ext cx="12192000" cy="1104611"/>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dk1"/>
              </a:buClr>
              <a:buSzPts val="6000"/>
              <a:buFont typeface="Calibri"/>
              <a:buNone/>
            </a:pPr>
            <a:r>
              <a:rPr lang="en-US"/>
              <a:t>Self-Monitoring</a:t>
            </a:r>
            <a:endParaRPr/>
          </a:p>
        </p:txBody>
      </p:sp>
      <p:sp>
        <p:nvSpPr>
          <p:cNvPr id="448" name="Google Shape;448;p20"/>
          <p:cNvSpPr txBox="1"/>
          <p:nvPr>
            <p:ph idx="1" type="body"/>
          </p:nvPr>
        </p:nvSpPr>
        <p:spPr>
          <a:xfrm>
            <a:off x="838200" y="1815238"/>
            <a:ext cx="10515600" cy="4090262"/>
          </a:xfrm>
          <a:prstGeom prst="rect">
            <a:avLst/>
          </a:prstGeom>
          <a:noFill/>
          <a:ln>
            <a:noFill/>
          </a:ln>
        </p:spPr>
        <p:txBody>
          <a:bodyPr anchorCtr="0" anchor="t" bIns="91425" lIns="91425" spcFirstLastPara="1" rIns="91425" wrap="square" tIns="91425">
            <a:noAutofit/>
          </a:bodyPr>
          <a:lstStyle/>
          <a:p>
            <a:pPr indent="0" lvl="0" marL="50800" rtl="0" algn="l">
              <a:lnSpc>
                <a:spcPct val="90000"/>
              </a:lnSpc>
              <a:spcBef>
                <a:spcPts val="0"/>
              </a:spcBef>
              <a:spcAft>
                <a:spcPts val="0"/>
              </a:spcAft>
              <a:buClr>
                <a:schemeClr val="dk1"/>
              </a:buClr>
              <a:buSzPts val="2800"/>
              <a:buNone/>
            </a:pPr>
            <a:r>
              <a:rPr lang="en-US"/>
              <a:t>For those students who…</a:t>
            </a:r>
            <a:endParaRPr/>
          </a:p>
          <a:p>
            <a:pPr indent="0" lvl="0" marL="50800" rtl="0" algn="l">
              <a:lnSpc>
                <a:spcPct val="90000"/>
              </a:lnSpc>
              <a:spcBef>
                <a:spcPts val="0"/>
              </a:spcBef>
              <a:spcAft>
                <a:spcPts val="0"/>
              </a:spcAft>
              <a:buClr>
                <a:schemeClr val="dk1"/>
              </a:buClr>
              <a:buSzPts val="2800"/>
              <a:buNone/>
            </a:pPr>
            <a:r>
              <a:t/>
            </a:r>
            <a:endParaRPr/>
          </a:p>
          <a:p>
            <a:pPr indent="-177800" lvl="0" marL="173736" marR="0" rtl="0" algn="l">
              <a:lnSpc>
                <a:spcPct val="90000"/>
              </a:lnSpc>
              <a:spcBef>
                <a:spcPts val="1000"/>
              </a:spcBef>
              <a:spcAft>
                <a:spcPts val="0"/>
              </a:spcAft>
              <a:buClr>
                <a:schemeClr val="dk1"/>
              </a:buClr>
              <a:buSzPts val="2800"/>
              <a:buFont typeface="Arial"/>
              <a:buChar char="•"/>
            </a:pPr>
            <a:r>
              <a:rPr lang="en-US"/>
              <a:t>already have a skill in their repertoire</a:t>
            </a:r>
            <a:endParaRPr/>
          </a:p>
          <a:p>
            <a:pPr indent="-177800" lvl="0" marL="173736" marR="0" rtl="0" algn="l">
              <a:lnSpc>
                <a:spcPct val="90000"/>
              </a:lnSpc>
              <a:spcBef>
                <a:spcPts val="1000"/>
              </a:spcBef>
              <a:spcAft>
                <a:spcPts val="0"/>
              </a:spcAft>
              <a:buClr>
                <a:schemeClr val="dk1"/>
              </a:buClr>
              <a:buSzPts val="2800"/>
              <a:buFont typeface="Arial"/>
              <a:buChar char="•"/>
            </a:pPr>
            <a:r>
              <a:rPr lang="en-US"/>
              <a:t>are able to discern the occurrence and frequency of a specific behavior or skill they are using</a:t>
            </a:r>
            <a:endParaRPr/>
          </a:p>
          <a:p>
            <a:pPr indent="-177800" lvl="0" marL="173736" marR="0" rtl="0" algn="l">
              <a:lnSpc>
                <a:spcPct val="90000"/>
              </a:lnSpc>
              <a:spcBef>
                <a:spcPts val="1000"/>
              </a:spcBef>
              <a:spcAft>
                <a:spcPts val="0"/>
              </a:spcAft>
              <a:buClr>
                <a:schemeClr val="dk1"/>
              </a:buClr>
              <a:buSzPts val="2800"/>
              <a:buFont typeface="Arial"/>
              <a:buChar char="•"/>
            </a:pPr>
            <a:r>
              <a:rPr lang="en-US"/>
              <a:t>are of any age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21"/>
          <p:cNvSpPr txBox="1"/>
          <p:nvPr>
            <p:ph type="title"/>
          </p:nvPr>
        </p:nvSpPr>
        <p:spPr>
          <a:xfrm>
            <a:off x="0" y="635289"/>
            <a:ext cx="12192000" cy="110461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n-US" sz="5400"/>
              <a:t>Mentoring</a:t>
            </a:r>
            <a:endParaRPr/>
          </a:p>
        </p:txBody>
      </p:sp>
      <p:sp>
        <p:nvSpPr>
          <p:cNvPr id="455" name="Google Shape;455;p21"/>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00"/>
              </a:buClr>
              <a:buSzPts val="2800"/>
              <a:buNone/>
            </a:pPr>
            <a:r>
              <a:rPr lang="en-US">
                <a:solidFill>
                  <a:schemeClr val="dk1"/>
                </a:solidFill>
              </a:rPr>
              <a:t>For those students who…</a:t>
            </a:r>
            <a:endParaRPr b="1" i="1"/>
          </a:p>
          <a:p>
            <a:pPr indent="0" lvl="0" marL="0" rtl="0" algn="l">
              <a:lnSpc>
                <a:spcPct val="90000"/>
              </a:lnSpc>
              <a:spcBef>
                <a:spcPts val="600"/>
              </a:spcBef>
              <a:spcAft>
                <a:spcPts val="0"/>
              </a:spcAft>
              <a:buClr>
                <a:srgbClr val="000000"/>
              </a:buClr>
              <a:buSzPts val="1200"/>
              <a:buNone/>
            </a:pPr>
            <a:r>
              <a:t/>
            </a:r>
            <a:endParaRPr sz="1200">
              <a:latin typeface="Calibri"/>
              <a:ea typeface="Calibri"/>
              <a:cs typeface="Calibri"/>
              <a:sym typeface="Calibri"/>
            </a:endParaRPr>
          </a:p>
          <a:p>
            <a:pPr indent="-177800" lvl="0" marL="173736" rtl="0" algn="l">
              <a:lnSpc>
                <a:spcPct val="90000"/>
              </a:lnSpc>
              <a:spcBef>
                <a:spcPts val="1600"/>
              </a:spcBef>
              <a:spcAft>
                <a:spcPts val="0"/>
              </a:spcAft>
              <a:buClr>
                <a:srgbClr val="000000"/>
              </a:buClr>
              <a:buSzPts val="2800"/>
              <a:buChar char="•"/>
            </a:pPr>
            <a:r>
              <a:rPr lang="en-US"/>
              <a:t>do not respond to r</a:t>
            </a:r>
            <a:r>
              <a:rPr lang="en-US">
                <a:latin typeface="Calibri"/>
                <a:ea typeface="Calibri"/>
                <a:cs typeface="Calibri"/>
                <a:sym typeface="Calibri"/>
              </a:rPr>
              <a:t>ewards and consequences </a:t>
            </a:r>
            <a:endParaRPr/>
          </a:p>
          <a:p>
            <a:pPr indent="-177800" lvl="0" marL="173736" rtl="0" algn="l">
              <a:lnSpc>
                <a:spcPct val="90000"/>
              </a:lnSpc>
              <a:spcBef>
                <a:spcPts val="1000"/>
              </a:spcBef>
              <a:spcAft>
                <a:spcPts val="0"/>
              </a:spcAft>
              <a:buClr>
                <a:srgbClr val="000000"/>
              </a:buClr>
              <a:buSzPts val="2800"/>
              <a:buChar char="•"/>
            </a:pPr>
            <a:r>
              <a:rPr lang="en-US">
                <a:latin typeface="Calibri"/>
                <a:ea typeface="Calibri"/>
                <a:cs typeface="Calibri"/>
                <a:sym typeface="Calibri"/>
              </a:rPr>
              <a:t>lack motivation</a:t>
            </a:r>
            <a:endParaRPr/>
          </a:p>
          <a:p>
            <a:pPr indent="-177800" lvl="0" marL="173736" rtl="0" algn="l">
              <a:lnSpc>
                <a:spcPct val="90000"/>
              </a:lnSpc>
              <a:spcBef>
                <a:spcPts val="1000"/>
              </a:spcBef>
              <a:spcAft>
                <a:spcPts val="0"/>
              </a:spcAft>
              <a:buClr>
                <a:srgbClr val="000000"/>
              </a:buClr>
              <a:buSzPts val="2800"/>
              <a:buChar char="•"/>
            </a:pPr>
            <a:r>
              <a:rPr lang="en-US">
                <a:latin typeface="Calibri"/>
                <a:ea typeface="Calibri"/>
                <a:cs typeface="Calibri"/>
                <a:sym typeface="Calibri"/>
              </a:rPr>
              <a:t>lack self-esteem or self-confidence</a:t>
            </a:r>
            <a:endParaRPr/>
          </a:p>
          <a:p>
            <a:pPr indent="-177800" lvl="0" marL="173736" rtl="0" algn="l">
              <a:lnSpc>
                <a:spcPct val="90000"/>
              </a:lnSpc>
              <a:spcBef>
                <a:spcPts val="1000"/>
              </a:spcBef>
              <a:spcAft>
                <a:spcPts val="0"/>
              </a:spcAft>
              <a:buClr>
                <a:srgbClr val="000000"/>
              </a:buClr>
              <a:buSzPts val="2800"/>
              <a:buChar char="•"/>
            </a:pPr>
            <a:r>
              <a:rPr lang="en-US">
                <a:latin typeface="Calibri"/>
                <a:ea typeface="Calibri"/>
                <a:cs typeface="Calibri"/>
                <a:sym typeface="Calibri"/>
              </a:rPr>
              <a:t>lack positive adult role models</a:t>
            </a:r>
            <a:endParaRPr/>
          </a:p>
          <a:p>
            <a:pPr indent="-177800" lvl="0" marL="173736" rtl="0" algn="l">
              <a:lnSpc>
                <a:spcPct val="90000"/>
              </a:lnSpc>
              <a:spcBef>
                <a:spcPts val="1000"/>
              </a:spcBef>
              <a:spcAft>
                <a:spcPts val="0"/>
              </a:spcAft>
              <a:buClr>
                <a:srgbClr val="000000"/>
              </a:buClr>
              <a:buSzPts val="2800"/>
              <a:buChar char="•"/>
            </a:pPr>
            <a:r>
              <a:rPr lang="en-US">
                <a:latin typeface="Calibri"/>
                <a:ea typeface="Calibri"/>
                <a:cs typeface="Calibri"/>
                <a:sym typeface="Calibri"/>
              </a:rPr>
              <a:t>appear to not like school</a:t>
            </a:r>
            <a:endParaRPr/>
          </a:p>
          <a:p>
            <a:pPr indent="-50800" lvl="0" marL="228600" rtl="0" algn="l">
              <a:lnSpc>
                <a:spcPct val="90000"/>
              </a:lnSpc>
              <a:spcBef>
                <a:spcPts val="0"/>
              </a:spcBef>
              <a:spcAft>
                <a:spcPts val="600"/>
              </a:spcAft>
              <a:buClr>
                <a:schemeClr val="dk1"/>
              </a:buClr>
              <a:buSzPts val="2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22"/>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Activity/Discussion</a:t>
            </a:r>
            <a:endParaRPr/>
          </a:p>
        </p:txBody>
      </p:sp>
      <p:sp>
        <p:nvSpPr>
          <p:cNvPr id="462" name="Google Shape;462;p22"/>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0" lvl="0" marL="50800" rtl="0" algn="l">
              <a:lnSpc>
                <a:spcPct val="90000"/>
              </a:lnSpc>
              <a:spcBef>
                <a:spcPts val="0"/>
              </a:spcBef>
              <a:spcAft>
                <a:spcPts val="0"/>
              </a:spcAft>
              <a:buClr>
                <a:schemeClr val="dk1"/>
              </a:buClr>
              <a:buSzPts val="2800"/>
              <a:buNone/>
            </a:pPr>
            <a:r>
              <a:rPr lang="en-US"/>
              <a:t>What supports do you currently have at Tier II?</a:t>
            </a:r>
            <a:endParaRPr/>
          </a:p>
          <a:p>
            <a:pPr indent="0" lvl="1" marL="457200" rtl="0" algn="l">
              <a:lnSpc>
                <a:spcPct val="90000"/>
              </a:lnSpc>
              <a:spcBef>
                <a:spcPts val="600"/>
              </a:spcBef>
              <a:spcAft>
                <a:spcPts val="0"/>
              </a:spcAft>
              <a:buClr>
                <a:schemeClr val="dk1"/>
              </a:buClr>
              <a:buSzPts val="2800"/>
              <a:buNone/>
            </a:pPr>
            <a:r>
              <a:t/>
            </a:r>
            <a:endParaRPr sz="2800"/>
          </a:p>
          <a:p>
            <a:pPr indent="0" lvl="0" marL="0" rtl="0" algn="l">
              <a:lnSpc>
                <a:spcPct val="90000"/>
              </a:lnSpc>
              <a:spcBef>
                <a:spcPts val="600"/>
              </a:spcBef>
              <a:spcAft>
                <a:spcPts val="0"/>
              </a:spcAft>
              <a:buClr>
                <a:schemeClr val="dk1"/>
              </a:buClr>
              <a:buSzPts val="2800"/>
              <a:buNone/>
            </a:pPr>
            <a:r>
              <a:rPr lang="en-US"/>
              <a:t>Using the Initiative Inventory on the next slide, document any current supports you have in place for groups or individual students.</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23"/>
          <p:cNvSpPr txBox="1"/>
          <p:nvPr>
            <p:ph idx="2" type="body"/>
          </p:nvPr>
        </p:nvSpPr>
        <p:spPr>
          <a:xfrm>
            <a:off x="949980" y="2011821"/>
            <a:ext cx="2232260" cy="183378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US"/>
              <a:t>Initiative Inventory (Working Smarter)</a:t>
            </a:r>
            <a:endParaRPr/>
          </a:p>
        </p:txBody>
      </p:sp>
      <p:pic>
        <p:nvPicPr>
          <p:cNvPr id="469" name="Google Shape;469;p23"/>
          <p:cNvPicPr preferRelativeResize="0"/>
          <p:nvPr/>
        </p:nvPicPr>
        <p:blipFill rotWithShape="1">
          <a:blip r:embed="rId3">
            <a:alphaModFix/>
          </a:blip>
          <a:srcRect b="8954" l="14488" r="15581" t="14044"/>
          <a:stretch/>
        </p:blipFill>
        <p:spPr>
          <a:xfrm>
            <a:off x="3766782" y="354841"/>
            <a:ext cx="8283548" cy="5606783"/>
          </a:xfrm>
          <a:prstGeom prst="rect">
            <a:avLst/>
          </a:prstGeom>
          <a:noFill/>
          <a:ln>
            <a:noFill/>
          </a:ln>
        </p:spPr>
      </p:pic>
      <p:sp>
        <p:nvSpPr>
          <p:cNvPr id="470" name="Google Shape;470;p23"/>
          <p:cNvSpPr txBox="1"/>
          <p:nvPr/>
        </p:nvSpPr>
        <p:spPr>
          <a:xfrm>
            <a:off x="1441762" y="6310220"/>
            <a:ext cx="7193280" cy="42700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lang="en-US" sz="1000" u="none" cap="none" strike="noStrike">
                <a:solidFill>
                  <a:schemeClr val="lt1"/>
                </a:solidFill>
                <a:latin typeface="Calibri"/>
                <a:ea typeface="Calibri"/>
                <a:cs typeface="Calibri"/>
                <a:sym typeface="Calibri"/>
              </a:rPr>
              <a:t>By the National Implementation Research Network (NIRN), adapted from MiBLSi (4/15/10), ISSA (10/19/09), G.Sugai (1/26/01)</a:t>
            </a:r>
            <a:endParaRPr b="0" sz="1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lang="en-US" sz="1000" u="none" cap="none" strike="noStrike">
                <a:solidFill>
                  <a:schemeClr val="lt1"/>
                </a:solidFill>
                <a:latin typeface="Calibri"/>
                <a:ea typeface="Calibri"/>
                <a:cs typeface="Calibri"/>
                <a:sym typeface="Calibri"/>
              </a:rPr>
              <a:t>Learn more from implementation.fpg.unc.edu</a:t>
            </a:r>
            <a:endParaRPr b="0" sz="10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24"/>
          <p:cNvSpPr txBox="1"/>
          <p:nvPr>
            <p:ph type="title"/>
          </p:nvPr>
        </p:nvSpPr>
        <p:spPr>
          <a:xfrm>
            <a:off x="882266" y="1811546"/>
            <a:ext cx="10961801" cy="204946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Calibri"/>
              <a:buNone/>
            </a:pPr>
            <a:r>
              <a:rPr i="0" lang="en-US" sz="6000" u="none" cap="none" strike="noStrike">
                <a:solidFill>
                  <a:schemeClr val="lt1"/>
                </a:solidFill>
                <a:latin typeface="Calibri"/>
                <a:ea typeface="Calibri"/>
                <a:cs typeface="Calibri"/>
                <a:sym typeface="Calibri"/>
              </a:rPr>
              <a:t>How to Assess Readiness for Tier II</a:t>
            </a:r>
            <a:endParaRPr/>
          </a:p>
          <a:p>
            <a:pPr indent="0" lvl="0" marL="0" marR="0" rtl="0" algn="l">
              <a:lnSpc>
                <a:spcPct val="90000"/>
              </a:lnSpc>
              <a:spcBef>
                <a:spcPts val="0"/>
              </a:spcBef>
              <a:spcAft>
                <a:spcPts val="0"/>
              </a:spcAft>
              <a:buClr>
                <a:schemeClr val="lt1"/>
              </a:buClr>
              <a:buSzPts val="4400"/>
              <a:buFont typeface="Calibri"/>
              <a:buNone/>
            </a:pPr>
            <a:r>
              <a:t/>
            </a:r>
            <a:endParaRPr b="1" i="0" sz="30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lt1"/>
              </a:buClr>
              <a:buSzPts val="3600"/>
              <a:buFont typeface="Calibri"/>
              <a:buNone/>
            </a:pPr>
            <a:r>
              <a:rPr lang="en-US" sz="2800">
                <a:solidFill>
                  <a:schemeClr val="lt1"/>
                </a:solidFill>
              </a:rPr>
              <a:t>District Level &amp; School Level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25"/>
          <p:cNvSpPr txBox="1"/>
          <p:nvPr>
            <p:ph type="title"/>
          </p:nvPr>
        </p:nvSpPr>
        <p:spPr>
          <a:xfrm>
            <a:off x="0" y="635289"/>
            <a:ext cx="12192000" cy="1104611"/>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libri"/>
              <a:buNone/>
            </a:pPr>
            <a:r>
              <a:rPr lang="en-US"/>
              <a:t>Is Your District Ready for Tier II?</a:t>
            </a:r>
            <a:endParaRPr/>
          </a:p>
        </p:txBody>
      </p:sp>
      <p:sp>
        <p:nvSpPr>
          <p:cNvPr id="483" name="Google Shape;483;p25"/>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i="1" lang="en-US" cap="none" strike="noStrike">
                <a:solidFill>
                  <a:schemeClr val="dk1"/>
                </a:solidFill>
                <a:latin typeface="Calibri"/>
                <a:ea typeface="Calibri"/>
                <a:cs typeface="Calibri"/>
                <a:sym typeface="Calibri"/>
              </a:rPr>
              <a:t>Ideally</a:t>
            </a:r>
            <a:r>
              <a:rPr b="0" i="0" lang="en-US" u="none" cap="none" strike="noStrike">
                <a:solidFill>
                  <a:schemeClr val="dk1"/>
                </a:solidFill>
                <a:latin typeface="Calibri"/>
                <a:ea typeface="Calibri"/>
                <a:cs typeface="Calibri"/>
                <a:sym typeface="Calibri"/>
              </a:rPr>
              <a:t>,</a:t>
            </a:r>
            <a:r>
              <a:rPr lang="en-US"/>
              <a:t> </a:t>
            </a:r>
            <a:r>
              <a:rPr b="1" lang="en-US" u="sng"/>
              <a:t>districts</a:t>
            </a:r>
            <a:r>
              <a:rPr lang="en-US"/>
              <a:t> should create structures to ensure consistency in Tier II implementation across the district.</a:t>
            </a:r>
            <a:endParaRPr/>
          </a:p>
          <a:p>
            <a:pPr indent="0" lvl="0" marL="0" marR="0" rtl="0" algn="l">
              <a:lnSpc>
                <a:spcPct val="90000"/>
              </a:lnSpc>
              <a:spcBef>
                <a:spcPts val="600"/>
              </a:spcBef>
              <a:spcAft>
                <a:spcPts val="0"/>
              </a:spcAft>
              <a:buClr>
                <a:schemeClr val="dk1"/>
              </a:buClr>
              <a:buSzPts val="2800"/>
              <a:buFont typeface="Arial"/>
              <a:buNone/>
            </a:pPr>
            <a:r>
              <a:t/>
            </a:r>
            <a:endParaRPr b="0" i="0" u="none" cap="none" strike="noStrike">
              <a:solidFill>
                <a:schemeClr val="dk1"/>
              </a:solidFill>
              <a:latin typeface="Calibri"/>
              <a:ea typeface="Calibri"/>
              <a:cs typeface="Calibri"/>
              <a:sym typeface="Calibri"/>
            </a:endParaRPr>
          </a:p>
          <a:p>
            <a:pPr indent="-177800" lvl="0" marL="173736" rtl="0" algn="l">
              <a:lnSpc>
                <a:spcPct val="90000"/>
              </a:lnSpc>
              <a:spcBef>
                <a:spcPts val="1600"/>
              </a:spcBef>
              <a:spcAft>
                <a:spcPts val="0"/>
              </a:spcAft>
              <a:buClr>
                <a:schemeClr val="dk1"/>
              </a:buClr>
              <a:buSzPts val="2800"/>
              <a:buChar char="•"/>
            </a:pPr>
            <a:r>
              <a:rPr lang="en-US"/>
              <a:t>Build expertise in district </a:t>
            </a:r>
            <a:endParaRPr/>
          </a:p>
          <a:p>
            <a:pPr indent="-177800" lvl="0" marL="173736" rtl="0" algn="l">
              <a:lnSpc>
                <a:spcPct val="90000"/>
              </a:lnSpc>
              <a:spcBef>
                <a:spcPts val="1000"/>
              </a:spcBef>
              <a:spcAft>
                <a:spcPts val="0"/>
              </a:spcAft>
              <a:buClr>
                <a:schemeClr val="dk1"/>
              </a:buClr>
              <a:buSzPts val="2800"/>
              <a:buChar char="•"/>
            </a:pPr>
            <a:r>
              <a:rPr b="0" i="0" lang="en-US" u="none" cap="none" strike="noStrike">
                <a:solidFill>
                  <a:schemeClr val="dk1"/>
                </a:solidFill>
                <a:latin typeface="Calibri"/>
                <a:ea typeface="Calibri"/>
                <a:cs typeface="Calibri"/>
                <a:sym typeface="Calibri"/>
              </a:rPr>
              <a:t>Use and/or share resources throughout district</a:t>
            </a:r>
            <a:endParaRPr/>
          </a:p>
          <a:p>
            <a:pPr indent="-177800" lvl="0" marL="173736" rtl="0" algn="l">
              <a:lnSpc>
                <a:spcPct val="90000"/>
              </a:lnSpc>
              <a:spcBef>
                <a:spcPts val="1000"/>
              </a:spcBef>
              <a:spcAft>
                <a:spcPts val="0"/>
              </a:spcAft>
              <a:buClr>
                <a:schemeClr val="dk1"/>
              </a:buClr>
              <a:buSzPts val="2800"/>
              <a:buChar char="•"/>
            </a:pPr>
            <a:r>
              <a:rPr b="0" i="0" lang="en-US" u="none" cap="none" strike="noStrike">
                <a:solidFill>
                  <a:schemeClr val="dk1"/>
                </a:solidFill>
                <a:latin typeface="Calibri"/>
                <a:ea typeface="Calibri"/>
                <a:cs typeface="Calibri"/>
                <a:sym typeface="Calibri"/>
              </a:rPr>
              <a:t>Conduct district-wide training</a:t>
            </a:r>
            <a:r>
              <a:rPr lang="en-US"/>
              <a:t> and technical assistance</a:t>
            </a:r>
            <a:endParaRPr/>
          </a:p>
          <a:p>
            <a:pPr indent="-177800" lvl="0" marL="173736" rtl="0" algn="l">
              <a:lnSpc>
                <a:spcPct val="90000"/>
              </a:lnSpc>
              <a:spcBef>
                <a:spcPts val="1000"/>
              </a:spcBef>
              <a:spcAft>
                <a:spcPts val="0"/>
              </a:spcAft>
              <a:buClr>
                <a:schemeClr val="dk1"/>
              </a:buClr>
              <a:buSzPts val="2800"/>
              <a:buChar char="•"/>
            </a:pPr>
            <a:r>
              <a:rPr lang="en-US"/>
              <a:t>Create standard district-wide policy, processes, forms, tools, etc.</a:t>
            </a:r>
            <a:endParaRPr/>
          </a:p>
          <a:p>
            <a:pPr indent="-177800" lvl="0" marL="173736" rtl="0" algn="l">
              <a:lnSpc>
                <a:spcPct val="90000"/>
              </a:lnSpc>
              <a:spcBef>
                <a:spcPts val="1000"/>
              </a:spcBef>
              <a:spcAft>
                <a:spcPts val="0"/>
              </a:spcAft>
              <a:buClr>
                <a:schemeClr val="dk1"/>
              </a:buClr>
              <a:buSzPts val="2800"/>
              <a:buChar char="•"/>
            </a:pPr>
            <a:r>
              <a:rPr b="0" i="0" lang="en-US" u="none" cap="none" strike="noStrike">
                <a:solidFill>
                  <a:schemeClr val="dk1"/>
                </a:solidFill>
                <a:latin typeface="Calibri"/>
                <a:ea typeface="Calibri"/>
                <a:cs typeface="Calibri"/>
                <a:sym typeface="Calibri"/>
              </a:rPr>
              <a:t>Ensure sustainability through personnel changes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26"/>
          <p:cNvSpPr txBox="1"/>
          <p:nvPr>
            <p:ph type="title"/>
          </p:nvPr>
        </p:nvSpPr>
        <p:spPr>
          <a:xfrm>
            <a:off x="0" y="635289"/>
            <a:ext cx="12192000" cy="1104611"/>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libri"/>
              <a:buNone/>
            </a:pPr>
            <a:r>
              <a:rPr i="0" lang="en-US" u="none" cap="none" strike="noStrike">
                <a:solidFill>
                  <a:schemeClr val="dk1"/>
                </a:solidFill>
              </a:rPr>
              <a:t>Is Your School Ready </a:t>
            </a:r>
            <a:r>
              <a:rPr lang="en-US">
                <a:solidFill>
                  <a:schemeClr val="dk1"/>
                </a:solidFill>
              </a:rPr>
              <a:t>f</a:t>
            </a:r>
            <a:r>
              <a:rPr i="0" lang="en-US" u="none" cap="none" strike="noStrike">
                <a:solidFill>
                  <a:schemeClr val="dk1"/>
                </a:solidFill>
              </a:rPr>
              <a:t>or Tier II?</a:t>
            </a:r>
            <a:endParaRPr/>
          </a:p>
        </p:txBody>
      </p:sp>
      <p:sp>
        <p:nvSpPr>
          <p:cNvPr id="490" name="Google Shape;490;p26"/>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Autofit/>
          </a:bodyPr>
          <a:lstStyle/>
          <a:p>
            <a:pPr indent="-177800" lvl="0" marL="173736" rtl="0" algn="l">
              <a:lnSpc>
                <a:spcPct val="90000"/>
              </a:lnSpc>
              <a:spcBef>
                <a:spcPts val="1000"/>
              </a:spcBef>
              <a:spcAft>
                <a:spcPts val="0"/>
              </a:spcAft>
              <a:buClr>
                <a:schemeClr val="dk1"/>
              </a:buClr>
              <a:buSzPts val="2800"/>
              <a:buChar char="•"/>
            </a:pPr>
            <a:r>
              <a:rPr b="0" i="0" lang="en-US" u="none" cap="none" strike="noStrike">
                <a:solidFill>
                  <a:schemeClr val="dk1"/>
                </a:solidFill>
              </a:rPr>
              <a:t>Do approximately 80% of students have only </a:t>
            </a:r>
            <a:r>
              <a:rPr lang="en-US">
                <a:solidFill>
                  <a:schemeClr val="dk1"/>
                </a:solidFill>
              </a:rPr>
              <a:t>zero to one</a:t>
            </a:r>
            <a:r>
              <a:rPr b="0" i="0" lang="en-US" u="none" cap="none" strike="noStrike">
                <a:solidFill>
                  <a:schemeClr val="dk1"/>
                </a:solidFill>
              </a:rPr>
              <a:t> ODR?</a:t>
            </a:r>
            <a:endParaRPr/>
          </a:p>
          <a:p>
            <a:pPr indent="-177800" lvl="0" marL="173736" rtl="0" algn="l">
              <a:lnSpc>
                <a:spcPct val="90000"/>
              </a:lnSpc>
              <a:spcBef>
                <a:spcPts val="1000"/>
              </a:spcBef>
              <a:spcAft>
                <a:spcPts val="0"/>
              </a:spcAft>
              <a:buClr>
                <a:schemeClr val="dk1"/>
              </a:buClr>
              <a:buSzPts val="2800"/>
              <a:buChar char="•"/>
            </a:pPr>
            <a:r>
              <a:rPr b="0" i="0" lang="en-US" u="none" cap="none" strike="noStrike">
                <a:solidFill>
                  <a:schemeClr val="dk1"/>
                </a:solidFill>
              </a:rPr>
              <a:t>Are Tier I data </a:t>
            </a:r>
            <a:r>
              <a:rPr b="0" i="0" lang="en-US" u="sng" cap="none" strike="noStrike">
                <a:solidFill>
                  <a:schemeClr val="dk1"/>
                </a:solidFill>
              </a:rPr>
              <a:t>recorded </a:t>
            </a:r>
            <a:r>
              <a:rPr lang="en-US" u="sng"/>
              <a:t>and </a:t>
            </a:r>
            <a:r>
              <a:rPr b="0" i="0" lang="en-US" u="sng" cap="none" strike="noStrike">
                <a:solidFill>
                  <a:schemeClr val="dk1"/>
                </a:solidFill>
              </a:rPr>
              <a:t>used</a:t>
            </a:r>
            <a:r>
              <a:rPr b="0" i="0" lang="en-US" u="none" cap="none" strike="noStrike">
                <a:solidFill>
                  <a:schemeClr val="dk1"/>
                </a:solidFill>
              </a:rPr>
              <a:t> consistently for decision making?</a:t>
            </a:r>
            <a:endParaRPr/>
          </a:p>
          <a:p>
            <a:pPr indent="-177800" lvl="0" marL="173736" rtl="0" algn="l">
              <a:lnSpc>
                <a:spcPct val="90000"/>
              </a:lnSpc>
              <a:spcBef>
                <a:spcPts val="1000"/>
              </a:spcBef>
              <a:spcAft>
                <a:spcPts val="0"/>
              </a:spcAft>
              <a:buClr>
                <a:schemeClr val="dk1"/>
              </a:buClr>
              <a:buSzPts val="2800"/>
              <a:buChar char="•"/>
            </a:pPr>
            <a:r>
              <a:rPr b="0" i="0" lang="en-US" u="none" cap="none" strike="noStrike">
                <a:solidFill>
                  <a:schemeClr val="dk1"/>
                </a:solidFill>
              </a:rPr>
              <a:t>Is there a system to record classroom minors?</a:t>
            </a:r>
            <a:endParaRPr/>
          </a:p>
          <a:p>
            <a:pPr indent="-177800" lvl="0" marL="173736" rtl="0" algn="l">
              <a:lnSpc>
                <a:spcPct val="90000"/>
              </a:lnSpc>
              <a:spcBef>
                <a:spcPts val="1000"/>
              </a:spcBef>
              <a:spcAft>
                <a:spcPts val="0"/>
              </a:spcAft>
              <a:buClr>
                <a:schemeClr val="dk1"/>
              </a:buClr>
              <a:buSzPts val="2800"/>
              <a:buChar char="•"/>
            </a:pPr>
            <a:r>
              <a:rPr lang="en-US"/>
              <a:t>Are there faculty with expertise in behavioral/academic assessment and interventions on the team? </a:t>
            </a:r>
            <a:endParaRPr b="0" i="0" u="none" cap="none" strike="noStrike">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xEl>
                                              <p:pRg end="0" st="0"/>
                                            </p:txEl>
                                          </p:spTgt>
                                        </p:tgtEl>
                                        <p:attrNameLst>
                                          <p:attrName>style.visibility</p:attrName>
                                        </p:attrNameLst>
                                      </p:cBhvr>
                                      <p:to>
                                        <p:strVal val="visible"/>
                                      </p:to>
                                    </p:set>
                                    <p:animEffect filter="fade" transition="in">
                                      <p:cBhvr>
                                        <p:cTn dur="500"/>
                                        <p:tgtEl>
                                          <p:spTgt spid="4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xEl>
                                              <p:pRg end="1" st="1"/>
                                            </p:txEl>
                                          </p:spTgt>
                                        </p:tgtEl>
                                        <p:attrNameLst>
                                          <p:attrName>style.visibility</p:attrName>
                                        </p:attrNameLst>
                                      </p:cBhvr>
                                      <p:to>
                                        <p:strVal val="visible"/>
                                      </p:to>
                                    </p:set>
                                    <p:animEffect filter="fade" transition="in">
                                      <p:cBhvr>
                                        <p:cTn dur="500"/>
                                        <p:tgtEl>
                                          <p:spTgt spid="4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xEl>
                                              <p:pRg end="2" st="2"/>
                                            </p:txEl>
                                          </p:spTgt>
                                        </p:tgtEl>
                                        <p:attrNameLst>
                                          <p:attrName>style.visibility</p:attrName>
                                        </p:attrNameLst>
                                      </p:cBhvr>
                                      <p:to>
                                        <p:strVal val="visible"/>
                                      </p:to>
                                    </p:set>
                                    <p:animEffect filter="fade" transition="in">
                                      <p:cBhvr>
                                        <p:cTn dur="500"/>
                                        <p:tgtEl>
                                          <p:spTgt spid="4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xEl>
                                              <p:pRg end="3" st="3"/>
                                            </p:txEl>
                                          </p:spTgt>
                                        </p:tgtEl>
                                        <p:attrNameLst>
                                          <p:attrName>style.visibility</p:attrName>
                                        </p:attrNameLst>
                                      </p:cBhvr>
                                      <p:to>
                                        <p:strVal val="visible"/>
                                      </p:to>
                                    </p:set>
                                    <p:animEffect filter="fade" transition="in">
                                      <p:cBhvr>
                                        <p:cTn dur="500"/>
                                        <p:tgtEl>
                                          <p:spTgt spid="49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sp>
        <p:nvSpPr>
          <p:cNvPr id="496" name="Google Shape;496;p27"/>
          <p:cNvSpPr txBox="1"/>
          <p:nvPr>
            <p:ph type="title"/>
          </p:nvPr>
        </p:nvSpPr>
        <p:spPr>
          <a:xfrm>
            <a:off x="0" y="635289"/>
            <a:ext cx="12192000" cy="1104611"/>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libri"/>
              <a:buNone/>
            </a:pPr>
            <a:r>
              <a:rPr i="0" lang="en-US" u="none" cap="none" strike="noStrike">
                <a:solidFill>
                  <a:schemeClr val="dk1"/>
                </a:solidFill>
              </a:rPr>
              <a:t>Assessing Tier I Status </a:t>
            </a:r>
            <a:endParaRPr sz="4800"/>
          </a:p>
        </p:txBody>
      </p:sp>
      <p:sp>
        <p:nvSpPr>
          <p:cNvPr id="497" name="Google Shape;497;p27"/>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Autofit/>
          </a:bodyPr>
          <a:lstStyle/>
          <a:p>
            <a:pPr indent="-177800" lvl="0" marL="173736" marR="0" rtl="0" algn="l">
              <a:lnSpc>
                <a:spcPct val="90000"/>
              </a:lnSpc>
              <a:spcBef>
                <a:spcPts val="1000"/>
              </a:spcBef>
              <a:spcAft>
                <a:spcPts val="0"/>
              </a:spcAft>
              <a:buClr>
                <a:schemeClr val="dk1"/>
              </a:buClr>
              <a:buSzPts val="2800"/>
              <a:buFont typeface="Arial"/>
              <a:buChar char="•"/>
            </a:pPr>
            <a:r>
              <a:rPr b="0" i="0" lang="en-US" u="none" cap="none" strike="noStrike">
                <a:solidFill>
                  <a:schemeClr val="dk1"/>
                </a:solidFill>
              </a:rPr>
              <a:t>Fidelity of implementation</a:t>
            </a:r>
            <a:endParaRPr/>
          </a:p>
          <a:p>
            <a:pPr indent="-173736" lvl="1" marL="457200" marR="0" rtl="0" algn="l">
              <a:lnSpc>
                <a:spcPct val="90000"/>
              </a:lnSpc>
              <a:spcBef>
                <a:spcPts val="1000"/>
              </a:spcBef>
              <a:spcAft>
                <a:spcPts val="0"/>
              </a:spcAft>
              <a:buClr>
                <a:schemeClr val="dk1"/>
              </a:buClr>
              <a:buSzPts val="2600"/>
              <a:buFont typeface="Arial"/>
              <a:buChar char="•"/>
            </a:pPr>
            <a:r>
              <a:rPr b="0" i="0" lang="en-US" u="none" cap="none" strike="noStrike">
                <a:solidFill>
                  <a:schemeClr val="dk1"/>
                </a:solidFill>
              </a:rPr>
              <a:t>Tiered Fidelity Inventory (TFI) score</a:t>
            </a:r>
            <a:endParaRPr/>
          </a:p>
          <a:p>
            <a:pPr indent="-173736" lvl="1" marL="457200" marR="0" rtl="0" algn="l">
              <a:lnSpc>
                <a:spcPct val="90000"/>
              </a:lnSpc>
              <a:spcBef>
                <a:spcPts val="1000"/>
              </a:spcBef>
              <a:spcAft>
                <a:spcPts val="0"/>
              </a:spcAft>
              <a:buClr>
                <a:schemeClr val="dk1"/>
              </a:buClr>
              <a:buSzPts val="2600"/>
              <a:buFont typeface="Arial"/>
              <a:buChar char="•"/>
            </a:pPr>
            <a:r>
              <a:rPr b="0" i="0" lang="en-US" u="none" cap="none" strike="noStrike">
                <a:solidFill>
                  <a:schemeClr val="dk1"/>
                </a:solidFill>
              </a:rPr>
              <a:t>Self-Assessment Survey (SAS) score</a:t>
            </a:r>
            <a:endParaRPr/>
          </a:p>
          <a:p>
            <a:pPr indent="-177800" lvl="0" marL="173736" marR="0" rtl="0" algn="l">
              <a:lnSpc>
                <a:spcPct val="90000"/>
              </a:lnSpc>
              <a:spcBef>
                <a:spcPts val="1000"/>
              </a:spcBef>
              <a:spcAft>
                <a:spcPts val="0"/>
              </a:spcAft>
              <a:buClr>
                <a:schemeClr val="dk1"/>
              </a:buClr>
              <a:buSzPts val="2800"/>
              <a:buFont typeface="Arial"/>
              <a:buChar char="•"/>
            </a:pPr>
            <a:r>
              <a:rPr b="0" i="0" lang="en-US" u="none" cap="none" strike="noStrike">
                <a:solidFill>
                  <a:schemeClr val="dk1"/>
                </a:solidFill>
              </a:rPr>
              <a:t>Use of data</a:t>
            </a:r>
            <a:endParaRPr/>
          </a:p>
          <a:p>
            <a:pPr indent="-173736" lvl="1" marL="457200" marR="0" rtl="0" algn="l">
              <a:lnSpc>
                <a:spcPct val="90000"/>
              </a:lnSpc>
              <a:spcBef>
                <a:spcPts val="1000"/>
              </a:spcBef>
              <a:spcAft>
                <a:spcPts val="0"/>
              </a:spcAft>
              <a:buClr>
                <a:schemeClr val="dk1"/>
              </a:buClr>
              <a:buSzPts val="2600"/>
              <a:buFont typeface="Arial"/>
              <a:buChar char="•"/>
            </a:pPr>
            <a:r>
              <a:rPr b="0" i="0" lang="en-US" u="none" cap="none" strike="noStrike">
                <a:solidFill>
                  <a:schemeClr val="dk1"/>
                </a:solidFill>
              </a:rPr>
              <a:t>How many students have 0-1 office referrals?</a:t>
            </a:r>
            <a:endParaRPr/>
          </a:p>
          <a:p>
            <a:pPr indent="-173736" lvl="1" marL="457200" marR="0" rtl="0" algn="l">
              <a:lnSpc>
                <a:spcPct val="90000"/>
              </a:lnSpc>
              <a:spcBef>
                <a:spcPts val="1000"/>
              </a:spcBef>
              <a:spcAft>
                <a:spcPts val="0"/>
              </a:spcAft>
              <a:buClr>
                <a:schemeClr val="dk1"/>
              </a:buClr>
              <a:buSzPts val="2600"/>
              <a:buFont typeface="Arial"/>
              <a:buChar char="•"/>
            </a:pPr>
            <a:r>
              <a:rPr b="0" i="0" lang="en-US" u="none" cap="none" strike="noStrike">
                <a:solidFill>
                  <a:schemeClr val="dk1"/>
                </a:solidFill>
              </a:rPr>
              <a:t>Are minor infractions being recorded?</a:t>
            </a:r>
            <a:endParaRPr/>
          </a:p>
          <a:p>
            <a:pPr indent="-177800" lvl="0" marL="173736" rtl="0" algn="l">
              <a:lnSpc>
                <a:spcPct val="90000"/>
              </a:lnSpc>
              <a:spcBef>
                <a:spcPts val="1000"/>
              </a:spcBef>
              <a:spcAft>
                <a:spcPts val="0"/>
              </a:spcAft>
              <a:buClr>
                <a:schemeClr val="dk1"/>
              </a:buClr>
              <a:buSzPts val="2800"/>
              <a:buChar char="•"/>
            </a:pPr>
            <a:r>
              <a:rPr lang="en-US"/>
              <a:t>Classroom practices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pic>
        <p:nvPicPr>
          <p:cNvPr id="503" name="Google Shape;503;p28"/>
          <p:cNvPicPr preferRelativeResize="0"/>
          <p:nvPr/>
        </p:nvPicPr>
        <p:blipFill rotWithShape="1">
          <a:blip r:embed="rId3">
            <a:alphaModFix/>
          </a:blip>
          <a:srcRect b="22074" l="27832" r="30584" t="21189"/>
          <a:stretch/>
        </p:blipFill>
        <p:spPr>
          <a:xfrm>
            <a:off x="3985405" y="813916"/>
            <a:ext cx="7256616" cy="5224574"/>
          </a:xfrm>
          <a:prstGeom prst="rect">
            <a:avLst/>
          </a:prstGeom>
          <a:noFill/>
          <a:ln>
            <a:noFill/>
          </a:ln>
        </p:spPr>
      </p:pic>
      <p:sp>
        <p:nvSpPr>
          <p:cNvPr id="504" name="Google Shape;504;p28"/>
          <p:cNvSpPr txBox="1"/>
          <p:nvPr>
            <p:ph idx="2" type="body"/>
          </p:nvPr>
        </p:nvSpPr>
        <p:spPr>
          <a:xfrm>
            <a:off x="949980" y="2011821"/>
            <a:ext cx="2232260" cy="183378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None/>
            </a:pPr>
            <a:r>
              <a:rPr lang="en-US" sz="4400"/>
              <a:t>TFI Example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pic>
        <p:nvPicPr>
          <p:cNvPr descr="A screenshot of a computer&#10;&#10;Description generated with very high confidence" id="510" name="Google Shape;510;p29"/>
          <p:cNvPicPr preferRelativeResize="0"/>
          <p:nvPr/>
        </p:nvPicPr>
        <p:blipFill rotWithShape="1">
          <a:blip r:embed="rId3">
            <a:alphaModFix/>
          </a:blip>
          <a:srcRect b="17971" l="30119" r="23691" t="13300"/>
          <a:stretch/>
        </p:blipFill>
        <p:spPr>
          <a:xfrm>
            <a:off x="4088922" y="842210"/>
            <a:ext cx="7533583" cy="5153531"/>
          </a:xfrm>
          <a:prstGeom prst="rect">
            <a:avLst/>
          </a:prstGeom>
          <a:noFill/>
          <a:ln>
            <a:noFill/>
          </a:ln>
        </p:spPr>
      </p:pic>
      <p:sp>
        <p:nvSpPr>
          <p:cNvPr id="511" name="Google Shape;511;p29"/>
          <p:cNvSpPr txBox="1"/>
          <p:nvPr>
            <p:ph idx="2" type="body"/>
          </p:nvPr>
        </p:nvSpPr>
        <p:spPr>
          <a:xfrm>
            <a:off x="949980" y="2011821"/>
            <a:ext cx="2232260" cy="183378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None/>
            </a:pPr>
            <a:r>
              <a:rPr lang="en-US" sz="4400"/>
              <a:t>SAS Example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
          <p:cNvSpPr txBox="1"/>
          <p:nvPr>
            <p:ph type="title"/>
          </p:nvPr>
        </p:nvSpPr>
        <p:spPr>
          <a:xfrm>
            <a:off x="838200" y="992187"/>
            <a:ext cx="2717090" cy="4873625"/>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accent1"/>
              </a:buClr>
              <a:buSzPts val="4400"/>
              <a:buFont typeface="Calibri"/>
              <a:buNone/>
            </a:pPr>
            <a:r>
              <a:rPr b="0" i="0" lang="en-US" sz="4400" u="none" cap="none" strike="noStrike">
                <a:solidFill>
                  <a:schemeClr val="accent1"/>
                </a:solidFill>
                <a:latin typeface="Calibri"/>
                <a:ea typeface="Calibri"/>
                <a:cs typeface="Calibri"/>
                <a:sym typeface="Calibri"/>
              </a:rPr>
              <a:t>Objectives</a:t>
            </a:r>
            <a:endParaRPr/>
          </a:p>
        </p:txBody>
      </p:sp>
      <p:sp>
        <p:nvSpPr>
          <p:cNvPr id="282" name="Google Shape;282;p3"/>
          <p:cNvSpPr txBox="1"/>
          <p:nvPr>
            <p:ph idx="1" type="body"/>
          </p:nvPr>
        </p:nvSpPr>
        <p:spPr>
          <a:xfrm>
            <a:off x="4256811" y="992187"/>
            <a:ext cx="6327800" cy="4873625"/>
          </a:xfrm>
          <a:prstGeom prst="rect">
            <a:avLst/>
          </a:prstGeom>
          <a:noFill/>
          <a:ln>
            <a:noFill/>
          </a:ln>
        </p:spPr>
        <p:txBody>
          <a:bodyPr anchorCtr="0" anchor="ctr" bIns="45700" lIns="91425" spcFirstLastPara="1" rIns="91425" wrap="square" tIns="45700">
            <a:noAutofit/>
          </a:bodyPr>
          <a:lstStyle/>
          <a:p>
            <a:pPr indent="-274320" lvl="0" marL="274320" marR="0" rtl="0" algn="l">
              <a:lnSpc>
                <a:spcPct val="90000"/>
              </a:lnSpc>
              <a:spcBef>
                <a:spcPts val="0"/>
              </a:spcBef>
              <a:spcAft>
                <a:spcPts val="0"/>
              </a:spcAft>
              <a:buClr>
                <a:schemeClr val="dk1"/>
              </a:buClr>
              <a:buSzPts val="2800"/>
              <a:buFont typeface="Arial"/>
              <a:buChar char="•"/>
            </a:pPr>
            <a:r>
              <a:rPr lang="en-US"/>
              <a:t>Learn the purpose of Tier II</a:t>
            </a:r>
            <a:endParaRPr/>
          </a:p>
          <a:p>
            <a:pPr indent="-274320" lvl="0" marL="274320" rtl="0" algn="l">
              <a:lnSpc>
                <a:spcPct val="100000"/>
              </a:lnSpc>
              <a:spcBef>
                <a:spcPts val="600"/>
              </a:spcBef>
              <a:spcAft>
                <a:spcPts val="0"/>
              </a:spcAft>
              <a:buClr>
                <a:schemeClr val="dk1"/>
              </a:buClr>
              <a:buSzPts val="2800"/>
              <a:buChar char="•"/>
            </a:pPr>
            <a:r>
              <a:rPr lang="en-US"/>
              <a:t>Learn the components of Tier II</a:t>
            </a:r>
            <a:endParaRPr/>
          </a:p>
          <a:p>
            <a:pPr indent="-274320" lvl="0" marL="274320" marR="0" rtl="0" algn="l">
              <a:lnSpc>
                <a:spcPct val="100000"/>
              </a:lnSpc>
              <a:spcBef>
                <a:spcPts val="600"/>
              </a:spcBef>
              <a:spcAft>
                <a:spcPts val="0"/>
              </a:spcAft>
              <a:buClr>
                <a:schemeClr val="dk1"/>
              </a:buClr>
              <a:buSzPts val="2800"/>
              <a:buFont typeface="Arial"/>
              <a:buChar char="•"/>
            </a:pPr>
            <a:r>
              <a:rPr lang="en-US">
                <a:solidFill>
                  <a:schemeClr val="dk1"/>
                </a:solidFill>
              </a:rPr>
              <a:t>Learn about Tier II interventions </a:t>
            </a:r>
            <a:endParaRPr/>
          </a:p>
          <a:p>
            <a:pPr indent="-274320" lvl="0" marL="274320" rtl="0" algn="l">
              <a:lnSpc>
                <a:spcPct val="100000"/>
              </a:lnSpc>
              <a:spcBef>
                <a:spcPts val="600"/>
              </a:spcBef>
              <a:spcAft>
                <a:spcPts val="0"/>
              </a:spcAft>
              <a:buClr>
                <a:schemeClr val="dk1"/>
              </a:buClr>
              <a:buSzPts val="2800"/>
              <a:buChar char="•"/>
            </a:pPr>
            <a:r>
              <a:rPr lang="en-US">
                <a:solidFill>
                  <a:schemeClr val="dk1"/>
                </a:solidFill>
              </a:rPr>
              <a:t>Learn how to assess readiness for Tier II</a:t>
            </a:r>
            <a:endParaRPr/>
          </a:p>
          <a:p>
            <a:pPr indent="-274320" lvl="0" marL="274320" rtl="0" algn="l">
              <a:lnSpc>
                <a:spcPct val="100000"/>
              </a:lnSpc>
              <a:spcBef>
                <a:spcPts val="600"/>
              </a:spcBef>
              <a:spcAft>
                <a:spcPts val="0"/>
              </a:spcAft>
              <a:buClr>
                <a:schemeClr val="dk1"/>
              </a:buClr>
              <a:buSzPts val="2800"/>
              <a:buChar char="•"/>
            </a:pPr>
            <a:r>
              <a:rPr lang="en-US">
                <a:solidFill>
                  <a:schemeClr val="dk1"/>
                </a:solidFill>
              </a:rPr>
              <a:t>Learn how to prepare for Tier II</a:t>
            </a:r>
            <a:endParaRPr/>
          </a:p>
          <a:p>
            <a:pPr indent="-274319" lvl="1" marL="731520" rtl="0" algn="l">
              <a:lnSpc>
                <a:spcPct val="100000"/>
              </a:lnSpc>
              <a:spcBef>
                <a:spcPts val="600"/>
              </a:spcBef>
              <a:spcAft>
                <a:spcPts val="0"/>
              </a:spcAft>
              <a:buClr>
                <a:schemeClr val="dk1"/>
              </a:buClr>
              <a:buSzPts val="2600"/>
              <a:buChar char="•"/>
            </a:pPr>
            <a:r>
              <a:rPr lang="en-US">
                <a:solidFill>
                  <a:schemeClr val="dk1"/>
                </a:solidFill>
              </a:rPr>
              <a:t>The Tier II team</a:t>
            </a:r>
            <a:endParaRPr/>
          </a:p>
          <a:p>
            <a:pPr indent="-274319" lvl="1" marL="731520" rtl="0" algn="l">
              <a:lnSpc>
                <a:spcPct val="100000"/>
              </a:lnSpc>
              <a:spcBef>
                <a:spcPts val="600"/>
              </a:spcBef>
              <a:spcAft>
                <a:spcPts val="0"/>
              </a:spcAft>
              <a:buClr>
                <a:schemeClr val="dk1"/>
              </a:buClr>
              <a:buSzPts val="2600"/>
              <a:buChar char="•"/>
            </a:pPr>
            <a:r>
              <a:rPr lang="en-US">
                <a:solidFill>
                  <a:schemeClr val="dk1"/>
                </a:solidFill>
              </a:rPr>
              <a:t>Commitment surveys</a:t>
            </a:r>
            <a:endParaRPr/>
          </a:p>
          <a:p>
            <a:pPr indent="-274319" lvl="1" marL="731520" rtl="0" algn="l">
              <a:lnSpc>
                <a:spcPct val="100000"/>
              </a:lnSpc>
              <a:spcBef>
                <a:spcPts val="600"/>
              </a:spcBef>
              <a:spcAft>
                <a:spcPts val="600"/>
              </a:spcAft>
              <a:buClr>
                <a:schemeClr val="dk1"/>
              </a:buClr>
              <a:buSzPts val="2600"/>
              <a:buChar char="•"/>
            </a:pPr>
            <a:r>
              <a:rPr lang="en-US">
                <a:solidFill>
                  <a:schemeClr val="dk1"/>
                </a:solidFill>
              </a:rPr>
              <a:t>Readiness Guide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Google Shape;517;p30"/>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Student Office Discipline Referral Data</a:t>
            </a:r>
            <a:endParaRPr/>
          </a:p>
        </p:txBody>
      </p:sp>
      <p:sp>
        <p:nvSpPr>
          <p:cNvPr descr="https://webmail.astate.edu/owa/service.svc/s/GetFileAttachment?id=AAMkADBkNGI1ZDk5LWZiNDUtNDk2NC1iMTcyLWIxMDVkYzRhNTE2YQBGAAAAAAC%2FVgeW2aRyTK8W%2Fu%2FHB8yKBwAokZiXImhXSbhcd6Uk7yyzAAAHAffqAAAULmygjG5ZTZy8sfKrBpB0AAHiyDLTAAABEgAQAMe4bvwK19BFkpGgWvBRqjQ%3D&amp;X-OWA-CANARY=ObecH7Y7vEOWrWWp90-oqoTmkHSRs9YIUZ-YHxr3026g__RVdHjczc6o6_xlERJRHnESpi_waoE." id="518" name="Google Shape;518;p30"/>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19" name="Google Shape;519;p30"/>
          <p:cNvPicPr preferRelativeResize="0"/>
          <p:nvPr/>
        </p:nvPicPr>
        <p:blipFill rotWithShape="1">
          <a:blip r:embed="rId3">
            <a:alphaModFix/>
          </a:blip>
          <a:srcRect b="23681" l="41477" r="26652" t="25646"/>
          <a:stretch/>
        </p:blipFill>
        <p:spPr>
          <a:xfrm>
            <a:off x="369908" y="1597707"/>
            <a:ext cx="5650492" cy="4460319"/>
          </a:xfrm>
          <a:prstGeom prst="rect">
            <a:avLst/>
          </a:prstGeom>
          <a:noFill/>
          <a:ln>
            <a:noFill/>
          </a:ln>
        </p:spPr>
      </p:pic>
      <p:pic>
        <p:nvPicPr>
          <p:cNvPr id="520" name="Google Shape;520;p30"/>
          <p:cNvPicPr preferRelativeResize="0"/>
          <p:nvPr/>
        </p:nvPicPr>
        <p:blipFill rotWithShape="1">
          <a:blip r:embed="rId4">
            <a:alphaModFix/>
          </a:blip>
          <a:srcRect b="62549" l="65597" r="26653" t="30196"/>
          <a:stretch/>
        </p:blipFill>
        <p:spPr>
          <a:xfrm>
            <a:off x="6020400" y="1602825"/>
            <a:ext cx="3756812" cy="1978575"/>
          </a:xfrm>
          <a:prstGeom prst="rect">
            <a:avLst/>
          </a:prstGeom>
          <a:noFill/>
          <a:ln>
            <a:noFill/>
          </a:ln>
        </p:spPr>
      </p:pic>
      <p:pic>
        <p:nvPicPr>
          <p:cNvPr id="521" name="Google Shape;521;p30"/>
          <p:cNvPicPr preferRelativeResize="0"/>
          <p:nvPr/>
        </p:nvPicPr>
        <p:blipFill rotWithShape="1">
          <a:blip r:embed="rId5">
            <a:alphaModFix/>
          </a:blip>
          <a:srcRect b="11961" l="41043" r="26805" t="75685"/>
          <a:stretch/>
        </p:blipFill>
        <p:spPr>
          <a:xfrm>
            <a:off x="4959708" y="3905969"/>
            <a:ext cx="6900457" cy="1827488"/>
          </a:xfrm>
          <a:prstGeom prst="rect">
            <a:avLst/>
          </a:prstGeom>
          <a:noFill/>
          <a:ln>
            <a:noFill/>
          </a:ln>
        </p:spPr>
      </p:pic>
      <p:sp>
        <p:nvSpPr>
          <p:cNvPr id="522" name="Google Shape;522;p30"/>
          <p:cNvSpPr/>
          <p:nvPr/>
        </p:nvSpPr>
        <p:spPr>
          <a:xfrm>
            <a:off x="9449764" y="4085488"/>
            <a:ext cx="2320872" cy="1719913"/>
          </a:xfrm>
          <a:prstGeom prst="ellipse">
            <a:avLst/>
          </a:prstGeom>
          <a:noFill/>
          <a:ln cap="flat" cmpd="sng" w="381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31"/>
          <p:cNvSpPr txBox="1"/>
          <p:nvPr>
            <p:ph type="title"/>
          </p:nvPr>
        </p:nvSpPr>
        <p:spPr>
          <a:xfrm>
            <a:off x="0" y="1092200"/>
            <a:ext cx="12192000" cy="647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860"/>
              <a:buFont typeface="Calibri"/>
              <a:buNone/>
            </a:pPr>
            <a:r>
              <a:rPr lang="en-US" sz="4860"/>
              <a:t>Are You Using Effective Classroom Practices?</a:t>
            </a:r>
            <a:br>
              <a:rPr lang="en-US" sz="4860"/>
            </a:br>
            <a:endParaRPr sz="4860"/>
          </a:p>
        </p:txBody>
      </p:sp>
      <p:sp>
        <p:nvSpPr>
          <p:cNvPr id="529" name="Google Shape;529;p31"/>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7800" lvl="0" marL="173736" rtl="0" algn="l">
              <a:lnSpc>
                <a:spcPct val="90000"/>
              </a:lnSpc>
              <a:spcBef>
                <a:spcPts val="0"/>
              </a:spcBef>
              <a:spcAft>
                <a:spcPts val="0"/>
              </a:spcAft>
              <a:buClr>
                <a:schemeClr val="dk1"/>
              </a:buClr>
              <a:buSzPts val="2800"/>
              <a:buChar char="•"/>
            </a:pPr>
            <a:r>
              <a:rPr lang="en-US"/>
              <a:t>Classroom expectations (aligned with school-wide expectations)</a:t>
            </a:r>
            <a:endParaRPr/>
          </a:p>
          <a:p>
            <a:pPr indent="-177800" lvl="0" marL="173736" rtl="0" algn="l">
              <a:lnSpc>
                <a:spcPct val="90000"/>
              </a:lnSpc>
              <a:spcBef>
                <a:spcPts val="1000"/>
              </a:spcBef>
              <a:spcAft>
                <a:spcPts val="0"/>
              </a:spcAft>
              <a:buClr>
                <a:schemeClr val="dk1"/>
              </a:buClr>
              <a:buSzPts val="2800"/>
              <a:buChar char="•"/>
            </a:pPr>
            <a:r>
              <a:rPr lang="en-US"/>
              <a:t>Classroom procedures and routines</a:t>
            </a:r>
            <a:endParaRPr/>
          </a:p>
          <a:p>
            <a:pPr indent="-177800" lvl="0" marL="173736" rtl="0" algn="l">
              <a:lnSpc>
                <a:spcPct val="90000"/>
              </a:lnSpc>
              <a:spcBef>
                <a:spcPts val="1000"/>
              </a:spcBef>
              <a:spcAft>
                <a:spcPts val="0"/>
              </a:spcAft>
              <a:buClr>
                <a:schemeClr val="dk1"/>
              </a:buClr>
              <a:buSzPts val="2800"/>
              <a:buChar char="•"/>
            </a:pPr>
            <a:r>
              <a:rPr lang="en-US"/>
              <a:t>Encouraging expected behavior</a:t>
            </a:r>
            <a:endParaRPr/>
          </a:p>
          <a:p>
            <a:pPr indent="-177800" lvl="0" marL="173736" rtl="0" algn="l">
              <a:lnSpc>
                <a:spcPct val="90000"/>
              </a:lnSpc>
              <a:spcBef>
                <a:spcPts val="1000"/>
              </a:spcBef>
              <a:spcAft>
                <a:spcPts val="0"/>
              </a:spcAft>
              <a:buClr>
                <a:schemeClr val="dk1"/>
              </a:buClr>
              <a:buSzPts val="2800"/>
              <a:buChar char="•"/>
            </a:pPr>
            <a:r>
              <a:rPr lang="en-US"/>
              <a:t>Discouraging inappropriate behavior</a:t>
            </a:r>
            <a:endParaRPr/>
          </a:p>
          <a:p>
            <a:pPr indent="-177800" lvl="0" marL="173736" rtl="0" algn="l">
              <a:lnSpc>
                <a:spcPct val="90000"/>
              </a:lnSpc>
              <a:spcBef>
                <a:spcPts val="1000"/>
              </a:spcBef>
              <a:spcAft>
                <a:spcPts val="0"/>
              </a:spcAft>
              <a:buClr>
                <a:schemeClr val="dk1"/>
              </a:buClr>
              <a:buSzPts val="2800"/>
              <a:buChar char="•"/>
            </a:pPr>
            <a:r>
              <a:rPr lang="en-US"/>
              <a:t>Active supervision</a:t>
            </a:r>
            <a:endParaRPr/>
          </a:p>
          <a:p>
            <a:pPr indent="-177800" lvl="0" marL="173736" rtl="0" algn="l">
              <a:lnSpc>
                <a:spcPct val="90000"/>
              </a:lnSpc>
              <a:spcBef>
                <a:spcPts val="1000"/>
              </a:spcBef>
              <a:spcAft>
                <a:spcPts val="0"/>
              </a:spcAft>
              <a:buClr>
                <a:schemeClr val="dk1"/>
              </a:buClr>
              <a:buSzPts val="2800"/>
              <a:buChar char="•"/>
            </a:pPr>
            <a:r>
              <a:rPr lang="en-US"/>
              <a:t>Opportunities to respond</a:t>
            </a:r>
            <a:endParaRPr/>
          </a:p>
          <a:p>
            <a:pPr indent="-177800" lvl="0" marL="173736" rtl="0" algn="l">
              <a:lnSpc>
                <a:spcPct val="90000"/>
              </a:lnSpc>
              <a:spcBef>
                <a:spcPts val="1000"/>
              </a:spcBef>
              <a:spcAft>
                <a:spcPts val="0"/>
              </a:spcAft>
              <a:buClr>
                <a:schemeClr val="dk1"/>
              </a:buClr>
              <a:buSzPts val="2800"/>
              <a:buChar char="•"/>
            </a:pPr>
            <a:r>
              <a:rPr lang="en-US"/>
              <a:t>Activity sequence and choice</a:t>
            </a:r>
            <a:endParaRPr/>
          </a:p>
          <a:p>
            <a:pPr indent="-177800" lvl="0" marL="173736" rtl="0" algn="l">
              <a:lnSpc>
                <a:spcPct val="90000"/>
              </a:lnSpc>
              <a:spcBef>
                <a:spcPts val="1000"/>
              </a:spcBef>
              <a:spcAft>
                <a:spcPts val="0"/>
              </a:spcAft>
              <a:buClr>
                <a:schemeClr val="dk1"/>
              </a:buClr>
              <a:buSzPts val="2800"/>
              <a:buChar char="•"/>
            </a:pPr>
            <a:r>
              <a:rPr lang="en-US"/>
              <a:t>Task difficulty</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30" name="Google Shape;530;p31"/>
          <p:cNvSpPr/>
          <p:nvPr/>
        </p:nvSpPr>
        <p:spPr>
          <a:xfrm>
            <a:off x="1953053" y="6375657"/>
            <a:ext cx="679446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Calibri"/>
                <a:ea typeface="Calibri"/>
                <a:cs typeface="Calibri"/>
                <a:sym typeface="Calibri"/>
              </a:rPr>
              <a:t>Simonsen, et. al., 2008: Evidence-based Practices in Classroom Management: Considerations for Research to Practice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Google Shape;535;p32"/>
          <p:cNvSpPr txBox="1"/>
          <p:nvPr>
            <p:ph type="title"/>
          </p:nvPr>
        </p:nvSpPr>
        <p:spPr>
          <a:xfrm>
            <a:off x="882267" y="253544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Calibri"/>
              <a:buNone/>
            </a:pPr>
            <a:r>
              <a:rPr lang="en-US">
                <a:solidFill>
                  <a:schemeClr val="lt1"/>
                </a:solidFill>
              </a:rPr>
              <a:t>Next Steps: Preparing for Tier II</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sp>
        <p:nvSpPr>
          <p:cNvPr id="541" name="Google Shape;541;p33"/>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Preparing for Tier II</a:t>
            </a:r>
            <a:endParaRPr/>
          </a:p>
        </p:txBody>
      </p:sp>
      <p:sp>
        <p:nvSpPr>
          <p:cNvPr id="542" name="Google Shape;542;p33"/>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7800" lvl="0" marL="173736" rtl="0" algn="l">
              <a:lnSpc>
                <a:spcPct val="90000"/>
              </a:lnSpc>
              <a:spcBef>
                <a:spcPts val="0"/>
              </a:spcBef>
              <a:spcAft>
                <a:spcPts val="0"/>
              </a:spcAft>
              <a:buClr>
                <a:schemeClr val="dk1"/>
              </a:buClr>
              <a:buSzPts val="2800"/>
              <a:buChar char="•"/>
            </a:pPr>
            <a:r>
              <a:rPr lang="en-US"/>
              <a:t>Establish Tier II team.</a:t>
            </a:r>
            <a:endParaRPr/>
          </a:p>
          <a:p>
            <a:pPr indent="-177800" lvl="0" marL="173736" rtl="0" algn="l">
              <a:lnSpc>
                <a:spcPct val="90000"/>
              </a:lnSpc>
              <a:spcBef>
                <a:spcPts val="1000"/>
              </a:spcBef>
              <a:spcAft>
                <a:spcPts val="0"/>
              </a:spcAft>
              <a:buClr>
                <a:schemeClr val="dk1"/>
              </a:buClr>
              <a:buSzPts val="2800"/>
              <a:buChar char="•"/>
            </a:pPr>
            <a:r>
              <a:rPr lang="en-US"/>
              <a:t>Assess commitment at the district and school levels.</a:t>
            </a:r>
            <a:endParaRPr/>
          </a:p>
          <a:p>
            <a:pPr indent="-177800" lvl="0" marL="173736" rtl="0" algn="l">
              <a:lnSpc>
                <a:spcPct val="90000"/>
              </a:lnSpc>
              <a:spcBef>
                <a:spcPts val="1000"/>
              </a:spcBef>
              <a:spcAft>
                <a:spcPts val="0"/>
              </a:spcAft>
              <a:buClr>
                <a:schemeClr val="dk1"/>
              </a:buClr>
              <a:buSzPts val="2800"/>
              <a:buChar char="•"/>
            </a:pPr>
            <a:r>
              <a:rPr lang="en-US"/>
              <a:t>Develop a Tier II readiness action plan.</a:t>
            </a:r>
            <a:endParaRPr/>
          </a:p>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8" name="Shape 548"/>
        <p:cNvGrpSpPr/>
        <p:nvPr/>
      </p:nvGrpSpPr>
      <p:grpSpPr>
        <a:xfrm>
          <a:off x="0" y="0"/>
          <a:ext cx="0" cy="0"/>
          <a:chOff x="0" y="0"/>
          <a:chExt cx="0" cy="0"/>
        </a:xfrm>
      </p:grpSpPr>
      <p:sp>
        <p:nvSpPr>
          <p:cNvPr id="549" name="Google Shape;549;p34"/>
          <p:cNvSpPr txBox="1"/>
          <p:nvPr>
            <p:ph type="title"/>
          </p:nvPr>
        </p:nvSpPr>
        <p:spPr>
          <a:xfrm>
            <a:off x="839788" y="457200"/>
            <a:ext cx="8495281" cy="180783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Tier II Team Expertise Needed</a:t>
            </a:r>
            <a:endParaRPr sz="6600"/>
          </a:p>
        </p:txBody>
      </p:sp>
      <p:sp>
        <p:nvSpPr>
          <p:cNvPr id="550" name="Google Shape;550;p34"/>
          <p:cNvSpPr txBox="1"/>
          <p:nvPr>
            <p:ph idx="1" type="body"/>
          </p:nvPr>
        </p:nvSpPr>
        <p:spPr>
          <a:xfrm>
            <a:off x="5183188" y="2265037"/>
            <a:ext cx="6172200" cy="3596013"/>
          </a:xfrm>
          <a:prstGeom prst="rect">
            <a:avLst/>
          </a:prstGeom>
          <a:noFill/>
          <a:ln>
            <a:noFill/>
          </a:ln>
        </p:spPr>
        <p:txBody>
          <a:bodyPr anchorCtr="0" anchor="t" bIns="45700" lIns="91425" spcFirstLastPara="1" rIns="91425" wrap="square" tIns="45700">
            <a:noAutofit/>
          </a:bodyPr>
          <a:lstStyle/>
          <a:p>
            <a:pPr indent="177800" lvl="0" marL="0" rtl="0" algn="l">
              <a:lnSpc>
                <a:spcPct val="90000"/>
              </a:lnSpc>
              <a:spcBef>
                <a:spcPts val="0"/>
              </a:spcBef>
              <a:spcAft>
                <a:spcPts val="0"/>
              </a:spcAft>
              <a:buClr>
                <a:schemeClr val="dk1"/>
              </a:buClr>
              <a:buSzPts val="2800"/>
              <a:buNone/>
            </a:pPr>
            <a:r>
              <a:t/>
            </a:r>
            <a:endParaRPr b="1" u="sng"/>
          </a:p>
          <a:p>
            <a:pPr indent="0" lvl="1" marL="228600" rtl="0" algn="l">
              <a:lnSpc>
                <a:spcPct val="90000"/>
              </a:lnSpc>
              <a:spcBef>
                <a:spcPts val="0"/>
              </a:spcBef>
              <a:spcAft>
                <a:spcPts val="0"/>
              </a:spcAft>
              <a:buClr>
                <a:schemeClr val="dk1"/>
              </a:buClr>
              <a:buSzPts val="2400"/>
              <a:buNone/>
            </a:pPr>
            <a:r>
              <a:t/>
            </a:r>
            <a:endParaRPr sz="2800"/>
          </a:p>
          <a:p>
            <a:pPr indent="-177800" lvl="2" marL="173736" rtl="0" algn="l">
              <a:lnSpc>
                <a:spcPct val="90000"/>
              </a:lnSpc>
              <a:spcBef>
                <a:spcPts val="1000"/>
              </a:spcBef>
              <a:spcAft>
                <a:spcPts val="0"/>
              </a:spcAft>
              <a:buClr>
                <a:schemeClr val="dk1"/>
              </a:buClr>
              <a:buSzPts val="2800"/>
              <a:buChar char="•"/>
            </a:pPr>
            <a:r>
              <a:rPr lang="en-US" sz="2800"/>
              <a:t>Tier II interventions</a:t>
            </a:r>
            <a:endParaRPr sz="2800"/>
          </a:p>
          <a:p>
            <a:pPr indent="-177800" lvl="2" marL="173736" rtl="0" algn="l">
              <a:lnSpc>
                <a:spcPct val="90000"/>
              </a:lnSpc>
              <a:spcBef>
                <a:spcPts val="1000"/>
              </a:spcBef>
              <a:spcAft>
                <a:spcPts val="0"/>
              </a:spcAft>
              <a:buClr>
                <a:schemeClr val="dk1"/>
              </a:buClr>
              <a:buSzPts val="2800"/>
              <a:buChar char="•"/>
            </a:pPr>
            <a:r>
              <a:rPr lang="en-US" sz="2800"/>
              <a:t>Tier I systems and practices</a:t>
            </a:r>
            <a:endParaRPr sz="2800"/>
          </a:p>
          <a:p>
            <a:pPr indent="-177800" lvl="2" marL="173736" rtl="0" algn="l">
              <a:lnSpc>
                <a:spcPct val="90000"/>
              </a:lnSpc>
              <a:spcBef>
                <a:spcPts val="1000"/>
              </a:spcBef>
              <a:spcAft>
                <a:spcPts val="0"/>
              </a:spcAft>
              <a:buClr>
                <a:schemeClr val="dk1"/>
              </a:buClr>
              <a:buSzPts val="2800"/>
              <a:buChar char="•"/>
            </a:pPr>
            <a:r>
              <a:rPr lang="en-US" sz="2800"/>
              <a:t>Understanding behavior of students within the school</a:t>
            </a:r>
            <a:endParaRPr b="1" sz="2800" u="sng"/>
          </a:p>
          <a:p>
            <a:pPr indent="-50800" lvl="0" marL="228600" rtl="0" algn="l">
              <a:lnSpc>
                <a:spcPct val="90000"/>
              </a:lnSpc>
              <a:spcBef>
                <a:spcPts val="0"/>
              </a:spcBef>
              <a:spcAft>
                <a:spcPts val="0"/>
              </a:spcAft>
              <a:buClr>
                <a:schemeClr val="dk1"/>
              </a:buClr>
              <a:buSzPts val="2800"/>
              <a:buNone/>
            </a:pPr>
            <a:r>
              <a:t/>
            </a:r>
            <a:endParaRPr u="sng"/>
          </a:p>
        </p:txBody>
      </p:sp>
      <p:cxnSp>
        <p:nvCxnSpPr>
          <p:cNvPr id="551" name="Google Shape;551;p34"/>
          <p:cNvCxnSpPr/>
          <p:nvPr/>
        </p:nvCxnSpPr>
        <p:spPr>
          <a:xfrm>
            <a:off x="1047624" y="2265037"/>
            <a:ext cx="10125012" cy="0"/>
          </a:xfrm>
          <a:prstGeom prst="straightConnector1">
            <a:avLst/>
          </a:prstGeom>
          <a:noFill/>
          <a:ln cap="flat" cmpd="sng" w="15875">
            <a:solidFill>
              <a:srgbClr val="595959"/>
            </a:solidFill>
            <a:prstDash val="solid"/>
            <a:miter lim="800000"/>
            <a:headEnd len="sm" w="sm" type="none"/>
            <a:tailEnd len="sm" w="sm" type="none"/>
          </a:ln>
        </p:spPr>
      </p:cxnSp>
      <p:pic>
        <p:nvPicPr>
          <p:cNvPr descr="User" id="552" name="Google Shape;552;p34"/>
          <p:cNvPicPr preferRelativeResize="0"/>
          <p:nvPr/>
        </p:nvPicPr>
        <p:blipFill rotWithShape="1">
          <a:blip r:embed="rId3">
            <a:alphaModFix/>
          </a:blip>
          <a:srcRect b="0" l="0" r="0" t="0"/>
          <a:stretch/>
        </p:blipFill>
        <p:spPr>
          <a:xfrm>
            <a:off x="1341849" y="2608817"/>
            <a:ext cx="2928114" cy="292811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sp>
        <p:nvSpPr>
          <p:cNvPr id="558" name="Google Shape;558;p35"/>
          <p:cNvSpPr txBox="1"/>
          <p:nvPr>
            <p:ph type="title"/>
          </p:nvPr>
        </p:nvSpPr>
        <p:spPr>
          <a:xfrm>
            <a:off x="838200" y="992187"/>
            <a:ext cx="2717090" cy="4873625"/>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accent1"/>
              </a:buClr>
              <a:buSzPts val="4400"/>
              <a:buFont typeface="Calibri"/>
              <a:buNone/>
            </a:pPr>
            <a:r>
              <a:rPr lang="en-US" sz="4400">
                <a:solidFill>
                  <a:schemeClr val="accent1"/>
                </a:solidFill>
              </a:rPr>
              <a:t>Where Might You Find This Expertise?</a:t>
            </a:r>
            <a:endParaRPr sz="4400">
              <a:solidFill>
                <a:schemeClr val="accent1"/>
              </a:solidFill>
              <a:latin typeface="Calibri"/>
              <a:ea typeface="Calibri"/>
              <a:cs typeface="Calibri"/>
              <a:sym typeface="Calibri"/>
            </a:endParaRPr>
          </a:p>
        </p:txBody>
      </p:sp>
      <p:sp>
        <p:nvSpPr>
          <p:cNvPr id="559" name="Google Shape;559;p35"/>
          <p:cNvSpPr txBox="1"/>
          <p:nvPr>
            <p:ph idx="1" type="body"/>
          </p:nvPr>
        </p:nvSpPr>
        <p:spPr>
          <a:xfrm>
            <a:off x="4256810" y="992187"/>
            <a:ext cx="7293959" cy="4873625"/>
          </a:xfrm>
          <a:prstGeom prst="rect">
            <a:avLst/>
          </a:prstGeom>
          <a:noFill/>
          <a:ln>
            <a:noFill/>
          </a:ln>
        </p:spPr>
        <p:txBody>
          <a:bodyPr anchorCtr="0" anchor="ctr" bIns="45700" lIns="91425" spcFirstLastPara="1" rIns="91425" wrap="square" tIns="45700">
            <a:noAutofit/>
          </a:bodyPr>
          <a:lstStyle/>
          <a:p>
            <a:pPr indent="-177800" lvl="0" marL="173736" rtl="0" algn="l">
              <a:lnSpc>
                <a:spcPct val="90000"/>
              </a:lnSpc>
              <a:spcBef>
                <a:spcPts val="1000"/>
              </a:spcBef>
              <a:spcAft>
                <a:spcPts val="0"/>
              </a:spcAft>
              <a:buClr>
                <a:schemeClr val="dk1"/>
              </a:buClr>
              <a:buSzPts val="2800"/>
              <a:buChar char="•"/>
            </a:pPr>
            <a:r>
              <a:rPr lang="en-US"/>
              <a:t>Administrators</a:t>
            </a:r>
            <a:endParaRPr/>
          </a:p>
          <a:p>
            <a:pPr indent="-177800" lvl="0" marL="173736" rtl="0" algn="l">
              <a:lnSpc>
                <a:spcPct val="90000"/>
              </a:lnSpc>
              <a:spcBef>
                <a:spcPts val="1000"/>
              </a:spcBef>
              <a:spcAft>
                <a:spcPts val="0"/>
              </a:spcAft>
              <a:buClr>
                <a:schemeClr val="dk1"/>
              </a:buClr>
              <a:buSzPts val="2800"/>
              <a:buChar char="•"/>
            </a:pPr>
            <a:r>
              <a:rPr lang="en-US"/>
              <a:t>Behavior specialists: social workers, school psychologists, school counselors, etc. </a:t>
            </a:r>
            <a:endParaRPr/>
          </a:p>
          <a:p>
            <a:pPr indent="-177800" lvl="0" marL="173736" rtl="0" algn="l">
              <a:lnSpc>
                <a:spcPct val="90000"/>
              </a:lnSpc>
              <a:spcBef>
                <a:spcPts val="1000"/>
              </a:spcBef>
              <a:spcAft>
                <a:spcPts val="0"/>
              </a:spcAft>
              <a:buClr>
                <a:schemeClr val="dk1"/>
              </a:buClr>
              <a:buSzPts val="2800"/>
              <a:buChar char="•"/>
            </a:pPr>
            <a:r>
              <a:rPr lang="en-US"/>
              <a:t>Mental health agency partners</a:t>
            </a:r>
            <a:endParaRPr/>
          </a:p>
          <a:p>
            <a:pPr indent="-177800" lvl="0" marL="173736" rtl="0" algn="l">
              <a:lnSpc>
                <a:spcPct val="90000"/>
              </a:lnSpc>
              <a:spcBef>
                <a:spcPts val="1000"/>
              </a:spcBef>
              <a:spcAft>
                <a:spcPts val="0"/>
              </a:spcAft>
              <a:buClr>
                <a:schemeClr val="dk1"/>
              </a:buClr>
              <a:buSzPts val="2800"/>
              <a:buChar char="•"/>
            </a:pPr>
            <a:r>
              <a:rPr lang="en-US"/>
              <a:t>Special education teachers</a:t>
            </a:r>
            <a:endParaRPr/>
          </a:p>
          <a:p>
            <a:pPr indent="-177800" lvl="0" marL="173736" rtl="0" algn="l">
              <a:lnSpc>
                <a:spcPct val="90000"/>
              </a:lnSpc>
              <a:spcBef>
                <a:spcPts val="1000"/>
              </a:spcBef>
              <a:spcAft>
                <a:spcPts val="0"/>
              </a:spcAft>
              <a:buClr>
                <a:schemeClr val="dk1"/>
              </a:buClr>
              <a:buSzPts val="2800"/>
              <a:buChar char="•"/>
            </a:pPr>
            <a:r>
              <a:rPr lang="en-US"/>
              <a:t>General education teachers</a:t>
            </a:r>
            <a:endParaRPr/>
          </a:p>
          <a:p>
            <a:pPr indent="-177800" lvl="0" marL="173736" rtl="0" algn="l">
              <a:lnSpc>
                <a:spcPct val="90000"/>
              </a:lnSpc>
              <a:spcBef>
                <a:spcPts val="1000"/>
              </a:spcBef>
              <a:spcAft>
                <a:spcPts val="0"/>
              </a:spcAft>
              <a:buClr>
                <a:schemeClr val="dk1"/>
              </a:buClr>
              <a:buSzPts val="2800"/>
              <a:buChar char="•"/>
            </a:pPr>
            <a:r>
              <a:rPr lang="en-US"/>
              <a:t>Special teachers (music, librarian, etc.)</a:t>
            </a:r>
            <a:endParaRPr/>
          </a:p>
          <a:p>
            <a:pPr indent="-177800" lvl="0" marL="173736" rtl="0" algn="l">
              <a:lnSpc>
                <a:spcPct val="90000"/>
              </a:lnSpc>
              <a:spcBef>
                <a:spcPts val="1000"/>
              </a:spcBef>
              <a:spcAft>
                <a:spcPts val="0"/>
              </a:spcAft>
              <a:buClr>
                <a:schemeClr val="dk1"/>
              </a:buClr>
              <a:buSzPts val="2800"/>
              <a:buChar char="•"/>
            </a:pPr>
            <a:r>
              <a:rPr lang="en-US"/>
              <a:t>Tier I team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Google Shape;565;p36"/>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General Information about the Tier II Team</a:t>
            </a:r>
            <a:endParaRPr/>
          </a:p>
        </p:txBody>
      </p:sp>
      <p:sp>
        <p:nvSpPr>
          <p:cNvPr id="566" name="Google Shape;566;p36"/>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7800" lvl="0" marL="173736" rtl="0" algn="l">
              <a:lnSpc>
                <a:spcPct val="90000"/>
              </a:lnSpc>
              <a:spcBef>
                <a:spcPts val="0"/>
              </a:spcBef>
              <a:spcAft>
                <a:spcPts val="0"/>
              </a:spcAft>
              <a:buClr>
                <a:schemeClr val="dk1"/>
              </a:buClr>
              <a:buSzPts val="2800"/>
              <a:buChar char="•"/>
            </a:pPr>
            <a:r>
              <a:rPr lang="en-US"/>
              <a:t>How many people are needed?</a:t>
            </a:r>
            <a:endParaRPr/>
          </a:p>
          <a:p>
            <a:pPr indent="-177800" lvl="1" marL="457200" rtl="0" algn="l">
              <a:lnSpc>
                <a:spcPct val="90000"/>
              </a:lnSpc>
              <a:spcBef>
                <a:spcPts val="1000"/>
              </a:spcBef>
              <a:spcAft>
                <a:spcPts val="0"/>
              </a:spcAft>
              <a:buClr>
                <a:schemeClr val="dk1"/>
              </a:buClr>
              <a:buSzPts val="2800"/>
              <a:buChar char="•"/>
            </a:pPr>
            <a:r>
              <a:rPr lang="en-US" sz="2800"/>
              <a:t>Enough members for completing action plan items </a:t>
            </a:r>
            <a:endParaRPr/>
          </a:p>
          <a:p>
            <a:pPr indent="-177800" lvl="2" marL="914400" rtl="0" algn="l">
              <a:lnSpc>
                <a:spcPct val="90000"/>
              </a:lnSpc>
              <a:spcBef>
                <a:spcPts val="1000"/>
              </a:spcBef>
              <a:spcAft>
                <a:spcPts val="0"/>
              </a:spcAft>
              <a:buClr>
                <a:schemeClr val="dk1"/>
              </a:buClr>
              <a:buSzPts val="2800"/>
              <a:buChar char="•"/>
            </a:pPr>
            <a:r>
              <a:rPr lang="en-US" sz="2800"/>
              <a:t>Implementation of Tier II systems</a:t>
            </a:r>
            <a:endParaRPr/>
          </a:p>
          <a:p>
            <a:pPr indent="-177800" lvl="2" marL="914400" rtl="0" algn="l">
              <a:lnSpc>
                <a:spcPct val="90000"/>
              </a:lnSpc>
              <a:spcBef>
                <a:spcPts val="1000"/>
              </a:spcBef>
              <a:spcAft>
                <a:spcPts val="0"/>
              </a:spcAft>
              <a:buClr>
                <a:schemeClr val="dk1"/>
              </a:buClr>
              <a:buSzPts val="2800"/>
              <a:buChar char="•"/>
            </a:pPr>
            <a:r>
              <a:rPr lang="en-US" sz="2800"/>
              <a:t>Decisions about individual students</a:t>
            </a:r>
            <a:endParaRPr/>
          </a:p>
          <a:p>
            <a:pPr indent="-177800" lvl="0" marL="173736" rtl="0" algn="l">
              <a:lnSpc>
                <a:spcPct val="90000"/>
              </a:lnSpc>
              <a:spcBef>
                <a:spcPts val="1000"/>
              </a:spcBef>
              <a:spcAft>
                <a:spcPts val="0"/>
              </a:spcAft>
              <a:buClr>
                <a:schemeClr val="dk1"/>
              </a:buClr>
              <a:buSzPts val="2800"/>
              <a:buChar char="•"/>
            </a:pPr>
            <a:r>
              <a:rPr lang="en-US"/>
              <a:t>New or existing group of people?</a:t>
            </a:r>
            <a:endParaRPr/>
          </a:p>
          <a:p>
            <a:pPr indent="-177800" lvl="1" marL="457200" rtl="0" algn="l">
              <a:lnSpc>
                <a:spcPct val="90000"/>
              </a:lnSpc>
              <a:spcBef>
                <a:spcPts val="1000"/>
              </a:spcBef>
              <a:spcAft>
                <a:spcPts val="0"/>
              </a:spcAft>
              <a:buClr>
                <a:schemeClr val="dk1"/>
              </a:buClr>
              <a:buSzPts val="2800"/>
              <a:buChar char="•"/>
            </a:pPr>
            <a:r>
              <a:rPr lang="en-US" sz="2800"/>
              <a:t>Some new members – new expertise</a:t>
            </a:r>
            <a:endParaRPr/>
          </a:p>
          <a:p>
            <a:pPr indent="-177800" lvl="1" marL="457200" rtl="0" algn="l">
              <a:lnSpc>
                <a:spcPct val="90000"/>
              </a:lnSpc>
              <a:spcBef>
                <a:spcPts val="1000"/>
              </a:spcBef>
              <a:spcAft>
                <a:spcPts val="0"/>
              </a:spcAft>
              <a:buClr>
                <a:schemeClr val="dk1"/>
              </a:buClr>
              <a:buSzPts val="2800"/>
              <a:buChar char="•"/>
            </a:pPr>
            <a:r>
              <a:rPr lang="en-US" sz="2800"/>
              <a:t>Crossover membership – Tier I representation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sp>
        <p:nvSpPr>
          <p:cNvPr id="572" name="Google Shape;572;p37"/>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District Commitment Survey (Example)</a:t>
            </a:r>
            <a:endParaRPr/>
          </a:p>
        </p:txBody>
      </p:sp>
      <p:sp>
        <p:nvSpPr>
          <p:cNvPr id="573" name="Google Shape;573;p37"/>
          <p:cNvSpPr txBox="1"/>
          <p:nvPr/>
        </p:nvSpPr>
        <p:spPr>
          <a:xfrm>
            <a:off x="838200" y="1578126"/>
            <a:ext cx="10515599" cy="438732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177800" lvl="0" marL="173736" marR="0" rtl="0" algn="l">
              <a:lnSpc>
                <a:spcPct val="90000"/>
              </a:lnSpc>
              <a:spcBef>
                <a:spcPts val="0"/>
              </a:spcBef>
              <a:spcAft>
                <a:spcPts val="0"/>
              </a:spcAft>
              <a:buClr>
                <a:srgbClr val="000000"/>
              </a:buClr>
              <a:buSzPts val="2800"/>
              <a:buFont typeface="Calibri"/>
              <a:buAutoNum type="arabicPeriod"/>
            </a:pPr>
            <a:r>
              <a:rPr lang="en-US" sz="2800">
                <a:solidFill>
                  <a:srgbClr val="000000"/>
                </a:solidFill>
                <a:latin typeface="Calibri"/>
                <a:ea typeface="Calibri"/>
                <a:cs typeface="Calibri"/>
                <a:sym typeface="Calibri"/>
              </a:rPr>
              <a:t>The district is committed to implementing PBIS Tier II.                                             </a:t>
            </a:r>
            <a:r>
              <a:rPr i="1" lang="en-US" sz="2800">
                <a:solidFill>
                  <a:srgbClr val="C00000"/>
                </a:solidFill>
                <a:latin typeface="Calibri"/>
                <a:ea typeface="Calibri"/>
                <a:cs typeface="Calibri"/>
                <a:sym typeface="Calibri"/>
              </a:rPr>
              <a:t>(Yes or No)</a:t>
            </a:r>
            <a:endParaRPr sz="2800">
              <a:solidFill>
                <a:schemeClr val="dk1"/>
              </a:solidFill>
              <a:latin typeface="Calibri"/>
              <a:ea typeface="Calibri"/>
              <a:cs typeface="Calibri"/>
              <a:sym typeface="Calibri"/>
            </a:endParaRPr>
          </a:p>
          <a:p>
            <a:pPr indent="-177800" lvl="0" marL="173736" marR="0" rtl="0" algn="l">
              <a:lnSpc>
                <a:spcPct val="90000"/>
              </a:lnSpc>
              <a:spcBef>
                <a:spcPts val="600"/>
              </a:spcBef>
              <a:spcAft>
                <a:spcPts val="0"/>
              </a:spcAft>
              <a:buClr>
                <a:srgbClr val="000000"/>
              </a:buClr>
              <a:buSzPts val="2800"/>
              <a:buFont typeface="Calibri"/>
              <a:buAutoNum type="arabicPeriod"/>
            </a:pPr>
            <a:r>
              <a:rPr lang="en-US" sz="2800">
                <a:solidFill>
                  <a:srgbClr val="000000"/>
                </a:solidFill>
                <a:latin typeface="Calibri"/>
                <a:ea typeface="Calibri"/>
                <a:cs typeface="Calibri"/>
                <a:sym typeface="Calibri"/>
              </a:rPr>
              <a:t>A district-wide data collection system exists that can be used for Tier II interventions.                                                                                                  </a:t>
            </a:r>
            <a:r>
              <a:rPr i="1" lang="en-US" sz="2800">
                <a:solidFill>
                  <a:srgbClr val="C00000"/>
                </a:solidFill>
                <a:latin typeface="Calibri"/>
                <a:ea typeface="Calibri"/>
                <a:cs typeface="Calibri"/>
                <a:sym typeface="Calibri"/>
              </a:rPr>
              <a:t>(Yes or No)</a:t>
            </a:r>
            <a:endParaRPr sz="2800">
              <a:solidFill>
                <a:schemeClr val="dk1"/>
              </a:solidFill>
              <a:latin typeface="Calibri"/>
              <a:ea typeface="Calibri"/>
              <a:cs typeface="Calibri"/>
              <a:sym typeface="Calibri"/>
            </a:endParaRPr>
          </a:p>
          <a:p>
            <a:pPr indent="-177800" lvl="0" marL="173736" marR="0" rtl="0" algn="l">
              <a:lnSpc>
                <a:spcPct val="90000"/>
              </a:lnSpc>
              <a:spcBef>
                <a:spcPts val="600"/>
              </a:spcBef>
              <a:spcAft>
                <a:spcPts val="0"/>
              </a:spcAft>
              <a:buClr>
                <a:srgbClr val="000000"/>
              </a:buClr>
              <a:buSzPts val="2800"/>
              <a:buFont typeface="Calibri"/>
              <a:buAutoNum type="arabicPeriod"/>
            </a:pPr>
            <a:r>
              <a:rPr lang="en-US" sz="2800">
                <a:solidFill>
                  <a:srgbClr val="000000"/>
                </a:solidFill>
                <a:latin typeface="Calibri"/>
                <a:ea typeface="Calibri"/>
                <a:cs typeface="Calibri"/>
                <a:sym typeface="Calibri"/>
              </a:rPr>
              <a:t>The district is committed to providing resources for the development and support of Tier II interventions.                                                                                   </a:t>
            </a:r>
            <a:r>
              <a:rPr i="1" lang="en-US" sz="2800">
                <a:solidFill>
                  <a:srgbClr val="C00000"/>
                </a:solidFill>
                <a:latin typeface="Calibri"/>
                <a:ea typeface="Calibri"/>
                <a:cs typeface="Calibri"/>
                <a:sym typeface="Calibri"/>
              </a:rPr>
              <a:t>(Yes or No)</a:t>
            </a:r>
            <a:endParaRPr sz="2800">
              <a:solidFill>
                <a:schemeClr val="dk1"/>
              </a:solidFill>
              <a:latin typeface="Calibri"/>
              <a:ea typeface="Calibri"/>
              <a:cs typeface="Calibri"/>
              <a:sym typeface="Calibri"/>
            </a:endParaRPr>
          </a:p>
          <a:p>
            <a:pPr indent="-177800" lvl="0" marL="173736" marR="0" rtl="0" algn="l">
              <a:lnSpc>
                <a:spcPct val="90000"/>
              </a:lnSpc>
              <a:spcBef>
                <a:spcPts val="600"/>
              </a:spcBef>
              <a:spcAft>
                <a:spcPts val="0"/>
              </a:spcAft>
              <a:buClr>
                <a:srgbClr val="000000"/>
              </a:buClr>
              <a:buSzPts val="2800"/>
              <a:buFont typeface="Calibri"/>
              <a:buAutoNum type="arabicPeriod"/>
            </a:pPr>
            <a:r>
              <a:rPr lang="en-US" sz="2800">
                <a:solidFill>
                  <a:srgbClr val="000000"/>
                </a:solidFill>
                <a:latin typeface="Calibri"/>
                <a:ea typeface="Calibri"/>
                <a:cs typeface="Calibri"/>
                <a:sym typeface="Calibri"/>
              </a:rPr>
              <a:t>The district is committed to participating in fidelity assessments on implementation of Tier II.                                                                                                       </a:t>
            </a:r>
            <a:r>
              <a:rPr i="1" lang="en-US" sz="2800">
                <a:solidFill>
                  <a:srgbClr val="C00000"/>
                </a:solidFill>
                <a:latin typeface="Calibri"/>
                <a:ea typeface="Calibri"/>
                <a:cs typeface="Calibri"/>
                <a:sym typeface="Calibri"/>
              </a:rPr>
              <a:t>(Yes or No)</a:t>
            </a:r>
            <a:endParaRPr sz="2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38"/>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Calibri"/>
              <a:buNone/>
            </a:pPr>
            <a:r>
              <a:rPr lang="en-US">
                <a:solidFill>
                  <a:schemeClr val="dk1"/>
                </a:solidFill>
              </a:rPr>
              <a:t>Tier II School Commitment Survey</a:t>
            </a:r>
            <a:endParaRPr/>
          </a:p>
        </p:txBody>
      </p:sp>
      <p:sp>
        <p:nvSpPr>
          <p:cNvPr id="580" name="Google Shape;580;p38"/>
          <p:cNvSpPr txBox="1"/>
          <p:nvPr>
            <p:ph idx="1" type="body"/>
          </p:nvPr>
        </p:nvSpPr>
        <p:spPr>
          <a:xfrm>
            <a:off x="838199" y="1604349"/>
            <a:ext cx="10515600" cy="4383496"/>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rmAutofit/>
          </a:bodyPr>
          <a:lstStyle/>
          <a:p>
            <a:pPr indent="-173736" lvl="0" marL="173736" rtl="0" algn="l">
              <a:lnSpc>
                <a:spcPct val="90000"/>
              </a:lnSpc>
              <a:spcBef>
                <a:spcPts val="600"/>
              </a:spcBef>
              <a:spcAft>
                <a:spcPts val="0"/>
              </a:spcAft>
              <a:buClr>
                <a:schemeClr val="dk1"/>
              </a:buClr>
              <a:buSzPts val="2800"/>
              <a:buNone/>
            </a:pPr>
            <a:r>
              <a:rPr lang="en-US">
                <a:solidFill>
                  <a:schemeClr val="dk1"/>
                </a:solidFill>
                <a:latin typeface="Calibri"/>
                <a:ea typeface="Calibri"/>
                <a:cs typeface="Calibri"/>
                <a:sym typeface="Calibri"/>
              </a:rPr>
              <a:t>1. The school principal and staff have verified that Tier II readiness criteria are in place.                                                 </a:t>
            </a:r>
            <a:r>
              <a:rPr i="1" lang="en-US">
                <a:solidFill>
                  <a:srgbClr val="C00000"/>
                </a:solidFill>
                <a:latin typeface="Calibri"/>
                <a:ea typeface="Calibri"/>
                <a:cs typeface="Calibri"/>
                <a:sym typeface="Calibri"/>
              </a:rPr>
              <a:t>(Yes or No)</a:t>
            </a:r>
            <a:endParaRPr>
              <a:solidFill>
                <a:srgbClr val="C00000"/>
              </a:solidFill>
              <a:latin typeface="Calibri"/>
              <a:ea typeface="Calibri"/>
              <a:cs typeface="Calibri"/>
              <a:sym typeface="Calibri"/>
            </a:endParaRPr>
          </a:p>
          <a:p>
            <a:pPr indent="-173736" lvl="0" marL="173736" rtl="0" algn="l">
              <a:lnSpc>
                <a:spcPct val="90000"/>
              </a:lnSpc>
              <a:spcBef>
                <a:spcPts val="600"/>
              </a:spcBef>
              <a:spcAft>
                <a:spcPts val="0"/>
              </a:spcAft>
              <a:buClr>
                <a:schemeClr val="dk1"/>
              </a:buClr>
              <a:buSzPts val="2800"/>
              <a:buNone/>
            </a:pPr>
            <a:r>
              <a:rPr lang="en-US">
                <a:solidFill>
                  <a:schemeClr val="dk1"/>
                </a:solidFill>
                <a:latin typeface="Calibri"/>
                <a:ea typeface="Calibri"/>
                <a:cs typeface="Calibri"/>
                <a:sym typeface="Calibri"/>
              </a:rPr>
              <a:t>2. The school principal has agreed to establish a Tier II Team and designate time for it to meet.                                </a:t>
            </a:r>
            <a:r>
              <a:rPr i="1" lang="en-US">
                <a:solidFill>
                  <a:srgbClr val="C00000"/>
                </a:solidFill>
                <a:latin typeface="Calibri"/>
                <a:ea typeface="Calibri"/>
                <a:cs typeface="Calibri"/>
                <a:sym typeface="Calibri"/>
              </a:rPr>
              <a:t>(Yes or No)</a:t>
            </a:r>
            <a:endParaRPr>
              <a:solidFill>
                <a:srgbClr val="C00000"/>
              </a:solidFill>
              <a:latin typeface="Calibri"/>
              <a:ea typeface="Calibri"/>
              <a:cs typeface="Calibri"/>
              <a:sym typeface="Calibri"/>
            </a:endParaRPr>
          </a:p>
          <a:p>
            <a:pPr indent="-173736" lvl="0" marL="173736" rtl="0" algn="l">
              <a:lnSpc>
                <a:spcPct val="90000"/>
              </a:lnSpc>
              <a:spcBef>
                <a:spcPts val="600"/>
              </a:spcBef>
              <a:spcAft>
                <a:spcPts val="0"/>
              </a:spcAft>
              <a:buClr>
                <a:schemeClr val="dk1"/>
              </a:buClr>
              <a:buSzPts val="2800"/>
              <a:buNone/>
            </a:pPr>
            <a:r>
              <a:rPr lang="en-US">
                <a:solidFill>
                  <a:schemeClr val="dk1"/>
                </a:solidFill>
                <a:latin typeface="Calibri"/>
                <a:ea typeface="Calibri"/>
                <a:cs typeface="Calibri"/>
                <a:sym typeface="Calibri"/>
              </a:rPr>
              <a:t>3. The school principal has agreed to attend training meetings with team members.</a:t>
            </a:r>
            <a:r>
              <a:rPr i="1" lang="en-US">
                <a:solidFill>
                  <a:schemeClr val="dk1"/>
                </a:solidFill>
                <a:latin typeface="Calibri"/>
                <a:ea typeface="Calibri"/>
                <a:cs typeface="Calibri"/>
                <a:sym typeface="Calibri"/>
              </a:rPr>
              <a:t>                                                       </a:t>
            </a:r>
            <a:r>
              <a:rPr i="1" lang="en-US">
                <a:solidFill>
                  <a:srgbClr val="C00000"/>
                </a:solidFill>
                <a:latin typeface="Calibri"/>
                <a:ea typeface="Calibri"/>
                <a:cs typeface="Calibri"/>
                <a:sym typeface="Calibri"/>
              </a:rPr>
              <a:t>(Yes or No)</a:t>
            </a:r>
            <a:endParaRPr>
              <a:solidFill>
                <a:srgbClr val="C00000"/>
              </a:solidFill>
              <a:latin typeface="Calibri"/>
              <a:ea typeface="Calibri"/>
              <a:cs typeface="Calibri"/>
              <a:sym typeface="Calibri"/>
            </a:endParaRPr>
          </a:p>
          <a:p>
            <a:pPr indent="-173736" lvl="0" marL="173736" rtl="0" algn="l">
              <a:lnSpc>
                <a:spcPct val="90000"/>
              </a:lnSpc>
              <a:spcBef>
                <a:spcPts val="600"/>
              </a:spcBef>
              <a:spcAft>
                <a:spcPts val="0"/>
              </a:spcAft>
              <a:buClr>
                <a:schemeClr val="dk1"/>
              </a:buClr>
              <a:buSzPts val="2800"/>
              <a:buNone/>
            </a:pPr>
            <a:r>
              <a:rPr lang="en-US">
                <a:solidFill>
                  <a:schemeClr val="dk1"/>
                </a:solidFill>
                <a:latin typeface="Calibri"/>
                <a:ea typeface="Calibri"/>
                <a:cs typeface="Calibri"/>
                <a:sym typeface="Calibri"/>
              </a:rPr>
              <a:t>4. The school principal has agreed to (re)direct financial and personnel resources toward implementation.</a:t>
            </a:r>
            <a:r>
              <a:rPr i="1" lang="en-US">
                <a:solidFill>
                  <a:schemeClr val="dk1"/>
                </a:solidFill>
                <a:latin typeface="Calibri"/>
                <a:ea typeface="Calibri"/>
                <a:cs typeface="Calibri"/>
                <a:sym typeface="Calibri"/>
              </a:rPr>
              <a:t>                     </a:t>
            </a:r>
            <a:r>
              <a:rPr i="1" lang="en-US">
                <a:solidFill>
                  <a:srgbClr val="C00000"/>
                </a:solidFill>
                <a:latin typeface="Calibri"/>
                <a:ea typeface="Calibri"/>
                <a:cs typeface="Calibri"/>
                <a:sym typeface="Calibri"/>
              </a:rPr>
              <a:t>(Yes or No)</a:t>
            </a:r>
            <a:endParaRPr>
              <a:solidFill>
                <a:srgbClr val="C00000"/>
              </a:solidFill>
              <a:latin typeface="Calibri"/>
              <a:ea typeface="Calibri"/>
              <a:cs typeface="Calibri"/>
              <a:sym typeface="Calibri"/>
            </a:endParaRPr>
          </a:p>
          <a:p>
            <a:pPr indent="-173736" lvl="0" marL="173736" rtl="0" algn="l">
              <a:lnSpc>
                <a:spcPct val="90000"/>
              </a:lnSpc>
              <a:spcBef>
                <a:spcPts val="600"/>
              </a:spcBef>
              <a:spcAft>
                <a:spcPts val="0"/>
              </a:spcAft>
              <a:buClr>
                <a:schemeClr val="dk1"/>
              </a:buClr>
              <a:buSzPts val="2800"/>
              <a:buNone/>
            </a:pPr>
            <a:r>
              <a:rPr lang="en-US">
                <a:solidFill>
                  <a:schemeClr val="dk1"/>
                </a:solidFill>
                <a:latin typeface="Calibri"/>
                <a:ea typeface="Calibri"/>
                <a:cs typeface="Calibri"/>
                <a:sym typeface="Calibri"/>
              </a:rPr>
              <a:t>5. The school faculty members (&gt;80%) have agreed to implement Tier II practices and systems.                                          </a:t>
            </a:r>
            <a:r>
              <a:rPr i="1" lang="en-US">
                <a:solidFill>
                  <a:srgbClr val="C00000"/>
                </a:solidFill>
                <a:latin typeface="Calibri"/>
                <a:ea typeface="Calibri"/>
                <a:cs typeface="Calibri"/>
                <a:sym typeface="Calibri"/>
              </a:rPr>
              <a:t>(Yes or No)</a:t>
            </a:r>
            <a:endParaRPr>
              <a:solidFill>
                <a:srgbClr val="C00000"/>
              </a:solidFill>
              <a:latin typeface="Calibri"/>
              <a:ea typeface="Calibri"/>
              <a:cs typeface="Calibri"/>
              <a:sym typeface="Calibri"/>
            </a:endParaRPr>
          </a:p>
        </p:txBody>
      </p:sp>
      <p:sp>
        <p:nvSpPr>
          <p:cNvPr id="581" name="Google Shape;581;p38"/>
          <p:cNvSpPr/>
          <p:nvPr/>
        </p:nvSpPr>
        <p:spPr>
          <a:xfrm>
            <a:off x="4351007" y="6355894"/>
            <a:ext cx="1678857"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000"/>
              <a:buFont typeface="Calibri"/>
              <a:buNone/>
            </a:pPr>
            <a:r>
              <a:rPr b="0" i="1" lang="en-US" sz="1000" u="none" cap="none" strike="noStrike">
                <a:solidFill>
                  <a:schemeClr val="lt1"/>
                </a:solidFill>
                <a:latin typeface="Calibri"/>
                <a:ea typeface="Calibri"/>
                <a:cs typeface="Calibri"/>
                <a:sym typeface="Calibri"/>
              </a:rPr>
              <a:t> (Everett et al., 2011, p.16)</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Google Shape;587;p39"/>
          <p:cNvSpPr txBox="1"/>
          <p:nvPr>
            <p:ph type="title"/>
          </p:nvPr>
        </p:nvSpPr>
        <p:spPr>
          <a:xfrm>
            <a:off x="0" y="635289"/>
            <a:ext cx="12192000" cy="1104611"/>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50"/>
              </a:buClr>
              <a:buSzPts val="4400"/>
              <a:buFont typeface="Calibri"/>
              <a:buNone/>
            </a:pPr>
            <a:r>
              <a:rPr b="0" i="0" lang="en-US" u="none" cap="none" strike="noStrike">
                <a:solidFill>
                  <a:schemeClr val="dk1"/>
                </a:solidFill>
                <a:latin typeface="Calibri"/>
                <a:ea typeface="Calibri"/>
                <a:cs typeface="Calibri"/>
                <a:sym typeface="Calibri"/>
              </a:rPr>
              <a:t>Tier II Readiness Guide</a:t>
            </a:r>
            <a:endParaRPr sz="6600"/>
          </a:p>
        </p:txBody>
      </p:sp>
      <p:sp>
        <p:nvSpPr>
          <p:cNvPr id="588" name="Google Shape;588;p39"/>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Autofit/>
          </a:bodyPr>
          <a:lstStyle/>
          <a:p>
            <a:pPr indent="-177800" lvl="0" marL="173736" rtl="0" algn="l">
              <a:lnSpc>
                <a:spcPct val="90000"/>
              </a:lnSpc>
              <a:spcBef>
                <a:spcPts val="1000"/>
              </a:spcBef>
              <a:spcAft>
                <a:spcPts val="0"/>
              </a:spcAft>
              <a:buClr>
                <a:schemeClr val="dk1"/>
              </a:buClr>
              <a:buSzPts val="2800"/>
              <a:buChar char="•"/>
            </a:pPr>
            <a:r>
              <a:rPr lang="en-US"/>
              <a:t>U</a:t>
            </a:r>
            <a:r>
              <a:rPr b="0" i="0" lang="en-US" u="none" cap="none" strike="noStrike">
                <a:solidFill>
                  <a:schemeClr val="dk1"/>
                </a:solidFill>
              </a:rPr>
              <a:t>sing the Tier II Readiness Guide (next slide</a:t>
            </a:r>
            <a:r>
              <a:rPr lang="en-US"/>
              <a:t>), </a:t>
            </a:r>
            <a:r>
              <a:rPr b="0" i="0" lang="en-US" u="none" cap="none" strike="noStrike">
                <a:solidFill>
                  <a:schemeClr val="dk1"/>
                </a:solidFill>
              </a:rPr>
              <a:t>determine the status of each item for your school. </a:t>
            </a:r>
            <a:endParaRPr/>
          </a:p>
          <a:p>
            <a:pPr indent="-177800" lvl="0" marL="173736" rtl="0" algn="l">
              <a:lnSpc>
                <a:spcPct val="90000"/>
              </a:lnSpc>
              <a:spcBef>
                <a:spcPts val="1000"/>
              </a:spcBef>
              <a:spcAft>
                <a:spcPts val="0"/>
              </a:spcAft>
              <a:buClr>
                <a:schemeClr val="dk1"/>
              </a:buClr>
              <a:buSzPts val="2800"/>
              <a:buChar char="•"/>
            </a:pPr>
            <a:r>
              <a:rPr lang="en-US" sz="2800"/>
              <a:t>T</a:t>
            </a:r>
            <a:r>
              <a:rPr b="0" i="0" lang="en-US" sz="2800" u="none" cap="none" strike="noStrike">
                <a:solidFill>
                  <a:schemeClr val="dk1"/>
                </a:solidFill>
              </a:rPr>
              <a:t>hink about what sources/documentation you can use for evidence.</a:t>
            </a:r>
            <a:endParaRPr b="0"/>
          </a:p>
          <a:p>
            <a:pPr indent="-177800" lvl="0" marL="173736" rtl="0" algn="l">
              <a:lnSpc>
                <a:spcPct val="90000"/>
              </a:lnSpc>
              <a:spcBef>
                <a:spcPts val="1000"/>
              </a:spcBef>
              <a:spcAft>
                <a:spcPts val="0"/>
              </a:spcAft>
              <a:buClr>
                <a:schemeClr val="dk1"/>
              </a:buClr>
              <a:buSzPts val="2800"/>
              <a:buChar char="•"/>
            </a:pPr>
            <a:r>
              <a:rPr i="0" lang="en-US" sz="2800" u="none" cap="none" strike="noStrike">
                <a:solidFill>
                  <a:schemeClr val="dk1"/>
                </a:solidFill>
              </a:rPr>
              <a:t>Develop action plans </a:t>
            </a:r>
            <a:r>
              <a:rPr lang="en-US" sz="2800">
                <a:solidFill>
                  <a:schemeClr val="dk1"/>
                </a:solidFill>
              </a:rPr>
              <a:t>to address readiness.</a:t>
            </a:r>
            <a:endParaRPr>
              <a:solidFill>
                <a:schemeClr val="dk1"/>
              </a:solidFill>
            </a:endParaRPr>
          </a:p>
          <a:p>
            <a:pPr indent="-177800" lvl="0" marL="173736" rtl="0" algn="l">
              <a:lnSpc>
                <a:spcPct val="90000"/>
              </a:lnSpc>
              <a:spcBef>
                <a:spcPts val="1000"/>
              </a:spcBef>
              <a:spcAft>
                <a:spcPts val="0"/>
              </a:spcAft>
              <a:buClr>
                <a:schemeClr val="dk1"/>
              </a:buClr>
              <a:buSzPts val="2800"/>
              <a:buChar char="•"/>
            </a:pPr>
            <a:r>
              <a:rPr b="1" lang="en-US" sz="2800">
                <a:solidFill>
                  <a:schemeClr val="dk1"/>
                </a:solidFill>
              </a:rPr>
              <a:t>Update the action plans throughout the readiness process.</a:t>
            </a:r>
            <a:endParaRPr sz="2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4"/>
          <p:cNvSpPr txBox="1"/>
          <p:nvPr>
            <p:ph type="title"/>
          </p:nvPr>
        </p:nvSpPr>
        <p:spPr>
          <a:xfrm>
            <a:off x="882267" y="2535448"/>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solidFill>
                  <a:schemeClr val="lt1"/>
                </a:solidFill>
              </a:rPr>
              <a:t>Purpose of Tier II</a:t>
            </a:r>
            <a:endParaRPr/>
          </a:p>
        </p:txBody>
      </p:sp>
      <p:sp>
        <p:nvSpPr>
          <p:cNvPr id="288" name="Google Shape;288;p4"/>
          <p:cNvSpPr txBox="1"/>
          <p:nvPr>
            <p:ph idx="12" type="sldNum"/>
          </p:nvPr>
        </p:nvSpPr>
        <p:spPr>
          <a:xfrm>
            <a:off x="10704513" y="6375400"/>
            <a:ext cx="1487487" cy="34607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Google Shape;594;p40"/>
          <p:cNvSpPr txBox="1"/>
          <p:nvPr/>
        </p:nvSpPr>
        <p:spPr>
          <a:xfrm>
            <a:off x="3092002" y="6345826"/>
            <a:ext cx="429577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000" u="sng">
                <a:solidFill>
                  <a:schemeClr val="lt1"/>
                </a:solidFill>
                <a:latin typeface="Calibri"/>
                <a:ea typeface="Calibri"/>
                <a:cs typeface="Calibri"/>
                <a:sym typeface="Calibri"/>
                <a:hlinkClick r:id="rId3"/>
              </a:rPr>
              <a:t>Download link for Tier II Readiness Guide </a:t>
            </a:r>
            <a:endParaRPr i="1" sz="1000">
              <a:solidFill>
                <a:schemeClr val="lt1"/>
              </a:solidFill>
              <a:latin typeface="Calibri"/>
              <a:ea typeface="Calibri"/>
              <a:cs typeface="Calibri"/>
              <a:sym typeface="Calibri"/>
            </a:endParaRPr>
          </a:p>
        </p:txBody>
      </p:sp>
      <p:pic>
        <p:nvPicPr>
          <p:cNvPr id="595" name="Google Shape;595;p40"/>
          <p:cNvPicPr preferRelativeResize="0"/>
          <p:nvPr/>
        </p:nvPicPr>
        <p:blipFill rotWithShape="1">
          <a:blip r:embed="rId4">
            <a:alphaModFix/>
          </a:blip>
          <a:srcRect b="24820" l="24100" r="23500" t="17423"/>
          <a:stretch/>
        </p:blipFill>
        <p:spPr>
          <a:xfrm>
            <a:off x="238204" y="327508"/>
            <a:ext cx="9058655" cy="5616388"/>
          </a:xfrm>
          <a:prstGeom prst="rect">
            <a:avLst/>
          </a:prstGeom>
          <a:noFill/>
          <a:ln>
            <a:noFill/>
          </a:ln>
        </p:spPr>
      </p:pic>
      <p:sp>
        <p:nvSpPr>
          <p:cNvPr id="596" name="Google Shape;596;p40"/>
          <p:cNvSpPr txBox="1"/>
          <p:nvPr/>
        </p:nvSpPr>
        <p:spPr>
          <a:xfrm>
            <a:off x="9296859" y="843613"/>
            <a:ext cx="1143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Page 1</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pic>
        <p:nvPicPr>
          <p:cNvPr id="602" name="Google Shape;602;p41"/>
          <p:cNvPicPr preferRelativeResize="0"/>
          <p:nvPr/>
        </p:nvPicPr>
        <p:blipFill rotWithShape="1">
          <a:blip r:embed="rId3">
            <a:alphaModFix/>
          </a:blip>
          <a:srcRect b="15025" l="20373" r="19739" t="16517"/>
          <a:stretch/>
        </p:blipFill>
        <p:spPr>
          <a:xfrm>
            <a:off x="77749" y="307531"/>
            <a:ext cx="8936855" cy="5746341"/>
          </a:xfrm>
          <a:prstGeom prst="rect">
            <a:avLst/>
          </a:prstGeom>
          <a:noFill/>
          <a:ln>
            <a:noFill/>
          </a:ln>
        </p:spPr>
      </p:pic>
      <p:sp>
        <p:nvSpPr>
          <p:cNvPr id="603" name="Google Shape;603;p41"/>
          <p:cNvSpPr txBox="1"/>
          <p:nvPr/>
        </p:nvSpPr>
        <p:spPr>
          <a:xfrm>
            <a:off x="9131164" y="834986"/>
            <a:ext cx="1143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Page 2</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7" name="Shape 607"/>
        <p:cNvGrpSpPr/>
        <p:nvPr/>
      </p:nvGrpSpPr>
      <p:grpSpPr>
        <a:xfrm>
          <a:off x="0" y="0"/>
          <a:ext cx="0" cy="0"/>
          <a:chOff x="0" y="0"/>
          <a:chExt cx="0" cy="0"/>
        </a:xfrm>
      </p:grpSpPr>
      <p:sp>
        <p:nvSpPr>
          <p:cNvPr id="608" name="Google Shape;608;p42"/>
          <p:cNvSpPr txBox="1"/>
          <p:nvPr>
            <p:ph type="title"/>
          </p:nvPr>
        </p:nvSpPr>
        <p:spPr>
          <a:xfrm>
            <a:off x="882267" y="2535448"/>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solidFill>
                  <a:schemeClr val="lt1"/>
                </a:solidFill>
              </a:rPr>
              <a:t>Summary and Resources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Google Shape;614;p43"/>
          <p:cNvSpPr txBox="1"/>
          <p:nvPr>
            <p:ph idx="1" type="body"/>
          </p:nvPr>
        </p:nvSpPr>
        <p:spPr>
          <a:xfrm>
            <a:off x="5795734" y="981103"/>
            <a:ext cx="6172200" cy="4873625"/>
          </a:xfrm>
          <a:prstGeom prst="rect">
            <a:avLst/>
          </a:prstGeom>
          <a:noFill/>
          <a:ln>
            <a:noFill/>
          </a:ln>
        </p:spPr>
        <p:txBody>
          <a:bodyPr anchorCtr="0" anchor="ctr" bIns="45700" lIns="91425" spcFirstLastPara="1" rIns="91425" wrap="square" tIns="45700">
            <a:normAutofit/>
          </a:bodyPr>
          <a:lstStyle/>
          <a:p>
            <a:pPr indent="-177800" lvl="0" marL="173736" rtl="0" algn="l">
              <a:lnSpc>
                <a:spcPct val="90000"/>
              </a:lnSpc>
              <a:spcBef>
                <a:spcPts val="1000"/>
              </a:spcBef>
              <a:spcAft>
                <a:spcPts val="0"/>
              </a:spcAft>
              <a:buClr>
                <a:srgbClr val="000000"/>
              </a:buClr>
              <a:buSzPts val="2800"/>
              <a:buFont typeface="Arial"/>
              <a:buChar char="•"/>
            </a:pPr>
            <a:r>
              <a:rPr lang="en-US">
                <a:solidFill>
                  <a:srgbClr val="000000"/>
                </a:solidFill>
                <a:latin typeface="Calibri"/>
                <a:ea typeface="Calibri"/>
                <a:cs typeface="Calibri"/>
                <a:sym typeface="Calibri"/>
              </a:rPr>
              <a:t>Tier II provides support for students who need more than Tier I, but not intensive, individualized interventions. </a:t>
            </a:r>
            <a:endParaRPr/>
          </a:p>
          <a:p>
            <a:pPr indent="-177800" lvl="0" marL="173736" rtl="0" algn="l">
              <a:lnSpc>
                <a:spcPct val="90000"/>
              </a:lnSpc>
              <a:spcBef>
                <a:spcPts val="1000"/>
              </a:spcBef>
              <a:spcAft>
                <a:spcPts val="0"/>
              </a:spcAft>
              <a:buClr>
                <a:srgbClr val="000000"/>
              </a:buClr>
              <a:buSzPts val="2800"/>
              <a:buFont typeface="Arial"/>
              <a:buChar char="•"/>
            </a:pPr>
            <a:r>
              <a:rPr lang="en-US">
                <a:solidFill>
                  <a:srgbClr val="000000"/>
                </a:solidFill>
                <a:latin typeface="Calibri"/>
                <a:ea typeface="Calibri"/>
                <a:cs typeface="Calibri"/>
                <a:sym typeface="Calibri"/>
              </a:rPr>
              <a:t>Tier II interventions should be continuously available, easy to implement, and focused on teaching students skills.</a:t>
            </a:r>
            <a:endParaRPr/>
          </a:p>
          <a:p>
            <a:pPr indent="-177800" lvl="0" marL="173736" rtl="0" algn="l">
              <a:lnSpc>
                <a:spcPct val="90000"/>
              </a:lnSpc>
              <a:spcBef>
                <a:spcPts val="1000"/>
              </a:spcBef>
              <a:spcAft>
                <a:spcPts val="0"/>
              </a:spcAft>
              <a:buClr>
                <a:srgbClr val="000000"/>
              </a:buClr>
              <a:buSzPts val="2800"/>
              <a:buFont typeface="Arial"/>
              <a:buChar char="•"/>
            </a:pPr>
            <a:r>
              <a:rPr lang="en-US">
                <a:solidFill>
                  <a:srgbClr val="000000"/>
                </a:solidFill>
                <a:latin typeface="Calibri"/>
                <a:ea typeface="Calibri"/>
                <a:cs typeface="Calibri"/>
                <a:sym typeface="Calibri"/>
              </a:rPr>
              <a:t>Before beginning Tier II, assess Tier I and strengthen as needed.</a:t>
            </a:r>
            <a:endParaRPr/>
          </a:p>
        </p:txBody>
      </p:sp>
      <p:sp>
        <p:nvSpPr>
          <p:cNvPr id="615" name="Google Shape;615;p43"/>
          <p:cNvSpPr txBox="1"/>
          <p:nvPr>
            <p:ph type="title"/>
          </p:nvPr>
        </p:nvSpPr>
        <p:spPr>
          <a:xfrm>
            <a:off x="339695" y="2002902"/>
            <a:ext cx="4155393" cy="283002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Calibri"/>
              <a:buNone/>
            </a:pPr>
            <a:r>
              <a:rPr lang="en-US">
                <a:solidFill>
                  <a:srgbClr val="FFFFFF"/>
                </a:solidFill>
              </a:rPr>
              <a:t>Summary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sp>
        <p:nvSpPr>
          <p:cNvPr id="621" name="Google Shape;621;p44"/>
          <p:cNvSpPr txBox="1"/>
          <p:nvPr>
            <p:ph idx="1" type="body"/>
          </p:nvPr>
        </p:nvSpPr>
        <p:spPr>
          <a:xfrm>
            <a:off x="5795734" y="981103"/>
            <a:ext cx="6172200" cy="4873625"/>
          </a:xfrm>
          <a:prstGeom prst="rect">
            <a:avLst/>
          </a:prstGeom>
          <a:noFill/>
          <a:ln>
            <a:noFill/>
          </a:ln>
        </p:spPr>
        <p:txBody>
          <a:bodyPr anchorCtr="0" anchor="ctr" bIns="45700" lIns="91425" spcFirstLastPara="1" rIns="91425" wrap="square" tIns="45700">
            <a:normAutofit/>
          </a:bodyPr>
          <a:lstStyle/>
          <a:p>
            <a:pPr indent="-177800" lvl="0" marL="173736" rtl="0" algn="l">
              <a:lnSpc>
                <a:spcPct val="90000"/>
              </a:lnSpc>
              <a:spcBef>
                <a:spcPts val="0"/>
              </a:spcBef>
              <a:spcAft>
                <a:spcPts val="0"/>
              </a:spcAft>
              <a:buClr>
                <a:srgbClr val="000000"/>
              </a:buClr>
              <a:buSzPts val="2800"/>
              <a:buFont typeface="Arial"/>
              <a:buChar char="•"/>
            </a:pPr>
            <a:r>
              <a:rPr lang="en-US">
                <a:solidFill>
                  <a:srgbClr val="000000"/>
                </a:solidFill>
                <a:latin typeface="Calibri"/>
                <a:ea typeface="Calibri"/>
                <a:cs typeface="Calibri"/>
                <a:sym typeface="Calibri"/>
              </a:rPr>
              <a:t>Data are always used for progress monitoring and making decisions about interventions.</a:t>
            </a:r>
            <a:endParaRPr/>
          </a:p>
          <a:p>
            <a:pPr indent="-177800" lvl="0" marL="173736" rtl="0" algn="l">
              <a:lnSpc>
                <a:spcPct val="90000"/>
              </a:lnSpc>
              <a:spcBef>
                <a:spcPts val="1000"/>
              </a:spcBef>
              <a:spcAft>
                <a:spcPts val="0"/>
              </a:spcAft>
              <a:buClr>
                <a:srgbClr val="000000"/>
              </a:buClr>
              <a:buSzPts val="2800"/>
              <a:buFont typeface="Arial"/>
              <a:buChar char="•"/>
            </a:pPr>
            <a:r>
              <a:rPr lang="en-US">
                <a:solidFill>
                  <a:srgbClr val="000000"/>
                </a:solidFill>
                <a:latin typeface="Calibri"/>
                <a:ea typeface="Calibri"/>
                <a:cs typeface="Calibri"/>
                <a:sym typeface="Calibri"/>
              </a:rPr>
              <a:t>Consider having district-wide experts available for training and coaching, as well as some standard procedures and interventions.</a:t>
            </a:r>
            <a:endParaRPr/>
          </a:p>
          <a:p>
            <a:pPr indent="-177800" lvl="0" marL="173736" rtl="0" algn="l">
              <a:lnSpc>
                <a:spcPct val="90000"/>
              </a:lnSpc>
              <a:spcBef>
                <a:spcPts val="1000"/>
              </a:spcBef>
              <a:spcAft>
                <a:spcPts val="0"/>
              </a:spcAft>
              <a:buClr>
                <a:srgbClr val="000000"/>
              </a:buClr>
              <a:buSzPts val="2800"/>
              <a:buFont typeface="Arial"/>
              <a:buChar char="•"/>
            </a:pPr>
            <a:r>
              <a:rPr lang="en-US">
                <a:solidFill>
                  <a:srgbClr val="000000"/>
                </a:solidFill>
                <a:latin typeface="Calibri"/>
                <a:ea typeface="Calibri"/>
                <a:cs typeface="Calibri"/>
                <a:sym typeface="Calibri"/>
              </a:rPr>
              <a:t>Look for personnel that have the appropriate expertise, or the ability and willingness to gain expertise.</a:t>
            </a:r>
            <a:endParaRPr/>
          </a:p>
        </p:txBody>
      </p:sp>
      <p:sp>
        <p:nvSpPr>
          <p:cNvPr id="622" name="Google Shape;622;p44"/>
          <p:cNvSpPr txBox="1"/>
          <p:nvPr>
            <p:ph type="title"/>
          </p:nvPr>
        </p:nvSpPr>
        <p:spPr>
          <a:xfrm>
            <a:off x="339695" y="2002902"/>
            <a:ext cx="4155393" cy="283002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5400"/>
              <a:buFont typeface="Calibri"/>
              <a:buNone/>
            </a:pPr>
            <a:r>
              <a:rPr lang="en-US">
                <a:solidFill>
                  <a:srgbClr val="FFFFFF"/>
                </a:solidFill>
              </a:rPr>
              <a:t>Summary Cont’d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7" name="Shape 627"/>
        <p:cNvGrpSpPr/>
        <p:nvPr/>
      </p:nvGrpSpPr>
      <p:grpSpPr>
        <a:xfrm>
          <a:off x="0" y="0"/>
          <a:ext cx="0" cy="0"/>
          <a:chOff x="0" y="0"/>
          <a:chExt cx="0" cy="0"/>
        </a:xfrm>
      </p:grpSpPr>
      <p:sp>
        <p:nvSpPr>
          <p:cNvPr id="628" name="Google Shape;628;p45"/>
          <p:cNvSpPr txBox="1"/>
          <p:nvPr>
            <p:ph type="title"/>
          </p:nvPr>
        </p:nvSpPr>
        <p:spPr>
          <a:xfrm>
            <a:off x="838200" y="992187"/>
            <a:ext cx="2717090" cy="48736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Calibri"/>
              <a:buNone/>
            </a:pPr>
            <a:r>
              <a:rPr lang="en-US" sz="4400">
                <a:solidFill>
                  <a:schemeClr val="accent1"/>
                </a:solidFill>
              </a:rPr>
              <a:t>Resources</a:t>
            </a:r>
            <a:endParaRPr/>
          </a:p>
        </p:txBody>
      </p:sp>
      <p:sp>
        <p:nvSpPr>
          <p:cNvPr id="629" name="Google Shape;629;p45"/>
          <p:cNvSpPr txBox="1"/>
          <p:nvPr>
            <p:ph idx="1" type="body"/>
          </p:nvPr>
        </p:nvSpPr>
        <p:spPr>
          <a:xfrm>
            <a:off x="4196425" y="2027281"/>
            <a:ext cx="7423355" cy="2803435"/>
          </a:xfrm>
          <a:prstGeom prst="rect">
            <a:avLst/>
          </a:prstGeom>
          <a:noFill/>
          <a:ln>
            <a:noFill/>
          </a:ln>
        </p:spPr>
        <p:txBody>
          <a:bodyPr anchorCtr="0" anchor="t" bIns="45700" lIns="91425" spcFirstLastPara="1" rIns="91425" wrap="square" tIns="45700">
            <a:noAutofit/>
          </a:bodyPr>
          <a:lstStyle/>
          <a:p>
            <a:pPr indent="-177800" lvl="0" marL="173736" rtl="0" algn="l">
              <a:lnSpc>
                <a:spcPct val="90000"/>
              </a:lnSpc>
              <a:spcBef>
                <a:spcPts val="1000"/>
              </a:spcBef>
              <a:spcAft>
                <a:spcPts val="0"/>
              </a:spcAft>
              <a:buClr>
                <a:srgbClr val="000000"/>
              </a:buClr>
              <a:buSzPts val="2800"/>
              <a:buFont typeface="Arial"/>
              <a:buChar char="•"/>
            </a:pPr>
            <a:r>
              <a:rPr lang="en-US">
                <a:solidFill>
                  <a:srgbClr val="000000"/>
                </a:solidFill>
              </a:rPr>
              <a:t>Missouri SW-PBS Tier II Readiness: </a:t>
            </a:r>
            <a:r>
              <a:rPr lang="en-US" u="sng">
                <a:solidFill>
                  <a:schemeClr val="hlink"/>
                </a:solidFill>
                <a:hlinkClick r:id="rId3"/>
              </a:rPr>
              <a:t>http://pbismissouri.org/tier-2-readiness/</a:t>
            </a:r>
            <a:endParaRPr>
              <a:solidFill>
                <a:srgbClr val="000000"/>
              </a:solidFill>
            </a:endParaRPr>
          </a:p>
          <a:p>
            <a:pPr indent="-177800" lvl="0" marL="173736" rtl="0" algn="l">
              <a:lnSpc>
                <a:spcPct val="90000"/>
              </a:lnSpc>
              <a:spcBef>
                <a:spcPts val="1000"/>
              </a:spcBef>
              <a:spcAft>
                <a:spcPts val="0"/>
              </a:spcAft>
              <a:buClr>
                <a:srgbClr val="000000"/>
              </a:buClr>
              <a:buSzPts val="2800"/>
              <a:buChar char="•"/>
            </a:pPr>
            <a:r>
              <a:rPr lang="en-US">
                <a:solidFill>
                  <a:srgbClr val="000000"/>
                </a:solidFill>
              </a:rPr>
              <a:t>PBIS Technical Assistance Center - Frequently Asked Questions about Tier II: </a:t>
            </a:r>
            <a:r>
              <a:rPr lang="en-US" u="sng">
                <a:solidFill>
                  <a:schemeClr val="hlink"/>
                </a:solidFill>
                <a:hlinkClick r:id="rId4"/>
              </a:rPr>
              <a:t>https://www.pbis.org/pbis/tier-2</a:t>
            </a:r>
            <a:r>
              <a:rPr lang="en-US"/>
              <a:t> </a:t>
            </a:r>
            <a:endParaRPr>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46"/>
          <p:cNvSpPr txBox="1"/>
          <p:nvPr>
            <p:ph idx="1" type="body"/>
          </p:nvPr>
        </p:nvSpPr>
        <p:spPr>
          <a:xfrm>
            <a:off x="3938422" y="3842545"/>
            <a:ext cx="7388551" cy="2059893"/>
          </a:xfrm>
          <a:prstGeom prst="rect">
            <a:avLst/>
          </a:prstGeom>
          <a:noFill/>
          <a:ln>
            <a:noFill/>
          </a:ln>
        </p:spPr>
        <p:txBody>
          <a:bodyPr anchorCtr="0" anchor="t" bIns="45700" lIns="91425" spcFirstLastPara="1" rIns="91425" wrap="square" tIns="45700">
            <a:noAutofit/>
          </a:bodyPr>
          <a:lstStyle/>
          <a:p>
            <a:pPr indent="-177800" lvl="0" marL="173736" rtl="0" algn="l">
              <a:lnSpc>
                <a:spcPct val="90000"/>
              </a:lnSpc>
              <a:spcBef>
                <a:spcPts val="1000"/>
              </a:spcBef>
              <a:spcAft>
                <a:spcPts val="0"/>
              </a:spcAft>
              <a:buClr>
                <a:schemeClr val="dk1"/>
              </a:buClr>
              <a:buSzPts val="2800"/>
              <a:buChar char="•"/>
            </a:pPr>
            <a:r>
              <a:rPr lang="en-US"/>
              <a:t>Missouri School-wide Positive Behavior Support</a:t>
            </a:r>
            <a:endParaRPr/>
          </a:p>
          <a:p>
            <a:pPr indent="-177800" lvl="0" marL="173736" rtl="0" algn="l">
              <a:lnSpc>
                <a:spcPct val="90000"/>
              </a:lnSpc>
              <a:spcBef>
                <a:spcPts val="1000"/>
              </a:spcBef>
              <a:spcAft>
                <a:spcPts val="0"/>
              </a:spcAft>
              <a:buClr>
                <a:schemeClr val="dk1"/>
              </a:buClr>
              <a:buSzPts val="2800"/>
              <a:buChar char="•"/>
            </a:pPr>
            <a:r>
              <a:rPr lang="en-US"/>
              <a:t>PBIS OSEP Technical Assistance Center</a:t>
            </a:r>
            <a:endParaRPr/>
          </a:p>
        </p:txBody>
      </p:sp>
      <p:sp>
        <p:nvSpPr>
          <p:cNvPr id="636" name="Google Shape;636;p46"/>
          <p:cNvSpPr txBox="1"/>
          <p:nvPr>
            <p:ph idx="2" type="body"/>
          </p:nvPr>
        </p:nvSpPr>
        <p:spPr>
          <a:xfrm>
            <a:off x="949980" y="2011821"/>
            <a:ext cx="2232260" cy="183378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US"/>
              <a:t>We appreciate the following resources for sharing information:</a:t>
            </a:r>
            <a:endParaRPr/>
          </a:p>
        </p:txBody>
      </p:sp>
      <p:pic>
        <p:nvPicPr>
          <p:cNvPr descr="Image result for thank you" id="637" name="Google Shape;637;p46"/>
          <p:cNvPicPr preferRelativeResize="0"/>
          <p:nvPr/>
        </p:nvPicPr>
        <p:blipFill rotWithShape="1">
          <a:blip r:embed="rId3">
            <a:alphaModFix/>
          </a:blip>
          <a:srcRect b="0" l="0" r="0" t="4898"/>
          <a:stretch/>
        </p:blipFill>
        <p:spPr>
          <a:xfrm>
            <a:off x="5127845" y="1527306"/>
            <a:ext cx="5009707" cy="19176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5"/>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Why Use Tier II?</a:t>
            </a:r>
            <a:endParaRPr sz="6600"/>
          </a:p>
        </p:txBody>
      </p:sp>
      <p:sp>
        <p:nvSpPr>
          <p:cNvPr id="295" name="Google Shape;295;p5"/>
          <p:cNvSpPr txBox="1"/>
          <p:nvPr>
            <p:ph idx="1" type="body"/>
          </p:nvPr>
        </p:nvSpPr>
        <p:spPr>
          <a:xfrm>
            <a:off x="838200" y="2808396"/>
            <a:ext cx="10515600" cy="309710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Even when Tier I is implemented with fidelity, s</a:t>
            </a:r>
            <a:r>
              <a:rPr lang="en-US" sz="2800"/>
              <a:t>ome students still will not </a:t>
            </a:r>
            <a:r>
              <a:rPr lang="en-US"/>
              <a:t>respond</a:t>
            </a:r>
            <a:r>
              <a:rPr lang="en-US" sz="2800"/>
              <a:t> well to Tier I.</a:t>
            </a:r>
            <a:endParaRPr/>
          </a:p>
          <a:p>
            <a:pPr indent="0" lvl="0" marL="0" rtl="0" algn="l">
              <a:lnSpc>
                <a:spcPct val="90000"/>
              </a:lnSpc>
              <a:spcBef>
                <a:spcPts val="0"/>
              </a:spcBef>
              <a:spcAft>
                <a:spcPts val="0"/>
              </a:spcAft>
              <a:buClr>
                <a:schemeClr val="dk1"/>
              </a:buClr>
              <a:buSzPts val="2400"/>
              <a:buNone/>
            </a:pPr>
            <a:r>
              <a:t/>
            </a:r>
            <a:endParaRPr sz="2800"/>
          </a:p>
          <a:p>
            <a:pPr indent="-173736" lvl="0" marL="173736" rtl="0" algn="l">
              <a:lnSpc>
                <a:spcPct val="90000"/>
              </a:lnSpc>
              <a:spcBef>
                <a:spcPts val="1000"/>
              </a:spcBef>
              <a:spcAft>
                <a:spcPts val="0"/>
              </a:spcAft>
              <a:buClr>
                <a:schemeClr val="dk1"/>
              </a:buClr>
              <a:buSzPts val="2600"/>
              <a:buChar char="•"/>
            </a:pPr>
            <a:r>
              <a:rPr lang="en-US" sz="2600"/>
              <a:t>BUT… not all students need individual plans.</a:t>
            </a:r>
            <a:endParaRPr/>
          </a:p>
          <a:p>
            <a:pPr indent="-173736" lvl="0" marL="173736" rtl="0" algn="l">
              <a:lnSpc>
                <a:spcPct val="90000"/>
              </a:lnSpc>
              <a:spcBef>
                <a:spcPts val="1000"/>
              </a:spcBef>
              <a:spcAft>
                <a:spcPts val="0"/>
              </a:spcAft>
              <a:buClr>
                <a:schemeClr val="dk1"/>
              </a:buClr>
              <a:buSzPts val="2600"/>
              <a:buChar char="•"/>
            </a:pPr>
            <a:r>
              <a:rPr lang="en-US" sz="2600"/>
              <a:t>SO… you can provide interventions to groups of students, based on similar needs.</a:t>
            </a:r>
            <a:endParaRPr/>
          </a:p>
        </p:txBody>
      </p:sp>
      <p:pic>
        <p:nvPicPr>
          <p:cNvPr id="296" name="Google Shape;296;p5"/>
          <p:cNvPicPr preferRelativeResize="0"/>
          <p:nvPr/>
        </p:nvPicPr>
        <p:blipFill rotWithShape="1">
          <a:blip r:embed="rId3">
            <a:alphaModFix/>
          </a:blip>
          <a:srcRect b="6519" l="0" r="1" t="0"/>
          <a:stretch/>
        </p:blipFill>
        <p:spPr>
          <a:xfrm>
            <a:off x="301925" y="293298"/>
            <a:ext cx="3150561" cy="20530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6"/>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Prevention at Tier II</a:t>
            </a:r>
            <a:endParaRPr/>
          </a:p>
        </p:txBody>
      </p:sp>
      <p:sp>
        <p:nvSpPr>
          <p:cNvPr id="303" name="Google Shape;303;p6"/>
          <p:cNvSpPr txBox="1"/>
          <p:nvPr>
            <p:ph idx="1" type="body"/>
          </p:nvPr>
        </p:nvSpPr>
        <p:spPr>
          <a:xfrm>
            <a:off x="729343" y="1815238"/>
            <a:ext cx="10624457" cy="40902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400"/>
              <a:buNone/>
            </a:pPr>
            <a:r>
              <a:t/>
            </a:r>
            <a:endParaRPr b="1" i="1" sz="300"/>
          </a:p>
          <a:p>
            <a:pPr indent="-177800" lvl="0" marL="173736" rtl="0" algn="l">
              <a:lnSpc>
                <a:spcPct val="80000"/>
              </a:lnSpc>
              <a:spcBef>
                <a:spcPts val="1600"/>
              </a:spcBef>
              <a:spcAft>
                <a:spcPts val="0"/>
              </a:spcAft>
              <a:buClr>
                <a:schemeClr val="dk1"/>
              </a:buClr>
              <a:buSzPts val="2800"/>
              <a:buChar char="•"/>
            </a:pPr>
            <a:r>
              <a:rPr lang="en-US"/>
              <a:t>Provides additional support for at-risk students</a:t>
            </a:r>
            <a:endParaRPr/>
          </a:p>
          <a:p>
            <a:pPr indent="-177800" lvl="0" marL="173736" rtl="0" algn="l">
              <a:lnSpc>
                <a:spcPct val="80000"/>
              </a:lnSpc>
              <a:spcBef>
                <a:spcPts val="1000"/>
              </a:spcBef>
              <a:spcAft>
                <a:spcPts val="0"/>
              </a:spcAft>
              <a:buClr>
                <a:schemeClr val="dk1"/>
              </a:buClr>
              <a:buSzPts val="2800"/>
              <a:buChar char="•"/>
            </a:pPr>
            <a:r>
              <a:rPr lang="en-US"/>
              <a:t>Teaches students appropriate behaviors (behavior expectations were defined in Tier I)</a:t>
            </a:r>
            <a:endParaRPr>
              <a:highlight>
                <a:srgbClr val="FFFF00"/>
              </a:highlight>
            </a:endParaRPr>
          </a:p>
          <a:p>
            <a:pPr indent="-177800" lvl="0" marL="173736" rtl="0" algn="l">
              <a:lnSpc>
                <a:spcPct val="80000"/>
              </a:lnSpc>
              <a:spcBef>
                <a:spcPts val="1000"/>
              </a:spcBef>
              <a:spcAft>
                <a:spcPts val="0"/>
              </a:spcAft>
              <a:buClr>
                <a:schemeClr val="dk1"/>
              </a:buClr>
              <a:buSzPts val="2800"/>
              <a:buChar char="•"/>
            </a:pPr>
            <a:r>
              <a:rPr lang="en-US"/>
              <a:t>Looks at the function of the student’s behavior </a:t>
            </a:r>
            <a:endParaRPr/>
          </a:p>
          <a:p>
            <a:pPr indent="-177800" lvl="0" marL="173736" rtl="0" algn="l">
              <a:lnSpc>
                <a:spcPct val="80000"/>
              </a:lnSpc>
              <a:spcBef>
                <a:spcPts val="1000"/>
              </a:spcBef>
              <a:spcAft>
                <a:spcPts val="0"/>
              </a:spcAft>
              <a:buClr>
                <a:schemeClr val="dk1"/>
              </a:buClr>
              <a:buSzPts val="2800"/>
              <a:buChar char="•"/>
            </a:pPr>
            <a:r>
              <a:rPr lang="en-US"/>
              <a:t>Identifies setting or event that prompts inappropriate behaviors </a:t>
            </a:r>
            <a:endParaRPr/>
          </a:p>
          <a:p>
            <a:pPr indent="-177800" lvl="0" marL="173736" rtl="0" algn="l">
              <a:lnSpc>
                <a:spcPct val="80000"/>
              </a:lnSpc>
              <a:spcBef>
                <a:spcPts val="1000"/>
              </a:spcBef>
              <a:spcAft>
                <a:spcPts val="0"/>
              </a:spcAft>
              <a:buClr>
                <a:schemeClr val="dk1"/>
              </a:buClr>
              <a:buSzPts val="2800"/>
              <a:buChar char="•"/>
            </a:pPr>
            <a:r>
              <a:rPr lang="en-US"/>
              <a:t>Eliminates the setting or event that prompts inappropriate behaviors </a:t>
            </a:r>
            <a:endParaRPr/>
          </a:p>
          <a:p>
            <a:pPr indent="-177800" lvl="0" marL="173736" rtl="0" algn="l">
              <a:lnSpc>
                <a:spcPct val="80000"/>
              </a:lnSpc>
              <a:spcBef>
                <a:spcPts val="1000"/>
              </a:spcBef>
              <a:spcAft>
                <a:spcPts val="0"/>
              </a:spcAft>
              <a:buClr>
                <a:schemeClr val="dk1"/>
              </a:buClr>
              <a:buSzPts val="2800"/>
              <a:buChar char="•"/>
            </a:pPr>
            <a:r>
              <a:rPr lang="en-US"/>
              <a:t>Adds new prompts to encourage appropriate behavior</a:t>
            </a:r>
            <a:endParaRPr/>
          </a:p>
          <a:p>
            <a:pPr indent="-177800" lvl="0" marL="173736" rtl="0" algn="l">
              <a:lnSpc>
                <a:spcPct val="80000"/>
              </a:lnSpc>
              <a:spcBef>
                <a:spcPts val="1000"/>
              </a:spcBef>
              <a:spcAft>
                <a:spcPts val="0"/>
              </a:spcAft>
              <a:buClr>
                <a:schemeClr val="dk1"/>
              </a:buClr>
              <a:buSzPts val="2800"/>
              <a:buChar char="•"/>
            </a:pPr>
            <a:r>
              <a:rPr lang="en-US"/>
              <a:t>Gives additional instruction, feedback, and acknowledgement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7"/>
          <p:cNvSpPr txBox="1"/>
          <p:nvPr>
            <p:ph type="title"/>
          </p:nvPr>
        </p:nvSpPr>
        <p:spPr>
          <a:xfrm>
            <a:off x="0" y="635289"/>
            <a:ext cx="12192000" cy="110461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a:t>Which Students for Tier II?</a:t>
            </a:r>
            <a:endParaRPr/>
          </a:p>
        </p:txBody>
      </p:sp>
      <p:sp>
        <p:nvSpPr>
          <p:cNvPr id="310" name="Google Shape;310;p7"/>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b="1" lang="en-US"/>
              <a:t>Tier II interventions are for the following:</a:t>
            </a:r>
            <a:endParaRPr/>
          </a:p>
          <a:p>
            <a:pPr indent="0" lvl="0" marL="0" rtl="0" algn="l">
              <a:lnSpc>
                <a:spcPct val="100000"/>
              </a:lnSpc>
              <a:spcBef>
                <a:spcPts val="0"/>
              </a:spcBef>
              <a:spcAft>
                <a:spcPts val="0"/>
              </a:spcAft>
              <a:buClr>
                <a:schemeClr val="dk1"/>
              </a:buClr>
              <a:buSzPts val="2800"/>
              <a:buNone/>
            </a:pPr>
            <a:r>
              <a:t/>
            </a:r>
            <a:endParaRPr/>
          </a:p>
          <a:p>
            <a:pPr indent="-177800" lvl="0" marL="173736" rtl="0" algn="l">
              <a:lnSpc>
                <a:spcPct val="90000"/>
              </a:lnSpc>
              <a:spcBef>
                <a:spcPts val="1000"/>
              </a:spcBef>
              <a:spcAft>
                <a:spcPts val="0"/>
              </a:spcAft>
              <a:buClr>
                <a:schemeClr val="dk1"/>
              </a:buClr>
              <a:buSzPts val="2800"/>
              <a:buChar char="•"/>
            </a:pPr>
            <a:r>
              <a:rPr lang="en-US"/>
              <a:t>Students displaying </a:t>
            </a:r>
            <a:r>
              <a:rPr lang="en-US" u="sng"/>
              <a:t>frequent</a:t>
            </a:r>
            <a:r>
              <a:rPr lang="en-US"/>
              <a:t>, but </a:t>
            </a:r>
            <a:r>
              <a:rPr lang="en-US" u="sng"/>
              <a:t>minor</a:t>
            </a:r>
            <a:r>
              <a:rPr lang="en-US"/>
              <a:t>, problem behaviors across </a:t>
            </a:r>
            <a:r>
              <a:rPr lang="en-US" u="sng"/>
              <a:t>multiple locations </a:t>
            </a:r>
            <a:endParaRPr/>
          </a:p>
          <a:p>
            <a:pPr indent="-177800" lvl="0" marL="173736" rtl="0" algn="l">
              <a:lnSpc>
                <a:spcPct val="90000"/>
              </a:lnSpc>
              <a:spcBef>
                <a:spcPts val="1000"/>
              </a:spcBef>
              <a:spcAft>
                <a:spcPts val="0"/>
              </a:spcAft>
              <a:buClr>
                <a:schemeClr val="dk1"/>
              </a:buClr>
              <a:buSzPts val="2800"/>
              <a:buChar char="•"/>
            </a:pPr>
            <a:r>
              <a:rPr lang="en-US"/>
              <a:t>Students needing enhanced Tier I supports to </a:t>
            </a:r>
            <a:r>
              <a:rPr lang="en-US" u="sng"/>
              <a:t>prevent escalating behavior </a:t>
            </a:r>
            <a:endParaRPr u="sng"/>
          </a:p>
          <a:p>
            <a:pPr indent="-177800" lvl="0" marL="173736" rtl="0" algn="l">
              <a:lnSpc>
                <a:spcPct val="90000"/>
              </a:lnSpc>
              <a:spcBef>
                <a:spcPts val="1000"/>
              </a:spcBef>
              <a:spcAft>
                <a:spcPts val="0"/>
              </a:spcAft>
              <a:buClr>
                <a:schemeClr val="dk1"/>
              </a:buClr>
              <a:buSzPts val="2800"/>
              <a:buChar char="•"/>
            </a:pPr>
            <a:r>
              <a:rPr lang="en-US"/>
              <a:t>Students with </a:t>
            </a:r>
            <a:r>
              <a:rPr lang="en-US" u="sng"/>
              <a:t>internalizing</a:t>
            </a:r>
            <a:r>
              <a:rPr lang="en-US"/>
              <a:t> or </a:t>
            </a:r>
            <a:r>
              <a:rPr lang="en-US" u="sng"/>
              <a:t>externalizing</a:t>
            </a:r>
            <a:r>
              <a:rPr lang="en-US"/>
              <a:t> behaviors</a:t>
            </a:r>
            <a:endParaRPr/>
          </a:p>
        </p:txBody>
      </p:sp>
      <p:sp>
        <p:nvSpPr>
          <p:cNvPr id="311" name="Google Shape;311;p7"/>
          <p:cNvSpPr txBox="1"/>
          <p:nvPr>
            <p:ph idx="12" type="sldNum"/>
          </p:nvPr>
        </p:nvSpPr>
        <p:spPr>
          <a:xfrm>
            <a:off x="11982450" y="6507163"/>
            <a:ext cx="209550" cy="1539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0" st="0"/>
                                            </p:txEl>
                                          </p:spTgt>
                                        </p:tgtEl>
                                        <p:attrNameLst>
                                          <p:attrName>style.visibility</p:attrName>
                                        </p:attrNameLst>
                                      </p:cBhvr>
                                      <p:to>
                                        <p:strVal val="visible"/>
                                      </p:to>
                                    </p:set>
                                    <p:animEffect filter="fade" transition="in">
                                      <p:cBhvr>
                                        <p:cTn dur="1000"/>
                                        <p:tgtEl>
                                          <p:spTgt spid="3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1" st="1"/>
                                            </p:txEl>
                                          </p:spTgt>
                                        </p:tgtEl>
                                        <p:attrNameLst>
                                          <p:attrName>style.visibility</p:attrName>
                                        </p:attrNameLst>
                                      </p:cBhvr>
                                      <p:to>
                                        <p:strVal val="visible"/>
                                      </p:to>
                                    </p:set>
                                    <p:animEffect filter="fade" transition="in">
                                      <p:cBhvr>
                                        <p:cTn dur="1000"/>
                                        <p:tgtEl>
                                          <p:spTgt spid="3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2" st="2"/>
                                            </p:txEl>
                                          </p:spTgt>
                                        </p:tgtEl>
                                        <p:attrNameLst>
                                          <p:attrName>style.visibility</p:attrName>
                                        </p:attrNameLst>
                                      </p:cBhvr>
                                      <p:to>
                                        <p:strVal val="visible"/>
                                      </p:to>
                                    </p:set>
                                    <p:animEffect filter="fade" transition="in">
                                      <p:cBhvr>
                                        <p:cTn dur="1000"/>
                                        <p:tgtEl>
                                          <p:spTgt spid="3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3" st="3"/>
                                            </p:txEl>
                                          </p:spTgt>
                                        </p:tgtEl>
                                        <p:attrNameLst>
                                          <p:attrName>style.visibility</p:attrName>
                                        </p:attrNameLst>
                                      </p:cBhvr>
                                      <p:to>
                                        <p:strVal val="visible"/>
                                      </p:to>
                                    </p:set>
                                    <p:animEffect filter="fade" transition="in">
                                      <p:cBhvr>
                                        <p:cTn dur="1000"/>
                                        <p:tgtEl>
                                          <p:spTgt spid="3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4" st="4"/>
                                            </p:txEl>
                                          </p:spTgt>
                                        </p:tgtEl>
                                        <p:attrNameLst>
                                          <p:attrName>style.visibility</p:attrName>
                                        </p:attrNameLst>
                                      </p:cBhvr>
                                      <p:to>
                                        <p:strVal val="visible"/>
                                      </p:to>
                                    </p:set>
                                    <p:animEffect filter="fade" transition="in">
                                      <p:cBhvr>
                                        <p:cTn dur="1000"/>
                                        <p:tgtEl>
                                          <p:spTgt spid="31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pic>
        <p:nvPicPr>
          <p:cNvPr id="317" name="Google Shape;317;p8"/>
          <p:cNvPicPr preferRelativeResize="0"/>
          <p:nvPr/>
        </p:nvPicPr>
        <p:blipFill rotWithShape="1">
          <a:blip r:embed="rId3">
            <a:alphaModFix/>
          </a:blip>
          <a:srcRect b="0" l="0" r="0" t="0"/>
          <a:stretch/>
        </p:blipFill>
        <p:spPr>
          <a:xfrm>
            <a:off x="5753818" y="866614"/>
            <a:ext cx="4944315" cy="5002374"/>
          </a:xfrm>
          <a:prstGeom prst="rect">
            <a:avLst/>
          </a:prstGeom>
          <a:noFill/>
          <a:ln>
            <a:noFill/>
          </a:ln>
        </p:spPr>
      </p:pic>
      <p:sp>
        <p:nvSpPr>
          <p:cNvPr id="318" name="Google Shape;318;p8"/>
          <p:cNvSpPr/>
          <p:nvPr/>
        </p:nvSpPr>
        <p:spPr>
          <a:xfrm>
            <a:off x="4869963" y="2313192"/>
            <a:ext cx="5925312" cy="2109217"/>
          </a:xfrm>
          <a:prstGeom prst="ellipse">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8"/>
          <p:cNvSpPr txBox="1"/>
          <p:nvPr>
            <p:ph type="title"/>
          </p:nvPr>
        </p:nvSpPr>
        <p:spPr>
          <a:xfrm>
            <a:off x="839788" y="457200"/>
            <a:ext cx="3932237" cy="227600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n-US"/>
              <a:t>The Arkansas RTI Model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pic>
        <p:nvPicPr>
          <p:cNvPr id="325" name="Google Shape;325;p9"/>
          <p:cNvPicPr preferRelativeResize="0"/>
          <p:nvPr/>
        </p:nvPicPr>
        <p:blipFill rotWithShape="1">
          <a:blip r:embed="rId3">
            <a:alphaModFix/>
          </a:blip>
          <a:srcRect b="14592" l="32238" r="33171" t="12543"/>
          <a:stretch/>
        </p:blipFill>
        <p:spPr>
          <a:xfrm>
            <a:off x="4354670" y="647114"/>
            <a:ext cx="4357043" cy="5162844"/>
          </a:xfrm>
          <a:prstGeom prst="rect">
            <a:avLst/>
          </a:prstGeom>
          <a:noFill/>
          <a:ln>
            <a:noFill/>
          </a:ln>
        </p:spPr>
      </p:pic>
      <p:pic>
        <p:nvPicPr>
          <p:cNvPr id="326" name="Google Shape;326;p9"/>
          <p:cNvPicPr preferRelativeResize="0"/>
          <p:nvPr/>
        </p:nvPicPr>
        <p:blipFill rotWithShape="1">
          <a:blip r:embed="rId4">
            <a:alphaModFix/>
          </a:blip>
          <a:srcRect b="28798" l="32238" r="33171" t="23634"/>
          <a:stretch/>
        </p:blipFill>
        <p:spPr>
          <a:xfrm>
            <a:off x="3099863" y="568531"/>
            <a:ext cx="6866655" cy="5320010"/>
          </a:xfrm>
          <a:prstGeom prst="rect">
            <a:avLst/>
          </a:prstGeom>
          <a:noFill/>
          <a:ln>
            <a:noFill/>
          </a:ln>
        </p:spPr>
      </p:pic>
      <p:sp>
        <p:nvSpPr>
          <p:cNvPr id="327" name="Google Shape;327;p9"/>
          <p:cNvSpPr txBox="1"/>
          <p:nvPr>
            <p:ph type="title"/>
          </p:nvPr>
        </p:nvSpPr>
        <p:spPr>
          <a:xfrm>
            <a:off x="839788" y="457200"/>
            <a:ext cx="3932237" cy="311413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n-US"/>
              <a:t>Process for Supporting Students at Tier II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2019-03-21T18:11:05Z</dcterms:created>
  <dc:creator>Office of Behavioral Research &amp; Eval</dc:creator>
</cp:coreProperties>
</file>