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7" r:id="rId2"/>
    <p:sldId id="258" r:id="rId3"/>
    <p:sldId id="317" r:id="rId4"/>
    <p:sldId id="300" r:id="rId5"/>
    <p:sldId id="259" r:id="rId6"/>
    <p:sldId id="306" r:id="rId7"/>
    <p:sldId id="302" r:id="rId8"/>
    <p:sldId id="308" r:id="rId9"/>
    <p:sldId id="262" r:id="rId10"/>
    <p:sldId id="326" r:id="rId11"/>
    <p:sldId id="320" r:id="rId12"/>
    <p:sldId id="325" r:id="rId13"/>
    <p:sldId id="327" r:id="rId14"/>
    <p:sldId id="263" r:id="rId15"/>
    <p:sldId id="267" r:id="rId16"/>
    <p:sldId id="313" r:id="rId17"/>
    <p:sldId id="312" r:id="rId18"/>
    <p:sldId id="314" r:id="rId19"/>
    <p:sldId id="315" r:id="rId20"/>
    <p:sldId id="318" r:id="rId21"/>
    <p:sldId id="321" r:id="rId22"/>
    <p:sldId id="328" r:id="rId23"/>
    <p:sldId id="329" r:id="rId24"/>
    <p:sldId id="319" r:id="rId25"/>
    <p:sldId id="303" r:id="rId26"/>
    <p:sldId id="304" r:id="rId27"/>
    <p:sldId id="322" r:id="rId28"/>
    <p:sldId id="324" r:id="rId29"/>
    <p:sldId id="261" r:id="rId30"/>
    <p:sldId id="316" r:id="rId31"/>
    <p:sldId id="301" r:id="rId32"/>
    <p:sldId id="323" r:id="rId33"/>
    <p:sldId id="309" r:id="rId34"/>
    <p:sldId id="310" r:id="rId35"/>
    <p:sldId id="311" r:id="rId36"/>
    <p:sldId id="268" r:id="rId37"/>
    <p:sldId id="256" r:id="rId38"/>
    <p:sldId id="269" r:id="rId39"/>
    <p:sldId id="270" r:id="rId40"/>
    <p:sldId id="271" r:id="rId41"/>
    <p:sldId id="272" r:id="rId42"/>
    <p:sldId id="33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ffice of Behavioral Research &amp; Eval" initials="OoBR&amp;E" lastIdx="7" clrIdx="0">
    <p:extLst>
      <p:ext uri="{19B8F6BF-5375-455C-9EA6-DF929625EA0E}">
        <p15:presenceInfo xmlns:p15="http://schemas.microsoft.com/office/powerpoint/2012/main" userId="S-1-5-21-1547161642-1343024091-725345543-6258" providerId="AD"/>
      </p:ext>
    </p:extLst>
  </p:cmAuthor>
  <p:cmAuthor id="2" name="Dovie Burl" initials="DB" lastIdx="1" clrIdx="1">
    <p:extLst>
      <p:ext uri="{19B8F6BF-5375-455C-9EA6-DF929625EA0E}">
        <p15:presenceInfo xmlns:p15="http://schemas.microsoft.com/office/powerpoint/2012/main" userId="63df0270533c2671" providerId="Windows Live"/>
      </p:ext>
    </p:extLst>
  </p:cmAuthor>
  <p:cmAuthor id="3" name="Anne Merten" initials="AM" lastIdx="15" clrIdx="2">
    <p:extLst>
      <p:ext uri="{19B8F6BF-5375-455C-9EA6-DF929625EA0E}">
        <p15:presenceInfo xmlns:p15="http://schemas.microsoft.com/office/powerpoint/2012/main" userId="S-1-5-21-1547161642-1343024091-725345543-333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76DA"/>
    <a:srgbClr val="2E44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87563" autoAdjust="0"/>
  </p:normalViewPr>
  <p:slideViewPr>
    <p:cSldViewPr snapToGrid="0">
      <p:cViewPr varScale="1">
        <p:scale>
          <a:sx n="75" d="100"/>
          <a:sy n="75" d="100"/>
        </p:scale>
        <p:origin x="898" y="58"/>
      </p:cViewPr>
      <p:guideLst/>
    </p:cSldViewPr>
  </p:slideViewPr>
  <p:notesTextViewPr>
    <p:cViewPr>
      <p:scale>
        <a:sx n="100" d="100"/>
        <a:sy n="100" d="100"/>
      </p:scale>
      <p:origin x="0" y="0"/>
    </p:cViewPr>
  </p:notesTextViewPr>
  <p:sorterViewPr>
    <p:cViewPr>
      <p:scale>
        <a:sx n="100" d="100"/>
        <a:sy n="100" d="100"/>
      </p:scale>
      <p:origin x="0" y="-1158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1BCF27-24B3-4805-9FBB-BD1E20F17FE4}" type="datetimeFigureOut">
              <a:rPr lang="en-US" smtClean="0"/>
              <a:t>7/7/2020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5E882B-02AE-44D7-9AAF-700DE1C27E1B}" type="slidenum">
              <a:rPr lang="en-US" smtClean="0"/>
              <a:t>‹#›</a:t>
            </a:fld>
            <a:endParaRPr lang="en-US"/>
          </a:p>
        </p:txBody>
      </p:sp>
    </p:spTree>
    <p:extLst>
      <p:ext uri="{BB962C8B-B14F-4D97-AF65-F5344CB8AC3E}">
        <p14:creationId xmlns:p14="http://schemas.microsoft.com/office/powerpoint/2010/main" val="17087223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BB7DDE-44A8-43B0-BA41-8DB0EF4B24CC}" type="datetimeFigureOut">
              <a:rPr lang="en-US" smtClean="0"/>
              <a:t>7/7/2020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0E44C2-C3D6-4D7D-B461-E1BE47BC7CB1}" type="slidenum">
              <a:rPr lang="en-US" smtClean="0"/>
              <a:t>‹#›</a:t>
            </a:fld>
            <a:endParaRPr lang="en-US" dirty="0"/>
          </a:p>
        </p:txBody>
      </p:sp>
    </p:spTree>
    <p:extLst>
      <p:ext uri="{BB962C8B-B14F-4D97-AF65-F5344CB8AC3E}">
        <p14:creationId xmlns:p14="http://schemas.microsoft.com/office/powerpoint/2010/main" val="133794895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0E44C2-C3D6-4D7D-B461-E1BE47BC7CB1}" type="slidenum">
              <a:rPr lang="en-US" smtClean="0"/>
              <a:t>1</a:t>
            </a:fld>
            <a:endParaRPr lang="en-US" dirty="0"/>
          </a:p>
        </p:txBody>
      </p:sp>
    </p:spTree>
    <p:extLst>
      <p:ext uri="{BB962C8B-B14F-4D97-AF65-F5344CB8AC3E}">
        <p14:creationId xmlns:p14="http://schemas.microsoft.com/office/powerpoint/2010/main" val="38366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 Notes:</a:t>
            </a:r>
          </a:p>
          <a:p>
            <a:pPr marL="171450" indent="-171450">
              <a:buFont typeface="Arial" panose="020B0604020202020204" pitchFamily="34" charset="0"/>
              <a:buChar char="•"/>
            </a:pPr>
            <a:r>
              <a:rPr lang="en-US" dirty="0"/>
              <a:t>In order for Tier II interventions to be successful, classroom teachers will need to provide feedback to students.</a:t>
            </a:r>
          </a:p>
          <a:p>
            <a:pPr marL="171450" indent="-171450">
              <a:buFont typeface="Arial" panose="020B0604020202020204" pitchFamily="34" charset="0"/>
              <a:buChar char="•"/>
            </a:pPr>
            <a:r>
              <a:rPr lang="en-US" dirty="0"/>
              <a:t>Classroom practices need to include Tier I practices that are used throughout the school (e.g., defining and teaching behavioral expectations, giving acknowledgements, consistent response to problem behavior, etc.).</a:t>
            </a:r>
          </a:p>
          <a:p>
            <a:pPr marL="171450" indent="-171450">
              <a:buFont typeface="Arial" panose="020B0604020202020204" pitchFamily="34" charset="0"/>
              <a:buChar char="•"/>
            </a:pPr>
            <a:r>
              <a:rPr lang="en-US" dirty="0"/>
              <a:t>Tier II interventions are aligned with Tier I practices – students are learning new (or improving) skills to meet the behavioral expectations and will need more intense feedback and reinforcement to increase the chance of retaining and continuing to use the skills after</a:t>
            </a:r>
            <a:r>
              <a:rPr lang="en-US" b="1" dirty="0"/>
              <a:t> </a:t>
            </a:r>
            <a:r>
              <a:rPr lang="en-US" b="0" dirty="0"/>
              <a:t>graduating</a:t>
            </a:r>
            <a:r>
              <a:rPr lang="en-US" b="1" dirty="0"/>
              <a:t> </a:t>
            </a:r>
            <a:r>
              <a:rPr lang="en-US" dirty="0"/>
              <a:t>from the interventions.</a:t>
            </a:r>
          </a:p>
          <a:p>
            <a:pPr marL="171450" indent="-171450">
              <a:buFont typeface="Arial" panose="020B0604020202020204" pitchFamily="34" charset="0"/>
              <a:buChar char="•"/>
            </a:pPr>
            <a:r>
              <a:rPr lang="en-US" dirty="0"/>
              <a:t>Refer to Tier I Module 13 for more information on PBIS classroom practices.</a:t>
            </a:r>
          </a:p>
        </p:txBody>
      </p:sp>
      <p:sp>
        <p:nvSpPr>
          <p:cNvPr id="4" name="Slide Number Placeholder 3"/>
          <p:cNvSpPr>
            <a:spLocks noGrp="1"/>
          </p:cNvSpPr>
          <p:nvPr>
            <p:ph type="sldNum" sz="quarter" idx="5"/>
          </p:nvPr>
        </p:nvSpPr>
        <p:spPr/>
        <p:txBody>
          <a:bodyPr/>
          <a:lstStyle/>
          <a:p>
            <a:fld id="{030E44C2-C3D6-4D7D-B461-E1BE47BC7CB1}" type="slidenum">
              <a:rPr lang="en-US" smtClean="0"/>
              <a:t>15</a:t>
            </a:fld>
            <a:endParaRPr lang="en-US" dirty="0"/>
          </a:p>
        </p:txBody>
      </p:sp>
    </p:spTree>
    <p:extLst>
      <p:ext uri="{BB962C8B-B14F-4D97-AF65-F5344CB8AC3E}">
        <p14:creationId xmlns:p14="http://schemas.microsoft.com/office/powerpoint/2010/main" val="3979453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Shape 82"/>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mn-lt"/>
                <a:ea typeface="Calibri"/>
                <a:cs typeface="Calibri"/>
                <a:sym typeface="Calibri"/>
              </a:rPr>
              <a:t>Trainer Notes:</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dirty="0"/>
              <a:t>From MO-SW-PBS Tier II workbook: “MO SW-PBS has identified eight classroom practices that have been shown to increase the likelihood of appropriate behavior and decrease problem behavior while increasing academic learning time.”</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chemeClr val="dk1"/>
                </a:solidFill>
                <a:latin typeface="+mn-lt"/>
                <a:ea typeface="Calibri"/>
                <a:cs typeface="Calibri"/>
                <a:sym typeface="Calibri"/>
              </a:rPr>
              <a:t>Refer to Tier I Module 13 PBIS in the Classroom for more in-depth discussion on these practices.</a:t>
            </a:r>
          </a:p>
        </p:txBody>
      </p:sp>
      <p:sp>
        <p:nvSpPr>
          <p:cNvPr id="83" name="Shape 83"/>
          <p:cNvSpPr txBox="1">
            <a:spLocks noGrp="1"/>
          </p:cNvSpPr>
          <p:nvPr>
            <p:ph type="sldNum" idx="12"/>
          </p:nvPr>
        </p:nvSpPr>
        <p:spPr>
          <a:xfrm>
            <a:off x="3978132" y="8842030"/>
            <a:ext cx="3043200" cy="467100"/>
          </a:xfrm>
          <a:prstGeom prst="rect">
            <a:avLst/>
          </a:prstGeom>
          <a:noFill/>
          <a:ln>
            <a:noFill/>
          </a:ln>
        </p:spPr>
        <p:txBody>
          <a:bodyPr spcFirstLastPara="1" wrap="square" lIns="93300" tIns="46650" rIns="93300" bIns="4665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16</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335546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This follows the process discussed in the previous section on tiered support.</a:t>
            </a:r>
          </a:p>
          <a:p>
            <a:pPr marL="171450" indent="-171450">
              <a:buFont typeface="Arial" panose="020B0604020202020204" pitchFamily="34" charset="0"/>
              <a:buChar char="•"/>
            </a:pPr>
            <a:r>
              <a:rPr lang="en-US" dirty="0"/>
              <a:t>It is recommended that PD or PL focus on one topic at a time until 80% of staff show mastery.</a:t>
            </a:r>
          </a:p>
        </p:txBody>
      </p:sp>
      <p:sp>
        <p:nvSpPr>
          <p:cNvPr id="4" name="Slide Number Placeholder 3"/>
          <p:cNvSpPr>
            <a:spLocks noGrp="1"/>
          </p:cNvSpPr>
          <p:nvPr>
            <p:ph type="sldNum" sz="quarter" idx="5"/>
          </p:nvPr>
        </p:nvSpPr>
        <p:spPr/>
        <p:txBody>
          <a:bodyPr/>
          <a:lstStyle/>
          <a:p>
            <a:fld id="{030E44C2-C3D6-4D7D-B461-E1BE47BC7CB1}" type="slidenum">
              <a:rPr lang="en-US" smtClean="0"/>
              <a:t>17</a:t>
            </a:fld>
            <a:endParaRPr lang="en-US" dirty="0"/>
          </a:p>
        </p:txBody>
      </p:sp>
    </p:spTree>
    <p:extLst>
      <p:ext uri="{BB962C8B-B14F-4D97-AF65-F5344CB8AC3E}">
        <p14:creationId xmlns:p14="http://schemas.microsoft.com/office/powerpoint/2010/main" val="3299881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an assessment teachers can use to self-assess whether they are using effective classroom practices. (Found</a:t>
            </a:r>
            <a:r>
              <a:rPr lang="en-US" baseline="0" dirty="0"/>
              <a:t> at: </a:t>
            </a:r>
            <a:r>
              <a:rPr lang="en-US" sz="1200" u="sng" dirty="0">
                <a:solidFill>
                  <a:schemeClr val="tx1"/>
                </a:solidFill>
              </a:rPr>
              <a:t>https://pbismissouri.org/wp-content/uploads/2017/06/8.1-MO-SW-PBS-Teacher-Self-Assessment-of-the-Effective-Classroom-Practices.docx)</a:t>
            </a:r>
            <a:endParaRPr lang="en-US" u="sng" dirty="0">
              <a:solidFill>
                <a:schemeClr val="tx1"/>
              </a:solidFill>
            </a:endParaRPr>
          </a:p>
          <a:p>
            <a:pPr marL="171450" indent="-171450">
              <a:buFont typeface="Arial" panose="020B0604020202020204" pitchFamily="34" charset="0"/>
              <a:buChar char="•"/>
            </a:pPr>
            <a:r>
              <a:rPr lang="en-US" dirty="0"/>
              <a:t>This can also be used by teachers as a guide for implementing effective classroom practices.</a:t>
            </a:r>
          </a:p>
          <a:p>
            <a:pPr marL="171450" indent="-171450">
              <a:buFont typeface="Arial" panose="020B0604020202020204" pitchFamily="34" charset="0"/>
              <a:buChar char="•"/>
            </a:pPr>
            <a:r>
              <a:rPr lang="en-US" dirty="0"/>
              <a:t>This is a two-page document. (See next slide for page 2.)</a:t>
            </a:r>
          </a:p>
          <a:p>
            <a:pPr marL="171450" indent="-171450">
              <a:buFont typeface="Arial" panose="020B0604020202020204" pitchFamily="34" charset="0"/>
              <a:buChar char="•"/>
            </a:pPr>
            <a:r>
              <a:rPr lang="en-US" dirty="0"/>
              <a:t>This document is provided in the facilitator guide for this module.</a:t>
            </a:r>
          </a:p>
        </p:txBody>
      </p:sp>
      <p:sp>
        <p:nvSpPr>
          <p:cNvPr id="4" name="Slide Number Placeholder 3"/>
          <p:cNvSpPr>
            <a:spLocks noGrp="1"/>
          </p:cNvSpPr>
          <p:nvPr>
            <p:ph type="sldNum" sz="quarter" idx="5"/>
          </p:nvPr>
        </p:nvSpPr>
        <p:spPr/>
        <p:txBody>
          <a:bodyPr/>
          <a:lstStyle/>
          <a:p>
            <a:fld id="{030E44C2-C3D6-4D7D-B461-E1BE47BC7CB1}" type="slidenum">
              <a:rPr lang="en-US" smtClean="0"/>
              <a:t>18</a:t>
            </a:fld>
            <a:endParaRPr lang="en-US" dirty="0"/>
          </a:p>
        </p:txBody>
      </p:sp>
    </p:spTree>
    <p:extLst>
      <p:ext uri="{BB962C8B-B14F-4D97-AF65-F5344CB8AC3E}">
        <p14:creationId xmlns:p14="http://schemas.microsoft.com/office/powerpoint/2010/main" val="2261392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30E44C2-C3D6-4D7D-B461-E1BE47BC7CB1}" type="slidenum">
              <a:rPr lang="en-US" smtClean="0"/>
              <a:t>19</a:t>
            </a:fld>
            <a:endParaRPr lang="en-US" dirty="0"/>
          </a:p>
        </p:txBody>
      </p:sp>
    </p:spTree>
    <p:extLst>
      <p:ext uri="{BB962C8B-B14F-4D97-AF65-F5344CB8AC3E}">
        <p14:creationId xmlns:p14="http://schemas.microsoft.com/office/powerpoint/2010/main" val="3907609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Districts can be extremely helpful in supporting schools that are implementing Tier II.</a:t>
            </a:r>
          </a:p>
          <a:p>
            <a:pPr marL="171450" indent="-171450">
              <a:buFont typeface="Arial" panose="020B0604020202020204" pitchFamily="34" charset="0"/>
              <a:buChar char="•"/>
            </a:pPr>
            <a:r>
              <a:rPr lang="en-US" dirty="0"/>
              <a:t>By developing expertise, training, and coaching capacity within the district, it is much more likely that schools will be successful and will sustain PBIS.</a:t>
            </a:r>
          </a:p>
        </p:txBody>
      </p:sp>
      <p:sp>
        <p:nvSpPr>
          <p:cNvPr id="4" name="Slide Number Placeholder 3"/>
          <p:cNvSpPr>
            <a:spLocks noGrp="1"/>
          </p:cNvSpPr>
          <p:nvPr>
            <p:ph type="sldNum" sz="quarter" idx="5"/>
          </p:nvPr>
        </p:nvSpPr>
        <p:spPr/>
        <p:txBody>
          <a:bodyPr/>
          <a:lstStyle/>
          <a:p>
            <a:fld id="{030E44C2-C3D6-4D7D-B461-E1BE47BC7CB1}" type="slidenum">
              <a:rPr lang="en-US" smtClean="0"/>
              <a:t>21</a:t>
            </a:fld>
            <a:endParaRPr lang="en-US" dirty="0"/>
          </a:p>
        </p:txBody>
      </p:sp>
    </p:spTree>
    <p:extLst>
      <p:ext uri="{BB962C8B-B14F-4D97-AF65-F5344CB8AC3E}">
        <p14:creationId xmlns:p14="http://schemas.microsoft.com/office/powerpoint/2010/main" val="550219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 Notes:</a:t>
            </a:r>
          </a:p>
          <a:p>
            <a:pPr marL="171450" indent="-171450">
              <a:buFont typeface="Arial" panose="020B0604020202020204" pitchFamily="34" charset="0"/>
              <a:buChar char="•"/>
            </a:pPr>
            <a:r>
              <a:rPr lang="en-US" dirty="0"/>
              <a:t>Once they have had training and begun implementing PBIS, local school teams and administrators can build capacity to provide initial and ongoing training on PBIS to their staff.</a:t>
            </a:r>
          </a:p>
          <a:p>
            <a:pPr marL="171450" indent="-171450">
              <a:buFont typeface="Arial" panose="020B0604020202020204" pitchFamily="34" charset="0"/>
              <a:buChar char="•"/>
            </a:pPr>
            <a:r>
              <a:rPr lang="en-US" dirty="0"/>
              <a:t>As staff are learning and beginning to support students in Tier II interventions, it is important for the team to have a plan to provide staff with feedback and continued support.</a:t>
            </a:r>
          </a:p>
        </p:txBody>
      </p:sp>
      <p:sp>
        <p:nvSpPr>
          <p:cNvPr id="4" name="Slide Number Placeholder 3"/>
          <p:cNvSpPr>
            <a:spLocks noGrp="1"/>
          </p:cNvSpPr>
          <p:nvPr>
            <p:ph type="sldNum" sz="quarter" idx="5"/>
          </p:nvPr>
        </p:nvSpPr>
        <p:spPr/>
        <p:txBody>
          <a:bodyPr/>
          <a:lstStyle/>
          <a:p>
            <a:fld id="{030E44C2-C3D6-4D7D-B461-E1BE47BC7CB1}" type="slidenum">
              <a:rPr lang="en-US" smtClean="0"/>
              <a:t>22</a:t>
            </a:fld>
            <a:endParaRPr lang="en-US" dirty="0"/>
          </a:p>
        </p:txBody>
      </p:sp>
    </p:spTree>
    <p:extLst>
      <p:ext uri="{BB962C8B-B14F-4D97-AF65-F5344CB8AC3E}">
        <p14:creationId xmlns:p14="http://schemas.microsoft.com/office/powerpoint/2010/main" val="2777499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 Notes:</a:t>
            </a:r>
          </a:p>
          <a:p>
            <a:pPr marL="171450" indent="-171450">
              <a:buFont typeface="Arial" panose="020B0604020202020204" pitchFamily="34" charset="0"/>
              <a:buChar char="•"/>
            </a:pPr>
            <a:r>
              <a:rPr lang="en-US" dirty="0"/>
              <a:t>Because PBIS is being implemented in schools all over the US (and around the world), there are trainings, regional conferences, and national conferences throughout the year. These are especially useful for schools and districts to continue building capacity in training and coaching within the district.</a:t>
            </a:r>
          </a:p>
          <a:p>
            <a:pPr marL="171450" indent="-171450">
              <a:buFont typeface="Arial" panose="020B0604020202020204" pitchFamily="34" charset="0"/>
              <a:buChar char="•"/>
            </a:pPr>
            <a:r>
              <a:rPr lang="en-US" dirty="0"/>
              <a:t>The National Center often posts publications and training materials from various conferences, and these are open to the public to view and use.</a:t>
            </a:r>
          </a:p>
        </p:txBody>
      </p:sp>
      <p:sp>
        <p:nvSpPr>
          <p:cNvPr id="4" name="Slide Number Placeholder 3"/>
          <p:cNvSpPr>
            <a:spLocks noGrp="1"/>
          </p:cNvSpPr>
          <p:nvPr>
            <p:ph type="sldNum" sz="quarter" idx="5"/>
          </p:nvPr>
        </p:nvSpPr>
        <p:spPr/>
        <p:txBody>
          <a:bodyPr/>
          <a:lstStyle/>
          <a:p>
            <a:fld id="{030E44C2-C3D6-4D7D-B461-E1BE47BC7CB1}" type="slidenum">
              <a:rPr lang="en-US" smtClean="0"/>
              <a:t>23</a:t>
            </a:fld>
            <a:endParaRPr lang="en-US" dirty="0"/>
          </a:p>
        </p:txBody>
      </p:sp>
    </p:spTree>
    <p:extLst>
      <p:ext uri="{BB962C8B-B14F-4D97-AF65-F5344CB8AC3E}">
        <p14:creationId xmlns:p14="http://schemas.microsoft.com/office/powerpoint/2010/main" val="3056788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This section describes all of the components, or systems that work together to provide support for staff in implementing Tier II of PBIS. For example, have a detailed plan in place for teaching staff about Tier II interventions.</a:t>
            </a:r>
          </a:p>
        </p:txBody>
      </p:sp>
      <p:sp>
        <p:nvSpPr>
          <p:cNvPr id="4" name="Slide Number Placeholder 3"/>
          <p:cNvSpPr>
            <a:spLocks noGrp="1"/>
          </p:cNvSpPr>
          <p:nvPr>
            <p:ph type="sldNum" sz="quarter" idx="5"/>
          </p:nvPr>
        </p:nvSpPr>
        <p:spPr/>
        <p:txBody>
          <a:bodyPr/>
          <a:lstStyle/>
          <a:p>
            <a:fld id="{030E44C2-C3D6-4D7D-B461-E1BE47BC7CB1}" type="slidenum">
              <a:rPr lang="en-US" smtClean="0"/>
              <a:t>25</a:t>
            </a:fld>
            <a:endParaRPr lang="en-US" dirty="0"/>
          </a:p>
        </p:txBody>
      </p:sp>
    </p:spTree>
    <p:extLst>
      <p:ext uri="{BB962C8B-B14F-4D97-AF65-F5344CB8AC3E}">
        <p14:creationId xmlns:p14="http://schemas.microsoft.com/office/powerpoint/2010/main" val="3158016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dirty="0"/>
              <a:t>Training Notes:</a:t>
            </a:r>
          </a:p>
          <a:p>
            <a:pPr marL="171450" lvl="1" indent="-171450">
              <a:buFont typeface="Arial" panose="020B0604020202020204" pitchFamily="34" charset="0"/>
              <a:buChar char="•"/>
            </a:pPr>
            <a:r>
              <a:rPr lang="en-US" dirty="0"/>
              <a:t>The next few slides will go through each of the bullets listed on this slide and below.</a:t>
            </a:r>
          </a:p>
        </p:txBody>
      </p:sp>
      <p:sp>
        <p:nvSpPr>
          <p:cNvPr id="4" name="Slide Number Placeholder 3"/>
          <p:cNvSpPr>
            <a:spLocks noGrp="1"/>
          </p:cNvSpPr>
          <p:nvPr>
            <p:ph type="sldNum" sz="quarter" idx="5"/>
          </p:nvPr>
        </p:nvSpPr>
        <p:spPr/>
        <p:txBody>
          <a:bodyPr/>
          <a:lstStyle/>
          <a:p>
            <a:fld id="{030E44C2-C3D6-4D7D-B461-E1BE47BC7CB1}" type="slidenum">
              <a:rPr lang="en-US" smtClean="0"/>
              <a:t>26</a:t>
            </a:fld>
            <a:endParaRPr lang="en-US" dirty="0"/>
          </a:p>
        </p:txBody>
      </p:sp>
    </p:spTree>
    <p:extLst>
      <p:ext uri="{BB962C8B-B14F-4D97-AF65-F5344CB8AC3E}">
        <p14:creationId xmlns:p14="http://schemas.microsoft.com/office/powerpoint/2010/main" val="2215307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5" name="Google Shape;32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latin typeface="Calibri"/>
                <a:ea typeface="Calibri"/>
                <a:cs typeface="Calibri"/>
                <a:sym typeface="Calibri"/>
              </a:rPr>
              <a:t>Trainer Notes:</a:t>
            </a:r>
            <a:endParaRPr dirty="0"/>
          </a:p>
          <a:p>
            <a:pPr marL="171450" lvl="0" indent="-171450" algn="l" rtl="0">
              <a:spcBef>
                <a:spcPts val="0"/>
              </a:spcBef>
              <a:spcAft>
                <a:spcPts val="0"/>
              </a:spcAft>
              <a:buClr>
                <a:schemeClr val="dk1"/>
              </a:buClr>
              <a:buSzPts val="1200"/>
              <a:buFont typeface="Arial"/>
              <a:buChar char="•"/>
            </a:pPr>
            <a:r>
              <a:rPr lang="en-US" dirty="0">
                <a:latin typeface="Calibri"/>
                <a:ea typeface="Calibri"/>
                <a:cs typeface="Calibri"/>
                <a:sym typeface="Calibri"/>
              </a:rPr>
              <a:t>The TFI will be used throughout PBIS modules. Each module aligns with one or more of the TFI items, denoted by the yellow arrows.</a:t>
            </a:r>
            <a:endParaRPr dirty="0"/>
          </a:p>
          <a:p>
            <a:pPr marL="171450" lvl="0" indent="-171450" algn="l" rtl="0">
              <a:spcBef>
                <a:spcPts val="0"/>
              </a:spcBef>
              <a:spcAft>
                <a:spcPts val="0"/>
              </a:spcAft>
              <a:buClr>
                <a:schemeClr val="dk1"/>
              </a:buClr>
              <a:buSzPts val="1200"/>
              <a:buFont typeface="Arial"/>
              <a:buChar char="•"/>
            </a:pPr>
            <a:r>
              <a:rPr lang="en-US" dirty="0">
                <a:latin typeface="Calibri"/>
                <a:ea typeface="Calibri"/>
                <a:cs typeface="Calibri"/>
                <a:sym typeface="Calibri"/>
              </a:rPr>
              <a:t>The TFI is a tool that can be used for PBIS implementation planning, PBIS progress monitoring, and evaluation of PBIS implementation.</a:t>
            </a:r>
            <a:endParaRPr dirty="0"/>
          </a:p>
          <a:p>
            <a:pPr marL="171450" lvl="0" indent="-171450" algn="l" rtl="0">
              <a:spcBef>
                <a:spcPts val="0"/>
              </a:spcBef>
              <a:spcAft>
                <a:spcPts val="0"/>
              </a:spcAft>
              <a:buClr>
                <a:schemeClr val="dk1"/>
              </a:buClr>
              <a:buSzPts val="1200"/>
              <a:buFont typeface="Arial"/>
              <a:buChar char="•"/>
            </a:pPr>
            <a:r>
              <a:rPr lang="en-US" dirty="0">
                <a:latin typeface="Calibri"/>
                <a:ea typeface="Calibri"/>
                <a:cs typeface="Calibri"/>
                <a:sym typeface="Calibri"/>
              </a:rPr>
              <a:t>In this module, item 2.9 will be addressed.</a:t>
            </a:r>
            <a:endParaRPr dirty="0"/>
          </a:p>
        </p:txBody>
      </p:sp>
      <p:sp>
        <p:nvSpPr>
          <p:cNvPr id="326" name="Google Shape;326;p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0" i="0" u="none" strike="noStrike" cap="none" dirty="0">
                <a:solidFill>
                  <a:schemeClr val="dk1"/>
                </a:solidFill>
                <a:latin typeface="Georgia"/>
                <a:ea typeface="Georgia"/>
                <a:cs typeface="Georgia"/>
                <a:sym typeface="Georgia"/>
              </a:rPr>
              <a:t>6/7/2019 9:45:32 AM</a:t>
            </a:r>
            <a:endParaRPr sz="1200" b="0" i="0" u="none" strike="noStrike" cap="none" dirty="0">
              <a:solidFill>
                <a:schemeClr val="dk1"/>
              </a:solidFill>
              <a:latin typeface="Georgia"/>
              <a:ea typeface="Georgia"/>
              <a:cs typeface="Georgia"/>
              <a:sym typeface="Georgia"/>
            </a:endParaRPr>
          </a:p>
        </p:txBody>
      </p:sp>
      <p:sp>
        <p:nvSpPr>
          <p:cNvPr id="327" name="Google Shape;327;p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t>DE-PBS Cadre Meeting</a:t>
            </a:r>
            <a:endParaRPr dirty="0"/>
          </a:p>
        </p:txBody>
      </p:sp>
      <p:sp>
        <p:nvSpPr>
          <p:cNvPr id="328" name="Google Shape;32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Georgia"/>
                <a:ea typeface="Georgia"/>
                <a:cs typeface="Georgia"/>
                <a:sym typeface="Georgia"/>
              </a:rPr>
              <a:t>4</a:t>
            </a:fld>
            <a:endParaRPr sz="1200" b="0" i="0" u="none" strike="noStrike" cap="none" dirty="0">
              <a:solidFill>
                <a:schemeClr val="dk1"/>
              </a:solidFill>
              <a:latin typeface="Georgia"/>
              <a:ea typeface="Georgia"/>
              <a:cs typeface="Georgia"/>
              <a:sym typeface="Georgia"/>
            </a:endParaRPr>
          </a:p>
        </p:txBody>
      </p:sp>
      <p:sp>
        <p:nvSpPr>
          <p:cNvPr id="329" name="Google Shape;329;p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DRAFT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Links to research:</a:t>
            </a:r>
          </a:p>
          <a:p>
            <a:pPr marL="171450" indent="-171450">
              <a:buFont typeface="Arial" panose="020B0604020202020204" pitchFamily="34" charset="0"/>
              <a:buChar char="•"/>
            </a:pPr>
            <a:r>
              <a:rPr lang="en-US" u="sng" dirty="0">
                <a:solidFill>
                  <a:schemeClr val="accent1"/>
                </a:solidFill>
              </a:rPr>
              <a:t>https://www.pbis.org/pbis/tier-1</a:t>
            </a:r>
          </a:p>
          <a:p>
            <a:pPr marL="171450" indent="-171450">
              <a:buFont typeface="Arial" panose="020B0604020202020204" pitchFamily="34" charset="0"/>
              <a:buChar char="•"/>
            </a:pPr>
            <a:r>
              <a:rPr lang="en-US" u="sng" dirty="0"/>
              <a:t>https://www.pbis.org/pbis/tier-2</a:t>
            </a:r>
          </a:p>
        </p:txBody>
      </p:sp>
      <p:sp>
        <p:nvSpPr>
          <p:cNvPr id="4" name="Slide Number Placeholder 3"/>
          <p:cNvSpPr>
            <a:spLocks noGrp="1"/>
          </p:cNvSpPr>
          <p:nvPr>
            <p:ph type="sldNum" sz="quarter" idx="5"/>
          </p:nvPr>
        </p:nvSpPr>
        <p:spPr/>
        <p:txBody>
          <a:bodyPr/>
          <a:lstStyle/>
          <a:p>
            <a:fld id="{030E44C2-C3D6-4D7D-B461-E1BE47BC7CB1}" type="slidenum">
              <a:rPr lang="en-US" smtClean="0"/>
              <a:t>27</a:t>
            </a:fld>
            <a:endParaRPr lang="en-US" dirty="0"/>
          </a:p>
        </p:txBody>
      </p:sp>
    </p:spTree>
    <p:extLst>
      <p:ext uri="{BB962C8B-B14F-4D97-AF65-F5344CB8AC3E}">
        <p14:creationId xmlns:p14="http://schemas.microsoft.com/office/powerpoint/2010/main" val="2149805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Provide information on available Tier II interventions.</a:t>
            </a:r>
          </a:p>
          <a:p>
            <a:pPr marL="457200" lvl="1" indent="-171450">
              <a:buFont typeface="Arial" panose="020B0604020202020204" pitchFamily="34" charset="0"/>
              <a:buChar char="•"/>
            </a:pPr>
            <a:r>
              <a:rPr lang="en-US" dirty="0"/>
              <a:t>What is available, and what are the intervention targets (skill type, function of behavior, etc.)?</a:t>
            </a:r>
          </a:p>
          <a:p>
            <a:pPr marL="171450" indent="-171450">
              <a:buFont typeface="Arial" panose="020B0604020202020204" pitchFamily="34" charset="0"/>
              <a:buChar char="•"/>
            </a:pPr>
            <a:r>
              <a:rPr lang="en-US" dirty="0"/>
              <a:t>Detail how to refer students for Tier II interventions.</a:t>
            </a:r>
          </a:p>
          <a:p>
            <a:pPr marL="457200" lvl="1" indent="-171450">
              <a:buFont typeface="Arial" panose="020B0604020202020204" pitchFamily="34" charset="0"/>
              <a:buChar char="•"/>
            </a:pPr>
            <a:r>
              <a:rPr lang="en-US" dirty="0"/>
              <a:t>What is the process (written form, electronic form, contact person, data required, etc.)?</a:t>
            </a:r>
          </a:p>
          <a:p>
            <a:pPr marL="171450" indent="-171450">
              <a:buFont typeface="Arial" panose="020B0604020202020204" pitchFamily="34" charset="0"/>
              <a:buChar char="•"/>
            </a:pPr>
            <a:r>
              <a:rPr lang="en-US" dirty="0"/>
              <a:t>Explain the teacher’s part in implementing Tier II interventions.</a:t>
            </a:r>
          </a:p>
          <a:p>
            <a:pPr marL="457200" lvl="1" indent="-171450">
              <a:buFont typeface="Arial" panose="020B0604020202020204" pitchFamily="34" charset="0"/>
              <a:buChar char="•"/>
            </a:pPr>
            <a:r>
              <a:rPr lang="en-US" dirty="0"/>
              <a:t>How to use a daily progress report to record student data</a:t>
            </a:r>
          </a:p>
          <a:p>
            <a:pPr marL="457200" lvl="1" indent="-171450">
              <a:buFont typeface="Arial" panose="020B0604020202020204" pitchFamily="34" charset="0"/>
              <a:buChar char="•"/>
            </a:pPr>
            <a:r>
              <a:rPr lang="en-US" dirty="0"/>
              <a:t>How to deliver positive, specific feedback to students in interventions</a:t>
            </a:r>
          </a:p>
          <a:p>
            <a:pPr marL="457200" lvl="1" indent="-171450">
              <a:buFont typeface="Arial" panose="020B0604020202020204" pitchFamily="34" charset="0"/>
              <a:buChar char="•"/>
            </a:pPr>
            <a:r>
              <a:rPr lang="en-US" dirty="0"/>
              <a:t>How to monitor student progress in interventions</a:t>
            </a:r>
          </a:p>
        </p:txBody>
      </p:sp>
      <p:sp>
        <p:nvSpPr>
          <p:cNvPr id="4" name="Slide Number Placeholder 3"/>
          <p:cNvSpPr>
            <a:spLocks noGrp="1"/>
          </p:cNvSpPr>
          <p:nvPr>
            <p:ph type="sldNum" sz="quarter" idx="5"/>
          </p:nvPr>
        </p:nvSpPr>
        <p:spPr/>
        <p:txBody>
          <a:bodyPr/>
          <a:lstStyle/>
          <a:p>
            <a:fld id="{030E44C2-C3D6-4D7D-B461-E1BE47BC7CB1}" type="slidenum">
              <a:rPr lang="en-US" smtClean="0"/>
              <a:t>29</a:t>
            </a:fld>
            <a:endParaRPr lang="en-US" dirty="0"/>
          </a:p>
        </p:txBody>
      </p:sp>
    </p:spTree>
    <p:extLst>
      <p:ext uri="{BB962C8B-B14F-4D97-AF65-F5344CB8AC3E}">
        <p14:creationId xmlns:p14="http://schemas.microsoft.com/office/powerpoint/2010/main" val="500143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0E44C2-C3D6-4D7D-B461-E1BE47BC7CB1}" type="slidenum">
              <a:rPr lang="en-US" smtClean="0"/>
              <a:t>30</a:t>
            </a:fld>
            <a:endParaRPr lang="en-US" dirty="0"/>
          </a:p>
        </p:txBody>
      </p:sp>
    </p:spTree>
    <p:extLst>
      <p:ext uri="{BB962C8B-B14F-4D97-AF65-F5344CB8AC3E}">
        <p14:creationId xmlns:p14="http://schemas.microsoft.com/office/powerpoint/2010/main" val="1890694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 Notes:</a:t>
            </a:r>
          </a:p>
          <a:p>
            <a:pPr marL="171450" indent="-171450">
              <a:buFont typeface="Arial" panose="020B0604020202020204" pitchFamily="34" charset="0"/>
              <a:buChar char="•"/>
            </a:pPr>
            <a:r>
              <a:rPr lang="en-US" dirty="0"/>
              <a:t>Provide support to teachers using the same tiered framework you use to support students.</a:t>
            </a:r>
          </a:p>
          <a:p>
            <a:pPr marL="171450" indent="-171450">
              <a:buFont typeface="Arial" panose="020B0604020202020204" pitchFamily="34" charset="0"/>
              <a:buChar char="•"/>
            </a:pPr>
            <a:r>
              <a:rPr lang="en-US" dirty="0"/>
              <a:t>Most teachers will respond well to the universal training, but others may need more support.</a:t>
            </a:r>
          </a:p>
          <a:p>
            <a:pPr marL="171450" indent="-171450">
              <a:buFont typeface="Arial" panose="020B0604020202020204" pitchFamily="34" charset="0"/>
              <a:buChar char="•"/>
            </a:pPr>
            <a:r>
              <a:rPr lang="en-US" dirty="0"/>
              <a:t>The next slide explains the different levels of support, with two additional slides giving more detail about Tiers II and III.</a:t>
            </a:r>
          </a:p>
        </p:txBody>
      </p:sp>
      <p:sp>
        <p:nvSpPr>
          <p:cNvPr id="4" name="Slide Number Placeholder 3"/>
          <p:cNvSpPr>
            <a:spLocks noGrp="1"/>
          </p:cNvSpPr>
          <p:nvPr>
            <p:ph type="sldNum" sz="quarter" idx="5"/>
          </p:nvPr>
        </p:nvSpPr>
        <p:spPr/>
        <p:txBody>
          <a:bodyPr/>
          <a:lstStyle/>
          <a:p>
            <a:fld id="{030E44C2-C3D6-4D7D-B461-E1BE47BC7CB1}" type="slidenum">
              <a:rPr lang="en-US" smtClean="0"/>
              <a:t>32</a:t>
            </a:fld>
            <a:endParaRPr lang="en-US" dirty="0"/>
          </a:p>
        </p:txBody>
      </p:sp>
    </p:spTree>
    <p:extLst>
      <p:ext uri="{BB962C8B-B14F-4D97-AF65-F5344CB8AC3E}">
        <p14:creationId xmlns:p14="http://schemas.microsoft.com/office/powerpoint/2010/main" val="2913614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 Notes:</a:t>
            </a:r>
          </a:p>
          <a:p>
            <a:pPr marL="171450" indent="-171450">
              <a:buFont typeface="Arial" panose="020B0604020202020204" pitchFamily="34" charset="0"/>
              <a:buChar char="•"/>
            </a:pPr>
            <a:r>
              <a:rPr lang="en-US" dirty="0"/>
              <a:t>High quality training: training that includes modeling, practice, feedback, and coaching.</a:t>
            </a:r>
          </a:p>
        </p:txBody>
      </p:sp>
      <p:sp>
        <p:nvSpPr>
          <p:cNvPr id="4" name="Slide Number Placeholder 3"/>
          <p:cNvSpPr>
            <a:spLocks noGrp="1"/>
          </p:cNvSpPr>
          <p:nvPr>
            <p:ph type="sldNum" sz="quarter" idx="5"/>
          </p:nvPr>
        </p:nvSpPr>
        <p:spPr/>
        <p:txBody>
          <a:bodyPr/>
          <a:lstStyle/>
          <a:p>
            <a:fld id="{030E44C2-C3D6-4D7D-B461-E1BE47BC7CB1}" type="slidenum">
              <a:rPr lang="en-US" smtClean="0"/>
              <a:t>33</a:t>
            </a:fld>
            <a:endParaRPr lang="en-US" dirty="0"/>
          </a:p>
        </p:txBody>
      </p:sp>
    </p:spTree>
    <p:extLst>
      <p:ext uri="{BB962C8B-B14F-4D97-AF65-F5344CB8AC3E}">
        <p14:creationId xmlns:p14="http://schemas.microsoft.com/office/powerpoint/2010/main" val="4286213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From </a:t>
            </a:r>
            <a:r>
              <a:rPr lang="en-US" u="sng" dirty="0"/>
              <a:t>Multitiered Support Framework for Teachers’ Classroom-Management Practices: Overview and Case Study of Building the Triangle for Teachers</a:t>
            </a:r>
            <a:r>
              <a:rPr lang="en-US" u="none" dirty="0"/>
              <a:t> </a:t>
            </a:r>
            <a:r>
              <a:rPr lang="en-US" dirty="0"/>
              <a:t>(Simonsen, et. al, 2014): </a:t>
            </a:r>
          </a:p>
          <a:p>
            <a:pPr marL="4572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 increase the likelihood that teachers implement self-management strategies with fidelity, behavior coaches send weekly email prompts to remind teachers to use targeted skills, and teachers share their plan and self-management data (via email or file on a shared drive) with a behavior coach each week.”</a:t>
            </a:r>
          </a:p>
        </p:txBody>
      </p:sp>
      <p:sp>
        <p:nvSpPr>
          <p:cNvPr id="4" name="Slide Number Placeholder 3"/>
          <p:cNvSpPr>
            <a:spLocks noGrp="1"/>
          </p:cNvSpPr>
          <p:nvPr>
            <p:ph type="sldNum" sz="quarter" idx="5"/>
          </p:nvPr>
        </p:nvSpPr>
        <p:spPr/>
        <p:txBody>
          <a:bodyPr/>
          <a:lstStyle/>
          <a:p>
            <a:fld id="{030E44C2-C3D6-4D7D-B461-E1BE47BC7CB1}" type="slidenum">
              <a:rPr lang="en-US" smtClean="0"/>
              <a:t>34</a:t>
            </a:fld>
            <a:endParaRPr lang="en-US" dirty="0"/>
          </a:p>
        </p:txBody>
      </p:sp>
    </p:spTree>
    <p:extLst>
      <p:ext uri="{BB962C8B-B14F-4D97-AF65-F5344CB8AC3E}">
        <p14:creationId xmlns:p14="http://schemas.microsoft.com/office/powerpoint/2010/main" val="16205047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From </a:t>
            </a:r>
            <a:r>
              <a:rPr lang="en-US" u="sng" dirty="0"/>
              <a:t>Multitiered Support Framework for Teachers’ Classroom-Management Practices: Overview and Case Study of Building the Triangle for Teachers</a:t>
            </a:r>
            <a:r>
              <a:rPr lang="en-US" u="none" dirty="0"/>
              <a:t> </a:t>
            </a:r>
            <a:r>
              <a:rPr lang="en-US" dirty="0"/>
              <a:t>(Simonsen, et. al, 2014): </a:t>
            </a:r>
          </a:p>
          <a:p>
            <a:pPr marL="628650" lvl="1" indent="-171450">
              <a:buFont typeface="Arial" panose="020B0604020202020204" pitchFamily="34" charset="0"/>
              <a:buChar char="•"/>
            </a:pPr>
            <a:r>
              <a:rPr lang="en-US" dirty="0"/>
              <a:t>“Within the MTS framework, data-driven consultation (Tier III) requires teachers to meet with a behavior coach, review their current performance based on self-collected and walk-through data, and develop an action plan focusing on two to three critical areas for improvement.</a:t>
            </a:r>
          </a:p>
          <a:p>
            <a:pPr marL="628650" lvl="1" indent="-171450">
              <a:buFont typeface="Arial" panose="020B0604020202020204" pitchFamily="34" charset="0"/>
              <a:buChar char="•"/>
            </a:pPr>
            <a:r>
              <a:rPr lang="en-US" dirty="0"/>
              <a:t>The action plan contains:</a:t>
            </a:r>
          </a:p>
          <a:p>
            <a:pPr marL="1085850" lvl="2" indent="-171450">
              <a:buFont typeface="Arial" panose="020B0604020202020204" pitchFamily="34" charset="0"/>
              <a:buChar char="•"/>
            </a:pPr>
            <a:r>
              <a:rPr lang="en-US" dirty="0"/>
              <a:t>(a) Measurable goals for improved performance, </a:t>
            </a:r>
          </a:p>
          <a:p>
            <a:pPr marL="1085850" lvl="2" indent="-171450">
              <a:buFont typeface="Arial" panose="020B0604020202020204" pitchFamily="34" charset="0"/>
              <a:buChar char="•"/>
            </a:pPr>
            <a:r>
              <a:rPr lang="en-US" dirty="0"/>
              <a:t>(b) Specific action steps to achieve those goals, and </a:t>
            </a:r>
          </a:p>
          <a:p>
            <a:pPr marL="1085850" lvl="2" indent="-171450">
              <a:buFont typeface="Arial" panose="020B0604020202020204" pitchFamily="34" charset="0"/>
              <a:buChar char="•"/>
            </a:pPr>
            <a:r>
              <a:rPr lang="en-US" dirty="0"/>
              <a:t>(c) Contingencies for meeting (or not meeting) goals (e.g., recognition if goal is met, increased consultation if goal is not met).”</a:t>
            </a:r>
          </a:p>
        </p:txBody>
      </p:sp>
      <p:sp>
        <p:nvSpPr>
          <p:cNvPr id="4" name="Slide Number Placeholder 3"/>
          <p:cNvSpPr>
            <a:spLocks noGrp="1"/>
          </p:cNvSpPr>
          <p:nvPr>
            <p:ph type="sldNum" sz="quarter" idx="5"/>
          </p:nvPr>
        </p:nvSpPr>
        <p:spPr/>
        <p:txBody>
          <a:bodyPr/>
          <a:lstStyle/>
          <a:p>
            <a:fld id="{030E44C2-C3D6-4D7D-B461-E1BE47BC7CB1}" type="slidenum">
              <a:rPr lang="en-US" smtClean="0"/>
              <a:t>35</a:t>
            </a:fld>
            <a:endParaRPr lang="en-US" dirty="0"/>
          </a:p>
        </p:txBody>
      </p:sp>
    </p:spTree>
    <p:extLst>
      <p:ext uri="{BB962C8B-B14F-4D97-AF65-F5344CB8AC3E}">
        <p14:creationId xmlns:p14="http://schemas.microsoft.com/office/powerpoint/2010/main" val="702668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Notes:</a:t>
            </a:r>
          </a:p>
          <a:p>
            <a:pPr marL="171450" indent="-171450">
              <a:buFont typeface="Arial" panose="020B0604020202020204" pitchFamily="34" charset="0"/>
              <a:buChar char="•"/>
            </a:pPr>
            <a:r>
              <a:rPr lang="en-US" dirty="0"/>
              <a:t>This checklist is provided (and also an activity) in the facilitator’s guide.</a:t>
            </a:r>
          </a:p>
          <a:p>
            <a:pPr marL="171450" indent="-171450">
              <a:buFont typeface="Arial" panose="020B0604020202020204" pitchFamily="34" charset="0"/>
              <a:buChar char="•"/>
            </a:pPr>
            <a:r>
              <a:rPr lang="en-US" dirty="0"/>
              <a:t>This checklist will help teams develop high quality, effective professional learning opportunities for staff.</a:t>
            </a:r>
          </a:p>
          <a:p>
            <a:endParaRPr lang="en-US" dirty="0"/>
          </a:p>
        </p:txBody>
      </p:sp>
      <p:sp>
        <p:nvSpPr>
          <p:cNvPr id="4" name="Slide Number Placeholder 3"/>
          <p:cNvSpPr>
            <a:spLocks noGrp="1"/>
          </p:cNvSpPr>
          <p:nvPr>
            <p:ph type="sldNum" sz="quarter" idx="5"/>
          </p:nvPr>
        </p:nvSpPr>
        <p:spPr/>
        <p:txBody>
          <a:bodyPr/>
          <a:lstStyle/>
          <a:p>
            <a:fld id="{030E44C2-C3D6-4D7D-B461-E1BE47BC7CB1}" type="slidenum">
              <a:rPr lang="en-US" smtClean="0"/>
              <a:t>37</a:t>
            </a:fld>
            <a:endParaRPr lang="en-US" dirty="0"/>
          </a:p>
        </p:txBody>
      </p:sp>
    </p:spTree>
    <p:extLst>
      <p:ext uri="{BB962C8B-B14F-4D97-AF65-F5344CB8AC3E}">
        <p14:creationId xmlns:p14="http://schemas.microsoft.com/office/powerpoint/2010/main" val="42749754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AF53DD-243B-40F1-AD08-FFE4BF14A87C}" type="slidenum">
              <a:rPr lang="en-US" smtClean="0"/>
              <a:t>38</a:t>
            </a:fld>
            <a:endParaRPr lang="en-US"/>
          </a:p>
        </p:txBody>
      </p:sp>
      <p:sp>
        <p:nvSpPr>
          <p:cNvPr id="5" name="Header Placeholder 4"/>
          <p:cNvSpPr>
            <a:spLocks noGrp="1"/>
          </p:cNvSpPr>
          <p:nvPr>
            <p:ph type="hdr" sz="quarter" idx="11"/>
          </p:nvPr>
        </p:nvSpPr>
        <p:spPr/>
        <p:txBody>
          <a:bodyPr/>
          <a:lstStyle/>
          <a:p>
            <a:r>
              <a:rPr lang="en-US"/>
              <a:t>DRAFT 12 19 2018</a:t>
            </a:r>
          </a:p>
        </p:txBody>
      </p:sp>
    </p:spTree>
    <p:extLst>
      <p:ext uri="{BB962C8B-B14F-4D97-AF65-F5344CB8AC3E}">
        <p14:creationId xmlns:p14="http://schemas.microsoft.com/office/powerpoint/2010/main" val="31921465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0E44C2-C3D6-4D7D-B461-E1BE47BC7CB1}" type="slidenum">
              <a:rPr lang="en-US" smtClean="0"/>
              <a:t>40</a:t>
            </a:fld>
            <a:endParaRPr lang="en-US" dirty="0"/>
          </a:p>
        </p:txBody>
      </p:sp>
    </p:spTree>
    <p:extLst>
      <p:ext uri="{BB962C8B-B14F-4D97-AF65-F5344CB8AC3E}">
        <p14:creationId xmlns:p14="http://schemas.microsoft.com/office/powerpoint/2010/main" val="2179646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0E44C2-C3D6-4D7D-B461-E1BE47BC7CB1}" type="slidenum">
              <a:rPr lang="en-US" smtClean="0"/>
              <a:t>6</a:t>
            </a:fld>
            <a:endParaRPr lang="en-US" dirty="0"/>
          </a:p>
        </p:txBody>
      </p:sp>
    </p:spTree>
    <p:extLst>
      <p:ext uri="{BB962C8B-B14F-4D97-AF65-F5344CB8AC3E}">
        <p14:creationId xmlns:p14="http://schemas.microsoft.com/office/powerpoint/2010/main" val="9899772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0D8155-D575-44B8-B4E6-DCCAFDF13061}" type="slidenum">
              <a:rPr lang="en-US" smtClean="0"/>
              <a:t>42</a:t>
            </a:fld>
            <a:endParaRPr lang="en-US" dirty="0"/>
          </a:p>
        </p:txBody>
      </p:sp>
    </p:spTree>
    <p:extLst>
      <p:ext uri="{BB962C8B-B14F-4D97-AF65-F5344CB8AC3E}">
        <p14:creationId xmlns:p14="http://schemas.microsoft.com/office/powerpoint/2010/main" val="1320980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Because so many staff members will be involved</a:t>
            </a:r>
            <a:r>
              <a:rPr lang="en-US" baseline="0" dirty="0"/>
              <a:t> in the Tier II process—through identifying students, providing interventions, or providing feedback—professional development is needed to ensure that staff members understand their roles.</a:t>
            </a:r>
          </a:p>
          <a:p>
            <a:pPr marL="171450" indent="-171450">
              <a:buFont typeface="Arial" panose="020B0604020202020204" pitchFamily="34" charset="0"/>
              <a:buChar char="•"/>
            </a:pPr>
            <a:r>
              <a:rPr lang="en-US" baseline="0" dirty="0"/>
              <a:t>The reason the term “professional learning” is used (as opposed to professional development) is that the process should be more than just training; it should include ongoing training combined with feedback, support, and coaching based on the needs of the staff</a:t>
            </a:r>
            <a:r>
              <a:rPr lang="en-US" b="1" baseline="0" dirty="0"/>
              <a:t> to ensure students meet desired outcomes</a:t>
            </a:r>
            <a:r>
              <a:rPr lang="en-US" baseline="0" dirty="0"/>
              <a:t>.</a:t>
            </a:r>
            <a:endParaRPr lang="en-US" dirty="0"/>
          </a:p>
        </p:txBody>
      </p:sp>
      <p:sp>
        <p:nvSpPr>
          <p:cNvPr id="4" name="Slide Number Placeholder 3"/>
          <p:cNvSpPr>
            <a:spLocks noGrp="1"/>
          </p:cNvSpPr>
          <p:nvPr>
            <p:ph type="sldNum" sz="quarter" idx="10"/>
          </p:nvPr>
        </p:nvSpPr>
        <p:spPr/>
        <p:txBody>
          <a:bodyPr/>
          <a:lstStyle/>
          <a:p>
            <a:fld id="{030E44C2-C3D6-4D7D-B461-E1BE47BC7CB1}" type="slidenum">
              <a:rPr lang="en-US" smtClean="0"/>
              <a:t>7</a:t>
            </a:fld>
            <a:endParaRPr lang="en-US" dirty="0"/>
          </a:p>
        </p:txBody>
      </p:sp>
    </p:spTree>
    <p:extLst>
      <p:ext uri="{BB962C8B-B14F-4D97-AF65-F5344CB8AC3E}">
        <p14:creationId xmlns:p14="http://schemas.microsoft.com/office/powerpoint/2010/main" val="1357789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 Notes:</a:t>
            </a:r>
          </a:p>
          <a:p>
            <a:pPr marL="171450" indent="-171450">
              <a:buFont typeface="Arial" panose="020B0604020202020204" pitchFamily="34" charset="0"/>
              <a:buChar char="•"/>
            </a:pPr>
            <a:r>
              <a:rPr lang="en-US" dirty="0"/>
              <a:t>Providing high quality professional learning is critical, but that alone does not always lead to teachers being able to use the new skills effectively in the classroom.</a:t>
            </a:r>
          </a:p>
          <a:p>
            <a:pPr marL="171450" indent="-171450">
              <a:buFont typeface="Arial" panose="020B0604020202020204" pitchFamily="34" charset="0"/>
              <a:buChar char="•"/>
            </a:pPr>
            <a:r>
              <a:rPr lang="en-US" dirty="0"/>
              <a:t>Meta-analysis by Joyce and Showers (2002) reveals that providing not only training, but also modeling, practice, feedback, and coaching will give teachers the best chance at effectively using new skills in the classroom.</a:t>
            </a:r>
          </a:p>
        </p:txBody>
      </p:sp>
      <p:sp>
        <p:nvSpPr>
          <p:cNvPr id="4" name="Slide Number Placeholder 3"/>
          <p:cNvSpPr>
            <a:spLocks noGrp="1"/>
          </p:cNvSpPr>
          <p:nvPr>
            <p:ph type="sldNum" sz="quarter" idx="5"/>
          </p:nvPr>
        </p:nvSpPr>
        <p:spPr/>
        <p:txBody>
          <a:bodyPr/>
          <a:lstStyle/>
          <a:p>
            <a:fld id="{030E44C2-C3D6-4D7D-B461-E1BE47BC7CB1}" type="slidenum">
              <a:rPr lang="en-US" smtClean="0"/>
              <a:t>8</a:t>
            </a:fld>
            <a:endParaRPr lang="en-US" dirty="0"/>
          </a:p>
        </p:txBody>
      </p:sp>
    </p:spTree>
    <p:extLst>
      <p:ext uri="{BB962C8B-B14F-4D97-AF65-F5344CB8AC3E}">
        <p14:creationId xmlns:p14="http://schemas.microsoft.com/office/powerpoint/2010/main" val="840210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 Notes:</a:t>
            </a:r>
          </a:p>
          <a:p>
            <a:pPr marL="171450" indent="-171450">
              <a:buFont typeface="Arial" panose="020B0604020202020204" pitchFamily="34" charset="0"/>
              <a:buChar char="•"/>
            </a:pPr>
            <a:r>
              <a:rPr lang="en-US" dirty="0"/>
              <a:t>Start off the school year with all staff having a basic understanding of Tier II.</a:t>
            </a:r>
          </a:p>
          <a:p>
            <a:pPr marL="171450" indent="-171450">
              <a:buFont typeface="Arial" panose="020B0604020202020204" pitchFamily="34" charset="0"/>
              <a:buChar char="•"/>
            </a:pPr>
            <a:r>
              <a:rPr lang="en-US" dirty="0"/>
              <a:t>Staff will be asked to continue supporting students with Tier I interventions and they will need to understand how Tier II interventions are tied to Tier I practices, expectations, etc.</a:t>
            </a:r>
          </a:p>
          <a:p>
            <a:pPr marL="171450" indent="-171450">
              <a:buFont typeface="Arial" panose="020B0604020202020204" pitchFamily="34" charset="0"/>
              <a:buChar char="•"/>
            </a:pPr>
            <a:r>
              <a:rPr lang="en-US" dirty="0"/>
              <a:t>Staff will also need a basic understanding of what interventions are available and what these interventions are targeting.</a:t>
            </a:r>
          </a:p>
          <a:p>
            <a:pPr marL="171450" indent="-171450">
              <a:buFont typeface="Arial" panose="020B0604020202020204" pitchFamily="34" charset="0"/>
              <a:buChar char="•"/>
            </a:pPr>
            <a:r>
              <a:rPr lang="en-US" dirty="0"/>
              <a:t>Staff will also need to know the process for referring a student for Tier II interventions and how the process includes providing data to the team with the referral.</a:t>
            </a:r>
          </a:p>
        </p:txBody>
      </p:sp>
      <p:sp>
        <p:nvSpPr>
          <p:cNvPr id="4" name="Slide Number Placeholder 3"/>
          <p:cNvSpPr>
            <a:spLocks noGrp="1"/>
          </p:cNvSpPr>
          <p:nvPr>
            <p:ph type="sldNum" sz="quarter" idx="5"/>
          </p:nvPr>
        </p:nvSpPr>
        <p:spPr/>
        <p:txBody>
          <a:bodyPr/>
          <a:lstStyle/>
          <a:p>
            <a:fld id="{030E44C2-C3D6-4D7D-B461-E1BE47BC7CB1}" type="slidenum">
              <a:rPr lang="en-US" smtClean="0"/>
              <a:t>10</a:t>
            </a:fld>
            <a:endParaRPr lang="en-US" dirty="0"/>
          </a:p>
        </p:txBody>
      </p:sp>
    </p:spTree>
    <p:extLst>
      <p:ext uri="{BB962C8B-B14F-4D97-AF65-F5344CB8AC3E}">
        <p14:creationId xmlns:p14="http://schemas.microsoft.com/office/powerpoint/2010/main" val="2724693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 Notes:</a:t>
            </a:r>
          </a:p>
          <a:p>
            <a:pPr marL="171450" indent="-171450">
              <a:buFont typeface="Arial" panose="020B0604020202020204" pitchFamily="34" charset="0"/>
              <a:buChar char="•"/>
            </a:pPr>
            <a:r>
              <a:rPr lang="en-US" dirty="0"/>
              <a:t>As staff are asked to support students in Tier II interventions, it is important that they understand how interventions are chosen based on hypothesized function of behavior.</a:t>
            </a:r>
          </a:p>
          <a:p>
            <a:pPr marL="171450" indent="-171450">
              <a:buFont typeface="Arial" panose="020B0604020202020204" pitchFamily="34" charset="0"/>
              <a:buChar char="•"/>
            </a:pPr>
            <a:r>
              <a:rPr lang="en-US" dirty="0"/>
              <a:t>In order for staff to better identify students that might benefit from Tier II interventions, they need to understand which data are used to determine eligibility.</a:t>
            </a:r>
          </a:p>
          <a:p>
            <a:pPr marL="171450" indent="-171450">
              <a:buFont typeface="Arial" panose="020B0604020202020204" pitchFamily="34" charset="0"/>
              <a:buChar char="•"/>
            </a:pPr>
            <a:r>
              <a:rPr lang="en-US" dirty="0"/>
              <a:t>As staff are able to identify and nominate students for Tier II interventions, they will need to understand how to collect data to help the team better identify the students </a:t>
            </a:r>
            <a:r>
              <a:rPr lang="en-US" b="0" dirty="0"/>
              <a:t>proposed</a:t>
            </a:r>
            <a:r>
              <a:rPr lang="en-US" b="1" dirty="0"/>
              <a:t> </a:t>
            </a:r>
            <a:r>
              <a:rPr lang="en-US" dirty="0"/>
              <a:t>function of behavior and develop plans to support them.</a:t>
            </a:r>
          </a:p>
        </p:txBody>
      </p:sp>
      <p:sp>
        <p:nvSpPr>
          <p:cNvPr id="4" name="Slide Number Placeholder 3"/>
          <p:cNvSpPr>
            <a:spLocks noGrp="1"/>
          </p:cNvSpPr>
          <p:nvPr>
            <p:ph type="sldNum" sz="quarter" idx="5"/>
          </p:nvPr>
        </p:nvSpPr>
        <p:spPr/>
        <p:txBody>
          <a:bodyPr/>
          <a:lstStyle/>
          <a:p>
            <a:fld id="{030E44C2-C3D6-4D7D-B461-E1BE47BC7CB1}" type="slidenum">
              <a:rPr lang="en-US" smtClean="0"/>
              <a:t>11</a:t>
            </a:fld>
            <a:endParaRPr lang="en-US" dirty="0"/>
          </a:p>
        </p:txBody>
      </p:sp>
    </p:spTree>
    <p:extLst>
      <p:ext uri="{BB962C8B-B14F-4D97-AF65-F5344CB8AC3E}">
        <p14:creationId xmlns:p14="http://schemas.microsoft.com/office/powerpoint/2010/main" val="1053303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 Notes:</a:t>
            </a:r>
          </a:p>
          <a:p>
            <a:pPr marL="171450" indent="-171450">
              <a:buFont typeface="Arial" panose="020B0604020202020204" pitchFamily="34" charset="0"/>
              <a:buChar char="•"/>
            </a:pPr>
            <a:r>
              <a:rPr lang="en-US" dirty="0"/>
              <a:t>As staff begin identifying students for interventions, they will need an introduction to the intervention and an understanding of how they will be involved in supporting the student in the intervention.</a:t>
            </a:r>
          </a:p>
          <a:p>
            <a:pPr marL="171450" indent="-171450">
              <a:buFont typeface="Arial" panose="020B0604020202020204" pitchFamily="34" charset="0"/>
              <a:buChar char="•"/>
            </a:pPr>
            <a:r>
              <a:rPr lang="en-US" dirty="0"/>
              <a:t>Staff with students in interventions will need to know how student progress is recorded, what their part is, and how they provide those data to the appropriate person.</a:t>
            </a:r>
          </a:p>
          <a:p>
            <a:pPr marL="171450" indent="-171450">
              <a:buFont typeface="Arial" panose="020B0604020202020204" pitchFamily="34" charset="0"/>
              <a:buChar char="•"/>
            </a:pPr>
            <a:r>
              <a:rPr lang="en-US" dirty="0"/>
              <a:t>As new interventions are added, staff will need updates and overviews.</a:t>
            </a:r>
          </a:p>
        </p:txBody>
      </p:sp>
      <p:sp>
        <p:nvSpPr>
          <p:cNvPr id="4" name="Slide Number Placeholder 3"/>
          <p:cNvSpPr>
            <a:spLocks noGrp="1"/>
          </p:cNvSpPr>
          <p:nvPr>
            <p:ph type="sldNum" sz="quarter" idx="5"/>
          </p:nvPr>
        </p:nvSpPr>
        <p:spPr/>
        <p:txBody>
          <a:bodyPr/>
          <a:lstStyle/>
          <a:p>
            <a:fld id="{030E44C2-C3D6-4D7D-B461-E1BE47BC7CB1}" type="slidenum">
              <a:rPr lang="en-US" smtClean="0"/>
              <a:t>12</a:t>
            </a:fld>
            <a:endParaRPr lang="en-US" dirty="0"/>
          </a:p>
        </p:txBody>
      </p:sp>
    </p:spTree>
    <p:extLst>
      <p:ext uri="{BB962C8B-B14F-4D97-AF65-F5344CB8AC3E}">
        <p14:creationId xmlns:p14="http://schemas.microsoft.com/office/powerpoint/2010/main" val="2156283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 Notes:</a:t>
            </a:r>
          </a:p>
          <a:p>
            <a:pPr marL="171450" indent="-171450">
              <a:buFont typeface="Arial" panose="020B0604020202020204" pitchFamily="34" charset="0"/>
              <a:buChar char="•"/>
            </a:pPr>
            <a:r>
              <a:rPr lang="en-US" dirty="0"/>
              <a:t>As students begin to receive interventions and data are collected, the team will be looking at the overall success of the interventions and may find areas where additional training or a booster would help staff provide more effective support for students.</a:t>
            </a:r>
          </a:p>
          <a:p>
            <a:pPr marL="171450" indent="-171450">
              <a:buFont typeface="Arial" panose="020B0604020202020204" pitchFamily="34" charset="0"/>
              <a:buChar char="•"/>
            </a:pPr>
            <a:r>
              <a:rPr lang="en-US" dirty="0"/>
              <a:t>Students spend most of their time in the classroom and classroom teachers will be supporting students that are receiving interventions, so it is important that classroom teachers have continued support with effective classroom practices. </a:t>
            </a:r>
          </a:p>
          <a:p>
            <a:pPr marL="171450" indent="-171450">
              <a:buFont typeface="Arial" panose="020B0604020202020204" pitchFamily="34" charset="0"/>
              <a:buChar char="•"/>
            </a:pPr>
            <a:r>
              <a:rPr lang="en-US" dirty="0"/>
              <a:t>Some staff may need more support in specific areas.</a:t>
            </a:r>
          </a:p>
        </p:txBody>
      </p:sp>
      <p:sp>
        <p:nvSpPr>
          <p:cNvPr id="4" name="Slide Number Placeholder 3"/>
          <p:cNvSpPr>
            <a:spLocks noGrp="1"/>
          </p:cNvSpPr>
          <p:nvPr>
            <p:ph type="sldNum" sz="quarter" idx="5"/>
          </p:nvPr>
        </p:nvSpPr>
        <p:spPr/>
        <p:txBody>
          <a:bodyPr/>
          <a:lstStyle/>
          <a:p>
            <a:fld id="{030E44C2-C3D6-4D7D-B461-E1BE47BC7CB1}" type="slidenum">
              <a:rPr lang="en-US" smtClean="0"/>
              <a:t>13</a:t>
            </a:fld>
            <a:endParaRPr lang="en-US" dirty="0"/>
          </a:p>
        </p:txBody>
      </p:sp>
    </p:spTree>
    <p:extLst>
      <p:ext uri="{BB962C8B-B14F-4D97-AF65-F5344CB8AC3E}">
        <p14:creationId xmlns:p14="http://schemas.microsoft.com/office/powerpoint/2010/main" val="1785400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2" descr="https://lh5.googleusercontent.com/RB-Lfw4yZZJ6KIgWraODLciYAMr4dBAbp5AVMtVKqdUPRair2-Gnpx8AQx7FZD7y7GeG6iM2joEnX_l_FvUrCPwJUUwulXIkSy5uNNdwHdaGovW3uk1IiA0fWjUjW78ATV7t8eoYTmw8EWPyGA"/>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89663" y="4037679"/>
            <a:ext cx="1612673" cy="1612674"/>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a:spLocks noGrp="1"/>
          </p:cNvSpPr>
          <p:nvPr>
            <p:ph type="title"/>
          </p:nvPr>
        </p:nvSpPr>
        <p:spPr>
          <a:xfrm>
            <a:off x="850900" y="2277053"/>
            <a:ext cx="10566399" cy="1325563"/>
          </a:xfrm>
          <a:prstGeom prst="rect">
            <a:avLst/>
          </a:prstGeom>
        </p:spPr>
        <p:txBody>
          <a:bodyPr>
            <a:noAutofit/>
          </a:bodyPr>
          <a:lstStyle>
            <a:lvl1pPr algn="ctr">
              <a:defRPr sz="6000">
                <a:latin typeface="+mn-lt"/>
              </a:defRPr>
            </a:lvl1pPr>
          </a:lstStyle>
          <a:p>
            <a:r>
              <a:rPr lang="en-US" dirty="0"/>
              <a:t>Click to edit Master title style</a:t>
            </a:r>
          </a:p>
        </p:txBody>
      </p:sp>
      <p:pic>
        <p:nvPicPr>
          <p:cNvPr id="16" name="Picture 15"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11152" y="416709"/>
            <a:ext cx="8483285" cy="1647660"/>
          </a:xfrm>
          <a:prstGeom prst="rect">
            <a:avLst/>
          </a:prstGeom>
          <a:noFill/>
          <a:ln>
            <a:noFill/>
          </a:ln>
        </p:spPr>
      </p:pic>
      <p:sp>
        <p:nvSpPr>
          <p:cNvPr id="17" name="Rectangle 16"/>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 descr="cid:image002.png@01D16AFF.B10E1570"/>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pic>
        <p:nvPicPr>
          <p:cNvPr id="22" name="Shape 109"/>
          <p:cNvPicPr/>
          <p:nvPr userDrawn="1"/>
        </p:nvPicPr>
        <p:blipFill rotWithShape="1">
          <a:blip r:embed="rId5">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169025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Google Shape;121;p20"/>
          <p:cNvSpPr/>
          <p:nvPr userDrawn="1"/>
        </p:nvSpPr>
        <p:spPr>
          <a:xfrm>
            <a:off x="256375" y="351640"/>
            <a:ext cx="11711560" cy="5646564"/>
          </a:xfrm>
          <a:prstGeom prst="rect">
            <a:avLst/>
          </a:prstGeom>
          <a:solidFill>
            <a:schemeClr val="dk1">
              <a:alpha val="745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2" name="Title 1"/>
          <p:cNvSpPr>
            <a:spLocks noGrp="1"/>
          </p:cNvSpPr>
          <p:nvPr>
            <p:ph type="title"/>
          </p:nvPr>
        </p:nvSpPr>
        <p:spPr>
          <a:xfrm>
            <a:off x="838200" y="992187"/>
            <a:ext cx="2717090" cy="4873625"/>
          </a:xfrm>
        </p:spPr>
        <p:txBody>
          <a:bodyPr>
            <a:normAutofit/>
          </a:bodyPr>
          <a:lstStyle>
            <a:lvl1pPr algn="ctr">
              <a:defRPr sz="5400"/>
            </a:lvl1pPr>
          </a:lstStyle>
          <a:p>
            <a:r>
              <a:rPr lang="en-US" dirty="0"/>
              <a:t>Click to edit Master title style</a:t>
            </a:r>
          </a:p>
        </p:txBody>
      </p:sp>
      <p:cxnSp>
        <p:nvCxnSpPr>
          <p:cNvPr id="11" name="Google Shape;123;p20"/>
          <p:cNvCxnSpPr/>
          <p:nvPr userDrawn="1"/>
        </p:nvCxnSpPr>
        <p:spPr>
          <a:xfrm>
            <a:off x="3906050"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12" name="Content Placeholder 2"/>
          <p:cNvSpPr>
            <a:spLocks noGrp="1"/>
          </p:cNvSpPr>
          <p:nvPr>
            <p:ph idx="1"/>
          </p:nvPr>
        </p:nvSpPr>
        <p:spPr>
          <a:xfrm>
            <a:off x="4256811" y="992187"/>
            <a:ext cx="6172200" cy="4873625"/>
          </a:xfrm>
        </p:spPr>
        <p:txBody>
          <a:bodyPr/>
          <a:lstStyle>
            <a:lvl1pPr>
              <a:defRPr sz="2800"/>
            </a:lvl1pPr>
            <a:lvl2pPr>
              <a:defRPr sz="2600"/>
            </a:lvl2pPr>
            <a:lvl3pPr>
              <a:defRPr sz="2400"/>
            </a:lvl3pPr>
            <a:lvl4pPr>
              <a:defRPr sz="22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1695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Google Shape;112;p19"/>
          <p:cNvSpPr/>
          <p:nvPr userDrawn="1"/>
        </p:nvSpPr>
        <p:spPr>
          <a:xfrm>
            <a:off x="0" y="762288"/>
            <a:ext cx="12192000" cy="5311253"/>
          </a:xfrm>
          <a:prstGeom prst="rect">
            <a:avLst/>
          </a:prstGeom>
          <a:gradFill>
            <a:gsLst>
              <a:gs pos="0">
                <a:srgbClr val="428CCE"/>
              </a:gs>
              <a:gs pos="25000">
                <a:srgbClr val="428CCE"/>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1" name="Google Shape;113;p19"/>
          <p:cNvPicPr preferRelativeResize="0"/>
          <p:nvPr userDrawn="1"/>
        </p:nvPicPr>
        <p:blipFill rotWithShape="1">
          <a:blip r:embed="rId2">
            <a:alphaModFix/>
          </a:blip>
          <a:srcRect/>
          <a:stretch/>
        </p:blipFill>
        <p:spPr>
          <a:xfrm>
            <a:off x="0" y="755604"/>
            <a:ext cx="12192000" cy="5317937"/>
          </a:xfrm>
          <a:prstGeom prst="rect">
            <a:avLst/>
          </a:prstGeom>
          <a:noFill/>
          <a:ln>
            <a:noFill/>
          </a:ln>
        </p:spPr>
      </p:pic>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C:\Users\amerten\Downloads\RTI Arkansas Logo (2).png"/>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5">
            <a:alphaModFix/>
          </a:blip>
          <a:srcRect/>
          <a:stretch/>
        </p:blipFill>
        <p:spPr>
          <a:xfrm>
            <a:off x="8890089" y="6254758"/>
            <a:ext cx="3077845" cy="474980"/>
          </a:xfrm>
          <a:prstGeom prst="rect">
            <a:avLst/>
          </a:prstGeom>
          <a:solidFill>
            <a:schemeClr val="bg1"/>
          </a:solidFill>
          <a:ln>
            <a:noFill/>
          </a:ln>
        </p:spPr>
      </p:pic>
      <p:sp>
        <p:nvSpPr>
          <p:cNvPr id="2" name="Title 1"/>
          <p:cNvSpPr>
            <a:spLocks noGrp="1"/>
          </p:cNvSpPr>
          <p:nvPr>
            <p:ph type="title"/>
          </p:nvPr>
        </p:nvSpPr>
        <p:spPr>
          <a:xfrm>
            <a:off x="3217847" y="2092351"/>
            <a:ext cx="5756305" cy="2830027"/>
          </a:xfrm>
        </p:spPr>
        <p:txBody>
          <a:bodyPr>
            <a:normAutofit/>
          </a:bodyPr>
          <a:lstStyle>
            <a:lvl1pPr algn="ctr">
              <a:defRPr sz="5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917551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112;p19"/>
          <p:cNvSpPr/>
          <p:nvPr userDrawn="1"/>
        </p:nvSpPr>
        <p:spPr>
          <a:xfrm>
            <a:off x="0" y="762288"/>
            <a:ext cx="7773823" cy="5311253"/>
          </a:xfrm>
          <a:prstGeom prst="rect">
            <a:avLst/>
          </a:prstGeom>
          <a:gradFill>
            <a:gsLst>
              <a:gs pos="0">
                <a:srgbClr val="428CCE"/>
              </a:gs>
              <a:gs pos="25000">
                <a:srgbClr val="428CCE"/>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1" name="Google Shape;113;p19"/>
          <p:cNvPicPr preferRelativeResize="0"/>
          <p:nvPr userDrawn="1"/>
        </p:nvPicPr>
        <p:blipFill rotWithShape="1">
          <a:blip r:embed="rId5">
            <a:alphaModFix/>
          </a:blip>
          <a:srcRect l="36238"/>
          <a:stretch/>
        </p:blipFill>
        <p:spPr>
          <a:xfrm>
            <a:off x="0" y="734939"/>
            <a:ext cx="7862131" cy="5345286"/>
          </a:xfrm>
          <a:prstGeom prst="rect">
            <a:avLst/>
          </a:prstGeom>
          <a:noFill/>
          <a:ln>
            <a:noFill/>
          </a:ln>
        </p:spPr>
      </p:pic>
      <p:sp>
        <p:nvSpPr>
          <p:cNvPr id="12" name="Content Placeholder 2"/>
          <p:cNvSpPr>
            <a:spLocks noGrp="1"/>
          </p:cNvSpPr>
          <p:nvPr>
            <p:ph idx="1"/>
          </p:nvPr>
        </p:nvSpPr>
        <p:spPr>
          <a:xfrm>
            <a:off x="5795734" y="981103"/>
            <a:ext cx="6172200" cy="4873625"/>
          </a:xfrm>
        </p:spPr>
        <p:txBody>
          <a:bodyPr/>
          <a:lstStyle>
            <a:lvl1pPr>
              <a:defRPr sz="2800"/>
            </a:lvl1pPr>
            <a:lvl2pPr>
              <a:defRPr sz="2600"/>
            </a:lvl2pPr>
            <a:lvl3pPr>
              <a:defRPr sz="2400"/>
            </a:lvl3pPr>
            <a:lvl4pPr>
              <a:defRPr sz="22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p:cNvSpPr>
            <a:spLocks noGrp="1"/>
          </p:cNvSpPr>
          <p:nvPr>
            <p:ph type="title"/>
          </p:nvPr>
        </p:nvSpPr>
        <p:spPr>
          <a:xfrm>
            <a:off x="339695" y="2002902"/>
            <a:ext cx="4155393" cy="2830027"/>
          </a:xfrm>
        </p:spPr>
        <p:txBody>
          <a:bodyPr>
            <a:normAutofit/>
          </a:bodyPr>
          <a:lstStyle>
            <a:lvl1pPr algn="ctr">
              <a:defRPr sz="5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7252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grpSp>
        <p:nvGrpSpPr>
          <p:cNvPr id="10" name="Google Shape;411;p52"/>
          <p:cNvGrpSpPr/>
          <p:nvPr userDrawn="1"/>
        </p:nvGrpSpPr>
        <p:grpSpPr>
          <a:xfrm>
            <a:off x="-426720" y="177404"/>
            <a:ext cx="12618720" cy="5995332"/>
            <a:chOff x="-417513" y="0"/>
            <a:chExt cx="12584114" cy="6853238"/>
          </a:xfrm>
        </p:grpSpPr>
        <p:sp>
          <p:nvSpPr>
            <p:cNvPr id="11" name="Google Shape;412;p52"/>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413;p52"/>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414;p52"/>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415;p52"/>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416;p52"/>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417;p52"/>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418;p52"/>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419;p52"/>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420;p52"/>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421;p52"/>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422;p52"/>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423;p52"/>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424;p52"/>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425;p52"/>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426;p52"/>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427;p52"/>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428;p52"/>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429;p52"/>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430;p52"/>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431;p52"/>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432;p52"/>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6" name="Title 1"/>
          <p:cNvSpPr>
            <a:spLocks noGrp="1"/>
          </p:cNvSpPr>
          <p:nvPr>
            <p:ph type="title"/>
          </p:nvPr>
        </p:nvSpPr>
        <p:spPr>
          <a:xfrm>
            <a:off x="0" y="635289"/>
            <a:ext cx="12192000" cy="1091911"/>
          </a:xfrm>
        </p:spPr>
        <p:txBody>
          <a:bodyPr>
            <a:normAutofit/>
          </a:bodyPr>
          <a:lstStyle>
            <a:lvl1pPr algn="ctr">
              <a:defRPr sz="5400">
                <a:latin typeface="+mn-lt"/>
              </a:defRPr>
            </a:lvl1pPr>
          </a:lstStyle>
          <a:p>
            <a:r>
              <a:rPr lang="en-US" dirty="0"/>
              <a:t>Click to edit Master title style</a:t>
            </a:r>
          </a:p>
        </p:txBody>
      </p:sp>
      <p:sp>
        <p:nvSpPr>
          <p:cNvPr id="37" name="Content Placeholder 2"/>
          <p:cNvSpPr>
            <a:spLocks noGrp="1"/>
          </p:cNvSpPr>
          <p:nvPr>
            <p:ph idx="1"/>
          </p:nvPr>
        </p:nvSpPr>
        <p:spPr>
          <a:xfrm>
            <a:off x="838200" y="1815238"/>
            <a:ext cx="10515600"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2536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grpSp>
        <p:nvGrpSpPr>
          <p:cNvPr id="10" name="Google Shape;411;p52"/>
          <p:cNvGrpSpPr/>
          <p:nvPr userDrawn="1"/>
        </p:nvGrpSpPr>
        <p:grpSpPr>
          <a:xfrm>
            <a:off x="-426720" y="177404"/>
            <a:ext cx="12618720" cy="5995332"/>
            <a:chOff x="-417513" y="0"/>
            <a:chExt cx="12584114" cy="6853238"/>
          </a:xfrm>
        </p:grpSpPr>
        <p:sp>
          <p:nvSpPr>
            <p:cNvPr id="11" name="Google Shape;412;p52"/>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413;p52"/>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414;p52"/>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415;p52"/>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416;p52"/>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417;p52"/>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418;p52"/>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419;p52"/>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420;p52"/>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421;p52"/>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422;p52"/>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423;p52"/>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424;p52"/>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425;p52"/>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426;p52"/>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427;p52"/>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428;p52"/>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429;p52"/>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430;p52"/>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431;p52"/>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432;p52"/>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2" name="Google Shape;433;p52"/>
          <p:cNvGrpSpPr/>
          <p:nvPr userDrawn="1"/>
        </p:nvGrpSpPr>
        <p:grpSpPr>
          <a:xfrm>
            <a:off x="800144" y="1699589"/>
            <a:ext cx="3674476" cy="3470421"/>
            <a:chOff x="697883" y="1816768"/>
            <a:chExt cx="3674476" cy="3470421"/>
          </a:xfrm>
        </p:grpSpPr>
        <p:sp>
          <p:nvSpPr>
            <p:cNvPr id="33" name="Google Shape;434;p52"/>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435;p52"/>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436;p52"/>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7" name="Content Placeholder 2"/>
          <p:cNvSpPr>
            <a:spLocks noGrp="1"/>
          </p:cNvSpPr>
          <p:nvPr>
            <p:ph idx="1"/>
          </p:nvPr>
        </p:nvSpPr>
        <p:spPr>
          <a:xfrm>
            <a:off x="5175056" y="1125772"/>
            <a:ext cx="6392932"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itle 1"/>
          <p:cNvSpPr>
            <a:spLocks noGrp="1"/>
          </p:cNvSpPr>
          <p:nvPr>
            <p:ph type="title"/>
          </p:nvPr>
        </p:nvSpPr>
        <p:spPr>
          <a:xfrm>
            <a:off x="800145" y="2275661"/>
            <a:ext cx="3674476" cy="2621947"/>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1829092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566;p66"/>
          <p:cNvSpPr/>
          <p:nvPr userDrawn="1"/>
        </p:nvSpPr>
        <p:spPr>
          <a:xfrm>
            <a:off x="0" y="276302"/>
            <a:ext cx="2013557" cy="5797240"/>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11" name="Google Shape;567;p66"/>
          <p:cNvSpPr txBox="1">
            <a:spLocks/>
          </p:cNvSpPr>
          <p:nvPr userDrawn="1"/>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rgbClr val="FFFFFF"/>
              </a:buClr>
              <a:buSzPts val="2200"/>
              <a:buFont typeface="Calibri"/>
              <a:buNone/>
            </a:pPr>
            <a:endParaRPr lang="en-US" sz="2400" dirty="0">
              <a:solidFill>
                <a:srgbClr val="FFFFFF"/>
              </a:solidFill>
              <a:latin typeface="Calibri"/>
              <a:ea typeface="Calibri"/>
              <a:cs typeface="Calibri"/>
              <a:sym typeface="Calibri"/>
            </a:endParaRPr>
          </a:p>
        </p:txBody>
      </p:sp>
      <p:sp>
        <p:nvSpPr>
          <p:cNvPr id="13" name="Content Placeholder 2"/>
          <p:cNvSpPr>
            <a:spLocks noGrp="1"/>
          </p:cNvSpPr>
          <p:nvPr>
            <p:ph idx="1"/>
          </p:nvPr>
        </p:nvSpPr>
        <p:spPr>
          <a:xfrm>
            <a:off x="3965248" y="1815238"/>
            <a:ext cx="7388551"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15" name="Content Placeholder 2"/>
          <p:cNvSpPr>
            <a:spLocks noGrp="1"/>
          </p:cNvSpPr>
          <p:nvPr>
            <p:ph idx="10"/>
          </p:nvPr>
        </p:nvSpPr>
        <p:spPr>
          <a:xfrm>
            <a:off x="949980" y="2011821"/>
            <a:ext cx="2232260" cy="1833786"/>
          </a:xfrm>
        </p:spPr>
        <p:txBody>
          <a:bodyPr anchor="ctr">
            <a:normAutofit/>
          </a:bodyPr>
          <a:lstStyle>
            <a:lvl1pPr marL="0" indent="0" algn="ctr">
              <a:buNone/>
              <a:defRPr sz="2400">
                <a:solidFill>
                  <a:schemeClr val="bg1"/>
                </a:solidFill>
              </a:defRPr>
            </a:lvl1pPr>
            <a:lvl2pPr>
              <a:defRPr sz="2600"/>
            </a:lvl2pPr>
            <a:lvl3pPr>
              <a:defRPr sz="2400"/>
            </a:lvl3pPr>
            <a:lvl4pPr>
              <a:defRPr sz="2200"/>
            </a:lvl4pPr>
            <a:lvl5pPr>
              <a:defRPr sz="2000"/>
            </a:lvl5pPr>
          </a:lstStyle>
          <a:p>
            <a:pPr lvl="0"/>
            <a:r>
              <a:rPr lang="en-US" dirty="0"/>
              <a:t>Edit Master text styles</a:t>
            </a:r>
          </a:p>
        </p:txBody>
      </p:sp>
    </p:spTree>
    <p:extLst>
      <p:ext uri="{BB962C8B-B14F-4D97-AF65-F5344CB8AC3E}">
        <p14:creationId xmlns:p14="http://schemas.microsoft.com/office/powerpoint/2010/main" val="1385933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566;p66"/>
          <p:cNvSpPr/>
          <p:nvPr userDrawn="1"/>
        </p:nvSpPr>
        <p:spPr>
          <a:xfrm>
            <a:off x="0" y="276302"/>
            <a:ext cx="2013557" cy="5797240"/>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11" name="Google Shape;567;p66"/>
          <p:cNvSpPr txBox="1">
            <a:spLocks/>
          </p:cNvSpPr>
          <p:nvPr userDrawn="1"/>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rgbClr val="FFFFFF"/>
              </a:buClr>
              <a:buSzPts val="2200"/>
              <a:buFont typeface="Calibri"/>
              <a:buNone/>
            </a:pPr>
            <a:endParaRPr lang="en-US" sz="2400" dirty="0">
              <a:solidFill>
                <a:srgbClr val="FFFFFF"/>
              </a:solidFill>
              <a:latin typeface="Calibri"/>
              <a:ea typeface="Calibri"/>
              <a:cs typeface="Calibri"/>
              <a:sym typeface="Calibri"/>
            </a:endParaRPr>
          </a:p>
        </p:txBody>
      </p:sp>
      <p:sp>
        <p:nvSpPr>
          <p:cNvPr id="13" name="Content Placeholder 2"/>
          <p:cNvSpPr>
            <a:spLocks noGrp="1"/>
          </p:cNvSpPr>
          <p:nvPr>
            <p:ph idx="1"/>
          </p:nvPr>
        </p:nvSpPr>
        <p:spPr>
          <a:xfrm>
            <a:off x="3965248" y="1815238"/>
            <a:ext cx="7388551"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14" name="Content Placeholder 2"/>
          <p:cNvSpPr>
            <a:spLocks noGrp="1"/>
          </p:cNvSpPr>
          <p:nvPr>
            <p:ph idx="10"/>
          </p:nvPr>
        </p:nvSpPr>
        <p:spPr>
          <a:xfrm>
            <a:off x="949980" y="2011821"/>
            <a:ext cx="2232260" cy="1833786"/>
          </a:xfrm>
        </p:spPr>
        <p:txBody>
          <a:bodyPr anchor="ctr">
            <a:normAutofit/>
          </a:bodyPr>
          <a:lstStyle>
            <a:lvl1pPr marL="0" indent="0" algn="ctr">
              <a:buNone/>
              <a:defRPr sz="2400">
                <a:solidFill>
                  <a:schemeClr val="bg1"/>
                </a:solidFill>
              </a:defRPr>
            </a:lvl1pPr>
            <a:lvl2pPr>
              <a:defRPr sz="2600"/>
            </a:lvl2pPr>
            <a:lvl3pPr>
              <a:defRPr sz="2400"/>
            </a:lvl3pPr>
            <a:lvl4pPr>
              <a:defRPr sz="2200"/>
            </a:lvl4pPr>
            <a:lvl5pPr>
              <a:defRPr sz="2000"/>
            </a:lvl5pPr>
          </a:lstStyle>
          <a:p>
            <a:pPr lvl="0"/>
            <a:r>
              <a:rPr lang="en-US" dirty="0"/>
              <a:t>Edit Master text styles</a:t>
            </a:r>
          </a:p>
        </p:txBody>
      </p:sp>
    </p:spTree>
    <p:extLst>
      <p:ext uri="{BB962C8B-B14F-4D97-AF65-F5344CB8AC3E}">
        <p14:creationId xmlns:p14="http://schemas.microsoft.com/office/powerpoint/2010/main" val="2463532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566;p66"/>
          <p:cNvSpPr/>
          <p:nvPr userDrawn="1"/>
        </p:nvSpPr>
        <p:spPr>
          <a:xfrm>
            <a:off x="0" y="276302"/>
            <a:ext cx="2013557" cy="5797240"/>
          </a:xfrm>
          <a:prstGeom prst="rect">
            <a:avLst/>
          </a:pr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11" name="Google Shape;567;p66"/>
          <p:cNvSpPr txBox="1">
            <a:spLocks/>
          </p:cNvSpPr>
          <p:nvPr userDrawn="1"/>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rgbClr val="FFFFFF"/>
              </a:buClr>
              <a:buSzPts val="2200"/>
              <a:buFont typeface="Calibri"/>
              <a:buNone/>
            </a:pPr>
            <a:endParaRPr lang="en-US" sz="2400" dirty="0">
              <a:solidFill>
                <a:srgbClr val="FFFFFF"/>
              </a:solidFill>
              <a:latin typeface="Calibri"/>
              <a:ea typeface="Calibri"/>
              <a:cs typeface="Calibri"/>
              <a:sym typeface="Calibri"/>
            </a:endParaRPr>
          </a:p>
        </p:txBody>
      </p:sp>
      <p:sp>
        <p:nvSpPr>
          <p:cNvPr id="13" name="Content Placeholder 2"/>
          <p:cNvSpPr>
            <a:spLocks noGrp="1"/>
          </p:cNvSpPr>
          <p:nvPr>
            <p:ph idx="1"/>
          </p:nvPr>
        </p:nvSpPr>
        <p:spPr>
          <a:xfrm>
            <a:off x="3965248" y="1815238"/>
            <a:ext cx="7388551"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14" name="Content Placeholder 2"/>
          <p:cNvSpPr>
            <a:spLocks noGrp="1"/>
          </p:cNvSpPr>
          <p:nvPr>
            <p:ph idx="10"/>
          </p:nvPr>
        </p:nvSpPr>
        <p:spPr>
          <a:xfrm>
            <a:off x="949980" y="2011821"/>
            <a:ext cx="2232260" cy="1833786"/>
          </a:xfrm>
        </p:spPr>
        <p:txBody>
          <a:bodyPr anchor="ctr">
            <a:normAutofit/>
          </a:bodyPr>
          <a:lstStyle>
            <a:lvl1pPr marL="0" indent="0" algn="ctr">
              <a:buNone/>
              <a:defRPr sz="2400">
                <a:solidFill>
                  <a:schemeClr val="bg1"/>
                </a:solidFill>
              </a:defRPr>
            </a:lvl1pPr>
            <a:lvl2pPr>
              <a:defRPr sz="2600"/>
            </a:lvl2pPr>
            <a:lvl3pPr>
              <a:defRPr sz="2400"/>
            </a:lvl3pPr>
            <a:lvl4pPr>
              <a:defRPr sz="2200"/>
            </a:lvl4pPr>
            <a:lvl5pPr>
              <a:defRPr sz="2000"/>
            </a:lvl5pPr>
          </a:lstStyle>
          <a:p>
            <a:pPr lvl="0"/>
            <a:r>
              <a:rPr lang="en-US" dirty="0"/>
              <a:t>Edit Master text styles</a:t>
            </a:r>
          </a:p>
        </p:txBody>
      </p:sp>
    </p:spTree>
    <p:extLst>
      <p:ext uri="{BB962C8B-B14F-4D97-AF65-F5344CB8AC3E}">
        <p14:creationId xmlns:p14="http://schemas.microsoft.com/office/powerpoint/2010/main" val="224517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mp; Content">
  <p:cSld name="Title &amp; Content">
    <p:spTree>
      <p:nvGrpSpPr>
        <p:cNvPr id="1" name="Shape 274"/>
        <p:cNvGrpSpPr/>
        <p:nvPr/>
      </p:nvGrpSpPr>
      <p:grpSpPr>
        <a:xfrm>
          <a:off x="0" y="0"/>
          <a:ext cx="0" cy="0"/>
          <a:chOff x="0" y="0"/>
          <a:chExt cx="0" cy="0"/>
        </a:xfrm>
      </p:grpSpPr>
      <p:sp>
        <p:nvSpPr>
          <p:cNvPr id="275" name="Google Shape;275;p53"/>
          <p:cNvSpPr txBox="1">
            <a:spLocks noGrp="1"/>
          </p:cNvSpPr>
          <p:nvPr>
            <p:ph type="ctrTitle"/>
          </p:nvPr>
        </p:nvSpPr>
        <p:spPr>
          <a:xfrm>
            <a:off x="1416424" y="315540"/>
            <a:ext cx="9144000" cy="1271213"/>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6" name="Google Shape;276;p53"/>
          <p:cNvSpPr txBox="1">
            <a:spLocks noGrp="1"/>
          </p:cNvSpPr>
          <p:nvPr>
            <p:ph type="body" idx="1"/>
          </p:nvPr>
        </p:nvSpPr>
        <p:spPr>
          <a:xfrm>
            <a:off x="1416050" y="1917700"/>
            <a:ext cx="9144000" cy="3325813"/>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13841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3" name="Content Placeholder 2"/>
          <p:cNvSpPr>
            <a:spLocks noGrp="1"/>
          </p:cNvSpPr>
          <p:nvPr>
            <p:ph idx="1"/>
          </p:nvPr>
        </p:nvSpPr>
        <p:spPr>
          <a:xfrm>
            <a:off x="838200" y="1815238"/>
            <a:ext cx="10515600"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C:\Users\amerten\Downloads\RTI Arkansas Logo (2).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sp>
        <p:nvSpPr>
          <p:cNvPr id="8" name="Rectangle 7"/>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pic>
        <p:nvPicPr>
          <p:cNvPr id="13"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1257487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39000">
              <a:srgbClr val="2E4488">
                <a:lumMod val="99000"/>
                <a:lumOff val="1000"/>
              </a:srgbClr>
            </a:gs>
            <a:gs pos="70000">
              <a:schemeClr val="accent5">
                <a:lumMod val="91000"/>
              </a:schemeClr>
            </a:gs>
            <a:gs pos="55000">
              <a:schemeClr val="accent5">
                <a:lumMod val="77000"/>
              </a:schemeClr>
            </a:gs>
            <a:gs pos="85000">
              <a:schemeClr val="accent1">
                <a:lumMod val="75000"/>
              </a:schemeClr>
            </a:gs>
          </a:gsLst>
          <a:lin ang="9000000" scaled="0"/>
        </a:gradFill>
        <a:effectLst/>
      </p:bgPr>
    </p:bg>
    <p:spTree>
      <p:nvGrpSpPr>
        <p:cNvPr id="1" name=""/>
        <p:cNvGrpSpPr/>
        <p:nvPr/>
      </p:nvGrpSpPr>
      <p:grpSpPr>
        <a:xfrm>
          <a:off x="0" y="0"/>
          <a:ext cx="0" cy="0"/>
          <a:chOff x="0" y="0"/>
          <a:chExt cx="0" cy="0"/>
        </a:xfrm>
      </p:grpSpPr>
      <p:sp>
        <p:nvSpPr>
          <p:cNvPr id="8" name="Rectangle 7"/>
          <p:cNvSpPr/>
          <p:nvPr userDrawn="1"/>
        </p:nvSpPr>
        <p:spPr>
          <a:xfrm>
            <a:off x="0" y="5830784"/>
            <a:ext cx="12192001" cy="1027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Shape 109"/>
          <p:cNvPicPr/>
          <p:nvPr userDrawn="1"/>
        </p:nvPicPr>
        <p:blipFill rotWithShape="1">
          <a:blip r:embed="rId2">
            <a:alphaModFix/>
          </a:blip>
          <a:srcRect/>
          <a:stretch/>
        </p:blipFill>
        <p:spPr>
          <a:xfrm>
            <a:off x="8880271" y="6151904"/>
            <a:ext cx="3077845" cy="474980"/>
          </a:xfrm>
          <a:prstGeom prst="rect">
            <a:avLst/>
          </a:prstGeom>
          <a:noFill/>
          <a:ln>
            <a:noFill/>
          </a:ln>
        </p:spPr>
      </p:pic>
      <p:pic>
        <p:nvPicPr>
          <p:cNvPr id="10" name="Picture 9"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1786" y="6178381"/>
            <a:ext cx="2377440" cy="422025"/>
          </a:xfrm>
          <a:prstGeom prst="rect">
            <a:avLst/>
          </a:prstGeom>
          <a:noFill/>
          <a:ln>
            <a:noFill/>
          </a:ln>
        </p:spPr>
      </p:pic>
      <p:pic>
        <p:nvPicPr>
          <p:cNvPr id="11" name="Picture 2" descr="cid:image002.png@01D16AFF.B10E1570"/>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98452" y="5891797"/>
            <a:ext cx="1361212" cy="117971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0" y="5755413"/>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882267" y="2535448"/>
            <a:ext cx="10515600" cy="1325563"/>
          </a:xfrm>
          <a:prstGeom prst="rect">
            <a:avLst/>
          </a:prstGeom>
        </p:spPr>
        <p:txBody>
          <a:bodyPr>
            <a:normAutofit/>
          </a:bodyPr>
          <a:lstStyle>
            <a:lvl1pPr>
              <a:defRPr sz="6000">
                <a:latin typeface="+mn-lt"/>
              </a:defRPr>
            </a:lvl1pPr>
          </a:lstStyle>
          <a:p>
            <a:r>
              <a:rPr lang="en-US" dirty="0"/>
              <a:t>Click to edit Master title style</a:t>
            </a:r>
          </a:p>
        </p:txBody>
      </p:sp>
    </p:spTree>
    <p:extLst>
      <p:ext uri="{BB962C8B-B14F-4D97-AF65-F5344CB8AC3E}">
        <p14:creationId xmlns:p14="http://schemas.microsoft.com/office/powerpoint/2010/main" val="3672022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18223"/>
            <a:ext cx="5181600" cy="42553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18223"/>
            <a:ext cx="5181600" cy="42553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7" name="Rectangle 16"/>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20"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21" name="Title 1"/>
          <p:cNvSpPr>
            <a:spLocks noGrp="1"/>
          </p:cNvSpPr>
          <p:nvPr>
            <p:ph type="title"/>
          </p:nvPr>
        </p:nvSpPr>
        <p:spPr>
          <a:xfrm>
            <a:off x="0" y="635289"/>
            <a:ext cx="12192000" cy="1130011"/>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2049631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7" y="1780123"/>
            <a:ext cx="5157787" cy="670977"/>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4023"/>
            <a:ext cx="5157787" cy="35695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780123"/>
            <a:ext cx="5183188" cy="670977"/>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4023"/>
            <a:ext cx="5183188" cy="35695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ectangle 15"/>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9" name="Rectangle 1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22"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23" name="Title 1"/>
          <p:cNvSpPr>
            <a:spLocks noGrp="1"/>
          </p:cNvSpPr>
          <p:nvPr>
            <p:ph type="title"/>
          </p:nvPr>
        </p:nvSpPr>
        <p:spPr>
          <a:xfrm>
            <a:off x="0" y="635289"/>
            <a:ext cx="12192000" cy="1091911"/>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946167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Rectangle 11"/>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5" name="Rectangle 14"/>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8"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9" name="Title 1"/>
          <p:cNvSpPr>
            <a:spLocks noGrp="1"/>
          </p:cNvSpPr>
          <p:nvPr>
            <p:ph type="title"/>
          </p:nvPr>
        </p:nvSpPr>
        <p:spPr>
          <a:xfrm>
            <a:off x="0" y="635289"/>
            <a:ext cx="12192000" cy="1079211"/>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2048093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8" name="Rectangle 7"/>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1"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2538010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2276002"/>
          </a:xfrm>
        </p:spPr>
        <p:txBody>
          <a:bodyPr anchor="b">
            <a:noAutofit/>
          </a:bodyPr>
          <a:lstStyle>
            <a:lvl1pPr>
              <a:defRPr sz="54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800"/>
            </a:lvl1pPr>
            <a:lvl2pPr>
              <a:defRPr sz="2600"/>
            </a:lvl2pPr>
            <a:lvl3pPr>
              <a:defRPr sz="2400"/>
            </a:lvl3pPr>
            <a:lvl4pPr>
              <a:defRPr sz="22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832100"/>
            <a:ext cx="3932237" cy="30368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Rectangle 7"/>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1" name="Rectangle 10"/>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4"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3850559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Rectangle 7"/>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1" name="Rectangle 10"/>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4"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5" name="Title 1"/>
          <p:cNvSpPr>
            <a:spLocks noGrp="1"/>
          </p:cNvSpPr>
          <p:nvPr>
            <p:ph type="title"/>
          </p:nvPr>
        </p:nvSpPr>
        <p:spPr>
          <a:xfrm>
            <a:off x="839788" y="457200"/>
            <a:ext cx="3932237" cy="2276002"/>
          </a:xfrm>
        </p:spPr>
        <p:txBody>
          <a:bodyPr anchor="b">
            <a:noAutofit/>
          </a:bodyPr>
          <a:lstStyle>
            <a:lvl1pPr>
              <a:defRPr sz="5400"/>
            </a:lvl1pPr>
          </a:lstStyle>
          <a:p>
            <a:r>
              <a:rPr lang="en-US" dirty="0"/>
              <a:t>Click to edit Master title style</a:t>
            </a:r>
          </a:p>
        </p:txBody>
      </p:sp>
      <p:sp>
        <p:nvSpPr>
          <p:cNvPr id="16" name="Text Placeholder 3"/>
          <p:cNvSpPr>
            <a:spLocks noGrp="1"/>
          </p:cNvSpPr>
          <p:nvPr>
            <p:ph type="body" sz="half" idx="2"/>
          </p:nvPr>
        </p:nvSpPr>
        <p:spPr>
          <a:xfrm>
            <a:off x="839788" y="2832100"/>
            <a:ext cx="3932237" cy="30368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34315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4156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journals.sagepub.com/home/pbi/" TargetMode="External"/><Relationship Id="rId3" Type="http://schemas.openxmlformats.org/officeDocument/2006/relationships/hyperlink" Target="http://www.pbisforum.org/" TargetMode="External"/><Relationship Id="rId7" Type="http://schemas.openxmlformats.org/officeDocument/2006/relationships/hyperlink" Target="http://www.pbis.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cce.astate.edu/pbis" TargetMode="External"/><Relationship Id="rId5" Type="http://schemas.openxmlformats.org/officeDocument/2006/relationships/hyperlink" Target="https://pbismissouri.org/summer-training-institute/" TargetMode="External"/><Relationship Id="rId4" Type="http://schemas.openxmlformats.org/officeDocument/2006/relationships/hyperlink" Target="https://www.apbs.org/conference/" TargetMode="External"/><Relationship Id="rId9" Type="http://schemas.openxmlformats.org/officeDocument/2006/relationships/hyperlink" Target="https://osepideasthatwork.org/sites/default/files/ClassroomPBIS_508.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pbisapps.org/Resources/SWIS%20Publications/SWPBIS%20Tiered%20Fidelity%20Inventory%20(TFI).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cce.astate.edu/pbis/wp-content/uploads/2017/02/TFI-Action-Plan-1-1.docx"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hyperlink" Target="https://pbismissouri.org/wp-content/uploads/2018/08/Tier-2-2018_Ch.-9.pdf" TargetMode="External"/><Relationship Id="rId2" Type="http://schemas.openxmlformats.org/officeDocument/2006/relationships/hyperlink" Target="https://learningforward.org/standards-for-professional-learning" TargetMode="Externa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Professional Learning </a:t>
            </a:r>
            <a:br>
              <a:rPr lang="en-US" b="1" dirty="0"/>
            </a:br>
            <a:r>
              <a:rPr lang="en-US" b="1" dirty="0"/>
              <a:t>for PBIS Tier II</a:t>
            </a:r>
          </a:p>
        </p:txBody>
      </p:sp>
      <p:sp>
        <p:nvSpPr>
          <p:cNvPr id="3" name="TextBox 2">
            <a:extLst>
              <a:ext uri="{FF2B5EF4-FFF2-40B4-BE49-F238E27FC236}">
                <a16:creationId xmlns:a16="http://schemas.microsoft.com/office/drawing/2014/main" id="{8A274DF4-A166-4AC2-9B2E-5D22DEE27ABA}"/>
              </a:ext>
            </a:extLst>
          </p:cNvPr>
          <p:cNvSpPr txBox="1"/>
          <p:nvPr/>
        </p:nvSpPr>
        <p:spPr>
          <a:xfrm>
            <a:off x="2863109" y="6371303"/>
            <a:ext cx="4695974" cy="246221"/>
          </a:xfrm>
          <a:prstGeom prst="rect">
            <a:avLst/>
          </a:prstGeom>
          <a:noFill/>
        </p:spPr>
        <p:txBody>
          <a:bodyPr wrap="square" rtlCol="0">
            <a:spAutoFit/>
          </a:bodyPr>
          <a:lstStyle/>
          <a:p>
            <a:r>
              <a:rPr lang="en-US" sz="1000" dirty="0">
                <a:solidFill>
                  <a:schemeClr val="bg1"/>
                </a:solidFill>
              </a:rPr>
              <a:t>Images in this module were obtained at google.com/images unless otherwise specified.</a:t>
            </a:r>
          </a:p>
        </p:txBody>
      </p:sp>
    </p:spTree>
    <p:extLst>
      <p:ext uri="{BB962C8B-B14F-4D97-AF65-F5344CB8AC3E}">
        <p14:creationId xmlns:p14="http://schemas.microsoft.com/office/powerpoint/2010/main" val="3387269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1D3A8-591C-497A-8C65-F19700A5A17F}"/>
              </a:ext>
            </a:extLst>
          </p:cNvPr>
          <p:cNvSpPr>
            <a:spLocks noGrp="1"/>
          </p:cNvSpPr>
          <p:nvPr>
            <p:ph type="title"/>
          </p:nvPr>
        </p:nvSpPr>
        <p:spPr/>
        <p:txBody>
          <a:bodyPr/>
          <a:lstStyle/>
          <a:p>
            <a:r>
              <a:rPr lang="en-US" dirty="0"/>
              <a:t>Before Tier II Kick-off</a:t>
            </a:r>
          </a:p>
        </p:txBody>
      </p:sp>
      <p:sp>
        <p:nvSpPr>
          <p:cNvPr id="3" name="Content Placeholder 2">
            <a:extLst>
              <a:ext uri="{FF2B5EF4-FFF2-40B4-BE49-F238E27FC236}">
                <a16:creationId xmlns:a16="http://schemas.microsoft.com/office/drawing/2014/main" id="{A031D199-F892-42AC-B630-8A583C541776}"/>
              </a:ext>
            </a:extLst>
          </p:cNvPr>
          <p:cNvSpPr>
            <a:spLocks noGrp="1"/>
          </p:cNvSpPr>
          <p:nvPr>
            <p:ph idx="1"/>
          </p:nvPr>
        </p:nvSpPr>
        <p:spPr>
          <a:xfrm>
            <a:off x="838200" y="2051222"/>
            <a:ext cx="10515600" cy="3854278"/>
          </a:xfrm>
        </p:spPr>
        <p:txBody>
          <a:bodyPr/>
          <a:lstStyle/>
          <a:p>
            <a:pPr marL="173736" indent="-173736"/>
            <a:r>
              <a:rPr lang="en-US" dirty="0"/>
              <a:t>Tier I overview for new staff</a:t>
            </a:r>
          </a:p>
          <a:p>
            <a:pPr marL="173736" indent="-173736"/>
            <a:r>
              <a:rPr lang="en-US" dirty="0"/>
              <a:t>Review of Tier I components</a:t>
            </a:r>
          </a:p>
          <a:p>
            <a:pPr marL="173736" indent="-173736"/>
            <a:r>
              <a:rPr lang="en-US" dirty="0"/>
              <a:t>Overview of Tier II and how it links to Tier I  </a:t>
            </a:r>
          </a:p>
          <a:p>
            <a:pPr marL="173736" indent="-173736"/>
            <a:r>
              <a:rPr lang="en-US" dirty="0"/>
              <a:t>Interventions currently available</a:t>
            </a:r>
            <a:endParaRPr lang="en-US" u="sng" dirty="0"/>
          </a:p>
          <a:p>
            <a:pPr marL="173736" indent="-173736"/>
            <a:r>
              <a:rPr lang="en-US" dirty="0"/>
              <a:t>How to refer a student for Tier II interventions</a:t>
            </a:r>
          </a:p>
          <a:p>
            <a:pPr marL="173736" indent="-173736"/>
            <a:r>
              <a:rPr lang="en-US" dirty="0"/>
              <a:t>What information and data should accompany the referral</a:t>
            </a:r>
          </a:p>
        </p:txBody>
      </p:sp>
    </p:spTree>
    <p:extLst>
      <p:ext uri="{BB962C8B-B14F-4D97-AF65-F5344CB8AC3E}">
        <p14:creationId xmlns:p14="http://schemas.microsoft.com/office/powerpoint/2010/main" val="914790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286B7-57D0-41BC-982C-A837A3D98F8C}"/>
              </a:ext>
            </a:extLst>
          </p:cNvPr>
          <p:cNvSpPr>
            <a:spLocks noGrp="1"/>
          </p:cNvSpPr>
          <p:nvPr>
            <p:ph type="title"/>
          </p:nvPr>
        </p:nvSpPr>
        <p:spPr/>
        <p:txBody>
          <a:bodyPr/>
          <a:lstStyle/>
          <a:p>
            <a:r>
              <a:rPr lang="en-US" dirty="0"/>
              <a:t>Important Tier II Topics</a:t>
            </a:r>
          </a:p>
        </p:txBody>
      </p:sp>
      <p:sp>
        <p:nvSpPr>
          <p:cNvPr id="3" name="Content Placeholder 2">
            <a:extLst>
              <a:ext uri="{FF2B5EF4-FFF2-40B4-BE49-F238E27FC236}">
                <a16:creationId xmlns:a16="http://schemas.microsoft.com/office/drawing/2014/main" id="{92E67153-89F0-4152-9A94-C9322E9B2AE2}"/>
              </a:ext>
            </a:extLst>
          </p:cNvPr>
          <p:cNvSpPr>
            <a:spLocks noGrp="1"/>
          </p:cNvSpPr>
          <p:nvPr>
            <p:ph idx="1"/>
          </p:nvPr>
        </p:nvSpPr>
        <p:spPr>
          <a:xfrm>
            <a:off x="838200" y="2051222"/>
            <a:ext cx="10515600" cy="3854278"/>
          </a:xfrm>
        </p:spPr>
        <p:txBody>
          <a:bodyPr>
            <a:normAutofit/>
          </a:bodyPr>
          <a:lstStyle/>
          <a:p>
            <a:pPr marL="173736" indent="-173736"/>
            <a:r>
              <a:rPr lang="en-US" dirty="0"/>
              <a:t>Function of behavior and how it relates to interventions</a:t>
            </a:r>
          </a:p>
          <a:p>
            <a:pPr marL="173736" indent="-173736"/>
            <a:r>
              <a:rPr lang="en-US" dirty="0"/>
              <a:t>Data decision rules </a:t>
            </a:r>
          </a:p>
          <a:p>
            <a:pPr marL="173736" indent="-173736"/>
            <a:r>
              <a:rPr lang="en-US" dirty="0"/>
              <a:t>Collecting baseline data and/or screener data</a:t>
            </a:r>
          </a:p>
        </p:txBody>
      </p:sp>
    </p:spTree>
    <p:extLst>
      <p:ext uri="{BB962C8B-B14F-4D97-AF65-F5344CB8AC3E}">
        <p14:creationId xmlns:p14="http://schemas.microsoft.com/office/powerpoint/2010/main" val="2726500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46053-DFF1-4F83-A4DB-F316FAE4B51E}"/>
              </a:ext>
            </a:extLst>
          </p:cNvPr>
          <p:cNvSpPr>
            <a:spLocks noGrp="1"/>
          </p:cNvSpPr>
          <p:nvPr>
            <p:ph type="title"/>
          </p:nvPr>
        </p:nvSpPr>
        <p:spPr/>
        <p:txBody>
          <a:bodyPr/>
          <a:lstStyle/>
          <a:p>
            <a:r>
              <a:rPr lang="en-US" dirty="0"/>
              <a:t>Provide Ongoing Tier II PL</a:t>
            </a:r>
          </a:p>
        </p:txBody>
      </p:sp>
      <p:sp>
        <p:nvSpPr>
          <p:cNvPr id="3" name="Content Placeholder 2">
            <a:extLst>
              <a:ext uri="{FF2B5EF4-FFF2-40B4-BE49-F238E27FC236}">
                <a16:creationId xmlns:a16="http://schemas.microsoft.com/office/drawing/2014/main" id="{F30B7EA2-AB77-43DF-90F3-59FFBFF2ACA2}"/>
              </a:ext>
            </a:extLst>
          </p:cNvPr>
          <p:cNvSpPr>
            <a:spLocks noGrp="1"/>
          </p:cNvSpPr>
          <p:nvPr>
            <p:ph idx="1"/>
          </p:nvPr>
        </p:nvSpPr>
        <p:spPr>
          <a:xfrm>
            <a:off x="838200" y="2051222"/>
            <a:ext cx="10515600" cy="3854278"/>
          </a:xfrm>
        </p:spPr>
        <p:txBody>
          <a:bodyPr/>
          <a:lstStyle/>
          <a:p>
            <a:pPr marL="50800" indent="0">
              <a:buNone/>
            </a:pPr>
            <a:r>
              <a:rPr lang="en-US" u="sng" dirty="0"/>
              <a:t>Throughout the year</a:t>
            </a:r>
          </a:p>
          <a:p>
            <a:pPr marL="457200" lvl="1" indent="-173736"/>
            <a:r>
              <a:rPr lang="en-US" dirty="0"/>
              <a:t>Training for staff supporting students in interventions:</a:t>
            </a:r>
          </a:p>
          <a:p>
            <a:pPr marL="914400" lvl="2" indent="-173736"/>
            <a:r>
              <a:rPr lang="en-US" dirty="0"/>
              <a:t>Their role in supporting the students</a:t>
            </a:r>
          </a:p>
          <a:p>
            <a:pPr marL="914400" lvl="2" indent="-173736"/>
            <a:r>
              <a:rPr lang="en-US" dirty="0"/>
              <a:t>How to use the daily progress report </a:t>
            </a:r>
          </a:p>
          <a:p>
            <a:pPr marL="457200" lvl="1" indent="-173736"/>
            <a:r>
              <a:rPr lang="en-US" dirty="0"/>
              <a:t>Training on any new interventions added</a:t>
            </a:r>
          </a:p>
        </p:txBody>
      </p:sp>
    </p:spTree>
    <p:extLst>
      <p:ext uri="{BB962C8B-B14F-4D97-AF65-F5344CB8AC3E}">
        <p14:creationId xmlns:p14="http://schemas.microsoft.com/office/powerpoint/2010/main" val="668958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4F89E-6BD1-484D-AFAC-F29891E5FACB}"/>
              </a:ext>
            </a:extLst>
          </p:cNvPr>
          <p:cNvSpPr>
            <a:spLocks noGrp="1"/>
          </p:cNvSpPr>
          <p:nvPr>
            <p:ph type="title"/>
          </p:nvPr>
        </p:nvSpPr>
        <p:spPr/>
        <p:txBody>
          <a:bodyPr/>
          <a:lstStyle/>
          <a:p>
            <a:r>
              <a:rPr lang="en-US" dirty="0"/>
              <a:t>Additional Training, as Needed</a:t>
            </a:r>
          </a:p>
        </p:txBody>
      </p:sp>
      <p:sp>
        <p:nvSpPr>
          <p:cNvPr id="3" name="Content Placeholder 2">
            <a:extLst>
              <a:ext uri="{FF2B5EF4-FFF2-40B4-BE49-F238E27FC236}">
                <a16:creationId xmlns:a16="http://schemas.microsoft.com/office/drawing/2014/main" id="{61FBC5A1-05F2-432F-8611-AE4182AF0549}"/>
              </a:ext>
            </a:extLst>
          </p:cNvPr>
          <p:cNvSpPr>
            <a:spLocks noGrp="1"/>
          </p:cNvSpPr>
          <p:nvPr>
            <p:ph idx="1"/>
          </p:nvPr>
        </p:nvSpPr>
        <p:spPr>
          <a:xfrm>
            <a:off x="838200" y="2063578"/>
            <a:ext cx="10515600" cy="3841922"/>
          </a:xfrm>
        </p:spPr>
        <p:txBody>
          <a:bodyPr/>
          <a:lstStyle/>
          <a:p>
            <a:pPr marL="173736" indent="-173736"/>
            <a:r>
              <a:rPr lang="en-US" dirty="0"/>
              <a:t>Provide training boosters, as suggested by data.</a:t>
            </a:r>
          </a:p>
          <a:p>
            <a:pPr marL="173736" indent="-173736"/>
            <a:r>
              <a:rPr lang="en-US" dirty="0"/>
              <a:t>Continue to provide PL on effective classroom practices:</a:t>
            </a:r>
          </a:p>
          <a:p>
            <a:pPr marL="457200" lvl="1" indent="-173736"/>
            <a:r>
              <a:rPr lang="en-US" dirty="0"/>
              <a:t>Use data such as walkthroughs, checklists, etc. to determine needs for support with classroom practices.</a:t>
            </a:r>
          </a:p>
          <a:p>
            <a:pPr marL="173736" indent="-173736"/>
            <a:r>
              <a:rPr lang="en-US" dirty="0"/>
              <a:t>Intensify training and support for some staff, as suggested by data.</a:t>
            </a:r>
          </a:p>
        </p:txBody>
      </p:sp>
    </p:spTree>
    <p:extLst>
      <p:ext uri="{BB962C8B-B14F-4D97-AF65-F5344CB8AC3E}">
        <p14:creationId xmlns:p14="http://schemas.microsoft.com/office/powerpoint/2010/main" val="434287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88F7A-1291-4999-94CC-0FF037F602DC}"/>
              </a:ext>
            </a:extLst>
          </p:cNvPr>
          <p:cNvSpPr>
            <a:spLocks noGrp="1"/>
          </p:cNvSpPr>
          <p:nvPr>
            <p:ph type="title"/>
          </p:nvPr>
        </p:nvSpPr>
        <p:spPr/>
        <p:txBody>
          <a:bodyPr/>
          <a:lstStyle/>
          <a:p>
            <a:r>
              <a:rPr lang="en-US" dirty="0"/>
              <a:t>Focus on Classroom Practices</a:t>
            </a:r>
          </a:p>
        </p:txBody>
      </p:sp>
    </p:spTree>
    <p:extLst>
      <p:ext uri="{BB962C8B-B14F-4D97-AF65-F5344CB8AC3E}">
        <p14:creationId xmlns:p14="http://schemas.microsoft.com/office/powerpoint/2010/main" val="4170795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2587C-9FB6-4E33-BB46-CDB3CD8ED660}"/>
              </a:ext>
            </a:extLst>
          </p:cNvPr>
          <p:cNvSpPr>
            <a:spLocks noGrp="1"/>
          </p:cNvSpPr>
          <p:nvPr>
            <p:ph type="title"/>
          </p:nvPr>
        </p:nvSpPr>
        <p:spPr/>
        <p:txBody>
          <a:bodyPr/>
          <a:lstStyle/>
          <a:p>
            <a:r>
              <a:rPr lang="en-US" dirty="0"/>
              <a:t>Tier II Aligned to Tier I Practices</a:t>
            </a:r>
          </a:p>
        </p:txBody>
      </p:sp>
      <p:sp>
        <p:nvSpPr>
          <p:cNvPr id="3" name="Content Placeholder 2">
            <a:extLst>
              <a:ext uri="{FF2B5EF4-FFF2-40B4-BE49-F238E27FC236}">
                <a16:creationId xmlns:a16="http://schemas.microsoft.com/office/drawing/2014/main" id="{972F03DA-EC59-42BB-B31A-5CBCC48C7E18}"/>
              </a:ext>
            </a:extLst>
          </p:cNvPr>
          <p:cNvSpPr>
            <a:spLocks noGrp="1"/>
          </p:cNvSpPr>
          <p:nvPr>
            <p:ph idx="1"/>
          </p:nvPr>
        </p:nvSpPr>
        <p:spPr>
          <a:xfrm>
            <a:off x="838200" y="2051222"/>
            <a:ext cx="10515600" cy="3854278"/>
          </a:xfrm>
        </p:spPr>
        <p:txBody>
          <a:bodyPr/>
          <a:lstStyle/>
          <a:p>
            <a:pPr marL="0" indent="0">
              <a:buNone/>
            </a:pPr>
            <a:r>
              <a:rPr lang="en-US" dirty="0"/>
              <a:t>Tier II will be more successful with a strong Tier I implementation in the classroom:</a:t>
            </a:r>
          </a:p>
          <a:p>
            <a:pPr marL="457200" lvl="1" indent="-173736"/>
            <a:r>
              <a:rPr lang="en-US" dirty="0"/>
              <a:t>Tier II interventions teach new (or improved) skills for meeting behavioral expectations.</a:t>
            </a:r>
          </a:p>
          <a:p>
            <a:pPr marL="457200" lvl="1" indent="-173736"/>
            <a:r>
              <a:rPr lang="en-US" dirty="0"/>
              <a:t>For students to be more successful and continue using the skills, the appropriate environment and teacher support is crucial.</a:t>
            </a:r>
          </a:p>
        </p:txBody>
      </p:sp>
    </p:spTree>
    <p:extLst>
      <p:ext uri="{BB962C8B-B14F-4D97-AF65-F5344CB8AC3E}">
        <p14:creationId xmlns:p14="http://schemas.microsoft.com/office/powerpoint/2010/main" val="2481352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marR="0" lvl="0" indent="0" rtl="0">
              <a:lnSpc>
                <a:spcPct val="90000"/>
              </a:lnSpc>
              <a:spcBef>
                <a:spcPts val="0"/>
              </a:spcBef>
              <a:spcAft>
                <a:spcPts val="0"/>
              </a:spcAft>
              <a:buClr>
                <a:schemeClr val="dk1"/>
              </a:buClr>
              <a:buSzPts val="6000"/>
              <a:buFont typeface="Calibri"/>
              <a:buNone/>
            </a:pPr>
            <a:r>
              <a:rPr lang="en-US" dirty="0"/>
              <a:t>Classroom PBIS Practices</a:t>
            </a:r>
            <a:endParaRPr b="0" i="0" u="none" strike="noStrike" cap="none" dirty="0">
              <a:solidFill>
                <a:schemeClr val="dk1"/>
              </a:solidFill>
              <a:latin typeface="Calibri"/>
              <a:ea typeface="Calibri"/>
              <a:cs typeface="Calibri"/>
              <a:sym typeface="Calibri"/>
            </a:endParaRPr>
          </a:p>
        </p:txBody>
      </p:sp>
      <p:sp>
        <p:nvSpPr>
          <p:cNvPr id="86" name="Shape 86"/>
          <p:cNvSpPr txBox="1">
            <a:spLocks noGrp="1"/>
          </p:cNvSpPr>
          <p:nvPr>
            <p:ph idx="1"/>
          </p:nvPr>
        </p:nvSpPr>
        <p:spPr>
          <a:xfrm>
            <a:off x="838200" y="2051222"/>
            <a:ext cx="10515600" cy="3854278"/>
          </a:xfrm>
          <a:prstGeom prst="rect">
            <a:avLst/>
          </a:prstGeom>
          <a:noFill/>
          <a:ln>
            <a:noFill/>
          </a:ln>
        </p:spPr>
        <p:txBody>
          <a:bodyPr spcFirstLastPara="1" wrap="square" lIns="91425" tIns="45700" rIns="91425" bIns="45700" anchor="t" anchorCtr="0">
            <a:noAutofit/>
          </a:bodyPr>
          <a:lstStyle/>
          <a:p>
            <a:pPr marL="457200" marR="0" lvl="0" indent="-381000" algn="l" rtl="0">
              <a:lnSpc>
                <a:spcPct val="90000"/>
              </a:lnSpc>
              <a:spcBef>
                <a:spcPts val="500"/>
              </a:spcBef>
              <a:spcAft>
                <a:spcPts val="0"/>
              </a:spcAft>
              <a:buClr>
                <a:srgbClr val="8E7CC3"/>
              </a:buClr>
              <a:buSzPct val="100000"/>
              <a:buFont typeface="Calibri"/>
              <a:buAutoNum type="arabicPeriod"/>
            </a:pPr>
            <a:r>
              <a:rPr lang="en-US" dirty="0">
                <a:solidFill>
                  <a:srgbClr val="8E7CC3"/>
                </a:solidFill>
              </a:rPr>
              <a:t>Clear expectations</a:t>
            </a:r>
          </a:p>
          <a:p>
            <a:pPr marL="457200" marR="0" lvl="0" indent="-381000" algn="l" rtl="0">
              <a:lnSpc>
                <a:spcPct val="90000"/>
              </a:lnSpc>
              <a:spcBef>
                <a:spcPts val="500"/>
              </a:spcBef>
              <a:spcAft>
                <a:spcPts val="0"/>
              </a:spcAft>
              <a:buClr>
                <a:srgbClr val="8E7CC3"/>
              </a:buClr>
              <a:buSzPct val="100000"/>
              <a:buAutoNum type="arabicPeriod"/>
            </a:pPr>
            <a:r>
              <a:rPr lang="en-US" dirty="0">
                <a:solidFill>
                  <a:srgbClr val="8E7CC3"/>
                </a:solidFill>
              </a:rPr>
              <a:t>Procedures, routines, and rules</a:t>
            </a:r>
          </a:p>
          <a:p>
            <a:pPr marL="457200" marR="0" lvl="0" indent="-381000" algn="l" rtl="0">
              <a:lnSpc>
                <a:spcPct val="90000"/>
              </a:lnSpc>
              <a:spcBef>
                <a:spcPts val="500"/>
              </a:spcBef>
              <a:spcAft>
                <a:spcPts val="0"/>
              </a:spcAft>
              <a:buClr>
                <a:srgbClr val="8E7CC3"/>
              </a:buClr>
              <a:buSzPct val="100000"/>
              <a:buAutoNum type="arabicPeriod"/>
            </a:pPr>
            <a:r>
              <a:rPr lang="en-US" dirty="0">
                <a:solidFill>
                  <a:srgbClr val="8E7CC3"/>
                </a:solidFill>
              </a:rPr>
              <a:t>Encouraging expected behavior</a:t>
            </a:r>
          </a:p>
          <a:p>
            <a:pPr marL="457200" marR="0" lvl="0" indent="-381000" algn="l" rtl="0">
              <a:lnSpc>
                <a:spcPct val="90000"/>
              </a:lnSpc>
              <a:spcBef>
                <a:spcPts val="500"/>
              </a:spcBef>
              <a:spcAft>
                <a:spcPts val="0"/>
              </a:spcAft>
              <a:buClr>
                <a:srgbClr val="8E7CC3"/>
              </a:buClr>
              <a:buSzPct val="100000"/>
              <a:buAutoNum type="arabicPeriod"/>
            </a:pPr>
            <a:r>
              <a:rPr lang="en-US" dirty="0">
                <a:solidFill>
                  <a:srgbClr val="8E7CC3"/>
                </a:solidFill>
              </a:rPr>
              <a:t>Discouraging inappropriate behavior</a:t>
            </a:r>
          </a:p>
          <a:p>
            <a:pPr marL="457200" lvl="0" indent="-381000" rtl="0">
              <a:spcBef>
                <a:spcPts val="500"/>
              </a:spcBef>
              <a:spcAft>
                <a:spcPts val="0"/>
              </a:spcAft>
              <a:buClr>
                <a:srgbClr val="00B050"/>
              </a:buClr>
              <a:buSzPct val="100000"/>
              <a:buAutoNum type="arabicPeriod"/>
            </a:pPr>
            <a:r>
              <a:rPr lang="en-US" dirty="0">
                <a:solidFill>
                  <a:srgbClr val="00B050"/>
                </a:solidFill>
              </a:rPr>
              <a:t>Providing opportunities to respond</a:t>
            </a:r>
          </a:p>
          <a:p>
            <a:pPr marL="457200" lvl="0" indent="-381000" rtl="0">
              <a:spcBef>
                <a:spcPts val="500"/>
              </a:spcBef>
              <a:spcAft>
                <a:spcPts val="0"/>
              </a:spcAft>
              <a:buClr>
                <a:srgbClr val="00B050"/>
              </a:buClr>
              <a:buSzPct val="100000"/>
              <a:buAutoNum type="arabicPeriod"/>
            </a:pPr>
            <a:r>
              <a:rPr lang="en-US" dirty="0">
                <a:solidFill>
                  <a:srgbClr val="00B050"/>
                </a:solidFill>
              </a:rPr>
              <a:t>Active supervision</a:t>
            </a:r>
          </a:p>
          <a:p>
            <a:pPr marL="457200" lvl="0" indent="-381000" rtl="0">
              <a:spcBef>
                <a:spcPts val="500"/>
              </a:spcBef>
              <a:spcAft>
                <a:spcPts val="0"/>
              </a:spcAft>
              <a:buClr>
                <a:srgbClr val="00B050"/>
              </a:buClr>
              <a:buSzPct val="100000"/>
              <a:buAutoNum type="arabicPeriod"/>
            </a:pPr>
            <a:r>
              <a:rPr lang="en-US" dirty="0">
                <a:solidFill>
                  <a:srgbClr val="00B050"/>
                </a:solidFill>
              </a:rPr>
              <a:t>Changing sequence and offering choice</a:t>
            </a:r>
          </a:p>
          <a:p>
            <a:pPr marL="457200" lvl="0" indent="-381000" rtl="0">
              <a:spcBef>
                <a:spcPts val="500"/>
              </a:spcBef>
              <a:spcAft>
                <a:spcPts val="0"/>
              </a:spcAft>
              <a:buClr>
                <a:srgbClr val="00B050"/>
              </a:buClr>
              <a:buSzPct val="100000"/>
              <a:buAutoNum type="arabicPeriod"/>
            </a:pPr>
            <a:r>
              <a:rPr lang="en-US" dirty="0">
                <a:solidFill>
                  <a:srgbClr val="00B050"/>
                </a:solidFill>
              </a:rPr>
              <a:t>Reducing task difficulty</a:t>
            </a:r>
          </a:p>
        </p:txBody>
      </p:sp>
      <p:grpSp>
        <p:nvGrpSpPr>
          <p:cNvPr id="4" name="Group 3"/>
          <p:cNvGrpSpPr/>
          <p:nvPr/>
        </p:nvGrpSpPr>
        <p:grpSpPr>
          <a:xfrm>
            <a:off x="8257046" y="2546841"/>
            <a:ext cx="3442200" cy="2396976"/>
            <a:chOff x="8257046" y="1964900"/>
            <a:chExt cx="3442200" cy="2396976"/>
          </a:xfrm>
        </p:grpSpPr>
        <p:grpSp>
          <p:nvGrpSpPr>
            <p:cNvPr id="3" name="Group 2"/>
            <p:cNvGrpSpPr/>
            <p:nvPr/>
          </p:nvGrpSpPr>
          <p:grpSpPr>
            <a:xfrm>
              <a:off x="8257175" y="1964900"/>
              <a:ext cx="3375000" cy="963600"/>
              <a:chOff x="8257175" y="1964900"/>
              <a:chExt cx="3375000" cy="963600"/>
            </a:xfrm>
          </p:grpSpPr>
          <p:sp>
            <p:nvSpPr>
              <p:cNvPr id="87" name="Shape 87"/>
              <p:cNvSpPr/>
              <p:nvPr/>
            </p:nvSpPr>
            <p:spPr>
              <a:xfrm rot="10799083" flipH="1">
                <a:off x="8257175" y="1964900"/>
                <a:ext cx="3375000" cy="963600"/>
              </a:xfrm>
              <a:prstGeom prst="leftArrow">
                <a:avLst>
                  <a:gd name="adj1" fmla="val 50000"/>
                  <a:gd name="adj2" fmla="val 50000"/>
                </a:avLst>
              </a:prstGeom>
              <a:solidFill>
                <a:srgbClr val="B4A7D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88" name="Shape 88"/>
              <p:cNvSpPr txBox="1"/>
              <p:nvPr/>
            </p:nvSpPr>
            <p:spPr>
              <a:xfrm>
                <a:off x="8480175" y="2215650"/>
                <a:ext cx="2940900" cy="408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dirty="0">
                    <a:solidFill>
                      <a:schemeClr val="bg1">
                        <a:lumMod val="95000"/>
                      </a:schemeClr>
                    </a:solidFill>
                  </a:rPr>
                  <a:t>Increase Instructional Time</a:t>
                </a:r>
                <a:endParaRPr dirty="0">
                  <a:solidFill>
                    <a:schemeClr val="bg1">
                      <a:lumMod val="95000"/>
                    </a:schemeClr>
                  </a:solidFill>
                </a:endParaRPr>
              </a:p>
            </p:txBody>
          </p:sp>
        </p:grpSp>
        <p:sp>
          <p:nvSpPr>
            <p:cNvPr id="89" name="Shape 89"/>
            <p:cNvSpPr/>
            <p:nvPr/>
          </p:nvSpPr>
          <p:spPr>
            <a:xfrm>
              <a:off x="8257046" y="3496224"/>
              <a:ext cx="3442200" cy="865652"/>
            </a:xfrm>
            <a:prstGeom prst="leftArrow">
              <a:avLst>
                <a:gd name="adj1" fmla="val 50000"/>
                <a:gd name="adj2" fmla="val 53622"/>
              </a:avLst>
            </a:prstGeom>
            <a:solidFill>
              <a:srgbClr val="00B05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US" dirty="0">
                  <a:solidFill>
                    <a:schemeClr val="bg1">
                      <a:lumMod val="95000"/>
                    </a:schemeClr>
                  </a:solidFill>
                </a:rPr>
                <a:t>Increase Student Engagement</a:t>
              </a:r>
              <a:endParaRPr dirty="0">
                <a:solidFill>
                  <a:schemeClr val="bg1">
                    <a:lumMod val="95000"/>
                  </a:schemeClr>
                </a:solidFill>
              </a:endParaRPr>
            </a:p>
          </p:txBody>
        </p:sp>
      </p:grpSp>
      <p:sp>
        <p:nvSpPr>
          <p:cNvPr id="2" name="TextBox 1">
            <a:extLst>
              <a:ext uri="{FF2B5EF4-FFF2-40B4-BE49-F238E27FC236}">
                <a16:creationId xmlns:a16="http://schemas.microsoft.com/office/drawing/2014/main" id="{7C9B206E-D25F-4167-8142-9D89CFBEC476}"/>
              </a:ext>
            </a:extLst>
          </p:cNvPr>
          <p:cNvSpPr txBox="1"/>
          <p:nvPr/>
        </p:nvSpPr>
        <p:spPr>
          <a:xfrm>
            <a:off x="3581256" y="6379109"/>
            <a:ext cx="2850675" cy="246221"/>
          </a:xfrm>
          <a:prstGeom prst="rect">
            <a:avLst/>
          </a:prstGeom>
          <a:noFill/>
        </p:spPr>
        <p:txBody>
          <a:bodyPr wrap="square" rtlCol="0">
            <a:spAutoFit/>
          </a:bodyPr>
          <a:lstStyle/>
          <a:p>
            <a:r>
              <a:rPr lang="en-US" sz="1000" dirty="0">
                <a:solidFill>
                  <a:schemeClr val="bg1"/>
                </a:solidFill>
              </a:rPr>
              <a:t>Missouri School-wide Positive Behavior Supports</a:t>
            </a:r>
          </a:p>
        </p:txBody>
      </p:sp>
    </p:spTree>
    <p:extLst>
      <p:ext uri="{BB962C8B-B14F-4D97-AF65-F5344CB8AC3E}">
        <p14:creationId xmlns:p14="http://schemas.microsoft.com/office/powerpoint/2010/main" val="790091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E5A61-034A-4206-BFF3-6F12262E0749}"/>
              </a:ext>
            </a:extLst>
          </p:cNvPr>
          <p:cNvSpPr>
            <a:spLocks noGrp="1"/>
          </p:cNvSpPr>
          <p:nvPr>
            <p:ph type="title"/>
          </p:nvPr>
        </p:nvSpPr>
        <p:spPr/>
        <p:txBody>
          <a:bodyPr>
            <a:normAutofit/>
          </a:bodyPr>
          <a:lstStyle/>
          <a:p>
            <a:r>
              <a:rPr lang="en-US" dirty="0"/>
              <a:t>Professional Learning: Focus on Classroom</a:t>
            </a:r>
          </a:p>
        </p:txBody>
      </p:sp>
      <p:sp>
        <p:nvSpPr>
          <p:cNvPr id="3" name="Content Placeholder 2">
            <a:extLst>
              <a:ext uri="{FF2B5EF4-FFF2-40B4-BE49-F238E27FC236}">
                <a16:creationId xmlns:a16="http://schemas.microsoft.com/office/drawing/2014/main" id="{98C72B45-4B70-45EF-90E0-6E58CA5793BE}"/>
              </a:ext>
            </a:extLst>
          </p:cNvPr>
          <p:cNvSpPr>
            <a:spLocks noGrp="1"/>
          </p:cNvSpPr>
          <p:nvPr>
            <p:ph idx="1"/>
          </p:nvPr>
        </p:nvSpPr>
        <p:spPr>
          <a:xfrm>
            <a:off x="838200" y="2051222"/>
            <a:ext cx="10515600" cy="3854278"/>
          </a:xfrm>
        </p:spPr>
        <p:txBody>
          <a:bodyPr/>
          <a:lstStyle/>
          <a:p>
            <a:pPr marL="173736" indent="-173736"/>
            <a:r>
              <a:rPr lang="en-US" dirty="0"/>
              <a:t>Provide direct training to all staff (ideally, one topic at a time).</a:t>
            </a:r>
          </a:p>
          <a:p>
            <a:pPr marL="173736" indent="-173736"/>
            <a:r>
              <a:rPr lang="en-US" dirty="0"/>
              <a:t>Assess the need for additional support:</a:t>
            </a:r>
          </a:p>
          <a:p>
            <a:pPr marL="457200" lvl="1" indent="-173736"/>
            <a:r>
              <a:rPr lang="en-US" dirty="0"/>
              <a:t>Direct observation</a:t>
            </a:r>
          </a:p>
          <a:p>
            <a:pPr marL="457200" lvl="1" indent="-173736"/>
            <a:r>
              <a:rPr lang="en-US" dirty="0"/>
              <a:t>Checklists or self-assessments</a:t>
            </a:r>
          </a:p>
          <a:p>
            <a:pPr marL="173736" indent="-173736"/>
            <a:r>
              <a:rPr lang="en-US" dirty="0"/>
              <a:t> Provide coaching to staff members that need support:</a:t>
            </a:r>
          </a:p>
          <a:p>
            <a:pPr marL="457200" lvl="1" indent="-173736"/>
            <a:r>
              <a:rPr lang="en-US" dirty="0"/>
              <a:t>Set goals and have staff self-monitor</a:t>
            </a:r>
          </a:p>
          <a:p>
            <a:pPr marL="457200" lvl="1" indent="-173736"/>
            <a:r>
              <a:rPr lang="en-US" dirty="0"/>
              <a:t>Progress monitor and provide feedback</a:t>
            </a:r>
          </a:p>
        </p:txBody>
      </p:sp>
    </p:spTree>
    <p:extLst>
      <p:ext uri="{BB962C8B-B14F-4D97-AF65-F5344CB8AC3E}">
        <p14:creationId xmlns:p14="http://schemas.microsoft.com/office/powerpoint/2010/main" val="3472426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403E74A-BD6B-4C9F-B2B7-468C64E375B4}"/>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094" r="4270"/>
          <a:stretch/>
        </p:blipFill>
        <p:spPr>
          <a:xfrm>
            <a:off x="6067426" y="766241"/>
            <a:ext cx="5372100" cy="5173118"/>
          </a:xfrm>
          <a:prstGeom prst="rect">
            <a:avLst/>
          </a:prstGeom>
        </p:spPr>
      </p:pic>
      <p:sp>
        <p:nvSpPr>
          <p:cNvPr id="2" name="Title 1">
            <a:extLst>
              <a:ext uri="{FF2B5EF4-FFF2-40B4-BE49-F238E27FC236}">
                <a16:creationId xmlns:a16="http://schemas.microsoft.com/office/drawing/2014/main" id="{A22166D2-5107-4B84-91F1-8B0024A1F61E}"/>
              </a:ext>
            </a:extLst>
          </p:cNvPr>
          <p:cNvSpPr>
            <a:spLocks noGrp="1"/>
          </p:cNvSpPr>
          <p:nvPr>
            <p:ph type="title"/>
          </p:nvPr>
        </p:nvSpPr>
        <p:spPr>
          <a:xfrm>
            <a:off x="339695" y="1643063"/>
            <a:ext cx="4155393" cy="3600449"/>
          </a:xfrm>
        </p:spPr>
        <p:txBody>
          <a:bodyPr>
            <a:noAutofit/>
          </a:bodyPr>
          <a:lstStyle/>
          <a:p>
            <a:r>
              <a:rPr lang="en-US" sz="3600" dirty="0"/>
              <a:t>Example: </a:t>
            </a:r>
            <a:br>
              <a:rPr lang="en-US" sz="3600" dirty="0"/>
            </a:br>
            <a:r>
              <a:rPr lang="en-US" sz="3600" dirty="0"/>
              <a:t>MO SW-PBS Teacher Self-Assessment of the Effective Classroom Practices, Pg. 1</a:t>
            </a:r>
          </a:p>
        </p:txBody>
      </p:sp>
    </p:spTree>
    <p:extLst>
      <p:ext uri="{BB962C8B-B14F-4D97-AF65-F5344CB8AC3E}">
        <p14:creationId xmlns:p14="http://schemas.microsoft.com/office/powerpoint/2010/main" val="3648868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E4BDD8E-9DC3-42DB-B083-BE5670F81841}"/>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6248400" y="771525"/>
            <a:ext cx="5324475" cy="5229225"/>
          </a:xfrm>
          <a:prstGeom prst="rect">
            <a:avLst/>
          </a:prstGeom>
        </p:spPr>
      </p:pic>
      <p:sp>
        <p:nvSpPr>
          <p:cNvPr id="6" name="Title 1">
            <a:extLst>
              <a:ext uri="{FF2B5EF4-FFF2-40B4-BE49-F238E27FC236}">
                <a16:creationId xmlns:a16="http://schemas.microsoft.com/office/drawing/2014/main" id="{A22166D2-5107-4B84-91F1-8B0024A1F61E}"/>
              </a:ext>
            </a:extLst>
          </p:cNvPr>
          <p:cNvSpPr>
            <a:spLocks noGrp="1"/>
          </p:cNvSpPr>
          <p:nvPr>
            <p:ph type="title"/>
          </p:nvPr>
        </p:nvSpPr>
        <p:spPr>
          <a:xfrm>
            <a:off x="339695" y="1643063"/>
            <a:ext cx="4155393" cy="3600449"/>
          </a:xfrm>
        </p:spPr>
        <p:txBody>
          <a:bodyPr>
            <a:noAutofit/>
          </a:bodyPr>
          <a:lstStyle/>
          <a:p>
            <a:r>
              <a:rPr lang="en-US" sz="3600" dirty="0"/>
              <a:t>Example: </a:t>
            </a:r>
            <a:br>
              <a:rPr lang="en-US" sz="3600" dirty="0"/>
            </a:br>
            <a:r>
              <a:rPr lang="en-US" sz="3600" dirty="0"/>
              <a:t>MO SW-PBS Teacher Self-Assessment of the Effective Classroom Practices, Pg. 2</a:t>
            </a:r>
          </a:p>
        </p:txBody>
      </p:sp>
    </p:spTree>
    <p:extLst>
      <p:ext uri="{BB962C8B-B14F-4D97-AF65-F5344CB8AC3E}">
        <p14:creationId xmlns:p14="http://schemas.microsoft.com/office/powerpoint/2010/main" val="1441001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369816-F033-4A30-9EA0-00446BD93052}"/>
              </a:ext>
            </a:extLst>
          </p:cNvPr>
          <p:cNvSpPr>
            <a:spLocks noGrp="1"/>
          </p:cNvSpPr>
          <p:nvPr>
            <p:ph type="title"/>
          </p:nvPr>
        </p:nvSpPr>
        <p:spPr/>
        <p:txBody>
          <a:bodyPr>
            <a:normAutofit/>
          </a:bodyPr>
          <a:lstStyle/>
          <a:p>
            <a:r>
              <a:rPr lang="en-US" sz="4400" u="sng" dirty="0"/>
              <a:t>Purpose of This Module </a:t>
            </a:r>
            <a:br>
              <a:rPr lang="en-US" sz="4400" u="sng" dirty="0"/>
            </a:br>
            <a:r>
              <a:rPr lang="en-US" sz="2800" dirty="0"/>
              <a:t>Discuss the training and support that school staff need for effective Tier II implementation</a:t>
            </a:r>
          </a:p>
        </p:txBody>
      </p:sp>
    </p:spTree>
    <p:extLst>
      <p:ext uri="{BB962C8B-B14F-4D97-AF65-F5344CB8AC3E}">
        <p14:creationId xmlns:p14="http://schemas.microsoft.com/office/powerpoint/2010/main" val="382082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93A97-7004-46EC-861D-157D7D061100}"/>
              </a:ext>
            </a:extLst>
          </p:cNvPr>
          <p:cNvSpPr>
            <a:spLocks noGrp="1"/>
          </p:cNvSpPr>
          <p:nvPr>
            <p:ph type="title"/>
          </p:nvPr>
        </p:nvSpPr>
        <p:spPr/>
        <p:txBody>
          <a:bodyPr>
            <a:normAutofit/>
          </a:bodyPr>
          <a:lstStyle/>
          <a:p>
            <a:r>
              <a:rPr lang="en-US" sz="5400" dirty="0">
                <a:solidFill>
                  <a:schemeClr val="bg1"/>
                </a:solidFill>
              </a:rPr>
              <a:t>Who Can Provide PL for Tier II?</a:t>
            </a:r>
          </a:p>
        </p:txBody>
      </p:sp>
    </p:spTree>
    <p:extLst>
      <p:ext uri="{BB962C8B-B14F-4D97-AF65-F5344CB8AC3E}">
        <p14:creationId xmlns:p14="http://schemas.microsoft.com/office/powerpoint/2010/main" val="625296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90EC35-CE16-4CC7-B728-9684F6DDCC83}"/>
              </a:ext>
            </a:extLst>
          </p:cNvPr>
          <p:cNvSpPr>
            <a:spLocks noGrp="1"/>
          </p:cNvSpPr>
          <p:nvPr>
            <p:ph type="title"/>
          </p:nvPr>
        </p:nvSpPr>
        <p:spPr/>
        <p:txBody>
          <a:bodyPr/>
          <a:lstStyle/>
          <a:p>
            <a:r>
              <a:rPr lang="en-US" dirty="0"/>
              <a:t>District Support</a:t>
            </a:r>
          </a:p>
        </p:txBody>
      </p:sp>
      <p:sp>
        <p:nvSpPr>
          <p:cNvPr id="4" name="Content Placeholder 3">
            <a:extLst>
              <a:ext uri="{FF2B5EF4-FFF2-40B4-BE49-F238E27FC236}">
                <a16:creationId xmlns:a16="http://schemas.microsoft.com/office/drawing/2014/main" id="{84D86F18-FDCC-444B-A35A-30C1D35166ED}"/>
              </a:ext>
            </a:extLst>
          </p:cNvPr>
          <p:cNvSpPr>
            <a:spLocks noGrp="1"/>
          </p:cNvSpPr>
          <p:nvPr>
            <p:ph idx="1"/>
          </p:nvPr>
        </p:nvSpPr>
        <p:spPr>
          <a:xfrm>
            <a:off x="838200" y="2038864"/>
            <a:ext cx="10515600" cy="3866635"/>
          </a:xfrm>
        </p:spPr>
        <p:txBody>
          <a:bodyPr/>
          <a:lstStyle/>
          <a:p>
            <a:pPr marL="173736" indent="-173736"/>
            <a:r>
              <a:rPr lang="en-US" dirty="0"/>
              <a:t>A district professional learning plan might include…</a:t>
            </a:r>
          </a:p>
          <a:p>
            <a:pPr marL="457200" lvl="1" indent="-173736"/>
            <a:r>
              <a:rPr lang="en-US" dirty="0"/>
              <a:t>Securing funding for PL</a:t>
            </a:r>
          </a:p>
          <a:p>
            <a:pPr marL="457200" lvl="1" indent="-173736"/>
            <a:r>
              <a:rPr lang="en-US" dirty="0"/>
              <a:t>Establishing district-wide trainers to sustain PBIS efforts</a:t>
            </a:r>
          </a:p>
          <a:p>
            <a:pPr marL="457200" lvl="1" indent="-173736"/>
            <a:r>
              <a:rPr lang="en-US" dirty="0"/>
              <a:t>Developing a coaching network</a:t>
            </a:r>
          </a:p>
          <a:p>
            <a:pPr marL="457200" lvl="1" indent="-173736"/>
            <a:r>
              <a:rPr lang="en-US" dirty="0"/>
              <a:t>Scheduling an evaluation to identify PL needs</a:t>
            </a:r>
          </a:p>
          <a:p>
            <a:pPr marL="173736" indent="-173736"/>
            <a:r>
              <a:rPr lang="en-US" dirty="0"/>
              <a:t>District staff with expertise can provide support on…</a:t>
            </a:r>
          </a:p>
          <a:p>
            <a:pPr marL="457200" lvl="1" indent="-173736"/>
            <a:r>
              <a:rPr lang="en-US" dirty="0"/>
              <a:t>Matching students with interventions that address needs/needed skills</a:t>
            </a:r>
          </a:p>
        </p:txBody>
      </p:sp>
    </p:spTree>
    <p:extLst>
      <p:ext uri="{BB962C8B-B14F-4D97-AF65-F5344CB8AC3E}">
        <p14:creationId xmlns:p14="http://schemas.microsoft.com/office/powerpoint/2010/main" val="2184834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F5495-63E8-4BCB-AC5B-D6D2D5AA0B92}"/>
              </a:ext>
            </a:extLst>
          </p:cNvPr>
          <p:cNvSpPr>
            <a:spLocks noGrp="1"/>
          </p:cNvSpPr>
          <p:nvPr>
            <p:ph type="title"/>
          </p:nvPr>
        </p:nvSpPr>
        <p:spPr/>
        <p:txBody>
          <a:bodyPr/>
          <a:lstStyle/>
          <a:p>
            <a:r>
              <a:rPr lang="en-US" dirty="0"/>
              <a:t>Local Support</a:t>
            </a:r>
          </a:p>
        </p:txBody>
      </p:sp>
      <p:sp>
        <p:nvSpPr>
          <p:cNvPr id="3" name="Content Placeholder 2">
            <a:extLst>
              <a:ext uri="{FF2B5EF4-FFF2-40B4-BE49-F238E27FC236}">
                <a16:creationId xmlns:a16="http://schemas.microsoft.com/office/drawing/2014/main" id="{95826D3E-BA99-4A8A-B027-644CD6BBFB7C}"/>
              </a:ext>
            </a:extLst>
          </p:cNvPr>
          <p:cNvSpPr>
            <a:spLocks noGrp="1"/>
          </p:cNvSpPr>
          <p:nvPr>
            <p:ph idx="1"/>
          </p:nvPr>
        </p:nvSpPr>
        <p:spPr>
          <a:xfrm>
            <a:off x="838200" y="2051222"/>
            <a:ext cx="10515600" cy="3854278"/>
          </a:xfrm>
        </p:spPr>
        <p:txBody>
          <a:bodyPr/>
          <a:lstStyle/>
          <a:p>
            <a:pPr marL="173736" indent="-173736"/>
            <a:r>
              <a:rPr lang="en-US" dirty="0"/>
              <a:t>Administrator, Tier I and Tier II teams, and coach(es) can provide overviews of Tiers I and II.</a:t>
            </a:r>
          </a:p>
          <a:p>
            <a:pPr marL="173736" indent="-173736"/>
            <a:r>
              <a:rPr lang="en-US" dirty="0"/>
              <a:t>Administrator, intervention coordinator(s), and other Tier II team members can provide observation and feedback.</a:t>
            </a:r>
          </a:p>
          <a:p>
            <a:pPr marL="173736" indent="-173736"/>
            <a:r>
              <a:rPr lang="en-US" dirty="0"/>
              <a:t>Teachers can collaborate to support each other in providing observation and feedback.</a:t>
            </a:r>
          </a:p>
        </p:txBody>
      </p:sp>
    </p:spTree>
    <p:extLst>
      <p:ext uri="{BB962C8B-B14F-4D97-AF65-F5344CB8AC3E}">
        <p14:creationId xmlns:p14="http://schemas.microsoft.com/office/powerpoint/2010/main" val="3340922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045B9-174F-4D36-B496-134A93C63845}"/>
              </a:ext>
            </a:extLst>
          </p:cNvPr>
          <p:cNvSpPr>
            <a:spLocks noGrp="1"/>
          </p:cNvSpPr>
          <p:nvPr>
            <p:ph type="title"/>
          </p:nvPr>
        </p:nvSpPr>
        <p:spPr/>
        <p:txBody>
          <a:bodyPr/>
          <a:lstStyle/>
          <a:p>
            <a:r>
              <a:rPr lang="en-US" dirty="0"/>
              <a:t>Outside Resources</a:t>
            </a:r>
          </a:p>
        </p:txBody>
      </p:sp>
      <p:sp>
        <p:nvSpPr>
          <p:cNvPr id="3" name="Content Placeholder 2">
            <a:extLst>
              <a:ext uri="{FF2B5EF4-FFF2-40B4-BE49-F238E27FC236}">
                <a16:creationId xmlns:a16="http://schemas.microsoft.com/office/drawing/2014/main" id="{2CADB911-A36A-44D6-8DCF-E3E6A55C2362}"/>
              </a:ext>
            </a:extLst>
          </p:cNvPr>
          <p:cNvSpPr>
            <a:spLocks noGrp="1"/>
          </p:cNvSpPr>
          <p:nvPr>
            <p:ph idx="1"/>
          </p:nvPr>
        </p:nvSpPr>
        <p:spPr>
          <a:xfrm>
            <a:off x="838200" y="1940010"/>
            <a:ext cx="10515600" cy="3965489"/>
          </a:xfrm>
        </p:spPr>
        <p:txBody>
          <a:bodyPr>
            <a:normAutofit lnSpcReduction="10000"/>
          </a:bodyPr>
          <a:lstStyle/>
          <a:p>
            <a:r>
              <a:rPr lang="en-US" dirty="0"/>
              <a:t>Local, state, and regional workshops and conferences:</a:t>
            </a:r>
          </a:p>
          <a:p>
            <a:pPr lvl="1"/>
            <a:r>
              <a:rPr lang="en-US" dirty="0">
                <a:hlinkClick r:id="rId3"/>
              </a:rPr>
              <a:t>PBIS National Forum</a:t>
            </a:r>
            <a:endParaRPr lang="en-US" dirty="0"/>
          </a:p>
          <a:p>
            <a:pPr lvl="1"/>
            <a:r>
              <a:rPr lang="en-US" dirty="0">
                <a:hlinkClick r:id="rId4"/>
              </a:rPr>
              <a:t>APBS Annual Conference</a:t>
            </a:r>
            <a:endParaRPr lang="en-US" dirty="0"/>
          </a:p>
          <a:p>
            <a:pPr lvl="1"/>
            <a:r>
              <a:rPr lang="en-US" dirty="0">
                <a:hlinkClick r:id="rId5"/>
              </a:rPr>
              <a:t>Missouri School-wide PBS Summer Institute</a:t>
            </a:r>
            <a:endParaRPr lang="en-US" dirty="0"/>
          </a:p>
          <a:p>
            <a:r>
              <a:rPr lang="en-US" dirty="0"/>
              <a:t>Websites and written materials (journals, books, etc.):</a:t>
            </a:r>
          </a:p>
          <a:p>
            <a:pPr lvl="1"/>
            <a:r>
              <a:rPr lang="en-US" dirty="0">
                <a:hlinkClick r:id="rId6"/>
              </a:rPr>
              <a:t>A-State PBIS Resource Center</a:t>
            </a:r>
            <a:endParaRPr lang="en-US" dirty="0"/>
          </a:p>
          <a:p>
            <a:pPr lvl="1"/>
            <a:r>
              <a:rPr lang="en-US" dirty="0">
                <a:hlinkClick r:id="rId7"/>
              </a:rPr>
              <a:t>National Center on PBIS</a:t>
            </a:r>
            <a:endParaRPr lang="en-US" dirty="0"/>
          </a:p>
          <a:p>
            <a:pPr lvl="1"/>
            <a:r>
              <a:rPr lang="en-US" dirty="0">
                <a:hlinkClick r:id="rId8"/>
              </a:rPr>
              <a:t>Journal of Positive Behavior Interventions</a:t>
            </a:r>
            <a:endParaRPr lang="en-US" dirty="0"/>
          </a:p>
          <a:p>
            <a:pPr lvl="1"/>
            <a:r>
              <a:rPr lang="en-US" dirty="0">
                <a:hlinkClick r:id="rId9"/>
              </a:rPr>
              <a:t>Supporting and Responding to Behavior – Evidence-based Classroom Strategies for Teachers</a:t>
            </a:r>
            <a:endParaRPr lang="en-US" dirty="0"/>
          </a:p>
        </p:txBody>
      </p:sp>
    </p:spTree>
    <p:extLst>
      <p:ext uri="{BB962C8B-B14F-4D97-AF65-F5344CB8AC3E}">
        <p14:creationId xmlns:p14="http://schemas.microsoft.com/office/powerpoint/2010/main" val="671732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DA4D8-E8F2-4080-9B59-FB081A62747A}"/>
              </a:ext>
            </a:extLst>
          </p:cNvPr>
          <p:cNvSpPr>
            <a:spLocks noGrp="1"/>
          </p:cNvSpPr>
          <p:nvPr>
            <p:ph type="title"/>
          </p:nvPr>
        </p:nvSpPr>
        <p:spPr/>
        <p:txBody>
          <a:bodyPr>
            <a:normAutofit fontScale="90000"/>
          </a:bodyPr>
          <a:lstStyle/>
          <a:p>
            <a:r>
              <a:rPr lang="en-US" dirty="0">
                <a:solidFill>
                  <a:schemeClr val="bg1"/>
                </a:solidFill>
              </a:rPr>
              <a:t>How Can You Make PL Highly Effective?</a:t>
            </a:r>
          </a:p>
        </p:txBody>
      </p:sp>
    </p:spTree>
    <p:extLst>
      <p:ext uri="{BB962C8B-B14F-4D97-AF65-F5344CB8AC3E}">
        <p14:creationId xmlns:p14="http://schemas.microsoft.com/office/powerpoint/2010/main" val="2282164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7F4E20-2647-4BD7-B97A-A0213EEE608C}"/>
              </a:ext>
            </a:extLst>
          </p:cNvPr>
          <p:cNvSpPr>
            <a:spLocks noGrp="1"/>
          </p:cNvSpPr>
          <p:nvPr>
            <p:ph type="title"/>
          </p:nvPr>
        </p:nvSpPr>
        <p:spPr/>
        <p:txBody>
          <a:bodyPr/>
          <a:lstStyle/>
          <a:p>
            <a:r>
              <a:rPr lang="en-US" dirty="0"/>
              <a:t>Create Systems</a:t>
            </a:r>
          </a:p>
        </p:txBody>
      </p:sp>
      <p:sp>
        <p:nvSpPr>
          <p:cNvPr id="5" name="Content Placeholder 4">
            <a:extLst>
              <a:ext uri="{FF2B5EF4-FFF2-40B4-BE49-F238E27FC236}">
                <a16:creationId xmlns:a16="http://schemas.microsoft.com/office/drawing/2014/main" id="{85A0A264-A430-430B-93D9-8A0CFC8BF4A5}"/>
              </a:ext>
            </a:extLst>
          </p:cNvPr>
          <p:cNvSpPr>
            <a:spLocks noGrp="1"/>
          </p:cNvSpPr>
          <p:nvPr>
            <p:ph idx="1"/>
          </p:nvPr>
        </p:nvSpPr>
        <p:spPr>
          <a:xfrm>
            <a:off x="838200" y="2063578"/>
            <a:ext cx="10515600" cy="3841922"/>
          </a:xfrm>
        </p:spPr>
        <p:txBody>
          <a:bodyPr>
            <a:normAutofit/>
          </a:bodyPr>
          <a:lstStyle/>
          <a:p>
            <a:pPr marL="0" indent="0">
              <a:buNone/>
            </a:pPr>
            <a:r>
              <a:rPr lang="en-US" dirty="0"/>
              <a:t>“Skillful leaders establish organizational systems and structures that support effective professional learning and ongoing continuous improvement. They equitably distribute resources to accomplish individual, team, school, and school system goals.”</a:t>
            </a:r>
          </a:p>
        </p:txBody>
      </p:sp>
      <p:sp>
        <p:nvSpPr>
          <p:cNvPr id="2" name="TextBox 1"/>
          <p:cNvSpPr txBox="1"/>
          <p:nvPr/>
        </p:nvSpPr>
        <p:spPr>
          <a:xfrm>
            <a:off x="3228026" y="6342632"/>
            <a:ext cx="3929449" cy="246221"/>
          </a:xfrm>
          <a:prstGeom prst="rect">
            <a:avLst/>
          </a:prstGeom>
          <a:noFill/>
        </p:spPr>
        <p:txBody>
          <a:bodyPr wrap="square" rtlCol="0">
            <a:spAutoFit/>
          </a:bodyPr>
          <a:lstStyle/>
          <a:p>
            <a:pPr algn="ctr"/>
            <a:r>
              <a:rPr lang="en-US" sz="1000" dirty="0" err="1">
                <a:solidFill>
                  <a:schemeClr val="bg1"/>
                </a:solidFill>
              </a:rPr>
              <a:t>LearningForward</a:t>
            </a:r>
            <a:r>
              <a:rPr lang="en-US" sz="1000" dirty="0">
                <a:solidFill>
                  <a:schemeClr val="bg1"/>
                </a:solidFill>
              </a:rPr>
              <a:t> – the Professional Learning Association</a:t>
            </a:r>
          </a:p>
        </p:txBody>
      </p:sp>
    </p:spTree>
    <p:extLst>
      <p:ext uri="{BB962C8B-B14F-4D97-AF65-F5344CB8AC3E}">
        <p14:creationId xmlns:p14="http://schemas.microsoft.com/office/powerpoint/2010/main" val="1977823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2FD81-45FB-4F70-8852-7B0DCA87B19C}"/>
              </a:ext>
            </a:extLst>
          </p:cNvPr>
          <p:cNvSpPr>
            <a:spLocks noGrp="1"/>
          </p:cNvSpPr>
          <p:nvPr>
            <p:ph type="title"/>
          </p:nvPr>
        </p:nvSpPr>
        <p:spPr/>
        <p:txBody>
          <a:bodyPr/>
          <a:lstStyle/>
          <a:p>
            <a:r>
              <a:rPr lang="en-US" dirty="0"/>
              <a:t>Highly Effective</a:t>
            </a:r>
          </a:p>
        </p:txBody>
      </p:sp>
      <p:sp>
        <p:nvSpPr>
          <p:cNvPr id="3" name="Content Placeholder 2">
            <a:extLst>
              <a:ext uri="{FF2B5EF4-FFF2-40B4-BE49-F238E27FC236}">
                <a16:creationId xmlns:a16="http://schemas.microsoft.com/office/drawing/2014/main" id="{F84D1AF1-EFED-4C65-B566-5055B47B5872}"/>
              </a:ext>
            </a:extLst>
          </p:cNvPr>
          <p:cNvSpPr>
            <a:spLocks noGrp="1"/>
          </p:cNvSpPr>
          <p:nvPr>
            <p:ph idx="1"/>
          </p:nvPr>
        </p:nvSpPr>
        <p:spPr>
          <a:xfrm>
            <a:off x="838200" y="2051222"/>
            <a:ext cx="10515600" cy="3854278"/>
          </a:xfrm>
        </p:spPr>
        <p:txBody>
          <a:bodyPr>
            <a:normAutofit/>
          </a:bodyPr>
          <a:lstStyle/>
          <a:p>
            <a:pPr marL="0" indent="0">
              <a:buNone/>
            </a:pPr>
            <a:r>
              <a:rPr lang="en-US" dirty="0"/>
              <a:t>Characteristics of effective professional learning:</a:t>
            </a:r>
          </a:p>
          <a:p>
            <a:pPr marL="457200" lvl="1" indent="-173736"/>
            <a:r>
              <a:rPr lang="en-US" dirty="0"/>
              <a:t>Research-based </a:t>
            </a:r>
          </a:p>
          <a:p>
            <a:pPr marL="457200" lvl="1" indent="-173736"/>
            <a:r>
              <a:rPr lang="en-US" dirty="0"/>
              <a:t>Consistent and ongoing</a:t>
            </a:r>
          </a:p>
          <a:p>
            <a:pPr marL="457200" lvl="1" indent="-173736"/>
            <a:r>
              <a:rPr lang="en-US" dirty="0"/>
              <a:t>Convenient</a:t>
            </a:r>
          </a:p>
          <a:p>
            <a:pPr marL="457200" lvl="1" indent="-173736"/>
            <a:r>
              <a:rPr lang="en-US" dirty="0"/>
              <a:t>Relevant</a:t>
            </a:r>
          </a:p>
          <a:p>
            <a:pPr marL="457200" lvl="1" indent="-173736"/>
            <a:r>
              <a:rPr lang="en-US" dirty="0"/>
              <a:t>Differentiated</a:t>
            </a:r>
          </a:p>
        </p:txBody>
      </p:sp>
      <p:sp>
        <p:nvSpPr>
          <p:cNvPr id="4" name="Rectangle 3">
            <a:extLst>
              <a:ext uri="{FF2B5EF4-FFF2-40B4-BE49-F238E27FC236}">
                <a16:creationId xmlns:a16="http://schemas.microsoft.com/office/drawing/2014/main" id="{334D566F-D8FF-4386-A208-F5A8D0775092}"/>
              </a:ext>
            </a:extLst>
          </p:cNvPr>
          <p:cNvSpPr/>
          <p:nvPr/>
        </p:nvSpPr>
        <p:spPr>
          <a:xfrm>
            <a:off x="4439251" y="6358887"/>
            <a:ext cx="971741" cy="253916"/>
          </a:xfrm>
          <a:prstGeom prst="rect">
            <a:avLst/>
          </a:prstGeom>
        </p:spPr>
        <p:txBody>
          <a:bodyPr wrap="none">
            <a:spAutoFit/>
          </a:bodyPr>
          <a:lstStyle/>
          <a:p>
            <a:pPr algn="ctr"/>
            <a:r>
              <a:rPr lang="en-US" sz="1000" dirty="0">
                <a:solidFill>
                  <a:schemeClr val="bg1"/>
                </a:solidFill>
              </a:rPr>
              <a:t>Nobori (2011) </a:t>
            </a:r>
          </a:p>
        </p:txBody>
      </p:sp>
      <p:pic>
        <p:nvPicPr>
          <p:cNvPr id="5" name="Picture 4">
            <a:extLst>
              <a:ext uri="{FF2B5EF4-FFF2-40B4-BE49-F238E27FC236}">
                <a16:creationId xmlns:a16="http://schemas.microsoft.com/office/drawing/2014/main" id="{D574B1DA-662D-4F9E-87CE-01B064EE8E2D}"/>
              </a:ext>
            </a:extLst>
          </p:cNvPr>
          <p:cNvPicPr>
            <a:picLocks noChangeAspect="1"/>
          </p:cNvPicPr>
          <p:nvPr/>
        </p:nvPicPr>
        <p:blipFill>
          <a:blip r:embed="rId3"/>
          <a:stretch>
            <a:fillRect/>
          </a:stretch>
        </p:blipFill>
        <p:spPr>
          <a:xfrm>
            <a:off x="5795889" y="3059168"/>
            <a:ext cx="5557911" cy="1838386"/>
          </a:xfrm>
          <a:prstGeom prst="rect">
            <a:avLst/>
          </a:prstGeom>
        </p:spPr>
      </p:pic>
    </p:spTree>
    <p:extLst>
      <p:ext uri="{BB962C8B-B14F-4D97-AF65-F5344CB8AC3E}">
        <p14:creationId xmlns:p14="http://schemas.microsoft.com/office/powerpoint/2010/main" val="3579834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8C3BE-732C-415C-83C0-C6AFDEFA0702}"/>
              </a:ext>
            </a:extLst>
          </p:cNvPr>
          <p:cNvSpPr>
            <a:spLocks noGrp="1"/>
          </p:cNvSpPr>
          <p:nvPr>
            <p:ph type="title"/>
          </p:nvPr>
        </p:nvSpPr>
        <p:spPr/>
        <p:txBody>
          <a:bodyPr/>
          <a:lstStyle/>
          <a:p>
            <a:r>
              <a:rPr lang="en-US" dirty="0"/>
              <a:t>PBIS is Research-Based</a:t>
            </a:r>
          </a:p>
        </p:txBody>
      </p:sp>
      <p:sp>
        <p:nvSpPr>
          <p:cNvPr id="3" name="Content Placeholder 2">
            <a:extLst>
              <a:ext uri="{FF2B5EF4-FFF2-40B4-BE49-F238E27FC236}">
                <a16:creationId xmlns:a16="http://schemas.microsoft.com/office/drawing/2014/main" id="{3601E678-F517-42FD-B1EC-F80BE2487104}"/>
              </a:ext>
            </a:extLst>
          </p:cNvPr>
          <p:cNvSpPr>
            <a:spLocks noGrp="1"/>
          </p:cNvSpPr>
          <p:nvPr>
            <p:ph idx="1"/>
          </p:nvPr>
        </p:nvSpPr>
        <p:spPr>
          <a:xfrm>
            <a:off x="838200" y="2051222"/>
            <a:ext cx="10515600" cy="3854278"/>
          </a:xfrm>
        </p:spPr>
        <p:txBody>
          <a:bodyPr/>
          <a:lstStyle/>
          <a:p>
            <a:pPr marL="173736" indent="-173736"/>
            <a:r>
              <a:rPr lang="en-US" dirty="0"/>
              <a:t>The PBIS framework (RTI framework) is research-based</a:t>
            </a:r>
          </a:p>
          <a:p>
            <a:pPr marL="173736" indent="-173736"/>
            <a:r>
              <a:rPr lang="en-US" dirty="0"/>
              <a:t>Tier I components are research-based</a:t>
            </a:r>
          </a:p>
          <a:p>
            <a:pPr marL="173736" indent="-173736"/>
            <a:r>
              <a:rPr lang="en-US" dirty="0"/>
              <a:t>Tier II interventions should be research-based and are linked to Tier I</a:t>
            </a:r>
          </a:p>
          <a:p>
            <a:pPr marL="0" indent="0">
              <a:buNone/>
            </a:pPr>
            <a:endParaRPr lang="en-US" dirty="0"/>
          </a:p>
        </p:txBody>
      </p:sp>
    </p:spTree>
    <p:extLst>
      <p:ext uri="{BB962C8B-B14F-4D97-AF65-F5344CB8AC3E}">
        <p14:creationId xmlns:p14="http://schemas.microsoft.com/office/powerpoint/2010/main" val="1680602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8EB5B-943C-425B-B133-D2B63D8392A9}"/>
              </a:ext>
            </a:extLst>
          </p:cNvPr>
          <p:cNvSpPr>
            <a:spLocks noGrp="1"/>
          </p:cNvSpPr>
          <p:nvPr>
            <p:ph type="title"/>
          </p:nvPr>
        </p:nvSpPr>
        <p:spPr/>
        <p:txBody>
          <a:bodyPr/>
          <a:lstStyle/>
          <a:p>
            <a:r>
              <a:rPr lang="en-US" dirty="0"/>
              <a:t>Consistent and Ongoing Training</a:t>
            </a:r>
          </a:p>
        </p:txBody>
      </p:sp>
      <p:sp>
        <p:nvSpPr>
          <p:cNvPr id="3" name="Content Placeholder 2">
            <a:extLst>
              <a:ext uri="{FF2B5EF4-FFF2-40B4-BE49-F238E27FC236}">
                <a16:creationId xmlns:a16="http://schemas.microsoft.com/office/drawing/2014/main" id="{8214B614-A3A2-4AAC-AED0-0A7BD732FB1B}"/>
              </a:ext>
            </a:extLst>
          </p:cNvPr>
          <p:cNvSpPr>
            <a:spLocks noGrp="1"/>
          </p:cNvSpPr>
          <p:nvPr>
            <p:ph idx="1"/>
          </p:nvPr>
        </p:nvSpPr>
        <p:spPr>
          <a:xfrm>
            <a:off x="838200" y="2051222"/>
            <a:ext cx="10515600" cy="3854278"/>
          </a:xfrm>
        </p:spPr>
        <p:txBody>
          <a:bodyPr>
            <a:normAutofit/>
          </a:bodyPr>
          <a:lstStyle/>
          <a:p>
            <a:pPr marL="173736" indent="-173736"/>
            <a:r>
              <a:rPr lang="en-US" dirty="0"/>
              <a:t>Provide initial training at the beginning of the school year.</a:t>
            </a:r>
          </a:p>
          <a:p>
            <a:pPr marL="173736" indent="-173736"/>
            <a:r>
              <a:rPr lang="en-US" dirty="0"/>
              <a:t>Provide ongoing training throughout the year.</a:t>
            </a:r>
          </a:p>
          <a:p>
            <a:pPr marL="173736" indent="-173736"/>
            <a:r>
              <a:rPr lang="en-US" dirty="0"/>
              <a:t>Provide booster training as needed. </a:t>
            </a:r>
          </a:p>
          <a:p>
            <a:pPr marL="173736" indent="-173736"/>
            <a:r>
              <a:rPr lang="en-US" dirty="0"/>
              <a:t>Continue training on Tier I practices (especially classroom practices), because the success of Tier II depends on a strong Tier I.</a:t>
            </a:r>
          </a:p>
        </p:txBody>
      </p:sp>
    </p:spTree>
    <p:extLst>
      <p:ext uri="{BB962C8B-B14F-4D97-AF65-F5344CB8AC3E}">
        <p14:creationId xmlns:p14="http://schemas.microsoft.com/office/powerpoint/2010/main" val="2088982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A8281-E28C-4961-820D-BFE913D600BE}"/>
              </a:ext>
            </a:extLst>
          </p:cNvPr>
          <p:cNvSpPr>
            <a:spLocks noGrp="1"/>
          </p:cNvSpPr>
          <p:nvPr>
            <p:ph type="title"/>
          </p:nvPr>
        </p:nvSpPr>
        <p:spPr/>
        <p:txBody>
          <a:bodyPr/>
          <a:lstStyle/>
          <a:p>
            <a:r>
              <a:rPr lang="en-US" dirty="0"/>
              <a:t>Document the Process</a:t>
            </a:r>
          </a:p>
        </p:txBody>
      </p:sp>
      <p:sp>
        <p:nvSpPr>
          <p:cNvPr id="3" name="Content Placeholder 2">
            <a:extLst>
              <a:ext uri="{FF2B5EF4-FFF2-40B4-BE49-F238E27FC236}">
                <a16:creationId xmlns:a16="http://schemas.microsoft.com/office/drawing/2014/main" id="{FDA4E71E-882D-455E-93EF-EC72FB707C7F}"/>
              </a:ext>
            </a:extLst>
          </p:cNvPr>
          <p:cNvSpPr>
            <a:spLocks noGrp="1"/>
          </p:cNvSpPr>
          <p:nvPr>
            <p:ph idx="1"/>
          </p:nvPr>
        </p:nvSpPr>
        <p:spPr>
          <a:xfrm>
            <a:off x="838200" y="2051222"/>
            <a:ext cx="10515600" cy="3854278"/>
          </a:xfrm>
        </p:spPr>
        <p:txBody>
          <a:bodyPr>
            <a:noAutofit/>
          </a:bodyPr>
          <a:lstStyle/>
          <a:p>
            <a:pPr marL="173736" indent="-173736">
              <a:lnSpc>
                <a:spcPct val="100000"/>
              </a:lnSpc>
            </a:pPr>
            <a:r>
              <a:rPr lang="en-US" dirty="0"/>
              <a:t>Provide to staff a resource or handbook on Tier II systems, practices, and data.</a:t>
            </a:r>
          </a:p>
          <a:p>
            <a:pPr marL="173736" indent="-173736">
              <a:lnSpc>
                <a:spcPct val="100000"/>
              </a:lnSpc>
            </a:pPr>
            <a:r>
              <a:rPr lang="en-US" dirty="0"/>
              <a:t>This might include, for example:</a:t>
            </a:r>
          </a:p>
          <a:p>
            <a:pPr marL="457200" lvl="1" indent="-173736">
              <a:lnSpc>
                <a:spcPct val="100000"/>
              </a:lnSpc>
            </a:pPr>
            <a:r>
              <a:rPr lang="en-US" dirty="0"/>
              <a:t>Information on available Tier II interventions</a:t>
            </a:r>
          </a:p>
          <a:p>
            <a:pPr marL="457200" lvl="1" indent="-173736">
              <a:lnSpc>
                <a:spcPct val="100000"/>
              </a:lnSpc>
            </a:pPr>
            <a:r>
              <a:rPr lang="en-US" dirty="0"/>
              <a:t>How to refer students for Tier II interventions</a:t>
            </a:r>
          </a:p>
          <a:p>
            <a:pPr marL="457200" lvl="1" indent="-173736">
              <a:lnSpc>
                <a:spcPct val="100000"/>
              </a:lnSpc>
            </a:pPr>
            <a:r>
              <a:rPr lang="en-US" dirty="0"/>
              <a:t>What is the teacher’s role in implementing Tier II interventions</a:t>
            </a:r>
          </a:p>
          <a:p>
            <a:pPr marL="457200" lvl="1" indent="-173736">
              <a:lnSpc>
                <a:spcPct val="100000"/>
              </a:lnSpc>
            </a:pPr>
            <a:r>
              <a:rPr lang="en-US" dirty="0"/>
              <a:t>How to use a daily progress report</a:t>
            </a:r>
          </a:p>
        </p:txBody>
      </p:sp>
    </p:spTree>
    <p:extLst>
      <p:ext uri="{BB962C8B-B14F-4D97-AF65-F5344CB8AC3E}">
        <p14:creationId xmlns:p14="http://schemas.microsoft.com/office/powerpoint/2010/main" val="2806763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E48D1-6157-473F-BB99-090C807AA437}"/>
              </a:ext>
            </a:extLst>
          </p:cNvPr>
          <p:cNvSpPr>
            <a:spLocks noGrp="1"/>
          </p:cNvSpPr>
          <p:nvPr>
            <p:ph type="title"/>
          </p:nvPr>
        </p:nvSpPr>
        <p:spPr/>
        <p:txBody>
          <a:bodyPr>
            <a:normAutofit/>
          </a:bodyPr>
          <a:lstStyle/>
          <a:p>
            <a:r>
              <a:rPr lang="en-US" sz="4400" dirty="0">
                <a:solidFill>
                  <a:schemeClr val="accent1"/>
                </a:solidFill>
              </a:rPr>
              <a:t>Objectives</a:t>
            </a:r>
          </a:p>
        </p:txBody>
      </p:sp>
      <p:sp>
        <p:nvSpPr>
          <p:cNvPr id="3" name="Content Placeholder 2">
            <a:extLst>
              <a:ext uri="{FF2B5EF4-FFF2-40B4-BE49-F238E27FC236}">
                <a16:creationId xmlns:a16="http://schemas.microsoft.com/office/drawing/2014/main" id="{5F947DB8-1211-4420-81A5-E7A86F669ADF}"/>
              </a:ext>
            </a:extLst>
          </p:cNvPr>
          <p:cNvSpPr>
            <a:spLocks noGrp="1"/>
          </p:cNvSpPr>
          <p:nvPr>
            <p:ph idx="1"/>
          </p:nvPr>
        </p:nvSpPr>
        <p:spPr/>
        <p:txBody>
          <a:bodyPr anchor="ctr"/>
          <a:lstStyle/>
          <a:p>
            <a:pPr marL="173736" indent="-173736"/>
            <a:r>
              <a:rPr lang="en-US" dirty="0"/>
              <a:t>Learn why professional learning (PL) is needed for Tier II</a:t>
            </a:r>
          </a:p>
          <a:p>
            <a:pPr marL="173736" indent="-173736"/>
            <a:r>
              <a:rPr lang="en-US" dirty="0"/>
              <a:t>Learn what PL is needed for Tier II</a:t>
            </a:r>
          </a:p>
          <a:p>
            <a:pPr marL="173736" indent="-173736"/>
            <a:r>
              <a:rPr lang="en-US" dirty="0"/>
              <a:t>Learn about who can provide the PL </a:t>
            </a:r>
          </a:p>
          <a:p>
            <a:pPr marL="173736" indent="-173736"/>
            <a:r>
              <a:rPr lang="en-US" dirty="0"/>
              <a:t>Learn how you can provide PL in a way that's most effective for your district/school</a:t>
            </a:r>
          </a:p>
        </p:txBody>
      </p:sp>
    </p:spTree>
    <p:extLst>
      <p:ext uri="{BB962C8B-B14F-4D97-AF65-F5344CB8AC3E}">
        <p14:creationId xmlns:p14="http://schemas.microsoft.com/office/powerpoint/2010/main" val="1507332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80F9-59F3-4EA0-B635-8DB182019AC7}"/>
              </a:ext>
            </a:extLst>
          </p:cNvPr>
          <p:cNvSpPr>
            <a:spLocks noGrp="1"/>
          </p:cNvSpPr>
          <p:nvPr>
            <p:ph type="title"/>
          </p:nvPr>
        </p:nvSpPr>
        <p:spPr/>
        <p:txBody>
          <a:bodyPr/>
          <a:lstStyle/>
          <a:p>
            <a:r>
              <a:rPr lang="en-US" dirty="0"/>
              <a:t>Find Convenient Times for PL</a:t>
            </a:r>
          </a:p>
        </p:txBody>
      </p:sp>
      <p:sp>
        <p:nvSpPr>
          <p:cNvPr id="3" name="Content Placeholder 2">
            <a:extLst>
              <a:ext uri="{FF2B5EF4-FFF2-40B4-BE49-F238E27FC236}">
                <a16:creationId xmlns:a16="http://schemas.microsoft.com/office/drawing/2014/main" id="{74F5B4BC-5307-49D8-BF60-ACDE3595AB7D}"/>
              </a:ext>
            </a:extLst>
          </p:cNvPr>
          <p:cNvSpPr>
            <a:spLocks noGrp="1"/>
          </p:cNvSpPr>
          <p:nvPr>
            <p:ph idx="1"/>
          </p:nvPr>
        </p:nvSpPr>
        <p:spPr>
          <a:xfrm>
            <a:off x="838200" y="2051222"/>
            <a:ext cx="10515600" cy="3854278"/>
          </a:xfrm>
        </p:spPr>
        <p:txBody>
          <a:bodyPr/>
          <a:lstStyle/>
          <a:p>
            <a:r>
              <a:rPr lang="en-US" dirty="0"/>
              <a:t>Get higher participation when you make PL convenient.</a:t>
            </a:r>
          </a:p>
          <a:p>
            <a:r>
              <a:rPr lang="en-US" dirty="0"/>
              <a:t>Some ideas:</a:t>
            </a:r>
          </a:p>
          <a:p>
            <a:pPr lvl="1"/>
            <a:r>
              <a:rPr lang="en-US" dirty="0"/>
              <a:t>Schedule PL ahead of the next school year.</a:t>
            </a:r>
          </a:p>
          <a:p>
            <a:pPr lvl="1"/>
            <a:r>
              <a:rPr lang="en-US" dirty="0"/>
              <a:t>Schedule time during staff meetings.</a:t>
            </a:r>
          </a:p>
          <a:p>
            <a:pPr lvl="1"/>
            <a:r>
              <a:rPr lang="en-US" dirty="0"/>
              <a:t>Use staff planning time. </a:t>
            </a:r>
          </a:p>
          <a:p>
            <a:pPr lvl="1"/>
            <a:r>
              <a:rPr lang="en-US" dirty="0"/>
              <a:t>Use technology; e.g., recorded webinars (provide follow up).</a:t>
            </a:r>
          </a:p>
          <a:p>
            <a:pPr lvl="1"/>
            <a:r>
              <a:rPr lang="en-US" dirty="0"/>
              <a:t>Arrange class coverage so staff can attend boosters, coaching, etc.</a:t>
            </a:r>
          </a:p>
        </p:txBody>
      </p:sp>
    </p:spTree>
    <p:extLst>
      <p:ext uri="{BB962C8B-B14F-4D97-AF65-F5344CB8AC3E}">
        <p14:creationId xmlns:p14="http://schemas.microsoft.com/office/powerpoint/2010/main" val="959194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4CE76-8BEE-46D3-898E-55EFC0B5874E}"/>
              </a:ext>
            </a:extLst>
          </p:cNvPr>
          <p:cNvSpPr>
            <a:spLocks noGrp="1"/>
          </p:cNvSpPr>
          <p:nvPr>
            <p:ph type="title"/>
          </p:nvPr>
        </p:nvSpPr>
        <p:spPr/>
        <p:txBody>
          <a:bodyPr/>
          <a:lstStyle/>
          <a:p>
            <a:r>
              <a:rPr lang="en-US" dirty="0"/>
              <a:t>Make Sure the PL is Relevant</a:t>
            </a:r>
          </a:p>
        </p:txBody>
      </p:sp>
      <p:sp>
        <p:nvSpPr>
          <p:cNvPr id="3" name="Content Placeholder 2">
            <a:extLst>
              <a:ext uri="{FF2B5EF4-FFF2-40B4-BE49-F238E27FC236}">
                <a16:creationId xmlns:a16="http://schemas.microsoft.com/office/drawing/2014/main" id="{A0BBB92C-FD43-4548-BE84-DA821C8FF82B}"/>
              </a:ext>
            </a:extLst>
          </p:cNvPr>
          <p:cNvSpPr>
            <a:spLocks noGrp="1"/>
          </p:cNvSpPr>
          <p:nvPr>
            <p:ph idx="1"/>
          </p:nvPr>
        </p:nvSpPr>
        <p:spPr>
          <a:xfrm>
            <a:off x="838200" y="2051222"/>
            <a:ext cx="10515600" cy="3854278"/>
          </a:xfrm>
        </p:spPr>
        <p:txBody>
          <a:bodyPr/>
          <a:lstStyle/>
          <a:p>
            <a:pPr marL="173736" indent="-173736">
              <a:lnSpc>
                <a:spcPct val="100000"/>
              </a:lnSpc>
            </a:pPr>
            <a:r>
              <a:rPr lang="en-US" dirty="0"/>
              <a:t>Use data to determine professional learning needs.</a:t>
            </a:r>
          </a:p>
          <a:p>
            <a:pPr marL="173736" indent="-173736">
              <a:lnSpc>
                <a:spcPct val="100000"/>
              </a:lnSpc>
            </a:pPr>
            <a:r>
              <a:rPr lang="en-US" dirty="0"/>
              <a:t>Get staff input in the development process.</a:t>
            </a:r>
          </a:p>
          <a:p>
            <a:pPr marL="173736" indent="-173736">
              <a:lnSpc>
                <a:spcPct val="100000"/>
              </a:lnSpc>
            </a:pPr>
            <a:r>
              <a:rPr lang="en-US" dirty="0"/>
              <a:t>Create local context – align it with your school’s mission or vision; show how PBIS contributes towards reaching goals and outcomes.</a:t>
            </a:r>
          </a:p>
        </p:txBody>
      </p:sp>
    </p:spTree>
    <p:extLst>
      <p:ext uri="{BB962C8B-B14F-4D97-AF65-F5344CB8AC3E}">
        <p14:creationId xmlns:p14="http://schemas.microsoft.com/office/powerpoint/2010/main" val="3885252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145EA-332C-4C9A-8C15-62D220549423}"/>
              </a:ext>
            </a:extLst>
          </p:cNvPr>
          <p:cNvSpPr>
            <a:spLocks noGrp="1"/>
          </p:cNvSpPr>
          <p:nvPr>
            <p:ph type="title"/>
          </p:nvPr>
        </p:nvSpPr>
        <p:spPr>
          <a:xfrm>
            <a:off x="476250" y="992187"/>
            <a:ext cx="3145715" cy="4873625"/>
          </a:xfrm>
        </p:spPr>
        <p:txBody>
          <a:bodyPr>
            <a:normAutofit/>
          </a:bodyPr>
          <a:lstStyle/>
          <a:p>
            <a:r>
              <a:rPr lang="en-US" sz="4400" dirty="0">
                <a:solidFill>
                  <a:schemeClr val="accent1"/>
                </a:solidFill>
              </a:rPr>
              <a:t>Differentiate Support</a:t>
            </a:r>
          </a:p>
        </p:txBody>
      </p:sp>
      <p:pic>
        <p:nvPicPr>
          <p:cNvPr id="4" name="Content Placeholder 3">
            <a:extLst>
              <a:ext uri="{FF2B5EF4-FFF2-40B4-BE49-F238E27FC236}">
                <a16:creationId xmlns:a16="http://schemas.microsoft.com/office/drawing/2014/main" id="{28CC2795-6CC2-47D7-98C3-841D98872D55}"/>
              </a:ext>
            </a:extLst>
          </p:cNvPr>
          <p:cNvPicPr>
            <a:picLocks noChangeAspect="1"/>
          </p:cNvPicPr>
          <p:nvPr/>
        </p:nvPicPr>
        <p:blipFill rotWithShape="1">
          <a:blip r:embed="rId3"/>
          <a:srcRect l="22658" t="8244" r="23654" b="14915"/>
          <a:stretch/>
        </p:blipFill>
        <p:spPr>
          <a:xfrm>
            <a:off x="4686300" y="833216"/>
            <a:ext cx="6251020" cy="5032596"/>
          </a:xfrm>
          <a:prstGeom prst="rect">
            <a:avLst/>
          </a:prstGeom>
        </p:spPr>
      </p:pic>
    </p:spTree>
    <p:extLst>
      <p:ext uri="{BB962C8B-B14F-4D97-AF65-F5344CB8AC3E}">
        <p14:creationId xmlns:p14="http://schemas.microsoft.com/office/powerpoint/2010/main" val="2347721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E6295D-F0A7-4978-B2B9-A433845991A1}"/>
              </a:ext>
            </a:extLst>
          </p:cNvPr>
          <p:cNvSpPr>
            <a:spLocks noGrp="1"/>
          </p:cNvSpPr>
          <p:nvPr>
            <p:ph type="title"/>
          </p:nvPr>
        </p:nvSpPr>
        <p:spPr/>
        <p:txBody>
          <a:bodyPr/>
          <a:lstStyle/>
          <a:p>
            <a:r>
              <a:rPr lang="en-US" dirty="0"/>
              <a:t>Multi-tiered Support for Staff</a:t>
            </a:r>
          </a:p>
        </p:txBody>
      </p:sp>
      <p:sp>
        <p:nvSpPr>
          <p:cNvPr id="5" name="Content Placeholder 4">
            <a:extLst>
              <a:ext uri="{FF2B5EF4-FFF2-40B4-BE49-F238E27FC236}">
                <a16:creationId xmlns:a16="http://schemas.microsoft.com/office/drawing/2014/main" id="{08937E85-8E55-4DB6-A7E6-A09A1A597339}"/>
              </a:ext>
            </a:extLst>
          </p:cNvPr>
          <p:cNvSpPr>
            <a:spLocks noGrp="1"/>
          </p:cNvSpPr>
          <p:nvPr>
            <p:ph idx="1"/>
          </p:nvPr>
        </p:nvSpPr>
        <p:spPr>
          <a:xfrm>
            <a:off x="838200" y="2051222"/>
            <a:ext cx="10515600" cy="3854278"/>
          </a:xfrm>
        </p:spPr>
        <p:txBody>
          <a:bodyPr/>
          <a:lstStyle/>
          <a:p>
            <a:pPr marL="173736" indent="-173736"/>
            <a:r>
              <a:rPr lang="en-US" dirty="0"/>
              <a:t>Provide high quality training on Tier II interventions to all relevant staff.</a:t>
            </a:r>
          </a:p>
          <a:p>
            <a:pPr marL="173736" indent="-173736"/>
            <a:r>
              <a:rPr lang="en-US" dirty="0"/>
              <a:t>Identify staff who require additional assistance (through observation, checklists, etc.).</a:t>
            </a:r>
          </a:p>
          <a:p>
            <a:pPr marL="173736" indent="-173736"/>
            <a:r>
              <a:rPr lang="en-US" dirty="0"/>
              <a:t>Support the identified staff members (targeted or intense support).</a:t>
            </a:r>
          </a:p>
          <a:p>
            <a:pPr marL="173736" indent="-173736"/>
            <a:r>
              <a:rPr lang="en-US" dirty="0"/>
              <a:t>Continue to monitor staff in their implementation of interventions to adjust supports.</a:t>
            </a:r>
          </a:p>
        </p:txBody>
      </p:sp>
    </p:spTree>
    <p:extLst>
      <p:ext uri="{BB962C8B-B14F-4D97-AF65-F5344CB8AC3E}">
        <p14:creationId xmlns:p14="http://schemas.microsoft.com/office/powerpoint/2010/main" val="892337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050F-F893-47C6-845C-E595F4437799}"/>
              </a:ext>
            </a:extLst>
          </p:cNvPr>
          <p:cNvSpPr>
            <a:spLocks noGrp="1"/>
          </p:cNvSpPr>
          <p:nvPr>
            <p:ph type="title"/>
          </p:nvPr>
        </p:nvSpPr>
        <p:spPr/>
        <p:txBody>
          <a:bodyPr/>
          <a:lstStyle/>
          <a:p>
            <a:r>
              <a:rPr lang="en-US" dirty="0"/>
              <a:t>Targeted Support &gt; Self-management</a:t>
            </a:r>
          </a:p>
        </p:txBody>
      </p:sp>
      <p:sp>
        <p:nvSpPr>
          <p:cNvPr id="3" name="Content Placeholder 2">
            <a:extLst>
              <a:ext uri="{FF2B5EF4-FFF2-40B4-BE49-F238E27FC236}">
                <a16:creationId xmlns:a16="http://schemas.microsoft.com/office/drawing/2014/main" id="{9179CB79-ACD3-4333-99E0-2D6A7458B573}"/>
              </a:ext>
            </a:extLst>
          </p:cNvPr>
          <p:cNvSpPr>
            <a:spLocks noGrp="1"/>
          </p:cNvSpPr>
          <p:nvPr>
            <p:ph idx="1"/>
          </p:nvPr>
        </p:nvSpPr>
        <p:spPr>
          <a:xfrm>
            <a:off x="838200" y="1927654"/>
            <a:ext cx="10515600" cy="3977846"/>
          </a:xfrm>
        </p:spPr>
        <p:txBody>
          <a:bodyPr>
            <a:normAutofit/>
          </a:bodyPr>
          <a:lstStyle/>
          <a:p>
            <a:pPr marL="0" indent="0">
              <a:buNone/>
            </a:pPr>
            <a:r>
              <a:rPr lang="en-US" dirty="0"/>
              <a:t>Use a self-management approach for teachers/staff needing Tier II support:</a:t>
            </a:r>
          </a:p>
          <a:p>
            <a:pPr marL="457200" lvl="1" indent="-173736"/>
            <a:r>
              <a:rPr lang="en-US" dirty="0"/>
              <a:t>Select a specific skill to target (giving positive, specific feedback).</a:t>
            </a:r>
          </a:p>
          <a:p>
            <a:pPr marL="457200" lvl="1" indent="-173736"/>
            <a:r>
              <a:rPr lang="en-US" dirty="0"/>
              <a:t>Set a goal for improvement.</a:t>
            </a:r>
          </a:p>
          <a:p>
            <a:pPr marL="457200" lvl="1" indent="-173736"/>
            <a:r>
              <a:rPr lang="en-US" dirty="0"/>
              <a:t>Develop a strategy to prompt their use of that skill.</a:t>
            </a:r>
          </a:p>
          <a:p>
            <a:pPr marL="457200" lvl="1" indent="-173736"/>
            <a:r>
              <a:rPr lang="en-US" dirty="0"/>
              <a:t>Take data on their implementation of that skill (observation).</a:t>
            </a:r>
          </a:p>
          <a:p>
            <a:pPr marL="457200" lvl="1" indent="-173736"/>
            <a:r>
              <a:rPr lang="en-US" dirty="0"/>
              <a:t>Graph their performance daily and determine whether they met their goal. </a:t>
            </a:r>
          </a:p>
          <a:p>
            <a:pPr marL="457200" lvl="1" indent="-173736"/>
            <a:r>
              <a:rPr lang="en-US" dirty="0"/>
              <a:t>Reward themselves when their goal is met (self-reinforce). </a:t>
            </a:r>
          </a:p>
        </p:txBody>
      </p:sp>
      <p:sp>
        <p:nvSpPr>
          <p:cNvPr id="4" name="TextBox 3">
            <a:extLst>
              <a:ext uri="{FF2B5EF4-FFF2-40B4-BE49-F238E27FC236}">
                <a16:creationId xmlns:a16="http://schemas.microsoft.com/office/drawing/2014/main" id="{DFC5907B-9D1B-42E9-8B8F-CA0D9F365158}"/>
              </a:ext>
            </a:extLst>
          </p:cNvPr>
          <p:cNvSpPr txBox="1"/>
          <p:nvPr/>
        </p:nvSpPr>
        <p:spPr>
          <a:xfrm>
            <a:off x="3810121" y="6423622"/>
            <a:ext cx="2285879" cy="246221"/>
          </a:xfrm>
          <a:prstGeom prst="rect">
            <a:avLst/>
          </a:prstGeom>
          <a:noFill/>
        </p:spPr>
        <p:txBody>
          <a:bodyPr wrap="square" rtlCol="0">
            <a:spAutoFit/>
          </a:bodyPr>
          <a:lstStyle/>
          <a:p>
            <a:pPr algn="ctr"/>
            <a:r>
              <a:rPr lang="en-US" sz="1000" dirty="0">
                <a:solidFill>
                  <a:schemeClr val="bg1"/>
                </a:solidFill>
              </a:rPr>
              <a:t>Adapted from Simonsen, et. al. (2013)</a:t>
            </a:r>
          </a:p>
        </p:txBody>
      </p:sp>
    </p:spTree>
    <p:extLst>
      <p:ext uri="{BB962C8B-B14F-4D97-AF65-F5344CB8AC3E}">
        <p14:creationId xmlns:p14="http://schemas.microsoft.com/office/powerpoint/2010/main" val="88363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D613A-1794-40EB-A55B-FAE23C6D0DA7}"/>
              </a:ext>
            </a:extLst>
          </p:cNvPr>
          <p:cNvSpPr>
            <a:spLocks noGrp="1"/>
          </p:cNvSpPr>
          <p:nvPr>
            <p:ph type="title"/>
          </p:nvPr>
        </p:nvSpPr>
        <p:spPr/>
        <p:txBody>
          <a:bodyPr/>
          <a:lstStyle/>
          <a:p>
            <a:r>
              <a:rPr lang="en-US" dirty="0"/>
              <a:t>Intense Support</a:t>
            </a:r>
          </a:p>
        </p:txBody>
      </p:sp>
      <p:sp>
        <p:nvSpPr>
          <p:cNvPr id="3" name="Content Placeholder 2">
            <a:extLst>
              <a:ext uri="{FF2B5EF4-FFF2-40B4-BE49-F238E27FC236}">
                <a16:creationId xmlns:a16="http://schemas.microsoft.com/office/drawing/2014/main" id="{7B3E071E-47CB-4E55-84E8-301B038E64E8}"/>
              </a:ext>
            </a:extLst>
          </p:cNvPr>
          <p:cNvSpPr>
            <a:spLocks noGrp="1"/>
          </p:cNvSpPr>
          <p:nvPr>
            <p:ph idx="1"/>
          </p:nvPr>
        </p:nvSpPr>
        <p:spPr>
          <a:xfrm>
            <a:off x="838200" y="2051222"/>
            <a:ext cx="10515600" cy="3854278"/>
          </a:xfrm>
        </p:spPr>
        <p:txBody>
          <a:bodyPr/>
          <a:lstStyle/>
          <a:p>
            <a:pPr marL="0" indent="0">
              <a:buNone/>
            </a:pPr>
            <a:r>
              <a:rPr lang="en-US" dirty="0"/>
              <a:t>Teachers/staff meet with the behavior coach:</a:t>
            </a:r>
          </a:p>
          <a:p>
            <a:pPr marL="457200" lvl="1" indent="-173736"/>
            <a:r>
              <a:rPr lang="en-US" dirty="0"/>
              <a:t>Review performance and other data</a:t>
            </a:r>
          </a:p>
          <a:p>
            <a:pPr marL="457200" lvl="1" indent="-173736"/>
            <a:r>
              <a:rPr lang="en-US" dirty="0"/>
              <a:t>Include action planning and performance feedback</a:t>
            </a:r>
          </a:p>
        </p:txBody>
      </p:sp>
    </p:spTree>
    <p:extLst>
      <p:ext uri="{BB962C8B-B14F-4D97-AF65-F5344CB8AC3E}">
        <p14:creationId xmlns:p14="http://schemas.microsoft.com/office/powerpoint/2010/main" val="2769203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5B65A-1687-4830-A64E-AB2C898E5DF6}"/>
              </a:ext>
            </a:extLst>
          </p:cNvPr>
          <p:cNvSpPr>
            <a:spLocks noGrp="1"/>
          </p:cNvSpPr>
          <p:nvPr>
            <p:ph type="title"/>
          </p:nvPr>
        </p:nvSpPr>
        <p:spPr/>
        <p:txBody>
          <a:bodyPr/>
          <a:lstStyle/>
          <a:p>
            <a:r>
              <a:rPr lang="en-US" dirty="0"/>
              <a:t>New Staff Need Support</a:t>
            </a:r>
          </a:p>
        </p:txBody>
      </p:sp>
      <p:sp>
        <p:nvSpPr>
          <p:cNvPr id="3" name="Content Placeholder 2">
            <a:extLst>
              <a:ext uri="{FF2B5EF4-FFF2-40B4-BE49-F238E27FC236}">
                <a16:creationId xmlns:a16="http://schemas.microsoft.com/office/drawing/2014/main" id="{10AACA38-2A4E-4656-91E3-E6E2422E04D5}"/>
              </a:ext>
            </a:extLst>
          </p:cNvPr>
          <p:cNvSpPr>
            <a:spLocks noGrp="1"/>
          </p:cNvSpPr>
          <p:nvPr>
            <p:ph idx="1"/>
          </p:nvPr>
        </p:nvSpPr>
        <p:spPr>
          <a:xfrm>
            <a:off x="838200" y="2051222"/>
            <a:ext cx="10515600" cy="3854278"/>
          </a:xfrm>
        </p:spPr>
        <p:txBody>
          <a:bodyPr/>
          <a:lstStyle/>
          <a:p>
            <a:pPr marL="173736" indent="-173736"/>
            <a:r>
              <a:rPr lang="en-US" dirty="0"/>
              <a:t>New staff will need more support while learning PBIS practices.</a:t>
            </a:r>
          </a:p>
          <a:p>
            <a:pPr marL="173736" indent="-173736"/>
            <a:r>
              <a:rPr lang="en-US" dirty="0"/>
              <a:t>Create support systems for staff that will help sustain PBIS:</a:t>
            </a:r>
          </a:p>
          <a:p>
            <a:pPr marL="457200" lvl="1" indent="-173736"/>
            <a:r>
              <a:rPr lang="en-US" dirty="0"/>
              <a:t>Initial or orientation training before school begins</a:t>
            </a:r>
          </a:p>
          <a:p>
            <a:pPr marL="457200" lvl="1" indent="-173736"/>
            <a:r>
              <a:rPr lang="en-US" dirty="0"/>
              <a:t>Ongoing tiered support, based on data</a:t>
            </a:r>
          </a:p>
        </p:txBody>
      </p:sp>
    </p:spTree>
    <p:extLst>
      <p:ext uri="{BB962C8B-B14F-4D97-AF65-F5344CB8AC3E}">
        <p14:creationId xmlns:p14="http://schemas.microsoft.com/office/powerpoint/2010/main" val="122664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EC2E58-2941-47B8-AB86-08E9F2403352}"/>
              </a:ext>
            </a:extLst>
          </p:cNvPr>
          <p:cNvSpPr>
            <a:spLocks noGrp="1"/>
          </p:cNvSpPr>
          <p:nvPr>
            <p:ph type="title"/>
          </p:nvPr>
        </p:nvSpPr>
        <p:spPr>
          <a:xfrm>
            <a:off x="545148" y="1442720"/>
            <a:ext cx="3932237" cy="2276002"/>
          </a:xfrm>
        </p:spPr>
        <p:txBody>
          <a:bodyPr/>
          <a:lstStyle/>
          <a:p>
            <a:r>
              <a:rPr lang="en-US" dirty="0"/>
              <a:t>HQPD</a:t>
            </a:r>
            <a:br>
              <a:rPr lang="en-US" dirty="0"/>
            </a:br>
            <a:r>
              <a:rPr lang="en-US" dirty="0"/>
              <a:t>Checklist</a:t>
            </a:r>
          </a:p>
        </p:txBody>
      </p:sp>
      <p:pic>
        <p:nvPicPr>
          <p:cNvPr id="2" name="Content Placeholder 1">
            <a:extLst>
              <a:ext uri="{FF2B5EF4-FFF2-40B4-BE49-F238E27FC236}">
                <a16:creationId xmlns:a16="http://schemas.microsoft.com/office/drawing/2014/main" id="{A0E5D90F-5168-403A-8B27-0FDC400B5BE0}"/>
              </a:ext>
            </a:extLst>
          </p:cNvPr>
          <p:cNvPicPr>
            <a:picLocks noGrp="1" noChangeAspect="1"/>
          </p:cNvPicPr>
          <p:nvPr>
            <p:ph idx="1"/>
          </p:nvPr>
        </p:nvPicPr>
        <p:blipFill>
          <a:blip r:embed="rId3"/>
          <a:stretch>
            <a:fillRect/>
          </a:stretch>
        </p:blipFill>
        <p:spPr>
          <a:xfrm>
            <a:off x="4188451" y="457200"/>
            <a:ext cx="5236563" cy="5516880"/>
          </a:xfrm>
          <a:prstGeom prst="rect">
            <a:avLst/>
          </a:prstGeom>
        </p:spPr>
      </p:pic>
    </p:spTree>
    <p:extLst>
      <p:ext uri="{BB962C8B-B14F-4D97-AF65-F5344CB8AC3E}">
        <p14:creationId xmlns:p14="http://schemas.microsoft.com/office/powerpoint/2010/main" val="2357781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2.9 Professional Development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90094041"/>
              </p:ext>
            </p:extLst>
          </p:nvPr>
        </p:nvGraphicFramePr>
        <p:xfrm>
          <a:off x="717702" y="1557173"/>
          <a:ext cx="10756596" cy="4349540"/>
        </p:xfrm>
        <a:graphic>
          <a:graphicData uri="http://schemas.openxmlformats.org/drawingml/2006/table">
            <a:tbl>
              <a:tblPr firstRow="1" bandRow="1">
                <a:tableStyleId>{5C22544A-7EE6-4342-B048-85BDC9FD1C3A}</a:tableStyleId>
              </a:tblPr>
              <a:tblGrid>
                <a:gridCol w="3585532">
                  <a:extLst>
                    <a:ext uri="{9D8B030D-6E8A-4147-A177-3AD203B41FA5}">
                      <a16:colId xmlns:a16="http://schemas.microsoft.com/office/drawing/2014/main" val="3936969952"/>
                    </a:ext>
                  </a:extLst>
                </a:gridCol>
                <a:gridCol w="3175486">
                  <a:extLst>
                    <a:ext uri="{9D8B030D-6E8A-4147-A177-3AD203B41FA5}">
                      <a16:colId xmlns:a16="http://schemas.microsoft.com/office/drawing/2014/main" val="1965473558"/>
                    </a:ext>
                  </a:extLst>
                </a:gridCol>
                <a:gridCol w="3995578">
                  <a:extLst>
                    <a:ext uri="{9D8B030D-6E8A-4147-A177-3AD203B41FA5}">
                      <a16:colId xmlns:a16="http://schemas.microsoft.com/office/drawing/2014/main" val="1320994650"/>
                    </a:ext>
                  </a:extLst>
                </a:gridCol>
              </a:tblGrid>
              <a:tr h="412808">
                <a:tc>
                  <a:txBody>
                    <a:bodyPr/>
                    <a:lstStyle/>
                    <a:p>
                      <a:r>
                        <a:rPr lang="en-US" sz="2400" dirty="0"/>
                        <a:t>Feature</a:t>
                      </a:r>
                    </a:p>
                  </a:txBody>
                  <a:tcPr/>
                </a:tc>
                <a:tc>
                  <a:txBody>
                    <a:bodyPr/>
                    <a:lstStyle/>
                    <a:p>
                      <a:r>
                        <a:rPr lang="en-US" sz="2400" dirty="0"/>
                        <a:t>Possible Data Sources</a:t>
                      </a:r>
                    </a:p>
                  </a:txBody>
                  <a:tcPr anchor="ctr"/>
                </a:tc>
                <a:tc>
                  <a:txBody>
                    <a:bodyPr/>
                    <a:lstStyle/>
                    <a:p>
                      <a:r>
                        <a:rPr lang="en-US" sz="2400" dirty="0"/>
                        <a:t>Scoring Criteria</a:t>
                      </a:r>
                    </a:p>
                  </a:txBody>
                  <a:tcPr anchor="ctr"/>
                </a:tc>
                <a:extLst>
                  <a:ext uri="{0D108BD9-81ED-4DB2-BD59-A6C34878D82A}">
                    <a16:rowId xmlns:a16="http://schemas.microsoft.com/office/drawing/2014/main" val="2594366273"/>
                  </a:ext>
                </a:extLst>
              </a:tr>
              <a:tr h="3892340">
                <a:tc>
                  <a:txBody>
                    <a:bodyPr/>
                    <a:lstStyle/>
                    <a:p>
                      <a:pPr>
                        <a:spcAft>
                          <a:spcPts val="600"/>
                        </a:spcAft>
                      </a:pPr>
                      <a:r>
                        <a:rPr lang="en-US" sz="1800" b="1" i="0" u="none" strike="noStrike" kern="1200" baseline="0" dirty="0">
                          <a:solidFill>
                            <a:schemeClr val="dk1"/>
                          </a:solidFill>
                          <a:latin typeface="+mn-lt"/>
                          <a:ea typeface="+mn-ea"/>
                          <a:cs typeface="+mn-cs"/>
                        </a:rPr>
                        <a:t>Professional Development: </a:t>
                      </a:r>
                    </a:p>
                    <a:p>
                      <a:r>
                        <a:rPr lang="en-US" sz="1800" b="0" i="0" u="none" strike="noStrike" kern="1200" baseline="0" dirty="0">
                          <a:solidFill>
                            <a:schemeClr val="dk1"/>
                          </a:solidFill>
                          <a:latin typeface="+mn-lt"/>
                          <a:ea typeface="+mn-ea"/>
                          <a:cs typeface="+mn-cs"/>
                        </a:rPr>
                        <a:t>A written process is followed for teaching all relevant staff the process for and how to implement each Tier II intervention that is in place.</a:t>
                      </a:r>
                      <a:endParaRPr lang="en-US" sz="1800" dirty="0"/>
                    </a:p>
                  </a:txBody>
                  <a:tcPr/>
                </a:tc>
                <a:tc>
                  <a:txBody>
                    <a:bodyPr/>
                    <a:lstStyle/>
                    <a:p>
                      <a:pPr marL="173736" indent="-173736">
                        <a:spcAft>
                          <a:spcPts val="1200"/>
                        </a:spcAft>
                        <a:buFont typeface="Arial" panose="020B0604020202020204" pitchFamily="34" charset="0"/>
                        <a:buChar char="•"/>
                      </a:pPr>
                      <a:r>
                        <a:rPr lang="en-US" sz="1800" b="0" i="0" u="none" strike="noStrike" kern="1200" baseline="0" dirty="0">
                          <a:solidFill>
                            <a:schemeClr val="dk1"/>
                          </a:solidFill>
                          <a:latin typeface="+mn-lt"/>
                          <a:ea typeface="+mn-ea"/>
                          <a:cs typeface="+mn-cs"/>
                        </a:rPr>
                        <a:t>Professional development calendar</a:t>
                      </a:r>
                    </a:p>
                    <a:p>
                      <a:pPr marL="173736" indent="-173736">
                        <a:spcAft>
                          <a:spcPts val="1200"/>
                        </a:spcAft>
                        <a:buFont typeface="Arial" panose="020B0604020202020204" pitchFamily="34" charset="0"/>
                        <a:buChar char="•"/>
                      </a:pPr>
                      <a:r>
                        <a:rPr lang="en-US" sz="1800" b="0" i="0" u="none" strike="noStrike" kern="1200" baseline="0" dirty="0">
                          <a:solidFill>
                            <a:schemeClr val="dk1"/>
                          </a:solidFill>
                          <a:latin typeface="+mn-lt"/>
                          <a:ea typeface="+mn-ea"/>
                          <a:cs typeface="+mn-cs"/>
                        </a:rPr>
                        <a:t>Staff handbook</a:t>
                      </a:r>
                    </a:p>
                    <a:p>
                      <a:pPr marL="173736" indent="-173736">
                        <a:spcAft>
                          <a:spcPts val="1200"/>
                        </a:spcAft>
                        <a:buFont typeface="Arial" panose="020B0604020202020204" pitchFamily="34" charset="0"/>
                        <a:buChar char="•"/>
                      </a:pPr>
                      <a:r>
                        <a:rPr lang="en-US" sz="1800" b="0" i="0" u="none" strike="noStrike" kern="1200" baseline="0" dirty="0">
                          <a:solidFill>
                            <a:schemeClr val="dk1"/>
                          </a:solidFill>
                          <a:latin typeface="+mn-lt"/>
                          <a:ea typeface="+mn-ea"/>
                          <a:cs typeface="+mn-cs"/>
                        </a:rPr>
                        <a:t>Lesson plans for teacher trainings</a:t>
                      </a:r>
                    </a:p>
                    <a:p>
                      <a:pPr marL="173736" indent="-173736">
                        <a:buFont typeface="Arial" panose="020B0604020202020204" pitchFamily="34" charset="0"/>
                        <a:buChar char="•"/>
                      </a:pPr>
                      <a:r>
                        <a:rPr lang="en-US" sz="1800" b="0" i="0" u="none" strike="noStrike" kern="1200" baseline="0" dirty="0">
                          <a:solidFill>
                            <a:schemeClr val="dk1"/>
                          </a:solidFill>
                          <a:latin typeface="+mn-lt"/>
                          <a:ea typeface="+mn-ea"/>
                          <a:cs typeface="+mn-cs"/>
                        </a:rPr>
                        <a:t>School policy</a:t>
                      </a:r>
                      <a:endParaRPr lang="en-US" sz="1800" dirty="0"/>
                    </a:p>
                  </a:txBody>
                  <a:tcPr/>
                </a:tc>
                <a:tc>
                  <a:txBody>
                    <a:bodyPr/>
                    <a:lstStyle/>
                    <a:p>
                      <a:pPr>
                        <a:spcAft>
                          <a:spcPts val="1200"/>
                        </a:spcAft>
                      </a:pPr>
                      <a:r>
                        <a:rPr lang="en-US" sz="1800" b="0" i="0" u="none" strike="noStrike" kern="1200" baseline="0" dirty="0">
                          <a:solidFill>
                            <a:schemeClr val="dk1"/>
                          </a:solidFill>
                          <a:latin typeface="+mn-lt"/>
                          <a:ea typeface="+mn-ea"/>
                          <a:cs typeface="+mn-cs"/>
                        </a:rPr>
                        <a:t>0 = No process for teaching staff is in place.</a:t>
                      </a:r>
                    </a:p>
                    <a:p>
                      <a:pPr>
                        <a:spcAft>
                          <a:spcPts val="1200"/>
                        </a:spcAft>
                      </a:pPr>
                      <a:r>
                        <a:rPr lang="en-US" sz="1800" b="0" i="0" u="none" strike="noStrike" kern="1200" baseline="0" dirty="0">
                          <a:solidFill>
                            <a:schemeClr val="dk1"/>
                          </a:solidFill>
                          <a:latin typeface="+mn-lt"/>
                          <a:ea typeface="+mn-ea"/>
                          <a:cs typeface="+mn-cs"/>
                        </a:rPr>
                        <a:t>1 = Professional development and orientation process is informal.</a:t>
                      </a:r>
                    </a:p>
                    <a:p>
                      <a:r>
                        <a:rPr lang="en-US" sz="1800" b="0" i="0" u="none" strike="noStrike" kern="1200" baseline="0" dirty="0">
                          <a:solidFill>
                            <a:schemeClr val="dk1"/>
                          </a:solidFill>
                          <a:latin typeface="+mn-lt"/>
                          <a:ea typeface="+mn-ea"/>
                          <a:cs typeface="+mn-cs"/>
                        </a:rPr>
                        <a:t>2 = Written process is used to teach and coach all relevant staff in all aspects of intervention delivery, including request for assistance process, using progress report as an instructional prompt, delivering feedback, and monitoring student progress.</a:t>
                      </a:r>
                      <a:endParaRPr lang="en-US" sz="1800" dirty="0"/>
                    </a:p>
                  </a:txBody>
                  <a:tcPr/>
                </a:tc>
                <a:extLst>
                  <a:ext uri="{0D108BD9-81ED-4DB2-BD59-A6C34878D82A}">
                    <a16:rowId xmlns:a16="http://schemas.microsoft.com/office/drawing/2014/main" val="1136611001"/>
                  </a:ext>
                </a:extLst>
              </a:tr>
            </a:tbl>
          </a:graphicData>
        </a:graphic>
      </p:graphicFrame>
      <p:sp>
        <p:nvSpPr>
          <p:cNvPr id="5" name="Rounded Rectangle 4"/>
          <p:cNvSpPr/>
          <p:nvPr/>
        </p:nvSpPr>
        <p:spPr>
          <a:xfrm>
            <a:off x="1920241" y="4505808"/>
            <a:ext cx="4175759" cy="1020338"/>
          </a:xfrm>
          <a:prstGeom prst="rect">
            <a:avLst/>
          </a:prstGeom>
          <a:solidFill>
            <a:schemeClr val="accent4">
              <a:lumMod val="40000"/>
              <a:lumOff val="60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Main Idea:</a:t>
            </a:r>
          </a:p>
          <a:p>
            <a:pPr algn="ctr"/>
            <a:r>
              <a:rPr lang="en-US" dirty="0">
                <a:solidFill>
                  <a:schemeClr val="tx1"/>
                </a:solidFill>
              </a:rPr>
              <a:t>Effective Tier II supports require participation of many adults in the school.</a:t>
            </a:r>
          </a:p>
        </p:txBody>
      </p:sp>
    </p:spTree>
    <p:extLst>
      <p:ext uri="{BB962C8B-B14F-4D97-AF65-F5344CB8AC3E}">
        <p14:creationId xmlns:p14="http://schemas.microsoft.com/office/powerpoint/2010/main" val="41290448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2297D-C43C-4AED-B92D-99847CFCE34E}"/>
              </a:ext>
            </a:extLst>
          </p:cNvPr>
          <p:cNvSpPr>
            <a:spLocks noGrp="1"/>
          </p:cNvSpPr>
          <p:nvPr>
            <p:ph type="title"/>
          </p:nvPr>
        </p:nvSpPr>
        <p:spPr>
          <a:xfrm>
            <a:off x="882267" y="2535448"/>
            <a:ext cx="10515600" cy="1325563"/>
          </a:xfrm>
        </p:spPr>
        <p:txBody>
          <a:bodyPr>
            <a:normAutofit/>
          </a:bodyPr>
          <a:lstStyle/>
          <a:p>
            <a:r>
              <a:rPr lang="en-US" sz="5400" dirty="0">
                <a:solidFill>
                  <a:schemeClr val="bg1"/>
                </a:solidFill>
              </a:rPr>
              <a:t>Summary and Resources</a:t>
            </a:r>
          </a:p>
        </p:txBody>
      </p:sp>
    </p:spTree>
    <p:extLst>
      <p:ext uri="{BB962C8B-B14F-4D97-AF65-F5344CB8AC3E}">
        <p14:creationId xmlns:p14="http://schemas.microsoft.com/office/powerpoint/2010/main" val="2098714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9" name="Google Shape;333;p4">
            <a:extLst>
              <a:ext uri="{FF2B5EF4-FFF2-40B4-BE49-F238E27FC236}">
                <a16:creationId xmlns:a16="http://schemas.microsoft.com/office/drawing/2014/main" id="{D892D91C-90D4-4611-BA9F-120DA079E003}"/>
              </a:ext>
            </a:extLst>
          </p:cNvPr>
          <p:cNvSpPr/>
          <p:nvPr/>
        </p:nvSpPr>
        <p:spPr>
          <a:xfrm>
            <a:off x="353291" y="5573221"/>
            <a:ext cx="633845" cy="187037"/>
          </a:xfrm>
          <a:prstGeom prst="rightArrow">
            <a:avLst>
              <a:gd name="adj1" fmla="val 50000"/>
              <a:gd name="adj2" fmla="val 50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aphicFrame>
        <p:nvGraphicFramePr>
          <p:cNvPr id="7" name="Google Shape;96;p4"/>
          <p:cNvGraphicFramePr/>
          <p:nvPr>
            <p:extLst>
              <p:ext uri="{D42A27DB-BD31-4B8C-83A1-F6EECF244321}">
                <p14:modId xmlns:p14="http://schemas.microsoft.com/office/powerpoint/2010/main" val="3838205939"/>
              </p:ext>
            </p:extLst>
          </p:nvPr>
        </p:nvGraphicFramePr>
        <p:xfrm>
          <a:off x="987136" y="1962363"/>
          <a:ext cx="10422075" cy="3931930"/>
        </p:xfrm>
        <a:graphic>
          <a:graphicData uri="http://schemas.openxmlformats.org/drawingml/2006/table">
            <a:tbl>
              <a:tblPr firstRow="1" bandRow="1">
                <a:noFill/>
              </a:tblPr>
              <a:tblGrid>
                <a:gridCol w="5819800">
                  <a:extLst>
                    <a:ext uri="{9D8B030D-6E8A-4147-A177-3AD203B41FA5}">
                      <a16:colId xmlns:a16="http://schemas.microsoft.com/office/drawing/2014/main" val="20000"/>
                    </a:ext>
                  </a:extLst>
                </a:gridCol>
                <a:gridCol w="4602275">
                  <a:extLst>
                    <a:ext uri="{9D8B030D-6E8A-4147-A177-3AD203B41FA5}">
                      <a16:colId xmlns:a16="http://schemas.microsoft.com/office/drawing/2014/main" val="20001"/>
                    </a:ext>
                  </a:extLst>
                </a:gridCol>
              </a:tblGrid>
              <a:tr h="389508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l" rtl="0">
                        <a:lnSpc>
                          <a:spcPct val="90000"/>
                        </a:lnSpc>
                        <a:spcBef>
                          <a:spcPts val="0"/>
                        </a:spcBef>
                        <a:spcAft>
                          <a:spcPts val="0"/>
                        </a:spcAft>
                        <a:buClr>
                          <a:srgbClr val="3333CC"/>
                        </a:buClr>
                        <a:buSzPts val="2400"/>
                        <a:buFont typeface="Noto Sans Symbols"/>
                        <a:buNone/>
                      </a:pPr>
                      <a:r>
                        <a:rPr lang="en-US" sz="2600" b="1" u="none" strike="noStrike" cap="none" dirty="0">
                          <a:solidFill>
                            <a:srgbClr val="0070C0"/>
                          </a:solidFill>
                          <a:latin typeface="Calibri" panose="020F0502020204030204" pitchFamily="34" charset="0"/>
                          <a:cs typeface="Calibri" panose="020F0502020204030204" pitchFamily="34" charset="0"/>
                        </a:rPr>
                        <a:t>TEAM</a:t>
                      </a:r>
                      <a:endParaRPr sz="26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2.1 Team Composition</a:t>
                      </a:r>
                      <a:endParaRPr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2.2 Team Operating Procedures</a:t>
                      </a:r>
                      <a:endParaRPr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2.3 Screening</a:t>
                      </a:r>
                      <a:endParaRPr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2.4 Request for Assistance</a:t>
                      </a:r>
                      <a:endParaRPr sz="2400" dirty="0">
                        <a:latin typeface="Calibri" panose="020F0502020204030204" pitchFamily="34" charset="0"/>
                        <a:cs typeface="Calibri" panose="020F0502020204030204" pitchFamily="34" charset="0"/>
                      </a:endParaRPr>
                    </a:p>
                    <a:p>
                      <a:pPr marL="0" marR="0" lvl="0" indent="0" algn="l" rtl="0">
                        <a:lnSpc>
                          <a:spcPct val="90000"/>
                        </a:lnSpc>
                        <a:spcBef>
                          <a:spcPts val="0"/>
                        </a:spcBef>
                        <a:spcAft>
                          <a:spcPts val="0"/>
                        </a:spcAft>
                        <a:buClr>
                          <a:srgbClr val="3333CC"/>
                        </a:buClr>
                        <a:buSzPts val="2400"/>
                        <a:buFont typeface="Noto Sans Symbols"/>
                        <a:buNone/>
                      </a:pPr>
                      <a:endParaRPr sz="1200" b="0" u="none" strike="noStrike" cap="none" dirty="0">
                        <a:solidFill>
                          <a:schemeClr val="dk1"/>
                        </a:solidFill>
                        <a:latin typeface="Calibri" panose="020F0502020204030204" pitchFamily="34" charset="0"/>
                        <a:cs typeface="Calibri" panose="020F0502020204030204" pitchFamily="34" charset="0"/>
                      </a:endParaRPr>
                    </a:p>
                    <a:p>
                      <a:pPr marL="0" marR="0" lvl="0" indent="0" algn="l" rtl="0">
                        <a:lnSpc>
                          <a:spcPct val="90000"/>
                        </a:lnSpc>
                        <a:spcBef>
                          <a:spcPts val="0"/>
                        </a:spcBef>
                        <a:spcAft>
                          <a:spcPts val="0"/>
                        </a:spcAft>
                        <a:buClr>
                          <a:srgbClr val="3333CC"/>
                        </a:buClr>
                        <a:buSzPts val="2400"/>
                        <a:buFont typeface="Noto Sans Symbols"/>
                        <a:buNone/>
                      </a:pPr>
                      <a:r>
                        <a:rPr lang="en-US" sz="2600" b="1" u="none" strike="noStrike" cap="none" dirty="0">
                          <a:solidFill>
                            <a:srgbClr val="0070C0"/>
                          </a:solidFill>
                          <a:latin typeface="Calibri" panose="020F0502020204030204" pitchFamily="34" charset="0"/>
                          <a:cs typeface="Calibri" panose="020F0502020204030204" pitchFamily="34" charset="0"/>
                        </a:rPr>
                        <a:t>INTERVENTIONS</a:t>
                      </a:r>
                      <a:endParaRPr sz="26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2.5 Options for Tier II Interventions</a:t>
                      </a:r>
                      <a:endParaRPr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2.6 Tier II Critical Features</a:t>
                      </a:r>
                      <a:endParaRPr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2.7 Practice Matched to Student Need</a:t>
                      </a:r>
                      <a:endParaRPr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2.8 Access to Tier I Supports</a:t>
                      </a:r>
                      <a:endParaRPr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2.9 Professional Development</a:t>
                      </a:r>
                      <a:endParaRPr sz="2400" b="0" u="none" strike="noStrike" cap="none" dirty="0">
                        <a:solidFill>
                          <a:schemeClr val="dk1"/>
                        </a:solidFill>
                        <a:latin typeface="Calibri" panose="020F0502020204030204" pitchFamily="34" charset="0"/>
                        <a:cs typeface="Calibri" panose="020F0502020204030204" pitchFamily="34" charset="0"/>
                      </a:endParaRPr>
                    </a:p>
                  </a:txBody>
                  <a:tcPr marL="91450" marR="91450" marT="45725" marB="457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l" rtl="0">
                        <a:lnSpc>
                          <a:spcPct val="90000"/>
                        </a:lnSpc>
                        <a:spcBef>
                          <a:spcPts val="0"/>
                        </a:spcBef>
                        <a:spcAft>
                          <a:spcPts val="0"/>
                        </a:spcAft>
                        <a:buClr>
                          <a:srgbClr val="3333CC"/>
                        </a:buClr>
                        <a:buSzPts val="2400"/>
                        <a:buFont typeface="Noto Sans Symbols"/>
                        <a:buNone/>
                      </a:pPr>
                      <a:r>
                        <a:rPr lang="en-US" sz="2600" b="1" u="none" strike="noStrike" cap="none" dirty="0">
                          <a:solidFill>
                            <a:srgbClr val="0070C0"/>
                          </a:solidFill>
                          <a:latin typeface="Calibri" panose="020F0502020204030204" pitchFamily="34" charset="0"/>
                          <a:cs typeface="Calibri" panose="020F0502020204030204" pitchFamily="34" charset="0"/>
                        </a:rPr>
                        <a:t>EVALUATION</a:t>
                      </a:r>
                      <a:endParaRPr sz="26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2.10 Level of Use</a:t>
                      </a:r>
                      <a:endParaRPr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2.11 Student Performance Data</a:t>
                      </a:r>
                      <a:endParaRPr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2.12 Fidelity Data</a:t>
                      </a:r>
                      <a:endParaRPr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2.13 Annual Evaluation</a:t>
                      </a:r>
                      <a:endParaRPr sz="2400" dirty="0">
                        <a:latin typeface="Calibri" panose="020F0502020204030204" pitchFamily="34" charset="0"/>
                        <a:cs typeface="Calibri" panose="020F0502020204030204" pitchFamily="34" charset="0"/>
                      </a:endParaRPr>
                    </a:p>
                  </a:txBody>
                  <a:tcPr marL="91450" marR="91450" marT="45725" marB="457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bl>
          </a:graphicData>
        </a:graphic>
      </p:graphicFrame>
      <p:sp>
        <p:nvSpPr>
          <p:cNvPr id="5" name="Google Shape;113;p15">
            <a:extLst>
              <a:ext uri="{FF2B5EF4-FFF2-40B4-BE49-F238E27FC236}">
                <a16:creationId xmlns:a16="http://schemas.microsoft.com/office/drawing/2014/main" id="{CE7E66EB-36B9-49C0-832D-B8269EA5CF1C}"/>
              </a:ext>
            </a:extLst>
          </p:cNvPr>
          <p:cNvSpPr txBox="1">
            <a:spLocks/>
          </p:cNvSpPr>
          <p:nvPr/>
        </p:nvSpPr>
        <p:spPr>
          <a:xfrm>
            <a:off x="2769173" y="811490"/>
            <a:ext cx="6858000" cy="933450"/>
          </a:xfrm>
          <a:prstGeom prst="rect">
            <a:avLst/>
          </a:prstGeom>
          <a:solidFill>
            <a:schemeClr val="lt1"/>
          </a:solidFill>
          <a:ln w="57150" cap="flat" cmpd="sng">
            <a:solidFill>
              <a:srgbClr val="003399"/>
            </a:solidFill>
            <a:prstDash val="solid"/>
            <a:round/>
            <a:headEnd type="none" w="sm" len="sm"/>
            <a:tailEnd type="none" w="sm" len="sm"/>
          </a:ln>
        </p:spPr>
        <p:txBody>
          <a:bodyPr spcFirstLastPara="1" vert="horz" wrap="square" lIns="91425" tIns="45700" rIns="91425" bIns="45700" rtlCol="0" anchor="b"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chemeClr val="dk1"/>
              </a:buClr>
              <a:buSzPts val="2880"/>
              <a:buFont typeface="Trebuchet MS"/>
              <a:buNone/>
            </a:pPr>
            <a:r>
              <a:rPr lang="en-US" sz="2800" i="1" dirty="0">
                <a:latin typeface="Calibri" panose="020F0502020204030204" pitchFamily="34" charset="0"/>
                <a:ea typeface="Trebuchet MS"/>
                <a:cs typeface="Calibri" panose="020F0502020204030204" pitchFamily="34" charset="0"/>
                <a:sym typeface="Trebuchet MS"/>
                <a:hlinkClick r:id="rId3"/>
              </a:rPr>
              <a:t>The Tiered Fidelity Inventory (TFI)</a:t>
            </a:r>
            <a:br>
              <a:rPr lang="en-US" sz="2800" dirty="0">
                <a:latin typeface="Calibri" panose="020F0502020204030204" pitchFamily="34" charset="0"/>
                <a:ea typeface="Trebuchet MS"/>
                <a:cs typeface="Calibri" panose="020F0502020204030204" pitchFamily="34" charset="0"/>
                <a:sym typeface="Trebuchet MS"/>
              </a:rPr>
            </a:br>
            <a:r>
              <a:rPr lang="en-US" sz="2800" b="1" dirty="0">
                <a:latin typeface="Calibri" panose="020F0502020204030204" pitchFamily="34" charset="0"/>
                <a:ea typeface="Trebuchet MS"/>
                <a:cs typeface="Calibri" panose="020F0502020204030204" pitchFamily="34" charset="0"/>
                <a:sym typeface="Trebuchet MS"/>
                <a:hlinkClick r:id="rId4"/>
              </a:rPr>
              <a:t>Tier II Planning Tool</a:t>
            </a:r>
            <a:endParaRPr lang="en-US" sz="2800" dirty="0">
              <a:latin typeface="Calibri" panose="020F0502020204030204" pitchFamily="34" charset="0"/>
              <a:cs typeface="Calibri" panose="020F05020202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8CBC18-7DA6-49B6-AE5F-5543C2A13EE2}"/>
              </a:ext>
            </a:extLst>
          </p:cNvPr>
          <p:cNvSpPr>
            <a:spLocks noGrp="1"/>
          </p:cNvSpPr>
          <p:nvPr>
            <p:ph type="title"/>
          </p:nvPr>
        </p:nvSpPr>
        <p:spPr>
          <a:xfrm>
            <a:off x="583660" y="992187"/>
            <a:ext cx="2971630" cy="4873625"/>
          </a:xfrm>
        </p:spPr>
        <p:txBody>
          <a:bodyPr>
            <a:normAutofit/>
          </a:bodyPr>
          <a:lstStyle/>
          <a:p>
            <a:r>
              <a:rPr lang="en-US" sz="4400" dirty="0">
                <a:solidFill>
                  <a:schemeClr val="accent1"/>
                </a:solidFill>
              </a:rPr>
              <a:t>Summary</a:t>
            </a:r>
          </a:p>
        </p:txBody>
      </p:sp>
      <p:sp>
        <p:nvSpPr>
          <p:cNvPr id="5" name="Content Placeholder 4">
            <a:extLst>
              <a:ext uri="{FF2B5EF4-FFF2-40B4-BE49-F238E27FC236}">
                <a16:creationId xmlns:a16="http://schemas.microsoft.com/office/drawing/2014/main" id="{9DC0AEE0-7F50-4002-BFE1-5A2D66532FBE}"/>
              </a:ext>
            </a:extLst>
          </p:cNvPr>
          <p:cNvSpPr>
            <a:spLocks noGrp="1"/>
          </p:cNvSpPr>
          <p:nvPr>
            <p:ph idx="1"/>
          </p:nvPr>
        </p:nvSpPr>
        <p:spPr>
          <a:xfrm>
            <a:off x="4256811" y="702365"/>
            <a:ext cx="6636476" cy="5163447"/>
          </a:xfrm>
        </p:spPr>
        <p:txBody>
          <a:bodyPr>
            <a:normAutofit fontScale="92500"/>
          </a:bodyPr>
          <a:lstStyle/>
          <a:p>
            <a:pPr marL="173736" indent="-173736"/>
            <a:r>
              <a:rPr lang="en-US" dirty="0"/>
              <a:t>Ensure that Tier II is successful through consistent, ongoing, effective professional learning (PL).</a:t>
            </a:r>
          </a:p>
          <a:p>
            <a:pPr marL="173736" indent="-173736"/>
            <a:r>
              <a:rPr lang="en-US" dirty="0"/>
              <a:t>Provide training before school starts, and then plan additional training and boosters throughout the school year.</a:t>
            </a:r>
          </a:p>
          <a:p>
            <a:pPr marL="173736" indent="-173736"/>
            <a:r>
              <a:rPr lang="en-US" dirty="0"/>
              <a:t>Develop training capacity within your district and school and look for additional options such as books, journals, conferences, and online trainings.</a:t>
            </a:r>
          </a:p>
          <a:p>
            <a:pPr marL="173736" indent="-173736"/>
            <a:r>
              <a:rPr lang="en-US" dirty="0"/>
              <a:t>Ensure that trainings are effective, efficient, and convenient for staff, and provide additional support to staff that need it.</a:t>
            </a:r>
          </a:p>
          <a:p>
            <a:endParaRPr lang="en-US" dirty="0"/>
          </a:p>
        </p:txBody>
      </p:sp>
    </p:spTree>
    <p:extLst>
      <p:ext uri="{BB962C8B-B14F-4D97-AF65-F5344CB8AC3E}">
        <p14:creationId xmlns:p14="http://schemas.microsoft.com/office/powerpoint/2010/main" val="2035145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1BAC86A-5E8F-4F31-BB1C-B96FFE437796}"/>
              </a:ext>
            </a:extLst>
          </p:cNvPr>
          <p:cNvSpPr>
            <a:spLocks noGrp="1"/>
          </p:cNvSpPr>
          <p:nvPr>
            <p:ph idx="1"/>
          </p:nvPr>
        </p:nvSpPr>
        <p:spPr/>
        <p:txBody>
          <a:bodyPr anchor="ctr"/>
          <a:lstStyle/>
          <a:p>
            <a:pPr marL="173736" indent="-173736"/>
            <a:r>
              <a:rPr lang="en-US" dirty="0">
                <a:hlinkClick r:id="rId2"/>
              </a:rPr>
              <a:t>LearningForward</a:t>
            </a:r>
            <a:r>
              <a:rPr lang="en-US" dirty="0"/>
              <a:t> Standards for Professional Learning</a:t>
            </a:r>
          </a:p>
          <a:p>
            <a:pPr marL="173736" indent="-173736"/>
            <a:r>
              <a:rPr lang="en-US" dirty="0">
                <a:hlinkClick r:id="rId3"/>
              </a:rPr>
              <a:t>Missouri School-Wide Positive Behavior Support Workbook</a:t>
            </a:r>
            <a:endParaRPr lang="en-US" dirty="0"/>
          </a:p>
        </p:txBody>
      </p:sp>
      <p:sp>
        <p:nvSpPr>
          <p:cNvPr id="4" name="Title 3">
            <a:extLst>
              <a:ext uri="{FF2B5EF4-FFF2-40B4-BE49-F238E27FC236}">
                <a16:creationId xmlns:a16="http://schemas.microsoft.com/office/drawing/2014/main" id="{A5E77E4E-C7FB-4835-9AA0-55D9350AAF62}"/>
              </a:ext>
            </a:extLst>
          </p:cNvPr>
          <p:cNvSpPr>
            <a:spLocks noGrp="1"/>
          </p:cNvSpPr>
          <p:nvPr>
            <p:ph type="title"/>
          </p:nvPr>
        </p:nvSpPr>
        <p:spPr>
          <a:xfrm>
            <a:off x="339695" y="2002902"/>
            <a:ext cx="4155393" cy="2830027"/>
          </a:xfrm>
        </p:spPr>
        <p:txBody>
          <a:bodyPr/>
          <a:lstStyle/>
          <a:p>
            <a:r>
              <a:rPr lang="en-US" dirty="0"/>
              <a:t>Resources</a:t>
            </a:r>
          </a:p>
        </p:txBody>
      </p:sp>
    </p:spTree>
    <p:extLst>
      <p:ext uri="{BB962C8B-B14F-4D97-AF65-F5344CB8AC3E}">
        <p14:creationId xmlns:p14="http://schemas.microsoft.com/office/powerpoint/2010/main" val="25304943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7A3647-259E-4171-B9D4-7B26D4CDF745}"/>
              </a:ext>
            </a:extLst>
          </p:cNvPr>
          <p:cNvSpPr>
            <a:spLocks noGrp="1"/>
          </p:cNvSpPr>
          <p:nvPr>
            <p:ph type="title"/>
          </p:nvPr>
        </p:nvSpPr>
        <p:spPr>
          <a:xfrm>
            <a:off x="142241" y="513612"/>
            <a:ext cx="9408160" cy="905010"/>
          </a:xfrm>
        </p:spPr>
        <p:txBody>
          <a:bodyPr anchor="b">
            <a:noAutofit/>
          </a:bodyPr>
          <a:lstStyle/>
          <a:p>
            <a:r>
              <a:rPr lang="en-US" sz="4400" i="1" dirty="0">
                <a:latin typeface="Gabriola" panose="04040605051002020D02" pitchFamily="82" charset="0"/>
              </a:rPr>
              <a:t>A special thanks to the following for sharing content:</a:t>
            </a:r>
          </a:p>
        </p:txBody>
      </p:sp>
      <p:pic>
        <p:nvPicPr>
          <p:cNvPr id="6" name="Picture 5">
            <a:extLst>
              <a:ext uri="{FF2B5EF4-FFF2-40B4-BE49-F238E27FC236}">
                <a16:creationId xmlns:a16="http://schemas.microsoft.com/office/drawing/2014/main" id="{8CD24473-DE74-4246-A56C-AFE649705F69}"/>
              </a:ext>
            </a:extLst>
          </p:cNvPr>
          <p:cNvPicPr>
            <a:picLocks noChangeAspect="1"/>
          </p:cNvPicPr>
          <p:nvPr/>
        </p:nvPicPr>
        <p:blipFill rotWithShape="1">
          <a:blip r:embed="rId3"/>
          <a:srcRect l="28806" t="19815" r="27892" b="22036"/>
          <a:stretch/>
        </p:blipFill>
        <p:spPr>
          <a:xfrm>
            <a:off x="2090057" y="2474358"/>
            <a:ext cx="3907971" cy="2965020"/>
          </a:xfrm>
          <a:prstGeom prst="rect">
            <a:avLst/>
          </a:prstGeom>
        </p:spPr>
      </p:pic>
      <p:sp>
        <p:nvSpPr>
          <p:cNvPr id="11" name="Freeform: Shape 10">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3" name="Freeform: Shape 12">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81D4F6FF-F83B-4A86-A50C-7BE023B8C4BD}"/>
              </a:ext>
            </a:extLst>
          </p:cNvPr>
          <p:cNvSpPr>
            <a:spLocks noGrp="1"/>
          </p:cNvSpPr>
          <p:nvPr>
            <p:ph idx="1"/>
          </p:nvPr>
        </p:nvSpPr>
        <p:spPr>
          <a:xfrm>
            <a:off x="7554687" y="1741715"/>
            <a:ext cx="4408714" cy="3924582"/>
          </a:xfrm>
        </p:spPr>
        <p:txBody>
          <a:bodyPr anchor="ctr">
            <a:noAutofit/>
          </a:bodyPr>
          <a:lstStyle/>
          <a:p>
            <a:pPr marL="173736" indent="-173736"/>
            <a:r>
              <a:rPr lang="en-US" sz="2400" dirty="0">
                <a:solidFill>
                  <a:srgbClr val="7030A0"/>
                </a:solidFill>
              </a:rPr>
              <a:t>Missouri School-wide Positive Behavior Support</a:t>
            </a:r>
          </a:p>
          <a:p>
            <a:pPr marL="173736" indent="-173736"/>
            <a:r>
              <a:rPr lang="en-US" sz="2400" dirty="0">
                <a:solidFill>
                  <a:srgbClr val="C00000"/>
                </a:solidFill>
              </a:rPr>
              <a:t>Delaware Positive Behavior Support Project</a:t>
            </a:r>
          </a:p>
          <a:p>
            <a:pPr marL="173736" indent="-173736"/>
            <a:r>
              <a:rPr lang="en-US" sz="2400" dirty="0" err="1">
                <a:solidFill>
                  <a:srgbClr val="00B050"/>
                </a:solidFill>
              </a:rPr>
              <a:t>LearningForward</a:t>
            </a:r>
            <a:r>
              <a:rPr lang="en-US" sz="2400" dirty="0">
                <a:solidFill>
                  <a:srgbClr val="00B050"/>
                </a:solidFill>
              </a:rPr>
              <a:t>: The Professional Learning Association</a:t>
            </a:r>
          </a:p>
          <a:p>
            <a:pPr marL="173736" indent="-173736"/>
            <a:r>
              <a:rPr lang="en-US" sz="2400" dirty="0">
                <a:solidFill>
                  <a:srgbClr val="0070C0"/>
                </a:solidFill>
              </a:rPr>
              <a:t>OSEP Technical Assistance Center for PBIS</a:t>
            </a:r>
          </a:p>
        </p:txBody>
      </p:sp>
    </p:spTree>
    <p:extLst>
      <p:ext uri="{BB962C8B-B14F-4D97-AF65-F5344CB8AC3E}">
        <p14:creationId xmlns:p14="http://schemas.microsoft.com/office/powerpoint/2010/main" val="2377267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086C71-7B33-491E-B4B7-531C55292501}"/>
              </a:ext>
            </a:extLst>
          </p:cNvPr>
          <p:cNvSpPr>
            <a:spLocks noGrp="1"/>
          </p:cNvSpPr>
          <p:nvPr>
            <p:ph type="title"/>
          </p:nvPr>
        </p:nvSpPr>
        <p:spPr/>
        <p:txBody>
          <a:bodyPr>
            <a:normAutofit fontScale="90000"/>
          </a:bodyPr>
          <a:lstStyle/>
          <a:p>
            <a:r>
              <a:rPr lang="en-US" dirty="0">
                <a:solidFill>
                  <a:schemeClr val="bg1"/>
                </a:solidFill>
              </a:rPr>
              <a:t>Why Provide Professional Learning (PL) to Staff?</a:t>
            </a:r>
          </a:p>
        </p:txBody>
      </p:sp>
    </p:spTree>
    <p:extLst>
      <p:ext uri="{BB962C8B-B14F-4D97-AF65-F5344CB8AC3E}">
        <p14:creationId xmlns:p14="http://schemas.microsoft.com/office/powerpoint/2010/main" val="3705263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E09A04-AD2C-4A7C-BB98-31A390D2B549}"/>
              </a:ext>
            </a:extLst>
          </p:cNvPr>
          <p:cNvSpPr>
            <a:spLocks noGrp="1"/>
          </p:cNvSpPr>
          <p:nvPr>
            <p:ph type="title"/>
          </p:nvPr>
        </p:nvSpPr>
        <p:spPr/>
        <p:txBody>
          <a:bodyPr/>
          <a:lstStyle/>
          <a:p>
            <a:r>
              <a:rPr lang="en-US" dirty="0"/>
              <a:t>Provide Leadership</a:t>
            </a:r>
          </a:p>
        </p:txBody>
      </p:sp>
      <p:sp>
        <p:nvSpPr>
          <p:cNvPr id="6" name="Content Placeholder 5">
            <a:extLst>
              <a:ext uri="{FF2B5EF4-FFF2-40B4-BE49-F238E27FC236}">
                <a16:creationId xmlns:a16="http://schemas.microsoft.com/office/drawing/2014/main" id="{DE118B63-3C43-4D62-8414-F9D76E2FC898}"/>
              </a:ext>
            </a:extLst>
          </p:cNvPr>
          <p:cNvSpPr>
            <a:spLocks noGrp="1"/>
          </p:cNvSpPr>
          <p:nvPr>
            <p:ph idx="1"/>
          </p:nvPr>
        </p:nvSpPr>
        <p:spPr>
          <a:xfrm>
            <a:off x="838200" y="2051222"/>
            <a:ext cx="10515600" cy="3854278"/>
          </a:xfrm>
        </p:spPr>
        <p:txBody>
          <a:bodyPr/>
          <a:lstStyle/>
          <a:p>
            <a:pPr marL="0" indent="0">
              <a:buNone/>
            </a:pPr>
            <a:r>
              <a:rPr lang="en-US" dirty="0">
                <a:solidFill>
                  <a:srgbClr val="181B20"/>
                </a:solidFill>
              </a:rPr>
              <a:t>“Leadership: Professional learning that increases educator effectiveness and results for all students requires skillful leaders who develop capacity, advocate, and create support systems for professional learning.”</a:t>
            </a:r>
          </a:p>
          <a:p>
            <a:pPr algn="ctr"/>
            <a:endParaRPr lang="en-US" b="1" dirty="0">
              <a:solidFill>
                <a:srgbClr val="181B20"/>
              </a:solidFill>
            </a:endParaRPr>
          </a:p>
        </p:txBody>
      </p:sp>
      <p:sp>
        <p:nvSpPr>
          <p:cNvPr id="2" name="TextBox 1"/>
          <p:cNvSpPr txBox="1"/>
          <p:nvPr/>
        </p:nvSpPr>
        <p:spPr>
          <a:xfrm>
            <a:off x="2914392" y="6366561"/>
            <a:ext cx="4324865" cy="246221"/>
          </a:xfrm>
          <a:prstGeom prst="rect">
            <a:avLst/>
          </a:prstGeom>
          <a:noFill/>
        </p:spPr>
        <p:txBody>
          <a:bodyPr wrap="square" rtlCol="0">
            <a:spAutoFit/>
          </a:bodyPr>
          <a:lstStyle/>
          <a:p>
            <a:pPr algn="ctr"/>
            <a:r>
              <a:rPr lang="en-US" sz="1000" dirty="0" err="1">
                <a:solidFill>
                  <a:schemeClr val="bg1">
                    <a:lumMod val="95000"/>
                  </a:schemeClr>
                </a:solidFill>
              </a:rPr>
              <a:t>LearningForward</a:t>
            </a:r>
            <a:r>
              <a:rPr lang="en-US" sz="1000" dirty="0">
                <a:solidFill>
                  <a:schemeClr val="bg1">
                    <a:lumMod val="95000"/>
                  </a:schemeClr>
                </a:solidFill>
              </a:rPr>
              <a:t>, the Professional Learning Association</a:t>
            </a:r>
          </a:p>
        </p:txBody>
      </p:sp>
    </p:spTree>
    <p:extLst>
      <p:ext uri="{BB962C8B-B14F-4D97-AF65-F5344CB8AC3E}">
        <p14:creationId xmlns:p14="http://schemas.microsoft.com/office/powerpoint/2010/main" val="4207977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646A27-5F79-4230-91A9-2C11BD364A4A}"/>
              </a:ext>
            </a:extLst>
          </p:cNvPr>
          <p:cNvSpPr>
            <a:spLocks noGrp="1"/>
          </p:cNvSpPr>
          <p:nvPr>
            <p:ph idx="1"/>
          </p:nvPr>
        </p:nvSpPr>
        <p:spPr/>
        <p:txBody>
          <a:bodyPr anchor="ctr"/>
          <a:lstStyle/>
          <a:p>
            <a:pPr marL="173736" indent="-173736"/>
            <a:r>
              <a:rPr lang="en-US" dirty="0"/>
              <a:t>To ensure Tier II is implemented as intended</a:t>
            </a:r>
          </a:p>
          <a:p>
            <a:pPr marL="173736" indent="-173736"/>
            <a:r>
              <a:rPr lang="en-US" dirty="0"/>
              <a:t>To ensure students meet desired outcomes</a:t>
            </a:r>
          </a:p>
        </p:txBody>
      </p:sp>
      <p:sp>
        <p:nvSpPr>
          <p:cNvPr id="2" name="Title 1">
            <a:extLst>
              <a:ext uri="{FF2B5EF4-FFF2-40B4-BE49-F238E27FC236}">
                <a16:creationId xmlns:a16="http://schemas.microsoft.com/office/drawing/2014/main" id="{5314134A-F3A1-4EAD-ACDC-08C339FF6722}"/>
              </a:ext>
            </a:extLst>
          </p:cNvPr>
          <p:cNvSpPr>
            <a:spLocks noGrp="1"/>
          </p:cNvSpPr>
          <p:nvPr>
            <p:ph type="title"/>
          </p:nvPr>
        </p:nvSpPr>
        <p:spPr/>
        <p:txBody>
          <a:bodyPr>
            <a:normAutofit/>
          </a:bodyPr>
          <a:lstStyle/>
          <a:p>
            <a:r>
              <a:rPr lang="en-US" dirty="0"/>
              <a:t>Why is PL Important?</a:t>
            </a:r>
          </a:p>
        </p:txBody>
      </p:sp>
    </p:spTree>
    <p:extLst>
      <p:ext uri="{BB962C8B-B14F-4D97-AF65-F5344CB8AC3E}">
        <p14:creationId xmlns:p14="http://schemas.microsoft.com/office/powerpoint/2010/main" val="2418787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E318E8-367B-4EEC-A1D3-C3055E2F8CC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09539" y="1602580"/>
            <a:ext cx="8972921" cy="4398170"/>
          </a:xfrm>
          <a:prstGeom prst="rect">
            <a:avLst/>
          </a:prstGeom>
        </p:spPr>
      </p:pic>
      <p:sp>
        <p:nvSpPr>
          <p:cNvPr id="2" name="Title 1">
            <a:extLst>
              <a:ext uri="{FF2B5EF4-FFF2-40B4-BE49-F238E27FC236}">
                <a16:creationId xmlns:a16="http://schemas.microsoft.com/office/drawing/2014/main" id="{746BD129-42D1-4113-AC64-C28C836198E9}"/>
              </a:ext>
            </a:extLst>
          </p:cNvPr>
          <p:cNvSpPr>
            <a:spLocks noGrp="1"/>
          </p:cNvSpPr>
          <p:nvPr>
            <p:ph type="title"/>
          </p:nvPr>
        </p:nvSpPr>
        <p:spPr>
          <a:xfrm>
            <a:off x="0" y="636661"/>
            <a:ext cx="12192000" cy="1104611"/>
          </a:xfrm>
        </p:spPr>
        <p:txBody>
          <a:bodyPr/>
          <a:lstStyle/>
          <a:p>
            <a:r>
              <a:rPr lang="en-US" dirty="0"/>
              <a:t>Training Alone is Not Enough</a:t>
            </a:r>
          </a:p>
        </p:txBody>
      </p:sp>
    </p:spTree>
    <p:extLst>
      <p:ext uri="{BB962C8B-B14F-4D97-AF65-F5344CB8AC3E}">
        <p14:creationId xmlns:p14="http://schemas.microsoft.com/office/powerpoint/2010/main" val="2400537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9164C-0633-4067-994B-F55C048C3E8F}"/>
              </a:ext>
            </a:extLst>
          </p:cNvPr>
          <p:cNvSpPr>
            <a:spLocks noGrp="1"/>
          </p:cNvSpPr>
          <p:nvPr>
            <p:ph type="title"/>
          </p:nvPr>
        </p:nvSpPr>
        <p:spPr/>
        <p:txBody>
          <a:bodyPr>
            <a:normAutofit/>
          </a:bodyPr>
          <a:lstStyle/>
          <a:p>
            <a:r>
              <a:rPr lang="en-US" sz="5400" dirty="0">
                <a:solidFill>
                  <a:schemeClr val="bg1"/>
                </a:solidFill>
              </a:rPr>
              <a:t>What PL is Needed for Tier II?</a:t>
            </a:r>
          </a:p>
        </p:txBody>
      </p:sp>
    </p:spTree>
    <p:extLst>
      <p:ext uri="{BB962C8B-B14F-4D97-AF65-F5344CB8AC3E}">
        <p14:creationId xmlns:p14="http://schemas.microsoft.com/office/powerpoint/2010/main" val="846852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21231</TotalTime>
  <Words>3129</Words>
  <Application>Microsoft Office PowerPoint</Application>
  <PresentationFormat>Widescreen</PresentationFormat>
  <Paragraphs>323</Paragraphs>
  <Slides>42</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Gabriola</vt:lpstr>
      <vt:lpstr>Georgia</vt:lpstr>
      <vt:lpstr>Noto Sans Symbols</vt:lpstr>
      <vt:lpstr>Trebuchet MS</vt:lpstr>
      <vt:lpstr>Office Theme</vt:lpstr>
      <vt:lpstr>Professional Learning  for PBIS Tier II</vt:lpstr>
      <vt:lpstr>Purpose of This Module  Discuss the training and support that school staff need for effective Tier II implementation</vt:lpstr>
      <vt:lpstr>Objectives</vt:lpstr>
      <vt:lpstr>PowerPoint Presentation</vt:lpstr>
      <vt:lpstr>Why Provide Professional Learning (PL) to Staff?</vt:lpstr>
      <vt:lpstr>Provide Leadership</vt:lpstr>
      <vt:lpstr>Why is PL Important?</vt:lpstr>
      <vt:lpstr>Training Alone is Not Enough</vt:lpstr>
      <vt:lpstr>What PL is Needed for Tier II?</vt:lpstr>
      <vt:lpstr>Before Tier II Kick-off</vt:lpstr>
      <vt:lpstr>Important Tier II Topics</vt:lpstr>
      <vt:lpstr>Provide Ongoing Tier II PL</vt:lpstr>
      <vt:lpstr>Additional Training, as Needed</vt:lpstr>
      <vt:lpstr>Focus on Classroom Practices</vt:lpstr>
      <vt:lpstr>Tier II Aligned to Tier I Practices</vt:lpstr>
      <vt:lpstr>Classroom PBIS Practices</vt:lpstr>
      <vt:lpstr>Professional Learning: Focus on Classroom</vt:lpstr>
      <vt:lpstr>Example:  MO SW-PBS Teacher Self-Assessment of the Effective Classroom Practices, Pg. 1</vt:lpstr>
      <vt:lpstr>Example:  MO SW-PBS Teacher Self-Assessment of the Effective Classroom Practices, Pg. 2</vt:lpstr>
      <vt:lpstr>Who Can Provide PL for Tier II?</vt:lpstr>
      <vt:lpstr>District Support</vt:lpstr>
      <vt:lpstr>Local Support</vt:lpstr>
      <vt:lpstr>Outside Resources</vt:lpstr>
      <vt:lpstr>How Can You Make PL Highly Effective?</vt:lpstr>
      <vt:lpstr>Create Systems</vt:lpstr>
      <vt:lpstr>Highly Effective</vt:lpstr>
      <vt:lpstr>PBIS is Research-Based</vt:lpstr>
      <vt:lpstr>Consistent and Ongoing Training</vt:lpstr>
      <vt:lpstr>Document the Process</vt:lpstr>
      <vt:lpstr>Find Convenient Times for PL</vt:lpstr>
      <vt:lpstr>Make Sure the PL is Relevant</vt:lpstr>
      <vt:lpstr>Differentiate Support</vt:lpstr>
      <vt:lpstr>Multi-tiered Support for Staff</vt:lpstr>
      <vt:lpstr>Targeted Support &gt; Self-management</vt:lpstr>
      <vt:lpstr>Intense Support</vt:lpstr>
      <vt:lpstr>New Staff Need Support</vt:lpstr>
      <vt:lpstr>HQPD Checklist</vt:lpstr>
      <vt:lpstr>2.9 Professional Development</vt:lpstr>
      <vt:lpstr>Summary and Resources</vt:lpstr>
      <vt:lpstr>Summary</vt:lpstr>
      <vt:lpstr>Resources</vt:lpstr>
      <vt:lpstr>A special thanks to the following for sharing 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of Behavioral Research &amp; Eval</dc:creator>
  <cp:lastModifiedBy>Rebecca Hegger</cp:lastModifiedBy>
  <cp:revision>119</cp:revision>
  <dcterms:created xsi:type="dcterms:W3CDTF">2019-03-21T18:11:05Z</dcterms:created>
  <dcterms:modified xsi:type="dcterms:W3CDTF">2020-07-07T18:51:56Z</dcterms:modified>
</cp:coreProperties>
</file>