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7"/>
  </p:notesMasterIdLst>
  <p:handoutMasterIdLst>
    <p:handoutMasterId r:id="rId38"/>
  </p:handoutMasterIdLst>
  <p:sldIdLst>
    <p:sldId id="257" r:id="rId4"/>
    <p:sldId id="259" r:id="rId5"/>
    <p:sldId id="292" r:id="rId6"/>
    <p:sldId id="261" r:id="rId7"/>
    <p:sldId id="262" r:id="rId8"/>
    <p:sldId id="263" r:id="rId9"/>
    <p:sldId id="264" r:id="rId10"/>
    <p:sldId id="265" r:id="rId11"/>
    <p:sldId id="266" r:id="rId12"/>
    <p:sldId id="267" r:id="rId13"/>
    <p:sldId id="29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3" r:id="rId31"/>
    <p:sldId id="286" r:id="rId32"/>
    <p:sldId id="287" r:id="rId33"/>
    <p:sldId id="288" r:id="rId34"/>
    <p:sldId id="289" r:id="rId35"/>
    <p:sldId id="290"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4" clrIdx="0">
    <p:extLst/>
  </p:cmAuthor>
  <p:cmAuthor id="2" name="suzanne.knowles@arkansas.gov" initials="s" lastIdx="1" clrIdx="1">
    <p:extLst/>
  </p:cmAuthor>
  <p:cmAuthor id="3" name="suzanne.knowles@arkansas.gov" initials="s [2]" lastIdx="1" clrIdx="2">
    <p:extLst/>
  </p:cmAuthor>
  <p:cmAuthor id="4" name="suzanne.knowles@arkansas.gov" initials="s [3]" lastIdx="1" clrIdx="3">
    <p:extLst/>
  </p:cmAuthor>
  <p:cmAuthor id="5" name="suzanne.knowles@arkansas.gov" initials="s [4]"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78695" autoAdjust="0"/>
  </p:normalViewPr>
  <p:slideViewPr>
    <p:cSldViewPr snapToGrid="0">
      <p:cViewPr varScale="1">
        <p:scale>
          <a:sx n="102" d="100"/>
          <a:sy n="102" d="100"/>
        </p:scale>
        <p:origin x="1968" y="16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3EAckekXfH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It is important that schools</a:t>
            </a:r>
            <a:r>
              <a:rPr lang="en-US" sz="1200" b="0" i="0" u="none" strike="noStrike" cap="none" baseline="0" dirty="0">
                <a:solidFill>
                  <a:schemeClr val="dk1"/>
                </a:solidFill>
                <a:latin typeface="+mn-lt"/>
                <a:ea typeface="Calibri"/>
                <a:cs typeface="Calibri"/>
                <a:sym typeface="Calibri"/>
              </a:rPr>
              <a:t> and </a:t>
            </a:r>
            <a:r>
              <a:rPr lang="en-US" sz="1200" b="0" i="0" u="none" strike="noStrike" cap="none" dirty="0">
                <a:solidFill>
                  <a:schemeClr val="dk1"/>
                </a:solidFill>
                <a:latin typeface="+mn-lt"/>
                <a:ea typeface="Calibri"/>
                <a:cs typeface="Calibri"/>
                <a:sym typeface="Calibri"/>
              </a:rPr>
              <a:t>teams have developed school-wide behavior expectations before implementing this component.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44662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School communities need an agreed upon set of expectations and procedures to make things function better. Taking the time to teach all the students these expectations and procedures will cut down on confusion, and most students will learn these quickly. In order to be effective, ALL students need to be taught consistently and systematically. Once the majority of students begin following the expectations and procedures, it becomes easier to identify the students that need additional support. This is what we would do in academic subjects, so why not behavior?</a:t>
            </a:r>
            <a:endParaRPr sz="1200" b="0" i="0" u="none" strike="noStrike" cap="none" dirty="0">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055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Shape 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dirty="0">
              <a:latin typeface="+mn-lt"/>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mn-lt"/>
                <a:ea typeface="Arial"/>
                <a:cs typeface="Arial"/>
                <a:sym typeface="Arial"/>
              </a:rPr>
              <a:t>Behavioral expectations are three to five brief, positively stated values that exemplify the type of behavior schools want to see everyone displaying in the school. They are generally broad statements that reflect the values or behavioral concepts that are held as important to a school and its community. Previously, teams developed and defined behavioral expectations for their school settings. This training will guide teams through the process of developing a plan for teaching the behavior expectations directly to students.</a:t>
            </a:r>
            <a:endParaRPr dirty="0">
              <a:latin typeface="+mn-lt"/>
            </a:endParaRPr>
          </a:p>
        </p:txBody>
      </p:sp>
      <p:sp>
        <p:nvSpPr>
          <p:cNvPr id="98" name="Shape 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284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If we truly want students to model the behaviors we have decided are important and we want to see, we need to take the time to make sure they understand what we expect of them. The basic process is to give the students a simple definition of the behavior, model the behavior for them, give them a chance to practice, and then give them feedback on how they are doing.</a:t>
            </a: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922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506413" y="693738"/>
            <a:ext cx="6154737" cy="34623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graphic shows the teaching cycle, similar to the approach to academic subjects. The cycle is ongoing as we check for understanding and make adjustments as needed.</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4817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There are two instructional components that should be embedded</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concepts and skills. Concept components involve broader understanding of the expectations, including defining expectations through examples and non-examples. Skill components include the teaching of specific, observable behaviors, put into context or setting, related to the concepts.</a:t>
            </a:r>
            <a:endParaRPr dirty="0"/>
          </a:p>
        </p:txBody>
      </p:sp>
      <p:sp>
        <p:nvSpPr>
          <p:cNvPr id="131" name="Shape 13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066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139" name="Shape 139"/>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14400" y="4344988"/>
            <a:ext cx="5029200" cy="4113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Trainer Notes:</a:t>
            </a:r>
            <a:endParaRPr dirty="0">
              <a:latin typeface="+mn-lt"/>
            </a:endParaRPr>
          </a:p>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These are the steps to developing behavior lesson plans. The work to develop lesson plans can take some time, and it is recommended to have all staff involved in the creation of the plans. These behavior lesson plans will provide consistent language and teaching across the school. There are several examples of elementary, middle, and high school behavior lesson plans available online. Remind teams that their behavior matrix is generated to reflect the skills that are expected in their school or community, and they will want to personalize their lesson plans to reflect their school’s needs.</a:t>
            </a:r>
            <a:endParaRPr dirty="0">
              <a:latin typeface="+mn-lt"/>
            </a:endParaRPr>
          </a:p>
        </p:txBody>
      </p:sp>
    </p:spTree>
    <p:extLst>
      <p:ext uri="{BB962C8B-B14F-4D97-AF65-F5344CB8AC3E}">
        <p14:creationId xmlns:p14="http://schemas.microsoft.com/office/powerpoint/2010/main" val="333960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Earlier we talked about creating a teaching system. We’ve discussed: creating lesson plans, ongoing direct teaching, looking for ways to provide additional prompts and reminders throughout the day, and embedding behavior in other lessons. Now, it’s time to plan and get the system running. Teams need to make sure teachers have a lesson plan format so that there will be consistency in how behavior lessons are taught. Even if they create a large bank of standard lesson plans at the beginning of the year, there may be new situations that arise during the year that will require some new lessons.</a:t>
            </a:r>
            <a:endParaRPr dirty="0"/>
          </a:p>
        </p:txBody>
      </p:sp>
    </p:spTree>
    <p:extLst>
      <p:ext uri="{BB962C8B-B14F-4D97-AF65-F5344CB8AC3E}">
        <p14:creationId xmlns:p14="http://schemas.microsoft.com/office/powerpoint/2010/main" val="15297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sz="1200"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how you might develop a lesson plan. </a:t>
            </a:r>
            <a:r>
              <a:rPr lang="en-US" sz="1200" b="0" i="0" u="none" strike="noStrike" cap="none" dirty="0">
                <a:solidFill>
                  <a:srgbClr val="262626"/>
                </a:solidFill>
                <a:latin typeface="Calibri"/>
                <a:ea typeface="Calibri"/>
                <a:cs typeface="Calibri"/>
                <a:sym typeface="Calibri"/>
              </a:rPr>
              <a:t>It’s important to keep the lesson plan simple and focused on making sure the students understand the skill, and that they have time to practice and get feedback (refer to previous slides for the desired components of a lesson plan).</a:t>
            </a:r>
            <a:endParaRPr sz="1200" dirty="0"/>
          </a:p>
        </p:txBody>
      </p:sp>
      <p:sp>
        <p:nvSpPr>
          <p:cNvPr id="148" name="Shape 1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02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 an example of training, an easy way to help students with knowing what voice level to use in different settings is to create a chart and have students practice changing their voice levels according to different situations throughout the school and the day.</a:t>
            </a:r>
            <a:endParaRPr dirty="0"/>
          </a:p>
        </p:txBody>
      </p:sp>
      <p:sp>
        <p:nvSpPr>
          <p:cNvPr id="159" name="Shape 1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8591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Teaching behavior needs to be an ongoing process, with students needing regular reminders and prompts. In the data-based decision making module, we will discuss looking at data to see what behaviors need to be addressed and teams will come up with a plan that will often involve some re-teaching. Teachers can also look for ways to embed behavior and character education in other subjects.</a:t>
            </a:r>
            <a:endParaRPr dirty="0"/>
          </a:p>
        </p:txBody>
      </p:sp>
    </p:spTree>
    <p:extLst>
      <p:ext uri="{BB962C8B-B14F-4D97-AF65-F5344CB8AC3E}">
        <p14:creationId xmlns:p14="http://schemas.microsoft.com/office/powerpoint/2010/main" val="45929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Shape 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PBIS has to fit into district plans, initiatives, systems, and structures. There has to be district oversight for how PBIS is initiated, implemented, and sustained,</a:t>
            </a:r>
            <a:r>
              <a:rPr lang="en-US" sz="1200" b="0" i="0" u="none" strike="noStrike" cap="none" baseline="0" dirty="0">
                <a:solidFill>
                  <a:schemeClr val="dk1"/>
                </a:solidFill>
                <a:latin typeface="Calibri"/>
                <a:ea typeface="Calibri"/>
                <a:cs typeface="Calibri"/>
                <a:sym typeface="Calibri"/>
              </a:rPr>
              <a:t> and there n</a:t>
            </a:r>
            <a:r>
              <a:rPr lang="en-US" sz="1200" b="0" i="0" u="none" strike="noStrike" cap="none" dirty="0">
                <a:solidFill>
                  <a:schemeClr val="dk1"/>
                </a:solidFill>
                <a:latin typeface="Calibri"/>
                <a:ea typeface="Calibri"/>
                <a:cs typeface="Calibri"/>
                <a:sym typeface="Calibri"/>
              </a:rPr>
              <a:t>eeds to be team led by a champion with some authority and backing.</a:t>
            </a:r>
            <a:endParaRPr sz="1200" b="0" i="0" u="none" strike="noStrike" cap="none" dirty="0">
              <a:solidFill>
                <a:schemeClr val="dk1"/>
              </a:solidFill>
              <a:latin typeface="Calibri"/>
              <a:ea typeface="Calibri"/>
              <a:cs typeface="Calibri"/>
              <a:sym typeface="Calibri"/>
            </a:endParaRPr>
          </a:p>
        </p:txBody>
      </p:sp>
      <p:sp>
        <p:nvSpPr>
          <p:cNvPr id="41" name="Shape 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248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schools initially teach the behavior expectations to students at the beginning of the year, they should try to schedule it so that everyone in the school can participate. The kick-off event can involve an assembly, groups of students, or individual classroom teachers introducing the expectations. This will vary by grade level. The main idea is to make sure that students understand the behaviors in context. For example, in elementary schools, it is useful</a:t>
            </a:r>
            <a:r>
              <a:rPr lang="en-US" sz="1200" b="0" i="0" u="none" strike="noStrike" cap="none" baseline="0" dirty="0">
                <a:solidFill>
                  <a:schemeClr val="dk1"/>
                </a:solidFill>
                <a:latin typeface="Calibri"/>
                <a:ea typeface="Calibri"/>
                <a:cs typeface="Calibri"/>
                <a:sym typeface="Calibri"/>
              </a:rPr>
              <a:t> for students to be</a:t>
            </a:r>
            <a:r>
              <a:rPr lang="en-US" sz="1200" b="0" i="0" u="none" strike="noStrike" cap="none" dirty="0">
                <a:solidFill>
                  <a:schemeClr val="dk1"/>
                </a:solidFill>
                <a:latin typeface="Calibri"/>
                <a:ea typeface="Calibri"/>
                <a:cs typeface="Calibri"/>
                <a:sym typeface="Calibri"/>
              </a:rPr>
              <a:t> taken to all of the areas where they have defined expectations and given a chance to practice the newly learned skills. Classroom teachers will need to help students understand the expectations for different transition times and settings within the classroom, such as working in groups or transitioning to a new subject. </a:t>
            </a:r>
            <a:endParaRPr dirty="0"/>
          </a:p>
        </p:txBody>
      </p:sp>
    </p:spTree>
    <p:extLst>
      <p:ext uri="{BB962C8B-B14F-4D97-AF65-F5344CB8AC3E}">
        <p14:creationId xmlns:p14="http://schemas.microsoft.com/office/powerpoint/2010/main" val="200960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200" name="Shape 200"/>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It is suggested that there are school-wide “kick-offs” for staff and family, as well as students. Many schools have devoted time to creating teaching videos to share with students or families during the kick-off. Some schools have videotaped the kick-off at the beginning to have as a reference for any new students entering the school after the kick-off. Some schools have created a video to use as a welcome and to orient new students. Another consideration is having something for new or substitute teachers. We will go through kick-offs in more depth in a later module.</a:t>
            </a:r>
            <a:endParaRPr sz="12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4962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more students are exposed to expectations and being reminded of the expected behaviors, the more successful they will be. Encourage families to learn about PBIS so that they will be able to ask and remind the kids about the expectations, and maybe even use expectations at home.</a:t>
            </a:r>
            <a:endParaRPr dirty="0"/>
          </a:p>
        </p:txBody>
      </p:sp>
      <p:sp>
        <p:nvSpPr>
          <p:cNvPr id="209" name="Shape 2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32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Shape 21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of a yearly plan. The team can design a plan that works for their particular situation. This example emphasizes different expectations during different months. “Cool Tools” are what they call their lesson plans. As we get through the other modules in this series, teams will be creating a yearly plan for all systems. We will provide templates to help them plan their year.</a:t>
            </a:r>
            <a:endParaRPr dirty="0"/>
          </a:p>
        </p:txBody>
      </p:sp>
      <p:sp>
        <p:nvSpPr>
          <p:cNvPr id="216" name="Shape 21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30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ideas. Teams may want to incorporate some of these into their teaching system.</a:t>
            </a:r>
            <a:endParaRPr dirty="0"/>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609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pictures taken during a kick-off event for middle school students in </a:t>
            </a:r>
            <a:r>
              <a:rPr lang="en-US" sz="1200" b="0" i="0" u="none" strike="noStrike" cap="none" dirty="0" err="1">
                <a:solidFill>
                  <a:schemeClr val="dk1"/>
                </a:solidFill>
                <a:latin typeface="Calibri"/>
                <a:ea typeface="Calibri"/>
                <a:cs typeface="Calibri"/>
                <a:sym typeface="Calibri"/>
              </a:rPr>
              <a:t>Brookland</a:t>
            </a:r>
            <a:r>
              <a:rPr lang="en-US" sz="1200" b="0" i="0" u="none" strike="noStrike" cap="none" dirty="0">
                <a:solidFill>
                  <a:schemeClr val="dk1"/>
                </a:solidFill>
                <a:latin typeface="Calibri"/>
                <a:ea typeface="Calibri"/>
                <a:cs typeface="Calibri"/>
                <a:sym typeface="Calibri"/>
              </a:rPr>
              <a:t> School District. These are pictures of students learning the expectations for riding the buses. Some of the bus drivers taught the students the expected behavior.</a:t>
            </a:r>
            <a:endParaRPr dirty="0"/>
          </a:p>
        </p:txBody>
      </p:sp>
      <p:sp>
        <p:nvSpPr>
          <p:cNvPr id="231" name="Shape 23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6269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a:t>
            </a:r>
            <a:r>
              <a:rPr lang="en-US" baseline="0" dirty="0"/>
              <a:t> Notes:</a:t>
            </a:r>
            <a:endParaRPr lang="en-US" sz="1200" dirty="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https://www.youtube.com/watch?v=3EAckekXfHE</a:t>
            </a:r>
            <a:endParaRPr lang="en-US" sz="1200" dirty="0"/>
          </a:p>
        </p:txBody>
      </p:sp>
      <p:sp>
        <p:nvSpPr>
          <p:cNvPr id="4" name="Slide Number Placeholder 3"/>
          <p:cNvSpPr>
            <a:spLocks noGrp="1"/>
          </p:cNvSpPr>
          <p:nvPr>
            <p:ph type="sldNum" sz="quarter" idx="10"/>
          </p:nvPr>
        </p:nvSpPr>
        <p:spPr/>
        <p:txBody>
          <a:bodyPr/>
          <a:lstStyle/>
          <a:p>
            <a:fld id="{DF375BF7-40E4-4F89-B0A2-93977CFA6C4C}" type="slidenum">
              <a:rPr lang="en-US" smtClean="0"/>
              <a:t>28</a:t>
            </a:fld>
            <a:endParaRPr lang="en-US"/>
          </a:p>
        </p:txBody>
      </p:sp>
    </p:spTree>
    <p:extLst>
      <p:ext uri="{BB962C8B-B14F-4D97-AF65-F5344CB8AC3E}">
        <p14:creationId xmlns:p14="http://schemas.microsoft.com/office/powerpoint/2010/main" val="1246105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guiding questions to help team’s complete plans for teaching behavior. Remind them to answer </a:t>
            </a:r>
            <a:r>
              <a:rPr lang="en-US" sz="1200" b="0" i="0" u="none" strike="noStrike" cap="none">
                <a:solidFill>
                  <a:schemeClr val="dk1"/>
                </a:solidFill>
                <a:latin typeface="Calibri"/>
                <a:ea typeface="Calibri"/>
                <a:cs typeface="Calibri"/>
                <a:sym typeface="Calibri"/>
              </a:rPr>
              <a:t>the “who</a:t>
            </a:r>
            <a:r>
              <a:rPr lang="en-US" sz="1200" b="0" i="0" u="none" strike="noStrike" cap="none" dirty="0">
                <a:solidFill>
                  <a:schemeClr val="dk1"/>
                </a:solidFill>
                <a:latin typeface="Calibri"/>
                <a:ea typeface="Calibri"/>
                <a:cs typeface="Calibri"/>
                <a:sym typeface="Calibri"/>
              </a:rPr>
              <a:t>, what, where, </a:t>
            </a:r>
            <a:r>
              <a:rPr lang="en-US" sz="1200" b="0" i="0" u="none" strike="noStrike" cap="none">
                <a:solidFill>
                  <a:schemeClr val="dk1"/>
                </a:solidFill>
                <a:latin typeface="Calibri"/>
                <a:ea typeface="Calibri"/>
                <a:cs typeface="Calibri"/>
                <a:sym typeface="Calibri"/>
              </a:rPr>
              <a:t>and when” </a:t>
            </a:r>
            <a:r>
              <a:rPr lang="en-US" sz="1200" b="0" i="0" u="none" strike="noStrike" cap="none" dirty="0">
                <a:solidFill>
                  <a:schemeClr val="dk1"/>
                </a:solidFill>
                <a:latin typeface="Calibri"/>
                <a:ea typeface="Calibri"/>
                <a:cs typeface="Calibri"/>
                <a:sym typeface="Calibri"/>
              </a:rPr>
              <a:t>questions.</a:t>
            </a:r>
            <a:endParaRPr dirty="0"/>
          </a:p>
        </p:txBody>
      </p:sp>
      <p:sp>
        <p:nvSpPr>
          <p:cNvPr id="248" name="Shape 2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234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1.4 covers teaching expectations. See next slide.</a:t>
            </a:r>
            <a:endParaRPr dirty="0"/>
          </a:p>
        </p:txBody>
      </p:sp>
      <p:sp>
        <p:nvSpPr>
          <p:cNvPr id="263" name="Shape 2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521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91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Remember that each family has its own rules and expectations—functionally its own culture. That means students</a:t>
            </a:r>
            <a:r>
              <a:rPr lang="en-US" sz="1200" b="0" i="0" u="none" strike="noStrike" cap="none" baseline="0" dirty="0">
                <a:solidFill>
                  <a:schemeClr val="dk1"/>
                </a:solidFill>
                <a:latin typeface="Calibri"/>
                <a:ea typeface="Calibri"/>
                <a:cs typeface="Calibri"/>
                <a:sym typeface="Calibri"/>
              </a:rPr>
              <a:t> have varied knowledge and skills. </a:t>
            </a:r>
            <a:r>
              <a:rPr lang="en-US" sz="1200" b="0" i="0" u="none" strike="noStrike" cap="none" dirty="0">
                <a:solidFill>
                  <a:schemeClr val="dk1"/>
                </a:solidFill>
                <a:latin typeface="Calibri"/>
                <a:ea typeface="Calibri"/>
                <a:cs typeface="Calibri"/>
                <a:sym typeface="Calibri"/>
              </a:rPr>
              <a:t>For students to start adopting the desired behaviors, schools will need to invest time in teaching them the behaviors. By making this investment and creating a more structured environment, teachers will face less disruption and have more time for teaching academics.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53" name="Shape 5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671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summary,</a:t>
            </a:r>
            <a:r>
              <a:rPr lang="en-US" sz="1200" b="0" i="0" u="none" strike="noStrike" cap="none" baseline="0" dirty="0">
                <a:solidFill>
                  <a:schemeClr val="dk1"/>
                </a:solidFill>
                <a:latin typeface="Calibri"/>
                <a:ea typeface="Calibri"/>
                <a:cs typeface="Calibri"/>
                <a:sym typeface="Calibri"/>
              </a:rPr>
              <a:t> t</a:t>
            </a:r>
            <a:r>
              <a:rPr lang="en-US" sz="1200" b="0" i="0" u="none" strike="noStrike" cap="none" dirty="0">
                <a:solidFill>
                  <a:schemeClr val="dk1"/>
                </a:solidFill>
                <a:latin typeface="Calibri"/>
                <a:ea typeface="Calibri"/>
                <a:cs typeface="Calibri"/>
                <a:sym typeface="Calibri"/>
              </a:rPr>
              <a:t>he teaching system needs to fit each school’s needs. Have teams make sure that whatever means they use to teach is being delivered to ALL students, and that they check for understanding. Show students what to do – be their model. Give them lots of prompts and cues. Thank the staff for their hard work</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even include students, especially older students, in the process. They can help create videos, or maybe they can even help teach some of the lessons. Always be looking for ways to turn a situation into a teaching moment. </a:t>
            </a:r>
            <a:endParaRPr dirty="0"/>
          </a:p>
        </p:txBody>
      </p:sp>
    </p:spTree>
    <p:extLst>
      <p:ext uri="{BB962C8B-B14F-4D97-AF65-F5344CB8AC3E}">
        <p14:creationId xmlns:p14="http://schemas.microsoft.com/office/powerpoint/2010/main" val="1252741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Shape 2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87" name="Shape 2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68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59" name="Shape 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and parents are often given a student handbook and must</a:t>
            </a:r>
            <a:r>
              <a:rPr lang="en-US" sz="1200" b="0" i="0" u="none" strike="noStrike" cap="none" baseline="0" dirty="0">
                <a:solidFill>
                  <a:schemeClr val="dk1"/>
                </a:solidFill>
                <a:latin typeface="Calibri"/>
                <a:ea typeface="Calibri"/>
                <a:cs typeface="Calibri"/>
                <a:sym typeface="Calibri"/>
              </a:rPr>
              <a:t> try</a:t>
            </a:r>
            <a:r>
              <a:rPr lang="en-US" sz="1200" b="0" i="0" u="none" strike="noStrike" cap="none" dirty="0">
                <a:solidFill>
                  <a:schemeClr val="dk1"/>
                </a:solidFill>
                <a:latin typeface="Calibri"/>
                <a:ea typeface="Calibri"/>
                <a:cs typeface="Calibri"/>
                <a:sym typeface="Calibri"/>
              </a:rPr>
              <a:t> to figure out what behavior is acceptable. They often tell students what NOT to do. This leaves a wide opening for students to make their own interpretations on what is acceptable behavior, and it also gives the adults in the building the ability to decide what they think is appropriate behavior. By creating consistency and teaching students what is expected in different areas of the school and different settings, they will be more likely to use these behaviors.</a:t>
            </a:r>
            <a:endParaRPr dirty="0"/>
          </a:p>
        </p:txBody>
      </p:sp>
    </p:spTree>
    <p:extLst>
      <p:ext uri="{BB962C8B-B14F-4D97-AF65-F5344CB8AC3E}">
        <p14:creationId xmlns:p14="http://schemas.microsoft.com/office/powerpoint/2010/main" val="332076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Some</a:t>
            </a:r>
            <a:r>
              <a:rPr lang="en-US" baseline="0" dirty="0"/>
              <a:t> staff may have resistance to “why” behavior must be taught and may think that “students should just know how to behave”.  </a:t>
            </a:r>
            <a:r>
              <a:rPr lang="en-US" dirty="0"/>
              <a:t>When</a:t>
            </a:r>
            <a:r>
              <a:rPr lang="en-US" baseline="0" dirty="0"/>
              <a:t> children come to our schools without skills to read, multiply, etc., we teach. Teaching behavior skills is just as important.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134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Trainer Notes:</a:t>
            </a:r>
            <a:endParaRPr dirty="0">
              <a:latin typeface="+mn-lt"/>
            </a:endParaRPr>
          </a:p>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Have teams think about how their school approaches academic problems as opposed to how they approach social and behavioral problems. With academics, there is always a core, universal curriculum taught and if students don’t show understanding, we try to identify why and help them understand. We often have to re-teach in a different manner, give students feedback, and give them time to practice their new skills. What about with behavior? Are students explicitly taught behavior? Do we take the time to understand why the student did something we find inappropriate? This slide and the next two show the differences in how we often address academic versus social problems.</a:t>
            </a:r>
            <a:endParaRPr dirty="0">
              <a:latin typeface="+mn-lt"/>
            </a:endParaRPr>
          </a:p>
        </p:txBody>
      </p:sp>
    </p:spTree>
    <p:extLst>
      <p:ext uri="{BB962C8B-B14F-4D97-AF65-F5344CB8AC3E}">
        <p14:creationId xmlns:p14="http://schemas.microsoft.com/office/powerpoint/2010/main" val="244160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413056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273626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our previous modules, we talked about committing to a new philosophy on discipline. Part of this new philosophy involves not making assumptions about student behavior. We need to make sure that students are taught behavior like they are taught any other subject.</a:t>
            </a:r>
            <a:endParaRPr dirty="0"/>
          </a:p>
        </p:txBody>
      </p:sp>
      <p:sp>
        <p:nvSpPr>
          <p:cNvPr id="78" name="Shape 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909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8" name="Shape 18"/>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1072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4578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dt" idx="10"/>
          </p:nvPr>
        </p:nvSpPr>
        <p:spPr>
          <a:xfrm>
            <a:off x="838200" y="6356350"/>
            <a:ext cx="3276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648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3"/>
                </a:solidFill>
                <a:latin typeface="Calibri"/>
                <a:ea typeface="Calibri"/>
                <a:cs typeface="Calibri"/>
                <a:sym typeface="Calibri"/>
              </a:defRPr>
            </a:lvl1pPr>
            <a:lvl2pPr marL="0" marR="0" lvl="1" indent="0" algn="r" rtl="0">
              <a:spcBef>
                <a:spcPts val="0"/>
              </a:spcBef>
              <a:buNone/>
              <a:defRPr sz="1200">
                <a:solidFill>
                  <a:schemeClr val="accent3"/>
                </a:solidFill>
                <a:latin typeface="Calibri"/>
                <a:ea typeface="Calibri"/>
                <a:cs typeface="Calibri"/>
                <a:sym typeface="Calibri"/>
              </a:defRPr>
            </a:lvl2pPr>
            <a:lvl3pPr marL="0" marR="0" lvl="2" indent="0" algn="r" rtl="0">
              <a:spcBef>
                <a:spcPts val="0"/>
              </a:spcBef>
              <a:buNone/>
              <a:defRPr sz="1200">
                <a:solidFill>
                  <a:schemeClr val="accent3"/>
                </a:solidFill>
                <a:latin typeface="Calibri"/>
                <a:ea typeface="Calibri"/>
                <a:cs typeface="Calibri"/>
                <a:sym typeface="Calibri"/>
              </a:defRPr>
            </a:lvl3pPr>
            <a:lvl4pPr marL="0" marR="0" lvl="3" indent="0" algn="r" rtl="0">
              <a:spcBef>
                <a:spcPts val="0"/>
              </a:spcBef>
              <a:buNone/>
              <a:defRPr sz="1200">
                <a:solidFill>
                  <a:schemeClr val="accent3"/>
                </a:solidFill>
                <a:latin typeface="Calibri"/>
                <a:ea typeface="Calibri"/>
                <a:cs typeface="Calibri"/>
                <a:sym typeface="Calibri"/>
              </a:defRPr>
            </a:lvl4pPr>
            <a:lvl5pPr marL="0" marR="0" lvl="4" indent="0" algn="r" rtl="0">
              <a:spcBef>
                <a:spcPts val="0"/>
              </a:spcBef>
              <a:buNone/>
              <a:defRPr sz="1200">
                <a:solidFill>
                  <a:schemeClr val="accent3"/>
                </a:solidFill>
                <a:latin typeface="Calibri"/>
                <a:ea typeface="Calibri"/>
                <a:cs typeface="Calibri"/>
                <a:sym typeface="Calibri"/>
              </a:defRPr>
            </a:lvl5pPr>
            <a:lvl6pPr marL="0" marR="0" lvl="5" indent="0" algn="r" rtl="0">
              <a:spcBef>
                <a:spcPts val="0"/>
              </a:spcBef>
              <a:buNone/>
              <a:defRPr sz="1200">
                <a:solidFill>
                  <a:schemeClr val="accent3"/>
                </a:solidFill>
                <a:latin typeface="Calibri"/>
                <a:ea typeface="Calibri"/>
                <a:cs typeface="Calibri"/>
                <a:sym typeface="Calibri"/>
              </a:defRPr>
            </a:lvl6pPr>
            <a:lvl7pPr marL="0" marR="0" lvl="6" indent="0" algn="r" rtl="0">
              <a:spcBef>
                <a:spcPts val="0"/>
              </a:spcBef>
              <a:buNone/>
              <a:defRPr sz="1200">
                <a:solidFill>
                  <a:schemeClr val="accent3"/>
                </a:solidFill>
                <a:latin typeface="Calibri"/>
                <a:ea typeface="Calibri"/>
                <a:cs typeface="Calibri"/>
                <a:sym typeface="Calibri"/>
              </a:defRPr>
            </a:lvl7pPr>
            <a:lvl8pPr marL="0" marR="0" lvl="7" indent="0" algn="r" rtl="0">
              <a:spcBef>
                <a:spcPts val="0"/>
              </a:spcBef>
              <a:buNone/>
              <a:defRPr sz="1200">
                <a:solidFill>
                  <a:schemeClr val="accent3"/>
                </a:solidFill>
                <a:latin typeface="Calibri"/>
                <a:ea typeface="Calibri"/>
                <a:cs typeface="Calibri"/>
                <a:sym typeface="Calibri"/>
              </a:defRPr>
            </a:lvl8pPr>
            <a:lvl9pPr marL="0" marR="0" lvl="8" indent="0" algn="r" rtl="0">
              <a:spcBef>
                <a:spcPts val="0"/>
              </a:spcBef>
              <a:buNone/>
              <a:defRPr sz="1200">
                <a:solidFill>
                  <a:schemeClr val="accent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95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3EAckekXfHE"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pbiscompendium.ssd.k12.mo.u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pbismissouri.org/tier-1-workbook-resources" TargetMode="External"/><Relationship Id="rId4" Type="http://schemas.openxmlformats.org/officeDocument/2006/relationships/hyperlink" Target="http://www.wisconsinpbisnetwork.org/educators/resourc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7"/>
          <p:cNvSpPr txBox="1">
            <a:spLocks/>
          </p:cNvSpPr>
          <p:nvPr/>
        </p:nvSpPr>
        <p:spPr>
          <a:xfrm>
            <a:off x="1" y="2358875"/>
            <a:ext cx="12191999" cy="1149256"/>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7200"/>
              <a:buFont typeface="Calibri"/>
              <a:buNone/>
            </a:pPr>
            <a:r>
              <a:rPr lang="en-US" sz="6000" dirty="0">
                <a:solidFill>
                  <a:schemeClr val="dk1"/>
                </a:solidFill>
                <a:latin typeface="Calibri"/>
                <a:ea typeface="Calibri"/>
                <a:cs typeface="Calibri"/>
                <a:sym typeface="Calibri"/>
              </a:rPr>
              <a:t>Teaching Behavioral Expectations</a:t>
            </a:r>
            <a:endParaRPr lang="en-US" sz="3600" dirty="0"/>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0" y="712177"/>
            <a:ext cx="12192000" cy="85285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i="0" u="none" strike="noStrike" cap="none" dirty="0">
                <a:solidFill>
                  <a:schemeClr val="dk1"/>
                </a:solidFill>
                <a:sym typeface="Calibri"/>
              </a:rPr>
              <a:t>Making Assumptions</a:t>
            </a:r>
            <a:endParaRPr sz="5400" dirty="0"/>
          </a:p>
        </p:txBody>
      </p:sp>
      <p:sp>
        <p:nvSpPr>
          <p:cNvPr id="81" name="Shape 81"/>
          <p:cNvSpPr txBox="1">
            <a:spLocks noGrp="1"/>
          </p:cNvSpPr>
          <p:nvPr>
            <p:ph type="body" idx="1"/>
          </p:nvPr>
        </p:nvSpPr>
        <p:spPr>
          <a:xfrm>
            <a:off x="694063" y="1940311"/>
            <a:ext cx="5224021" cy="291081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90000"/>
              </a:lnSpc>
              <a:spcAft>
                <a:spcPts val="0"/>
              </a:spcAft>
              <a:buClr>
                <a:srgbClr val="C00000"/>
              </a:buClr>
              <a:buSzPts val="3200"/>
              <a:buFont typeface="Arial"/>
              <a:buNone/>
            </a:pPr>
            <a:r>
              <a:rPr lang="en-US" b="1" i="0" u="none" strike="noStrike" cap="none" dirty="0">
                <a:solidFill>
                  <a:schemeClr val="tx1"/>
                </a:solidFill>
                <a:sym typeface="Calibri"/>
              </a:rPr>
              <a:t>We can </a:t>
            </a:r>
            <a:r>
              <a:rPr lang="en-US" b="1" i="0" u="sng" strike="noStrike" cap="none" dirty="0">
                <a:solidFill>
                  <a:schemeClr val="tx1"/>
                </a:solidFill>
                <a:sym typeface="Calibri"/>
              </a:rPr>
              <a:t>no longer assume</a:t>
            </a:r>
            <a:r>
              <a:rPr lang="en-US" b="1"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Students know appropriate behavior.</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Students will learn behavior quickly without consistent practice and modeling.</a:t>
            </a:r>
            <a:endParaRPr b="0" i="0" u="none" strike="noStrike" cap="none" dirty="0">
              <a:solidFill>
                <a:schemeClr val="dk1"/>
              </a:solidFill>
              <a:sym typeface="Calibri"/>
            </a:endParaRPr>
          </a:p>
        </p:txBody>
      </p:sp>
      <p:sp>
        <p:nvSpPr>
          <p:cNvPr id="82" name="Shape 82"/>
          <p:cNvSpPr txBox="1"/>
          <p:nvPr/>
        </p:nvSpPr>
        <p:spPr>
          <a:xfrm>
            <a:off x="5918085" y="1940311"/>
            <a:ext cx="5638609" cy="375911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B050"/>
              </a:buClr>
              <a:buSzPts val="3200"/>
              <a:buFont typeface="Arial"/>
              <a:buNone/>
            </a:pPr>
            <a:r>
              <a:rPr lang="en-US" sz="2800" b="1" dirty="0">
                <a:latin typeface="Calibri"/>
                <a:ea typeface="Calibri"/>
                <a:cs typeface="Calibri"/>
                <a:sym typeface="Calibri"/>
              </a:rPr>
              <a:t>We </a:t>
            </a:r>
            <a:r>
              <a:rPr lang="en-US" sz="2800" b="1" u="sng" dirty="0">
                <a:latin typeface="Calibri"/>
                <a:ea typeface="Calibri"/>
                <a:cs typeface="Calibri"/>
                <a:sym typeface="Calibri"/>
              </a:rPr>
              <a:t>must assume</a:t>
            </a:r>
            <a:r>
              <a:rPr lang="en-US" sz="2800" b="1" dirty="0">
                <a:latin typeface="Calibri"/>
                <a:ea typeface="Calibri"/>
                <a:cs typeface="Calibri"/>
                <a:sym typeface="Calibri"/>
              </a:rPr>
              <a:t>:</a:t>
            </a:r>
            <a:endParaRPr sz="2800" dirty="0"/>
          </a:p>
          <a:p>
            <a:pPr marL="228600" marR="0" lvl="0" indent="-228600"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Students will require different curricula, instructional tools, etc. to learn appropriate behavior.</a:t>
            </a:r>
            <a:endParaRPr sz="2800" dirty="0"/>
          </a:p>
          <a:p>
            <a:pPr marL="228600" marR="0" lvl="0" indent="-228600"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We need to teach expectations, rules, procedures, and appropriate behaviors as effectively as we teach academics.</a:t>
            </a:r>
            <a:endParaRPr sz="2800" dirty="0"/>
          </a:p>
        </p:txBody>
      </p:sp>
    </p:spTree>
    <p:extLst>
      <p:ext uri="{BB962C8B-B14F-4D97-AF65-F5344CB8AC3E}">
        <p14:creationId xmlns:p14="http://schemas.microsoft.com/office/powerpoint/2010/main" val="2638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7"/>
          <p:cNvSpPr txBox="1">
            <a:spLocks noGrp="1"/>
          </p:cNvSpPr>
          <p:nvPr>
            <p:ph type="title"/>
          </p:nvPr>
        </p:nvSpPr>
        <p:spPr>
          <a:xfrm>
            <a:off x="0" y="2813871"/>
            <a:ext cx="121920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6000" b="0" i="0" u="none" strike="noStrike" cap="none" dirty="0">
                <a:solidFill>
                  <a:schemeClr val="bg1"/>
                </a:solidFill>
                <a:latin typeface="+mn-lt"/>
                <a:sym typeface="Calibri"/>
              </a:rPr>
              <a:t>System for Teaching Behavior</a:t>
            </a:r>
            <a:endParaRPr sz="6000" dirty="0">
              <a:solidFill>
                <a:schemeClr val="bg1"/>
              </a:solidFill>
              <a:latin typeface="+mn-lt"/>
            </a:endParaRPr>
          </a:p>
        </p:txBody>
      </p:sp>
    </p:spTree>
    <p:extLst>
      <p:ext uri="{BB962C8B-B14F-4D97-AF65-F5344CB8AC3E}">
        <p14:creationId xmlns:p14="http://schemas.microsoft.com/office/powerpoint/2010/main" val="233433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0" y="860169"/>
            <a:ext cx="12192000" cy="15240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Why </a:t>
            </a:r>
            <a:r>
              <a:rPr lang="en-US" sz="5400" dirty="0"/>
              <a:t>D</a:t>
            </a:r>
            <a:r>
              <a:rPr lang="en-US" sz="5400" b="0" i="0" u="none" strike="noStrike" cap="none" dirty="0">
                <a:solidFill>
                  <a:schemeClr val="dk1"/>
                </a:solidFill>
                <a:latin typeface="Calibri"/>
                <a:ea typeface="Calibri"/>
                <a:cs typeface="Calibri"/>
                <a:sym typeface="Calibri"/>
              </a:rPr>
              <a:t>evelop </a:t>
            </a:r>
            <a:r>
              <a:rPr lang="en-US" sz="5400" dirty="0"/>
              <a:t>A</a:t>
            </a:r>
            <a:r>
              <a:rPr lang="en-US" sz="5400" b="0" i="0" u="none" strike="noStrike" cap="none" dirty="0">
                <a:solidFill>
                  <a:schemeClr val="dk1"/>
                </a:solidFill>
                <a:latin typeface="Calibri"/>
                <a:ea typeface="Calibri"/>
                <a:cs typeface="Calibri"/>
                <a:sym typeface="Calibri"/>
              </a:rPr>
              <a:t> </a:t>
            </a:r>
            <a:r>
              <a:rPr lang="en-US" sz="5400" b="1" dirty="0"/>
              <a:t>S</a:t>
            </a:r>
            <a:r>
              <a:rPr lang="en-US" sz="5400" b="1" i="0" u="none" strike="noStrike" cap="none" dirty="0">
                <a:solidFill>
                  <a:schemeClr val="dk1"/>
                </a:solidFill>
                <a:latin typeface="Calibri"/>
                <a:ea typeface="Calibri"/>
                <a:cs typeface="Calibri"/>
                <a:sym typeface="Calibri"/>
              </a:rPr>
              <a:t>ystem</a:t>
            </a:r>
            <a:r>
              <a:rPr lang="en-US" sz="5400" b="0" i="0" u="none" strike="noStrike" cap="none" dirty="0">
                <a:solidFill>
                  <a:schemeClr val="dk1"/>
                </a:solidFill>
                <a:latin typeface="Calibri"/>
                <a:ea typeface="Calibri"/>
                <a:cs typeface="Calibri"/>
                <a:sym typeface="Calibri"/>
              </a:rPr>
              <a:t> </a:t>
            </a:r>
            <a:r>
              <a:rPr lang="en-US" sz="5400" dirty="0"/>
              <a:t>F</a:t>
            </a:r>
            <a:r>
              <a:rPr lang="en-US" sz="5400" b="0" i="0" u="none" strike="noStrike" cap="none" dirty="0">
                <a:solidFill>
                  <a:schemeClr val="dk1"/>
                </a:solidFill>
                <a:latin typeface="Calibri"/>
                <a:ea typeface="Calibri"/>
                <a:cs typeface="Calibri"/>
                <a:sym typeface="Calibri"/>
              </a:rPr>
              <a:t>or </a:t>
            </a:r>
            <a:r>
              <a:rPr lang="en-US" sz="5400" dirty="0"/>
              <a:t>T</a:t>
            </a:r>
            <a:r>
              <a:rPr lang="en-US" sz="5400" b="0" i="0" u="none" strike="noStrike" cap="none" dirty="0">
                <a:solidFill>
                  <a:schemeClr val="dk1"/>
                </a:solidFill>
                <a:latin typeface="Calibri"/>
                <a:ea typeface="Calibri"/>
                <a:cs typeface="Calibri"/>
                <a:sym typeface="Calibri"/>
              </a:rPr>
              <a:t>eaching </a:t>
            </a:r>
            <a:r>
              <a:rPr lang="en-US" sz="5400" dirty="0"/>
              <a:t>B</a:t>
            </a:r>
            <a:r>
              <a:rPr lang="en-US" sz="5400" b="0" i="0" u="none" strike="noStrike" cap="none" dirty="0">
                <a:solidFill>
                  <a:schemeClr val="dk1"/>
                </a:solidFill>
                <a:latin typeface="Calibri"/>
                <a:ea typeface="Calibri"/>
                <a:cs typeface="Calibri"/>
                <a:sym typeface="Calibri"/>
              </a:rPr>
              <a:t>ehavior?</a:t>
            </a:r>
            <a:endParaRPr sz="5400" dirty="0"/>
          </a:p>
        </p:txBody>
      </p:sp>
      <p:sp>
        <p:nvSpPr>
          <p:cNvPr id="94" name="Shape 94"/>
          <p:cNvSpPr txBox="1">
            <a:spLocks noGrp="1"/>
          </p:cNvSpPr>
          <p:nvPr>
            <p:ph type="body" idx="1"/>
          </p:nvPr>
        </p:nvSpPr>
        <p:spPr>
          <a:xfrm>
            <a:off x="868496" y="2824599"/>
            <a:ext cx="10455007" cy="288213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Need common </a:t>
            </a:r>
            <a:r>
              <a:rPr lang="en-US" dirty="0"/>
              <a:t>“</a:t>
            </a:r>
            <a:r>
              <a:rPr lang="en-US" b="0" i="0" u="none" strike="noStrike" cap="none" dirty="0">
                <a:solidFill>
                  <a:schemeClr val="dk1"/>
                </a:solidFill>
                <a:sym typeface="Calibri"/>
              </a:rPr>
              <a:t>norm</a:t>
            </a:r>
            <a:r>
              <a:rPr lang="en-US" b="0" i="0" u="none" strike="noStrike" cap="none" dirty="0">
                <a:solidFill>
                  <a:schemeClr val="tx1"/>
                </a:solidFill>
                <a:sym typeface="Calibri"/>
              </a:rPr>
              <a:t>s</a:t>
            </a:r>
            <a:r>
              <a:rPr lang="en-US" dirty="0"/>
              <a:t>”</a:t>
            </a:r>
            <a:r>
              <a:rPr lang="en-US" b="0" i="0" u="none" strike="noStrike" cap="none" dirty="0">
                <a:solidFill>
                  <a:schemeClr val="dk1"/>
                </a:solidFill>
                <a:sym typeface="Calibri"/>
              </a:rPr>
              <a:t> for behavior</a:t>
            </a:r>
            <a:endParaRPr dirty="0"/>
          </a:p>
          <a:p>
            <a:pPr marL="285750" marR="0" lvl="0" indent="-285750" algn="l" rtl="0">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Teaching must be universal and consistent.</a:t>
            </a:r>
            <a:endParaRPr dirty="0"/>
          </a:p>
          <a:p>
            <a:pPr marL="285750" marR="0" lvl="0" indent="-285750" algn="l" rtl="0">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Spend less time correcting!</a:t>
            </a:r>
            <a:endParaRPr dirty="0"/>
          </a:p>
        </p:txBody>
      </p:sp>
    </p:spTree>
    <p:extLst>
      <p:ext uri="{BB962C8B-B14F-4D97-AF65-F5344CB8AC3E}">
        <p14:creationId xmlns:p14="http://schemas.microsoft.com/office/powerpoint/2010/main" val="229781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70338" y="703385"/>
            <a:ext cx="12045462" cy="88336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Behavioral Expectations</a:t>
            </a:r>
            <a:endParaRPr sz="5400" dirty="0"/>
          </a:p>
        </p:txBody>
      </p:sp>
      <p:sp>
        <p:nvSpPr>
          <p:cNvPr id="101" name="Shape 101"/>
          <p:cNvSpPr txBox="1">
            <a:spLocks noGrp="1"/>
          </p:cNvSpPr>
          <p:nvPr>
            <p:ph type="body" idx="1"/>
          </p:nvPr>
        </p:nvSpPr>
        <p:spPr>
          <a:xfrm>
            <a:off x="1423241" y="2363289"/>
            <a:ext cx="6575366" cy="27246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Specific, positively stated values </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Address </a:t>
            </a:r>
            <a:r>
              <a:rPr lang="en-US" b="1" i="1" u="none" strike="noStrike" cap="none" dirty="0">
                <a:solidFill>
                  <a:schemeClr val="dk1"/>
                </a:solidFill>
                <a:sym typeface="Calibri"/>
              </a:rPr>
              <a:t>school-wide issues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Defined in all settings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Taught directly to students</a:t>
            </a:r>
            <a:endParaRPr b="0" i="0" u="none" strike="noStrike" cap="none" dirty="0">
              <a:solidFill>
                <a:schemeClr val="dk1"/>
              </a:solidFill>
              <a:sym typeface="Calibri"/>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466" t="2145" r="19349" b="3602"/>
          <a:stretch/>
        </p:blipFill>
        <p:spPr>
          <a:xfrm>
            <a:off x="8237935" y="1586753"/>
            <a:ext cx="2218844" cy="4277711"/>
          </a:xfrm>
          <a:prstGeom prst="rect">
            <a:avLst/>
          </a:prstGeom>
        </p:spPr>
      </p:pic>
      <p:sp>
        <p:nvSpPr>
          <p:cNvPr id="3" name="TextBox 2"/>
          <p:cNvSpPr txBox="1"/>
          <p:nvPr/>
        </p:nvSpPr>
        <p:spPr>
          <a:xfrm>
            <a:off x="5341902" y="6221108"/>
            <a:ext cx="1502334" cy="553998"/>
          </a:xfrm>
          <a:prstGeom prst="rect">
            <a:avLst/>
          </a:prstGeom>
          <a:noFill/>
        </p:spPr>
        <p:txBody>
          <a:bodyPr wrap="none" rtlCol="0">
            <a:spAutoFit/>
          </a:bodyPr>
          <a:lstStyle/>
          <a:p>
            <a:pPr algn="ctr"/>
            <a:r>
              <a:rPr lang="en-US" sz="1000" dirty="0">
                <a:solidFill>
                  <a:schemeClr val="bg1"/>
                </a:solidFill>
              </a:rPr>
              <a:t>“S.O.A.R.”</a:t>
            </a:r>
          </a:p>
          <a:p>
            <a:pPr algn="ctr"/>
            <a:r>
              <a:rPr lang="en-US" sz="1000" dirty="0">
                <a:solidFill>
                  <a:schemeClr val="bg1"/>
                </a:solidFill>
              </a:rPr>
              <a:t>Western Hills Elementary</a:t>
            </a:r>
          </a:p>
          <a:p>
            <a:pPr algn="ctr"/>
            <a:r>
              <a:rPr lang="en-US" sz="1000" dirty="0">
                <a:solidFill>
                  <a:schemeClr val="bg1"/>
                </a:solidFill>
              </a:rPr>
              <a:t>Little Rock, AR</a:t>
            </a:r>
          </a:p>
        </p:txBody>
      </p:sp>
    </p:spTree>
    <p:extLst>
      <p:ext uri="{BB962C8B-B14F-4D97-AF65-F5344CB8AC3E}">
        <p14:creationId xmlns:p14="http://schemas.microsoft.com/office/powerpoint/2010/main" val="219827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738553"/>
            <a:ext cx="12192000" cy="92896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Teaching Behaviors From Expectations</a:t>
            </a:r>
            <a:endParaRPr sz="5400" dirty="0"/>
          </a:p>
        </p:txBody>
      </p:sp>
      <p:sp>
        <p:nvSpPr>
          <p:cNvPr id="109" name="Shape 109"/>
          <p:cNvSpPr txBox="1">
            <a:spLocks noGrp="1"/>
          </p:cNvSpPr>
          <p:nvPr>
            <p:ph type="body" idx="1"/>
          </p:nvPr>
        </p:nvSpPr>
        <p:spPr>
          <a:xfrm>
            <a:off x="943636" y="2065086"/>
            <a:ext cx="5724979"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3200"/>
              <a:buFont typeface="Arial"/>
              <a:buNone/>
            </a:pPr>
            <a:r>
              <a:rPr lang="en-US" b="1" i="0" u="sng" strike="noStrike" cap="none" dirty="0">
                <a:solidFill>
                  <a:schemeClr val="dk1"/>
                </a:solidFill>
                <a:sym typeface="Calibri"/>
              </a:rPr>
              <a:t>The process</a:t>
            </a:r>
            <a:r>
              <a:rPr lang="en-US" b="1" i="0" u="none" strike="noStrike" cap="none" dirty="0">
                <a:solidFill>
                  <a:schemeClr val="dk1"/>
                </a:solidFill>
                <a:sym typeface="Calibri"/>
              </a:rPr>
              <a:t>:</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Define expectations simply</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Model the behavior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Let students practice </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Give students feedback</a:t>
            </a:r>
            <a:endParaRPr dirty="0"/>
          </a:p>
        </p:txBody>
      </p:sp>
      <p:pic>
        <p:nvPicPr>
          <p:cNvPr id="110" name="Shape 110" descr="Image result for behavior school"/>
          <p:cNvPicPr preferRelativeResize="0"/>
          <p:nvPr/>
        </p:nvPicPr>
        <p:blipFill rotWithShape="1">
          <a:blip r:embed="rId3">
            <a:alphaModFix/>
          </a:blip>
          <a:srcRect/>
          <a:stretch/>
        </p:blipFill>
        <p:spPr>
          <a:xfrm>
            <a:off x="6668615" y="2065086"/>
            <a:ext cx="4452895" cy="3325814"/>
          </a:xfrm>
          <a:prstGeom prst="rect">
            <a:avLst/>
          </a:prstGeom>
          <a:noFill/>
          <a:ln>
            <a:noFill/>
          </a:ln>
        </p:spPr>
      </p:pic>
    </p:spTree>
    <p:extLst>
      <p:ext uri="{BB962C8B-B14F-4D97-AF65-F5344CB8AC3E}">
        <p14:creationId xmlns:p14="http://schemas.microsoft.com/office/powerpoint/2010/main" val="346545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712177"/>
            <a:ext cx="12192000" cy="73389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Teaching Expected Behavior</a:t>
            </a:r>
            <a:endParaRPr dirty="0"/>
          </a:p>
        </p:txBody>
      </p:sp>
      <p:grpSp>
        <p:nvGrpSpPr>
          <p:cNvPr id="117" name="Shape 117"/>
          <p:cNvGrpSpPr/>
          <p:nvPr/>
        </p:nvGrpSpPr>
        <p:grpSpPr>
          <a:xfrm>
            <a:off x="3043742" y="1446075"/>
            <a:ext cx="6104515" cy="4557001"/>
            <a:chOff x="2175157" y="1957341"/>
            <a:chExt cx="6993372" cy="4292174"/>
          </a:xfrm>
        </p:grpSpPr>
        <p:sp>
          <p:nvSpPr>
            <p:cNvPr id="118" name="Shape 118"/>
            <p:cNvSpPr/>
            <p:nvPr/>
          </p:nvSpPr>
          <p:spPr>
            <a:xfrm>
              <a:off x="3758567" y="4631376"/>
              <a:ext cx="2775873" cy="1618139"/>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Monitor and Acknowledge Continuously </a:t>
              </a:r>
              <a:endParaRPr sz="2800" dirty="0"/>
            </a:p>
          </p:txBody>
        </p:sp>
        <p:sp>
          <p:nvSpPr>
            <p:cNvPr id="119" name="Shape 119"/>
            <p:cNvSpPr/>
            <p:nvPr/>
          </p:nvSpPr>
          <p:spPr>
            <a:xfrm flipH="1">
              <a:off x="3014022" y="4479823"/>
              <a:ext cx="544800" cy="907800"/>
            </a:xfrm>
            <a:prstGeom prst="bentUpArrow">
              <a:avLst>
                <a:gd name="adj1" fmla="val 25000"/>
                <a:gd name="adj2" fmla="val 25000"/>
                <a:gd name="adj3" fmla="val 25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0" name="Shape 120"/>
            <p:cNvSpPr/>
            <p:nvPr/>
          </p:nvSpPr>
          <p:spPr>
            <a:xfrm>
              <a:off x="5041393" y="1957341"/>
              <a:ext cx="1681018" cy="1126836"/>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Define Simply</a:t>
              </a:r>
              <a:endParaRPr dirty="0"/>
            </a:p>
          </p:txBody>
        </p:sp>
        <p:sp>
          <p:nvSpPr>
            <p:cNvPr id="121" name="Shape 121"/>
            <p:cNvSpPr/>
            <p:nvPr/>
          </p:nvSpPr>
          <p:spPr>
            <a:xfrm>
              <a:off x="7348967" y="2616381"/>
              <a:ext cx="1819562" cy="1191490"/>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Model</a:t>
              </a:r>
              <a:endParaRPr dirty="0"/>
            </a:p>
          </p:txBody>
        </p:sp>
        <p:sp>
          <p:nvSpPr>
            <p:cNvPr id="122" name="Shape 122"/>
            <p:cNvSpPr/>
            <p:nvPr/>
          </p:nvSpPr>
          <p:spPr>
            <a:xfrm>
              <a:off x="2175157" y="3236040"/>
              <a:ext cx="2028225" cy="1213321"/>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Adjust for Efficiency</a:t>
              </a:r>
              <a:endParaRPr sz="2800" dirty="0"/>
            </a:p>
          </p:txBody>
        </p:sp>
        <p:sp>
          <p:nvSpPr>
            <p:cNvPr id="123" name="Shape 123"/>
            <p:cNvSpPr/>
            <p:nvPr/>
          </p:nvSpPr>
          <p:spPr>
            <a:xfrm>
              <a:off x="7228893" y="4437599"/>
              <a:ext cx="1939636" cy="1292772"/>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Practice in Setting</a:t>
              </a:r>
              <a:endParaRPr dirty="0"/>
            </a:p>
          </p:txBody>
        </p:sp>
        <p:sp>
          <p:nvSpPr>
            <p:cNvPr id="124" name="Shape 124"/>
            <p:cNvSpPr/>
            <p:nvPr/>
          </p:nvSpPr>
          <p:spPr>
            <a:xfrm rot="10800000" flipH="1">
              <a:off x="6824011" y="2099624"/>
              <a:ext cx="1374600" cy="470700"/>
            </a:xfrm>
            <a:prstGeom prst="bentUpArrow">
              <a:avLst>
                <a:gd name="adj1" fmla="val 23072"/>
                <a:gd name="adj2" fmla="val 25000"/>
                <a:gd name="adj3" fmla="val 25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5" name="Shape 125"/>
            <p:cNvSpPr/>
            <p:nvPr/>
          </p:nvSpPr>
          <p:spPr>
            <a:xfrm>
              <a:off x="7935474" y="3891826"/>
              <a:ext cx="263100" cy="461700"/>
            </a:xfrm>
            <a:prstGeom prst="downArrow">
              <a:avLst>
                <a:gd name="adj1" fmla="val 50000"/>
                <a:gd name="adj2" fmla="val 50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6" name="Shape 126"/>
            <p:cNvSpPr/>
            <p:nvPr/>
          </p:nvSpPr>
          <p:spPr>
            <a:xfrm rot="5400000" flipH="1">
              <a:off x="3864738" y="2090590"/>
              <a:ext cx="636900" cy="1440900"/>
            </a:xfrm>
            <a:prstGeom prst="bentUpArrow">
              <a:avLst>
                <a:gd name="adj1" fmla="val 19301"/>
                <a:gd name="adj2" fmla="val 18588"/>
                <a:gd name="adj3" fmla="val 15026"/>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7" name="Shape 127"/>
            <p:cNvSpPr/>
            <p:nvPr/>
          </p:nvSpPr>
          <p:spPr>
            <a:xfrm rot="5400000">
              <a:off x="6746603" y="5056309"/>
              <a:ext cx="270300" cy="523200"/>
            </a:xfrm>
            <a:prstGeom prst="downArrow">
              <a:avLst>
                <a:gd name="adj1" fmla="val 50000"/>
                <a:gd name="adj2" fmla="val 50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grpSp>
    </p:spTree>
    <p:extLst>
      <p:ext uri="{BB962C8B-B14F-4D97-AF65-F5344CB8AC3E}">
        <p14:creationId xmlns:p14="http://schemas.microsoft.com/office/powerpoint/2010/main" val="369127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0" y="694591"/>
            <a:ext cx="12192000" cy="873443"/>
          </a:xfrm>
          <a:prstGeom prst="rect">
            <a:avLst/>
          </a:prstGeom>
          <a:noFill/>
          <a:ln>
            <a:noFill/>
          </a:ln>
        </p:spPr>
        <p:txBody>
          <a:bodyPr spcFirstLastPara="1" wrap="square" lIns="91425" tIns="91425" rIns="91425" bIns="91425"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Developing Lesson Plans</a:t>
            </a:r>
            <a:endParaRPr sz="5400" dirty="0"/>
          </a:p>
        </p:txBody>
      </p:sp>
      <p:sp>
        <p:nvSpPr>
          <p:cNvPr id="134" name="Shape 134"/>
          <p:cNvSpPr txBox="1">
            <a:spLocks noGrp="1"/>
          </p:cNvSpPr>
          <p:nvPr>
            <p:ph type="body" idx="1"/>
          </p:nvPr>
        </p:nvSpPr>
        <p:spPr>
          <a:xfrm>
            <a:off x="1096602" y="2008709"/>
            <a:ext cx="4868970" cy="219973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b="1" i="0" u="sng" strike="noStrike" cap="none" dirty="0">
                <a:solidFill>
                  <a:schemeClr val="dk1"/>
                </a:solidFill>
                <a:sym typeface="Calibri"/>
              </a:rPr>
              <a:t>Concepts</a:t>
            </a:r>
            <a:endParaRPr dirty="0"/>
          </a:p>
          <a:p>
            <a:pPr marL="457200" marR="0" lvl="0" indent="-4064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Understand expectations</a:t>
            </a:r>
            <a:endParaRPr dirty="0"/>
          </a:p>
          <a:p>
            <a:pPr marL="457200" marR="0" lvl="0" indent="-4064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Applicable to all settings</a:t>
            </a:r>
            <a:endParaRPr dirty="0"/>
          </a:p>
          <a:p>
            <a:pPr marL="50800" marR="0" lvl="0" indent="0" algn="l" rtl="0">
              <a:lnSpc>
                <a:spcPct val="90000"/>
              </a:lnSpc>
              <a:spcBef>
                <a:spcPts val="1000"/>
              </a:spcBef>
              <a:spcAft>
                <a:spcPts val="0"/>
              </a:spcAft>
              <a:buClr>
                <a:schemeClr val="dk1"/>
              </a:buClr>
              <a:buSzPts val="2800"/>
              <a:buFont typeface="Arial"/>
              <a:buNone/>
            </a:pPr>
            <a:endParaRPr b="0" i="0" u="none" strike="noStrike" cap="none" dirty="0">
              <a:solidFill>
                <a:schemeClr val="dk1"/>
              </a:solidFill>
              <a:sym typeface="Calibri"/>
            </a:endParaRPr>
          </a:p>
        </p:txBody>
      </p:sp>
      <p:sp>
        <p:nvSpPr>
          <p:cNvPr id="135" name="Shape 135"/>
          <p:cNvSpPr txBox="1"/>
          <p:nvPr/>
        </p:nvSpPr>
        <p:spPr>
          <a:xfrm>
            <a:off x="6665977" y="2008709"/>
            <a:ext cx="5022920" cy="219973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800" b="1" i="0" u="sng" strike="noStrike" cap="none" dirty="0">
                <a:solidFill>
                  <a:schemeClr val="dk1"/>
                </a:solidFill>
                <a:latin typeface="Calibri"/>
                <a:ea typeface="Calibri"/>
                <a:cs typeface="Calibri"/>
                <a:sym typeface="Calibri"/>
              </a:rPr>
              <a:t>Skills</a:t>
            </a:r>
            <a:endParaRPr sz="2800" dirty="0"/>
          </a:p>
          <a:p>
            <a:pPr marL="457200" marR="0" lvl="0" indent="-4064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Observable behaviors</a:t>
            </a:r>
            <a:endParaRPr sz="2800" dirty="0"/>
          </a:p>
          <a:p>
            <a:pPr marL="457200" marR="0" lvl="0" indent="-4064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Rules for specific settings</a:t>
            </a:r>
            <a:endParaRPr sz="2800" dirty="0"/>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36" name="Shape 136"/>
          <p:cNvSpPr txBox="1"/>
          <p:nvPr/>
        </p:nvSpPr>
        <p:spPr>
          <a:xfrm>
            <a:off x="3131480" y="4923863"/>
            <a:ext cx="5929040" cy="555194"/>
          </a:xfrm>
          <a:prstGeom prst="rect">
            <a:avLst/>
          </a:prstGeom>
          <a:solidFill>
            <a:schemeClr val="tx1"/>
          </a:solidFill>
          <a:ln w="9525" cap="flat" cmpd="sng">
            <a:solidFill>
              <a:srgbClr val="CC003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1" dirty="0">
                <a:solidFill>
                  <a:schemeClr val="bg1"/>
                </a:solidFill>
                <a:latin typeface="Calibri"/>
                <a:ea typeface="Calibri"/>
                <a:cs typeface="Calibri"/>
                <a:sym typeface="Calibri"/>
              </a:rPr>
              <a:t>Teach lessons in each setting.</a:t>
            </a:r>
            <a:endParaRPr sz="28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38594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The Behavior Lesson Plan</a:t>
            </a:r>
            <a:endParaRPr sz="5400" dirty="0"/>
          </a:p>
        </p:txBody>
      </p:sp>
      <p:sp>
        <p:nvSpPr>
          <p:cNvPr id="143" name="Shape 143"/>
          <p:cNvSpPr txBox="1">
            <a:spLocks noGrp="1"/>
          </p:cNvSpPr>
          <p:nvPr>
            <p:ph type="body" idx="1"/>
          </p:nvPr>
        </p:nvSpPr>
        <p:spPr>
          <a:xfrm>
            <a:off x="714403" y="1743811"/>
            <a:ext cx="4232170" cy="1969880"/>
          </a:xfrm>
          <a:prstGeom prst="rect">
            <a:avLst/>
          </a:prstGeom>
          <a:solidFill>
            <a:schemeClr val="lt1"/>
          </a:solidFill>
          <a:ln w="2857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Aft>
                <a:spcPts val="0"/>
              </a:spcAft>
              <a:buClr>
                <a:srgbClr val="9CC2E5"/>
              </a:buClr>
              <a:buSzPts val="2800"/>
              <a:buFont typeface="Arial"/>
              <a:buNone/>
            </a:pPr>
            <a:r>
              <a:rPr lang="en-US" b="1" i="0" u="none" strike="noStrike" cap="none" dirty="0">
                <a:solidFill>
                  <a:srgbClr val="262626"/>
                </a:solidFill>
                <a:latin typeface="Calibri"/>
                <a:ea typeface="Calibri"/>
                <a:cs typeface="Calibri"/>
                <a:sym typeface="Calibri"/>
              </a:rPr>
              <a:t>Select the skill to teach</a:t>
            </a:r>
            <a:endParaRPr b="1" i="0" u="none" strike="noStrike" cap="none" dirty="0">
              <a:solidFill>
                <a:srgbClr val="262626"/>
              </a:solidFill>
              <a:latin typeface="Calibri"/>
              <a:ea typeface="Calibri"/>
              <a:cs typeface="Calibri"/>
              <a:sym typeface="Calibri"/>
            </a:endParaRPr>
          </a:p>
          <a:p>
            <a:pPr marL="228600" marR="0" lvl="0" indent="-228600" algn="l" rtl="0">
              <a:lnSpc>
                <a:spcPct val="90000"/>
              </a:lnSpc>
              <a:spcAft>
                <a:spcPts val="0"/>
              </a:spcAft>
              <a:buClr>
                <a:srgbClr val="262626"/>
              </a:buClr>
              <a:buSzPts val="2800"/>
              <a:buFont typeface="Arial"/>
              <a:buChar char="•"/>
            </a:pPr>
            <a:r>
              <a:rPr lang="en-US" b="0" i="0" u="none" strike="noStrike" cap="none" dirty="0">
                <a:solidFill>
                  <a:srgbClr val="262626"/>
                </a:solidFill>
                <a:latin typeface="Calibri"/>
                <a:ea typeface="Calibri"/>
                <a:cs typeface="Calibri"/>
                <a:sym typeface="Calibri"/>
              </a:rPr>
              <a:t>Take directly from the behavioral matrix</a:t>
            </a:r>
            <a:endParaRPr b="0" i="0" u="none" strike="noStrike" cap="none" dirty="0">
              <a:solidFill>
                <a:srgbClr val="262626"/>
              </a:solidFill>
              <a:latin typeface="Calibri"/>
              <a:ea typeface="Calibri"/>
              <a:cs typeface="Calibri"/>
              <a:sym typeface="Calibri"/>
            </a:endParaRPr>
          </a:p>
          <a:p>
            <a:pPr marL="228600" marR="0" lvl="0" indent="-228600" algn="l" rtl="0">
              <a:lnSpc>
                <a:spcPct val="90000"/>
              </a:lnSpc>
              <a:spcAft>
                <a:spcPts val="0"/>
              </a:spcAft>
              <a:buClr>
                <a:srgbClr val="262626"/>
              </a:buClr>
              <a:buSzPts val="2800"/>
              <a:buFont typeface="Arial"/>
              <a:buChar char="•"/>
            </a:pPr>
            <a:r>
              <a:rPr lang="en-US" b="0" i="0" u="none" strike="noStrike" cap="none" dirty="0">
                <a:solidFill>
                  <a:srgbClr val="262626"/>
                </a:solidFill>
                <a:latin typeface="Calibri"/>
                <a:ea typeface="Calibri"/>
                <a:cs typeface="Calibri"/>
                <a:sym typeface="Calibri"/>
              </a:rPr>
              <a:t>Use trends in your data</a:t>
            </a:r>
            <a:endParaRPr b="0" i="0" u="none" strike="noStrike" cap="none" dirty="0">
              <a:solidFill>
                <a:srgbClr val="262626"/>
              </a:solidFill>
              <a:latin typeface="Calibri"/>
              <a:ea typeface="Calibri"/>
              <a:cs typeface="Calibri"/>
              <a:sym typeface="Calibri"/>
            </a:endParaRPr>
          </a:p>
        </p:txBody>
      </p:sp>
      <p:sp>
        <p:nvSpPr>
          <p:cNvPr id="144" name="Shape 144"/>
          <p:cNvSpPr txBox="1"/>
          <p:nvPr/>
        </p:nvSpPr>
        <p:spPr>
          <a:xfrm>
            <a:off x="5078776" y="1743810"/>
            <a:ext cx="6678346" cy="4161231"/>
          </a:xfrm>
          <a:prstGeom prst="rect">
            <a:avLst/>
          </a:prstGeom>
          <a:solidFill>
            <a:schemeClr val="lt1"/>
          </a:solidFill>
          <a:ln w="2857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2800" b="1" dirty="0">
                <a:latin typeface="Calibri"/>
                <a:ea typeface="Calibri"/>
                <a:cs typeface="Calibri"/>
                <a:sym typeface="Calibri"/>
              </a:rPr>
              <a:t>Write the lesson plan</a:t>
            </a:r>
            <a:endParaRPr sz="28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Name the skill &amp; school-wide expectation</a:t>
            </a:r>
            <a:endParaRPr sz="2800" dirty="0"/>
          </a:p>
          <a:p>
            <a:pPr marL="914400" marR="0" lvl="1" indent="-457200" algn="l" rtl="0">
              <a:lnSpc>
                <a:spcPct val="90000"/>
              </a:lnSpc>
              <a:spcBef>
                <a:spcPts val="1000"/>
              </a:spcBef>
              <a:spcAft>
                <a:spcPts val="0"/>
              </a:spcAft>
              <a:buSzPts val="2800"/>
              <a:buFont typeface="Arial" panose="020B0604020202020204" pitchFamily="34" charset="0"/>
              <a:buChar char="•"/>
            </a:pPr>
            <a:r>
              <a:rPr lang="en-US" sz="2600" b="0" i="0" u="none" strike="noStrike" cap="none" dirty="0">
                <a:latin typeface="Calibri"/>
                <a:ea typeface="Calibri"/>
                <a:cs typeface="Calibri"/>
                <a:sym typeface="Calibri"/>
              </a:rPr>
              <a:t>Explain why skill is important</a:t>
            </a:r>
            <a:endParaRPr sz="26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Introduce the skill</a:t>
            </a:r>
            <a:endParaRPr sz="2800" dirty="0"/>
          </a:p>
          <a:p>
            <a:pPr marL="914400" marR="0" lvl="1" indent="-457200" algn="l" rtl="0">
              <a:lnSpc>
                <a:spcPct val="90000"/>
              </a:lnSpc>
              <a:spcBef>
                <a:spcPts val="1000"/>
              </a:spcBef>
              <a:spcAft>
                <a:spcPts val="0"/>
              </a:spcAft>
              <a:buSzPts val="2800"/>
              <a:buFont typeface="Arial" panose="020B0604020202020204" pitchFamily="34" charset="0"/>
              <a:buChar char="•"/>
            </a:pPr>
            <a:r>
              <a:rPr lang="en-US" sz="2600" b="0" i="0" u="none" strike="noStrike" cap="none" dirty="0">
                <a:latin typeface="Calibri"/>
                <a:ea typeface="Calibri"/>
                <a:cs typeface="Calibri"/>
                <a:sym typeface="Calibri"/>
              </a:rPr>
              <a:t>Give examples &amp; non-examples</a:t>
            </a:r>
            <a:endParaRPr sz="26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Demonstrate the skill</a:t>
            </a:r>
            <a:endParaRPr sz="2800" dirty="0"/>
          </a:p>
          <a:p>
            <a:pPr marL="914400" marR="0" lvl="1" indent="-457200" algn="l" rtl="0">
              <a:lnSpc>
                <a:spcPct val="90000"/>
              </a:lnSpc>
              <a:spcBef>
                <a:spcPts val="1000"/>
              </a:spcBef>
              <a:spcAft>
                <a:spcPts val="0"/>
              </a:spcAft>
              <a:buSzPts val="2800"/>
              <a:buFont typeface="Arial" panose="020B0604020202020204" pitchFamily="34" charset="0"/>
              <a:buChar char="•"/>
            </a:pPr>
            <a:r>
              <a:rPr lang="en-US" sz="2600" b="0" i="0" u="none" strike="noStrike" cap="none" dirty="0">
                <a:latin typeface="Calibri"/>
                <a:ea typeface="Calibri"/>
                <a:cs typeface="Calibri"/>
                <a:sym typeface="Calibri"/>
              </a:rPr>
              <a:t>Role play, practice</a:t>
            </a:r>
            <a:endParaRPr sz="26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Provide acknowledgment and feedback </a:t>
            </a:r>
            <a:endParaRPr sz="2800" dirty="0"/>
          </a:p>
        </p:txBody>
      </p:sp>
    </p:spTree>
    <p:extLst>
      <p:ext uri="{BB962C8B-B14F-4D97-AF65-F5344CB8AC3E}">
        <p14:creationId xmlns:p14="http://schemas.microsoft.com/office/powerpoint/2010/main" val="108008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0" y="694591"/>
            <a:ext cx="12192000" cy="86988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Putting Your </a:t>
            </a:r>
            <a:r>
              <a:rPr lang="en-US" sz="5400" dirty="0"/>
              <a:t>P</a:t>
            </a:r>
            <a:r>
              <a:rPr lang="en-US" sz="5400" b="0" i="0" u="none" strike="noStrike" cap="none" dirty="0">
                <a:solidFill>
                  <a:schemeClr val="dk1"/>
                </a:solidFill>
                <a:latin typeface="Calibri"/>
                <a:ea typeface="Calibri"/>
                <a:cs typeface="Calibri"/>
                <a:sym typeface="Calibri"/>
              </a:rPr>
              <a:t>lan </a:t>
            </a:r>
            <a:r>
              <a:rPr lang="en-US" sz="5400" dirty="0"/>
              <a:t>I</a:t>
            </a:r>
            <a:r>
              <a:rPr lang="en-US" sz="5400" b="0" i="0" u="none" strike="noStrike" cap="none" dirty="0">
                <a:solidFill>
                  <a:schemeClr val="dk1"/>
                </a:solidFill>
                <a:latin typeface="Calibri"/>
                <a:ea typeface="Calibri"/>
                <a:cs typeface="Calibri"/>
                <a:sym typeface="Calibri"/>
              </a:rPr>
              <a:t>nto </a:t>
            </a:r>
            <a:r>
              <a:rPr lang="en-US" sz="5400" dirty="0"/>
              <a:t>A</a:t>
            </a:r>
            <a:r>
              <a:rPr lang="en-US" sz="5400" b="0" i="0" u="none" strike="noStrike" cap="none" dirty="0">
                <a:solidFill>
                  <a:schemeClr val="dk1"/>
                </a:solidFill>
                <a:latin typeface="Calibri"/>
                <a:ea typeface="Calibri"/>
                <a:cs typeface="Calibri"/>
                <a:sym typeface="Calibri"/>
              </a:rPr>
              <a:t>ction</a:t>
            </a:r>
            <a:endParaRPr sz="5400" dirty="0"/>
          </a:p>
        </p:txBody>
      </p:sp>
      <p:sp>
        <p:nvSpPr>
          <p:cNvPr id="186" name="Shape 186"/>
          <p:cNvSpPr txBox="1">
            <a:spLocks noGrp="1"/>
          </p:cNvSpPr>
          <p:nvPr>
            <p:ph type="body" idx="1"/>
          </p:nvPr>
        </p:nvSpPr>
        <p:spPr>
          <a:xfrm>
            <a:off x="508488" y="1737359"/>
            <a:ext cx="11175023" cy="197532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Provide teachers with a </a:t>
            </a:r>
            <a:r>
              <a:rPr lang="en-US" b="0" i="0" u="sng" strike="noStrike" cap="none" dirty="0">
                <a:solidFill>
                  <a:schemeClr val="dk1"/>
                </a:solidFill>
                <a:sym typeface="Calibri"/>
              </a:rPr>
              <a:t>lesson format</a:t>
            </a:r>
            <a:r>
              <a:rPr lang="en-US" dirty="0"/>
              <a:t>.</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Expand lesson plan ideas throughout the year.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Teach behaviors in settings where behaviors occur.</a:t>
            </a:r>
            <a:endParaRPr dirty="0"/>
          </a:p>
          <a:p>
            <a:pPr marL="228600" marR="0" lvl="0" indent="-50800" algn="l" rtl="0">
              <a:spcAft>
                <a:spcPts val="0"/>
              </a:spcAft>
              <a:buClr>
                <a:schemeClr val="dk1"/>
              </a:buClr>
              <a:buSzPts val="2800"/>
              <a:buFont typeface="Arial"/>
              <a:buNone/>
            </a:pPr>
            <a:endParaRPr b="0" i="0" u="none" strike="noStrike" cap="none" dirty="0">
              <a:solidFill>
                <a:schemeClr val="dk1"/>
              </a:solidFill>
              <a:sym typeface="Calibri"/>
            </a:endParaRPr>
          </a:p>
        </p:txBody>
      </p:sp>
      <p:pic>
        <p:nvPicPr>
          <p:cNvPr id="188" name="Shape 188"/>
          <p:cNvPicPr preferRelativeResize="0"/>
          <p:nvPr/>
        </p:nvPicPr>
        <p:blipFill rotWithShape="1">
          <a:blip r:embed="rId3">
            <a:alphaModFix/>
            <a:extLst>
              <a:ext uri="{BEBA8EAE-BF5A-486C-A8C5-ECC9F3942E4B}">
                <a14:imgProps xmlns:a14="http://schemas.microsoft.com/office/drawing/2010/main">
                  <a14:imgLayer r:embed="rId4">
                    <a14:imgEffect>
                      <a14:backgroundRemoval t="1091" b="100000" l="0" r="99938">
                        <a14:foregroundMark x1="9688" y1="22182" x2="10563" y2="18061"/>
                        <a14:foregroundMark x1="16188" y1="25576" x2="17563" y2="23515"/>
                        <a14:foregroundMark x1="17750" y1="23515" x2="17563" y2="18424"/>
                        <a14:foregroundMark x1="17750" y1="19394" x2="13188" y2="18788"/>
                        <a14:foregroundMark x1="13500" y1="19758" x2="9688" y2="15758"/>
                        <a14:foregroundMark x1="10000" y1="18788" x2="6313" y2="12970"/>
                        <a14:foregroundMark x1="7000" y1="13333" x2="19313" y2="11636"/>
                        <a14:foregroundMark x1="30938" y1="50788" x2="28250" y2="42303"/>
                        <a14:foregroundMark x1="28813" y1="43636" x2="88000" y2="2788"/>
                        <a14:foregroundMark x1="35625" y1="52848" x2="84313" y2="76000"/>
                        <a14:foregroundMark x1="84313" y1="76000" x2="98188" y2="53455"/>
                        <a14:foregroundMark x1="98500" y1="51758" x2="99938" y2="27636"/>
                        <a14:foregroundMark x1="88000" y1="3758" x2="99938" y2="13697"/>
                        <a14:foregroundMark x1="99188" y1="13697" x2="99750" y2="27636"/>
                        <a14:foregroundMark x1="47063" y1="48727" x2="90063" y2="28364"/>
                        <a14:foregroundMark x1="71125" y1="47030" x2="92563" y2="41576"/>
                        <a14:foregroundMark x1="47063" y1="41212" x2="97125" y2="20848"/>
                        <a14:foregroundMark x1="31625" y1="47030" x2="45813" y2="41212"/>
                        <a14:foregroundMark x1="43875" y1="50424" x2="84625" y2="47758"/>
                      </a14:backgroundRemoval>
                    </a14:imgEffect>
                  </a14:imgLayer>
                </a14:imgProps>
              </a:ext>
            </a:extLst>
          </a:blip>
          <a:srcRect/>
          <a:stretch/>
        </p:blipFill>
        <p:spPr>
          <a:xfrm>
            <a:off x="3866921" y="3712684"/>
            <a:ext cx="4446354" cy="2114729"/>
          </a:xfrm>
          <a:prstGeom prst="rect">
            <a:avLst/>
          </a:prstGeom>
          <a:noFill/>
          <a:ln>
            <a:noFill/>
          </a:ln>
        </p:spPr>
      </p:pic>
    </p:spTree>
    <p:extLst>
      <p:ext uri="{BB962C8B-B14F-4D97-AF65-F5344CB8AC3E}">
        <p14:creationId xmlns:p14="http://schemas.microsoft.com/office/powerpoint/2010/main" val="303454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465120" y="386862"/>
            <a:ext cx="6155488" cy="1497021"/>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Example: Elementary Lesson Plan – Bus</a:t>
            </a:r>
            <a:endParaRPr sz="5400" dirty="0"/>
          </a:p>
        </p:txBody>
      </p:sp>
      <p:sp>
        <p:nvSpPr>
          <p:cNvPr id="151" name="Shape 151"/>
          <p:cNvSpPr txBox="1"/>
          <p:nvPr/>
        </p:nvSpPr>
        <p:spPr>
          <a:xfrm>
            <a:off x="465120" y="1883883"/>
            <a:ext cx="3963661" cy="3356331"/>
          </a:xfrm>
          <a:prstGeom prst="rect">
            <a:avLst/>
          </a:prstGeom>
          <a:noFill/>
          <a:ln>
            <a:noFill/>
          </a:ln>
        </p:spPr>
        <p:txBody>
          <a:bodyPr spcFirstLastPara="1" wrap="square" lIns="91425" tIns="45700" rIns="91425" bIns="45700" anchor="ctr" anchorCtr="0">
            <a:noAutofit/>
          </a:bodyPr>
          <a:lstStyle/>
          <a:p>
            <a:pPr marL="214313" marR="0" lvl="0" indent="-214313" algn="l" rtl="0">
              <a:lnSpc>
                <a:spcPct val="90000"/>
              </a:lnSpc>
              <a:spcBef>
                <a:spcPts val="1000"/>
              </a:spcBef>
              <a:spcAft>
                <a:spcPts val="0"/>
              </a:spcAft>
              <a:buClr>
                <a:schemeClr val="dk1"/>
              </a:buClr>
              <a:buSzPts val="2800"/>
              <a:buFont typeface="Arial"/>
              <a:buChar char="•"/>
            </a:pPr>
            <a:r>
              <a:rPr lang="en-US" sz="2800" i="0" u="none" strike="noStrike" cap="none" dirty="0">
                <a:solidFill>
                  <a:schemeClr val="dk1"/>
                </a:solidFill>
                <a:ea typeface="Rockwell"/>
                <a:cs typeface="Rockwell"/>
                <a:sym typeface="Rockwell"/>
              </a:rPr>
              <a:t>Teacher checks for understanding in multiple ways</a:t>
            </a:r>
            <a:endParaRPr sz="2800" dirty="0"/>
          </a:p>
          <a:p>
            <a:pPr marL="214313" marR="0" lvl="0" indent="-36513" algn="l" rtl="0">
              <a:lnSpc>
                <a:spcPct val="90000"/>
              </a:lnSpc>
              <a:spcBef>
                <a:spcPts val="1000"/>
              </a:spcBef>
              <a:spcAft>
                <a:spcPts val="0"/>
              </a:spcAft>
              <a:buClr>
                <a:schemeClr val="dk2"/>
              </a:buClr>
              <a:buSzPts val="2800"/>
              <a:buFont typeface="Arial"/>
              <a:buNone/>
            </a:pPr>
            <a:endParaRPr sz="2800" i="0" u="none" strike="noStrike" cap="none" dirty="0">
              <a:solidFill>
                <a:schemeClr val="dk1"/>
              </a:solidFill>
              <a:ea typeface="Rockwell"/>
              <a:cs typeface="Rockwell"/>
              <a:sym typeface="Rockwell"/>
            </a:endParaRPr>
          </a:p>
          <a:p>
            <a:pPr marL="214313" marR="0" lvl="0" indent="-214313" algn="l" rtl="0">
              <a:lnSpc>
                <a:spcPct val="90000"/>
              </a:lnSpc>
              <a:spcBef>
                <a:spcPts val="1000"/>
              </a:spcBef>
              <a:spcAft>
                <a:spcPts val="0"/>
              </a:spcAft>
              <a:buClr>
                <a:schemeClr val="dk1"/>
              </a:buClr>
              <a:buSzPts val="2800"/>
              <a:buFont typeface="Arial"/>
              <a:buChar char="•"/>
            </a:pPr>
            <a:r>
              <a:rPr lang="en-US" sz="2800" i="0" u="none" strike="noStrike" cap="none" dirty="0">
                <a:solidFill>
                  <a:schemeClr val="dk1"/>
                </a:solidFill>
                <a:ea typeface="Rockwell"/>
                <a:cs typeface="Rockwell"/>
                <a:sym typeface="Rockwell"/>
              </a:rPr>
              <a:t>Students are given  opportunities to practice</a:t>
            </a:r>
            <a:endParaRPr sz="2800" dirty="0"/>
          </a:p>
        </p:txBody>
      </p:sp>
      <p:pic>
        <p:nvPicPr>
          <p:cNvPr id="152" name="Shape 152"/>
          <p:cNvPicPr preferRelativeResize="0"/>
          <p:nvPr/>
        </p:nvPicPr>
        <p:blipFill rotWithShape="1">
          <a:blip r:embed="rId3">
            <a:alphaModFix/>
          </a:blip>
          <a:srcRect/>
          <a:stretch/>
        </p:blipFill>
        <p:spPr>
          <a:xfrm>
            <a:off x="6890375" y="529775"/>
            <a:ext cx="5051250" cy="531602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53" name="Shape 153"/>
          <p:cNvSpPr/>
          <p:nvPr/>
        </p:nvSpPr>
        <p:spPr>
          <a:xfrm rot="-991931">
            <a:off x="3726737" y="1993476"/>
            <a:ext cx="3121287" cy="22209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154" name="Shape 154"/>
          <p:cNvSpPr/>
          <p:nvPr/>
        </p:nvSpPr>
        <p:spPr>
          <a:xfrm rot="-1719">
            <a:off x="3481281" y="3018377"/>
            <a:ext cx="3266200" cy="19773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155" name="Shape 155"/>
          <p:cNvSpPr/>
          <p:nvPr/>
        </p:nvSpPr>
        <p:spPr>
          <a:xfrm rot="-10195063" flipH="1">
            <a:off x="3758316" y="4873629"/>
            <a:ext cx="2956189" cy="245464"/>
          </a:xfrm>
          <a:prstGeom prst="rightArrow">
            <a:avLst>
              <a:gd name="adj1" fmla="val 39917"/>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99502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The Context</a:t>
            </a:r>
            <a:endParaRPr sz="5400" b="0" i="0" u="none" strike="noStrike" cap="none" dirty="0">
              <a:solidFill>
                <a:schemeClr val="dk1"/>
              </a:solidFill>
              <a:latin typeface="Calibri"/>
              <a:ea typeface="Calibri"/>
              <a:cs typeface="Calibri"/>
              <a:sym typeface="Calibri"/>
            </a:endParaRPr>
          </a:p>
        </p:txBody>
      </p:sp>
      <p:sp>
        <p:nvSpPr>
          <p:cNvPr id="44" name="Shape 44"/>
          <p:cNvSpPr txBox="1">
            <a:spLocks noGrp="1"/>
          </p:cNvSpPr>
          <p:nvPr>
            <p:ph type="body" idx="1"/>
          </p:nvPr>
        </p:nvSpPr>
        <p:spPr>
          <a:xfrm>
            <a:off x="980501" y="1864946"/>
            <a:ext cx="10201619" cy="3325813"/>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Logic for teaching </a:t>
            </a:r>
            <a:r>
              <a:rPr lang="en-US" dirty="0"/>
              <a:t>b</a:t>
            </a:r>
            <a:r>
              <a:rPr lang="en-US" b="0" i="0" u="none" strike="noStrike" cap="none" dirty="0">
                <a:solidFill>
                  <a:schemeClr val="dk1"/>
                </a:solidFill>
                <a:sym typeface="Calibri"/>
              </a:rPr>
              <a:t>ehavior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System for teaching </a:t>
            </a:r>
            <a:r>
              <a:rPr lang="en-US" dirty="0"/>
              <a:t>b</a:t>
            </a:r>
            <a:r>
              <a:rPr lang="en-US" b="0" i="0" u="none" strike="noStrike" cap="none" dirty="0">
                <a:solidFill>
                  <a:schemeClr val="dk1"/>
                </a:solidFill>
                <a:sym typeface="Calibri"/>
              </a:rPr>
              <a:t>ehavior</a:t>
            </a:r>
            <a:endParaRPr dirty="0"/>
          </a:p>
          <a:p>
            <a:pPr marL="685800" marR="0" lvl="1" indent="-228600" algn="l" rtl="0">
              <a:spcBef>
                <a:spcPts val="1000"/>
              </a:spcBef>
              <a:spcAft>
                <a:spcPts val="0"/>
              </a:spcAft>
              <a:buClr>
                <a:schemeClr val="dk1"/>
              </a:buClr>
              <a:buSzPct val="100000"/>
              <a:buFont typeface="Arial"/>
              <a:buChar char="•"/>
            </a:pPr>
            <a:r>
              <a:rPr lang="en-US" sz="2600" b="0" i="0" u="none" strike="noStrike" cap="none" dirty="0">
                <a:solidFill>
                  <a:schemeClr val="tx1"/>
                </a:solidFill>
                <a:sym typeface="Calibri"/>
              </a:rPr>
              <a:t>Developing lesson </a:t>
            </a:r>
            <a:r>
              <a:rPr lang="en-US" sz="2600" dirty="0">
                <a:solidFill>
                  <a:schemeClr val="tx1"/>
                </a:solidFill>
              </a:rPr>
              <a:t>p</a:t>
            </a:r>
            <a:r>
              <a:rPr lang="en-US" sz="2600" b="0" i="0" u="none" strike="noStrike" cap="none" dirty="0">
                <a:solidFill>
                  <a:schemeClr val="tx1"/>
                </a:solidFill>
                <a:sym typeface="Calibri"/>
              </a:rPr>
              <a:t>lans</a:t>
            </a:r>
            <a:endParaRPr sz="2600" dirty="0">
              <a:solidFill>
                <a:schemeClr val="tx1"/>
              </a:solidFill>
            </a:endParaRPr>
          </a:p>
          <a:p>
            <a:pPr marL="685800" marR="0" lvl="1" indent="-228600" algn="l" rtl="0">
              <a:spcBef>
                <a:spcPts val="1000"/>
              </a:spcBef>
              <a:spcAft>
                <a:spcPts val="0"/>
              </a:spcAft>
              <a:buClr>
                <a:schemeClr val="dk1"/>
              </a:buClr>
              <a:buSzPct val="100000"/>
              <a:buFont typeface="Arial"/>
              <a:buChar char="•"/>
            </a:pPr>
            <a:r>
              <a:rPr lang="en-US" sz="2600" b="0" i="0" u="none" strike="noStrike" cap="none" dirty="0">
                <a:solidFill>
                  <a:schemeClr val="tx1"/>
                </a:solidFill>
                <a:sym typeface="Calibri"/>
              </a:rPr>
              <a:t>Kick-off planning</a:t>
            </a:r>
            <a:endParaRPr sz="2600" dirty="0">
              <a:solidFill>
                <a:schemeClr val="tx1"/>
              </a:solidFill>
            </a:endParaRPr>
          </a:p>
          <a:p>
            <a:pPr marL="685800" marR="0" lvl="1" indent="-228600" algn="l" rtl="0">
              <a:spcBef>
                <a:spcPts val="1000"/>
              </a:spcBef>
              <a:spcAft>
                <a:spcPts val="0"/>
              </a:spcAft>
              <a:buClr>
                <a:schemeClr val="dk1"/>
              </a:buClr>
              <a:buSzPct val="100000"/>
              <a:buFont typeface="Arial"/>
              <a:buChar char="•"/>
            </a:pPr>
            <a:r>
              <a:rPr lang="en-US" sz="2600" b="0" i="0" u="none" strike="noStrike" cap="none" dirty="0">
                <a:solidFill>
                  <a:schemeClr val="tx1"/>
                </a:solidFill>
                <a:sym typeface="Calibri"/>
              </a:rPr>
              <a:t>Yearly planning</a:t>
            </a:r>
            <a:endParaRPr sz="2600" dirty="0">
              <a:solidFill>
                <a:schemeClr val="tx1"/>
              </a:solidFill>
            </a:endParaRPr>
          </a:p>
        </p:txBody>
      </p:sp>
    </p:spTree>
    <p:extLst>
      <p:ext uri="{BB962C8B-B14F-4D97-AF65-F5344CB8AC3E}">
        <p14:creationId xmlns:p14="http://schemas.microsoft.com/office/powerpoint/2010/main" val="393563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0" y="691049"/>
            <a:ext cx="12192000" cy="91741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320"/>
              <a:buFont typeface="Calibri"/>
              <a:buNone/>
            </a:pPr>
            <a:r>
              <a:rPr lang="en-US" sz="5400" b="0" i="0" u="none" strike="noStrike" cap="none" dirty="0">
                <a:solidFill>
                  <a:schemeClr val="dk1"/>
                </a:solidFill>
                <a:sym typeface="Calibri"/>
              </a:rPr>
              <a:t>Example Of Voice Level Chart</a:t>
            </a:r>
            <a:endParaRPr sz="5400" dirty="0"/>
          </a:p>
        </p:txBody>
      </p:sp>
      <p:pic>
        <p:nvPicPr>
          <p:cNvPr id="163" name="Shape 163"/>
          <p:cNvPicPr preferRelativeResize="0"/>
          <p:nvPr/>
        </p:nvPicPr>
        <p:blipFill rotWithShape="1">
          <a:blip r:embed="rId3">
            <a:alphaModFix/>
          </a:blip>
          <a:srcRect/>
          <a:stretch/>
        </p:blipFill>
        <p:spPr>
          <a:xfrm>
            <a:off x="4330287" y="1608463"/>
            <a:ext cx="3531426" cy="4373696"/>
          </a:xfrm>
          <a:prstGeom prst="rect">
            <a:avLst/>
          </a:prstGeom>
          <a:noFill/>
          <a:ln>
            <a:noFill/>
          </a:ln>
        </p:spPr>
      </p:pic>
    </p:spTree>
    <p:extLst>
      <p:ext uri="{BB962C8B-B14F-4D97-AF65-F5344CB8AC3E}">
        <p14:creationId xmlns:p14="http://schemas.microsoft.com/office/powerpoint/2010/main" val="348347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0" y="694593"/>
            <a:ext cx="12192000" cy="8176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Teaching Opportunities</a:t>
            </a:r>
            <a:endParaRPr sz="5400" dirty="0"/>
          </a:p>
        </p:txBody>
      </p:sp>
      <p:sp>
        <p:nvSpPr>
          <p:cNvPr id="177" name="Shape 177"/>
          <p:cNvSpPr txBox="1">
            <a:spLocks noGrp="1"/>
          </p:cNvSpPr>
          <p:nvPr>
            <p:ph type="body" idx="1"/>
          </p:nvPr>
        </p:nvSpPr>
        <p:spPr>
          <a:xfrm>
            <a:off x="511126" y="1512277"/>
            <a:ext cx="7754815" cy="4554415"/>
          </a:xfrm>
          <a:prstGeom prst="rect">
            <a:avLst/>
          </a:prstGeom>
          <a:noFill/>
          <a:ln>
            <a:noFill/>
          </a:ln>
        </p:spPr>
        <p:txBody>
          <a:bodyPr spcFirstLastPara="1" wrap="square" lIns="91425" tIns="45700" rIns="91425" bIns="45700" anchor="t" anchorCtr="0">
            <a:noAutofit/>
          </a:bodyPr>
          <a:lstStyle/>
          <a:p>
            <a:pPr indent="-457200">
              <a:buSzPct val="100000"/>
            </a:pPr>
            <a:r>
              <a:rPr lang="en-US" b="0" i="0" u="none" strike="noStrike" cap="none" dirty="0">
                <a:solidFill>
                  <a:schemeClr val="dk1"/>
                </a:solidFill>
                <a:sym typeface="Calibri"/>
              </a:rPr>
              <a:t>Kick-off or roll-out at beginning of year</a:t>
            </a:r>
            <a:endParaRPr dirty="0"/>
          </a:p>
          <a:p>
            <a:pPr lvl="2" indent="-457200">
              <a:spcBef>
                <a:spcPts val="1000"/>
              </a:spcBef>
              <a:buSzPct val="100000"/>
            </a:pPr>
            <a:r>
              <a:rPr lang="en-US" sz="2600" b="0" i="0" u="none" strike="noStrike" cap="none" dirty="0">
                <a:solidFill>
                  <a:schemeClr val="dk1"/>
                </a:solidFill>
                <a:sym typeface="Calibri"/>
              </a:rPr>
              <a:t>Teach all school expectations and rules</a:t>
            </a:r>
            <a:endParaRPr sz="2600" dirty="0"/>
          </a:p>
          <a:p>
            <a:pPr indent="-457200">
              <a:buSzPct val="100000"/>
            </a:pPr>
            <a:r>
              <a:rPr lang="en-US" b="0" i="0" u="none" strike="noStrike" cap="none" dirty="0">
                <a:solidFill>
                  <a:schemeClr val="dk1"/>
                </a:solidFill>
                <a:sym typeface="Calibri"/>
              </a:rPr>
              <a:t>Ongoing direct </a:t>
            </a:r>
            <a:r>
              <a:rPr lang="en-US" dirty="0"/>
              <a:t>i</a:t>
            </a:r>
            <a:r>
              <a:rPr lang="en-US" b="0" i="0" u="none" strike="noStrike" cap="none" dirty="0">
                <a:solidFill>
                  <a:schemeClr val="dk1"/>
                </a:solidFill>
                <a:sym typeface="Calibri"/>
              </a:rPr>
              <a:t>nstruction</a:t>
            </a:r>
            <a:endParaRPr dirty="0"/>
          </a:p>
          <a:p>
            <a:pPr lvl="2" indent="-457200">
              <a:spcBef>
                <a:spcPts val="1000"/>
              </a:spcBef>
              <a:buSzPct val="100000"/>
            </a:pPr>
            <a:r>
              <a:rPr lang="en-US" sz="2600" b="0" i="0" u="none" strike="noStrike" cap="none" dirty="0">
                <a:solidFill>
                  <a:schemeClr val="dk1"/>
                </a:solidFill>
                <a:sym typeface="Calibri"/>
              </a:rPr>
              <a:t>Specially designed lessons</a:t>
            </a:r>
            <a:endParaRPr sz="2600" dirty="0"/>
          </a:p>
          <a:p>
            <a:pPr indent="-457200">
              <a:buSzPct val="100000"/>
            </a:pPr>
            <a:r>
              <a:rPr lang="en-US" b="0" i="0" u="none" strike="noStrike" cap="none" dirty="0">
                <a:solidFill>
                  <a:schemeClr val="dk1"/>
                </a:solidFill>
                <a:sym typeface="Calibri"/>
              </a:rPr>
              <a:t>Embed in other </a:t>
            </a:r>
            <a:r>
              <a:rPr lang="en-US" dirty="0"/>
              <a:t>c</a:t>
            </a:r>
            <a:r>
              <a:rPr lang="en-US" b="0" i="0" u="none" strike="noStrike" cap="none" dirty="0">
                <a:solidFill>
                  <a:schemeClr val="dk1"/>
                </a:solidFill>
                <a:sym typeface="Calibri"/>
              </a:rPr>
              <a:t>urriculum</a:t>
            </a:r>
            <a:endParaRPr dirty="0"/>
          </a:p>
          <a:p>
            <a:pPr indent="-457200">
              <a:buSzPct val="100000"/>
            </a:pPr>
            <a:r>
              <a:rPr lang="en-US" b="0" i="0" u="none" strike="noStrike" cap="none" dirty="0">
                <a:solidFill>
                  <a:schemeClr val="dk1"/>
                </a:solidFill>
                <a:sym typeface="Calibri"/>
              </a:rPr>
              <a:t>Booster trainings after long </a:t>
            </a:r>
            <a:r>
              <a:rPr lang="en-US" dirty="0"/>
              <a:t>b</a:t>
            </a:r>
            <a:r>
              <a:rPr lang="en-US" b="0" i="0" u="none" strike="noStrike" cap="none" dirty="0">
                <a:solidFill>
                  <a:schemeClr val="dk1"/>
                </a:solidFill>
                <a:sym typeface="Calibri"/>
              </a:rPr>
              <a:t>reaks</a:t>
            </a:r>
            <a:endParaRPr dirty="0"/>
          </a:p>
          <a:p>
            <a:pPr indent="-457200">
              <a:buSzPct val="100000"/>
            </a:pPr>
            <a:r>
              <a:rPr lang="en-US" b="0" i="0" u="none" strike="noStrike" cap="none" dirty="0">
                <a:solidFill>
                  <a:schemeClr val="dk1"/>
                </a:solidFill>
                <a:sym typeface="Calibri"/>
              </a:rPr>
              <a:t>Keep it out </a:t>
            </a:r>
            <a:r>
              <a:rPr lang="en-US" dirty="0"/>
              <a:t>t</a:t>
            </a:r>
            <a:r>
              <a:rPr lang="en-US" b="0" i="0" u="none" strike="noStrike" cap="none" dirty="0">
                <a:solidFill>
                  <a:schemeClr val="dk1"/>
                </a:solidFill>
                <a:sym typeface="Calibri"/>
              </a:rPr>
              <a:t>here!</a:t>
            </a:r>
            <a:endParaRPr dirty="0"/>
          </a:p>
          <a:p>
            <a:pPr lvl="2" indent="-457200">
              <a:spcBef>
                <a:spcPts val="1000"/>
              </a:spcBef>
              <a:buSzPct val="100000"/>
            </a:pPr>
            <a:r>
              <a:rPr lang="en-US" sz="2600" b="0" i="0" u="none" strike="noStrike" cap="none" dirty="0">
                <a:solidFill>
                  <a:schemeClr val="dk1"/>
                </a:solidFill>
                <a:sym typeface="Calibri"/>
              </a:rPr>
              <a:t>Visual displays – posters, agenda covers</a:t>
            </a:r>
            <a:endParaRPr sz="2600" dirty="0"/>
          </a:p>
          <a:p>
            <a:pPr lvl="2" indent="-457200">
              <a:spcBef>
                <a:spcPts val="1000"/>
              </a:spcBef>
              <a:buSzPct val="100000"/>
            </a:pPr>
            <a:r>
              <a:rPr lang="en-US" sz="2600" b="0" i="0" u="none" strike="noStrike" cap="none" dirty="0">
                <a:solidFill>
                  <a:schemeClr val="dk1"/>
                </a:solidFill>
                <a:sym typeface="Calibri"/>
              </a:rPr>
              <a:t>Daily announcements</a:t>
            </a:r>
            <a:endParaRPr sz="2600" dirty="0"/>
          </a:p>
        </p:txBody>
      </p:sp>
      <p:pic>
        <p:nvPicPr>
          <p:cNvPr id="179" name="Shape 179"/>
          <p:cNvPicPr preferRelativeResize="0"/>
          <p:nvPr/>
        </p:nvPicPr>
        <p:blipFill rotWithShape="1">
          <a:blip r:embed="rId3">
            <a:alphaModFix/>
          </a:blip>
          <a:srcRect/>
          <a:stretch/>
        </p:blipFill>
        <p:spPr>
          <a:xfrm>
            <a:off x="8265941" y="2071214"/>
            <a:ext cx="3488872" cy="3436539"/>
          </a:xfrm>
          <a:prstGeom prst="rect">
            <a:avLst/>
          </a:prstGeom>
          <a:noFill/>
          <a:ln>
            <a:noFill/>
          </a:ln>
        </p:spPr>
      </p:pic>
    </p:spTree>
    <p:extLst>
      <p:ext uri="{BB962C8B-B14F-4D97-AF65-F5344CB8AC3E}">
        <p14:creationId xmlns:p14="http://schemas.microsoft.com/office/powerpoint/2010/main" val="215109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0" y="712177"/>
            <a:ext cx="12192000" cy="7825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Introductory Events</a:t>
            </a:r>
            <a:endParaRPr sz="5400" dirty="0"/>
          </a:p>
        </p:txBody>
      </p:sp>
      <p:sp>
        <p:nvSpPr>
          <p:cNvPr id="195" name="Shape 195"/>
          <p:cNvSpPr txBox="1">
            <a:spLocks noGrp="1"/>
          </p:cNvSpPr>
          <p:nvPr>
            <p:ph type="body" idx="1"/>
          </p:nvPr>
        </p:nvSpPr>
        <p:spPr>
          <a:xfrm>
            <a:off x="840018" y="1736860"/>
            <a:ext cx="5681968" cy="295632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All faculty, staff, and students participate</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Decide on method that will be most effective for your school</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Activity/event should be given a high priority</a:t>
            </a:r>
            <a:endParaRPr dirty="0"/>
          </a:p>
        </p:txBody>
      </p:sp>
      <p:pic>
        <p:nvPicPr>
          <p:cNvPr id="197" name="Shape 197"/>
          <p:cNvPicPr preferRelativeResize="0"/>
          <p:nvPr/>
        </p:nvPicPr>
        <p:blipFill rotWithShape="1">
          <a:blip r:embed="rId3">
            <a:alphaModFix/>
          </a:blip>
          <a:srcRect/>
          <a:stretch/>
        </p:blipFill>
        <p:spPr>
          <a:xfrm>
            <a:off x="6819442" y="1736860"/>
            <a:ext cx="4883874" cy="2956326"/>
          </a:xfrm>
          <a:prstGeom prst="rect">
            <a:avLst/>
          </a:prstGeom>
          <a:noFill/>
          <a:ln>
            <a:noFill/>
          </a:ln>
        </p:spPr>
      </p:pic>
    </p:spTree>
    <p:extLst>
      <p:ext uri="{BB962C8B-B14F-4D97-AF65-F5344CB8AC3E}">
        <p14:creationId xmlns:p14="http://schemas.microsoft.com/office/powerpoint/2010/main" val="93729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0" y="713272"/>
            <a:ext cx="12192000" cy="86055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Kick-off</a:t>
            </a:r>
            <a:endParaRPr sz="5400" dirty="0"/>
          </a:p>
        </p:txBody>
      </p:sp>
      <p:sp>
        <p:nvSpPr>
          <p:cNvPr id="205" name="Shape 205"/>
          <p:cNvSpPr txBox="1">
            <a:spLocks noGrp="1"/>
          </p:cNvSpPr>
          <p:nvPr>
            <p:ph type="body" idx="1"/>
          </p:nvPr>
        </p:nvSpPr>
        <p:spPr>
          <a:xfrm>
            <a:off x="620617" y="1463654"/>
            <a:ext cx="10950766" cy="428025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Tx/>
              <a:buSzPct val="100000"/>
              <a:buFont typeface="Arial"/>
              <a:buChar char="•"/>
            </a:pPr>
            <a:r>
              <a:rPr lang="en-US" b="1" i="0" u="sng" strike="noStrike" cap="none" dirty="0">
                <a:solidFill>
                  <a:srgbClr val="262626"/>
                </a:solidFill>
                <a:sym typeface="Calibri"/>
              </a:rPr>
              <a:t>Staff kick-off</a:t>
            </a:r>
            <a:endParaRPr b="1" u="sng" dirty="0"/>
          </a:p>
          <a:p>
            <a:pPr marR="0" lvl="1" indent="-45720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Conduct during staff in-service days</a:t>
            </a:r>
            <a:endParaRPr sz="2600" dirty="0"/>
          </a:p>
          <a:p>
            <a:pPr marR="0" lvl="1" indent="-45720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Communicate implementation steps</a:t>
            </a:r>
            <a:endParaRPr sz="2600" dirty="0"/>
          </a:p>
          <a:p>
            <a:pPr marR="0" lvl="1" indent="-45720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Demonstrate behavioral lesson plans to staff</a:t>
            </a:r>
            <a:endParaRPr sz="2600" dirty="0"/>
          </a:p>
          <a:p>
            <a:pPr marL="457200" marR="0" lvl="1" indent="0" algn="l" rtl="0">
              <a:lnSpc>
                <a:spcPct val="90000"/>
              </a:lnSpc>
              <a:spcBef>
                <a:spcPts val="1000"/>
              </a:spcBef>
              <a:spcAft>
                <a:spcPts val="0"/>
              </a:spcAft>
              <a:buClr>
                <a:schemeClr val="dk1"/>
              </a:buClr>
              <a:buSzPts val="2800"/>
              <a:buFont typeface="Arial"/>
              <a:buNone/>
            </a:pPr>
            <a:endParaRPr sz="2600" b="0" i="0" u="none" strike="noStrike" cap="none" dirty="0">
              <a:solidFill>
                <a:srgbClr val="262626"/>
              </a:solidFill>
              <a:sym typeface="Calibri"/>
            </a:endParaRPr>
          </a:p>
          <a:p>
            <a:pPr marL="228600" marR="0" lvl="0" indent="-228600" algn="l" rtl="0">
              <a:lnSpc>
                <a:spcPct val="90000"/>
              </a:lnSpc>
              <a:spcAft>
                <a:spcPts val="0"/>
              </a:spcAft>
              <a:buClrTx/>
              <a:buSzPct val="100000"/>
              <a:buFont typeface="Arial"/>
              <a:buChar char="•"/>
            </a:pPr>
            <a:r>
              <a:rPr lang="en-US" b="1" i="0" u="sng" strike="noStrike" cap="none" dirty="0">
                <a:solidFill>
                  <a:srgbClr val="262626"/>
                </a:solidFill>
                <a:sym typeface="Calibri"/>
              </a:rPr>
              <a:t>Student kick-off</a:t>
            </a:r>
            <a:endParaRPr b="1" u="sng" dirty="0"/>
          </a:p>
          <a:p>
            <a:pPr marL="971550" marR="0" lvl="1" indent="-51435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Conduct at the beginning of school year</a:t>
            </a:r>
            <a:endParaRPr sz="2600" dirty="0"/>
          </a:p>
          <a:p>
            <a:pPr marL="971550" marR="0" lvl="1" indent="-51435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Create “rotation </a:t>
            </a:r>
            <a:r>
              <a:rPr lang="en-US" sz="2600" dirty="0">
                <a:solidFill>
                  <a:srgbClr val="262626"/>
                </a:solidFill>
              </a:rPr>
              <a:t>s</a:t>
            </a:r>
            <a:r>
              <a:rPr lang="en-US" sz="2600" b="0" i="0" u="none" strike="noStrike" cap="none" dirty="0">
                <a:solidFill>
                  <a:srgbClr val="262626"/>
                </a:solidFill>
                <a:sym typeface="Calibri"/>
              </a:rPr>
              <a:t>tations”</a:t>
            </a:r>
            <a:endParaRPr sz="2600" b="0" i="0" u="none" strike="noStrike" cap="none" dirty="0">
              <a:solidFill>
                <a:srgbClr val="262626"/>
              </a:solidFill>
              <a:sym typeface="Calibri"/>
            </a:endParaRPr>
          </a:p>
          <a:p>
            <a:pPr marL="971550" marR="0" lvl="1" indent="-51435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Have celebrations</a:t>
            </a:r>
            <a:endParaRPr sz="2600" dirty="0"/>
          </a:p>
        </p:txBody>
      </p:sp>
    </p:spTree>
    <p:extLst>
      <p:ext uri="{BB962C8B-B14F-4D97-AF65-F5344CB8AC3E}">
        <p14:creationId xmlns:p14="http://schemas.microsoft.com/office/powerpoint/2010/main" val="50418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anim calcmode="lin" valueType="num">
                                      <p:cBhvr additive="base">
                                        <p:cTn id="7" dur="500" fill="hold"/>
                                        <p:tgtEl>
                                          <p:spTgt spid="20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
                                            <p:txEl>
                                              <p:pRg st="2" end="2"/>
                                            </p:txEl>
                                          </p:spTgt>
                                        </p:tgtEl>
                                        <p:attrNameLst>
                                          <p:attrName>style.visibility</p:attrName>
                                        </p:attrNameLst>
                                      </p:cBhvr>
                                      <p:to>
                                        <p:strVal val="visible"/>
                                      </p:to>
                                    </p:set>
                                    <p:anim calcmode="lin" valueType="num">
                                      <p:cBhvr additive="base">
                                        <p:cTn id="11" dur="500" fill="hold"/>
                                        <p:tgtEl>
                                          <p:spTgt spid="20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
                                            <p:txEl>
                                              <p:pRg st="3" end="3"/>
                                            </p:txEl>
                                          </p:spTgt>
                                        </p:tgtEl>
                                        <p:attrNameLst>
                                          <p:attrName>style.visibility</p:attrName>
                                        </p:attrNameLst>
                                      </p:cBhvr>
                                      <p:to>
                                        <p:strVal val="visible"/>
                                      </p:to>
                                    </p:set>
                                    <p:anim calcmode="lin" valueType="num">
                                      <p:cBhvr additive="base">
                                        <p:cTn id="15" dur="500" fill="hold"/>
                                        <p:tgtEl>
                                          <p:spTgt spid="20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
                                            <p:txEl>
                                              <p:pRg st="6" end="6"/>
                                            </p:txEl>
                                          </p:spTgt>
                                        </p:tgtEl>
                                        <p:attrNameLst>
                                          <p:attrName>style.visibility</p:attrName>
                                        </p:attrNameLst>
                                      </p:cBhvr>
                                      <p:to>
                                        <p:strVal val="visible"/>
                                      </p:to>
                                    </p:set>
                                    <p:anim calcmode="lin" valueType="num">
                                      <p:cBhvr additive="base">
                                        <p:cTn id="21" dur="500" fill="hold"/>
                                        <p:tgtEl>
                                          <p:spTgt spid="20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
                                            <p:txEl>
                                              <p:pRg st="7" end="7"/>
                                            </p:txEl>
                                          </p:spTgt>
                                        </p:tgtEl>
                                        <p:attrNameLst>
                                          <p:attrName>style.visibility</p:attrName>
                                        </p:attrNameLst>
                                      </p:cBhvr>
                                      <p:to>
                                        <p:strVal val="visible"/>
                                      </p:to>
                                    </p:set>
                                    <p:anim calcmode="lin" valueType="num">
                                      <p:cBhvr additive="base">
                                        <p:cTn id="25" dur="500" fill="hold"/>
                                        <p:tgtEl>
                                          <p:spTgt spid="20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
                                            <p:txEl>
                                              <p:pRg st="8" end="8"/>
                                            </p:txEl>
                                          </p:spTgt>
                                        </p:tgtEl>
                                        <p:attrNameLst>
                                          <p:attrName>style.visibility</p:attrName>
                                        </p:attrNameLst>
                                      </p:cBhvr>
                                      <p:to>
                                        <p:strVal val="visible"/>
                                      </p:to>
                                    </p:set>
                                    <p:anim calcmode="lin" valueType="num">
                                      <p:cBhvr additive="base">
                                        <p:cTn id="29" dur="500" fill="hold"/>
                                        <p:tgtEl>
                                          <p:spTgt spid="20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Kick-off Cont’d</a:t>
            </a:r>
            <a:endParaRPr sz="5400" dirty="0"/>
          </a:p>
        </p:txBody>
      </p:sp>
      <p:sp>
        <p:nvSpPr>
          <p:cNvPr id="212" name="Shape 212"/>
          <p:cNvSpPr txBox="1">
            <a:spLocks noGrp="1"/>
          </p:cNvSpPr>
          <p:nvPr>
            <p:ph type="body" idx="1"/>
          </p:nvPr>
        </p:nvSpPr>
        <p:spPr>
          <a:xfrm>
            <a:off x="804231" y="1944077"/>
            <a:ext cx="10620261"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Tx/>
              <a:buSzPct val="100000"/>
              <a:buFont typeface="Arial"/>
              <a:buChar char="•"/>
            </a:pPr>
            <a:r>
              <a:rPr lang="en-US" b="1" i="0" u="sng" strike="noStrike" cap="none" dirty="0">
                <a:solidFill>
                  <a:srgbClr val="262626"/>
                </a:solidFill>
                <a:sym typeface="Calibri"/>
              </a:rPr>
              <a:t>Family/community </a:t>
            </a:r>
            <a:r>
              <a:rPr lang="en-US" b="1" u="sng" dirty="0">
                <a:solidFill>
                  <a:srgbClr val="262626"/>
                </a:solidFill>
              </a:rPr>
              <a:t>k</a:t>
            </a:r>
            <a:r>
              <a:rPr lang="en-US" b="1" i="0" u="sng" strike="noStrike" cap="none" dirty="0">
                <a:solidFill>
                  <a:srgbClr val="262626"/>
                </a:solidFill>
                <a:sym typeface="Calibri"/>
              </a:rPr>
              <a:t>ick-off</a:t>
            </a:r>
          </a:p>
          <a:p>
            <a:pPr marR="0" lvl="1" indent="-457200" algn="l" rtl="0">
              <a:lnSpc>
                <a:spcPct val="90000"/>
              </a:lnSpc>
              <a:spcBef>
                <a:spcPts val="1000"/>
              </a:spcBef>
              <a:spcAft>
                <a:spcPts val="0"/>
              </a:spcAft>
              <a:buClr>
                <a:srgbClr val="262626"/>
              </a:buClr>
              <a:buSzPct val="100000"/>
              <a:buFont typeface="Arial" panose="020B0604020202020204" pitchFamily="34" charset="0"/>
              <a:buChar char="•"/>
            </a:pPr>
            <a:r>
              <a:rPr lang="en-US" sz="2600" b="0" i="0" u="none" strike="noStrike" cap="none" dirty="0">
                <a:solidFill>
                  <a:srgbClr val="262626"/>
                </a:solidFill>
                <a:sym typeface="Calibri"/>
              </a:rPr>
              <a:t>Encourage participation of family/community members.</a:t>
            </a:r>
            <a:endParaRPr sz="2600" dirty="0"/>
          </a:p>
          <a:p>
            <a:pPr marR="0" lvl="1" indent="-457200" algn="l" rtl="0">
              <a:lnSpc>
                <a:spcPct val="90000"/>
              </a:lnSpc>
              <a:spcBef>
                <a:spcPts val="1000"/>
              </a:spcBef>
              <a:spcAft>
                <a:spcPts val="0"/>
              </a:spcAft>
              <a:buClr>
                <a:srgbClr val="262626"/>
              </a:buClr>
              <a:buSzPct val="100000"/>
              <a:buFont typeface="Arial" panose="020B0604020202020204" pitchFamily="34" charset="0"/>
              <a:buChar char="•"/>
            </a:pPr>
            <a:r>
              <a:rPr lang="en-US" sz="2600" b="0" i="0" u="none" strike="noStrike" cap="none" dirty="0">
                <a:solidFill>
                  <a:srgbClr val="262626"/>
                </a:solidFill>
                <a:sym typeface="Calibri"/>
              </a:rPr>
              <a:t>Inform at the beginning of school</a:t>
            </a:r>
            <a:endParaRPr sz="2600" dirty="0"/>
          </a:p>
          <a:p>
            <a:pPr marR="0" lvl="1" indent="-457200" algn="l" rtl="0">
              <a:lnSpc>
                <a:spcPct val="90000"/>
              </a:lnSpc>
              <a:spcBef>
                <a:spcPts val="1000"/>
              </a:spcBef>
              <a:spcAft>
                <a:spcPts val="0"/>
              </a:spcAft>
              <a:buClr>
                <a:srgbClr val="262626"/>
              </a:buClr>
              <a:buSzPct val="100000"/>
              <a:buFont typeface="Arial" panose="020B0604020202020204" pitchFamily="34" charset="0"/>
              <a:buChar char="•"/>
            </a:pPr>
            <a:r>
              <a:rPr lang="en-US" sz="2600" b="0" i="0" u="none" strike="noStrike" cap="none" dirty="0">
                <a:solidFill>
                  <a:srgbClr val="262626"/>
                </a:solidFill>
                <a:sym typeface="Calibri"/>
              </a:rPr>
              <a:t>Provide learning opportunities/courses on PBIS.</a:t>
            </a:r>
            <a:endParaRPr sz="2600" dirty="0"/>
          </a:p>
          <a:p>
            <a:pPr marR="0" lvl="2" indent="-457200" algn="l" rtl="0">
              <a:lnSpc>
                <a:spcPct val="90000"/>
              </a:lnSpc>
              <a:spcBef>
                <a:spcPts val="1000"/>
              </a:spcBef>
              <a:spcAft>
                <a:spcPts val="0"/>
              </a:spcAft>
              <a:buClr>
                <a:srgbClr val="262626"/>
              </a:buClr>
              <a:buSzPts val="2800"/>
              <a:buFont typeface="Arial" panose="020B0604020202020204" pitchFamily="34" charset="0"/>
              <a:buChar char="•"/>
            </a:pPr>
            <a:r>
              <a:rPr lang="en-US" sz="2400" b="0" i="1" u="none" strike="noStrike" cap="none" dirty="0">
                <a:solidFill>
                  <a:srgbClr val="262626"/>
                </a:solidFill>
                <a:sym typeface="Calibri"/>
              </a:rPr>
              <a:t>Example: show how to adapt school-wide expectations to the home.</a:t>
            </a:r>
            <a:endParaRPr sz="2400" b="0" i="1" u="none" strike="noStrike" cap="none" dirty="0">
              <a:solidFill>
                <a:schemeClr val="dk1"/>
              </a:solidFill>
              <a:sym typeface="Calibri"/>
            </a:endParaRPr>
          </a:p>
        </p:txBody>
      </p:sp>
    </p:spTree>
    <p:extLst>
      <p:ext uri="{BB962C8B-B14F-4D97-AF65-F5344CB8AC3E}">
        <p14:creationId xmlns:p14="http://schemas.microsoft.com/office/powerpoint/2010/main" val="77852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1" end="1"/>
                                            </p:txEl>
                                          </p:spTgt>
                                        </p:tgtEl>
                                        <p:attrNameLst>
                                          <p:attrName>style.visibility</p:attrName>
                                        </p:attrNameLst>
                                      </p:cBhvr>
                                      <p:to>
                                        <p:strVal val="visible"/>
                                      </p:to>
                                    </p:set>
                                    <p:anim calcmode="lin" valueType="num">
                                      <p:cBhvr additive="base">
                                        <p:cTn id="7"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anim calcmode="lin" valueType="num">
                                      <p:cBhvr additive="base">
                                        <p:cTn id="11"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2">
                                            <p:txEl>
                                              <p:pRg st="3" end="3"/>
                                            </p:txEl>
                                          </p:spTgt>
                                        </p:tgtEl>
                                        <p:attrNameLst>
                                          <p:attrName>style.visibility</p:attrName>
                                        </p:attrNameLst>
                                      </p:cBhvr>
                                      <p:to>
                                        <p:strVal val="visible"/>
                                      </p:to>
                                    </p:set>
                                    <p:anim calcmode="lin" valueType="num">
                                      <p:cBhvr additive="base">
                                        <p:cTn id="15" dur="500" fill="hold"/>
                                        <p:tgtEl>
                                          <p:spTgt spid="2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2">
                                            <p:txEl>
                                              <p:pRg st="4" end="4"/>
                                            </p:txEl>
                                          </p:spTgt>
                                        </p:tgtEl>
                                        <p:attrNameLst>
                                          <p:attrName>style.visibility</p:attrName>
                                        </p:attrNameLst>
                                      </p:cBhvr>
                                      <p:to>
                                        <p:strVal val="visible"/>
                                      </p:to>
                                    </p:set>
                                    <p:anim calcmode="lin" valueType="num">
                                      <p:cBhvr additive="base">
                                        <p:cTn id="19" dur="500" fill="hold"/>
                                        <p:tgtEl>
                                          <p:spTgt spid="2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rotWithShape="1">
          <a:blip r:embed="rId3">
            <a:alphaModFix/>
          </a:blip>
          <a:srcRect l="7526" r="7526" b="3157"/>
          <a:stretch/>
        </p:blipFill>
        <p:spPr>
          <a:xfrm>
            <a:off x="1860288" y="587469"/>
            <a:ext cx="8471425" cy="5428499"/>
          </a:xfrm>
          <a:prstGeom prst="rect">
            <a:avLst/>
          </a:prstGeom>
          <a:noFill/>
          <a:ln>
            <a:noFill/>
          </a:ln>
        </p:spPr>
      </p:pic>
      <p:sp>
        <p:nvSpPr>
          <p:cNvPr id="220" name="Shape 220"/>
          <p:cNvSpPr txBox="1"/>
          <p:nvPr/>
        </p:nvSpPr>
        <p:spPr>
          <a:xfrm rot="-1400849">
            <a:off x="3118341" y="2382289"/>
            <a:ext cx="5638816" cy="22048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latin typeface="Calibri"/>
                <a:ea typeface="Calibri"/>
                <a:cs typeface="Calibri"/>
                <a:sym typeface="Calibri"/>
              </a:rPr>
              <a:t>Yearly Planning Example</a:t>
            </a:r>
            <a:endParaRPr sz="1000" dirty="0"/>
          </a:p>
        </p:txBody>
      </p:sp>
    </p:spTree>
    <p:extLst>
      <p:ext uri="{BB962C8B-B14F-4D97-AF65-F5344CB8AC3E}">
        <p14:creationId xmlns:p14="http://schemas.microsoft.com/office/powerpoint/2010/main" val="285814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0"/>
                                        </p:tgtEl>
                                      </p:cBhvr>
                                    </p:animEffect>
                                    <p:set>
                                      <p:cBhvr>
                                        <p:cTn id="7" dur="1" fill="hold">
                                          <p:stCondLst>
                                            <p:cond delay="500"/>
                                          </p:stCondLst>
                                        </p:cTn>
                                        <p:tgtEl>
                                          <p:spTgt spid="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0" y="703385"/>
            <a:ext cx="12192000" cy="76493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Some Creative </a:t>
            </a:r>
            <a:r>
              <a:rPr lang="en-US" sz="5400" dirty="0"/>
              <a:t>I</a:t>
            </a:r>
            <a:r>
              <a:rPr lang="en-US" sz="5400" b="0" i="0" u="none" strike="noStrike" cap="none" dirty="0">
                <a:solidFill>
                  <a:schemeClr val="dk1"/>
                </a:solidFill>
                <a:latin typeface="Calibri"/>
                <a:ea typeface="Calibri"/>
                <a:cs typeface="Calibri"/>
                <a:sym typeface="Calibri"/>
              </a:rPr>
              <a:t>deas</a:t>
            </a:r>
            <a:endParaRPr sz="54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body" idx="1"/>
          </p:nvPr>
        </p:nvSpPr>
        <p:spPr>
          <a:xfrm>
            <a:off x="737088" y="1820985"/>
            <a:ext cx="10717824" cy="2883218"/>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Provide students with a script (actions and words).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Classes compete to come up with unique ideas, such as student projects, bulletin boards, skits, songs, etc.</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Recognize staff for creative activities.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Create videos of students role-playing to teach expectations and rules.</a:t>
            </a:r>
            <a:endParaRPr dirty="0"/>
          </a:p>
          <a:p>
            <a:pPr marL="228600" marR="0" lvl="0" indent="-50800" algn="l" rtl="0">
              <a:spcAft>
                <a:spcPts val="0"/>
              </a:spcAft>
              <a:buClr>
                <a:schemeClr val="dk1"/>
              </a:buClr>
              <a:buSzPts val="28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4098661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xfrm>
            <a:off x="0" y="720968"/>
            <a:ext cx="12192000" cy="832409"/>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Example: “Rotation Stations”     </a:t>
            </a:r>
            <a:endParaRPr sz="5400" dirty="0"/>
          </a:p>
        </p:txBody>
      </p:sp>
      <p:pic>
        <p:nvPicPr>
          <p:cNvPr id="235" name="Shape 235" descr="E:\AAMLE\AAMLE 033.jpg"/>
          <p:cNvPicPr preferRelativeResize="0"/>
          <p:nvPr/>
        </p:nvPicPr>
        <p:blipFill rotWithShape="1">
          <a:blip r:embed="rId3">
            <a:alphaModFix/>
          </a:blip>
          <a:srcRect/>
          <a:stretch/>
        </p:blipFill>
        <p:spPr>
          <a:xfrm>
            <a:off x="557409" y="1633282"/>
            <a:ext cx="5223010" cy="3917224"/>
          </a:xfrm>
          <a:prstGeom prst="rect">
            <a:avLst/>
          </a:prstGeom>
          <a:noFill/>
          <a:ln>
            <a:noFill/>
          </a:ln>
        </p:spPr>
      </p:pic>
      <p:pic>
        <p:nvPicPr>
          <p:cNvPr id="236" name="Shape 236" descr="E:\AAMLE\AAMLE 029.jpg"/>
          <p:cNvPicPr preferRelativeResize="0"/>
          <p:nvPr/>
        </p:nvPicPr>
        <p:blipFill rotWithShape="1">
          <a:blip r:embed="rId4">
            <a:alphaModFix/>
          </a:blip>
          <a:srcRect/>
          <a:stretch/>
        </p:blipFill>
        <p:spPr>
          <a:xfrm>
            <a:off x="6509551" y="1633282"/>
            <a:ext cx="5223001" cy="3917242"/>
          </a:xfrm>
          <a:prstGeom prst="rect">
            <a:avLst/>
          </a:prstGeom>
          <a:noFill/>
          <a:ln>
            <a:noFill/>
          </a:ln>
        </p:spPr>
      </p:pic>
      <p:sp>
        <p:nvSpPr>
          <p:cNvPr id="237" name="Shape 237"/>
          <p:cNvSpPr txBox="1"/>
          <p:nvPr/>
        </p:nvSpPr>
        <p:spPr>
          <a:xfrm>
            <a:off x="4551593" y="6367113"/>
            <a:ext cx="3088814" cy="3258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Rockwell"/>
              <a:buNone/>
            </a:pPr>
            <a:r>
              <a:rPr lang="en-US" sz="1000" b="0" i="1" u="none" strike="noStrike" cap="none" dirty="0">
                <a:solidFill>
                  <a:schemeClr val="bg1"/>
                </a:solidFill>
                <a:latin typeface="Rockwell"/>
                <a:ea typeface="Rockwell"/>
                <a:cs typeface="Rockwell"/>
                <a:sym typeface="Rockwell"/>
              </a:rPr>
              <a:t>A big thank </a:t>
            </a:r>
            <a:r>
              <a:rPr lang="en-US" sz="1000" i="1" dirty="0">
                <a:solidFill>
                  <a:schemeClr val="bg1"/>
                </a:solidFill>
                <a:latin typeface="Rockwell"/>
                <a:ea typeface="Rockwell"/>
                <a:cs typeface="Rockwell"/>
                <a:sym typeface="Rockwell"/>
              </a:rPr>
              <a:t>y</a:t>
            </a:r>
            <a:r>
              <a:rPr lang="en-US" sz="1000" b="0" i="1" u="none" strike="noStrike" cap="none" dirty="0">
                <a:solidFill>
                  <a:schemeClr val="bg1"/>
                </a:solidFill>
                <a:latin typeface="Rockwell"/>
                <a:ea typeface="Rockwell"/>
                <a:cs typeface="Rockwell"/>
                <a:sym typeface="Rockwell"/>
              </a:rPr>
              <a:t>ou to </a:t>
            </a:r>
            <a:r>
              <a:rPr lang="en-US" sz="1000" b="0" i="1" u="none" strike="noStrike" cap="none" dirty="0" err="1">
                <a:solidFill>
                  <a:schemeClr val="bg1"/>
                </a:solidFill>
                <a:latin typeface="Rockwell"/>
                <a:ea typeface="Rockwell"/>
                <a:cs typeface="Rockwell"/>
                <a:sym typeface="Rockwell"/>
              </a:rPr>
              <a:t>Brookland</a:t>
            </a:r>
            <a:r>
              <a:rPr lang="en-US" sz="1000" b="0" i="1" u="none" strike="noStrike" cap="none" dirty="0">
                <a:solidFill>
                  <a:schemeClr val="bg1"/>
                </a:solidFill>
                <a:latin typeface="Rockwell"/>
                <a:ea typeface="Rockwell"/>
                <a:cs typeface="Rockwell"/>
                <a:sym typeface="Rockwell"/>
              </a:rPr>
              <a:t> Middle School!</a:t>
            </a:r>
            <a:endParaRPr sz="1000" dirty="0">
              <a:solidFill>
                <a:schemeClr val="bg1"/>
              </a:solidFill>
            </a:endParaRPr>
          </a:p>
        </p:txBody>
      </p:sp>
    </p:spTree>
    <p:extLst>
      <p:ext uri="{BB962C8B-B14F-4D97-AF65-F5344CB8AC3E}">
        <p14:creationId xmlns:p14="http://schemas.microsoft.com/office/powerpoint/2010/main" val="219229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A2470-1EAF-4201-9C72-0F08BF635F44}"/>
              </a:ext>
            </a:extLst>
          </p:cNvPr>
          <p:cNvSpPr>
            <a:spLocks noGrp="1"/>
          </p:cNvSpPr>
          <p:nvPr>
            <p:ph type="ctrTitle"/>
          </p:nvPr>
        </p:nvSpPr>
        <p:spPr>
          <a:xfrm>
            <a:off x="0" y="322650"/>
            <a:ext cx="12192000" cy="1275628"/>
          </a:xfrm>
        </p:spPr>
        <p:txBody>
          <a:bodyPr/>
          <a:lstStyle/>
          <a:p>
            <a:r>
              <a:rPr lang="en-US" sz="4800" dirty="0">
                <a:solidFill>
                  <a:schemeClr val="dk1"/>
                </a:solidFill>
                <a:latin typeface="Calibri"/>
                <a:ea typeface="Calibri"/>
                <a:cs typeface="Calibri"/>
                <a:sym typeface="Calibri"/>
              </a:rPr>
              <a:t>Video Example: </a:t>
            </a:r>
            <a:br>
              <a:rPr lang="en-US" sz="4800" dirty="0">
                <a:solidFill>
                  <a:schemeClr val="dk1"/>
                </a:solidFill>
                <a:latin typeface="Calibri"/>
                <a:ea typeface="Calibri"/>
                <a:cs typeface="Calibri"/>
                <a:sym typeface="Calibri"/>
              </a:rPr>
            </a:br>
            <a:r>
              <a:rPr lang="en-US" sz="4800" dirty="0">
                <a:solidFill>
                  <a:schemeClr val="dk1"/>
                </a:solidFill>
                <a:latin typeface="Calibri"/>
                <a:ea typeface="Calibri"/>
                <a:cs typeface="Calibri"/>
                <a:sym typeface="Calibri"/>
              </a:rPr>
              <a:t>PBIS Bathroom Expectations </a:t>
            </a:r>
            <a:endParaRPr lang="en-US" sz="4800" dirty="0"/>
          </a:p>
        </p:txBody>
      </p:sp>
      <p:pic>
        <p:nvPicPr>
          <p:cNvPr id="6" name="Online Media 5">
            <a:hlinkClick r:id="" action="ppaction://media"/>
            <a:extLst>
              <a:ext uri="{FF2B5EF4-FFF2-40B4-BE49-F238E27FC236}">
                <a16:creationId xmlns:a16="http://schemas.microsoft.com/office/drawing/2014/main" id="{2BDACCD7-F20E-45D7-B69F-CE77E225728D}"/>
              </a:ext>
            </a:extLst>
          </p:cNvPr>
          <p:cNvPicPr>
            <a:picLocks noGrp="1" noRot="1" noChangeAspect="1"/>
          </p:cNvPicPr>
          <p:nvPr>
            <p:ph sz="quarter" idx="10"/>
            <a:videoFile r:link="rId1"/>
          </p:nvPr>
        </p:nvPicPr>
        <p:blipFill>
          <a:blip r:embed="rId4"/>
          <a:stretch>
            <a:fillRect/>
          </a:stretch>
        </p:blipFill>
        <p:spPr>
          <a:xfrm>
            <a:off x="1427809" y="1521158"/>
            <a:ext cx="9301316" cy="5231990"/>
          </a:xfrm>
          <a:prstGeom prst="rect">
            <a:avLst/>
          </a:prstGeom>
        </p:spPr>
      </p:pic>
    </p:spTree>
    <p:extLst>
      <p:ext uri="{BB962C8B-B14F-4D97-AF65-F5344CB8AC3E}">
        <p14:creationId xmlns:p14="http://schemas.microsoft.com/office/powerpoint/2010/main" val="4128032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ctrTitle"/>
          </p:nvPr>
        </p:nvSpPr>
        <p:spPr>
          <a:xfrm>
            <a:off x="0" y="738554"/>
            <a:ext cx="12192000" cy="76297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6000"/>
              <a:buFont typeface="Calibri"/>
              <a:buNone/>
            </a:pPr>
            <a:r>
              <a:rPr lang="en-US" sz="5400" b="0" i="0" u="none" strike="noStrike" cap="none" dirty="0">
                <a:solidFill>
                  <a:schemeClr val="tx1"/>
                </a:solidFill>
                <a:sym typeface="Calibri"/>
              </a:rPr>
              <a:t>Guiding Questions</a:t>
            </a:r>
            <a:endParaRPr sz="5400" dirty="0">
              <a:solidFill>
                <a:schemeClr val="tx1"/>
              </a:solidFill>
            </a:endParaRPr>
          </a:p>
        </p:txBody>
      </p:sp>
      <p:sp>
        <p:nvSpPr>
          <p:cNvPr id="251" name="Shape 251"/>
          <p:cNvSpPr txBox="1">
            <a:spLocks noGrp="1"/>
          </p:cNvSpPr>
          <p:nvPr>
            <p:ph type="body" idx="1"/>
          </p:nvPr>
        </p:nvSpPr>
        <p:spPr>
          <a:xfrm>
            <a:off x="738130" y="1508370"/>
            <a:ext cx="10972800" cy="4529992"/>
          </a:xfrm>
          <a:prstGeom prst="rect">
            <a:avLst/>
          </a:prstGeom>
          <a:noFill/>
          <a:ln>
            <a:noFill/>
          </a:ln>
        </p:spPr>
        <p:txBody>
          <a:bodyPr spcFirstLastPara="1" wrap="square" lIns="91425" tIns="45700" rIns="91425" bIns="45700" anchor="t" anchorCtr="0">
            <a:noAutofit/>
          </a:bodyPr>
          <a:lstStyle/>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Who can/will/should teach the expectations?</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Teachers, staff, bus drivers, cafeteria personnel…?</a:t>
            </a:r>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dirty="0"/>
              <a:t>Ideally everyone teaches!</a:t>
            </a:r>
            <a:endParaRPr sz="2600" dirty="0"/>
          </a:p>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What method or means will you use?</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Lesson plans, videos, announcements…?</a:t>
            </a:r>
            <a:endParaRPr sz="2600" dirty="0"/>
          </a:p>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Where will you teach the expectations?</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In assemblies, in each area of school, in classrooms…?</a:t>
            </a:r>
            <a:endParaRPr sz="2600" dirty="0"/>
          </a:p>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When will you teach expectations?</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Kick-off, beginning of day/week, every day, once a week…?</a:t>
            </a:r>
            <a:endParaRPr sz="2600" dirty="0"/>
          </a:p>
        </p:txBody>
      </p:sp>
    </p:spTree>
    <p:extLst>
      <p:ext uri="{BB962C8B-B14F-4D97-AF65-F5344CB8AC3E}">
        <p14:creationId xmlns:p14="http://schemas.microsoft.com/office/powerpoint/2010/main" val="18202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9"/>
          <p:cNvSpPr txBox="1">
            <a:spLocks noGrp="1"/>
          </p:cNvSpPr>
          <p:nvPr>
            <p:ph type="title"/>
          </p:nvPr>
        </p:nvSpPr>
        <p:spPr>
          <a:xfrm>
            <a:off x="0" y="2579410"/>
            <a:ext cx="12192000" cy="1325563"/>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6000" b="0" i="0" u="none" strike="noStrike" cap="none" dirty="0">
                <a:solidFill>
                  <a:schemeClr val="bg1"/>
                </a:solidFill>
                <a:latin typeface="+mn-lt"/>
                <a:sym typeface="Calibri"/>
              </a:rPr>
              <a:t>Logic for Teaching Behavior</a:t>
            </a:r>
            <a:endParaRPr sz="6000" dirty="0">
              <a:solidFill>
                <a:schemeClr val="bg1"/>
              </a:solidFill>
              <a:latin typeface="+mn-lt"/>
            </a:endParaRPr>
          </a:p>
        </p:txBody>
      </p:sp>
    </p:spTree>
    <p:extLst>
      <p:ext uri="{BB962C8B-B14F-4D97-AF65-F5344CB8AC3E}">
        <p14:creationId xmlns:p14="http://schemas.microsoft.com/office/powerpoint/2010/main" val="17137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sym typeface="Calibri"/>
              </a:rPr>
              <a:t>Do </a:t>
            </a:r>
            <a:r>
              <a:rPr lang="en-US" sz="5400" dirty="0"/>
              <a:t>I</a:t>
            </a:r>
            <a:r>
              <a:rPr lang="en-US" sz="5400" b="0" i="0" u="none" strike="noStrike" cap="none" dirty="0">
                <a:solidFill>
                  <a:schemeClr val="dk1"/>
                </a:solidFill>
                <a:sym typeface="Calibri"/>
              </a:rPr>
              <a:t>t With Fidelity!</a:t>
            </a:r>
            <a:endParaRPr sz="5400" dirty="0"/>
          </a:p>
        </p:txBody>
      </p:sp>
      <p:sp>
        <p:nvSpPr>
          <p:cNvPr id="266" name="Shape 266"/>
          <p:cNvSpPr txBox="1">
            <a:spLocks noGrp="1"/>
          </p:cNvSpPr>
          <p:nvPr>
            <p:ph type="body" idx="1"/>
          </p:nvPr>
        </p:nvSpPr>
        <p:spPr>
          <a:xfrm>
            <a:off x="837282" y="1908907"/>
            <a:ext cx="10565176"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i="0" u="sng" strike="noStrike" cap="none"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b="0" i="0" u="none" strike="noStrike" cap="none" dirty="0">
              <a:solidFill>
                <a:schemeClr val="dk1"/>
              </a:solidFill>
              <a:sym typeface="Calibri"/>
            </a:endParaRPr>
          </a:p>
          <a:p>
            <a:pPr marL="228600" marR="0" lvl="0" indent="-228600" algn="l" rtl="0">
              <a:spcAft>
                <a:spcPts val="0"/>
              </a:spcAft>
              <a:buClr>
                <a:schemeClr val="dk1"/>
              </a:buClr>
              <a:buSzPct val="100000"/>
              <a:buFont typeface="Arial"/>
              <a:buChar char="•"/>
            </a:pPr>
            <a:r>
              <a:rPr lang="en-US" sz="2600" b="0" i="0" u="none" strike="noStrike" cap="none" dirty="0">
                <a:solidFill>
                  <a:schemeClr val="dk1"/>
                </a:solidFill>
                <a:sym typeface="Calibri"/>
              </a:rPr>
              <a:t>Efficient, valid index of extent to which PBIS core features are in place</a:t>
            </a:r>
            <a:endParaRPr sz="2600" dirty="0"/>
          </a:p>
          <a:p>
            <a:pPr marL="228600" marR="0" lvl="0" indent="-228600" algn="l" rtl="0">
              <a:spcAft>
                <a:spcPts val="0"/>
              </a:spcAft>
              <a:buClr>
                <a:schemeClr val="dk1"/>
              </a:buClr>
              <a:buSzPct val="100000"/>
              <a:buFont typeface="Arial"/>
              <a:buChar char="•"/>
            </a:pPr>
            <a:r>
              <a:rPr lang="en-US" sz="2600" b="0" i="0" u="none" strike="noStrike" cap="none" dirty="0">
                <a:solidFill>
                  <a:schemeClr val="dk1"/>
                </a:solidFill>
                <a:sym typeface="Calibri"/>
              </a:rPr>
              <a:t>Section 1.4 Teaching Expectations</a:t>
            </a:r>
            <a:endParaRPr sz="2600" dirty="0"/>
          </a:p>
        </p:txBody>
      </p:sp>
    </p:spTree>
    <p:extLst>
      <p:ext uri="{BB962C8B-B14F-4D97-AF65-F5344CB8AC3E}">
        <p14:creationId xmlns:p14="http://schemas.microsoft.com/office/powerpoint/2010/main" val="228977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637337"/>
            <a:ext cx="12192000" cy="6866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1.4 Teaching Expectations</a:t>
            </a:r>
            <a:endParaRPr sz="5400" dirty="0"/>
          </a:p>
        </p:txBody>
      </p:sp>
      <p:graphicFrame>
        <p:nvGraphicFramePr>
          <p:cNvPr id="272" name="Shape 272"/>
          <p:cNvGraphicFramePr/>
          <p:nvPr>
            <p:extLst>
              <p:ext uri="{D42A27DB-BD31-4B8C-83A1-F6EECF244321}">
                <p14:modId xmlns:p14="http://schemas.microsoft.com/office/powerpoint/2010/main" val="2617558943"/>
              </p:ext>
            </p:extLst>
          </p:nvPr>
        </p:nvGraphicFramePr>
        <p:xfrm>
          <a:off x="170437" y="1387320"/>
          <a:ext cx="11851125" cy="1321075"/>
        </p:xfrm>
        <a:graphic>
          <a:graphicData uri="http://schemas.openxmlformats.org/drawingml/2006/table">
            <a:tbl>
              <a:tblPr>
                <a:noFill/>
              </a:tblPr>
              <a:tblGrid>
                <a:gridCol w="4181226">
                  <a:extLst>
                    <a:ext uri="{9D8B030D-6E8A-4147-A177-3AD203B41FA5}">
                      <a16:colId xmlns:a16="http://schemas.microsoft.com/office/drawing/2014/main" val="20000"/>
                    </a:ext>
                  </a:extLst>
                </a:gridCol>
                <a:gridCol w="3068649">
                  <a:extLst>
                    <a:ext uri="{9D8B030D-6E8A-4147-A177-3AD203B41FA5}">
                      <a16:colId xmlns:a16="http://schemas.microsoft.com/office/drawing/2014/main" val="20001"/>
                    </a:ext>
                  </a:extLst>
                </a:gridCol>
                <a:gridCol w="4601250">
                  <a:extLst>
                    <a:ext uri="{9D8B030D-6E8A-4147-A177-3AD203B41FA5}">
                      <a16:colId xmlns:a16="http://schemas.microsoft.com/office/drawing/2014/main" val="20002"/>
                    </a:ext>
                  </a:extLst>
                </a:gridCol>
              </a:tblGrid>
              <a:tr h="392575">
                <a:tc rowSpan="2">
                  <a:txBody>
                    <a:bodyPr/>
                    <a:lstStyle/>
                    <a:p>
                      <a:pPr marL="328930" marR="0" lvl="0" indent="-283210" algn="ctr" rtl="0">
                        <a:spcBef>
                          <a:spcPts val="0"/>
                        </a:spcBef>
                        <a:spcAft>
                          <a:spcPts val="0"/>
                        </a:spcAft>
                        <a:buNone/>
                      </a:pPr>
                      <a:r>
                        <a:rPr lang="en-US" sz="3600" b="1" u="none" strike="noStrike" cap="none" dirty="0">
                          <a:latin typeface="Calibri"/>
                          <a:ea typeface="Calibri"/>
                          <a:cs typeface="Calibri"/>
                          <a:sym typeface="Calibri"/>
                        </a:rPr>
                        <a:t>Feature</a:t>
                      </a:r>
                      <a:endParaRPr sz="36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3600" b="1" u="none" strike="noStrike" cap="none" dirty="0">
                          <a:latin typeface="Calibri"/>
                          <a:ea typeface="Calibri"/>
                          <a:cs typeface="Calibri"/>
                          <a:sym typeface="Calibri"/>
                        </a:rPr>
                        <a:t>Data Sources</a:t>
                      </a:r>
                      <a:endParaRPr sz="36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000" b="1" u="none" strike="noStrike" cap="none" dirty="0">
                          <a:latin typeface="Calibri"/>
                          <a:ea typeface="Calibri"/>
                          <a:cs typeface="Calibri"/>
                          <a:sym typeface="Calibri"/>
                        </a:rPr>
                        <a:t>Scoring Criteria</a:t>
                      </a:r>
                      <a:endParaRPr sz="20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928500">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0 = Not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1 = Partially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2 = Fully implemented</a:t>
                      </a:r>
                      <a:endParaRPr sz="20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1"/>
                  </a:ext>
                </a:extLst>
              </a:tr>
            </a:tbl>
          </a:graphicData>
        </a:graphic>
      </p:graphicFrame>
      <p:graphicFrame>
        <p:nvGraphicFramePr>
          <p:cNvPr id="273" name="Shape 273"/>
          <p:cNvGraphicFramePr/>
          <p:nvPr>
            <p:extLst>
              <p:ext uri="{D42A27DB-BD31-4B8C-83A1-F6EECF244321}">
                <p14:modId xmlns:p14="http://schemas.microsoft.com/office/powerpoint/2010/main" val="305523841"/>
              </p:ext>
            </p:extLst>
          </p:nvPr>
        </p:nvGraphicFramePr>
        <p:xfrm>
          <a:off x="170437" y="2708395"/>
          <a:ext cx="11851125" cy="3369600"/>
        </p:xfrm>
        <a:graphic>
          <a:graphicData uri="http://schemas.openxmlformats.org/drawingml/2006/table">
            <a:tbl>
              <a:tblPr>
                <a:noFill/>
              </a:tblPr>
              <a:tblGrid>
                <a:gridCol w="4192243">
                  <a:extLst>
                    <a:ext uri="{9D8B030D-6E8A-4147-A177-3AD203B41FA5}">
                      <a16:colId xmlns:a16="http://schemas.microsoft.com/office/drawing/2014/main" val="20000"/>
                    </a:ext>
                  </a:extLst>
                </a:gridCol>
                <a:gridCol w="3057632">
                  <a:extLst>
                    <a:ext uri="{9D8B030D-6E8A-4147-A177-3AD203B41FA5}">
                      <a16:colId xmlns:a16="http://schemas.microsoft.com/office/drawing/2014/main" val="20001"/>
                    </a:ext>
                  </a:extLst>
                </a:gridCol>
                <a:gridCol w="4601250">
                  <a:extLst>
                    <a:ext uri="{9D8B030D-6E8A-4147-A177-3AD203B41FA5}">
                      <a16:colId xmlns:a16="http://schemas.microsoft.com/office/drawing/2014/main" val="20002"/>
                    </a:ext>
                  </a:extLst>
                </a:gridCol>
              </a:tblGrid>
              <a:tr h="3369600">
                <a:tc>
                  <a:txBody>
                    <a:bodyPr/>
                    <a:lstStyle/>
                    <a:p>
                      <a:pPr marL="0" marR="0" lvl="0" indent="0" algn="l" rtl="0">
                        <a:spcBef>
                          <a:spcPts val="0"/>
                        </a:spcBef>
                        <a:spcAft>
                          <a:spcPts val="0"/>
                        </a:spcAft>
                        <a:buClr>
                          <a:schemeClr val="dk1"/>
                        </a:buClr>
                        <a:buSzPts val="2200"/>
                        <a:buFont typeface="Calibri"/>
                        <a:buNone/>
                      </a:pPr>
                      <a:r>
                        <a:rPr lang="en-US" sz="2200" b="1" u="none" strike="noStrike" cap="none" dirty="0">
                          <a:latin typeface="Calibri"/>
                          <a:ea typeface="Calibri"/>
                          <a:cs typeface="Calibri"/>
                          <a:sym typeface="Calibri"/>
                        </a:rPr>
                        <a:t>1.4 Teaching Expectations</a:t>
                      </a:r>
                      <a:r>
                        <a:rPr lang="en-US" sz="2200" u="none" strike="noStrike" cap="none" dirty="0">
                          <a:latin typeface="Calibri"/>
                          <a:ea typeface="Calibri"/>
                          <a:cs typeface="Calibri"/>
                          <a:sym typeface="Calibri"/>
                        </a:rPr>
                        <a:t>: Expected academic and social behaviors are taught directly to all students in classrooms and across other campus settings/locations.</a:t>
                      </a:r>
                      <a:endParaRPr sz="22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TFI walkthrough tool</a:t>
                      </a:r>
                      <a:endParaRPr sz="2200" dirty="0"/>
                    </a:p>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Professional development calendar</a:t>
                      </a:r>
                      <a:endParaRPr sz="2200" dirty="0"/>
                    </a:p>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Lesson plans</a:t>
                      </a:r>
                      <a:endParaRPr sz="2200" dirty="0"/>
                    </a:p>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Informal walkthroughs</a:t>
                      </a:r>
                      <a:endParaRPr sz="2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55270" marR="0" lvl="0" indent="-228600" algn="l" rtl="0">
                        <a:spcBef>
                          <a:spcPts val="0"/>
                        </a:spcBef>
                        <a:spcAft>
                          <a:spcPts val="0"/>
                        </a:spcAft>
                        <a:buNone/>
                      </a:pPr>
                      <a:r>
                        <a:rPr lang="en-US" sz="2200" u="none" strike="noStrike" cap="none" dirty="0">
                          <a:latin typeface="Calibri"/>
                          <a:ea typeface="Calibri"/>
                          <a:cs typeface="Calibri"/>
                          <a:sym typeface="Calibri"/>
                        </a:rPr>
                        <a:t>0 = Expected behaviors are not taught.</a:t>
                      </a:r>
                      <a:endParaRPr sz="2200" dirty="0"/>
                    </a:p>
                    <a:p>
                      <a:pPr marL="255270" marR="0" lvl="0" indent="-228600" algn="l" rtl="0">
                        <a:spcBef>
                          <a:spcPts val="1200"/>
                        </a:spcBef>
                        <a:spcAft>
                          <a:spcPts val="0"/>
                        </a:spcAft>
                        <a:buNone/>
                      </a:pPr>
                      <a:r>
                        <a:rPr lang="en-US" sz="2200" u="none" strike="noStrike" cap="none" dirty="0">
                          <a:latin typeface="Calibri"/>
                          <a:ea typeface="Calibri"/>
                          <a:cs typeface="Calibri"/>
                          <a:sym typeface="Calibri"/>
                        </a:rPr>
                        <a:t>1 = Expected behaviors are taught informally or inconsistently.</a:t>
                      </a:r>
                      <a:endParaRPr sz="2200" dirty="0"/>
                    </a:p>
                    <a:p>
                      <a:pPr marL="271145" marR="0" lvl="0" indent="-271145" algn="l" rtl="0">
                        <a:spcBef>
                          <a:spcPts val="1200"/>
                        </a:spcBef>
                        <a:spcAft>
                          <a:spcPts val="0"/>
                        </a:spcAft>
                        <a:buNone/>
                      </a:pPr>
                      <a:r>
                        <a:rPr lang="en-US" sz="2200" u="none" strike="noStrike" cap="none" dirty="0">
                          <a:latin typeface="Calibri"/>
                          <a:ea typeface="Calibri"/>
                          <a:cs typeface="Calibri"/>
                          <a:sym typeface="Calibri"/>
                        </a:rPr>
                        <a:t>2 = Formal system with written schedules is used to teach expected behaviors directly to students across classroom and campus settings AND at least 70% of students can list at least 67% of the expectations.</a:t>
                      </a:r>
                      <a:endParaRPr sz="2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74" name="Shape 274"/>
          <p:cNvSpPr/>
          <p:nvPr/>
        </p:nvSpPr>
        <p:spPr>
          <a:xfrm>
            <a:off x="773108" y="4649118"/>
            <a:ext cx="6233620" cy="115625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Main Idea: </a:t>
            </a:r>
            <a:r>
              <a:rPr lang="en-US" sz="2400" dirty="0">
                <a:solidFill>
                  <a:schemeClr val="dk1"/>
                </a:solidFill>
                <a:latin typeface="Calibri"/>
                <a:ea typeface="Calibri"/>
                <a:cs typeface="Calibri"/>
                <a:sym typeface="Calibri"/>
              </a:rPr>
              <a:t>Behavioral expectations need to be taught to all students in order to be effective.</a:t>
            </a:r>
            <a:endParaRPr sz="2400" dirty="0"/>
          </a:p>
        </p:txBody>
      </p:sp>
      <p:sp>
        <p:nvSpPr>
          <p:cNvPr id="275" name="Shape 275"/>
          <p:cNvSpPr txBox="1"/>
          <p:nvPr/>
        </p:nvSpPr>
        <p:spPr>
          <a:xfrm>
            <a:off x="9661104" y="1048766"/>
            <a:ext cx="2360458"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2"/>
                </a:solidFill>
                <a:latin typeface="Calibri"/>
                <a:ea typeface="Calibri"/>
                <a:cs typeface="Calibri"/>
                <a:sym typeface="Calibri"/>
              </a:rPr>
              <a:t>Subscale: Implementation</a:t>
            </a:r>
            <a:endParaRPr dirty="0"/>
          </a:p>
        </p:txBody>
      </p:sp>
    </p:spTree>
    <p:extLst>
      <p:ext uri="{BB962C8B-B14F-4D97-AF65-F5344CB8AC3E}">
        <p14:creationId xmlns:p14="http://schemas.microsoft.com/office/powerpoint/2010/main" val="28199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0" y="716278"/>
            <a:ext cx="12192000" cy="853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Summary: Strategies For Success</a:t>
            </a:r>
            <a:endParaRPr dirty="0"/>
          </a:p>
        </p:txBody>
      </p:sp>
      <p:sp>
        <p:nvSpPr>
          <p:cNvPr id="282" name="Shape 282"/>
          <p:cNvSpPr txBox="1">
            <a:spLocks noGrp="1"/>
          </p:cNvSpPr>
          <p:nvPr>
            <p:ph type="body" idx="1"/>
          </p:nvPr>
        </p:nvSpPr>
        <p:spPr>
          <a:xfrm>
            <a:off x="649995" y="1865052"/>
            <a:ext cx="10906699" cy="332389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Describe observable behaviors for each expectation.</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Model the desired behaviors.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Give students written and graphic cues in-setting.</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Plan to re-teach and restructure teaching.</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Ask students to participate in the process.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Use “teachable” moments.</a:t>
            </a:r>
            <a:endParaRPr dirty="0"/>
          </a:p>
        </p:txBody>
      </p:sp>
    </p:spTree>
    <p:extLst>
      <p:ext uri="{BB962C8B-B14F-4D97-AF65-F5344CB8AC3E}">
        <p14:creationId xmlns:p14="http://schemas.microsoft.com/office/powerpoint/2010/main" val="24081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1000"/>
                                        <p:tgtEl>
                                          <p:spTgt spid="2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ctrTitle"/>
          </p:nvPr>
        </p:nvSpPr>
        <p:spPr>
          <a:xfrm>
            <a:off x="0" y="720969"/>
            <a:ext cx="12192000" cy="85444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Some Great Resources </a:t>
            </a:r>
            <a:endParaRPr sz="5400" dirty="0"/>
          </a:p>
        </p:txBody>
      </p:sp>
      <p:sp>
        <p:nvSpPr>
          <p:cNvPr id="290" name="Shape 290"/>
          <p:cNvSpPr txBox="1">
            <a:spLocks noGrp="1"/>
          </p:cNvSpPr>
          <p:nvPr>
            <p:ph type="body" idx="1"/>
          </p:nvPr>
        </p:nvSpPr>
        <p:spPr>
          <a:xfrm>
            <a:off x="605928" y="1765300"/>
            <a:ext cx="10961783" cy="289483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 PBIS Compendium </a:t>
            </a:r>
            <a:r>
              <a:rPr lang="en-US" b="0" i="0" u="sng" strike="noStrike" cap="none" dirty="0">
                <a:solidFill>
                  <a:schemeClr val="hlink"/>
                </a:solidFill>
                <a:sym typeface="Calibri"/>
                <a:hlinkClick r:id="rId3"/>
              </a:rPr>
              <a:t>http://pbiscompendium.ssd.k12.mo.us/</a:t>
            </a:r>
            <a:endParaRPr b="0" i="0" u="none" strike="noStrike" cap="none"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Wisconsin PBIS Network </a:t>
            </a:r>
            <a:r>
              <a:rPr lang="en-US" b="0" i="0" u="sng" strike="noStrike" cap="none" dirty="0">
                <a:solidFill>
                  <a:schemeClr val="hlink"/>
                </a:solidFill>
                <a:sym typeface="Calibri"/>
                <a:hlinkClick r:id="rId4"/>
              </a:rPr>
              <a:t>http://www.wisconsinpbisnetwork.org/educators/resources.html</a:t>
            </a:r>
            <a:r>
              <a:rPr lang="en-US" b="0" i="0" u="none" strike="noStrike" cap="none" dirty="0">
                <a:solidFill>
                  <a:schemeClr val="dk1"/>
                </a:solidFill>
                <a:sym typeface="Calibri"/>
              </a:rPr>
              <a:t> </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Missouri School-wide PBIS</a:t>
            </a:r>
          </a:p>
          <a:p>
            <a:pPr marL="0" indent="0">
              <a:buNone/>
            </a:pPr>
            <a:r>
              <a:rPr lang="en-US" dirty="0"/>
              <a:t>  </a:t>
            </a:r>
            <a:r>
              <a:rPr lang="en-US" u="sng" dirty="0">
                <a:hlinkClick r:id="rId5"/>
              </a:rPr>
              <a:t>http://pbismissouri.org/tier-1-workbook-resources</a:t>
            </a:r>
            <a:endParaRPr lang="en-US" dirty="0"/>
          </a:p>
          <a:p>
            <a:pPr marL="0" marR="0" lvl="0" indent="0" algn="l" rtl="0">
              <a:lnSpc>
                <a:spcPct val="90000"/>
              </a:lnSpc>
              <a:spcAft>
                <a:spcPts val="0"/>
              </a:spcAft>
              <a:buClr>
                <a:schemeClr val="dk1"/>
              </a:buClr>
              <a:buSzPts val="2800"/>
              <a:buNone/>
            </a:pPr>
            <a:endParaRPr lang="en-US" b="0" i="0" u="none" strike="noStrike" cap="none" dirty="0">
              <a:solidFill>
                <a:schemeClr val="dk1"/>
              </a:solidFill>
              <a:sym typeface="Calibri"/>
            </a:endParaRPr>
          </a:p>
        </p:txBody>
      </p:sp>
    </p:spTree>
    <p:extLst>
      <p:ext uri="{BB962C8B-B14F-4D97-AF65-F5344CB8AC3E}">
        <p14:creationId xmlns:p14="http://schemas.microsoft.com/office/powerpoint/2010/main" val="363126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1" i="0" u="none" strike="noStrike" cap="none" dirty="0">
                <a:solidFill>
                  <a:schemeClr val="dk1"/>
                </a:solidFill>
                <a:latin typeface="Calibri"/>
                <a:ea typeface="Calibri"/>
                <a:cs typeface="Calibri"/>
                <a:sym typeface="Calibri"/>
              </a:rPr>
              <a:t>Why</a:t>
            </a:r>
            <a:r>
              <a:rPr lang="en-US" sz="5400" b="0" i="0" u="none" strike="noStrike" cap="none" dirty="0">
                <a:solidFill>
                  <a:schemeClr val="dk1"/>
                </a:solidFill>
                <a:latin typeface="Calibri"/>
                <a:ea typeface="Calibri"/>
                <a:cs typeface="Calibri"/>
                <a:sym typeface="Calibri"/>
              </a:rPr>
              <a:t> </a:t>
            </a:r>
            <a:r>
              <a:rPr lang="en-US" sz="5400" dirty="0"/>
              <a:t>T</a:t>
            </a:r>
            <a:r>
              <a:rPr lang="en-US" sz="5400" b="0" i="0" u="none" strike="noStrike" cap="none" dirty="0">
                <a:solidFill>
                  <a:schemeClr val="dk1"/>
                </a:solidFill>
                <a:latin typeface="Calibri"/>
                <a:ea typeface="Calibri"/>
                <a:cs typeface="Calibri"/>
                <a:sym typeface="Calibri"/>
              </a:rPr>
              <a:t>each </a:t>
            </a:r>
            <a:r>
              <a:rPr lang="en-US" sz="5400" dirty="0"/>
              <a:t>B</a:t>
            </a:r>
            <a:r>
              <a:rPr lang="en-US" sz="5400" b="0" i="0" u="none" strike="noStrike" cap="none" dirty="0">
                <a:solidFill>
                  <a:schemeClr val="dk1"/>
                </a:solidFill>
                <a:latin typeface="Calibri"/>
                <a:ea typeface="Calibri"/>
                <a:cs typeface="Calibri"/>
                <a:sym typeface="Calibri"/>
              </a:rPr>
              <a:t>ehavior? </a:t>
            </a:r>
            <a:endParaRPr sz="5400" dirty="0"/>
          </a:p>
        </p:txBody>
      </p:sp>
      <p:sp>
        <p:nvSpPr>
          <p:cNvPr id="56" name="Shape 56"/>
          <p:cNvSpPr txBox="1">
            <a:spLocks noGrp="1"/>
          </p:cNvSpPr>
          <p:nvPr>
            <p:ph type="body" idx="1"/>
          </p:nvPr>
        </p:nvSpPr>
        <p:spPr>
          <a:xfrm>
            <a:off x="649995" y="1916565"/>
            <a:ext cx="10884665"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Not all students know the appropriate behavior.</a:t>
            </a:r>
          </a:p>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tx1"/>
                </a:solidFill>
                <a:sym typeface="Calibri"/>
              </a:rPr>
              <a:t>Behaviors are prerequisites for academics.</a:t>
            </a:r>
            <a:endParaRPr dirty="0">
              <a:solidFill>
                <a:schemeClr val="tx1"/>
              </a:solidFill>
            </a:endParaRPr>
          </a:p>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Procedures and routines create structure.</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Repetition is key to learning new skills.</a:t>
            </a:r>
            <a:endParaRPr dirty="0"/>
          </a:p>
          <a:p>
            <a:pPr marL="228600" marR="0" lvl="0" indent="-25400" algn="l" rtl="0">
              <a:lnSpc>
                <a:spcPct val="90000"/>
              </a:lnSpc>
              <a:spcBef>
                <a:spcPts val="1000"/>
              </a:spcBef>
              <a:spcAft>
                <a:spcPts val="0"/>
              </a:spcAft>
              <a:buClr>
                <a:schemeClr val="dk1"/>
              </a:buClr>
              <a:buSzPts val="32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11200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0" y="729762"/>
            <a:ext cx="12192000" cy="1561746"/>
          </a:xfrm>
          <a:prstGeom prst="rect">
            <a:avLst/>
          </a:prstGeom>
          <a:noFill/>
          <a:ln>
            <a:noFill/>
          </a:ln>
        </p:spPr>
        <p:txBody>
          <a:bodyPr spcFirstLastPara="1" wrap="square" lIns="91425" tIns="45700" rIns="91425" bIns="45700" anchor="b" anchorCtr="0">
            <a:noAutofit/>
          </a:bodyPr>
          <a:lstStyle/>
          <a:p>
            <a:pPr lvl="0">
              <a:buClr>
                <a:srgbClr val="7030A0"/>
              </a:buClr>
              <a:buSzPts val="4400"/>
            </a:pPr>
            <a:r>
              <a:rPr lang="en-US" sz="5400" b="0" i="0" u="none" strike="noStrike" cap="none" dirty="0">
                <a:solidFill>
                  <a:schemeClr val="tx1"/>
                </a:solidFill>
                <a:sym typeface="Calibri"/>
              </a:rPr>
              <a:t>Misbehavior </a:t>
            </a:r>
            <a:r>
              <a:rPr lang="en-US" sz="5400" dirty="0"/>
              <a:t>O</a:t>
            </a:r>
            <a:r>
              <a:rPr lang="en-US" sz="5400" b="0" i="0" u="none" strike="noStrike" cap="none" dirty="0">
                <a:solidFill>
                  <a:schemeClr val="dk1"/>
                </a:solidFill>
                <a:sym typeface="Calibri"/>
              </a:rPr>
              <a:t>ften </a:t>
            </a:r>
            <a:r>
              <a:rPr lang="en-US" sz="5400" dirty="0"/>
              <a:t>O</a:t>
            </a:r>
            <a:r>
              <a:rPr lang="en-US" sz="5400" b="0" i="0" u="none" strike="noStrike" cap="none" dirty="0">
                <a:solidFill>
                  <a:schemeClr val="dk1"/>
                </a:solidFill>
                <a:sym typeface="Calibri"/>
              </a:rPr>
              <a:t>ccurs </a:t>
            </a:r>
            <a:r>
              <a:rPr lang="en-US" sz="5400" dirty="0"/>
              <a:t>B</a:t>
            </a:r>
            <a:r>
              <a:rPr lang="en-US" sz="5400" b="0" i="0" u="none" strike="noStrike" cap="none" dirty="0">
                <a:solidFill>
                  <a:schemeClr val="dk1"/>
                </a:solidFill>
                <a:sym typeface="Calibri"/>
              </a:rPr>
              <a:t>ecause </a:t>
            </a:r>
            <a:r>
              <a:rPr lang="en-US" sz="5400" b="1" dirty="0">
                <a:solidFill>
                  <a:schemeClr val="tx1"/>
                </a:solidFill>
              </a:rPr>
              <a:t>Students…</a:t>
            </a:r>
            <a:endParaRPr sz="5400" dirty="0">
              <a:solidFill>
                <a:schemeClr val="tx1"/>
              </a:solidFill>
            </a:endParaRPr>
          </a:p>
        </p:txBody>
      </p:sp>
      <p:sp>
        <p:nvSpPr>
          <p:cNvPr id="63" name="Shape 63"/>
          <p:cNvSpPr txBox="1">
            <a:spLocks noGrp="1"/>
          </p:cNvSpPr>
          <p:nvPr>
            <p:ph type="body" idx="1"/>
          </p:nvPr>
        </p:nvSpPr>
        <p:spPr>
          <a:xfrm>
            <a:off x="419912" y="2689309"/>
            <a:ext cx="6873253" cy="2799828"/>
          </a:xfrm>
          <a:prstGeom prst="rect">
            <a:avLst/>
          </a:prstGeom>
          <a:noFill/>
          <a:ln>
            <a:noFill/>
          </a:ln>
        </p:spPr>
        <p:txBody>
          <a:bodyPr spcFirstLastPara="1" wrap="square" lIns="91425" tIns="45700" rIns="91425" bIns="45700" anchor="t" anchorCtr="0">
            <a:noAutofit/>
          </a:bodyPr>
          <a:lstStyle/>
          <a:p>
            <a:pPr marL="228600" marR="0" lvl="0" indent="-228600" algn="l" rtl="0">
              <a:spcBef>
                <a:spcPts val="1000"/>
              </a:spcBef>
              <a:spcAft>
                <a:spcPts val="0"/>
              </a:spcAft>
              <a:buClr>
                <a:schemeClr val="dk1"/>
              </a:buClr>
              <a:buSzPts val="2800"/>
              <a:buFont typeface="Arial"/>
              <a:buChar char="•"/>
            </a:pPr>
            <a:r>
              <a:rPr lang="en-US" b="0" i="0" u="none" strike="noStrike" cap="none" dirty="0">
                <a:solidFill>
                  <a:schemeClr val="dk1"/>
                </a:solidFill>
                <a:sym typeface="Calibri"/>
              </a:rPr>
              <a:t>do not have appropriate skills.</a:t>
            </a:r>
            <a:endParaRPr dirty="0"/>
          </a:p>
          <a:p>
            <a:pPr marL="228600" marR="0" lvl="0" indent="-228600" algn="l" rtl="0">
              <a:spcBef>
                <a:spcPts val="1000"/>
              </a:spcBef>
              <a:spcAft>
                <a:spcPts val="0"/>
              </a:spcAft>
              <a:buClr>
                <a:schemeClr val="dk1"/>
              </a:buClr>
              <a:buSzPts val="3080"/>
              <a:buFont typeface="Arial"/>
              <a:buChar char="•"/>
            </a:pPr>
            <a:r>
              <a:rPr lang="en-US" b="0" i="0" u="none" strike="noStrike" cap="none" dirty="0">
                <a:solidFill>
                  <a:schemeClr val="dk1"/>
                </a:solidFill>
                <a:sym typeface="Calibri"/>
              </a:rPr>
              <a:t>do not know when to use skills.</a:t>
            </a:r>
            <a:endParaRPr dirty="0"/>
          </a:p>
          <a:p>
            <a:pPr marL="228600" marR="0" lvl="0" indent="-228600" algn="l" rtl="0">
              <a:spcBef>
                <a:spcPts val="1000"/>
              </a:spcBef>
              <a:spcAft>
                <a:spcPts val="0"/>
              </a:spcAft>
              <a:buClr>
                <a:schemeClr val="dk1"/>
              </a:buClr>
              <a:buSzPts val="2800"/>
              <a:buFont typeface="Arial"/>
              <a:buChar char="•"/>
            </a:pPr>
            <a:r>
              <a:rPr lang="en-US" b="0" i="0" u="none" strike="noStrike" cap="none" dirty="0">
                <a:solidFill>
                  <a:schemeClr val="dk1"/>
                </a:solidFill>
                <a:sym typeface="Calibri"/>
              </a:rPr>
              <a:t>have not been taught classroom procedures </a:t>
            </a:r>
            <a:r>
              <a:rPr lang="en-US" dirty="0"/>
              <a:t>and</a:t>
            </a:r>
            <a:r>
              <a:rPr lang="en-US" b="0" i="0" u="none" strike="noStrike" cap="none" dirty="0">
                <a:solidFill>
                  <a:schemeClr val="dk1"/>
                </a:solidFill>
                <a:sym typeface="Calibri"/>
              </a:rPr>
              <a:t> routines.</a:t>
            </a:r>
            <a:endParaRPr dirty="0"/>
          </a:p>
          <a:p>
            <a:pPr marL="228600" marR="0" lvl="0" indent="-228600" algn="l" rtl="0">
              <a:spcBef>
                <a:spcPts val="1000"/>
              </a:spcBef>
              <a:spcAft>
                <a:spcPts val="0"/>
              </a:spcAft>
              <a:buClr>
                <a:schemeClr val="dk1"/>
              </a:buClr>
              <a:buSzPts val="3080"/>
              <a:buFont typeface="Arial"/>
              <a:buChar char="•"/>
            </a:pPr>
            <a:r>
              <a:rPr lang="en-US" b="0" i="1" u="none" strike="noStrike" cap="none" dirty="0">
                <a:solidFill>
                  <a:schemeClr val="dk1"/>
                </a:solidFill>
                <a:sym typeface="Calibri"/>
              </a:rPr>
              <a:t>are not taught skills </a:t>
            </a:r>
            <a:r>
              <a:rPr lang="en-US" b="0" i="1" u="sng" strike="noStrike" cap="none" dirty="0">
                <a:solidFill>
                  <a:schemeClr val="dk1"/>
                </a:solidFill>
                <a:sym typeface="Calibri"/>
              </a:rPr>
              <a:t>in context</a:t>
            </a:r>
            <a:r>
              <a:rPr lang="en-US" b="0" i="1" strike="noStrike" cap="none" dirty="0">
                <a:solidFill>
                  <a:schemeClr val="dk1"/>
                </a:solidFill>
                <a:sym typeface="Calibri"/>
              </a:rPr>
              <a:t>.</a:t>
            </a:r>
            <a:endParaRPr dirty="0"/>
          </a:p>
        </p:txBody>
      </p:sp>
      <p:pic>
        <p:nvPicPr>
          <p:cNvPr id="65" name="Shape 65"/>
          <p:cNvPicPr preferRelativeResize="0"/>
          <p:nvPr/>
        </p:nvPicPr>
        <p:blipFill rotWithShape="1">
          <a:blip r:embed="rId3">
            <a:alphaModFix/>
          </a:blip>
          <a:srcRect/>
          <a:stretch/>
        </p:blipFill>
        <p:spPr>
          <a:xfrm>
            <a:off x="7551777" y="2483240"/>
            <a:ext cx="4011040" cy="3211966"/>
          </a:xfrm>
          <a:prstGeom prst="rect">
            <a:avLst/>
          </a:prstGeom>
          <a:noFill/>
          <a:ln>
            <a:noFill/>
          </a:ln>
        </p:spPr>
      </p:pic>
    </p:spTree>
    <p:extLst>
      <p:ext uri="{BB962C8B-B14F-4D97-AF65-F5344CB8AC3E}">
        <p14:creationId xmlns:p14="http://schemas.microsoft.com/office/powerpoint/2010/main" val="45769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8"/>
            <a:ext cx="12192000" cy="826477"/>
          </a:xfrm>
        </p:spPr>
        <p:txBody>
          <a:bodyPr/>
          <a:lstStyle/>
          <a:p>
            <a:r>
              <a:rPr lang="en-US" sz="5400" dirty="0"/>
              <a:t>How Behavioral Errors Are Different</a:t>
            </a:r>
          </a:p>
        </p:txBody>
      </p:sp>
      <p:sp>
        <p:nvSpPr>
          <p:cNvPr id="3" name="Text Placeholder 2"/>
          <p:cNvSpPr>
            <a:spLocks noGrp="1"/>
          </p:cNvSpPr>
          <p:nvPr>
            <p:ph type="body" idx="1"/>
          </p:nvPr>
        </p:nvSpPr>
        <p:spPr>
          <a:xfrm>
            <a:off x="327964" y="1795750"/>
            <a:ext cx="11528728" cy="4098273"/>
          </a:xfrm>
        </p:spPr>
        <p:txBody>
          <a:bodyPr/>
          <a:lstStyle/>
          <a:p>
            <a:pPr marL="0" indent="0" algn="ctr" eaLnBrk="0" hangingPunct="0">
              <a:buClr>
                <a:srgbClr val="CC0000"/>
              </a:buClr>
              <a:buSzPct val="75000"/>
              <a:buNone/>
            </a:pPr>
            <a:r>
              <a:rPr lang="en-US" dirty="0"/>
              <a:t>“If a child doesn’t know how to read, </a:t>
            </a:r>
            <a:r>
              <a:rPr lang="en-US" i="1" dirty="0"/>
              <a:t>we teach</a:t>
            </a:r>
            <a:r>
              <a:rPr lang="en-US" dirty="0"/>
              <a:t>.”</a:t>
            </a:r>
          </a:p>
          <a:p>
            <a:pPr marL="0" indent="0" algn="ctr" eaLnBrk="0" hangingPunct="0">
              <a:buClr>
                <a:srgbClr val="CC0000"/>
              </a:buClr>
              <a:buSzPct val="75000"/>
              <a:buNone/>
            </a:pPr>
            <a:r>
              <a:rPr lang="en-US" dirty="0"/>
              <a:t>“If a child doesn’t know how to swim, </a:t>
            </a:r>
            <a:r>
              <a:rPr lang="en-US" i="1" dirty="0"/>
              <a:t>we teach</a:t>
            </a:r>
            <a:r>
              <a:rPr lang="en-US" dirty="0"/>
              <a:t>.”</a:t>
            </a:r>
          </a:p>
          <a:p>
            <a:pPr marL="0" indent="0" algn="ctr" eaLnBrk="0" hangingPunct="0">
              <a:buClr>
                <a:srgbClr val="CC0000"/>
              </a:buClr>
              <a:buSzPct val="75000"/>
              <a:buNone/>
            </a:pPr>
            <a:r>
              <a:rPr lang="en-US" dirty="0"/>
              <a:t>“If a child doesn’t know how to multiply, </a:t>
            </a:r>
            <a:r>
              <a:rPr lang="en-US" i="1" dirty="0"/>
              <a:t>we teach</a:t>
            </a:r>
            <a:r>
              <a:rPr lang="en-US" dirty="0"/>
              <a:t>.”</a:t>
            </a:r>
          </a:p>
          <a:p>
            <a:pPr marL="0" indent="0" algn="ctr" eaLnBrk="0" hangingPunct="0">
              <a:buClr>
                <a:srgbClr val="CC0000"/>
              </a:buClr>
              <a:buSzPct val="75000"/>
              <a:buNone/>
            </a:pPr>
            <a:r>
              <a:rPr lang="en-US" dirty="0"/>
              <a:t>“If a child doesn’t know how to drive, </a:t>
            </a:r>
            <a:r>
              <a:rPr lang="en-US" i="1" dirty="0"/>
              <a:t>we teach.”</a:t>
            </a:r>
          </a:p>
          <a:p>
            <a:pPr marL="0" indent="0" algn="ctr" eaLnBrk="0" hangingPunct="0">
              <a:buClr>
                <a:srgbClr val="CC0000"/>
              </a:buClr>
              <a:buSzPct val="75000"/>
              <a:buNone/>
            </a:pPr>
            <a:r>
              <a:rPr lang="en-US" dirty="0"/>
              <a:t>“If a child doesn’t know how to behave, </a:t>
            </a:r>
            <a:r>
              <a:rPr lang="en-US" i="1" dirty="0"/>
              <a:t>we…</a:t>
            </a:r>
            <a:br>
              <a:rPr lang="en-US" i="1" dirty="0"/>
            </a:br>
            <a:r>
              <a:rPr lang="en-US" i="1" dirty="0"/>
              <a:t>…teach?  	…punish?”</a:t>
            </a:r>
            <a:r>
              <a:rPr lang="en-US" dirty="0"/>
              <a:t> </a:t>
            </a:r>
          </a:p>
          <a:p>
            <a:pPr marL="0" indent="0" algn="ctr" eaLnBrk="0" hangingPunct="0">
              <a:buClr>
                <a:srgbClr val="CC0000"/>
              </a:buClr>
              <a:buSzPct val="75000"/>
              <a:buNone/>
            </a:pPr>
            <a:r>
              <a:rPr lang="en-US" dirty="0"/>
              <a:t>“Why can’t we finish the last sentence as automatically as we do the others?”</a:t>
            </a:r>
          </a:p>
        </p:txBody>
      </p:sp>
      <p:sp>
        <p:nvSpPr>
          <p:cNvPr id="4" name="TextBox 3"/>
          <p:cNvSpPr txBox="1"/>
          <p:nvPr/>
        </p:nvSpPr>
        <p:spPr>
          <a:xfrm>
            <a:off x="4759287" y="6400799"/>
            <a:ext cx="2666082" cy="246221"/>
          </a:xfrm>
          <a:prstGeom prst="rect">
            <a:avLst/>
          </a:prstGeom>
          <a:noFill/>
        </p:spPr>
        <p:txBody>
          <a:bodyPr wrap="square" rtlCol="0">
            <a:spAutoFit/>
          </a:bodyPr>
          <a:lstStyle/>
          <a:p>
            <a:pPr algn="r" eaLnBrk="0" hangingPunct="0">
              <a:spcBef>
                <a:spcPct val="50000"/>
              </a:spcBef>
              <a:buClr>
                <a:srgbClr val="CC0000"/>
              </a:buClr>
              <a:buSzPct val="75000"/>
            </a:pPr>
            <a:r>
              <a:rPr lang="en-US" sz="1000" dirty="0">
                <a:solidFill>
                  <a:schemeClr val="bg1"/>
                </a:solidFill>
              </a:rPr>
              <a:t>John </a:t>
            </a:r>
            <a:r>
              <a:rPr lang="en-US" sz="1000" dirty="0" err="1">
                <a:solidFill>
                  <a:schemeClr val="bg1"/>
                </a:solidFill>
              </a:rPr>
              <a:t>Herner</a:t>
            </a:r>
            <a:r>
              <a:rPr lang="en-US" sz="1000" dirty="0">
                <a:solidFill>
                  <a:schemeClr val="bg1"/>
                </a:solidFill>
              </a:rPr>
              <a:t>, Former President NASDSE, 1998</a:t>
            </a:r>
          </a:p>
        </p:txBody>
      </p:sp>
    </p:spTree>
    <p:extLst>
      <p:ext uri="{BB962C8B-B14F-4D97-AF65-F5344CB8AC3E}">
        <p14:creationId xmlns:p14="http://schemas.microsoft.com/office/powerpoint/2010/main" val="130628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0" y="712178"/>
            <a:ext cx="12192000" cy="81489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5400" i="0" u="none" strike="noStrike" cap="none" dirty="0">
                <a:solidFill>
                  <a:schemeClr val="dk1"/>
                </a:solidFill>
                <a:latin typeface="Calibri"/>
                <a:ea typeface="Calibri"/>
                <a:cs typeface="Calibri"/>
                <a:sym typeface="Calibri"/>
              </a:rPr>
              <a:t>A Comparison Of Approaches</a:t>
            </a:r>
            <a:endParaRPr sz="5400" i="0" u="none" strike="noStrike" cap="none" dirty="0">
              <a:solidFill>
                <a:schemeClr val="folHlink"/>
              </a:solidFill>
              <a:latin typeface="Calibri"/>
              <a:ea typeface="Calibri"/>
              <a:cs typeface="Calibri"/>
              <a:sym typeface="Calibri"/>
            </a:endParaRPr>
          </a:p>
        </p:txBody>
      </p:sp>
      <p:sp>
        <p:nvSpPr>
          <p:cNvPr id="72" name="Shape 72"/>
          <p:cNvSpPr txBox="1">
            <a:spLocks noGrp="1"/>
          </p:cNvSpPr>
          <p:nvPr>
            <p:ph type="body" idx="1"/>
          </p:nvPr>
        </p:nvSpPr>
        <p:spPr>
          <a:xfrm>
            <a:off x="6286925" y="1896375"/>
            <a:ext cx="5470500" cy="310528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C00000"/>
              </a:buClr>
              <a:buSzPts val="1800"/>
              <a:buFont typeface="Arial"/>
              <a:buNone/>
            </a:pPr>
            <a:r>
              <a:rPr lang="en-US" i="0" strike="noStrike" cap="none" dirty="0">
                <a:solidFill>
                  <a:schemeClr val="tx1"/>
                </a:solidFill>
                <a:latin typeface="+mn-lt"/>
                <a:sym typeface="Calibri"/>
              </a:rPr>
              <a:t>SOCIAL PROBLEMS</a:t>
            </a:r>
            <a:endParaRPr dirty="0">
              <a:solidFill>
                <a:schemeClr val="tx1"/>
              </a:solidFill>
              <a:latin typeface="+mn-lt"/>
            </a:endParaRPr>
          </a:p>
          <a:p>
            <a:pPr marL="228600" marR="0" lvl="0" indent="-228600" algn="l" rtl="0">
              <a:lnSpc>
                <a:spcPct val="90000"/>
              </a:lnSpc>
              <a:spcAft>
                <a:spcPts val="0"/>
              </a:spcAft>
              <a:buClr>
                <a:srgbClr val="C00000"/>
              </a:buClr>
              <a:buSzPts val="1800"/>
              <a:buFont typeface="Arial"/>
              <a:buNone/>
            </a:pPr>
            <a:r>
              <a:rPr lang="en-US" i="1" u="sng" strike="noStrike" cap="none" dirty="0">
                <a:solidFill>
                  <a:schemeClr val="tx1"/>
                </a:solidFill>
                <a:latin typeface="+mn-lt"/>
                <a:sym typeface="Calibri"/>
              </a:rPr>
              <a:t>We assume</a:t>
            </a:r>
            <a:r>
              <a:rPr lang="en-US" i="0" u="none" strike="noStrike" cap="none" dirty="0">
                <a:solidFill>
                  <a:schemeClr val="tx1"/>
                </a:solidFill>
                <a:latin typeface="+mn-lt"/>
                <a:sym typeface="Calibri"/>
              </a:rPr>
              <a:t>:</a:t>
            </a:r>
            <a:endParaRPr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refuses to cooperate</a:t>
            </a:r>
            <a:endParaRPr sz="2600"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knows what is right and has been told often</a:t>
            </a:r>
            <a:endParaRPr sz="2600" dirty="0">
              <a:solidFill>
                <a:schemeClr val="tx1"/>
              </a:solidFill>
              <a:latin typeface="+mn-lt"/>
            </a:endParaRPr>
          </a:p>
        </p:txBody>
      </p:sp>
      <p:sp>
        <p:nvSpPr>
          <p:cNvPr id="73" name="Shape 73"/>
          <p:cNvSpPr txBox="1">
            <a:spLocks noGrp="1"/>
          </p:cNvSpPr>
          <p:nvPr>
            <p:ph type="body" idx="1"/>
          </p:nvPr>
        </p:nvSpPr>
        <p:spPr>
          <a:xfrm>
            <a:off x="711216" y="1962863"/>
            <a:ext cx="5575709" cy="303879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2F5496"/>
              </a:buClr>
              <a:buSzPts val="1800"/>
              <a:buFont typeface="Arial"/>
              <a:buNone/>
            </a:pPr>
            <a:r>
              <a:rPr lang="en-US" i="0" strike="noStrike" cap="none" dirty="0">
                <a:solidFill>
                  <a:schemeClr val="tx1"/>
                </a:solidFill>
                <a:latin typeface="+mn-lt"/>
                <a:sym typeface="Calibri"/>
              </a:rPr>
              <a:t>ACADEMIC PROBLEMS</a:t>
            </a:r>
            <a:endParaRPr dirty="0">
              <a:solidFill>
                <a:schemeClr val="tx1"/>
              </a:solidFill>
              <a:latin typeface="+mn-lt"/>
            </a:endParaRPr>
          </a:p>
          <a:p>
            <a:pPr marL="228600" marR="0" lvl="0" indent="-228600" algn="l" rtl="0">
              <a:lnSpc>
                <a:spcPct val="90000"/>
              </a:lnSpc>
              <a:spcAft>
                <a:spcPts val="0"/>
              </a:spcAft>
              <a:buClr>
                <a:srgbClr val="2F5496"/>
              </a:buClr>
              <a:buSzPts val="1800"/>
              <a:buFont typeface="Arial"/>
              <a:buNone/>
            </a:pPr>
            <a:r>
              <a:rPr lang="en-US" i="1" u="sng" strike="noStrike" cap="none" dirty="0">
                <a:solidFill>
                  <a:schemeClr val="tx1"/>
                </a:solidFill>
                <a:latin typeface="+mn-lt"/>
                <a:sym typeface="Calibri"/>
              </a:rPr>
              <a:t>We assume</a:t>
            </a:r>
            <a:r>
              <a:rPr lang="en-US" i="0" u="none" strike="noStrike" cap="none" dirty="0">
                <a:solidFill>
                  <a:schemeClr val="tx1"/>
                </a:solidFill>
                <a:latin typeface="+mn-lt"/>
                <a:sym typeface="Calibri"/>
              </a:rPr>
              <a:t>:</a:t>
            </a:r>
            <a:endParaRPr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learned it wrong</a:t>
            </a:r>
            <a:endParaRPr sz="2600"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was (inadvertently) taught it the wrong way</a:t>
            </a:r>
            <a:endParaRPr sz="2600" dirty="0">
              <a:solidFill>
                <a:schemeClr val="tx1"/>
              </a:solidFill>
              <a:latin typeface="+mn-lt"/>
            </a:endParaRPr>
          </a:p>
        </p:txBody>
      </p:sp>
      <p:sp>
        <p:nvSpPr>
          <p:cNvPr id="74" name="Shape 74"/>
          <p:cNvSpPr txBox="1"/>
          <p:nvPr/>
        </p:nvSpPr>
        <p:spPr>
          <a:xfrm>
            <a:off x="4394123" y="6390365"/>
            <a:ext cx="3403754" cy="2858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none" strike="noStrike" cap="none" dirty="0">
                <a:solidFill>
                  <a:schemeClr val="bg1"/>
                </a:solidFill>
                <a:latin typeface="Calibri"/>
                <a:ea typeface="Calibri"/>
                <a:cs typeface="Calibri"/>
                <a:sym typeface="Calibri"/>
              </a:rPr>
              <a:t>Colvin, 1988</a:t>
            </a:r>
            <a:endParaRPr sz="1000" dirty="0">
              <a:solidFill>
                <a:schemeClr val="bg1"/>
              </a:solidFill>
            </a:endParaRPr>
          </a:p>
        </p:txBody>
      </p:sp>
    </p:spTree>
    <p:extLst>
      <p:ext uri="{BB962C8B-B14F-4D97-AF65-F5344CB8AC3E}">
        <p14:creationId xmlns:p14="http://schemas.microsoft.com/office/powerpoint/2010/main" val="194680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6358347" y="1675710"/>
            <a:ext cx="5221122" cy="399153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C00000"/>
              </a:buClr>
              <a:buSzPts val="1800"/>
              <a:buFont typeface="Arial"/>
              <a:buNone/>
            </a:pPr>
            <a:r>
              <a:rPr lang="en-US" i="0" strike="noStrike" cap="none" dirty="0">
                <a:solidFill>
                  <a:schemeClr val="tx1"/>
                </a:solidFill>
                <a:sym typeface="Calibri"/>
              </a:rPr>
              <a:t>SOCIAL PROBLEMS</a:t>
            </a:r>
            <a:endParaRPr dirty="0">
              <a:solidFill>
                <a:schemeClr val="tx1"/>
              </a:solidFill>
            </a:endParaRPr>
          </a:p>
          <a:p>
            <a:pPr marL="228600" marR="0" lvl="0" indent="-228600" algn="l" rtl="0">
              <a:lnSpc>
                <a:spcPct val="90000"/>
              </a:lnSpc>
              <a:spcAft>
                <a:spcPts val="0"/>
              </a:spcAft>
              <a:buClr>
                <a:srgbClr val="C00000"/>
              </a:buClr>
              <a:buSzPts val="1800"/>
              <a:buFont typeface="Arial"/>
              <a:buNone/>
            </a:pPr>
            <a:r>
              <a:rPr lang="en-US" i="1" u="sng" strike="noStrike" cap="none" dirty="0">
                <a:solidFill>
                  <a:schemeClr val="tx1"/>
                </a:solidFill>
                <a:sym typeface="Calibri"/>
              </a:rPr>
              <a:t>Next we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Provide a “punishment”</a:t>
            </a:r>
            <a:endParaRPr sz="2600" i="0" u="none" strike="noStrike" cap="none" dirty="0">
              <a:solidFill>
                <a:schemeClr val="tx1"/>
              </a:solidFill>
              <a:sym typeface="Calibri"/>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Withdraw student from normal social context</a:t>
            </a:r>
            <a:endParaRPr sz="2600"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Maintain student removal from normal context</a:t>
            </a:r>
            <a:endParaRPr sz="2600" dirty="0">
              <a:solidFill>
                <a:schemeClr val="tx1"/>
              </a:solidFill>
            </a:endParaRPr>
          </a:p>
        </p:txBody>
      </p:sp>
      <p:sp>
        <p:nvSpPr>
          <p:cNvPr id="73" name="Shape 73"/>
          <p:cNvSpPr txBox="1">
            <a:spLocks noGrp="1"/>
          </p:cNvSpPr>
          <p:nvPr>
            <p:ph type="body" idx="1"/>
          </p:nvPr>
        </p:nvSpPr>
        <p:spPr>
          <a:xfrm>
            <a:off x="826265" y="1675710"/>
            <a:ext cx="5532082" cy="406703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2F5496"/>
              </a:buClr>
              <a:buSzPts val="1800"/>
              <a:buFont typeface="Arial"/>
              <a:buNone/>
            </a:pPr>
            <a:r>
              <a:rPr lang="en-US" i="0" strike="noStrike" cap="none" dirty="0">
                <a:solidFill>
                  <a:schemeClr val="tx1"/>
                </a:solidFill>
                <a:sym typeface="Calibri"/>
              </a:rPr>
              <a:t>ACADEMIC PROBLEMS</a:t>
            </a:r>
            <a:endParaRPr dirty="0">
              <a:solidFill>
                <a:schemeClr val="tx1"/>
              </a:solidFill>
            </a:endParaRPr>
          </a:p>
          <a:p>
            <a:pPr marL="228600" marR="0" lvl="0" indent="-228600" algn="l" rtl="0">
              <a:lnSpc>
                <a:spcPct val="90000"/>
              </a:lnSpc>
              <a:spcAft>
                <a:spcPts val="0"/>
              </a:spcAft>
              <a:buClr>
                <a:srgbClr val="2F5496"/>
              </a:buClr>
              <a:buSzPts val="1800"/>
              <a:buFont typeface="Arial"/>
              <a:buNone/>
            </a:pPr>
            <a:r>
              <a:rPr lang="en-US" i="1" u="sng" strike="noStrike" cap="none" dirty="0">
                <a:solidFill>
                  <a:schemeClr val="tx1"/>
                </a:solidFill>
                <a:sym typeface="Calibri"/>
              </a:rPr>
              <a:t>Next we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Diagnose the problem</a:t>
            </a:r>
            <a:endParaRPr sz="2600"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Identify the misrule and reteach</a:t>
            </a:r>
            <a:endParaRPr sz="2600"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Adjust presentation </a:t>
            </a: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Focus on the rule </a:t>
            </a: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Provide feedback </a:t>
            </a: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Provide practice and review</a:t>
            </a:r>
            <a:endParaRPr sz="2600" dirty="0">
              <a:solidFill>
                <a:schemeClr val="tx1"/>
              </a:solidFill>
            </a:endParaRPr>
          </a:p>
        </p:txBody>
      </p:sp>
      <p:sp>
        <p:nvSpPr>
          <p:cNvPr id="74" name="Shape 74"/>
          <p:cNvSpPr txBox="1"/>
          <p:nvPr/>
        </p:nvSpPr>
        <p:spPr>
          <a:xfrm>
            <a:off x="4339004" y="6411816"/>
            <a:ext cx="3513992" cy="2620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none" strike="noStrike" cap="none" dirty="0">
                <a:solidFill>
                  <a:schemeClr val="bg1"/>
                </a:solidFill>
                <a:latin typeface="Calibri"/>
                <a:ea typeface="Calibri"/>
                <a:cs typeface="Calibri"/>
                <a:sym typeface="Calibri"/>
              </a:rPr>
              <a:t>Colvin, 1988</a:t>
            </a:r>
            <a:endParaRPr sz="1000" dirty="0">
              <a:solidFill>
                <a:schemeClr val="bg1"/>
              </a:solidFill>
            </a:endParaRPr>
          </a:p>
        </p:txBody>
      </p:sp>
      <p:sp>
        <p:nvSpPr>
          <p:cNvPr id="7" name="Shape 71"/>
          <p:cNvSpPr txBox="1">
            <a:spLocks noGrp="1"/>
          </p:cNvSpPr>
          <p:nvPr>
            <p:ph type="ctrTitle"/>
          </p:nvPr>
        </p:nvSpPr>
        <p:spPr>
          <a:xfrm>
            <a:off x="0" y="720970"/>
            <a:ext cx="12192000" cy="79935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5400" i="0" u="none" strike="noStrike" cap="none" dirty="0">
                <a:solidFill>
                  <a:schemeClr val="dk1"/>
                </a:solidFill>
                <a:latin typeface="Calibri"/>
                <a:ea typeface="Calibri"/>
                <a:cs typeface="Calibri"/>
                <a:sym typeface="Calibri"/>
              </a:rPr>
              <a:t>A Comparison Of Approaches</a:t>
            </a:r>
            <a:endParaRPr sz="5400" i="0" u="none" strike="noStrike" cap="none" dirty="0">
              <a:solidFill>
                <a:schemeClr val="folHlink"/>
              </a:solidFill>
              <a:latin typeface="Calibri"/>
              <a:ea typeface="Calibri"/>
              <a:cs typeface="Calibri"/>
              <a:sym typeface="Calibri"/>
            </a:endParaRPr>
          </a:p>
        </p:txBody>
      </p:sp>
    </p:spTree>
    <p:extLst>
      <p:ext uri="{BB962C8B-B14F-4D97-AF65-F5344CB8AC3E}">
        <p14:creationId xmlns:p14="http://schemas.microsoft.com/office/powerpoint/2010/main" val="103432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6360147" y="1895482"/>
            <a:ext cx="5470500" cy="312057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C00000"/>
              </a:buClr>
              <a:buSzPts val="1800"/>
              <a:buFont typeface="Arial"/>
              <a:buNone/>
            </a:pPr>
            <a:r>
              <a:rPr lang="en-US" i="0" strike="noStrike" cap="none" dirty="0">
                <a:solidFill>
                  <a:schemeClr val="tx1"/>
                </a:solidFill>
                <a:sym typeface="Calibri"/>
              </a:rPr>
              <a:t>SOCIAL PROBLEMS</a:t>
            </a:r>
            <a:endParaRPr dirty="0">
              <a:solidFill>
                <a:schemeClr val="tx1"/>
              </a:solidFill>
            </a:endParaRPr>
          </a:p>
          <a:p>
            <a:pPr marL="228600" marR="0" lvl="0" indent="-228600" algn="l" rtl="0">
              <a:lnSpc>
                <a:spcPct val="90000"/>
              </a:lnSpc>
              <a:spcAft>
                <a:spcPts val="0"/>
              </a:spcAft>
              <a:buClr>
                <a:srgbClr val="C00000"/>
              </a:buClr>
              <a:buSzPts val="1800"/>
              <a:buFont typeface="Arial"/>
              <a:buNone/>
            </a:pPr>
            <a:r>
              <a:rPr lang="en-US" i="1" u="sng" strike="noStrike" cap="none" dirty="0">
                <a:solidFill>
                  <a:schemeClr val="tx1"/>
                </a:solidFill>
                <a:sym typeface="Calibri"/>
              </a:rPr>
              <a:t>Finally we assume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i="0" u="none" strike="noStrike" cap="none" dirty="0">
                <a:solidFill>
                  <a:schemeClr val="tx1"/>
                </a:solidFill>
                <a:sym typeface="Calibri"/>
              </a:rPr>
              <a:t>Student has “learned” lesson and will behave in future</a:t>
            </a:r>
            <a:endParaRPr i="1" u="none" strike="noStrike" cap="none" dirty="0">
              <a:solidFill>
                <a:schemeClr val="tx1"/>
              </a:solidFill>
              <a:sym typeface="Calibri"/>
            </a:endParaRPr>
          </a:p>
        </p:txBody>
      </p:sp>
      <p:sp>
        <p:nvSpPr>
          <p:cNvPr id="73" name="Shape 73"/>
          <p:cNvSpPr txBox="1">
            <a:spLocks noGrp="1"/>
          </p:cNvSpPr>
          <p:nvPr>
            <p:ph type="body" idx="1"/>
          </p:nvPr>
        </p:nvSpPr>
        <p:spPr>
          <a:xfrm>
            <a:off x="641353" y="1895482"/>
            <a:ext cx="5368800" cy="314024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2F5496"/>
              </a:buClr>
              <a:buSzPts val="1800"/>
              <a:buFont typeface="Arial"/>
              <a:buNone/>
            </a:pPr>
            <a:r>
              <a:rPr lang="en-US" i="0" strike="noStrike" cap="none" dirty="0">
                <a:solidFill>
                  <a:schemeClr val="tx1"/>
                </a:solidFill>
                <a:sym typeface="Calibri"/>
              </a:rPr>
              <a:t>ACADEMIC PROBLEMS</a:t>
            </a:r>
            <a:endParaRPr dirty="0">
              <a:solidFill>
                <a:schemeClr val="tx1"/>
              </a:solidFill>
            </a:endParaRPr>
          </a:p>
          <a:p>
            <a:pPr marL="228600" marR="0" lvl="0" indent="-228600" algn="l" rtl="0">
              <a:lnSpc>
                <a:spcPct val="90000"/>
              </a:lnSpc>
              <a:spcAft>
                <a:spcPts val="0"/>
              </a:spcAft>
              <a:buClr>
                <a:srgbClr val="2F5496"/>
              </a:buClr>
              <a:buSzPts val="1800"/>
              <a:buFont typeface="Arial"/>
              <a:buNone/>
            </a:pPr>
            <a:r>
              <a:rPr lang="en-US" i="1" u="sng" strike="noStrike" cap="none" dirty="0">
                <a:solidFill>
                  <a:schemeClr val="tx1"/>
                </a:solidFill>
                <a:sym typeface="Calibri"/>
              </a:rPr>
              <a:t>Finally we </a:t>
            </a:r>
            <a:r>
              <a:rPr lang="en-US" i="1" u="sng" dirty="0">
                <a:solidFill>
                  <a:schemeClr val="tx1"/>
                </a:solidFill>
              </a:rPr>
              <a:t>a</a:t>
            </a:r>
            <a:r>
              <a:rPr lang="en-US" i="1" u="sng" strike="noStrike" cap="none" dirty="0">
                <a:solidFill>
                  <a:schemeClr val="tx1"/>
                </a:solidFill>
                <a:sym typeface="Calibri"/>
              </a:rPr>
              <a:t>ssume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i="0" u="none" strike="noStrike" cap="none" dirty="0">
                <a:solidFill>
                  <a:schemeClr val="tx1"/>
                </a:solidFill>
                <a:sym typeface="Calibri"/>
              </a:rPr>
              <a:t>Student has been taught skill </a:t>
            </a:r>
            <a:endParaRPr dirty="0">
              <a:solidFill>
                <a:schemeClr val="tx1"/>
              </a:solidFill>
            </a:endParaRPr>
          </a:p>
          <a:p>
            <a:pPr marL="228600" marR="0" lvl="0" indent="-228600" algn="l" rtl="0">
              <a:lnSpc>
                <a:spcPct val="90000"/>
              </a:lnSpc>
              <a:spcAft>
                <a:spcPts val="0"/>
              </a:spcAft>
              <a:buClrTx/>
              <a:buSzPct val="100000"/>
              <a:buFont typeface="Arial"/>
              <a:buChar char="•"/>
            </a:pPr>
            <a:r>
              <a:rPr lang="en-US" i="0" u="none" strike="noStrike" cap="none" dirty="0">
                <a:solidFill>
                  <a:schemeClr val="tx1"/>
                </a:solidFill>
                <a:sym typeface="Calibri"/>
              </a:rPr>
              <a:t>Will perform correctly in future</a:t>
            </a:r>
            <a:endParaRPr dirty="0">
              <a:solidFill>
                <a:schemeClr val="tx1"/>
              </a:solidFill>
            </a:endParaRPr>
          </a:p>
          <a:p>
            <a:pPr marL="228600" marR="0" lvl="0" indent="-50800" algn="l" rtl="0">
              <a:lnSpc>
                <a:spcPct val="90000"/>
              </a:lnSpc>
              <a:spcAft>
                <a:spcPts val="0"/>
              </a:spcAft>
              <a:buClr>
                <a:schemeClr val="dk1"/>
              </a:buClr>
              <a:buSzPts val="2800"/>
              <a:buFont typeface="Arial"/>
              <a:buNone/>
            </a:pPr>
            <a:endParaRPr i="0" u="none" strike="noStrike" cap="none" dirty="0">
              <a:solidFill>
                <a:schemeClr val="tx1"/>
              </a:solidFill>
              <a:sym typeface="Calibri"/>
            </a:endParaRPr>
          </a:p>
        </p:txBody>
      </p:sp>
      <p:sp>
        <p:nvSpPr>
          <p:cNvPr id="74" name="Shape 74"/>
          <p:cNvSpPr txBox="1"/>
          <p:nvPr/>
        </p:nvSpPr>
        <p:spPr>
          <a:xfrm>
            <a:off x="4387735" y="6422833"/>
            <a:ext cx="3416529" cy="2928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none" strike="noStrike" cap="none" dirty="0">
                <a:solidFill>
                  <a:schemeClr val="bg1"/>
                </a:solidFill>
                <a:latin typeface="Calibri"/>
                <a:ea typeface="Calibri"/>
                <a:cs typeface="Calibri"/>
                <a:sym typeface="Calibri"/>
              </a:rPr>
              <a:t>Colvin, 1988</a:t>
            </a:r>
            <a:endParaRPr sz="1000" dirty="0">
              <a:solidFill>
                <a:schemeClr val="bg1"/>
              </a:solidFill>
            </a:endParaRPr>
          </a:p>
        </p:txBody>
      </p:sp>
      <p:sp>
        <p:nvSpPr>
          <p:cNvPr id="7" name="Shape 71"/>
          <p:cNvSpPr txBox="1">
            <a:spLocks noGrp="1"/>
          </p:cNvSpPr>
          <p:nvPr>
            <p:ph type="ctrTitle"/>
          </p:nvPr>
        </p:nvSpPr>
        <p:spPr>
          <a:xfrm>
            <a:off x="0" y="703386"/>
            <a:ext cx="12192000" cy="81694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5400" i="0" u="none" strike="noStrike" cap="none" dirty="0">
                <a:solidFill>
                  <a:schemeClr val="dk1"/>
                </a:solidFill>
                <a:latin typeface="Calibri"/>
                <a:ea typeface="Calibri"/>
                <a:cs typeface="Calibri"/>
                <a:sym typeface="Calibri"/>
              </a:rPr>
              <a:t>A Comparison Of Approaches</a:t>
            </a:r>
            <a:endParaRPr sz="5400" i="0" u="none" strike="noStrike" cap="none" dirty="0">
              <a:solidFill>
                <a:schemeClr val="folHlink"/>
              </a:solidFill>
              <a:latin typeface="Calibri"/>
              <a:ea typeface="Calibri"/>
              <a:cs typeface="Calibri"/>
              <a:sym typeface="Calibri"/>
            </a:endParaRPr>
          </a:p>
        </p:txBody>
      </p:sp>
    </p:spTree>
    <p:extLst>
      <p:ext uri="{BB962C8B-B14F-4D97-AF65-F5344CB8AC3E}">
        <p14:creationId xmlns:p14="http://schemas.microsoft.com/office/powerpoint/2010/main" val="2488788492"/>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3141</Words>
  <Application>Microsoft Macintosh PowerPoint</Application>
  <PresentationFormat>Widescreen</PresentationFormat>
  <Paragraphs>289</Paragraphs>
  <Slides>33</Slides>
  <Notes>31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Noto Sans Symbols</vt:lpstr>
      <vt:lpstr>Rockwell</vt:lpstr>
      <vt:lpstr>Title</vt:lpstr>
      <vt:lpstr>Office Theme</vt:lpstr>
      <vt:lpstr>Section</vt:lpstr>
      <vt:lpstr>PowerPoint Presentation</vt:lpstr>
      <vt:lpstr>The Context</vt:lpstr>
      <vt:lpstr>Logic for Teaching Behavior</vt:lpstr>
      <vt:lpstr>Why Teach Behavior? </vt:lpstr>
      <vt:lpstr>Misbehavior Often Occurs Because Students…</vt:lpstr>
      <vt:lpstr>How Behavioral Errors Are Different</vt:lpstr>
      <vt:lpstr>A Comparison Of Approaches</vt:lpstr>
      <vt:lpstr>A Comparison Of Approaches</vt:lpstr>
      <vt:lpstr>A Comparison Of Approaches</vt:lpstr>
      <vt:lpstr>Making Assumptions</vt:lpstr>
      <vt:lpstr>System for Teaching Behavior</vt:lpstr>
      <vt:lpstr>Why Develop A System For Teaching Behavior?</vt:lpstr>
      <vt:lpstr>Behavioral Expectations</vt:lpstr>
      <vt:lpstr>Teaching Behaviors From Expectations</vt:lpstr>
      <vt:lpstr>Teaching Expected Behavior</vt:lpstr>
      <vt:lpstr>Developing Lesson Plans</vt:lpstr>
      <vt:lpstr>The Behavior Lesson Plan</vt:lpstr>
      <vt:lpstr>Putting Your Plan Into Action</vt:lpstr>
      <vt:lpstr>Example: Elementary Lesson Plan – Bus</vt:lpstr>
      <vt:lpstr>Example Of Voice Level Chart</vt:lpstr>
      <vt:lpstr>Teaching Opportunities</vt:lpstr>
      <vt:lpstr>Introductory Events</vt:lpstr>
      <vt:lpstr>Kick-off</vt:lpstr>
      <vt:lpstr>Kick-off Cont’d</vt:lpstr>
      <vt:lpstr>PowerPoint Presentation</vt:lpstr>
      <vt:lpstr>Some Creative Ideas</vt:lpstr>
      <vt:lpstr>Example: “Rotation Stations”     </vt:lpstr>
      <vt:lpstr>Video Example:  PBIS Bathroom Expectations </vt:lpstr>
      <vt:lpstr>Guiding Questions</vt:lpstr>
      <vt:lpstr>Do It With Fidelity!</vt:lpstr>
      <vt:lpstr>1.4 Teaching Expectations</vt:lpstr>
      <vt:lpstr>Summary: Strategies For Success</vt:lpstr>
      <vt:lpstr>Some Great Resources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67</cp:revision>
  <cp:lastPrinted>2018-05-07T15:49:38Z</cp:lastPrinted>
  <dcterms:created xsi:type="dcterms:W3CDTF">2017-02-07T17:36:58Z</dcterms:created>
  <dcterms:modified xsi:type="dcterms:W3CDTF">2021-04-08T16:30:34Z</dcterms:modified>
</cp:coreProperties>
</file>