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4"/>
  </p:notesMasterIdLst>
  <p:handoutMasterIdLst>
    <p:handoutMasterId r:id="rId35"/>
  </p:handout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zanne.knowles@arkansas.gov" initials="s [7]" lastIdx="1" clrIdx="6">
    <p:extLst/>
  </p:cmAuthor>
  <p:cmAuthor id="1" name="suzanne.knowles@arkansas.gov" initials="s" lastIdx="1" clrIdx="0">
    <p:extLst/>
  </p:cmAuthor>
  <p:cmAuthor id="8" name="suzanne.knowles@arkansas.gov" initials="s [8]" lastIdx="1" clrIdx="7">
    <p:extLst/>
  </p:cmAuthor>
  <p:cmAuthor id="2" name="suzanne.knowles@arkansas.gov" initials="s [2]" lastIdx="1" clrIdx="1">
    <p:extLst/>
  </p:cmAuthor>
  <p:cmAuthor id="3" name="suzanne.knowles@arkansas.gov" initials="s [3]" lastIdx="1" clrIdx="2">
    <p:extLst/>
  </p:cmAuthor>
  <p:cmAuthor id="4" name="suzanne.knowles@arkansas.gov" initials="s [4]" lastIdx="1" clrIdx="3">
    <p:extLst/>
  </p:cmAuthor>
  <p:cmAuthor id="5" name="suzanne.knowles@arkansas.gov" initials="s [5]" lastIdx="1" clrIdx="4">
    <p:extLst/>
  </p:cmAuthor>
  <p:cmAuthor id="6" name="suzanne.knowles@arkansas.gov" initials="s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79893" autoAdjust="0"/>
  </p:normalViewPr>
  <p:slideViewPr>
    <p:cSldViewPr snapToGrid="0">
      <p:cViewPr varScale="1">
        <p:scale>
          <a:sx n="103" d="100"/>
          <a:sy n="103" d="100"/>
        </p:scale>
        <p:origin x="1648" y="1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general, the purpose of PBIS is to provide systems of supports for improving social, emotional, and academic outcomes for ALL students. This module will go through the process of developing common behavioral expectations. These become the foundation for building systems for teaching and acknowledging the expected behaviors.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26468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are some good questions to get teams thinking about their current environment. PBIS starts with changing adult behavior by creating consistency in how adults interact with students and address student behavior.</a:t>
            </a:r>
            <a:endParaRPr dirty="0"/>
          </a:p>
        </p:txBody>
      </p:sp>
      <p:sp>
        <p:nvSpPr>
          <p:cNvPr id="84" name="Shape 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584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Another consideration in developing behavioral expectations is to think about what behaviors you would NOT like to see anymore, and work on teaching students a desirable replacement behavior (expected behavior). For instance, if students are often sent to the office for disruption, you might want to work to replace that behavior with “be respectful”. Have teams look at past data for things that stand out.</a:t>
            </a:r>
            <a:endParaRPr dirty="0"/>
          </a:p>
        </p:txBody>
      </p:sp>
      <p:sp>
        <p:nvSpPr>
          <p:cNvPr id="92" name="Shape 9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487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teams look at their list of values and behaviors that they would like to see in their school, using these guiding questions to refine the list.</a:t>
            </a:r>
            <a:endParaRPr dirty="0"/>
          </a:p>
        </p:txBody>
      </p:sp>
      <p:sp>
        <p:nvSpPr>
          <p:cNvPr id="99" name="Shape 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381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overarching behavior goals. Share with teams to help them in framing their expectations. </a:t>
            </a:r>
            <a:endParaRPr dirty="0"/>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795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a set of expectations that a school chose and how they incorporated their school mascot. Teams can be creative! Encourage them to keep it simple and something that will be easy for everyone to remember,</a:t>
            </a:r>
            <a:r>
              <a:rPr lang="en-US" sz="1200" b="0" i="0" u="none" strike="noStrike" cap="none" baseline="0" dirty="0">
                <a:solidFill>
                  <a:schemeClr val="dk1"/>
                </a:solidFill>
                <a:latin typeface="Calibri"/>
                <a:ea typeface="Calibri"/>
                <a:cs typeface="Calibri"/>
                <a:sym typeface="Calibri"/>
              </a:rPr>
              <a:t> b</a:t>
            </a:r>
            <a:r>
              <a:rPr lang="en-US" sz="1200" b="0" i="0" u="none" strike="noStrike" cap="none" dirty="0">
                <a:solidFill>
                  <a:schemeClr val="dk1"/>
                </a:solidFill>
                <a:latin typeface="Calibri"/>
                <a:ea typeface="Calibri"/>
                <a:cs typeface="Calibri"/>
                <a:sym typeface="Calibri"/>
              </a:rPr>
              <a:t>ut also stay true to the school’s values and the behaviors that they want to see in their school.</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2024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03" name="Shape 803"/>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b="0" dirty="0"/>
              <a:t>Trainer Notes:</a:t>
            </a:r>
          </a:p>
          <a:p>
            <a:pPr>
              <a:buSzPct val="25000"/>
              <a:buNone/>
            </a:pPr>
            <a:r>
              <a:rPr lang="en-US" dirty="0"/>
              <a:t>Here is an example of a high school building’s four school-wide expectations.  </a:t>
            </a:r>
            <a:endParaRPr dirty="0"/>
          </a:p>
        </p:txBody>
      </p:sp>
      <p:sp>
        <p:nvSpPr>
          <p:cNvPr id="804" name="Shape 804"/>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300">
                <a:latin typeface="Calibri"/>
                <a:ea typeface="Calibri"/>
                <a:cs typeface="Calibri"/>
                <a:sym typeface="Calibri"/>
              </a:rPr>
              <a:pPr algn="r">
                <a:buSzPct val="25000"/>
              </a:pPr>
              <a:t>15</a:t>
            </a:fld>
            <a:endParaRPr lang="en-US" sz="1300">
              <a:latin typeface="Calibri"/>
              <a:ea typeface="Calibri"/>
              <a:cs typeface="Calibri"/>
              <a:sym typeface="Calibri"/>
            </a:endParaRPr>
          </a:p>
        </p:txBody>
      </p:sp>
    </p:spTree>
    <p:extLst>
      <p:ext uri="{BB962C8B-B14F-4D97-AF65-F5344CB8AC3E}">
        <p14:creationId xmlns:p14="http://schemas.microsoft.com/office/powerpoint/2010/main" val="418984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Because the expectations will be reflecting the beliefs and values of the school community, it is important to include all staff in the decision making process. Once the team has studied the school’s mission statement and discipline data, they should share these with the entire staff and give them an opportunity to vote</a:t>
            </a:r>
            <a:r>
              <a:rPr lang="en-US" sz="1200" b="0" i="0" u="none" strike="noStrike" cap="none" baseline="0" dirty="0">
                <a:solidFill>
                  <a:schemeClr val="dk1"/>
                </a:solidFill>
                <a:latin typeface="Calibri"/>
                <a:ea typeface="Calibri"/>
                <a:cs typeface="Calibri"/>
                <a:sym typeface="Calibri"/>
              </a:rPr>
              <a:t> which enhances </a:t>
            </a:r>
            <a:r>
              <a:rPr lang="en-US" sz="1200" b="0" i="0" u="none" strike="noStrike" cap="none" dirty="0">
                <a:solidFill>
                  <a:schemeClr val="dk1"/>
                </a:solidFill>
                <a:latin typeface="Calibri"/>
                <a:ea typeface="Calibri"/>
                <a:cs typeface="Calibri"/>
                <a:sym typeface="Calibri"/>
              </a:rPr>
              <a:t>buy-in. The team can use the results of the vote to make the final decision on what the three</a:t>
            </a:r>
            <a:r>
              <a:rPr lang="en-US" sz="1200" b="0" i="0" u="none" strike="noStrike" cap="none" baseline="0" dirty="0">
                <a:solidFill>
                  <a:schemeClr val="dk1"/>
                </a:solidFill>
                <a:latin typeface="Calibri"/>
                <a:ea typeface="Calibri"/>
                <a:cs typeface="Calibri"/>
                <a:sym typeface="Calibri"/>
              </a:rPr>
              <a:t> to five</a:t>
            </a:r>
            <a:r>
              <a:rPr lang="en-US" sz="1200" b="0" i="0" u="none" strike="noStrike" cap="none" dirty="0">
                <a:solidFill>
                  <a:schemeClr val="dk1"/>
                </a:solidFill>
                <a:latin typeface="Calibri"/>
                <a:ea typeface="Calibri"/>
                <a:cs typeface="Calibri"/>
                <a:sym typeface="Calibri"/>
              </a:rPr>
              <a:t> expectations will be.</a:t>
            </a:r>
            <a:endParaRPr dirty="0"/>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321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02" name="Shape 100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next step is to define expectations so that students know what to do. The desired behaviors may look different in different settings. For example, being respectful on the playground will look very different than being respectful in the cafeteria. On the playground, it might involve sharing equipment, while in the cafeteria it may be things like throwing away trash. From classroom to classroom, teachers may have different behaviors that reflect the expectations (although some consistency is important). Classroom teachers will need to think about settings and transitions within the classroom that will require different behaviors.</a:t>
            </a:r>
            <a:endParaRPr lang="en-US" dirty="0"/>
          </a:p>
          <a:p>
            <a:pPr>
              <a:spcBef>
                <a:spcPts val="0"/>
              </a:spcBef>
              <a:buSzPct val="25000"/>
              <a:buNone/>
            </a:pPr>
            <a:endParaRPr dirty="0"/>
          </a:p>
        </p:txBody>
      </p:sp>
      <p:sp>
        <p:nvSpPr>
          <p:cNvPr id="1003" name="Shape 100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17</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15576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Once you have your expectations, it’s time to define</a:t>
            </a:r>
            <a:r>
              <a:rPr lang="en-US" baseline="0" dirty="0"/>
              <a:t> what they look like in various settings by creating a behavior matrix that includes specific behavior rules for each setting. Behavior rules tell students specifically what to do in order to meet the behavior expectation in each setting. For instance, if the behavior expectation is “be responsible”, the behavior matrix may include “arrive on time” as a behavior rule for being responsible in the classroom.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480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12" name="Shape 101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dirty="0"/>
              <a:t>Trainer Notes:  </a:t>
            </a:r>
          </a:p>
          <a:p>
            <a:pPr>
              <a:spcBef>
                <a:spcPts val="0"/>
              </a:spcBef>
              <a:buSzPct val="25000"/>
              <a:buNone/>
            </a:pPr>
            <a:r>
              <a:rPr lang="en-US" dirty="0"/>
              <a:t>These are guidelines to remember when turning</a:t>
            </a:r>
            <a:r>
              <a:rPr lang="en-US" baseline="0" dirty="0"/>
              <a:t> your school-wide expectations into behaviors. The behavior rules need to be short, positively stated, observable, and measurable.</a:t>
            </a:r>
            <a:endParaRPr dirty="0"/>
          </a:p>
        </p:txBody>
      </p:sp>
      <p:sp>
        <p:nvSpPr>
          <p:cNvPr id="1013" name="Shape 101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19</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67434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Shape 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Cultural</a:t>
            </a:r>
            <a:r>
              <a:rPr lang="en-US" sz="1200" b="0" i="0" u="none" strike="noStrike" cap="none" baseline="0" dirty="0">
                <a:solidFill>
                  <a:schemeClr val="dk1"/>
                </a:solidFill>
                <a:latin typeface="Arial"/>
                <a:ea typeface="Arial"/>
                <a:cs typeface="Arial"/>
                <a:sym typeface="Arial"/>
              </a:rPr>
              <a:t> change has to be systematic, focusing on the critical values first. </a:t>
            </a:r>
            <a:r>
              <a:rPr lang="en-US" sz="1200" b="0" i="0" u="none" strike="noStrike" cap="none" dirty="0">
                <a:solidFill>
                  <a:schemeClr val="dk1"/>
                </a:solidFill>
                <a:latin typeface="Arial"/>
                <a:ea typeface="Arial"/>
                <a:cs typeface="Arial"/>
                <a:sym typeface="Arial"/>
              </a:rPr>
              <a:t>Behavioral expectations are three to five brief, positively stated values that exemplify the type of behavior schools want to see everyone displaying in the school.  They are generally broad statements that reflect the values or behavioral concepts that are held as important to a school and its community.  These expectations say, “This is what we value and strive to reach on a daily basis.”</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5" name="Shape 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371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a matrix that shows expected behaviors for many school areas. This is something that schools can post at the entryway or lobby, and something that you can distribute to parents and other stakeholders so that everyone knows the school’s values and what behaviors are expected.</a:t>
            </a:r>
            <a:endParaRPr dirty="0"/>
          </a:p>
        </p:txBody>
      </p:sp>
      <p:sp>
        <p:nvSpPr>
          <p:cNvPr id="175" name="Shape 17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742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another school example with some different areas highlighted. Again, these are very brief, positive, and simple definitions of what behaviors are expected.</a:t>
            </a:r>
            <a:endParaRPr dirty="0"/>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85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This is</a:t>
            </a:r>
            <a:r>
              <a:rPr lang="en-US" baseline="0" dirty="0"/>
              <a:t> an example of what it looks like to be respectful, responsible, and safe in a cafeteria.  Note how the behavior rules are short, positively stated, measurable, and observable.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139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another example of how expectations are defined. This time they are specific to a setting instead of geographical part of the school. Students will know exactly what behavior is expected when they attend an assembly.  Even here there could be greater positivity.</a:t>
            </a:r>
            <a:endParaRPr dirty="0"/>
          </a:p>
        </p:txBody>
      </p:sp>
      <p:sp>
        <p:nvSpPr>
          <p:cNvPr id="163" name="Shape 1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916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Shape 106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62" name="Shape 106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pPr>
              <a:spcBef>
                <a:spcPts val="0"/>
              </a:spcBef>
              <a:buSzPct val="25000"/>
              <a:buNone/>
            </a:pPr>
            <a:r>
              <a:rPr lang="en-US" dirty="0"/>
              <a:t>This is an example of a high school behavior matrix. </a:t>
            </a:r>
            <a:endParaRPr dirty="0"/>
          </a:p>
        </p:txBody>
      </p:sp>
      <p:sp>
        <p:nvSpPr>
          <p:cNvPr id="1063" name="Shape 106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24</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162956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next few slides are some examples of visual displays at various schools around the country. Expectations need to be highly visible. The idea is to work towards having the expectations and behavior become an inherent part of the school.</a:t>
            </a:r>
            <a:endParaRPr dirty="0"/>
          </a:p>
        </p:txBody>
      </p:sp>
      <p:sp>
        <p:nvSpPr>
          <p:cNvPr id="189" name="Shape 1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559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more examples. The photo on the left shows bus expectations displayed in the bus pick-up and drop-off area. The banners on the right are very powerful visuals that show what values are really important to the school. </a:t>
            </a:r>
            <a:endParaRPr dirty="0"/>
          </a:p>
        </p:txBody>
      </p:sp>
      <p:sp>
        <p:nvSpPr>
          <p:cNvPr id="196" name="Shape 1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52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Shape 2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a:solidFill>
                  <a:schemeClr val="tx1"/>
                </a:solidFill>
                <a:latin typeface="+mn-lt"/>
                <a:ea typeface="+mn-ea"/>
                <a:cs typeface="+mn-cs"/>
                <a:sym typeface="Calibri"/>
              </a:rPr>
              <a:t>F</a:t>
            </a:r>
            <a:r>
              <a:rPr lang="en-US" sz="1200" b="0" i="0" u="none" strike="noStrike" cap="none" dirty="0">
                <a:solidFill>
                  <a:schemeClr val="dk1"/>
                </a:solidFill>
                <a:latin typeface="Calibri"/>
                <a:ea typeface="Calibri"/>
                <a:cs typeface="Calibri"/>
                <a:sym typeface="Calibri"/>
              </a:rPr>
              <a:t>inally, here are some hallway reminders. These displays are very creative and stand out well so that passers-by will notice them.</a:t>
            </a:r>
            <a:endParaRPr dirty="0"/>
          </a:p>
        </p:txBody>
      </p:sp>
      <p:sp>
        <p:nvSpPr>
          <p:cNvPr id="203" name="Shape 20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187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1.3 of the TFI covers behavioral expectations. See next slide.</a:t>
            </a:r>
            <a:endParaRPr dirty="0"/>
          </a:p>
        </p:txBody>
      </p:sp>
      <p:sp>
        <p:nvSpPr>
          <p:cNvPr id="210" name="Shape 21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333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the section of the TFI that measures the fidelity of implementation of behavioral expectations. At this stage, teams can use this as a guide to inform their implementation.</a:t>
            </a:r>
            <a:endParaRPr dirty="0"/>
          </a:p>
        </p:txBody>
      </p:sp>
      <p:sp>
        <p:nvSpPr>
          <p:cNvPr id="217" name="Shape 21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823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Shape 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school’s mission statement typically outlines goals for student achievement and how the school will help students meet those goals. Behavioral expectations give schools a highly visual reminder of their common goals and the types of behavior that will be conducive to meeting those goals. They will guide schools in defining the specific behaviors they would like everyone in the school to use, and they will be the foundation for developing a plan for teaching students behavior. </a:t>
            </a:r>
            <a:endParaRPr dirty="0"/>
          </a:p>
        </p:txBody>
      </p:sp>
      <p:sp>
        <p:nvSpPr>
          <p:cNvPr id="42" name="Shape 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843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 summary of what we highlighted. The main idea is to develop overarching behavior expectations that fit the school’s needs and values, and then define them in simple terms so that everyone in the school will know what behavior is expected from them. This is an important first step, as the expectations will be the foundation for teaching and reinforcing behavior.</a:t>
            </a:r>
            <a:endParaRPr sz="12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49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51" name="Shape 851"/>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b="0" dirty="0"/>
              <a:t>Trainer Notes:</a:t>
            </a:r>
          </a:p>
          <a:p>
            <a:pPr>
              <a:buSzPct val="25000"/>
              <a:buNone/>
            </a:pPr>
            <a:r>
              <a:rPr lang="en-US" dirty="0"/>
              <a:t>Without a behavior curriculum or roadmap to follow, it is typically up to the individual teacher to determine what behavior is encouraged</a:t>
            </a:r>
            <a:r>
              <a:rPr lang="en-US" baseline="0" dirty="0"/>
              <a:t> and</a:t>
            </a:r>
            <a:r>
              <a:rPr lang="en-US" dirty="0"/>
              <a:t> allowed, and this determination is primarily made based upon personal levels of tolerance. As a result, there are wide variations of acceptable behavior throughout a building. Inconsistency in our response to student behavior is understandably very confusing for students. Establishing school-wide behavioral expectations in a school serves as a roadmap to follow for consistency and giving students a clear and consistent picture of which behavior is acceptable and which is not.</a:t>
            </a:r>
          </a:p>
        </p:txBody>
      </p:sp>
      <p:sp>
        <p:nvSpPr>
          <p:cNvPr id="852" name="Shape 852"/>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300">
                <a:latin typeface="Calibri"/>
                <a:ea typeface="Calibri"/>
                <a:cs typeface="Calibri"/>
                <a:sym typeface="Calibri"/>
              </a:rPr>
              <a:pPr algn="r">
                <a:buSzPct val="25000"/>
              </a:pPr>
              <a:t>4</a:t>
            </a:fld>
            <a:endParaRPr lang="en-US" sz="1300">
              <a:latin typeface="Calibri"/>
              <a:ea typeface="Calibri"/>
              <a:cs typeface="Calibri"/>
              <a:sym typeface="Calibri"/>
            </a:endParaRPr>
          </a:p>
        </p:txBody>
      </p:sp>
    </p:spTree>
    <p:extLst>
      <p:ext uri="{BB962C8B-B14F-4D97-AF65-F5344CB8AC3E}">
        <p14:creationId xmlns:p14="http://schemas.microsoft.com/office/powerpoint/2010/main" val="177391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519113" y="698500"/>
            <a:ext cx="6197600" cy="34877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Shape 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begin developing the behavioral support systems that schools would like to see, it is important for everyone across the school, in all areas of the school, to be committed to a common discipline philosophy.</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Everyone needs to be on the same page. Once everyone is on board with a proactive, preventive philosophy, schools can create an environment where everyone understands the language and knows what to do. Before you can expect students to change their behavior, adults need to change the way they approach and respond to student behavior.</a:t>
            </a: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087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It’s important to consider</a:t>
            </a:r>
            <a:r>
              <a:rPr lang="en-US" baseline="0" dirty="0"/>
              <a:t> several critical factors when determining what behaviors will be expected of your students and staff.  This has to be personal to your school or district.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509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Shape 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teams to look at their mission statement or vision statement and highlight some key words that could define overarching goals for behavior. </a:t>
            </a:r>
            <a:endParaRPr dirty="0"/>
          </a:p>
        </p:txBody>
      </p:sp>
      <p:sp>
        <p:nvSpPr>
          <p:cNvPr id="56" name="Shape 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012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this example, we pulled out some values: working together, providing learning opportunities, creating responsible, independent individuals, and giving students skills to be life-long learners.</a:t>
            </a:r>
            <a:r>
              <a:rPr lang="en-US" sz="1200" b="0" i="0" u="none" strike="noStrike" cap="none" baseline="0" dirty="0">
                <a:solidFill>
                  <a:schemeClr val="dk1"/>
                </a:solidFill>
                <a:latin typeface="Calibri"/>
                <a:ea typeface="+mn-ea"/>
                <a:cs typeface="+mn-cs"/>
                <a:sym typeface="Calibri"/>
              </a:rPr>
              <a:t> </a:t>
            </a:r>
            <a:r>
              <a:rPr lang="en-US" sz="1200" b="0" i="0" u="none" strike="noStrike" cap="none" dirty="0">
                <a:solidFill>
                  <a:schemeClr val="dk1"/>
                </a:solidFill>
                <a:latin typeface="Calibri"/>
                <a:ea typeface="Calibri"/>
                <a:cs typeface="Calibri"/>
                <a:sym typeface="Calibri"/>
              </a:rPr>
              <a:t>Behavior expectations will be for EVERYONE at the school, not just students.</a:t>
            </a:r>
            <a:endParaRPr dirty="0"/>
          </a:p>
        </p:txBody>
      </p:sp>
      <p:sp>
        <p:nvSpPr>
          <p:cNvPr id="64" name="Shape 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711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From these, a subset of values or behavioral</a:t>
            </a:r>
            <a:r>
              <a:rPr lang="en-US" baseline="0" dirty="0"/>
              <a:t> expectations can be selected.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783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2133"/>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4899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dt" idx="10"/>
          </p:nvPr>
        </p:nvSpPr>
        <p:spPr>
          <a:xfrm>
            <a:off x="838200" y="6356350"/>
            <a:ext cx="3276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648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3"/>
                </a:solidFill>
                <a:latin typeface="Calibri"/>
                <a:ea typeface="Calibri"/>
                <a:cs typeface="Calibri"/>
                <a:sym typeface="Calibri"/>
              </a:defRPr>
            </a:lvl1pPr>
            <a:lvl2pPr marL="0" marR="0" lvl="1" indent="0" algn="r" rtl="0">
              <a:spcBef>
                <a:spcPts val="0"/>
              </a:spcBef>
              <a:buNone/>
              <a:defRPr sz="1200" b="0" i="0" u="none" strike="noStrike" cap="none">
                <a:solidFill>
                  <a:schemeClr val="accent3"/>
                </a:solidFill>
                <a:latin typeface="Calibri"/>
                <a:ea typeface="Calibri"/>
                <a:cs typeface="Calibri"/>
                <a:sym typeface="Calibri"/>
              </a:defRPr>
            </a:lvl2pPr>
            <a:lvl3pPr marL="0" marR="0" lvl="2" indent="0" algn="r" rtl="0">
              <a:spcBef>
                <a:spcPts val="0"/>
              </a:spcBef>
              <a:buNone/>
              <a:defRPr sz="1200" b="0" i="0" u="none" strike="noStrike" cap="none">
                <a:solidFill>
                  <a:schemeClr val="accent3"/>
                </a:solidFill>
                <a:latin typeface="Calibri"/>
                <a:ea typeface="Calibri"/>
                <a:cs typeface="Calibri"/>
                <a:sym typeface="Calibri"/>
              </a:defRPr>
            </a:lvl3pPr>
            <a:lvl4pPr marL="0" marR="0" lvl="3" indent="0" algn="r" rtl="0">
              <a:spcBef>
                <a:spcPts val="0"/>
              </a:spcBef>
              <a:buNone/>
              <a:defRPr sz="1200" b="0" i="0" u="none" strike="noStrike" cap="none">
                <a:solidFill>
                  <a:schemeClr val="accent3"/>
                </a:solidFill>
                <a:latin typeface="Calibri"/>
                <a:ea typeface="Calibri"/>
                <a:cs typeface="Calibri"/>
                <a:sym typeface="Calibri"/>
              </a:defRPr>
            </a:lvl4pPr>
            <a:lvl5pPr marL="0" marR="0" lvl="4" indent="0" algn="r" rtl="0">
              <a:spcBef>
                <a:spcPts val="0"/>
              </a:spcBef>
              <a:buNone/>
              <a:defRPr sz="1200" b="0" i="0" u="none" strike="noStrike" cap="none">
                <a:solidFill>
                  <a:schemeClr val="accent3"/>
                </a:solidFill>
                <a:latin typeface="Calibri"/>
                <a:ea typeface="Calibri"/>
                <a:cs typeface="Calibri"/>
                <a:sym typeface="Calibri"/>
              </a:defRPr>
            </a:lvl5pPr>
            <a:lvl6pPr marL="0" marR="0" lvl="5" indent="0" algn="r" rtl="0">
              <a:spcBef>
                <a:spcPts val="0"/>
              </a:spcBef>
              <a:buNone/>
              <a:defRPr sz="1200" b="0" i="0" u="none" strike="noStrike" cap="none">
                <a:solidFill>
                  <a:schemeClr val="accent3"/>
                </a:solidFill>
                <a:latin typeface="Calibri"/>
                <a:ea typeface="Calibri"/>
                <a:cs typeface="Calibri"/>
                <a:sym typeface="Calibri"/>
              </a:defRPr>
            </a:lvl6pPr>
            <a:lvl7pPr marL="0" marR="0" lvl="6" indent="0" algn="r" rtl="0">
              <a:spcBef>
                <a:spcPts val="0"/>
              </a:spcBef>
              <a:buNone/>
              <a:defRPr sz="1200" b="0" i="0" u="none" strike="noStrike" cap="none">
                <a:solidFill>
                  <a:schemeClr val="accent3"/>
                </a:solidFill>
                <a:latin typeface="Calibri"/>
                <a:ea typeface="Calibri"/>
                <a:cs typeface="Calibri"/>
                <a:sym typeface="Calibri"/>
              </a:defRPr>
            </a:lvl7pPr>
            <a:lvl8pPr marL="0" marR="0" lvl="7" indent="0" algn="r" rtl="0">
              <a:spcBef>
                <a:spcPts val="0"/>
              </a:spcBef>
              <a:buNone/>
              <a:defRPr sz="1200" b="0" i="0" u="none" strike="noStrike" cap="none">
                <a:solidFill>
                  <a:schemeClr val="accent3"/>
                </a:solidFill>
                <a:latin typeface="Calibri"/>
                <a:ea typeface="Calibri"/>
                <a:cs typeface="Calibri"/>
                <a:sym typeface="Calibri"/>
              </a:defRPr>
            </a:lvl8pPr>
            <a:lvl9pPr marL="0" marR="0" lvl="8" indent="0" algn="r" rtl="0">
              <a:spcBef>
                <a:spcPts val="0"/>
              </a:spcBef>
              <a:buNone/>
              <a:defRPr sz="1200" b="0" i="0" u="none" strike="noStrike" cap="none">
                <a:solidFill>
                  <a:schemeClr val="accent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41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7964424" y="6272786"/>
            <a:ext cx="3273552"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1088136" y="6272786"/>
            <a:ext cx="6327648"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1673508" y="6507316"/>
            <a:ext cx="209459" cy="153888"/>
          </a:xfrm>
          <a:prstGeom prst="rect">
            <a:avLst/>
          </a:prstGeom>
          <a:noFill/>
          <a:ln>
            <a:noFill/>
          </a:ln>
        </p:spPr>
        <p:txBody>
          <a:bodyPr wrap="square" lIns="0" tIns="0" rIns="0" bIns="0" anchor="b" anchorCtr="0">
            <a:noAutofit/>
          </a:bodyPr>
          <a:lstStyle/>
          <a:p>
            <a:pPr>
              <a:buSzPct val="25000"/>
            </a:pPr>
            <a:fld id="{00000000-1234-1234-1234-123412341234}" type="slidenum">
              <a:rPr lang="en-US" sz="1000" smtClean="0">
                <a:solidFill>
                  <a:schemeClr val="dk2"/>
                </a:solidFill>
                <a:latin typeface="Arial"/>
                <a:ea typeface="Arial"/>
                <a:cs typeface="Arial"/>
                <a:sym typeface="Arial"/>
              </a:rPr>
              <a:pPr>
                <a:buSzPct val="25000"/>
              </a:pPr>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1657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boothhillschool.files.wordpress.com/2013/09/boothhillschool-roars-program.jp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1"/>
          <p:cNvSpPr txBox="1">
            <a:spLocks noGrp="1"/>
          </p:cNvSpPr>
          <p:nvPr>
            <p:ph type="title"/>
          </p:nvPr>
        </p:nvSpPr>
        <p:spPr>
          <a:xfrm>
            <a:off x="0" y="1987062"/>
            <a:ext cx="12192000" cy="20398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i="0" u="none" strike="noStrike" cap="none" dirty="0">
                <a:solidFill>
                  <a:schemeClr val="dk1"/>
                </a:solidFill>
                <a:latin typeface="Calibri"/>
                <a:ea typeface="Calibri"/>
                <a:cs typeface="Calibri"/>
                <a:sym typeface="Calibri"/>
              </a:rPr>
              <a:t>Developing PBIS Behavioral </a:t>
            </a:r>
            <a:r>
              <a:rPr lang="en-US" sz="5400" i="0" u="none" strike="noStrike" cap="none" dirty="0">
                <a:solidFill>
                  <a:schemeClr val="dk1"/>
                </a:solidFill>
                <a:latin typeface="+mn-lt"/>
                <a:ea typeface="Calibri"/>
                <a:cs typeface="Calibri"/>
                <a:sym typeface="Calibri"/>
              </a:rPr>
              <a:t>Expectations</a:t>
            </a:r>
            <a:endParaRPr sz="5400" dirty="0">
              <a:latin typeface="+mn-lt"/>
            </a:endParaRP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0" y="738554"/>
            <a:ext cx="12192000" cy="87237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4800"/>
              <a:buFont typeface="Calibri"/>
              <a:buNone/>
            </a:pPr>
            <a:r>
              <a:rPr lang="en-US" sz="5400" i="0" u="none" strike="noStrike" cap="none" dirty="0">
                <a:solidFill>
                  <a:schemeClr val="tx1"/>
                </a:solidFill>
                <a:sym typeface="Calibri"/>
              </a:rPr>
              <a:t>Think About </a:t>
            </a:r>
            <a:r>
              <a:rPr lang="en-US" sz="5400" dirty="0">
                <a:solidFill>
                  <a:schemeClr val="tx1"/>
                </a:solidFill>
              </a:rPr>
              <a:t>Y</a:t>
            </a:r>
            <a:r>
              <a:rPr lang="en-US" sz="5400" i="0" u="none" strike="noStrike" cap="none" dirty="0">
                <a:solidFill>
                  <a:schemeClr val="tx1"/>
                </a:solidFill>
                <a:sym typeface="Calibri"/>
              </a:rPr>
              <a:t>our </a:t>
            </a:r>
            <a:r>
              <a:rPr lang="en-US" sz="5400" dirty="0">
                <a:solidFill>
                  <a:schemeClr val="tx1"/>
                </a:solidFill>
              </a:rPr>
              <a:t>S</a:t>
            </a:r>
            <a:r>
              <a:rPr lang="en-US" sz="5400" i="0" u="none" strike="noStrike" cap="none" dirty="0">
                <a:solidFill>
                  <a:schemeClr val="tx1"/>
                </a:solidFill>
                <a:sym typeface="Calibri"/>
              </a:rPr>
              <a:t>chool </a:t>
            </a:r>
            <a:r>
              <a:rPr lang="en-US" sz="5400" dirty="0">
                <a:solidFill>
                  <a:schemeClr val="tx1"/>
                </a:solidFill>
              </a:rPr>
              <a:t>E</a:t>
            </a:r>
            <a:r>
              <a:rPr lang="en-US" sz="5400" i="0" u="none" strike="noStrike" cap="none" dirty="0">
                <a:solidFill>
                  <a:schemeClr val="tx1"/>
                </a:solidFill>
                <a:sym typeface="Calibri"/>
              </a:rPr>
              <a:t>nvironment</a:t>
            </a:r>
            <a:endParaRPr sz="5400" dirty="0">
              <a:solidFill>
                <a:schemeClr val="tx1"/>
              </a:solidFill>
            </a:endParaRPr>
          </a:p>
        </p:txBody>
      </p:sp>
      <p:sp>
        <p:nvSpPr>
          <p:cNvPr id="87" name="Shape 87"/>
          <p:cNvSpPr txBox="1">
            <a:spLocks noGrp="1"/>
          </p:cNvSpPr>
          <p:nvPr>
            <p:ph type="body" idx="1"/>
          </p:nvPr>
        </p:nvSpPr>
        <p:spPr>
          <a:xfrm>
            <a:off x="363415" y="1796073"/>
            <a:ext cx="11465169" cy="3646784"/>
          </a:xfrm>
          <a:prstGeom prst="rect">
            <a:avLst/>
          </a:prstGeom>
          <a:noFill/>
          <a:ln>
            <a:noFill/>
          </a:ln>
        </p:spPr>
        <p:txBody>
          <a:bodyPr spcFirstLastPara="1" wrap="square" lIns="91425" tIns="45700" rIns="91425" bIns="45700" anchor="t" anchorCtr="0">
            <a:noAutofit/>
          </a:bodyPr>
          <a:lstStyle/>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students know what to do in every setting?</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physical or scheduling situations disrupt the flow?</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teachers consistently enforce rules and procedures? </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Are all children treated the </a:t>
            </a:r>
            <a:r>
              <a:rPr lang="en-US" sz="2800" b="0" i="0" u="none" strike="noStrike" cap="none" dirty="0">
                <a:solidFill>
                  <a:schemeClr val="tx1"/>
                </a:solidFill>
                <a:sym typeface="Calibri"/>
              </a:rPr>
              <a:t>same way?</a:t>
            </a:r>
            <a:endParaRPr sz="2800" dirty="0">
              <a:solidFill>
                <a:schemeClr val="tx1"/>
              </a:solidFill>
            </a:endParaRPr>
          </a:p>
        </p:txBody>
      </p:sp>
    </p:spTree>
    <p:extLst>
      <p:ext uri="{BB962C8B-B14F-4D97-AF65-F5344CB8AC3E}">
        <p14:creationId xmlns:p14="http://schemas.microsoft.com/office/powerpoint/2010/main" val="11438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 calcmode="lin" valueType="num">
                                      <p:cBhvr additive="base">
                                        <p:cTn id="12" dur="500"/>
                                        <p:tgtEl>
                                          <p:spTgt spid="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 calcmode="lin" valueType="num">
                                      <p:cBhvr additive="base">
                                        <p:cTn id="17" dur="500"/>
                                        <p:tgtEl>
                                          <p:spTgt spid="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 calcmode="lin" valueType="num">
                                      <p:cBhvr additive="base">
                                        <p:cTn id="22" dur="500"/>
                                        <p:tgtEl>
                                          <p:spTgt spid="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0" y="720969"/>
            <a:ext cx="12192000" cy="93245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6000"/>
              <a:buFont typeface="Calibri"/>
              <a:buNone/>
            </a:pPr>
            <a:r>
              <a:rPr lang="en-US" sz="5400" i="0" u="none" strike="noStrike" cap="none" dirty="0">
                <a:solidFill>
                  <a:schemeClr val="tx1"/>
                </a:solidFill>
                <a:sym typeface="Calibri"/>
              </a:rPr>
              <a:t>How Is </a:t>
            </a:r>
            <a:r>
              <a:rPr lang="en-US" sz="5400" dirty="0">
                <a:solidFill>
                  <a:schemeClr val="tx1"/>
                </a:solidFill>
              </a:rPr>
              <a:t>B</a:t>
            </a:r>
            <a:r>
              <a:rPr lang="en-US" sz="5400" i="0" u="none" strike="noStrike" cap="none" dirty="0">
                <a:solidFill>
                  <a:schemeClr val="tx1"/>
                </a:solidFill>
                <a:sym typeface="Calibri"/>
              </a:rPr>
              <a:t>ehavior </a:t>
            </a:r>
            <a:r>
              <a:rPr lang="en-US" sz="5400" dirty="0">
                <a:solidFill>
                  <a:schemeClr val="tx1"/>
                </a:solidFill>
              </a:rPr>
              <a:t>I</a:t>
            </a:r>
            <a:r>
              <a:rPr lang="en-US" sz="5400" i="0" u="none" strike="noStrike" cap="none" dirty="0">
                <a:solidFill>
                  <a:schemeClr val="tx1"/>
                </a:solidFill>
                <a:sym typeface="Calibri"/>
              </a:rPr>
              <a:t>n </a:t>
            </a:r>
            <a:r>
              <a:rPr lang="en-US" sz="5400" dirty="0">
                <a:solidFill>
                  <a:schemeClr val="tx1"/>
                </a:solidFill>
              </a:rPr>
              <a:t>Y</a:t>
            </a:r>
            <a:r>
              <a:rPr lang="en-US" sz="5400" i="0" u="none" strike="noStrike" cap="none" dirty="0">
                <a:solidFill>
                  <a:schemeClr val="tx1"/>
                </a:solidFill>
                <a:sym typeface="Calibri"/>
              </a:rPr>
              <a:t>our </a:t>
            </a:r>
            <a:r>
              <a:rPr lang="en-US" sz="5400" dirty="0">
                <a:solidFill>
                  <a:schemeClr val="tx1"/>
                </a:solidFill>
              </a:rPr>
              <a:t>S</a:t>
            </a:r>
            <a:r>
              <a:rPr lang="en-US" sz="5400" i="0" u="none" strike="noStrike" cap="none" dirty="0">
                <a:solidFill>
                  <a:schemeClr val="tx1"/>
                </a:solidFill>
                <a:sym typeface="Calibri"/>
              </a:rPr>
              <a:t>chool?</a:t>
            </a:r>
            <a:endParaRPr sz="5400" dirty="0">
              <a:solidFill>
                <a:schemeClr val="tx1"/>
              </a:solidFill>
            </a:endParaRPr>
          </a:p>
        </p:txBody>
      </p:sp>
      <p:sp>
        <p:nvSpPr>
          <p:cNvPr id="95" name="Shape 95"/>
          <p:cNvSpPr txBox="1">
            <a:spLocks noGrp="1"/>
          </p:cNvSpPr>
          <p:nvPr>
            <p:ph type="body" idx="1"/>
          </p:nvPr>
        </p:nvSpPr>
        <p:spPr>
          <a:xfrm>
            <a:off x="813655" y="2224454"/>
            <a:ext cx="10564690" cy="3156073"/>
          </a:xfrm>
          <a:prstGeom prst="rect">
            <a:avLst/>
          </a:prstGeom>
          <a:noFill/>
          <a:ln>
            <a:noFill/>
          </a:ln>
        </p:spPr>
        <p:txBody>
          <a:bodyPr spcFirstLastPara="1" wrap="square" lIns="91425" tIns="45700" rIns="91425" bIns="45700" anchor="t" anchorCtr="0">
            <a:noAutofit/>
          </a:bodyPr>
          <a:lstStyle/>
          <a:p>
            <a:pPr marL="228600" indent="-228600">
              <a:buSzPct val="100000"/>
            </a:pPr>
            <a:r>
              <a:rPr lang="en-US" altLang="ja-JP" dirty="0"/>
              <a:t>What are the most common classroom misbehaviors?</a:t>
            </a:r>
          </a:p>
          <a:p>
            <a:pPr marL="228600" indent="-228600">
              <a:buSzPct val="100000"/>
            </a:pPr>
            <a:endParaRPr lang="en-US" altLang="ja-JP"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What are the most common office referrals?</a:t>
            </a:r>
            <a:endParaRPr dirty="0"/>
          </a:p>
        </p:txBody>
      </p:sp>
    </p:spTree>
    <p:extLst>
      <p:ext uri="{BB962C8B-B14F-4D97-AF65-F5344CB8AC3E}">
        <p14:creationId xmlns:p14="http://schemas.microsoft.com/office/powerpoint/2010/main" val="266544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0" y="703385"/>
            <a:ext cx="12192000" cy="148668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Guiding Questions </a:t>
            </a:r>
            <a:br>
              <a:rPr lang="en-US" sz="5400" dirty="0"/>
            </a:br>
            <a:r>
              <a:rPr lang="en-US" sz="5400" dirty="0"/>
              <a:t>To Create Behavioral Expectations</a:t>
            </a:r>
            <a:endParaRPr sz="5400" dirty="0"/>
          </a:p>
        </p:txBody>
      </p:sp>
      <p:sp>
        <p:nvSpPr>
          <p:cNvPr id="102" name="Shape 102"/>
          <p:cNvSpPr txBox="1">
            <a:spLocks noGrp="1"/>
          </p:cNvSpPr>
          <p:nvPr>
            <p:ph type="body" idx="1"/>
          </p:nvPr>
        </p:nvSpPr>
        <p:spPr>
          <a:xfrm>
            <a:off x="707571" y="2634343"/>
            <a:ext cx="10787743" cy="3177372"/>
          </a:xfrm>
          <a:prstGeom prst="rect">
            <a:avLst/>
          </a:prstGeom>
          <a:noFill/>
          <a:ln>
            <a:noFill/>
          </a:ln>
        </p:spPr>
        <p:txBody>
          <a:bodyPr spcFirstLastPara="1" wrap="square" lIns="91425" tIns="45700" rIns="91425" bIns="45700" anchor="t" anchorCtr="0">
            <a:noAutofit/>
          </a:bodyPr>
          <a:lstStyle/>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On what </a:t>
            </a:r>
            <a:r>
              <a:rPr lang="en-US" sz="2800" dirty="0"/>
              <a:t>three to five</a:t>
            </a:r>
            <a:r>
              <a:rPr lang="en-US" sz="2800" b="0" i="0" u="none" strike="noStrike" cap="none" dirty="0">
                <a:solidFill>
                  <a:schemeClr val="dk1"/>
                </a:solidFill>
                <a:sym typeface="Calibri"/>
              </a:rPr>
              <a:t> general behavioral expectations do you want to focus?</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those expectations fit with your mission?</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they compete with unwanted behaviors?</a:t>
            </a:r>
            <a:endParaRPr sz="2800" dirty="0"/>
          </a:p>
        </p:txBody>
      </p:sp>
    </p:spTree>
    <p:extLst>
      <p:ext uri="{BB962C8B-B14F-4D97-AF65-F5344CB8AC3E}">
        <p14:creationId xmlns:p14="http://schemas.microsoft.com/office/powerpoint/2010/main" val="38001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720968"/>
            <a:ext cx="12192000" cy="745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Examples </a:t>
            </a:r>
            <a:r>
              <a:rPr lang="en-US" sz="5400" dirty="0"/>
              <a:t>O</a:t>
            </a:r>
            <a:r>
              <a:rPr lang="en-US" sz="5400" b="0" i="0" u="none" strike="noStrike" cap="none" dirty="0">
                <a:solidFill>
                  <a:schemeClr val="dk1"/>
                </a:solidFill>
                <a:latin typeface="Calibri"/>
                <a:ea typeface="Calibri"/>
                <a:cs typeface="Calibri"/>
                <a:sym typeface="Calibri"/>
              </a:rPr>
              <a:t>f Expectations</a:t>
            </a:r>
            <a:endParaRPr sz="5400" dirty="0"/>
          </a:p>
        </p:txBody>
      </p:sp>
      <p:sp>
        <p:nvSpPr>
          <p:cNvPr id="109" name="Shape 109"/>
          <p:cNvSpPr txBox="1">
            <a:spLocks noGrp="1"/>
          </p:cNvSpPr>
          <p:nvPr>
            <p:ph type="body" idx="1"/>
          </p:nvPr>
        </p:nvSpPr>
        <p:spPr>
          <a:xfrm>
            <a:off x="2643300" y="1557225"/>
            <a:ext cx="3452700" cy="41526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responsible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respectful</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prepared</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safe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accountable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Participate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Cooperate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productive</a:t>
            </a:r>
            <a:endParaRPr dirty="0"/>
          </a:p>
        </p:txBody>
      </p:sp>
      <p:sp>
        <p:nvSpPr>
          <p:cNvPr id="110" name="Shape 110"/>
          <p:cNvSpPr txBox="1">
            <a:spLocks noGrp="1"/>
          </p:cNvSpPr>
          <p:nvPr>
            <p:ph type="body" idx="1"/>
          </p:nvPr>
        </p:nvSpPr>
        <p:spPr>
          <a:xfrm>
            <a:off x="6096000" y="1557225"/>
            <a:ext cx="3731700" cy="41526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integrity</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proud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kind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caring</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wise choices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positive</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an effort</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dependable</a:t>
            </a:r>
            <a:endParaRPr dirty="0"/>
          </a:p>
        </p:txBody>
      </p:sp>
    </p:spTree>
    <p:extLst>
      <p:ext uri="{BB962C8B-B14F-4D97-AF65-F5344CB8AC3E}">
        <p14:creationId xmlns:p14="http://schemas.microsoft.com/office/powerpoint/2010/main" val="90161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116" y="693619"/>
            <a:ext cx="5310669" cy="9945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Examples</a:t>
            </a:r>
            <a:endParaRPr sz="5400" dirty="0"/>
          </a:p>
        </p:txBody>
      </p:sp>
      <p:sp>
        <p:nvSpPr>
          <p:cNvPr id="117" name="Shape 117"/>
          <p:cNvSpPr txBox="1">
            <a:spLocks noGrp="1"/>
          </p:cNvSpPr>
          <p:nvPr>
            <p:ph type="body" idx="1"/>
          </p:nvPr>
        </p:nvSpPr>
        <p:spPr>
          <a:xfrm>
            <a:off x="140622" y="2255944"/>
            <a:ext cx="5029191" cy="2150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Be creative!</a:t>
            </a:r>
            <a:endParaRPr dirty="0"/>
          </a:p>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Use your school colors, school mascot, or some other easily identifiable theme.</a:t>
            </a:r>
            <a:endParaRPr dirty="0"/>
          </a:p>
        </p:txBody>
      </p:sp>
      <p:pic>
        <p:nvPicPr>
          <p:cNvPr id="119" name="Shape 119"/>
          <p:cNvPicPr preferRelativeResize="0">
            <a:picLocks noGrp="1"/>
          </p:cNvPicPr>
          <p:nvPr>
            <p:ph type="body" idx="1"/>
          </p:nvPr>
        </p:nvPicPr>
        <p:blipFill rotWithShape="1">
          <a:blip r:embed="rId3">
            <a:alphaModFix/>
          </a:blip>
          <a:srcRect/>
          <a:stretch/>
        </p:blipFill>
        <p:spPr>
          <a:xfrm>
            <a:off x="5231414" y="812800"/>
            <a:ext cx="6413700" cy="5036700"/>
          </a:xfrm>
          <a:prstGeom prst="rect">
            <a:avLst/>
          </a:prstGeom>
          <a:noFill/>
          <a:ln>
            <a:noFill/>
          </a:ln>
        </p:spPr>
      </p:pic>
    </p:spTree>
    <p:extLst>
      <p:ext uri="{BB962C8B-B14F-4D97-AF65-F5344CB8AC3E}">
        <p14:creationId xmlns:p14="http://schemas.microsoft.com/office/powerpoint/2010/main" val="18157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2" name="Rectangle 1"/>
          <p:cNvSpPr/>
          <p:nvPr/>
        </p:nvSpPr>
        <p:spPr>
          <a:xfrm>
            <a:off x="2183220" y="1786271"/>
            <a:ext cx="8484781" cy="18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6" name="Shape 806"/>
          <p:cNvPicPr preferRelativeResize="0"/>
          <p:nvPr/>
        </p:nvPicPr>
        <p:blipFill rotWithShape="1">
          <a:blip r:embed="rId3">
            <a:alphaModFix/>
          </a:blip>
          <a:srcRect/>
          <a:stretch/>
        </p:blipFill>
        <p:spPr>
          <a:xfrm>
            <a:off x="2052590" y="368133"/>
            <a:ext cx="7445999" cy="5575467"/>
          </a:xfrm>
          <a:prstGeom prst="rect">
            <a:avLst/>
          </a:prstGeom>
          <a:noFill/>
          <a:ln>
            <a:noFill/>
          </a:ln>
        </p:spPr>
      </p:pic>
    </p:spTree>
    <p:extLst>
      <p:ext uri="{BB962C8B-B14F-4D97-AF65-F5344CB8AC3E}">
        <p14:creationId xmlns:p14="http://schemas.microsoft.com/office/powerpoint/2010/main" val="575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0" y="729762"/>
            <a:ext cx="12192000" cy="85699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Collaborate! </a:t>
            </a:r>
            <a:endParaRPr sz="5400" dirty="0"/>
          </a:p>
        </p:txBody>
      </p:sp>
      <p:sp>
        <p:nvSpPr>
          <p:cNvPr id="135" name="Shape 135"/>
          <p:cNvSpPr txBox="1">
            <a:spLocks noGrp="1"/>
          </p:cNvSpPr>
          <p:nvPr>
            <p:ph type="body" idx="1"/>
          </p:nvPr>
        </p:nvSpPr>
        <p:spPr>
          <a:xfrm>
            <a:off x="816429" y="1870808"/>
            <a:ext cx="10657114" cy="34631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3200"/>
              <a:buFont typeface="Arial"/>
              <a:buNone/>
            </a:pPr>
            <a:r>
              <a:rPr lang="en-US" dirty="0">
                <a:solidFill>
                  <a:schemeClr val="dk1"/>
                </a:solidFill>
                <a:sym typeface="Calibri"/>
              </a:rPr>
              <a:t>Include all staff in developing expectations</a:t>
            </a:r>
            <a:endParaRPr dirty="0"/>
          </a:p>
          <a:p>
            <a:pPr marL="228600" marR="0" lvl="0" indent="-228600" algn="l" rtl="0">
              <a:lnSpc>
                <a:spcPct val="90000"/>
              </a:lnSpc>
              <a:spcAft>
                <a:spcPts val="0"/>
              </a:spcAft>
              <a:buClr>
                <a:schemeClr val="dk1"/>
              </a:buClr>
              <a:buSzPts val="3200"/>
              <a:buFont typeface="Arial"/>
              <a:buChar char="•"/>
            </a:pPr>
            <a:r>
              <a:rPr lang="en-US" dirty="0">
                <a:solidFill>
                  <a:schemeClr val="dk1"/>
                </a:solidFill>
                <a:sym typeface="Calibri"/>
              </a:rPr>
              <a:t>Share data, discuss mission statement</a:t>
            </a:r>
            <a:endParaRPr dirty="0"/>
          </a:p>
          <a:p>
            <a:pPr marL="228600" marR="0" lvl="0" indent="-228600" algn="l" rtl="0">
              <a:lnSpc>
                <a:spcPct val="90000"/>
              </a:lnSpc>
              <a:spcAft>
                <a:spcPts val="0"/>
              </a:spcAft>
              <a:buClr>
                <a:schemeClr val="dk1"/>
              </a:buClr>
              <a:buSzPts val="3200"/>
              <a:buFont typeface="Arial"/>
              <a:buChar char="•"/>
            </a:pPr>
            <a:r>
              <a:rPr lang="en-US" dirty="0">
                <a:solidFill>
                  <a:schemeClr val="dk1"/>
                </a:solidFill>
                <a:sym typeface="Calibri"/>
              </a:rPr>
              <a:t>Offer a list of choices of </a:t>
            </a:r>
            <a:r>
              <a:rPr lang="en-US" dirty="0"/>
              <a:t>expectation</a:t>
            </a:r>
            <a:r>
              <a:rPr lang="en-US" dirty="0">
                <a:solidFill>
                  <a:schemeClr val="dk1"/>
                </a:solidFill>
                <a:sym typeface="Calibri"/>
              </a:rPr>
              <a:t>s</a:t>
            </a:r>
            <a:endParaRPr dirty="0"/>
          </a:p>
          <a:p>
            <a:pPr marL="228600" marR="0" lvl="0" indent="-228600" algn="l" rtl="0">
              <a:lnSpc>
                <a:spcPct val="90000"/>
              </a:lnSpc>
              <a:spcAft>
                <a:spcPts val="0"/>
              </a:spcAft>
              <a:buClr>
                <a:schemeClr val="dk1"/>
              </a:buClr>
              <a:buSzPts val="3200"/>
              <a:buFont typeface="Arial"/>
              <a:buChar char="•"/>
            </a:pPr>
            <a:r>
              <a:rPr lang="en-US" dirty="0">
                <a:solidFill>
                  <a:schemeClr val="dk1"/>
                </a:solidFill>
                <a:sym typeface="Calibri"/>
              </a:rPr>
              <a:t>Take a vote!</a:t>
            </a:r>
            <a:endParaRPr dirty="0"/>
          </a:p>
          <a:p>
            <a:pPr marL="228600" marR="0" lvl="0" indent="-50800" algn="l" rtl="0">
              <a:lnSpc>
                <a:spcPct val="90000"/>
              </a:lnSpc>
              <a:spcAft>
                <a:spcPts val="0"/>
              </a:spcAft>
              <a:buClr>
                <a:schemeClr val="dk1"/>
              </a:buClr>
              <a:buSzPts val="2800"/>
              <a:buFont typeface="Arial"/>
              <a:buNone/>
            </a:pPr>
            <a:endParaRPr dirty="0">
              <a:solidFill>
                <a:schemeClr val="dk1"/>
              </a:solidFill>
              <a:sym typeface="Calibri"/>
            </a:endParaRPr>
          </a:p>
          <a:p>
            <a:pPr marL="0" marR="0" lvl="0" indent="0" algn="l" rtl="0">
              <a:lnSpc>
                <a:spcPct val="90000"/>
              </a:lnSpc>
              <a:spcAft>
                <a:spcPts val="0"/>
              </a:spcAft>
              <a:buClr>
                <a:srgbClr val="FF0000"/>
              </a:buClr>
              <a:buSzPts val="2800"/>
              <a:buFont typeface="Arial"/>
              <a:buNone/>
            </a:pPr>
            <a:r>
              <a:rPr lang="en-US" i="1" dirty="0">
                <a:solidFill>
                  <a:schemeClr val="tx1"/>
                </a:solidFill>
                <a:sym typeface="Calibri"/>
              </a:rPr>
              <a:t>Surveys are available on the web.</a:t>
            </a:r>
            <a:endParaRPr dirty="0">
              <a:solidFill>
                <a:schemeClr val="tx1"/>
              </a:solidFill>
            </a:endParaRPr>
          </a:p>
        </p:txBody>
      </p:sp>
    </p:spTree>
    <p:extLst>
      <p:ext uri="{BB962C8B-B14F-4D97-AF65-F5344CB8AC3E}">
        <p14:creationId xmlns:p14="http://schemas.microsoft.com/office/powerpoint/2010/main" val="429317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0" y="712178"/>
            <a:ext cx="12192000" cy="801008"/>
          </a:xfrm>
          <a:prstGeom prst="rect">
            <a:avLst/>
          </a:prstGeom>
          <a:noFill/>
          <a:ln>
            <a:noFill/>
          </a:ln>
        </p:spPr>
        <p:txBody>
          <a:bodyPr vert="horz" wrap="square" lIns="0" tIns="0" rIns="0" bIns="0" rtlCol="0" anchor="b" anchorCtr="0">
            <a:noAutofit/>
          </a:bodyPr>
          <a:lstStyle/>
          <a:p>
            <a:pPr algn="ctr">
              <a:buSzPct val="25000"/>
            </a:pPr>
            <a:r>
              <a:rPr lang="en-US" sz="5400" dirty="0">
                <a:solidFill>
                  <a:schemeClr val="tx1"/>
                </a:solidFill>
                <a:latin typeface="Calibri" panose="020F0502020204030204" pitchFamily="34" charset="0"/>
                <a:cs typeface="Leelawadee" panose="020B0502040204020203" pitchFamily="34" charset="-34"/>
              </a:rPr>
              <a:t>Turning Expectations Into Behaviors</a:t>
            </a:r>
          </a:p>
        </p:txBody>
      </p:sp>
      <p:sp>
        <p:nvSpPr>
          <p:cNvPr id="1006" name="Shape 1006"/>
          <p:cNvSpPr txBox="1">
            <a:spLocks noGrp="1"/>
          </p:cNvSpPr>
          <p:nvPr>
            <p:ph type="body" idx="1"/>
          </p:nvPr>
        </p:nvSpPr>
        <p:spPr>
          <a:xfrm>
            <a:off x="790942" y="1680240"/>
            <a:ext cx="10610116" cy="4202826"/>
          </a:xfrm>
          <a:prstGeom prst="rect">
            <a:avLst/>
          </a:prstGeom>
          <a:noFill/>
          <a:ln>
            <a:noFill/>
          </a:ln>
        </p:spPr>
        <p:txBody>
          <a:bodyPr wrap="square" lIns="0" tIns="0" rIns="0" bIns="0" anchor="t" anchorCtr="0">
            <a:noAutofit/>
          </a:bodyPr>
          <a:lstStyle/>
          <a:p>
            <a:pPr marL="223837" indent="0">
              <a:buNone/>
            </a:pPr>
            <a:r>
              <a:rPr lang="en-US" dirty="0">
                <a:solidFill>
                  <a:schemeClr val="tx1"/>
                </a:solidFill>
                <a:latin typeface="Calibri" panose="020F0502020204030204" pitchFamily="34" charset="0"/>
                <a:cs typeface="Leelawadee" panose="020B0502040204020203" pitchFamily="34" charset="-34"/>
              </a:rPr>
              <a:t>What does it </a:t>
            </a:r>
            <a:r>
              <a:rPr lang="en-US" b="1" dirty="0">
                <a:solidFill>
                  <a:schemeClr val="tx1"/>
                </a:solidFill>
                <a:latin typeface="Calibri" panose="020F0502020204030204" pitchFamily="34" charset="0"/>
                <a:cs typeface="Leelawadee" panose="020B0502040204020203" pitchFamily="34" charset="-34"/>
              </a:rPr>
              <a:t>look like </a:t>
            </a:r>
            <a:r>
              <a:rPr lang="en-US" dirty="0">
                <a:solidFill>
                  <a:schemeClr val="tx1"/>
                </a:solidFill>
                <a:latin typeface="Calibri" panose="020F0502020204030204" pitchFamily="34" charset="0"/>
                <a:cs typeface="Leelawadee" panose="020B0502040204020203" pitchFamily="34" charset="-34"/>
              </a:rPr>
              <a:t>to “be responsible” or “be respectful”?</a:t>
            </a:r>
          </a:p>
          <a:p>
            <a:pPr indent="-233363">
              <a:buNone/>
            </a:pPr>
            <a:endParaRPr dirty="0">
              <a:solidFill>
                <a:schemeClr val="tx1"/>
              </a:solidFill>
              <a:latin typeface="Calibri" panose="020F0502020204030204" pitchFamily="34" charset="0"/>
              <a:cs typeface="Leelawadee" panose="020B0502040204020203" pitchFamily="34" charset="-34"/>
            </a:endParaRPr>
          </a:p>
          <a:p>
            <a:pPr lvl="1" indent="-233363">
              <a:spcBef>
                <a:spcPts val="1000"/>
              </a:spcBef>
              <a:buSzPct val="100000"/>
            </a:pPr>
            <a:r>
              <a:rPr lang="en-US" sz="2800" dirty="0">
                <a:solidFill>
                  <a:schemeClr val="tx1"/>
                </a:solidFill>
                <a:latin typeface="Calibri" panose="020F0502020204030204" pitchFamily="34" charset="0"/>
                <a:cs typeface="Leelawadee" panose="020B0502040204020203" pitchFamily="34" charset="-34"/>
              </a:rPr>
              <a:t>What does it look like to be responsible in the </a:t>
            </a:r>
            <a:r>
              <a:rPr lang="en-US" sz="2800" b="1" i="1" dirty="0">
                <a:solidFill>
                  <a:schemeClr val="tx1"/>
                </a:solidFill>
                <a:latin typeface="Calibri" panose="020F0502020204030204" pitchFamily="34" charset="0"/>
                <a:cs typeface="Leelawadee" panose="020B0502040204020203" pitchFamily="34" charset="-34"/>
              </a:rPr>
              <a:t>hallway</a:t>
            </a:r>
            <a:r>
              <a:rPr lang="en-US" sz="2800" dirty="0">
                <a:solidFill>
                  <a:schemeClr val="tx1"/>
                </a:solidFill>
                <a:latin typeface="Calibri" panose="020F0502020204030204" pitchFamily="34" charset="0"/>
                <a:cs typeface="Leelawadee" panose="020B0502040204020203" pitchFamily="34" charset="-34"/>
              </a:rPr>
              <a:t>?</a:t>
            </a:r>
          </a:p>
          <a:p>
            <a:pPr lvl="1" indent="-233363">
              <a:spcBef>
                <a:spcPts val="1000"/>
              </a:spcBef>
              <a:buNone/>
            </a:pPr>
            <a:endParaRPr sz="2800" dirty="0">
              <a:solidFill>
                <a:schemeClr val="tx1"/>
              </a:solidFill>
              <a:latin typeface="Calibri" panose="020F0502020204030204" pitchFamily="34" charset="0"/>
              <a:cs typeface="Leelawadee" panose="020B0502040204020203" pitchFamily="34" charset="-34"/>
            </a:endParaRPr>
          </a:p>
          <a:p>
            <a:pPr lvl="1" indent="-233363">
              <a:spcBef>
                <a:spcPts val="1000"/>
              </a:spcBef>
              <a:buSzPct val="100000"/>
            </a:pPr>
            <a:r>
              <a:rPr lang="en-US" sz="2800" dirty="0">
                <a:solidFill>
                  <a:schemeClr val="tx1"/>
                </a:solidFill>
                <a:latin typeface="Calibri" panose="020F0502020204030204" pitchFamily="34" charset="0"/>
                <a:cs typeface="Leelawadee" panose="020B0502040204020203" pitchFamily="34" charset="-34"/>
              </a:rPr>
              <a:t>What does it look like to be respectful in the </a:t>
            </a:r>
            <a:r>
              <a:rPr lang="en-US" sz="2800" b="1" i="1" dirty="0">
                <a:solidFill>
                  <a:schemeClr val="tx1"/>
                </a:solidFill>
                <a:latin typeface="Calibri" panose="020F0502020204030204" pitchFamily="34" charset="0"/>
                <a:cs typeface="Leelawadee" panose="020B0502040204020203" pitchFamily="34" charset="-34"/>
              </a:rPr>
              <a:t>bathroom</a:t>
            </a:r>
            <a:r>
              <a:rPr lang="en-US" sz="2800" dirty="0">
                <a:solidFill>
                  <a:schemeClr val="tx1"/>
                </a:solidFill>
                <a:latin typeface="Calibri" panose="020F0502020204030204" pitchFamily="34" charset="0"/>
                <a:cs typeface="Leelawadee" panose="020B0502040204020203" pitchFamily="34" charset="-34"/>
              </a:rPr>
              <a:t>?</a:t>
            </a:r>
          </a:p>
          <a:p>
            <a:pPr marL="681037" lvl="1" indent="0">
              <a:spcBef>
                <a:spcPts val="1000"/>
              </a:spcBef>
              <a:buNone/>
            </a:pPr>
            <a:endParaRPr lang="en-US" sz="2800" dirty="0">
              <a:solidFill>
                <a:schemeClr val="tx1"/>
              </a:solidFill>
              <a:latin typeface="Calibri" panose="020F0502020204030204" pitchFamily="34" charset="0"/>
              <a:cs typeface="Leelawadee" panose="020B0502040204020203" pitchFamily="34" charset="-34"/>
            </a:endParaRPr>
          </a:p>
          <a:p>
            <a:pPr lvl="1" indent="-233363">
              <a:spcBef>
                <a:spcPts val="1000"/>
              </a:spcBef>
              <a:buSzPct val="100000"/>
            </a:pPr>
            <a:r>
              <a:rPr lang="en-US" sz="2800" dirty="0">
                <a:solidFill>
                  <a:schemeClr val="tx1"/>
                </a:solidFill>
                <a:latin typeface="Calibri" panose="020F0502020204030204" pitchFamily="34" charset="0"/>
                <a:cs typeface="Leelawadee" panose="020B0502040204020203" pitchFamily="34" charset="-34"/>
              </a:rPr>
              <a:t>What does it look like in </a:t>
            </a:r>
            <a:r>
              <a:rPr lang="en-US" sz="2800" b="1" i="1" dirty="0">
                <a:solidFill>
                  <a:schemeClr val="tx1"/>
                </a:solidFill>
                <a:latin typeface="Calibri" panose="020F0502020204030204" pitchFamily="34" charset="0"/>
                <a:cs typeface="Leelawadee" panose="020B0502040204020203" pitchFamily="34" charset="-34"/>
              </a:rPr>
              <a:t>different classrooms </a:t>
            </a:r>
            <a:r>
              <a:rPr lang="en-US" sz="2800" dirty="0">
                <a:solidFill>
                  <a:schemeClr val="tx1"/>
                </a:solidFill>
                <a:latin typeface="Calibri" panose="020F0502020204030204" pitchFamily="34" charset="0"/>
                <a:cs typeface="Leelawadee" panose="020B0502040204020203" pitchFamily="34" charset="-34"/>
              </a:rPr>
              <a:t>(e.g., band room vs. the science lab)?</a:t>
            </a:r>
          </a:p>
        </p:txBody>
      </p:sp>
    </p:spTree>
    <p:extLst>
      <p:ext uri="{BB962C8B-B14F-4D97-AF65-F5344CB8AC3E}">
        <p14:creationId xmlns:p14="http://schemas.microsoft.com/office/powerpoint/2010/main" val="307178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06">
                                            <p:txEl>
                                              <p:pRg st="2" end="2"/>
                                            </p:txEl>
                                          </p:spTgt>
                                        </p:tgtEl>
                                        <p:attrNameLst>
                                          <p:attrName>style.visibility</p:attrName>
                                        </p:attrNameLst>
                                      </p:cBhvr>
                                      <p:to>
                                        <p:strVal val="visible"/>
                                      </p:to>
                                    </p:set>
                                    <p:anim calcmode="lin" valueType="num">
                                      <p:cBhvr additive="base">
                                        <p:cTn id="11" dur="500" fill="hold"/>
                                        <p:tgtEl>
                                          <p:spTgt spid="100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6">
                                            <p:txEl>
                                              <p:pRg st="4" end="4"/>
                                            </p:txEl>
                                          </p:spTgt>
                                        </p:tgtEl>
                                        <p:attrNameLst>
                                          <p:attrName>style.visibility</p:attrName>
                                        </p:attrNameLst>
                                      </p:cBhvr>
                                      <p:to>
                                        <p:strVal val="visible"/>
                                      </p:to>
                                    </p:set>
                                    <p:anim calcmode="lin" valueType="num">
                                      <p:cBhvr additive="base">
                                        <p:cTn id="17" dur="500" fill="hold"/>
                                        <p:tgtEl>
                                          <p:spTgt spid="100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6">
                                            <p:txEl>
                                              <p:pRg st="6" end="6"/>
                                            </p:txEl>
                                          </p:spTgt>
                                        </p:tgtEl>
                                        <p:attrNameLst>
                                          <p:attrName>style.visibility</p:attrName>
                                        </p:attrNameLst>
                                      </p:cBhvr>
                                      <p:to>
                                        <p:strVal val="visible"/>
                                      </p:to>
                                    </p:set>
                                    <p:anim calcmode="lin" valueType="num">
                                      <p:cBhvr additive="base">
                                        <p:cTn id="23" dur="500" fill="hold"/>
                                        <p:tgtEl>
                                          <p:spTgt spid="100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1999" cy="846734"/>
          </a:xfrm>
        </p:spPr>
        <p:txBody>
          <a:bodyPr/>
          <a:lstStyle/>
          <a:p>
            <a:r>
              <a:rPr lang="en-US" sz="5400" dirty="0"/>
              <a:t>Expectations vs. Behavior Rules</a:t>
            </a:r>
          </a:p>
        </p:txBody>
      </p:sp>
      <p:sp>
        <p:nvSpPr>
          <p:cNvPr id="3" name="Text Placeholder 2"/>
          <p:cNvSpPr>
            <a:spLocks noGrp="1"/>
          </p:cNvSpPr>
          <p:nvPr>
            <p:ph type="body" idx="1"/>
          </p:nvPr>
        </p:nvSpPr>
        <p:spPr>
          <a:xfrm>
            <a:off x="849086" y="1820985"/>
            <a:ext cx="10493828" cy="3632758"/>
          </a:xfrm>
        </p:spPr>
        <p:txBody>
          <a:bodyPr/>
          <a:lstStyle/>
          <a:p>
            <a:pPr marL="0" indent="0">
              <a:buNone/>
            </a:pPr>
            <a:r>
              <a:rPr lang="en-US" b="1" u="sng" dirty="0"/>
              <a:t>Expectations</a:t>
            </a:r>
          </a:p>
          <a:p>
            <a:pPr marL="454025" lvl="2" indent="0">
              <a:spcBef>
                <a:spcPts val="1000"/>
              </a:spcBef>
              <a:buNone/>
            </a:pPr>
            <a:r>
              <a:rPr lang="en-US" sz="2800" dirty="0"/>
              <a:t>Three to five overarching school-wide expectations</a:t>
            </a:r>
          </a:p>
          <a:p>
            <a:pPr marL="230187" lvl="1" indent="0">
              <a:spcBef>
                <a:spcPts val="1000"/>
              </a:spcBef>
              <a:buNone/>
            </a:pPr>
            <a:endParaRPr lang="en-US" sz="2800" dirty="0"/>
          </a:p>
          <a:p>
            <a:pPr marL="0" indent="-227013">
              <a:buNone/>
            </a:pPr>
            <a:r>
              <a:rPr lang="en-US" b="1" u="sng" dirty="0"/>
              <a:t>Behavior Rules     </a:t>
            </a:r>
          </a:p>
          <a:p>
            <a:pPr marL="454025" lvl="2" indent="0">
              <a:spcBef>
                <a:spcPts val="1000"/>
              </a:spcBef>
              <a:buNone/>
            </a:pPr>
            <a:r>
              <a:rPr lang="en-US" sz="2800" dirty="0"/>
              <a:t>Specific </a:t>
            </a:r>
            <a:r>
              <a:rPr lang="en-US" sz="2800" b="1" i="1" dirty="0"/>
              <a:t>tasks</a:t>
            </a:r>
            <a:r>
              <a:rPr lang="en-US" sz="2800" dirty="0"/>
              <a:t> students are to do to achieve school-wide expectations</a:t>
            </a:r>
          </a:p>
        </p:txBody>
      </p:sp>
    </p:spTree>
    <p:extLst>
      <p:ext uri="{BB962C8B-B14F-4D97-AF65-F5344CB8AC3E}">
        <p14:creationId xmlns:p14="http://schemas.microsoft.com/office/powerpoint/2010/main" val="6754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0" y="720969"/>
            <a:ext cx="12191999" cy="735873"/>
          </a:xfrm>
          <a:prstGeom prst="rect">
            <a:avLst/>
          </a:prstGeom>
          <a:noFill/>
          <a:ln>
            <a:noFill/>
          </a:ln>
        </p:spPr>
        <p:txBody>
          <a:bodyPr vert="horz" wrap="square" lIns="0" tIns="0" rIns="0" bIns="0" rtlCol="0" anchor="b" anchorCtr="0">
            <a:noAutofit/>
          </a:bodyPr>
          <a:lstStyle/>
          <a:p>
            <a:pPr algn="ctr">
              <a:buSzPct val="25000"/>
            </a:pPr>
            <a:r>
              <a:rPr lang="en-US" sz="5400" dirty="0">
                <a:latin typeface="Calibri" panose="020F0502020204030204" pitchFamily="34" charset="0"/>
                <a:cs typeface="Leelawadee" panose="020B0502040204020203" pitchFamily="34" charset="-34"/>
              </a:rPr>
              <a:t>Guidelines For Defining Behaviors</a:t>
            </a:r>
          </a:p>
        </p:txBody>
      </p:sp>
      <p:sp>
        <p:nvSpPr>
          <p:cNvPr id="1016" name="Shape 1016"/>
          <p:cNvSpPr txBox="1">
            <a:spLocks noGrp="1"/>
          </p:cNvSpPr>
          <p:nvPr>
            <p:ph type="body" idx="1"/>
          </p:nvPr>
        </p:nvSpPr>
        <p:spPr>
          <a:xfrm>
            <a:off x="653143" y="1730918"/>
            <a:ext cx="10820400" cy="4016739"/>
          </a:xfrm>
          <a:prstGeom prst="rect">
            <a:avLst/>
          </a:prstGeom>
          <a:noFill/>
          <a:ln>
            <a:noFill/>
          </a:ln>
        </p:spPr>
        <p:txBody>
          <a:bodyPr wrap="square" lIns="0" tIns="0" rIns="0" bIns="0" anchor="t" anchorCtr="0">
            <a:noAutofit/>
          </a:bodyPr>
          <a:lstStyle/>
          <a:p>
            <a:pPr indent="-233363">
              <a:buSzPct val="100000"/>
            </a:pPr>
            <a:r>
              <a:rPr lang="en-US" dirty="0">
                <a:latin typeface="Calibri" panose="020F0502020204030204" pitchFamily="34" charset="0"/>
                <a:cs typeface="Leelawadee" panose="020B0502040204020203" pitchFamily="34" charset="-34"/>
              </a:rPr>
              <a:t>Use POSITIVE language (what to do).</a:t>
            </a:r>
          </a:p>
          <a:p>
            <a:pPr indent="-233363">
              <a:buSzPct val="100000"/>
            </a:pPr>
            <a:r>
              <a:rPr lang="en-US" dirty="0">
                <a:latin typeface="Calibri" panose="020F0502020204030204" pitchFamily="34" charset="0"/>
                <a:cs typeface="Leelawadee" panose="020B0502040204020203" pitchFamily="34" charset="-34"/>
              </a:rPr>
              <a:t>Be brief.</a:t>
            </a:r>
          </a:p>
          <a:p>
            <a:pPr indent="-233363">
              <a:buSzPct val="100000"/>
            </a:pPr>
            <a:r>
              <a:rPr lang="en-US" dirty="0">
                <a:latin typeface="Calibri" panose="020F0502020204030204" pitchFamily="34" charset="0"/>
                <a:cs typeface="Leelawadee" panose="020B0502040204020203" pitchFamily="34" charset="-34"/>
              </a:rPr>
              <a:t>Use simple language.</a:t>
            </a:r>
          </a:p>
          <a:p>
            <a:pPr indent="-233363">
              <a:buSzPct val="100000"/>
            </a:pPr>
            <a:r>
              <a:rPr lang="en-US" dirty="0">
                <a:latin typeface="Calibri" panose="020F0502020204030204" pitchFamily="34" charset="0"/>
                <a:cs typeface="Leelawadee" panose="020B0502040204020203" pitchFamily="34" charset="-34"/>
              </a:rPr>
              <a:t>Use pictures for very young children.</a:t>
            </a:r>
          </a:p>
          <a:p>
            <a:pPr indent="-233363">
              <a:buSzPct val="100000"/>
            </a:pPr>
            <a:r>
              <a:rPr lang="en-US" dirty="0">
                <a:latin typeface="Calibri" panose="020F0502020204030204" pitchFamily="34" charset="0"/>
                <a:cs typeface="Leelawadee" panose="020B0502040204020203" pitchFamily="34" charset="-34"/>
              </a:rPr>
              <a:t>Use STUDENT VOICE (in secondary).</a:t>
            </a:r>
          </a:p>
          <a:p>
            <a:pPr indent="-233363">
              <a:buNone/>
            </a:pPr>
            <a:endParaRPr dirty="0">
              <a:latin typeface="Calibri" panose="020F0502020204030204" pitchFamily="34" charset="0"/>
              <a:cs typeface="Leelawadee" panose="020B0502040204020203" pitchFamily="34" charset="-34"/>
            </a:endParaRPr>
          </a:p>
          <a:p>
            <a:pPr marL="511175" indent="-288925">
              <a:buSzPct val="100000"/>
            </a:pPr>
            <a:r>
              <a:rPr lang="en-US" b="1" dirty="0">
                <a:latin typeface="Calibri" panose="020F0502020204030204" pitchFamily="34" charset="0"/>
                <a:cs typeface="Leelawadee" panose="020B0502040204020203" pitchFamily="34" charset="-34"/>
              </a:rPr>
              <a:t>Definition needs to be </a:t>
            </a:r>
            <a:r>
              <a:rPr lang="en-US" b="1" dirty="0">
                <a:solidFill>
                  <a:schemeClr val="tx1"/>
                </a:solidFill>
                <a:latin typeface="Calibri" panose="020F0502020204030204" pitchFamily="34" charset="0"/>
                <a:cs typeface="Leelawadee" panose="020B0502040204020203" pitchFamily="34" charset="-34"/>
              </a:rPr>
              <a:t>observable and measurable</a:t>
            </a:r>
            <a:r>
              <a:rPr lang="en-US" b="1" dirty="0">
                <a:latin typeface="Calibri" panose="020F0502020204030204" pitchFamily="34" charset="0"/>
                <a:cs typeface="Leelawadee" panose="020B0502040204020203" pitchFamily="34" charset="-34"/>
              </a:rPr>
              <a:t>.</a:t>
            </a:r>
          </a:p>
        </p:txBody>
      </p:sp>
    </p:spTree>
    <p:extLst>
      <p:ext uri="{BB962C8B-B14F-4D97-AF65-F5344CB8AC3E}">
        <p14:creationId xmlns:p14="http://schemas.microsoft.com/office/powerpoint/2010/main" val="826373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Behavioral Expectations</a:t>
            </a:r>
            <a:endParaRPr sz="5400" dirty="0"/>
          </a:p>
        </p:txBody>
      </p:sp>
      <p:sp>
        <p:nvSpPr>
          <p:cNvPr id="38" name="Shape 38"/>
          <p:cNvSpPr txBox="1">
            <a:spLocks noGrp="1"/>
          </p:cNvSpPr>
          <p:nvPr>
            <p:ph type="body" idx="1"/>
          </p:nvPr>
        </p:nvSpPr>
        <p:spPr>
          <a:xfrm>
            <a:off x="816428" y="1683469"/>
            <a:ext cx="10700657" cy="3855685"/>
          </a:xfrm>
          <a:prstGeom prst="rect">
            <a:avLst/>
          </a:prstGeom>
          <a:noFill/>
          <a:ln>
            <a:noFill/>
          </a:ln>
        </p:spPr>
        <p:txBody>
          <a:bodyPr spcFirstLastPara="1" wrap="square" lIns="91425" tIns="45700" rIns="91425" bIns="45700" anchor="t" anchorCtr="0">
            <a:noAutofit/>
          </a:bodyPr>
          <a:lstStyle/>
          <a:p>
            <a:pPr marL="571500" indent="-571500">
              <a:buSzPts val="3600"/>
            </a:pPr>
            <a:r>
              <a:rPr lang="en-US" dirty="0"/>
              <a:t>PBIS is about cultural change.</a:t>
            </a:r>
          </a:p>
          <a:p>
            <a:pPr marL="0" indent="0">
              <a:buSzPts val="3600"/>
              <a:buNone/>
            </a:pPr>
            <a:endParaRPr lang="en-US" dirty="0"/>
          </a:p>
          <a:p>
            <a:pPr marL="571500" indent="-571500">
              <a:buSzPts val="3600"/>
            </a:pPr>
            <a:r>
              <a:rPr lang="en-US" dirty="0"/>
              <a:t>Cultural change occurs through behavior change.</a:t>
            </a:r>
          </a:p>
          <a:p>
            <a:pPr marL="1028700" lvl="1" indent="-571500">
              <a:spcBef>
                <a:spcPts val="1000"/>
              </a:spcBef>
              <a:buSzPts val="3600"/>
            </a:pPr>
            <a:r>
              <a:rPr lang="en-US" sz="2600" dirty="0"/>
              <a:t>Not random individual behaviors</a:t>
            </a:r>
          </a:p>
          <a:p>
            <a:pPr marL="1028700" lvl="1" indent="-571500">
              <a:spcBef>
                <a:spcPts val="1000"/>
              </a:spcBef>
              <a:buSzPts val="3600"/>
            </a:pPr>
            <a:r>
              <a:rPr lang="en-US" sz="2600" dirty="0"/>
              <a:t>Behaviors that reflect values</a:t>
            </a:r>
          </a:p>
          <a:p>
            <a:pPr marL="457200" lvl="1" indent="0">
              <a:spcBef>
                <a:spcPts val="1000"/>
              </a:spcBef>
              <a:buSzPts val="3600"/>
              <a:buNone/>
            </a:pPr>
            <a:endParaRPr lang="en-US" sz="2800" dirty="0"/>
          </a:p>
          <a:p>
            <a:pPr marL="571500" indent="-571500">
              <a:buSzPts val="3600"/>
            </a:pPr>
            <a:r>
              <a:rPr lang="en-US" dirty="0"/>
              <a:t>Values reflected in small number of behavioral expectations</a:t>
            </a:r>
          </a:p>
        </p:txBody>
      </p:sp>
    </p:spTree>
    <p:extLst>
      <p:ext uri="{BB962C8B-B14F-4D97-AF65-F5344CB8AC3E}">
        <p14:creationId xmlns:p14="http://schemas.microsoft.com/office/powerpoint/2010/main" val="27042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anim calcmode="lin" valueType="num">
                                      <p:cBhvr additive="base">
                                        <p:cTn id="13"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anim calcmode="lin" valueType="num">
                                      <p:cBhvr additive="base">
                                        <p:cTn id="19"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xEl>
                                              <p:pRg st="4" end="4"/>
                                            </p:txEl>
                                          </p:spTgt>
                                        </p:tgtEl>
                                        <p:attrNameLst>
                                          <p:attrName>style.visibility</p:attrName>
                                        </p:attrNameLst>
                                      </p:cBhvr>
                                      <p:to>
                                        <p:strVal val="visible"/>
                                      </p:to>
                                    </p:set>
                                    <p:anim calcmode="lin" valueType="num">
                                      <p:cBhvr additive="base">
                                        <p:cTn id="25"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anim calcmode="lin" valueType="num">
                                      <p:cBhvr additive="base">
                                        <p:cTn id="31" dur="500" fill="hold"/>
                                        <p:tgtEl>
                                          <p:spTgt spid="3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BoothHillSchool-ROARS-Program">
            <a:hlinkClick r:id="rId3"/>
          </p:cNvPr>
          <p:cNvPicPr preferRelativeResize="0"/>
          <p:nvPr/>
        </p:nvPicPr>
        <p:blipFill rotWithShape="1">
          <a:blip r:embed="rId4">
            <a:alphaModFix/>
          </a:blip>
          <a:srcRect b="2922"/>
          <a:stretch/>
        </p:blipFill>
        <p:spPr>
          <a:xfrm>
            <a:off x="4580792" y="379768"/>
            <a:ext cx="7382350" cy="5590207"/>
          </a:xfrm>
          <a:prstGeom prst="rect">
            <a:avLst/>
          </a:prstGeom>
          <a:noFill/>
          <a:ln>
            <a:noFill/>
          </a:ln>
        </p:spPr>
      </p:pic>
      <p:sp>
        <p:nvSpPr>
          <p:cNvPr id="178" name="Shape 178"/>
          <p:cNvSpPr txBox="1">
            <a:spLocks noGrp="1"/>
          </p:cNvSpPr>
          <p:nvPr>
            <p:ph type="ctrTitle"/>
          </p:nvPr>
        </p:nvSpPr>
        <p:spPr>
          <a:xfrm>
            <a:off x="281353" y="2370222"/>
            <a:ext cx="3790800" cy="160930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1" u="none" strike="noStrike" cap="none" dirty="0">
                <a:solidFill>
                  <a:schemeClr val="dk1"/>
                </a:solidFill>
                <a:sym typeface="Calibri"/>
              </a:rPr>
              <a:t>School-wide</a:t>
            </a:r>
            <a:r>
              <a:rPr lang="en-US" sz="5400" b="0" i="0" u="none" strike="noStrike" cap="none" dirty="0">
                <a:solidFill>
                  <a:schemeClr val="dk1"/>
                </a:solidFill>
                <a:sym typeface="Calibri"/>
              </a:rPr>
              <a:t> </a:t>
            </a:r>
            <a:br>
              <a:rPr lang="en-US" sz="5400" b="0" i="0" u="none" strike="noStrike" cap="none" dirty="0">
                <a:solidFill>
                  <a:schemeClr val="dk1"/>
                </a:solidFill>
                <a:sym typeface="Calibri"/>
              </a:rPr>
            </a:br>
            <a:r>
              <a:rPr lang="en-US" sz="5400" b="0" i="0" u="none" strike="noStrike" cap="none" dirty="0">
                <a:solidFill>
                  <a:schemeClr val="dk1"/>
                </a:solidFill>
                <a:sym typeface="Calibri"/>
              </a:rPr>
              <a:t>Matrix</a:t>
            </a:r>
            <a:endParaRPr sz="5400" dirty="0"/>
          </a:p>
        </p:txBody>
      </p:sp>
    </p:spTree>
    <p:extLst>
      <p:ext uri="{BB962C8B-B14F-4D97-AF65-F5344CB8AC3E}">
        <p14:creationId xmlns:p14="http://schemas.microsoft.com/office/powerpoint/2010/main" val="270053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a:picLocks noGrp="1"/>
          </p:cNvPicPr>
          <p:nvPr>
            <p:ph type="body" idx="1"/>
          </p:nvPr>
        </p:nvPicPr>
        <p:blipFill rotWithShape="1">
          <a:blip r:embed="rId3">
            <a:alphaModFix/>
          </a:blip>
          <a:srcRect/>
          <a:stretch/>
        </p:blipFill>
        <p:spPr>
          <a:xfrm>
            <a:off x="4302369" y="691600"/>
            <a:ext cx="7353000" cy="5388000"/>
          </a:xfrm>
          <a:prstGeom prst="rect">
            <a:avLst/>
          </a:prstGeom>
          <a:noFill/>
          <a:ln>
            <a:noFill/>
          </a:ln>
        </p:spPr>
      </p:pic>
      <p:sp>
        <p:nvSpPr>
          <p:cNvPr id="4" name="Shape 178"/>
          <p:cNvSpPr txBox="1">
            <a:spLocks noGrp="1"/>
          </p:cNvSpPr>
          <p:nvPr>
            <p:ph type="ctrTitle"/>
          </p:nvPr>
        </p:nvSpPr>
        <p:spPr>
          <a:xfrm>
            <a:off x="266700" y="2653801"/>
            <a:ext cx="3720084" cy="146359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1" u="none" strike="noStrike" cap="none" dirty="0">
                <a:solidFill>
                  <a:schemeClr val="dk1"/>
                </a:solidFill>
                <a:sym typeface="Calibri"/>
              </a:rPr>
              <a:t>School-wide</a:t>
            </a:r>
            <a:r>
              <a:rPr lang="en-US" sz="5400" b="0" i="0" u="none" strike="noStrike" cap="none" dirty="0">
                <a:solidFill>
                  <a:schemeClr val="dk1"/>
                </a:solidFill>
                <a:sym typeface="Calibri"/>
              </a:rPr>
              <a:t> </a:t>
            </a:r>
            <a:br>
              <a:rPr lang="en-US" sz="5400" b="0" i="0" u="none" strike="noStrike" cap="none" dirty="0">
                <a:solidFill>
                  <a:schemeClr val="dk1"/>
                </a:solidFill>
                <a:sym typeface="Calibri"/>
              </a:rPr>
            </a:br>
            <a:r>
              <a:rPr lang="en-US" sz="5400" b="0" i="0" u="none" strike="noStrike" cap="none" dirty="0">
                <a:solidFill>
                  <a:schemeClr val="dk1"/>
                </a:solidFill>
                <a:sym typeface="Calibri"/>
              </a:rPr>
              <a:t>Matrix</a:t>
            </a:r>
            <a:endParaRPr sz="5400" dirty="0"/>
          </a:p>
        </p:txBody>
      </p:sp>
    </p:spTree>
    <p:extLst>
      <p:ext uri="{BB962C8B-B14F-4D97-AF65-F5344CB8AC3E}">
        <p14:creationId xmlns:p14="http://schemas.microsoft.com/office/powerpoint/2010/main" val="181068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78418119"/>
              </p:ext>
            </p:extLst>
          </p:nvPr>
        </p:nvGraphicFramePr>
        <p:xfrm>
          <a:off x="1956677" y="1792095"/>
          <a:ext cx="8784919" cy="4180880"/>
        </p:xfrm>
        <a:graphic>
          <a:graphicData uri="http://schemas.openxmlformats.org/drawingml/2006/table">
            <a:tbl>
              <a:tblPr firstRow="1" bandRow="1"/>
              <a:tblGrid>
                <a:gridCol w="2707546">
                  <a:extLst>
                    <a:ext uri="{9D8B030D-6E8A-4147-A177-3AD203B41FA5}">
                      <a16:colId xmlns:a16="http://schemas.microsoft.com/office/drawing/2014/main" val="20000"/>
                    </a:ext>
                  </a:extLst>
                </a:gridCol>
                <a:gridCol w="3175142">
                  <a:extLst>
                    <a:ext uri="{9D8B030D-6E8A-4147-A177-3AD203B41FA5}">
                      <a16:colId xmlns:a16="http://schemas.microsoft.com/office/drawing/2014/main" val="20001"/>
                    </a:ext>
                  </a:extLst>
                </a:gridCol>
                <a:gridCol w="2902231">
                  <a:extLst>
                    <a:ext uri="{9D8B030D-6E8A-4147-A177-3AD203B41FA5}">
                      <a16:colId xmlns:a16="http://schemas.microsoft.com/office/drawing/2014/main" val="20002"/>
                    </a:ext>
                  </a:extLst>
                </a:gridCol>
              </a:tblGrid>
              <a:tr h="1238300">
                <a:tc>
                  <a:txBody>
                    <a:bodyPr/>
                    <a:lstStyle/>
                    <a:p>
                      <a:pPr algn="ctr"/>
                      <a:r>
                        <a:rPr lang="en-US" sz="3000" b="1" dirty="0">
                          <a:latin typeface="Calibri" panose="020F0502020204030204" pitchFamily="34" charset="0"/>
                        </a:rPr>
                        <a:t>Be</a:t>
                      </a:r>
                    </a:p>
                    <a:p>
                      <a:pPr algn="ctr"/>
                      <a:r>
                        <a:rPr lang="en-US" sz="3000" b="1" dirty="0">
                          <a:latin typeface="Calibri" panose="020F0502020204030204" pitchFamily="34" charset="0"/>
                        </a:rPr>
                        <a:t> Respectful</a:t>
                      </a:r>
                    </a:p>
                  </a:txBody>
                  <a:tcPr/>
                </a:tc>
                <a:tc>
                  <a:txBody>
                    <a:bodyPr/>
                    <a:lstStyle/>
                    <a:p>
                      <a:pPr algn="ctr"/>
                      <a:r>
                        <a:rPr lang="en-US" sz="3000" b="1" dirty="0">
                          <a:latin typeface="Calibri" panose="020F0502020204030204" pitchFamily="34" charset="0"/>
                        </a:rPr>
                        <a:t>Be </a:t>
                      </a:r>
                    </a:p>
                    <a:p>
                      <a:pPr algn="ctr"/>
                      <a:r>
                        <a:rPr lang="en-US" sz="3000" b="1" dirty="0">
                          <a:latin typeface="Calibri" panose="020F0502020204030204" pitchFamily="34" charset="0"/>
                        </a:rPr>
                        <a:t>Responsible</a:t>
                      </a:r>
                    </a:p>
                  </a:txBody>
                  <a:tcPr/>
                </a:tc>
                <a:tc>
                  <a:txBody>
                    <a:bodyPr/>
                    <a:lstStyle/>
                    <a:p>
                      <a:pPr algn="ctr"/>
                      <a:r>
                        <a:rPr lang="en-US" sz="3000" b="1" dirty="0">
                          <a:latin typeface="Calibri" panose="020F0502020204030204" pitchFamily="34" charset="0"/>
                        </a:rPr>
                        <a:t>Be </a:t>
                      </a:r>
                    </a:p>
                    <a:p>
                      <a:pPr algn="ctr"/>
                      <a:r>
                        <a:rPr lang="en-US" sz="3000" b="1" dirty="0">
                          <a:latin typeface="Calibri" panose="020F0502020204030204" pitchFamily="34" charset="0"/>
                        </a:rPr>
                        <a:t>Safe</a:t>
                      </a:r>
                    </a:p>
                  </a:txBody>
                  <a:tcPr/>
                </a:tc>
                <a:extLst>
                  <a:ext uri="{0D108BD9-81ED-4DB2-BD59-A6C34878D82A}">
                    <a16:rowId xmlns:a16="http://schemas.microsoft.com/office/drawing/2014/main" val="10000"/>
                  </a:ext>
                </a:extLst>
              </a:tr>
              <a:tr h="993276">
                <a:tc>
                  <a:txBody>
                    <a:bodyPr/>
                    <a:lstStyle/>
                    <a:p>
                      <a:r>
                        <a:rPr lang="en-US" sz="2200" dirty="0">
                          <a:latin typeface="Calibri" panose="020F0502020204030204" pitchFamily="34" charset="0"/>
                        </a:rPr>
                        <a:t>Only eat</a:t>
                      </a:r>
                      <a:r>
                        <a:rPr lang="en-US" sz="2200" baseline="0" dirty="0">
                          <a:latin typeface="Calibri" panose="020F0502020204030204" pitchFamily="34" charset="0"/>
                        </a:rPr>
                        <a:t> the food on your plate</a:t>
                      </a:r>
                      <a:endParaRPr lang="en-US" sz="2200" dirty="0">
                        <a:latin typeface="Calibri" panose="020F0502020204030204" pitchFamily="34" charset="0"/>
                      </a:endParaRPr>
                    </a:p>
                  </a:txBody>
                  <a:tcPr/>
                </a:tc>
                <a:tc>
                  <a:txBody>
                    <a:bodyPr/>
                    <a:lstStyle/>
                    <a:p>
                      <a:r>
                        <a:rPr lang="en-US" sz="2200" dirty="0">
                          <a:latin typeface="Calibri" panose="020F0502020204030204" pitchFamily="34" charset="0"/>
                        </a:rPr>
                        <a:t>Wait</a:t>
                      </a:r>
                      <a:r>
                        <a:rPr lang="en-US" sz="2200" baseline="0" dirty="0">
                          <a:latin typeface="Calibri" panose="020F0502020204030204" pitchFamily="34" charset="0"/>
                        </a:rPr>
                        <a:t> your turn in line</a:t>
                      </a:r>
                      <a:endParaRPr lang="en-US" sz="2200" dirty="0">
                        <a:latin typeface="Calibri" panose="020F0502020204030204" pitchFamily="34" charset="0"/>
                      </a:endParaRPr>
                    </a:p>
                  </a:txBody>
                  <a:tcPr/>
                </a:tc>
                <a:tc>
                  <a:txBody>
                    <a:bodyPr/>
                    <a:lstStyle/>
                    <a:p>
                      <a:r>
                        <a:rPr lang="en-US" sz="2200" dirty="0">
                          <a:latin typeface="Calibri" panose="020F0502020204030204" pitchFamily="34" charset="0"/>
                        </a:rPr>
                        <a:t>Leave space between you and others (in</a:t>
                      </a:r>
                      <a:r>
                        <a:rPr lang="en-US" sz="2200" baseline="0" dirty="0">
                          <a:latin typeface="Calibri" panose="020F0502020204030204" pitchFamily="34" charset="0"/>
                        </a:rPr>
                        <a:t> line)</a:t>
                      </a:r>
                      <a:endParaRPr lang="en-US" sz="2200" dirty="0">
                        <a:latin typeface="Calibri" panose="020F0502020204030204" pitchFamily="34" charset="0"/>
                      </a:endParaRPr>
                    </a:p>
                  </a:txBody>
                  <a:tcPr/>
                </a:tc>
                <a:extLst>
                  <a:ext uri="{0D108BD9-81ED-4DB2-BD59-A6C34878D82A}">
                    <a16:rowId xmlns:a16="http://schemas.microsoft.com/office/drawing/2014/main" val="10001"/>
                  </a:ext>
                </a:extLst>
              </a:tr>
              <a:tr h="808248">
                <a:tc>
                  <a:txBody>
                    <a:bodyPr/>
                    <a:lstStyle/>
                    <a:p>
                      <a:r>
                        <a:rPr lang="en-US" sz="2200" dirty="0">
                          <a:latin typeface="Calibri" panose="020F0502020204030204" pitchFamily="34" charset="0"/>
                        </a:rPr>
                        <a:t>Clean up your area table and floor</a:t>
                      </a:r>
                    </a:p>
                  </a:txBody>
                  <a:tcPr/>
                </a:tc>
                <a:tc>
                  <a:txBody>
                    <a:bodyPr/>
                    <a:lstStyle/>
                    <a:p>
                      <a:r>
                        <a:rPr lang="en-US" sz="2200" dirty="0">
                          <a:latin typeface="Calibri" panose="020F0502020204030204" pitchFamily="34" charset="0"/>
                        </a:rPr>
                        <a:t>All food and drink stays in eating areas</a:t>
                      </a:r>
                    </a:p>
                  </a:txBody>
                  <a:tcPr/>
                </a:tc>
                <a:tc>
                  <a:txBody>
                    <a:bodyPr/>
                    <a:lstStyle/>
                    <a:p>
                      <a:r>
                        <a:rPr lang="en-US" sz="2200" dirty="0">
                          <a:latin typeface="Calibri" panose="020F0502020204030204" pitchFamily="34" charset="0"/>
                        </a:rPr>
                        <a:t>Walk</a:t>
                      </a:r>
                      <a:r>
                        <a:rPr lang="en-US" sz="2200" baseline="0" dirty="0">
                          <a:latin typeface="Calibri" panose="020F0502020204030204" pitchFamily="34" charset="0"/>
                        </a:rPr>
                        <a:t> at all times</a:t>
                      </a:r>
                      <a:endParaRPr lang="en-US" sz="2200" dirty="0">
                        <a:latin typeface="Calibri" panose="020F0502020204030204" pitchFamily="34" charset="0"/>
                      </a:endParaRPr>
                    </a:p>
                  </a:txBody>
                  <a:tcPr/>
                </a:tc>
                <a:extLst>
                  <a:ext uri="{0D108BD9-81ED-4DB2-BD59-A6C34878D82A}">
                    <a16:rowId xmlns:a16="http://schemas.microsoft.com/office/drawing/2014/main" val="10002"/>
                  </a:ext>
                </a:extLst>
              </a:tr>
              <a:tr h="1141056">
                <a:tc>
                  <a:txBody>
                    <a:bodyPr/>
                    <a:lstStyle/>
                    <a:p>
                      <a:r>
                        <a:rPr lang="en-US" sz="2200" dirty="0">
                          <a:latin typeface="Calibri" panose="020F0502020204030204" pitchFamily="34" charset="0"/>
                        </a:rPr>
                        <a:t>Listen to adults</a:t>
                      </a:r>
                    </a:p>
                  </a:txBody>
                  <a:tcPr/>
                </a:tc>
                <a:tc>
                  <a:txBody>
                    <a:bodyPr/>
                    <a:lstStyle/>
                    <a:p>
                      <a:r>
                        <a:rPr lang="en-US" sz="2200" dirty="0">
                          <a:latin typeface="Calibri" panose="020F0502020204030204" pitchFamily="34" charset="0"/>
                        </a:rPr>
                        <a:t>Pick up trash around you – even if left by others</a:t>
                      </a:r>
                    </a:p>
                  </a:txBody>
                  <a:tcPr/>
                </a:tc>
                <a:tc>
                  <a:txBody>
                    <a:bodyPr/>
                    <a:lstStyle/>
                    <a:p>
                      <a:r>
                        <a:rPr lang="en-US" sz="2200" dirty="0">
                          <a:latin typeface="Calibri" panose="020F0502020204030204" pitchFamily="34" charset="0"/>
                        </a:rPr>
                        <a:t>Keep all food off the floor</a:t>
                      </a:r>
                    </a:p>
                  </a:txBody>
                  <a:tcPr/>
                </a:tc>
                <a:extLst>
                  <a:ext uri="{0D108BD9-81ED-4DB2-BD59-A6C34878D82A}">
                    <a16:rowId xmlns:a16="http://schemas.microsoft.com/office/drawing/2014/main" val="10003"/>
                  </a:ext>
                </a:extLst>
              </a:tr>
            </a:tbl>
          </a:graphicData>
        </a:graphic>
      </p:graphicFrame>
      <p:pic>
        <p:nvPicPr>
          <p:cNvPr id="1026" name="Picture 2" descr="Image result for image of cartoon kid in cafe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16" y="442834"/>
            <a:ext cx="1349261" cy="1349261"/>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5770766" y="859422"/>
            <a:ext cx="6187585" cy="842755"/>
          </a:xfrm>
          <a:prstGeom prst="wedgeEllipseCallout">
            <a:avLst>
              <a:gd name="adj1" fmla="val -22029"/>
              <a:gd name="adj2" fmla="val 9390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Cafeteria Expectations</a:t>
            </a:r>
          </a:p>
        </p:txBody>
      </p:sp>
    </p:spTree>
    <p:extLst>
      <p:ext uri="{BB962C8B-B14F-4D97-AF65-F5344CB8AC3E}">
        <p14:creationId xmlns:p14="http://schemas.microsoft.com/office/powerpoint/2010/main" val="18167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t="5069" b="7226"/>
          <a:stretch/>
        </p:blipFill>
        <p:spPr>
          <a:xfrm>
            <a:off x="2938177" y="1273418"/>
            <a:ext cx="6559676" cy="4289791"/>
          </a:xfrm>
          <a:prstGeom prst="rect">
            <a:avLst/>
          </a:prstGeom>
          <a:noFill/>
          <a:ln>
            <a:noFill/>
          </a:ln>
        </p:spPr>
      </p:pic>
      <p:sp>
        <p:nvSpPr>
          <p:cNvPr id="3" name="Oval Callout 2"/>
          <p:cNvSpPr/>
          <p:nvPr/>
        </p:nvSpPr>
        <p:spPr>
          <a:xfrm>
            <a:off x="3209924" y="1071927"/>
            <a:ext cx="6016181" cy="771525"/>
          </a:xfrm>
          <a:prstGeom prst="wedgeEllipseCallout">
            <a:avLst>
              <a:gd name="adj1" fmla="val -22029"/>
              <a:gd name="adj2" fmla="val 9390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Assembly Expectations</a:t>
            </a:r>
          </a:p>
        </p:txBody>
      </p:sp>
    </p:spTree>
    <p:extLst>
      <p:ext uri="{BB962C8B-B14F-4D97-AF65-F5344CB8AC3E}">
        <p14:creationId xmlns:p14="http://schemas.microsoft.com/office/powerpoint/2010/main" val="335747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87" y="118241"/>
            <a:ext cx="8205584" cy="63406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772" y="665371"/>
            <a:ext cx="8783276" cy="4534533"/>
          </a:xfrm>
          <a:prstGeom prst="rect">
            <a:avLst/>
          </a:prstGeom>
        </p:spPr>
      </p:pic>
    </p:spTree>
    <p:extLst>
      <p:ext uri="{BB962C8B-B14F-4D97-AF65-F5344CB8AC3E}">
        <p14:creationId xmlns:p14="http://schemas.microsoft.com/office/powerpoint/2010/main" val="26273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a:stretch/>
        </p:blipFill>
        <p:spPr>
          <a:xfrm>
            <a:off x="3182025" y="1479914"/>
            <a:ext cx="5827950" cy="4370948"/>
          </a:xfrm>
          <a:prstGeom prst="rect">
            <a:avLst/>
          </a:prstGeom>
          <a:noFill/>
          <a:ln>
            <a:noFill/>
          </a:ln>
          <a:effectLst>
            <a:outerShdw blurRad="292100" dist="139700" dir="2700000" algn="tl" rotWithShape="0">
              <a:srgbClr val="333333">
                <a:alpha val="64705"/>
              </a:srgbClr>
            </a:outerShdw>
          </a:effectLst>
        </p:spPr>
      </p:pic>
      <p:sp>
        <p:nvSpPr>
          <p:cNvPr id="192" name="Shape 192"/>
          <p:cNvSpPr txBox="1">
            <a:spLocks noGrp="1"/>
          </p:cNvSpPr>
          <p:nvPr>
            <p:ph type="ctrTitle"/>
          </p:nvPr>
        </p:nvSpPr>
        <p:spPr>
          <a:xfrm>
            <a:off x="0" y="703385"/>
            <a:ext cx="12192000" cy="7765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Use Lots </a:t>
            </a:r>
            <a:r>
              <a:rPr lang="en-US" sz="5400" dirty="0"/>
              <a:t>O</a:t>
            </a:r>
            <a:r>
              <a:rPr lang="en-US" sz="5400" b="0" i="0" u="none" strike="noStrike" cap="none" dirty="0">
                <a:solidFill>
                  <a:schemeClr val="dk1"/>
                </a:solidFill>
                <a:latin typeface="Calibri"/>
                <a:ea typeface="Calibri"/>
                <a:cs typeface="Calibri"/>
                <a:sym typeface="Calibri"/>
              </a:rPr>
              <a:t>f </a:t>
            </a:r>
            <a:r>
              <a:rPr lang="en-US" sz="5400" dirty="0"/>
              <a:t>V</a:t>
            </a:r>
            <a:r>
              <a:rPr lang="en-US" sz="5400" b="0" i="0" u="none" strike="noStrike" cap="none" dirty="0">
                <a:solidFill>
                  <a:schemeClr val="dk1"/>
                </a:solidFill>
                <a:latin typeface="Calibri"/>
                <a:ea typeface="Calibri"/>
                <a:cs typeface="Calibri"/>
                <a:sym typeface="Calibri"/>
              </a:rPr>
              <a:t>isual </a:t>
            </a:r>
            <a:r>
              <a:rPr lang="en-US" sz="5400" dirty="0"/>
              <a:t>D</a:t>
            </a:r>
            <a:r>
              <a:rPr lang="en-US" sz="5400" b="0" i="0" u="none" strike="noStrike" cap="none" dirty="0">
                <a:solidFill>
                  <a:schemeClr val="dk1"/>
                </a:solidFill>
                <a:latin typeface="Calibri"/>
                <a:ea typeface="Calibri"/>
                <a:cs typeface="Calibri"/>
                <a:sym typeface="Calibri"/>
              </a:rPr>
              <a:t>isplays!</a:t>
            </a:r>
            <a:endParaRPr dirty="0"/>
          </a:p>
        </p:txBody>
      </p:sp>
    </p:spTree>
    <p:extLst>
      <p:ext uri="{BB962C8B-B14F-4D97-AF65-F5344CB8AC3E}">
        <p14:creationId xmlns:p14="http://schemas.microsoft.com/office/powerpoint/2010/main" val="399152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1183532" y="440136"/>
            <a:ext cx="4064574" cy="54194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9" name="Shape 199"/>
          <p:cNvPicPr preferRelativeResize="0"/>
          <p:nvPr/>
        </p:nvPicPr>
        <p:blipFill rotWithShape="1">
          <a:blip r:embed="rId4">
            <a:alphaModFix/>
          </a:blip>
          <a:srcRect/>
          <a:stretch/>
        </p:blipFill>
        <p:spPr>
          <a:xfrm>
            <a:off x="6002526" y="440136"/>
            <a:ext cx="4064575" cy="54194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23233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a:stretch/>
        </p:blipFill>
        <p:spPr>
          <a:xfrm>
            <a:off x="668340" y="842779"/>
            <a:ext cx="4872262" cy="4872262"/>
          </a:xfrm>
          <a:prstGeom prst="rect">
            <a:avLst/>
          </a:prstGeom>
          <a:noFill/>
          <a:ln>
            <a:noFill/>
          </a:ln>
          <a:effectLst>
            <a:outerShdw blurRad="292100" dist="139700" dir="2700000" algn="tl" rotWithShape="0">
              <a:srgbClr val="333333">
                <a:alpha val="64705"/>
              </a:srgbClr>
            </a:outerShdw>
          </a:effectLst>
        </p:spPr>
      </p:pic>
      <p:pic>
        <p:nvPicPr>
          <p:cNvPr id="206" name="Shape 206"/>
          <p:cNvPicPr preferRelativeResize="0"/>
          <p:nvPr/>
        </p:nvPicPr>
        <p:blipFill rotWithShape="1">
          <a:blip r:embed="rId4">
            <a:alphaModFix/>
          </a:blip>
          <a:srcRect/>
          <a:stretch/>
        </p:blipFill>
        <p:spPr>
          <a:xfrm>
            <a:off x="6679899" y="842779"/>
            <a:ext cx="4872262" cy="4872262"/>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093999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ctrTitle"/>
          </p:nvPr>
        </p:nvSpPr>
        <p:spPr>
          <a:xfrm>
            <a:off x="0" y="694592"/>
            <a:ext cx="12192000" cy="8921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Do It </a:t>
            </a:r>
            <a:r>
              <a:rPr lang="en-US" sz="5400" dirty="0"/>
              <a:t>W</a:t>
            </a:r>
            <a:r>
              <a:rPr lang="en-US" sz="5400" b="0" i="0" u="none" strike="noStrike" cap="none" dirty="0">
                <a:solidFill>
                  <a:schemeClr val="dk1"/>
                </a:solidFill>
                <a:latin typeface="Calibri"/>
                <a:ea typeface="Calibri"/>
                <a:cs typeface="Calibri"/>
                <a:sym typeface="Calibri"/>
              </a:rPr>
              <a:t>ith Fidelity!</a:t>
            </a:r>
            <a:endParaRPr sz="5400" dirty="0"/>
          </a:p>
        </p:txBody>
      </p:sp>
      <p:sp>
        <p:nvSpPr>
          <p:cNvPr id="213" name="Shape 213"/>
          <p:cNvSpPr txBox="1">
            <a:spLocks noGrp="1"/>
          </p:cNvSpPr>
          <p:nvPr>
            <p:ph type="body" idx="1"/>
          </p:nvPr>
        </p:nvSpPr>
        <p:spPr>
          <a:xfrm>
            <a:off x="805542" y="1988039"/>
            <a:ext cx="10624457"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ct val="1000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Section 1.3 Behavioral Expectations</a:t>
            </a:r>
            <a:endParaRPr dirty="0"/>
          </a:p>
        </p:txBody>
      </p:sp>
    </p:spTree>
    <p:extLst>
      <p:ext uri="{BB962C8B-B14F-4D97-AF65-F5344CB8AC3E}">
        <p14:creationId xmlns:p14="http://schemas.microsoft.com/office/powerpoint/2010/main" val="545364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0" y="666350"/>
            <a:ext cx="12192000" cy="74328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1.3 Behavioral Expectations</a:t>
            </a:r>
            <a:endParaRPr sz="5400" dirty="0"/>
          </a:p>
        </p:txBody>
      </p:sp>
      <p:graphicFrame>
        <p:nvGraphicFramePr>
          <p:cNvPr id="220" name="Shape 220"/>
          <p:cNvGraphicFramePr/>
          <p:nvPr>
            <p:extLst>
              <p:ext uri="{D42A27DB-BD31-4B8C-83A1-F6EECF244321}">
                <p14:modId xmlns:p14="http://schemas.microsoft.com/office/powerpoint/2010/main" val="2710539572"/>
              </p:ext>
            </p:extLst>
          </p:nvPr>
        </p:nvGraphicFramePr>
        <p:xfrm>
          <a:off x="91062" y="1696954"/>
          <a:ext cx="12021026" cy="1364510"/>
        </p:xfrm>
        <a:graphic>
          <a:graphicData uri="http://schemas.openxmlformats.org/drawingml/2006/table">
            <a:tbl>
              <a:tblPr>
                <a:noFill/>
              </a:tblPr>
              <a:tblGrid>
                <a:gridCol w="4528682">
                  <a:extLst>
                    <a:ext uri="{9D8B030D-6E8A-4147-A177-3AD203B41FA5}">
                      <a16:colId xmlns:a16="http://schemas.microsoft.com/office/drawing/2014/main" val="20000"/>
                    </a:ext>
                  </a:extLst>
                </a:gridCol>
                <a:gridCol w="2527831">
                  <a:extLst>
                    <a:ext uri="{9D8B030D-6E8A-4147-A177-3AD203B41FA5}">
                      <a16:colId xmlns:a16="http://schemas.microsoft.com/office/drawing/2014/main" val="20001"/>
                    </a:ext>
                  </a:extLst>
                </a:gridCol>
                <a:gridCol w="4964513">
                  <a:extLst>
                    <a:ext uri="{9D8B030D-6E8A-4147-A177-3AD203B41FA5}">
                      <a16:colId xmlns:a16="http://schemas.microsoft.com/office/drawing/2014/main" val="20002"/>
                    </a:ext>
                  </a:extLst>
                </a:gridCol>
              </a:tblGrid>
              <a:tr h="322818">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Feature</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Data Sources</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400" b="1" u="none" strike="noStrike" cap="none" dirty="0">
                          <a:latin typeface="Calibri"/>
                          <a:ea typeface="Calibri"/>
                          <a:cs typeface="Calibri"/>
                          <a:sym typeface="Calibri"/>
                        </a:rPr>
                        <a:t>Scoring Criteria</a:t>
                      </a:r>
                      <a:endParaRPr sz="24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998750">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0 = Not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1 = Partially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2 = Fully implemented</a:t>
                      </a:r>
                      <a:endParaRPr sz="20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1"/>
                  </a:ext>
                </a:extLst>
              </a:tr>
            </a:tbl>
          </a:graphicData>
        </a:graphic>
      </p:graphicFrame>
      <p:graphicFrame>
        <p:nvGraphicFramePr>
          <p:cNvPr id="221" name="Shape 221"/>
          <p:cNvGraphicFramePr/>
          <p:nvPr>
            <p:extLst>
              <p:ext uri="{D42A27DB-BD31-4B8C-83A1-F6EECF244321}">
                <p14:modId xmlns:p14="http://schemas.microsoft.com/office/powerpoint/2010/main" val="3835822484"/>
              </p:ext>
            </p:extLst>
          </p:nvPr>
        </p:nvGraphicFramePr>
        <p:xfrm>
          <a:off x="91062" y="3053792"/>
          <a:ext cx="12021025" cy="2955450"/>
        </p:xfrm>
        <a:graphic>
          <a:graphicData uri="http://schemas.openxmlformats.org/drawingml/2006/table">
            <a:tbl>
              <a:tblPr>
                <a:noFill/>
              </a:tblPr>
              <a:tblGrid>
                <a:gridCol w="4527400">
                  <a:extLst>
                    <a:ext uri="{9D8B030D-6E8A-4147-A177-3AD203B41FA5}">
                      <a16:colId xmlns:a16="http://schemas.microsoft.com/office/drawing/2014/main" val="20000"/>
                    </a:ext>
                  </a:extLst>
                </a:gridCol>
                <a:gridCol w="2531325">
                  <a:extLst>
                    <a:ext uri="{9D8B030D-6E8A-4147-A177-3AD203B41FA5}">
                      <a16:colId xmlns:a16="http://schemas.microsoft.com/office/drawing/2014/main" val="20001"/>
                    </a:ext>
                  </a:extLst>
                </a:gridCol>
                <a:gridCol w="4962300">
                  <a:extLst>
                    <a:ext uri="{9D8B030D-6E8A-4147-A177-3AD203B41FA5}">
                      <a16:colId xmlns:a16="http://schemas.microsoft.com/office/drawing/2014/main" val="20002"/>
                    </a:ext>
                  </a:extLst>
                </a:gridCol>
              </a:tblGrid>
              <a:tr h="2955450">
                <a:tc>
                  <a:txBody>
                    <a:bodyPr/>
                    <a:lstStyle/>
                    <a:p>
                      <a:pPr marL="0" marR="0" lvl="0" indent="0" algn="l" rtl="0">
                        <a:spcBef>
                          <a:spcPts val="0"/>
                        </a:spcBef>
                        <a:spcAft>
                          <a:spcPts val="0"/>
                        </a:spcAft>
                        <a:buClr>
                          <a:schemeClr val="dk1"/>
                        </a:buClr>
                        <a:buSzPts val="2200"/>
                        <a:buFont typeface="Calibri"/>
                        <a:buNone/>
                      </a:pPr>
                      <a:r>
                        <a:rPr lang="en-US" sz="1800" b="1" u="none" strike="noStrike" cap="none" dirty="0">
                          <a:latin typeface="Calibri"/>
                          <a:ea typeface="Calibri"/>
                          <a:cs typeface="Calibri"/>
                          <a:sym typeface="Calibri"/>
                        </a:rPr>
                        <a:t>1.3 Behavioral Expectations</a:t>
                      </a:r>
                      <a:r>
                        <a:rPr lang="en-US" sz="1800" u="none" strike="noStrike" cap="none" dirty="0">
                          <a:latin typeface="Calibri"/>
                          <a:ea typeface="Calibri"/>
                          <a:cs typeface="Calibri"/>
                          <a:sym typeface="Calibri"/>
                        </a:rPr>
                        <a:t>: School has five or fewer positively stated behavioral expectations and examples by setting/location for student and staff behaviors (i.e., school teaching matrix) defined and in place.</a:t>
                      </a:r>
                      <a:endParaRPr sz="18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TFI walkthrough tool</a:t>
                      </a:r>
                      <a:endParaRPr sz="1800" dirty="0"/>
                    </a:p>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Staff handbook</a:t>
                      </a:r>
                      <a:endParaRPr sz="1800" dirty="0"/>
                    </a:p>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Student handbook</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71145" marR="0" lvl="0" indent="-271145" algn="l" rtl="0">
                        <a:spcBef>
                          <a:spcPts val="0"/>
                        </a:spcBef>
                        <a:spcAft>
                          <a:spcPts val="0"/>
                        </a:spcAft>
                        <a:buNone/>
                      </a:pPr>
                      <a:r>
                        <a:rPr lang="en-US" sz="1800" u="none" strike="noStrike" cap="none" dirty="0">
                          <a:latin typeface="Calibri"/>
                          <a:ea typeface="Calibri"/>
                          <a:cs typeface="Calibri"/>
                          <a:sym typeface="Calibri"/>
                        </a:rPr>
                        <a:t>0 = Behavioral expectations have not been identified, are not all positive, or are more than five in number.</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1 = Behavioral expectations identified but may not include a matrix or be posted.</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2 = Five or fewer behavioral expectations exist that are positive, posted, and identified for specific settings (i.e., matrix) AND at least 90% of staff can list at least 67% of the expectations.</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22" name="Shape 222"/>
          <p:cNvSpPr/>
          <p:nvPr/>
        </p:nvSpPr>
        <p:spPr>
          <a:xfrm>
            <a:off x="1749938" y="4531517"/>
            <a:ext cx="5171700" cy="142020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u="none" strike="noStrike" cap="none" dirty="0">
                <a:solidFill>
                  <a:schemeClr val="dk1"/>
                </a:solidFill>
                <a:latin typeface="Calibri"/>
                <a:ea typeface="Calibri"/>
                <a:cs typeface="Calibri"/>
                <a:sym typeface="Calibri"/>
              </a:rPr>
              <a:t>Main Idea: </a:t>
            </a:r>
            <a:r>
              <a:rPr lang="en-US" sz="2200" b="0" i="0" u="none" strike="noStrike" cap="none" dirty="0">
                <a:solidFill>
                  <a:schemeClr val="dk1"/>
                </a:solidFill>
                <a:latin typeface="Calibri"/>
                <a:ea typeface="Calibri"/>
                <a:cs typeface="Calibri"/>
                <a:sym typeface="Calibri"/>
              </a:rPr>
              <a:t>Having school-wide, positive expectations is among the best ways to establish a positive social culture.</a:t>
            </a:r>
            <a:endParaRPr dirty="0"/>
          </a:p>
        </p:txBody>
      </p:sp>
      <p:sp>
        <p:nvSpPr>
          <p:cNvPr id="223" name="Shape 223"/>
          <p:cNvSpPr txBox="1"/>
          <p:nvPr/>
        </p:nvSpPr>
        <p:spPr>
          <a:xfrm>
            <a:off x="9213612" y="1358400"/>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spTree>
    <p:extLst>
      <p:ext uri="{BB962C8B-B14F-4D97-AF65-F5344CB8AC3E}">
        <p14:creationId xmlns:p14="http://schemas.microsoft.com/office/powerpoint/2010/main" val="258076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Purpose Of Expectations</a:t>
            </a:r>
            <a:endParaRPr sz="5400" dirty="0"/>
          </a:p>
        </p:txBody>
      </p:sp>
      <p:sp>
        <p:nvSpPr>
          <p:cNvPr id="45" name="Shape 45"/>
          <p:cNvSpPr txBox="1">
            <a:spLocks noGrp="1"/>
          </p:cNvSpPr>
          <p:nvPr>
            <p:ph type="body" idx="1"/>
          </p:nvPr>
        </p:nvSpPr>
        <p:spPr>
          <a:xfrm>
            <a:off x="914400" y="1935284"/>
            <a:ext cx="10374086" cy="3325813"/>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 </a:t>
            </a:r>
            <a:r>
              <a:rPr lang="en-US" b="0" i="0" u="none" strike="noStrike" cap="none" dirty="0">
                <a:solidFill>
                  <a:schemeClr val="dk1"/>
                </a:solidFill>
                <a:sym typeface="Calibri"/>
              </a:rPr>
              <a:t>Express beliefs/vision/mission of your school.</a:t>
            </a:r>
            <a:endParaRPr dirty="0"/>
          </a:p>
          <a:p>
            <a:pPr marL="228600" marR="0" lvl="0" indent="-228600" algn="l" rtl="0">
              <a:spcAft>
                <a:spcPts val="0"/>
              </a:spcAft>
              <a:buClr>
                <a:schemeClr val="dk1"/>
              </a:buClr>
              <a:buSzPts val="3200"/>
              <a:buFont typeface="Arial"/>
              <a:buChar char="•"/>
            </a:pPr>
            <a:r>
              <a:rPr lang="en-US" b="0" i="0" u="none" strike="noStrike" cap="none" dirty="0">
                <a:solidFill>
                  <a:schemeClr val="dk1"/>
                </a:solidFill>
                <a:sym typeface="Calibri"/>
              </a:rPr>
              <a:t> Define how everyone should treat each other.</a:t>
            </a:r>
            <a:endParaRPr dirty="0"/>
          </a:p>
          <a:p>
            <a:pPr marL="228600" marR="0" lvl="0" indent="-228600" algn="l" rtl="0">
              <a:spcAft>
                <a:spcPts val="0"/>
              </a:spcAft>
              <a:buClr>
                <a:schemeClr val="dk1"/>
              </a:buClr>
              <a:buSzPts val="3200"/>
              <a:buFont typeface="Arial"/>
              <a:buChar char="•"/>
            </a:pPr>
            <a:r>
              <a:rPr lang="en-US" b="0" i="0" u="none" strike="noStrike" cap="none" dirty="0">
                <a:solidFill>
                  <a:schemeClr val="dk1"/>
                </a:solidFill>
                <a:sym typeface="Calibri"/>
              </a:rPr>
              <a:t> Establish a basis for </a:t>
            </a:r>
            <a:r>
              <a:rPr lang="en-US" b="0" i="0" u="none" strike="noStrike" cap="none" dirty="0">
                <a:solidFill>
                  <a:schemeClr val="tx1"/>
                </a:solidFill>
                <a:sym typeface="Calibri"/>
              </a:rPr>
              <a:t>teaching</a:t>
            </a:r>
            <a:r>
              <a:rPr lang="en-US" b="0" i="0" u="none" strike="noStrike" cap="none" dirty="0">
                <a:solidFill>
                  <a:schemeClr val="dk1"/>
                </a:solidFill>
                <a:sym typeface="Calibri"/>
              </a:rPr>
              <a:t> behavior.</a:t>
            </a:r>
            <a:endParaRPr dirty="0"/>
          </a:p>
          <a:p>
            <a:pPr marL="228600" marR="0" lvl="0" indent="-25400" algn="l" rtl="0">
              <a:spcAft>
                <a:spcPts val="0"/>
              </a:spcAft>
              <a:buClr>
                <a:schemeClr val="dk1"/>
              </a:buClr>
              <a:buSzPts val="3200"/>
              <a:buFont typeface="Arial"/>
              <a:buNone/>
            </a:pPr>
            <a:endParaRPr sz="3200" b="0" i="0" u="none" strike="noStrike" cap="none"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907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0" y="712177"/>
            <a:ext cx="12192000" cy="6793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dirty="0"/>
              <a:t>S</a:t>
            </a:r>
            <a:r>
              <a:rPr lang="en-US" sz="5400" b="0" i="0" u="none" strike="noStrike" cap="none" dirty="0">
                <a:solidFill>
                  <a:schemeClr val="dk1"/>
                </a:solidFill>
                <a:sym typeface="Calibri"/>
              </a:rPr>
              <a:t>ummary</a:t>
            </a:r>
            <a:endParaRPr sz="5400" dirty="0"/>
          </a:p>
        </p:txBody>
      </p:sp>
      <p:sp>
        <p:nvSpPr>
          <p:cNvPr id="230" name="Shape 230"/>
          <p:cNvSpPr txBox="1">
            <a:spLocks noGrp="1"/>
          </p:cNvSpPr>
          <p:nvPr>
            <p:ph type="body" idx="1"/>
          </p:nvPr>
        </p:nvSpPr>
        <p:spPr>
          <a:xfrm>
            <a:off x="642257" y="1391493"/>
            <a:ext cx="10842172" cy="455210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Make a </a:t>
            </a:r>
            <a:r>
              <a:rPr lang="en-US" dirty="0">
                <a:solidFill>
                  <a:schemeClr val="tx1"/>
                </a:solidFill>
                <a:sym typeface="Calibri"/>
              </a:rPr>
              <a:t>commitment to proactive/preventive discipline.</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Assess your current situation.</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Assess student behavioral data.</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Collaborate to determine behavior goals.</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Choose three to five overarching behavioral expectations.</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Create </a:t>
            </a:r>
            <a:r>
              <a:rPr lang="en-US" dirty="0">
                <a:solidFill>
                  <a:schemeClr val="tx1"/>
                </a:solidFill>
              </a:rPr>
              <a:t>b</a:t>
            </a:r>
            <a:r>
              <a:rPr lang="en-US" dirty="0">
                <a:solidFill>
                  <a:schemeClr val="tx1"/>
                </a:solidFill>
                <a:sym typeface="Calibri"/>
              </a:rPr>
              <a:t>ehavioral rules for all settings.</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Create visual displays throughout school.</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Use TFI to measure fidelity.</a:t>
            </a:r>
            <a:endParaRPr dirty="0">
              <a:solidFill>
                <a:schemeClr val="tx1"/>
              </a:solidFill>
            </a:endParaRPr>
          </a:p>
        </p:txBody>
      </p:sp>
    </p:spTree>
    <p:extLst>
      <p:ext uri="{BB962C8B-B14F-4D97-AF65-F5344CB8AC3E}">
        <p14:creationId xmlns:p14="http://schemas.microsoft.com/office/powerpoint/2010/main" val="422302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0" y="729761"/>
            <a:ext cx="12192000" cy="826895"/>
          </a:xfrm>
          <a:prstGeom prst="rect">
            <a:avLst/>
          </a:prstGeom>
          <a:noFill/>
          <a:ln>
            <a:noFill/>
          </a:ln>
        </p:spPr>
        <p:txBody>
          <a:bodyPr vert="horz" wrap="square" lIns="0" tIns="0" rIns="0" bIns="0" rtlCol="0" anchor="b" anchorCtr="0">
            <a:noAutofit/>
          </a:bodyPr>
          <a:lstStyle/>
          <a:p>
            <a:pPr algn="ctr">
              <a:buSzPct val="25000"/>
            </a:pPr>
            <a:r>
              <a:rPr lang="en-US" sz="5400" dirty="0">
                <a:solidFill>
                  <a:schemeClr val="tx1"/>
                </a:solidFill>
                <a:latin typeface="Calibri" panose="020F0502020204030204" pitchFamily="34" charset="0"/>
                <a:cs typeface="Leelawadee" panose="020B0502040204020203" pitchFamily="34" charset="-34"/>
              </a:rPr>
              <a:t>Without</a:t>
            </a:r>
            <a:r>
              <a:rPr lang="en-US" sz="5400" dirty="0">
                <a:latin typeface="Calibri" panose="020F0502020204030204" pitchFamily="34" charset="0"/>
                <a:cs typeface="Leelawadee" panose="020B0502040204020203" pitchFamily="34" charset="-34"/>
              </a:rPr>
              <a:t> Clear Behavioral Expectations…</a:t>
            </a:r>
          </a:p>
        </p:txBody>
      </p:sp>
      <p:sp>
        <p:nvSpPr>
          <p:cNvPr id="855" name="Shape 855"/>
          <p:cNvSpPr txBox="1">
            <a:spLocks noGrp="1"/>
          </p:cNvSpPr>
          <p:nvPr>
            <p:ph type="body" idx="1"/>
          </p:nvPr>
        </p:nvSpPr>
        <p:spPr>
          <a:xfrm>
            <a:off x="827313" y="1967418"/>
            <a:ext cx="10428515" cy="3442781"/>
          </a:xfrm>
          <a:prstGeom prst="rect">
            <a:avLst/>
          </a:prstGeom>
          <a:noFill/>
          <a:ln>
            <a:noFill/>
          </a:ln>
        </p:spPr>
        <p:txBody>
          <a:bodyPr wrap="square" lIns="91425" tIns="45700" rIns="91425" bIns="45700" anchor="t" anchorCtr="0">
            <a:noAutofit/>
          </a:bodyPr>
          <a:lstStyle/>
          <a:p>
            <a:pPr indent="-457200">
              <a:buSzPct val="100000"/>
              <a:buFont typeface="Arial" panose="020B0604020202020204" pitchFamily="34" charset="0"/>
              <a:buChar char="•"/>
            </a:pPr>
            <a:r>
              <a:rPr lang="en-US" dirty="0">
                <a:latin typeface="Calibri" panose="020F0502020204030204" pitchFamily="34" charset="0"/>
                <a:cs typeface="Leelawadee" panose="020B0502040204020203" pitchFamily="34" charset="-34"/>
              </a:rPr>
              <a:t>Teachers individually determine acceptable social behavior.</a:t>
            </a:r>
          </a:p>
          <a:p>
            <a:pPr indent="-457200">
              <a:buSzPct val="100000"/>
              <a:buFont typeface="Arial" panose="020B0604020202020204" pitchFamily="34" charset="0"/>
              <a:buChar char="•"/>
            </a:pPr>
            <a:r>
              <a:rPr lang="en-US" dirty="0">
                <a:latin typeface="Calibri" panose="020F0502020204030204" pitchFamily="34" charset="0"/>
                <a:cs typeface="Leelawadee" panose="020B0502040204020203" pitchFamily="34" charset="-34"/>
              </a:rPr>
              <a:t>There is inconsistent teaching and monitoring.</a:t>
            </a:r>
          </a:p>
          <a:p>
            <a:pPr indent="-457200">
              <a:buSzPct val="100000"/>
              <a:buFont typeface="Arial" panose="020B0604020202020204" pitchFamily="34" charset="0"/>
              <a:buChar char="•"/>
            </a:pPr>
            <a:endParaRPr lang="en-US" dirty="0">
              <a:latin typeface="Calibri" panose="020F0502020204030204" pitchFamily="34" charset="0"/>
              <a:cs typeface="Leelawadee" panose="020B0502040204020203" pitchFamily="34" charset="-34"/>
            </a:endParaRPr>
          </a:p>
          <a:p>
            <a:pPr marL="0" indent="0">
              <a:buSzPct val="100000"/>
              <a:buNone/>
            </a:pPr>
            <a:r>
              <a:rPr lang="en-US" dirty="0">
                <a:latin typeface="Calibri" panose="020F0502020204030204" pitchFamily="34" charset="0"/>
                <a:cs typeface="Leelawadee" panose="020B0502040204020203" pitchFamily="34" charset="-34"/>
              </a:rPr>
              <a:t>Cannot teach correct behavior without clear, consistent expectations</a:t>
            </a:r>
          </a:p>
        </p:txBody>
      </p:sp>
    </p:spTree>
    <p:extLst>
      <p:ext uri="{BB962C8B-B14F-4D97-AF65-F5344CB8AC3E}">
        <p14:creationId xmlns:p14="http://schemas.microsoft.com/office/powerpoint/2010/main" val="3941055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anim calcmode="lin" valueType="num">
                                      <p:cBhvr additive="base">
                                        <p:cTn id="7" dur="500" fill="hold"/>
                                        <p:tgtEl>
                                          <p:spTgt spid="8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5">
                                            <p:txEl>
                                              <p:pRg st="1" end="1"/>
                                            </p:txEl>
                                          </p:spTgt>
                                        </p:tgtEl>
                                        <p:attrNameLst>
                                          <p:attrName>style.visibility</p:attrName>
                                        </p:attrNameLst>
                                      </p:cBhvr>
                                      <p:to>
                                        <p:strVal val="visible"/>
                                      </p:to>
                                    </p:set>
                                    <p:anim calcmode="lin" valueType="num">
                                      <p:cBhvr additive="base">
                                        <p:cTn id="13" dur="500" fill="hold"/>
                                        <p:tgtEl>
                                          <p:spTgt spid="8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anim calcmode="lin" valueType="num">
                                      <p:cBhvr additive="base">
                                        <p:cTn id="19" dur="500" fill="hold"/>
                                        <p:tgtEl>
                                          <p:spTgt spid="8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0" y="729761"/>
            <a:ext cx="12192000" cy="8802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5400" u="none" strike="noStrike" cap="none" dirty="0">
                <a:solidFill>
                  <a:schemeClr val="dk1"/>
                </a:solidFill>
                <a:sym typeface="Calibri"/>
              </a:rPr>
              <a:t>Start By </a:t>
            </a:r>
            <a:r>
              <a:rPr lang="en-US" sz="5400" dirty="0"/>
              <a:t>M</a:t>
            </a:r>
            <a:r>
              <a:rPr lang="en-US" sz="5400" u="none" strike="noStrike" cap="none" dirty="0">
                <a:solidFill>
                  <a:schemeClr val="dk1"/>
                </a:solidFill>
                <a:sym typeface="Calibri"/>
              </a:rPr>
              <a:t>aking </a:t>
            </a:r>
            <a:r>
              <a:rPr lang="en-US" sz="5400" dirty="0"/>
              <a:t>A</a:t>
            </a:r>
            <a:r>
              <a:rPr lang="en-US" sz="5400" u="none" strike="noStrike" cap="none" dirty="0">
                <a:solidFill>
                  <a:schemeClr val="dk1"/>
                </a:solidFill>
                <a:sym typeface="Calibri"/>
              </a:rPr>
              <a:t> </a:t>
            </a:r>
            <a:r>
              <a:rPr lang="en-US" sz="5400" dirty="0"/>
              <a:t>C</a:t>
            </a:r>
            <a:r>
              <a:rPr lang="en-US" sz="5400" u="none" strike="noStrike" cap="none" dirty="0">
                <a:solidFill>
                  <a:schemeClr val="dk1"/>
                </a:solidFill>
                <a:sym typeface="Calibri"/>
              </a:rPr>
              <a:t>ommitment </a:t>
            </a:r>
            <a:r>
              <a:rPr lang="en-US" sz="5400" dirty="0"/>
              <a:t>T</a:t>
            </a:r>
            <a:r>
              <a:rPr lang="en-US" sz="5400" u="none" strike="noStrike" cap="none" dirty="0">
                <a:solidFill>
                  <a:schemeClr val="dk1"/>
                </a:solidFill>
                <a:sym typeface="Calibri"/>
              </a:rPr>
              <a:t>o</a:t>
            </a:r>
            <a:r>
              <a:rPr lang="en-US" sz="5400" u="none" strike="noStrike" cap="none" dirty="0">
                <a:solidFill>
                  <a:schemeClr val="tx1"/>
                </a:solidFill>
                <a:sym typeface="Calibri"/>
              </a:rPr>
              <a:t>:</a:t>
            </a:r>
            <a:endParaRPr sz="5400" dirty="0">
              <a:solidFill>
                <a:schemeClr val="tx1"/>
              </a:solidFill>
            </a:endParaRPr>
          </a:p>
        </p:txBody>
      </p:sp>
      <p:sp>
        <p:nvSpPr>
          <p:cNvPr id="52" name="Shape 52"/>
          <p:cNvSpPr txBox="1">
            <a:spLocks noGrp="1"/>
          </p:cNvSpPr>
          <p:nvPr>
            <p:ph type="body" idx="1"/>
          </p:nvPr>
        </p:nvSpPr>
        <p:spPr>
          <a:xfrm>
            <a:off x="707571" y="1935285"/>
            <a:ext cx="10983686" cy="3647831"/>
          </a:xfrm>
          <a:prstGeom prst="rect">
            <a:avLst/>
          </a:prstGeom>
          <a:noFill/>
          <a:ln>
            <a:noFill/>
          </a:ln>
        </p:spPr>
        <p:txBody>
          <a:bodyPr spcFirstLastPara="1" wrap="square" lIns="91425" tIns="45700" rIns="91425" bIns="45700" anchor="t" anchorCtr="0">
            <a:noAutofit/>
          </a:bodyPr>
          <a:lstStyle/>
          <a:p>
            <a:pPr marL="228600" lvl="0" indent="-228600">
              <a:buSzPts val="3600"/>
            </a:pPr>
            <a:r>
              <a:rPr lang="en-US" dirty="0"/>
              <a:t>Address </a:t>
            </a:r>
            <a:r>
              <a:rPr lang="en-US" b="1" i="1" dirty="0"/>
              <a:t>school-wide issues</a:t>
            </a:r>
          </a:p>
          <a:p>
            <a:pPr marL="228600" lvl="0" indent="-228600">
              <a:buSzPts val="3600"/>
            </a:pPr>
            <a:r>
              <a:rPr lang="en-US" dirty="0"/>
              <a:t>Develop specific</a:t>
            </a:r>
            <a:r>
              <a:rPr lang="en-US" dirty="0">
                <a:solidFill>
                  <a:schemeClr val="tx1"/>
                </a:solidFill>
              </a:rPr>
              <a:t>, positively stated values</a:t>
            </a:r>
            <a:r>
              <a:rPr lang="en-US" dirty="0">
                <a:solidFill>
                  <a:srgbClr val="FF0000"/>
                </a:solidFill>
              </a:rPr>
              <a:t> </a:t>
            </a:r>
          </a:p>
          <a:p>
            <a:pPr marL="685800" lvl="1" indent="-228600">
              <a:spcBef>
                <a:spcPts val="1000"/>
              </a:spcBef>
              <a:buSzPts val="3200"/>
            </a:pPr>
            <a:r>
              <a:rPr lang="en-US" sz="2600" b="0" i="0" u="none" strike="noStrike" cap="none" dirty="0">
                <a:solidFill>
                  <a:schemeClr val="dk1"/>
                </a:solidFill>
                <a:sym typeface="Calibri"/>
              </a:rPr>
              <a:t>Proactive/preventive discipline </a:t>
            </a:r>
            <a:endParaRPr sz="2600" dirty="0"/>
          </a:p>
          <a:p>
            <a:pPr marL="685800" lvl="1" indent="-228600">
              <a:spcBef>
                <a:spcPts val="1000"/>
              </a:spcBef>
              <a:buSzPts val="3200"/>
            </a:pPr>
            <a:r>
              <a:rPr lang="en-US" sz="2600" b="0" i="0" u="none" strike="noStrike" cap="none" dirty="0">
                <a:solidFill>
                  <a:schemeClr val="dk1"/>
                </a:solidFill>
                <a:sym typeface="Calibri"/>
              </a:rPr>
              <a:t>Common language </a:t>
            </a:r>
            <a:endParaRPr sz="2600" dirty="0"/>
          </a:p>
          <a:p>
            <a:pPr marL="228600" marR="0" lvl="0" indent="-228600" algn="l" rtl="0">
              <a:lnSpc>
                <a:spcPct val="90000"/>
              </a:lnSpc>
              <a:spcAft>
                <a:spcPts val="0"/>
              </a:spcAft>
              <a:buClr>
                <a:schemeClr val="dk1"/>
              </a:buClr>
              <a:buSzPts val="3200"/>
              <a:buFont typeface="Arial"/>
              <a:buChar char="•"/>
            </a:pPr>
            <a:r>
              <a:rPr lang="en-US" b="0" i="0" u="none" strike="noStrike" cap="none" dirty="0">
                <a:solidFill>
                  <a:schemeClr val="dk1"/>
                </a:solidFill>
                <a:sym typeface="Calibri"/>
              </a:rPr>
              <a:t>Create predictable environment</a:t>
            </a:r>
            <a:endParaRPr dirty="0"/>
          </a:p>
          <a:p>
            <a:pPr marL="228600" marR="0" lvl="0" indent="-228600" algn="l" rtl="0">
              <a:lnSpc>
                <a:spcPct val="90000"/>
              </a:lnSpc>
              <a:spcAft>
                <a:spcPts val="0"/>
              </a:spcAft>
              <a:buClr>
                <a:schemeClr val="dk1"/>
              </a:buClr>
              <a:buSzPts val="3200"/>
              <a:buFont typeface="Arial"/>
              <a:buChar char="•"/>
            </a:pPr>
            <a:r>
              <a:rPr lang="en-US" b="0" i="0" u="none" strike="noStrike" cap="none" dirty="0">
                <a:solidFill>
                  <a:schemeClr val="tx1"/>
                </a:solidFill>
                <a:sym typeface="Calibri"/>
              </a:rPr>
              <a:t>Ensure support from administration</a:t>
            </a:r>
            <a:endParaRPr dirty="0">
              <a:solidFill>
                <a:schemeClr val="tx1"/>
              </a:solidFill>
            </a:endParaRPr>
          </a:p>
        </p:txBody>
      </p:sp>
    </p:spTree>
    <p:extLst>
      <p:ext uri="{BB962C8B-B14F-4D97-AF65-F5344CB8AC3E}">
        <p14:creationId xmlns:p14="http://schemas.microsoft.com/office/powerpoint/2010/main" val="18961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additive="base">
                                        <p:cTn id="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anim calcmode="lin" valueType="num">
                                      <p:cBhvr additive="base">
                                        <p:cTn id="13"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 calcmode="lin" valueType="num">
                                      <p:cBhvr additive="base">
                                        <p:cTn id="17"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
                                            <p:txEl>
                                              <p:pRg st="3" end="3"/>
                                            </p:txEl>
                                          </p:spTgt>
                                        </p:tgtEl>
                                        <p:attrNameLst>
                                          <p:attrName>style.visibility</p:attrName>
                                        </p:attrNameLst>
                                      </p:cBhvr>
                                      <p:to>
                                        <p:strVal val="visible"/>
                                      </p:to>
                                    </p:set>
                                    <p:anim calcmode="lin" valueType="num">
                                      <p:cBhvr additive="base">
                                        <p:cTn id="21"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
                                            <p:txEl>
                                              <p:pRg st="4" end="4"/>
                                            </p:txEl>
                                          </p:spTgt>
                                        </p:tgtEl>
                                        <p:attrNameLst>
                                          <p:attrName>style.visibility</p:attrName>
                                        </p:attrNameLst>
                                      </p:cBhvr>
                                      <p:to>
                                        <p:strVal val="visible"/>
                                      </p:to>
                                    </p:set>
                                    <p:anim calcmode="lin" valueType="num">
                                      <p:cBhvr additive="base">
                                        <p:cTn id="27" dur="500" fill="hold"/>
                                        <p:tgtEl>
                                          <p:spTgt spid="5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2">
                                            <p:txEl>
                                              <p:pRg st="5" end="5"/>
                                            </p:txEl>
                                          </p:spTgt>
                                        </p:tgtEl>
                                        <p:attrNameLst>
                                          <p:attrName>style.visibility</p:attrName>
                                        </p:attrNameLst>
                                      </p:cBhvr>
                                      <p:to>
                                        <p:strVal val="visible"/>
                                      </p:to>
                                    </p:set>
                                    <p:anim calcmode="lin" valueType="num">
                                      <p:cBhvr additive="base">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lstStyle/>
          <a:p>
            <a:r>
              <a:rPr lang="en-US" sz="5400" dirty="0"/>
              <a:t>Critical Considerations</a:t>
            </a:r>
          </a:p>
        </p:txBody>
      </p:sp>
      <p:sp>
        <p:nvSpPr>
          <p:cNvPr id="3" name="Text Placeholder 2"/>
          <p:cNvSpPr>
            <a:spLocks noGrp="1"/>
          </p:cNvSpPr>
          <p:nvPr>
            <p:ph type="body" idx="1"/>
          </p:nvPr>
        </p:nvSpPr>
        <p:spPr>
          <a:xfrm>
            <a:off x="761999" y="1891323"/>
            <a:ext cx="10711543" cy="3325813"/>
          </a:xfrm>
        </p:spPr>
        <p:txBody>
          <a:bodyPr/>
          <a:lstStyle/>
          <a:p>
            <a:pPr>
              <a:buSzPct val="100000"/>
            </a:pPr>
            <a:r>
              <a:rPr lang="en-US" dirty="0"/>
              <a:t>Your school’s mission or vision </a:t>
            </a:r>
          </a:p>
          <a:p>
            <a:pPr>
              <a:buSzPct val="100000"/>
            </a:pPr>
            <a:r>
              <a:rPr lang="en-US" dirty="0"/>
              <a:t>Your school’s </a:t>
            </a:r>
            <a:r>
              <a:rPr lang="en-US" dirty="0">
                <a:solidFill>
                  <a:schemeClr val="tx1"/>
                </a:solidFill>
              </a:rPr>
              <a:t>values</a:t>
            </a:r>
          </a:p>
          <a:p>
            <a:pPr>
              <a:buSzPct val="100000"/>
            </a:pPr>
            <a:r>
              <a:rPr lang="en-US" dirty="0">
                <a:solidFill>
                  <a:schemeClr val="tx1"/>
                </a:solidFill>
              </a:rPr>
              <a:t>Your school culture and climate</a:t>
            </a:r>
          </a:p>
          <a:p>
            <a:pPr>
              <a:buSzPct val="100000"/>
            </a:pPr>
            <a:r>
              <a:rPr lang="en-US" dirty="0">
                <a:solidFill>
                  <a:schemeClr val="tx1"/>
                </a:solidFill>
              </a:rPr>
              <a:t>Your students’ behavior</a:t>
            </a:r>
          </a:p>
        </p:txBody>
      </p:sp>
    </p:spTree>
    <p:extLst>
      <p:ext uri="{BB962C8B-B14F-4D97-AF65-F5344CB8AC3E}">
        <p14:creationId xmlns:p14="http://schemas.microsoft.com/office/powerpoint/2010/main" val="380484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0" y="720968"/>
            <a:ext cx="12192000" cy="96631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5400"/>
              <a:buFont typeface="Calibri"/>
              <a:buNone/>
            </a:pPr>
            <a:r>
              <a:rPr lang="en-US" sz="5400" b="1" i="0" u="none" strike="noStrike" cap="none" dirty="0">
                <a:solidFill>
                  <a:srgbClr val="00B050"/>
                </a:solidFill>
                <a:sym typeface="Calibri"/>
              </a:rPr>
              <a:t> </a:t>
            </a:r>
            <a:r>
              <a:rPr lang="en-US" sz="5400" i="0" u="none" strike="noStrike" cap="none" dirty="0">
                <a:solidFill>
                  <a:schemeClr val="tx1"/>
                </a:solidFill>
                <a:sym typeface="Calibri"/>
              </a:rPr>
              <a:t>What Are </a:t>
            </a:r>
            <a:r>
              <a:rPr lang="en-US" sz="5400" dirty="0">
                <a:solidFill>
                  <a:schemeClr val="tx1"/>
                </a:solidFill>
              </a:rPr>
              <a:t>Y</a:t>
            </a:r>
            <a:r>
              <a:rPr lang="en-US" sz="5400" i="0" u="none" strike="noStrike" cap="none" dirty="0">
                <a:solidFill>
                  <a:schemeClr val="tx1"/>
                </a:solidFill>
                <a:sym typeface="Calibri"/>
              </a:rPr>
              <a:t>our </a:t>
            </a:r>
            <a:r>
              <a:rPr lang="en-US" sz="5400" dirty="0">
                <a:solidFill>
                  <a:schemeClr val="tx1"/>
                </a:solidFill>
              </a:rPr>
              <a:t>S</a:t>
            </a:r>
            <a:r>
              <a:rPr lang="en-US" sz="5400" i="0" u="none" strike="noStrike" cap="none" dirty="0">
                <a:solidFill>
                  <a:schemeClr val="tx1"/>
                </a:solidFill>
                <a:sym typeface="Calibri"/>
              </a:rPr>
              <a:t>chool’s </a:t>
            </a:r>
            <a:r>
              <a:rPr lang="en-US" sz="5400" dirty="0">
                <a:solidFill>
                  <a:schemeClr val="tx1"/>
                </a:solidFill>
              </a:rPr>
              <a:t>V</a:t>
            </a:r>
            <a:r>
              <a:rPr lang="en-US" sz="5400" i="0" u="none" strike="noStrike" cap="none" dirty="0">
                <a:solidFill>
                  <a:schemeClr val="tx1"/>
                </a:solidFill>
                <a:sym typeface="Calibri"/>
              </a:rPr>
              <a:t>alues?</a:t>
            </a:r>
            <a:endParaRPr sz="5400" dirty="0">
              <a:solidFill>
                <a:schemeClr val="tx1"/>
              </a:solidFill>
            </a:endParaRPr>
          </a:p>
        </p:txBody>
      </p:sp>
      <p:sp>
        <p:nvSpPr>
          <p:cNvPr id="59" name="Shape 59"/>
          <p:cNvSpPr txBox="1">
            <a:spLocks noGrp="1"/>
          </p:cNvSpPr>
          <p:nvPr>
            <p:ph type="body" idx="1"/>
          </p:nvPr>
        </p:nvSpPr>
        <p:spPr>
          <a:xfrm>
            <a:off x="696687" y="2075962"/>
            <a:ext cx="10700656"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None/>
            </a:pPr>
            <a:r>
              <a:rPr lang="en-US" b="0" i="0" u="none" strike="noStrike" cap="none" dirty="0">
                <a:solidFill>
                  <a:schemeClr val="dk1"/>
                </a:solidFill>
                <a:sym typeface="Calibri"/>
              </a:rPr>
              <a:t>Based on your school’s mission or vision statement, what </a:t>
            </a:r>
            <a:r>
              <a:rPr lang="en-US" b="1" i="1" u="none" strike="noStrike" cap="none" dirty="0">
                <a:solidFill>
                  <a:schemeClr val="dk1"/>
                </a:solidFill>
                <a:sym typeface="Calibri"/>
              </a:rPr>
              <a:t>values</a:t>
            </a:r>
            <a:r>
              <a:rPr lang="en-US" b="0" i="0" u="none" strike="noStrike" cap="none" dirty="0">
                <a:solidFill>
                  <a:schemeClr val="dk1"/>
                </a:solidFill>
                <a:sym typeface="Calibri"/>
              </a:rPr>
              <a:t> are most important?</a:t>
            </a:r>
            <a:endParaRPr dirty="0"/>
          </a:p>
          <a:p>
            <a:pPr marL="692150" marR="0" lvl="0" indent="-514350" algn="l" rtl="0">
              <a:lnSpc>
                <a:spcPct val="90000"/>
              </a:lnSpc>
              <a:spcBef>
                <a:spcPts val="1000"/>
              </a:spcBef>
              <a:spcAft>
                <a:spcPts val="0"/>
              </a:spcAft>
              <a:buClr>
                <a:schemeClr val="dk1"/>
              </a:buClr>
              <a:buSzPts val="2800"/>
              <a:buFont typeface="+mj-lt"/>
              <a:buAutoNum type="arabicPeriod"/>
            </a:pPr>
            <a:endParaRPr b="0" i="0" u="none" strike="noStrike" cap="none" dirty="0">
              <a:solidFill>
                <a:schemeClr val="dk1"/>
              </a:solidFill>
              <a:sym typeface="Calibri"/>
            </a:endParaRPr>
          </a:p>
          <a:p>
            <a:pPr marL="0" marR="0" lvl="0" indent="0" algn="l" rtl="0">
              <a:lnSpc>
                <a:spcPct val="90000"/>
              </a:lnSpc>
              <a:spcBef>
                <a:spcPts val="1000"/>
              </a:spcBef>
              <a:spcAft>
                <a:spcPts val="0"/>
              </a:spcAft>
              <a:buClr>
                <a:schemeClr val="dk1"/>
              </a:buClr>
              <a:buSzPts val="28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226385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0" y="745483"/>
            <a:ext cx="12192000" cy="827400"/>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Example</a:t>
            </a:r>
            <a:endParaRPr sz="5400" b="0" i="0" u="none" strike="noStrike" cap="none" dirty="0">
              <a:solidFill>
                <a:schemeClr val="dk1"/>
              </a:solidFill>
              <a:latin typeface="Calibri"/>
              <a:ea typeface="Calibri"/>
              <a:cs typeface="Calibri"/>
              <a:sym typeface="Calibri"/>
            </a:endParaRPr>
          </a:p>
        </p:txBody>
      </p:sp>
      <p:pic>
        <p:nvPicPr>
          <p:cNvPr id="69" name="Shape 69"/>
          <p:cNvPicPr preferRelativeResize="0">
            <a:picLocks noGrp="1"/>
          </p:cNvPicPr>
          <p:nvPr>
            <p:ph type="body" idx="1"/>
          </p:nvPr>
        </p:nvPicPr>
        <p:blipFill rotWithShape="1">
          <a:blip r:embed="rId3">
            <a:alphaModFix/>
          </a:blip>
          <a:srcRect/>
          <a:stretch/>
        </p:blipFill>
        <p:spPr>
          <a:xfrm>
            <a:off x="2972550" y="1681740"/>
            <a:ext cx="6246900" cy="4184100"/>
          </a:xfrm>
          <a:prstGeom prst="rect">
            <a:avLst/>
          </a:prstGeom>
          <a:noFill/>
          <a:ln>
            <a:noFill/>
          </a:ln>
        </p:spPr>
      </p:pic>
    </p:spTree>
    <p:extLst>
      <p:ext uri="{BB962C8B-B14F-4D97-AF65-F5344CB8AC3E}">
        <p14:creationId xmlns:p14="http://schemas.microsoft.com/office/powerpoint/2010/main" val="256919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lstStyle/>
          <a:p>
            <a:r>
              <a:rPr lang="en-US" sz="5400" dirty="0"/>
              <a:t>From The Example</a:t>
            </a:r>
          </a:p>
        </p:txBody>
      </p:sp>
      <p:sp>
        <p:nvSpPr>
          <p:cNvPr id="3" name="Text Placeholder 2"/>
          <p:cNvSpPr>
            <a:spLocks noGrp="1"/>
          </p:cNvSpPr>
          <p:nvPr>
            <p:ph type="body" idx="1"/>
          </p:nvPr>
        </p:nvSpPr>
        <p:spPr>
          <a:xfrm>
            <a:off x="947058" y="1785816"/>
            <a:ext cx="10189028" cy="3940070"/>
          </a:xfrm>
        </p:spPr>
        <p:txBody>
          <a:bodyPr/>
          <a:lstStyle/>
          <a:p>
            <a:pPr marL="50800" indent="0">
              <a:buNone/>
            </a:pPr>
            <a:r>
              <a:rPr lang="en-US" dirty="0"/>
              <a:t>Values are clear.</a:t>
            </a:r>
          </a:p>
          <a:p>
            <a:pPr marL="50800" indent="0">
              <a:buNone/>
            </a:pPr>
            <a:endParaRPr lang="en-US" dirty="0"/>
          </a:p>
          <a:p>
            <a:pPr marL="1022350" lvl="1" indent="-514350">
              <a:spcBef>
                <a:spcPts val="1000"/>
              </a:spcBef>
              <a:buSzPct val="100000"/>
              <a:buAutoNum type="arabicPeriod"/>
            </a:pPr>
            <a:r>
              <a:rPr lang="en-US" sz="2800" dirty="0"/>
              <a:t>Responsible</a:t>
            </a:r>
          </a:p>
          <a:p>
            <a:pPr marL="1022350" lvl="1" indent="-514350">
              <a:spcBef>
                <a:spcPts val="1000"/>
              </a:spcBef>
              <a:buSzPct val="100000"/>
              <a:buAutoNum type="arabicPeriod"/>
            </a:pPr>
            <a:r>
              <a:rPr lang="en-US" sz="2800" dirty="0"/>
              <a:t>Independent</a:t>
            </a:r>
          </a:p>
          <a:p>
            <a:pPr marL="1022350" lvl="1" indent="-514350">
              <a:spcBef>
                <a:spcPts val="1000"/>
              </a:spcBef>
              <a:buSzPct val="100000"/>
              <a:buAutoNum type="arabicPeriod"/>
            </a:pPr>
            <a:r>
              <a:rPr lang="en-US" sz="2800" dirty="0"/>
              <a:t>Skillful</a:t>
            </a:r>
          </a:p>
          <a:p>
            <a:pPr marL="1022350" lvl="1" indent="-514350">
              <a:spcBef>
                <a:spcPts val="1000"/>
              </a:spcBef>
              <a:buSzPct val="100000"/>
              <a:buAutoNum type="arabicPeriod"/>
            </a:pPr>
            <a:r>
              <a:rPr lang="en-US" sz="2800" dirty="0"/>
              <a:t>Growth Oriented</a:t>
            </a:r>
          </a:p>
          <a:p>
            <a:pPr marL="1022350" lvl="1" indent="-514350">
              <a:spcBef>
                <a:spcPts val="1000"/>
              </a:spcBef>
              <a:buSzPct val="100000"/>
              <a:buAutoNum type="arabicPeriod"/>
            </a:pPr>
            <a:r>
              <a:rPr lang="en-US" sz="2800" dirty="0"/>
              <a:t>Learning Oriented</a:t>
            </a:r>
          </a:p>
        </p:txBody>
      </p:sp>
    </p:spTree>
    <p:extLst>
      <p:ext uri="{BB962C8B-B14F-4D97-AF65-F5344CB8AC3E}">
        <p14:creationId xmlns:p14="http://schemas.microsoft.com/office/powerpoint/2010/main" val="40490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3351</TotalTime>
  <Words>2484</Words>
  <Application>Microsoft Macintosh PowerPoint</Application>
  <PresentationFormat>Widescreen</PresentationFormat>
  <Paragraphs>243</Paragraphs>
  <Slides>30</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Calibri Light</vt:lpstr>
      <vt:lpstr>Franklin Gothic</vt:lpstr>
      <vt:lpstr>Leelawadee</vt:lpstr>
      <vt:lpstr>Noto Sans Symbols</vt:lpstr>
      <vt:lpstr>Title</vt:lpstr>
      <vt:lpstr>Office Theme</vt:lpstr>
      <vt:lpstr>Section</vt:lpstr>
      <vt:lpstr>Developing PBIS Behavioral Expectations</vt:lpstr>
      <vt:lpstr>Behavioral Expectations</vt:lpstr>
      <vt:lpstr>Purpose Of Expectations</vt:lpstr>
      <vt:lpstr>Without Clear Behavioral Expectations…</vt:lpstr>
      <vt:lpstr>Start By Making A Commitment To:</vt:lpstr>
      <vt:lpstr>Critical Considerations</vt:lpstr>
      <vt:lpstr> What Are Your School’s Values?</vt:lpstr>
      <vt:lpstr>Example</vt:lpstr>
      <vt:lpstr>From The Example</vt:lpstr>
      <vt:lpstr>Think About Your School Environment</vt:lpstr>
      <vt:lpstr>How Is Behavior In Your School?</vt:lpstr>
      <vt:lpstr>Guiding Questions  To Create Behavioral Expectations</vt:lpstr>
      <vt:lpstr>Examples Of Expectations</vt:lpstr>
      <vt:lpstr>Examples</vt:lpstr>
      <vt:lpstr>PowerPoint Presentation</vt:lpstr>
      <vt:lpstr>Collaborate! </vt:lpstr>
      <vt:lpstr>Turning Expectations Into Behaviors</vt:lpstr>
      <vt:lpstr>Expectations vs. Behavior Rules</vt:lpstr>
      <vt:lpstr>Guidelines For Defining Behaviors</vt:lpstr>
      <vt:lpstr>School-wide  Matrix</vt:lpstr>
      <vt:lpstr>School-wide  Matrix</vt:lpstr>
      <vt:lpstr>PowerPoint Presentation</vt:lpstr>
      <vt:lpstr>PowerPoint Presentation</vt:lpstr>
      <vt:lpstr>PowerPoint Presentation</vt:lpstr>
      <vt:lpstr>Use Lots Of Visual Displays!</vt:lpstr>
      <vt:lpstr>PowerPoint Presentation</vt:lpstr>
      <vt:lpstr>PowerPoint Presentation</vt:lpstr>
      <vt:lpstr>Do It With Fidelity!</vt:lpstr>
      <vt:lpstr>1.3 Behavioral Expectations</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53</cp:revision>
  <cp:lastPrinted>2018-05-07T15:49:38Z</cp:lastPrinted>
  <dcterms:created xsi:type="dcterms:W3CDTF">2017-02-07T17:36:58Z</dcterms:created>
  <dcterms:modified xsi:type="dcterms:W3CDTF">2021-04-08T16:29:37Z</dcterms:modified>
</cp:coreProperties>
</file>