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37"/>
  </p:notesMasterIdLst>
  <p:handoutMasterIdLst>
    <p:handoutMasterId r:id="rId38"/>
  </p:handoutMasterIdLst>
  <p:sldIdLst>
    <p:sldId id="257" r:id="rId4"/>
    <p:sldId id="291"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58"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knowles@arkansas.gov" initials="s" lastIdx="1" clrIdx="0">
    <p:extLst/>
  </p:cmAuthor>
  <p:cmAuthor id="2" name="suzanne.knowles@arkansas.gov" initials="s [2]" lastIdx="1" clrIdx="1">
    <p:extLst/>
  </p:cmAuthor>
  <p:cmAuthor id="3" name="suzanne.knowles@arkansas.gov" initials="s [3]" lastIdx="1" clrIdx="2">
    <p:extLst/>
  </p:cmAuthor>
  <p:cmAuthor id="4" name="suzanne.knowles@arkansas.gov" initials="s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8162" autoAdjust="0"/>
  </p:normalViewPr>
  <p:slideViewPr>
    <p:cSldViewPr snapToGrid="0">
      <p:cViewPr varScale="1">
        <p:scale>
          <a:sx n="101" d="100"/>
          <a:sy n="101" d="100"/>
        </p:scale>
        <p:origin x="1616" y="1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4/8/21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4/8/21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This module will give an overview of PBIS and the benefits that can be gained from implementing this framework. In subsequent modules, we will talk in more detail about each of the components.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99812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Shape 9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process of organizing the school environment involves putting </a:t>
            </a:r>
            <a:r>
              <a:rPr lang="en-US" sz="1200" b="0" i="0" u="sng" strike="noStrike" cap="none" dirty="0">
                <a:solidFill>
                  <a:schemeClr val="dk1"/>
                </a:solidFill>
                <a:latin typeface="Calibri"/>
                <a:ea typeface="Calibri"/>
                <a:cs typeface="Calibri"/>
                <a:sym typeface="Calibri"/>
              </a:rPr>
              <a:t>systems</a:t>
            </a:r>
            <a:r>
              <a:rPr lang="en-US" sz="1200" b="0" i="0" u="none" strike="noStrike" cap="none" dirty="0">
                <a:solidFill>
                  <a:schemeClr val="dk1"/>
                </a:solidFill>
                <a:latin typeface="Calibri"/>
                <a:ea typeface="Calibri"/>
                <a:cs typeface="Calibri"/>
                <a:sym typeface="Calibri"/>
              </a:rPr>
              <a:t> in place to support staff as they put </a:t>
            </a:r>
            <a:r>
              <a:rPr lang="en-US" sz="1200" b="0" i="0" u="sng" strike="noStrike" cap="none" dirty="0">
                <a:solidFill>
                  <a:schemeClr val="dk1"/>
                </a:solidFill>
                <a:latin typeface="Calibri"/>
                <a:ea typeface="Calibri"/>
                <a:cs typeface="Calibri"/>
                <a:sym typeface="Calibri"/>
              </a:rPr>
              <a:t>practices</a:t>
            </a:r>
            <a:r>
              <a:rPr lang="en-US" sz="1200" b="0" i="0" u="none" strike="noStrike" cap="none" dirty="0">
                <a:solidFill>
                  <a:schemeClr val="dk1"/>
                </a:solidFill>
                <a:latin typeface="Calibri"/>
                <a:ea typeface="Calibri"/>
                <a:cs typeface="Calibri"/>
                <a:sym typeface="Calibri"/>
              </a:rPr>
              <a:t> into place to support the students.</a:t>
            </a:r>
            <a:endParaRPr dirty="0"/>
          </a:p>
        </p:txBody>
      </p:sp>
      <p:sp>
        <p:nvSpPr>
          <p:cNvPr id="100" name="Shape 10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673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questions for schools to keep in mind as they go through the process of implementing PBIS. The critical one is the outcomes question — PBIS needs to start with goals</a:t>
            </a:r>
            <a:r>
              <a:rPr lang="en-US" sz="1200" b="0" i="0" u="none" strike="noStrike" cap="none" baseline="0" dirty="0">
                <a:solidFill>
                  <a:schemeClr val="dk1"/>
                </a:solidFill>
                <a:latin typeface="Calibri"/>
                <a:ea typeface="Calibri"/>
                <a:cs typeface="Calibri"/>
                <a:sym typeface="Calibri"/>
              </a:rPr>
              <a:t> and </a:t>
            </a:r>
            <a:r>
              <a:rPr lang="en-US" sz="1200" b="0" i="0" u="none" strike="noStrike" cap="none" dirty="0">
                <a:solidFill>
                  <a:schemeClr val="dk1"/>
                </a:solidFill>
                <a:latin typeface="Calibri"/>
                <a:ea typeface="Calibri"/>
                <a:cs typeface="Calibri"/>
                <a:sym typeface="Calibri"/>
              </a:rPr>
              <a:t>outcomes, not processes.</a:t>
            </a:r>
            <a:endParaRPr sz="1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55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an illustration of what we discussed in the last couple slides. It shows how everything works together. </a:t>
            </a:r>
            <a:endParaRPr sz="1200" b="0" i="0" u="none" strike="noStrike" cap="none" dirty="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79266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Shape 1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PBIS framework provides three levels of interventions, which is optimal for giving students the best opportunity to succeed. Not all students that are making mistakes need individual interventions. PBIS provides a continuum of interventions matched to the needs of the students.</a:t>
            </a: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44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illustration describes the three tiers of intervention for PBIS (same for RTI, in general). This pyramid has become an iconic symbol in PBIS implementation. We call these levels of prevention because the goal is to prevent students from making more mistakes or escalating in behavior. Note how the tiers overlap – they are not separate. Students receiving Tier II or Tier III interventions are still receiving Tier I support. </a:t>
            </a:r>
            <a:endParaRPr sz="1200" b="0" i="0" u="none" strike="noStrike" cap="none" dirty="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880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 universal tier for behavior will give the school predictability and consistency.</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It’s important to have consistency in how behavior is addressed with ALL students. Think of Tier I of PBIS as general instruction in behavior for all students. </a:t>
            </a:r>
            <a:endParaRPr dirty="0"/>
          </a:p>
        </p:txBody>
      </p:sp>
      <p:sp>
        <p:nvSpPr>
          <p:cNvPr id="147" name="Shape 1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3423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Shape 15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Sometimes we assume that students ought to know the behavioral expectations, especially at the secondary level; however, if expectations vary from location to location, and if they are vastly different from the expectations at home, then we can’t assume students know what the expectations are. This is why consistency and teaching the expectations are important.</a:t>
            </a:r>
          </a:p>
        </p:txBody>
      </p:sp>
      <p:sp>
        <p:nvSpPr>
          <p:cNvPr id="154" name="Shape 15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876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a quote from Tom </a:t>
            </a:r>
            <a:r>
              <a:rPr lang="en-US" sz="1200" b="0" i="0" u="none" strike="noStrike" cap="none" dirty="0" err="1">
                <a:solidFill>
                  <a:schemeClr val="dk1"/>
                </a:solidFill>
                <a:latin typeface="Calibri"/>
                <a:ea typeface="Calibri"/>
                <a:cs typeface="Calibri"/>
                <a:sym typeface="Calibri"/>
              </a:rPr>
              <a:t>Herner</a:t>
            </a:r>
            <a:r>
              <a:rPr lang="en-US" sz="1200" b="0" i="0" u="none" strike="noStrike" cap="none" dirty="0">
                <a:solidFill>
                  <a:schemeClr val="dk1"/>
                </a:solidFill>
                <a:latin typeface="Calibri"/>
                <a:ea typeface="Calibri"/>
                <a:cs typeface="Calibri"/>
                <a:sym typeface="Calibri"/>
              </a:rPr>
              <a:t>, President of NASDE, 1998. We can’t just expect students to know what behavior to use if we don’t teach them first.</a:t>
            </a:r>
            <a:endParaRPr dirty="0"/>
          </a:p>
        </p:txBody>
      </p:sp>
      <p:sp>
        <p:nvSpPr>
          <p:cNvPr id="161" name="Shape 1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046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Now we will look at the core elements that make up Tier I of the PBIS framework. We will go into more detail about all of these components in future modules.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18</a:t>
            </a:fld>
            <a:endParaRPr lang="en-US"/>
          </a:p>
        </p:txBody>
      </p:sp>
    </p:spTree>
    <p:extLst>
      <p:ext uri="{BB962C8B-B14F-4D97-AF65-F5344CB8AC3E}">
        <p14:creationId xmlns:p14="http://schemas.microsoft.com/office/powerpoint/2010/main" val="1848784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Shape 17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School staff have to commit to change before they can expect students to change. The school will have a representative leadership team that will collaborate to determine what behavior is expected, how it will be taught to the students, and how student behavior will be addressed (both appropriate and inappropriate). The team will be using data to action plan and progress monitor.</a:t>
            </a:r>
            <a:endParaRPr sz="1200" b="0" i="0" u="none" strike="noStrike" cap="none" dirty="0">
              <a:solidFill>
                <a:schemeClr val="dk1"/>
              </a:solidFill>
              <a:latin typeface="Calibri"/>
              <a:ea typeface="Calibri"/>
              <a:cs typeface="Calibri"/>
              <a:sym typeface="Calibri"/>
            </a:endParaRPr>
          </a:p>
        </p:txBody>
      </p:sp>
      <p:sp>
        <p:nvSpPr>
          <p:cNvPr id="174" name="Shape 17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632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Before diving in with a new initiative, it’s important to understand what the goals are and how it will improve outcomes at your school.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a:t>
            </a:fld>
            <a:endParaRPr lang="en-US"/>
          </a:p>
        </p:txBody>
      </p:sp>
    </p:spTree>
    <p:extLst>
      <p:ext uri="{BB962C8B-B14F-4D97-AF65-F5344CB8AC3E}">
        <p14:creationId xmlns:p14="http://schemas.microsoft.com/office/powerpoint/2010/main" val="3180887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any organization to be successful, everyone has to be on board with the same goals. Schools need to have these conversations among all staff and decide what EVERYONE will be committed to achieving. This is the first step in beginning to develop the PBIS action plan.</a:t>
            </a:r>
            <a:endParaRPr sz="1200" b="0" i="0" u="none" strike="noStrike" cap="none" dirty="0">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985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Shape 20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key to successful, sustained implementation of any initiative is a great leadership team!!!</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It’s important to make sure that the team reflects the school’s makeup and includes people with diverse skills that will keep the efforts spread out instead of putting the burden on one or two people. </a:t>
            </a:r>
            <a:endParaRPr sz="1200" b="0" i="0" u="none" strike="noStrike" cap="none" dirty="0">
              <a:solidFill>
                <a:schemeClr val="dk1"/>
              </a:solidFill>
              <a:latin typeface="Calibri"/>
              <a:ea typeface="Calibri"/>
              <a:cs typeface="Calibri"/>
              <a:sym typeface="Calibri"/>
            </a:endParaRPr>
          </a:p>
        </p:txBody>
      </p:sp>
      <p:sp>
        <p:nvSpPr>
          <p:cNvPr id="205" name="Shape 20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8213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 with academics, schools need a universal tier where core education takes place. By educating and reinforcing all students, they will make fewer mistakes and teachers will spend less time on office referrals. </a:t>
            </a:r>
            <a:endParaRPr sz="1200" b="0" i="0" u="none" strike="noStrike" cap="none"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82362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the heart of Tier I – the behavior education curriculum you will implement. The behavior education begins with deciding what behaviors you WANT to see from your students. You will be creating common language that describes how you want students to behave (tell students what TO DO) in all areas of the school, and you will teach and model this behavior. Don’t just give students a handbook and wait for them to make a mistake. Teach first!</a:t>
            </a:r>
            <a:endParaRPr sz="1200" b="0" i="0" u="none" strike="noStrike" cap="none" dirty="0">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48058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Shape 22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Giving feedback is critical if you want students to continue to do something correctly or if you want them to know that they have made a mistake and need to make a correction.</a:t>
            </a:r>
            <a:endParaRPr dirty="0"/>
          </a:p>
        </p:txBody>
      </p:sp>
      <p:sp>
        <p:nvSpPr>
          <p:cNvPr id="228" name="Shape 22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6310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Shape 23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PBIS framework not only emphasizes teaching appropriate behavior, but also emphasizes using consistent responses to student behavior, both appropriate and inappropriate. Teams will be developing practices that encourage students to follow the expectations, as well as consistent consequences that will discourage them from not following the expectations.</a:t>
            </a:r>
            <a:endParaRPr dirty="0"/>
          </a:p>
        </p:txBody>
      </p:sp>
      <p:sp>
        <p:nvSpPr>
          <p:cNvPr id="235" name="Shape 23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230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Shape 2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 is important to have accurate, regularly reported discipline data to make decisions about student behavior and how to address it. It is also important to know if your action plan is showing success and is being carried out the way you intended. Examples of ways to evaluate progress include</a:t>
            </a:r>
            <a:r>
              <a:rPr lang="en-US" sz="1200" b="0" i="0" u="none" strike="noStrike" cap="none" baseline="0" dirty="0">
                <a:solidFill>
                  <a:schemeClr val="dk1"/>
                </a:solidFill>
                <a:latin typeface="Calibri"/>
                <a:ea typeface="Calibri"/>
                <a:cs typeface="Calibri"/>
                <a:sym typeface="Calibri"/>
              </a:rPr>
              <a:t> the following:</a:t>
            </a:r>
            <a:r>
              <a:rPr lang="en-US" sz="1200" b="0" i="0" u="none" strike="noStrike" cap="none" dirty="0">
                <a:solidFill>
                  <a:schemeClr val="dk1"/>
                </a:solidFill>
                <a:latin typeface="Calibri"/>
                <a:ea typeface="Calibri"/>
                <a:cs typeface="Calibri"/>
                <a:sym typeface="Calibri"/>
              </a:rPr>
              <a:t> discipline data; surveys for staff, students, and parents; and student success indicators (grades, test scores, etc.).</a:t>
            </a:r>
            <a:endParaRPr sz="1200" b="0" i="0" u="none" strike="noStrike" cap="none" dirty="0">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64376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Shape 2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Introduce teams to the TFI, as this is what will be used to guide implementation. The</a:t>
            </a:r>
            <a:r>
              <a:rPr lang="en-US" sz="1200" b="0" i="0" u="none" strike="noStrike" cap="none" baseline="0" dirty="0">
                <a:solidFill>
                  <a:schemeClr val="dk1"/>
                </a:solidFill>
                <a:latin typeface="Calibri"/>
                <a:ea typeface="Calibri"/>
                <a:cs typeface="Calibri"/>
                <a:sym typeface="Calibri"/>
              </a:rPr>
              <a:t> TFI is a v</a:t>
            </a:r>
            <a:r>
              <a:rPr lang="en-US" sz="1200" b="0" i="0" u="none" strike="noStrike" cap="none" dirty="0">
                <a:solidFill>
                  <a:schemeClr val="dk1"/>
                </a:solidFill>
                <a:latin typeface="Calibri"/>
                <a:ea typeface="Calibri"/>
                <a:cs typeface="Calibri"/>
                <a:sym typeface="Calibri"/>
              </a:rPr>
              <a:t>alid, reliable, efficient measure of PBIS implementation. Introduce the SAS as staff survey of how things are working in school. Remind them that there are data they already likely monitor.</a:t>
            </a:r>
            <a:endParaRPr sz="1200" b="0" i="0" u="none" strike="noStrike" cap="none" dirty="0">
              <a:solidFill>
                <a:schemeClr val="dk1"/>
              </a:solidFill>
              <a:latin typeface="Calibri"/>
              <a:ea typeface="Calibri"/>
              <a:cs typeface="Calibri"/>
              <a:sym typeface="Calibri"/>
            </a:endParaRPr>
          </a:p>
        </p:txBody>
      </p:sp>
      <p:sp>
        <p:nvSpPr>
          <p:cNvPr id="250" name="Shape 2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725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Because students spend so much time in the classroom, it’s essential that the same philosophy used school-wide is used at the classroom level.</a:t>
            </a:r>
            <a:endParaRPr sz="1200" b="0" i="0" u="none" strike="noStrike" cap="none" dirty="0">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41687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Shape 2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Begin to wrap up – give attendees encouragement and instructions for next steps.</a:t>
            </a:r>
            <a:endParaRPr dirty="0"/>
          </a:p>
        </p:txBody>
      </p:sp>
      <p:sp>
        <p:nvSpPr>
          <p:cNvPr id="264" name="Shape 2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159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Shape 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trainees think about what their purpose is in thinking about changing their school. If there is no goal, something new may not be helpful, and there is no clear way of developing and measuring objectives. If things are going well already, change may not be warranted. Educators undoubtedly have big goals and want to make a difference, but sometimes the environment and student behavior don’t make it easy. Unwanted behavior can be distracting for everyone and cuts into valuable teaching time. PBIS can help make the school environment more conducive to learning and helping students succeed.</a:t>
            </a:r>
            <a:endParaRPr dirty="0"/>
          </a:p>
        </p:txBody>
      </p:sp>
      <p:sp>
        <p:nvSpPr>
          <p:cNvPr id="48" name="Shape 4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150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Schools/districts can spend the first</a:t>
            </a:r>
            <a:r>
              <a:rPr lang="en-US" baseline="0" dirty="0"/>
              <a:t> year planning for implementation of PBIS. Full implementation of Tier I practices can take between three to five years.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47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implementation is done in stages. This is an ongoing process, so schools will always be looking for ways to improve to make things easier for staff. </a:t>
            </a:r>
            <a:endParaRPr dirty="0"/>
          </a:p>
        </p:txBody>
      </p:sp>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0628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Shape 2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is a framework being implemented in schools across the country, and there are regional networks, state teams, and a national organization that support schools in this process. The national and regional organizations are always looking for ways to improve and will continue to offer strategies as they are developed. There are state, regional, and national conferences and forums offered yearly as well.</a:t>
            </a:r>
            <a:endParaRPr dirty="0"/>
          </a:p>
        </p:txBody>
      </p:sp>
      <p:sp>
        <p:nvSpPr>
          <p:cNvPr id="270" name="Shape 2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9833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Shape 27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little inspiration now! There are additional modules that will give more in-depth information. </a:t>
            </a:r>
            <a:endParaRPr dirty="0"/>
          </a:p>
        </p:txBody>
      </p:sp>
      <p:sp>
        <p:nvSpPr>
          <p:cNvPr id="279" name="Shape 27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777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Shape 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Have attendees take a minute and see how they would answer these questions right now.</a:t>
            </a:r>
            <a:r>
              <a:rPr lang="en-US" sz="1200" b="0" i="0" u="none" strike="noStrike" cap="none" baseline="0" dirty="0">
                <a:solidFill>
                  <a:schemeClr val="tx1"/>
                </a:solidFill>
                <a:latin typeface="+mn-lt"/>
                <a:ea typeface="+mn-ea"/>
                <a:cs typeface="+mn-cs"/>
                <a:sym typeface="Calibri"/>
              </a:rPr>
              <a:t> </a:t>
            </a:r>
            <a:r>
              <a:rPr lang="en-US" sz="1200" b="0" i="0" u="none" strike="noStrike" cap="none" dirty="0">
                <a:solidFill>
                  <a:schemeClr val="dk1"/>
                </a:solidFill>
                <a:latin typeface="Calibri"/>
                <a:ea typeface="Calibri"/>
                <a:cs typeface="Calibri"/>
                <a:sym typeface="Calibri"/>
              </a:rPr>
              <a:t>(We can narrow this list – just want the audience to know that we understand they have barriers; we understand their current reality.)</a:t>
            </a:r>
            <a:endParaRPr sz="1200" b="0" i="0" u="none" strike="noStrike" cap="none" dirty="0">
              <a:solidFill>
                <a:schemeClr val="dk1"/>
              </a:solidFill>
              <a:latin typeface="Calibri"/>
              <a:ea typeface="Calibri"/>
              <a:cs typeface="Calibri"/>
              <a:sym typeface="Calibri"/>
            </a:endParaRPr>
          </a:p>
        </p:txBody>
      </p:sp>
      <p:sp>
        <p:nvSpPr>
          <p:cNvPr id="55" name="Shape 5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1371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Beginning in the 1990’s, zero tolerance was adopted by schools all over the country, but this led to students being suspended or expelled for behavior that didn’t require this extreme consequence. This takes the responsibility away from administrators and teacher in trying to work with the student on improving. Now compare that to a student doing something wrong academically. Do we exclude the student?</a:t>
            </a:r>
            <a:endParaRPr sz="1200" b="0" i="0" u="none" strike="noStrike" cap="none" dirty="0">
              <a:solidFill>
                <a:schemeClr val="dk1"/>
              </a:solidFill>
              <a:latin typeface="Calibri"/>
              <a:ea typeface="Calibri"/>
              <a:cs typeface="Calibri"/>
              <a:sym typeface="Calibri"/>
            </a:endParaRPr>
          </a:p>
        </p:txBody>
      </p:sp>
      <p:sp>
        <p:nvSpPr>
          <p:cNvPr id="62" name="Shape 6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289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Shape 6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good news is that there are schools that are doing well! It’s not because they care more or because their students have more advantages, or more technology, or better facilities. It’s because they have the right tools to guide them through the process of creating a positive school environment.</a:t>
            </a:r>
            <a:endParaRPr dirty="0"/>
          </a:p>
        </p:txBody>
      </p:sp>
      <p:sp>
        <p:nvSpPr>
          <p:cNvPr id="70" name="Shape 7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262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is a tool that will guide schools through the process of creating the environment that they want.</a:t>
            </a:r>
            <a:endParaRPr dirty="0"/>
          </a:p>
        </p:txBody>
      </p:sp>
      <p:sp>
        <p:nvSpPr>
          <p:cNvPr id="78" name="Shape 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910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When the PBIS framework is fully implemented, schools will gain consistency in the way behavior is taught and how the students’ behavior – both appropriate and inappropriate behavior – is addressed by all staff. Data will be used to determine needs and develop appropriate supports. By addressing behavior in a more positive and proactive way, schools gain more time for teaching and working toward better grades and test scores.</a:t>
            </a:r>
            <a:endParaRPr dirty="0"/>
          </a:p>
        </p:txBody>
      </p:sp>
      <p:sp>
        <p:nvSpPr>
          <p:cNvPr id="86" name="Shape 8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439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95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Shape 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PBIS starts with a change in the way adults approach discipline. Instead of just giving students a handbook of rules and a list of things “not to do” and waiting for them to make mistakes, PBIS is about having expectations for behavior, teaching and modeling that behavior, and encouraging that behavior.</a:t>
            </a: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8437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696598" y="365125"/>
            <a:ext cx="8956713"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7582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1416424" y="315540"/>
            <a:ext cx="9144000" cy="1271213"/>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1416050" y="1917700"/>
            <a:ext cx="9144000" cy="3325813"/>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848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0" y="0"/>
            <a:ext cx="3000000" cy="3000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141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8">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4/8/21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
          <p:cNvSpPr txBox="1">
            <a:spLocks/>
          </p:cNvSpPr>
          <p:nvPr/>
        </p:nvSpPr>
        <p:spPr>
          <a:xfrm>
            <a:off x="0" y="2096028"/>
            <a:ext cx="12192000" cy="754269"/>
          </a:xfrm>
          <a:prstGeom prst="rect">
            <a:avLst/>
          </a:prstGeom>
          <a:noFill/>
          <a:ln>
            <a:noFill/>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6480"/>
              <a:buFont typeface="Calibri"/>
              <a:buNone/>
            </a:pPr>
            <a:r>
              <a:rPr lang="en-US" sz="4800" dirty="0">
                <a:solidFill>
                  <a:schemeClr val="dk1"/>
                </a:solidFill>
                <a:latin typeface="Calibri"/>
                <a:ea typeface="Calibri"/>
                <a:cs typeface="Calibri"/>
                <a:sym typeface="Calibri"/>
              </a:rPr>
              <a:t>Positive Behavioral Interventions &amp; Supports </a:t>
            </a:r>
            <a:endParaRPr lang="en-US" sz="3200" dirty="0"/>
          </a:p>
        </p:txBody>
      </p:sp>
      <p:sp>
        <p:nvSpPr>
          <p:cNvPr id="5" name="Shape 37"/>
          <p:cNvSpPr txBox="1">
            <a:spLocks/>
          </p:cNvSpPr>
          <p:nvPr/>
        </p:nvSpPr>
        <p:spPr>
          <a:xfrm>
            <a:off x="0" y="2850297"/>
            <a:ext cx="12192000" cy="83368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ts val="3600"/>
              <a:buFont typeface="Arial"/>
              <a:buNone/>
            </a:pPr>
            <a:r>
              <a:rPr lang="en-US" sz="6000" dirty="0">
                <a:solidFill>
                  <a:schemeClr val="dk1"/>
                </a:solidFill>
                <a:latin typeface="Calibri"/>
                <a:ea typeface="Calibri"/>
                <a:cs typeface="Calibri"/>
                <a:sym typeface="Calibri"/>
              </a:rPr>
              <a:t>An Introduction to PBIS</a:t>
            </a:r>
            <a:endParaRPr lang="en-US" sz="4800" dirty="0"/>
          </a:p>
        </p:txBody>
      </p:sp>
      <p:sp>
        <p:nvSpPr>
          <p:cNvPr id="6" name="TextBox 5"/>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808014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0" y="720969"/>
            <a:ext cx="12192000" cy="90384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u="none" strike="noStrike" cap="none" dirty="0">
                <a:solidFill>
                  <a:schemeClr val="dk1"/>
                </a:solidFill>
                <a:sym typeface="Calibri"/>
              </a:rPr>
              <a:t>Organize Your </a:t>
            </a:r>
            <a:r>
              <a:rPr lang="en-US" sz="5400" dirty="0"/>
              <a:t>E</a:t>
            </a:r>
            <a:r>
              <a:rPr lang="en-US" sz="5400" b="0" u="none" strike="noStrike" cap="none" dirty="0">
                <a:solidFill>
                  <a:schemeClr val="dk1"/>
                </a:solidFill>
                <a:sym typeface="Calibri"/>
              </a:rPr>
              <a:t>nvironment</a:t>
            </a:r>
            <a:endParaRPr sz="5400" b="0" u="none" strike="noStrike" cap="none" dirty="0">
              <a:solidFill>
                <a:schemeClr val="dk1"/>
              </a:solidFill>
              <a:sym typeface="Calibri"/>
            </a:endParaRPr>
          </a:p>
        </p:txBody>
      </p:sp>
      <p:sp>
        <p:nvSpPr>
          <p:cNvPr id="103" name="Shape 103"/>
          <p:cNvSpPr txBox="1">
            <a:spLocks noGrp="1"/>
          </p:cNvSpPr>
          <p:nvPr>
            <p:ph type="body" idx="1"/>
          </p:nvPr>
        </p:nvSpPr>
        <p:spPr>
          <a:xfrm>
            <a:off x="680223" y="2471616"/>
            <a:ext cx="10883591" cy="16783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chemeClr val="dk1"/>
              </a:buClr>
              <a:buSzPts val="4000"/>
              <a:buFont typeface="Arial"/>
              <a:buNone/>
            </a:pPr>
            <a:r>
              <a:rPr lang="en-US" b="0" i="0" u="none" strike="noStrike" cap="none" dirty="0">
                <a:solidFill>
                  <a:schemeClr val="dk1"/>
                </a:solidFill>
                <a:sym typeface="Calibri"/>
              </a:rPr>
              <a:t>Put systems and practices into place to support all students.</a:t>
            </a:r>
            <a:endParaRPr b="0" i="0" u="none" strike="noStrike" cap="none" dirty="0">
              <a:solidFill>
                <a:schemeClr val="dk1"/>
              </a:solidFill>
              <a:sym typeface="Calibri"/>
            </a:endParaRPr>
          </a:p>
          <a:p>
            <a:pPr marL="0" marR="0" lvl="0" indent="0" algn="ctr" rtl="0">
              <a:lnSpc>
                <a:spcPct val="90000"/>
              </a:lnSpc>
              <a:spcBef>
                <a:spcPts val="1000"/>
              </a:spcBef>
              <a:spcAft>
                <a:spcPts val="0"/>
              </a:spcAft>
              <a:buClr>
                <a:schemeClr val="dk1"/>
              </a:buClr>
              <a:buSzPts val="4000"/>
              <a:buFont typeface="Arial"/>
              <a:buNone/>
            </a:pPr>
            <a:endParaRPr b="0" i="0" u="none" strike="noStrike" cap="none" dirty="0">
              <a:solidFill>
                <a:schemeClr val="dk1"/>
              </a:solidFill>
              <a:sym typeface="Calibri"/>
            </a:endParaRPr>
          </a:p>
          <a:p>
            <a:pPr marL="228600" marR="0" lvl="0" indent="25400" algn="ctr" rtl="0">
              <a:lnSpc>
                <a:spcPct val="90000"/>
              </a:lnSpc>
              <a:spcBef>
                <a:spcPts val="1000"/>
              </a:spcBef>
              <a:spcAft>
                <a:spcPts val="0"/>
              </a:spcAft>
              <a:buClr>
                <a:schemeClr val="dk1"/>
              </a:buClr>
              <a:buSzPts val="4000"/>
              <a:buFont typeface="Arial"/>
              <a:buNone/>
            </a:pPr>
            <a:endParaRPr b="0" i="0" u="none" strike="noStrike" cap="none" dirty="0">
              <a:solidFill>
                <a:schemeClr val="dk1"/>
              </a:solidFill>
              <a:sym typeface="Calibri"/>
            </a:endParaRPr>
          </a:p>
        </p:txBody>
      </p:sp>
    </p:spTree>
    <p:extLst>
      <p:ext uri="{BB962C8B-B14F-4D97-AF65-F5344CB8AC3E}">
        <p14:creationId xmlns:p14="http://schemas.microsoft.com/office/powerpoint/2010/main" val="390169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0" y="712177"/>
            <a:ext cx="12192000" cy="90095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u="none" strike="noStrike" cap="none" dirty="0">
                <a:solidFill>
                  <a:schemeClr val="dk1"/>
                </a:solidFill>
                <a:latin typeface="Calibri"/>
                <a:ea typeface="Calibri"/>
                <a:cs typeface="Calibri"/>
                <a:sym typeface="Calibri"/>
              </a:rPr>
              <a:t>Guiding Questions</a:t>
            </a:r>
            <a:endParaRPr sz="5400" b="0" u="none" strike="noStrike" cap="none" dirty="0">
              <a:solidFill>
                <a:schemeClr val="dk1"/>
              </a:solidFill>
              <a:latin typeface="Calibri"/>
              <a:ea typeface="Calibri"/>
              <a:cs typeface="Calibri"/>
              <a:sym typeface="Calibri"/>
            </a:endParaRPr>
          </a:p>
        </p:txBody>
      </p:sp>
      <p:sp>
        <p:nvSpPr>
          <p:cNvPr id="110" name="Shape 110"/>
          <p:cNvSpPr txBox="1">
            <a:spLocks noGrp="1"/>
          </p:cNvSpPr>
          <p:nvPr>
            <p:ph type="body" idx="1"/>
          </p:nvPr>
        </p:nvSpPr>
        <p:spPr>
          <a:xfrm>
            <a:off x="936702" y="2075842"/>
            <a:ext cx="10279938" cy="2611315"/>
          </a:xfrm>
          <a:prstGeom prst="rect">
            <a:avLst/>
          </a:prstGeom>
          <a:noFill/>
          <a:ln>
            <a:noFill/>
          </a:ln>
        </p:spPr>
        <p:txBody>
          <a:bodyPr spcFirstLastPara="1" wrap="square" lIns="91425" tIns="45700" rIns="91425" bIns="45700" anchor="t" anchorCtr="0">
            <a:noAutofit/>
          </a:bodyPr>
          <a:lstStyle/>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What student outcomes do we want?</a:t>
            </a:r>
          </a:p>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dirty="0"/>
              <a:t>What supports will help reach these outcomes?</a:t>
            </a:r>
          </a:p>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dirty="0"/>
              <a:t>How will we deliver supports?</a:t>
            </a:r>
          </a:p>
          <a:p>
            <a:pPr marL="457200" marR="0" lvl="1" indent="-346075" algn="l" rtl="0">
              <a:lnSpc>
                <a:spcPct val="90000"/>
              </a:lnSpc>
              <a:spcBef>
                <a:spcPts val="1000"/>
              </a:spcBef>
              <a:spcAft>
                <a:spcPts val="0"/>
              </a:spcAft>
              <a:buClr>
                <a:schemeClr val="dk1"/>
              </a:buClr>
              <a:buSzPct val="100000"/>
              <a:buFont typeface="Arial" panose="020B0604020202020204" pitchFamily="34" charset="0"/>
              <a:buChar char="•"/>
            </a:pPr>
            <a:r>
              <a:rPr lang="en-US" sz="2800" dirty="0"/>
              <a:t>How will we know if they are working?</a:t>
            </a:r>
          </a:p>
        </p:txBody>
      </p:sp>
    </p:spTree>
    <p:extLst>
      <p:ext uri="{BB962C8B-B14F-4D97-AF65-F5344CB8AC3E}">
        <p14:creationId xmlns:p14="http://schemas.microsoft.com/office/powerpoint/2010/main" val="794046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2851020" y="462593"/>
            <a:ext cx="54627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1800" b="1" i="1" u="sng" strike="noStrike" cap="none" dirty="0">
                <a:solidFill>
                  <a:srgbClr val="000000"/>
                </a:solidFill>
                <a:latin typeface="Calibri"/>
                <a:ea typeface="Calibri"/>
                <a:cs typeface="Calibri"/>
                <a:sym typeface="Calibri"/>
              </a:rPr>
              <a:t>Desired Outcomes</a:t>
            </a:r>
            <a:r>
              <a:rPr lang="en-US" sz="1800" i="1" u="sng" strike="noStrike" cap="none" dirty="0">
                <a:solidFill>
                  <a:srgbClr val="000000"/>
                </a:solidFill>
                <a:latin typeface="Calibri"/>
                <a:ea typeface="Calibri"/>
                <a:cs typeface="Calibri"/>
                <a:sym typeface="Calibri"/>
              </a:rPr>
              <a:t>: </a:t>
            </a:r>
            <a:endParaRPr sz="18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n-US" sz="1800" i="0" u="none" strike="noStrike" cap="none" dirty="0">
                <a:solidFill>
                  <a:srgbClr val="000000"/>
                </a:solidFill>
                <a:latin typeface="Calibri"/>
                <a:ea typeface="Calibri"/>
                <a:cs typeface="Calibri"/>
                <a:sym typeface="Calibri"/>
              </a:rPr>
              <a:t>Social Competence </a:t>
            </a:r>
            <a:endParaRPr sz="1800"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Calibri"/>
              <a:buNone/>
            </a:pPr>
            <a:r>
              <a:rPr lang="en-US" sz="1800" i="0" u="none" strike="noStrike" cap="none" dirty="0">
                <a:solidFill>
                  <a:srgbClr val="000000"/>
                </a:solidFill>
                <a:latin typeface="Calibri"/>
                <a:ea typeface="Calibri"/>
                <a:cs typeface="Calibri"/>
                <a:sym typeface="Calibri"/>
              </a:rPr>
              <a:t>Academic Achievement</a:t>
            </a:r>
            <a:endParaRPr sz="1800" dirty="0">
              <a:latin typeface="Calibri"/>
              <a:ea typeface="Calibri"/>
              <a:cs typeface="Calibri"/>
              <a:sym typeface="Calibri"/>
            </a:endParaRPr>
          </a:p>
        </p:txBody>
      </p:sp>
      <p:sp>
        <p:nvSpPr>
          <p:cNvPr id="117" name="Shape 117"/>
          <p:cNvSpPr txBox="1"/>
          <p:nvPr/>
        </p:nvSpPr>
        <p:spPr>
          <a:xfrm>
            <a:off x="7640682" y="2334325"/>
            <a:ext cx="3059555"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sng" strike="noStrike" cap="none" dirty="0">
                <a:solidFill>
                  <a:srgbClr val="000000"/>
                </a:solidFill>
                <a:latin typeface="Calibri"/>
                <a:ea typeface="Calibri"/>
                <a:cs typeface="Calibri"/>
                <a:sym typeface="Calibri"/>
              </a:rPr>
              <a:t>Supporting Data-Based Decision Making </a:t>
            </a:r>
            <a:r>
              <a:rPr lang="en-US" sz="1800" b="0" i="0" u="none" strike="noStrike" cap="none" dirty="0">
                <a:solidFill>
                  <a:srgbClr val="00000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How will you know if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things are working?</a:t>
            </a:r>
            <a:endParaRPr dirty="0"/>
          </a:p>
        </p:txBody>
      </p:sp>
      <p:sp>
        <p:nvSpPr>
          <p:cNvPr id="118" name="Shape 118"/>
          <p:cNvSpPr txBox="1"/>
          <p:nvPr/>
        </p:nvSpPr>
        <p:spPr>
          <a:xfrm>
            <a:off x="568308" y="2408320"/>
            <a:ext cx="2830674" cy="135074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sng" strike="noStrike" cap="none" dirty="0">
                <a:solidFill>
                  <a:srgbClr val="000000"/>
                </a:solidFill>
                <a:latin typeface="Calibri"/>
                <a:ea typeface="Calibri"/>
                <a:cs typeface="Calibri"/>
                <a:sym typeface="Calibri"/>
              </a:rPr>
              <a:t>Supporting Staff Behavior </a:t>
            </a:r>
            <a:r>
              <a:rPr lang="en-US" sz="1800" b="0" i="0" u="none" strike="noStrike" cap="none" dirty="0">
                <a:solidFill>
                  <a:srgbClr val="00000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How will you support staff so they can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support students?</a:t>
            </a:r>
            <a:endParaRPr dirty="0"/>
          </a:p>
        </p:txBody>
      </p:sp>
      <p:sp>
        <p:nvSpPr>
          <p:cNvPr id="119" name="Shape 119"/>
          <p:cNvSpPr txBox="1"/>
          <p:nvPr/>
        </p:nvSpPr>
        <p:spPr>
          <a:xfrm>
            <a:off x="4244976" y="4809961"/>
            <a:ext cx="28842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1" u="sng" strike="noStrike" cap="none" dirty="0">
                <a:solidFill>
                  <a:srgbClr val="000000"/>
                </a:solidFill>
                <a:latin typeface="Calibri"/>
                <a:ea typeface="Calibri"/>
                <a:cs typeface="Calibri"/>
                <a:sym typeface="Calibri"/>
              </a:rPr>
              <a:t>Supporting Student Behavior </a:t>
            </a:r>
            <a:r>
              <a:rPr lang="en-US" sz="1800" b="0" i="0" u="none" strike="noStrike" cap="none" dirty="0">
                <a:solidFill>
                  <a:srgbClr val="00000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What practices will </a:t>
            </a:r>
            <a:endParaRPr dirty="0"/>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support students?</a:t>
            </a:r>
            <a:endParaRPr dirty="0"/>
          </a:p>
        </p:txBody>
      </p:sp>
      <p:grpSp>
        <p:nvGrpSpPr>
          <p:cNvPr id="120" name="Shape 120"/>
          <p:cNvGrpSpPr/>
          <p:nvPr/>
        </p:nvGrpSpPr>
        <p:grpSpPr>
          <a:xfrm>
            <a:off x="3722968" y="1431108"/>
            <a:ext cx="3718805" cy="3305164"/>
            <a:chOff x="3039291" y="745002"/>
            <a:chExt cx="4589418" cy="4245009"/>
          </a:xfrm>
        </p:grpSpPr>
        <p:sp>
          <p:nvSpPr>
            <p:cNvPr id="121" name="Shape 121"/>
            <p:cNvSpPr/>
            <p:nvPr/>
          </p:nvSpPr>
          <p:spPr>
            <a:xfrm>
              <a:off x="4985522" y="1454036"/>
              <a:ext cx="2185851" cy="2185851"/>
            </a:xfrm>
            <a:prstGeom prst="ellipse">
              <a:avLst/>
            </a:prstGeom>
            <a:noFill/>
            <a:ln w="381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Shape 122"/>
            <p:cNvSpPr/>
            <p:nvPr/>
          </p:nvSpPr>
          <p:spPr>
            <a:xfrm>
              <a:off x="4282710" y="2555670"/>
              <a:ext cx="2203268" cy="2203269"/>
            </a:xfrm>
            <a:prstGeom prst="ellipse">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 name="Shape 123"/>
            <p:cNvSpPr/>
            <p:nvPr/>
          </p:nvSpPr>
          <p:spPr>
            <a:xfrm>
              <a:off x="3484585" y="1419201"/>
              <a:ext cx="2299063" cy="2220686"/>
            </a:xfrm>
            <a:prstGeom prst="ellipse">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4" name="Shape 124"/>
            <p:cNvSpPr txBox="1"/>
            <p:nvPr/>
          </p:nvSpPr>
          <p:spPr>
            <a:xfrm>
              <a:off x="3611954" y="2064270"/>
              <a:ext cx="12212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Systems</a:t>
              </a:r>
              <a:endParaRPr dirty="0"/>
            </a:p>
          </p:txBody>
        </p:sp>
        <p:sp>
          <p:nvSpPr>
            <p:cNvPr id="125" name="Shape 125"/>
            <p:cNvSpPr txBox="1"/>
            <p:nvPr/>
          </p:nvSpPr>
          <p:spPr>
            <a:xfrm>
              <a:off x="5935924" y="2063893"/>
              <a:ext cx="835615" cy="4743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Data</a:t>
              </a:r>
              <a:endParaRPr/>
            </a:p>
          </p:txBody>
        </p:sp>
        <p:sp>
          <p:nvSpPr>
            <p:cNvPr id="126" name="Shape 126"/>
            <p:cNvSpPr txBox="1"/>
            <p:nvPr/>
          </p:nvSpPr>
          <p:spPr>
            <a:xfrm>
              <a:off x="4706848" y="3839728"/>
              <a:ext cx="1512742" cy="4743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Practices</a:t>
              </a:r>
              <a:endParaRPr/>
            </a:p>
          </p:txBody>
        </p:sp>
        <p:sp>
          <p:nvSpPr>
            <p:cNvPr id="127" name="Shape 127"/>
            <p:cNvSpPr txBox="1"/>
            <p:nvPr/>
          </p:nvSpPr>
          <p:spPr>
            <a:xfrm>
              <a:off x="3860347" y="805734"/>
              <a:ext cx="30480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Outcomes </a:t>
              </a:r>
              <a:endParaRPr/>
            </a:p>
          </p:txBody>
        </p:sp>
        <p:sp>
          <p:nvSpPr>
            <p:cNvPr id="128" name="Shape 128"/>
            <p:cNvSpPr/>
            <p:nvPr/>
          </p:nvSpPr>
          <p:spPr>
            <a:xfrm>
              <a:off x="3039291" y="745002"/>
              <a:ext cx="4589418" cy="4245009"/>
            </a:xfrm>
            <a:prstGeom prst="ellipse">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91202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0" y="703384"/>
            <a:ext cx="12192000" cy="90670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Levels, </a:t>
            </a:r>
            <a:r>
              <a:rPr lang="en-US" sz="5400" dirty="0"/>
              <a:t>O</a:t>
            </a:r>
            <a:r>
              <a:rPr lang="en-US" sz="5400" b="0" i="0" u="none" strike="noStrike" cap="none" dirty="0">
                <a:solidFill>
                  <a:schemeClr val="dk1"/>
                </a:solidFill>
                <a:latin typeface="Calibri"/>
                <a:ea typeface="Calibri"/>
                <a:cs typeface="Calibri"/>
                <a:sym typeface="Calibri"/>
              </a:rPr>
              <a:t>r Tiers, Of Interventions</a:t>
            </a:r>
            <a:endParaRPr dirty="0"/>
          </a:p>
        </p:txBody>
      </p:sp>
      <p:sp>
        <p:nvSpPr>
          <p:cNvPr id="135" name="Shape 135"/>
          <p:cNvSpPr txBox="1">
            <a:spLocks noGrp="1"/>
          </p:cNvSpPr>
          <p:nvPr>
            <p:ph type="body" idx="1"/>
          </p:nvPr>
        </p:nvSpPr>
        <p:spPr>
          <a:xfrm>
            <a:off x="791737" y="2005622"/>
            <a:ext cx="10560204" cy="3413871"/>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3200"/>
              <a:buFont typeface="Arial"/>
              <a:buNone/>
            </a:pPr>
            <a:r>
              <a:rPr lang="en-US" b="0" i="0" u="none" strike="noStrike" cap="none" dirty="0">
                <a:solidFill>
                  <a:schemeClr val="dk1"/>
                </a:solidFill>
                <a:sym typeface="Calibri"/>
              </a:rPr>
              <a:t>PBIS is for </a:t>
            </a:r>
            <a:r>
              <a:rPr lang="en-US" b="1" i="0" u="sng" strike="noStrike" cap="none" dirty="0">
                <a:solidFill>
                  <a:schemeClr val="dk1"/>
                </a:solidFill>
                <a:sym typeface="Calibri"/>
              </a:rPr>
              <a:t>all </a:t>
            </a:r>
            <a:r>
              <a:rPr lang="en-US" b="0" i="0" u="none" strike="noStrike" cap="none" dirty="0">
                <a:solidFill>
                  <a:schemeClr val="dk1"/>
                </a:solidFill>
                <a:sym typeface="Calibri"/>
              </a:rPr>
              <a:t>students!</a:t>
            </a:r>
          </a:p>
          <a:p>
            <a:pPr marL="0" marR="0" lvl="0" indent="0" algn="l" rtl="0">
              <a:spcAft>
                <a:spcPts val="0"/>
              </a:spcAft>
              <a:buClr>
                <a:schemeClr val="dk1"/>
              </a:buClr>
              <a:buSzPts val="3200"/>
              <a:buFont typeface="Arial"/>
              <a:buNone/>
            </a:pPr>
            <a:endParaRPr dirty="0"/>
          </a:p>
          <a:p>
            <a:pPr marL="0" indent="0">
              <a:buSzPts val="3200"/>
              <a:buNone/>
            </a:pPr>
            <a:r>
              <a:rPr lang="en-US" dirty="0"/>
              <a:t>PBIS starts with </a:t>
            </a:r>
            <a:r>
              <a:rPr lang="en-US" b="1" dirty="0"/>
              <a:t>PREVENTION</a:t>
            </a:r>
            <a:r>
              <a:rPr lang="en-US" dirty="0"/>
              <a:t> for all students.</a:t>
            </a:r>
          </a:p>
          <a:p>
            <a:pPr marL="2286000" lvl="5" indent="0">
              <a:spcBef>
                <a:spcPts val="1000"/>
              </a:spcBef>
              <a:buSzPts val="3200"/>
              <a:buFont typeface="Arial"/>
              <a:buNone/>
            </a:pPr>
            <a:endParaRPr sz="2800" b="0" i="0" u="none" strike="noStrike" cap="none" dirty="0">
              <a:solidFill>
                <a:schemeClr val="dk1"/>
              </a:solidFill>
              <a:sym typeface="Calibri"/>
            </a:endParaRPr>
          </a:p>
          <a:p>
            <a:pPr marL="685800" lvl="1" indent="-228600">
              <a:spcBef>
                <a:spcPts val="1000"/>
              </a:spcBef>
              <a:buSzPts val="3200"/>
            </a:pPr>
            <a:r>
              <a:rPr lang="en-US" sz="2600" b="0" i="0" u="none" strike="noStrike" cap="none" dirty="0">
                <a:solidFill>
                  <a:schemeClr val="tx1"/>
                </a:solidFill>
                <a:sym typeface="Calibri"/>
              </a:rPr>
              <a:t>Everyone receives instruction in appropriate behavioral expectations.</a:t>
            </a:r>
            <a:endParaRPr sz="2600" dirty="0">
              <a:solidFill>
                <a:schemeClr val="tx1"/>
              </a:solidFill>
            </a:endParaRPr>
          </a:p>
          <a:p>
            <a:pPr marL="685800" lvl="1" indent="-228600">
              <a:spcBef>
                <a:spcPts val="1000"/>
              </a:spcBef>
              <a:buSzPts val="3200"/>
            </a:pPr>
            <a:r>
              <a:rPr lang="en-US" sz="2600" b="0" i="0" u="none" strike="noStrike" cap="none" dirty="0">
                <a:solidFill>
                  <a:schemeClr val="dk1"/>
                </a:solidFill>
                <a:sym typeface="Calibri"/>
              </a:rPr>
              <a:t>Some students may need more support.</a:t>
            </a:r>
            <a:endParaRPr sz="2600" dirty="0"/>
          </a:p>
        </p:txBody>
      </p:sp>
    </p:spTree>
    <p:extLst>
      <p:ext uri="{BB962C8B-B14F-4D97-AF65-F5344CB8AC3E}">
        <p14:creationId xmlns:p14="http://schemas.microsoft.com/office/powerpoint/2010/main" val="392324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xEl>
                                              <p:pRg st="4" end="4"/>
                                            </p:txEl>
                                          </p:spTgt>
                                        </p:tgtEl>
                                        <p:attrNameLst>
                                          <p:attrName>style.visibility</p:attrName>
                                        </p:attrNameLst>
                                      </p:cBhvr>
                                      <p:to>
                                        <p:strVal val="visible"/>
                                      </p:to>
                                    </p:set>
                                    <p:anim calcmode="lin" valueType="num">
                                      <p:cBhvr additive="base">
                                        <p:cTn id="7" dur="500" fill="hold"/>
                                        <p:tgtEl>
                                          <p:spTgt spid="13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5">
                                            <p:txEl>
                                              <p:pRg st="5" end="5"/>
                                            </p:txEl>
                                          </p:spTgt>
                                        </p:tgtEl>
                                        <p:attrNameLst>
                                          <p:attrName>style.visibility</p:attrName>
                                        </p:attrNameLst>
                                      </p:cBhvr>
                                      <p:to>
                                        <p:strVal val="visible"/>
                                      </p:to>
                                    </p:set>
                                    <p:anim calcmode="lin" valueType="num">
                                      <p:cBhvr additive="base">
                                        <p:cTn id="11" dur="500" fill="hold"/>
                                        <p:tgtEl>
                                          <p:spTgt spid="135">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0" y="720969"/>
            <a:ext cx="12192000" cy="83195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F3864"/>
              </a:buClr>
              <a:buSzPts val="3959"/>
              <a:buFont typeface="Calibri"/>
              <a:buNone/>
            </a:pPr>
            <a:r>
              <a:rPr lang="en-US" i="0" u="none" strike="noStrike" cap="none" dirty="0">
                <a:solidFill>
                  <a:schemeClr val="tx1"/>
                </a:solidFill>
                <a:sym typeface="Calibri"/>
              </a:rPr>
              <a:t>A Continuum Of Practices: 3 </a:t>
            </a:r>
            <a:r>
              <a:rPr lang="en-US" dirty="0">
                <a:solidFill>
                  <a:schemeClr val="tx1"/>
                </a:solidFill>
              </a:rPr>
              <a:t>L</a:t>
            </a:r>
            <a:r>
              <a:rPr lang="en-US" i="0" u="none" strike="noStrike" cap="none" dirty="0">
                <a:solidFill>
                  <a:schemeClr val="tx1"/>
                </a:solidFill>
                <a:sym typeface="Calibri"/>
              </a:rPr>
              <a:t>evels Of Prevention</a:t>
            </a:r>
            <a:endParaRPr i="0" u="none" strike="noStrike" cap="none" dirty="0">
              <a:solidFill>
                <a:schemeClr val="tx1"/>
              </a:solidFill>
              <a:sym typeface="Calibri"/>
            </a:endParaRPr>
          </a:p>
        </p:txBody>
      </p:sp>
      <p:sp>
        <p:nvSpPr>
          <p:cNvPr id="142" name="Shape 142"/>
          <p:cNvSpPr txBox="1">
            <a:spLocks noGrp="1"/>
          </p:cNvSpPr>
          <p:nvPr>
            <p:ph type="body" idx="4294967295"/>
          </p:nvPr>
        </p:nvSpPr>
        <p:spPr>
          <a:xfrm>
            <a:off x="6180993" y="1700664"/>
            <a:ext cx="5448136" cy="4185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b="1" u="sng" dirty="0">
                <a:solidFill>
                  <a:schemeClr val="dk1"/>
                </a:solidFill>
                <a:latin typeface="Calibri"/>
                <a:ea typeface="Calibri"/>
                <a:cs typeface="Calibri"/>
                <a:sym typeface="Calibri"/>
              </a:rPr>
              <a:t>Tier III</a:t>
            </a:r>
            <a:r>
              <a:rPr lang="en-US" dirty="0">
                <a:solidFill>
                  <a:schemeClr val="dk1"/>
                </a:solidFill>
                <a:latin typeface="Calibri"/>
                <a:ea typeface="Calibri"/>
                <a:cs typeface="Calibri"/>
                <a:sym typeface="Calibri"/>
              </a:rPr>
              <a:t>: Individualized supports for students engaging in dangerous or threatening behaviors.</a:t>
            </a:r>
          </a:p>
          <a:p>
            <a:pPr marL="228600" marR="0" lvl="0" indent="-228600" algn="l" rtl="0">
              <a:lnSpc>
                <a:spcPct val="80000"/>
              </a:lnSpc>
              <a:spcBef>
                <a:spcPts val="0"/>
              </a:spcBef>
              <a:spcAft>
                <a:spcPts val="0"/>
              </a:spcAft>
              <a:buClr>
                <a:schemeClr val="dk1"/>
              </a:buClr>
              <a:buSzPct val="100000"/>
              <a:buFont typeface="Arial"/>
              <a:buChar char="•"/>
            </a:pPr>
            <a:endParaRPr sz="2400" dirty="0"/>
          </a:p>
          <a:p>
            <a:pPr marL="228600" marR="0" lvl="0" indent="-228600" algn="l" rtl="0">
              <a:lnSpc>
                <a:spcPct val="80000"/>
              </a:lnSpc>
              <a:spcBef>
                <a:spcPts val="1000"/>
              </a:spcBef>
              <a:spcAft>
                <a:spcPts val="0"/>
              </a:spcAft>
              <a:buClr>
                <a:schemeClr val="dk1"/>
              </a:buClr>
              <a:buSzPct val="100000"/>
              <a:buFont typeface="Arial"/>
              <a:buChar char="•"/>
            </a:pPr>
            <a:r>
              <a:rPr lang="en-US" b="1" u="sng" dirty="0">
                <a:solidFill>
                  <a:schemeClr val="dk1"/>
                </a:solidFill>
                <a:latin typeface="Calibri"/>
                <a:ea typeface="Calibri"/>
                <a:cs typeface="Calibri"/>
                <a:sym typeface="Calibri"/>
              </a:rPr>
              <a:t>Tier II</a:t>
            </a:r>
            <a:r>
              <a:rPr lang="en-US" dirty="0">
                <a:solidFill>
                  <a:schemeClr val="dk1"/>
                </a:solidFill>
                <a:latin typeface="Calibri"/>
                <a:ea typeface="Calibri"/>
                <a:cs typeface="Calibri"/>
                <a:sym typeface="Calibri"/>
              </a:rPr>
              <a:t>: Targeted supports for students with non-serious repetitive behaviors.</a:t>
            </a:r>
          </a:p>
          <a:p>
            <a:pPr marR="0" lvl="0" algn="l" rtl="0">
              <a:lnSpc>
                <a:spcPct val="80000"/>
              </a:lnSpc>
              <a:spcBef>
                <a:spcPts val="1000"/>
              </a:spcBef>
              <a:spcAft>
                <a:spcPts val="0"/>
              </a:spcAft>
              <a:buClr>
                <a:schemeClr val="dk1"/>
              </a:buClr>
              <a:buSzPct val="100000"/>
            </a:pPr>
            <a:endParaRPr sz="2400" dirty="0"/>
          </a:p>
          <a:p>
            <a:pPr marL="228600" marR="0" lvl="0" indent="-228600" algn="l" rtl="0">
              <a:lnSpc>
                <a:spcPct val="80000"/>
              </a:lnSpc>
              <a:spcBef>
                <a:spcPts val="1000"/>
              </a:spcBef>
              <a:spcAft>
                <a:spcPts val="0"/>
              </a:spcAft>
              <a:buClr>
                <a:schemeClr val="dk1"/>
              </a:buClr>
              <a:buSzPct val="100000"/>
              <a:buFont typeface="Arial"/>
              <a:buChar char="•"/>
            </a:pPr>
            <a:r>
              <a:rPr lang="en-US" b="1" u="sng" dirty="0">
                <a:solidFill>
                  <a:schemeClr val="dk1"/>
                </a:solidFill>
                <a:latin typeface="Calibri"/>
                <a:ea typeface="Calibri"/>
                <a:cs typeface="Calibri"/>
                <a:sym typeface="Calibri"/>
              </a:rPr>
              <a:t>Tier I</a:t>
            </a:r>
            <a:r>
              <a:rPr lang="en-US" dirty="0">
                <a:solidFill>
                  <a:schemeClr val="dk1"/>
                </a:solidFill>
                <a:latin typeface="Calibri"/>
                <a:ea typeface="Calibri"/>
                <a:cs typeface="Calibri"/>
                <a:sym typeface="Calibri"/>
              </a:rPr>
              <a:t>: Universal tier. Core instruction (general education) for all students.</a:t>
            </a:r>
            <a:endParaRPr dirty="0"/>
          </a:p>
        </p:txBody>
      </p:sp>
      <p:pic>
        <p:nvPicPr>
          <p:cNvPr id="143" name="Shape 143"/>
          <p:cNvPicPr preferRelativeResize="0"/>
          <p:nvPr/>
        </p:nvPicPr>
        <p:blipFill rotWithShape="1">
          <a:blip r:embed="rId3">
            <a:alphaModFix/>
          </a:blip>
          <a:srcRect/>
          <a:stretch/>
        </p:blipFill>
        <p:spPr>
          <a:xfrm>
            <a:off x="1148576" y="1753651"/>
            <a:ext cx="4619795" cy="4234554"/>
          </a:xfrm>
          <a:prstGeom prst="rect">
            <a:avLst/>
          </a:prstGeom>
          <a:noFill/>
          <a:ln>
            <a:noFill/>
          </a:ln>
        </p:spPr>
      </p:pic>
    </p:spTree>
    <p:extLst>
      <p:ext uri="{BB962C8B-B14F-4D97-AF65-F5344CB8AC3E}">
        <p14:creationId xmlns:p14="http://schemas.microsoft.com/office/powerpoint/2010/main" val="36900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xEl>
                                              <p:pRg st="4" end="4"/>
                                            </p:txEl>
                                          </p:spTgt>
                                        </p:tgtEl>
                                        <p:attrNameLst>
                                          <p:attrName>style.visibility</p:attrName>
                                        </p:attrNameLst>
                                      </p:cBhvr>
                                      <p:to>
                                        <p:strVal val="visible"/>
                                      </p:to>
                                    </p:set>
                                    <p:anim calcmode="lin" valueType="num">
                                      <p:cBhvr additive="base">
                                        <p:cTn id="7" dur="500" fill="hold"/>
                                        <p:tgtEl>
                                          <p:spTgt spid="14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 calcmode="lin" valueType="num">
                                      <p:cBhvr additive="base">
                                        <p:cTn id="13" dur="500" fill="hold"/>
                                        <p:tgtEl>
                                          <p:spTgt spid="1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
                                            <p:txEl>
                                              <p:pRg st="0" end="0"/>
                                            </p:txEl>
                                          </p:spTgt>
                                        </p:tgtEl>
                                        <p:attrNameLst>
                                          <p:attrName>style.visibility</p:attrName>
                                        </p:attrNameLst>
                                      </p:cBhvr>
                                      <p:to>
                                        <p:strVal val="visible"/>
                                      </p:to>
                                    </p:set>
                                    <p:anim calcmode="lin" valueType="num">
                                      <p:cBhvr additive="base">
                                        <p:cTn id="19"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0" y="712177"/>
            <a:ext cx="12191999" cy="85234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Why Have </a:t>
            </a:r>
            <a:r>
              <a:rPr lang="en-US" sz="5400" dirty="0"/>
              <a:t>A</a:t>
            </a:r>
            <a:r>
              <a:rPr lang="en-US" sz="5400" b="0" i="0" u="none" strike="noStrike" cap="none" dirty="0">
                <a:solidFill>
                  <a:schemeClr val="dk1"/>
                </a:solidFill>
                <a:latin typeface="Calibri"/>
                <a:ea typeface="Calibri"/>
                <a:cs typeface="Calibri"/>
                <a:sym typeface="Calibri"/>
              </a:rPr>
              <a:t> Universal Tier I?</a:t>
            </a:r>
            <a:endParaRPr sz="5400" dirty="0"/>
          </a:p>
        </p:txBody>
      </p:sp>
      <p:sp>
        <p:nvSpPr>
          <p:cNvPr id="150" name="Shape 150"/>
          <p:cNvSpPr txBox="1">
            <a:spLocks noGrp="1"/>
          </p:cNvSpPr>
          <p:nvPr>
            <p:ph type="body" idx="1"/>
          </p:nvPr>
        </p:nvSpPr>
        <p:spPr>
          <a:xfrm>
            <a:off x="341433" y="1843300"/>
            <a:ext cx="11509131" cy="3654252"/>
          </a:xfrm>
          <a:prstGeom prst="rect">
            <a:avLst/>
          </a:prstGeom>
          <a:noFill/>
          <a:ln>
            <a:noFill/>
          </a:ln>
        </p:spPr>
        <p:txBody>
          <a:bodyPr spcFirstLastPara="1" wrap="square" lIns="91425" tIns="45700" rIns="91425" bIns="45700" anchor="t" anchorCtr="0">
            <a:noAutofit/>
          </a:bodyPr>
          <a:lstStyle/>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 students know expected behavior?</a:t>
            </a:r>
          </a:p>
          <a:p>
            <a:pPr marL="1143000" lvl="2" indent="-228600">
              <a:spcBef>
                <a:spcPts val="1000"/>
              </a:spcBef>
              <a:buSzPct val="100000"/>
            </a:pPr>
            <a:r>
              <a:rPr lang="en-US" sz="2600" dirty="0"/>
              <a:t>O</a:t>
            </a:r>
            <a:r>
              <a:rPr lang="en-US" sz="2600" b="0" i="0" u="none" strike="noStrike" cap="none" dirty="0">
                <a:solidFill>
                  <a:schemeClr val="dk1"/>
                </a:solidFill>
                <a:sym typeface="Calibri"/>
              </a:rPr>
              <a:t>r do they just know what </a:t>
            </a:r>
            <a:r>
              <a:rPr lang="en-US" sz="2600" b="0" i="1" u="none" strike="noStrike" cap="none" dirty="0">
                <a:solidFill>
                  <a:schemeClr val="dk1"/>
                </a:solidFill>
                <a:sym typeface="Calibri"/>
              </a:rPr>
              <a:t>not</a:t>
            </a:r>
            <a:r>
              <a:rPr lang="en-US" sz="2600" b="0" i="0" u="none" strike="noStrike" cap="none" dirty="0">
                <a:solidFill>
                  <a:schemeClr val="dk1"/>
                </a:solidFill>
                <a:sym typeface="Calibri"/>
              </a:rPr>
              <a:t> to do?</a:t>
            </a:r>
          </a:p>
          <a:p>
            <a:pPr marL="1143000" marR="0" lvl="2" indent="-228600" algn="l" rtl="0">
              <a:lnSpc>
                <a:spcPct val="90000"/>
              </a:lnSpc>
              <a:spcBef>
                <a:spcPts val="1000"/>
              </a:spcBef>
              <a:spcAft>
                <a:spcPts val="0"/>
              </a:spcAft>
              <a:buClr>
                <a:schemeClr val="dk1"/>
              </a:buClr>
              <a:buSzPts val="2800"/>
              <a:buFont typeface="Arial"/>
              <a:buChar char="•"/>
            </a:pP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Is </a:t>
            </a:r>
            <a:r>
              <a:rPr lang="en-US" sz="2800" b="0" i="0" u="none" strike="noStrike" cap="none" dirty="0">
                <a:solidFill>
                  <a:schemeClr val="tx1"/>
                </a:solidFill>
                <a:sym typeface="Calibri"/>
              </a:rPr>
              <a:t>there planned behavioral instruction</a:t>
            </a:r>
            <a:r>
              <a:rPr lang="en-US" sz="2800" b="0" i="0" u="none" strike="noStrike" cap="none" dirty="0">
                <a:solidFill>
                  <a:schemeClr val="dk1"/>
                </a:solidFill>
                <a:sym typeface="Calibri"/>
              </a:rPr>
              <a:t>?</a:t>
            </a:r>
          </a:p>
          <a:p>
            <a:pPr marL="457200" marR="0" lvl="1" indent="0" algn="l" rtl="0">
              <a:lnSpc>
                <a:spcPct val="90000"/>
              </a:lnSpc>
              <a:spcBef>
                <a:spcPts val="1000"/>
              </a:spcBef>
              <a:spcAft>
                <a:spcPts val="0"/>
              </a:spcAft>
              <a:buClr>
                <a:schemeClr val="dk1"/>
              </a:buClr>
              <a:buSzPts val="2800"/>
              <a:buNone/>
            </a:pPr>
            <a:endParaRPr lang="en-US" sz="2800" dirty="0"/>
          </a:p>
          <a:p>
            <a:pPr marL="685800" lvl="1" indent="-228600">
              <a:spcBef>
                <a:spcPts val="1000"/>
              </a:spcBef>
              <a:buSzPct val="100000"/>
            </a:pPr>
            <a:r>
              <a:rPr lang="en-US" sz="2800" dirty="0"/>
              <a:t>Is there consistency in procedures? </a:t>
            </a:r>
          </a:p>
          <a:p>
            <a:pPr marL="1143000" lvl="2" indent="-228600">
              <a:spcBef>
                <a:spcPts val="1000"/>
              </a:spcBef>
              <a:buSzPct val="100000"/>
            </a:pPr>
            <a:r>
              <a:rPr lang="en-US" sz="2600" dirty="0"/>
              <a:t>How do you know?</a:t>
            </a:r>
            <a:endParaRPr sz="2600" b="0" i="0" u="none" strike="noStrike" cap="none" dirty="0">
              <a:solidFill>
                <a:schemeClr val="dk1"/>
              </a:solidFill>
              <a:sym typeface="Calibri"/>
            </a:endParaRPr>
          </a:p>
        </p:txBody>
      </p:sp>
    </p:spTree>
    <p:extLst>
      <p:ext uri="{BB962C8B-B14F-4D97-AF65-F5344CB8AC3E}">
        <p14:creationId xmlns:p14="http://schemas.microsoft.com/office/powerpoint/2010/main" val="390491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0" y="720970"/>
            <a:ext cx="12192000" cy="93407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Consistency Matters</a:t>
            </a:r>
            <a:endParaRPr sz="54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body" idx="1"/>
          </p:nvPr>
        </p:nvSpPr>
        <p:spPr>
          <a:xfrm>
            <a:off x="702527" y="2048245"/>
            <a:ext cx="10794380" cy="274678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If different teachers have different expectations, how do students know what to do?</a:t>
            </a:r>
            <a:endParaRPr dirty="0"/>
          </a:p>
          <a:p>
            <a:pPr marL="0" marR="0" lvl="0" indent="0" algn="l" rtl="0">
              <a:lnSpc>
                <a:spcPct val="90000"/>
              </a:lnSpc>
              <a:spcAft>
                <a:spcPts val="0"/>
              </a:spcAft>
              <a:buClr>
                <a:schemeClr val="dk1"/>
              </a:buClr>
              <a:buSzPts val="2800"/>
              <a:buFont typeface="Arial"/>
              <a:buNone/>
            </a:pPr>
            <a:endParaRPr dirty="0">
              <a:solidFill>
                <a:schemeClr val="dk1"/>
              </a:solidFill>
              <a:sym typeface="Calibri"/>
            </a:endParaRPr>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If the expectations at home are different from school, how do students know what to do?</a:t>
            </a:r>
            <a:endParaRPr dirty="0">
              <a:solidFill>
                <a:schemeClr val="dk1"/>
              </a:solidFill>
              <a:sym typeface="Calibri"/>
            </a:endParaRPr>
          </a:p>
        </p:txBody>
      </p:sp>
    </p:spTree>
    <p:extLst>
      <p:ext uri="{BB962C8B-B14F-4D97-AF65-F5344CB8AC3E}">
        <p14:creationId xmlns:p14="http://schemas.microsoft.com/office/powerpoint/2010/main" val="222802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702526"/>
            <a:ext cx="12191999" cy="988161"/>
          </a:xfrm>
          <a:prstGeom prst="rect">
            <a:avLst/>
          </a:prstGeom>
          <a:noFill/>
          <a:ln>
            <a:noFill/>
          </a:ln>
        </p:spPr>
        <p:txBody>
          <a:bodyPr spcFirstLastPara="1" wrap="square" lIns="91425" tIns="45700" rIns="91425" bIns="45700" anchor="ctr" anchorCtr="0">
            <a:noAutofit/>
          </a:bodyPr>
          <a:lstStyle/>
          <a:p>
            <a:pPr lvl="0" algn="ctr"/>
            <a:r>
              <a:rPr lang="en-US" sz="5400" dirty="0">
                <a:latin typeface="+mn-lt"/>
              </a:rPr>
              <a:t>Why Teach Behavioral Expectations?</a:t>
            </a:r>
            <a:endParaRPr sz="5400" dirty="0">
              <a:latin typeface="+mn-lt"/>
            </a:endParaRPr>
          </a:p>
        </p:txBody>
      </p:sp>
      <p:sp>
        <p:nvSpPr>
          <p:cNvPr id="164" name="Shape 164"/>
          <p:cNvSpPr/>
          <p:nvPr/>
        </p:nvSpPr>
        <p:spPr>
          <a:xfrm>
            <a:off x="631580" y="1857741"/>
            <a:ext cx="10928838" cy="3762474"/>
          </a:xfrm>
          <a:prstGeom prst="rect">
            <a:avLst/>
          </a:prstGeom>
          <a:noFill/>
          <a:ln>
            <a:noFill/>
          </a:ln>
        </p:spPr>
        <p:txBody>
          <a:bodyPr spcFirstLastPara="1" wrap="square" lIns="91425" tIns="45700" rIns="91425" bIns="45700" anchor="t" anchorCtr="0">
            <a:noAutofit/>
          </a:bodyPr>
          <a:lstStyle/>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read, </a:t>
            </a:r>
            <a:r>
              <a:rPr lang="en-US" sz="2800" i="1" dirty="0">
                <a:ea typeface="Arial"/>
                <a:cs typeface="Arial"/>
                <a:sym typeface="Arial"/>
              </a:rPr>
              <a:t>we teach</a:t>
            </a:r>
            <a:r>
              <a:rPr lang="en-US" sz="2800" dirty="0">
                <a:ea typeface="Arial"/>
                <a:cs typeface="Arial"/>
                <a:sym typeface="Arial"/>
              </a:rPr>
              <a:t>.”</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swim, </a:t>
            </a:r>
            <a:r>
              <a:rPr lang="en-US" sz="2800" i="1" dirty="0">
                <a:ea typeface="Arial"/>
                <a:cs typeface="Arial"/>
                <a:sym typeface="Arial"/>
              </a:rPr>
              <a:t>we teach</a:t>
            </a:r>
            <a:r>
              <a:rPr lang="en-US" sz="2800" dirty="0">
                <a:ea typeface="Arial"/>
                <a:cs typeface="Arial"/>
                <a:sym typeface="Arial"/>
              </a:rPr>
              <a:t>.”</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multiply, </a:t>
            </a:r>
            <a:r>
              <a:rPr lang="en-US" sz="2800" i="1" dirty="0">
                <a:ea typeface="Arial"/>
                <a:cs typeface="Arial"/>
                <a:sym typeface="Arial"/>
              </a:rPr>
              <a:t>we teach</a:t>
            </a:r>
            <a:r>
              <a:rPr lang="en-US" sz="2800" dirty="0">
                <a:ea typeface="Arial"/>
                <a:cs typeface="Arial"/>
                <a:sym typeface="Arial"/>
              </a:rPr>
              <a:t>.”</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drive, </a:t>
            </a:r>
            <a:r>
              <a:rPr lang="en-US" sz="2800" i="1" dirty="0">
                <a:ea typeface="Arial"/>
                <a:cs typeface="Arial"/>
                <a:sym typeface="Arial"/>
              </a:rPr>
              <a:t>we teach.”</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“If a child doesn’t know how to behave, </a:t>
            </a:r>
            <a:r>
              <a:rPr lang="en-US" sz="2800" i="1" dirty="0">
                <a:ea typeface="Arial"/>
                <a:cs typeface="Arial"/>
                <a:sym typeface="Arial"/>
              </a:rPr>
              <a:t>we… 	…teach?  	…punish?”</a:t>
            </a:r>
            <a:endParaRPr sz="2800" dirty="0">
              <a:ea typeface="Times New Roman"/>
              <a:cs typeface="Times New Roman"/>
              <a:sym typeface="Times New Roman"/>
            </a:endParaRPr>
          </a:p>
          <a:p>
            <a:pPr marL="173990" marR="0" lvl="0" indent="-173990" algn="ctr" rtl="0">
              <a:lnSpc>
                <a:spcPct val="90000"/>
              </a:lnSpc>
              <a:spcBef>
                <a:spcPts val="1000"/>
              </a:spcBef>
              <a:spcAft>
                <a:spcPts val="0"/>
              </a:spcAft>
              <a:buNone/>
            </a:pPr>
            <a:r>
              <a:rPr lang="en-US" sz="2800" dirty="0">
                <a:ea typeface="Arial"/>
                <a:cs typeface="Arial"/>
                <a:sym typeface="Arial"/>
              </a:rPr>
              <a:t> “Why can’t we finish the last sentence as automatically as we do the others?”</a:t>
            </a:r>
            <a:endParaRPr sz="2800" dirty="0">
              <a:ea typeface="Times New Roman"/>
              <a:cs typeface="Times New Roman"/>
              <a:sym typeface="Times New Roman"/>
            </a:endParaRPr>
          </a:p>
        </p:txBody>
      </p:sp>
      <p:sp>
        <p:nvSpPr>
          <p:cNvPr id="2" name="TextBox 1"/>
          <p:cNvSpPr txBox="1"/>
          <p:nvPr/>
        </p:nvSpPr>
        <p:spPr>
          <a:xfrm>
            <a:off x="5508704" y="6322741"/>
            <a:ext cx="1170878" cy="246221"/>
          </a:xfrm>
          <a:prstGeom prst="rect">
            <a:avLst/>
          </a:prstGeom>
          <a:noFill/>
        </p:spPr>
        <p:txBody>
          <a:bodyPr wrap="square" rtlCol="0">
            <a:spAutoFit/>
          </a:bodyPr>
          <a:lstStyle/>
          <a:p>
            <a:r>
              <a:rPr lang="en-US" sz="1000" dirty="0">
                <a:solidFill>
                  <a:schemeClr val="bg1"/>
                </a:solidFill>
              </a:rPr>
              <a:t>Tom </a:t>
            </a:r>
            <a:r>
              <a:rPr lang="en-US" sz="1000" dirty="0" err="1">
                <a:solidFill>
                  <a:schemeClr val="bg1"/>
                </a:solidFill>
              </a:rPr>
              <a:t>Herner</a:t>
            </a:r>
            <a:r>
              <a:rPr lang="en-US" sz="1000" dirty="0">
                <a:solidFill>
                  <a:schemeClr val="bg1"/>
                </a:solidFill>
              </a:rPr>
              <a:t>, 1998</a:t>
            </a:r>
          </a:p>
        </p:txBody>
      </p:sp>
    </p:spTree>
    <p:extLst>
      <p:ext uri="{BB962C8B-B14F-4D97-AF65-F5344CB8AC3E}">
        <p14:creationId xmlns:p14="http://schemas.microsoft.com/office/powerpoint/2010/main" val="1528001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70"/>
          <p:cNvSpPr txBox="1">
            <a:spLocks noGrp="1"/>
          </p:cNvSpPr>
          <p:nvPr>
            <p:ph type="title"/>
          </p:nvPr>
        </p:nvSpPr>
        <p:spPr>
          <a:xfrm>
            <a:off x="0" y="2497015"/>
            <a:ext cx="12192000" cy="158380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6600"/>
              <a:buFont typeface="Calibri"/>
              <a:buNone/>
            </a:pPr>
            <a:r>
              <a:rPr lang="en-US" sz="6000" i="0" u="none" strike="noStrike" cap="none" dirty="0">
                <a:solidFill>
                  <a:schemeClr val="bg1"/>
                </a:solidFill>
                <a:latin typeface="+mn-lt"/>
                <a:ea typeface="Calibri"/>
                <a:cs typeface="Calibri"/>
                <a:sym typeface="Calibri"/>
              </a:rPr>
              <a:t>Core Elements of the Universal Tier: Tier I</a:t>
            </a:r>
            <a:endParaRPr sz="4000" dirty="0">
              <a:solidFill>
                <a:schemeClr val="bg1"/>
              </a:solidFill>
              <a:latin typeface="+mn-lt"/>
            </a:endParaRPr>
          </a:p>
        </p:txBody>
      </p:sp>
    </p:spTree>
    <p:extLst>
      <p:ext uri="{BB962C8B-B14F-4D97-AF65-F5344CB8AC3E}">
        <p14:creationId xmlns:p14="http://schemas.microsoft.com/office/powerpoint/2010/main" val="2133960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Is </a:t>
            </a:r>
            <a:r>
              <a:rPr lang="en-US" sz="5400" dirty="0"/>
              <a:t>R</a:t>
            </a:r>
            <a:r>
              <a:rPr lang="en-US" sz="5400" b="0" i="0" u="none" strike="noStrike" cap="none" dirty="0">
                <a:solidFill>
                  <a:schemeClr val="dk1"/>
                </a:solidFill>
                <a:latin typeface="Calibri"/>
                <a:ea typeface="Calibri"/>
                <a:cs typeface="Calibri"/>
                <a:sym typeface="Calibri"/>
              </a:rPr>
              <a:t>equired?</a:t>
            </a:r>
            <a:endParaRPr sz="5400" dirty="0"/>
          </a:p>
        </p:txBody>
      </p:sp>
      <p:sp>
        <p:nvSpPr>
          <p:cNvPr id="177" name="Shape 177"/>
          <p:cNvSpPr txBox="1">
            <a:spLocks noGrp="1"/>
          </p:cNvSpPr>
          <p:nvPr>
            <p:ph type="body" idx="1"/>
          </p:nvPr>
        </p:nvSpPr>
        <p:spPr>
          <a:xfrm>
            <a:off x="713677" y="1856152"/>
            <a:ext cx="10872439" cy="2927721"/>
          </a:xfrm>
          <a:prstGeom prst="rect">
            <a:avLst/>
          </a:prstGeom>
          <a:noFill/>
          <a:ln>
            <a:noFill/>
          </a:ln>
        </p:spPr>
        <p:txBody>
          <a:bodyPr spcFirstLastPara="1" wrap="square" lIns="91425" tIns="45700" rIns="91425" bIns="45700" anchor="t" anchorCtr="0">
            <a:noAutofit/>
          </a:bodyPr>
          <a:lstStyle/>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A common purpose/philosophy </a:t>
            </a:r>
            <a:endParaRPr sz="2800" dirty="0"/>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Leadership team</a:t>
            </a:r>
            <a:endParaRPr sz="2800" dirty="0"/>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Expected behaviors defined, modeled, taught, &amp; reinforced </a:t>
            </a:r>
            <a:endParaRPr sz="2800" b="0" i="0" u="none" strike="noStrike" cap="none" dirty="0">
              <a:solidFill>
                <a:schemeClr val="dk1"/>
              </a:solidFill>
              <a:sym typeface="Calibri"/>
            </a:endParaRPr>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Students’ behavior addressed consistently</a:t>
            </a:r>
            <a:endParaRPr sz="2800" dirty="0"/>
          </a:p>
          <a:p>
            <a:pPr marL="331470" marR="0" lvl="1" indent="-28575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Decisions/actions based on data</a:t>
            </a:r>
            <a:endParaRPr sz="2800" dirty="0"/>
          </a:p>
        </p:txBody>
      </p:sp>
    </p:spTree>
    <p:extLst>
      <p:ext uri="{BB962C8B-B14F-4D97-AF65-F5344CB8AC3E}">
        <p14:creationId xmlns:p14="http://schemas.microsoft.com/office/powerpoint/2010/main" val="34959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0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10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10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10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1000"/>
                                        <p:tgtEl>
                                          <p:spTgt spid="1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43"/>
          <p:cNvSpPr txBox="1">
            <a:spLocks noGrp="1"/>
          </p:cNvSpPr>
          <p:nvPr>
            <p:ph type="title"/>
          </p:nvPr>
        </p:nvSpPr>
        <p:spPr>
          <a:xfrm>
            <a:off x="0" y="2994025"/>
            <a:ext cx="121920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5400"/>
              <a:buFont typeface="Calibri"/>
              <a:buNone/>
            </a:pPr>
            <a:r>
              <a:rPr lang="en-US" sz="6000" b="0" i="0" u="none" strike="noStrike" cap="none" dirty="0">
                <a:solidFill>
                  <a:schemeClr val="bg1"/>
                </a:solidFill>
                <a:latin typeface="Calibri"/>
                <a:ea typeface="Calibri"/>
                <a:cs typeface="Calibri"/>
                <a:sym typeface="Calibri"/>
              </a:rPr>
              <a:t>Why Implement PBIS?</a:t>
            </a:r>
            <a:endParaRPr sz="4800" dirty="0">
              <a:solidFill>
                <a:schemeClr val="bg1"/>
              </a:solidFill>
            </a:endParaRPr>
          </a:p>
        </p:txBody>
      </p:sp>
      <p:pic>
        <p:nvPicPr>
          <p:cNvPr id="4" name="Shape 44"/>
          <p:cNvPicPr preferRelativeResize="0"/>
          <p:nvPr/>
        </p:nvPicPr>
        <p:blipFill rotWithShape="1">
          <a:blip r:embed="rId3">
            <a:alphaModFix/>
            <a:extLst>
              <a:ext uri="{BEBA8EAE-BF5A-486C-A8C5-ECC9F3942E4B}">
                <a14:imgProps xmlns:a14="http://schemas.microsoft.com/office/drawing/2010/main">
                  <a14:imgLayer r:embed="rId4">
                    <a14:imgEffect>
                      <a14:backgroundRemoval t="9605" b="89831" l="2105" r="98596"/>
                    </a14:imgEffect>
                  </a14:imgLayer>
                </a14:imgProps>
              </a:ext>
            </a:extLst>
          </a:blip>
          <a:srcRect t="7553" b="20990"/>
          <a:stretch/>
        </p:blipFill>
        <p:spPr>
          <a:xfrm>
            <a:off x="3124200" y="356333"/>
            <a:ext cx="5943599" cy="2637692"/>
          </a:xfrm>
          <a:prstGeom prst="rect">
            <a:avLst/>
          </a:prstGeom>
          <a:noFill/>
          <a:ln>
            <a:noFill/>
          </a:ln>
        </p:spPr>
      </p:pic>
    </p:spTree>
    <p:extLst>
      <p:ext uri="{BB962C8B-B14F-4D97-AF65-F5344CB8AC3E}">
        <p14:creationId xmlns:p14="http://schemas.microsoft.com/office/powerpoint/2010/main" val="2515930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Make A Commitment</a:t>
            </a:r>
            <a:endParaRPr sz="5400" dirty="0"/>
          </a:p>
        </p:txBody>
      </p:sp>
      <p:sp>
        <p:nvSpPr>
          <p:cNvPr id="201" name="Shape 201"/>
          <p:cNvSpPr txBox="1">
            <a:spLocks noGrp="1"/>
          </p:cNvSpPr>
          <p:nvPr>
            <p:ph type="body" idx="1"/>
          </p:nvPr>
        </p:nvSpPr>
        <p:spPr>
          <a:xfrm>
            <a:off x="843775" y="2105984"/>
            <a:ext cx="10504449" cy="245486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Positive, inclusive, collaborative environment</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Preventive, proactive discipline</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Consistency in procedures and practices</a:t>
            </a:r>
            <a:endParaRPr dirty="0"/>
          </a:p>
        </p:txBody>
      </p:sp>
    </p:spTree>
    <p:extLst>
      <p:ext uri="{BB962C8B-B14F-4D97-AF65-F5344CB8AC3E}">
        <p14:creationId xmlns:p14="http://schemas.microsoft.com/office/powerpoint/2010/main" val="377191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0" y="703385"/>
            <a:ext cx="12192000" cy="88336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Leading The Process</a:t>
            </a:r>
            <a:endParaRPr sz="5400" dirty="0"/>
          </a:p>
        </p:txBody>
      </p:sp>
      <p:sp>
        <p:nvSpPr>
          <p:cNvPr id="208" name="Shape 208"/>
          <p:cNvSpPr txBox="1">
            <a:spLocks noGrp="1"/>
          </p:cNvSpPr>
          <p:nvPr>
            <p:ph type="body" idx="1"/>
          </p:nvPr>
        </p:nvSpPr>
        <p:spPr>
          <a:xfrm>
            <a:off x="825190" y="1805940"/>
            <a:ext cx="10571356" cy="38529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The PBIS Team…</a:t>
            </a:r>
            <a:endParaRPr dirty="0"/>
          </a:p>
          <a:p>
            <a:pPr marL="0" marR="0" lvl="0" indent="0" algn="l" rtl="0">
              <a:lnSpc>
                <a:spcPct val="90000"/>
              </a:lnSpc>
              <a:spcAft>
                <a:spcPts val="0"/>
              </a:spcAft>
              <a:buClr>
                <a:schemeClr val="dk1"/>
              </a:buClr>
              <a:buSzPts val="2800"/>
              <a:buFont typeface="Arial"/>
              <a:buNone/>
            </a:pPr>
            <a:endParaRPr dirty="0">
              <a:solidFill>
                <a:schemeClr val="dk1"/>
              </a:solidFill>
              <a:sym typeface="Calibri"/>
            </a:endParaRPr>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Represents ALL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Drives implementation process</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Uses data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Does regular evaluation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Provides staff support and </a:t>
            </a:r>
            <a:r>
              <a:rPr lang="en-US" sz="2800" dirty="0"/>
              <a:t>professional development</a:t>
            </a:r>
            <a:endParaRPr sz="2800" dirty="0"/>
          </a:p>
        </p:txBody>
      </p:sp>
      <p:pic>
        <p:nvPicPr>
          <p:cNvPr id="209" name="Shape 209"/>
          <p:cNvPicPr preferRelativeResize="0"/>
          <p:nvPr/>
        </p:nvPicPr>
        <p:blipFill rotWithShape="1">
          <a:blip r:embed="rId3">
            <a:alphaModFix/>
          </a:blip>
          <a:srcRect b="9692"/>
          <a:stretch/>
        </p:blipFill>
        <p:spPr>
          <a:xfrm>
            <a:off x="7901789" y="2442156"/>
            <a:ext cx="3810000" cy="2580552"/>
          </a:xfrm>
          <a:prstGeom prst="rect">
            <a:avLst/>
          </a:prstGeom>
          <a:noFill/>
          <a:ln>
            <a:noFill/>
          </a:ln>
        </p:spPr>
      </p:pic>
    </p:spTree>
    <p:extLst>
      <p:ext uri="{BB962C8B-B14F-4D97-AF65-F5344CB8AC3E}">
        <p14:creationId xmlns:p14="http://schemas.microsoft.com/office/powerpoint/2010/main" val="2832223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0" y="694592"/>
            <a:ext cx="12192000" cy="91549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Tier I Focus</a:t>
            </a:r>
            <a:endParaRPr sz="5400" dirty="0"/>
          </a:p>
        </p:txBody>
      </p:sp>
      <p:sp>
        <p:nvSpPr>
          <p:cNvPr id="216" name="Shape 216"/>
          <p:cNvSpPr txBox="1">
            <a:spLocks noGrp="1"/>
          </p:cNvSpPr>
          <p:nvPr>
            <p:ph type="body" idx="1"/>
          </p:nvPr>
        </p:nvSpPr>
        <p:spPr>
          <a:xfrm>
            <a:off x="646770" y="1610086"/>
            <a:ext cx="10872439" cy="397667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Be consistent and predictable</a:t>
            </a:r>
            <a:endParaRPr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Teach expected behaviors</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Prevent inappropriate behaviors</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Improve classroom strategies</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Maximize student achievement</a:t>
            </a:r>
            <a:endParaRPr sz="2800" dirty="0"/>
          </a:p>
          <a:p>
            <a:pPr marL="1143000" marR="0" lvl="2"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sym typeface="Calibri"/>
            </a:endParaRPr>
          </a:p>
          <a:p>
            <a:pPr marL="0" marR="0" lvl="0" indent="0" algn="l" rtl="0">
              <a:lnSpc>
                <a:spcPct val="90000"/>
              </a:lnSpc>
              <a:spcAft>
                <a:spcPts val="0"/>
              </a:spcAft>
              <a:buClr>
                <a:schemeClr val="dk1"/>
              </a:buClr>
              <a:buSzPts val="2800"/>
              <a:buFont typeface="Arial"/>
              <a:buNone/>
            </a:pPr>
            <a:r>
              <a:rPr lang="en-US" b="1" dirty="0">
                <a:solidFill>
                  <a:schemeClr val="dk1"/>
                </a:solidFill>
                <a:sym typeface="Calibri"/>
              </a:rPr>
              <a:t>Focus on the entire school (and classrooms), NOT individual children.</a:t>
            </a:r>
            <a:endParaRPr dirty="0">
              <a:solidFill>
                <a:schemeClr val="dk1"/>
              </a:solidFill>
              <a:sym typeface="Calibri"/>
            </a:endParaRPr>
          </a:p>
        </p:txBody>
      </p:sp>
    </p:spTree>
    <p:extLst>
      <p:ext uri="{BB962C8B-B14F-4D97-AF65-F5344CB8AC3E}">
        <p14:creationId xmlns:p14="http://schemas.microsoft.com/office/powerpoint/2010/main" val="179299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0" y="712176"/>
            <a:ext cx="12192000" cy="87446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Teaching Behavior</a:t>
            </a:r>
            <a:endParaRPr sz="5400" dirty="0"/>
          </a:p>
        </p:txBody>
      </p:sp>
      <p:sp>
        <p:nvSpPr>
          <p:cNvPr id="223" name="Shape 223"/>
          <p:cNvSpPr txBox="1">
            <a:spLocks noGrp="1"/>
          </p:cNvSpPr>
          <p:nvPr>
            <p:ph type="body" idx="1"/>
          </p:nvPr>
        </p:nvSpPr>
        <p:spPr>
          <a:xfrm>
            <a:off x="538690" y="2447250"/>
            <a:ext cx="6830331" cy="2434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600"/>
              <a:buFont typeface="Arial"/>
              <a:buNone/>
            </a:pPr>
            <a:r>
              <a:rPr lang="en-US" b="1" u="sng" dirty="0">
                <a:solidFill>
                  <a:schemeClr val="dk1"/>
                </a:solidFill>
                <a:sym typeface="Calibri"/>
              </a:rPr>
              <a:t>Make it clear and simple.</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Define &amp; clarify behavior expectations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Teach &amp; model expectations in all settings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Let students practice &amp; give them feedback</a:t>
            </a:r>
            <a:endParaRPr dirty="0"/>
          </a:p>
        </p:txBody>
      </p:sp>
      <p:pic>
        <p:nvPicPr>
          <p:cNvPr id="224" name="Shape 224"/>
          <p:cNvPicPr preferRelativeResize="0"/>
          <p:nvPr/>
        </p:nvPicPr>
        <p:blipFill rotWithShape="1">
          <a:blip r:embed="rId3">
            <a:alphaModFix/>
          </a:blip>
          <a:srcRect/>
          <a:stretch/>
        </p:blipFill>
        <p:spPr>
          <a:xfrm>
            <a:off x="8026361" y="2487686"/>
            <a:ext cx="3536400" cy="2353325"/>
          </a:xfrm>
          <a:prstGeom prst="rect">
            <a:avLst/>
          </a:prstGeom>
          <a:noFill/>
          <a:ln>
            <a:noFill/>
          </a:ln>
        </p:spPr>
      </p:pic>
    </p:spTree>
    <p:extLst>
      <p:ext uri="{BB962C8B-B14F-4D97-AF65-F5344CB8AC3E}">
        <p14:creationId xmlns:p14="http://schemas.microsoft.com/office/powerpoint/2010/main" val="131108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0" y="694592"/>
            <a:ext cx="12192000" cy="8921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Addressing Students’ Behavior</a:t>
            </a:r>
            <a:endParaRPr dirty="0"/>
          </a:p>
        </p:txBody>
      </p:sp>
      <p:sp>
        <p:nvSpPr>
          <p:cNvPr id="231" name="Shape 231"/>
          <p:cNvSpPr txBox="1">
            <a:spLocks noGrp="1"/>
          </p:cNvSpPr>
          <p:nvPr>
            <p:ph type="body" idx="1"/>
          </p:nvPr>
        </p:nvSpPr>
        <p:spPr>
          <a:xfrm>
            <a:off x="780585" y="1961661"/>
            <a:ext cx="10705171"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b="1" dirty="0">
                <a:solidFill>
                  <a:schemeClr val="dk1"/>
                </a:solidFill>
                <a:sym typeface="Calibri"/>
              </a:rPr>
              <a:t>How do you let students know…</a:t>
            </a:r>
            <a:endParaRPr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if they </a:t>
            </a:r>
            <a:r>
              <a:rPr lang="en-US" sz="2600" b="0" i="0" u="sng" strike="noStrike" cap="none" dirty="0">
                <a:solidFill>
                  <a:schemeClr val="dk1"/>
                </a:solidFill>
                <a:sym typeface="Calibri"/>
              </a:rPr>
              <a:t>did understand</a:t>
            </a:r>
            <a:r>
              <a:rPr lang="en-US" sz="2600" b="0" i="0" u="none" strike="noStrike" cap="none" dirty="0">
                <a:solidFill>
                  <a:schemeClr val="dk1"/>
                </a:solidFill>
                <a:sym typeface="Calibri"/>
              </a:rPr>
              <a:t> their math lesson? </a:t>
            </a:r>
            <a:endParaRPr sz="2600"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if they </a:t>
            </a:r>
            <a:r>
              <a:rPr lang="en-US" sz="2600" b="0" i="0" u="sng" strike="noStrike" cap="none" dirty="0">
                <a:solidFill>
                  <a:schemeClr val="dk1"/>
                </a:solidFill>
                <a:sym typeface="Calibri"/>
              </a:rPr>
              <a:t>didn’t understand</a:t>
            </a:r>
            <a:r>
              <a:rPr lang="en-US" sz="2600" b="0" i="0" u="none" strike="noStrike" cap="none" dirty="0">
                <a:solidFill>
                  <a:schemeClr val="dk1"/>
                </a:solidFill>
                <a:sym typeface="Calibri"/>
              </a:rPr>
              <a:t> their math lesson? </a:t>
            </a:r>
            <a:endParaRPr sz="2600" dirty="0"/>
          </a:p>
          <a:p>
            <a:pPr marL="685800" marR="0" lvl="1" indent="-50800" algn="l" rtl="0">
              <a:lnSpc>
                <a:spcPct val="90000"/>
              </a:lnSpc>
              <a:spcBef>
                <a:spcPts val="1000"/>
              </a:spcBef>
              <a:spcAft>
                <a:spcPts val="0"/>
              </a:spcAft>
              <a:buClr>
                <a:schemeClr val="dk1"/>
              </a:buClr>
              <a:buSzPts val="2800"/>
              <a:buFont typeface="Arial"/>
              <a:buNone/>
            </a:pPr>
            <a:endParaRPr sz="2600" b="0" i="0" u="none" strike="noStrike" cap="none" dirty="0">
              <a:solidFill>
                <a:schemeClr val="dk1"/>
              </a:solidFill>
              <a:sym typeface="Calibri"/>
            </a:endParaRPr>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if their behavior IS or ISN’T </a:t>
            </a:r>
            <a:r>
              <a:rPr lang="en-US" sz="2600" b="0" i="0" u="none" strike="noStrike" cap="none" dirty="0">
                <a:solidFill>
                  <a:schemeClr val="tx1"/>
                </a:solidFill>
                <a:sym typeface="Calibri"/>
              </a:rPr>
              <a:t>correct</a:t>
            </a:r>
            <a:r>
              <a:rPr lang="en-US" sz="2600" b="0" i="0" u="none" strike="noStrike" cap="none" dirty="0">
                <a:solidFill>
                  <a:schemeClr val="dk1"/>
                </a:solidFill>
                <a:sym typeface="Calibri"/>
              </a:rPr>
              <a:t>???</a:t>
            </a:r>
            <a:endParaRPr sz="2600" dirty="0"/>
          </a:p>
        </p:txBody>
      </p:sp>
    </p:spTree>
    <p:extLst>
      <p:ext uri="{BB962C8B-B14F-4D97-AF65-F5344CB8AC3E}">
        <p14:creationId xmlns:p14="http://schemas.microsoft.com/office/powerpoint/2010/main" val="362474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ctrTitle"/>
          </p:nvPr>
        </p:nvSpPr>
        <p:spPr>
          <a:xfrm>
            <a:off x="0" y="712177"/>
            <a:ext cx="12192000" cy="87457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mn-lt"/>
                <a:sym typeface="Calibri"/>
              </a:rPr>
              <a:t>Responding To Behavior</a:t>
            </a:r>
            <a:endParaRPr sz="5400" dirty="0">
              <a:latin typeface="+mn-lt"/>
            </a:endParaRPr>
          </a:p>
        </p:txBody>
      </p:sp>
      <p:sp>
        <p:nvSpPr>
          <p:cNvPr id="238" name="Shape 238"/>
          <p:cNvSpPr txBox="1">
            <a:spLocks noGrp="1"/>
          </p:cNvSpPr>
          <p:nvPr>
            <p:ph type="body" idx="1"/>
          </p:nvPr>
        </p:nvSpPr>
        <p:spPr>
          <a:xfrm>
            <a:off x="747132" y="1696916"/>
            <a:ext cx="10738624" cy="374002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1000"/>
              </a:spcBef>
              <a:spcAft>
                <a:spcPts val="0"/>
              </a:spcAft>
              <a:buClr>
                <a:schemeClr val="dk1"/>
              </a:buClr>
              <a:buSzPts val="2800"/>
              <a:buFont typeface="Arial"/>
              <a:buNone/>
            </a:pPr>
            <a:r>
              <a:rPr lang="en-US" b="1" u="sng" dirty="0">
                <a:solidFill>
                  <a:schemeClr val="dk1"/>
                </a:solidFill>
                <a:sym typeface="Calibri"/>
              </a:rPr>
              <a:t>Preventive, proactive practices:</a:t>
            </a:r>
            <a:endParaRPr dirty="0"/>
          </a:p>
          <a:p>
            <a:pPr marL="0" marR="0" lvl="0" indent="0" algn="l" rtl="0">
              <a:lnSpc>
                <a:spcPct val="90000"/>
              </a:lnSpc>
              <a:spcBef>
                <a:spcPts val="1000"/>
              </a:spcBef>
              <a:spcAft>
                <a:spcPts val="0"/>
              </a:spcAft>
              <a:buClr>
                <a:schemeClr val="dk1"/>
              </a:buClr>
              <a:buSzPts val="2800"/>
              <a:buFont typeface="Arial"/>
              <a:buNone/>
            </a:pPr>
            <a:endParaRPr b="1" u="sng" dirty="0">
              <a:solidFill>
                <a:schemeClr val="dk1"/>
              </a:solidFill>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dirty="0"/>
              <a:t>A</a:t>
            </a:r>
            <a:r>
              <a:rPr lang="en-US" dirty="0">
                <a:solidFill>
                  <a:schemeClr val="dk1"/>
                </a:solidFill>
                <a:sym typeface="Calibri"/>
              </a:rPr>
              <a:t>cknowledge appropriate behavior</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dirty="0"/>
              <a:t>U</a:t>
            </a:r>
            <a:r>
              <a:rPr lang="en-US" dirty="0">
                <a:solidFill>
                  <a:schemeClr val="dk1"/>
                </a:solidFill>
                <a:sym typeface="Calibri"/>
              </a:rPr>
              <a:t>se </a:t>
            </a:r>
            <a:r>
              <a:rPr lang="en-US" dirty="0"/>
              <a:t>“</a:t>
            </a:r>
            <a:r>
              <a:rPr lang="en-US" dirty="0">
                <a:solidFill>
                  <a:schemeClr val="dk1"/>
                </a:solidFill>
                <a:sym typeface="Calibri"/>
              </a:rPr>
              <a:t>teaching moments” for misbehavior</a:t>
            </a:r>
            <a:endParaRPr dirty="0"/>
          </a:p>
          <a:p>
            <a:pPr marL="228600" marR="0" lvl="0" indent="-228600" algn="l" rtl="0">
              <a:lnSpc>
                <a:spcPct val="90000"/>
              </a:lnSpc>
              <a:spcBef>
                <a:spcPts val="1000"/>
              </a:spcBef>
              <a:spcAft>
                <a:spcPts val="0"/>
              </a:spcAft>
              <a:buClr>
                <a:schemeClr val="dk1"/>
              </a:buClr>
              <a:buSzPct val="100000"/>
              <a:buFont typeface="Arial"/>
              <a:buChar char="•"/>
            </a:pPr>
            <a:r>
              <a:rPr lang="en-US" dirty="0"/>
              <a:t>U</a:t>
            </a:r>
            <a:r>
              <a:rPr lang="en-US" dirty="0">
                <a:solidFill>
                  <a:schemeClr val="dk1"/>
                </a:solidFill>
                <a:sym typeface="Calibri"/>
              </a:rPr>
              <a:t>se consistent, </a:t>
            </a:r>
            <a:r>
              <a:rPr lang="en-US" u="sng" dirty="0">
                <a:solidFill>
                  <a:schemeClr val="dk1"/>
                </a:solidFill>
                <a:sym typeface="Calibri"/>
              </a:rPr>
              <a:t>appropriate</a:t>
            </a:r>
            <a:r>
              <a:rPr lang="en-US" dirty="0">
                <a:solidFill>
                  <a:schemeClr val="dk1"/>
                </a:solidFill>
                <a:sym typeface="Calibri"/>
              </a:rPr>
              <a:t> consequences</a:t>
            </a:r>
            <a:endParaRPr dirty="0">
              <a:solidFill>
                <a:schemeClr val="dk1"/>
              </a:solidFill>
              <a:sym typeface="Calibri"/>
            </a:endParaRPr>
          </a:p>
        </p:txBody>
      </p:sp>
    </p:spTree>
    <p:extLst>
      <p:ext uri="{BB962C8B-B14F-4D97-AF65-F5344CB8AC3E}">
        <p14:creationId xmlns:p14="http://schemas.microsoft.com/office/powerpoint/2010/main" val="228735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0" y="703384"/>
            <a:ext cx="12192000" cy="8333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Data-Based </a:t>
            </a:r>
            <a:r>
              <a:rPr lang="en-US" sz="5400" dirty="0"/>
              <a:t>D</a:t>
            </a:r>
            <a:r>
              <a:rPr lang="en-US" sz="5400" b="0" i="0" u="none" strike="noStrike" cap="none" dirty="0">
                <a:solidFill>
                  <a:schemeClr val="dk1"/>
                </a:solidFill>
                <a:latin typeface="Calibri"/>
                <a:ea typeface="Calibri"/>
                <a:cs typeface="Calibri"/>
                <a:sym typeface="Calibri"/>
              </a:rPr>
              <a:t>ecision </a:t>
            </a:r>
            <a:r>
              <a:rPr lang="en-US" sz="5400" dirty="0"/>
              <a:t>M</a:t>
            </a:r>
            <a:r>
              <a:rPr lang="en-US" sz="5400" b="0" i="0" u="none" strike="noStrike" cap="none" dirty="0">
                <a:solidFill>
                  <a:schemeClr val="dk1"/>
                </a:solidFill>
                <a:latin typeface="Calibri"/>
                <a:ea typeface="Calibri"/>
                <a:cs typeface="Calibri"/>
                <a:sym typeface="Calibri"/>
              </a:rPr>
              <a:t>aking</a:t>
            </a:r>
            <a:endParaRPr sz="5400" dirty="0"/>
          </a:p>
        </p:txBody>
      </p:sp>
      <p:sp>
        <p:nvSpPr>
          <p:cNvPr id="245" name="Shape 245"/>
          <p:cNvSpPr txBox="1">
            <a:spLocks noGrp="1"/>
          </p:cNvSpPr>
          <p:nvPr>
            <p:ph type="body" idx="1"/>
          </p:nvPr>
        </p:nvSpPr>
        <p:spPr>
          <a:xfrm>
            <a:off x="736878" y="1820008"/>
            <a:ext cx="10766527" cy="37334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Don’t guess or assume!</a:t>
            </a:r>
            <a:endParaRPr dirty="0"/>
          </a:p>
          <a:p>
            <a:pPr marL="0" marR="0" lvl="0" indent="0" algn="l" rtl="0">
              <a:lnSpc>
                <a:spcPct val="90000"/>
              </a:lnSpc>
              <a:spcAft>
                <a:spcPts val="0"/>
              </a:spcAft>
              <a:buClr>
                <a:schemeClr val="dk1"/>
              </a:buClr>
              <a:buSzPts val="2800"/>
              <a:buFont typeface="Arial"/>
              <a:buNone/>
            </a:pPr>
            <a:endParaRPr b="1" u="sng" dirty="0">
              <a:solidFill>
                <a:schemeClr val="dk1"/>
              </a:solidFill>
              <a:sym typeface="Calibri"/>
            </a:endParaRPr>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Record &amp; analyze discipline data</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Define precise problems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Set goals </a:t>
            </a:r>
            <a:endParaRPr sz="2800" dirty="0"/>
          </a:p>
          <a:p>
            <a:pPr marL="685800" marR="0" lvl="1"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sym typeface="Calibri"/>
              </a:rPr>
              <a:t>Evaluate progress</a:t>
            </a:r>
            <a:endParaRPr sz="2800" dirty="0"/>
          </a:p>
        </p:txBody>
      </p:sp>
      <p:pic>
        <p:nvPicPr>
          <p:cNvPr id="246" name="Shape 246"/>
          <p:cNvPicPr preferRelativeResize="0"/>
          <p:nvPr/>
        </p:nvPicPr>
        <p:blipFill rotWithShape="1">
          <a:blip r:embed="rId3">
            <a:alphaModFix/>
          </a:blip>
          <a:srcRect/>
          <a:stretch/>
        </p:blipFill>
        <p:spPr>
          <a:xfrm>
            <a:off x="6600986" y="3462752"/>
            <a:ext cx="4902420" cy="2090738"/>
          </a:xfrm>
          <a:prstGeom prst="rect">
            <a:avLst/>
          </a:prstGeom>
          <a:noFill/>
          <a:ln>
            <a:noFill/>
          </a:ln>
        </p:spPr>
      </p:pic>
    </p:spTree>
    <p:extLst>
      <p:ext uri="{BB962C8B-B14F-4D97-AF65-F5344CB8AC3E}">
        <p14:creationId xmlns:p14="http://schemas.microsoft.com/office/powerpoint/2010/main" val="259953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ctrTitle"/>
          </p:nvPr>
        </p:nvSpPr>
        <p:spPr>
          <a:xfrm>
            <a:off x="61546" y="720969"/>
            <a:ext cx="12054254"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Evaluation Is Key!</a:t>
            </a:r>
            <a:endParaRPr sz="5400" dirty="0"/>
          </a:p>
        </p:txBody>
      </p:sp>
      <p:sp>
        <p:nvSpPr>
          <p:cNvPr id="253" name="Shape 253"/>
          <p:cNvSpPr txBox="1">
            <a:spLocks noGrp="1"/>
          </p:cNvSpPr>
          <p:nvPr>
            <p:ph type="body" idx="1"/>
          </p:nvPr>
        </p:nvSpPr>
        <p:spPr>
          <a:xfrm>
            <a:off x="847493" y="1961662"/>
            <a:ext cx="10482146"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Tiered Fidelity Inventory (TFI)</a:t>
            </a:r>
            <a:endParaRPr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Used over time to guide implementation</a:t>
            </a:r>
            <a:endParaRPr sz="2600" dirty="0"/>
          </a:p>
          <a:p>
            <a:pPr marL="685800" marR="0" lvl="1" indent="-228600" algn="l" rtl="0">
              <a:lnSpc>
                <a:spcPct val="90000"/>
              </a:lnSpc>
              <a:spcBef>
                <a:spcPts val="1000"/>
              </a:spcBef>
              <a:spcAft>
                <a:spcPts val="0"/>
              </a:spcAft>
              <a:buClr>
                <a:schemeClr val="dk1"/>
              </a:buClr>
              <a:buSzPct val="100000"/>
              <a:buFont typeface="Arial"/>
              <a:buChar char="•"/>
            </a:pPr>
            <a:r>
              <a:rPr lang="en-US" sz="2600" b="0" i="0" u="none" strike="noStrike" cap="none" dirty="0">
                <a:solidFill>
                  <a:schemeClr val="dk1"/>
                </a:solidFill>
                <a:sym typeface="Calibri"/>
              </a:rPr>
              <a:t>Improves sustainability</a:t>
            </a:r>
            <a:endParaRPr sz="2600"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Self Assessment </a:t>
            </a:r>
            <a:r>
              <a:rPr lang="en-US" dirty="0"/>
              <a:t>S</a:t>
            </a:r>
            <a:r>
              <a:rPr lang="en-US" dirty="0">
                <a:solidFill>
                  <a:schemeClr val="dk1"/>
                </a:solidFill>
                <a:sym typeface="Calibri"/>
              </a:rPr>
              <a:t>urvey (SAS)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Behavioral infractions</a:t>
            </a:r>
            <a:endParaRPr dirty="0">
              <a:solidFill>
                <a:schemeClr val="dk1"/>
              </a:solidFill>
              <a:sym typeface="Calibri"/>
            </a:endParaRPr>
          </a:p>
        </p:txBody>
      </p:sp>
    </p:spTree>
    <p:extLst>
      <p:ext uri="{BB962C8B-B14F-4D97-AF65-F5344CB8AC3E}">
        <p14:creationId xmlns:p14="http://schemas.microsoft.com/office/powerpoint/2010/main" val="6974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ctrTitle"/>
          </p:nvPr>
        </p:nvSpPr>
        <p:spPr>
          <a:xfrm>
            <a:off x="0" y="729762"/>
            <a:ext cx="12192000" cy="8069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PBIS Is School-wide AND Classroom</a:t>
            </a:r>
            <a:endParaRPr sz="5400" b="0" i="0" u="none" strike="noStrike" cap="none" dirty="0">
              <a:solidFill>
                <a:schemeClr val="dk1"/>
              </a:solidFill>
              <a:latin typeface="Calibri"/>
              <a:ea typeface="Calibri"/>
              <a:cs typeface="Calibri"/>
              <a:sym typeface="Calibri"/>
            </a:endParaRPr>
          </a:p>
        </p:txBody>
      </p:sp>
      <p:sp>
        <p:nvSpPr>
          <p:cNvPr id="260" name="Shape 260"/>
          <p:cNvSpPr txBox="1">
            <a:spLocks noGrp="1"/>
          </p:cNvSpPr>
          <p:nvPr>
            <p:ph type="body" idx="1"/>
          </p:nvPr>
        </p:nvSpPr>
        <p:spPr>
          <a:xfrm>
            <a:off x="253511" y="1672682"/>
            <a:ext cx="11684977" cy="4147825"/>
          </a:xfrm>
          <a:prstGeom prst="rect">
            <a:avLst/>
          </a:prstGeom>
          <a:noFill/>
          <a:ln>
            <a:noFill/>
          </a:ln>
        </p:spPr>
        <p:txBody>
          <a:bodyPr spcFirstLastPara="1" wrap="square" lIns="91425" tIns="45700" rIns="91425" bIns="45700" anchor="t" anchorCtr="0">
            <a:noAutofit/>
          </a:bodyPr>
          <a:lstStyle/>
          <a:p>
            <a:pPr marL="571500" marR="0" lvl="1" indent="-571500"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Focuses attention on </a:t>
            </a:r>
            <a:r>
              <a:rPr lang="en-US" sz="2800" b="1" i="1" u="none" strike="noStrike" cap="none" dirty="0">
                <a:solidFill>
                  <a:schemeClr val="dk1"/>
                </a:solidFill>
                <a:sym typeface="Calibri"/>
              </a:rPr>
              <a:t>all </a:t>
            </a:r>
            <a:r>
              <a:rPr lang="en-US" sz="2800" b="0" i="0" u="none" strike="noStrike" cap="none" dirty="0">
                <a:solidFill>
                  <a:schemeClr val="dk1"/>
                </a:solidFill>
                <a:sym typeface="Calibri"/>
              </a:rPr>
              <a:t>school areas</a:t>
            </a:r>
            <a:endParaRPr sz="2800" dirty="0"/>
          </a:p>
          <a:p>
            <a:pPr marL="571500" marR="0" lvl="1" indent="-571500"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Increases consistency across </a:t>
            </a:r>
            <a:r>
              <a:rPr lang="en-US" sz="2800" b="1" i="1" u="none" strike="noStrike" cap="none" dirty="0">
                <a:solidFill>
                  <a:schemeClr val="dk1"/>
                </a:solidFill>
                <a:sym typeface="Calibri"/>
              </a:rPr>
              <a:t>all</a:t>
            </a:r>
            <a:r>
              <a:rPr lang="en-US" sz="2800" b="0" i="0" u="none" strike="noStrike" cap="none" dirty="0">
                <a:solidFill>
                  <a:schemeClr val="dk1"/>
                </a:solidFill>
                <a:sym typeface="Calibri"/>
              </a:rPr>
              <a:t> areas of school</a:t>
            </a:r>
            <a:endParaRPr sz="2800" dirty="0"/>
          </a:p>
          <a:p>
            <a:pPr marL="571500" marR="0" lvl="1" indent="-571500" algn="l" rtl="0">
              <a:lnSpc>
                <a:spcPct val="90000"/>
              </a:lnSpc>
              <a:spcBef>
                <a:spcPts val="1000"/>
              </a:spcBef>
              <a:spcAft>
                <a:spcPts val="0"/>
              </a:spcAft>
              <a:buClr>
                <a:schemeClr val="dk1"/>
              </a:buClr>
              <a:buSzPct val="100000"/>
              <a:buFont typeface="Arial" panose="020B0604020202020204" pitchFamily="34" charset="0"/>
              <a:buChar char="•"/>
            </a:pPr>
            <a:r>
              <a:rPr lang="en-US" sz="2800" b="0" i="0" u="none" strike="noStrike" cap="none" dirty="0">
                <a:solidFill>
                  <a:schemeClr val="dk1"/>
                </a:solidFill>
                <a:sym typeface="Calibri"/>
              </a:rPr>
              <a:t>Gives teachers tools to create classroom environments with…</a:t>
            </a:r>
            <a:endParaRPr sz="28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C</a:t>
            </a:r>
            <a:r>
              <a:rPr lang="en-US" sz="2600" b="0" i="0" u="none" strike="noStrike" cap="none" dirty="0">
                <a:solidFill>
                  <a:schemeClr val="dk1"/>
                </a:solidFill>
                <a:sym typeface="Calibri"/>
              </a:rPr>
              <a:t>onsistent expectations</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C</a:t>
            </a:r>
            <a:r>
              <a:rPr lang="en-US" sz="2600" b="0" i="0" u="none" strike="noStrike" cap="none" dirty="0">
                <a:solidFill>
                  <a:schemeClr val="dk1"/>
                </a:solidFill>
                <a:sym typeface="Calibri"/>
              </a:rPr>
              <a:t>onsistent rules &amp; procedures</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L</a:t>
            </a:r>
            <a:r>
              <a:rPr lang="en-US" sz="2600" b="0" i="0" u="none" strike="noStrike" cap="none" dirty="0">
                <a:solidFill>
                  <a:schemeClr val="dk1"/>
                </a:solidFill>
                <a:sym typeface="Calibri"/>
              </a:rPr>
              <a:t>earning encouraged</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D</a:t>
            </a:r>
            <a:r>
              <a:rPr lang="en-US" sz="2600" b="0" i="0" u="none" strike="noStrike" cap="none" dirty="0">
                <a:solidFill>
                  <a:schemeClr val="dk1"/>
                </a:solidFill>
                <a:sym typeface="Calibri"/>
              </a:rPr>
              <a:t>istractions minimized</a:t>
            </a:r>
            <a:endParaRPr sz="2600" dirty="0"/>
          </a:p>
          <a:p>
            <a:pPr marL="1143000" marR="0" lvl="2" indent="-228600" algn="l" rtl="0">
              <a:lnSpc>
                <a:spcPct val="90000"/>
              </a:lnSpc>
              <a:spcBef>
                <a:spcPts val="1000"/>
              </a:spcBef>
              <a:spcAft>
                <a:spcPts val="0"/>
              </a:spcAft>
              <a:buClr>
                <a:schemeClr val="dk1"/>
              </a:buClr>
              <a:buSzPct val="100000"/>
              <a:buFont typeface="Arial"/>
              <a:buChar char="•"/>
            </a:pPr>
            <a:r>
              <a:rPr lang="en-US" sz="2600" dirty="0"/>
              <a:t>I</a:t>
            </a:r>
            <a:r>
              <a:rPr lang="en-US" sz="2600" b="0" i="0" u="none" strike="noStrike" cap="none" dirty="0">
                <a:solidFill>
                  <a:schemeClr val="dk1"/>
                </a:solidFill>
                <a:sym typeface="Calibri"/>
              </a:rPr>
              <a:t>nappropriate behaviors minimized</a:t>
            </a:r>
            <a:endParaRPr sz="2600" dirty="0"/>
          </a:p>
          <a:p>
            <a:pPr marL="3429000" marR="0" lvl="7"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sym typeface="Calibri"/>
            </a:endParaRPr>
          </a:p>
        </p:txBody>
      </p:sp>
    </p:spTree>
    <p:extLst>
      <p:ext uri="{BB962C8B-B14F-4D97-AF65-F5344CB8AC3E}">
        <p14:creationId xmlns:p14="http://schemas.microsoft.com/office/powerpoint/2010/main" val="195230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descr="Image result for now what"/>
          <p:cNvPicPr preferRelativeResize="0"/>
          <p:nvPr/>
        </p:nvPicPr>
        <p:blipFill rotWithShape="1">
          <a:blip r:embed="rId3">
            <a:alphaModFix/>
          </a:blip>
          <a:srcRect/>
          <a:stretch/>
        </p:blipFill>
        <p:spPr>
          <a:xfrm>
            <a:off x="2919344" y="1303700"/>
            <a:ext cx="6423659" cy="3851321"/>
          </a:xfrm>
          <a:prstGeom prst="rect">
            <a:avLst/>
          </a:prstGeom>
          <a:noFill/>
          <a:ln>
            <a:noFill/>
          </a:ln>
        </p:spPr>
      </p:pic>
    </p:spTree>
    <p:extLst>
      <p:ext uri="{BB962C8B-B14F-4D97-AF65-F5344CB8AC3E}">
        <p14:creationId xmlns:p14="http://schemas.microsoft.com/office/powerpoint/2010/main" val="23532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0" y="703385"/>
            <a:ext cx="12192000" cy="88336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Is </a:t>
            </a:r>
            <a:r>
              <a:rPr lang="en-US" sz="5400" dirty="0"/>
              <a:t>Y</a:t>
            </a:r>
            <a:r>
              <a:rPr lang="en-US" sz="5400" b="0" i="0" u="none" strike="noStrike" cap="none" dirty="0">
                <a:solidFill>
                  <a:schemeClr val="dk1"/>
                </a:solidFill>
                <a:latin typeface="Calibri"/>
                <a:ea typeface="Calibri"/>
                <a:cs typeface="Calibri"/>
                <a:sym typeface="Calibri"/>
              </a:rPr>
              <a:t>our </a:t>
            </a:r>
            <a:r>
              <a:rPr lang="en-US" sz="5400" dirty="0"/>
              <a:t>G</a:t>
            </a:r>
            <a:r>
              <a:rPr lang="en-US" sz="5400" b="0" i="0" u="none" strike="noStrike" cap="none" dirty="0">
                <a:solidFill>
                  <a:schemeClr val="dk1"/>
                </a:solidFill>
                <a:latin typeface="Calibri"/>
                <a:ea typeface="Calibri"/>
                <a:cs typeface="Calibri"/>
                <a:sym typeface="Calibri"/>
              </a:rPr>
              <a:t>oal?</a:t>
            </a:r>
            <a:endParaRPr sz="5400" b="0" i="0" u="none" strike="noStrike" cap="none" dirty="0">
              <a:solidFill>
                <a:schemeClr val="dk1"/>
              </a:solidFill>
              <a:latin typeface="Calibri"/>
              <a:ea typeface="Calibri"/>
              <a:cs typeface="Calibri"/>
              <a:sym typeface="Calibri"/>
            </a:endParaRPr>
          </a:p>
        </p:txBody>
      </p:sp>
      <p:sp>
        <p:nvSpPr>
          <p:cNvPr id="51" name="Shape 51"/>
          <p:cNvSpPr txBox="1">
            <a:spLocks noGrp="1"/>
          </p:cNvSpPr>
          <p:nvPr>
            <p:ph type="body" idx="1"/>
          </p:nvPr>
        </p:nvSpPr>
        <p:spPr>
          <a:xfrm>
            <a:off x="737839" y="2047655"/>
            <a:ext cx="10716322" cy="28588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3600"/>
              <a:buFont typeface="Arial"/>
              <a:buNone/>
            </a:pPr>
            <a:r>
              <a:rPr lang="en-US" b="0" i="0" u="none" strike="noStrike" cap="none" dirty="0">
                <a:solidFill>
                  <a:schemeClr val="dk1"/>
                </a:solidFill>
                <a:sym typeface="Calibri"/>
              </a:rPr>
              <a:t>Do you want to…</a:t>
            </a:r>
          </a:p>
          <a:p>
            <a:pPr marL="571500" indent="-571500">
              <a:buSzPts val="3600"/>
            </a:pPr>
            <a:r>
              <a:rPr lang="en-US" dirty="0"/>
              <a:t>c</a:t>
            </a:r>
            <a:r>
              <a:rPr lang="en-US" b="0" i="0" u="none" strike="noStrike" cap="none" dirty="0">
                <a:solidFill>
                  <a:schemeClr val="dk1"/>
                </a:solidFill>
                <a:sym typeface="Calibri"/>
              </a:rPr>
              <a:t>hange student behavior?</a:t>
            </a:r>
            <a:endParaRPr dirty="0"/>
          </a:p>
          <a:p>
            <a:pPr marL="571500" indent="-571500">
              <a:buSzPts val="3600"/>
            </a:pPr>
            <a:r>
              <a:rPr lang="en-US" dirty="0"/>
              <a:t>i</a:t>
            </a:r>
            <a:r>
              <a:rPr lang="en-US" b="0" i="0" u="none" strike="noStrike" cap="none" dirty="0">
                <a:solidFill>
                  <a:schemeClr val="dk1"/>
                </a:solidFill>
                <a:sym typeface="Calibri"/>
              </a:rPr>
              <a:t>mprove school climate?</a:t>
            </a:r>
            <a:endParaRPr dirty="0"/>
          </a:p>
          <a:p>
            <a:pPr marL="571500" indent="-571500">
              <a:buSzPts val="3600"/>
            </a:pPr>
            <a:r>
              <a:rPr lang="en-US" dirty="0"/>
              <a:t>i</a:t>
            </a:r>
            <a:r>
              <a:rPr lang="en-US" b="0" i="0" u="none" strike="noStrike" cap="none" dirty="0">
                <a:solidFill>
                  <a:schemeClr val="dk1"/>
                </a:solidFill>
                <a:sym typeface="Calibri"/>
              </a:rPr>
              <a:t>ncrease consistency among teachers?</a:t>
            </a:r>
            <a:endParaRPr dirty="0"/>
          </a:p>
        </p:txBody>
      </p:sp>
    </p:spTree>
    <p:extLst>
      <p:ext uri="{BB962C8B-B14F-4D97-AF65-F5344CB8AC3E}">
        <p14:creationId xmlns:p14="http://schemas.microsoft.com/office/powerpoint/2010/main" val="37613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Effect transition="in" filter="fade">
                                      <p:cBhvr>
                                        <p:cTn id="7" dur="1000"/>
                                        <p:tgtEl>
                                          <p:spTgt spid="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0" end="0"/>
                                            </p:txEl>
                                          </p:spTgt>
                                        </p:tgtEl>
                                        <p:attrNameLst>
                                          <p:attrName>style.visibility</p:attrName>
                                        </p:attrNameLst>
                                      </p:cBhvr>
                                      <p:to>
                                        <p:strVal val="visible"/>
                                      </p:to>
                                    </p:set>
                                    <p:animEffect transition="in" filter="fade">
                                      <p:cBhvr>
                                        <p:cTn id="12" dur="1000"/>
                                        <p:tgtEl>
                                          <p:spTgt spid="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xEl>
                                              <p:pRg st="2" end="2"/>
                                            </p:txEl>
                                          </p:spTgt>
                                        </p:tgtEl>
                                        <p:attrNameLst>
                                          <p:attrName>style.visibility</p:attrName>
                                        </p:attrNameLst>
                                      </p:cBhvr>
                                      <p:to>
                                        <p:strVal val="visible"/>
                                      </p:to>
                                    </p:set>
                                    <p:animEffect transition="in" filter="fade">
                                      <p:cBhvr>
                                        <p:cTn id="17" dur="1000"/>
                                        <p:tgtEl>
                                          <p:spTgt spid="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xEl>
                                              <p:pRg st="3" end="3"/>
                                            </p:txEl>
                                          </p:spTgt>
                                        </p:tgtEl>
                                        <p:attrNameLst>
                                          <p:attrName>style.visibility</p:attrName>
                                        </p:attrNameLst>
                                      </p:cBhvr>
                                      <p:to>
                                        <p:strVal val="visible"/>
                                      </p:to>
                                    </p:set>
                                    <p:animEffect transition="in" filter="fade">
                                      <p:cBhvr>
                                        <p:cTn id="22" dur="10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703385"/>
            <a:ext cx="12192000" cy="883368"/>
          </a:xfrm>
        </p:spPr>
        <p:txBody>
          <a:bodyPr/>
          <a:lstStyle/>
          <a:p>
            <a:r>
              <a:rPr lang="en-US" sz="5400" dirty="0"/>
              <a:t>PBIS Takes Time</a:t>
            </a:r>
          </a:p>
        </p:txBody>
      </p:sp>
      <p:sp>
        <p:nvSpPr>
          <p:cNvPr id="5" name="Text Placeholder 4"/>
          <p:cNvSpPr>
            <a:spLocks noGrp="1"/>
          </p:cNvSpPr>
          <p:nvPr>
            <p:ph type="body" idx="1"/>
          </p:nvPr>
        </p:nvSpPr>
        <p:spPr>
          <a:xfrm>
            <a:off x="635620" y="1586753"/>
            <a:ext cx="10950497" cy="3325813"/>
          </a:xfrm>
        </p:spPr>
        <p:txBody>
          <a:bodyPr/>
          <a:lstStyle/>
          <a:p>
            <a:pPr marL="50800" indent="0">
              <a:buNone/>
            </a:pPr>
            <a:r>
              <a:rPr lang="en-US" dirty="0"/>
              <a:t>Implementing Tier I PBIS can take up to three to five years.</a:t>
            </a:r>
          </a:p>
        </p:txBody>
      </p:sp>
      <p:pic>
        <p:nvPicPr>
          <p:cNvPr id="1026" name="Picture 2" descr="Image result for image of good things take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722" y="2632576"/>
            <a:ext cx="3006555" cy="300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48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0" y="711091"/>
            <a:ext cx="12192000" cy="73452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PBIS Takes </a:t>
            </a:r>
            <a:r>
              <a:rPr lang="en-US" sz="5400" dirty="0"/>
              <a:t>T</a:t>
            </a:r>
            <a:r>
              <a:rPr lang="en-US" sz="5400" b="0" i="0" u="none" strike="noStrike" cap="none" dirty="0">
                <a:solidFill>
                  <a:schemeClr val="dk1"/>
                </a:solidFill>
                <a:sym typeface="Calibri"/>
              </a:rPr>
              <a:t>ime: Stages Of Implementation</a:t>
            </a:r>
            <a:endParaRPr sz="5400" dirty="0"/>
          </a:p>
        </p:txBody>
      </p:sp>
      <p:pic>
        <p:nvPicPr>
          <p:cNvPr id="184" name="Shape 184"/>
          <p:cNvPicPr preferRelativeResize="0"/>
          <p:nvPr/>
        </p:nvPicPr>
        <p:blipFill rotWithShape="1">
          <a:blip r:embed="rId3">
            <a:alphaModFix/>
          </a:blip>
          <a:srcRect/>
          <a:stretch/>
        </p:blipFill>
        <p:spPr>
          <a:xfrm>
            <a:off x="1533943" y="1501535"/>
            <a:ext cx="8956724" cy="4553200"/>
          </a:xfrm>
          <a:prstGeom prst="rect">
            <a:avLst/>
          </a:prstGeom>
          <a:noFill/>
          <a:ln>
            <a:noFill/>
          </a:ln>
        </p:spPr>
      </p:pic>
      <p:sp>
        <p:nvSpPr>
          <p:cNvPr id="185" name="Shape 185"/>
          <p:cNvSpPr/>
          <p:nvPr/>
        </p:nvSpPr>
        <p:spPr>
          <a:xfrm rot="5400000">
            <a:off x="2148108" y="4586614"/>
            <a:ext cx="992400" cy="1422300"/>
          </a:xfrm>
          <a:prstGeom prst="rightArrow">
            <a:avLst>
              <a:gd name="adj1" fmla="val 67406"/>
              <a:gd name="adj2" fmla="val 46244"/>
            </a:avLst>
          </a:prstGeom>
          <a:gradFill>
            <a:gsLst>
              <a:gs pos="0">
                <a:srgbClr val="FF00FF"/>
              </a:gs>
              <a:gs pos="20000">
                <a:srgbClr val="FF00FF"/>
              </a:gs>
              <a:gs pos="100000">
                <a:srgbClr val="FFFFFF"/>
              </a:gs>
            </a:gsLst>
            <a:lin ang="13260000" scaled="0"/>
          </a:gradFill>
          <a:ln w="9525" cap="flat" cmpd="sng">
            <a:solidFill>
              <a:srgbClr val="000000"/>
            </a:solidFill>
            <a:prstDash val="solid"/>
            <a:round/>
            <a:headEnd type="none" w="sm" len="sm"/>
            <a:tailEnd type="none" w="sm" len="sm"/>
          </a:ln>
          <a:effectLst>
            <a:outerShdw blurRad="50800" dist="38100" dir="2700000" algn="tl" rotWithShape="0">
              <a:srgbClr val="000000">
                <a:alpha val="4274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txBox="1"/>
          <p:nvPr/>
        </p:nvSpPr>
        <p:spPr>
          <a:xfrm>
            <a:off x="2164918" y="4776176"/>
            <a:ext cx="958800" cy="683100"/>
          </a:xfrm>
          <a:prstGeom prst="rect">
            <a:avLst/>
          </a:prstGeom>
          <a:noFill/>
          <a:ln>
            <a:noFill/>
          </a:ln>
        </p:spPr>
        <p:txBody>
          <a:bodyPr spcFirstLastPara="1" wrap="square" lIns="0" tIns="45700" rIns="0" bIns="45700" anchor="ctr" anchorCtr="1">
            <a:noAutofit/>
          </a:bodyPr>
          <a:lstStyle/>
          <a:p>
            <a:pPr marL="0" marR="0" lvl="0" indent="0" algn="ctr" rtl="0">
              <a:spcBef>
                <a:spcPts val="0"/>
              </a:spcBef>
              <a:spcAft>
                <a:spcPts val="0"/>
              </a:spcAft>
              <a:buNone/>
            </a:pPr>
            <a:r>
              <a:rPr lang="en-US" sz="1350" dirty="0">
                <a:solidFill>
                  <a:srgbClr val="000000"/>
                </a:solidFill>
                <a:latin typeface="Arial"/>
                <a:ea typeface="Arial"/>
                <a:cs typeface="Arial"/>
                <a:sym typeface="Arial"/>
              </a:rPr>
              <a:t>Work to do it right!</a:t>
            </a:r>
            <a:endParaRPr sz="1200" dirty="0">
              <a:solidFill>
                <a:schemeClr val="dk1"/>
              </a:solidFill>
              <a:latin typeface="Times New Roman"/>
              <a:ea typeface="Times New Roman"/>
              <a:cs typeface="Times New Roman"/>
              <a:sym typeface="Times New Roman"/>
            </a:endParaRPr>
          </a:p>
        </p:txBody>
      </p:sp>
      <p:sp>
        <p:nvSpPr>
          <p:cNvPr id="187" name="Shape 187"/>
          <p:cNvSpPr/>
          <p:nvPr/>
        </p:nvSpPr>
        <p:spPr>
          <a:xfrm rot="5400000">
            <a:off x="2212158" y="1688340"/>
            <a:ext cx="864300" cy="1422300"/>
          </a:xfrm>
          <a:prstGeom prst="rightArrow">
            <a:avLst>
              <a:gd name="adj1" fmla="val 67406"/>
              <a:gd name="adj2" fmla="val 46244"/>
            </a:avLst>
          </a:prstGeom>
          <a:gradFill>
            <a:gsLst>
              <a:gs pos="0">
                <a:srgbClr val="FF00FF"/>
              </a:gs>
              <a:gs pos="20000">
                <a:srgbClr val="FF00FF"/>
              </a:gs>
              <a:gs pos="100000">
                <a:srgbClr val="FFFFFF"/>
              </a:gs>
            </a:gsLst>
            <a:lin ang="13260000" scaled="0"/>
          </a:gradFill>
          <a:ln w="9525" cap="flat" cmpd="sng">
            <a:solidFill>
              <a:srgbClr val="000000"/>
            </a:solidFill>
            <a:prstDash val="solid"/>
            <a:round/>
            <a:headEnd type="none" w="sm" len="sm"/>
            <a:tailEnd type="none" w="sm" len="sm"/>
          </a:ln>
          <a:effectLst>
            <a:outerShdw blurRad="50800" dist="38100" dir="2700000" algn="tl" rotWithShape="0">
              <a:srgbClr val="000000">
                <a:alpha val="4274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txBox="1"/>
          <p:nvPr/>
        </p:nvSpPr>
        <p:spPr>
          <a:xfrm>
            <a:off x="2164908" y="2015892"/>
            <a:ext cx="958800" cy="594900"/>
          </a:xfrm>
          <a:prstGeom prst="rect">
            <a:avLst/>
          </a:prstGeom>
          <a:noFill/>
          <a:ln>
            <a:noFill/>
          </a:ln>
        </p:spPr>
        <p:txBody>
          <a:bodyPr spcFirstLastPara="1" wrap="square" lIns="0" tIns="45700" rIns="0" bIns="45700" anchor="ctr" anchorCtr="1">
            <a:noAutofit/>
          </a:bodyPr>
          <a:lstStyle/>
          <a:p>
            <a:pPr marL="0" marR="0" lvl="0" indent="0" algn="ctr" rtl="0">
              <a:spcBef>
                <a:spcPts val="0"/>
              </a:spcBef>
              <a:spcAft>
                <a:spcPts val="0"/>
              </a:spcAft>
              <a:buNone/>
            </a:pPr>
            <a:r>
              <a:rPr lang="en-US" sz="1350" dirty="0">
                <a:solidFill>
                  <a:srgbClr val="000000"/>
                </a:solidFill>
                <a:latin typeface="Arial"/>
                <a:ea typeface="Arial"/>
                <a:cs typeface="Arial"/>
                <a:sym typeface="Arial"/>
              </a:rPr>
              <a:t>Should we do it?</a:t>
            </a:r>
            <a:endParaRPr sz="1200" dirty="0">
              <a:solidFill>
                <a:schemeClr val="dk1"/>
              </a:solidFill>
              <a:latin typeface="Times New Roman"/>
              <a:ea typeface="Times New Roman"/>
              <a:cs typeface="Times New Roman"/>
              <a:sym typeface="Times New Roman"/>
            </a:endParaRPr>
          </a:p>
        </p:txBody>
      </p:sp>
      <p:sp>
        <p:nvSpPr>
          <p:cNvPr id="189" name="Shape 189"/>
          <p:cNvSpPr/>
          <p:nvPr/>
        </p:nvSpPr>
        <p:spPr>
          <a:xfrm rot="5400000">
            <a:off x="2165808" y="3120720"/>
            <a:ext cx="957000" cy="1422300"/>
          </a:xfrm>
          <a:prstGeom prst="rightArrow">
            <a:avLst>
              <a:gd name="adj1" fmla="val 67406"/>
              <a:gd name="adj2" fmla="val 46244"/>
            </a:avLst>
          </a:prstGeom>
          <a:gradFill>
            <a:gsLst>
              <a:gs pos="0">
                <a:srgbClr val="FF00FF"/>
              </a:gs>
              <a:gs pos="20000">
                <a:srgbClr val="FF00FF"/>
              </a:gs>
              <a:gs pos="100000">
                <a:srgbClr val="FFFFFF"/>
              </a:gs>
            </a:gsLst>
            <a:lin ang="13260000" scaled="0"/>
          </a:gradFill>
          <a:ln w="9525" cap="flat" cmpd="sng">
            <a:solidFill>
              <a:srgbClr val="000000"/>
            </a:solidFill>
            <a:prstDash val="solid"/>
            <a:round/>
            <a:headEnd type="none" w="sm" len="sm"/>
            <a:tailEnd type="none" w="sm" len="sm"/>
          </a:ln>
          <a:effectLst>
            <a:outerShdw blurRad="50800" dist="38100" dir="2700000" algn="tl" rotWithShape="0">
              <a:srgbClr val="000000">
                <a:alpha val="42745"/>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txBox="1"/>
          <p:nvPr/>
        </p:nvSpPr>
        <p:spPr>
          <a:xfrm>
            <a:off x="2164908" y="3353370"/>
            <a:ext cx="958800" cy="658800"/>
          </a:xfrm>
          <a:prstGeom prst="rect">
            <a:avLst/>
          </a:prstGeom>
          <a:noFill/>
          <a:ln>
            <a:noFill/>
          </a:ln>
        </p:spPr>
        <p:txBody>
          <a:bodyPr spcFirstLastPara="1" wrap="square" lIns="0" tIns="45700" rIns="0" bIns="45700" anchor="ctr" anchorCtr="1">
            <a:noAutofit/>
          </a:bodyPr>
          <a:lstStyle/>
          <a:p>
            <a:pPr marL="0" marR="0" lvl="0" indent="0" algn="ctr" rtl="0">
              <a:spcBef>
                <a:spcPts val="0"/>
              </a:spcBef>
              <a:spcAft>
                <a:spcPts val="0"/>
              </a:spcAft>
              <a:buNone/>
            </a:pPr>
            <a:r>
              <a:rPr lang="en-US" sz="1350" dirty="0">
                <a:solidFill>
                  <a:srgbClr val="000000"/>
                </a:solidFill>
                <a:latin typeface="Arial"/>
                <a:ea typeface="Arial"/>
                <a:cs typeface="Arial"/>
                <a:sym typeface="Arial"/>
              </a:rPr>
              <a:t>Work to do it better!</a:t>
            </a:r>
            <a:endParaRPr sz="1200" dirty="0">
              <a:solidFill>
                <a:schemeClr val="dk1"/>
              </a:solidFill>
              <a:latin typeface="Times New Roman"/>
              <a:ea typeface="Times New Roman"/>
              <a:cs typeface="Times New Roman"/>
              <a:sym typeface="Times New Roman"/>
            </a:endParaRPr>
          </a:p>
        </p:txBody>
      </p:sp>
      <p:sp>
        <p:nvSpPr>
          <p:cNvPr id="191" name="Shape 191"/>
          <p:cNvSpPr txBox="1"/>
          <p:nvPr/>
        </p:nvSpPr>
        <p:spPr>
          <a:xfrm>
            <a:off x="5742267" y="2190263"/>
            <a:ext cx="4733100" cy="54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rgbClr val="000000"/>
                </a:solidFill>
                <a:latin typeface="Arial"/>
                <a:ea typeface="Arial"/>
                <a:cs typeface="Arial"/>
                <a:sym typeface="Arial"/>
              </a:rPr>
              <a:t>Do we need to improve school climate?                         </a:t>
            </a:r>
            <a:endParaRPr sz="1200" dirty="0">
              <a:solidFill>
                <a:schemeClr val="dk1"/>
              </a:solidFill>
              <a:latin typeface="Times New Roman"/>
              <a:ea typeface="Times New Roman"/>
              <a:cs typeface="Times New Roman"/>
              <a:sym typeface="Times New Roman"/>
            </a:endParaRPr>
          </a:p>
        </p:txBody>
      </p:sp>
      <p:sp>
        <p:nvSpPr>
          <p:cNvPr id="192" name="Shape 192"/>
          <p:cNvSpPr txBox="1"/>
          <p:nvPr/>
        </p:nvSpPr>
        <p:spPr>
          <a:xfrm>
            <a:off x="5757567" y="3175396"/>
            <a:ext cx="4702500"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dirty="0">
                <a:solidFill>
                  <a:srgbClr val="000000"/>
                </a:solidFill>
                <a:latin typeface="Arial"/>
                <a:ea typeface="Arial"/>
                <a:cs typeface="Arial"/>
                <a:sym typeface="Arial"/>
              </a:rPr>
              <a:t>Establish team, create behavior expectations, lesson plans, and acknowledgement systems, set up data collection system…</a:t>
            </a:r>
            <a:endParaRPr sz="1200" dirty="0">
              <a:solidFill>
                <a:schemeClr val="dk1"/>
              </a:solidFill>
              <a:latin typeface="Times New Roman"/>
              <a:ea typeface="Times New Roman"/>
              <a:cs typeface="Times New Roman"/>
              <a:sym typeface="Times New Roman"/>
            </a:endParaRPr>
          </a:p>
        </p:txBody>
      </p:sp>
      <p:sp>
        <p:nvSpPr>
          <p:cNvPr id="193" name="Shape 193"/>
          <p:cNvSpPr txBox="1"/>
          <p:nvPr/>
        </p:nvSpPr>
        <p:spPr>
          <a:xfrm>
            <a:off x="5757567" y="4132563"/>
            <a:ext cx="4702500" cy="28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b="1" dirty="0">
                <a:solidFill>
                  <a:srgbClr val="000000"/>
                </a:solidFill>
                <a:latin typeface="Arial"/>
                <a:ea typeface="Arial"/>
                <a:cs typeface="Arial"/>
                <a:sym typeface="Arial"/>
              </a:rPr>
              <a:t>Kick-off assembly, teach lessons, monitor behavior</a:t>
            </a:r>
            <a:endParaRPr sz="1200" dirty="0">
              <a:solidFill>
                <a:schemeClr val="dk1"/>
              </a:solidFill>
              <a:latin typeface="Times New Roman"/>
              <a:ea typeface="Times New Roman"/>
              <a:cs typeface="Times New Roman"/>
              <a:sym typeface="Times New Roman"/>
            </a:endParaRPr>
          </a:p>
        </p:txBody>
      </p:sp>
      <p:sp>
        <p:nvSpPr>
          <p:cNvPr id="194" name="Shape 194"/>
          <p:cNvSpPr txBox="1"/>
          <p:nvPr/>
        </p:nvSpPr>
        <p:spPr>
          <a:xfrm>
            <a:off x="2011216" y="6337975"/>
            <a:ext cx="6874234" cy="2444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dirty="0">
                <a:solidFill>
                  <a:schemeClr val="bg1"/>
                </a:solidFill>
                <a:latin typeface="Calibri"/>
                <a:ea typeface="Calibri"/>
                <a:cs typeface="Calibri"/>
                <a:sym typeface="Calibri"/>
              </a:rPr>
              <a:t>For more information on implementation, see http://nirn.fpg.unc.edu/learn-implementation/implementation-stages</a:t>
            </a:r>
            <a:endParaRPr sz="1100" dirty="0">
              <a:solidFill>
                <a:schemeClr val="bg1"/>
              </a:solidFill>
            </a:endParaRPr>
          </a:p>
        </p:txBody>
      </p:sp>
    </p:spTree>
    <p:extLst>
      <p:ext uri="{BB962C8B-B14F-4D97-AF65-F5344CB8AC3E}">
        <p14:creationId xmlns:p14="http://schemas.microsoft.com/office/powerpoint/2010/main" val="34460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p:tgtEl>
                                          <p:spTgt spid="1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 calcmode="lin" valueType="num">
                                      <p:cBhvr additive="base">
                                        <p:cTn id="12" dur="500"/>
                                        <p:tgtEl>
                                          <p:spTgt spid="18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 calcmode="lin" valueType="num">
                                      <p:cBhvr additive="base">
                                        <p:cTn id="17" dur="500"/>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ctrTitle"/>
          </p:nvPr>
        </p:nvSpPr>
        <p:spPr>
          <a:xfrm>
            <a:off x="0" y="703384"/>
            <a:ext cx="12192000" cy="833316"/>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1</a:t>
            </a:r>
            <a:r>
              <a:rPr lang="en-US" sz="5400" b="0" i="0" u="none" strike="noStrike" cap="none" baseline="30000" dirty="0">
                <a:solidFill>
                  <a:schemeClr val="dk1"/>
                </a:solidFill>
                <a:latin typeface="Calibri"/>
                <a:ea typeface="Calibri"/>
                <a:cs typeface="Calibri"/>
                <a:sym typeface="Calibri"/>
              </a:rPr>
              <a:t>st</a:t>
            </a:r>
            <a:r>
              <a:rPr lang="en-US" sz="5400" b="0" i="0" u="none" strike="noStrike" cap="none" dirty="0">
                <a:solidFill>
                  <a:schemeClr val="dk1"/>
                </a:solidFill>
                <a:latin typeface="Calibri"/>
                <a:ea typeface="Calibri"/>
                <a:cs typeface="Calibri"/>
                <a:sym typeface="Calibri"/>
              </a:rPr>
              <a:t> </a:t>
            </a:r>
            <a:r>
              <a:rPr lang="en-US" sz="5400" dirty="0"/>
              <a:t>Step: </a:t>
            </a:r>
            <a:r>
              <a:rPr lang="en-US" sz="5400" b="0" i="0" u="none" strike="noStrike" cap="none" dirty="0">
                <a:solidFill>
                  <a:schemeClr val="dk1"/>
                </a:solidFill>
                <a:latin typeface="Calibri"/>
                <a:ea typeface="Calibri"/>
                <a:cs typeface="Calibri"/>
                <a:sym typeface="Calibri"/>
              </a:rPr>
              <a:t>Get Training</a:t>
            </a:r>
            <a:endParaRPr sz="540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body" idx="1"/>
          </p:nvPr>
        </p:nvSpPr>
        <p:spPr>
          <a:xfrm>
            <a:off x="626327" y="1837783"/>
            <a:ext cx="10939346" cy="33258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Arkansas has resources</a:t>
            </a:r>
            <a:endParaRPr dirty="0"/>
          </a:p>
          <a:p>
            <a:pPr marL="228600" marR="0" lvl="0" indent="-228600" algn="l" rtl="0">
              <a:lnSpc>
                <a:spcPct val="90000"/>
              </a:lnSpc>
              <a:spcAft>
                <a:spcPts val="0"/>
              </a:spcAft>
              <a:buClr>
                <a:schemeClr val="dk1"/>
              </a:buClr>
              <a:buSzPct val="100000"/>
              <a:buFont typeface="Arial"/>
              <a:buChar char="•"/>
            </a:pPr>
            <a:r>
              <a:rPr lang="en-US" dirty="0">
                <a:solidFill>
                  <a:schemeClr val="dk1"/>
                </a:solidFill>
                <a:sym typeface="Calibri"/>
              </a:rPr>
              <a:t>PBIS mentors, networks, National Center, etc.</a:t>
            </a:r>
            <a:endParaRPr dirty="0">
              <a:solidFill>
                <a:schemeClr val="dk1"/>
              </a:solidFill>
              <a:sym typeface="Calibri"/>
            </a:endParaRPr>
          </a:p>
        </p:txBody>
      </p:sp>
      <p:pic>
        <p:nvPicPr>
          <p:cNvPr id="274" name="Shape 274" descr="Image result for we have your back"/>
          <p:cNvPicPr preferRelativeResize="0"/>
          <p:nvPr/>
        </p:nvPicPr>
        <p:blipFill rotWithShape="1">
          <a:blip r:embed="rId3">
            <a:alphaModFix/>
          </a:blip>
          <a:srcRect/>
          <a:stretch/>
        </p:blipFill>
        <p:spPr>
          <a:xfrm>
            <a:off x="6922489" y="3331562"/>
            <a:ext cx="3368849" cy="2381940"/>
          </a:xfrm>
          <a:prstGeom prst="rect">
            <a:avLst/>
          </a:prstGeom>
          <a:noFill/>
          <a:ln>
            <a:noFill/>
          </a:ln>
        </p:spPr>
      </p:pic>
      <p:pic>
        <p:nvPicPr>
          <p:cNvPr id="275" name="Shape 275" descr="Image result for we have your back"/>
          <p:cNvPicPr preferRelativeResize="0"/>
          <p:nvPr/>
        </p:nvPicPr>
        <p:blipFill rotWithShape="1">
          <a:blip r:embed="rId4">
            <a:alphaModFix/>
          </a:blip>
          <a:srcRect/>
          <a:stretch/>
        </p:blipFill>
        <p:spPr>
          <a:xfrm>
            <a:off x="1793559" y="3204282"/>
            <a:ext cx="3583700" cy="2636500"/>
          </a:xfrm>
          <a:prstGeom prst="rect">
            <a:avLst/>
          </a:prstGeom>
          <a:noFill/>
          <a:ln>
            <a:noFill/>
          </a:ln>
        </p:spPr>
      </p:pic>
    </p:spTree>
    <p:extLst>
      <p:ext uri="{BB962C8B-B14F-4D97-AF65-F5344CB8AC3E}">
        <p14:creationId xmlns:p14="http://schemas.microsoft.com/office/powerpoint/2010/main" val="129780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ctrTitle"/>
          </p:nvPr>
        </p:nvSpPr>
        <p:spPr>
          <a:xfrm>
            <a:off x="0" y="699818"/>
            <a:ext cx="12192000" cy="7820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A Little </a:t>
            </a:r>
            <a:r>
              <a:rPr lang="en-US" sz="5400" dirty="0"/>
              <a:t>I</a:t>
            </a:r>
            <a:r>
              <a:rPr lang="en-US" sz="5400" b="0" i="0" u="none" strike="noStrike" cap="none" dirty="0">
                <a:solidFill>
                  <a:schemeClr val="dk1"/>
                </a:solidFill>
                <a:latin typeface="Calibri"/>
                <a:ea typeface="Calibri"/>
                <a:cs typeface="Calibri"/>
                <a:sym typeface="Calibri"/>
              </a:rPr>
              <a:t>nspiration…</a:t>
            </a:r>
            <a:endParaRPr dirty="0"/>
          </a:p>
        </p:txBody>
      </p:sp>
      <p:pic>
        <p:nvPicPr>
          <p:cNvPr id="282" name="Shape 282"/>
          <p:cNvPicPr preferRelativeResize="0">
            <a:picLocks noGrp="1"/>
          </p:cNvPicPr>
          <p:nvPr>
            <p:ph type="body" idx="1"/>
          </p:nvPr>
        </p:nvPicPr>
        <p:blipFill rotWithShape="1">
          <a:blip r:embed="rId3">
            <a:alphaModFix/>
          </a:blip>
          <a:srcRect/>
          <a:stretch/>
        </p:blipFill>
        <p:spPr>
          <a:xfrm>
            <a:off x="3514924" y="1566415"/>
            <a:ext cx="4947000" cy="4486800"/>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5233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0" y="703460"/>
            <a:ext cx="12192000" cy="8354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What Is </a:t>
            </a:r>
            <a:r>
              <a:rPr lang="en-US" sz="5400" dirty="0"/>
              <a:t>Y</a:t>
            </a:r>
            <a:r>
              <a:rPr lang="en-US" sz="5400" b="0" i="0" u="none" strike="noStrike" cap="none" dirty="0">
                <a:solidFill>
                  <a:schemeClr val="dk1"/>
                </a:solidFill>
                <a:latin typeface="Calibri"/>
                <a:ea typeface="Calibri"/>
                <a:cs typeface="Calibri"/>
                <a:sym typeface="Calibri"/>
              </a:rPr>
              <a:t>our </a:t>
            </a:r>
            <a:r>
              <a:rPr lang="en-US" sz="5400" dirty="0"/>
              <a:t>S</a:t>
            </a:r>
            <a:r>
              <a:rPr lang="en-US" sz="5400" b="0" i="0" u="none" strike="noStrike" cap="none" dirty="0">
                <a:solidFill>
                  <a:schemeClr val="dk1"/>
                </a:solidFill>
                <a:latin typeface="Calibri"/>
                <a:ea typeface="Calibri"/>
                <a:cs typeface="Calibri"/>
                <a:sym typeface="Calibri"/>
              </a:rPr>
              <a:t>tatus </a:t>
            </a:r>
            <a:r>
              <a:rPr lang="en-US" sz="5400" dirty="0"/>
              <a:t>Q</a:t>
            </a:r>
            <a:r>
              <a:rPr lang="en-US" sz="5400" b="0" i="0" u="none" strike="noStrike" cap="none" dirty="0">
                <a:solidFill>
                  <a:schemeClr val="dk1"/>
                </a:solidFill>
                <a:latin typeface="Calibri"/>
                <a:ea typeface="Calibri"/>
                <a:cs typeface="Calibri"/>
                <a:sym typeface="Calibri"/>
              </a:rPr>
              <a:t>uo?</a:t>
            </a:r>
            <a:endParaRPr dirty="0"/>
          </a:p>
        </p:txBody>
      </p:sp>
      <p:sp>
        <p:nvSpPr>
          <p:cNvPr id="58" name="Shape 58"/>
          <p:cNvSpPr txBox="1">
            <a:spLocks noGrp="1"/>
          </p:cNvSpPr>
          <p:nvPr>
            <p:ph type="body" idx="1"/>
          </p:nvPr>
        </p:nvSpPr>
        <p:spPr>
          <a:xfrm>
            <a:off x="568712" y="1538867"/>
            <a:ext cx="10961649" cy="4497053"/>
          </a:xfrm>
          <a:prstGeom prst="rect">
            <a:avLst/>
          </a:prstGeom>
          <a:noFill/>
          <a:ln>
            <a:noFill/>
          </a:ln>
        </p:spPr>
        <p:txBody>
          <a:bodyPr spcFirstLastPara="1" wrap="square" lIns="91425" tIns="45700" rIns="91425" bIns="45700" numCol="2" anchor="t" anchorCtr="0">
            <a:noAutofit/>
          </a:bodyPr>
          <a:lstStyle/>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 behavior of students is (</a:t>
            </a:r>
            <a:r>
              <a:rPr lang="en-US" b="0" i="0" u="sng" strike="noStrike" cap="none" dirty="0">
                <a:solidFill>
                  <a:schemeClr val="dk1"/>
                </a:solidFill>
                <a:sym typeface="Calibri"/>
              </a:rPr>
              <a:t>bad/average/good)</a:t>
            </a:r>
            <a:r>
              <a:rPr lang="en-US" b="0" i="0" strike="noStrike" cap="none" dirty="0">
                <a:solidFill>
                  <a:schemeClr val="dk1"/>
                </a:solidFill>
                <a:sym typeface="Calibri"/>
              </a:rPr>
              <a:t>.</a:t>
            </a:r>
            <a:endParaRPr b="0" i="0"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Grades and test scores are (</a:t>
            </a:r>
            <a:r>
              <a:rPr lang="en-US" b="0" i="0" u="sng" strike="noStrike" cap="none" dirty="0">
                <a:solidFill>
                  <a:schemeClr val="dk1"/>
                </a:solidFill>
                <a:sym typeface="Calibri"/>
              </a:rPr>
              <a:t>bad/average/good)</a:t>
            </a:r>
            <a:r>
              <a:rPr lang="en-US" b="0" i="0" strike="noStrike" cap="none" dirty="0">
                <a:solidFill>
                  <a:schemeClr val="dk1"/>
                </a:solidFill>
                <a:sym typeface="Calibri"/>
              </a:rPr>
              <a:t>.</a:t>
            </a:r>
            <a:endParaRPr b="0" i="0"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Attendance is (</a:t>
            </a:r>
            <a:r>
              <a:rPr lang="en-US" b="0" i="0" u="sng" strike="noStrike" cap="none" dirty="0">
                <a:solidFill>
                  <a:schemeClr val="dk1"/>
                </a:solidFill>
                <a:sym typeface="Calibri"/>
              </a:rPr>
              <a:t>bad/average/good).</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There (</a:t>
            </a:r>
            <a:r>
              <a:rPr lang="en-US" b="0" i="0" u="sng" strike="noStrike" cap="none" dirty="0">
                <a:solidFill>
                  <a:schemeClr val="dk1"/>
                </a:solidFill>
                <a:sym typeface="Calibri"/>
              </a:rPr>
              <a:t>are/aren’t</a:t>
            </a:r>
            <a:r>
              <a:rPr lang="en-US" b="0" i="0" u="none" strike="noStrike" cap="none" dirty="0">
                <a:solidFill>
                  <a:schemeClr val="dk1"/>
                </a:solidFill>
                <a:sym typeface="Calibri"/>
              </a:rPr>
              <a:t>) </a:t>
            </a:r>
            <a:r>
              <a:rPr lang="en-US" b="1" i="0" u="none" strike="noStrike" cap="none" dirty="0">
                <a:solidFill>
                  <a:schemeClr val="dk1"/>
                </a:solidFill>
                <a:sym typeface="Calibri"/>
              </a:rPr>
              <a:t>common</a:t>
            </a:r>
            <a:r>
              <a:rPr lang="en-US" b="0" i="0" u="none" strike="noStrike" cap="none" dirty="0">
                <a:solidFill>
                  <a:schemeClr val="dk1"/>
                </a:solidFill>
                <a:sym typeface="Calibri"/>
              </a:rPr>
              <a:t> behavior expectations.</a:t>
            </a:r>
            <a:endParaRPr dirty="0"/>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Classroom management (</a:t>
            </a:r>
            <a:r>
              <a:rPr lang="en-US" b="0" i="0" u="sng" strike="noStrike" cap="none" dirty="0">
                <a:solidFill>
                  <a:schemeClr val="dk1"/>
                </a:solidFill>
                <a:sym typeface="Calibri"/>
              </a:rPr>
              <a:t>is/isn’t</a:t>
            </a:r>
            <a:r>
              <a:rPr lang="en-US" b="0" i="0" u="none" strike="noStrike" cap="none" dirty="0">
                <a:solidFill>
                  <a:schemeClr val="dk1"/>
                </a:solidFill>
                <a:sym typeface="Calibri"/>
              </a:rPr>
              <a:t>) consistent.</a:t>
            </a:r>
            <a:endParaRPr dirty="0"/>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Staff response to student behavior is (</a:t>
            </a:r>
            <a:r>
              <a:rPr lang="en-US" b="0" i="0" u="sng" strike="noStrike" cap="none" dirty="0">
                <a:solidFill>
                  <a:schemeClr val="dk1"/>
                </a:solidFill>
                <a:sym typeface="Calibri"/>
              </a:rPr>
              <a:t>consistent/inconsistent</a:t>
            </a:r>
            <a:r>
              <a:rPr lang="en-US" b="0" i="0" u="none" strike="noStrike" cap="none" dirty="0">
                <a:solidFill>
                  <a:schemeClr val="dk1"/>
                </a:solidFill>
                <a:sym typeface="Calibri"/>
              </a:rPr>
              <a:t>).</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t>
            </a:r>
            <a:r>
              <a:rPr lang="en-US" b="0" i="0" u="sng" strike="noStrike" cap="none" dirty="0">
                <a:solidFill>
                  <a:schemeClr val="dk1"/>
                </a:solidFill>
                <a:sym typeface="Calibri"/>
              </a:rPr>
              <a:t>No/few/many</a:t>
            </a:r>
            <a:r>
              <a:rPr lang="en-US" b="0" i="0" u="none" strike="noStrike" cap="none" dirty="0">
                <a:solidFill>
                  <a:schemeClr val="dk1"/>
                </a:solidFill>
                <a:sym typeface="Calibri"/>
              </a:rPr>
              <a:t>) students are receiving interventions. </a:t>
            </a:r>
            <a:endParaRPr dirty="0"/>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Morale is (</a:t>
            </a:r>
            <a:r>
              <a:rPr lang="en-US" b="0" i="0" u="sng" strike="noStrike" cap="none" dirty="0">
                <a:solidFill>
                  <a:schemeClr val="dk1"/>
                </a:solidFill>
                <a:sym typeface="Calibri"/>
              </a:rPr>
              <a:t>bad/average/good)</a:t>
            </a:r>
            <a:r>
              <a:rPr lang="en-US" b="0" i="0" u="none" strike="noStrike" cap="none" dirty="0">
                <a:solidFill>
                  <a:schemeClr val="dk1"/>
                </a:solidFill>
                <a:sym typeface="Calibri"/>
              </a:rPr>
              <a:t>.</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School climate is (</a:t>
            </a:r>
            <a:r>
              <a:rPr lang="en-US" b="0" i="0" u="sng" strike="noStrike" cap="none" dirty="0">
                <a:solidFill>
                  <a:schemeClr val="dk1"/>
                </a:solidFill>
                <a:sym typeface="Calibri"/>
              </a:rPr>
              <a:t>bad/average/good).</a:t>
            </a:r>
            <a:endParaRPr b="0" i="0" u="none" strike="noStrike" cap="none" dirty="0">
              <a:solidFill>
                <a:schemeClr val="dk1"/>
              </a:solidFill>
              <a:sym typeface="Calibri"/>
            </a:endParaRPr>
          </a:p>
          <a:p>
            <a:pPr marL="228600" marR="0" lvl="0" indent="-18415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There (</a:t>
            </a:r>
            <a:r>
              <a:rPr lang="en-US" b="0" i="0" u="sng" strike="noStrike" cap="none" dirty="0">
                <a:solidFill>
                  <a:schemeClr val="dk1"/>
                </a:solidFill>
                <a:sym typeface="Calibri"/>
              </a:rPr>
              <a:t>is/isn’t</a:t>
            </a:r>
            <a:r>
              <a:rPr lang="en-US" b="0" i="0" u="none" strike="noStrike" cap="none" dirty="0">
                <a:solidFill>
                  <a:schemeClr val="dk1"/>
                </a:solidFill>
                <a:sym typeface="Calibri"/>
              </a:rPr>
              <a:t>) a common purpose or philosophy.</a:t>
            </a:r>
            <a:endParaRPr dirty="0"/>
          </a:p>
        </p:txBody>
      </p:sp>
    </p:spTree>
    <p:extLst>
      <p:ext uri="{BB962C8B-B14F-4D97-AF65-F5344CB8AC3E}">
        <p14:creationId xmlns:p14="http://schemas.microsoft.com/office/powerpoint/2010/main" val="335432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0" y="733899"/>
            <a:ext cx="12192000" cy="83061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Hasn’t </a:t>
            </a:r>
            <a:r>
              <a:rPr lang="en-US" sz="5400" dirty="0"/>
              <a:t>W</a:t>
            </a:r>
            <a:r>
              <a:rPr lang="en-US" sz="5400" b="0" i="0" u="none" strike="noStrike" cap="none" dirty="0">
                <a:solidFill>
                  <a:schemeClr val="dk1"/>
                </a:solidFill>
                <a:latin typeface="Calibri"/>
                <a:ea typeface="Calibri"/>
                <a:cs typeface="Calibri"/>
                <a:sym typeface="Calibri"/>
              </a:rPr>
              <a:t>orked?</a:t>
            </a:r>
            <a:endParaRPr sz="5400" dirty="0"/>
          </a:p>
        </p:txBody>
      </p:sp>
      <p:sp>
        <p:nvSpPr>
          <p:cNvPr id="65" name="Shape 65"/>
          <p:cNvSpPr txBox="1">
            <a:spLocks noGrp="1"/>
          </p:cNvSpPr>
          <p:nvPr>
            <p:ph type="body" idx="1"/>
          </p:nvPr>
        </p:nvSpPr>
        <p:spPr>
          <a:xfrm>
            <a:off x="811605" y="1959787"/>
            <a:ext cx="10568789" cy="3577707"/>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 </a:t>
            </a:r>
            <a:r>
              <a:rPr lang="en-US" b="0" i="0" u="none" strike="noStrike" cap="none" dirty="0">
                <a:solidFill>
                  <a:schemeClr val="dk1"/>
                </a:solidFill>
                <a:sym typeface="Calibri"/>
              </a:rPr>
              <a:t>Zero tolerance policies &amp; exclusion…</a:t>
            </a:r>
            <a:endParaRPr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800" b="0" i="0" u="none" strike="noStrike" cap="none" dirty="0">
                <a:solidFill>
                  <a:schemeClr val="dk1"/>
                </a:solidFill>
                <a:sym typeface="Calibri"/>
              </a:rPr>
              <a:t> </a:t>
            </a:r>
            <a:r>
              <a:rPr lang="en-US" sz="2600" dirty="0"/>
              <a:t>m</a:t>
            </a:r>
            <a:r>
              <a:rPr lang="en-US" sz="2600" b="0" i="0" u="none" strike="noStrike" cap="none" dirty="0">
                <a:solidFill>
                  <a:schemeClr val="dk1"/>
                </a:solidFill>
                <a:sym typeface="Calibri"/>
              </a:rPr>
              <a:t>ay lead to worse behavior.</a:t>
            </a:r>
            <a:endParaRPr sz="2600"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600" b="0" i="0" u="none" strike="noStrike" cap="none" dirty="0">
                <a:solidFill>
                  <a:schemeClr val="dk1"/>
                </a:solidFill>
                <a:sym typeface="Calibri"/>
              </a:rPr>
              <a:t> result in loss of learning time.</a:t>
            </a:r>
            <a:endParaRPr sz="2600"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600" b="0" i="0" u="none" strike="noStrike" cap="none" dirty="0">
                <a:solidFill>
                  <a:schemeClr val="dk1"/>
                </a:solidFill>
                <a:sym typeface="Calibri"/>
              </a:rPr>
              <a:t> </a:t>
            </a:r>
            <a:r>
              <a:rPr lang="en-US" sz="2600" dirty="0">
                <a:solidFill>
                  <a:schemeClr val="tx1"/>
                </a:solidFill>
              </a:rPr>
              <a:t>d</a:t>
            </a:r>
            <a:r>
              <a:rPr lang="en-US" sz="2600" b="0" i="0" u="none" strike="noStrike" cap="none" dirty="0">
                <a:solidFill>
                  <a:schemeClr val="tx1"/>
                </a:solidFill>
                <a:sym typeface="Calibri"/>
              </a:rPr>
              <a:t>on’t help the student.</a:t>
            </a:r>
            <a:endParaRPr sz="2600" dirty="0">
              <a:solidFill>
                <a:schemeClr val="tx1"/>
              </a:solidFill>
            </a:endParaRPr>
          </a:p>
          <a:p>
            <a:pPr marL="685800" marR="0" lvl="1"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tx1"/>
              </a:solidFill>
              <a:sym typeface="Calibri"/>
            </a:endParaRPr>
          </a:p>
          <a:p>
            <a:pPr marL="228600" marR="0" lvl="0" indent="-228600" algn="l" rtl="0">
              <a:lnSpc>
                <a:spcPct val="90000"/>
              </a:lnSpc>
              <a:spcAft>
                <a:spcPts val="0"/>
              </a:spcAft>
              <a:buClr>
                <a:schemeClr val="dk1"/>
              </a:buClr>
              <a:buSzPts val="3200"/>
              <a:buFont typeface="Arial"/>
              <a:buChar char="•"/>
            </a:pPr>
            <a:r>
              <a:rPr lang="en-US" b="0" i="0" u="none" strike="noStrike" cap="none" dirty="0">
                <a:solidFill>
                  <a:schemeClr val="dk1"/>
                </a:solidFill>
                <a:sym typeface="Calibri"/>
              </a:rPr>
              <a:t> How many things have you tried?</a:t>
            </a:r>
            <a:endParaRPr dirty="0"/>
          </a:p>
        </p:txBody>
      </p:sp>
      <p:pic>
        <p:nvPicPr>
          <p:cNvPr id="66" name="Shape 66"/>
          <p:cNvPicPr preferRelativeResize="0"/>
          <p:nvPr/>
        </p:nvPicPr>
        <p:blipFill rotWithShape="1">
          <a:blip r:embed="rId3">
            <a:alphaModFix/>
          </a:blip>
          <a:srcRect/>
          <a:stretch/>
        </p:blipFill>
        <p:spPr>
          <a:xfrm>
            <a:off x="7810816" y="2027646"/>
            <a:ext cx="3441987" cy="3441987"/>
          </a:xfrm>
          <a:prstGeom prst="rect">
            <a:avLst/>
          </a:prstGeom>
          <a:noFill/>
          <a:ln>
            <a:noFill/>
          </a:ln>
        </p:spPr>
      </p:pic>
    </p:spTree>
    <p:extLst>
      <p:ext uri="{BB962C8B-B14F-4D97-AF65-F5344CB8AC3E}">
        <p14:creationId xmlns:p14="http://schemas.microsoft.com/office/powerpoint/2010/main" val="15928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additive="base">
                                        <p:cTn id="7"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
                                            <p:txEl>
                                              <p:pRg st="1" end="1"/>
                                            </p:txEl>
                                          </p:spTgt>
                                        </p:tgtEl>
                                        <p:attrNameLst>
                                          <p:attrName>style.visibility</p:attrName>
                                        </p:attrNameLst>
                                      </p:cBhvr>
                                      <p:to>
                                        <p:strVal val="visible"/>
                                      </p:to>
                                    </p:set>
                                    <p:anim calcmode="lin" valueType="num">
                                      <p:cBhvr additive="base">
                                        <p:cTn id="11"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
                                            <p:txEl>
                                              <p:pRg st="2" end="2"/>
                                            </p:txEl>
                                          </p:spTgt>
                                        </p:tgtEl>
                                        <p:attrNameLst>
                                          <p:attrName>style.visibility</p:attrName>
                                        </p:attrNameLst>
                                      </p:cBhvr>
                                      <p:to>
                                        <p:strVal val="visible"/>
                                      </p:to>
                                    </p:set>
                                    <p:anim calcmode="lin" valueType="num">
                                      <p:cBhvr additive="base">
                                        <p:cTn id="15" dur="500" fill="hold"/>
                                        <p:tgtEl>
                                          <p:spTgt spid="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anim calcmode="lin" valueType="num">
                                      <p:cBhvr additive="base">
                                        <p:cTn id="19" dur="500" fill="hold"/>
                                        <p:tgtEl>
                                          <p:spTgt spid="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5">
                                            <p:txEl>
                                              <p:pRg st="5" end="5"/>
                                            </p:txEl>
                                          </p:spTgt>
                                        </p:tgtEl>
                                        <p:attrNameLst>
                                          <p:attrName>style.visibility</p:attrName>
                                        </p:attrNameLst>
                                      </p:cBhvr>
                                      <p:to>
                                        <p:strVal val="visible"/>
                                      </p:to>
                                    </p:set>
                                    <p:anim calcmode="lin" valueType="num">
                                      <p:cBhvr additive="base">
                                        <p:cTn id="25" dur="500" fill="hold"/>
                                        <p:tgtEl>
                                          <p:spTgt spid="6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3434591" y="2136977"/>
            <a:ext cx="8051165" cy="33749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Aft>
                <a:spcPts val="0"/>
              </a:spcAft>
              <a:buClr>
                <a:schemeClr val="dk1"/>
              </a:buClr>
              <a:buSzPts val="2800"/>
              <a:buFont typeface="Arial"/>
              <a:buNone/>
            </a:pPr>
            <a:r>
              <a:rPr lang="en-US" b="0" i="0" u="none" strike="noStrike" cap="none" dirty="0">
                <a:solidFill>
                  <a:schemeClr val="dk1"/>
                </a:solidFill>
                <a:sym typeface="Calibri"/>
              </a:rPr>
              <a:t>                    </a:t>
            </a:r>
            <a:endParaRPr b="0" i="0" u="none" strike="noStrike" cap="none" dirty="0">
              <a:solidFill>
                <a:schemeClr val="dk1"/>
              </a:solidFill>
              <a:sym typeface="Calibri"/>
            </a:endParaRPr>
          </a:p>
          <a:p>
            <a:pPr marR="0" lvl="1" indent="-457200" algn="l" rtl="0">
              <a:lnSpc>
                <a:spcPct val="90000"/>
              </a:lnSpc>
              <a:spcBef>
                <a:spcPts val="1000"/>
              </a:spcBef>
              <a:spcAft>
                <a:spcPts val="0"/>
              </a:spcAft>
              <a:buClr>
                <a:schemeClr val="dk1"/>
              </a:buClr>
              <a:buSzPct val="100000"/>
              <a:buFont typeface="Arial" panose="020B0604020202020204" pitchFamily="34" charset="0"/>
              <a:buChar char="•"/>
            </a:pPr>
            <a:r>
              <a:rPr lang="en-US" sz="2800" dirty="0"/>
              <a:t>I</a:t>
            </a:r>
            <a:r>
              <a:rPr lang="en-US" sz="2800" b="0" i="0" u="none" strike="noStrike" cap="none" dirty="0">
                <a:solidFill>
                  <a:schemeClr val="dk1"/>
                </a:solidFill>
                <a:sym typeface="Calibri"/>
              </a:rPr>
              <a:t>t’s NOT because they care more….</a:t>
            </a:r>
            <a:endParaRPr sz="2800"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800" dirty="0"/>
              <a:t>It’s </a:t>
            </a:r>
            <a:r>
              <a:rPr lang="en-US" sz="2800" b="0" i="0" u="none" strike="noStrike" cap="none" dirty="0">
                <a:solidFill>
                  <a:schemeClr val="dk1"/>
                </a:solidFill>
                <a:sym typeface="Calibri"/>
              </a:rPr>
              <a:t>NOT because they have more advantages…</a:t>
            </a:r>
            <a:endParaRPr lang="en-US" sz="2800" dirty="0"/>
          </a:p>
          <a:p>
            <a:pPr marR="0" lvl="1" indent="-457200" algn="l" rtl="0">
              <a:lnSpc>
                <a:spcPct val="90000"/>
              </a:lnSpc>
              <a:spcBef>
                <a:spcPts val="1000"/>
              </a:spcBef>
              <a:spcAft>
                <a:spcPts val="0"/>
              </a:spcAft>
              <a:buClr>
                <a:schemeClr val="dk1"/>
              </a:buClr>
              <a:buSzPts val="2800"/>
              <a:buFont typeface="Arial" panose="020B0604020202020204" pitchFamily="34" charset="0"/>
              <a:buChar char="•"/>
            </a:pPr>
            <a:endParaRPr lang="en-US" sz="2800" b="0" i="0" u="none" strike="noStrike" cap="none" dirty="0">
              <a:solidFill>
                <a:schemeClr val="dk1"/>
              </a:solidFill>
              <a:sym typeface="Calibri"/>
            </a:endParaRPr>
          </a:p>
          <a:p>
            <a:pPr marR="0" lvl="1" indent="-457200" algn="l" rtl="0">
              <a:lnSpc>
                <a:spcPct val="90000"/>
              </a:lnSpc>
              <a:spcBef>
                <a:spcPts val="1000"/>
              </a:spcBef>
              <a:spcAft>
                <a:spcPts val="0"/>
              </a:spcAft>
              <a:buClr>
                <a:schemeClr val="dk1"/>
              </a:buClr>
              <a:buSzPts val="2800"/>
              <a:buFont typeface="Arial" panose="020B0604020202020204" pitchFamily="34" charset="0"/>
              <a:buChar char="•"/>
            </a:pPr>
            <a:r>
              <a:rPr lang="en-US" sz="2800" dirty="0"/>
              <a:t>I</a:t>
            </a:r>
            <a:r>
              <a:rPr lang="en-US" sz="2800" b="0" i="0" u="none" strike="noStrike" cap="none" dirty="0">
                <a:solidFill>
                  <a:schemeClr val="dk1"/>
                </a:solidFill>
                <a:sym typeface="Calibri"/>
              </a:rPr>
              <a:t>t’s </a:t>
            </a:r>
            <a:r>
              <a:rPr lang="en-US" sz="2800" b="0" i="0" u="sng" strike="noStrike" cap="none" dirty="0">
                <a:solidFill>
                  <a:schemeClr val="dk1"/>
                </a:solidFill>
                <a:sym typeface="Calibri"/>
              </a:rPr>
              <a:t>BECAUSE</a:t>
            </a:r>
            <a:r>
              <a:rPr lang="en-US" sz="2800" b="0" i="0" u="none" strike="noStrike" cap="none" dirty="0">
                <a:solidFill>
                  <a:schemeClr val="dk1"/>
                </a:solidFill>
                <a:sym typeface="Calibri"/>
              </a:rPr>
              <a:t> they have the right tools!</a:t>
            </a:r>
            <a:endParaRPr sz="2800" b="0" i="0" u="none" strike="noStrike" cap="none" dirty="0">
              <a:solidFill>
                <a:schemeClr val="dk1"/>
              </a:solidFill>
              <a:sym typeface="Calibri"/>
            </a:endParaRPr>
          </a:p>
        </p:txBody>
      </p:sp>
      <p:sp>
        <p:nvSpPr>
          <p:cNvPr id="73" name="Shape 73"/>
          <p:cNvSpPr/>
          <p:nvPr/>
        </p:nvSpPr>
        <p:spPr>
          <a:xfrm>
            <a:off x="3817885" y="4351166"/>
            <a:ext cx="388500" cy="365700"/>
          </a:xfrm>
          <a:prstGeom prst="star5">
            <a:avLst>
              <a:gd name="adj" fmla="val 19098"/>
              <a:gd name="hf" fmla="val 105146"/>
              <a:gd name="vf" fmla="val 11055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4" name="Shape 74" descr="Image result for good news"/>
          <p:cNvPicPr preferRelativeResize="0"/>
          <p:nvPr/>
        </p:nvPicPr>
        <p:blipFill rotWithShape="1">
          <a:blip r:embed="rId3">
            <a:alphaModFix/>
          </a:blip>
          <a:srcRect/>
          <a:stretch/>
        </p:blipFill>
        <p:spPr>
          <a:xfrm>
            <a:off x="223761" y="2398845"/>
            <a:ext cx="2960824" cy="1672181"/>
          </a:xfrm>
          <a:prstGeom prst="rect">
            <a:avLst/>
          </a:prstGeom>
          <a:noFill/>
          <a:ln>
            <a:noFill/>
          </a:ln>
        </p:spPr>
      </p:pic>
      <p:sp>
        <p:nvSpPr>
          <p:cNvPr id="2" name="TextBox 1"/>
          <p:cNvSpPr txBox="1"/>
          <p:nvPr/>
        </p:nvSpPr>
        <p:spPr>
          <a:xfrm>
            <a:off x="0" y="727391"/>
            <a:ext cx="12192000" cy="840230"/>
          </a:xfrm>
          <a:prstGeom prst="rect">
            <a:avLst/>
          </a:prstGeom>
          <a:noFill/>
        </p:spPr>
        <p:txBody>
          <a:bodyPr wrap="square" rtlCol="0">
            <a:spAutoFit/>
          </a:bodyPr>
          <a:lstStyle/>
          <a:p>
            <a:pPr lvl="0" algn="ctr">
              <a:lnSpc>
                <a:spcPct val="90000"/>
              </a:lnSpc>
              <a:buSzPts val="2800"/>
            </a:pPr>
            <a:r>
              <a:rPr lang="en-US" sz="5400" dirty="0">
                <a:latin typeface="Calibri"/>
                <a:ea typeface="Calibri"/>
                <a:cs typeface="Calibri"/>
                <a:sym typeface="Calibri"/>
              </a:rPr>
              <a:t>Schools That Are Doing Well…</a:t>
            </a:r>
            <a:endParaRPr lang="en-US" sz="5400" dirty="0">
              <a:latin typeface="Calibri"/>
              <a:sym typeface="Calibri"/>
            </a:endParaRPr>
          </a:p>
        </p:txBody>
      </p:sp>
    </p:spTree>
    <p:extLst>
      <p:ext uri="{BB962C8B-B14F-4D97-AF65-F5344CB8AC3E}">
        <p14:creationId xmlns:p14="http://schemas.microsoft.com/office/powerpoint/2010/main" val="251561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0" y="724752"/>
            <a:ext cx="12192000" cy="83575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PBIS Is </a:t>
            </a:r>
            <a:r>
              <a:rPr lang="en-US" sz="5400" dirty="0"/>
              <a:t>A</a:t>
            </a:r>
            <a:r>
              <a:rPr lang="en-US" sz="5400" b="0" i="0" u="none" strike="noStrike" cap="none" dirty="0">
                <a:solidFill>
                  <a:schemeClr val="dk1"/>
                </a:solidFill>
                <a:latin typeface="Calibri"/>
                <a:ea typeface="Calibri"/>
                <a:cs typeface="Calibri"/>
                <a:sym typeface="Calibri"/>
              </a:rPr>
              <a:t> Useful </a:t>
            </a:r>
            <a:r>
              <a:rPr lang="en-US" sz="5400" dirty="0"/>
              <a:t>T</a:t>
            </a:r>
            <a:r>
              <a:rPr lang="en-US" sz="5400" b="0" i="0" u="none" strike="noStrike" cap="none" dirty="0">
                <a:solidFill>
                  <a:schemeClr val="dk1"/>
                </a:solidFill>
                <a:latin typeface="Calibri"/>
                <a:ea typeface="Calibri"/>
                <a:cs typeface="Calibri"/>
                <a:sym typeface="Calibri"/>
              </a:rPr>
              <a:t>ool</a:t>
            </a:r>
            <a:endParaRPr dirty="0"/>
          </a:p>
        </p:txBody>
      </p:sp>
      <p:pic>
        <p:nvPicPr>
          <p:cNvPr id="82" name="Shape 82" descr="Image result for pbis"/>
          <p:cNvPicPr preferRelativeResize="0"/>
          <p:nvPr/>
        </p:nvPicPr>
        <p:blipFill rotWithShape="1">
          <a:blip r:embed="rId3">
            <a:alphaModFix/>
          </a:blip>
          <a:srcRect/>
          <a:stretch/>
        </p:blipFill>
        <p:spPr>
          <a:xfrm>
            <a:off x="4363503" y="1738926"/>
            <a:ext cx="3464993" cy="4040200"/>
          </a:xfrm>
          <a:prstGeom prst="rect">
            <a:avLst/>
          </a:prstGeom>
          <a:noFill/>
          <a:ln>
            <a:noFill/>
          </a:ln>
        </p:spPr>
      </p:pic>
    </p:spTree>
    <p:extLst>
      <p:ext uri="{BB962C8B-B14F-4D97-AF65-F5344CB8AC3E}">
        <p14:creationId xmlns:p14="http://schemas.microsoft.com/office/powerpoint/2010/main" val="3394360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0" y="720969"/>
            <a:ext cx="12192000" cy="82378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What Can </a:t>
            </a:r>
            <a:r>
              <a:rPr lang="en-US" sz="5400" dirty="0"/>
              <a:t>Y</a:t>
            </a:r>
            <a:r>
              <a:rPr lang="en-US" sz="5400" b="0" i="0" u="none" strike="noStrike" cap="none" dirty="0">
                <a:solidFill>
                  <a:schemeClr val="dk1"/>
                </a:solidFill>
                <a:latin typeface="Calibri"/>
                <a:ea typeface="Calibri"/>
                <a:cs typeface="Calibri"/>
                <a:sym typeface="Calibri"/>
              </a:rPr>
              <a:t>ou </a:t>
            </a:r>
            <a:r>
              <a:rPr lang="en-US" sz="5400" dirty="0"/>
              <a:t>G</a:t>
            </a:r>
            <a:r>
              <a:rPr lang="en-US" sz="5400" b="0" i="0" u="none" strike="noStrike" cap="none" dirty="0">
                <a:solidFill>
                  <a:schemeClr val="dk1"/>
                </a:solidFill>
                <a:latin typeface="Calibri"/>
                <a:ea typeface="Calibri"/>
                <a:cs typeface="Calibri"/>
                <a:sym typeface="Calibri"/>
              </a:rPr>
              <a:t>ain?</a:t>
            </a:r>
            <a:endParaRPr sz="5400" dirty="0"/>
          </a:p>
        </p:txBody>
      </p:sp>
      <p:sp>
        <p:nvSpPr>
          <p:cNvPr id="89" name="Shape 89"/>
          <p:cNvSpPr txBox="1">
            <a:spLocks noGrp="1"/>
          </p:cNvSpPr>
          <p:nvPr>
            <p:ph type="body" idx="1"/>
          </p:nvPr>
        </p:nvSpPr>
        <p:spPr>
          <a:xfrm>
            <a:off x="815898" y="1700868"/>
            <a:ext cx="10560204" cy="3852439"/>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Clear, common behavioral expectations </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Clear, consistent responses to behavior</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Appropriate supports for </a:t>
            </a:r>
            <a:r>
              <a:rPr lang="en-US" b="1" i="0" u="sng" strike="noStrike" cap="none" dirty="0">
                <a:solidFill>
                  <a:schemeClr val="dk1"/>
                </a:solidFill>
                <a:sym typeface="Calibri"/>
              </a:rPr>
              <a:t>all</a:t>
            </a:r>
            <a:r>
              <a:rPr lang="en-US" b="0" i="0" u="none" strike="noStrike" cap="none" dirty="0">
                <a:solidFill>
                  <a:schemeClr val="dk1"/>
                </a:solidFill>
                <a:sym typeface="Calibri"/>
              </a:rPr>
              <a:t> students</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Collaborative data-driven problem solving </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More time for teaching</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More positive environment</a:t>
            </a:r>
            <a:endParaRPr dirty="0"/>
          </a:p>
          <a:p>
            <a:pPr marL="228600" marR="0" lvl="0" indent="-203200" algn="l" rtl="0">
              <a:lnSpc>
                <a:spcPct val="90000"/>
              </a:lnSpc>
              <a:spcAft>
                <a:spcPts val="0"/>
              </a:spcAft>
              <a:buClr>
                <a:schemeClr val="dk1"/>
              </a:buClr>
              <a:buSzPct val="100000"/>
              <a:buFont typeface="Arial"/>
              <a:buChar char="•"/>
            </a:pPr>
            <a:r>
              <a:rPr lang="en-US" b="0" i="0" u="none" strike="noStrike" cap="none" dirty="0">
                <a:solidFill>
                  <a:schemeClr val="dk1"/>
                </a:solidFill>
                <a:sym typeface="Calibri"/>
              </a:rPr>
              <a:t>Better grades, test scores</a:t>
            </a:r>
            <a:endParaRPr dirty="0"/>
          </a:p>
        </p:txBody>
      </p:sp>
    </p:spTree>
    <p:extLst>
      <p:ext uri="{BB962C8B-B14F-4D97-AF65-F5344CB8AC3E}">
        <p14:creationId xmlns:p14="http://schemas.microsoft.com/office/powerpoint/2010/main" val="385088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0" y="720969"/>
            <a:ext cx="12192000" cy="8657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Try A New Philosophy</a:t>
            </a:r>
            <a:endParaRPr sz="5400" dirty="0"/>
          </a:p>
        </p:txBody>
      </p:sp>
      <p:sp>
        <p:nvSpPr>
          <p:cNvPr id="96" name="Shape 96"/>
          <p:cNvSpPr txBox="1">
            <a:spLocks noGrp="1"/>
          </p:cNvSpPr>
          <p:nvPr>
            <p:ph type="body" idx="1"/>
          </p:nvPr>
        </p:nvSpPr>
        <p:spPr>
          <a:xfrm>
            <a:off x="747133" y="2093547"/>
            <a:ext cx="10838984" cy="2300034"/>
          </a:xfrm>
          <a:prstGeom prst="rect">
            <a:avLst/>
          </a:prstGeom>
          <a:noFill/>
          <a:ln>
            <a:noFill/>
          </a:ln>
        </p:spPr>
        <p:txBody>
          <a:bodyPr spcFirstLastPara="1" wrap="square" lIns="91425" tIns="45700" rIns="91425" bIns="45700" anchor="t" anchorCtr="0">
            <a:noAutofit/>
          </a:bodyPr>
          <a:lstStyle/>
          <a:p>
            <a:pPr marL="0" indent="0">
              <a:buNone/>
            </a:pPr>
            <a:r>
              <a:rPr lang="en-US" b="0" i="0" u="none" strike="noStrike" cap="none" dirty="0">
                <a:solidFill>
                  <a:schemeClr val="dk1"/>
                </a:solidFill>
                <a:sym typeface="Calibri"/>
              </a:rPr>
              <a:t>Implementing PBIS requires a </a:t>
            </a:r>
            <a:r>
              <a:rPr lang="en-US" b="1" i="1" u="sng" strike="noStrike" cap="none" dirty="0">
                <a:solidFill>
                  <a:schemeClr val="dk1"/>
                </a:solidFill>
                <a:sym typeface="Calibri"/>
              </a:rPr>
              <a:t>change in philosophy</a:t>
            </a:r>
            <a:r>
              <a:rPr lang="en-US" dirty="0"/>
              <a:t>;</a:t>
            </a:r>
          </a:p>
          <a:p>
            <a:pPr marL="0" indent="0" algn="ctr">
              <a:buNone/>
            </a:pPr>
            <a:r>
              <a:rPr lang="en-US" sz="2600" b="0" i="0" u="none" strike="noStrike" cap="none" dirty="0">
                <a:solidFill>
                  <a:schemeClr val="dk1"/>
                </a:solidFill>
                <a:sym typeface="Calibri"/>
              </a:rPr>
              <a:t>PBIS is a </a:t>
            </a:r>
            <a:r>
              <a:rPr lang="en-US" sz="2600" b="0" i="1" u="sng" strike="noStrike" cap="none" dirty="0">
                <a:solidFill>
                  <a:schemeClr val="dk1"/>
                </a:solidFill>
                <a:sym typeface="Calibri"/>
              </a:rPr>
              <a:t>proactive and positive approach to </a:t>
            </a:r>
            <a:r>
              <a:rPr lang="en-US" sz="2600" b="0" i="1" u="sng" strike="noStrike" cap="none" dirty="0">
                <a:solidFill>
                  <a:schemeClr val="tx1"/>
                </a:solidFill>
                <a:sym typeface="Calibri"/>
              </a:rPr>
              <a:t>discipline</a:t>
            </a:r>
            <a:r>
              <a:rPr lang="en-US" sz="2600" b="0" strike="noStrike" cap="none" dirty="0">
                <a:solidFill>
                  <a:schemeClr val="tx1"/>
                </a:solidFill>
                <a:sym typeface="Calibri"/>
              </a:rPr>
              <a:t>.</a:t>
            </a:r>
            <a:endParaRPr sz="2600" b="0" strike="noStrike" cap="none" dirty="0">
              <a:solidFill>
                <a:schemeClr val="tx1"/>
              </a:solidFill>
              <a:sym typeface="Calibri"/>
            </a:endParaRPr>
          </a:p>
          <a:p>
            <a:pPr indent="-457200"/>
            <a:endParaRPr b="0" i="0" u="none" strike="noStrike" cap="none" dirty="0">
              <a:solidFill>
                <a:schemeClr val="dk1"/>
              </a:solidFill>
              <a:sym typeface="Calibri"/>
            </a:endParaRPr>
          </a:p>
          <a:p>
            <a:pPr marL="0" indent="0">
              <a:buClr>
                <a:srgbClr val="FF0000"/>
              </a:buClr>
              <a:buNone/>
            </a:pPr>
            <a:r>
              <a:rPr lang="en-US" b="1" i="0" u="none" strike="noStrike" cap="none" dirty="0">
                <a:solidFill>
                  <a:schemeClr val="tx1"/>
                </a:solidFill>
                <a:sym typeface="Calibri"/>
              </a:rPr>
              <a:t>Where do you start?</a:t>
            </a:r>
            <a:endParaRPr dirty="0">
              <a:solidFill>
                <a:schemeClr val="tx1"/>
              </a:solidFill>
            </a:endParaRPr>
          </a:p>
        </p:txBody>
      </p:sp>
    </p:spTree>
    <p:extLst>
      <p:ext uri="{BB962C8B-B14F-4D97-AF65-F5344CB8AC3E}">
        <p14:creationId xmlns:p14="http://schemas.microsoft.com/office/powerpoint/2010/main" val="1131402031"/>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2765</Words>
  <Application>Microsoft Macintosh PowerPoint</Application>
  <PresentationFormat>Widescreen</PresentationFormat>
  <Paragraphs>280</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Calibri Light</vt:lpstr>
      <vt:lpstr>Times New Roman</vt:lpstr>
      <vt:lpstr>Title</vt:lpstr>
      <vt:lpstr>Office Theme</vt:lpstr>
      <vt:lpstr>Section</vt:lpstr>
      <vt:lpstr>PowerPoint Presentation</vt:lpstr>
      <vt:lpstr>Why Implement PBIS?</vt:lpstr>
      <vt:lpstr>What Is Your Goal?</vt:lpstr>
      <vt:lpstr>What Is Your Status Quo?</vt:lpstr>
      <vt:lpstr>What Hasn’t Worked?</vt:lpstr>
      <vt:lpstr>PowerPoint Presentation</vt:lpstr>
      <vt:lpstr>PBIS Is A Useful Tool</vt:lpstr>
      <vt:lpstr>What Can You Gain?</vt:lpstr>
      <vt:lpstr>Try A New Philosophy</vt:lpstr>
      <vt:lpstr>Organize Your Environment</vt:lpstr>
      <vt:lpstr>Guiding Questions</vt:lpstr>
      <vt:lpstr>PowerPoint Presentation</vt:lpstr>
      <vt:lpstr>Levels, Or Tiers, Of Interventions</vt:lpstr>
      <vt:lpstr>A Continuum Of Practices: 3 Levels Of Prevention</vt:lpstr>
      <vt:lpstr>Why Have A Universal Tier I?</vt:lpstr>
      <vt:lpstr>Consistency Matters</vt:lpstr>
      <vt:lpstr>Why Teach Behavioral Expectations?</vt:lpstr>
      <vt:lpstr>Core Elements of the Universal Tier: Tier I</vt:lpstr>
      <vt:lpstr>What Is Required?</vt:lpstr>
      <vt:lpstr>Make A Commitment</vt:lpstr>
      <vt:lpstr>Leading The Process</vt:lpstr>
      <vt:lpstr>Tier I Focus</vt:lpstr>
      <vt:lpstr>Teaching Behavior</vt:lpstr>
      <vt:lpstr>Addressing Students’ Behavior</vt:lpstr>
      <vt:lpstr>Responding To Behavior</vt:lpstr>
      <vt:lpstr>Data-Based Decision Making</vt:lpstr>
      <vt:lpstr>Evaluation Is Key!</vt:lpstr>
      <vt:lpstr>PBIS Is School-wide AND Classroom</vt:lpstr>
      <vt:lpstr>PowerPoint Presentation</vt:lpstr>
      <vt:lpstr>PBIS Takes Time</vt:lpstr>
      <vt:lpstr>PBIS Takes Time: Stages Of Implementation</vt:lpstr>
      <vt:lpstr>1st Step: Get Training</vt:lpstr>
      <vt:lpstr>A Little Inspiration…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Behavioral Research &amp; Eval</dc:creator>
  <cp:lastModifiedBy>Becky McIver</cp:lastModifiedBy>
  <cp:revision>57</cp:revision>
  <cp:lastPrinted>2018-05-07T15:49:38Z</cp:lastPrinted>
  <dcterms:created xsi:type="dcterms:W3CDTF">2017-02-07T17:36:58Z</dcterms:created>
  <dcterms:modified xsi:type="dcterms:W3CDTF">2021-04-08T16:28:37Z</dcterms:modified>
</cp:coreProperties>
</file>