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8"/>
  </p:notesMasterIdLst>
  <p:handoutMasterIdLst>
    <p:handoutMasterId r:id="rId29"/>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cky cezar" initials="bc" lastIdx="4" clrIdx="5">
    <p:extLst>
      <p:ext uri="{19B8F6BF-5375-455C-9EA6-DF929625EA0E}">
        <p15:presenceInfo xmlns:p15="http://schemas.microsoft.com/office/powerpoint/2012/main" userId="389b15f92423bf18" providerId="Windows Live"/>
      </p:ext>
    </p:extLst>
  </p:cmAuthor>
  <p:cmAuthor id="1" name="Microsoft Office User" initials="Office" lastIdx="4" clrIdx="0"/>
  <p:cmAuthor id="3" name="Microsoft Office User" initials="Office [3]" lastIdx="1" clrIdx="1"/>
  <p:cmAuthor id="4" name="Microsoft Office User" initials="Office [4]" lastIdx="1" clrIdx="4"/>
  <p:cmAuthor id="5" name="Rebecca Hegger" initials="RH" lastIdx="4" clrIdx="2">
    <p:extLst>
      <p:ext uri="{19B8F6BF-5375-455C-9EA6-DF929625EA0E}">
        <p15:presenceInfo xmlns:p15="http://schemas.microsoft.com/office/powerpoint/2012/main" userId="1ae0273c735cb329" providerId="Windows Live"/>
      </p:ext>
    </p:extLst>
  </p:cmAuthor>
  <p:cmAuthor id="6" name="CCE" initials="CCE" lastIdx="1" clrIdx="3">
    <p:extLst>
      <p:ext uri="{19B8F6BF-5375-455C-9EA6-DF929625EA0E}">
        <p15:presenceInfo xmlns:p15="http://schemas.microsoft.com/office/powerpoint/2012/main" userId="C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7896" autoAdjust="0"/>
  </p:normalViewPr>
  <p:slideViewPr>
    <p:cSldViewPr snapToGrid="0">
      <p:cViewPr varScale="1">
        <p:scale>
          <a:sx n="100" d="100"/>
          <a:sy n="100" d="100"/>
        </p:scale>
        <p:origin x="1376" y="176"/>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module, we will take trainees through the roles and responsibilities of local school teams. </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289830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baseline="0" dirty="0"/>
              <a:t>These are the </a:t>
            </a:r>
            <a:r>
              <a:rPr lang="en-US" b="1" u="sng" baseline="0" dirty="0"/>
              <a:t>critical</a:t>
            </a:r>
            <a:r>
              <a:rPr lang="en-US" baseline="0" dirty="0"/>
              <a:t> team roles. The following slides will detail the responsibilities of each role, but in general, the </a:t>
            </a:r>
            <a:r>
              <a:rPr lang="en-US" u="sng" baseline="0" dirty="0"/>
              <a:t>facilitator</a:t>
            </a:r>
            <a:r>
              <a:rPr lang="en-US" baseline="0" dirty="0"/>
              <a:t> keeps the meeting on track; the </a:t>
            </a:r>
            <a:r>
              <a:rPr lang="en-US" u="sng" baseline="0" dirty="0"/>
              <a:t>minute taker</a:t>
            </a:r>
            <a:r>
              <a:rPr lang="en-US" baseline="0" dirty="0"/>
              <a:t> records and communicates the minutes; the </a:t>
            </a:r>
            <a:r>
              <a:rPr lang="en-US" u="sng" baseline="0" dirty="0"/>
              <a:t>data analyst</a:t>
            </a:r>
            <a:r>
              <a:rPr lang="en-US" baseline="0" dirty="0"/>
              <a:t> looks at discipline and other data and brings their results to the meetings; and the other </a:t>
            </a:r>
            <a:r>
              <a:rPr lang="en-US" u="sng" baseline="0" dirty="0"/>
              <a:t>team members </a:t>
            </a:r>
            <a:r>
              <a:rPr lang="en-US" baseline="0" dirty="0"/>
              <a:t>will use the data to problem solve, monitor progress of action plans, and provide input and feedback. See next slides for descriptions of each of these.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2219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 team activity – teams should pause here to assign roles. The next four slides give detailed info on the four critical assigned team roles in previous slide.</a:t>
            </a:r>
          </a:p>
        </p:txBody>
      </p:sp>
      <p:sp>
        <p:nvSpPr>
          <p:cNvPr id="4" name="Slide Number Placeholder 3"/>
          <p:cNvSpPr>
            <a:spLocks noGrp="1"/>
          </p:cNvSpPr>
          <p:nvPr>
            <p:ph type="sldNum" sz="quarter" idx="10"/>
          </p:nvPr>
        </p:nvSpPr>
        <p:spPr/>
        <p:txBody>
          <a:bodyPr/>
          <a:lstStyle/>
          <a:p>
            <a:fld id="{142FA240-7FF4-459E-8CC2-CD8F7FCADD98}" type="slidenum">
              <a:rPr lang="en-US" smtClean="0"/>
              <a:t>11</a:t>
            </a:fld>
            <a:endParaRPr lang="en-US"/>
          </a:p>
        </p:txBody>
      </p:sp>
    </p:spTree>
    <p:extLst>
      <p:ext uri="{BB962C8B-B14F-4D97-AF65-F5344CB8AC3E}">
        <p14:creationId xmlns:p14="http://schemas.microsoft.com/office/powerpoint/2010/main" val="361935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the responsibilities of the facilitator. Arkansas uses the Judy Elliott’s four-step problem solving model for RTI. PBIS has a problem solving model called TIPS (Team Initiated Problem Solving). More information on this model can be found at pbis.org.</a:t>
            </a:r>
          </a:p>
        </p:txBody>
      </p:sp>
      <p:sp>
        <p:nvSpPr>
          <p:cNvPr id="4" name="Slide Number Placeholder 3"/>
          <p:cNvSpPr>
            <a:spLocks noGrp="1"/>
          </p:cNvSpPr>
          <p:nvPr>
            <p:ph type="sldNum" sz="quarter" idx="10"/>
          </p:nvPr>
        </p:nvSpPr>
        <p:spPr/>
        <p:txBody>
          <a:bodyPr/>
          <a:lstStyle/>
          <a:p>
            <a:fld id="{142FA240-7FF4-459E-8CC2-CD8F7FCADD98}" type="slidenum">
              <a:rPr lang="en-US" smtClean="0"/>
              <a:t>12</a:t>
            </a:fld>
            <a:endParaRPr lang="en-US"/>
          </a:p>
        </p:txBody>
      </p:sp>
    </p:spTree>
    <p:extLst>
      <p:ext uri="{BB962C8B-B14F-4D97-AF65-F5344CB8AC3E}">
        <p14:creationId xmlns:p14="http://schemas.microsoft.com/office/powerpoint/2010/main" val="309304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minute taker has the responsibility for collecting and distributing accurate information from team meetings. </a:t>
            </a:r>
          </a:p>
        </p:txBody>
      </p:sp>
      <p:sp>
        <p:nvSpPr>
          <p:cNvPr id="4" name="Slide Number Placeholder 3"/>
          <p:cNvSpPr>
            <a:spLocks noGrp="1"/>
          </p:cNvSpPr>
          <p:nvPr>
            <p:ph type="sldNum" sz="quarter" idx="10"/>
          </p:nvPr>
        </p:nvSpPr>
        <p:spPr/>
        <p:txBody>
          <a:bodyPr/>
          <a:lstStyle/>
          <a:p>
            <a:fld id="{142FA240-7FF4-459E-8CC2-CD8F7FCADD98}" type="slidenum">
              <a:rPr lang="en-US" smtClean="0"/>
              <a:t>13</a:t>
            </a:fld>
            <a:endParaRPr lang="en-US"/>
          </a:p>
        </p:txBody>
      </p:sp>
    </p:spTree>
    <p:extLst>
      <p:ext uri="{BB962C8B-B14F-4D97-AF65-F5344CB8AC3E}">
        <p14:creationId xmlns:p14="http://schemas.microsoft.com/office/powerpoint/2010/main" val="172099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data analyst is responsible for providing the team with current behavior data trends. </a:t>
            </a:r>
          </a:p>
        </p:txBody>
      </p:sp>
      <p:sp>
        <p:nvSpPr>
          <p:cNvPr id="4" name="Slide Number Placeholder 3"/>
          <p:cNvSpPr>
            <a:spLocks noGrp="1"/>
          </p:cNvSpPr>
          <p:nvPr>
            <p:ph type="sldNum" sz="quarter" idx="10"/>
          </p:nvPr>
        </p:nvSpPr>
        <p:spPr/>
        <p:txBody>
          <a:bodyPr/>
          <a:lstStyle/>
          <a:p>
            <a:fld id="{142FA240-7FF4-459E-8CC2-CD8F7FCADD98}" type="slidenum">
              <a:rPr lang="en-US" smtClean="0"/>
              <a:t>14</a:t>
            </a:fld>
            <a:endParaRPr lang="en-US"/>
          </a:p>
        </p:txBody>
      </p:sp>
    </p:spTree>
    <p:extLst>
      <p:ext uri="{BB962C8B-B14F-4D97-AF65-F5344CB8AC3E}">
        <p14:creationId xmlns:p14="http://schemas.microsoft.com/office/powerpoint/2010/main" val="202588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remaining team members are expected to be involved in the problem solving process, and may be tasked with providing updates on items from the action plan. </a:t>
            </a:r>
          </a:p>
        </p:txBody>
      </p:sp>
      <p:sp>
        <p:nvSpPr>
          <p:cNvPr id="4" name="Slide Number Placeholder 3"/>
          <p:cNvSpPr>
            <a:spLocks noGrp="1"/>
          </p:cNvSpPr>
          <p:nvPr>
            <p:ph type="sldNum" sz="quarter" idx="10"/>
          </p:nvPr>
        </p:nvSpPr>
        <p:spPr/>
        <p:txBody>
          <a:bodyPr/>
          <a:lstStyle/>
          <a:p>
            <a:fld id="{142FA240-7FF4-459E-8CC2-CD8F7FCADD98}" type="slidenum">
              <a:rPr lang="en-US" smtClean="0"/>
              <a:t>15</a:t>
            </a:fld>
            <a:endParaRPr lang="en-US"/>
          </a:p>
        </p:txBody>
      </p:sp>
    </p:spTree>
    <p:extLst>
      <p:ext uri="{BB962C8B-B14F-4D97-AF65-F5344CB8AC3E}">
        <p14:creationId xmlns:p14="http://schemas.microsoft.com/office/powerpoint/2010/main" val="94390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Trainer Notes:</a:t>
            </a:r>
          </a:p>
          <a:p>
            <a:r>
              <a:rPr lang="en-US" altLang="en-US" dirty="0">
                <a:ea typeface="ＭＳ Ｐゴシック" pitchFamily="34" charset="-128"/>
              </a:rPr>
              <a:t>The administrator is the public</a:t>
            </a:r>
            <a:r>
              <a:rPr lang="en-US" altLang="en-US" baseline="0" dirty="0">
                <a:ea typeface="ＭＳ Ｐゴシック" pitchFamily="34" charset="-128"/>
              </a:rPr>
              <a:t> face of PBIS for the school. He or she is a cheerleader, a guide, and a communicator. If the administrator is not promoting PBIS, staff will not take it seriously. The administrator makes sure that the team and staff have proper support and recognition.</a:t>
            </a:r>
            <a:endParaRPr lang="en-US" altLang="en-US" dirty="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293" indent="-288958" eaLnBrk="0" hangingPunct="0">
              <a:spcBef>
                <a:spcPct val="30000"/>
              </a:spcBef>
              <a:defRPr sz="1200">
                <a:solidFill>
                  <a:schemeClr val="tx1"/>
                </a:solidFill>
                <a:latin typeface="Calibri" pitchFamily="34" charset="0"/>
                <a:ea typeface="ＭＳ Ｐゴシック" pitchFamily="34" charset="-128"/>
              </a:defRPr>
            </a:lvl2pPr>
            <a:lvl3pPr marL="1155836" indent="-231167" eaLnBrk="0" hangingPunct="0">
              <a:spcBef>
                <a:spcPct val="30000"/>
              </a:spcBef>
              <a:defRPr sz="1200">
                <a:solidFill>
                  <a:schemeClr val="tx1"/>
                </a:solidFill>
                <a:latin typeface="Calibri" pitchFamily="34" charset="0"/>
                <a:ea typeface="ＭＳ Ｐゴシック" pitchFamily="34" charset="-128"/>
              </a:defRPr>
            </a:lvl3pPr>
            <a:lvl4pPr marL="1618169" indent="-231167" eaLnBrk="0" hangingPunct="0">
              <a:spcBef>
                <a:spcPct val="30000"/>
              </a:spcBef>
              <a:defRPr sz="1200">
                <a:solidFill>
                  <a:schemeClr val="tx1"/>
                </a:solidFill>
                <a:latin typeface="Calibri" pitchFamily="34" charset="0"/>
                <a:ea typeface="ＭＳ Ｐゴシック" pitchFamily="34" charset="-128"/>
              </a:defRPr>
            </a:lvl4pPr>
            <a:lvl5pPr marL="2080504" indent="-231167" eaLnBrk="0" hangingPunct="0">
              <a:spcBef>
                <a:spcPct val="30000"/>
              </a:spcBef>
              <a:defRPr sz="1200">
                <a:solidFill>
                  <a:schemeClr val="tx1"/>
                </a:solidFill>
                <a:latin typeface="Calibri" pitchFamily="34" charset="0"/>
                <a:ea typeface="ＭＳ Ｐゴシック" pitchFamily="34" charset="-128"/>
              </a:defRPr>
            </a:lvl5pPr>
            <a:lvl6pPr marL="2542838"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172"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507"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9841"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9120F-9533-4823-A1CF-B60000E6607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4944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p>
          <a:p>
            <a:pPr marL="0" indent="0">
              <a:buNone/>
            </a:pPr>
            <a:r>
              <a:rPr lang="en-US" dirty="0"/>
              <a:t>The main focus of PBIS team meetings is </a:t>
            </a:r>
            <a:r>
              <a:rPr lang="en-US" u="sng" dirty="0"/>
              <a:t>problem solving</a:t>
            </a:r>
            <a:r>
              <a:rPr lang="en-US" dirty="0"/>
              <a:t>. </a:t>
            </a:r>
            <a:r>
              <a:rPr lang="en-US" sz="800" dirty="0"/>
              <a:t>(There will be a module specifically about the team meeting.)</a:t>
            </a:r>
            <a:r>
              <a:rPr lang="en-US" sz="800" baseline="0" dirty="0"/>
              <a:t> </a:t>
            </a:r>
            <a:r>
              <a:rPr lang="en-US" dirty="0"/>
              <a:t>Teams regularly and consistently collect and use data with the overarching goal of </a:t>
            </a:r>
            <a:r>
              <a:rPr lang="en-US" u="sng" dirty="0"/>
              <a:t>continually improving outcomes for students</a:t>
            </a:r>
            <a:r>
              <a:rPr lang="en-US" u="none" dirty="0"/>
              <a:t>.</a:t>
            </a:r>
            <a:r>
              <a:rPr lang="en-US" sz="800" u="none" baseline="0" dirty="0"/>
              <a:t> </a:t>
            </a:r>
            <a:r>
              <a:rPr lang="en-US" dirty="0"/>
              <a:t>(We will be exploring data-based decision making in a separate module.)</a:t>
            </a:r>
          </a:p>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4216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 is important to have a detailed agenda for meetings in order to make them more efficient and effective. The</a:t>
            </a:r>
            <a:r>
              <a:rPr lang="en-US" baseline="0" dirty="0"/>
              <a:t> Arkansas Division of Elementary and </a:t>
            </a:r>
            <a:r>
              <a:rPr lang="en-US" baseline="0"/>
              <a:t>Secondary Education (DESE) </a:t>
            </a:r>
            <a:r>
              <a:rPr lang="en-US" baseline="0" dirty="0"/>
              <a:t>recommends using Judy Elliott’s four-step problem solving process model for RTI.  </a:t>
            </a:r>
            <a:r>
              <a:rPr lang="en-US" dirty="0"/>
              <a:t>The meetings will always be focused around using data to problem solve and progress monitor.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4647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Notes:</a:t>
            </a:r>
          </a:p>
          <a:p>
            <a:r>
              <a:rPr lang="en-US" sz="1200" kern="1200" dirty="0">
                <a:solidFill>
                  <a:schemeClr val="tx1"/>
                </a:solidFill>
                <a:effectLst/>
                <a:latin typeface="+mn-lt"/>
                <a:ea typeface="+mn-ea"/>
                <a:cs typeface="+mn-cs"/>
              </a:rPr>
              <a:t>It’s important for the team to develop a communication plan. Staff often see a very narrow view of what is happening in the school, so show them data reflective of the whole school and show them the progress on action plans – let them see that their efforts are paying off. The school board is also more likely to be supportive when they see what the team has accomplished. Informed parents will be more likely to encourage their kids. Surveys can give you valuable input,</a:t>
            </a:r>
            <a:r>
              <a:rPr lang="en-US" sz="1200" kern="1200" baseline="0" dirty="0">
                <a:solidFill>
                  <a:schemeClr val="tx1"/>
                </a:solidFill>
                <a:effectLst/>
                <a:latin typeface="+mn-lt"/>
                <a:ea typeface="+mn-ea"/>
                <a:cs typeface="+mn-cs"/>
              </a:rPr>
              <a:t> such as</a:t>
            </a:r>
            <a:r>
              <a:rPr lang="en-US" sz="1200" kern="1200" dirty="0">
                <a:solidFill>
                  <a:schemeClr val="tx1"/>
                </a:solidFill>
                <a:effectLst/>
                <a:latin typeface="+mn-lt"/>
                <a:ea typeface="+mn-ea"/>
                <a:cs typeface="+mn-cs"/>
              </a:rPr>
              <a:t> perceived climate of the school, what motivates students and staff, how would parents like to be involved,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686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202971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Schools need an accurate reading on whether they are benefitting from PBIS. Evaluation will keep schools on the right path, make them more efficient and effective, and help them sustain PBIS. This is especially important for surviving a turnover in administrator – it provides documentation showing the commitment to PBIS, the progress made, and the plans for being even better.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868503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team tool in the PBIS implementation process. It can be used in the development stage, and then used in an ongoing manner to ensure all core features are in place. The TFI highlights each critical component of PBIS. Section 1.1 covers the composition of the team, and section 1.2 covers the operation of the team. See the next two slides.</a:t>
            </a:r>
          </a:p>
        </p:txBody>
      </p:sp>
      <p:sp>
        <p:nvSpPr>
          <p:cNvPr id="4" name="Slide Number Placeholder 3"/>
          <p:cNvSpPr>
            <a:spLocks noGrp="1"/>
          </p:cNvSpPr>
          <p:nvPr>
            <p:ph type="sldNum" sz="quarter" idx="10"/>
          </p:nvPr>
        </p:nvSpPr>
        <p:spPr/>
        <p:txBody>
          <a:bodyPr/>
          <a:lstStyle/>
          <a:p>
            <a:fld id="{B4815EE4-6152-4476-ABE1-770A9F61DB71}" type="slidenum">
              <a:rPr lang="en-US" smtClean="0"/>
              <a:t>21</a:t>
            </a:fld>
            <a:endParaRPr lang="en-US"/>
          </a:p>
        </p:txBody>
      </p:sp>
    </p:spTree>
    <p:extLst>
      <p:ext uri="{BB962C8B-B14F-4D97-AF65-F5344CB8AC3E}">
        <p14:creationId xmlns:p14="http://schemas.microsoft.com/office/powerpoint/2010/main" val="37460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23</a:t>
            </a:fld>
            <a:endParaRPr lang="en-US"/>
          </a:p>
        </p:txBody>
      </p:sp>
    </p:spTree>
    <p:extLst>
      <p:ext uri="{BB962C8B-B14F-4D97-AF65-F5344CB8AC3E}">
        <p14:creationId xmlns:p14="http://schemas.microsoft.com/office/powerpoint/2010/main" val="117672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FA240-7FF4-459E-8CC2-CD8F7FCADD98}" type="slidenum">
              <a:rPr lang="en-US" smtClean="0"/>
              <a:t>24</a:t>
            </a:fld>
            <a:endParaRPr lang="en-US"/>
          </a:p>
        </p:txBody>
      </p:sp>
    </p:spTree>
    <p:extLst>
      <p:ext uri="{BB962C8B-B14F-4D97-AF65-F5344CB8AC3E}">
        <p14:creationId xmlns:p14="http://schemas.microsoft.com/office/powerpoint/2010/main" val="21645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PBIS team serves an important role in implementing PBIS in a way that meets the specific needs of the individual school. This will be an ongoing process and the team will be tasked with coordinating and managing implementation with fidelity. </a:t>
            </a:r>
          </a:p>
        </p:txBody>
      </p:sp>
      <p:sp>
        <p:nvSpPr>
          <p:cNvPr id="4" name="Slide Number Placeholder 3"/>
          <p:cNvSpPr>
            <a:spLocks noGrp="1"/>
          </p:cNvSpPr>
          <p:nvPr>
            <p:ph type="sldNum" sz="quarter" idx="10"/>
          </p:nvPr>
        </p:nvSpPr>
        <p:spPr/>
        <p:txBody>
          <a:bodyPr/>
          <a:lstStyle/>
          <a:p>
            <a:fld id="{142FA240-7FF4-459E-8CC2-CD8F7FCADD98}" type="slidenum">
              <a:rPr lang="en-US" smtClean="0"/>
              <a:t>3</a:t>
            </a:fld>
            <a:endParaRPr lang="en-US"/>
          </a:p>
        </p:txBody>
      </p:sp>
    </p:spTree>
    <p:extLst>
      <p:ext uri="{BB962C8B-B14F-4D97-AF65-F5344CB8AC3E}">
        <p14:creationId xmlns:p14="http://schemas.microsoft.com/office/powerpoint/2010/main" val="325200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To ensure that the best decisions are made for ALL the students in the school, ALL the students need to be represented through the members of the team. This means represent grade levels, all physical areas of the school (e.g., for large high school, make sure someone on the team can represent the various departments and share information to staff in those departments, i.e., cafeteria, transportation, etc.). Important members include the following: administrator, someone with behavioral expertise, someone comfortable with data analysis, and someone skilled at communication. It is also advisable</a:t>
            </a:r>
            <a:r>
              <a:rPr lang="en-US" sz="1200" kern="1200" baseline="0" dirty="0">
                <a:solidFill>
                  <a:schemeClr val="tx1"/>
                </a:solidFill>
                <a:effectLst/>
                <a:latin typeface="+mn-lt"/>
                <a:ea typeface="+mn-ea"/>
                <a:cs typeface="+mn-cs"/>
              </a:rPr>
              <a:t> to have family representation on the team, and — at the secondary level — student representation as well. This will increase the likelihood of student buy-in.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02985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The most important role of the PBIS school team is to develop and continually monitor the progress of their PBIS Action Plan. They should meet at least monthly, keep staff informed of progress, and report progress and plans to stakeholders regularly (staff, parents, students, school board, district, community,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21749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Before starting on something new, it is good practice to take inventory of what is already happening in your school. Schools need to look at teams or committees that are already addressing school climate or student behavior. Are there groups that overlap in their purpose or goal? How can you streamline things or build on what is already in place? </a:t>
            </a:r>
          </a:p>
        </p:txBody>
      </p:sp>
      <p:sp>
        <p:nvSpPr>
          <p:cNvPr id="4" name="Slide Number Placeholder 3"/>
          <p:cNvSpPr>
            <a:spLocks noGrp="1"/>
          </p:cNvSpPr>
          <p:nvPr>
            <p:ph type="sldNum" sz="quarter" idx="10"/>
          </p:nvPr>
        </p:nvSpPr>
        <p:spPr/>
        <p:txBody>
          <a:bodyPr/>
          <a:lstStyle/>
          <a:p>
            <a:fld id="{142FA240-7FF4-459E-8CC2-CD8F7FCADD98}" type="slidenum">
              <a:rPr lang="en-US" smtClean="0"/>
              <a:t>6</a:t>
            </a:fld>
            <a:endParaRPr lang="en-US"/>
          </a:p>
        </p:txBody>
      </p:sp>
    </p:spTree>
    <p:extLst>
      <p:ext uri="{BB962C8B-B14F-4D97-AF65-F5344CB8AC3E}">
        <p14:creationId xmlns:p14="http://schemas.microsoft.com/office/powerpoint/2010/main" val="266601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template is a tool that can</a:t>
            </a:r>
            <a:r>
              <a:rPr lang="en-US" baseline="0" dirty="0"/>
              <a:t> be used</a:t>
            </a:r>
            <a:r>
              <a:rPr lang="en-US" dirty="0"/>
              <a:t> to collect information on the teams and committees that are currently meeting in the school. Schools can use this to create a big picture of what is already in place and which staff are involved. Look for opportunities to have the biggest impact without over-working. </a:t>
            </a:r>
          </a:p>
        </p:txBody>
      </p:sp>
      <p:sp>
        <p:nvSpPr>
          <p:cNvPr id="4" name="Slide Number Placeholder 3"/>
          <p:cNvSpPr>
            <a:spLocks noGrp="1"/>
          </p:cNvSpPr>
          <p:nvPr>
            <p:ph type="sldNum" sz="quarter" idx="10"/>
          </p:nvPr>
        </p:nvSpPr>
        <p:spPr/>
        <p:txBody>
          <a:bodyPr/>
          <a:lstStyle/>
          <a:p>
            <a:fld id="{142FA240-7FF4-459E-8CC2-CD8F7FCADD98}" type="slidenum">
              <a:rPr lang="en-US" smtClean="0"/>
              <a:t>7</a:t>
            </a:fld>
            <a:endParaRPr lang="en-US"/>
          </a:p>
        </p:txBody>
      </p:sp>
    </p:spTree>
    <p:extLst>
      <p:ext uri="{BB962C8B-B14F-4D97-AF65-F5344CB8AC3E}">
        <p14:creationId xmlns:p14="http://schemas.microsoft.com/office/powerpoint/2010/main" val="401193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PBIS team will begin by creating a school-wide action plan that involves developing these major components. The PBIS framework is centered on teaching expected behaviors, reinforcing the practice of these behaviors, and consistently addressing inappropriate behavior.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7230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Once the PBIS Action Plan is created and implemented, the function of the PBIS team is to collect and use data to engage in an ongoing improvement process.</a:t>
            </a:r>
            <a:r>
              <a:rPr lang="en-US" baseline="0" dirty="0"/>
              <a:t> </a:t>
            </a:r>
            <a:r>
              <a:rPr lang="en-US" dirty="0"/>
              <a:t>The team will be looking at both improvement in student outcomes and fidelity of implementation of PBIS.</a:t>
            </a:r>
          </a:p>
        </p:txBody>
      </p:sp>
      <p:sp>
        <p:nvSpPr>
          <p:cNvPr id="4" name="Slide Number Placeholder 3"/>
          <p:cNvSpPr>
            <a:spLocks noGrp="1"/>
          </p:cNvSpPr>
          <p:nvPr>
            <p:ph type="sldNum" sz="quarter" idx="10"/>
          </p:nvPr>
        </p:nvSpPr>
        <p:spPr/>
        <p:txBody>
          <a:bodyPr/>
          <a:lstStyle/>
          <a:p>
            <a:fld id="{142FA240-7FF4-459E-8CC2-CD8F7FCADD98}" type="slidenum">
              <a:rPr lang="en-US" smtClean="0"/>
              <a:t>9</a:t>
            </a:fld>
            <a:endParaRPr lang="en-US"/>
          </a:p>
        </p:txBody>
      </p:sp>
    </p:spTree>
    <p:extLst>
      <p:ext uri="{BB962C8B-B14F-4D97-AF65-F5344CB8AC3E}">
        <p14:creationId xmlns:p14="http://schemas.microsoft.com/office/powerpoint/2010/main" val="83001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144716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4/8/21</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40678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77027"/>
            <a:ext cx="12192000" cy="1271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mn-lt"/>
              </a:rPr>
              <a:t>Creating a PBIS School Leadership Team</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latin typeface="+mn-lt"/>
              </a:rPr>
              <a:t>Assigned Team Roles </a:t>
            </a:r>
          </a:p>
        </p:txBody>
      </p:sp>
      <p:sp>
        <p:nvSpPr>
          <p:cNvPr id="3" name="Content Placeholder 2"/>
          <p:cNvSpPr>
            <a:spLocks noGrp="1"/>
          </p:cNvSpPr>
          <p:nvPr>
            <p:ph sz="quarter" idx="10"/>
          </p:nvPr>
        </p:nvSpPr>
        <p:spPr>
          <a:xfrm>
            <a:off x="914400" y="2216639"/>
            <a:ext cx="10080702" cy="2751015"/>
          </a:xfrm>
        </p:spPr>
        <p:txBody>
          <a:bodyPr/>
          <a:lstStyle/>
          <a:p>
            <a:r>
              <a:rPr lang="en-US" dirty="0"/>
              <a:t>Facilitator</a:t>
            </a:r>
          </a:p>
          <a:p>
            <a:r>
              <a:rPr lang="en-US" dirty="0"/>
              <a:t>Minute taker</a:t>
            </a:r>
          </a:p>
          <a:p>
            <a:r>
              <a:rPr lang="en-US" dirty="0"/>
              <a:t>Data analyst</a:t>
            </a:r>
          </a:p>
          <a:p>
            <a:r>
              <a:rPr lang="en-US" dirty="0"/>
              <a:t>Active team members</a:t>
            </a:r>
          </a:p>
        </p:txBody>
      </p:sp>
    </p:spTree>
    <p:extLst>
      <p:ext uri="{BB962C8B-B14F-4D97-AF65-F5344CB8AC3E}">
        <p14:creationId xmlns:p14="http://schemas.microsoft.com/office/powerpoint/2010/main" val="179129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AF5C-877B-4E02-A5D1-9475FEE3ACE6}"/>
              </a:ext>
            </a:extLst>
          </p:cNvPr>
          <p:cNvSpPr>
            <a:spLocks noGrp="1"/>
          </p:cNvSpPr>
          <p:nvPr>
            <p:ph type="title"/>
          </p:nvPr>
        </p:nvSpPr>
        <p:spPr>
          <a:xfrm>
            <a:off x="0" y="703308"/>
            <a:ext cx="12192000" cy="802105"/>
          </a:xfrm>
        </p:spPr>
        <p:txBody>
          <a:bodyPr>
            <a:noAutofit/>
          </a:bodyPr>
          <a:lstStyle/>
          <a:p>
            <a:pPr algn="ctr"/>
            <a:r>
              <a:rPr lang="en-US" sz="5400" dirty="0">
                <a:latin typeface="+mn-lt"/>
              </a:rPr>
              <a:t>Team Roles and Responsibilities Template</a:t>
            </a:r>
          </a:p>
        </p:txBody>
      </p:sp>
      <p:graphicFrame>
        <p:nvGraphicFramePr>
          <p:cNvPr id="3" name="Table 2">
            <a:extLst>
              <a:ext uri="{FF2B5EF4-FFF2-40B4-BE49-F238E27FC236}">
                <a16:creationId xmlns:a16="http://schemas.microsoft.com/office/drawing/2014/main" id="{A3D3A036-B56B-412D-92C5-F32C2704D730}"/>
              </a:ext>
            </a:extLst>
          </p:cNvPr>
          <p:cNvGraphicFramePr>
            <a:graphicFrameLocks noGrp="1"/>
          </p:cNvGraphicFramePr>
          <p:nvPr>
            <p:extLst>
              <p:ext uri="{D42A27DB-BD31-4B8C-83A1-F6EECF244321}">
                <p14:modId xmlns:p14="http://schemas.microsoft.com/office/powerpoint/2010/main" val="3560563912"/>
              </p:ext>
            </p:extLst>
          </p:nvPr>
        </p:nvGraphicFramePr>
        <p:xfrm>
          <a:off x="814039" y="1449659"/>
          <a:ext cx="10672932" cy="4618990"/>
        </p:xfrm>
        <a:graphic>
          <a:graphicData uri="http://schemas.openxmlformats.org/drawingml/2006/table">
            <a:tbl>
              <a:tblPr firstRow="1" firstCol="1" bandRow="1"/>
              <a:tblGrid>
                <a:gridCol w="3319303">
                  <a:extLst>
                    <a:ext uri="{9D8B030D-6E8A-4147-A177-3AD203B41FA5}">
                      <a16:colId xmlns:a16="http://schemas.microsoft.com/office/drawing/2014/main" val="363002563"/>
                    </a:ext>
                  </a:extLst>
                </a:gridCol>
                <a:gridCol w="4075772">
                  <a:extLst>
                    <a:ext uri="{9D8B030D-6E8A-4147-A177-3AD203B41FA5}">
                      <a16:colId xmlns:a16="http://schemas.microsoft.com/office/drawing/2014/main" val="3854412745"/>
                    </a:ext>
                  </a:extLst>
                </a:gridCol>
                <a:gridCol w="3277857">
                  <a:extLst>
                    <a:ext uri="{9D8B030D-6E8A-4147-A177-3AD203B41FA5}">
                      <a16:colId xmlns:a16="http://schemas.microsoft.com/office/drawing/2014/main" val="1325534971"/>
                    </a:ext>
                  </a:extLst>
                </a:gridCol>
              </a:tblGrid>
              <a:tr h="452740">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Team Responsibility</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Person Responsible</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School Role</a:t>
                      </a:r>
                    </a:p>
                  </a:txBody>
                  <a:tcPr marL="59098" marR="5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7241003"/>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Administrator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747084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Building Coach</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6387111"/>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Facilitator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8147567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Data Manager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1482918"/>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Recorder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8231171"/>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Communicator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5464299"/>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Active Team Members</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0676157"/>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Family Member</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4092290"/>
                  </a:ext>
                </a:extLst>
              </a:tr>
              <a:tr h="452740">
                <a:tc>
                  <a:txBody>
                    <a:bodyPr/>
                    <a:lstStyle/>
                    <a:p>
                      <a:pPr marL="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Student</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98" marR="59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0266303"/>
                  </a:ext>
                </a:extLst>
              </a:tr>
            </a:tbl>
          </a:graphicData>
        </a:graphic>
      </p:graphicFrame>
    </p:spTree>
    <p:extLst>
      <p:ext uri="{BB962C8B-B14F-4D97-AF65-F5344CB8AC3E}">
        <p14:creationId xmlns:p14="http://schemas.microsoft.com/office/powerpoint/2010/main" val="388139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ext uri="{D42A27DB-BD31-4B8C-83A1-F6EECF244321}">
                <p14:modId xmlns:p14="http://schemas.microsoft.com/office/powerpoint/2010/main" val="2339920761"/>
              </p:ext>
            </p:extLst>
          </p:nvPr>
        </p:nvGraphicFramePr>
        <p:xfrm>
          <a:off x="731004" y="1529950"/>
          <a:ext cx="10995660" cy="3142411"/>
        </p:xfrm>
        <a:graphic>
          <a:graphicData uri="http://schemas.openxmlformats.org/drawingml/2006/table">
            <a:tbl>
              <a:tblPr firstRow="1" firstCol="1" lastRow="1" lastCol="1" bandRow="1" bandCol="1"/>
              <a:tblGrid>
                <a:gridCol w="10995660">
                  <a:extLst>
                    <a:ext uri="{9D8B030D-6E8A-4147-A177-3AD203B41FA5}">
                      <a16:colId xmlns:a16="http://schemas.microsoft.com/office/drawing/2014/main" val="602581820"/>
                    </a:ext>
                  </a:extLst>
                </a:gridCol>
              </a:tblGrid>
              <a:tr h="767201">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Facilitator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256" marR="6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195924"/>
                  </a:ext>
                </a:extLst>
              </a:tr>
              <a:tr h="2375210">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the facilitator provides agenda items to Minute Taker</a:t>
                      </a:r>
                    </a:p>
                    <a:p>
                      <a:pPr marL="342900" marR="0" lvl="0" indent="-342900">
                        <a:lnSpc>
                          <a:spcPct val="90000"/>
                        </a:lnSpc>
                        <a:spcBef>
                          <a:spcPts val="1000"/>
                        </a:spcBef>
                        <a:spcAft>
                          <a:spcPts val="0"/>
                        </a:spcAft>
                        <a:buFont typeface="+mj-lt"/>
                        <a:buAutoNum type="arabicParenR"/>
                        <a:tabLst>
                          <a:tab pos="2286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Starts meeting on time</a:t>
                      </a:r>
                    </a:p>
                    <a:p>
                      <a:pPr marL="342900" marR="0" lvl="0" indent="-342900">
                        <a:lnSpc>
                          <a:spcPct val="90000"/>
                        </a:lnSpc>
                        <a:spcBef>
                          <a:spcPts val="1000"/>
                        </a:spcBef>
                        <a:spcAft>
                          <a:spcPts val="0"/>
                        </a:spcAft>
                        <a:buFont typeface="+mj-lt"/>
                        <a:buAutoNum type="arabicParenR"/>
                        <a:tabLst>
                          <a:tab pos="2286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Determines date, time, and location of next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the meeting, manages the “flow” of meeting by adhering to the agenda</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 Facilitates team members in problem solving</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 Is active participant in meeting</a:t>
                      </a:r>
                    </a:p>
                  </a:txBody>
                  <a:tcPr marL="68256" marR="68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91825"/>
                  </a:ext>
                </a:extLst>
              </a:tr>
            </a:tbl>
          </a:graphicData>
        </a:graphic>
      </p:graphicFrame>
    </p:spTree>
    <p:extLst>
      <p:ext uri="{BB962C8B-B14F-4D97-AF65-F5344CB8AC3E}">
        <p14:creationId xmlns:p14="http://schemas.microsoft.com/office/powerpoint/2010/main" val="248956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9157625"/>
              </p:ext>
            </p:extLst>
          </p:nvPr>
        </p:nvGraphicFramePr>
        <p:xfrm>
          <a:off x="411524" y="804364"/>
          <a:ext cx="11491546" cy="5172690"/>
        </p:xfrm>
        <a:graphic>
          <a:graphicData uri="http://schemas.openxmlformats.org/drawingml/2006/table">
            <a:tbl>
              <a:tblPr firstRow="1" firstCol="1" lastRow="1" lastCol="1" bandRow="1" bandCol="1"/>
              <a:tblGrid>
                <a:gridCol w="11491546">
                  <a:extLst>
                    <a:ext uri="{9D8B030D-6E8A-4147-A177-3AD203B41FA5}">
                      <a16:colId xmlns:a16="http://schemas.microsoft.com/office/drawing/2014/main" val="2797638970"/>
                    </a:ext>
                  </a:extLst>
                </a:gridCol>
              </a:tblGrid>
              <a:tr h="228600">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Minute Taker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656501"/>
                  </a:ext>
                </a:extLst>
              </a:tr>
              <a:tr h="4624050">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Collects agenda items from Facilitator</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Prepares meeting minutes form</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Prints copies of the meeting minutes and problem-solving action plan form for each team member, or is prepared to project form via LCD</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Set up room for meeting, table, chairs, internet connection, LCD/document camera connection</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Open documents needed for the meeting (previous meeting minutes and a saved copy with current meeting date, student</a:t>
                      </a:r>
                      <a:r>
                        <a:rPr lang="en-US" sz="1800" i="0" baseline="0" dirty="0">
                          <a:effectLst/>
                          <a:latin typeface="Calibri" panose="020F0502020204030204" pitchFamily="34" charset="0"/>
                          <a:ea typeface="Calibri" panose="020F0502020204030204" pitchFamily="34" charset="0"/>
                          <a:cs typeface="Times New Roman" panose="02020603050405020304" pitchFamily="18" charset="0"/>
                        </a:rPr>
                        <a:t> GPS,</a:t>
                      </a:r>
                      <a:r>
                        <a:rPr lang="en-US" sz="1800" i="0" dirty="0">
                          <a:effectLst/>
                          <a:latin typeface="Calibri" panose="020F0502020204030204" pitchFamily="34" charset="0"/>
                          <a:ea typeface="Calibri" panose="020F0502020204030204" pitchFamily="34" charset="0"/>
                          <a:cs typeface="Times New Roman" panose="02020603050405020304" pitchFamily="18" charset="0"/>
                        </a:rPr>
                        <a:t> and other data access as needed)</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asks for clarification of tasks/decisions to be recorded in meeting minutes, as necessary</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After</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Disseminates copy of completed meeting minutes to all team members within 24 hours</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Maintains electronic file of team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737928"/>
                  </a:ext>
                </a:extLst>
              </a:tr>
            </a:tbl>
          </a:graphicData>
        </a:graphic>
      </p:graphicFrame>
    </p:spTree>
    <p:extLst>
      <p:ext uri="{BB962C8B-B14F-4D97-AF65-F5344CB8AC3E}">
        <p14:creationId xmlns:p14="http://schemas.microsoft.com/office/powerpoint/2010/main" val="186786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6236475"/>
              </p:ext>
            </p:extLst>
          </p:nvPr>
        </p:nvGraphicFramePr>
        <p:xfrm>
          <a:off x="183995" y="847493"/>
          <a:ext cx="11860823" cy="5051502"/>
        </p:xfrm>
        <a:graphic>
          <a:graphicData uri="http://schemas.openxmlformats.org/drawingml/2006/table">
            <a:tbl>
              <a:tblPr firstRow="1" firstCol="1" lastRow="1" lastCol="1" bandRow="1" bandCol="1"/>
              <a:tblGrid>
                <a:gridCol w="11860823">
                  <a:extLst>
                    <a:ext uri="{9D8B030D-6E8A-4147-A177-3AD203B41FA5}">
                      <a16:colId xmlns:a16="http://schemas.microsoft.com/office/drawing/2014/main" val="1362080347"/>
                    </a:ext>
                  </a:extLst>
                </a:gridCol>
              </a:tblGrid>
              <a:tr h="646770">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Data Analyst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354165"/>
                  </a:ext>
                </a:extLst>
              </a:tr>
              <a:tr h="4404732">
                <a:tc>
                  <a:txBody>
                    <a:bodyPr/>
                    <a:lstStyle/>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reviews</a:t>
                      </a:r>
                      <a:r>
                        <a:rPr lang="en-US" sz="2000" i="0" baseline="0" dirty="0">
                          <a:effectLst/>
                          <a:latin typeface="Calibri" panose="020F0502020204030204" pitchFamily="34" charset="0"/>
                          <a:ea typeface="Calibri" panose="020F0502020204030204" pitchFamily="34" charset="0"/>
                          <a:cs typeface="Times New Roman" panose="02020603050405020304" pitchFamily="18" charset="0"/>
                        </a:rPr>
                        <a:t> student discipline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data</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Identifies potential new problems with precision (what, who, where, when, why)</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Asks Facilitator to add potential new problems to list of agenda items for upcoming meeting</a:t>
                      </a:r>
                    </a:p>
                    <a:p>
                      <a:pPr marL="342900" marR="0" lvl="0" indent="-342900">
                        <a:lnSpc>
                          <a:spcPct val="90000"/>
                        </a:lnSpc>
                        <a:spcBef>
                          <a:spcPts val="1000"/>
                        </a:spcBef>
                        <a:spcAft>
                          <a:spcPts val="0"/>
                        </a:spcAft>
                        <a:buFont typeface="+mj-lt"/>
                        <a:buAutoNum type="arabicParenR"/>
                        <a:tabLst>
                          <a:tab pos="228600" algn="l"/>
                        </a:tabLst>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makes the following available, as appropriate</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Report on ODRs per day per month and core discipline reports (to identify/show potential new problems at broad/macro level)</a:t>
                      </a:r>
                    </a:p>
                    <a:p>
                      <a:pPr marL="742950" marR="0" lvl="1" indent="-285750">
                        <a:lnSpc>
                          <a:spcPct val="90000"/>
                        </a:lnSpc>
                        <a:spcBef>
                          <a:spcPts val="1000"/>
                        </a:spcBef>
                        <a:spcAft>
                          <a:spcPts val="0"/>
                        </a:spcAft>
                        <a:buFont typeface="+mj-lt"/>
                        <a:buAutoNum type="alphaLcParenR"/>
                        <a:tabLst>
                          <a:tab pos="457200" algn="l"/>
                        </a:tabLst>
                      </a:pPr>
                      <a:r>
                        <a:rPr lang="en-US" sz="1800" i="0" dirty="0">
                          <a:effectLst/>
                          <a:latin typeface="Calibri" panose="020F0502020204030204" pitchFamily="34" charset="0"/>
                          <a:ea typeface="Calibri" panose="020F0502020204030204" pitchFamily="34" charset="0"/>
                          <a:cs typeface="Times New Roman" panose="02020603050405020304" pitchFamily="18" charset="0"/>
                        </a:rPr>
                        <a:t>Other discipline</a:t>
                      </a:r>
                      <a:r>
                        <a:rPr lang="en-US" sz="1800" i="0" baseline="0" dirty="0">
                          <a:effectLst/>
                          <a:latin typeface="Calibri" panose="020F0502020204030204" pitchFamily="34" charset="0"/>
                          <a:ea typeface="Calibri" panose="020F0502020204030204" pitchFamily="34" charset="0"/>
                          <a:cs typeface="Times New Roman" panose="02020603050405020304" pitchFamily="18" charset="0"/>
                        </a:rPr>
                        <a:t> data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reports that</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Identify/show potential new problems at precise/micro level</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Confirm/disconfirm inferences regarding new problems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 Show “pre-solution” data for identified problems that do not currently have implemented solution actions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Show "solution-in-process” data for problems that do have currently implemented solution actions</a:t>
                      </a:r>
                    </a:p>
                    <a:p>
                      <a:pPr marL="742950" marR="0" lvl="1" indent="-285750">
                        <a:lnSpc>
                          <a:spcPct val="90000"/>
                        </a:lnSpc>
                        <a:spcBef>
                          <a:spcPts val="1000"/>
                        </a:spcBef>
                        <a:spcAft>
                          <a:spcPts val="0"/>
                        </a:spcAft>
                        <a:buFont typeface="+mj-lt"/>
                        <a:buAutoNum type="alphaLcParenR"/>
                        <a:tabLst>
                          <a:tab pos="457200" algn="l"/>
                        </a:tabLs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555136"/>
                  </a:ext>
                </a:extLst>
              </a:tr>
            </a:tbl>
          </a:graphicData>
        </a:graphic>
      </p:graphicFrame>
    </p:spTree>
    <p:extLst>
      <p:ext uri="{BB962C8B-B14F-4D97-AF65-F5344CB8AC3E}">
        <p14:creationId xmlns:p14="http://schemas.microsoft.com/office/powerpoint/2010/main" val="191077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6458473"/>
              </p:ext>
            </p:extLst>
          </p:nvPr>
        </p:nvGraphicFramePr>
        <p:xfrm>
          <a:off x="276638" y="1070518"/>
          <a:ext cx="11720146" cy="4527395"/>
        </p:xfrm>
        <a:graphic>
          <a:graphicData uri="http://schemas.openxmlformats.org/drawingml/2006/table">
            <a:tbl>
              <a:tblPr firstRow="1" firstCol="1" lastRow="1" lastCol="1" bandRow="1" bandCol="1"/>
              <a:tblGrid>
                <a:gridCol w="11720146">
                  <a:extLst>
                    <a:ext uri="{9D8B030D-6E8A-4147-A177-3AD203B41FA5}">
                      <a16:colId xmlns:a16="http://schemas.microsoft.com/office/drawing/2014/main" val="3935799874"/>
                    </a:ext>
                  </a:extLst>
                </a:gridCol>
              </a:tblGrid>
              <a:tr h="602158">
                <a:tc>
                  <a:txBody>
                    <a:bodyPr/>
                    <a:lstStyle/>
                    <a:p>
                      <a:pPr marL="0" marR="0" algn="ctr">
                        <a:lnSpc>
                          <a:spcPct val="90000"/>
                        </a:lnSpc>
                        <a:spcBef>
                          <a:spcPts val="1000"/>
                        </a:spcBef>
                        <a:spcAft>
                          <a:spcPts val="10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Team Member Responsibilities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604902"/>
                  </a:ext>
                </a:extLst>
              </a:tr>
              <a:tr h="3925237">
                <a:tc>
                  <a:txBody>
                    <a:bodyPr/>
                    <a:lstStyle/>
                    <a:p>
                      <a:pPr marL="342900" marR="0" lvl="0" indent="-342900">
                        <a:lnSpc>
                          <a:spcPct val="90000"/>
                        </a:lnSpc>
                        <a:spcBef>
                          <a:spcPts val="1000"/>
                        </a:spcBef>
                        <a:spcAft>
                          <a:spcPts val="0"/>
                        </a:spcAft>
                        <a:buFont typeface="+mj-lt"/>
                        <a:buAutoNum type="arabicParenR"/>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recommends agenda items to Facilitator</a:t>
                      </a:r>
                    </a:p>
                    <a:p>
                      <a:pPr marL="342900" marR="0" lvl="0" indent="-342900">
                        <a:lnSpc>
                          <a:spcPct val="90000"/>
                        </a:lnSpc>
                        <a:spcBef>
                          <a:spcPts val="1000"/>
                        </a:spcBef>
                        <a:spcAft>
                          <a:spcPts val="0"/>
                        </a:spcAft>
                        <a:buFont typeface="+mj-lt"/>
                        <a:buAutoNum type="arabicParenR"/>
                      </a:pPr>
                      <a:r>
                        <a:rPr lang="en-US" sz="2000" i="0" u="sng" dirty="0">
                          <a:effectLst/>
                          <a:latin typeface="Calibri" panose="020F0502020204030204" pitchFamily="34" charset="0"/>
                          <a:ea typeface="Calibri" panose="020F0502020204030204" pitchFamily="34" charset="0"/>
                          <a:cs typeface="Times New Roman" panose="02020603050405020304" pitchFamily="18" charset="0"/>
                        </a:rPr>
                        <a:t>At</a:t>
                      </a:r>
                      <a:r>
                        <a:rPr lang="en-US" sz="2000" i="0" dirty="0">
                          <a:effectLst/>
                          <a:latin typeface="Calibri" panose="020F0502020204030204" pitchFamily="34" charset="0"/>
                          <a:ea typeface="Calibri" panose="020F0502020204030204" pitchFamily="34" charset="0"/>
                          <a:cs typeface="Times New Roman" panose="02020603050405020304" pitchFamily="18" charset="0"/>
                        </a:rPr>
                        <a:t> meeting, responds to agenda items and </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Analyzes/interprets data; determines if a new problem exists</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Ensures new problems are defined with precision (what, who, where, when, why)</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Discusses/selects solutions for new problems</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For problems with existing solution actions</a:t>
                      </a:r>
                    </a:p>
                    <a:p>
                      <a:pPr marL="1143000" marR="0" lvl="2" indent="-228600">
                        <a:lnSpc>
                          <a:spcPct val="90000"/>
                        </a:lnSpc>
                        <a:spcBef>
                          <a:spcPts val="1000"/>
                        </a:spcBef>
                        <a:spcAft>
                          <a:spcPts val="0"/>
                        </a:spcAft>
                        <a:buFont typeface="+mj-lt"/>
                        <a:buAutoNum type="romanLcParenR"/>
                        <a:tabLst>
                          <a:tab pos="685800" algn="l"/>
                        </a:tabLst>
                      </a:pPr>
                      <a:r>
                        <a:rPr lang="en-US" sz="1700" i="0" dirty="0">
                          <a:effectLst/>
                          <a:latin typeface="Calibri" panose="020F0502020204030204" pitchFamily="34" charset="0"/>
                          <a:ea typeface="Calibri" panose="020F0502020204030204" pitchFamily="34" charset="0"/>
                          <a:cs typeface="Times New Roman" panose="02020603050405020304" pitchFamily="18" charset="0"/>
                        </a:rPr>
                        <a:t>Reports on implementation status (Not started? Partially implemented? Implemented with fidelity? Completed?)</a:t>
                      </a:r>
                    </a:p>
                    <a:p>
                      <a:pPr marL="1143000" marR="0" lvl="2" indent="-228600">
                        <a:lnSpc>
                          <a:spcPct val="90000"/>
                        </a:lnSpc>
                        <a:spcBef>
                          <a:spcPts val="1000"/>
                        </a:spcBef>
                        <a:spcAft>
                          <a:spcPts val="0"/>
                        </a:spcAft>
                        <a:buFont typeface="+mj-lt"/>
                        <a:buAutoNum type="romanLcParenR"/>
                      </a:pPr>
                      <a:r>
                        <a:rPr lang="en-US" sz="1700" i="0" dirty="0">
                          <a:effectLst/>
                          <a:latin typeface="Calibri" panose="020F0502020204030204" pitchFamily="34" charset="0"/>
                          <a:ea typeface="Calibri" panose="020F0502020204030204" pitchFamily="34" charset="0"/>
                          <a:cs typeface="Times New Roman" panose="02020603050405020304" pitchFamily="18" charset="0"/>
                        </a:rPr>
                        <a:t>Suggests how implementation of solution actions could be improved</a:t>
                      </a:r>
                    </a:p>
                    <a:p>
                      <a:pPr marL="1143000" marR="0" lvl="2" indent="-228600">
                        <a:lnSpc>
                          <a:spcPct val="90000"/>
                        </a:lnSpc>
                        <a:spcBef>
                          <a:spcPts val="1000"/>
                        </a:spcBef>
                        <a:spcAft>
                          <a:spcPts val="0"/>
                        </a:spcAft>
                        <a:buFont typeface="+mj-lt"/>
                        <a:buAutoNum type="romanLcParenR"/>
                      </a:pPr>
                      <a:r>
                        <a:rPr lang="en-US" sz="1700" i="0" dirty="0">
                          <a:effectLst/>
                          <a:latin typeface="Calibri" panose="020F0502020204030204" pitchFamily="34" charset="0"/>
                          <a:ea typeface="Calibri" panose="020F0502020204030204" pitchFamily="34" charset="0"/>
                          <a:cs typeface="Times New Roman" panose="02020603050405020304" pitchFamily="18" charset="0"/>
                        </a:rPr>
                        <a:t>Analyzes/interprets data to determine whether implemented solution actions are working (i.e., reducing the rate/frequency of the targeted problem to our Goal level)?</a:t>
                      </a:r>
                    </a:p>
                    <a:p>
                      <a:pPr marL="742950" marR="0" lvl="1" indent="-285750">
                        <a:lnSpc>
                          <a:spcPct val="90000"/>
                        </a:lnSpc>
                        <a:spcBef>
                          <a:spcPts val="1000"/>
                        </a:spcBef>
                        <a:spcAft>
                          <a:spcPts val="0"/>
                        </a:spcAft>
                        <a:buFont typeface="+mj-lt"/>
                        <a:buAutoNum type="alphaLcParen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Is active participant in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57470"/>
                  </a:ext>
                </a:extLst>
              </a:tr>
            </a:tbl>
          </a:graphicData>
        </a:graphic>
      </p:graphicFrame>
    </p:spTree>
    <p:extLst>
      <p:ext uri="{BB962C8B-B14F-4D97-AF65-F5344CB8AC3E}">
        <p14:creationId xmlns:p14="http://schemas.microsoft.com/office/powerpoint/2010/main" val="178207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900953"/>
          </a:xfrm>
          <a:noFill/>
        </p:spPr>
        <p:txBody>
          <a:bodyPr>
            <a:noAutofit/>
          </a:bodyPr>
          <a:lstStyle/>
          <a:p>
            <a:pPr>
              <a:defRPr/>
            </a:pPr>
            <a:r>
              <a:rPr lang="en-US" sz="5400" dirty="0">
                <a:latin typeface="+mn-lt"/>
              </a:rPr>
              <a:t>The Administrator’s Roles</a:t>
            </a:r>
          </a:p>
        </p:txBody>
      </p:sp>
      <p:sp>
        <p:nvSpPr>
          <p:cNvPr id="7" name="Content Placeholder 6"/>
          <p:cNvSpPr>
            <a:spLocks noGrp="1"/>
          </p:cNvSpPr>
          <p:nvPr>
            <p:ph sz="quarter" idx="10"/>
          </p:nvPr>
        </p:nvSpPr>
        <p:spPr>
          <a:xfrm>
            <a:off x="772767" y="2207941"/>
            <a:ext cx="5332909" cy="3178097"/>
          </a:xfrm>
        </p:spPr>
        <p:txBody>
          <a:bodyPr>
            <a:noAutofit/>
          </a:bodyPr>
          <a:lstStyle/>
          <a:p>
            <a:pPr defTabSz="685787">
              <a:defRPr/>
            </a:pPr>
            <a:r>
              <a:rPr lang="en-US" dirty="0">
                <a:cs typeface="Arial" panose="020B0604020202020204" pitchFamily="34" charset="0"/>
              </a:rPr>
              <a:t>Maintain standards</a:t>
            </a:r>
          </a:p>
          <a:p>
            <a:pPr defTabSz="685787">
              <a:defRPr/>
            </a:pPr>
            <a:r>
              <a:rPr lang="en-US" dirty="0">
                <a:cs typeface="Arial" panose="020B0604020202020204" pitchFamily="34" charset="0"/>
              </a:rPr>
              <a:t>Make statements of support</a:t>
            </a:r>
          </a:p>
          <a:p>
            <a:pPr defTabSz="685787">
              <a:defRPr/>
            </a:pPr>
            <a:r>
              <a:rPr lang="en-US" dirty="0"/>
              <a:t>E</a:t>
            </a:r>
            <a:r>
              <a:rPr lang="en-US" dirty="0">
                <a:cs typeface="Arial" panose="020B0604020202020204" pitchFamily="34" charset="0"/>
              </a:rPr>
              <a:t>stablish and support PBIS team</a:t>
            </a:r>
          </a:p>
          <a:p>
            <a:pPr defTabSz="685787">
              <a:defRPr/>
            </a:pPr>
            <a:r>
              <a:rPr lang="en-US" dirty="0">
                <a:cs typeface="Arial" panose="020B0604020202020204" pitchFamily="34" charset="0"/>
              </a:rPr>
              <a:t>Serve as spokesperson </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half" idx="4294967295"/>
          </p:nvPr>
        </p:nvSpPr>
        <p:spPr>
          <a:xfrm>
            <a:off x="6266985" y="2207941"/>
            <a:ext cx="5330283" cy="3178098"/>
          </a:xfrm>
          <a:prstGeom prst="rect">
            <a:avLst/>
          </a:prstGeom>
        </p:spPr>
        <p:txBody>
          <a:bodyPr>
            <a:noAutofit/>
          </a:bodyPr>
          <a:lstStyle/>
          <a:p>
            <a:pPr defTabSz="685787">
              <a:defRPr/>
            </a:pPr>
            <a:r>
              <a:rPr lang="en-US" dirty="0">
                <a:cs typeface="Arial" panose="020B0604020202020204" pitchFamily="34" charset="0"/>
              </a:rPr>
              <a:t>Take leadership role in problem solving</a:t>
            </a:r>
          </a:p>
          <a:p>
            <a:pPr defTabSz="685787">
              <a:defRPr/>
            </a:pPr>
            <a:r>
              <a:rPr lang="en-US" dirty="0"/>
              <a:t>A</a:t>
            </a:r>
            <a:r>
              <a:rPr lang="en-US" dirty="0">
                <a:cs typeface="Arial" panose="020B0604020202020204" pitchFamily="34" charset="0"/>
              </a:rPr>
              <a:t>ttend and participate in team meetings</a:t>
            </a:r>
          </a:p>
          <a:p>
            <a:pPr defTabSz="685787">
              <a:defRPr/>
            </a:pPr>
            <a:r>
              <a:rPr lang="en-US" dirty="0">
                <a:cs typeface="Arial" panose="020B0604020202020204" pitchFamily="34" charset="0"/>
              </a:rPr>
              <a:t>Provide recognition to team &amp; faculty</a:t>
            </a:r>
          </a:p>
          <a:p>
            <a:pPr defTabSz="685787">
              <a:defRPr/>
            </a:pPr>
            <a:r>
              <a:rPr lang="en-US" dirty="0"/>
              <a:t>P</a:t>
            </a:r>
            <a:r>
              <a:rPr lang="en-US" dirty="0">
                <a:cs typeface="Arial" panose="020B0604020202020204" pitchFamily="34" charset="0"/>
              </a:rPr>
              <a:t>rovide feedback to staff</a:t>
            </a:r>
          </a:p>
        </p:txBody>
      </p:sp>
      <p:sp>
        <p:nvSpPr>
          <p:cNvPr id="33797" name="Rectangle 5"/>
          <p:cNvSpPr>
            <a:spLocks noChangeArrowheads="1"/>
          </p:cNvSpPr>
          <p:nvPr/>
        </p:nvSpPr>
        <p:spPr bwMode="auto">
          <a:xfrm>
            <a:off x="3439222" y="6434253"/>
            <a:ext cx="5313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None/>
            </a:pPr>
            <a:r>
              <a:rPr lang="en-US" altLang="en-US" sz="1000" i="1" dirty="0">
                <a:solidFill>
                  <a:schemeClr val="bg1"/>
                </a:solidFill>
                <a:latin typeface="+mn-lt"/>
              </a:rPr>
              <a:t>Adapted from Colvin, G. (2007). 7 Steps for developing a proactive school-wide discipline plan, 17</a:t>
            </a:r>
          </a:p>
        </p:txBody>
      </p:sp>
    </p:spTree>
    <p:extLst>
      <p:ext uri="{BB962C8B-B14F-4D97-AF65-F5344CB8AC3E}">
        <p14:creationId xmlns:p14="http://schemas.microsoft.com/office/powerpoint/2010/main" val="32858407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normAutofit/>
          </a:bodyPr>
          <a:lstStyle/>
          <a:p>
            <a:r>
              <a:rPr lang="en-US" sz="5400" dirty="0">
                <a:latin typeface="+mn-lt"/>
              </a:rPr>
              <a:t>The Team Meeting</a:t>
            </a:r>
          </a:p>
        </p:txBody>
      </p:sp>
      <p:sp>
        <p:nvSpPr>
          <p:cNvPr id="3" name="Content Placeholder 2"/>
          <p:cNvSpPr>
            <a:spLocks noGrp="1"/>
          </p:cNvSpPr>
          <p:nvPr>
            <p:ph sz="quarter" idx="10"/>
          </p:nvPr>
        </p:nvSpPr>
        <p:spPr>
          <a:xfrm>
            <a:off x="880946" y="2509024"/>
            <a:ext cx="10526752" cy="2822412"/>
          </a:xfrm>
        </p:spPr>
        <p:txBody>
          <a:bodyPr/>
          <a:lstStyle/>
          <a:p>
            <a:pPr marL="0" indent="0">
              <a:buNone/>
            </a:pPr>
            <a:r>
              <a:rPr lang="en-US" dirty="0"/>
              <a:t>Main focus: </a:t>
            </a:r>
            <a:r>
              <a:rPr lang="en-US" u="sng" dirty="0"/>
              <a:t>Problem Solving</a:t>
            </a:r>
            <a:endParaRPr lang="en-US" dirty="0"/>
          </a:p>
          <a:p>
            <a:pPr marL="0" indent="0">
              <a:buNone/>
            </a:pPr>
            <a:endParaRPr lang="en-US" dirty="0"/>
          </a:p>
          <a:p>
            <a:pPr marL="0" indent="0">
              <a:buNone/>
            </a:pPr>
            <a:r>
              <a:rPr lang="en-US" dirty="0"/>
              <a:t>Use data to </a:t>
            </a:r>
            <a:r>
              <a:rPr lang="en-US" u="sng" dirty="0"/>
              <a:t>improve outcomes for students</a:t>
            </a:r>
            <a:r>
              <a:rPr lang="en-US" dirty="0"/>
              <a:t>.</a:t>
            </a:r>
          </a:p>
        </p:txBody>
      </p:sp>
    </p:spTree>
    <p:extLst>
      <p:ext uri="{BB962C8B-B14F-4D97-AF65-F5344CB8AC3E}">
        <p14:creationId xmlns:p14="http://schemas.microsoft.com/office/powerpoint/2010/main" val="285993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a:latin typeface="+mn-lt"/>
              </a:rPr>
              <a:t>Team Meeting Agenda Items</a:t>
            </a:r>
          </a:p>
        </p:txBody>
      </p:sp>
      <p:sp>
        <p:nvSpPr>
          <p:cNvPr id="3" name="Content Placeholder 2"/>
          <p:cNvSpPr>
            <a:spLocks noGrp="1"/>
          </p:cNvSpPr>
          <p:nvPr>
            <p:ph sz="quarter" idx="10"/>
          </p:nvPr>
        </p:nvSpPr>
        <p:spPr>
          <a:xfrm>
            <a:off x="769433" y="1918009"/>
            <a:ext cx="10593660" cy="3989185"/>
          </a:xfrm>
        </p:spPr>
        <p:txBody>
          <a:bodyPr/>
          <a:lstStyle/>
          <a:p>
            <a:r>
              <a:rPr lang="en-US" dirty="0"/>
              <a:t>Progress monitoring </a:t>
            </a:r>
          </a:p>
          <a:p>
            <a:r>
              <a:rPr lang="en-US" dirty="0"/>
              <a:t>Identifying new problems </a:t>
            </a:r>
          </a:p>
          <a:p>
            <a:r>
              <a:rPr lang="en-US" dirty="0"/>
              <a:t>Problem solving</a:t>
            </a:r>
          </a:p>
          <a:p>
            <a:r>
              <a:rPr lang="en-US" dirty="0"/>
              <a:t>Action planning</a:t>
            </a:r>
          </a:p>
          <a:p>
            <a:r>
              <a:rPr lang="en-US" dirty="0"/>
              <a:t>Setting goals</a:t>
            </a:r>
          </a:p>
          <a:p>
            <a:r>
              <a:rPr lang="en-US" dirty="0"/>
              <a:t>Assigning tasks </a:t>
            </a:r>
          </a:p>
          <a:p>
            <a:r>
              <a:rPr lang="en-US" dirty="0"/>
              <a:t>Planning celebrations</a:t>
            </a:r>
          </a:p>
          <a:p>
            <a:endParaRPr lang="en-US" dirty="0"/>
          </a:p>
        </p:txBody>
      </p:sp>
    </p:spTree>
    <p:extLst>
      <p:ext uri="{BB962C8B-B14F-4D97-AF65-F5344CB8AC3E}">
        <p14:creationId xmlns:p14="http://schemas.microsoft.com/office/powerpoint/2010/main" val="32653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lstStyle/>
          <a:p>
            <a:r>
              <a:rPr lang="en-US" sz="5400" dirty="0">
                <a:latin typeface="+mn-lt"/>
              </a:rPr>
              <a:t>Communication</a:t>
            </a:r>
          </a:p>
        </p:txBody>
      </p:sp>
      <p:sp>
        <p:nvSpPr>
          <p:cNvPr id="3" name="Content Placeholder 2"/>
          <p:cNvSpPr>
            <a:spLocks noGrp="1"/>
          </p:cNvSpPr>
          <p:nvPr>
            <p:ph sz="quarter" idx="10"/>
          </p:nvPr>
        </p:nvSpPr>
        <p:spPr>
          <a:xfrm>
            <a:off x="562707" y="1780540"/>
            <a:ext cx="11403623" cy="3996006"/>
          </a:xfrm>
        </p:spPr>
        <p:txBody>
          <a:bodyPr/>
          <a:lstStyle/>
          <a:p>
            <a:pPr marL="0" indent="0">
              <a:buNone/>
            </a:pPr>
            <a:r>
              <a:rPr lang="en-US" dirty="0"/>
              <a:t>The PBIS Team must communicate with other staff regularly.</a:t>
            </a:r>
          </a:p>
          <a:p>
            <a:r>
              <a:rPr lang="en-US" dirty="0"/>
              <a:t>Share data </a:t>
            </a:r>
          </a:p>
          <a:p>
            <a:r>
              <a:rPr lang="en-US" dirty="0"/>
              <a:t>Update school board annually</a:t>
            </a:r>
          </a:p>
          <a:p>
            <a:r>
              <a:rPr lang="en-US" dirty="0"/>
              <a:t>Provide newsletters </a:t>
            </a:r>
          </a:p>
          <a:p>
            <a:r>
              <a:rPr lang="en-US" dirty="0"/>
              <a:t>Conduct surveys  </a:t>
            </a:r>
          </a:p>
          <a:p>
            <a:r>
              <a:rPr lang="en-US" dirty="0"/>
              <a:t>Provide info on website</a:t>
            </a:r>
          </a:p>
          <a:p>
            <a:r>
              <a:rPr lang="en-US" dirty="0"/>
              <a:t>Involve local media </a:t>
            </a:r>
          </a:p>
        </p:txBody>
      </p:sp>
      <p:pic>
        <p:nvPicPr>
          <p:cNvPr id="5" name="Picture 4"/>
          <p:cNvPicPr>
            <a:picLocks noChangeAspect="1"/>
          </p:cNvPicPr>
          <p:nvPr/>
        </p:nvPicPr>
        <p:blipFill>
          <a:blip r:embed="rId3"/>
          <a:stretch>
            <a:fillRect/>
          </a:stretch>
        </p:blipFill>
        <p:spPr>
          <a:xfrm>
            <a:off x="7026399" y="2355911"/>
            <a:ext cx="4193020" cy="2845263"/>
          </a:xfrm>
          <a:prstGeom prst="rect">
            <a:avLst/>
          </a:prstGeom>
        </p:spPr>
      </p:pic>
    </p:spTree>
    <p:extLst>
      <p:ext uri="{BB962C8B-B14F-4D97-AF65-F5344CB8AC3E}">
        <p14:creationId xmlns:p14="http://schemas.microsoft.com/office/powerpoint/2010/main" val="153904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0969"/>
            <a:ext cx="12192000" cy="865784"/>
          </a:xfrm>
        </p:spPr>
        <p:txBody>
          <a:bodyPr/>
          <a:lstStyle/>
          <a:p>
            <a:r>
              <a:rPr lang="en-US" sz="5400" dirty="0">
                <a:latin typeface="+mn-lt"/>
              </a:rPr>
              <a:t>Some Context</a:t>
            </a:r>
          </a:p>
        </p:txBody>
      </p:sp>
      <p:sp>
        <p:nvSpPr>
          <p:cNvPr id="4" name="Content Placeholder 3"/>
          <p:cNvSpPr>
            <a:spLocks noGrp="1"/>
          </p:cNvSpPr>
          <p:nvPr>
            <p:ph sz="quarter" idx="10"/>
          </p:nvPr>
        </p:nvSpPr>
        <p:spPr>
          <a:xfrm>
            <a:off x="802888" y="2040673"/>
            <a:ext cx="10660566" cy="3167671"/>
          </a:xfrm>
        </p:spPr>
        <p:txBody>
          <a:bodyPr/>
          <a:lstStyle/>
          <a:p>
            <a:r>
              <a:rPr lang="en-US" dirty="0"/>
              <a:t>The school leadership team must oversee PBIS implementation.</a:t>
            </a:r>
          </a:p>
          <a:p>
            <a:pPr lvl="1">
              <a:spcBef>
                <a:spcPts val="1000"/>
              </a:spcBef>
            </a:pPr>
            <a:r>
              <a:rPr lang="en-US" sz="2600" dirty="0"/>
              <a:t>Any initiative has to fit into the school context.</a:t>
            </a:r>
          </a:p>
          <a:p>
            <a:pPr lvl="1">
              <a:spcBef>
                <a:spcPts val="1000"/>
              </a:spcBef>
            </a:pPr>
            <a:r>
              <a:rPr lang="en-US" sz="2600" dirty="0"/>
              <a:t>Any initiative has to have the support of school (and district) leadership.</a:t>
            </a:r>
          </a:p>
          <a:p>
            <a:r>
              <a:rPr lang="en-US" dirty="0"/>
              <a:t>A PBIS team will lead the implementation.</a:t>
            </a:r>
          </a:p>
        </p:txBody>
      </p:sp>
    </p:spTree>
    <p:extLst>
      <p:ext uri="{BB962C8B-B14F-4D97-AF65-F5344CB8AC3E}">
        <p14:creationId xmlns:p14="http://schemas.microsoft.com/office/powerpoint/2010/main" val="43352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20969"/>
            <a:ext cx="12192000" cy="865784"/>
          </a:xfrm>
        </p:spPr>
        <p:txBody>
          <a:bodyPr/>
          <a:lstStyle/>
          <a:p>
            <a:r>
              <a:rPr lang="en-US" sz="5400" dirty="0">
                <a:latin typeface="+mn-lt"/>
              </a:rPr>
              <a:t>Evaluation Is Valuable</a:t>
            </a:r>
          </a:p>
        </p:txBody>
      </p:sp>
      <p:sp>
        <p:nvSpPr>
          <p:cNvPr id="5" name="Content Placeholder 4"/>
          <p:cNvSpPr>
            <a:spLocks noGrp="1"/>
          </p:cNvSpPr>
          <p:nvPr>
            <p:ph sz="quarter" idx="10"/>
          </p:nvPr>
        </p:nvSpPr>
        <p:spPr>
          <a:xfrm>
            <a:off x="758283" y="2032000"/>
            <a:ext cx="10682868" cy="2821354"/>
          </a:xfrm>
        </p:spPr>
        <p:txBody>
          <a:bodyPr/>
          <a:lstStyle/>
          <a:p>
            <a:pPr marL="0" indent="0">
              <a:buNone/>
            </a:pPr>
            <a:r>
              <a:rPr lang="en-US" dirty="0"/>
              <a:t>The PBIS Team is responsible for evaluating implementation and progress.</a:t>
            </a:r>
          </a:p>
          <a:p>
            <a:r>
              <a:rPr lang="en-US" sz="2600" dirty="0"/>
              <a:t>Improvement of outcomes</a:t>
            </a:r>
          </a:p>
          <a:p>
            <a:r>
              <a:rPr lang="en-US" sz="2600" dirty="0"/>
              <a:t>Sustainability</a:t>
            </a:r>
          </a:p>
        </p:txBody>
      </p:sp>
    </p:spTree>
    <p:extLst>
      <p:ext uri="{BB962C8B-B14F-4D97-AF65-F5344CB8AC3E}">
        <p14:creationId xmlns:p14="http://schemas.microsoft.com/office/powerpoint/2010/main" val="369250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ctrTitle"/>
          </p:nvPr>
        </p:nvSpPr>
        <p:spPr>
          <a:xfrm>
            <a:off x="0" y="712177"/>
            <a:ext cx="12192000" cy="874576"/>
          </a:xfrm>
        </p:spPr>
        <p:txBody>
          <a:bodyPr/>
          <a:lstStyle/>
          <a:p>
            <a:r>
              <a:rPr lang="en-US" sz="5400" dirty="0">
                <a:latin typeface="+mn-lt"/>
              </a:rPr>
              <a:t>Do It With Fidelity!</a:t>
            </a:r>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sz="quarter" idx="10"/>
          </p:nvPr>
        </p:nvSpPr>
        <p:spPr>
          <a:xfrm>
            <a:off x="798634" y="1715478"/>
            <a:ext cx="10594731" cy="3480990"/>
          </a:xfrm>
        </p:spPr>
        <p:txBody>
          <a:bodyPr/>
          <a:lstStyle/>
          <a:p>
            <a:pPr marL="0" indent="0">
              <a:buNone/>
            </a:pPr>
            <a:r>
              <a:rPr lang="en-US" b="1" u="sng" dirty="0"/>
              <a:t>Tiered Fidelity Inventory (TFI) – team assessment</a:t>
            </a:r>
          </a:p>
          <a:p>
            <a:pPr marL="0" indent="0">
              <a:buNone/>
            </a:pPr>
            <a:endParaRPr lang="en-US" dirty="0"/>
          </a:p>
          <a:p>
            <a:r>
              <a:rPr lang="en-US" dirty="0"/>
              <a:t>Efficient, valid index of extent to which PBIS core features are in place</a:t>
            </a:r>
          </a:p>
          <a:p>
            <a:r>
              <a:rPr lang="en-US" dirty="0"/>
              <a:t>For the PBIS Team assessment section…</a:t>
            </a:r>
          </a:p>
          <a:p>
            <a:pPr lvl="1">
              <a:spcBef>
                <a:spcPts val="1000"/>
              </a:spcBef>
            </a:pPr>
            <a:r>
              <a:rPr lang="en-US" sz="2600" dirty="0"/>
              <a:t>Section 1.1 Team Composition</a:t>
            </a:r>
          </a:p>
          <a:p>
            <a:pPr lvl="1">
              <a:spcBef>
                <a:spcPts val="1000"/>
              </a:spcBef>
            </a:pPr>
            <a:r>
              <a:rPr lang="en-US" sz="2600" dirty="0"/>
              <a:t>Section 1.2 Team Operating Procedures</a:t>
            </a:r>
          </a:p>
        </p:txBody>
      </p:sp>
    </p:spTree>
    <p:extLst>
      <p:ext uri="{BB962C8B-B14F-4D97-AF65-F5344CB8AC3E}">
        <p14:creationId xmlns:p14="http://schemas.microsoft.com/office/powerpoint/2010/main" val="152717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23846"/>
            <a:ext cx="12192000" cy="668016"/>
          </a:xfrm>
        </p:spPr>
        <p:txBody>
          <a:bodyPr>
            <a:noAutofit/>
          </a:bodyPr>
          <a:lstStyle/>
          <a:p>
            <a:pPr algn="ctr"/>
            <a:r>
              <a:rPr lang="en-US" sz="5400" dirty="0">
                <a:latin typeface="+mn-lt"/>
              </a:rPr>
              <a:t>1.1 Team Composition</a:t>
            </a:r>
          </a:p>
        </p:txBody>
      </p:sp>
      <p:graphicFrame>
        <p:nvGraphicFramePr>
          <p:cNvPr id="5" name="Table 4"/>
          <p:cNvGraphicFramePr>
            <a:graphicFrameLocks noGrp="1"/>
          </p:cNvGraphicFramePr>
          <p:nvPr>
            <p:extLst>
              <p:ext uri="{D42A27DB-BD31-4B8C-83A1-F6EECF244321}">
                <p14:modId xmlns:p14="http://schemas.microsoft.com/office/powerpoint/2010/main" val="1000067799"/>
              </p:ext>
            </p:extLst>
          </p:nvPr>
        </p:nvGraphicFramePr>
        <p:xfrm>
          <a:off x="88437" y="1483302"/>
          <a:ext cx="12004503" cy="1167177"/>
        </p:xfrm>
        <a:graphic>
          <a:graphicData uri="http://schemas.openxmlformats.org/drawingml/2006/table">
            <a:tbl>
              <a:tblPr firstRow="1" firstCol="1" bandRow="1"/>
              <a:tblGrid>
                <a:gridCol w="4859672">
                  <a:extLst>
                    <a:ext uri="{9D8B030D-6E8A-4147-A177-3AD203B41FA5}">
                      <a16:colId xmlns:a16="http://schemas.microsoft.com/office/drawing/2014/main" val="20000"/>
                    </a:ext>
                  </a:extLst>
                </a:gridCol>
                <a:gridCol w="2931490">
                  <a:extLst>
                    <a:ext uri="{9D8B030D-6E8A-4147-A177-3AD203B41FA5}">
                      <a16:colId xmlns:a16="http://schemas.microsoft.com/office/drawing/2014/main" val="20001"/>
                    </a:ext>
                  </a:extLst>
                </a:gridCol>
                <a:gridCol w="4213341">
                  <a:extLst>
                    <a:ext uri="{9D8B030D-6E8A-4147-A177-3AD203B41FA5}">
                      <a16:colId xmlns:a16="http://schemas.microsoft.com/office/drawing/2014/main" val="20002"/>
                    </a:ext>
                  </a:extLst>
                </a:gridCol>
              </a:tblGrid>
              <a:tr h="344217">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814133">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771827066"/>
              </p:ext>
            </p:extLst>
          </p:nvPr>
        </p:nvGraphicFramePr>
        <p:xfrm>
          <a:off x="88437" y="2650479"/>
          <a:ext cx="12004503" cy="3247401"/>
        </p:xfrm>
        <a:graphic>
          <a:graphicData uri="http://schemas.openxmlformats.org/drawingml/2006/table">
            <a:tbl>
              <a:tblPr firstRow="1" firstCol="1" bandRow="1"/>
              <a:tblGrid>
                <a:gridCol w="4860753">
                  <a:extLst>
                    <a:ext uri="{9D8B030D-6E8A-4147-A177-3AD203B41FA5}">
                      <a16:colId xmlns:a16="http://schemas.microsoft.com/office/drawing/2014/main" val="20000"/>
                    </a:ext>
                  </a:extLst>
                </a:gridCol>
                <a:gridCol w="2937510">
                  <a:extLst>
                    <a:ext uri="{9D8B030D-6E8A-4147-A177-3AD203B41FA5}">
                      <a16:colId xmlns:a16="http://schemas.microsoft.com/office/drawing/2014/main" val="20001"/>
                    </a:ext>
                  </a:extLst>
                </a:gridCol>
                <a:gridCol w="4206240">
                  <a:extLst>
                    <a:ext uri="{9D8B030D-6E8A-4147-A177-3AD203B41FA5}">
                      <a16:colId xmlns:a16="http://schemas.microsoft.com/office/drawing/2014/main" val="20002"/>
                    </a:ext>
                  </a:extLst>
                </a:gridCol>
              </a:tblGrid>
              <a:tr h="3247401">
                <a:tc>
                  <a:txBody>
                    <a:bodyPr/>
                    <a:lstStyle/>
                    <a:p>
                      <a:pPr marL="0" marR="0" lvl="0" indent="0" algn="l">
                        <a:lnSpc>
                          <a:spcPct val="100000"/>
                        </a:lnSpc>
                        <a:spcBef>
                          <a:spcPts val="0"/>
                        </a:spcBef>
                        <a:spcAft>
                          <a:spcPts val="0"/>
                        </a:spcAft>
                        <a:buFont typeface="+mj-lt"/>
                        <a:buNone/>
                      </a:pPr>
                      <a:r>
                        <a:rPr lang="en-US" sz="1800" b="1" dirty="0">
                          <a:effectLst/>
                          <a:latin typeface="+mn-lt"/>
                          <a:ea typeface="Times New Roman"/>
                          <a:cs typeface="Times New Roman"/>
                        </a:rPr>
                        <a:t>1.1</a:t>
                      </a:r>
                      <a:r>
                        <a:rPr lang="en-US" sz="1800" b="1" baseline="0" dirty="0">
                          <a:effectLst/>
                          <a:latin typeface="+mn-lt"/>
                          <a:ea typeface="Times New Roman"/>
                          <a:cs typeface="Times New Roman"/>
                        </a:rPr>
                        <a:t> </a:t>
                      </a:r>
                      <a:r>
                        <a:rPr lang="en-US" sz="1800" b="1" dirty="0">
                          <a:effectLst/>
                          <a:latin typeface="+mn-lt"/>
                          <a:ea typeface="Times New Roman"/>
                          <a:cs typeface="Times New Roman"/>
                        </a:rPr>
                        <a:t>Team Composition</a:t>
                      </a:r>
                      <a:r>
                        <a:rPr lang="en-US" sz="1800" dirty="0">
                          <a:effectLst/>
                          <a:latin typeface="+mn-lt"/>
                          <a:ea typeface="Times New Roman"/>
                          <a:cs typeface="Times New Roman"/>
                        </a:rPr>
                        <a:t>: 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and (e) student representation.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34950" marR="0" lvl="0" indent="-234950" algn="l">
                        <a:spcBef>
                          <a:spcPts val="0"/>
                        </a:spcBef>
                        <a:spcAft>
                          <a:spcPts val="0"/>
                        </a:spcAft>
                        <a:buFont typeface="Symbol"/>
                        <a:buChar char=""/>
                      </a:pPr>
                      <a:r>
                        <a:rPr lang="en-US" sz="1800" dirty="0">
                          <a:effectLst/>
                          <a:latin typeface="+mn-lt"/>
                        </a:rPr>
                        <a:t>School organizational chart</a:t>
                      </a:r>
                    </a:p>
                    <a:p>
                      <a:pPr marL="234950" marR="0" lvl="0" indent="-234950" algn="l">
                        <a:spcBef>
                          <a:spcPts val="0"/>
                        </a:spcBef>
                        <a:spcAft>
                          <a:spcPts val="0"/>
                        </a:spcAft>
                        <a:buFont typeface="Symbol"/>
                        <a:buChar char=""/>
                      </a:pPr>
                      <a:r>
                        <a:rPr lang="en-US" sz="1800" dirty="0">
                          <a:effectLst/>
                          <a:latin typeface="+mn-lt"/>
                        </a:rPr>
                        <a:t>Tier I team meeting minutes</a:t>
                      </a:r>
                    </a:p>
                    <a:p>
                      <a:pPr marL="160655" marR="0" indent="0" algn="l">
                        <a:spcBef>
                          <a:spcPts val="0"/>
                        </a:spcBef>
                        <a:spcAft>
                          <a:spcPts val="0"/>
                        </a:spcAft>
                      </a:pPr>
                      <a:r>
                        <a:rPr lang="en-US" sz="18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600"/>
                        </a:spcAft>
                      </a:pPr>
                      <a:r>
                        <a:rPr lang="en-US" sz="1800" dirty="0">
                          <a:effectLst/>
                          <a:latin typeface="+mn-lt"/>
                          <a:ea typeface="Calibri"/>
                          <a:cs typeface="Times New Roman"/>
                        </a:rPr>
                        <a:t>0 = Tier I team does not exist or does not include coordinator, school administrator, or individuals with applied behavioral expertise.</a:t>
                      </a:r>
                    </a:p>
                    <a:p>
                      <a:pPr marL="255270" marR="0" indent="-228600" algn="l">
                        <a:spcBef>
                          <a:spcPts val="0"/>
                        </a:spcBef>
                        <a:spcAft>
                          <a:spcPts val="600"/>
                        </a:spcAft>
                      </a:pPr>
                      <a:r>
                        <a:rPr lang="en-US" sz="18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600"/>
                        </a:spcAft>
                      </a:pPr>
                      <a:r>
                        <a:rPr lang="en-US" sz="1800" dirty="0">
                          <a:effectLst/>
                          <a:latin typeface="+mn-lt"/>
                        </a:rPr>
                        <a:t>2 = Tier I team exists with coordinator, administrator, and all identified roles represented, AND attendance of all roles is at or above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5039709" y="4055893"/>
            <a:ext cx="2697480" cy="15887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Teams need people with multiple skills and perspectives to implement PBIS well.</a:t>
            </a:r>
          </a:p>
        </p:txBody>
      </p:sp>
      <p:sp>
        <p:nvSpPr>
          <p:cNvPr id="7" name="TextBox 6"/>
          <p:cNvSpPr txBox="1"/>
          <p:nvPr/>
        </p:nvSpPr>
        <p:spPr>
          <a:xfrm>
            <a:off x="10022601" y="1144748"/>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424040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60145"/>
            <a:ext cx="12192000" cy="777406"/>
          </a:xfrm>
        </p:spPr>
        <p:txBody>
          <a:bodyPr>
            <a:noAutofit/>
          </a:bodyPr>
          <a:lstStyle/>
          <a:p>
            <a:pPr algn="ctr"/>
            <a:r>
              <a:rPr lang="en-US" sz="5400" dirty="0">
                <a:latin typeface="+mn-lt"/>
              </a:rPr>
              <a:t>1.2 Team Operating Procedures</a:t>
            </a:r>
          </a:p>
        </p:txBody>
      </p:sp>
      <p:graphicFrame>
        <p:nvGraphicFramePr>
          <p:cNvPr id="5" name="Table 4"/>
          <p:cNvGraphicFramePr>
            <a:graphicFrameLocks noGrp="1"/>
          </p:cNvGraphicFramePr>
          <p:nvPr>
            <p:extLst>
              <p:ext uri="{D42A27DB-BD31-4B8C-83A1-F6EECF244321}">
                <p14:modId xmlns:p14="http://schemas.microsoft.com/office/powerpoint/2010/main" val="1699325018"/>
              </p:ext>
            </p:extLst>
          </p:nvPr>
        </p:nvGraphicFramePr>
        <p:xfrm>
          <a:off x="124220" y="1685042"/>
          <a:ext cx="11978640" cy="1482899"/>
        </p:xfrm>
        <a:graphic>
          <a:graphicData uri="http://schemas.openxmlformats.org/drawingml/2006/table">
            <a:tbl>
              <a:tblPr firstRow="1" firstCol="1" bandRow="1"/>
              <a:tblGrid>
                <a:gridCol w="4896980">
                  <a:extLst>
                    <a:ext uri="{9D8B030D-6E8A-4147-A177-3AD203B41FA5}">
                      <a16:colId xmlns:a16="http://schemas.microsoft.com/office/drawing/2014/main" val="20000"/>
                    </a:ext>
                  </a:extLst>
                </a:gridCol>
                <a:gridCol w="2873355">
                  <a:extLst>
                    <a:ext uri="{9D8B030D-6E8A-4147-A177-3AD203B41FA5}">
                      <a16:colId xmlns:a16="http://schemas.microsoft.com/office/drawing/2014/main" val="20001"/>
                    </a:ext>
                  </a:extLst>
                </a:gridCol>
                <a:gridCol w="4208305">
                  <a:extLst>
                    <a:ext uri="{9D8B030D-6E8A-4147-A177-3AD203B41FA5}">
                      <a16:colId xmlns:a16="http://schemas.microsoft.com/office/drawing/2014/main" val="20002"/>
                    </a:ext>
                  </a:extLst>
                </a:gridCol>
              </a:tblGrid>
              <a:tr h="534051">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a:effectLst/>
                          <a:latin typeface="+mn-lt"/>
                        </a:rPr>
                        <a:t>Scoring Criteria</a:t>
                      </a:r>
                      <a:endParaRPr lang="en-US" sz="200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948848">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894085007"/>
              </p:ext>
            </p:extLst>
          </p:nvPr>
        </p:nvGraphicFramePr>
        <p:xfrm>
          <a:off x="124220" y="3035064"/>
          <a:ext cx="11978640" cy="2894476"/>
        </p:xfrm>
        <a:graphic>
          <a:graphicData uri="http://schemas.openxmlformats.org/drawingml/2006/table">
            <a:tbl>
              <a:tblPr firstRow="1" firstCol="1" bandRow="1"/>
              <a:tblGrid>
                <a:gridCol w="4896979">
                  <a:extLst>
                    <a:ext uri="{9D8B030D-6E8A-4147-A177-3AD203B41FA5}">
                      <a16:colId xmlns:a16="http://schemas.microsoft.com/office/drawing/2014/main" val="20000"/>
                    </a:ext>
                  </a:extLst>
                </a:gridCol>
                <a:gridCol w="2873355">
                  <a:extLst>
                    <a:ext uri="{9D8B030D-6E8A-4147-A177-3AD203B41FA5}">
                      <a16:colId xmlns:a16="http://schemas.microsoft.com/office/drawing/2014/main" val="20001"/>
                    </a:ext>
                  </a:extLst>
                </a:gridCol>
                <a:gridCol w="4208306">
                  <a:extLst>
                    <a:ext uri="{9D8B030D-6E8A-4147-A177-3AD203B41FA5}">
                      <a16:colId xmlns:a16="http://schemas.microsoft.com/office/drawing/2014/main" val="20002"/>
                    </a:ext>
                  </a:extLst>
                </a:gridCol>
              </a:tblGrid>
              <a:tr h="2894476">
                <a:tc>
                  <a:txBody>
                    <a:bodyPr/>
                    <a:lstStyle/>
                    <a:p>
                      <a:pPr marL="0" marR="0" lvl="0" indent="0" algn="l">
                        <a:lnSpc>
                          <a:spcPct val="115000"/>
                        </a:lnSpc>
                        <a:spcBef>
                          <a:spcPts val="0"/>
                        </a:spcBef>
                        <a:spcAft>
                          <a:spcPts val="0"/>
                        </a:spcAft>
                        <a:buFont typeface="+mj-lt"/>
                        <a:buNone/>
                      </a:pPr>
                      <a:r>
                        <a:rPr lang="en-US" sz="1800" b="1" dirty="0">
                          <a:effectLst/>
                          <a:latin typeface="+mn-lt"/>
                          <a:ea typeface="Times New Roman"/>
                          <a:cs typeface="Times New Roman"/>
                        </a:rPr>
                        <a:t>1.2 Team Operating Procedures</a:t>
                      </a:r>
                      <a:r>
                        <a:rPr lang="en-US" sz="1800" dirty="0">
                          <a:effectLst/>
                          <a:latin typeface="+mn-lt"/>
                          <a:ea typeface="Times New Roman"/>
                          <a:cs typeface="Times New Roman"/>
                        </a:rPr>
                        <a:t>: Tier I team meets at least monthly and has (a) regular meeting format/agenda, (b) minutes, (c) defined meeting roles, and (d) a current action plan.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ea typeface="Calibri"/>
                          <a:cs typeface="Times New Roman"/>
                        </a:rPr>
                        <a:t>Tier I team meeting agendas and minutes</a:t>
                      </a:r>
                    </a:p>
                    <a:p>
                      <a:pPr marL="342900" marR="0" lvl="0" indent="-342900" algn="l">
                        <a:spcBef>
                          <a:spcPts val="0"/>
                        </a:spcBef>
                        <a:spcAft>
                          <a:spcPts val="0"/>
                        </a:spcAft>
                        <a:buFont typeface="Symbol"/>
                        <a:buChar char=""/>
                      </a:pPr>
                      <a:r>
                        <a:rPr lang="en-US" sz="1800" dirty="0">
                          <a:effectLst/>
                          <a:latin typeface="+mn-lt"/>
                        </a:rPr>
                        <a:t>Tier I meeting roles descriptions</a:t>
                      </a:r>
                    </a:p>
                    <a:p>
                      <a:pPr marL="342900" marR="0" lvl="0" indent="-342900" algn="l">
                        <a:spcBef>
                          <a:spcPts val="0"/>
                        </a:spcBef>
                        <a:spcAft>
                          <a:spcPts val="0"/>
                        </a:spcAft>
                        <a:buFont typeface="Symbol"/>
                        <a:buChar char=""/>
                      </a:pPr>
                      <a:r>
                        <a:rPr lang="en-US" sz="1800" dirty="0">
                          <a:effectLst/>
                          <a:latin typeface="+mn-lt"/>
                        </a:rPr>
                        <a:t>Tier I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Tier I team does not use regular meeting format/agenda, minutes, defined roles, or a current action plan.</a:t>
                      </a:r>
                    </a:p>
                    <a:p>
                      <a:pPr marL="255270" marR="0" indent="-228600" algn="l">
                        <a:spcBef>
                          <a:spcPts val="0"/>
                        </a:spcBef>
                        <a:spcAft>
                          <a:spcPts val="1200"/>
                        </a:spcAft>
                      </a:pPr>
                      <a:r>
                        <a:rPr lang="en-US" sz="1800" dirty="0">
                          <a:effectLst/>
                          <a:latin typeface="+mn-lt"/>
                          <a:ea typeface="Calibri"/>
                          <a:cs typeface="Times New Roman"/>
                        </a:rPr>
                        <a:t>1= Tier I team has at least two but not all four features.</a:t>
                      </a:r>
                    </a:p>
                    <a:p>
                      <a:pPr marL="255270" marR="0" indent="-228600" algn="l">
                        <a:spcBef>
                          <a:spcPts val="0"/>
                        </a:spcBef>
                        <a:spcAft>
                          <a:spcPts val="1200"/>
                        </a:spcAft>
                      </a:pPr>
                      <a:r>
                        <a:rPr lang="en-US" sz="1800" dirty="0">
                          <a:effectLst/>
                          <a:latin typeface="+mn-lt"/>
                          <a:ea typeface="Calibri"/>
                          <a:cs typeface="Times New Roman"/>
                        </a:rPr>
                        <a:t>2 = Tier I team meets at least monthly and uses regular meeting format/agenda, minutes, defined roles, AND has a current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429922" y="4546152"/>
            <a:ext cx="5619750" cy="12358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Specific features are necessary to ensure meetings are effective for action planning and tracking progress.</a:t>
            </a:r>
          </a:p>
        </p:txBody>
      </p:sp>
      <p:sp>
        <p:nvSpPr>
          <p:cNvPr id="7" name="TextBox 6"/>
          <p:cNvSpPr txBox="1"/>
          <p:nvPr/>
        </p:nvSpPr>
        <p:spPr>
          <a:xfrm>
            <a:off x="10032521" y="1368274"/>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349290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F1C2C8-33EF-4216-8DB9-FCD6267B3BA3}"/>
              </a:ext>
            </a:extLst>
          </p:cNvPr>
          <p:cNvSpPr>
            <a:spLocks noGrp="1"/>
          </p:cNvSpPr>
          <p:nvPr>
            <p:ph type="ctrTitle"/>
          </p:nvPr>
        </p:nvSpPr>
        <p:spPr>
          <a:xfrm>
            <a:off x="0" y="712177"/>
            <a:ext cx="12192000" cy="861646"/>
          </a:xfrm>
        </p:spPr>
        <p:txBody>
          <a:bodyPr>
            <a:normAutofit/>
          </a:bodyPr>
          <a:lstStyle/>
          <a:p>
            <a:r>
              <a:rPr lang="en-US" sz="5400" dirty="0">
                <a:latin typeface="+mn-lt"/>
              </a:rPr>
              <a:t>Summary Of PBIS School Team</a:t>
            </a:r>
          </a:p>
        </p:txBody>
      </p:sp>
      <p:sp>
        <p:nvSpPr>
          <p:cNvPr id="4" name="Content Placeholder 3">
            <a:extLst>
              <a:ext uri="{FF2B5EF4-FFF2-40B4-BE49-F238E27FC236}">
                <a16:creationId xmlns:a16="http://schemas.microsoft.com/office/drawing/2014/main" id="{8C14ED91-E481-458A-A358-A974FDF83B81}"/>
              </a:ext>
            </a:extLst>
          </p:cNvPr>
          <p:cNvSpPr>
            <a:spLocks noGrp="1"/>
          </p:cNvSpPr>
          <p:nvPr>
            <p:ph sz="quarter" idx="10"/>
          </p:nvPr>
        </p:nvSpPr>
        <p:spPr>
          <a:xfrm>
            <a:off x="825189" y="1760841"/>
            <a:ext cx="10392937" cy="3954159"/>
          </a:xfrm>
        </p:spPr>
        <p:txBody>
          <a:bodyPr/>
          <a:lstStyle/>
          <a:p>
            <a:pPr marL="0" indent="0">
              <a:buNone/>
            </a:pPr>
            <a:r>
              <a:rPr lang="en-US" dirty="0"/>
              <a:t>The PBIS team</a:t>
            </a:r>
          </a:p>
          <a:p>
            <a:r>
              <a:rPr lang="en-US" dirty="0"/>
              <a:t>Customizes PBIS </a:t>
            </a:r>
          </a:p>
          <a:p>
            <a:r>
              <a:rPr lang="en-US" dirty="0"/>
              <a:t>Develops and updates action plan</a:t>
            </a:r>
          </a:p>
          <a:p>
            <a:r>
              <a:rPr lang="en-US" dirty="0"/>
              <a:t>Supports staff</a:t>
            </a:r>
          </a:p>
          <a:p>
            <a:r>
              <a:rPr lang="en-US" dirty="0"/>
              <a:t>Uses data for decision making</a:t>
            </a:r>
          </a:p>
          <a:p>
            <a:r>
              <a:rPr lang="en-US" dirty="0"/>
              <a:t>Does regular evaluation</a:t>
            </a:r>
          </a:p>
          <a:p>
            <a:r>
              <a:rPr lang="en-US" dirty="0"/>
              <a:t>Communicates with stakeholders</a:t>
            </a:r>
          </a:p>
        </p:txBody>
      </p:sp>
    </p:spTree>
    <p:extLst>
      <p:ext uri="{BB962C8B-B14F-4D97-AF65-F5344CB8AC3E}">
        <p14:creationId xmlns:p14="http://schemas.microsoft.com/office/powerpoint/2010/main" val="356427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D46F9E-25E6-4500-B30D-7B36DC6B905B}"/>
              </a:ext>
            </a:extLst>
          </p:cNvPr>
          <p:cNvSpPr>
            <a:spLocks noGrp="1"/>
          </p:cNvSpPr>
          <p:nvPr>
            <p:ph type="ctrTitle"/>
          </p:nvPr>
        </p:nvSpPr>
        <p:spPr>
          <a:xfrm>
            <a:off x="0" y="720969"/>
            <a:ext cx="12192000" cy="865784"/>
          </a:xfrm>
        </p:spPr>
        <p:txBody>
          <a:bodyPr>
            <a:normAutofit/>
          </a:bodyPr>
          <a:lstStyle/>
          <a:p>
            <a:r>
              <a:rPr lang="en-US" sz="5400" dirty="0">
                <a:latin typeface="+mn-lt"/>
              </a:rPr>
              <a:t>Purpose Of The PBIS Team</a:t>
            </a:r>
          </a:p>
        </p:txBody>
      </p:sp>
      <p:sp>
        <p:nvSpPr>
          <p:cNvPr id="7" name="Content Placeholder 6">
            <a:extLst>
              <a:ext uri="{FF2B5EF4-FFF2-40B4-BE49-F238E27FC236}">
                <a16:creationId xmlns:a16="http://schemas.microsoft.com/office/drawing/2014/main" id="{6A089532-D8F5-4F0A-8071-6DB172E7E6C2}"/>
              </a:ext>
            </a:extLst>
          </p:cNvPr>
          <p:cNvSpPr>
            <a:spLocks noGrp="1"/>
          </p:cNvSpPr>
          <p:nvPr>
            <p:ph sz="quarter" idx="10"/>
          </p:nvPr>
        </p:nvSpPr>
        <p:spPr>
          <a:xfrm>
            <a:off x="1059366" y="1979247"/>
            <a:ext cx="9980341" cy="3234592"/>
          </a:xfrm>
        </p:spPr>
        <p:txBody>
          <a:bodyPr/>
          <a:lstStyle/>
          <a:p>
            <a:r>
              <a:rPr lang="en-US" dirty="0"/>
              <a:t>Customize PBIS implementation</a:t>
            </a:r>
          </a:p>
          <a:p>
            <a:pPr lvl="0"/>
            <a:r>
              <a:rPr lang="en-US" dirty="0"/>
              <a:t>Develop processes, procedures, &amp; tools </a:t>
            </a:r>
          </a:p>
          <a:p>
            <a:pPr lvl="0"/>
            <a:r>
              <a:rPr lang="en-US" dirty="0"/>
              <a:t>Create organizational structures </a:t>
            </a:r>
          </a:p>
          <a:p>
            <a:pPr lvl="0"/>
            <a:r>
              <a:rPr lang="en-US" dirty="0"/>
              <a:t>Collect and collate data</a:t>
            </a:r>
          </a:p>
          <a:p>
            <a:r>
              <a:rPr lang="en-US" dirty="0"/>
              <a:t>Develop and provide staff supports</a:t>
            </a:r>
          </a:p>
        </p:txBody>
      </p:sp>
    </p:spTree>
    <p:extLst>
      <p:ext uri="{BB962C8B-B14F-4D97-AF65-F5344CB8AC3E}">
        <p14:creationId xmlns:p14="http://schemas.microsoft.com/office/powerpoint/2010/main" val="227631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70"/>
            <a:ext cx="12192000" cy="927329"/>
          </a:xfrm>
        </p:spPr>
        <p:txBody>
          <a:bodyPr>
            <a:noAutofit/>
          </a:bodyPr>
          <a:lstStyle/>
          <a:p>
            <a:r>
              <a:rPr lang="en-US" sz="5400" dirty="0">
                <a:latin typeface="+mn-lt"/>
              </a:rPr>
              <a:t>A Representative School Team </a:t>
            </a:r>
          </a:p>
        </p:txBody>
      </p:sp>
      <p:sp>
        <p:nvSpPr>
          <p:cNvPr id="3" name="Content Placeholder 2"/>
          <p:cNvSpPr>
            <a:spLocks noGrp="1"/>
          </p:cNvSpPr>
          <p:nvPr>
            <p:ph sz="quarter" idx="10"/>
          </p:nvPr>
        </p:nvSpPr>
        <p:spPr>
          <a:xfrm>
            <a:off x="936702" y="1996830"/>
            <a:ext cx="10504449" cy="3325813"/>
          </a:xfrm>
        </p:spPr>
        <p:txBody>
          <a:bodyPr/>
          <a:lstStyle/>
          <a:p>
            <a:r>
              <a:rPr lang="en-US" dirty="0"/>
              <a:t>Grade levels </a:t>
            </a:r>
          </a:p>
          <a:p>
            <a:r>
              <a:rPr lang="en-US" dirty="0"/>
              <a:t>Areas of school</a:t>
            </a:r>
          </a:p>
          <a:p>
            <a:r>
              <a:rPr lang="en-US" dirty="0"/>
              <a:t>Various skills &amp; abilities </a:t>
            </a:r>
          </a:p>
          <a:p>
            <a:r>
              <a:rPr lang="en-US" dirty="0"/>
              <a:t>Various positions &amp; roles</a:t>
            </a:r>
          </a:p>
          <a:p>
            <a:r>
              <a:rPr lang="en-US" dirty="0"/>
              <a:t>Family &amp; student voice</a:t>
            </a:r>
          </a:p>
        </p:txBody>
      </p:sp>
    </p:spTree>
    <p:extLst>
      <p:ext uri="{BB962C8B-B14F-4D97-AF65-F5344CB8AC3E}">
        <p14:creationId xmlns:p14="http://schemas.microsoft.com/office/powerpoint/2010/main" val="374196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0969"/>
            <a:ext cx="12192000" cy="865784"/>
          </a:xfrm>
        </p:spPr>
        <p:txBody>
          <a:bodyPr>
            <a:normAutofit/>
          </a:bodyPr>
          <a:lstStyle/>
          <a:p>
            <a:r>
              <a:rPr lang="en-US" sz="5400" dirty="0">
                <a:latin typeface="+mn-lt"/>
              </a:rPr>
              <a:t>PBIS Team Responsibilities</a:t>
            </a:r>
          </a:p>
        </p:txBody>
      </p:sp>
      <p:sp>
        <p:nvSpPr>
          <p:cNvPr id="2" name="Content Placeholder 1"/>
          <p:cNvSpPr>
            <a:spLocks noGrp="1"/>
          </p:cNvSpPr>
          <p:nvPr>
            <p:ph sz="quarter" idx="10"/>
          </p:nvPr>
        </p:nvSpPr>
        <p:spPr>
          <a:xfrm>
            <a:off x="780585" y="2058379"/>
            <a:ext cx="10682869" cy="2794976"/>
          </a:xfrm>
        </p:spPr>
        <p:txBody>
          <a:bodyPr/>
          <a:lstStyle/>
          <a:p>
            <a:r>
              <a:rPr lang="en-US" dirty="0"/>
              <a:t>Develop and monitor PBIS action plan</a:t>
            </a:r>
          </a:p>
          <a:p>
            <a:r>
              <a:rPr lang="en-US" dirty="0"/>
              <a:t>Hold regular meetings</a:t>
            </a:r>
          </a:p>
          <a:p>
            <a:r>
              <a:rPr lang="en-US" dirty="0"/>
              <a:t>Communicate with stakeholders</a:t>
            </a:r>
          </a:p>
          <a:p>
            <a:r>
              <a:rPr lang="en-US" dirty="0"/>
              <a:t>Report outcomes </a:t>
            </a:r>
          </a:p>
        </p:txBody>
      </p:sp>
    </p:spTree>
    <p:extLst>
      <p:ext uri="{BB962C8B-B14F-4D97-AF65-F5344CB8AC3E}">
        <p14:creationId xmlns:p14="http://schemas.microsoft.com/office/powerpoint/2010/main" val="194876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F14C-9056-46A0-BDC1-7C3A352791A5}"/>
              </a:ext>
            </a:extLst>
          </p:cNvPr>
          <p:cNvSpPr>
            <a:spLocks noGrp="1"/>
          </p:cNvSpPr>
          <p:nvPr>
            <p:ph type="ctrTitle"/>
          </p:nvPr>
        </p:nvSpPr>
        <p:spPr>
          <a:xfrm>
            <a:off x="0" y="720969"/>
            <a:ext cx="12192000" cy="865784"/>
          </a:xfrm>
        </p:spPr>
        <p:txBody>
          <a:bodyPr>
            <a:normAutofit/>
          </a:bodyPr>
          <a:lstStyle/>
          <a:p>
            <a:r>
              <a:rPr lang="en-US" sz="5400" dirty="0">
                <a:latin typeface="+mn-lt"/>
              </a:rPr>
              <a:t>Take Stock First</a:t>
            </a:r>
          </a:p>
        </p:txBody>
      </p:sp>
      <p:sp>
        <p:nvSpPr>
          <p:cNvPr id="3" name="Content Placeholder 2">
            <a:extLst>
              <a:ext uri="{FF2B5EF4-FFF2-40B4-BE49-F238E27FC236}">
                <a16:creationId xmlns:a16="http://schemas.microsoft.com/office/drawing/2014/main" id="{294197CD-6685-4E89-AD57-AFF21E713C25}"/>
              </a:ext>
            </a:extLst>
          </p:cNvPr>
          <p:cNvSpPr>
            <a:spLocks noGrp="1"/>
          </p:cNvSpPr>
          <p:nvPr>
            <p:ph sz="quarter" idx="10"/>
          </p:nvPr>
        </p:nvSpPr>
        <p:spPr>
          <a:xfrm>
            <a:off x="337038" y="2326436"/>
            <a:ext cx="11517923" cy="2197100"/>
          </a:xfrm>
        </p:spPr>
        <p:txBody>
          <a:bodyPr/>
          <a:lstStyle/>
          <a:p>
            <a:pPr marL="0" indent="0" algn="ctr">
              <a:buNone/>
            </a:pPr>
            <a:r>
              <a:rPr lang="en-US" b="1" dirty="0"/>
              <a:t>Start with the concept of “Work smarter, not harder!”</a:t>
            </a:r>
          </a:p>
          <a:p>
            <a:pPr marL="0" indent="0" algn="ctr">
              <a:buNone/>
            </a:pPr>
            <a:endParaRPr lang="en-US" b="1" dirty="0"/>
          </a:p>
          <a:p>
            <a:pPr marL="0" indent="0" algn="ctr">
              <a:buNone/>
            </a:pPr>
            <a:r>
              <a:rPr lang="en-US" dirty="0"/>
              <a:t>Take inventory of what your school already has and streamline. </a:t>
            </a:r>
          </a:p>
          <a:p>
            <a:pPr marL="0" indent="0" algn="ctr">
              <a:buNone/>
            </a:pPr>
            <a:r>
              <a:rPr lang="en-US" dirty="0"/>
              <a:t> </a:t>
            </a:r>
          </a:p>
        </p:txBody>
      </p:sp>
    </p:spTree>
    <p:extLst>
      <p:ext uri="{BB962C8B-B14F-4D97-AF65-F5344CB8AC3E}">
        <p14:creationId xmlns:p14="http://schemas.microsoft.com/office/powerpoint/2010/main" val="316780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0271063"/>
              </p:ext>
            </p:extLst>
          </p:nvPr>
        </p:nvGraphicFramePr>
        <p:xfrm>
          <a:off x="875655" y="1684877"/>
          <a:ext cx="10429372" cy="4196080"/>
        </p:xfrm>
        <a:graphic>
          <a:graphicData uri="http://schemas.openxmlformats.org/drawingml/2006/table">
            <a:tbl>
              <a:tblPr/>
              <a:tblGrid>
                <a:gridCol w="1668700">
                  <a:extLst>
                    <a:ext uri="{9D8B030D-6E8A-4147-A177-3AD203B41FA5}">
                      <a16:colId xmlns:a16="http://schemas.microsoft.com/office/drawing/2014/main" val="20000"/>
                    </a:ext>
                  </a:extLst>
                </a:gridCol>
                <a:gridCol w="1866858">
                  <a:extLst>
                    <a:ext uri="{9D8B030D-6E8A-4147-A177-3AD203B41FA5}">
                      <a16:colId xmlns:a16="http://schemas.microsoft.com/office/drawing/2014/main" val="20001"/>
                    </a:ext>
                  </a:extLst>
                </a:gridCol>
                <a:gridCol w="1649927">
                  <a:extLst>
                    <a:ext uri="{9D8B030D-6E8A-4147-A177-3AD203B41FA5}">
                      <a16:colId xmlns:a16="http://schemas.microsoft.com/office/drawing/2014/main" val="20002"/>
                    </a:ext>
                  </a:extLst>
                </a:gridCol>
                <a:gridCol w="1868943">
                  <a:extLst>
                    <a:ext uri="{9D8B030D-6E8A-4147-A177-3AD203B41FA5}">
                      <a16:colId xmlns:a16="http://schemas.microsoft.com/office/drawing/2014/main" val="20003"/>
                    </a:ext>
                  </a:extLst>
                </a:gridCol>
                <a:gridCol w="1868943">
                  <a:extLst>
                    <a:ext uri="{9D8B030D-6E8A-4147-A177-3AD203B41FA5}">
                      <a16:colId xmlns:a16="http://schemas.microsoft.com/office/drawing/2014/main" val="20004"/>
                    </a:ext>
                  </a:extLst>
                </a:gridCol>
                <a:gridCol w="1506001">
                  <a:extLst>
                    <a:ext uri="{9D8B030D-6E8A-4147-A177-3AD203B41FA5}">
                      <a16:colId xmlns:a16="http://schemas.microsoft.com/office/drawing/2014/main" val="20005"/>
                    </a:ext>
                  </a:extLst>
                </a:gridCol>
              </a:tblGrid>
              <a:tr h="690880">
                <a:tc>
                  <a:txBody>
                    <a:bodyPr/>
                    <a:lstStyle/>
                    <a:p>
                      <a:pPr marL="0" marR="0" algn="ctr">
                        <a:spcBef>
                          <a:spcPts val="600"/>
                        </a:spcBef>
                        <a:spcAft>
                          <a:spcPts val="600"/>
                        </a:spcAft>
                      </a:pPr>
                      <a:r>
                        <a:rPr lang="en-US" sz="1000" dirty="0">
                          <a:effectLst/>
                          <a:latin typeface="Arial" panose="020B0604020202020204" pitchFamily="34" charset="0"/>
                          <a:ea typeface="Cambria" panose="02040503050406030204" pitchFamily="18" charset="0"/>
                          <a:cs typeface="Times New Roman" panose="02020603050405020304" pitchFamily="18" charset="0"/>
                        </a:rPr>
                        <a:t>Committee </a:t>
                      </a:r>
                      <a:endParaRPr lang="en-US" sz="1200" dirty="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Purpose</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Expected Outcome</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Staff Involved</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School Improvement</a:t>
                      </a:r>
                      <a:endParaRPr lang="en-US" sz="1200">
                        <a:effectLst/>
                        <a:latin typeface="Times New Roman" panose="02020603050405020304" pitchFamily="18" charset="0"/>
                        <a:ea typeface="Cambria" panose="02040503050406030204" pitchFamily="18" charset="0"/>
                      </a:endParaRPr>
                    </a:p>
                    <a:p>
                      <a:pPr marL="0" marR="0" algn="ctr">
                        <a:spcBef>
                          <a:spcPts val="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List related goal</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Priority</a:t>
                      </a:r>
                      <a:endParaRPr lang="en-US" sz="1200">
                        <a:effectLst/>
                        <a:latin typeface="Times New Roman" panose="02020603050405020304" pitchFamily="18" charset="0"/>
                        <a:ea typeface="Cambria" panose="02040503050406030204" pitchFamily="18" charset="0"/>
                      </a:endParaRPr>
                    </a:p>
                    <a:p>
                      <a:pPr marL="0" marR="0" algn="ctr">
                        <a:spcBef>
                          <a:spcPts val="600"/>
                        </a:spcBef>
                        <a:spcAft>
                          <a:spcPts val="600"/>
                        </a:spcAft>
                      </a:pPr>
                      <a:r>
                        <a:rPr lang="en-US" sz="1000">
                          <a:effectLst/>
                          <a:latin typeface="Arial" panose="020B0604020202020204" pitchFamily="34" charset="0"/>
                          <a:ea typeface="Cambria" panose="02040503050406030204" pitchFamily="18" charset="0"/>
                          <a:cs typeface="Times New Roman" panose="02020603050405020304" pitchFamily="18" charset="0"/>
                        </a:rPr>
                        <a:t>(1 = low, 5 = high)</a:t>
                      </a:r>
                      <a:endParaRPr lang="en-US" sz="1200">
                        <a:effectLst/>
                        <a:latin typeface="Times New Roman" panose="020206030504050203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99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2300">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515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2295">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2300">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5155">
                <a:tc>
                  <a:txBody>
                    <a:bodyPr/>
                    <a:lstStyle/>
                    <a:p>
                      <a:pPr marL="0" marR="0">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 </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US" sz="120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800"/>
                        </a:spcBef>
                        <a:spcAft>
                          <a:spcPts val="6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1  2  3  4  5</a:t>
                      </a:r>
                      <a:endParaRPr lang="en-US" sz="1200" dirty="0">
                        <a:effectLst/>
                        <a:latin typeface="Times New Roman" panose="020206030504050203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itle 4"/>
          <p:cNvSpPr>
            <a:spLocks noGrp="1"/>
          </p:cNvSpPr>
          <p:nvPr>
            <p:ph type="title"/>
          </p:nvPr>
        </p:nvSpPr>
        <p:spPr>
          <a:xfrm>
            <a:off x="0" y="738755"/>
            <a:ext cx="12192000" cy="823458"/>
          </a:xfrm>
        </p:spPr>
        <p:txBody>
          <a:bodyPr/>
          <a:lstStyle/>
          <a:p>
            <a:pPr algn="ctr"/>
            <a:r>
              <a:rPr lang="en-US" sz="5400" dirty="0">
                <a:latin typeface="+mn-lt"/>
              </a:rPr>
              <a:t>Committee Audit Worksheet</a:t>
            </a:r>
          </a:p>
        </p:txBody>
      </p:sp>
      <p:sp>
        <p:nvSpPr>
          <p:cNvPr id="6" name="Rectangle 5"/>
          <p:cNvSpPr/>
          <p:nvPr/>
        </p:nvSpPr>
        <p:spPr>
          <a:xfrm>
            <a:off x="3683454" y="6331266"/>
            <a:ext cx="4813775" cy="250485"/>
          </a:xfrm>
          <a:prstGeom prst="rect">
            <a:avLst/>
          </a:prstGeom>
        </p:spPr>
        <p:txBody>
          <a:bodyPr wrap="square">
            <a:spAutoFit/>
          </a:bodyPr>
          <a:lstStyle/>
          <a:p>
            <a:pPr>
              <a:tabLst>
                <a:tab pos="2743200" algn="ctr"/>
                <a:tab pos="5486400" algn="r"/>
              </a:tabLst>
            </a:pPr>
            <a:r>
              <a:rPr lang="en-US" sz="1000" i="1" dirty="0">
                <a:solidFill>
                  <a:schemeClr val="bg1"/>
                </a:solidFill>
                <a:ea typeface="Verdana" panose="020B0604030504040204" pitchFamily="34" charset="0"/>
                <a:cs typeface="Verdana" panose="020B0604030504040204" pitchFamily="34" charset="0"/>
              </a:rPr>
              <a:t>Adapted from </a:t>
            </a:r>
            <a:r>
              <a:rPr lang="en-US" sz="1000" i="1" dirty="0" err="1">
                <a:solidFill>
                  <a:schemeClr val="bg1"/>
                </a:solidFill>
                <a:ea typeface="Verdana" panose="020B0604030504040204" pitchFamily="34" charset="0"/>
                <a:cs typeface="Verdana" panose="020B0604030504040204" pitchFamily="34" charset="0"/>
              </a:rPr>
              <a:t>MiBLSi</a:t>
            </a:r>
            <a:r>
              <a:rPr lang="en-US" sz="1000" i="1" dirty="0">
                <a:solidFill>
                  <a:schemeClr val="bg1"/>
                </a:solidFill>
                <a:ea typeface="Verdana" panose="020B0604030504040204" pitchFamily="34" charset="0"/>
                <a:cs typeface="Verdana" panose="020B0604030504040204" pitchFamily="34" charset="0"/>
              </a:rPr>
              <a:t> Committee Audit Worksheet and </a:t>
            </a:r>
            <a:r>
              <a:rPr lang="en-US" sz="1000" i="1" dirty="0">
                <a:solidFill>
                  <a:schemeClr val="bg1"/>
                </a:solidFill>
                <a:ea typeface="Cambria" panose="02040503050406030204" pitchFamily="18" charset="0"/>
                <a:cs typeface="Times New Roman" panose="02020603050405020304" pitchFamily="18" charset="0"/>
              </a:rPr>
              <a:t>Adapted from G. </a:t>
            </a:r>
            <a:r>
              <a:rPr lang="en-US" sz="1000" i="1" dirty="0" err="1">
                <a:solidFill>
                  <a:schemeClr val="bg1"/>
                </a:solidFill>
                <a:ea typeface="Cambria" panose="02040503050406030204" pitchFamily="18" charset="0"/>
                <a:cs typeface="Times New Roman" panose="02020603050405020304" pitchFamily="18" charset="0"/>
              </a:rPr>
              <a:t>Sugai</a:t>
            </a:r>
            <a:r>
              <a:rPr lang="en-US" sz="1000" i="1" dirty="0">
                <a:solidFill>
                  <a:schemeClr val="bg1"/>
                </a:solidFill>
                <a:ea typeface="Cambria" panose="02040503050406030204" pitchFamily="18" charset="0"/>
                <a:cs typeface="Times New Roman" panose="02020603050405020304" pitchFamily="18" charset="0"/>
              </a:rPr>
              <a:t> (1/26/01)</a:t>
            </a:r>
            <a:endParaRPr lang="en-US" sz="1000" i="1" dirty="0">
              <a:solidFill>
                <a:schemeClr val="bg1"/>
              </a:solidFill>
              <a:effectLst/>
              <a:ea typeface="Cambria" panose="02040503050406030204" pitchFamily="18" charset="0"/>
            </a:endParaRPr>
          </a:p>
        </p:txBody>
      </p:sp>
    </p:spTree>
    <p:extLst>
      <p:ext uri="{BB962C8B-B14F-4D97-AF65-F5344CB8AC3E}">
        <p14:creationId xmlns:p14="http://schemas.microsoft.com/office/powerpoint/2010/main" val="358581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normAutofit/>
          </a:bodyPr>
          <a:lstStyle/>
          <a:p>
            <a:r>
              <a:rPr lang="en-US" sz="5400" dirty="0">
                <a:latin typeface="+mn-lt"/>
              </a:rPr>
              <a:t>Where Do You Begin?</a:t>
            </a:r>
          </a:p>
        </p:txBody>
      </p:sp>
      <p:sp>
        <p:nvSpPr>
          <p:cNvPr id="3" name="Content Placeholder 2"/>
          <p:cNvSpPr>
            <a:spLocks noGrp="1"/>
          </p:cNvSpPr>
          <p:nvPr>
            <p:ph sz="quarter" idx="10"/>
          </p:nvPr>
        </p:nvSpPr>
        <p:spPr>
          <a:xfrm>
            <a:off x="847493" y="1970454"/>
            <a:ext cx="10504448" cy="3482492"/>
          </a:xfrm>
        </p:spPr>
        <p:txBody>
          <a:bodyPr/>
          <a:lstStyle/>
          <a:p>
            <a:pPr marL="0" indent="0">
              <a:buNone/>
            </a:pPr>
            <a:r>
              <a:rPr lang="en-US" dirty="0"/>
              <a:t>Develop…</a:t>
            </a:r>
          </a:p>
          <a:p>
            <a:pPr lvl="1">
              <a:spcBef>
                <a:spcPts val="1000"/>
              </a:spcBef>
            </a:pPr>
            <a:r>
              <a:rPr lang="en-US" sz="2600" dirty="0"/>
              <a:t>Behavioral expectations</a:t>
            </a:r>
          </a:p>
          <a:p>
            <a:pPr lvl="1">
              <a:spcBef>
                <a:spcPts val="1000"/>
              </a:spcBef>
            </a:pPr>
            <a:r>
              <a:rPr lang="en-US" sz="2600" dirty="0"/>
              <a:t>System for teaching expectations</a:t>
            </a:r>
          </a:p>
          <a:p>
            <a:pPr lvl="1">
              <a:spcBef>
                <a:spcPts val="1000"/>
              </a:spcBef>
            </a:pPr>
            <a:r>
              <a:rPr lang="en-US" sz="2600" dirty="0"/>
              <a:t>System for acknowledging appropriate behavior</a:t>
            </a:r>
          </a:p>
          <a:p>
            <a:pPr lvl="1">
              <a:spcBef>
                <a:spcPts val="1000"/>
              </a:spcBef>
            </a:pPr>
            <a:r>
              <a:rPr lang="en-US" sz="2600" dirty="0"/>
              <a:t>System for addressing inappropriate behavior</a:t>
            </a:r>
          </a:p>
          <a:p>
            <a:pPr marL="0" indent="0">
              <a:buNone/>
            </a:pPr>
            <a:r>
              <a:rPr lang="en-US" dirty="0"/>
              <a:t>Get feedback from staff along the way!</a:t>
            </a:r>
          </a:p>
        </p:txBody>
      </p:sp>
    </p:spTree>
    <p:extLst>
      <p:ext uri="{BB962C8B-B14F-4D97-AF65-F5344CB8AC3E}">
        <p14:creationId xmlns:p14="http://schemas.microsoft.com/office/powerpoint/2010/main" val="116541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a:latin typeface="+mn-lt"/>
              </a:rPr>
              <a:t>Ongoing Leadership</a:t>
            </a:r>
          </a:p>
        </p:txBody>
      </p:sp>
      <p:sp>
        <p:nvSpPr>
          <p:cNvPr id="3" name="Content Placeholder 2"/>
          <p:cNvSpPr>
            <a:spLocks noGrp="1"/>
          </p:cNvSpPr>
          <p:nvPr>
            <p:ph sz="quarter" idx="10"/>
          </p:nvPr>
        </p:nvSpPr>
        <p:spPr>
          <a:xfrm>
            <a:off x="914400" y="2014415"/>
            <a:ext cx="10270273" cy="3325813"/>
          </a:xfrm>
        </p:spPr>
        <p:txBody>
          <a:bodyPr/>
          <a:lstStyle/>
          <a:p>
            <a:pPr marL="0" indent="0">
              <a:buNone/>
            </a:pPr>
            <a:r>
              <a:rPr lang="en-US" b="1" u="sng" dirty="0"/>
              <a:t>Continuous Improvement </a:t>
            </a:r>
          </a:p>
          <a:p>
            <a:pPr marL="457200" lvl="1" indent="0">
              <a:spcBef>
                <a:spcPts val="1000"/>
              </a:spcBef>
              <a:buNone/>
            </a:pPr>
            <a:endParaRPr lang="en-US" sz="2800" dirty="0"/>
          </a:p>
          <a:p>
            <a:pPr marL="0" indent="0">
              <a:buNone/>
            </a:pPr>
            <a:r>
              <a:rPr lang="en-US" dirty="0"/>
              <a:t>Collect and use data to monitor…</a:t>
            </a:r>
          </a:p>
          <a:p>
            <a:pPr lvl="1">
              <a:spcBef>
                <a:spcPts val="1000"/>
              </a:spcBef>
            </a:pPr>
            <a:r>
              <a:rPr lang="en-US" sz="2600" dirty="0"/>
              <a:t>Student outcomes  </a:t>
            </a:r>
          </a:p>
          <a:p>
            <a:pPr lvl="1">
              <a:spcBef>
                <a:spcPts val="1000"/>
              </a:spcBef>
            </a:pPr>
            <a:r>
              <a:rPr lang="en-US" sz="2600" dirty="0"/>
              <a:t>Fidelity of PBIS implementation </a:t>
            </a:r>
          </a:p>
        </p:txBody>
      </p:sp>
    </p:spTree>
    <p:extLst>
      <p:ext uri="{BB962C8B-B14F-4D97-AF65-F5344CB8AC3E}">
        <p14:creationId xmlns:p14="http://schemas.microsoft.com/office/powerpoint/2010/main" val="3566806503"/>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7411</TotalTime>
  <Words>2598</Words>
  <Application>Microsoft Macintosh PowerPoint</Application>
  <PresentationFormat>Widescreen</PresentationFormat>
  <Paragraphs>310</Paragraphs>
  <Slides>24</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Arial</vt:lpstr>
      <vt:lpstr>Calibri</vt:lpstr>
      <vt:lpstr>Calibri Light</vt:lpstr>
      <vt:lpstr>Cambria</vt:lpstr>
      <vt:lpstr>ITC Franklin Gothic Std Bk Cd</vt:lpstr>
      <vt:lpstr>Symbol</vt:lpstr>
      <vt:lpstr>Times New Roman</vt:lpstr>
      <vt:lpstr>Verdana</vt:lpstr>
      <vt:lpstr>Title</vt:lpstr>
      <vt:lpstr>Office Theme</vt:lpstr>
      <vt:lpstr>Section</vt:lpstr>
      <vt:lpstr>PowerPoint Presentation</vt:lpstr>
      <vt:lpstr>Some Context</vt:lpstr>
      <vt:lpstr>Purpose Of The PBIS Team</vt:lpstr>
      <vt:lpstr>A Representative School Team </vt:lpstr>
      <vt:lpstr>PBIS Team Responsibilities</vt:lpstr>
      <vt:lpstr>Take Stock First</vt:lpstr>
      <vt:lpstr>Committee Audit Worksheet</vt:lpstr>
      <vt:lpstr>Where Do You Begin?</vt:lpstr>
      <vt:lpstr>Ongoing Leadership</vt:lpstr>
      <vt:lpstr>Assigned Team Roles </vt:lpstr>
      <vt:lpstr>Team Roles and Responsibilities Template</vt:lpstr>
      <vt:lpstr>PowerPoint Presentation</vt:lpstr>
      <vt:lpstr>PowerPoint Presentation</vt:lpstr>
      <vt:lpstr>PowerPoint Presentation</vt:lpstr>
      <vt:lpstr>PowerPoint Presentation</vt:lpstr>
      <vt:lpstr>The Administrator’s Roles</vt:lpstr>
      <vt:lpstr>The Team Meeting</vt:lpstr>
      <vt:lpstr>Team Meeting Agenda Items</vt:lpstr>
      <vt:lpstr>Communication</vt:lpstr>
      <vt:lpstr>Evaluation Is Valuable</vt:lpstr>
      <vt:lpstr>Do It With Fidelity!</vt:lpstr>
      <vt:lpstr>1.1 Team Composition</vt:lpstr>
      <vt:lpstr>1.2 Team Operating Procedures</vt:lpstr>
      <vt:lpstr>Summary Of PBIS School Team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55</cp:revision>
  <cp:lastPrinted>2018-07-31T14:33:18Z</cp:lastPrinted>
  <dcterms:created xsi:type="dcterms:W3CDTF">2017-02-07T17:36:58Z</dcterms:created>
  <dcterms:modified xsi:type="dcterms:W3CDTF">2021-04-08T16:26:38Z</dcterms:modified>
</cp:coreProperties>
</file>