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25"/>
  </p:notesMasterIdLst>
  <p:handoutMasterIdLst>
    <p:handoutMasterId r:id="rId26"/>
  </p:handoutMasterIdLst>
  <p:sldIdLst>
    <p:sldId id="257" r:id="rId4"/>
    <p:sldId id="259" r:id="rId5"/>
    <p:sldId id="278" r:id="rId6"/>
    <p:sldId id="261" r:id="rId7"/>
    <p:sldId id="262" r:id="rId8"/>
    <p:sldId id="263" r:id="rId9"/>
    <p:sldId id="264" r:id="rId10"/>
    <p:sldId id="265" r:id="rId11"/>
    <p:sldId id="266" r:id="rId12"/>
    <p:sldId id="267" r:id="rId13"/>
    <p:sldId id="268" r:id="rId14"/>
    <p:sldId id="279" r:id="rId15"/>
    <p:sldId id="270" r:id="rId16"/>
    <p:sldId id="271" r:id="rId17"/>
    <p:sldId id="272" r:id="rId18"/>
    <p:sldId id="281" r:id="rId19"/>
    <p:sldId id="273" r:id="rId20"/>
    <p:sldId id="274" r:id="rId21"/>
    <p:sldId id="280" r:id="rId22"/>
    <p:sldId id="276" r:id="rId23"/>
    <p:sldId id="277" r:id="rId24"/>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1" clrIdx="6"/>
  <p:cmAuthor id="2" name="Unknown User2" initials="Unknown User2" lastIdx="2" clrIdx="0"/>
  <p:cmAuthor id="3" name="becky cezar" initials="bc" lastIdx="2" clrIdx="7"/>
  <p:cmAuthor id="4" name="Unknown User3" initials="Unknown User3" lastIdx="1" clrIdx="1"/>
  <p:cmAuthor id="5" name="Unknown User4" initials="Unknown User4" lastIdx="1" clrIdx="2"/>
  <p:cmAuthor id="6" name="Unknown User5" initials="Unknown User5" lastIdx="1" clrIdx="3"/>
  <p:cmAuthor id="7" name="Microsoft Office User" initials="Office" lastIdx="1" clrIdx="4"/>
  <p:cmAuthor id="8" name="Unknown User1" initials="Unknown User1" lastIdx="1" clrIdx="5"/>
  <p:cmAuthor id="9" name="Rebecca Hegger" initials="RH" lastIdx="2" clrIdx="8">
    <p:extLst/>
  </p:cmAuthor>
  <p:cmAuthor id="10" name="suzanne.knowles@arkansas.gov" initials="s" lastIdx="1" clrIdx="9">
    <p:extLst/>
  </p:cmAuthor>
  <p:cmAuthor id="11" name="suzanne.knowles@arkansas.gov" initials="s [2]" lastIdx="1" clrIdx="10">
    <p:extLst/>
  </p:cmAuthor>
  <p:cmAuthor id="12" name="suzanne.knowles@arkansas.gov" initials="s [3]" lastIdx="1" clrIdx="11">
    <p:extLst/>
  </p:cmAuthor>
  <p:cmAuthor id="13" name="suzanne.knowles@arkansas.gov" initials="s [4]" lastIdx="1" clrIdx="1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78029" autoAdjust="0"/>
  </p:normalViewPr>
  <p:slideViewPr>
    <p:cSldViewPr snapToGrid="0">
      <p:cViewPr varScale="1">
        <p:scale>
          <a:sx n="101" d="100"/>
          <a:sy n="101" d="100"/>
        </p:scale>
        <p:origin x="1896"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91B6C96-9E93-4E3C-BF46-385CA63A9FE3}" type="datetimeFigureOut">
              <a:rPr lang="en-US"/>
              <a:pPr>
                <a:defRPr/>
              </a:pPr>
              <a:t>4/8/21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2149911-D7F0-4836-8F03-4D8D88A03FA0}" type="slidenum">
              <a:rPr lang="en-US"/>
              <a:pPr>
                <a:defRPr/>
              </a:pPr>
              <a:t>‹#›</a:t>
            </a:fld>
            <a:endParaRPr lang="en-US"/>
          </a:p>
        </p:txBody>
      </p:sp>
    </p:spTree>
    <p:extLst>
      <p:ext uri="{BB962C8B-B14F-4D97-AF65-F5344CB8AC3E}">
        <p14:creationId xmlns:p14="http://schemas.microsoft.com/office/powerpoint/2010/main" val="53607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3324" tIns="46662" rIns="93324" bIns="46662" rtlCol="0"/>
          <a:lstStyle>
            <a:lvl1pPr algn="r" eaLnBrk="1" fontAlgn="auto" hangingPunct="1">
              <a:spcBef>
                <a:spcPts val="0"/>
              </a:spcBef>
              <a:spcAft>
                <a:spcPts val="0"/>
              </a:spcAft>
              <a:defRPr sz="1200" smtClean="0">
                <a:latin typeface="+mn-lt"/>
              </a:defRPr>
            </a:lvl1pPr>
          </a:lstStyle>
          <a:p>
            <a:pPr>
              <a:defRPr/>
            </a:pPr>
            <a:fld id="{3C161DA1-A65C-4EB5-BCED-346F9C5D9F97}" type="datetimeFigureOut">
              <a:rPr lang="en-US"/>
              <a:pPr>
                <a:defRPr/>
              </a:pPr>
              <a:t>4/8/21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smtClean="0">
                <a:latin typeface="+mn-lt"/>
              </a:defRPr>
            </a:lvl1pPr>
          </a:lstStyle>
          <a:p>
            <a:pPr>
              <a:defRPr/>
            </a:pPr>
            <a:fld id="{BA5F56B0-20AC-4E2B-9486-C1934F859A51}" type="slidenum">
              <a:rPr lang="en-US"/>
              <a:pPr>
                <a:defRPr/>
              </a:pPr>
              <a:t>‹#›</a:t>
            </a:fld>
            <a:endParaRPr lang="en-US"/>
          </a:p>
        </p:txBody>
      </p:sp>
    </p:spTree>
    <p:extLst>
      <p:ext uri="{BB962C8B-B14F-4D97-AF65-F5344CB8AC3E}">
        <p14:creationId xmlns:p14="http://schemas.microsoft.com/office/powerpoint/2010/main" val="30030811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In this module, we will take trainees through the roles and responsibilities of coaches, administrators, local school teams, and district teams. </a:t>
            </a:r>
            <a:endParaRPr lang="en-US" altLang="en-US" dirty="0"/>
          </a:p>
        </p:txBody>
      </p:sp>
      <p:sp>
        <p:nvSpPr>
          <p:cNvPr id="1126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D48B75-1FB0-418A-9F2D-311EC24EB550}" type="slidenum">
              <a:rPr lang="en-US" altLang="en-US"/>
              <a:pPr fontAlgn="base">
                <a:spcBef>
                  <a:spcPct val="0"/>
                </a:spcBef>
                <a:spcAft>
                  <a:spcPct val="0"/>
                </a:spcAft>
              </a:pPr>
              <a:t>1</a:t>
            </a:fld>
            <a:endParaRPr lang="en-US" altLang="en-US"/>
          </a:p>
        </p:txBody>
      </p:sp>
    </p:spTree>
    <p:extLst>
      <p:ext uri="{BB962C8B-B14F-4D97-AF65-F5344CB8AC3E}">
        <p14:creationId xmlns:p14="http://schemas.microsoft.com/office/powerpoint/2010/main" val="2474304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177"/>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0722" name="Shape 178"/>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is a good illustration of how a district might streamline things with PBIS and RTI. Note that the “Leadership Point Person” could be the district coordinator that we talked about, and the systems coach could be one person, or many, depending on the size of the district. For very small districts, the coordinator could serve in both roles.</a:t>
            </a:r>
            <a:endParaRPr lang="en-US" altLang="en-US" dirty="0"/>
          </a:p>
        </p:txBody>
      </p:sp>
      <p:sp>
        <p:nvSpPr>
          <p:cNvPr id="30723" name="Shape 179"/>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0A9919-4561-452E-97DC-07085297075B}"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11</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246108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As we have discussed before, there will be a district coordinator role, as well as a district coaching role. In small districts, the district coordinator could serve two roles – both coordinator and district coach (e.g., </a:t>
            </a:r>
            <a:r>
              <a:rPr lang="en-US" altLang="en-US" dirty="0" err="1">
                <a:solidFill>
                  <a:srgbClr val="000000"/>
                </a:solidFill>
                <a:ea typeface="Calibri" panose="020F0502020204030204" pitchFamily="34" charset="0"/>
                <a:cs typeface="Calibri" panose="020F0502020204030204" pitchFamily="34" charset="0"/>
                <a:sym typeface="Calibri" panose="020F0502020204030204" pitchFamily="34" charset="0"/>
              </a:rPr>
              <a:t>Brookland</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 School District), but with large districts, there will need to be coaches, and each will work with a designated number of schools in the district.</a:t>
            </a:r>
            <a:endParaRPr lang="en-US" altLang="en-US" dirty="0"/>
          </a:p>
        </p:txBody>
      </p:sp>
      <p:sp>
        <p:nvSpPr>
          <p:cNvPr id="3277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2BFEBC-8DA0-4752-A1C3-ED3F7CCC2498}"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1988990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98"/>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4818" name="Shape 199"/>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District coaches will be helping building teams and coaches to gain fluency and expertise in all these areas.</a:t>
            </a:r>
            <a:endParaRPr lang="en-US" altLang="en-US" dirty="0"/>
          </a:p>
        </p:txBody>
      </p:sp>
      <p:sp>
        <p:nvSpPr>
          <p:cNvPr id="34819" name="Shape 200"/>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D1662E-95D9-4E8C-A3BE-8A1731477863}"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13</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971340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206"/>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6866" name="Shape 207"/>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These four will be broken down in the next four slides.</a:t>
            </a:r>
            <a:endParaRPr lang="en-US" altLang="en-US" dirty="0"/>
          </a:p>
        </p:txBody>
      </p:sp>
      <p:sp>
        <p:nvSpPr>
          <p:cNvPr id="36867" name="Shape 208"/>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19A6EC-8B27-476D-9B3D-B7DED1A6EA9C}"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14</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40414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213"/>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8914" name="Shape 214"/>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b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b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District coaches are tasked with meeting the training needs of the schools they are coaching. They must make sure school teams and coaches are building fluency with PBIS philosophy and practices. </a:t>
            </a:r>
            <a:endParaRPr lang="en-US" altLang="en-US" dirty="0"/>
          </a:p>
        </p:txBody>
      </p:sp>
      <p:sp>
        <p:nvSpPr>
          <p:cNvPr id="38915" name="Shape 215"/>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0276CE-4FEC-4B5B-A6DC-113507FBA0E7}"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15</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94155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is an example of a yearly schedule for PBIS. The boxes in yellow are suggestions for some items. This matrix will help district teams plan dates for schools in the district to give assessments and will help coaches plan to attend meetings and other important events. It will also serve as a prompt for district teams to follow up with schools after kick-offs and other trainings and review assessments so that they can plan to provide the appropriate support to schools in the district.</a:t>
            </a:r>
          </a:p>
        </p:txBody>
      </p:sp>
      <p:sp>
        <p:nvSpPr>
          <p:cNvPr id="4" name="Slide Number Placeholder 3"/>
          <p:cNvSpPr>
            <a:spLocks noGrp="1"/>
          </p:cNvSpPr>
          <p:nvPr>
            <p:ph type="sldNum" sz="quarter" idx="10"/>
          </p:nvPr>
        </p:nvSpPr>
        <p:spPr/>
        <p:txBody>
          <a:bodyPr/>
          <a:lstStyle/>
          <a:p>
            <a:pPr>
              <a:defRPr/>
            </a:pPr>
            <a:fld id="{BA5F56B0-20AC-4E2B-9486-C1934F859A51}" type="slidenum">
              <a:rPr lang="en-US" smtClean="0"/>
              <a:pPr>
                <a:defRPr/>
              </a:pPr>
              <a:t>16</a:t>
            </a:fld>
            <a:endParaRPr lang="en-US"/>
          </a:p>
        </p:txBody>
      </p:sp>
    </p:spTree>
    <p:extLst>
      <p:ext uri="{BB962C8B-B14F-4D97-AF65-F5344CB8AC3E}">
        <p14:creationId xmlns:p14="http://schemas.microsoft.com/office/powerpoint/2010/main" val="2175065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22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0962" name="Shape 221"/>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In order to provide the appropriate support and training, district coaches depend on regular assessments to understand schools’ needs. District coaches will also be responsible for conducting fidelity assessments throughout the year such as the Self-Assessment Survey (SAS) annually and the Tiered Fidelity Inventory (TFI).  The TFI has become the most complete tool for assessing how fully and well schools are implementing PBIS, so it is important that coaches ensure that schools know how and are using this tool.</a:t>
            </a:r>
            <a:endParaRPr lang="en-US" altLang="en-US" dirty="0"/>
          </a:p>
        </p:txBody>
      </p:sp>
      <p:sp>
        <p:nvSpPr>
          <p:cNvPr id="40963" name="Shape 222"/>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5A8E0-CD65-425E-8B1B-F56411ADDF31}"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17</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44304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227"/>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3010" name="Shape 228"/>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a:p>
          <a:p>
            <a:pPr>
              <a:spcBef>
                <a:spcPct val="0"/>
              </a:spcBef>
            </a:pPr>
            <a:r>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t>The district coach coordinates meetings within the district (meetings with building coaches, meetings of the district team), and attends building team meetings. It is also the district coach’s responsibility to ensure that information about PBIS is communicated across the district and in the community.</a:t>
            </a:r>
            <a:endParaRPr lang="en-US" altLang="en-US"/>
          </a:p>
        </p:txBody>
      </p:sp>
      <p:sp>
        <p:nvSpPr>
          <p:cNvPr id="43011" name="Shape 229"/>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05D464-7B51-4DF7-8CAB-AAFD0D573486}"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18</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62146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234"/>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8" name="Shape 235"/>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is a snapshot of a Year-at-a-Glance example for district coordinators and coaches. Point out a few items that coaches and coordinators may want to do before the school year begins. A full example of an entire year’s worth of plans is in the accompanying handbook.</a:t>
            </a:r>
            <a:endParaRPr lang="en-US" altLang="en-US" dirty="0"/>
          </a:p>
        </p:txBody>
      </p:sp>
      <p:sp>
        <p:nvSpPr>
          <p:cNvPr id="45059" name="Shape 236"/>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12668C3-1F9C-4444-8669-227B8611B270}"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19</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718562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241"/>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7106" name="Shape 242"/>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We will talk in more depth about coaching in a module dedicated to coaching, but the main points here are that coaches assist teams in learning and honing their skills at conducting team meetings and using data for decision making and progress monitoring. Coaches won’t be conducting the meetings, but rather are there to guide the team in the right direction and help them build fluency with skills.</a:t>
            </a:r>
            <a:endParaRPr lang="en-US" altLang="en-US" dirty="0"/>
          </a:p>
        </p:txBody>
      </p:sp>
      <p:sp>
        <p:nvSpPr>
          <p:cNvPr id="47107" name="Shape 243"/>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541B27-ECC9-4354-ABA7-5BA7369B27FC}"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20</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39192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3" name="Shape 111"/>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3314" name="Shape 112"/>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ts val="1200"/>
              <a:buFont typeface="Calibri" panose="020F0502020204030204" pitchFamily="34" charset="0"/>
              <a:buNone/>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p>
          <a:p>
            <a:pPr>
              <a:spcBef>
                <a:spcPct val="0"/>
              </a:spcBef>
              <a:buClr>
                <a:srgbClr val="000000"/>
              </a:buClr>
              <a:buSzPts val="1200"/>
              <a:buFont typeface="Calibri" panose="020F0502020204030204" pitchFamily="34" charset="0"/>
              <a:buNone/>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PBIS has to fit into district plans, initiatives, systems, and structures.</a:t>
            </a:r>
            <a:r>
              <a:rPr lang="en-US" altLang="en-US" baseline="0" dirty="0">
                <a:solidFill>
                  <a:schemeClr val="tx1"/>
                </a:solidFill>
                <a:ea typeface="+mn-ea"/>
                <a:cs typeface="+mn-cs"/>
                <a:sym typeface="Calibri" panose="020F0502020204030204" pitchFamily="34" charset="0"/>
              </a:rPr>
              <a: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There has to be district oversight for how PBIS is initiated, implemented, and sustained.</a:t>
            </a:r>
            <a:r>
              <a:rPr lang="en-US" altLang="en-US" baseline="0" dirty="0">
                <a:solidFill>
                  <a:schemeClr val="tx1"/>
                </a:solidFill>
                <a:ea typeface="+mn-ea"/>
                <a:cs typeface="+mn-cs"/>
                <a:sym typeface="Calibri" panose="020F0502020204030204" pitchFamily="34" charset="0"/>
              </a:rPr>
              <a: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Needs to be team, but led by champion with some authority and backing.</a:t>
            </a:r>
          </a:p>
          <a:p>
            <a:pPr>
              <a:spcBef>
                <a:spcPct val="0"/>
              </a:spcBef>
            </a:pP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13315" name="Shape 113"/>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52717D-785A-4C71-9EB1-11BEC4B9B033}"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2</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138177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50D246-B93B-4024-96EA-A5D81C985CD3}"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21</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236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123"/>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6386" name="Shape 124"/>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ts val="1200"/>
              <a:buFont typeface="Calibri" panose="020F0502020204030204" pitchFamily="34" charset="0"/>
              <a:buNone/>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Having leadership and support from the district provides best chance at implementation with fidelity and getting buy-in from stakeholders. Coordinating regular evaluation ensures that schools get necessary resources and training. Districts can make decisions about what the expectations and implementation timelines are for schools in the district. Through regular evaluation, the district can report successes they’ve had and create action plans to address areas in need. Reporting successes to stakeholders will help secure sustained funding and political support, and these, in turn, along with visibility, will help create better buy-in at school and in the community.</a:t>
            </a:r>
            <a:endParaRPr lang="en-US" altLang="en-US" dirty="0"/>
          </a:p>
        </p:txBody>
      </p:sp>
      <p:sp>
        <p:nvSpPr>
          <p:cNvPr id="16387" name="Shape 125"/>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A3DDCA9D-9423-484D-92A2-BD7F559E0CD2}"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4</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294573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13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8434" name="Shape 131"/>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 district team needs to have people with expertise in behavior and behavior management. It is also advantageous to have someone skilled at data management and evaluation. </a:t>
            </a:r>
          </a:p>
        </p:txBody>
      </p:sp>
      <p:sp>
        <p:nvSpPr>
          <p:cNvPr id="18435" name="Shape 132"/>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B86996BA-49B9-4B2C-9108-FC0EFC00C285}"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5</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290650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137"/>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0482" name="Shape 138"/>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 team doesn’t need to include all the examples listed here, but these are the types of individuals that make the team well rounded. </a:t>
            </a:r>
          </a:p>
        </p:txBody>
      </p:sp>
      <p:sp>
        <p:nvSpPr>
          <p:cNvPr id="20483" name="Shape 139"/>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D9084B-A3CE-4F03-A394-8E9D0ED25B4F}"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6</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7939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145"/>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2530" name="Shape 146"/>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is an example of a district team in Missouri. Notice that this list includes people with expertise in behavior, but also people who can make things happen, and people who can provide good input for planning.</a:t>
            </a:r>
            <a:r>
              <a:rPr lang="en-US" altLang="en-US" baseline="0" dirty="0">
                <a:solidFill>
                  <a:srgbClr val="000000"/>
                </a:solidFill>
                <a:ea typeface="Calibri" panose="020F0502020204030204" pitchFamily="34" charset="0"/>
                <a:cs typeface="Calibri" panose="020F0502020204030204" pitchFamily="34" charset="0"/>
                <a:sym typeface="Calibri" panose="020F0502020204030204" pitchFamily="34" charset="0"/>
              </a:rPr>
              <a: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From presentation - </a:t>
            </a:r>
            <a:r>
              <a:rPr lang="en-US" altLang="en-US"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Scaling Up: Lessons Learned in the Implementation of School-wide Positive Behavior Supports, by Tim Lewis.)</a:t>
            </a: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22531" name="Shape 147"/>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5CD799-015D-4F2A-9FEA-F5C4A8CDB6EA}"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7</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8217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153"/>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4578" name="Shape 154"/>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graphic shows both the needs of the district leadership team (three bubbles at top) as well as its functions (see arrows going to three boxes below). Having a coordinator to liaise among district and building teams will better ensure that appropriate training, coaching, and evaluation are happening as needed.</a:t>
            </a:r>
            <a:r>
              <a:rPr lang="en-US" altLang="en-US" baseline="0" dirty="0">
                <a:solidFill>
                  <a:srgbClr val="000000"/>
                </a:solidFill>
                <a:ea typeface="Calibri" panose="020F0502020204030204" pitchFamily="34" charset="0"/>
                <a:cs typeface="Calibri" panose="020F0502020204030204" pitchFamily="34" charset="0"/>
                <a:sym typeface="Calibri" panose="020F0502020204030204" pitchFamily="34" charset="0"/>
              </a:rPr>
              <a: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We will talk about district COACHES later, but for now we are talking about the importance of having a coordinator. In some districts, the coordinator may also be the coach, but in larger districts, the coaching job(s) would be too overwhelming for one person to be able to do both jobs well. The basis for this figure comes from the PBIS Implementation Blueprint, which can be downloaded here: http://www.pbis.org/blueprintguidestools/blueprint/implementation-blueprint. </a:t>
            </a:r>
            <a:r>
              <a:rPr lang="en-US" sz="1200" b="0" i="0" kern="1200" dirty="0">
                <a:solidFill>
                  <a:schemeClr val="tx1"/>
                </a:solidFill>
                <a:effectLst/>
                <a:latin typeface="+mn-lt"/>
                <a:ea typeface="+mn-ea"/>
                <a:cs typeface="+mn-cs"/>
              </a:rPr>
              <a:t>In the original blueprint figure, the “Leadership Team” could be state, region, district, or any other situation,</a:t>
            </a:r>
            <a:r>
              <a:rPr lang="en-US" sz="1200" b="0" i="0" kern="1200" baseline="0" dirty="0">
                <a:solidFill>
                  <a:schemeClr val="tx1"/>
                </a:solidFill>
                <a:effectLst/>
                <a:latin typeface="+mn-lt"/>
                <a:ea typeface="+mn-ea"/>
                <a:cs typeface="+mn-cs"/>
              </a:rPr>
              <a:t> b</a:t>
            </a:r>
            <a:r>
              <a:rPr lang="en-US" sz="1200" b="0" i="0" kern="1200" dirty="0">
                <a:solidFill>
                  <a:schemeClr val="tx1"/>
                </a:solidFill>
                <a:effectLst/>
                <a:latin typeface="+mn-lt"/>
                <a:ea typeface="+mn-ea"/>
                <a:cs typeface="+mn-cs"/>
              </a:rPr>
              <a:t>ut the process works the same.</a:t>
            </a: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24579" name="Shape 155"/>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97D25CC9-1160-459D-A34E-EF5CF08E078A}"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8</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343625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161"/>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6626" name="Shape 162"/>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 district coordinator is the district leader and “expert” on PBIS. (The above functions are all in relation to PBIS.) Like we discussed in the last slide, there will also be a coach or multiple coaches on the district team, but these are the things that the coordinator will be doing. We will be discussing district coaches later in the presentation.</a:t>
            </a:r>
          </a:p>
        </p:txBody>
      </p:sp>
      <p:sp>
        <p:nvSpPr>
          <p:cNvPr id="26627" name="Shape 163"/>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A78FDF31-02C9-4AE8-93D0-0DF1EB9F9CD1}"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9</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171625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69"/>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8674" name="Shape 170"/>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is a summary of the district team’s responsibilities.</a:t>
            </a:r>
          </a:p>
        </p:txBody>
      </p:sp>
      <p:sp>
        <p:nvSpPr>
          <p:cNvPr id="28675" name="Shape 171"/>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02DC7064-7681-49C6-801E-59FDE6782AF4}"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10</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3278153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119ABF-F3FF-5149-BED1-B3826DB7CE7B}"/>
              </a:ext>
            </a:extLst>
          </p:cNvPr>
          <p:cNvSpPr/>
          <p:nvPr/>
        </p:nvSpPr>
        <p:spPr>
          <a:xfrm>
            <a:off x="0" y="6169025"/>
            <a:ext cx="12192000" cy="68897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descr="C:\Users\amerten\Downloads\RTI Arkansas Logo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363" y="415925"/>
            <a:ext cx="84836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id:image002.png@01D16AFF.B10E1570"/>
          <p:cNvPicPr>
            <a:picLocks noChangeAspect="1" noChangeArrowheads="1"/>
          </p:cNvPicPr>
          <p:nvPr/>
        </p:nvPicPr>
        <p:blipFill>
          <a:blip r:embed="rId3">
            <a:extLst>
              <a:ext uri="{28A0092B-C50C-407E-A947-70E740481C1C}">
                <a14:useLocalDpi xmlns:a14="http://schemas.microsoft.com/office/drawing/2010/main" val="0"/>
              </a:ext>
            </a:extLst>
          </a:blip>
          <a:srcRect b="19823"/>
          <a:stretch>
            <a:fillRect/>
          </a:stretch>
        </p:blipFill>
        <p:spPr bwMode="auto">
          <a:xfrm>
            <a:off x="328613" y="6191250"/>
            <a:ext cx="952500" cy="661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Shape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5088" y="6265863"/>
            <a:ext cx="3078162" cy="476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71BDC5C-87B8-A74A-9835-58066EE8EF08}"/>
              </a:ext>
            </a:extLst>
          </p:cNvPr>
          <p:cNvSpPr/>
          <p:nvPr/>
        </p:nvSpPr>
        <p:spPr>
          <a:xfrm>
            <a:off x="0" y="6084888"/>
            <a:ext cx="12192000" cy="106362"/>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FDBDCF64-5CD6-E543-AF0D-D13EFFF7CB4F}"/>
              </a:ext>
            </a:extLst>
          </p:cNvPr>
          <p:cNvSpPr/>
          <p:nvPr/>
        </p:nvSpPr>
        <p:spPr>
          <a:xfrm>
            <a:off x="0" y="-26988"/>
            <a:ext cx="12192000" cy="204788"/>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C021F005-1760-F044-981D-158E6A36499C}"/>
              </a:ext>
            </a:extLst>
          </p:cNvPr>
          <p:cNvSpPr/>
          <p:nvPr/>
        </p:nvSpPr>
        <p:spPr>
          <a:xfrm>
            <a:off x="0" y="177800"/>
            <a:ext cx="12192000" cy="95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2" y="4057503"/>
            <a:ext cx="6238875" cy="1581150"/>
          </a:xfrm>
          <a:prstGeom prst="rect">
            <a:avLst/>
          </a:prstGeom>
        </p:spPr>
      </p:pic>
    </p:spTree>
    <p:extLst>
      <p:ext uri="{BB962C8B-B14F-4D97-AF65-F5344CB8AC3E}">
        <p14:creationId xmlns:p14="http://schemas.microsoft.com/office/powerpoint/2010/main" val="116779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80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416424" y="315540"/>
            <a:ext cx="9144000" cy="1271213"/>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1416050" y="1917700"/>
            <a:ext cx="9144000" cy="332581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6597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 name="Shape 24">
            <a:extLst>
              <a:ext uri="{FF2B5EF4-FFF2-40B4-BE49-F238E27FC236}">
                <a16:creationId xmlns:a16="http://schemas.microsoft.com/office/drawing/2014/main" id="{1635695B-216F-6A4F-A20F-3A3C8B81B401}"/>
              </a:ext>
            </a:extLst>
          </p:cNvPr>
          <p:cNvSpPr txBox="1">
            <a:spLocks noGrp="1"/>
          </p:cNvSpPr>
          <p:nvPr>
            <p:ph type="dt" idx="10"/>
          </p:nvPr>
        </p:nvSpPr>
        <p:spPr>
          <a:xfrm>
            <a:off x="0" y="0"/>
            <a:ext cx="3000375" cy="3000375"/>
          </a:xfrm>
          <a:prstGeom prst="rect">
            <a:avLst/>
          </a:prstGeom>
        </p:spPr>
        <p:txBody>
          <a:bodyPr spcFirstLastPara="1" wrap="square" lIns="91425" tIns="91425" rIns="91425" bIns="91425" anchor="t" anchorCtr="0"/>
          <a:lstStyle>
            <a:lvl1pPr marR="0" lvl="0" algn="l" rtl="0" eaLnBrk="1" fontAlgn="auto" hangingPunct="1">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6" name="Shape 25">
            <a:extLst>
              <a:ext uri="{FF2B5EF4-FFF2-40B4-BE49-F238E27FC236}">
                <a16:creationId xmlns:a16="http://schemas.microsoft.com/office/drawing/2014/main" id="{583021A6-05FA-4F48-B082-FD854618FE6C}"/>
              </a:ext>
            </a:extLst>
          </p:cNvPr>
          <p:cNvSpPr txBox="1">
            <a:spLocks noGrp="1"/>
          </p:cNvSpPr>
          <p:nvPr>
            <p:ph type="ftr" idx="11"/>
          </p:nvPr>
        </p:nvSpPr>
        <p:spPr>
          <a:xfrm>
            <a:off x="0" y="0"/>
            <a:ext cx="3000375" cy="3000375"/>
          </a:xfrm>
          <a:prstGeom prst="rect">
            <a:avLst/>
          </a:prstGeom>
        </p:spPr>
        <p:txBody>
          <a:bodyPr spcFirstLastPara="1" wrap="square" lIns="91425" tIns="91425" rIns="91425" bIns="91425" anchor="t" anchorCtr="0"/>
          <a:lstStyle>
            <a:lvl1pPr marR="0" lvl="0" algn="l" rtl="0" eaLnBrk="1" fontAlgn="auto" hangingPunct="1">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7" name="Shape 26">
            <a:extLst>
              <a:ext uri="{FF2B5EF4-FFF2-40B4-BE49-F238E27FC236}">
                <a16:creationId xmlns:a16="http://schemas.microsoft.com/office/drawing/2014/main" id="{DD43506B-70B6-534C-A926-994C78E388A5}"/>
              </a:ext>
            </a:extLst>
          </p:cNvPr>
          <p:cNvSpPr txBox="1">
            <a:spLocks noGrp="1"/>
          </p:cNvSpPr>
          <p:nvPr>
            <p:ph type="sldNum" idx="12"/>
          </p:nvPr>
        </p:nvSpPr>
        <p:spPr>
          <a:xfrm>
            <a:off x="0" y="0"/>
            <a:ext cx="3000375" cy="3000375"/>
          </a:xfrm>
          <a:prstGeom prst="rect">
            <a:avLst/>
          </a:prstGeom>
        </p:spPr>
        <p:txBody>
          <a:bodyPr spcFirstLastPara="1" wrap="square" lIns="91425" tIns="45700" rIns="91425" bIns="45700" anchor="t" anchorCtr="0">
            <a:noAutofit/>
          </a:bodyPr>
          <a:lstStyle>
            <a:lvl1pPr marL="0" marR="0" lvl="0" indent="0" algn="l" rtl="0" eaLnBrk="1" fontAlgn="auto" hangingPunct="1">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a:defRPr/>
            </a:pPr>
            <a:fld id="{6A86EE02-333B-4EFE-87EC-381CE4CFC3C0}" type="slidenum">
              <a:rPr lang="en-US"/>
              <a:pPr>
                <a:defRPr/>
              </a:pPr>
              <a:t>‹#›</a:t>
            </a:fld>
            <a:endParaRPr/>
          </a:p>
        </p:txBody>
      </p:sp>
    </p:spTree>
    <p:extLst>
      <p:ext uri="{BB962C8B-B14F-4D97-AF65-F5344CB8AC3E}">
        <p14:creationId xmlns:p14="http://schemas.microsoft.com/office/powerpoint/2010/main" val="37239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5183188" y="987427"/>
            <a:ext cx="6172200" cy="4873625"/>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00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61950" algn="l" rtl="0">
              <a:lnSpc>
                <a:spcPct val="90000"/>
              </a:lnSpc>
              <a:spcBef>
                <a:spcPts val="5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200"/>
              <a:buFont typeface="Arial"/>
              <a:buNone/>
              <a:defRPr sz="1200">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 name="Shape 31">
            <a:extLst>
              <a:ext uri="{FF2B5EF4-FFF2-40B4-BE49-F238E27FC236}">
                <a16:creationId xmlns:a16="http://schemas.microsoft.com/office/drawing/2014/main" id="{1AB0A098-B440-4141-8841-264CFDAF342E}"/>
              </a:ext>
            </a:extLst>
          </p:cNvPr>
          <p:cNvSpPr txBox="1">
            <a:spLocks noGrp="1"/>
          </p:cNvSpPr>
          <p:nvPr>
            <p:ph type="dt" idx="10"/>
          </p:nvPr>
        </p:nvSpPr>
        <p:spPr>
          <a:xfrm>
            <a:off x="0" y="0"/>
            <a:ext cx="3000375" cy="3000375"/>
          </a:xfrm>
          <a:prstGeom prst="rect">
            <a:avLst/>
          </a:prstGeom>
        </p:spPr>
        <p:txBody>
          <a:bodyPr spcFirstLastPara="1" wrap="square" lIns="91425" tIns="91425" rIns="91425" bIns="91425" anchor="t" anchorCtr="0"/>
          <a:lstStyle>
            <a:lvl1pPr marR="0" lvl="0" algn="l" rtl="0" eaLnBrk="1" fontAlgn="auto" hangingPunct="1">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6" name="Shape 32">
            <a:extLst>
              <a:ext uri="{FF2B5EF4-FFF2-40B4-BE49-F238E27FC236}">
                <a16:creationId xmlns:a16="http://schemas.microsoft.com/office/drawing/2014/main" id="{DD1A2434-AE7E-E14A-936A-D00D08C5A26B}"/>
              </a:ext>
            </a:extLst>
          </p:cNvPr>
          <p:cNvSpPr txBox="1">
            <a:spLocks noGrp="1"/>
          </p:cNvSpPr>
          <p:nvPr>
            <p:ph type="ftr" idx="11"/>
          </p:nvPr>
        </p:nvSpPr>
        <p:spPr>
          <a:xfrm>
            <a:off x="0" y="0"/>
            <a:ext cx="3000375" cy="3000375"/>
          </a:xfrm>
          <a:prstGeom prst="rect">
            <a:avLst/>
          </a:prstGeom>
        </p:spPr>
        <p:txBody>
          <a:bodyPr spcFirstLastPara="1" wrap="square" lIns="91425" tIns="91425" rIns="91425" bIns="91425" anchor="t" anchorCtr="0"/>
          <a:lstStyle>
            <a:lvl1pPr marR="0" lvl="0" algn="l" rtl="0" eaLnBrk="1" fontAlgn="auto" hangingPunct="1">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7" name="Shape 33">
            <a:extLst>
              <a:ext uri="{FF2B5EF4-FFF2-40B4-BE49-F238E27FC236}">
                <a16:creationId xmlns:a16="http://schemas.microsoft.com/office/drawing/2014/main" id="{5A1D56ED-BC5F-1049-8D66-4D91179CA860}"/>
              </a:ext>
            </a:extLst>
          </p:cNvPr>
          <p:cNvSpPr txBox="1">
            <a:spLocks noGrp="1"/>
          </p:cNvSpPr>
          <p:nvPr>
            <p:ph type="sldNum" idx="12"/>
          </p:nvPr>
        </p:nvSpPr>
        <p:spPr>
          <a:xfrm>
            <a:off x="0" y="0"/>
            <a:ext cx="3000375" cy="3000375"/>
          </a:xfrm>
          <a:prstGeom prst="rect">
            <a:avLst/>
          </a:prstGeom>
        </p:spPr>
        <p:txBody>
          <a:bodyPr spcFirstLastPara="1" wrap="square" lIns="91425" tIns="45700" rIns="91425" bIns="45700" anchor="t" anchorCtr="0">
            <a:noAutofit/>
          </a:bodyPr>
          <a:lstStyle>
            <a:lvl1pPr marL="0" marR="0" lvl="0" indent="0" algn="l" rtl="0" eaLnBrk="1" fontAlgn="auto" hangingPunct="1">
              <a:spcBef>
                <a:spcPts val="0"/>
              </a:spcBef>
              <a:spcAft>
                <a:spcPts val="0"/>
              </a:spcAft>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a:defRPr/>
            </a:pPr>
            <a:fld id="{222911CF-CC51-4BB5-B565-7710AECFA424}" type="slidenum">
              <a:rPr lang="en-US"/>
              <a:pPr>
                <a:defRPr/>
              </a:pPr>
              <a:t>‹#›</a:t>
            </a:fld>
            <a:endParaRPr/>
          </a:p>
        </p:txBody>
      </p:sp>
    </p:spTree>
    <p:extLst>
      <p:ext uri="{BB962C8B-B14F-4D97-AF65-F5344CB8AC3E}">
        <p14:creationId xmlns:p14="http://schemas.microsoft.com/office/powerpoint/2010/main" val="315560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696598" y="365125"/>
            <a:ext cx="8956713"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85020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rotWithShape="0">
          <a:gsLst>
            <a:gs pos="0">
              <a:srgbClr val="2F458A"/>
            </a:gs>
            <a:gs pos="39000">
              <a:srgbClr val="2F458A"/>
            </a:gs>
            <a:gs pos="55000">
              <a:srgbClr val="31579B"/>
            </a:gs>
            <a:gs pos="70000">
              <a:srgbClr val="3A67B7"/>
            </a:gs>
            <a:gs pos="100000">
              <a:srgbClr val="2E75B6"/>
            </a:gs>
          </a:gsLst>
          <a:lin ang="900000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E44D3E-3192-3045-8922-C80C269B15DB}"/>
              </a:ext>
            </a:extLst>
          </p:cNvPr>
          <p:cNvSpPr/>
          <p:nvPr/>
        </p:nvSpPr>
        <p:spPr>
          <a:xfrm>
            <a:off x="0" y="5830888"/>
            <a:ext cx="12192000" cy="1027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Shape 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475" y="6151563"/>
            <a:ext cx="30781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Users\amerten\Downloads\RTI Arkansas Logo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63" y="6178550"/>
            <a:ext cx="23780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id:image002.png@01D16AFF.B10E15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075" y="5891213"/>
            <a:ext cx="1360488"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00FFBDF-53CA-B14C-9659-8C1F3CE50E68}"/>
              </a:ext>
            </a:extLst>
          </p:cNvPr>
          <p:cNvSpPr/>
          <p:nvPr/>
        </p:nvSpPr>
        <p:spPr>
          <a:xfrm>
            <a:off x="0" y="5754688"/>
            <a:ext cx="12192000" cy="106362"/>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976043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9EBA0C73-8422-46E8-ACD1-8555176B414E}" type="datetimeFigureOut">
              <a:rPr lang="en-US"/>
              <a:pPr>
                <a:defRPr/>
              </a:pPr>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80D6572-56F1-406B-8A61-84272F751D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126163"/>
            <a:ext cx="12192000" cy="731837"/>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6073775"/>
            <a:ext cx="12192000" cy="106363"/>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2" descr="cid:image002.png@01D16AFF.B10E1570"/>
          <p:cNvPicPr>
            <a:picLocks noChangeAspect="1" noChangeArrowheads="1"/>
          </p:cNvPicPr>
          <p:nvPr/>
        </p:nvPicPr>
        <p:blipFill>
          <a:blip r:embed="rId7" cstate="print">
            <a:extLst>
              <a:ext uri="{28A0092B-C50C-407E-A947-70E740481C1C}">
                <a14:useLocalDpi xmlns:a14="http://schemas.microsoft.com/office/drawing/2010/main" val="0"/>
              </a:ext>
            </a:extLst>
          </a:blip>
          <a:srcRect b="19232"/>
          <a:stretch>
            <a:fillRect/>
          </a:stretch>
        </p:blipFill>
        <p:spPr bwMode="auto">
          <a:xfrm>
            <a:off x="379413" y="6180138"/>
            <a:ext cx="960437" cy="671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6988"/>
            <a:ext cx="12192000" cy="204788"/>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p:cNvSpPr/>
          <p:nvPr/>
        </p:nvSpPr>
        <p:spPr>
          <a:xfrm>
            <a:off x="0" y="177800"/>
            <a:ext cx="12192000" cy="984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5" name="Picture 11" descr="C:\Users\amerten\Downloads\RTI Arkansas Logo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90088" y="339725"/>
            <a:ext cx="23780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Shape 1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0000" y="6254750"/>
            <a:ext cx="3078163" cy="474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 id="2147483670" r:id="rId4"/>
    <p:sldLayoutId id="2147483667" r:id="rId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5CD0A37-77F5-4038-B30C-AE5AC102F028}" type="datetimeFigureOut">
              <a:rPr lang="en-US"/>
              <a:pPr>
                <a:defRPr/>
              </a:pPr>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7F278CFB-1ED2-4270-B00C-6BD0460946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9"/>
          <p:cNvSpPr txBox="1">
            <a:spLocks/>
          </p:cNvSpPr>
          <p:nvPr/>
        </p:nvSpPr>
        <p:spPr>
          <a:xfrm>
            <a:off x="0" y="2274888"/>
            <a:ext cx="12192000" cy="1271587"/>
          </a:xfrm>
          <a:prstGeom prst="rect">
            <a:avLst/>
          </a:prstGeom>
          <a:noFill/>
          <a:ln>
            <a:noFill/>
          </a:ln>
        </p:spPr>
        <p:txBody>
          <a:bodyPr spcFirstLastPara="1" lIns="91425" tIns="45700" rIns="91425" bIns="45700"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Bef>
                <a:spcPts val="0"/>
              </a:spcBef>
              <a:spcAft>
                <a:spcPts val="0"/>
              </a:spcAft>
              <a:buClr>
                <a:schemeClr val="dk1"/>
              </a:buClr>
              <a:buSzPts val="6000"/>
              <a:buFont typeface="Calibri"/>
              <a:buNone/>
              <a:defRPr/>
            </a:pPr>
            <a:r>
              <a:rPr lang="en-US" sz="6000" dirty="0">
                <a:solidFill>
                  <a:schemeClr val="dk1"/>
                </a:solidFill>
                <a:latin typeface="+mn-lt"/>
                <a:ea typeface="Calibri"/>
                <a:cs typeface="Calibri"/>
                <a:sym typeface="Calibri"/>
              </a:rPr>
              <a:t>District Leadership in PBIS</a:t>
            </a:r>
            <a:endParaRPr lang="en-US" dirty="0">
              <a:latin typeface="+mn-lt"/>
            </a:endParaRP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173"/>
          <p:cNvSpPr txBox="1">
            <a:spLocks noGrp="1" noChangeArrowheads="1"/>
          </p:cNvSpPr>
          <p:nvPr>
            <p:ph type="ctrTitle"/>
          </p:nvPr>
        </p:nvSpPr>
        <p:spPr bwMode="auto">
          <a:xfrm>
            <a:off x="0" y="720725"/>
            <a:ext cx="12192000" cy="88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44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Team Responsibilities</a:t>
            </a:r>
          </a:p>
        </p:txBody>
      </p:sp>
      <p:sp>
        <p:nvSpPr>
          <p:cNvPr id="174" name="Shape 174"/>
          <p:cNvSpPr txBox="1">
            <a:spLocks noGrp="1"/>
          </p:cNvSpPr>
          <p:nvPr>
            <p:ph type="body" idx="1"/>
          </p:nvPr>
        </p:nvSpPr>
        <p:spPr>
          <a:xfrm>
            <a:off x="788291" y="2185638"/>
            <a:ext cx="5564187" cy="3346799"/>
          </a:xfrm>
        </p:spPr>
        <p:txBody>
          <a:bodyPr tIns="45700" bIns="45700">
            <a:noAutofit/>
          </a:bodyPr>
          <a:lstStyle/>
          <a:p>
            <a:pPr marL="228600" indent="-228600" fontAlgn="auto">
              <a:buSzPct val="100000"/>
              <a:defRPr/>
            </a:pPr>
            <a:r>
              <a:rPr lang="en-US" dirty="0"/>
              <a:t>Make student behavior top priority </a:t>
            </a:r>
            <a:endParaRPr dirty="0"/>
          </a:p>
          <a:p>
            <a:pPr marL="228600" indent="-228600" fontAlgn="auto">
              <a:buSzPct val="100000"/>
              <a:defRPr/>
            </a:pPr>
            <a:r>
              <a:rPr lang="en-US" dirty="0"/>
              <a:t>Conduct self-assessments</a:t>
            </a:r>
            <a:endParaRPr dirty="0"/>
          </a:p>
          <a:p>
            <a:pPr marL="228600" indent="-228600" fontAlgn="auto">
              <a:buSzPct val="100000"/>
              <a:defRPr/>
            </a:pPr>
            <a:r>
              <a:rPr lang="en-US" dirty="0"/>
              <a:t>Develop three to five year action plan</a:t>
            </a:r>
            <a:endParaRPr dirty="0"/>
          </a:p>
          <a:p>
            <a:pPr marL="228600" indent="-228600" fontAlgn="auto">
              <a:buSzPct val="100000"/>
              <a:defRPr/>
            </a:pPr>
            <a:r>
              <a:rPr lang="en-US" dirty="0"/>
              <a:t>Plan regular meetings</a:t>
            </a:r>
            <a:endParaRPr dirty="0"/>
          </a:p>
          <a:p>
            <a:pPr marL="228600" indent="-228600" fontAlgn="auto">
              <a:buSzPct val="100000"/>
              <a:defRPr/>
            </a:pPr>
            <a:r>
              <a:rPr lang="en-US" dirty="0"/>
              <a:t>Lead data-based decision making</a:t>
            </a:r>
            <a:endParaRPr dirty="0"/>
          </a:p>
          <a:p>
            <a:pPr marL="228600" indent="-50800" fontAlgn="auto">
              <a:buFont typeface="Arial"/>
              <a:buNone/>
              <a:defRPr/>
            </a:pPr>
            <a:endParaRPr dirty="0"/>
          </a:p>
        </p:txBody>
      </p:sp>
      <p:sp>
        <p:nvSpPr>
          <p:cNvPr id="175" name="Shape 175"/>
          <p:cNvSpPr txBox="1">
            <a:spLocks noChangeArrowheads="1"/>
          </p:cNvSpPr>
          <p:nvPr/>
        </p:nvSpPr>
        <p:spPr bwMode="auto">
          <a:xfrm>
            <a:off x="6497444" y="2308300"/>
            <a:ext cx="5099824" cy="263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28600"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7200" indent="-457200" eaLnBrk="1" hangingPunct="1">
              <a:lnSpc>
                <a:spcPct val="90000"/>
              </a:lnSpc>
              <a:spcBef>
                <a:spcPts val="1000"/>
              </a:spcBef>
              <a:buClr>
                <a:srgbClr val="000000"/>
              </a:buClr>
              <a:buSzPct val="100000"/>
              <a:buFont typeface="Arial" panose="020B0604020202020204" pitchFamily="34" charset="0"/>
              <a:buChar char="•"/>
            </a:pPr>
            <a:r>
              <a:rPr lang="en-US" altLang="en-US" sz="2800" dirty="0">
                <a:solidFill>
                  <a:srgbClr val="000000"/>
                </a:solidFill>
                <a:ea typeface="Calibri" panose="020F0502020204030204" pitchFamily="34" charset="0"/>
                <a:cs typeface="Calibri" panose="020F0502020204030204" pitchFamily="34" charset="0"/>
                <a:sym typeface="Calibri" panose="020F0502020204030204" pitchFamily="34" charset="0"/>
              </a:rPr>
              <a:t>Secure stable funding </a:t>
            </a:r>
            <a:endParaRPr lang="en-US" altLang="en-US" sz="2800" dirty="0"/>
          </a:p>
          <a:p>
            <a:pPr marL="457200" indent="-457200" eaLnBrk="1" hangingPunct="1">
              <a:lnSpc>
                <a:spcPct val="90000"/>
              </a:lnSpc>
              <a:spcBef>
                <a:spcPts val="1000"/>
              </a:spcBef>
              <a:buClr>
                <a:srgbClr val="000000"/>
              </a:buClr>
              <a:buSzPct val="100000"/>
              <a:buFont typeface="Arial" panose="020B0604020202020204" pitchFamily="34" charset="0"/>
              <a:buChar char="•"/>
            </a:pPr>
            <a:r>
              <a:rPr lang="en-US" altLang="en-US" sz="2800" dirty="0">
                <a:solidFill>
                  <a:srgbClr val="000000"/>
                </a:solidFill>
                <a:ea typeface="Calibri" panose="020F0502020204030204" pitchFamily="34" charset="0"/>
                <a:cs typeface="Calibri" panose="020F0502020204030204" pitchFamily="34" charset="0"/>
                <a:sym typeface="Calibri" panose="020F0502020204030204" pitchFamily="34" charset="0"/>
              </a:rPr>
              <a:t>Establish visibility</a:t>
            </a:r>
            <a:endParaRPr lang="en-US" altLang="en-US" sz="2800" dirty="0"/>
          </a:p>
          <a:p>
            <a:pPr marL="457200" indent="-457200" eaLnBrk="1" hangingPunct="1">
              <a:lnSpc>
                <a:spcPct val="90000"/>
              </a:lnSpc>
              <a:spcBef>
                <a:spcPts val="1000"/>
              </a:spcBef>
              <a:buClr>
                <a:srgbClr val="000000"/>
              </a:buClr>
              <a:buSzPct val="100000"/>
              <a:buFont typeface="Arial" panose="020B0604020202020204" pitchFamily="34" charset="0"/>
              <a:buChar char="•"/>
            </a:pPr>
            <a:r>
              <a:rPr lang="en-US" altLang="en-US" sz="2800" dirty="0">
                <a:solidFill>
                  <a:srgbClr val="000000"/>
                </a:solidFill>
                <a:ea typeface="Calibri" panose="020F0502020204030204" pitchFamily="34" charset="0"/>
                <a:cs typeface="Calibri" panose="020F0502020204030204" pitchFamily="34" charset="0"/>
                <a:sym typeface="Calibri" panose="020F0502020204030204" pitchFamily="34" charset="0"/>
              </a:rPr>
              <a:t>Build training capacity</a:t>
            </a:r>
            <a:endParaRPr lang="en-US" altLang="en-US" sz="2800" dirty="0"/>
          </a:p>
          <a:p>
            <a:pPr marL="457200" indent="-457200" eaLnBrk="1" hangingPunct="1">
              <a:lnSpc>
                <a:spcPct val="90000"/>
              </a:lnSpc>
              <a:spcBef>
                <a:spcPts val="1000"/>
              </a:spcBef>
              <a:buClr>
                <a:srgbClr val="000000"/>
              </a:buClr>
              <a:buSzPct val="100000"/>
              <a:buFont typeface="Arial" panose="020B0604020202020204" pitchFamily="34" charset="0"/>
              <a:buChar char="•"/>
            </a:pPr>
            <a:r>
              <a:rPr lang="en-US" altLang="en-US" sz="2800" dirty="0">
                <a:solidFill>
                  <a:srgbClr val="000000"/>
                </a:solidFill>
                <a:ea typeface="Calibri" panose="020F0502020204030204" pitchFamily="34" charset="0"/>
                <a:cs typeface="Calibri" panose="020F0502020204030204" pitchFamily="34" charset="0"/>
                <a:sym typeface="Calibri" panose="020F0502020204030204" pitchFamily="34" charset="0"/>
              </a:rPr>
              <a:t>Develop coaching network </a:t>
            </a:r>
            <a:endParaRPr lang="en-US" altLang="en-US" sz="2800" dirty="0"/>
          </a:p>
          <a:p>
            <a:pPr marL="457200" indent="-457200" eaLnBrk="1" hangingPunct="1">
              <a:lnSpc>
                <a:spcPct val="90000"/>
              </a:lnSpc>
              <a:spcBef>
                <a:spcPts val="1000"/>
              </a:spcBef>
              <a:buClr>
                <a:srgbClr val="000000"/>
              </a:buClr>
              <a:buSzPct val="100000"/>
              <a:buFont typeface="Arial" panose="020B0604020202020204" pitchFamily="34" charset="0"/>
              <a:buChar char="•"/>
            </a:pPr>
            <a:r>
              <a:rPr lang="en-US" altLang="en-US" sz="2800" dirty="0">
                <a:solidFill>
                  <a:srgbClr val="000000"/>
                </a:solidFill>
                <a:ea typeface="Calibri" panose="020F0502020204030204" pitchFamily="34" charset="0"/>
                <a:cs typeface="Calibri" panose="020F0502020204030204" pitchFamily="34" charset="0"/>
                <a:sym typeface="Calibri" panose="020F0502020204030204" pitchFamily="34" charset="0"/>
              </a:rPr>
              <a:t>Evaluate PBIS efforts</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1000"/>
                                        <p:tgtEl>
                                          <p:spTgt spid="1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1000"/>
                                        <p:tgtEl>
                                          <p:spTgt spid="1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1000"/>
                                        <p:tgtEl>
                                          <p:spTgt spid="1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1000"/>
                                        <p:tgtEl>
                                          <p:spTgt spid="17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4" end="4"/>
                                            </p:txEl>
                                          </p:spTgt>
                                        </p:tgtEl>
                                        <p:attrNameLst>
                                          <p:attrName>style.visibility</p:attrName>
                                        </p:attrNameLst>
                                      </p:cBhvr>
                                      <p:to>
                                        <p:strVal val="visible"/>
                                      </p:to>
                                    </p:set>
                                    <p:animEffect transition="in" filter="fade">
                                      <p:cBhvr>
                                        <p:cTn id="27" dur="1000"/>
                                        <p:tgtEl>
                                          <p:spTgt spid="17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75">
                                            <p:txEl>
                                              <p:pRg st="0" end="0"/>
                                            </p:txEl>
                                          </p:spTgt>
                                        </p:tgtEl>
                                        <p:attrNameLst>
                                          <p:attrName>style.visibility</p:attrName>
                                        </p:attrNameLst>
                                      </p:cBhvr>
                                      <p:to>
                                        <p:strVal val="visible"/>
                                      </p:to>
                                    </p:set>
                                    <p:animEffect transition="in" filter="fade">
                                      <p:cBhvr>
                                        <p:cTn id="32" dur="1000"/>
                                        <p:tgtEl>
                                          <p:spTgt spid="175">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75">
                                            <p:txEl>
                                              <p:pRg st="1" end="1"/>
                                            </p:txEl>
                                          </p:spTgt>
                                        </p:tgtEl>
                                        <p:attrNameLst>
                                          <p:attrName>style.visibility</p:attrName>
                                        </p:attrNameLst>
                                      </p:cBhvr>
                                      <p:to>
                                        <p:strVal val="visible"/>
                                      </p:to>
                                    </p:set>
                                    <p:animEffect transition="in" filter="fade">
                                      <p:cBhvr>
                                        <p:cTn id="37" dur="1000"/>
                                        <p:tgtEl>
                                          <p:spTgt spid="175">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75">
                                            <p:txEl>
                                              <p:pRg st="2" end="2"/>
                                            </p:txEl>
                                          </p:spTgt>
                                        </p:tgtEl>
                                        <p:attrNameLst>
                                          <p:attrName>style.visibility</p:attrName>
                                        </p:attrNameLst>
                                      </p:cBhvr>
                                      <p:to>
                                        <p:strVal val="visible"/>
                                      </p:to>
                                    </p:set>
                                    <p:animEffect transition="in" filter="fade">
                                      <p:cBhvr>
                                        <p:cTn id="42" dur="1000"/>
                                        <p:tgtEl>
                                          <p:spTgt spid="175">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75">
                                            <p:txEl>
                                              <p:pRg st="3" end="3"/>
                                            </p:txEl>
                                          </p:spTgt>
                                        </p:tgtEl>
                                        <p:attrNameLst>
                                          <p:attrName>style.visibility</p:attrName>
                                        </p:attrNameLst>
                                      </p:cBhvr>
                                      <p:to>
                                        <p:strVal val="visible"/>
                                      </p:to>
                                    </p:set>
                                    <p:animEffect transition="in" filter="fade">
                                      <p:cBhvr>
                                        <p:cTn id="47" dur="1000"/>
                                        <p:tgtEl>
                                          <p:spTgt spid="175">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75">
                                            <p:txEl>
                                              <p:pRg st="4" end="4"/>
                                            </p:txEl>
                                          </p:spTgt>
                                        </p:tgtEl>
                                        <p:attrNameLst>
                                          <p:attrName>style.visibility</p:attrName>
                                        </p:attrNameLst>
                                      </p:cBhvr>
                                      <p:to>
                                        <p:strVal val="visible"/>
                                      </p:to>
                                    </p:set>
                                    <p:animEffect transition="in" filter="fade">
                                      <p:cBhvr>
                                        <p:cTn id="52" dur="1000"/>
                                        <p:tgtEl>
                                          <p:spTgt spid="1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Shape 183"/>
          <p:cNvPicPr preferRelativeResize="0">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3757960" y="33454"/>
            <a:ext cx="4506526" cy="58655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1"/>
          <p:cNvSpPr txBox="1">
            <a:spLocks noChangeArrowheads="1"/>
          </p:cNvSpPr>
          <p:nvPr/>
        </p:nvSpPr>
        <p:spPr bwMode="auto">
          <a:xfrm>
            <a:off x="4698360" y="6368004"/>
            <a:ext cx="2625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i="1">
                <a:solidFill>
                  <a:schemeClr val="bg1"/>
                </a:solidFill>
              </a:rPr>
              <a:t>State of Oregon RTI District Leadership Model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196"/>
          <p:cNvSpPr>
            <a:spLocks noGrp="1" noChangeArrowheads="1"/>
          </p:cNvSpPr>
          <p:nvPr>
            <p:ph type="title"/>
          </p:nvPr>
        </p:nvSpPr>
        <p:spPr>
          <a:xfrm>
            <a:off x="0" y="2913063"/>
            <a:ext cx="12192000" cy="1325562"/>
          </a:xfrm>
        </p:spPr>
        <p:txBody>
          <a:bodyPr lIns="91425" tIns="45700" rIns="91425" bIns="45700"/>
          <a:lstStyle/>
          <a:p>
            <a:pPr>
              <a:buClr>
                <a:srgbClr val="000000"/>
              </a:buClr>
              <a:buSzPts val="4400"/>
              <a:buFont typeface="Calibri" panose="020F0502020204030204" pitchFamily="34" charset="0"/>
              <a:buNone/>
            </a:pPr>
            <a:r>
              <a:rPr lang="en-US" altLang="en-US" sz="600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PBIS District Coach</a:t>
            </a:r>
            <a:endParaRPr lang="en-US" altLang="en-US" sz="60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202"/>
          <p:cNvSpPr txBox="1">
            <a:spLocks noGrp="1" noChangeArrowheads="1"/>
          </p:cNvSpPr>
          <p:nvPr>
            <p:ph type="ctrTitle"/>
          </p:nvPr>
        </p:nvSpPr>
        <p:spPr bwMode="auto">
          <a:xfrm>
            <a:off x="0" y="720725"/>
            <a:ext cx="12192000" cy="87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54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Basic Qualifications Of District Coaches</a:t>
            </a: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03" name="Shape 203"/>
          <p:cNvSpPr txBox="1">
            <a:spLocks noGrp="1"/>
          </p:cNvSpPr>
          <p:nvPr>
            <p:ph type="body" idx="1"/>
          </p:nvPr>
        </p:nvSpPr>
        <p:spPr>
          <a:xfrm>
            <a:off x="657921" y="1794456"/>
            <a:ext cx="5486401" cy="4052887"/>
          </a:xfrm>
        </p:spPr>
        <p:txBody>
          <a:bodyPr tIns="45700" bIns="45700">
            <a:noAutofit/>
          </a:bodyPr>
          <a:lstStyle/>
          <a:p>
            <a:pPr marL="228600" indent="-228600" fontAlgn="auto">
              <a:buSzPct val="100000"/>
              <a:defRPr/>
            </a:pPr>
            <a:r>
              <a:rPr lang="en-US" b="1" dirty="0"/>
              <a:t>Fluency</a:t>
            </a:r>
            <a:r>
              <a:rPr lang="en-US" dirty="0"/>
              <a:t> with </a:t>
            </a:r>
            <a:r>
              <a:rPr lang="en-US" u="sng" dirty="0"/>
              <a:t>data</a:t>
            </a:r>
            <a:r>
              <a:rPr lang="en-US" dirty="0"/>
              <a:t> systems, tools and analysis, and data-based decision making</a:t>
            </a:r>
            <a:endParaRPr dirty="0"/>
          </a:p>
          <a:p>
            <a:pPr marL="228600" indent="-228600" fontAlgn="auto">
              <a:buSzPct val="100000"/>
              <a:defRPr/>
            </a:pPr>
            <a:r>
              <a:rPr lang="en-US" b="1" dirty="0"/>
              <a:t>Knowledge</a:t>
            </a:r>
            <a:r>
              <a:rPr lang="en-US" dirty="0"/>
              <a:t> of evidence-based classroom management &amp; instruction</a:t>
            </a:r>
            <a:endParaRPr dirty="0"/>
          </a:p>
          <a:p>
            <a:pPr marL="228600" indent="-228600" fontAlgn="auto">
              <a:buSzPct val="100000"/>
              <a:defRPr/>
            </a:pPr>
            <a:r>
              <a:rPr lang="en-US" b="1" dirty="0"/>
              <a:t>Skill </a:t>
            </a:r>
            <a:r>
              <a:rPr lang="en-US" dirty="0"/>
              <a:t>with progress monitoring and communication</a:t>
            </a:r>
            <a:endParaRPr dirty="0"/>
          </a:p>
        </p:txBody>
      </p:sp>
      <p:sp>
        <p:nvSpPr>
          <p:cNvPr id="204" name="Shape 204"/>
          <p:cNvSpPr txBox="1">
            <a:spLocks noGrp="1" noChangeArrowheads="1"/>
          </p:cNvSpPr>
          <p:nvPr>
            <p:ph type="body" idx="1"/>
          </p:nvPr>
        </p:nvSpPr>
        <p:spPr bwMode="auto">
          <a:xfrm>
            <a:off x="6144322" y="2246340"/>
            <a:ext cx="5721892" cy="3149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Experience</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training with…</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PBIS.</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school improvement.</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student diversity.</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developing and facilitating staff development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 calcmode="lin" valueType="num">
                                      <p:cBhvr additive="base">
                                        <p:cTn id="7" dur="500" fill="hold"/>
                                        <p:tgtEl>
                                          <p:spTgt spid="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3">
                                            <p:txEl>
                                              <p:pRg st="1" end="1"/>
                                            </p:txEl>
                                          </p:spTgt>
                                        </p:tgtEl>
                                        <p:attrNameLst>
                                          <p:attrName>style.visibility</p:attrName>
                                        </p:attrNameLst>
                                      </p:cBhvr>
                                      <p:to>
                                        <p:strVal val="visible"/>
                                      </p:to>
                                    </p:set>
                                    <p:anim calcmode="lin" valueType="num">
                                      <p:cBhvr additive="base">
                                        <p:cTn id="13" dur="500" fill="hold"/>
                                        <p:tgtEl>
                                          <p:spTgt spid="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3">
                                            <p:txEl>
                                              <p:pRg st="2" end="2"/>
                                            </p:txEl>
                                          </p:spTgt>
                                        </p:tgtEl>
                                        <p:attrNameLst>
                                          <p:attrName>style.visibility</p:attrName>
                                        </p:attrNameLst>
                                      </p:cBhvr>
                                      <p:to>
                                        <p:strVal val="visible"/>
                                      </p:to>
                                    </p:set>
                                    <p:anim calcmode="lin" valueType="num">
                                      <p:cBhvr additive="base">
                                        <p:cTn id="19" dur="500" fill="hold"/>
                                        <p:tgtEl>
                                          <p:spTgt spid="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
                                            <p:txEl>
                                              <p:pRg st="0" end="0"/>
                                            </p:txEl>
                                          </p:spTgt>
                                        </p:tgtEl>
                                        <p:attrNameLst>
                                          <p:attrName>style.visibility</p:attrName>
                                        </p:attrNameLst>
                                      </p:cBhvr>
                                      <p:to>
                                        <p:strVal val="visible"/>
                                      </p:to>
                                    </p:set>
                                    <p:anim calcmode="lin" valueType="num">
                                      <p:cBhvr additive="base">
                                        <p:cTn id="25" dur="500" fill="hold"/>
                                        <p:tgtEl>
                                          <p:spTgt spid="20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xEl>
                                              <p:pRg st="1" end="1"/>
                                            </p:txEl>
                                          </p:spTgt>
                                        </p:tgtEl>
                                        <p:attrNameLst>
                                          <p:attrName>style.visibility</p:attrName>
                                        </p:attrNameLst>
                                      </p:cBhvr>
                                      <p:to>
                                        <p:strVal val="visible"/>
                                      </p:to>
                                    </p:set>
                                    <p:anim calcmode="lin" valueType="num">
                                      <p:cBhvr additive="base">
                                        <p:cTn id="29" dur="500" fill="hold"/>
                                        <p:tgtEl>
                                          <p:spTgt spid="20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4">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4">
                                            <p:txEl>
                                              <p:pRg st="2" end="2"/>
                                            </p:txEl>
                                          </p:spTgt>
                                        </p:tgtEl>
                                        <p:attrNameLst>
                                          <p:attrName>style.visibility</p:attrName>
                                        </p:attrNameLst>
                                      </p:cBhvr>
                                      <p:to>
                                        <p:strVal val="visible"/>
                                      </p:to>
                                    </p:set>
                                    <p:anim calcmode="lin" valueType="num">
                                      <p:cBhvr additive="base">
                                        <p:cTn id="33" dur="500" fill="hold"/>
                                        <p:tgtEl>
                                          <p:spTgt spid="20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4">
                                            <p:txEl>
                                              <p:pRg st="3" end="3"/>
                                            </p:txEl>
                                          </p:spTgt>
                                        </p:tgtEl>
                                        <p:attrNameLst>
                                          <p:attrName>style.visibility</p:attrName>
                                        </p:attrNameLst>
                                      </p:cBhvr>
                                      <p:to>
                                        <p:strVal val="visible"/>
                                      </p:to>
                                    </p:set>
                                    <p:anim calcmode="lin" valueType="num">
                                      <p:cBhvr additive="base">
                                        <p:cTn id="37" dur="500" fill="hold"/>
                                        <p:tgtEl>
                                          <p:spTgt spid="20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4">
                                            <p:txEl>
                                              <p:pRg st="4" end="4"/>
                                            </p:txEl>
                                          </p:spTgt>
                                        </p:tgtEl>
                                        <p:attrNameLst>
                                          <p:attrName>style.visibility</p:attrName>
                                        </p:attrNameLst>
                                      </p:cBhvr>
                                      <p:to>
                                        <p:strVal val="visible"/>
                                      </p:to>
                                    </p:set>
                                    <p:anim calcmode="lin" valueType="num">
                                      <p:cBhvr additive="base">
                                        <p:cTn id="41" dur="500" fill="hold"/>
                                        <p:tgtEl>
                                          <p:spTgt spid="20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210"/>
          <p:cNvSpPr txBox="1">
            <a:spLocks noGrp="1" noChangeArrowheads="1"/>
          </p:cNvSpPr>
          <p:nvPr>
            <p:ph type="ctrTitle"/>
          </p:nvPr>
        </p:nvSpPr>
        <p:spPr bwMode="auto">
          <a:xfrm>
            <a:off x="0" y="720725"/>
            <a:ext cx="12192000" cy="9296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38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Responsibilities Of District Coaches</a:t>
            </a:r>
          </a:p>
        </p:txBody>
      </p:sp>
      <p:sp>
        <p:nvSpPr>
          <p:cNvPr id="35842" name="Shape 211"/>
          <p:cNvSpPr txBox="1">
            <a:spLocks noGrp="1" noChangeArrowheads="1"/>
          </p:cNvSpPr>
          <p:nvPr>
            <p:ph type="body" idx="1"/>
          </p:nvPr>
        </p:nvSpPr>
        <p:spPr bwMode="auto">
          <a:xfrm>
            <a:off x="4317760" y="2271592"/>
            <a:ext cx="3556479" cy="29673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0" indent="0">
              <a:spcAft>
                <a:spcPct val="0"/>
              </a:spcAft>
              <a:buClr>
                <a:srgbClr val="000000"/>
              </a:buClr>
              <a:buFont typeface="Arial" panose="020B0604020202020204" pitchFamily="34" charset="0"/>
              <a:buNone/>
            </a:pPr>
            <a:r>
              <a:rPr lang="en-US" altLang="en-US"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Oversee district…</a:t>
            </a:r>
          </a:p>
          <a:p>
            <a:pPr marL="800100" lvl="1" indent="-342900">
              <a:spcBef>
                <a:spcPts val="1000"/>
              </a:spcBef>
              <a:spcAft>
                <a:spcPct val="0"/>
              </a:spcAft>
              <a:buClr>
                <a:srgbClr val="000000"/>
              </a:buClr>
              <a:buSzPct val="100000"/>
              <a:buFont typeface="Calibri" panose="020F0502020204030204" pitchFamily="34" charset="0"/>
              <a:buAutoNum type="arabicPeriod"/>
            </a:pPr>
            <a:r>
              <a:rPr lang="en-US" altLang="en-US" sz="3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Training </a:t>
            </a:r>
          </a:p>
          <a:p>
            <a:pPr marL="800100" lvl="1" indent="-342900">
              <a:spcBef>
                <a:spcPts val="1000"/>
              </a:spcBef>
              <a:spcAft>
                <a:spcPct val="0"/>
              </a:spcAft>
              <a:buClr>
                <a:srgbClr val="000000"/>
              </a:buClr>
              <a:buSzPct val="100000"/>
              <a:buFont typeface="Calibri" panose="020F0502020204030204" pitchFamily="34" charset="0"/>
              <a:buAutoNum type="arabicPeriod"/>
            </a:pPr>
            <a:r>
              <a:rPr lang="en-US" altLang="en-US" sz="3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Evaluation</a:t>
            </a:r>
          </a:p>
          <a:p>
            <a:pPr marL="800100" lvl="1" indent="-342900">
              <a:spcBef>
                <a:spcPts val="1000"/>
              </a:spcBef>
              <a:spcAft>
                <a:spcPct val="0"/>
              </a:spcAft>
              <a:buClr>
                <a:srgbClr val="000000"/>
              </a:buClr>
              <a:buSzPct val="100000"/>
              <a:buFont typeface="Calibri" panose="020F0502020204030204" pitchFamily="34" charset="0"/>
              <a:buAutoNum type="arabicPeriod"/>
            </a:pPr>
            <a:r>
              <a:rPr lang="en-US" altLang="en-US" sz="3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Coordination</a:t>
            </a:r>
          </a:p>
          <a:p>
            <a:pPr marL="800100" lvl="1" indent="-342900">
              <a:spcBef>
                <a:spcPts val="1000"/>
              </a:spcBef>
              <a:spcAft>
                <a:spcPct val="0"/>
              </a:spcAft>
              <a:buClr>
                <a:srgbClr val="000000"/>
              </a:buClr>
              <a:buSzPct val="100000"/>
              <a:buFont typeface="Calibri" panose="020F0502020204030204" pitchFamily="34" charset="0"/>
              <a:buAutoNum type="arabicPeriod"/>
            </a:pPr>
            <a:r>
              <a:rPr lang="en-US" altLang="en-US" sz="3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Coaching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hape 217"/>
          <p:cNvSpPr txBox="1">
            <a:spLocks noGrp="1" noChangeArrowheads="1"/>
          </p:cNvSpPr>
          <p:nvPr>
            <p:ph type="ctrTitle"/>
          </p:nvPr>
        </p:nvSpPr>
        <p:spPr bwMode="auto">
          <a:xfrm>
            <a:off x="0" y="712788"/>
            <a:ext cx="12192000" cy="874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 Training</a:t>
            </a:r>
          </a:p>
        </p:txBody>
      </p:sp>
      <p:sp>
        <p:nvSpPr>
          <p:cNvPr id="37890" name="Shape 218"/>
          <p:cNvSpPr txBox="1">
            <a:spLocks noGrp="1" noChangeArrowheads="1"/>
          </p:cNvSpPr>
          <p:nvPr>
            <p:ph type="body" idx="1"/>
          </p:nvPr>
        </p:nvSpPr>
        <p:spPr bwMode="auto">
          <a:xfrm>
            <a:off x="892099" y="1952625"/>
            <a:ext cx="10493296" cy="290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Build capacity within the district </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Skills </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Knowledge  </a:t>
            </a:r>
          </a:p>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Develop training calendar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91374" y="301083"/>
            <a:ext cx="9450614" cy="5742878"/>
            <a:chOff x="267629" y="289932"/>
            <a:chExt cx="11692009" cy="6456556"/>
          </a:xfrm>
        </p:grpSpPr>
        <p:pic>
          <p:nvPicPr>
            <p:cNvPr id="4" name="Picture 3">
              <a:extLst>
                <a:ext uri="{FF2B5EF4-FFF2-40B4-BE49-F238E27FC236}">
                  <a16:creationId xmlns:a16="http://schemas.microsoft.com/office/drawing/2014/main" id="{8F914049-F02D-410C-8834-C2FF25AA2FAE}"/>
                </a:ext>
              </a:extLst>
            </p:cNvPr>
            <p:cNvPicPr/>
            <p:nvPr/>
          </p:nvPicPr>
          <p:blipFill rotWithShape="1">
            <a:blip r:embed="rId3"/>
            <a:srcRect l="23415" t="17431" r="24765" b="10732"/>
            <a:stretch/>
          </p:blipFill>
          <p:spPr bwMode="auto">
            <a:xfrm>
              <a:off x="267629" y="289932"/>
              <a:ext cx="11692009" cy="6456556"/>
            </a:xfrm>
            <a:prstGeom prst="rect">
              <a:avLst/>
            </a:prstGeom>
            <a:ln>
              <a:solidFill>
                <a:schemeClr val="tx1"/>
              </a:solidFill>
            </a:ln>
            <a:extLst>
              <a:ext uri="{53640926-AAD7-44D8-BBD7-CCE9431645EC}">
                <a14:shadowObscured xmlns:a14="http://schemas.microsoft.com/office/drawing/2010/main"/>
              </a:ext>
            </a:extLst>
          </p:spPr>
        </p:pic>
        <p:sp>
          <p:nvSpPr>
            <p:cNvPr id="2" name="Up Arrow 1"/>
            <p:cNvSpPr/>
            <p:nvPr/>
          </p:nvSpPr>
          <p:spPr>
            <a:xfrm rot="10800000">
              <a:off x="2966224" y="735980"/>
              <a:ext cx="306212" cy="66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rot="2511352">
              <a:off x="5835200" y="1810697"/>
              <a:ext cx="306212" cy="66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19511805">
              <a:off x="9114263" y="2010936"/>
              <a:ext cx="306212" cy="66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1119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224"/>
          <p:cNvSpPr txBox="1">
            <a:spLocks noGrp="1" noChangeArrowheads="1"/>
          </p:cNvSpPr>
          <p:nvPr>
            <p:ph type="ctrTitle"/>
          </p:nvPr>
        </p:nvSpPr>
        <p:spPr bwMode="auto">
          <a:xfrm>
            <a:off x="0" y="720725"/>
            <a:ext cx="12192000" cy="830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 Evaluation</a:t>
            </a:r>
          </a:p>
        </p:txBody>
      </p:sp>
      <p:sp>
        <p:nvSpPr>
          <p:cNvPr id="39938" name="Shape 225"/>
          <p:cNvSpPr txBox="1">
            <a:spLocks noGrp="1" noChangeArrowheads="1"/>
          </p:cNvSpPr>
          <p:nvPr>
            <p:ph type="body" idx="1"/>
          </p:nvPr>
        </p:nvSpPr>
        <p:spPr bwMode="auto">
          <a:xfrm>
            <a:off x="747132" y="1847850"/>
            <a:ext cx="10537902" cy="332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Conducts needs assessments of schools</a:t>
            </a:r>
          </a:p>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Assist</a:t>
            </a: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schools in completing fidelity assessments</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Examples might include the Self-Assessment Survey (SAS) and Tiered Fidelity Inventory (TFI).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231"/>
          <p:cNvSpPr txBox="1">
            <a:spLocks noGrp="1" noChangeArrowheads="1"/>
          </p:cNvSpPr>
          <p:nvPr>
            <p:ph type="ctrTitle"/>
          </p:nvPr>
        </p:nvSpPr>
        <p:spPr bwMode="auto">
          <a:xfrm>
            <a:off x="0" y="720725"/>
            <a:ext cx="12192000" cy="866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3. Coordination</a:t>
            </a:r>
          </a:p>
        </p:txBody>
      </p:sp>
      <p:sp>
        <p:nvSpPr>
          <p:cNvPr id="41986" name="Shape 232"/>
          <p:cNvSpPr txBox="1">
            <a:spLocks noGrp="1" noChangeArrowheads="1"/>
          </p:cNvSpPr>
          <p:nvPr>
            <p:ph type="body" idx="1"/>
          </p:nvPr>
        </p:nvSpPr>
        <p:spPr bwMode="auto">
          <a:xfrm>
            <a:off x="802888" y="2058988"/>
            <a:ext cx="10604810" cy="318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leadership team meetings</a:t>
            </a:r>
          </a:p>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Building team facilitator meetings</a:t>
            </a:r>
          </a:p>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Quarterly team meetings</a:t>
            </a:r>
          </a:p>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Develop communication systems in layers across district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238"/>
          <p:cNvSpPr txBox="1">
            <a:spLocks noGrp="1" noChangeArrowheads="1"/>
          </p:cNvSpPr>
          <p:nvPr>
            <p:ph type="title"/>
          </p:nvPr>
        </p:nvSpPr>
        <p:spPr bwMode="auto">
          <a:xfrm>
            <a:off x="1" y="741401"/>
            <a:ext cx="12192000"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lgn="ctr">
              <a:spcBef>
                <a:spcPct val="0"/>
              </a:spcBef>
              <a:spcAft>
                <a:spcPct val="0"/>
              </a:spcAft>
              <a:buClr>
                <a:srgbClr val="000000"/>
              </a:buClr>
              <a:buSzPts val="40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Sample District PBIS </a:t>
            </a:r>
            <a:b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b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Year-at-a-Glance Guide</a:t>
            </a:r>
          </a:p>
        </p:txBody>
      </p:sp>
      <p:pic>
        <p:nvPicPr>
          <p:cNvPr id="239" name="Shape 2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465" y="1664437"/>
            <a:ext cx="8889071" cy="44445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hape 115"/>
          <p:cNvSpPr txBox="1">
            <a:spLocks noGrp="1" noChangeArrowheads="1"/>
          </p:cNvSpPr>
          <p:nvPr>
            <p:ph type="ctrTitle"/>
          </p:nvPr>
        </p:nvSpPr>
        <p:spPr bwMode="auto">
          <a:xfrm>
            <a:off x="0" y="712788"/>
            <a:ext cx="12192000" cy="87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Context For The Team</a:t>
            </a:r>
          </a:p>
        </p:txBody>
      </p:sp>
      <p:sp>
        <p:nvSpPr>
          <p:cNvPr id="12290" name="Shape 116"/>
          <p:cNvSpPr txBox="1">
            <a:spLocks noGrp="1" noChangeArrowheads="1"/>
          </p:cNvSpPr>
          <p:nvPr>
            <p:ph type="body" idx="1"/>
          </p:nvPr>
        </p:nvSpPr>
        <p:spPr bwMode="auto">
          <a:xfrm>
            <a:off x="724829" y="2151063"/>
            <a:ext cx="10716322" cy="2989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plans &amp; systems</a:t>
            </a:r>
          </a:p>
          <a:p>
            <a:pPr marL="228600" indent="-228600">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Oversight of implementation</a:t>
            </a:r>
          </a:p>
          <a:p>
            <a:pPr marL="228600" indent="-228600">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Shared responsibility</a:t>
            </a:r>
          </a:p>
          <a:p>
            <a:pPr marL="685800" lvl="1" indent="-228600">
              <a:spcBef>
                <a:spcPts val="1000"/>
              </a:spcBef>
              <a:spcAft>
                <a:spcPct val="0"/>
              </a:spcAft>
              <a:buClr>
                <a:srgbClr val="000000"/>
              </a:buClr>
              <a:buFont typeface="Arial" panose="020B0604020202020204" pitchFamily="34" charset="0"/>
              <a:buChar char="•"/>
            </a:pPr>
            <a:r>
              <a:rPr lang="en-US"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Not a single person effort</a:t>
            </a:r>
          </a:p>
          <a:p>
            <a:pPr marL="685800" lvl="1" indent="-228600">
              <a:spcBef>
                <a:spcPts val="1000"/>
              </a:spcBef>
              <a:spcAft>
                <a:spcPct val="0"/>
              </a:spcAft>
              <a:buClr>
                <a:srgbClr val="000000"/>
              </a:buClr>
              <a:buFont typeface="Arial" panose="020B0604020202020204" pitchFamily="34" charset="0"/>
              <a:buChar char="•"/>
            </a:pPr>
            <a:r>
              <a:rPr lang="en-US"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Leader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245"/>
          <p:cNvSpPr txBox="1">
            <a:spLocks noGrp="1" noChangeArrowheads="1"/>
          </p:cNvSpPr>
          <p:nvPr>
            <p:ph type="ctrTitle"/>
          </p:nvPr>
        </p:nvSpPr>
        <p:spPr bwMode="auto">
          <a:xfrm>
            <a:off x="0" y="720725"/>
            <a:ext cx="12192000" cy="866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 Coaching</a:t>
            </a:r>
          </a:p>
        </p:txBody>
      </p:sp>
      <p:sp>
        <p:nvSpPr>
          <p:cNvPr id="46082" name="Shape 246"/>
          <p:cNvSpPr txBox="1">
            <a:spLocks noGrp="1" noChangeArrowheads="1"/>
          </p:cNvSpPr>
          <p:nvPr>
            <p:ph type="body" idx="1"/>
          </p:nvPr>
        </p:nvSpPr>
        <p:spPr bwMode="auto">
          <a:xfrm>
            <a:off x="903250" y="1987550"/>
            <a:ext cx="10437540" cy="276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Technical assistance at team meetings</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Assists PBIS teams in developing training and coaching plans</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Monitors implementation of plans</a:t>
            </a:r>
          </a:p>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Develops coaching service delivery plans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noChangeArrowheads="1"/>
          </p:cNvSpPr>
          <p:nvPr>
            <p:ph type="ctrTitle"/>
          </p:nvPr>
        </p:nvSpPr>
        <p:spPr bwMode="auto">
          <a:xfrm>
            <a:off x="0" y="742950"/>
            <a:ext cx="12192000" cy="852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Summary Of District Leadership</a:t>
            </a:r>
          </a:p>
        </p:txBody>
      </p:sp>
      <p:sp>
        <p:nvSpPr>
          <p:cNvPr id="48130" name="Text Placeholder 3"/>
          <p:cNvSpPr>
            <a:spLocks noGrp="1" noChangeArrowheads="1"/>
          </p:cNvSpPr>
          <p:nvPr>
            <p:ph type="body" idx="1"/>
          </p:nvPr>
        </p:nvSpPr>
        <p:spPr bwMode="auto">
          <a:xfrm>
            <a:off x="1031875" y="1595438"/>
            <a:ext cx="10128250" cy="447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indent="-457200">
              <a:lnSpc>
                <a:spcPct val="100000"/>
              </a:lnSpc>
              <a:spcBef>
                <a:spcPct val="0"/>
              </a:spcBef>
              <a:spcAft>
                <a:spcPct val="0"/>
              </a:spcAft>
              <a:buClr>
                <a:srgbClr val="000000"/>
              </a:buClr>
              <a:buSzPct val="100000"/>
              <a:buFont typeface="Arial" panose="020B0604020202020204" pitchFamily="34" charset="0"/>
              <a:buChar char="•"/>
            </a:pPr>
            <a:r>
              <a:rPr lang="en-US" altLang="en-US"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Focus of district team</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drive district assessment &amp; action planning process; increase capacity in training, evaluation, coordination, &amp; coaching</a:t>
            </a:r>
          </a:p>
          <a:p>
            <a:pPr indent="-457200">
              <a:lnSpc>
                <a:spcPct val="100000"/>
              </a:lnSpc>
              <a:spcBef>
                <a:spcPct val="0"/>
              </a:spcBef>
              <a:spcAft>
                <a:spcPct val="0"/>
              </a:spcAft>
              <a:buClr>
                <a:srgbClr val="000000"/>
              </a:buClr>
              <a:buSzPct val="100000"/>
              <a:buFont typeface="Arial" panose="020B0604020202020204" pitchFamily="34" charset="0"/>
              <a:buChar char="•"/>
            </a:pP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indent="-457200">
              <a:lnSpc>
                <a:spcPct val="100000"/>
              </a:lnSpc>
              <a:spcBef>
                <a:spcPct val="0"/>
              </a:spcBef>
              <a:spcAft>
                <a:spcPct val="0"/>
              </a:spcAft>
              <a:buClr>
                <a:srgbClr val="000000"/>
              </a:buClr>
              <a:buSzPct val="100000"/>
              <a:buFont typeface="Arial" panose="020B0604020202020204" pitchFamily="34" charset="0"/>
              <a:buChar char="•"/>
            </a:pPr>
            <a:r>
              <a:rPr lang="en-US" altLang="en-US"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Team should include </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members skilled in prevention of problem behavior, development &amp; maintenance of positive behavior, and management &amp; evaluation of resources.</a:t>
            </a:r>
          </a:p>
          <a:p>
            <a:pPr indent="-457200">
              <a:lnSpc>
                <a:spcPct val="100000"/>
              </a:lnSpc>
              <a:spcBef>
                <a:spcPct val="0"/>
              </a:spcBef>
              <a:spcAft>
                <a:spcPct val="0"/>
              </a:spcAft>
              <a:buClr>
                <a:srgbClr val="000000"/>
              </a:buClr>
              <a:buSzPct val="100000"/>
              <a:buFont typeface="Arial" panose="020B0604020202020204" pitchFamily="34" charset="0"/>
              <a:buChar char="•"/>
            </a:pP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indent="-457200">
              <a:lnSpc>
                <a:spcPct val="100000"/>
              </a:lnSpc>
              <a:spcBef>
                <a:spcPct val="0"/>
              </a:spcBef>
              <a:spcAft>
                <a:spcPct val="0"/>
              </a:spcAft>
              <a:buClr>
                <a:srgbClr val="000000"/>
              </a:buClr>
              <a:buSzPct val="100000"/>
              <a:buFont typeface="Arial" panose="020B0604020202020204" pitchFamily="34" charset="0"/>
              <a:buChar char="•"/>
            </a:pPr>
            <a:r>
              <a:rPr lang="en-US" altLang="en-US"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Team needs </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adequate, sustained funding; ongoing meaningful visibility; political support; </a:t>
            </a:r>
            <a:r>
              <a:rPr lang="en-US" altLang="en-US" b="1" u="sng"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coordinator</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121"/>
          <p:cNvSpPr>
            <a:spLocks noGrp="1" noChangeArrowheads="1"/>
          </p:cNvSpPr>
          <p:nvPr>
            <p:ph type="title"/>
          </p:nvPr>
        </p:nvSpPr>
        <p:spPr>
          <a:xfrm>
            <a:off x="0" y="3116263"/>
            <a:ext cx="12192000" cy="1325562"/>
          </a:xfrm>
        </p:spPr>
        <p:txBody>
          <a:bodyPr lIns="91425" tIns="45700" rIns="91425" bIns="45700"/>
          <a:lstStyle/>
          <a:p>
            <a:pPr>
              <a:buClr>
                <a:srgbClr val="000000"/>
              </a:buClr>
              <a:buSzPts val="4400"/>
              <a:buFont typeface="Calibri" panose="020F0502020204030204" pitchFamily="34" charset="0"/>
              <a:buNone/>
            </a:pPr>
            <a:r>
              <a:rPr lang="en-US" altLang="en-US" sz="600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PBIS District Team</a:t>
            </a:r>
            <a:endParaRPr lang="en-US" altLang="en-US" sz="6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127"/>
          <p:cNvSpPr txBox="1">
            <a:spLocks noGrp="1" noChangeArrowheads="1"/>
          </p:cNvSpPr>
          <p:nvPr>
            <p:ph type="ctrTitle"/>
          </p:nvPr>
        </p:nvSpPr>
        <p:spPr bwMode="auto">
          <a:xfrm>
            <a:off x="0" y="731838"/>
            <a:ext cx="12192000" cy="8070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40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Leadership Team Focus</a:t>
            </a:r>
            <a:endParaRPr lang="en-US" altLang="en-US" sz="80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5362" name="Shape 128"/>
          <p:cNvSpPr txBox="1">
            <a:spLocks noGrp="1" noChangeArrowheads="1"/>
          </p:cNvSpPr>
          <p:nvPr>
            <p:ph type="body" idx="1"/>
          </p:nvPr>
        </p:nvSpPr>
        <p:spPr bwMode="auto">
          <a:xfrm>
            <a:off x="724830" y="1728439"/>
            <a:ext cx="10905892" cy="40478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indent="-4572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Drive district assessment &amp; action planning process</a:t>
            </a:r>
          </a:p>
          <a:p>
            <a:pPr lvl="1" indent="-4572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Decide on differentiation of expectations</a:t>
            </a:r>
          </a:p>
          <a:p>
            <a:pPr lvl="1" indent="-4572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Decide on differentiation of implementation timeline </a:t>
            </a:r>
          </a:p>
          <a:p>
            <a:pPr indent="-4572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Increase capacity in four areas:</a:t>
            </a:r>
          </a:p>
          <a:p>
            <a:pPr marL="1257300" lvl="2" indent="-342900">
              <a:spcBef>
                <a:spcPts val="1000"/>
              </a:spcBef>
              <a:spcAft>
                <a:spcPct val="0"/>
              </a:spcAft>
              <a:buClr>
                <a:srgbClr val="000000"/>
              </a:buClr>
              <a:buSzPct val="100000"/>
              <a:buFont typeface="Calibri" panose="020F0502020204030204" pitchFamily="34" charset="0"/>
              <a:buAutoNum type="arabicPeriod"/>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Training </a:t>
            </a:r>
          </a:p>
          <a:p>
            <a:pPr marL="1257300" lvl="2" indent="-342900">
              <a:spcBef>
                <a:spcPts val="1000"/>
              </a:spcBef>
              <a:spcAft>
                <a:spcPct val="0"/>
              </a:spcAft>
              <a:buClr>
                <a:srgbClr val="000000"/>
              </a:buClr>
              <a:buSzPct val="100000"/>
              <a:buFont typeface="Calibri" panose="020F0502020204030204" pitchFamily="34" charset="0"/>
              <a:buAutoNum type="arabicPeriod"/>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Evaluation</a:t>
            </a:r>
          </a:p>
          <a:p>
            <a:pPr marL="1257300" lvl="2" indent="-342900">
              <a:spcBef>
                <a:spcPts val="1000"/>
              </a:spcBef>
              <a:spcAft>
                <a:spcPct val="0"/>
              </a:spcAft>
              <a:buClr>
                <a:srgbClr val="000000"/>
              </a:buClr>
              <a:buSzPct val="100000"/>
              <a:buFont typeface="Calibri" panose="020F0502020204030204" pitchFamily="34" charset="0"/>
              <a:buAutoNum type="arabicPeriod"/>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Coordination</a:t>
            </a:r>
          </a:p>
          <a:p>
            <a:pPr marL="1257300" lvl="2" indent="-342900">
              <a:spcBef>
                <a:spcPts val="1000"/>
              </a:spcBef>
              <a:spcAft>
                <a:spcPct val="0"/>
              </a:spcAft>
              <a:buClr>
                <a:srgbClr val="000000"/>
              </a:buClr>
              <a:buSzPct val="100000"/>
              <a:buFont typeface="Calibri" panose="020F0502020204030204" pitchFamily="34" charset="0"/>
              <a:buAutoNum type="arabicPeriod"/>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Coaching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134"/>
          <p:cNvSpPr txBox="1">
            <a:spLocks noGrp="1" noChangeArrowheads="1"/>
          </p:cNvSpPr>
          <p:nvPr>
            <p:ph type="ctrTitle"/>
          </p:nvPr>
        </p:nvSpPr>
        <p:spPr bwMode="auto">
          <a:xfrm>
            <a:off x="0" y="712788"/>
            <a:ext cx="12192000" cy="971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44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Who Should Be On The District Team?</a:t>
            </a:r>
          </a:p>
        </p:txBody>
      </p:sp>
      <p:sp>
        <p:nvSpPr>
          <p:cNvPr id="135" name="Shape 135"/>
          <p:cNvSpPr txBox="1">
            <a:spLocks noGrp="1" noChangeArrowheads="1"/>
          </p:cNvSpPr>
          <p:nvPr>
            <p:ph type="body" idx="1"/>
          </p:nvPr>
        </p:nvSpPr>
        <p:spPr bwMode="auto">
          <a:xfrm>
            <a:off x="836341" y="2041525"/>
            <a:ext cx="10571357" cy="332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0" indent="0">
              <a:spcAft>
                <a:spcPct val="0"/>
              </a:spcAft>
              <a:buClr>
                <a:srgbClr val="000000"/>
              </a:buClr>
              <a:buFont typeface="Arial" panose="020B0604020202020204" pitchFamily="34" charset="0"/>
              <a:buNone/>
            </a:pPr>
            <a:r>
              <a:rPr lang="en-US" altLang="en-US"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Personnel whose responsibilities are:</a:t>
            </a: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indent="0">
              <a:spcAft>
                <a:spcPct val="0"/>
              </a:spcAft>
              <a:buClr>
                <a:srgbClr val="000000"/>
              </a:buClr>
              <a:buFont typeface="Arial" panose="020B0604020202020204" pitchFamily="34" charset="0"/>
              <a:buNone/>
            </a:pPr>
            <a:endParaRPr lang="en-US" altLang="en-US"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Prevention of problem behavior</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Development and maintenance of positive behavior</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Management and evaluation of resources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2" end="2"/>
                                            </p:txEl>
                                          </p:spTgt>
                                        </p:tgtEl>
                                        <p:attrNameLst>
                                          <p:attrName>style.visibility</p:attrName>
                                        </p:attrNameLst>
                                      </p:cBhvr>
                                      <p:to>
                                        <p:strVal val="visible"/>
                                      </p:to>
                                    </p:set>
                                    <p:animEffect transition="in" filter="fade">
                                      <p:cBhvr>
                                        <p:cTn id="12" dur="1000"/>
                                        <p:tgtEl>
                                          <p:spTgt spid="1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3" end="3"/>
                                            </p:txEl>
                                          </p:spTgt>
                                        </p:tgtEl>
                                        <p:attrNameLst>
                                          <p:attrName>style.visibility</p:attrName>
                                        </p:attrNameLst>
                                      </p:cBhvr>
                                      <p:to>
                                        <p:strVal val="visible"/>
                                      </p:to>
                                    </p:set>
                                    <p:animEffect transition="in" filter="fade">
                                      <p:cBhvr>
                                        <p:cTn id="17" dur="1000"/>
                                        <p:tgtEl>
                                          <p:spTgt spid="1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4" end="4"/>
                                            </p:txEl>
                                          </p:spTgt>
                                        </p:tgtEl>
                                        <p:attrNameLst>
                                          <p:attrName>style.visibility</p:attrName>
                                        </p:attrNameLst>
                                      </p:cBhvr>
                                      <p:to>
                                        <p:strVal val="visible"/>
                                      </p:to>
                                    </p:set>
                                    <p:animEffect transition="in" filter="fade">
                                      <p:cBhvr>
                                        <p:cTn id="22" dur="1000"/>
                                        <p:tgtEl>
                                          <p:spTgt spid="1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141"/>
          <p:cNvSpPr txBox="1">
            <a:spLocks noGrp="1" noChangeArrowheads="1"/>
          </p:cNvSpPr>
          <p:nvPr>
            <p:ph type="ctrTitle"/>
          </p:nvPr>
        </p:nvSpPr>
        <p:spPr bwMode="auto">
          <a:xfrm>
            <a:off x="0" y="720725"/>
            <a:ext cx="12192000"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Examples Of Team Members</a:t>
            </a:r>
          </a:p>
        </p:txBody>
      </p:sp>
      <p:sp>
        <p:nvSpPr>
          <p:cNvPr id="19458" name="Shape 142"/>
          <p:cNvSpPr txBox="1">
            <a:spLocks noGrp="1" noChangeArrowheads="1"/>
          </p:cNvSpPr>
          <p:nvPr>
            <p:ph type="body" idx="1"/>
          </p:nvPr>
        </p:nvSpPr>
        <p:spPr bwMode="auto">
          <a:xfrm>
            <a:off x="434975" y="2149475"/>
            <a:ext cx="5661025" cy="34930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District/school administration</a:t>
            </a:r>
          </a:p>
          <a:p>
            <a:pPr marL="228600" indent="-228600">
              <a:spcAft>
                <a:spcPct val="0"/>
              </a:spcAft>
              <a:buClr>
                <a:srgbClr val="000000"/>
              </a:buClr>
              <a:buSzPct val="100000"/>
              <a:buFont typeface="Arial" panose="020B0604020202020204" pitchFamily="34" charset="0"/>
              <a:buChar cha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PBIS trainers</a:t>
            </a:r>
          </a:p>
          <a:p>
            <a:pPr marL="228600" indent="-228600">
              <a:spcAft>
                <a:spcPct val="0"/>
              </a:spcAft>
              <a:buClr>
                <a:srgbClr val="000000"/>
              </a:buClr>
              <a:buSzPct val="100000"/>
              <a:buFont typeface="Arial" panose="020B0604020202020204" pitchFamily="34" charset="0"/>
              <a:buChar cha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Instruction/curriculum</a:t>
            </a:r>
          </a:p>
          <a:p>
            <a:pPr marL="228600" indent="-228600">
              <a:spcAft>
                <a:spcPct val="0"/>
              </a:spcAft>
              <a:buClr>
                <a:srgbClr val="000000"/>
              </a:buClr>
              <a:buSzPct val="100000"/>
              <a:buFont typeface="Arial" panose="020B0604020202020204" pitchFamily="34" charset="0"/>
              <a:buChar cha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Special education</a:t>
            </a:r>
          </a:p>
          <a:p>
            <a:pPr marL="228600" indent="-228600">
              <a:spcAft>
                <a:spcPct val="0"/>
              </a:spcAft>
              <a:buClr>
                <a:srgbClr val="000000"/>
              </a:buClr>
              <a:buSzPct val="100000"/>
              <a:buFont typeface="Arial" panose="020B0604020202020204" pitchFamily="34" charset="0"/>
              <a:buChar cha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School psychology/school counseling</a:t>
            </a:r>
          </a:p>
        </p:txBody>
      </p:sp>
      <p:sp>
        <p:nvSpPr>
          <p:cNvPr id="19459" name="Shape 143"/>
          <p:cNvSpPr txBox="1">
            <a:spLocks noGrp="1" noChangeArrowheads="1"/>
          </p:cNvSpPr>
          <p:nvPr>
            <p:ph type="body" idx="1"/>
          </p:nvPr>
        </p:nvSpPr>
        <p:spPr bwMode="auto">
          <a:xfrm>
            <a:off x="6096000" y="2149475"/>
            <a:ext cx="5295900" cy="34930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Title/other related initiatives</a:t>
            </a:r>
          </a:p>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Character education</a:t>
            </a:r>
          </a:p>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Data management</a:t>
            </a:r>
          </a:p>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Cultural competency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149"/>
          <p:cNvSpPr txBox="1">
            <a:spLocks noGrp="1" noChangeArrowheads="1"/>
          </p:cNvSpPr>
          <p:nvPr>
            <p:ph type="title"/>
          </p:nvPr>
        </p:nvSpPr>
        <p:spPr bwMode="auto">
          <a:xfrm>
            <a:off x="0" y="720725"/>
            <a:ext cx="12192000" cy="80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lgn="ctr">
              <a:spcBef>
                <a:spcPct val="0"/>
              </a:spcBef>
              <a:spcAft>
                <a:spcPct val="0"/>
              </a:spcAft>
              <a:buClr>
                <a:srgbClr val="000000"/>
              </a:buClr>
              <a:buSzPts val="40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Example Of District Leadership Team </a:t>
            </a:r>
            <a:endParaRPr lang="en-US" altLang="en-US" sz="60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50" name="Shape 150"/>
          <p:cNvSpPr txBox="1">
            <a:spLocks noGrp="1"/>
          </p:cNvSpPr>
          <p:nvPr>
            <p:ph type="body" idx="1"/>
          </p:nvPr>
        </p:nvSpPr>
        <p:spPr>
          <a:xfrm>
            <a:off x="680224" y="1673225"/>
            <a:ext cx="5415776" cy="4375150"/>
          </a:xfrm>
        </p:spPr>
        <p:txBody>
          <a:bodyPr tIns="45700" bIns="45700">
            <a:noAutofit/>
          </a:bodyPr>
          <a:lstStyle/>
          <a:p>
            <a:pPr marL="228600" indent="-228600" fontAlgn="auto">
              <a:buSzPct val="100000"/>
              <a:defRPr/>
            </a:pPr>
            <a:r>
              <a:rPr lang="en-US" dirty="0"/>
              <a:t>Director of student services</a:t>
            </a:r>
          </a:p>
          <a:p>
            <a:pPr marL="228600" indent="-228600" fontAlgn="auto">
              <a:buSzPct val="100000"/>
              <a:defRPr/>
            </a:pPr>
            <a:r>
              <a:rPr lang="en-US" dirty="0"/>
              <a:t>Director of special education</a:t>
            </a:r>
          </a:p>
          <a:p>
            <a:pPr marL="228600" indent="-228600" fontAlgn="auto">
              <a:buSzPct val="100000"/>
              <a:defRPr/>
            </a:pPr>
            <a:r>
              <a:rPr lang="en-US" dirty="0"/>
              <a:t>Assistant superintendent for curriculum</a:t>
            </a:r>
          </a:p>
          <a:p>
            <a:pPr marL="228600" indent="-228600" fontAlgn="auto">
              <a:buSzPct val="100000"/>
              <a:defRPr/>
            </a:pPr>
            <a:r>
              <a:rPr lang="en-US" dirty="0"/>
              <a:t>Director of secondary education</a:t>
            </a:r>
          </a:p>
          <a:p>
            <a:pPr marL="228600" indent="-228600" fontAlgn="auto">
              <a:buSzPct val="100000"/>
              <a:defRPr/>
            </a:pPr>
            <a:r>
              <a:rPr lang="en-US" dirty="0"/>
              <a:t>Director of elementary education</a:t>
            </a:r>
          </a:p>
          <a:p>
            <a:pPr marL="228600" indent="-228600" fontAlgn="auto">
              <a:buSzPct val="100000"/>
              <a:defRPr/>
            </a:pPr>
            <a:r>
              <a:rPr lang="en-US" dirty="0"/>
              <a:t>Professional development coordinator</a:t>
            </a:r>
          </a:p>
          <a:p>
            <a:pPr marL="228600" indent="-50800" fontAlgn="auto">
              <a:buFont typeface="Arial"/>
              <a:buNone/>
              <a:defRPr/>
            </a:pPr>
            <a:endParaRPr dirty="0"/>
          </a:p>
        </p:txBody>
      </p:sp>
      <p:sp>
        <p:nvSpPr>
          <p:cNvPr id="21507" name="Shape 151"/>
          <p:cNvSpPr txBox="1">
            <a:spLocks noGrp="1" noChangeArrowheads="1"/>
          </p:cNvSpPr>
          <p:nvPr>
            <p:ph type="body" idx="2"/>
          </p:nvPr>
        </p:nvSpPr>
        <p:spPr bwMode="auto">
          <a:xfrm>
            <a:off x="6096000" y="1673225"/>
            <a:ext cx="5667375" cy="398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57175" indent="-257175">
              <a:spcAft>
                <a:spcPct val="0"/>
              </a:spcAft>
              <a:buClr>
                <a:srgbClr val="000000"/>
              </a:buClr>
              <a:buSzPct val="100000"/>
              <a:buFont typeface="Arial" panose="020B0604020202020204" pitchFamily="34" charset="0"/>
              <a:buChar cha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Building principals from elementary and secondary schools </a:t>
            </a:r>
          </a:p>
          <a:p>
            <a:pPr marL="257175" indent="-257175">
              <a:spcAft>
                <a:spcPct val="0"/>
              </a:spcAft>
              <a:buClr>
                <a:srgbClr val="000000"/>
              </a:buClr>
              <a:buSzPct val="100000"/>
              <a:buFont typeface="Arial" panose="020B0604020202020204" pitchFamily="34" charset="0"/>
              <a:buChar cha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Classroom teacher</a:t>
            </a:r>
          </a:p>
          <a:p>
            <a:pPr marL="257175" indent="-257175">
              <a:spcAft>
                <a:spcPct val="0"/>
              </a:spcAft>
              <a:buClr>
                <a:srgbClr val="000000"/>
              </a:buClr>
              <a:buSzPct val="100000"/>
              <a:buFont typeface="Arial" panose="020B0604020202020204" pitchFamily="34" charset="0"/>
              <a:buChar cha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School psychologist coordinator</a:t>
            </a:r>
          </a:p>
          <a:p>
            <a:pPr marL="257175" indent="-257175">
              <a:spcAft>
                <a:spcPct val="0"/>
              </a:spcAft>
              <a:buClr>
                <a:srgbClr val="000000"/>
              </a:buClr>
              <a:buSzPct val="100000"/>
              <a:buFont typeface="Arial" panose="020B0604020202020204" pitchFamily="34" charset="0"/>
              <a:buChar cha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School counselor</a:t>
            </a:r>
          </a:p>
          <a:p>
            <a:pPr marL="257175" indent="-257175">
              <a:spcAft>
                <a:spcPct val="0"/>
              </a:spcAft>
              <a:buClr>
                <a:srgbClr val="000000"/>
              </a:buClr>
              <a:buSzPct val="100000"/>
              <a:buFont typeface="Arial" panose="020B0604020202020204" pitchFamily="34" charset="0"/>
              <a:buChar char="•"/>
            </a:pP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University researcher</a:t>
            </a:r>
          </a:p>
        </p:txBody>
      </p:sp>
      <p:sp>
        <p:nvSpPr>
          <p:cNvPr id="21508" name="Rectangle 1"/>
          <p:cNvSpPr>
            <a:spLocks noChangeArrowheads="1"/>
          </p:cNvSpPr>
          <p:nvPr/>
        </p:nvSpPr>
        <p:spPr bwMode="auto">
          <a:xfrm>
            <a:off x="4997782" y="6380588"/>
            <a:ext cx="21964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i="1" dirty="0">
                <a:solidFill>
                  <a:schemeClr val="bg1"/>
                </a:solidFill>
                <a:ea typeface="Calibri" panose="020F0502020204030204" pitchFamily="34" charset="0"/>
                <a:cs typeface="Calibri" panose="020F0502020204030204" pitchFamily="34" charset="0"/>
                <a:sym typeface="Calibri" panose="020F0502020204030204" pitchFamily="34" charset="0"/>
              </a:rPr>
              <a:t>Columbia Public Schools, Columbia MO</a:t>
            </a:r>
            <a:endParaRPr lang="en-US" altLang="en-US" sz="1000" i="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157"/>
          <p:cNvSpPr txBox="1">
            <a:spLocks noGrp="1" noChangeArrowheads="1"/>
          </p:cNvSpPr>
          <p:nvPr>
            <p:ph type="ctrTitle"/>
          </p:nvPr>
        </p:nvSpPr>
        <p:spPr bwMode="auto">
          <a:xfrm>
            <a:off x="0" y="691376"/>
            <a:ext cx="12192000" cy="833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4000"/>
              <a:buFont typeface="Calibri" panose="020F0502020204030204" pitchFamily="34" charset="0"/>
              <a:buNone/>
            </a:pPr>
            <a:r>
              <a:rPr lang="en-US" altLang="en-US" sz="5400" dirty="0">
                <a:solidFill>
                  <a:srgbClr val="000000"/>
                </a:solidFill>
                <a:latin typeface="+mn-lt"/>
                <a:ea typeface="Calibri" panose="020F0502020204030204" pitchFamily="34" charset="0"/>
                <a:cs typeface="Calibri" panose="020F0502020204030204" pitchFamily="34" charset="0"/>
                <a:sym typeface="Calibri" panose="020F0502020204030204" pitchFamily="34" charset="0"/>
              </a:rPr>
              <a:t>District Leadership Team Needs…</a:t>
            </a:r>
            <a:endParaRPr lang="en-US" altLang="en-US" sz="8000" dirty="0">
              <a:solidFill>
                <a:srgbClr val="000000"/>
              </a:solidFill>
              <a:latin typeface="+mn-lt"/>
              <a:ea typeface="Calibri" panose="020F0502020204030204" pitchFamily="34" charset="0"/>
              <a:cs typeface="Calibri" panose="020F0502020204030204" pitchFamily="34" charset="0"/>
              <a:sym typeface="Calibri" panose="020F0502020204030204" pitchFamily="34" charset="0"/>
            </a:endParaRPr>
          </a:p>
        </p:txBody>
      </p:sp>
      <p:pic>
        <p:nvPicPr>
          <p:cNvPr id="23554" name="Shape 158"/>
          <p:cNvPicPr preferRelativeResize="0">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1182029" y="1683833"/>
            <a:ext cx="5757256" cy="42911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Shape 159"/>
          <p:cNvSpPr txBox="1">
            <a:spLocks noGrp="1"/>
          </p:cNvSpPr>
          <p:nvPr>
            <p:ph type="body" idx="1"/>
          </p:nvPr>
        </p:nvSpPr>
        <p:spPr>
          <a:xfrm>
            <a:off x="7299907" y="2672765"/>
            <a:ext cx="4602162" cy="2313300"/>
          </a:xfrm>
        </p:spPr>
        <p:txBody>
          <a:bodyPr tIns="45700" bIns="45700">
            <a:noAutofit/>
          </a:bodyPr>
          <a:lstStyle/>
          <a:p>
            <a:pPr marL="214313" indent="-214313" fontAlgn="auto">
              <a:buSzPct val="100000"/>
              <a:defRPr/>
            </a:pPr>
            <a:r>
              <a:rPr lang="en-US" dirty="0">
                <a:latin typeface="+mn-lt"/>
              </a:rPr>
              <a:t>Adequate, sustained funding</a:t>
            </a:r>
            <a:endParaRPr dirty="0">
              <a:latin typeface="+mn-lt"/>
            </a:endParaRPr>
          </a:p>
          <a:p>
            <a:pPr marL="214313" indent="-214313" fontAlgn="auto">
              <a:buSzPct val="100000"/>
              <a:defRPr/>
            </a:pPr>
            <a:r>
              <a:rPr lang="en-US" dirty="0">
                <a:latin typeface="+mn-lt"/>
              </a:rPr>
              <a:t>Ongoing meaningful visibility </a:t>
            </a:r>
            <a:endParaRPr dirty="0">
              <a:latin typeface="+mn-lt"/>
            </a:endParaRPr>
          </a:p>
          <a:p>
            <a:pPr marL="214313" indent="-214313" fontAlgn="auto">
              <a:buSzPct val="100000"/>
              <a:defRPr/>
            </a:pPr>
            <a:r>
              <a:rPr lang="en-US" dirty="0">
                <a:latin typeface="+mn-lt"/>
              </a:rPr>
              <a:t>Political support</a:t>
            </a:r>
            <a:endParaRPr dirty="0">
              <a:latin typeface="+mn-lt"/>
            </a:endParaRPr>
          </a:p>
          <a:p>
            <a:pPr marL="214313" indent="-214313" fontAlgn="auto">
              <a:buSzPct val="100000"/>
              <a:defRPr/>
            </a:pPr>
            <a:r>
              <a:rPr lang="en-US" b="1" u="sng" dirty="0">
                <a:solidFill>
                  <a:schemeClr val="tx1"/>
                </a:solidFill>
                <a:latin typeface="+mn-lt"/>
              </a:rPr>
              <a:t>A </a:t>
            </a:r>
            <a:r>
              <a:rPr lang="en-US" b="1" u="sng" dirty="0">
                <a:latin typeface="+mn-lt"/>
              </a:rPr>
              <a:t>coordinator</a:t>
            </a:r>
            <a:r>
              <a:rPr lang="en-US" dirty="0">
                <a:latin typeface="+mn-lt"/>
              </a:rPr>
              <a:t> </a:t>
            </a:r>
            <a:endParaRPr dirty="0">
              <a:latin typeface="+mn-lt"/>
            </a:endParaRPr>
          </a:p>
        </p:txBody>
      </p:sp>
      <p:cxnSp>
        <p:nvCxnSpPr>
          <p:cNvPr id="7" name="Straight Arrow Connector 6">
            <a:extLst>
              <a:ext uri="{FF2B5EF4-FFF2-40B4-BE49-F238E27FC236}">
                <a16:creationId xmlns:a16="http://schemas.microsoft.com/office/drawing/2014/main" id="{D6EA97EE-1D01-49A9-BB7D-78256A72E1E5}"/>
              </a:ext>
            </a:extLst>
          </p:cNvPr>
          <p:cNvCxnSpPr>
            <a:cxnSpLocks/>
          </p:cNvCxnSpPr>
          <p:nvPr/>
        </p:nvCxnSpPr>
        <p:spPr>
          <a:xfrm>
            <a:off x="2408663" y="1683833"/>
            <a:ext cx="611263" cy="14452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00"/>
                                        <p:tgtEl>
                                          <p:spTgt spid="1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1000"/>
                                        <p:tgtEl>
                                          <p:spTgt spid="1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1000"/>
                                        <p:tgtEl>
                                          <p:spTgt spid="1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1000"/>
                                        <p:tgtEl>
                                          <p:spTgt spid="1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165"/>
          <p:cNvSpPr txBox="1">
            <a:spLocks noGrp="1" noChangeArrowheads="1"/>
          </p:cNvSpPr>
          <p:nvPr>
            <p:ph type="ctrTitle"/>
          </p:nvPr>
        </p:nvSpPr>
        <p:spPr bwMode="auto">
          <a:xfrm>
            <a:off x="0" y="733425"/>
            <a:ext cx="12192000" cy="827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40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Functions Of The PBIS District Coordinator</a:t>
            </a:r>
            <a:endParaRPr lang="en-US" altLang="en-US" sz="80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66" name="Shape 166"/>
          <p:cNvSpPr txBox="1">
            <a:spLocks noGrp="1" noChangeArrowheads="1"/>
          </p:cNvSpPr>
          <p:nvPr>
            <p:ph type="body" idx="1"/>
          </p:nvPr>
        </p:nvSpPr>
        <p:spPr bwMode="auto">
          <a:xfrm>
            <a:off x="702527" y="1446287"/>
            <a:ext cx="5798634" cy="46422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Font typeface="Arial" panose="020B0604020202020204" pitchFamily="34" charset="0"/>
              <a:buChar char="•"/>
            </a:pPr>
            <a:r>
              <a:rPr lang="en-US" altLang="en-US" sz="2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Chair district PBIS team</a:t>
            </a:r>
            <a:endPar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Utilize effective teaming meeting process </a:t>
            </a:r>
          </a:p>
          <a:p>
            <a:pPr marL="228600" indent="-228600">
              <a:spcAft>
                <a:spcPct val="0"/>
              </a:spcAft>
              <a:buClr>
                <a:srgbClr val="000000"/>
              </a:buClr>
              <a:buFont typeface="Arial" panose="020B0604020202020204" pitchFamily="34" charset="0"/>
              <a:buChar char="•"/>
            </a:pPr>
            <a:r>
              <a:rPr lang="en-US" altLang="en-US" sz="2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Coordinate</a:t>
            </a: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Funding, political support, &amp; visibility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Data &amp; evaluation</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training &amp; </a:t>
            </a: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professional development</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With other initiatives</a:t>
            </a:r>
          </a:p>
          <a:p>
            <a:pPr marL="228600" indent="-228600">
              <a:spcAft>
                <a:spcPct val="0"/>
              </a:spcAft>
              <a:buClr>
                <a:srgbClr val="000000"/>
              </a:buClr>
              <a:buFont typeface="Arial" panose="020B0604020202020204" pitchFamily="34" charset="0"/>
              <a:buChar char="•"/>
            </a:pPr>
            <a:r>
              <a:rPr lang="en-US" altLang="en-US" sz="2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Communicate current research</a:t>
            </a:r>
            <a:endPar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67" name="Shape 167"/>
          <p:cNvSpPr txBox="1">
            <a:spLocks noGrp="1" noChangeArrowheads="1"/>
          </p:cNvSpPr>
          <p:nvPr>
            <p:ph type="body" idx="1"/>
          </p:nvPr>
        </p:nvSpPr>
        <p:spPr bwMode="auto">
          <a:xfrm>
            <a:off x="6501161" y="1457474"/>
            <a:ext cx="4984595" cy="46310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Font typeface="Arial" panose="020B0604020202020204" pitchFamily="34" charset="0"/>
              <a:buChar char="•"/>
            </a:pPr>
            <a:r>
              <a:rPr lang="en-US" altLang="en-US" sz="2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Manage</a:t>
            </a: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implementation plan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Budget </a:t>
            </a:r>
          </a:p>
          <a:p>
            <a:pPr marL="228600" indent="-228600">
              <a:spcAft>
                <a:spcPct val="0"/>
              </a:spcAft>
              <a:buClr>
                <a:srgbClr val="000000"/>
              </a:buClr>
              <a:buFont typeface="Arial" panose="020B0604020202020204" pitchFamily="34" charset="0"/>
              <a:buChar char="•"/>
            </a:pPr>
            <a:r>
              <a:rPr lang="en-US" altLang="en-US" sz="2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Provide TA</a:t>
            </a: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Host district-wide meetings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Visit implementing schools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Work with coaches, trainers, teams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Assist coaches/teams with data 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 calcmode="lin" valueType="num">
                                      <p:cBhvr additive="base">
                                        <p:cTn id="7" dur="500" fill="hold"/>
                                        <p:tgtEl>
                                          <p:spTgt spid="1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anim calcmode="lin" valueType="num">
                                      <p:cBhvr additive="base">
                                        <p:cTn id="11" dur="500" fill="hold"/>
                                        <p:tgtEl>
                                          <p:spTgt spid="16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 calcmode="lin" valueType="num">
                                      <p:cBhvr additive="base">
                                        <p:cTn id="17" dur="500" fill="hold"/>
                                        <p:tgtEl>
                                          <p:spTgt spid="16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6">
                                            <p:txEl>
                                              <p:pRg st="3" end="3"/>
                                            </p:txEl>
                                          </p:spTgt>
                                        </p:tgtEl>
                                        <p:attrNameLst>
                                          <p:attrName>style.visibility</p:attrName>
                                        </p:attrNameLst>
                                      </p:cBhvr>
                                      <p:to>
                                        <p:strVal val="visible"/>
                                      </p:to>
                                    </p:set>
                                    <p:anim calcmode="lin" valueType="num">
                                      <p:cBhvr additive="base">
                                        <p:cTn id="21" dur="500" fill="hold"/>
                                        <p:tgtEl>
                                          <p:spTgt spid="16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6">
                                            <p:txEl>
                                              <p:pRg st="4" end="4"/>
                                            </p:txEl>
                                          </p:spTgt>
                                        </p:tgtEl>
                                        <p:attrNameLst>
                                          <p:attrName>style.visibility</p:attrName>
                                        </p:attrNameLst>
                                      </p:cBhvr>
                                      <p:to>
                                        <p:strVal val="visible"/>
                                      </p:to>
                                    </p:set>
                                    <p:anim calcmode="lin" valueType="num">
                                      <p:cBhvr additive="base">
                                        <p:cTn id="25" dur="500" fill="hold"/>
                                        <p:tgtEl>
                                          <p:spTgt spid="1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6">
                                            <p:txEl>
                                              <p:pRg st="5" end="5"/>
                                            </p:txEl>
                                          </p:spTgt>
                                        </p:tgtEl>
                                        <p:attrNameLst>
                                          <p:attrName>style.visibility</p:attrName>
                                        </p:attrNameLst>
                                      </p:cBhvr>
                                      <p:to>
                                        <p:strVal val="visible"/>
                                      </p:to>
                                    </p:set>
                                    <p:anim calcmode="lin" valueType="num">
                                      <p:cBhvr additive="base">
                                        <p:cTn id="29" dur="500" fill="hold"/>
                                        <p:tgtEl>
                                          <p:spTgt spid="16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6">
                                            <p:txEl>
                                              <p:pRg st="6" end="6"/>
                                            </p:txEl>
                                          </p:spTgt>
                                        </p:tgtEl>
                                        <p:attrNameLst>
                                          <p:attrName>style.visibility</p:attrName>
                                        </p:attrNameLst>
                                      </p:cBhvr>
                                      <p:to>
                                        <p:strVal val="visible"/>
                                      </p:to>
                                    </p:set>
                                    <p:anim calcmode="lin" valueType="num">
                                      <p:cBhvr additive="base">
                                        <p:cTn id="33" dur="500" fill="hold"/>
                                        <p:tgtEl>
                                          <p:spTgt spid="16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6">
                                            <p:txEl>
                                              <p:pRg st="7" end="7"/>
                                            </p:txEl>
                                          </p:spTgt>
                                        </p:tgtEl>
                                        <p:attrNameLst>
                                          <p:attrName>style.visibility</p:attrName>
                                        </p:attrNameLst>
                                      </p:cBhvr>
                                      <p:to>
                                        <p:strVal val="visible"/>
                                      </p:to>
                                    </p:set>
                                    <p:anim calcmode="lin" valueType="num">
                                      <p:cBhvr additive="base">
                                        <p:cTn id="39" dur="500" fill="hold"/>
                                        <p:tgtEl>
                                          <p:spTgt spid="16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7">
                                            <p:txEl>
                                              <p:pRg st="0" end="0"/>
                                            </p:txEl>
                                          </p:spTgt>
                                        </p:tgtEl>
                                        <p:attrNameLst>
                                          <p:attrName>style.visibility</p:attrName>
                                        </p:attrNameLst>
                                      </p:cBhvr>
                                      <p:to>
                                        <p:strVal val="visible"/>
                                      </p:to>
                                    </p:set>
                                    <p:anim calcmode="lin" valueType="num">
                                      <p:cBhvr additive="base">
                                        <p:cTn id="45" dur="500" fill="hold"/>
                                        <p:tgtEl>
                                          <p:spTgt spid="167">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7">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7">
                                            <p:txEl>
                                              <p:pRg st="1" end="1"/>
                                            </p:txEl>
                                          </p:spTgt>
                                        </p:tgtEl>
                                        <p:attrNameLst>
                                          <p:attrName>style.visibility</p:attrName>
                                        </p:attrNameLst>
                                      </p:cBhvr>
                                      <p:to>
                                        <p:strVal val="visible"/>
                                      </p:to>
                                    </p:set>
                                    <p:anim calcmode="lin" valueType="num">
                                      <p:cBhvr additive="base">
                                        <p:cTn id="49" dur="500" fill="hold"/>
                                        <p:tgtEl>
                                          <p:spTgt spid="16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7">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7">
                                            <p:txEl>
                                              <p:pRg st="2" end="2"/>
                                            </p:txEl>
                                          </p:spTgt>
                                        </p:tgtEl>
                                        <p:attrNameLst>
                                          <p:attrName>style.visibility</p:attrName>
                                        </p:attrNameLst>
                                      </p:cBhvr>
                                      <p:to>
                                        <p:strVal val="visible"/>
                                      </p:to>
                                    </p:set>
                                    <p:anim calcmode="lin" valueType="num">
                                      <p:cBhvr additive="base">
                                        <p:cTn id="53" dur="500" fill="hold"/>
                                        <p:tgtEl>
                                          <p:spTgt spid="167">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67">
                                            <p:txEl>
                                              <p:pRg st="3" end="3"/>
                                            </p:txEl>
                                          </p:spTgt>
                                        </p:tgtEl>
                                        <p:attrNameLst>
                                          <p:attrName>style.visibility</p:attrName>
                                        </p:attrNameLst>
                                      </p:cBhvr>
                                      <p:to>
                                        <p:strVal val="visible"/>
                                      </p:to>
                                    </p:set>
                                    <p:anim calcmode="lin" valueType="num">
                                      <p:cBhvr additive="base">
                                        <p:cTn id="59" dur="500" fill="hold"/>
                                        <p:tgtEl>
                                          <p:spTgt spid="167">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7">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67">
                                            <p:txEl>
                                              <p:pRg st="4" end="4"/>
                                            </p:txEl>
                                          </p:spTgt>
                                        </p:tgtEl>
                                        <p:attrNameLst>
                                          <p:attrName>style.visibility</p:attrName>
                                        </p:attrNameLst>
                                      </p:cBhvr>
                                      <p:to>
                                        <p:strVal val="visible"/>
                                      </p:to>
                                    </p:set>
                                    <p:anim calcmode="lin" valueType="num">
                                      <p:cBhvr additive="base">
                                        <p:cTn id="63" dur="500" fill="hold"/>
                                        <p:tgtEl>
                                          <p:spTgt spid="167">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67">
                                            <p:txEl>
                                              <p:pRg st="4" end="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67">
                                            <p:txEl>
                                              <p:pRg st="5" end="5"/>
                                            </p:txEl>
                                          </p:spTgt>
                                        </p:tgtEl>
                                        <p:attrNameLst>
                                          <p:attrName>style.visibility</p:attrName>
                                        </p:attrNameLst>
                                      </p:cBhvr>
                                      <p:to>
                                        <p:strVal val="visible"/>
                                      </p:to>
                                    </p:set>
                                    <p:anim calcmode="lin" valueType="num">
                                      <p:cBhvr additive="base">
                                        <p:cTn id="67" dur="500" fill="hold"/>
                                        <p:tgtEl>
                                          <p:spTgt spid="167">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7">
                                            <p:txEl>
                                              <p:pRg st="5" end="5"/>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67">
                                            <p:txEl>
                                              <p:pRg st="6" end="6"/>
                                            </p:txEl>
                                          </p:spTgt>
                                        </p:tgtEl>
                                        <p:attrNameLst>
                                          <p:attrName>style.visibility</p:attrName>
                                        </p:attrNameLst>
                                      </p:cBhvr>
                                      <p:to>
                                        <p:strVal val="visible"/>
                                      </p:to>
                                    </p:set>
                                    <p:anim calcmode="lin" valueType="num">
                                      <p:cBhvr additive="base">
                                        <p:cTn id="71" dur="500" fill="hold"/>
                                        <p:tgtEl>
                                          <p:spTgt spid="167">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67">
                                            <p:txEl>
                                              <p:pRg st="6" end="6"/>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67">
                                            <p:txEl>
                                              <p:pRg st="7" end="7"/>
                                            </p:txEl>
                                          </p:spTgt>
                                        </p:tgtEl>
                                        <p:attrNameLst>
                                          <p:attrName>style.visibility</p:attrName>
                                        </p:attrNameLst>
                                      </p:cBhvr>
                                      <p:to>
                                        <p:strVal val="visible"/>
                                      </p:to>
                                    </p:set>
                                    <p:anim calcmode="lin" valueType="num">
                                      <p:cBhvr additive="base">
                                        <p:cTn id="75" dur="500" fill="hold"/>
                                        <p:tgtEl>
                                          <p:spTgt spid="167">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1118beckyPresentation4" id="{49AE4AB4-8386-E94A-AA7D-5E6917F241C9}" vid="{83144556-D42A-8D44-99FF-B4B1DB6FED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1118beckyPresentation4" id="{49AE4AB4-8386-E94A-AA7D-5E6917F241C9}" vid="{08877A32-1426-A24A-A15D-DD42AE2A5D91}"/>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1118beckyPresentation4" id="{49AE4AB4-8386-E94A-AA7D-5E6917F241C9}" vid="{B528473D-F170-9045-8430-95EC0C1B48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71118beckyPresentation4</Template>
  <TotalTime>519</TotalTime>
  <Words>1729</Words>
  <Application>Microsoft Macintosh PowerPoint</Application>
  <PresentationFormat>Widescreen</PresentationFormat>
  <Paragraphs>180</Paragraphs>
  <Slides>21</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Franklin Gothic</vt:lpstr>
      <vt:lpstr>Times New Roman</vt:lpstr>
      <vt:lpstr>Title</vt:lpstr>
      <vt:lpstr>Office Theme</vt:lpstr>
      <vt:lpstr>Section</vt:lpstr>
      <vt:lpstr>PowerPoint Presentation</vt:lpstr>
      <vt:lpstr>The Context For The Team</vt:lpstr>
      <vt:lpstr>The PBIS District Team</vt:lpstr>
      <vt:lpstr>District Leadership Team Focus</vt:lpstr>
      <vt:lpstr>Who Should Be On The District Team?</vt:lpstr>
      <vt:lpstr>Examples Of Team Members</vt:lpstr>
      <vt:lpstr>Example Of District Leadership Team </vt:lpstr>
      <vt:lpstr>District Leadership Team Needs…</vt:lpstr>
      <vt:lpstr>Functions Of The PBIS District Coordinator</vt:lpstr>
      <vt:lpstr>District Team Responsibilities</vt:lpstr>
      <vt:lpstr>PowerPoint Presentation</vt:lpstr>
      <vt:lpstr>The PBIS District Coach</vt:lpstr>
      <vt:lpstr>Basic Qualifications Of District Coaches</vt:lpstr>
      <vt:lpstr>Responsibilities Of District Coaches</vt:lpstr>
      <vt:lpstr>1. Training</vt:lpstr>
      <vt:lpstr>PowerPoint Presentation</vt:lpstr>
      <vt:lpstr>2. Evaluation</vt:lpstr>
      <vt:lpstr>3. Coordination</vt:lpstr>
      <vt:lpstr>Sample District PBIS  Year-at-a-Glance Guide</vt:lpstr>
      <vt:lpstr>4. Coaching</vt:lpstr>
      <vt:lpstr>Summary Of District Leadership</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CCE</dc:creator>
  <cp:lastModifiedBy>Becky McIver</cp:lastModifiedBy>
  <cp:revision>26</cp:revision>
  <cp:lastPrinted>2018-05-07T15:49:38Z</cp:lastPrinted>
  <dcterms:created xsi:type="dcterms:W3CDTF">2018-07-13T16:17:59Z</dcterms:created>
  <dcterms:modified xsi:type="dcterms:W3CDTF">2021-04-08T16:25:14Z</dcterms:modified>
</cp:coreProperties>
</file>