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54" r:id="rId2"/>
    <p:sldMasterId id="2147483655" r:id="rId3"/>
  </p:sldMasterIdLst>
  <p:notesMasterIdLst>
    <p:notesMasterId r:id="rId41"/>
  </p:notesMasterIdLst>
  <p:sldIdLst>
    <p:sldId id="256" r:id="rId4"/>
    <p:sldId id="257" r:id="rId5"/>
    <p:sldId id="258" r:id="rId6"/>
    <p:sldId id="259" r:id="rId7"/>
    <p:sldId id="292"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munity engagement" initials="" lastIdx="18" clrIdx="0"/>
  <p:cmAuthor id="1" name="becky cezar" initials="bc" lastIdx="3" clrIdx="1">
    <p:extLst>
      <p:ext uri="{19B8F6BF-5375-455C-9EA6-DF929625EA0E}">
        <p15:presenceInfo xmlns:p15="http://schemas.microsoft.com/office/powerpoint/2012/main" userId="389b15f92423bf18" providerId="Windows Live"/>
      </p:ext>
    </p:extLst>
  </p:cmAuthor>
  <p:cmAuthor id="2" name="Rodney Ford (ADE)" initials="RF(" lastIdx="17" clrIdx="2">
    <p:extLst>
      <p:ext uri="{19B8F6BF-5375-455C-9EA6-DF929625EA0E}">
        <p15:presenceInfo xmlns:p15="http://schemas.microsoft.com/office/powerpoint/2012/main" userId="S-1-5-21-2258110698-522341403-3667143834-119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266F866-7ECA-422B-B781-17EE4A029F63}">
  <a:tblStyle styleId="{C266F866-7ECA-422B-B781-17EE4A029F6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4834" autoAdjust="0"/>
  </p:normalViewPr>
  <p:slideViewPr>
    <p:cSldViewPr snapToGrid="0">
      <p:cViewPr varScale="1">
        <p:scale>
          <a:sx n="96" d="100"/>
          <a:sy n="96" d="100"/>
        </p:scale>
        <p:origin x="1704" y="17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81425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this session, we will talk about ways to engage and involve families and others in the community. The main resource for the content in this presentation is the e-book </a:t>
            </a:r>
            <a:r>
              <a:rPr lang="en-US" sz="1200" b="0" i="1" u="none" strike="noStrike" cap="none" dirty="0">
                <a:solidFill>
                  <a:schemeClr val="dk1"/>
                </a:solidFill>
                <a:latin typeface="Calibri"/>
                <a:ea typeface="Calibri"/>
                <a:cs typeface="Calibri"/>
                <a:sym typeface="Calibri"/>
              </a:rPr>
              <a:t>Aligning and Integrating Family Engagement in Positive Behavioral Interventions and Supports (PBIS) - Concepts and Strategies for Families and Schools in Key Contexts</a:t>
            </a:r>
            <a:r>
              <a:rPr lang="en-US" sz="1200" b="0" i="0" u="none" strike="noStrike" cap="none" dirty="0">
                <a:solidFill>
                  <a:schemeClr val="dk1"/>
                </a:solidFill>
                <a:latin typeface="Calibri"/>
                <a:ea typeface="Calibri"/>
                <a:cs typeface="Calibri"/>
                <a:sym typeface="Calibri"/>
              </a:rPr>
              <a:t> (edited by Mark D. </a:t>
            </a:r>
            <a:r>
              <a:rPr lang="en-US" sz="1200" b="0" i="0" u="none" strike="noStrike" cap="none" dirty="0" err="1">
                <a:solidFill>
                  <a:schemeClr val="dk1"/>
                </a:solidFill>
                <a:latin typeface="Calibri"/>
                <a:ea typeface="Calibri"/>
                <a:cs typeface="Calibri"/>
                <a:sym typeface="Calibri"/>
              </a:rPr>
              <a:t>Weist</a:t>
            </a:r>
            <a:r>
              <a:rPr lang="en-US" sz="1200" b="0" i="0" u="none" strike="noStrike" cap="none" dirty="0">
                <a:solidFill>
                  <a:schemeClr val="dk1"/>
                </a:solidFill>
                <a:latin typeface="Calibri"/>
                <a:ea typeface="Calibri"/>
                <a:cs typeface="Calibri"/>
                <a:sym typeface="Calibri"/>
              </a:rPr>
              <a:t>, S. Andrew </a:t>
            </a:r>
            <a:r>
              <a:rPr lang="en-US" sz="1200" b="0" i="0" u="none" strike="noStrike" cap="none" dirty="0" err="1">
                <a:solidFill>
                  <a:schemeClr val="dk1"/>
                </a:solidFill>
                <a:latin typeface="Calibri"/>
                <a:ea typeface="Calibri"/>
                <a:cs typeface="Calibri"/>
                <a:sym typeface="Calibri"/>
              </a:rPr>
              <a:t>Garbacz</a:t>
            </a:r>
            <a:r>
              <a:rPr lang="en-US" sz="1200" b="0" i="0" u="none" strike="noStrike" cap="none" dirty="0">
                <a:solidFill>
                  <a:schemeClr val="dk1"/>
                </a:solidFill>
                <a:latin typeface="Calibri"/>
                <a:ea typeface="Calibri"/>
                <a:cs typeface="Calibri"/>
                <a:sym typeface="Calibri"/>
              </a:rPr>
              <a:t>, Kathleen Lynne Lane, and Don Kincaid and supported by the Technical Assistance Center for PBIS, funded by the Office of Special Education Programs).</a:t>
            </a:r>
            <a:endParaRPr dirty="0"/>
          </a:p>
        </p:txBody>
      </p:sp>
      <p:sp>
        <p:nvSpPr>
          <p:cNvPr id="60" name="Google Shape;60;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173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is PBIS logic applied to family engagement. According</a:t>
            </a:r>
            <a:r>
              <a:rPr lang="en-US" sz="1200" b="0" i="0" u="none" strike="noStrike" cap="none" baseline="0" dirty="0">
                <a:solidFill>
                  <a:schemeClr val="dk1"/>
                </a:solidFill>
                <a:latin typeface="Calibri"/>
                <a:ea typeface="Calibri"/>
                <a:cs typeface="Calibri"/>
                <a:sym typeface="Calibri"/>
              </a:rPr>
              <a:t> to</a:t>
            </a:r>
            <a:r>
              <a:rPr lang="en-US" sz="1200" b="0" i="0" u="none" strike="noStrike" cap="none" dirty="0">
                <a:solidFill>
                  <a:schemeClr val="dk1"/>
                </a:solidFill>
                <a:latin typeface="Calibri"/>
                <a:ea typeface="Calibri"/>
                <a:cs typeface="Calibri"/>
                <a:sym typeface="Calibri"/>
              </a:rPr>
              <a:t> pbis.org: “The primary focus on engaging families at the universal level is to build ‘awareness’ of the school’s behavioral expectations, teaching strategies and supports. A secondary focus on engaging families at the universal level is to ‘involve’ families in the PBIS (Positive Behavioral Interventions and Supports) development and implementation process. While less of an emphasis, family ‘supports’ are also addressed at the universal level of implementation.”</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Teach </a:t>
            </a:r>
            <a:r>
              <a:rPr lang="en-US" sz="1200" b="0" i="0" u="none" strike="noStrike" cap="none" baseline="0" dirty="0">
                <a:solidFill>
                  <a:schemeClr val="dk1"/>
                </a:solidFill>
                <a:latin typeface="Calibri"/>
                <a:ea typeface="Calibri"/>
                <a:cs typeface="Calibri"/>
                <a:sym typeface="Calibri"/>
              </a:rPr>
              <a:t>families what students are being taught so they can share common expected behaviors and/or outcomes. Sending home a behavioral matrix of school-wide expected behaviors helps families understand what is being taught.</a:t>
            </a:r>
            <a:endParaRPr sz="1200" b="0" i="0" u="none" strike="noStrike" cap="none" dirty="0">
              <a:solidFill>
                <a:schemeClr val="dk1"/>
              </a:solidFill>
              <a:latin typeface="Calibri"/>
              <a:ea typeface="Calibri"/>
              <a:cs typeface="Calibri"/>
              <a:sym typeface="Calibri"/>
            </a:endParaRPr>
          </a:p>
        </p:txBody>
      </p:sp>
      <p:sp>
        <p:nvSpPr>
          <p:cNvPr id="127" name="Google Shape;127;p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22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(From Michigan Dept. of Ed Collaborating for Success Parent Engagement Toolkit.) Just like with PBIS, before starting something new, evaluate what you are already doing and see what can be used or adapted to fit within PBIS. From there, develop goals for family engagement, strategies for reaching those goals, and then specific action steps with responsibilities identified and assigned. </a:t>
            </a:r>
            <a:r>
              <a:rPr lang="en-US" sz="1200" b="0" i="0" u="none" strike="noStrike" cap="none" dirty="0">
                <a:solidFill>
                  <a:schemeClr val="dk1"/>
                </a:solidFill>
                <a:latin typeface="Calibri"/>
                <a:sym typeface="Calibri"/>
              </a:rPr>
              <a:t>It</a:t>
            </a:r>
            <a:r>
              <a:rPr lang="en-US" sz="1200" b="0" i="0" u="none" strike="noStrike" cap="none" baseline="0" dirty="0">
                <a:solidFill>
                  <a:schemeClr val="dk1"/>
                </a:solidFill>
                <a:latin typeface="Calibri"/>
                <a:sym typeface="Calibri"/>
              </a:rPr>
              <a:t> is important to include families throughout the development process. </a:t>
            </a:r>
            <a:r>
              <a:rPr lang="en-US" sz="1200" b="0" i="0" u="none" strike="noStrike" cap="none" dirty="0">
                <a:solidFill>
                  <a:schemeClr val="dk1"/>
                </a:solidFill>
                <a:latin typeface="Calibri"/>
                <a:ea typeface="Calibri"/>
                <a:cs typeface="Calibri"/>
                <a:sym typeface="Calibri"/>
              </a:rPr>
              <a:t>Again, with PBIS we always use data-based decision making. Monitor progress with your action steps and revise as needed. Then, do periodic evaluation to see if you are meeting or approaching your goals and consider revising or updating strategies and action steps.</a:t>
            </a:r>
          </a:p>
        </p:txBody>
      </p:sp>
      <p:sp>
        <p:nvSpPr>
          <p:cNvPr id="134" name="Google Shape;134;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248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Marion Community Unit School District 2 in Marion, IL went through the process of building capacity for family engagement in their district. Upon assessing their current status, they felt they needed to change their focus from family involvement to family engagement, so they started by defining family engagement. They also sent out a survey to assess needs of families.</a:t>
            </a:r>
            <a:endParaRPr dirty="0"/>
          </a:p>
        </p:txBody>
      </p:sp>
      <p:sp>
        <p:nvSpPr>
          <p:cNvPr id="141" name="Google Shape;141;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8601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Trainer Notes</a:t>
            </a:r>
            <a:r>
              <a:rPr lang="en-US" sz="1200" b="0" i="0" u="none" strike="noStrike" cap="none"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Marion CUSD2 then created this “triangle” during their process. It shows their plan/strategies for engaging families using the PBIS three</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tiered model.</a:t>
            </a:r>
            <a:endParaRPr dirty="0"/>
          </a:p>
        </p:txBody>
      </p:sp>
      <p:sp>
        <p:nvSpPr>
          <p:cNvPr id="149" name="Google Shape;149;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3690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examples of steps schools can take to engage families.</a:t>
            </a:r>
            <a:r>
              <a:rPr lang="en-US" sz="1200" b="0" i="0" u="none" strike="noStrike" cap="none" baseline="0" dirty="0">
                <a:solidFill>
                  <a:schemeClr val="dk1"/>
                </a:solidFill>
                <a:latin typeface="Calibri"/>
                <a:ea typeface="Calibri"/>
                <a:cs typeface="Calibri"/>
                <a:sym typeface="Calibri"/>
              </a:rPr>
              <a:t> The school can s</a:t>
            </a:r>
            <a:r>
              <a:rPr lang="en-US" sz="1200" b="0" i="0" u="none" strike="noStrike" cap="none" dirty="0">
                <a:solidFill>
                  <a:schemeClr val="dk1"/>
                </a:solidFill>
                <a:latin typeface="Calibri"/>
                <a:ea typeface="Calibri"/>
                <a:cs typeface="Calibri"/>
                <a:sym typeface="Calibri"/>
              </a:rPr>
              <a:t>chedule family events focused on introducing expectations, show progress on outcomes,</a:t>
            </a:r>
            <a:r>
              <a:rPr lang="en-US" sz="1200" b="0" i="0" u="none" strike="noStrike" cap="none" baseline="0" dirty="0">
                <a:solidFill>
                  <a:schemeClr val="dk1"/>
                </a:solidFill>
                <a:latin typeface="Calibri"/>
                <a:ea typeface="Calibri"/>
                <a:cs typeface="Calibri"/>
                <a:sym typeface="Calibri"/>
              </a:rPr>
              <a:t> and provide volunteer activities, such as</a:t>
            </a:r>
            <a:r>
              <a:rPr lang="en-US" sz="1200" b="0" i="0" u="none" strike="noStrike" cap="none" dirty="0">
                <a:solidFill>
                  <a:schemeClr val="dk1"/>
                </a:solidFill>
                <a:latin typeface="Calibri"/>
                <a:ea typeface="Calibri"/>
                <a:cs typeface="Calibri"/>
                <a:sym typeface="Calibri"/>
              </a:rPr>
              <a:t> writing form letters to request free samples from local businesses to reinforce students for positive behavior.</a:t>
            </a:r>
            <a:endParaRPr dirty="0"/>
          </a:p>
        </p:txBody>
      </p:sp>
      <p:sp>
        <p:nvSpPr>
          <p:cNvPr id="156" name="Google Shape;156;p1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2886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None/>
            </a:pPr>
            <a:r>
              <a:rPr lang="en-US" sz="1200" b="0" i="0" u="sng" strike="noStrike" cap="none" dirty="0">
                <a:solidFill>
                  <a:schemeClr val="dk1"/>
                </a:solidFill>
                <a:latin typeface="Calibri"/>
                <a:ea typeface="Calibri"/>
                <a:cs typeface="Calibri"/>
                <a:sym typeface="Calibri"/>
              </a:rPr>
              <a:t>Assist family</a:t>
            </a:r>
            <a:r>
              <a:rPr lang="en-US" sz="1200" b="0" i="0" u="sng" strike="noStrike" cap="none" baseline="0" dirty="0">
                <a:solidFill>
                  <a:schemeClr val="dk1"/>
                </a:solidFill>
                <a:latin typeface="Calibri"/>
                <a:ea typeface="Calibri"/>
                <a:cs typeface="Calibri"/>
                <a:sym typeface="Calibri"/>
              </a:rPr>
              <a:t> member</a:t>
            </a:r>
            <a:r>
              <a:rPr lang="en-US" sz="1200" b="0" i="0" u="sng" strike="noStrike" cap="none" dirty="0">
                <a:solidFill>
                  <a:schemeClr val="dk1"/>
                </a:solidFill>
                <a:latin typeface="Calibri"/>
                <a:ea typeface="Calibri"/>
                <a:cs typeface="Calibri"/>
                <a:sym typeface="Calibri"/>
              </a:rPr>
              <a:t>s </a:t>
            </a:r>
            <a:r>
              <a:rPr lang="en-US" sz="1200" b="0" i="0" u="none" strike="noStrike" cap="none" dirty="0">
                <a:solidFill>
                  <a:schemeClr val="dk1"/>
                </a:solidFill>
                <a:latin typeface="Calibri"/>
                <a:ea typeface="Calibri"/>
                <a:cs typeface="Calibri"/>
                <a:sym typeface="Calibri"/>
              </a:rPr>
              <a:t>in blending PBIS into daily routines.</a:t>
            </a:r>
            <a:r>
              <a:rPr lang="en-US" sz="1200" b="0" i="0" u="none" strike="noStrike" cap="none" baseline="0" dirty="0">
                <a:solidFill>
                  <a:schemeClr val="dk1"/>
                </a:solidFill>
                <a:latin typeface="Calibri"/>
                <a:ea typeface="Calibri"/>
                <a:cs typeface="Calibri"/>
                <a:sym typeface="Calibri"/>
              </a:rPr>
              <a:t> </a:t>
            </a:r>
            <a:r>
              <a:rPr lang="en-US" sz="1200" b="0" i="0" u="sng" strike="noStrike" cap="none" dirty="0">
                <a:solidFill>
                  <a:schemeClr val="dk1"/>
                </a:solidFill>
                <a:latin typeface="Calibri"/>
                <a:ea typeface="Calibri"/>
                <a:cs typeface="Calibri"/>
                <a:sym typeface="Calibri"/>
              </a:rPr>
              <a:t>Train family</a:t>
            </a:r>
            <a:r>
              <a:rPr lang="en-US" sz="1200" b="0" i="0" u="sng" strike="noStrike" cap="none" baseline="0" dirty="0">
                <a:solidFill>
                  <a:schemeClr val="dk1"/>
                </a:solidFill>
                <a:latin typeface="Calibri"/>
                <a:ea typeface="Calibri"/>
                <a:cs typeface="Calibri"/>
                <a:sym typeface="Calibri"/>
              </a:rPr>
              <a:t> member</a:t>
            </a:r>
            <a:r>
              <a:rPr lang="en-US" sz="1200" b="0" i="0" u="sng" strike="noStrike" cap="none" dirty="0">
                <a:solidFill>
                  <a:schemeClr val="dk1"/>
                </a:solidFill>
                <a:latin typeface="Calibri"/>
                <a:ea typeface="Calibri"/>
                <a:cs typeface="Calibri"/>
                <a:sym typeface="Calibri"/>
              </a:rPr>
              <a:t>s</a:t>
            </a:r>
            <a:r>
              <a:rPr lang="en-US" sz="1200" b="0" i="0" u="none" strike="noStrike" cap="none" dirty="0">
                <a:solidFill>
                  <a:schemeClr val="dk1"/>
                </a:solidFill>
                <a:latin typeface="Calibri"/>
                <a:ea typeface="Calibri"/>
                <a:cs typeface="Calibri"/>
                <a:sym typeface="Calibri"/>
              </a:rPr>
              <a:t> and ask them to wear “ask me about PBIS” buttons.</a:t>
            </a:r>
            <a:r>
              <a:rPr lang="en-US" sz="1200" b="0" i="0" u="none" strike="noStrike" cap="none" baseline="0" dirty="0">
                <a:solidFill>
                  <a:schemeClr val="dk1"/>
                </a:solidFill>
                <a:latin typeface="Calibri"/>
                <a:ea typeface="Calibri"/>
                <a:cs typeface="Calibri"/>
                <a:sym typeface="Calibri"/>
              </a:rPr>
              <a:t> </a:t>
            </a:r>
            <a:r>
              <a:rPr lang="en-US" sz="1200" b="0" i="0" u="sng" strike="noStrike" cap="none" dirty="0">
                <a:solidFill>
                  <a:schemeClr val="dk1"/>
                </a:solidFill>
                <a:latin typeface="Calibri"/>
                <a:ea typeface="Calibri"/>
                <a:cs typeface="Calibri"/>
                <a:sym typeface="Calibri"/>
              </a:rPr>
              <a:t>Work together with families </a:t>
            </a:r>
            <a:r>
              <a:rPr lang="en-US" sz="1200" b="0" i="0" u="none" strike="noStrike" cap="none" dirty="0">
                <a:solidFill>
                  <a:schemeClr val="dk1"/>
                </a:solidFill>
                <a:latin typeface="Calibri"/>
                <a:ea typeface="Calibri"/>
                <a:cs typeface="Calibri"/>
                <a:sym typeface="Calibri"/>
              </a:rPr>
              <a:t>to incorporate PBIS into the IEP.</a:t>
            </a:r>
            <a:endParaRPr dirty="0"/>
          </a:p>
        </p:txBody>
      </p:sp>
      <p:sp>
        <p:nvSpPr>
          <p:cNvPr id="164" name="Google Shape;164;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5029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br>
              <a:rPr lang="en-US" sz="1200" b="0" i="0" u="none" strike="noStrike" cap="none" dirty="0">
                <a:solidFill>
                  <a:schemeClr val="dk1"/>
                </a:solidFill>
                <a:latin typeface="Calibri"/>
                <a:ea typeface="Calibri"/>
                <a:cs typeface="Calibri"/>
                <a:sym typeface="Calibri"/>
              </a:rPr>
            </a:br>
            <a:r>
              <a:rPr lang="en-US" sz="1200" b="0" i="0" u="none" strike="noStrike" cap="none" dirty="0">
                <a:solidFill>
                  <a:schemeClr val="dk1"/>
                </a:solidFill>
                <a:latin typeface="Calibri"/>
                <a:ea typeface="Calibri"/>
                <a:cs typeface="Calibri"/>
                <a:sym typeface="Calibri"/>
              </a:rPr>
              <a:t>This is an example of a matrix that</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 Tennessee school developed for families to use at home with students. This is from the Tennessee Behavior Support Project’s July 2017 guide “Including Families and Communities in your School’s RTI2-B Framework”.</a:t>
            </a:r>
            <a:r>
              <a:rPr lang="en-US" sz="1200" b="0" i="0" u="none" strike="noStrike" cap="none" baseline="0" dirty="0">
                <a:solidFill>
                  <a:schemeClr val="dk1"/>
                </a:solidFill>
                <a:latin typeface="Calibri"/>
                <a:ea typeface="Calibri"/>
                <a:cs typeface="Calibri"/>
                <a:sym typeface="Calibri"/>
              </a:rPr>
              <a:t> It can be accessed at: </a:t>
            </a:r>
            <a:r>
              <a:rPr lang="en-US" sz="1200" b="0" i="0" u="none" strike="noStrike" cap="none" dirty="0">
                <a:solidFill>
                  <a:schemeClr val="dk1"/>
                </a:solidFill>
                <a:latin typeface="Calibri"/>
                <a:ea typeface="Calibri"/>
                <a:cs typeface="Calibri"/>
                <a:sym typeface="Calibri"/>
              </a:rPr>
              <a:t>https://vkc.mc.vanderbilt.edu/assets/files/resources/tbisfamilycommunity.pdf.</a:t>
            </a:r>
            <a:endParaRPr dirty="0"/>
          </a:p>
        </p:txBody>
      </p:sp>
      <p:sp>
        <p:nvSpPr>
          <p:cNvPr id="172" name="Google Shape;172;p1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904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Some families respond better to more personal outreach (e.g., phone calls, emails, even other families reaching out to them), as opposed to flyers sent home with students. Language barriers may be more extensive than you think. Some families are not very literate in their native language. Get to know families and their preferences,</a:t>
            </a:r>
            <a:r>
              <a:rPr lang="en-US" sz="1200" b="0" i="0" u="none" strike="noStrike" cap="none" baseline="0" dirty="0">
                <a:solidFill>
                  <a:schemeClr val="dk1"/>
                </a:solidFill>
                <a:latin typeface="Calibri"/>
                <a:ea typeface="Calibri"/>
                <a:cs typeface="Calibri"/>
                <a:sym typeface="Calibri"/>
              </a:rPr>
              <a:t> a</a:t>
            </a:r>
            <a:r>
              <a:rPr lang="en-US" sz="1200" b="0" i="0" u="none" strike="noStrike" cap="none" dirty="0">
                <a:solidFill>
                  <a:schemeClr val="dk1"/>
                </a:solidFill>
                <a:latin typeface="Calibri"/>
                <a:ea typeface="Calibri"/>
                <a:cs typeface="Calibri"/>
                <a:sym typeface="Calibri"/>
              </a:rPr>
              <a:t>nd don’t assume families know acronyms or understand terms that educational professionals use regularly. Families may not have had good past experiences with education or may not think they have anything to contribute. Invite them to offer input and help plan activities. This will also ensure that school activities more accurately reflect the community and its various cultures. Also, offer families educational opportunities</a:t>
            </a:r>
            <a:r>
              <a:rPr lang="en-US" sz="1200" b="0" i="0" u="none" strike="noStrike" cap="none" baseline="0" dirty="0">
                <a:solidFill>
                  <a:schemeClr val="dk1"/>
                </a:solidFill>
                <a:latin typeface="Calibri"/>
                <a:ea typeface="Calibri"/>
                <a:cs typeface="Calibri"/>
                <a:sym typeface="Calibri"/>
              </a:rPr>
              <a:t> on</a:t>
            </a:r>
            <a:r>
              <a:rPr lang="en-US" sz="1200" b="0" i="0" u="none" strike="noStrike" cap="none" dirty="0">
                <a:solidFill>
                  <a:schemeClr val="dk1"/>
                </a:solidFill>
                <a:latin typeface="Calibri"/>
                <a:ea typeface="Calibri"/>
                <a:cs typeface="Calibri"/>
                <a:sym typeface="Calibri"/>
              </a:rPr>
              <a:t> academic topics, child development, etc. and invite them to help in the classroom. It could be helpful to talk about cultural and linguistic responsivity.</a:t>
            </a:r>
            <a:endParaRPr sz="1200" b="0" i="0" u="none" strike="noStrike" cap="none" dirty="0">
              <a:solidFill>
                <a:schemeClr val="dk1"/>
              </a:solidFill>
              <a:latin typeface="Calibri"/>
              <a:ea typeface="Calibri"/>
              <a:cs typeface="Calibri"/>
              <a:sym typeface="Calibri"/>
            </a:endParaRPr>
          </a:p>
        </p:txBody>
      </p:sp>
      <p:sp>
        <p:nvSpPr>
          <p:cNvPr id="179" name="Google Shape;179;p1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5673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Follow up the annual parent-teacher conference with regular communications with families. Know how to get information translated into the languages of your students' families. Consider student-led</a:t>
            </a:r>
            <a:r>
              <a:rPr lang="en-US" sz="1200" b="0" i="0" u="none" strike="noStrike" cap="none" baseline="0" dirty="0">
                <a:solidFill>
                  <a:schemeClr val="dk1"/>
                </a:solidFill>
                <a:latin typeface="Calibri"/>
                <a:ea typeface="Calibri"/>
                <a:cs typeface="Calibri"/>
                <a:sym typeface="Calibri"/>
              </a:rPr>
              <a:t> conferences with families, especially at the secondary level. </a:t>
            </a:r>
            <a:r>
              <a:rPr lang="en-US" sz="1200" b="0" i="0" u="none" strike="noStrike" cap="none" dirty="0">
                <a:solidFill>
                  <a:schemeClr val="dk1"/>
                </a:solidFill>
                <a:latin typeface="Calibri"/>
                <a:ea typeface="Calibri"/>
                <a:cs typeface="Calibri"/>
                <a:sym typeface="Calibri"/>
              </a:rPr>
              <a:t>Consider families who do not read well and arrange for phone calls in their native language. Every week or every month, send home folders of student work for family’s review and comment. Have a regular schedule to send home useful notices, memos, or newsletters. Respect family’s perspective on their child's abilities and progress. They know their own child in a different setting than you do. Expect to disagree once in a while and embrace the opportunity to see things from a new point of view.</a:t>
            </a:r>
            <a:endParaRPr dirty="0"/>
          </a:p>
        </p:txBody>
      </p:sp>
      <p:sp>
        <p:nvSpPr>
          <p:cNvPr id="186" name="Google Shape;186;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277938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Help those who work with families take different perspectives on situations by discussing hypothetical cases from different family members’ points of view. Ask staff to evaluate their own assumptions and beliefs about the families with whom they work. Develop staff communication skills. Aid staff in understanding research on families and the theoretical rationale for the program. Provide staff time to process with others difficult conversations or situations.</a:t>
            </a:r>
            <a:endParaRPr dirty="0"/>
          </a:p>
        </p:txBody>
      </p:sp>
      <p:sp>
        <p:nvSpPr>
          <p:cNvPr id="194" name="Google Shape;194;p1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8697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We will discuss the benefits of involving families and ways to communicate with, and engage, families and other community members.</a:t>
            </a:r>
            <a:endParaRPr dirty="0"/>
          </a:p>
        </p:txBody>
      </p:sp>
      <p:sp>
        <p:nvSpPr>
          <p:cNvPr id="67" name="Google Shape;67;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7079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Get to know families. Remove as many barriers as possible for family meetings.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Recruit families through face-to-face visits. Hold meetings for families during nontraditional hours, including weekends and evenings. Visit families in community locations. Provide transportation, infant care, and meals at meetings.</a:t>
            </a:r>
            <a:endParaRPr dirty="0"/>
          </a:p>
        </p:txBody>
      </p:sp>
      <p:sp>
        <p:nvSpPr>
          <p:cNvPr id="203" name="Google Shape;203;p19: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3799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2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Get to know the community in which your school is located. Understand the culture of the community.</a:t>
            </a:r>
            <a:endParaRPr dirty="0"/>
          </a:p>
        </p:txBody>
      </p:sp>
      <p:sp>
        <p:nvSpPr>
          <p:cNvPr id="211" name="Google Shape;211;p2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6815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2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Make sure families know about and are involved with PBIS. Give information, but also collect information.</a:t>
            </a:r>
            <a:endParaRPr dirty="0"/>
          </a:p>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Calibri"/>
                <a:ea typeface="Calibri"/>
                <a:cs typeface="Calibri"/>
                <a:sym typeface="Calibri"/>
              </a:rPr>
              <a:t> </a:t>
            </a:r>
            <a:endParaRPr dirty="0"/>
          </a:p>
        </p:txBody>
      </p:sp>
      <p:sp>
        <p:nvSpPr>
          <p:cNvPr id="219" name="Google Shape;219;p2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8440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2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Make families feel welcome and make things convenient for them.</a:t>
            </a:r>
            <a:endParaRPr dirty="0"/>
          </a:p>
        </p:txBody>
      </p:sp>
      <p:sp>
        <p:nvSpPr>
          <p:cNvPr id="227" name="Google Shape;227;p2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12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2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These</a:t>
            </a:r>
            <a:r>
              <a:rPr lang="en-US" sz="1200" b="0" i="0" u="none" strike="noStrike" cap="none" baseline="0" dirty="0">
                <a:solidFill>
                  <a:schemeClr val="dk1"/>
                </a:solidFill>
                <a:latin typeface="Calibri"/>
                <a:ea typeface="Calibri"/>
                <a:cs typeface="Calibri"/>
                <a:sym typeface="Calibri"/>
              </a:rPr>
              <a:t> are s</a:t>
            </a:r>
            <a:r>
              <a:rPr lang="en-US" sz="1200" b="0" i="0" u="none" strike="noStrike" cap="none" dirty="0">
                <a:solidFill>
                  <a:schemeClr val="dk1"/>
                </a:solidFill>
                <a:latin typeface="Calibri"/>
                <a:ea typeface="Calibri"/>
                <a:cs typeface="Calibri"/>
                <a:sym typeface="Calibri"/>
              </a:rPr>
              <a:t>ome ideas for retaining family support and involvement with PBIS. Send regular notes home about PBIS developed by families for families. Send home thank you notes for supporting PBIS in schools. (These can be sent to families and/or staff and teachers.) Hold a PBIS day at your school that is planned and coordinated by families. Recruit families to develop displays around the school related to PBIS (e.g. PBIS student of the week, month, etc.).</a:t>
            </a:r>
            <a:endParaRPr sz="1200" b="0" i="0" u="none" strike="noStrike" cap="none" dirty="0">
              <a:solidFill>
                <a:schemeClr val="dk1"/>
              </a:solidFill>
              <a:latin typeface="Calibri"/>
              <a:ea typeface="Calibri"/>
              <a:cs typeface="Calibri"/>
              <a:sym typeface="Calibri"/>
            </a:endParaRPr>
          </a:p>
        </p:txBody>
      </p:sp>
      <p:sp>
        <p:nvSpPr>
          <p:cNvPr id="234" name="Google Shape;234;p2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4709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Here are some ideas for reaching out to families and communities about PBIS.</a:t>
            </a:r>
            <a:endParaRPr dirty="0"/>
          </a:p>
        </p:txBody>
      </p:sp>
      <p:sp>
        <p:nvSpPr>
          <p:cNvPr id="243" name="Google Shape;243;p2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0437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 </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These</a:t>
            </a:r>
            <a:r>
              <a:rPr lang="en-US" sz="1200" b="0" i="0" u="none" strike="noStrike" cap="none" baseline="0" dirty="0">
                <a:solidFill>
                  <a:schemeClr val="dk1"/>
                </a:solidFill>
                <a:latin typeface="Calibri"/>
                <a:ea typeface="Calibri"/>
                <a:cs typeface="Calibri"/>
                <a:sym typeface="Calibri"/>
              </a:rPr>
              <a:t> are s</a:t>
            </a:r>
            <a:r>
              <a:rPr lang="en-US" sz="1200" b="0" i="0" u="none" strike="noStrike" cap="none" dirty="0">
                <a:solidFill>
                  <a:schemeClr val="dk1"/>
                </a:solidFill>
                <a:latin typeface="Calibri"/>
                <a:ea typeface="Calibri"/>
                <a:cs typeface="Calibri"/>
                <a:sym typeface="Calibri"/>
              </a:rPr>
              <a:t>ome more ideas for including families in PBIS activities. Set up a PBIS table during parent-teacher conferences to give info on expectations, what you’re teaching, acknowledgements, events, etc. Create PBIS family resources. These could include things, such as a behavior management “Tip of the Month” or “Five Ways a Day” to reinforce good behavior in the home. Have PBIS</a:t>
            </a:r>
            <a:r>
              <a:rPr lang="en-US" sz="1200" b="0" i="0" u="none" strike="noStrike" cap="none" baseline="0" dirty="0">
                <a:solidFill>
                  <a:schemeClr val="dk1"/>
                </a:solidFill>
                <a:latin typeface="Calibri"/>
                <a:ea typeface="Calibri"/>
                <a:cs typeface="Calibri"/>
                <a:sym typeface="Calibri"/>
              </a:rPr>
              <a:t> celebrations and upcoming events posted in the office or near the entrance of the school. </a:t>
            </a:r>
            <a:r>
              <a:rPr lang="en-US" sz="1200" b="0" i="0" u="none" strike="noStrike" cap="none" dirty="0">
                <a:solidFill>
                  <a:schemeClr val="dk1"/>
                </a:solidFill>
                <a:latin typeface="Calibri"/>
                <a:ea typeface="Calibri"/>
                <a:cs typeface="Calibri"/>
                <a:sym typeface="Calibri"/>
              </a:rPr>
              <a:t>Develop a PBIS family calendar to keep families up to date about current events, goals, challenges, etc.</a:t>
            </a:r>
            <a:endParaRPr sz="1200" b="0" i="0" u="none" strike="noStrike" cap="none" dirty="0">
              <a:solidFill>
                <a:schemeClr val="dk1"/>
              </a:solidFill>
              <a:latin typeface="Calibri"/>
              <a:ea typeface="Calibri"/>
              <a:cs typeface="Calibri"/>
              <a:sym typeface="Calibri"/>
            </a:endParaRPr>
          </a:p>
        </p:txBody>
      </p:sp>
      <p:sp>
        <p:nvSpPr>
          <p:cNvPr id="255" name="Google Shape;255;p2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8201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Family engagement </a:t>
            </a:r>
            <a:r>
              <a:rPr lang="en-US" sz="1200" b="1" i="0" u="sng" strike="noStrike" cap="none" dirty="0">
                <a:solidFill>
                  <a:schemeClr val="dk1"/>
                </a:solidFill>
                <a:latin typeface="Calibri"/>
                <a:ea typeface="Calibri"/>
                <a:cs typeface="Calibri"/>
                <a:sym typeface="Calibri"/>
              </a:rPr>
              <a:t>clearly promotes academic success and graduation</a:t>
            </a:r>
            <a:r>
              <a:rPr lang="en-US" sz="1200" b="0" i="0" u="none" strike="noStrike" cap="none" dirty="0">
                <a:solidFill>
                  <a:schemeClr val="dk1"/>
                </a:solidFill>
                <a:latin typeface="Calibri"/>
                <a:ea typeface="Calibri"/>
                <a:cs typeface="Calibri"/>
                <a:sym typeface="Calibri"/>
              </a:rPr>
              <a:t>, yet typically declines in the high school years.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Family engagement efforts at the high school level will be more effective when there is a clear vision for and commitment to meaningful family engagement that is communicated by the district leadership team. Schools should provide a range of opportunities for families to participate, invite families to collaborate, and encourage families to contribute.</a:t>
            </a:r>
            <a:endParaRPr dirty="0"/>
          </a:p>
        </p:txBody>
      </p:sp>
      <p:sp>
        <p:nvSpPr>
          <p:cNvPr id="263" name="Google Shape;263;p2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4767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70" name="Google Shape;270;p2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344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 great way to inform potential partnerships is to distribute annual surveys to community members to identify interests, talents, and volunteer availability. A community member could give local insight to the team and take PBIS and school information back into the community.</a:t>
            </a:r>
            <a:endParaRPr dirty="0"/>
          </a:p>
        </p:txBody>
      </p:sp>
      <p:sp>
        <p:nvSpPr>
          <p:cNvPr id="277" name="Google Shape;277;p2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336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Through family engagement, schools and families work together towards better outcomes for students. Engagement is also required in IDEA.</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It’s important to involve families</a:t>
            </a:r>
            <a:r>
              <a:rPr lang="en-US" sz="1200" b="0" i="0" u="none" strike="noStrike" cap="none" baseline="0" dirty="0">
                <a:solidFill>
                  <a:schemeClr val="dk1"/>
                </a:solidFill>
                <a:latin typeface="Calibri"/>
                <a:ea typeface="Calibri"/>
                <a:cs typeface="Calibri"/>
                <a:sym typeface="Calibri"/>
              </a:rPr>
              <a:t> in the process of “how” school and family engagement can happen to ensure trust and open communication. Citation: https://www.pbis.org/family/family-partnership</a:t>
            </a:r>
            <a:endParaRPr sz="1200" b="0" i="0" u="none" strike="noStrike" cap="none" dirty="0">
              <a:solidFill>
                <a:schemeClr val="dk1"/>
              </a:solidFill>
              <a:latin typeface="Calibri"/>
              <a:ea typeface="Calibri"/>
              <a:cs typeface="Calibri"/>
              <a:sym typeface="Calibri"/>
            </a:endParaRPr>
          </a:p>
        </p:txBody>
      </p:sp>
      <p:sp>
        <p:nvSpPr>
          <p:cNvPr id="74" name="Google Shape;74;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74537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9: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283" name="Google Shape;283;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22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0: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289" name="Google Shape;289;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53729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3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Be sure to show appreciation – acknowledgement</a:t>
            </a:r>
            <a:r>
              <a:rPr lang="en-US" sz="1200" b="0" i="0" u="none" strike="noStrike" cap="none" baseline="0" dirty="0">
                <a:solidFill>
                  <a:schemeClr val="dk1"/>
                </a:solidFill>
                <a:latin typeface="Calibri"/>
                <a:ea typeface="Calibri"/>
                <a:cs typeface="Calibri"/>
                <a:sym typeface="Calibri"/>
              </a:rPr>
              <a:t> and</a:t>
            </a:r>
            <a:r>
              <a:rPr lang="en-US" sz="1200" b="0" i="0" u="none" strike="noStrike" cap="none" dirty="0">
                <a:solidFill>
                  <a:schemeClr val="dk1"/>
                </a:solidFill>
                <a:latin typeface="Calibri"/>
                <a:ea typeface="Calibri"/>
                <a:cs typeface="Calibri"/>
                <a:sym typeface="Calibri"/>
              </a:rPr>
              <a:t> recognition – to families and community members that participate and donate time and resources. </a:t>
            </a:r>
            <a:r>
              <a:rPr lang="en-US" sz="1200" b="1" i="0" u="none" strike="noStrike" cap="none" dirty="0">
                <a:solidFill>
                  <a:schemeClr val="dk1"/>
                </a:solidFill>
                <a:latin typeface="Calibri"/>
                <a:ea typeface="Calibri"/>
                <a:cs typeface="Calibri"/>
                <a:sym typeface="Calibri"/>
              </a:rPr>
              <a:t>Examples:</a:t>
            </a:r>
            <a:r>
              <a:rPr lang="en-US" sz="1200" b="0" i="0" u="none" strike="noStrike" cap="none" dirty="0">
                <a:solidFill>
                  <a:schemeClr val="dk1"/>
                </a:solidFill>
                <a:latin typeface="Calibri"/>
                <a:ea typeface="Calibri"/>
                <a:cs typeface="Calibri"/>
                <a:sym typeface="Calibri"/>
              </a:rPr>
              <a:t> Family representative recognizes students, staff, and teachers for reinforcing behavioral expectations (at team meetings individuals can be identified who are exhibiting the behaviors that support PBIS in your school). Schools can show their appreciation by simply making sure that everyone feels welcome when walking into the building. Schools could create banners for businesses that help with fundraising, which is a great way to advertise the business and the school’s plan. They could also host a raffle at a family night or recognize involved family and community members in their school newsletter, on their websites, or on social media.</a:t>
            </a:r>
            <a:endParaRPr dirty="0"/>
          </a:p>
        </p:txBody>
      </p:sp>
      <p:sp>
        <p:nvSpPr>
          <p:cNvPr id="296" name="Google Shape;296;p3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5864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2: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303" name="Google Shape;303;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2643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TFI is an important tool in the PBIS implementation process. It can be used in the development stage and then used in an ongoing manner to ensure all core features are in place. The TFI highlights each critical component of PBIS. Section 1.11 covers student, family and community involvement.</a:t>
            </a:r>
            <a:endParaRPr dirty="0"/>
          </a:p>
        </p:txBody>
      </p:sp>
      <p:sp>
        <p:nvSpPr>
          <p:cNvPr id="310" name="Google Shape;310;p3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7599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4: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spcBef>
                <a:spcPts val="0"/>
              </a:spcBef>
              <a:spcAft>
                <a:spcPts val="0"/>
              </a:spcAft>
              <a:buNone/>
            </a:pPr>
            <a:endParaRPr/>
          </a:p>
        </p:txBody>
      </p:sp>
      <p:sp>
        <p:nvSpPr>
          <p:cNvPr id="316" name="Google Shape;316;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9778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3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26" name="Google Shape;326;p3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7035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33" name="Google Shape;333;p3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1489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distinction between involvement and engagement is important. Involvement implies doing to, whereas engagement implies doing with. The term family engagement indicates a shared and continuous responsibility for student achievement and learning that occurs across multiple settings. Staff and leaders who serve youth are acknowledging that “experts” telling youth and families what they should be doing is not working. There is a paradigm shift emerging; research is showing that when equal partnerships are in place among children, youth, families, staff, and leaders that serve youth, positive educational, health, mental health, social and occupational outcomes for youth are promoted. Adapted from: https://www.michigan.gov/documents/mde/what_does_it_mean_to_be_engaged_or_involved_370138_7.pdf</a:t>
            </a:r>
            <a:endParaRPr dirty="0"/>
          </a:p>
        </p:txBody>
      </p:sp>
      <p:sp>
        <p:nvSpPr>
          <p:cNvPr id="84" name="Google Shape;84;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474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Font typeface="Arial" panose="020B0604020202020204" pitchFamily="34" charset="0"/>
              <a:buNone/>
            </a:pPr>
            <a:r>
              <a:rPr lang="en-US" sz="1200" b="0" i="0" u="none" strike="noStrike" cap="none" dirty="0">
                <a:solidFill>
                  <a:schemeClr val="dk1"/>
                </a:solidFill>
                <a:latin typeface="Calibri"/>
                <a:ea typeface="Calibri"/>
                <a:cs typeface="Calibri"/>
                <a:sym typeface="Calibri"/>
              </a:rPr>
              <a:t>The distinction between involvement and engagement is important. Involvement implies doing to, whereas engagement implies doing with. The term family engagement indicates a shared and continuous responsibility for student achievement and learning that occurs across multiple settings.</a:t>
            </a:r>
            <a:r>
              <a:rPr lang="en-US" sz="1200" b="0" i="0" u="none" strike="noStrike" cap="none" baseline="0" dirty="0">
                <a:solidFill>
                  <a:schemeClr val="dk1"/>
                </a:solidFill>
                <a:latin typeface="Calibri"/>
                <a:ea typeface="Calibri"/>
                <a:cs typeface="Calibri"/>
                <a:sym typeface="Calibri"/>
              </a:rPr>
              <a:t> </a:t>
            </a:r>
            <a:r>
              <a:rPr lang="en-US" sz="1200" b="0" i="0" u="none" strike="noStrike" cap="none" dirty="0">
                <a:solidFill>
                  <a:schemeClr val="dk1"/>
                </a:solidFill>
                <a:latin typeface="Calibri"/>
                <a:ea typeface="Calibri"/>
                <a:cs typeface="Calibri"/>
                <a:sym typeface="Calibri"/>
              </a:rPr>
              <a:t>Staff and leaders who serve youth are acknowledging that “experts” telling youth and families what they should be doing is not working. There is a paradigm shift emerging; research is showing that when equal partnerships are in place among children, youth, families, staff, and leaders that serve youth, positive educational, health, mental health, social and occupational outcomes for youth are promoted. Adapted from: https://www.michigan.gov/documents/mde/what_does_it_mean_to_be_engaged_or_involved_370138_7.pdf</a:t>
            </a:r>
            <a:endParaRPr dirty="0"/>
          </a:p>
        </p:txBody>
      </p:sp>
      <p:sp>
        <p:nvSpPr>
          <p:cNvPr id="84" name="Google Shape;84;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891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latin typeface="Calibri"/>
                <a:ea typeface="Calibri"/>
                <a:cs typeface="Calibri"/>
                <a:sym typeface="Calibri"/>
              </a:rPr>
              <a:t>School, family, and community partnerships should help families have a clear idea of what their children are learning and doing at school. They should help families feel more empowered to help their children be more successful. Book recommendation: </a:t>
            </a:r>
            <a:r>
              <a:rPr lang="en-US" sz="1200" dirty="0">
                <a:solidFill>
                  <a:schemeClr val="bg1"/>
                </a:solidFill>
                <a:latin typeface="Calibri"/>
                <a:ea typeface="Calibri"/>
                <a:cs typeface="Calibri"/>
                <a:sym typeface="Calibri"/>
              </a:rPr>
              <a:t>Henderson, </a:t>
            </a:r>
            <a:r>
              <a:rPr lang="en-US" sz="1200" dirty="0" err="1">
                <a:solidFill>
                  <a:schemeClr val="bg1"/>
                </a:solidFill>
                <a:latin typeface="Calibri"/>
                <a:ea typeface="Calibri"/>
                <a:cs typeface="Calibri"/>
                <a:sym typeface="Calibri"/>
              </a:rPr>
              <a:t>Mapp</a:t>
            </a:r>
            <a:r>
              <a:rPr lang="en-US" sz="1200" dirty="0">
                <a:solidFill>
                  <a:schemeClr val="bg1"/>
                </a:solidFill>
                <a:latin typeface="Calibri"/>
                <a:ea typeface="Calibri"/>
                <a:cs typeface="Calibri"/>
                <a:sym typeface="Calibri"/>
              </a:rPr>
              <a:t>, et al. </a:t>
            </a:r>
            <a:r>
              <a:rPr lang="en-US" sz="1200" i="1" dirty="0">
                <a:solidFill>
                  <a:schemeClr val="bg1"/>
                </a:solidFill>
                <a:latin typeface="Calibri"/>
                <a:ea typeface="Calibri"/>
                <a:cs typeface="Calibri"/>
                <a:sym typeface="Calibri"/>
              </a:rPr>
              <a:t>Beyond the Bake Sale: The Essential Guide to Family-School Partnerships</a:t>
            </a:r>
            <a:r>
              <a:rPr lang="en-US" sz="1200" dirty="0">
                <a:solidFill>
                  <a:schemeClr val="bg1"/>
                </a:solidFill>
                <a:latin typeface="Calibri"/>
                <a:ea typeface="Calibri"/>
                <a:cs typeface="Calibri"/>
                <a:sym typeface="Calibri"/>
              </a:rPr>
              <a:t>. The New Press, 2007</a:t>
            </a:r>
            <a:endParaRPr lang="en-US" sz="1200" dirty="0">
              <a:solidFill>
                <a:schemeClr val="bg1"/>
              </a:solidFill>
            </a:endParaRPr>
          </a:p>
        </p:txBody>
      </p:sp>
      <p:sp>
        <p:nvSpPr>
          <p:cNvPr id="91" name="Google Shape;91;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486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(From the National PTA survey.) When families are involved, students exhibit more positive attitudes and behaviors. When students report feeling support from both home and school, they have more self-confidence, feel school is more important, and they tend to do better in school. Student at-risk behaviors, such as alcohol use, violence, and other anti-social behaviors decrease as family involvement increases.</a:t>
            </a:r>
            <a:endParaRPr dirty="0"/>
          </a:p>
        </p:txBody>
      </p:sp>
      <p:sp>
        <p:nvSpPr>
          <p:cNvPr id="101" name="Google Shape;101;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7257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 </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Teachers and schools benefit from family engagement</a:t>
            </a:r>
            <a:r>
              <a:rPr lang="en-US" sz="1200" b="0" i="0" u="none" strike="noStrike" cap="none" baseline="0" dirty="0">
                <a:solidFill>
                  <a:schemeClr val="dk1"/>
                </a:solidFill>
                <a:latin typeface="Calibri"/>
                <a:ea typeface="Calibri"/>
                <a:cs typeface="Calibri"/>
                <a:sym typeface="Calibri"/>
              </a:rPr>
              <a:t> through g</a:t>
            </a:r>
            <a:r>
              <a:rPr lang="en-US" sz="1200" b="0" i="0" u="none" strike="noStrike" cap="none" dirty="0">
                <a:solidFill>
                  <a:schemeClr val="dk1"/>
                </a:solidFill>
                <a:latin typeface="Calibri"/>
                <a:ea typeface="Calibri"/>
                <a:cs typeface="Calibri"/>
                <a:sym typeface="Calibri"/>
              </a:rPr>
              <a:t>reater job satisfaction, higher ratings of teaching skills from families </a:t>
            </a:r>
            <a:r>
              <a:rPr lang="en-US" sz="1200" b="0" i="0" u="sng" strike="noStrike" cap="none" dirty="0">
                <a:solidFill>
                  <a:schemeClr val="dk1"/>
                </a:solidFill>
                <a:latin typeface="Calibri"/>
                <a:ea typeface="Calibri"/>
                <a:cs typeface="Calibri"/>
                <a:sym typeface="Calibri"/>
              </a:rPr>
              <a:t>and</a:t>
            </a:r>
            <a:r>
              <a:rPr lang="en-US" sz="1200" b="0" i="0" u="none" strike="noStrike" cap="none" dirty="0">
                <a:solidFill>
                  <a:schemeClr val="dk1"/>
                </a:solidFill>
                <a:latin typeface="Calibri"/>
                <a:ea typeface="Calibri"/>
                <a:cs typeface="Calibri"/>
                <a:sym typeface="Calibri"/>
              </a:rPr>
              <a:t> principals, higher ratings of school effectiveness,</a:t>
            </a:r>
            <a:r>
              <a:rPr lang="en-US" sz="1200" b="0" i="0" u="none" strike="noStrike" cap="none" baseline="0" dirty="0">
                <a:solidFill>
                  <a:schemeClr val="dk1"/>
                </a:solidFill>
                <a:latin typeface="Calibri"/>
                <a:ea typeface="Calibri"/>
                <a:cs typeface="Calibri"/>
                <a:sym typeface="Calibri"/>
              </a:rPr>
              <a:t> and i</a:t>
            </a:r>
            <a:r>
              <a:rPr lang="en-US" sz="1200" b="0" i="0" u="none" strike="noStrike" cap="none" dirty="0">
                <a:solidFill>
                  <a:schemeClr val="dk1"/>
                </a:solidFill>
                <a:latin typeface="Calibri"/>
                <a:ea typeface="Calibri"/>
                <a:cs typeface="Calibri"/>
                <a:sym typeface="Calibri"/>
              </a:rPr>
              <a:t>mproved classroom behavior through increased knowledge of children’s family, cultural, and community contexts. </a:t>
            </a:r>
            <a:r>
              <a:rPr lang="en-US" dirty="0"/>
              <a:t>Citation: https://www.pbis.org/family/family-partnership</a:t>
            </a:r>
            <a:endParaRPr dirty="0"/>
          </a:p>
        </p:txBody>
      </p:sp>
      <p:sp>
        <p:nvSpPr>
          <p:cNvPr id="111" name="Google Shape;111;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3689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Trainer Notes: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Review – we’re leading into applying PBIS logic to family engagement.</a:t>
            </a:r>
            <a:endParaRPr dirty="0"/>
          </a:p>
        </p:txBody>
      </p:sp>
      <p:sp>
        <p:nvSpPr>
          <p:cNvPr id="120" name="Google Shape;120;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2100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
        <p:cNvGrpSpPr/>
        <p:nvPr/>
      </p:nvGrpSpPr>
      <p:grpSpPr>
        <a:xfrm>
          <a:off x="0" y="0"/>
          <a:ext cx="0" cy="0"/>
          <a:chOff x="0" y="0"/>
          <a:chExt cx="0" cy="0"/>
        </a:xfrm>
      </p:grpSpPr>
      <p:sp>
        <p:nvSpPr>
          <p:cNvPr id="16" name="Google Shape;16;p2"/>
          <p:cNvSpPr/>
          <p:nvPr/>
        </p:nvSpPr>
        <p:spPr>
          <a:xfrm>
            <a:off x="0" y="6169795"/>
            <a:ext cx="12192000" cy="688205"/>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txBox="1">
            <a:spLocks noGrp="1"/>
          </p:cNvSpPr>
          <p:nvPr>
            <p:ph type="title"/>
          </p:nvPr>
        </p:nvSpPr>
        <p:spPr>
          <a:xfrm>
            <a:off x="1774439" y="2277053"/>
            <a:ext cx="8956713"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9" name="Google Shape;19;p2" descr="C:\Users\amerten\Downloads\RTI Arkansas Logo (2).png"/>
          <p:cNvPicPr preferRelativeResize="0"/>
          <p:nvPr/>
        </p:nvPicPr>
        <p:blipFill rotWithShape="1">
          <a:blip r:embed="rId2">
            <a:alphaModFix/>
          </a:blip>
          <a:srcRect/>
          <a:stretch/>
        </p:blipFill>
        <p:spPr>
          <a:xfrm>
            <a:off x="2011152" y="416709"/>
            <a:ext cx="8483285" cy="1647660"/>
          </a:xfrm>
          <a:prstGeom prst="rect">
            <a:avLst/>
          </a:prstGeom>
          <a:noFill/>
          <a:ln>
            <a:noFill/>
          </a:ln>
        </p:spPr>
      </p:pic>
      <p:pic>
        <p:nvPicPr>
          <p:cNvPr id="20" name="Google Shape;20;p2" descr="cid:image002.png@01D16AFF.B10E1570"/>
          <p:cNvPicPr preferRelativeResize="0"/>
          <p:nvPr/>
        </p:nvPicPr>
        <p:blipFill rotWithShape="1">
          <a:blip r:embed="rId3">
            <a:alphaModFix/>
          </a:blip>
          <a:srcRect b="19822"/>
          <a:stretch/>
        </p:blipFill>
        <p:spPr>
          <a:xfrm>
            <a:off x="328100" y="6191295"/>
            <a:ext cx="952526" cy="661892"/>
          </a:xfrm>
          <a:prstGeom prst="rect">
            <a:avLst/>
          </a:prstGeom>
          <a:solidFill>
            <a:schemeClr val="lt1"/>
          </a:solidFill>
          <a:ln>
            <a:noFill/>
          </a:ln>
        </p:spPr>
      </p:pic>
      <p:pic>
        <p:nvPicPr>
          <p:cNvPr id="21" name="Google Shape;21;p2"/>
          <p:cNvPicPr preferRelativeResize="0"/>
          <p:nvPr/>
        </p:nvPicPr>
        <p:blipFill rotWithShape="1">
          <a:blip r:embed="rId4">
            <a:alphaModFix/>
          </a:blip>
          <a:srcRect/>
          <a:stretch/>
        </p:blipFill>
        <p:spPr>
          <a:xfrm>
            <a:off x="8955514" y="6266371"/>
            <a:ext cx="3077845" cy="474980"/>
          </a:xfrm>
          <a:prstGeom prst="rect">
            <a:avLst/>
          </a:prstGeom>
          <a:solidFill>
            <a:schemeClr val="lt1"/>
          </a:solidFill>
          <a:ln>
            <a:noFill/>
          </a:ln>
        </p:spPr>
      </p:pic>
      <p:sp>
        <p:nvSpPr>
          <p:cNvPr id="22" name="Google Shape;22;p2"/>
          <p:cNvSpPr/>
          <p:nvPr/>
        </p:nvSpPr>
        <p:spPr>
          <a:xfrm>
            <a:off x="0" y="6085417"/>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a:off x="0" y="177500"/>
            <a:ext cx="12192000" cy="9563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76561" y="4053441"/>
            <a:ext cx="6238875" cy="158115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3"/>
        <p:cNvGrpSpPr/>
        <p:nvPr/>
      </p:nvGrpSpPr>
      <p:grpSpPr>
        <a:xfrm>
          <a:off x="0" y="0"/>
          <a:ext cx="0" cy="0"/>
          <a:chOff x="0" y="0"/>
          <a:chExt cx="0" cy="0"/>
        </a:xfrm>
      </p:grpSpPr>
      <p:sp>
        <p:nvSpPr>
          <p:cNvPr id="34" name="Google Shape;34;p4"/>
          <p:cNvSpPr txBox="1">
            <a:spLocks noGrp="1"/>
          </p:cNvSpPr>
          <p:nvPr>
            <p:ph type="ctrTitle"/>
          </p:nvPr>
        </p:nvSpPr>
        <p:spPr>
          <a:xfrm>
            <a:off x="1416424" y="315540"/>
            <a:ext cx="9144000" cy="12712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4"/>
          <p:cNvSpPr txBox="1">
            <a:spLocks noGrp="1"/>
          </p:cNvSpPr>
          <p:nvPr>
            <p:ph type="body" idx="1"/>
          </p:nvPr>
        </p:nvSpPr>
        <p:spPr>
          <a:xfrm>
            <a:off x="1416050" y="1917700"/>
            <a:ext cx="9144000" cy="3325813"/>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696598" y="365125"/>
            <a:ext cx="8956713"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6"/>
          <p:cNvSpPr txBox="1">
            <a:spLocks noGrp="1"/>
          </p:cNvSpPr>
          <p:nvPr>
            <p:ph type="dt" idx="10"/>
          </p:nvPr>
        </p:nvSpPr>
        <p:spPr>
          <a:xfrm>
            <a:off x="838200" y="6356350"/>
            <a:ext cx="3276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648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chemeClr val="accent3"/>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8077200" y="6356350"/>
            <a:ext cx="3276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accent3"/>
                </a:solidFill>
                <a:latin typeface="Calibri"/>
                <a:ea typeface="Calibri"/>
                <a:cs typeface="Calibri"/>
                <a:sym typeface="Calibri"/>
              </a:defRPr>
            </a:lvl1pPr>
            <a:lvl2pPr marL="0" marR="0" lvl="1" indent="0" algn="r" rtl="0">
              <a:spcBef>
                <a:spcPts val="0"/>
              </a:spcBef>
              <a:buNone/>
              <a:defRPr sz="1200">
                <a:solidFill>
                  <a:schemeClr val="accent3"/>
                </a:solidFill>
                <a:latin typeface="Calibri"/>
                <a:ea typeface="Calibri"/>
                <a:cs typeface="Calibri"/>
                <a:sym typeface="Calibri"/>
              </a:defRPr>
            </a:lvl2pPr>
            <a:lvl3pPr marL="0" marR="0" lvl="2" indent="0" algn="r" rtl="0">
              <a:spcBef>
                <a:spcPts val="0"/>
              </a:spcBef>
              <a:buNone/>
              <a:defRPr sz="1200">
                <a:solidFill>
                  <a:schemeClr val="accent3"/>
                </a:solidFill>
                <a:latin typeface="Calibri"/>
                <a:ea typeface="Calibri"/>
                <a:cs typeface="Calibri"/>
                <a:sym typeface="Calibri"/>
              </a:defRPr>
            </a:lvl3pPr>
            <a:lvl4pPr marL="0" marR="0" lvl="3" indent="0" algn="r" rtl="0">
              <a:spcBef>
                <a:spcPts val="0"/>
              </a:spcBef>
              <a:buNone/>
              <a:defRPr sz="1200">
                <a:solidFill>
                  <a:schemeClr val="accent3"/>
                </a:solidFill>
                <a:latin typeface="Calibri"/>
                <a:ea typeface="Calibri"/>
                <a:cs typeface="Calibri"/>
                <a:sym typeface="Calibri"/>
              </a:defRPr>
            </a:lvl4pPr>
            <a:lvl5pPr marL="0" marR="0" lvl="4" indent="0" algn="r" rtl="0">
              <a:spcBef>
                <a:spcPts val="0"/>
              </a:spcBef>
              <a:buNone/>
              <a:defRPr sz="1200">
                <a:solidFill>
                  <a:schemeClr val="accent3"/>
                </a:solidFill>
                <a:latin typeface="Calibri"/>
                <a:ea typeface="Calibri"/>
                <a:cs typeface="Calibri"/>
                <a:sym typeface="Calibri"/>
              </a:defRPr>
            </a:lvl5pPr>
            <a:lvl6pPr marL="0" marR="0" lvl="5" indent="0" algn="r" rtl="0">
              <a:spcBef>
                <a:spcPts val="0"/>
              </a:spcBef>
              <a:buNone/>
              <a:defRPr sz="1200">
                <a:solidFill>
                  <a:schemeClr val="accent3"/>
                </a:solidFill>
                <a:latin typeface="Calibri"/>
                <a:ea typeface="Calibri"/>
                <a:cs typeface="Calibri"/>
                <a:sym typeface="Calibri"/>
              </a:defRPr>
            </a:lvl6pPr>
            <a:lvl7pPr marL="0" marR="0" lvl="6" indent="0" algn="r" rtl="0">
              <a:spcBef>
                <a:spcPts val="0"/>
              </a:spcBef>
              <a:buNone/>
              <a:defRPr sz="1200">
                <a:solidFill>
                  <a:schemeClr val="accent3"/>
                </a:solidFill>
                <a:latin typeface="Calibri"/>
                <a:ea typeface="Calibri"/>
                <a:cs typeface="Calibri"/>
                <a:sym typeface="Calibri"/>
              </a:defRPr>
            </a:lvl7pPr>
            <a:lvl8pPr marL="0" marR="0" lvl="7" indent="0" algn="r" rtl="0">
              <a:spcBef>
                <a:spcPts val="0"/>
              </a:spcBef>
              <a:buNone/>
              <a:defRPr sz="1200">
                <a:solidFill>
                  <a:schemeClr val="accent3"/>
                </a:solidFill>
                <a:latin typeface="Calibri"/>
                <a:ea typeface="Calibri"/>
                <a:cs typeface="Calibri"/>
                <a:sym typeface="Calibri"/>
              </a:defRPr>
            </a:lvl8pPr>
            <a:lvl9pPr marL="0" marR="0" lvl="8" indent="0" algn="r" rtl="0">
              <a:spcBef>
                <a:spcPts val="0"/>
              </a:spcBef>
              <a:buNone/>
              <a:defRPr sz="1200">
                <a:solidFill>
                  <a:schemeClr val="accent3"/>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gradFill>
          <a:gsLst>
            <a:gs pos="0">
              <a:srgbClr val="2E4489"/>
            </a:gs>
            <a:gs pos="39000">
              <a:srgbClr val="2E4489"/>
            </a:gs>
            <a:gs pos="55000">
              <a:srgbClr val="30569A"/>
            </a:gs>
            <a:gs pos="70000">
              <a:srgbClr val="3966B6"/>
            </a:gs>
            <a:gs pos="85000">
              <a:srgbClr val="2E75B5"/>
            </a:gs>
            <a:gs pos="100000">
              <a:srgbClr val="2E75B5"/>
            </a:gs>
          </a:gsLst>
          <a:lin ang="9000000" scaled="0"/>
        </a:gradFill>
        <a:effectLst/>
      </p:bgPr>
    </p:bg>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82267" y="2535448"/>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 name="Google Shape;52;p8"/>
          <p:cNvSpPr/>
          <p:nvPr/>
        </p:nvSpPr>
        <p:spPr>
          <a:xfrm>
            <a:off x="0" y="5830784"/>
            <a:ext cx="12192000" cy="10272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3" name="Google Shape;53;p8"/>
          <p:cNvPicPr preferRelativeResize="0"/>
          <p:nvPr/>
        </p:nvPicPr>
        <p:blipFill rotWithShape="1">
          <a:blip r:embed="rId2">
            <a:alphaModFix/>
          </a:blip>
          <a:srcRect/>
          <a:stretch/>
        </p:blipFill>
        <p:spPr>
          <a:xfrm>
            <a:off x="8880271" y="6151904"/>
            <a:ext cx="3077845" cy="474980"/>
          </a:xfrm>
          <a:prstGeom prst="rect">
            <a:avLst/>
          </a:prstGeom>
          <a:noFill/>
          <a:ln>
            <a:noFill/>
          </a:ln>
        </p:spPr>
      </p:pic>
      <p:pic>
        <p:nvPicPr>
          <p:cNvPr id="54" name="Google Shape;54;p8" descr="C:\Users\amerten\Downloads\RTI Arkansas Logo (2).png"/>
          <p:cNvPicPr preferRelativeResize="0"/>
          <p:nvPr/>
        </p:nvPicPr>
        <p:blipFill rotWithShape="1">
          <a:blip r:embed="rId3">
            <a:alphaModFix/>
          </a:blip>
          <a:srcRect/>
          <a:stretch/>
        </p:blipFill>
        <p:spPr>
          <a:xfrm>
            <a:off x="271786" y="6178381"/>
            <a:ext cx="2377440" cy="422025"/>
          </a:xfrm>
          <a:prstGeom prst="rect">
            <a:avLst/>
          </a:prstGeom>
          <a:noFill/>
          <a:ln>
            <a:noFill/>
          </a:ln>
        </p:spPr>
      </p:pic>
      <p:pic>
        <p:nvPicPr>
          <p:cNvPr id="55" name="Google Shape;55;p8" descr="cid:image002.png@01D16AFF.B10E1570"/>
          <p:cNvPicPr preferRelativeResize="0"/>
          <p:nvPr/>
        </p:nvPicPr>
        <p:blipFill rotWithShape="1">
          <a:blip r:embed="rId4">
            <a:alphaModFix/>
          </a:blip>
          <a:srcRect/>
          <a:stretch/>
        </p:blipFill>
        <p:spPr>
          <a:xfrm>
            <a:off x="5298452" y="5891797"/>
            <a:ext cx="1361212" cy="1179717"/>
          </a:xfrm>
          <a:prstGeom prst="rect">
            <a:avLst/>
          </a:prstGeom>
          <a:noFill/>
          <a:ln>
            <a:noFill/>
          </a:ln>
        </p:spPr>
      </p:pic>
      <p:sp>
        <p:nvSpPr>
          <p:cNvPr id="56" name="Google Shape;56;p8"/>
          <p:cNvSpPr/>
          <p:nvPr/>
        </p:nvSpPr>
        <p:spPr>
          <a:xfrm>
            <a:off x="0" y="5755413"/>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
          <p:cNvSpPr/>
          <p:nvPr/>
        </p:nvSpPr>
        <p:spPr>
          <a:xfrm>
            <a:off x="0" y="6126497"/>
            <a:ext cx="12192000" cy="73150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3"/>
          <p:cNvSpPr/>
          <p:nvPr/>
        </p:nvSpPr>
        <p:spPr>
          <a:xfrm>
            <a:off x="0" y="6073542"/>
            <a:ext cx="12192000" cy="105878"/>
          </a:xfrm>
          <a:prstGeom prst="rect">
            <a:avLst/>
          </a:prstGeom>
          <a:solidFill>
            <a:srgbClr val="7476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 name="Google Shape;28;p3" descr="cid:image002.png@01D16AFF.B10E1570"/>
          <p:cNvPicPr preferRelativeResize="0"/>
          <p:nvPr/>
        </p:nvPicPr>
        <p:blipFill rotWithShape="1">
          <a:blip r:embed="rId5">
            <a:alphaModFix/>
          </a:blip>
          <a:srcRect b="19232"/>
          <a:stretch/>
        </p:blipFill>
        <p:spPr>
          <a:xfrm>
            <a:off x="380010" y="6179420"/>
            <a:ext cx="959872" cy="671896"/>
          </a:xfrm>
          <a:prstGeom prst="rect">
            <a:avLst/>
          </a:prstGeom>
          <a:solidFill>
            <a:schemeClr val="lt1"/>
          </a:solidFill>
          <a:ln>
            <a:noFill/>
          </a:ln>
        </p:spPr>
      </p:pic>
      <p:sp>
        <p:nvSpPr>
          <p:cNvPr id="29" name="Google Shape;29;p3"/>
          <p:cNvSpPr/>
          <p:nvPr/>
        </p:nvSpPr>
        <p:spPr>
          <a:xfrm>
            <a:off x="0" y="-27529"/>
            <a:ext cx="12192000" cy="204933"/>
          </a:xfrm>
          <a:prstGeom prst="rect">
            <a:avLst/>
          </a:prstGeom>
          <a:solidFill>
            <a:srgbClr val="2E44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a:off x="0" y="177500"/>
            <a:ext cx="12192000" cy="9880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 name="Google Shape;31;p3" descr="C:\Users\amerten\Downloads\RTI Arkansas Logo (2).png"/>
          <p:cNvPicPr preferRelativeResize="0"/>
          <p:nvPr/>
        </p:nvPicPr>
        <p:blipFill rotWithShape="1">
          <a:blip r:embed="rId6">
            <a:alphaModFix/>
          </a:blip>
          <a:srcRect/>
          <a:stretch/>
        </p:blipFill>
        <p:spPr>
          <a:xfrm>
            <a:off x="9590494" y="340264"/>
            <a:ext cx="2377440" cy="422025"/>
          </a:xfrm>
          <a:prstGeom prst="rect">
            <a:avLst/>
          </a:prstGeom>
          <a:noFill/>
          <a:ln>
            <a:noFill/>
          </a:ln>
        </p:spPr>
      </p:pic>
      <p:pic>
        <p:nvPicPr>
          <p:cNvPr id="32" name="Google Shape;32;p3"/>
          <p:cNvPicPr preferRelativeResize="0"/>
          <p:nvPr/>
        </p:nvPicPr>
        <p:blipFill rotWithShape="1">
          <a:blip r:embed="rId7">
            <a:alphaModFix/>
          </a:blip>
          <a:srcRect/>
          <a:stretch/>
        </p:blipFill>
        <p:spPr>
          <a:xfrm>
            <a:off x="8890089" y="6254758"/>
            <a:ext cx="3077845" cy="474980"/>
          </a:xfrm>
          <a:prstGeom prst="rect">
            <a:avLst/>
          </a:prstGeom>
          <a:solidFill>
            <a:schemeClr val="lt1"/>
          </a:solid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bis.org/Common/Cms/files/pbisresources/Family%20Engagement%20in%20PBIS.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michigan.gov/documents/mde/4a._Final_Toolkit_without_bookmarks_370151_7.pdf" TargetMode="External"/><Relationship Id="rId5" Type="http://schemas.openxmlformats.org/officeDocument/2006/relationships/hyperlink" Target="https://vkc.mc.vanderbilt.edu/assets/files/resources/tbisfamilycommunity.pdf" TargetMode="External"/><Relationship Id="rId4" Type="http://schemas.openxmlformats.org/officeDocument/2006/relationships/hyperlink" Target="https://y4y.ed.gov/tools/#famil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0" y="2145323"/>
            <a:ext cx="12191999" cy="173501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6600"/>
              <a:buFont typeface="Calibri"/>
              <a:buNone/>
            </a:pPr>
            <a:r>
              <a:rPr lang="en-US" sz="6000" b="0" i="0" u="none" strike="noStrike" cap="none" dirty="0">
                <a:solidFill>
                  <a:schemeClr val="dk1"/>
                </a:solidFill>
                <a:latin typeface="Calibri"/>
                <a:ea typeface="Calibri"/>
                <a:cs typeface="Calibri"/>
                <a:sym typeface="Calibri"/>
              </a:rPr>
              <a:t>Family and Community Engagement</a:t>
            </a:r>
            <a:endParaRPr sz="4000" dirty="0"/>
          </a:p>
        </p:txBody>
      </p:sp>
      <p:sp>
        <p:nvSpPr>
          <p:cNvPr id="4" name="TextBox 3"/>
          <p:cNvSpPr txBox="1"/>
          <p:nvPr/>
        </p:nvSpPr>
        <p:spPr>
          <a:xfrm>
            <a:off x="3748012" y="6400800"/>
            <a:ext cx="4695974"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Images in this module were obtained at google.com/images unless otherwise specified.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7"/>
          <p:cNvSpPr txBox="1">
            <a:spLocks noGrp="1"/>
          </p:cNvSpPr>
          <p:nvPr>
            <p:ph type="ctrTitle"/>
          </p:nvPr>
        </p:nvSpPr>
        <p:spPr>
          <a:xfrm>
            <a:off x="0" y="656492"/>
            <a:ext cx="12192000" cy="85578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How To Apply PBIS To Family Engagement</a:t>
            </a:r>
            <a:endParaRPr dirty="0"/>
          </a:p>
        </p:txBody>
      </p:sp>
      <p:sp>
        <p:nvSpPr>
          <p:cNvPr id="130" name="Google Shape;130;p17"/>
          <p:cNvSpPr txBox="1">
            <a:spLocks noGrp="1"/>
          </p:cNvSpPr>
          <p:nvPr>
            <p:ph type="body" idx="1"/>
          </p:nvPr>
        </p:nvSpPr>
        <p:spPr>
          <a:xfrm>
            <a:off x="609600" y="2066472"/>
            <a:ext cx="10972800" cy="28923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000"/>
              </a:spcBef>
              <a:spcAft>
                <a:spcPts val="0"/>
              </a:spcAft>
              <a:buClr>
                <a:schemeClr val="dk1"/>
              </a:buClr>
              <a:buSzPts val="2800"/>
              <a:buNone/>
            </a:pPr>
            <a:r>
              <a:rPr lang="en-US" sz="2800" b="1" u="sng" dirty="0">
                <a:solidFill>
                  <a:schemeClr val="tx1"/>
                </a:solidFill>
                <a:latin typeface="Calibri"/>
                <a:ea typeface="Calibri"/>
                <a:cs typeface="Calibri"/>
                <a:sym typeface="Calibri"/>
              </a:rPr>
              <a:t>Provide these for families:</a:t>
            </a: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A continuum of positive behavior supports </a:t>
            </a:r>
            <a:r>
              <a:rPr lang="en-US" sz="2800" dirty="0">
                <a:solidFill>
                  <a:schemeClr val="tx1"/>
                </a:solidFill>
                <a:sym typeface="Calibri"/>
              </a:rPr>
              <a:t>for all families</a:t>
            </a:r>
            <a:endParaRPr dirty="0">
              <a:solidFill>
                <a:schemeClr val="tx1"/>
              </a:solidFil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Frequent, </a:t>
            </a:r>
            <a:r>
              <a:rPr lang="en-US" sz="2800" dirty="0">
                <a:solidFill>
                  <a:schemeClr val="tx1"/>
                </a:solidFill>
                <a:sym typeface="Calibri"/>
              </a:rPr>
              <a:t>regular, positive contacts &amp; acknowledgements</a:t>
            </a:r>
            <a:endParaRPr dirty="0">
              <a:solidFill>
                <a:schemeClr val="tx1"/>
              </a:solidFil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Formal, active participation &amp; involvement as equal partner</a:t>
            </a:r>
            <a:r>
              <a:rPr lang="en-US" sz="2800" dirty="0">
                <a:solidFill>
                  <a:schemeClr val="tx1"/>
                </a:solidFill>
                <a:sym typeface="Calibri"/>
              </a:rPr>
              <a:t>s</a:t>
            </a:r>
            <a:endParaRPr dirty="0">
              <a:solidFill>
                <a:schemeClr val="tx1"/>
              </a:solidFill>
            </a:endParaRPr>
          </a:p>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Access to a system of integrated school </a:t>
            </a:r>
            <a:r>
              <a:rPr lang="en-US" dirty="0">
                <a:solidFill>
                  <a:schemeClr val="tx1"/>
                </a:solidFill>
              </a:rPr>
              <a:t>&amp;</a:t>
            </a:r>
            <a:r>
              <a:rPr lang="en-US" sz="2800" dirty="0">
                <a:solidFill>
                  <a:schemeClr val="tx1"/>
                </a:solidFill>
                <a:latin typeface="Calibri"/>
                <a:ea typeface="Calibri"/>
                <a:cs typeface="Calibri"/>
                <a:sym typeface="Calibri"/>
              </a:rPr>
              <a:t> community resources</a:t>
            </a:r>
            <a:endParaRPr sz="2800" dirty="0">
              <a:solidFill>
                <a:schemeClr val="tx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8"/>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Developing Your Program</a:t>
            </a:r>
            <a:endParaRPr sz="5400" dirty="0"/>
          </a:p>
        </p:txBody>
      </p:sp>
      <p:sp>
        <p:nvSpPr>
          <p:cNvPr id="137" name="Google Shape;137;p18"/>
          <p:cNvSpPr txBox="1">
            <a:spLocks noGrp="1"/>
          </p:cNvSpPr>
          <p:nvPr>
            <p:ph type="body" idx="1"/>
          </p:nvPr>
        </p:nvSpPr>
        <p:spPr>
          <a:xfrm>
            <a:off x="633045" y="1917701"/>
            <a:ext cx="10961077" cy="28067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Evaluate current status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Formulate goals and strategies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Form action steps and responsibilities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Review performance</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Evaluate your plan</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ctrTitle"/>
          </p:nvPr>
        </p:nvSpPr>
        <p:spPr>
          <a:xfrm>
            <a:off x="0" y="597877"/>
            <a:ext cx="12192000" cy="90267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District Family Engagement Plan Example</a:t>
            </a:r>
            <a:endParaRPr dirty="0"/>
          </a:p>
        </p:txBody>
      </p:sp>
      <p:sp>
        <p:nvSpPr>
          <p:cNvPr id="144" name="Google Shape;144;p19"/>
          <p:cNvSpPr txBox="1">
            <a:spLocks noGrp="1"/>
          </p:cNvSpPr>
          <p:nvPr>
            <p:ph type="body" idx="1"/>
          </p:nvPr>
        </p:nvSpPr>
        <p:spPr>
          <a:xfrm>
            <a:off x="6069382" y="1801308"/>
            <a:ext cx="5545015" cy="37065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Engagement is: </a:t>
            </a:r>
            <a:endParaRPr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Ongoing &amp; continuous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Reciprocal</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Strengths-based partnership between families &amp; school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Shared responsibility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Changes &amp; evolves as child matures</a:t>
            </a:r>
            <a:endParaRPr sz="2600" dirty="0"/>
          </a:p>
        </p:txBody>
      </p:sp>
      <p:sp>
        <p:nvSpPr>
          <p:cNvPr id="145" name="Google Shape;145;p19"/>
          <p:cNvSpPr txBox="1"/>
          <p:nvPr/>
        </p:nvSpPr>
        <p:spPr>
          <a:xfrm>
            <a:off x="668215" y="1803331"/>
            <a:ext cx="5180637" cy="370651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Involvement is:</a:t>
            </a:r>
            <a:endParaRPr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Intermittent attendance or participation</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One way, school-directed</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School-driven decision making </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latin typeface="Calibri"/>
                <a:ea typeface="Calibri"/>
                <a:cs typeface="Calibri"/>
                <a:sym typeface="Calibri"/>
              </a:rPr>
              <a:t>Changes &amp; evolves as child matures</a:t>
            </a:r>
            <a:endParaRPr sz="2600" dirty="0"/>
          </a:p>
        </p:txBody>
      </p:sp>
      <p:sp>
        <p:nvSpPr>
          <p:cNvPr id="2" name="TextBox 1"/>
          <p:cNvSpPr txBox="1"/>
          <p:nvPr/>
        </p:nvSpPr>
        <p:spPr>
          <a:xfrm>
            <a:off x="4460149" y="6342097"/>
            <a:ext cx="3218466" cy="246221"/>
          </a:xfrm>
          <a:prstGeom prst="rect">
            <a:avLst/>
          </a:prstGeom>
          <a:noFill/>
        </p:spPr>
        <p:txBody>
          <a:bodyPr wrap="square" rtlCol="0">
            <a:spAutoFit/>
          </a:bodyPr>
          <a:lstStyle/>
          <a:p>
            <a:r>
              <a:rPr lang="en-US" sz="1000" dirty="0">
                <a:solidFill>
                  <a:schemeClr val="bg1"/>
                </a:solidFill>
                <a:latin typeface="Calibri" panose="020F0502020204030204" pitchFamily="34" charset="0"/>
                <a:cs typeface="Calibri" panose="020F0502020204030204" pitchFamily="34" charset="0"/>
              </a:rPr>
              <a:t> From Marion Community Unit School District 2, Marion, IL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0"/>
          <p:cNvPicPr preferRelativeResize="0"/>
          <p:nvPr/>
        </p:nvPicPr>
        <p:blipFill rotWithShape="1">
          <a:blip r:embed="rId3">
            <a:alphaModFix/>
          </a:blip>
          <a:srcRect l="45390" t="23370" r="12104" b="15892"/>
          <a:stretch/>
        </p:blipFill>
        <p:spPr>
          <a:xfrm>
            <a:off x="2121877" y="339969"/>
            <a:ext cx="7467602" cy="5662248"/>
          </a:xfrm>
          <a:prstGeom prst="rect">
            <a:avLst/>
          </a:prstGeom>
          <a:noFill/>
          <a:ln>
            <a:noFill/>
          </a:ln>
        </p:spPr>
      </p:pic>
      <p:sp>
        <p:nvSpPr>
          <p:cNvPr id="5" name="TextBox 4"/>
          <p:cNvSpPr txBox="1"/>
          <p:nvPr/>
        </p:nvSpPr>
        <p:spPr>
          <a:xfrm>
            <a:off x="4628272" y="6324600"/>
            <a:ext cx="2712720" cy="40011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cs typeface="Calibri" panose="020F0502020204030204" pitchFamily="34" charset="0"/>
              </a:rPr>
              <a:t> From Marion Community Unit </a:t>
            </a:r>
          </a:p>
          <a:p>
            <a:pPr algn="ctr"/>
            <a:r>
              <a:rPr lang="en-US" sz="1000" dirty="0">
                <a:solidFill>
                  <a:schemeClr val="bg1"/>
                </a:solidFill>
                <a:latin typeface="Calibri" panose="020F0502020204030204" pitchFamily="34" charset="0"/>
                <a:cs typeface="Calibri" panose="020F0502020204030204" pitchFamily="34" charset="0"/>
              </a:rPr>
              <a:t>School District 2, Marion, IL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60" name="Google Shape;160;p21" descr="Image result for engagement family"/>
          <p:cNvPicPr preferRelativeResize="0"/>
          <p:nvPr/>
        </p:nvPicPr>
        <p:blipFill rotWithShape="1">
          <a:blip r:embed="rId3">
            <a:alphaModFix/>
          </a:blip>
          <a:srcRect/>
          <a:stretch/>
        </p:blipFill>
        <p:spPr>
          <a:xfrm>
            <a:off x="7774839" y="3580606"/>
            <a:ext cx="3819284" cy="1936377"/>
          </a:xfrm>
          <a:prstGeom prst="ellipse">
            <a:avLst/>
          </a:prstGeom>
          <a:noFill/>
          <a:ln>
            <a:noFill/>
          </a:ln>
        </p:spPr>
      </p:pic>
      <p:sp>
        <p:nvSpPr>
          <p:cNvPr id="158" name="Google Shape;158;p21"/>
          <p:cNvSpPr txBox="1">
            <a:spLocks noGrp="1"/>
          </p:cNvSpPr>
          <p:nvPr>
            <p:ph type="ctrTitle"/>
          </p:nvPr>
        </p:nvSpPr>
        <p:spPr>
          <a:xfrm>
            <a:off x="0" y="656492"/>
            <a:ext cx="12192000" cy="984739"/>
          </a:xfrm>
          <a:prstGeom prst="rect">
            <a:avLst/>
          </a:prstGeom>
          <a:noFill/>
          <a:ln>
            <a:noFill/>
          </a:ln>
        </p:spPr>
        <p:txBody>
          <a:bodyPr spcFirstLastPara="1" wrap="square" lIns="91425" tIns="45700" rIns="91425" bIns="45700" anchor="b" anchorCtr="0">
            <a:noAutofit/>
          </a:bodyPr>
          <a:lstStyle/>
          <a:p>
            <a:pPr marL="0" marR="0" lvl="0" indent="0" rtl="0">
              <a:lnSpc>
                <a:spcPct val="90000"/>
              </a:lnSpc>
              <a:spcBef>
                <a:spcPts val="0"/>
              </a:spcBef>
              <a:spcAft>
                <a:spcPts val="0"/>
              </a:spcAft>
              <a:buClr>
                <a:schemeClr val="dk1"/>
              </a:buClr>
              <a:buSzPts val="6000"/>
              <a:buFont typeface="Calibri"/>
              <a:buNone/>
            </a:pPr>
            <a:r>
              <a:rPr lang="en-US" sz="5400" b="0" i="0" u="none" strike="noStrike" cap="none" dirty="0">
                <a:solidFill>
                  <a:schemeClr val="tx1"/>
                </a:solidFill>
                <a:latin typeface="Calibri"/>
                <a:ea typeface="Calibri"/>
                <a:cs typeface="Calibri"/>
                <a:sym typeface="Calibri"/>
              </a:rPr>
              <a:t>Examples Of </a:t>
            </a:r>
            <a:r>
              <a:rPr lang="en-US" sz="5400" b="0" i="0" u="none" strike="noStrike" cap="none" dirty="0">
                <a:solidFill>
                  <a:schemeClr val="dk1"/>
                </a:solidFill>
                <a:latin typeface="Calibri"/>
                <a:ea typeface="Calibri"/>
                <a:cs typeface="Calibri"/>
                <a:sym typeface="Calibri"/>
              </a:rPr>
              <a:t>Actions &amp; Strategies</a:t>
            </a:r>
            <a:endParaRPr sz="5400" dirty="0"/>
          </a:p>
        </p:txBody>
      </p:sp>
      <p:sp>
        <p:nvSpPr>
          <p:cNvPr id="159" name="Google Shape;159;p21"/>
          <p:cNvSpPr txBox="1">
            <a:spLocks noGrp="1"/>
          </p:cNvSpPr>
          <p:nvPr>
            <p:ph type="body" idx="1"/>
          </p:nvPr>
        </p:nvSpPr>
        <p:spPr>
          <a:xfrm>
            <a:off x="644769" y="1917701"/>
            <a:ext cx="10949354" cy="2501900"/>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Introduce behavioral expectations.</a:t>
            </a:r>
            <a:endParaRPr dirty="0"/>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Show progress on </a:t>
            </a:r>
            <a:r>
              <a:rPr lang="en-US" sz="2800" dirty="0">
                <a:solidFill>
                  <a:schemeClr val="tx1"/>
                </a:solidFill>
                <a:sym typeface="Calibri"/>
              </a:rPr>
              <a:t>school-wide outcomes.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Include family </a:t>
            </a:r>
            <a:r>
              <a:rPr lang="en-US" sz="2800" dirty="0">
                <a:solidFill>
                  <a:schemeClr val="tx1"/>
                </a:solidFill>
                <a:sym typeface="Calibri"/>
              </a:rPr>
              <a:t>representatives on PBIS </a:t>
            </a:r>
            <a:r>
              <a:rPr lang="en-US" dirty="0">
                <a:solidFill>
                  <a:schemeClr val="tx1"/>
                </a:solidFill>
              </a:rPr>
              <a:t>t</a:t>
            </a:r>
            <a:r>
              <a:rPr lang="en-US" sz="2800" dirty="0">
                <a:solidFill>
                  <a:schemeClr val="tx1"/>
                </a:solidFill>
                <a:sym typeface="Calibri"/>
              </a:rPr>
              <a:t>eam.</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sym typeface="Calibri"/>
              </a:rPr>
              <a:t>Have a sign-up list of volunteer activities.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More Examples</a:t>
            </a:r>
            <a:endParaRPr sz="5400" dirty="0"/>
          </a:p>
        </p:txBody>
      </p:sp>
      <p:sp>
        <p:nvSpPr>
          <p:cNvPr id="167" name="Google Shape;167;p22"/>
          <p:cNvSpPr txBox="1">
            <a:spLocks noGrp="1"/>
          </p:cNvSpPr>
          <p:nvPr>
            <p:ph type="body" idx="1"/>
          </p:nvPr>
        </p:nvSpPr>
        <p:spPr>
          <a:xfrm>
            <a:off x="633046" y="2220541"/>
            <a:ext cx="10949354" cy="2550752"/>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Blend PBIS into the daily family routine.</a:t>
            </a: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Have trained </a:t>
            </a:r>
            <a:r>
              <a:rPr lang="en-US" dirty="0">
                <a:solidFill>
                  <a:schemeClr val="tx1"/>
                </a:solidFill>
              </a:rPr>
              <a:t>family members</a:t>
            </a:r>
            <a:r>
              <a:rPr lang="en-US" sz="2800" dirty="0">
                <a:solidFill>
                  <a:schemeClr val="tx1"/>
                </a:solidFill>
                <a:sym typeface="Calibri"/>
              </a:rPr>
              <a:t> wear “ask me about PBIS” buttons.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Incorporate PBIS into Individualized Education Program (IEP).</a:t>
            </a:r>
            <a:endParaRPr sz="2800" dirty="0">
              <a:solidFill>
                <a:schemeClr val="tx1"/>
              </a:solidFill>
              <a:latin typeface="Calibri"/>
              <a:ea typeface="Calibri"/>
              <a:cs typeface="Calibri"/>
              <a:sym typeface="Calibri"/>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Provide information about community </a:t>
            </a:r>
            <a:r>
              <a:rPr lang="en-US" sz="2800" dirty="0">
                <a:solidFill>
                  <a:schemeClr val="dk1"/>
                </a:solidFill>
                <a:latin typeface="Calibri"/>
                <a:ea typeface="Calibri"/>
                <a:cs typeface="Calibri"/>
                <a:sym typeface="Calibri"/>
              </a:rPr>
              <a:t>resources.</a:t>
            </a:r>
            <a:endParaRPr dirty="0"/>
          </a:p>
          <a:p>
            <a:pPr marL="228600" marR="0" lvl="0" indent="-50800" algn="l" rtl="0">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pic>
        <p:nvPicPr>
          <p:cNvPr id="168" name="Google Shape;168;p22" descr="Related image"/>
          <p:cNvPicPr preferRelativeResize="0"/>
          <p:nvPr/>
        </p:nvPicPr>
        <p:blipFill rotWithShape="1">
          <a:blip r:embed="rId3">
            <a:alphaModFix/>
          </a:blip>
          <a:srcRect/>
          <a:stretch/>
        </p:blipFill>
        <p:spPr>
          <a:xfrm>
            <a:off x="298076" y="315540"/>
            <a:ext cx="2667000"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23"/>
          <p:cNvPicPr preferRelativeResize="0"/>
          <p:nvPr/>
        </p:nvPicPr>
        <p:blipFill rotWithShape="1">
          <a:blip r:embed="rId3">
            <a:alphaModFix/>
          </a:blip>
          <a:srcRect l="19412" t="7842" r="20676" b="9960"/>
          <a:stretch/>
        </p:blipFill>
        <p:spPr>
          <a:xfrm>
            <a:off x="4185138" y="316522"/>
            <a:ext cx="7795847" cy="5662247"/>
          </a:xfrm>
          <a:prstGeom prst="rect">
            <a:avLst/>
          </a:prstGeom>
          <a:noFill/>
          <a:ln>
            <a:noFill/>
          </a:ln>
        </p:spPr>
      </p:pic>
      <p:sp>
        <p:nvSpPr>
          <p:cNvPr id="174" name="Google Shape;174;p23"/>
          <p:cNvSpPr txBox="1">
            <a:spLocks noGrp="1"/>
          </p:cNvSpPr>
          <p:nvPr>
            <p:ph type="title"/>
          </p:nvPr>
        </p:nvSpPr>
        <p:spPr>
          <a:xfrm rot="21254819">
            <a:off x="527596" y="2374025"/>
            <a:ext cx="3290418" cy="234440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sym typeface="Calibri"/>
              </a:rPr>
              <a:t>Example Of </a:t>
            </a:r>
            <a:r>
              <a:rPr lang="en-US" sz="5400" dirty="0"/>
              <a:t>A</a:t>
            </a:r>
            <a:r>
              <a:rPr lang="en-US" sz="5400" b="0" i="0" u="none" strike="noStrike" cap="none" dirty="0">
                <a:solidFill>
                  <a:schemeClr val="dk1"/>
                </a:solidFill>
                <a:sym typeface="Calibri"/>
              </a:rPr>
              <a:t> Home Matrix</a:t>
            </a:r>
            <a:endParaRPr sz="5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ctrTitle"/>
          </p:nvPr>
        </p:nvSpPr>
        <p:spPr>
          <a:xfrm>
            <a:off x="0" y="644769"/>
            <a:ext cx="12192000" cy="9419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Communicating With Families</a:t>
            </a:r>
            <a:endParaRPr dirty="0"/>
          </a:p>
        </p:txBody>
      </p:sp>
      <p:sp>
        <p:nvSpPr>
          <p:cNvPr id="182" name="Google Shape;182;p24"/>
          <p:cNvSpPr txBox="1">
            <a:spLocks noGrp="1"/>
          </p:cNvSpPr>
          <p:nvPr>
            <p:ph type="body" idx="1"/>
          </p:nvPr>
        </p:nvSpPr>
        <p:spPr>
          <a:xfrm>
            <a:off x="644769" y="1917701"/>
            <a:ext cx="10937631" cy="2419838"/>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it more personal.</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 culturally and linguistically responsive.</a:t>
            </a:r>
            <a:endParaRPr sz="2800" dirty="0">
              <a:solidFill>
                <a:schemeClr val="dk1"/>
              </a:solidFill>
              <a:latin typeface="Calibri"/>
              <a:ea typeface="Calibri"/>
              <a:cs typeface="Calibri"/>
              <a:sym typeface="Calibri"/>
            </a:endParaRPr>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Define technical terminology.</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Empower </a:t>
            </a:r>
            <a:r>
              <a:rPr lang="en-US" dirty="0"/>
              <a:t>family member</a:t>
            </a:r>
            <a:r>
              <a:rPr lang="en-US" sz="2800" dirty="0">
                <a:solidFill>
                  <a:schemeClr val="dk1"/>
                </a:solidFill>
                <a:latin typeface="Calibri"/>
                <a:ea typeface="Calibri"/>
                <a:cs typeface="Calibri"/>
                <a:sym typeface="Calibri"/>
              </a:rPr>
              <a:t>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5"/>
          <p:cNvSpPr txBox="1">
            <a:spLocks noGrp="1"/>
          </p:cNvSpPr>
          <p:nvPr>
            <p:ph type="ctrTitle"/>
          </p:nvPr>
        </p:nvSpPr>
        <p:spPr>
          <a:xfrm>
            <a:off x="0" y="644067"/>
            <a:ext cx="12192000" cy="100765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Communication </a:t>
            </a:r>
            <a:r>
              <a:rPr lang="en-US" sz="5400" b="0" i="0" u="none" strike="noStrike" cap="none" dirty="0">
                <a:solidFill>
                  <a:schemeClr val="tx1"/>
                </a:solidFill>
                <a:latin typeface="Calibri"/>
                <a:ea typeface="Calibri"/>
                <a:cs typeface="Calibri"/>
                <a:sym typeface="Calibri"/>
              </a:rPr>
              <a:t>T</a:t>
            </a:r>
            <a:r>
              <a:rPr lang="en-US" sz="5400" b="0" i="0" u="none" strike="noStrike" cap="none" dirty="0">
                <a:solidFill>
                  <a:schemeClr val="dk1"/>
                </a:solidFill>
                <a:latin typeface="Calibri"/>
                <a:ea typeface="Calibri"/>
                <a:cs typeface="Calibri"/>
                <a:sym typeface="Calibri"/>
              </a:rPr>
              <a:t>ips </a:t>
            </a:r>
            <a:endParaRPr sz="5400" dirty="0"/>
          </a:p>
        </p:txBody>
      </p:sp>
      <p:sp>
        <p:nvSpPr>
          <p:cNvPr id="189" name="Google Shape;189;p25"/>
          <p:cNvSpPr txBox="1">
            <a:spLocks noGrp="1"/>
          </p:cNvSpPr>
          <p:nvPr>
            <p:ph type="body" idx="1"/>
          </p:nvPr>
        </p:nvSpPr>
        <p:spPr>
          <a:xfrm>
            <a:off x="644768" y="1770185"/>
            <a:ext cx="10937631" cy="3376246"/>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Follow up after parent-teacher </a:t>
            </a:r>
            <a:r>
              <a:rPr lang="en-US" sz="2800" dirty="0">
                <a:solidFill>
                  <a:schemeClr val="tx1"/>
                </a:solidFill>
                <a:latin typeface="Calibri"/>
                <a:ea typeface="Calibri"/>
                <a:cs typeface="Calibri"/>
                <a:sym typeface="Calibri"/>
              </a:rPr>
              <a:t>c</a:t>
            </a:r>
            <a:r>
              <a:rPr lang="en-US" sz="2800" dirty="0">
                <a:solidFill>
                  <a:schemeClr val="dk1"/>
                </a:solidFill>
                <a:latin typeface="Calibri"/>
                <a:ea typeface="Calibri"/>
                <a:cs typeface="Calibri"/>
                <a:sym typeface="Calibri"/>
              </a:rPr>
              <a:t>onferences.</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Send home student work for review and comment.</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Send home useful notices, memos, and/or newsletters.</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Respect </a:t>
            </a:r>
            <a:r>
              <a:rPr lang="en-US" dirty="0"/>
              <a:t>family’s</a:t>
            </a:r>
            <a:r>
              <a:rPr lang="en-US" sz="2800" dirty="0">
                <a:solidFill>
                  <a:schemeClr val="dk1"/>
                </a:solidFill>
                <a:latin typeface="Calibri"/>
                <a:ea typeface="Calibri"/>
                <a:cs typeface="Calibri"/>
                <a:sym typeface="Calibri"/>
              </a:rPr>
              <a:t> perspective on their child's abilities and progress.</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Use social media (e.g., Facebook, messenger).</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Text </a:t>
            </a:r>
            <a:r>
              <a:rPr lang="en-US" dirty="0"/>
              <a:t>family</a:t>
            </a:r>
            <a:r>
              <a:rPr lang="en-US" sz="2800" dirty="0">
                <a:solidFill>
                  <a:schemeClr val="dk1"/>
                </a:solidFill>
                <a:latin typeface="Calibri"/>
                <a:ea typeface="Calibri"/>
                <a:cs typeface="Calibri"/>
                <a:sym typeface="Calibri"/>
              </a:rPr>
              <a:t>.</a:t>
            </a:r>
            <a:endParaRPr sz="2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p:nvPr>
        </p:nvSpPr>
        <p:spPr>
          <a:xfrm>
            <a:off x="0" y="633045"/>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800"/>
              <a:buFont typeface="Calibri"/>
              <a:buNone/>
            </a:pPr>
            <a:r>
              <a:rPr lang="en-US" sz="5400" b="0" i="0" u="none" strike="noStrike" cap="none" dirty="0">
                <a:solidFill>
                  <a:schemeClr val="dk1"/>
                </a:solidFill>
                <a:latin typeface="Calibri"/>
                <a:ea typeface="Calibri"/>
                <a:cs typeface="Calibri"/>
                <a:sym typeface="Calibri"/>
              </a:rPr>
              <a:t>Prepare Staff To Work With Families </a:t>
            </a:r>
            <a:endParaRPr sz="6600" dirty="0"/>
          </a:p>
        </p:txBody>
      </p:sp>
      <p:sp>
        <p:nvSpPr>
          <p:cNvPr id="197" name="Google Shape;197;p26"/>
          <p:cNvSpPr txBox="1">
            <a:spLocks noGrp="1"/>
          </p:cNvSpPr>
          <p:nvPr>
            <p:ph type="body" idx="1"/>
          </p:nvPr>
        </p:nvSpPr>
        <p:spPr>
          <a:xfrm>
            <a:off x="609599" y="1917700"/>
            <a:ext cx="10984523"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Discuss hypothetical cases from family members’ points of view.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staff evaluate their assumptions and beliefs about families.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staff communication skills.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Help staff understand research and rationale.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Provide staff time to process difficult situations.</a:t>
            </a:r>
          </a:p>
        </p:txBody>
      </p:sp>
      <p:sp>
        <p:nvSpPr>
          <p:cNvPr id="199" name="Google Shape;199;p26"/>
          <p:cNvSpPr/>
          <p:nvPr/>
        </p:nvSpPr>
        <p:spPr>
          <a:xfrm>
            <a:off x="4097376" y="6374532"/>
            <a:ext cx="3997248" cy="2724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Harvard Family Research Project, 10/06</a:t>
            </a:r>
            <a:endParaRPr sz="8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0"/>
          <p:cNvSpPr txBox="1">
            <a:spLocks noGrp="1"/>
          </p:cNvSpPr>
          <p:nvPr>
            <p:ph type="ctrTitle"/>
          </p:nvPr>
        </p:nvSpPr>
        <p:spPr>
          <a:xfrm>
            <a:off x="0" y="656492"/>
            <a:ext cx="12192000" cy="9302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Context</a:t>
            </a:r>
            <a:endParaRPr sz="5400" b="0" i="0" u="none" strike="noStrike" cap="none" dirty="0">
              <a:solidFill>
                <a:schemeClr val="dk1"/>
              </a:solidFill>
              <a:latin typeface="Calibri"/>
              <a:ea typeface="Calibri"/>
              <a:cs typeface="Calibri"/>
              <a:sym typeface="Calibri"/>
            </a:endParaRPr>
          </a:p>
        </p:txBody>
      </p:sp>
      <p:sp>
        <p:nvSpPr>
          <p:cNvPr id="70" name="Google Shape;70;p10"/>
          <p:cNvSpPr txBox="1">
            <a:spLocks noGrp="1"/>
          </p:cNvSpPr>
          <p:nvPr>
            <p:ph type="body" idx="1"/>
          </p:nvPr>
        </p:nvSpPr>
        <p:spPr>
          <a:xfrm>
            <a:off x="621323" y="1917700"/>
            <a:ext cx="10961077"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What is family engagement?</a:t>
            </a:r>
            <a:endParaRPr lang="en-US"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Benefits of family engagement</a:t>
            </a:r>
            <a:endParaRPr lang="en-US"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Family engagement in PBIS</a:t>
            </a:r>
            <a:endParaRPr lang="en-US"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Communicating with families</a:t>
            </a:r>
            <a:endParaRPr lang="en-US"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High school considerations</a:t>
            </a:r>
            <a:endParaRPr lang="en-US"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Community involvement</a:t>
            </a:r>
            <a:endParaRPr lang="en-US" dirty="0"/>
          </a:p>
          <a:p>
            <a:pPr marL="0" marR="0" lvl="0" indent="0" algn="l" rtl="0">
              <a:lnSpc>
                <a:spcPct val="100000"/>
              </a:lnSpc>
              <a:spcAft>
                <a:spcPts val="0"/>
              </a:spcAft>
              <a:buClr>
                <a:schemeClr val="dk1"/>
              </a:buClr>
              <a:buSzPts val="2800"/>
              <a:buFont typeface="Arial"/>
              <a:buNone/>
            </a:pPr>
            <a:endParaRPr sz="2800" b="0" i="0" u="none" strike="noStrike" cap="none" dirty="0">
              <a:solidFill>
                <a:schemeClr val="dk1"/>
              </a:solidFill>
              <a:latin typeface="Calibri"/>
              <a:ea typeface="Calibri"/>
              <a:cs typeface="Calibri"/>
              <a:sym typeface="Calibri"/>
            </a:endParaRPr>
          </a:p>
        </p:txBody>
      </p:sp>
      <p:pic>
        <p:nvPicPr>
          <p:cNvPr id="4" name="Google Shape;63;p9" descr="Image result for parent school community partnership"/>
          <p:cNvPicPr preferRelativeResize="0"/>
          <p:nvPr/>
        </p:nvPicPr>
        <p:blipFill rotWithShape="1">
          <a:blip r:embed="rId3">
            <a:alphaModFix/>
          </a:blip>
          <a:srcRect/>
          <a:stretch/>
        </p:blipFill>
        <p:spPr>
          <a:xfrm>
            <a:off x="7971693" y="2766646"/>
            <a:ext cx="3482157" cy="163558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7"/>
          <p:cNvSpPr txBox="1">
            <a:spLocks noGrp="1"/>
          </p:cNvSpPr>
          <p:nvPr>
            <p:ph type="ctrTitle"/>
          </p:nvPr>
        </p:nvSpPr>
        <p:spPr>
          <a:xfrm>
            <a:off x="0" y="668215"/>
            <a:ext cx="12192000" cy="9185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Remove </a:t>
            </a:r>
            <a:r>
              <a:rPr lang="en-US" sz="5400" b="0" i="0" u="none" strike="noStrike" cap="none" dirty="0">
                <a:solidFill>
                  <a:schemeClr val="tx1"/>
                </a:solidFill>
                <a:latin typeface="Calibri"/>
                <a:ea typeface="Calibri"/>
                <a:cs typeface="Calibri"/>
                <a:sym typeface="Calibri"/>
              </a:rPr>
              <a:t>B</a:t>
            </a:r>
            <a:r>
              <a:rPr lang="en-US" sz="5400" b="0" i="0" u="none" strike="noStrike" cap="none" dirty="0">
                <a:solidFill>
                  <a:schemeClr val="dk1"/>
                </a:solidFill>
                <a:latin typeface="Calibri"/>
                <a:ea typeface="Calibri"/>
                <a:cs typeface="Calibri"/>
                <a:sym typeface="Calibri"/>
              </a:rPr>
              <a:t>arriers</a:t>
            </a:r>
            <a:endParaRPr sz="5400" dirty="0"/>
          </a:p>
        </p:txBody>
      </p:sp>
      <p:sp>
        <p:nvSpPr>
          <p:cNvPr id="206" name="Google Shape;206;p27"/>
          <p:cNvSpPr txBox="1">
            <a:spLocks noGrp="1"/>
          </p:cNvSpPr>
          <p:nvPr>
            <p:ph type="body" idx="1"/>
          </p:nvPr>
        </p:nvSpPr>
        <p:spPr>
          <a:xfrm>
            <a:off x="621323" y="1917700"/>
            <a:ext cx="10949354" cy="274808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face-to-face visits.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Meet during nontraditional hours.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Visit </a:t>
            </a:r>
            <a:r>
              <a:rPr lang="en-US" dirty="0"/>
              <a:t>familie</a:t>
            </a:r>
            <a:r>
              <a:rPr lang="en-US" sz="2800" dirty="0">
                <a:solidFill>
                  <a:schemeClr val="dk1"/>
                </a:solidFill>
                <a:latin typeface="Calibri"/>
                <a:ea typeface="Calibri"/>
                <a:cs typeface="Calibri"/>
                <a:sym typeface="Calibri"/>
              </a:rPr>
              <a:t>s in </a:t>
            </a:r>
            <a:r>
              <a:rPr lang="en-US" sz="2800" dirty="0">
                <a:solidFill>
                  <a:schemeClr val="tx1"/>
                </a:solidFill>
                <a:latin typeface="Calibri"/>
                <a:ea typeface="Calibri"/>
                <a:cs typeface="Calibri"/>
                <a:sym typeface="Calibri"/>
              </a:rPr>
              <a:t>the c</a:t>
            </a:r>
            <a:r>
              <a:rPr lang="en-US" sz="2800" dirty="0">
                <a:solidFill>
                  <a:schemeClr val="dk1"/>
                </a:solidFill>
                <a:latin typeface="Calibri"/>
                <a:ea typeface="Calibri"/>
                <a:cs typeface="Calibri"/>
                <a:sym typeface="Calibri"/>
              </a:rPr>
              <a:t>ommunity.</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Provide transportation, infant care, and meals at meetings.</a:t>
            </a:r>
            <a:endParaRPr sz="2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ctrTitle"/>
          </p:nvPr>
        </p:nvSpPr>
        <p:spPr>
          <a:xfrm>
            <a:off x="0" y="644769"/>
            <a:ext cx="12192000" cy="9419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Know The </a:t>
            </a:r>
            <a:r>
              <a:rPr lang="en-US" sz="5400" dirty="0"/>
              <a:t>C</a:t>
            </a:r>
            <a:r>
              <a:rPr lang="en-US" sz="5400" b="0" i="0" u="none" strike="noStrike" cap="none" dirty="0">
                <a:solidFill>
                  <a:schemeClr val="dk1"/>
                </a:solidFill>
                <a:latin typeface="Calibri"/>
                <a:ea typeface="Calibri"/>
                <a:cs typeface="Calibri"/>
                <a:sym typeface="Calibri"/>
              </a:rPr>
              <a:t>ommunity</a:t>
            </a:r>
            <a:endParaRPr sz="5400" dirty="0"/>
          </a:p>
        </p:txBody>
      </p:sp>
      <p:sp>
        <p:nvSpPr>
          <p:cNvPr id="214" name="Google Shape;214;p28"/>
          <p:cNvSpPr txBox="1">
            <a:spLocks noGrp="1"/>
          </p:cNvSpPr>
          <p:nvPr>
            <p:ph type="body" idx="1"/>
          </p:nvPr>
        </p:nvSpPr>
        <p:spPr>
          <a:xfrm>
            <a:off x="621323" y="1917701"/>
            <a:ext cx="10972800" cy="2759808"/>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Understand community beliefs, values, and attitudes.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Ensure staff are culturally sensitive.</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current and former </a:t>
            </a:r>
            <a:r>
              <a:rPr lang="en-US" dirty="0"/>
              <a:t>family</a:t>
            </a:r>
            <a:r>
              <a:rPr lang="en-US" sz="2800" dirty="0">
                <a:solidFill>
                  <a:schemeClr val="dk1"/>
                </a:solidFill>
                <a:latin typeface="Calibri"/>
                <a:ea typeface="Calibri"/>
                <a:cs typeface="Calibri"/>
                <a:sym typeface="Calibri"/>
              </a:rPr>
              <a:t> volunteers help recruit.</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Think of recruitment and retention as routine.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9"/>
          <p:cNvSpPr txBox="1">
            <a:spLocks noGrp="1"/>
          </p:cNvSpPr>
          <p:nvPr>
            <p:ph type="body" idx="1"/>
          </p:nvPr>
        </p:nvSpPr>
        <p:spPr>
          <a:xfrm>
            <a:off x="5481459" y="1091125"/>
            <a:ext cx="6112664" cy="34808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Surveys:</a:t>
            </a:r>
            <a:endParaRPr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Behavioral needs</a:t>
            </a:r>
            <a:endParaRPr lang="en-US"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Behavioral expectations</a:t>
            </a:r>
            <a:endParaRPr lang="en-US"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What families know about PBIS</a:t>
            </a:r>
            <a:endParaRPr lang="en-US" sz="2600" dirty="0"/>
          </a:p>
          <a:p>
            <a:pPr marL="685800" marR="0" lvl="1" indent="-228600" algn="l" rtl="0">
              <a:lnSpc>
                <a:spcPct val="90000"/>
              </a:lnSpc>
              <a:spcBef>
                <a:spcPts val="1000"/>
              </a:spcBef>
              <a:spcAft>
                <a:spcPts val="0"/>
              </a:spcAft>
              <a:buClr>
                <a:schemeClr val="dk1"/>
              </a:buClr>
              <a:buSzPts val="2400"/>
              <a:buFont typeface="Arial"/>
              <a:buChar char="•"/>
            </a:pPr>
            <a:r>
              <a:rPr lang="en-US" sz="2600" b="0" i="0" u="none" strike="noStrike" cap="none" dirty="0">
                <a:solidFill>
                  <a:schemeClr val="dk1"/>
                </a:solidFill>
                <a:sym typeface="Calibri"/>
              </a:rPr>
              <a:t>How families can support PBIS </a:t>
            </a:r>
            <a:endParaRPr sz="1600" b="0" i="0" u="none" strike="noStrike" cap="none" dirty="0">
              <a:solidFill>
                <a:schemeClr val="dk1"/>
              </a:solidFill>
              <a:latin typeface="Calibri"/>
              <a:ea typeface="Calibri"/>
              <a:cs typeface="Calibri"/>
              <a:sym typeface="Calibri"/>
            </a:endParaRPr>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information for families about PBIS.</a:t>
            </a:r>
            <a:endParaRPr dirty="0"/>
          </a:p>
        </p:txBody>
      </p:sp>
      <p:sp>
        <p:nvSpPr>
          <p:cNvPr id="222" name="Google Shape;222;p29"/>
          <p:cNvSpPr/>
          <p:nvPr/>
        </p:nvSpPr>
        <p:spPr>
          <a:xfrm>
            <a:off x="793088" y="829515"/>
            <a:ext cx="4688371" cy="3672392"/>
          </a:xfrm>
          <a:prstGeom prst="irregularSeal2">
            <a:avLst/>
          </a:prstGeom>
          <a:gradFill>
            <a:gsLst>
              <a:gs pos="0">
                <a:srgbClr val="7FB75F"/>
              </a:gs>
              <a:gs pos="50000">
                <a:srgbClr val="6EB141"/>
              </a:gs>
              <a:gs pos="100000">
                <a:srgbClr val="5FA134"/>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dirty="0">
                <a:solidFill>
                  <a:schemeClr val="lt1"/>
                </a:solidFill>
                <a:latin typeface="Calibri"/>
                <a:ea typeface="Calibri"/>
                <a:cs typeface="Calibri"/>
                <a:sym typeface="Calibri"/>
              </a:rPr>
              <a:t>Some Ideas</a:t>
            </a:r>
            <a:endParaRPr sz="2400" dirty="0"/>
          </a:p>
        </p:txBody>
      </p:sp>
      <p:sp>
        <p:nvSpPr>
          <p:cNvPr id="223" name="Google Shape;223;p29"/>
          <p:cNvSpPr txBox="1"/>
          <p:nvPr/>
        </p:nvSpPr>
        <p:spPr>
          <a:xfrm>
            <a:off x="3730283" y="4501907"/>
            <a:ext cx="7863840" cy="52322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Evaluate “family friendliness” of the school.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0"/>
          <p:cNvPicPr preferRelativeResize="0"/>
          <p:nvPr/>
        </p:nvPicPr>
        <p:blipFill rotWithShape="1">
          <a:blip r:embed="rId3">
            <a:alphaModFix/>
          </a:blip>
          <a:srcRect/>
          <a:stretch/>
        </p:blipFill>
        <p:spPr>
          <a:xfrm>
            <a:off x="6694108" y="1374044"/>
            <a:ext cx="5140788" cy="3864004"/>
          </a:xfrm>
          <a:prstGeom prst="rect">
            <a:avLst/>
          </a:prstGeom>
          <a:noFill/>
          <a:ln>
            <a:noFill/>
          </a:ln>
        </p:spPr>
      </p:pic>
      <p:sp>
        <p:nvSpPr>
          <p:cNvPr id="230" name="Google Shape;230;p30"/>
          <p:cNvSpPr txBox="1">
            <a:spLocks noGrp="1"/>
          </p:cNvSpPr>
          <p:nvPr>
            <p:ph type="body" idx="1"/>
          </p:nvPr>
        </p:nvSpPr>
        <p:spPr>
          <a:xfrm>
            <a:off x="621322" y="1196976"/>
            <a:ext cx="5838093" cy="4218140"/>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Display photos of families.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Display images of various cultures.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an “open-door” policy for visits.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a:t>
            </a:r>
            <a:r>
              <a:rPr lang="en-US" dirty="0"/>
              <a:t>family</a:t>
            </a:r>
            <a:r>
              <a:rPr lang="en-US" sz="2800" dirty="0">
                <a:solidFill>
                  <a:schemeClr val="dk1"/>
                </a:solidFill>
                <a:latin typeface="Calibri"/>
                <a:ea typeface="Calibri"/>
                <a:cs typeface="Calibri"/>
                <a:sym typeface="Calibri"/>
              </a:rPr>
              <a:t> </a:t>
            </a:r>
            <a:r>
              <a:rPr lang="en-US" sz="2800" dirty="0">
                <a:solidFill>
                  <a:schemeClr val="tx1"/>
                </a:solidFill>
                <a:latin typeface="Calibri"/>
                <a:ea typeface="Calibri"/>
                <a:cs typeface="Calibri"/>
                <a:sym typeface="Calibri"/>
              </a:rPr>
              <a:t>information </a:t>
            </a:r>
            <a:r>
              <a:rPr lang="en-US" sz="2800" dirty="0">
                <a:solidFill>
                  <a:schemeClr val="tx1"/>
                </a:solidFill>
                <a:sym typeface="Calibri"/>
              </a:rPr>
              <a:t>centers.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sym typeface="Calibri"/>
              </a:rPr>
              <a:t>Have meetings with families in their homes and community settings.</a:t>
            </a:r>
            <a:endParaRPr dirty="0">
              <a:solidFill>
                <a:schemeClr val="tx1"/>
              </a:solidFill>
            </a:endParaRPr>
          </a:p>
          <a:p>
            <a:pPr marL="228600" marR="0" lvl="0" indent="-228600" algn="l" rtl="0">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Consider the family’s native language and culture </a:t>
            </a:r>
            <a:r>
              <a:rPr lang="en-US" sz="2800" dirty="0">
                <a:solidFill>
                  <a:schemeClr val="tx1"/>
                </a:solidFill>
                <a:sym typeface="Calibri"/>
              </a:rPr>
              <a:t>when communicating.</a:t>
            </a:r>
            <a:endParaRPr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ctrTitle"/>
          </p:nvPr>
        </p:nvSpPr>
        <p:spPr>
          <a:xfrm>
            <a:off x="0" y="588657"/>
            <a:ext cx="12192000" cy="96462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Retention</a:t>
            </a:r>
            <a:endParaRPr sz="5400" dirty="0"/>
          </a:p>
        </p:txBody>
      </p:sp>
      <p:sp>
        <p:nvSpPr>
          <p:cNvPr id="237" name="Google Shape;237;p31"/>
          <p:cNvSpPr txBox="1">
            <a:spLocks noGrp="1"/>
          </p:cNvSpPr>
          <p:nvPr>
            <p:ph type="body" idx="1"/>
          </p:nvPr>
        </p:nvSpPr>
        <p:spPr>
          <a:xfrm>
            <a:off x="597876" y="1735985"/>
            <a:ext cx="10984524" cy="298841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Send regular notes home about PBIS.   </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Send home thank you notes for supporting PBIS. </a:t>
            </a:r>
          </a:p>
          <a:p>
            <a:pPr marL="285750" lvl="0" indent="-285750"/>
            <a:r>
              <a:rPr lang="en-US" dirty="0"/>
              <a:t>Increase use of technology as a form of communication with families.</a:t>
            </a:r>
            <a:endParaRPr lang="en-US" sz="2000" dirty="0"/>
          </a:p>
          <a:p>
            <a:pPr marL="285750" lvl="0" indent="-285750"/>
            <a:r>
              <a:rPr lang="en-US" dirty="0"/>
              <a:t>Hold a PBIS day that families plan and coordinate.</a:t>
            </a:r>
          </a:p>
          <a:p>
            <a:pPr marL="285750" lvl="0" indent="-285750"/>
            <a:r>
              <a:rPr lang="en-US" dirty="0"/>
              <a:t>Recruit families to develop displays related to PBIS.</a:t>
            </a:r>
            <a:endParaRPr dirty="0"/>
          </a:p>
        </p:txBody>
      </p:sp>
      <p:pic>
        <p:nvPicPr>
          <p:cNvPr id="238" name="Google Shape;238;p31"/>
          <p:cNvPicPr preferRelativeResize="0"/>
          <p:nvPr/>
        </p:nvPicPr>
        <p:blipFill rotWithShape="1">
          <a:blip r:embed="rId3">
            <a:alphaModFix/>
          </a:blip>
          <a:srcRect/>
          <a:stretch/>
        </p:blipFill>
        <p:spPr>
          <a:xfrm>
            <a:off x="8387105" y="3827624"/>
            <a:ext cx="3526714" cy="179355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2"/>
          <p:cNvPicPr preferRelativeResize="0"/>
          <p:nvPr/>
        </p:nvPicPr>
        <p:blipFill rotWithShape="1">
          <a:blip r:embed="rId3">
            <a:alphaModFix/>
          </a:blip>
          <a:srcRect/>
          <a:stretch/>
        </p:blipFill>
        <p:spPr>
          <a:xfrm>
            <a:off x="4193372" y="1208071"/>
            <a:ext cx="3805256" cy="1900091"/>
          </a:xfrm>
          <a:prstGeom prst="rect">
            <a:avLst/>
          </a:prstGeom>
          <a:noFill/>
          <a:ln>
            <a:noFill/>
          </a:ln>
        </p:spPr>
      </p:pic>
      <p:sp>
        <p:nvSpPr>
          <p:cNvPr id="246" name="Google Shape;246;p32"/>
          <p:cNvSpPr/>
          <p:nvPr/>
        </p:nvSpPr>
        <p:spPr>
          <a:xfrm>
            <a:off x="320281" y="727246"/>
            <a:ext cx="2386405" cy="3090408"/>
          </a:xfrm>
          <a:prstGeom prst="flowChartInternalStorage">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Write a PBIS </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piece for </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school </a:t>
            </a:r>
            <a:endParaRPr dirty="0"/>
          </a:p>
          <a:p>
            <a:pPr marL="0" marR="0" lvl="0" indent="0" algn="ctr" rtl="0">
              <a:spcBef>
                <a:spcPts val="0"/>
              </a:spcBef>
              <a:spcAft>
                <a:spcPts val="0"/>
              </a:spcAft>
              <a:buNone/>
            </a:pPr>
            <a:r>
              <a:rPr lang="en-US" sz="2800" b="1" dirty="0">
                <a:solidFill>
                  <a:schemeClr val="dk1"/>
                </a:solidFill>
                <a:latin typeface="Calibri"/>
                <a:ea typeface="Calibri"/>
                <a:cs typeface="Calibri"/>
                <a:sym typeface="Calibri"/>
              </a:rPr>
              <a:t>newsletter.</a:t>
            </a:r>
            <a:endParaRPr dirty="0"/>
          </a:p>
        </p:txBody>
      </p:sp>
      <p:sp>
        <p:nvSpPr>
          <p:cNvPr id="247" name="Google Shape;247;p32"/>
          <p:cNvSpPr/>
          <p:nvPr/>
        </p:nvSpPr>
        <p:spPr>
          <a:xfrm>
            <a:off x="9053368" y="1479010"/>
            <a:ext cx="2839491" cy="2102574"/>
          </a:xfrm>
          <a:prstGeom prst="bevel">
            <a:avLst>
              <a:gd name="adj" fmla="val 125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tx1"/>
                </a:solidFill>
                <a:latin typeface="Calibri"/>
                <a:ea typeface="Calibri"/>
                <a:cs typeface="Calibri"/>
                <a:sym typeface="Calibri"/>
              </a:rPr>
              <a:t>Create a home PBIS contract with families.</a:t>
            </a:r>
            <a:endParaRPr dirty="0">
              <a:solidFill>
                <a:schemeClr val="tx1"/>
              </a:solidFill>
            </a:endParaRPr>
          </a:p>
        </p:txBody>
      </p:sp>
      <p:sp>
        <p:nvSpPr>
          <p:cNvPr id="248" name="Google Shape;248;p32"/>
          <p:cNvSpPr/>
          <p:nvPr/>
        </p:nvSpPr>
        <p:spPr>
          <a:xfrm>
            <a:off x="2706686" y="3205608"/>
            <a:ext cx="3539266" cy="2815814"/>
          </a:xfrm>
          <a:prstGeom prst="star7">
            <a:avLst>
              <a:gd name="adj" fmla="val 34601"/>
              <a:gd name="hf" fmla="val 102572"/>
              <a:gd name="vf" fmla="val 105210"/>
            </a:avLst>
          </a:prstGeom>
          <a:gradFill>
            <a:gsLst>
              <a:gs pos="0">
                <a:srgbClr val="FFC647"/>
              </a:gs>
              <a:gs pos="50000">
                <a:srgbClr val="FFC600"/>
              </a:gs>
              <a:gs pos="100000">
                <a:srgbClr val="E3B400"/>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dirty="0">
                <a:solidFill>
                  <a:schemeClr val="tx1"/>
                </a:solidFill>
                <a:latin typeface="Calibri"/>
                <a:ea typeface="Calibri"/>
                <a:cs typeface="Calibri"/>
                <a:sym typeface="Calibri"/>
              </a:rPr>
              <a:t>Help plan a PBIS family night.</a:t>
            </a:r>
            <a:endParaRPr dirty="0">
              <a:solidFill>
                <a:schemeClr val="tx1"/>
              </a:solidFill>
            </a:endParaRPr>
          </a:p>
        </p:txBody>
      </p:sp>
      <p:grpSp>
        <p:nvGrpSpPr>
          <p:cNvPr id="2" name="Group 1"/>
          <p:cNvGrpSpPr/>
          <p:nvPr/>
        </p:nvGrpSpPr>
        <p:grpSpPr>
          <a:xfrm>
            <a:off x="6245952" y="3063149"/>
            <a:ext cx="3542468" cy="3100732"/>
            <a:chOff x="6256683" y="3060604"/>
            <a:chExt cx="3542468" cy="3100732"/>
          </a:xfrm>
        </p:grpSpPr>
        <p:pic>
          <p:nvPicPr>
            <p:cNvPr id="249" name="Google Shape;249;p32" descr="Image result for twitter facebook"/>
            <p:cNvPicPr preferRelativeResize="0"/>
            <p:nvPr/>
          </p:nvPicPr>
          <p:blipFill rotWithShape="1">
            <a:blip r:embed="rId4">
              <a:alphaModFix/>
            </a:blip>
            <a:srcRect/>
            <a:stretch/>
          </p:blipFill>
          <p:spPr>
            <a:xfrm rot="-1025112">
              <a:off x="6256683" y="3060604"/>
              <a:ext cx="2285217" cy="1285435"/>
            </a:xfrm>
            <a:prstGeom prst="rect">
              <a:avLst/>
            </a:prstGeom>
            <a:noFill/>
            <a:ln>
              <a:noFill/>
            </a:ln>
          </p:spPr>
        </p:pic>
        <p:sp>
          <p:nvSpPr>
            <p:cNvPr id="250" name="Google Shape;250;p32"/>
            <p:cNvSpPr/>
            <p:nvPr/>
          </p:nvSpPr>
          <p:spPr>
            <a:xfrm>
              <a:off x="7370261" y="3956019"/>
              <a:ext cx="2428890" cy="2205317"/>
            </a:xfrm>
            <a:prstGeom prst="roundRect">
              <a:avLst>
                <a:gd name="adj" fmla="val 16667"/>
              </a:avLst>
            </a:prstGeom>
            <a:solidFill>
              <a:schemeClr val="accent3"/>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tx1"/>
                  </a:solidFill>
                  <a:latin typeface="Calibri"/>
                  <a:ea typeface="Calibri"/>
                  <a:cs typeface="Calibri"/>
                  <a:sym typeface="Calibri"/>
                </a:rPr>
                <a:t>Use social media to promote PBIS events.</a:t>
              </a:r>
              <a:endParaRPr b="1" dirty="0">
                <a:solidFill>
                  <a:schemeClr val="tx1"/>
                </a:solidFill>
              </a:endParaRPr>
            </a:p>
          </p:txBody>
        </p:sp>
      </p:grpSp>
      <p:sp>
        <p:nvSpPr>
          <p:cNvPr id="251" name="Google Shape;251;p32"/>
          <p:cNvSpPr txBox="1">
            <a:spLocks noGrp="1"/>
          </p:cNvSpPr>
          <p:nvPr>
            <p:ph type="ctrTitle"/>
          </p:nvPr>
        </p:nvSpPr>
        <p:spPr>
          <a:xfrm>
            <a:off x="0" y="612913"/>
            <a:ext cx="12192000" cy="71464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Reaching Out</a:t>
            </a:r>
            <a:endParaRPr sz="54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1000"/>
                                        <p:tgtEl>
                                          <p:spTgt spid="2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Effect transition="in" filter="fade">
                                      <p:cBhvr>
                                        <p:cTn id="17" dur="10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Informing Families About PBIS</a:t>
            </a:r>
            <a:endParaRPr sz="5400" b="0" i="0" u="none" strike="noStrike" cap="none" dirty="0">
              <a:solidFill>
                <a:schemeClr val="dk1"/>
              </a:solidFill>
              <a:latin typeface="Calibri"/>
              <a:ea typeface="Calibri"/>
              <a:cs typeface="Calibri"/>
              <a:sym typeface="Calibri"/>
            </a:endParaRPr>
          </a:p>
        </p:txBody>
      </p:sp>
      <p:sp>
        <p:nvSpPr>
          <p:cNvPr id="258" name="Google Shape;258;p33"/>
          <p:cNvSpPr txBox="1">
            <a:spLocks noGrp="1"/>
          </p:cNvSpPr>
          <p:nvPr>
            <p:ph type="body" idx="1"/>
          </p:nvPr>
        </p:nvSpPr>
        <p:spPr>
          <a:xfrm>
            <a:off x="621323" y="1917701"/>
            <a:ext cx="10961077" cy="2677746"/>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Set up a PBIS table during parent-teacher conferences.</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Create PBIS </a:t>
            </a:r>
            <a:r>
              <a:rPr lang="en-US" dirty="0"/>
              <a:t>family</a:t>
            </a:r>
            <a:r>
              <a:rPr lang="en-US" sz="2800" dirty="0">
                <a:solidFill>
                  <a:schemeClr val="dk1"/>
                </a:solidFill>
                <a:latin typeface="Calibri"/>
                <a:ea typeface="Calibri"/>
                <a:cs typeface="Calibri"/>
                <a:sym typeface="Calibri"/>
              </a:rPr>
              <a:t> resources.</a:t>
            </a:r>
            <a:endParaRPr lang="en-US"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a PBIS family calendar.</a:t>
            </a:r>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Have skits at half-time of sporting events about PBIS.</a:t>
            </a:r>
            <a:endParaRPr sz="2800" dirty="0">
              <a:solidFill>
                <a:schemeClr val="dk1"/>
              </a:solidFill>
              <a:latin typeface="Calibri"/>
              <a:ea typeface="Calibri"/>
              <a:cs typeface="Calibri"/>
              <a:sym typeface="Calibri"/>
            </a:endParaRPr>
          </a:p>
        </p:txBody>
      </p:sp>
      <p:pic>
        <p:nvPicPr>
          <p:cNvPr id="259" name="Google Shape;259;p33" descr="Image result for ideas"/>
          <p:cNvPicPr preferRelativeResize="0"/>
          <p:nvPr/>
        </p:nvPicPr>
        <p:blipFill rotWithShape="1">
          <a:blip r:embed="rId3">
            <a:alphaModFix/>
          </a:blip>
          <a:srcRect/>
          <a:stretch/>
        </p:blipFill>
        <p:spPr>
          <a:xfrm>
            <a:off x="8915790" y="3648272"/>
            <a:ext cx="2854960" cy="1894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Effect transition="in" filter="fade">
                                      <p:cBhvr>
                                        <p:cTn id="7" dur="1000"/>
                                        <p:tgtEl>
                                          <p:spTgt spid="2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8">
                                            <p:txEl>
                                              <p:pRg st="1" end="1"/>
                                            </p:txEl>
                                          </p:spTgt>
                                        </p:tgtEl>
                                        <p:attrNameLst>
                                          <p:attrName>style.visibility</p:attrName>
                                        </p:attrNameLst>
                                      </p:cBhvr>
                                      <p:to>
                                        <p:strVal val="visible"/>
                                      </p:to>
                                    </p:set>
                                    <p:animEffect transition="in" filter="fade">
                                      <p:cBhvr>
                                        <p:cTn id="12" dur="1000"/>
                                        <p:tgtEl>
                                          <p:spTgt spid="2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xEl>
                                              <p:pRg st="2" end="2"/>
                                            </p:txEl>
                                          </p:spTgt>
                                        </p:tgtEl>
                                        <p:attrNameLst>
                                          <p:attrName>style.visibility</p:attrName>
                                        </p:attrNameLst>
                                      </p:cBhvr>
                                      <p:to>
                                        <p:strVal val="visible"/>
                                      </p:to>
                                    </p:set>
                                    <p:animEffect transition="in" filter="fade">
                                      <p:cBhvr>
                                        <p:cTn id="17" dur="1000"/>
                                        <p:tgtEl>
                                          <p:spTgt spid="2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8">
                                            <p:txEl>
                                              <p:pRg st="3" end="3"/>
                                            </p:txEl>
                                          </p:spTgt>
                                        </p:tgtEl>
                                        <p:attrNameLst>
                                          <p:attrName>style.visibility</p:attrName>
                                        </p:attrNameLst>
                                      </p:cBhvr>
                                      <p:to>
                                        <p:strVal val="visible"/>
                                      </p:to>
                                    </p:set>
                                    <p:animEffect transition="in" filter="fade">
                                      <p:cBhvr>
                                        <p:cTn id="22" dur="1000"/>
                                        <p:tgtEl>
                                          <p:spTgt spid="2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ctrTitle"/>
          </p:nvPr>
        </p:nvSpPr>
        <p:spPr>
          <a:xfrm>
            <a:off x="0" y="597877"/>
            <a:ext cx="12192000" cy="85500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High School</a:t>
            </a:r>
            <a:endParaRPr sz="5400" dirty="0"/>
          </a:p>
        </p:txBody>
      </p:sp>
      <p:sp>
        <p:nvSpPr>
          <p:cNvPr id="266" name="Google Shape;266;p34"/>
          <p:cNvSpPr txBox="1">
            <a:spLocks noGrp="1"/>
          </p:cNvSpPr>
          <p:nvPr>
            <p:ph type="body" idx="1"/>
          </p:nvPr>
        </p:nvSpPr>
        <p:spPr>
          <a:xfrm>
            <a:off x="633045" y="1757680"/>
            <a:ext cx="10937631" cy="348583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Aft>
                <a:spcPts val="0"/>
              </a:spcAft>
              <a:buClr>
                <a:schemeClr val="dk1"/>
              </a:buClr>
              <a:buSzPts val="3200"/>
              <a:buFont typeface="Arial"/>
              <a:buNone/>
            </a:pPr>
            <a:r>
              <a:rPr lang="en-US" b="1" dirty="0">
                <a:solidFill>
                  <a:schemeClr val="dk1"/>
                </a:solidFill>
                <a:sym typeface="Calibri"/>
              </a:rPr>
              <a:t>Family engagement is always important, but typically declines in the high school years.</a:t>
            </a:r>
            <a:endParaRPr dirty="0"/>
          </a:p>
          <a:p>
            <a:pPr marL="0" marR="0" lvl="0" indent="0" algn="l" rtl="0">
              <a:lnSpc>
                <a:spcPct val="90000"/>
              </a:lnSpc>
              <a:spcAft>
                <a:spcPts val="0"/>
              </a:spcAft>
              <a:buClr>
                <a:schemeClr val="dk1"/>
              </a:buClr>
              <a:buSzPts val="2800"/>
              <a:buFont typeface="Arial"/>
              <a:buNone/>
            </a:pPr>
            <a:r>
              <a:rPr lang="en-US" dirty="0">
                <a:solidFill>
                  <a:schemeClr val="dk1"/>
                </a:solidFill>
                <a:sym typeface="Calibri"/>
              </a:rPr>
              <a:t>Challenges:</a:t>
            </a:r>
            <a:endParaRPr dirty="0"/>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a:solidFill>
                  <a:schemeClr val="dk1"/>
                </a:solidFill>
                <a:sym typeface="Calibri"/>
              </a:rPr>
              <a:t>Large sizes of schools</a:t>
            </a:r>
            <a:endParaRPr lang="en-US" sz="2600" dirty="0"/>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a:solidFill>
                  <a:schemeClr val="dk1"/>
                </a:solidFill>
                <a:sym typeface="Calibri"/>
              </a:rPr>
              <a:t>Academic focus</a:t>
            </a:r>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a:solidFill>
                  <a:schemeClr val="dk1"/>
                </a:solidFill>
                <a:sym typeface="Calibri"/>
              </a:rPr>
              <a:t>Structure characterized by different departments</a:t>
            </a:r>
            <a:endParaRPr lang="en-US" sz="2600" dirty="0"/>
          </a:p>
          <a:p>
            <a:pPr marL="685800" marR="0" lvl="1" indent="-228600" algn="l" rtl="0">
              <a:lnSpc>
                <a:spcPct val="90000"/>
              </a:lnSpc>
              <a:spcBef>
                <a:spcPts val="1000"/>
              </a:spcBef>
              <a:spcAft>
                <a:spcPts val="0"/>
              </a:spcAft>
              <a:buClr>
                <a:schemeClr val="dk1"/>
              </a:buClr>
              <a:buSzPts val="2800"/>
              <a:buFont typeface="Arial"/>
              <a:buChar char="•"/>
            </a:pPr>
            <a:r>
              <a:rPr lang="en-US" sz="2600" b="0" i="0" u="none" strike="noStrike" cap="none" dirty="0">
                <a:solidFill>
                  <a:schemeClr val="dk1"/>
                </a:solidFill>
                <a:sym typeface="Calibri"/>
              </a:rPr>
              <a:t>Developmental level of the students</a:t>
            </a:r>
            <a:endParaRPr sz="2600" b="0" i="0" u="none" strike="noStrike" cap="none" dirty="0">
              <a:solidFill>
                <a:schemeClr val="dk1"/>
              </a:solidFill>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5"/>
          <p:cNvSpPr txBox="1">
            <a:spLocks noGrp="1"/>
          </p:cNvSpPr>
          <p:nvPr>
            <p:ph type="ctrTitle"/>
          </p:nvPr>
        </p:nvSpPr>
        <p:spPr>
          <a:xfrm>
            <a:off x="0" y="644769"/>
            <a:ext cx="12192000" cy="94198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High School </a:t>
            </a:r>
            <a:r>
              <a:rPr lang="en-US" sz="5400" b="0" i="0" u="none" strike="noStrike" cap="none" dirty="0">
                <a:solidFill>
                  <a:schemeClr val="tx1"/>
                </a:solidFill>
                <a:latin typeface="Calibri"/>
                <a:ea typeface="Calibri"/>
                <a:cs typeface="Calibri"/>
                <a:sym typeface="Calibri"/>
              </a:rPr>
              <a:t>C</a:t>
            </a:r>
            <a:r>
              <a:rPr lang="en-US" sz="5400" b="0" i="0" u="none" strike="noStrike" cap="none" dirty="0">
                <a:solidFill>
                  <a:schemeClr val="dk1"/>
                </a:solidFill>
                <a:latin typeface="Calibri"/>
                <a:ea typeface="Calibri"/>
                <a:cs typeface="Calibri"/>
                <a:sym typeface="Calibri"/>
              </a:rPr>
              <a:t>onsiderations</a:t>
            </a:r>
            <a:endParaRPr sz="5400" dirty="0"/>
          </a:p>
        </p:txBody>
      </p:sp>
      <p:sp>
        <p:nvSpPr>
          <p:cNvPr id="273" name="Google Shape;273;p35"/>
          <p:cNvSpPr txBox="1">
            <a:spLocks noGrp="1"/>
          </p:cNvSpPr>
          <p:nvPr>
            <p:ph type="body" idx="1"/>
          </p:nvPr>
        </p:nvSpPr>
        <p:spPr>
          <a:xfrm>
            <a:off x="609599" y="1917700"/>
            <a:ext cx="10961077" cy="3325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sz="2800" dirty="0">
                <a:solidFill>
                  <a:schemeClr val="tx1"/>
                </a:solidFill>
                <a:latin typeface="Calibri"/>
                <a:ea typeface="Calibri"/>
                <a:cs typeface="Calibri"/>
                <a:sym typeface="Calibri"/>
              </a:rPr>
              <a:t>To give family engagement a boost in high school</a:t>
            </a:r>
            <a:r>
              <a:rPr lang="en-US" sz="2800" dirty="0">
                <a:solidFill>
                  <a:schemeClr val="tx1"/>
                </a:solidFill>
                <a:sym typeface="Calibri"/>
              </a:rPr>
              <a:t>, consider… </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sym typeface="Calibri"/>
              </a:rPr>
              <a:t>Including family members and students in PBIS teams</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Creating multiple </a:t>
            </a:r>
            <a:r>
              <a:rPr lang="en-US" sz="2800" dirty="0">
                <a:solidFill>
                  <a:schemeClr val="tx1"/>
                </a:solidFill>
                <a:sym typeface="Calibri"/>
              </a:rPr>
              <a:t>communication options  </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Giving clear </a:t>
            </a:r>
            <a:r>
              <a:rPr lang="en-US" sz="2800" dirty="0">
                <a:solidFill>
                  <a:schemeClr val="tx1"/>
                </a:solidFill>
                <a:sym typeface="Calibri"/>
              </a:rPr>
              <a:t>guidance about who </a:t>
            </a:r>
            <a:r>
              <a:rPr lang="en-US" dirty="0">
                <a:solidFill>
                  <a:schemeClr val="tx1"/>
                </a:solidFill>
              </a:rPr>
              <a:t>familie</a:t>
            </a:r>
            <a:r>
              <a:rPr lang="en-US" sz="2800" dirty="0">
                <a:solidFill>
                  <a:schemeClr val="tx1"/>
                </a:solidFill>
                <a:sym typeface="Calibri"/>
              </a:rPr>
              <a:t>s are to contact</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Removing </a:t>
            </a:r>
            <a:r>
              <a:rPr lang="en-US" sz="2800" dirty="0">
                <a:solidFill>
                  <a:schemeClr val="tx1"/>
                </a:solidFill>
                <a:sym typeface="Calibri"/>
              </a:rPr>
              <a:t>barriers to promote </a:t>
            </a:r>
            <a:r>
              <a:rPr lang="en-US" dirty="0">
                <a:solidFill>
                  <a:schemeClr val="tx1"/>
                </a:solidFill>
              </a:rPr>
              <a:t>family</a:t>
            </a:r>
            <a:r>
              <a:rPr lang="en-US" sz="2800" dirty="0">
                <a:solidFill>
                  <a:schemeClr val="tx1"/>
                </a:solidFill>
                <a:sym typeface="Calibri"/>
              </a:rPr>
              <a:t> participation in events</a:t>
            </a:r>
            <a:endParaRPr dirty="0">
              <a:solidFill>
                <a:schemeClr val="tx1"/>
              </a:solidFill>
            </a:endParaRPr>
          </a:p>
          <a:p>
            <a:pPr marL="228600" marR="0" lvl="0" indent="-228600" algn="l" rtl="0">
              <a:lnSpc>
                <a:spcPct val="90000"/>
              </a:lnSpc>
              <a:spcAft>
                <a:spcPts val="0"/>
              </a:spcAft>
              <a:buClr>
                <a:schemeClr val="dk1"/>
              </a:buClr>
              <a:buSzPts val="2800"/>
              <a:buFont typeface="Arial"/>
              <a:buChar char="•"/>
            </a:pPr>
            <a:r>
              <a:rPr lang="en-US" sz="2800" dirty="0">
                <a:solidFill>
                  <a:schemeClr val="tx1"/>
                </a:solidFill>
                <a:latin typeface="Calibri"/>
                <a:ea typeface="Calibri"/>
                <a:cs typeface="Calibri"/>
                <a:sym typeface="Calibri"/>
              </a:rPr>
              <a:t>Working w</a:t>
            </a:r>
            <a:r>
              <a:rPr lang="en-US" sz="2800" dirty="0">
                <a:solidFill>
                  <a:schemeClr val="dk1"/>
                </a:solidFill>
                <a:latin typeface="Calibri"/>
                <a:ea typeface="Calibri"/>
                <a:cs typeface="Calibri"/>
                <a:sym typeface="Calibri"/>
              </a:rPr>
              <a:t>ith school counselors to engage </a:t>
            </a:r>
            <a:r>
              <a:rPr lang="en-US" dirty="0"/>
              <a:t>familie</a:t>
            </a:r>
            <a:r>
              <a:rPr lang="en-US" sz="2800" dirty="0">
                <a:solidFill>
                  <a:schemeClr val="dk1"/>
                </a:solidFill>
                <a:latin typeface="Calibri"/>
                <a:ea typeface="Calibri"/>
                <a:cs typeface="Calibri"/>
                <a:sym typeface="Calibri"/>
              </a:rPr>
              <a:t>s</a:t>
            </a:r>
            <a:endParaRPr sz="2800" dirty="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Community Engagement</a:t>
            </a:r>
            <a:endParaRPr sz="5400" dirty="0"/>
          </a:p>
        </p:txBody>
      </p:sp>
      <p:sp>
        <p:nvSpPr>
          <p:cNvPr id="280" name="Google Shape;280;p36"/>
          <p:cNvSpPr txBox="1">
            <a:spLocks noGrp="1"/>
          </p:cNvSpPr>
          <p:nvPr>
            <p:ph type="body" idx="1"/>
          </p:nvPr>
        </p:nvSpPr>
        <p:spPr>
          <a:xfrm>
            <a:off x="644769" y="1807285"/>
            <a:ext cx="10925908" cy="3643945"/>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Give annual surveys to identify community interests, talents, and volunteers.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Invite community member representatives on the PBIS team.</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Invite community members to school events and assemblies.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Train local community centers that provide before and after care on Tier I practices.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Train local church youth ministries on Tier I.</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1"/>
          <p:cNvSpPr txBox="1">
            <a:spLocks noGrp="1"/>
          </p:cNvSpPr>
          <p:nvPr>
            <p:ph type="ctrTitle"/>
          </p:nvPr>
        </p:nvSpPr>
        <p:spPr>
          <a:xfrm>
            <a:off x="0" y="667068"/>
            <a:ext cx="12192000" cy="919685"/>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Why </a:t>
            </a:r>
            <a:r>
              <a:rPr lang="en-US" sz="5400" b="0" i="0" u="none" strike="noStrike" cap="none" dirty="0">
                <a:solidFill>
                  <a:schemeClr val="tx1"/>
                </a:solidFill>
                <a:latin typeface="Calibri"/>
                <a:ea typeface="Calibri"/>
                <a:cs typeface="Calibri"/>
                <a:sym typeface="Calibri"/>
              </a:rPr>
              <a:t>Engage F</a:t>
            </a:r>
            <a:r>
              <a:rPr lang="en-US" sz="5400" b="0" i="0" u="none" strike="noStrike" cap="none" dirty="0">
                <a:solidFill>
                  <a:schemeClr val="dk1"/>
                </a:solidFill>
                <a:latin typeface="Calibri"/>
                <a:ea typeface="Calibri"/>
                <a:cs typeface="Calibri"/>
                <a:sym typeface="Calibri"/>
              </a:rPr>
              <a:t>amilies?</a:t>
            </a:r>
            <a:endParaRPr sz="5400" dirty="0"/>
          </a:p>
        </p:txBody>
      </p:sp>
      <p:sp>
        <p:nvSpPr>
          <p:cNvPr id="77" name="Google Shape;77;p11"/>
          <p:cNvSpPr txBox="1">
            <a:spLocks noGrp="1"/>
          </p:cNvSpPr>
          <p:nvPr>
            <p:ph type="body" idx="1"/>
          </p:nvPr>
        </p:nvSpPr>
        <p:spPr>
          <a:xfrm>
            <a:off x="644769" y="1917700"/>
            <a:ext cx="10972800" cy="353353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Build positive relationships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Encourage new behaviors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Teach &amp; reinforce skills</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Increase optimism</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Expected in Individuals with Disabilities Education Act</a:t>
            </a:r>
            <a:endParaRPr dirty="0"/>
          </a:p>
          <a:p>
            <a:pPr marL="0" marR="0" lvl="0" indent="0" algn="l" rtl="0">
              <a:lnSpc>
                <a:spcPct val="90000"/>
              </a:lnSpc>
              <a:spcAft>
                <a:spcPts val="0"/>
              </a:spcAft>
              <a:buClr>
                <a:schemeClr val="dk1"/>
              </a:buClr>
              <a:buSzPts val="1400"/>
              <a:buFont typeface="Arial"/>
              <a:buNone/>
            </a:pPr>
            <a:endParaRPr lang="en-US" sz="1400" b="0" i="0" u="none" strike="noStrike" cap="none" dirty="0">
              <a:solidFill>
                <a:schemeClr val="dk1"/>
              </a:solidFill>
              <a:latin typeface="Calibri"/>
              <a:ea typeface="Calibri"/>
              <a:cs typeface="Calibri"/>
              <a:sym typeface="Calibri"/>
            </a:endParaRPr>
          </a:p>
          <a:p>
            <a:pPr marL="0" marR="0" lvl="0" indent="0" algn="l" rtl="0">
              <a:lnSpc>
                <a:spcPct val="90000"/>
              </a:lnSpc>
              <a:spcAft>
                <a:spcPts val="0"/>
              </a:spcAft>
              <a:buClr>
                <a:schemeClr val="dk1"/>
              </a:buClr>
              <a:buSzPts val="1400"/>
              <a:buFont typeface="Arial"/>
              <a:buNone/>
            </a:pPr>
            <a:r>
              <a:rPr lang="en-US" sz="1400" b="0" i="0" u="none" strike="noStrike" cap="none" dirty="0">
                <a:solidFill>
                  <a:schemeClr val="dk1"/>
                </a:solidFill>
                <a:latin typeface="Calibri"/>
                <a:ea typeface="Calibri"/>
                <a:cs typeface="Calibri"/>
                <a:sym typeface="Calibri"/>
              </a:rPr>
              <a:t>Congress reauthorized the IDEA in 2004 and most recently amended the IDEA through Public Law 114-95, the Every Student Succeeds Act, in December 2015</a:t>
            </a:r>
            <a:endParaRPr dirty="0"/>
          </a:p>
        </p:txBody>
      </p:sp>
      <p:pic>
        <p:nvPicPr>
          <p:cNvPr id="80" name="Google Shape;80;p11" descr="Image result for family engagement"/>
          <p:cNvPicPr preferRelativeResize="0"/>
          <p:nvPr/>
        </p:nvPicPr>
        <p:blipFill rotWithShape="1">
          <a:blip r:embed="rId3">
            <a:alphaModFix/>
          </a:blip>
          <a:srcRect/>
          <a:stretch/>
        </p:blipFill>
        <p:spPr>
          <a:xfrm>
            <a:off x="6614242" y="1917701"/>
            <a:ext cx="4074899" cy="2075180"/>
          </a:xfrm>
          <a:prstGeom prst="rect">
            <a:avLst/>
          </a:prstGeom>
          <a:noFill/>
          <a:ln>
            <a:noFill/>
          </a:ln>
        </p:spPr>
      </p:pic>
      <p:sp>
        <p:nvSpPr>
          <p:cNvPr id="2" name="TextBox 1"/>
          <p:cNvSpPr txBox="1"/>
          <p:nvPr/>
        </p:nvSpPr>
        <p:spPr>
          <a:xfrm>
            <a:off x="4641125" y="6388443"/>
            <a:ext cx="2909750" cy="246221"/>
          </a:xfrm>
          <a:prstGeom prst="rect">
            <a:avLst/>
          </a:prstGeom>
          <a:noFill/>
        </p:spPr>
        <p:txBody>
          <a:bodyPr wrap="square" rtlCol="0">
            <a:spAutoFit/>
          </a:bodyPr>
          <a:lstStyle/>
          <a:p>
            <a:pPr algn="ctr"/>
            <a:r>
              <a:rPr lang="en-US" sz="1000" dirty="0">
                <a:solidFill>
                  <a:schemeClr val="bg1"/>
                </a:solidFill>
                <a:latin typeface="Calibri"/>
                <a:ea typeface="Calibri"/>
                <a:cs typeface="Calibri"/>
                <a:sym typeface="Calibri"/>
              </a:rPr>
              <a:t>https://www.pbis.org/family/family-partnership</a:t>
            </a:r>
            <a:endParaRPr lang="en-US" sz="1000"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435885" y="1925010"/>
            <a:ext cx="3983715" cy="306659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5400" b="0" i="0" u="none" strike="noStrike" cap="none" dirty="0">
                <a:solidFill>
                  <a:schemeClr val="dk1"/>
                </a:solidFill>
                <a:latin typeface="Calibri"/>
                <a:ea typeface="Calibri"/>
                <a:cs typeface="Calibri"/>
                <a:sym typeface="Calibri"/>
              </a:rPr>
              <a:t>Example Of</a:t>
            </a:r>
            <a:br>
              <a:rPr lang="en-US" sz="5400" b="0" i="0" u="none" strike="noStrike" cap="none" dirty="0">
                <a:solidFill>
                  <a:schemeClr val="dk1"/>
                </a:solidFill>
                <a:latin typeface="Calibri"/>
                <a:ea typeface="Calibri"/>
                <a:cs typeface="Calibri"/>
                <a:sym typeface="Calibri"/>
              </a:rPr>
            </a:br>
            <a:r>
              <a:rPr lang="en-US" sz="5400" b="0" i="0" u="none" strike="noStrike" cap="none" dirty="0">
                <a:solidFill>
                  <a:schemeClr val="dk1"/>
                </a:solidFill>
                <a:latin typeface="Calibri"/>
                <a:ea typeface="Calibri"/>
                <a:cs typeface="Calibri"/>
                <a:sym typeface="Calibri"/>
              </a:rPr>
              <a:t>Introducing PBIS In Youth Ministry</a:t>
            </a:r>
            <a:endParaRPr sz="5400" b="0" i="0" u="none" strike="noStrike" cap="none" dirty="0">
              <a:solidFill>
                <a:schemeClr val="dk1"/>
              </a:solidFill>
              <a:latin typeface="Calibri"/>
              <a:ea typeface="Calibri"/>
              <a:cs typeface="Calibri"/>
              <a:sym typeface="Calibri"/>
            </a:endParaRPr>
          </a:p>
        </p:txBody>
      </p:sp>
      <p:pic>
        <p:nvPicPr>
          <p:cNvPr id="286" name="Google Shape;286;p37"/>
          <p:cNvPicPr preferRelativeResize="0"/>
          <p:nvPr/>
        </p:nvPicPr>
        <p:blipFill rotWithShape="1">
          <a:blip r:embed="rId3">
            <a:alphaModFix/>
          </a:blip>
          <a:srcRect b="20887"/>
          <a:stretch/>
        </p:blipFill>
        <p:spPr>
          <a:xfrm>
            <a:off x="4325815" y="304800"/>
            <a:ext cx="5836920" cy="571499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Partnerships</a:t>
            </a:r>
            <a:endParaRPr sz="5400" dirty="0"/>
          </a:p>
        </p:txBody>
      </p:sp>
      <p:sp>
        <p:nvSpPr>
          <p:cNvPr id="292" name="Google Shape;292;p38"/>
          <p:cNvSpPr txBox="1">
            <a:spLocks noGrp="1"/>
          </p:cNvSpPr>
          <p:nvPr>
            <p:ph type="body" idx="1"/>
          </p:nvPr>
        </p:nvSpPr>
        <p:spPr>
          <a:xfrm>
            <a:off x="621323" y="1917700"/>
            <a:ext cx="10961077" cy="28184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800"/>
              <a:buFont typeface="Arial"/>
              <a:buNone/>
            </a:pPr>
            <a:r>
              <a:rPr lang="en-US" sz="2800" dirty="0">
                <a:solidFill>
                  <a:schemeClr val="dk1"/>
                </a:solidFill>
                <a:latin typeface="Calibri"/>
                <a:ea typeface="Calibri"/>
                <a:cs typeface="Calibri"/>
                <a:sym typeface="Calibri"/>
              </a:rPr>
              <a:t>Ask/invite </a:t>
            </a:r>
            <a:r>
              <a:rPr lang="en-US" dirty="0"/>
              <a:t>l</a:t>
            </a:r>
            <a:r>
              <a:rPr lang="en-US" sz="2800" dirty="0">
                <a:solidFill>
                  <a:schemeClr val="dk1"/>
                </a:solidFill>
                <a:latin typeface="Calibri"/>
                <a:ea typeface="Calibri"/>
                <a:cs typeface="Calibri"/>
                <a:sym typeface="Calibri"/>
              </a:rPr>
              <a:t>ocal </a:t>
            </a:r>
            <a:r>
              <a:rPr lang="en-US" dirty="0"/>
              <a:t>b</a:t>
            </a:r>
            <a:r>
              <a:rPr lang="en-US" sz="2800" dirty="0">
                <a:solidFill>
                  <a:schemeClr val="dk1"/>
                </a:solidFill>
                <a:latin typeface="Calibri"/>
                <a:ea typeface="Calibri"/>
                <a:cs typeface="Calibri"/>
                <a:sym typeface="Calibri"/>
              </a:rPr>
              <a:t>usinesses to:</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Donate resources; help with fundraising</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Help disseminate i</a:t>
            </a:r>
            <a:r>
              <a:rPr lang="en-US" sz="2800" dirty="0">
                <a:solidFill>
                  <a:schemeClr val="tx1"/>
                </a:solidFill>
                <a:latin typeface="Calibri"/>
                <a:ea typeface="Calibri"/>
                <a:cs typeface="Calibri"/>
                <a:sym typeface="Calibri"/>
              </a:rPr>
              <a:t>nformation </a:t>
            </a:r>
            <a:r>
              <a:rPr lang="en-US" sz="2800" dirty="0">
                <a:solidFill>
                  <a:schemeClr val="dk1"/>
                </a:solidFill>
                <a:latin typeface="Calibri"/>
                <a:ea typeface="Calibri"/>
                <a:cs typeface="Calibri"/>
                <a:sym typeface="Calibri"/>
              </a:rPr>
              <a:t>on PBIS to a broader community</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Volunteer or help recruit volunteers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Attend school activities</a:t>
            </a:r>
            <a:endParaRPr sz="2800" dirty="0">
              <a:solidFill>
                <a:schemeClr val="dk1"/>
              </a:solidFill>
              <a:latin typeface="Calibri"/>
              <a:ea typeface="Calibri"/>
              <a:cs typeface="Calibri"/>
              <a:sym typeface="Calibri"/>
            </a:endParaRPr>
          </a:p>
          <a:p>
            <a:pPr marL="228600" marR="0" lvl="0" indent="-50800" algn="l" rtl="0">
              <a:lnSpc>
                <a:spcPct val="90000"/>
              </a:lnSpc>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Show Appreciation</a:t>
            </a:r>
            <a:endParaRPr sz="5400" dirty="0"/>
          </a:p>
        </p:txBody>
      </p:sp>
      <p:sp>
        <p:nvSpPr>
          <p:cNvPr id="299" name="Google Shape;299;p39"/>
          <p:cNvSpPr txBox="1">
            <a:spLocks noGrp="1"/>
          </p:cNvSpPr>
          <p:nvPr>
            <p:ph type="body" idx="1"/>
          </p:nvPr>
        </p:nvSpPr>
        <p:spPr>
          <a:xfrm>
            <a:off x="621323" y="1917700"/>
            <a:ext cx="10972800" cy="3325813"/>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Family representatives recognize students, staff, and teachers.</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Make sure everyone feels welcomed in the building. </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Create banners for businesses that help with fundraising.</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Host a raffle at a family night event.  </a:t>
            </a:r>
            <a:endParaRPr dirty="0"/>
          </a:p>
          <a:p>
            <a:pPr marL="285750" marR="0" lvl="0" indent="-28575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Recognize involved family and community members in the school newsletter, on websites, or on social media.</a:t>
            </a:r>
            <a:endParaRPr dirty="0"/>
          </a:p>
        </p:txBody>
      </p:sp>
      <p:sp>
        <p:nvSpPr>
          <p:cNvPr id="300" name="Google Shape;300;p39"/>
          <p:cNvSpPr txBox="1"/>
          <p:nvPr/>
        </p:nvSpPr>
        <p:spPr>
          <a:xfrm>
            <a:off x="4359883" y="6348385"/>
            <a:ext cx="3495679" cy="2634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From TN Behavior Supports Project</a:t>
            </a:r>
            <a:endParaRPr sz="800"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Guiding Questions</a:t>
            </a:r>
            <a:endParaRPr sz="5400" dirty="0"/>
          </a:p>
        </p:txBody>
      </p:sp>
      <p:sp>
        <p:nvSpPr>
          <p:cNvPr id="306" name="Google Shape;306;p40"/>
          <p:cNvSpPr txBox="1">
            <a:spLocks noGrp="1"/>
          </p:cNvSpPr>
          <p:nvPr>
            <p:ph type="body" idx="1"/>
          </p:nvPr>
        </p:nvSpPr>
        <p:spPr>
          <a:xfrm>
            <a:off x="656491" y="1917700"/>
            <a:ext cx="10937631"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 what ways will you communicate with staff, </a:t>
            </a:r>
            <a:r>
              <a:rPr lang="en-US" dirty="0"/>
              <a:t>families</a:t>
            </a:r>
            <a:r>
              <a:rPr lang="en-US" sz="2800" dirty="0">
                <a:solidFill>
                  <a:schemeClr val="dk1"/>
                </a:solidFill>
                <a:latin typeface="Calibri"/>
                <a:ea typeface="Calibri"/>
                <a:cs typeface="Calibri"/>
                <a:sym typeface="Calibri"/>
              </a:rPr>
              <a:t>, students, and the community about PBIS?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 what ways would you like to see families involved and engaged?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What actions will you take to encourage </a:t>
            </a:r>
            <a:r>
              <a:rPr lang="en-US" dirty="0"/>
              <a:t>familie</a:t>
            </a:r>
            <a:r>
              <a:rPr lang="en-US" sz="2800" dirty="0">
                <a:solidFill>
                  <a:schemeClr val="dk1"/>
                </a:solidFill>
                <a:latin typeface="Calibri"/>
                <a:ea typeface="Calibri"/>
                <a:cs typeface="Calibri"/>
                <a:sym typeface="Calibri"/>
              </a:rPr>
              <a:t>s to become (more) involved?</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How will you prepare staff to work with families?</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How will you develop relationships/partnerships in the community?</a:t>
            </a:r>
            <a:endParaRPr dirty="0"/>
          </a:p>
          <a:p>
            <a:pPr marL="228600" marR="0" lvl="0" indent="-50800" algn="l" rtl="0">
              <a:lnSpc>
                <a:spcPct val="90000"/>
              </a:lnSpc>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6">
                                            <p:txEl>
                                              <p:pRg st="0" end="0"/>
                                            </p:txEl>
                                          </p:spTgt>
                                        </p:tgtEl>
                                        <p:attrNameLst>
                                          <p:attrName>style.visibility</p:attrName>
                                        </p:attrNameLst>
                                      </p:cBhvr>
                                      <p:to>
                                        <p:strVal val="visible"/>
                                      </p:to>
                                    </p:set>
                                    <p:anim calcmode="lin" valueType="num">
                                      <p:cBhvr additive="base">
                                        <p:cTn id="7" dur="500" fill="hold"/>
                                        <p:tgtEl>
                                          <p:spTgt spid="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6">
                                            <p:txEl>
                                              <p:pRg st="1" end="1"/>
                                            </p:txEl>
                                          </p:spTgt>
                                        </p:tgtEl>
                                        <p:attrNameLst>
                                          <p:attrName>style.visibility</p:attrName>
                                        </p:attrNameLst>
                                      </p:cBhvr>
                                      <p:to>
                                        <p:strVal val="visible"/>
                                      </p:to>
                                    </p:set>
                                    <p:anim calcmode="lin" valueType="num">
                                      <p:cBhvr additive="base">
                                        <p:cTn id="13" dur="500" fill="hold"/>
                                        <p:tgtEl>
                                          <p:spTgt spid="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6">
                                            <p:txEl>
                                              <p:pRg st="2" end="2"/>
                                            </p:txEl>
                                          </p:spTgt>
                                        </p:tgtEl>
                                        <p:attrNameLst>
                                          <p:attrName>style.visibility</p:attrName>
                                        </p:attrNameLst>
                                      </p:cBhvr>
                                      <p:to>
                                        <p:strVal val="visible"/>
                                      </p:to>
                                    </p:set>
                                    <p:anim calcmode="lin" valueType="num">
                                      <p:cBhvr additive="base">
                                        <p:cTn id="19" dur="500" fill="hold"/>
                                        <p:tgtEl>
                                          <p:spTgt spid="30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6">
                                            <p:txEl>
                                              <p:pRg st="3" end="3"/>
                                            </p:txEl>
                                          </p:spTgt>
                                        </p:tgtEl>
                                        <p:attrNameLst>
                                          <p:attrName>style.visibility</p:attrName>
                                        </p:attrNameLst>
                                      </p:cBhvr>
                                      <p:to>
                                        <p:strVal val="visible"/>
                                      </p:to>
                                    </p:set>
                                    <p:anim calcmode="lin" valueType="num">
                                      <p:cBhvr additive="base">
                                        <p:cTn id="25" dur="500" fill="hold"/>
                                        <p:tgtEl>
                                          <p:spTgt spid="30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6">
                                            <p:txEl>
                                              <p:pRg st="4" end="4"/>
                                            </p:txEl>
                                          </p:spTgt>
                                        </p:tgtEl>
                                        <p:attrNameLst>
                                          <p:attrName>style.visibility</p:attrName>
                                        </p:attrNameLst>
                                      </p:cBhvr>
                                      <p:to>
                                        <p:strVal val="visible"/>
                                      </p:to>
                                    </p:set>
                                    <p:anim calcmode="lin" valueType="num">
                                      <p:cBhvr additive="base">
                                        <p:cTn id="31" dur="500" fill="hold"/>
                                        <p:tgtEl>
                                          <p:spTgt spid="30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ctrTitle"/>
          </p:nvPr>
        </p:nvSpPr>
        <p:spPr>
          <a:xfrm>
            <a:off x="0" y="656492"/>
            <a:ext cx="12192000" cy="93026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Do It </a:t>
            </a:r>
            <a:r>
              <a:rPr lang="en-US" sz="5400" dirty="0"/>
              <a:t>W</a:t>
            </a:r>
            <a:r>
              <a:rPr lang="en-US" sz="5400" b="0" i="0" u="none" strike="noStrike" cap="none" dirty="0">
                <a:solidFill>
                  <a:schemeClr val="dk1"/>
                </a:solidFill>
                <a:latin typeface="Calibri"/>
                <a:ea typeface="Calibri"/>
                <a:cs typeface="Calibri"/>
                <a:sym typeface="Calibri"/>
              </a:rPr>
              <a:t>ith Fidelity!</a:t>
            </a:r>
            <a:endParaRPr sz="5400" dirty="0"/>
          </a:p>
        </p:txBody>
      </p:sp>
      <p:sp>
        <p:nvSpPr>
          <p:cNvPr id="313" name="Google Shape;313;p41"/>
          <p:cNvSpPr txBox="1">
            <a:spLocks noGrp="1"/>
          </p:cNvSpPr>
          <p:nvPr>
            <p:ph type="body" idx="1"/>
          </p:nvPr>
        </p:nvSpPr>
        <p:spPr>
          <a:xfrm>
            <a:off x="621323" y="1917700"/>
            <a:ext cx="10961077" cy="2466731"/>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800"/>
              <a:buFont typeface="Arial"/>
              <a:buNone/>
            </a:pPr>
            <a:r>
              <a:rPr lang="en-US" b="1" u="sng" dirty="0">
                <a:solidFill>
                  <a:schemeClr val="dk1"/>
                </a:solidFill>
                <a:sym typeface="Calibri"/>
              </a:rPr>
              <a:t>Tiered Fidelity Inventory (TFI)</a:t>
            </a:r>
            <a:endParaRPr dirty="0"/>
          </a:p>
          <a:p>
            <a:pPr marL="0" marR="0" lvl="0" indent="0" algn="l" rtl="0">
              <a:spcAft>
                <a:spcPts val="0"/>
              </a:spcAft>
              <a:buClr>
                <a:schemeClr val="dk1"/>
              </a:buClr>
              <a:buSzPts val="1400"/>
              <a:buFont typeface="Arial"/>
              <a:buNone/>
            </a:pPr>
            <a:endParaRPr dirty="0">
              <a:solidFill>
                <a:schemeClr val="dk1"/>
              </a:solidFill>
              <a:sym typeface="Calibri"/>
            </a:endParaRPr>
          </a:p>
          <a:p>
            <a:pPr marL="228600" marR="0" lvl="0" indent="-228600" algn="l" rtl="0">
              <a:spcAft>
                <a:spcPts val="0"/>
              </a:spcAft>
              <a:buClr>
                <a:schemeClr val="dk1"/>
              </a:buClr>
              <a:buSzPts val="2800"/>
              <a:buFont typeface="Arial"/>
              <a:buChar char="•"/>
            </a:pPr>
            <a:r>
              <a:rPr lang="en-US" dirty="0">
                <a:solidFill>
                  <a:schemeClr val="dk1"/>
                </a:solidFill>
                <a:sym typeface="Calibri"/>
              </a:rPr>
              <a:t>Efficient, valid index of extent to which PBIS core features are in place</a:t>
            </a:r>
            <a:endParaRPr dirty="0"/>
          </a:p>
          <a:p>
            <a:pPr marL="228600" marR="0" lvl="0" indent="-228600" algn="l" rtl="0">
              <a:spcAft>
                <a:spcPts val="0"/>
              </a:spcAft>
              <a:buClr>
                <a:schemeClr val="dk1"/>
              </a:buClr>
              <a:buSzPts val="2800"/>
              <a:buFont typeface="Arial"/>
              <a:buChar char="•"/>
            </a:pPr>
            <a:r>
              <a:rPr lang="en-US" dirty="0">
                <a:solidFill>
                  <a:schemeClr val="dk1"/>
                </a:solidFill>
                <a:sym typeface="Calibri"/>
              </a:rPr>
              <a:t>Section 1.11 Student/Family/Community Involvement</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title"/>
          </p:nvPr>
        </p:nvSpPr>
        <p:spPr>
          <a:xfrm>
            <a:off x="0" y="644769"/>
            <a:ext cx="12192000" cy="64511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959"/>
              <a:buFont typeface="Calibri"/>
              <a:buNone/>
            </a:pPr>
            <a:r>
              <a:rPr lang="en-US" sz="4800" b="0" i="0" u="none" strike="noStrike" cap="none" dirty="0">
                <a:solidFill>
                  <a:schemeClr val="dk1"/>
                </a:solidFill>
                <a:latin typeface="Calibri"/>
                <a:ea typeface="Calibri"/>
                <a:cs typeface="Calibri"/>
                <a:sym typeface="Calibri"/>
              </a:rPr>
              <a:t>1.11 Student/Family/Community Involvement</a:t>
            </a:r>
            <a:endParaRPr sz="4800" b="0" i="0" u="none" strike="noStrike" cap="none" dirty="0">
              <a:solidFill>
                <a:schemeClr val="dk1"/>
              </a:solidFill>
              <a:latin typeface="Calibri"/>
              <a:ea typeface="Calibri"/>
              <a:cs typeface="Calibri"/>
              <a:sym typeface="Calibri"/>
            </a:endParaRPr>
          </a:p>
        </p:txBody>
      </p:sp>
      <p:graphicFrame>
        <p:nvGraphicFramePr>
          <p:cNvPr id="319" name="Google Shape;319;p42"/>
          <p:cNvGraphicFramePr/>
          <p:nvPr>
            <p:extLst>
              <p:ext uri="{D42A27DB-BD31-4B8C-83A1-F6EECF244321}">
                <p14:modId xmlns:p14="http://schemas.microsoft.com/office/powerpoint/2010/main" val="1556527691"/>
              </p:ext>
            </p:extLst>
          </p:nvPr>
        </p:nvGraphicFramePr>
        <p:xfrm>
          <a:off x="205711" y="1441176"/>
          <a:ext cx="11780575" cy="1339410"/>
        </p:xfrm>
        <a:graphic>
          <a:graphicData uri="http://schemas.openxmlformats.org/drawingml/2006/table">
            <a:tbl>
              <a:tblPr>
                <a:noFill/>
                <a:tableStyleId>{C266F866-7ECA-422B-B781-17EE4A029F63}</a:tableStyleId>
              </a:tblPr>
              <a:tblGrid>
                <a:gridCol w="3700625">
                  <a:extLst>
                    <a:ext uri="{9D8B030D-6E8A-4147-A177-3AD203B41FA5}">
                      <a16:colId xmlns:a16="http://schemas.microsoft.com/office/drawing/2014/main" val="20000"/>
                    </a:ext>
                  </a:extLst>
                </a:gridCol>
                <a:gridCol w="2409725">
                  <a:extLst>
                    <a:ext uri="{9D8B030D-6E8A-4147-A177-3AD203B41FA5}">
                      <a16:colId xmlns:a16="http://schemas.microsoft.com/office/drawing/2014/main" val="20001"/>
                    </a:ext>
                  </a:extLst>
                </a:gridCol>
                <a:gridCol w="5670225">
                  <a:extLst>
                    <a:ext uri="{9D8B030D-6E8A-4147-A177-3AD203B41FA5}">
                      <a16:colId xmlns:a16="http://schemas.microsoft.com/office/drawing/2014/main" val="20002"/>
                    </a:ext>
                  </a:extLst>
                </a:gridCol>
              </a:tblGrid>
              <a:tr h="516450">
                <a:tc rowSpan="2">
                  <a:txBody>
                    <a:bodyPr/>
                    <a:lstStyle/>
                    <a:p>
                      <a:pPr marL="328930" marR="0" lvl="0" indent="-283210" algn="ctr" rtl="0">
                        <a:spcBef>
                          <a:spcPts val="0"/>
                        </a:spcBef>
                        <a:spcAft>
                          <a:spcPts val="0"/>
                        </a:spcAft>
                        <a:buNone/>
                      </a:pPr>
                      <a:r>
                        <a:rPr lang="en-US" sz="2800" b="1" u="none" strike="noStrike" cap="none">
                          <a:latin typeface="Calibri"/>
                          <a:ea typeface="Calibri"/>
                          <a:cs typeface="Calibri"/>
                          <a:sym typeface="Calibri"/>
                        </a:rPr>
                        <a:t>Feature</a:t>
                      </a:r>
                      <a:endParaRPr sz="2800" u="none" strike="noStrike" cap="none">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rowSpan="2">
                  <a:txBody>
                    <a:bodyPr/>
                    <a:lstStyle/>
                    <a:p>
                      <a:pPr marL="328930" marR="0" lvl="0" indent="-283210" algn="ctr" rtl="0">
                        <a:spcBef>
                          <a:spcPts val="0"/>
                        </a:spcBef>
                        <a:spcAft>
                          <a:spcPts val="0"/>
                        </a:spcAft>
                        <a:buNone/>
                      </a:pPr>
                      <a:r>
                        <a:rPr lang="en-US" sz="2800" b="1" u="none" strike="noStrike" cap="none" dirty="0">
                          <a:latin typeface="Calibri"/>
                          <a:ea typeface="Calibri"/>
                          <a:cs typeface="Calibri"/>
                          <a:sym typeface="Calibri"/>
                        </a:rPr>
                        <a:t>Data Sources</a:t>
                      </a:r>
                      <a:endParaRPr sz="2800" u="none" strike="noStrike" cap="none" dirty="0">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tc>
                  <a:txBody>
                    <a:bodyPr/>
                    <a:lstStyle/>
                    <a:p>
                      <a:pPr marL="328930" marR="0" lvl="0" indent="-283210" algn="ctr" rtl="0">
                        <a:spcBef>
                          <a:spcPts val="0"/>
                        </a:spcBef>
                        <a:spcAft>
                          <a:spcPts val="0"/>
                        </a:spcAft>
                        <a:buNone/>
                      </a:pPr>
                      <a:r>
                        <a:rPr lang="en-US" sz="2800" b="1" u="none" strike="noStrike" cap="none">
                          <a:latin typeface="Calibri"/>
                          <a:ea typeface="Calibri"/>
                          <a:cs typeface="Calibri"/>
                          <a:sym typeface="Calibri"/>
                        </a:rPr>
                        <a:t>Scoring Criteria</a:t>
                      </a:r>
                      <a:endParaRPr sz="2800" u="none" strike="noStrike" cap="none">
                        <a:latin typeface="Calibri"/>
                        <a:ea typeface="Calibri"/>
                        <a:cs typeface="Calibri"/>
                        <a:sym typeface="Calibri"/>
                      </a:endParaRPr>
                    </a:p>
                  </a:txBody>
                  <a:tcPr marL="62250" marR="62250" marT="0" marB="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0"/>
                  </a:ext>
                </a:extLst>
              </a:tr>
              <a:tr h="795975">
                <a:tc vMerge="1">
                  <a:txBody>
                    <a:bodyPr/>
                    <a:lstStyle/>
                    <a:p>
                      <a:endParaRPr lang="en-US"/>
                    </a:p>
                  </a:txBody>
                  <a:tcPr/>
                </a:tc>
                <a:tc vMerge="1">
                  <a:txBody>
                    <a:bodyPr/>
                    <a:lstStyle/>
                    <a:p>
                      <a:endParaRPr lang="en-US"/>
                    </a:p>
                  </a:txBody>
                  <a:tcPr/>
                </a:tc>
                <a:tc>
                  <a:txBody>
                    <a:bodyPr/>
                    <a:lstStyle/>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0 = Not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1 = Partially implemented</a:t>
                      </a:r>
                      <a:endParaRPr sz="1800" u="none" strike="noStrike" cap="none" dirty="0">
                        <a:latin typeface="Calibri"/>
                        <a:ea typeface="Calibri"/>
                        <a:cs typeface="Calibri"/>
                        <a:sym typeface="Calibri"/>
                      </a:endParaRPr>
                    </a:p>
                    <a:p>
                      <a:pPr marL="328930" marR="0" lvl="0" indent="-283210" algn="l" rtl="0">
                        <a:spcBef>
                          <a:spcPts val="0"/>
                        </a:spcBef>
                        <a:spcAft>
                          <a:spcPts val="0"/>
                        </a:spcAft>
                        <a:buNone/>
                      </a:pPr>
                      <a:r>
                        <a:rPr lang="en-US" sz="1800" b="1" u="none" strike="noStrike" cap="none" dirty="0">
                          <a:latin typeface="Calibri"/>
                          <a:ea typeface="Calibri"/>
                          <a:cs typeface="Calibri"/>
                          <a:sym typeface="Calibri"/>
                        </a:rPr>
                        <a:t>2 = Fully implemented</a:t>
                      </a:r>
                      <a:endParaRPr sz="1800" u="none" strike="noStrike" cap="none" dirty="0">
                        <a:latin typeface="Calibri"/>
                        <a:ea typeface="Calibri"/>
                        <a:cs typeface="Calibri"/>
                        <a:sym typeface="Calibri"/>
                      </a:endParaRPr>
                    </a:p>
                  </a:txBody>
                  <a:tcPr marL="62250" marR="62250" marT="0" marB="0">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BD6EE"/>
                    </a:solidFill>
                  </a:tcPr>
                </a:tc>
                <a:extLst>
                  <a:ext uri="{0D108BD9-81ED-4DB2-BD59-A6C34878D82A}">
                    <a16:rowId xmlns:a16="http://schemas.microsoft.com/office/drawing/2014/main" val="10001"/>
                  </a:ext>
                </a:extLst>
              </a:tr>
            </a:tbl>
          </a:graphicData>
        </a:graphic>
      </p:graphicFrame>
      <p:graphicFrame>
        <p:nvGraphicFramePr>
          <p:cNvPr id="320" name="Google Shape;320;p42"/>
          <p:cNvGraphicFramePr/>
          <p:nvPr>
            <p:extLst>
              <p:ext uri="{D42A27DB-BD31-4B8C-83A1-F6EECF244321}">
                <p14:modId xmlns:p14="http://schemas.microsoft.com/office/powerpoint/2010/main" val="3094083827"/>
              </p:ext>
            </p:extLst>
          </p:nvPr>
        </p:nvGraphicFramePr>
        <p:xfrm>
          <a:off x="205711" y="2780586"/>
          <a:ext cx="11780575" cy="3491260"/>
        </p:xfrm>
        <a:graphic>
          <a:graphicData uri="http://schemas.openxmlformats.org/drawingml/2006/table">
            <a:tbl>
              <a:tblPr>
                <a:noFill/>
                <a:tableStyleId>{C266F866-7ECA-422B-B781-17EE4A029F63}</a:tableStyleId>
              </a:tblPr>
              <a:tblGrid>
                <a:gridCol w="3711400">
                  <a:extLst>
                    <a:ext uri="{9D8B030D-6E8A-4147-A177-3AD203B41FA5}">
                      <a16:colId xmlns:a16="http://schemas.microsoft.com/office/drawing/2014/main" val="20000"/>
                    </a:ext>
                  </a:extLst>
                </a:gridCol>
                <a:gridCol w="2409725">
                  <a:extLst>
                    <a:ext uri="{9D8B030D-6E8A-4147-A177-3AD203B41FA5}">
                      <a16:colId xmlns:a16="http://schemas.microsoft.com/office/drawing/2014/main" val="20001"/>
                    </a:ext>
                  </a:extLst>
                </a:gridCol>
                <a:gridCol w="5659450">
                  <a:extLst>
                    <a:ext uri="{9D8B030D-6E8A-4147-A177-3AD203B41FA5}">
                      <a16:colId xmlns:a16="http://schemas.microsoft.com/office/drawing/2014/main" val="20002"/>
                    </a:ext>
                  </a:extLst>
                </a:gridCol>
              </a:tblGrid>
              <a:tr h="3491260">
                <a:tc>
                  <a:txBody>
                    <a:bodyPr/>
                    <a:lstStyle/>
                    <a:p>
                      <a:pPr marL="0" marR="0" lvl="0" indent="0" algn="l" rtl="0">
                        <a:spcBef>
                          <a:spcPts val="0"/>
                        </a:spcBef>
                        <a:spcAft>
                          <a:spcPts val="0"/>
                        </a:spcAft>
                        <a:buClr>
                          <a:schemeClr val="dk1"/>
                        </a:buClr>
                        <a:buSzPts val="2400"/>
                        <a:buFont typeface="Calibri"/>
                        <a:buNone/>
                      </a:pPr>
                      <a:r>
                        <a:rPr lang="en-US" sz="2000" b="1" u="none" strike="noStrike" cap="none" dirty="0">
                          <a:latin typeface="Calibri"/>
                          <a:ea typeface="Calibri"/>
                          <a:cs typeface="Calibri"/>
                          <a:sym typeface="Calibri"/>
                        </a:rPr>
                        <a:t>1.11 Student/Family/ Community Involvement: </a:t>
                      </a:r>
                      <a:r>
                        <a:rPr lang="en-US" sz="2000" b="0" u="none" strike="noStrike" cap="none" dirty="0">
                          <a:latin typeface="Calibri"/>
                          <a:ea typeface="Calibri"/>
                          <a:cs typeface="Calibri"/>
                          <a:sym typeface="Calibri"/>
                        </a:rPr>
                        <a:t>Stakeholders (students, families, and community members) provide input on universal foundations (e.g., expectations, consequences, acknowledgements) at least every 12 months. </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342900" marR="0" lvl="0" indent="-342900" algn="l" rtl="0">
                        <a:spcBef>
                          <a:spcPts val="0"/>
                        </a:spcBef>
                        <a:spcAft>
                          <a:spcPts val="0"/>
                        </a:spcAft>
                        <a:buClr>
                          <a:schemeClr val="dk1"/>
                        </a:buClr>
                        <a:buSzPts val="2400"/>
                        <a:buFont typeface="Noto Sans Symbols"/>
                        <a:buChar char="∙"/>
                      </a:pPr>
                      <a:r>
                        <a:rPr lang="en-US" sz="2000" u="none" strike="noStrike" cap="none" dirty="0">
                          <a:latin typeface="Calibri"/>
                          <a:ea typeface="Calibri"/>
                          <a:cs typeface="Calibri"/>
                          <a:sym typeface="Calibri"/>
                        </a:rPr>
                        <a:t>Surveys</a:t>
                      </a:r>
                      <a:endParaRPr sz="1200" dirty="0"/>
                    </a:p>
                    <a:p>
                      <a:pPr marL="342900" marR="0" lvl="0" indent="-342900" algn="l" rtl="0">
                        <a:spcBef>
                          <a:spcPts val="0"/>
                        </a:spcBef>
                        <a:spcAft>
                          <a:spcPts val="0"/>
                        </a:spcAft>
                        <a:buClr>
                          <a:schemeClr val="dk1"/>
                        </a:buClr>
                        <a:buSzPts val="2400"/>
                        <a:buFont typeface="Noto Sans Symbols"/>
                        <a:buChar char="∙"/>
                      </a:pPr>
                      <a:r>
                        <a:rPr lang="en-US" sz="2000" u="none" strike="noStrike" cap="none" dirty="0">
                          <a:latin typeface="Calibri"/>
                          <a:ea typeface="Calibri"/>
                          <a:cs typeface="Calibri"/>
                          <a:sym typeface="Calibri"/>
                        </a:rPr>
                        <a:t>Voting results from family meeting</a:t>
                      </a:r>
                      <a:endParaRPr sz="1200" dirty="0"/>
                    </a:p>
                    <a:p>
                      <a:pPr marL="342900" marR="0" lvl="0" indent="-342900" algn="l" rtl="0">
                        <a:spcBef>
                          <a:spcPts val="0"/>
                        </a:spcBef>
                        <a:spcAft>
                          <a:spcPts val="0"/>
                        </a:spcAft>
                        <a:buClr>
                          <a:schemeClr val="dk1"/>
                        </a:buClr>
                        <a:buSzPts val="2400"/>
                        <a:buFont typeface="Noto Sans Symbols"/>
                        <a:buChar char="∙"/>
                      </a:pPr>
                      <a:r>
                        <a:rPr lang="en-US" sz="2000" u="none" strike="noStrike" cap="none" dirty="0">
                          <a:latin typeface="Calibri"/>
                          <a:ea typeface="Calibri"/>
                          <a:cs typeface="Calibri"/>
                          <a:sym typeface="Calibri"/>
                        </a:rPr>
                        <a:t>Team meeting minutes</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255270" marR="0" lvl="0" indent="-228600" algn="l" rtl="0">
                        <a:spcBef>
                          <a:spcPts val="0"/>
                        </a:spcBef>
                        <a:spcAft>
                          <a:spcPts val="0"/>
                        </a:spcAft>
                        <a:buNone/>
                      </a:pPr>
                      <a:r>
                        <a:rPr lang="en-US" sz="2000" u="none" strike="noStrike" cap="none" dirty="0">
                          <a:latin typeface="Calibri"/>
                          <a:ea typeface="Calibri"/>
                          <a:cs typeface="Calibri"/>
                          <a:sym typeface="Calibri"/>
                        </a:rPr>
                        <a:t>0 = No documentation (or no opportunities) for stakeholder feedback on Tier I foundations.</a:t>
                      </a:r>
                      <a:endParaRPr sz="1200" dirty="0"/>
                    </a:p>
                    <a:p>
                      <a:pPr marL="255270" marR="0" lvl="0" indent="-228600" algn="l" rtl="0">
                        <a:spcBef>
                          <a:spcPts val="1200"/>
                        </a:spcBef>
                        <a:spcAft>
                          <a:spcPts val="0"/>
                        </a:spcAft>
                        <a:buNone/>
                      </a:pPr>
                      <a:r>
                        <a:rPr lang="en-US" sz="2000" u="none" strike="noStrike" cap="none" dirty="0">
                          <a:latin typeface="Calibri"/>
                          <a:ea typeface="Calibri"/>
                          <a:cs typeface="Calibri"/>
                          <a:sym typeface="Calibri"/>
                        </a:rPr>
                        <a:t>1 = Documentation of input on Tier I foundations, but not  within the past 12 months or input not from all types of stakeholders.</a:t>
                      </a:r>
                      <a:endParaRPr sz="1200" dirty="0"/>
                    </a:p>
                    <a:p>
                      <a:pPr marL="255270" marR="0" lvl="0" indent="-228600" algn="l" rtl="0">
                        <a:spcBef>
                          <a:spcPts val="1200"/>
                        </a:spcBef>
                        <a:spcAft>
                          <a:spcPts val="0"/>
                        </a:spcAft>
                        <a:buNone/>
                      </a:pPr>
                      <a:r>
                        <a:rPr lang="en-US" sz="2000" u="none" strike="noStrike" cap="none" dirty="0">
                          <a:latin typeface="Calibri"/>
                          <a:ea typeface="Calibri"/>
                          <a:cs typeface="Calibri"/>
                          <a:sym typeface="Calibri"/>
                        </a:rPr>
                        <a:t>2 = </a:t>
                      </a:r>
                      <a:r>
                        <a:rPr lang="en-US" sz="2000" u="none" strike="noStrike" cap="none" dirty="0">
                          <a:solidFill>
                            <a:schemeClr val="dk1"/>
                          </a:solidFill>
                          <a:latin typeface="Calibri"/>
                          <a:ea typeface="Calibri"/>
                          <a:cs typeface="Calibri"/>
                          <a:sym typeface="Calibri"/>
                        </a:rPr>
                        <a:t>Documentation exists that students, families, and community members have provided feedback on Tier I practices (expectations, consequences and acknowledgements) within the past 12 months.</a:t>
                      </a:r>
                      <a:endParaRPr sz="1200" dirty="0"/>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bl>
          </a:graphicData>
        </a:graphic>
      </p:graphicFrame>
      <p:sp>
        <p:nvSpPr>
          <p:cNvPr id="321" name="Google Shape;321;p42"/>
          <p:cNvSpPr/>
          <p:nvPr/>
        </p:nvSpPr>
        <p:spPr>
          <a:xfrm>
            <a:off x="356284" y="5321773"/>
            <a:ext cx="6051411" cy="821119"/>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Main Idea: </a:t>
            </a:r>
            <a:r>
              <a:rPr lang="en-US" sz="2000">
                <a:solidFill>
                  <a:schemeClr val="dk1"/>
                </a:solidFill>
                <a:latin typeface="Calibri"/>
                <a:ea typeface="Calibri"/>
                <a:cs typeface="Calibri"/>
                <a:sym typeface="Calibri"/>
              </a:rPr>
              <a:t>Schools need active engagement of students, families and the community to be successful.</a:t>
            </a:r>
            <a:endParaRPr/>
          </a:p>
        </p:txBody>
      </p:sp>
      <p:sp>
        <p:nvSpPr>
          <p:cNvPr id="322" name="Google Shape;322;p42"/>
          <p:cNvSpPr txBox="1"/>
          <p:nvPr/>
        </p:nvSpPr>
        <p:spPr>
          <a:xfrm>
            <a:off x="8337312" y="1196252"/>
            <a:ext cx="3648974"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dirty="0">
                <a:solidFill>
                  <a:schemeClr val="dk1"/>
                </a:solidFill>
                <a:latin typeface="Calibri"/>
                <a:ea typeface="Calibri"/>
                <a:cs typeface="Calibri"/>
                <a:sym typeface="Calibri"/>
              </a:rPr>
              <a:t>Subscale: Implementation</a:t>
            </a:r>
            <a:endParaRPr sz="16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3"/>
          <p:cNvSpPr txBox="1">
            <a:spLocks noGrp="1"/>
          </p:cNvSpPr>
          <p:nvPr>
            <p:ph type="ctrTitle"/>
          </p:nvPr>
        </p:nvSpPr>
        <p:spPr>
          <a:xfrm>
            <a:off x="0" y="597877"/>
            <a:ext cx="12192000" cy="86750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6000"/>
              <a:buFont typeface="Calibri"/>
              <a:buNone/>
            </a:pPr>
            <a:r>
              <a:rPr lang="en-US" sz="5400" b="0" i="0" u="none" strike="noStrike" cap="none" dirty="0">
                <a:solidFill>
                  <a:schemeClr val="dk1"/>
                </a:solidFill>
                <a:latin typeface="Calibri"/>
                <a:ea typeface="Calibri"/>
                <a:cs typeface="Calibri"/>
                <a:sym typeface="Calibri"/>
              </a:rPr>
              <a:t>Summary </a:t>
            </a:r>
            <a:endParaRPr sz="5400" dirty="0"/>
          </a:p>
        </p:txBody>
      </p:sp>
      <p:sp>
        <p:nvSpPr>
          <p:cNvPr id="329" name="Google Shape;329;p43"/>
          <p:cNvSpPr txBox="1">
            <a:spLocks noGrp="1"/>
          </p:cNvSpPr>
          <p:nvPr>
            <p:ph type="body" idx="1"/>
          </p:nvPr>
        </p:nvSpPr>
        <p:spPr>
          <a:xfrm>
            <a:off x="644769" y="1664677"/>
            <a:ext cx="10937631" cy="3775492"/>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Engage families with the goal that they become equal partners in helping students develop (e.g., socially, emotionally, educationally).</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Use PBIS logic for developing a family engagement plan.</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Communicate with families in ways that encourage and enable involvement with students and the school.</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Eliminate barriers as much as possible.</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Develop community partnerships.</a:t>
            </a:r>
            <a:endParaRPr dirty="0"/>
          </a:p>
          <a:p>
            <a:pPr marL="228600" marR="0" lvl="0" indent="-50800" algn="l" rtl="0">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4"/>
          <p:cNvSpPr txBox="1">
            <a:spLocks noGrp="1"/>
          </p:cNvSpPr>
          <p:nvPr>
            <p:ph type="ctrTitle"/>
          </p:nvPr>
        </p:nvSpPr>
        <p:spPr>
          <a:xfrm>
            <a:off x="0" y="633046"/>
            <a:ext cx="12192000" cy="879231"/>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Acknowledgements And Resources</a:t>
            </a:r>
            <a:endParaRPr dirty="0"/>
          </a:p>
        </p:txBody>
      </p:sp>
      <p:sp>
        <p:nvSpPr>
          <p:cNvPr id="336" name="Google Shape;336;p44"/>
          <p:cNvSpPr txBox="1">
            <a:spLocks noGrp="1"/>
          </p:cNvSpPr>
          <p:nvPr>
            <p:ph type="body" idx="1"/>
          </p:nvPr>
        </p:nvSpPr>
        <p:spPr>
          <a:xfrm>
            <a:off x="615461" y="1512277"/>
            <a:ext cx="10961077" cy="451338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PBIS/OPEC Technical Assistance Center</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3"/>
              </a:rPr>
              <a:t>http://www.pbis.org/Common/Cms/files/pbisresources/Family%20Engagement%20in%20PBIS.pdf</a:t>
            </a:r>
            <a:r>
              <a:rPr lang="en-US" b="0" i="0" u="none" strike="noStrike" cap="none" dirty="0">
                <a:solidFill>
                  <a:schemeClr val="dk1"/>
                </a:solidFill>
                <a:sym typeface="Calibri"/>
              </a:rPr>
              <a:t> </a:t>
            </a:r>
            <a:endParaRPr b="0" i="0" u="none" strike="noStrike" cap="none" dirty="0">
              <a:solidFill>
                <a:schemeClr val="dk1"/>
              </a:solidFill>
              <a:sym typeface="Calibri"/>
            </a:endParaRPr>
          </a:p>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US Department of Education</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4"/>
              </a:rPr>
              <a:t>https://y4y.ed.gov/tools/#family</a:t>
            </a:r>
            <a:endParaRPr b="0" i="0" u="none" strike="noStrike" cap="none" dirty="0">
              <a:solidFill>
                <a:schemeClr val="dk1"/>
              </a:solidFill>
              <a:sym typeface="Calibri"/>
            </a:endParaRPr>
          </a:p>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Tennessee Behavior Supports Project</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5"/>
              </a:rPr>
              <a:t>https://vkc.mc.vanderbilt.edu/assets/files/resources/tbisfamilycommunity.pdf</a:t>
            </a:r>
            <a:r>
              <a:rPr lang="en-US" b="0" i="0" u="none" strike="noStrike" cap="none" dirty="0">
                <a:solidFill>
                  <a:schemeClr val="dk1"/>
                </a:solidFill>
                <a:sym typeface="Calibri"/>
              </a:rPr>
              <a:t> </a:t>
            </a:r>
            <a:endParaRPr dirty="0"/>
          </a:p>
          <a:p>
            <a:pPr marL="228600" marR="0" lvl="0" indent="-228600" algn="l" rtl="0">
              <a:lnSpc>
                <a:spcPct val="90000"/>
              </a:lnSpc>
              <a:spcAft>
                <a:spcPts val="0"/>
              </a:spcAft>
              <a:buClr>
                <a:schemeClr val="dk1"/>
              </a:buClr>
              <a:buSzPts val="2800"/>
              <a:buFont typeface="Arial"/>
              <a:buChar char="•"/>
            </a:pPr>
            <a:r>
              <a:rPr lang="en-US" sz="2600" dirty="0">
                <a:solidFill>
                  <a:schemeClr val="dk1"/>
                </a:solidFill>
                <a:sym typeface="Calibri"/>
              </a:rPr>
              <a:t>Michigan Department of Education</a:t>
            </a:r>
            <a:endParaRPr sz="2600" dirty="0"/>
          </a:p>
          <a:p>
            <a:pPr marL="685800" marR="0" lvl="1" indent="-228600" algn="l" rtl="0">
              <a:lnSpc>
                <a:spcPct val="90000"/>
              </a:lnSpc>
              <a:spcBef>
                <a:spcPts val="1000"/>
              </a:spcBef>
              <a:spcAft>
                <a:spcPts val="0"/>
              </a:spcAft>
              <a:buClr>
                <a:schemeClr val="dk1"/>
              </a:buClr>
              <a:buSzPts val="2400"/>
              <a:buFont typeface="Arial"/>
              <a:buChar char="•"/>
            </a:pPr>
            <a:r>
              <a:rPr lang="en-US" b="0" i="0" u="sng" strike="noStrike" cap="none" dirty="0">
                <a:solidFill>
                  <a:schemeClr val="hlink"/>
                </a:solidFill>
                <a:sym typeface="Calibri"/>
                <a:hlinkClick r:id="rId6"/>
              </a:rPr>
              <a:t>http://www.michigan.gov/documents/mde/4a._Final_Toolkit_without_bookmarks_370151_7.pdf</a:t>
            </a:r>
            <a:r>
              <a:rPr lang="en-US" b="0" i="0" u="none" strike="noStrike" cap="none" dirty="0">
                <a:solidFill>
                  <a:schemeClr val="dk1"/>
                </a:solidFill>
                <a:sym typeface="Calibri"/>
              </a:rPr>
              <a: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ctrTitle"/>
          </p:nvPr>
        </p:nvSpPr>
        <p:spPr>
          <a:xfrm>
            <a:off x="0" y="633046"/>
            <a:ext cx="12192000" cy="973016"/>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F6000"/>
              </a:buClr>
              <a:buSzPts val="6000"/>
              <a:buFont typeface="Calibri"/>
              <a:buNone/>
            </a:pPr>
            <a:r>
              <a:rPr lang="en-US" sz="5400" b="0" i="0" u="none" strike="noStrike" cap="none" dirty="0">
                <a:solidFill>
                  <a:schemeClr val="tx1"/>
                </a:solidFill>
                <a:latin typeface="Calibri"/>
                <a:ea typeface="Calibri"/>
                <a:cs typeface="Calibri"/>
                <a:sym typeface="Calibri"/>
              </a:rPr>
              <a:t>Involvement vs. Engagement </a:t>
            </a:r>
            <a:endParaRPr sz="5400" b="0" i="0" u="none" strike="noStrike" cap="none" dirty="0">
              <a:solidFill>
                <a:schemeClr val="tx1"/>
              </a:solidFill>
              <a:latin typeface="Calibri"/>
              <a:ea typeface="Calibri"/>
              <a:cs typeface="Calibri"/>
              <a:sym typeface="Calibri"/>
            </a:endParaRPr>
          </a:p>
        </p:txBody>
      </p:sp>
      <p:sp>
        <p:nvSpPr>
          <p:cNvPr id="87" name="Google Shape;87;p12"/>
          <p:cNvSpPr txBox="1">
            <a:spLocks noGrp="1"/>
          </p:cNvSpPr>
          <p:nvPr>
            <p:ph type="body" idx="1"/>
          </p:nvPr>
        </p:nvSpPr>
        <p:spPr>
          <a:xfrm>
            <a:off x="633046" y="1910862"/>
            <a:ext cx="10949354" cy="274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Aft>
                <a:spcPts val="0"/>
              </a:spcAft>
              <a:buClr>
                <a:schemeClr val="dk1"/>
              </a:buClr>
              <a:buSzPts val="2600"/>
              <a:buNone/>
            </a:pPr>
            <a:r>
              <a:rPr lang="en-US" b="1" dirty="0"/>
              <a:t>Family</a:t>
            </a:r>
            <a:r>
              <a:rPr lang="en-US" b="1" i="0" u="none" strike="noStrike" cap="none" dirty="0">
                <a:solidFill>
                  <a:schemeClr val="dk1"/>
                </a:solidFill>
                <a:sym typeface="Calibri"/>
              </a:rPr>
              <a:t> </a:t>
            </a:r>
            <a:r>
              <a:rPr lang="en-US" b="1" i="1" dirty="0"/>
              <a:t>i</a:t>
            </a:r>
            <a:r>
              <a:rPr lang="en-US" b="1" i="1" u="none" strike="noStrike" cap="none" dirty="0">
                <a:solidFill>
                  <a:schemeClr val="dk1"/>
                </a:solidFill>
                <a:sym typeface="Calibri"/>
              </a:rPr>
              <a:t>nvolvement</a:t>
            </a:r>
            <a:r>
              <a:rPr lang="en-US" b="1" i="0" u="none" strike="noStrike" cap="none" dirty="0">
                <a:solidFill>
                  <a:schemeClr val="dk1"/>
                </a:solidFill>
                <a:sym typeface="Calibri"/>
              </a:rPr>
              <a:t>: </a:t>
            </a:r>
          </a:p>
          <a:p>
            <a:pPr marL="228600" marR="0" lvl="0" indent="-228600" algn="l" rtl="0">
              <a:lnSpc>
                <a:spcPct val="90000"/>
              </a:lnSpc>
              <a:spcAft>
                <a:spcPts val="0"/>
              </a:spcAft>
              <a:buClr>
                <a:schemeClr val="dk1"/>
              </a:buClr>
              <a:buSzPts val="2600"/>
              <a:buFont typeface="Arial"/>
              <a:buChar char="•"/>
            </a:pPr>
            <a:endParaRPr lang="en-US" b="1" dirty="0"/>
          </a:p>
          <a:p>
            <a:pPr marL="228600" marR="0" lvl="0" indent="-228600" algn="l" rtl="0">
              <a:lnSpc>
                <a:spcPct val="90000"/>
              </a:lnSpc>
              <a:spcAft>
                <a:spcPts val="0"/>
              </a:spcAft>
              <a:buClr>
                <a:schemeClr val="dk1"/>
              </a:buClr>
              <a:buSzPts val="2600"/>
              <a:buFont typeface="Arial"/>
              <a:buChar char="•"/>
            </a:pPr>
            <a:r>
              <a:rPr lang="en-US" b="0" i="0" u="none" strike="noStrike" cap="none" dirty="0">
                <a:solidFill>
                  <a:schemeClr val="tx1"/>
                </a:solidFill>
                <a:sym typeface="Calibri"/>
              </a:rPr>
              <a:t>Families do what educators ask or expect </a:t>
            </a:r>
            <a:r>
              <a:rPr lang="en-US" dirty="0">
                <a:solidFill>
                  <a:schemeClr val="tx1"/>
                </a:solidFill>
              </a:rPr>
              <a:t>families</a:t>
            </a:r>
            <a:r>
              <a:rPr lang="en-US" b="0" i="0" u="none" strike="noStrike" cap="none" dirty="0">
                <a:solidFill>
                  <a:schemeClr val="tx1"/>
                </a:solidFill>
                <a:sym typeface="Calibri"/>
              </a:rPr>
              <a:t> to do. </a:t>
            </a:r>
          </a:p>
          <a:p>
            <a:pPr marL="228600" marR="0" lvl="0" indent="-228600" algn="l" rtl="0">
              <a:lnSpc>
                <a:spcPct val="90000"/>
              </a:lnSpc>
              <a:spcAft>
                <a:spcPts val="0"/>
              </a:spcAft>
              <a:buClr>
                <a:schemeClr val="dk1"/>
              </a:buClr>
              <a:buSzPts val="2600"/>
              <a:buFont typeface="Arial"/>
              <a:buChar char="•"/>
            </a:pPr>
            <a:endParaRPr lang="en-US" dirty="0">
              <a:solidFill>
                <a:schemeClr val="tx1"/>
              </a:solidFill>
            </a:endParaRPr>
          </a:p>
          <a:p>
            <a:pPr marL="228600" marR="0" lvl="0" indent="-228600" algn="l" rtl="0">
              <a:lnSpc>
                <a:spcPct val="90000"/>
              </a:lnSpc>
              <a:spcAft>
                <a:spcPts val="0"/>
              </a:spcAft>
              <a:buClr>
                <a:schemeClr val="dk1"/>
              </a:buClr>
              <a:buSzPts val="2600"/>
              <a:buFont typeface="Arial"/>
              <a:buChar char="•"/>
            </a:pPr>
            <a:r>
              <a:rPr lang="en-US" b="0" i="0" u="none" strike="noStrike" cap="none" dirty="0">
                <a:solidFill>
                  <a:schemeClr val="tx1"/>
                </a:solidFill>
                <a:sym typeface="Calibri"/>
              </a:rPr>
              <a:t>The school/educator is driving the outcome.</a:t>
            </a:r>
            <a:endParaRPr dirty="0">
              <a:solidFill>
                <a:schemeClr val="tx1"/>
              </a:solidFill>
            </a:endParaRPr>
          </a:p>
        </p:txBody>
      </p:sp>
      <p:sp>
        <p:nvSpPr>
          <p:cNvPr id="3" name="TextBox 2"/>
          <p:cNvSpPr txBox="1"/>
          <p:nvPr/>
        </p:nvSpPr>
        <p:spPr>
          <a:xfrm>
            <a:off x="3645876" y="6201507"/>
            <a:ext cx="4712677" cy="553998"/>
          </a:xfrm>
          <a:prstGeom prst="rect">
            <a:avLst/>
          </a:prstGeom>
          <a:noFill/>
        </p:spPr>
        <p:txBody>
          <a:bodyPr wrap="square" rtlCol="0">
            <a:spAutoFit/>
          </a:bodyPr>
          <a:lstStyle/>
          <a:p>
            <a:pPr lvl="0" algn="ctr">
              <a:buClr>
                <a:schemeClr val="dk1"/>
              </a:buClr>
              <a:buSzPts val="1400"/>
            </a:pPr>
            <a:r>
              <a:rPr lang="en-US" sz="1000" dirty="0">
                <a:solidFill>
                  <a:schemeClr val="bg1"/>
                </a:solidFill>
                <a:latin typeface="Calibri"/>
                <a:ea typeface="Calibri"/>
                <a:cs typeface="Calibri"/>
                <a:sym typeface="Calibri"/>
              </a:rPr>
              <a:t>From </a:t>
            </a:r>
            <a:r>
              <a:rPr lang="en-US" sz="1000" dirty="0" err="1">
                <a:solidFill>
                  <a:schemeClr val="bg1"/>
                </a:solidFill>
                <a:latin typeface="Calibri"/>
                <a:ea typeface="Calibri"/>
                <a:cs typeface="Calibri"/>
                <a:sym typeface="Calibri"/>
              </a:rPr>
              <a:t>From</a:t>
            </a:r>
            <a:r>
              <a:rPr lang="en-US" sz="1000" dirty="0">
                <a:solidFill>
                  <a:schemeClr val="bg1"/>
                </a:solidFill>
                <a:latin typeface="Calibri"/>
                <a:ea typeface="Calibri"/>
                <a:cs typeface="Calibri"/>
                <a:sym typeface="Calibri"/>
              </a:rPr>
              <a:t> "Collaborating For Success" Parent Engagement Toolkit – www.Michigan.gov; pbis.org; Christenson &amp; Sheridan, 2001; Sheridan, </a:t>
            </a:r>
            <a:r>
              <a:rPr lang="en-US" sz="1000" dirty="0" err="1">
                <a:solidFill>
                  <a:schemeClr val="bg1"/>
                </a:solidFill>
                <a:latin typeface="Calibri"/>
                <a:ea typeface="Calibri"/>
                <a:cs typeface="Calibri"/>
                <a:sym typeface="Calibri"/>
              </a:rPr>
              <a:t>Knoche</a:t>
            </a:r>
            <a:r>
              <a:rPr lang="en-US" sz="1000" dirty="0">
                <a:solidFill>
                  <a:schemeClr val="bg1"/>
                </a:solidFill>
                <a:latin typeface="Calibri"/>
                <a:ea typeface="Calibri"/>
                <a:cs typeface="Calibri"/>
                <a:sym typeface="Calibri"/>
              </a:rPr>
              <a:t>, </a:t>
            </a:r>
            <a:r>
              <a:rPr lang="en-US" sz="1000" dirty="0" err="1">
                <a:solidFill>
                  <a:schemeClr val="bg1"/>
                </a:solidFill>
                <a:latin typeface="Calibri"/>
                <a:ea typeface="Calibri"/>
                <a:cs typeface="Calibri"/>
                <a:sym typeface="Calibri"/>
              </a:rPr>
              <a:t>Kupzyk</a:t>
            </a:r>
            <a:r>
              <a:rPr lang="en-US" sz="1000" dirty="0">
                <a:solidFill>
                  <a:schemeClr val="bg1"/>
                </a:solidFill>
                <a:latin typeface="Calibri"/>
                <a:ea typeface="Calibri"/>
                <a:cs typeface="Calibri"/>
                <a:sym typeface="Calibri"/>
              </a:rPr>
              <a:t>, Edwards, &amp; Marvin, 2011</a:t>
            </a:r>
            <a:endParaRPr lang="en-US" sz="1600" dirty="0">
              <a:solidFill>
                <a:schemeClr val="bg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2" end="2"/>
                                            </p:txEl>
                                          </p:spTgt>
                                        </p:tgtEl>
                                        <p:attrNameLst>
                                          <p:attrName>style.visibility</p:attrName>
                                        </p:attrNameLst>
                                      </p:cBhvr>
                                      <p:to>
                                        <p:strVal val="visible"/>
                                      </p:to>
                                    </p:set>
                                    <p:animEffect transition="in" filter="fade">
                                      <p:cBhvr>
                                        <p:cTn id="12" dur="1000"/>
                                        <p:tgtEl>
                                          <p:spTgt spid="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4" end="4"/>
                                            </p:txEl>
                                          </p:spTgt>
                                        </p:tgtEl>
                                        <p:attrNameLst>
                                          <p:attrName>style.visibility</p:attrName>
                                        </p:attrNameLst>
                                      </p:cBhvr>
                                      <p:to>
                                        <p:strVal val="visible"/>
                                      </p:to>
                                    </p:set>
                                    <p:animEffect transition="in" filter="fade">
                                      <p:cBhvr>
                                        <p:cTn id="17" dur="1000"/>
                                        <p:tgtEl>
                                          <p:spTgt spid="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ctrTitle"/>
          </p:nvPr>
        </p:nvSpPr>
        <p:spPr>
          <a:xfrm>
            <a:off x="0" y="679938"/>
            <a:ext cx="12192000" cy="86328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7F6000"/>
              </a:buClr>
              <a:buSzPts val="6000"/>
              <a:buFont typeface="Calibri"/>
              <a:buNone/>
            </a:pPr>
            <a:r>
              <a:rPr lang="en-US" sz="5400" b="0" i="0" u="none" strike="noStrike" cap="none" dirty="0">
                <a:solidFill>
                  <a:schemeClr val="tx1"/>
                </a:solidFill>
                <a:latin typeface="Calibri"/>
                <a:ea typeface="Calibri"/>
                <a:cs typeface="Calibri"/>
                <a:sym typeface="Calibri"/>
              </a:rPr>
              <a:t>Involvement vs. Engagement </a:t>
            </a:r>
            <a:endParaRPr sz="5400" b="0" i="0" u="none" strike="noStrike" cap="none" dirty="0">
              <a:solidFill>
                <a:schemeClr val="tx1"/>
              </a:solidFill>
              <a:latin typeface="Calibri"/>
              <a:ea typeface="Calibri"/>
              <a:cs typeface="Calibri"/>
              <a:sym typeface="Calibri"/>
            </a:endParaRPr>
          </a:p>
        </p:txBody>
      </p:sp>
      <p:sp>
        <p:nvSpPr>
          <p:cNvPr id="87" name="Google Shape;87;p12"/>
          <p:cNvSpPr txBox="1">
            <a:spLocks noGrp="1"/>
          </p:cNvSpPr>
          <p:nvPr>
            <p:ph type="body" idx="1"/>
          </p:nvPr>
        </p:nvSpPr>
        <p:spPr>
          <a:xfrm>
            <a:off x="621323" y="1543226"/>
            <a:ext cx="10972800" cy="4271421"/>
          </a:xfrm>
          <a:prstGeom prst="rect">
            <a:avLst/>
          </a:prstGeom>
          <a:noFill/>
          <a:ln>
            <a:noFill/>
          </a:ln>
        </p:spPr>
        <p:txBody>
          <a:bodyPr spcFirstLastPara="1" wrap="square" lIns="91425" tIns="45700" rIns="91425" bIns="45700" anchor="t" anchorCtr="0">
            <a:noAutofit/>
          </a:bodyPr>
          <a:lstStyle/>
          <a:p>
            <a:pPr marL="0" marR="0" lvl="0" indent="0" algn="l" rtl="0">
              <a:spcAft>
                <a:spcPts val="0"/>
              </a:spcAft>
              <a:buClr>
                <a:schemeClr val="dk1"/>
              </a:buClr>
              <a:buSzPts val="2600"/>
              <a:buNone/>
            </a:pPr>
            <a:r>
              <a:rPr lang="en-US" b="1" dirty="0"/>
              <a:t>Family</a:t>
            </a:r>
            <a:r>
              <a:rPr lang="en-US" b="1" i="0" u="none" strike="noStrike" cap="none" dirty="0">
                <a:solidFill>
                  <a:schemeClr val="dk1"/>
                </a:solidFill>
                <a:sym typeface="Calibri"/>
              </a:rPr>
              <a:t> </a:t>
            </a:r>
            <a:r>
              <a:rPr lang="en-US" b="1" i="1" dirty="0"/>
              <a:t>e</a:t>
            </a:r>
            <a:r>
              <a:rPr lang="en-US" b="1" i="1" u="none" strike="noStrike" cap="none" dirty="0">
                <a:solidFill>
                  <a:schemeClr val="dk1"/>
                </a:solidFill>
                <a:sym typeface="Calibri"/>
              </a:rPr>
              <a:t>ngagement</a:t>
            </a:r>
            <a:r>
              <a:rPr lang="en-US" b="1" i="0" u="none" strike="noStrike" cap="none" dirty="0">
                <a:solidFill>
                  <a:schemeClr val="dk1"/>
                </a:solidFill>
                <a:sym typeface="Calibri"/>
              </a:rPr>
              <a:t>: </a:t>
            </a:r>
            <a:endParaRPr lang="en-US" b="1" dirty="0">
              <a:solidFill>
                <a:schemeClr val="tx1"/>
              </a:solidFill>
            </a:endParaRPr>
          </a:p>
          <a:p>
            <a:pPr indent="-457200">
              <a:buSzPct val="100000"/>
            </a:pPr>
            <a:r>
              <a:rPr lang="en-US" sz="2600" dirty="0">
                <a:solidFill>
                  <a:schemeClr val="tx1"/>
                </a:solidFill>
              </a:rPr>
              <a:t>Familie</a:t>
            </a:r>
            <a:r>
              <a:rPr lang="en-US" sz="2600" b="0" i="0" u="none" strike="noStrike" cap="none" dirty="0">
                <a:solidFill>
                  <a:schemeClr val="tx1"/>
                </a:solidFill>
                <a:sym typeface="Calibri"/>
              </a:rPr>
              <a:t>s are </a:t>
            </a:r>
            <a:r>
              <a:rPr lang="en-US" sz="2600" b="0" i="0" u="sng" strike="noStrike" cap="none" dirty="0">
                <a:solidFill>
                  <a:schemeClr val="tx1"/>
                </a:solidFill>
                <a:sym typeface="Calibri"/>
              </a:rPr>
              <a:t>partners</a:t>
            </a:r>
            <a:r>
              <a:rPr lang="en-US" sz="2600" dirty="0">
                <a:solidFill>
                  <a:schemeClr val="tx1"/>
                </a:solidFill>
              </a:rPr>
              <a:t>.</a:t>
            </a:r>
            <a:endParaRPr lang="en-US" sz="2600" b="0" i="0" u="none" strike="noStrike" cap="none" dirty="0">
              <a:solidFill>
                <a:schemeClr val="tx1"/>
              </a:solidFill>
              <a:sym typeface="Calibri"/>
            </a:endParaRPr>
          </a:p>
          <a:p>
            <a:pPr indent="-457200">
              <a:buSzPct val="100000"/>
            </a:pPr>
            <a:r>
              <a:rPr lang="en-US" sz="2600" dirty="0">
                <a:solidFill>
                  <a:schemeClr val="tx1"/>
                </a:solidFill>
              </a:rPr>
              <a:t>Familie</a:t>
            </a:r>
            <a:r>
              <a:rPr lang="en-US" sz="2600" b="0" i="0" u="none" strike="noStrike" cap="none" dirty="0">
                <a:solidFill>
                  <a:schemeClr val="tx1"/>
                </a:solidFill>
                <a:sym typeface="Calibri"/>
              </a:rPr>
              <a:t>s bring their own knowledge "together" with schools.</a:t>
            </a:r>
          </a:p>
          <a:p>
            <a:pPr indent="-457200">
              <a:buSzPct val="100000"/>
            </a:pPr>
            <a:r>
              <a:rPr lang="en-US" sz="2600" dirty="0">
                <a:solidFill>
                  <a:schemeClr val="tx1"/>
                </a:solidFill>
              </a:rPr>
              <a:t>Familie</a:t>
            </a:r>
            <a:r>
              <a:rPr lang="en-US" sz="2600" b="0" i="0" u="none" strike="noStrike" cap="none" dirty="0">
                <a:solidFill>
                  <a:schemeClr val="tx1"/>
                </a:solidFill>
                <a:sym typeface="Calibri"/>
              </a:rPr>
              <a:t>s share decision making and determination of goals and outcomes, such as…</a:t>
            </a:r>
            <a:endParaRPr sz="2600" b="0" i="0" u="none" strike="noStrike" cap="none" dirty="0">
              <a:solidFill>
                <a:schemeClr val="tx1"/>
              </a:solidFill>
              <a:sym typeface="Calibri"/>
            </a:endParaRPr>
          </a:p>
          <a:p>
            <a:pPr marR="0" lvl="1" indent="-457200" algn="l" rtl="0">
              <a:spcBef>
                <a:spcPts val="1000"/>
              </a:spcBef>
              <a:spcAft>
                <a:spcPts val="0"/>
              </a:spcAft>
              <a:buClr>
                <a:schemeClr val="dk1"/>
              </a:buClr>
              <a:buSzPct val="100000"/>
              <a:buFont typeface="Arial" panose="020B0604020202020204" pitchFamily="34" charset="0"/>
              <a:buChar char="•"/>
            </a:pPr>
            <a:r>
              <a:rPr lang="en-US" b="0" i="0" u="none" strike="noStrike" cap="none" dirty="0">
                <a:solidFill>
                  <a:schemeClr val="tx1"/>
                </a:solidFill>
                <a:sym typeface="Calibri"/>
              </a:rPr>
              <a:t>active, interactive, and dynamic processes and practices that family members use.</a:t>
            </a:r>
            <a:endParaRPr dirty="0">
              <a:solidFill>
                <a:schemeClr val="tx1"/>
              </a:solidFill>
            </a:endParaRPr>
          </a:p>
          <a:p>
            <a:pPr marR="0" lvl="1" indent="-457200" algn="l" rtl="0">
              <a:spcBef>
                <a:spcPts val="1000"/>
              </a:spcBef>
              <a:spcAft>
                <a:spcPts val="0"/>
              </a:spcAft>
              <a:buClr>
                <a:schemeClr val="dk1"/>
              </a:buClr>
              <a:buSzPct val="100000"/>
              <a:buFont typeface="Arial" panose="020B0604020202020204" pitchFamily="34" charset="0"/>
              <a:buChar char="•"/>
            </a:pPr>
            <a:r>
              <a:rPr lang="en-US" dirty="0">
                <a:solidFill>
                  <a:schemeClr val="tx1"/>
                </a:solidFill>
              </a:rPr>
              <a:t>engagement</a:t>
            </a:r>
            <a:r>
              <a:rPr lang="en-US" b="0" i="0" u="none" strike="noStrike" cap="none" dirty="0">
                <a:solidFill>
                  <a:schemeClr val="tx1"/>
                </a:solidFill>
                <a:sym typeface="Calibri"/>
              </a:rPr>
              <a:t> as </a:t>
            </a:r>
            <a:r>
              <a:rPr lang="en-US" b="0" i="0" u="sng" strike="noStrike" cap="none" dirty="0">
                <a:solidFill>
                  <a:schemeClr val="tx1"/>
                </a:solidFill>
                <a:sym typeface="Calibri"/>
              </a:rPr>
              <a:t>equal partners </a:t>
            </a:r>
            <a:r>
              <a:rPr lang="en-US" b="0" i="0" u="none" strike="noStrike" cap="none" dirty="0">
                <a:solidFill>
                  <a:schemeClr val="tx1"/>
                </a:solidFill>
                <a:sym typeface="Calibri"/>
              </a:rPr>
              <a:t>with educators and other key stakeholders.</a:t>
            </a:r>
            <a:endParaRPr dirty="0">
              <a:solidFill>
                <a:schemeClr val="tx1"/>
              </a:solidFill>
            </a:endParaRPr>
          </a:p>
          <a:p>
            <a:pPr marR="0" lvl="1" indent="-457200" algn="l" rtl="0">
              <a:spcBef>
                <a:spcPts val="1000"/>
              </a:spcBef>
              <a:spcAft>
                <a:spcPts val="0"/>
              </a:spcAft>
              <a:buClr>
                <a:schemeClr val="dk1"/>
              </a:buClr>
              <a:buSzPct val="100000"/>
              <a:buFont typeface="Arial" panose="020B0604020202020204" pitchFamily="34" charset="0"/>
              <a:buChar char="•"/>
            </a:pPr>
            <a:r>
              <a:rPr lang="en-US" b="0" i="0" u="none" strike="noStrike" cap="none" dirty="0">
                <a:solidFill>
                  <a:schemeClr val="tx1"/>
                </a:solidFill>
                <a:sym typeface="Calibri"/>
              </a:rPr>
              <a:t>supporting their children’s development.</a:t>
            </a:r>
            <a:endParaRPr dirty="0">
              <a:solidFill>
                <a:schemeClr val="tx1"/>
              </a:solidFill>
            </a:endParaRPr>
          </a:p>
        </p:txBody>
      </p:sp>
      <p:sp>
        <p:nvSpPr>
          <p:cNvPr id="2" name="Rectangle 1">
            <a:extLst>
              <a:ext uri="{FF2B5EF4-FFF2-40B4-BE49-F238E27FC236}">
                <a16:creationId xmlns:a16="http://schemas.microsoft.com/office/drawing/2014/main" id="{37548884-1128-463E-8128-8AD566C8F1A2}"/>
              </a:ext>
            </a:extLst>
          </p:cNvPr>
          <p:cNvSpPr/>
          <p:nvPr/>
        </p:nvSpPr>
        <p:spPr>
          <a:xfrm>
            <a:off x="3291899" y="6277727"/>
            <a:ext cx="5393050" cy="400110"/>
          </a:xfrm>
          <a:prstGeom prst="rect">
            <a:avLst/>
          </a:prstGeom>
        </p:spPr>
        <p:txBody>
          <a:bodyPr wrap="square">
            <a:spAutoFit/>
          </a:bodyPr>
          <a:lstStyle/>
          <a:p>
            <a:pPr lvl="0" algn="ctr">
              <a:buClr>
                <a:schemeClr val="dk1"/>
              </a:buClr>
              <a:buSzPts val="1400"/>
            </a:pPr>
            <a:r>
              <a:rPr lang="en-US" sz="1000" dirty="0">
                <a:solidFill>
                  <a:schemeClr val="bg1"/>
                </a:solidFill>
                <a:latin typeface="Calibri"/>
                <a:ea typeface="Calibri"/>
                <a:cs typeface="Calibri"/>
                <a:sym typeface="Calibri"/>
              </a:rPr>
              <a:t>From </a:t>
            </a:r>
            <a:r>
              <a:rPr lang="en-US" sz="1000" dirty="0" err="1">
                <a:solidFill>
                  <a:schemeClr val="bg1"/>
                </a:solidFill>
                <a:latin typeface="Calibri"/>
                <a:ea typeface="Calibri"/>
                <a:cs typeface="Calibri"/>
                <a:sym typeface="Calibri"/>
              </a:rPr>
              <a:t>From</a:t>
            </a:r>
            <a:r>
              <a:rPr lang="en-US" sz="1000" dirty="0">
                <a:solidFill>
                  <a:schemeClr val="bg1"/>
                </a:solidFill>
                <a:latin typeface="Calibri"/>
                <a:ea typeface="Calibri"/>
                <a:cs typeface="Calibri"/>
                <a:sym typeface="Calibri"/>
              </a:rPr>
              <a:t> "Collaborating For Success" Parent Engagement Toolkit – www.Michigan.gov; pbis.org; Christenson &amp; Sheridan, 2001; Sheridan, </a:t>
            </a:r>
            <a:r>
              <a:rPr lang="en-US" sz="1000" dirty="0" err="1">
                <a:solidFill>
                  <a:schemeClr val="bg1"/>
                </a:solidFill>
                <a:latin typeface="Calibri"/>
                <a:ea typeface="Calibri"/>
                <a:cs typeface="Calibri"/>
                <a:sym typeface="Calibri"/>
              </a:rPr>
              <a:t>Knoche</a:t>
            </a:r>
            <a:r>
              <a:rPr lang="en-US" sz="1000" dirty="0">
                <a:solidFill>
                  <a:schemeClr val="bg1"/>
                </a:solidFill>
                <a:latin typeface="Calibri"/>
                <a:ea typeface="Calibri"/>
                <a:cs typeface="Calibri"/>
                <a:sym typeface="Calibri"/>
              </a:rPr>
              <a:t>, </a:t>
            </a:r>
            <a:r>
              <a:rPr lang="en-US" sz="1000" dirty="0" err="1">
                <a:solidFill>
                  <a:schemeClr val="bg1"/>
                </a:solidFill>
                <a:latin typeface="Calibri"/>
                <a:ea typeface="Calibri"/>
                <a:cs typeface="Calibri"/>
                <a:sym typeface="Calibri"/>
              </a:rPr>
              <a:t>Kupzyk</a:t>
            </a:r>
            <a:r>
              <a:rPr lang="en-US" sz="1000" dirty="0">
                <a:solidFill>
                  <a:schemeClr val="bg1"/>
                </a:solidFill>
                <a:latin typeface="Calibri"/>
                <a:ea typeface="Calibri"/>
                <a:cs typeface="Calibri"/>
                <a:sym typeface="Calibri"/>
              </a:rPr>
              <a:t>, Edwards, &amp; Marvin, 2011</a:t>
            </a:r>
            <a:endParaRPr lang="en-US" sz="16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418276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xEl>
                                              <p:pRg st="0" end="0"/>
                                            </p:txEl>
                                          </p:spTgt>
                                        </p:tgtEl>
                                        <p:attrNameLst>
                                          <p:attrName>style.visibility</p:attrName>
                                        </p:attrNameLst>
                                      </p:cBhvr>
                                      <p:to>
                                        <p:strVal val="visible"/>
                                      </p:to>
                                    </p:set>
                                    <p:animEffect transition="in" filter="fade">
                                      <p:cBhvr>
                                        <p:cTn id="7" dur="1000"/>
                                        <p:tgtEl>
                                          <p:spTgt spid="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xEl>
                                              <p:pRg st="1" end="1"/>
                                            </p:txEl>
                                          </p:spTgt>
                                        </p:tgtEl>
                                        <p:attrNameLst>
                                          <p:attrName>style.visibility</p:attrName>
                                        </p:attrNameLst>
                                      </p:cBhvr>
                                      <p:to>
                                        <p:strVal val="visible"/>
                                      </p:to>
                                    </p:set>
                                    <p:animEffect transition="in" filter="fade">
                                      <p:cBhvr>
                                        <p:cTn id="12" dur="1000"/>
                                        <p:tgtEl>
                                          <p:spTgt spid="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xEl>
                                              <p:pRg st="2" end="2"/>
                                            </p:txEl>
                                          </p:spTgt>
                                        </p:tgtEl>
                                        <p:attrNameLst>
                                          <p:attrName>style.visibility</p:attrName>
                                        </p:attrNameLst>
                                      </p:cBhvr>
                                      <p:to>
                                        <p:strVal val="visible"/>
                                      </p:to>
                                    </p:set>
                                    <p:animEffect transition="in" filter="fade">
                                      <p:cBhvr>
                                        <p:cTn id="17" dur="1000"/>
                                        <p:tgtEl>
                                          <p:spTgt spid="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
                                            <p:txEl>
                                              <p:pRg st="3" end="3"/>
                                            </p:txEl>
                                          </p:spTgt>
                                        </p:tgtEl>
                                        <p:attrNameLst>
                                          <p:attrName>style.visibility</p:attrName>
                                        </p:attrNameLst>
                                      </p:cBhvr>
                                      <p:to>
                                        <p:strVal val="visible"/>
                                      </p:to>
                                    </p:set>
                                    <p:animEffect transition="in" filter="fade">
                                      <p:cBhvr>
                                        <p:cTn id="22" dur="1000"/>
                                        <p:tgtEl>
                                          <p:spTgt spid="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
                                            <p:txEl>
                                              <p:pRg st="4" end="4"/>
                                            </p:txEl>
                                          </p:spTgt>
                                        </p:tgtEl>
                                        <p:attrNameLst>
                                          <p:attrName>style.visibility</p:attrName>
                                        </p:attrNameLst>
                                      </p:cBhvr>
                                      <p:to>
                                        <p:strVal val="visible"/>
                                      </p:to>
                                    </p:set>
                                    <p:animEffect transition="in" filter="fade">
                                      <p:cBhvr>
                                        <p:cTn id="27" dur="1000"/>
                                        <p:tgtEl>
                                          <p:spTgt spid="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7">
                                            <p:txEl>
                                              <p:pRg st="5" end="5"/>
                                            </p:txEl>
                                          </p:spTgt>
                                        </p:tgtEl>
                                        <p:attrNameLst>
                                          <p:attrName>style.visibility</p:attrName>
                                        </p:attrNameLst>
                                      </p:cBhvr>
                                      <p:to>
                                        <p:strVal val="visible"/>
                                      </p:to>
                                    </p:set>
                                    <p:animEffect transition="in" filter="fade">
                                      <p:cBhvr>
                                        <p:cTn id="32" dur="1000"/>
                                        <p:tgtEl>
                                          <p:spTgt spid="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7">
                                            <p:txEl>
                                              <p:pRg st="6" end="6"/>
                                            </p:txEl>
                                          </p:spTgt>
                                        </p:tgtEl>
                                        <p:attrNameLst>
                                          <p:attrName>style.visibility</p:attrName>
                                        </p:attrNameLst>
                                      </p:cBhvr>
                                      <p:to>
                                        <p:strVal val="visible"/>
                                      </p:to>
                                    </p:set>
                                    <p:animEffect transition="in" filter="fade">
                                      <p:cBhvr>
                                        <p:cTn id="37" dur="1000"/>
                                        <p:tgtEl>
                                          <p:spTgt spid="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3" descr="http://www.pbis.org/Common/Cms/Images/family_pages/SFCP_UniversalManual_33009_img_0.png"/>
          <p:cNvPicPr preferRelativeResize="0"/>
          <p:nvPr/>
        </p:nvPicPr>
        <p:blipFill rotWithShape="1">
          <a:blip r:embed="rId3">
            <a:alphaModFix/>
          </a:blip>
          <a:srcRect/>
          <a:stretch/>
        </p:blipFill>
        <p:spPr>
          <a:xfrm>
            <a:off x="8403022" y="2608330"/>
            <a:ext cx="3363868" cy="2985433"/>
          </a:xfrm>
          <a:prstGeom prst="rect">
            <a:avLst/>
          </a:prstGeom>
          <a:noFill/>
          <a:ln>
            <a:noFill/>
          </a:ln>
        </p:spPr>
      </p:pic>
      <p:sp>
        <p:nvSpPr>
          <p:cNvPr id="95" name="Google Shape;95;p13"/>
          <p:cNvSpPr txBox="1"/>
          <p:nvPr/>
        </p:nvSpPr>
        <p:spPr>
          <a:xfrm>
            <a:off x="644769" y="2608330"/>
            <a:ext cx="10969720" cy="2715968"/>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Know what children are doing at school</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Promote high standards for student work</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Gain skills to help children at home</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Understand what good teaching looks like</a:t>
            </a:r>
            <a:endParaRPr sz="2800" dirty="0"/>
          </a:p>
          <a:p>
            <a:pPr marL="342900" marR="0" lvl="0" indent="-342900" algn="l" rtl="0">
              <a:lnSpc>
                <a:spcPct val="90000"/>
              </a:lnSpc>
              <a:spcBef>
                <a:spcPts val="100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Discuss how to improve student progress</a:t>
            </a:r>
            <a:endParaRPr sz="2800" dirty="0"/>
          </a:p>
        </p:txBody>
      </p:sp>
      <p:sp>
        <p:nvSpPr>
          <p:cNvPr id="96" name="Google Shape;96;p13"/>
          <p:cNvSpPr txBox="1"/>
          <p:nvPr/>
        </p:nvSpPr>
        <p:spPr>
          <a:xfrm>
            <a:off x="0" y="654017"/>
            <a:ext cx="12192000" cy="168484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dirty="0">
                <a:solidFill>
                  <a:schemeClr val="dk1"/>
                </a:solidFill>
                <a:latin typeface="Calibri"/>
                <a:ea typeface="Calibri"/>
                <a:cs typeface="Calibri"/>
                <a:sym typeface="Calibri"/>
              </a:rPr>
              <a:t>School, Family, &amp; Community Partnership Efforts Should Help Families…</a:t>
            </a:r>
            <a:endParaRPr sz="2800" dirty="0"/>
          </a:p>
        </p:txBody>
      </p:sp>
      <p:sp>
        <p:nvSpPr>
          <p:cNvPr id="97" name="Google Shape;97;p13"/>
          <p:cNvSpPr/>
          <p:nvPr/>
        </p:nvSpPr>
        <p:spPr>
          <a:xfrm>
            <a:off x="3512227" y="6334780"/>
            <a:ext cx="5234804" cy="39426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bg1"/>
                </a:solidFill>
                <a:latin typeface="Calibri"/>
                <a:ea typeface="Calibri"/>
                <a:cs typeface="Calibri"/>
                <a:sym typeface="Calibri"/>
              </a:rPr>
              <a:t>Henderson, Mapp, et al. Beyond the Bake Sale: The Essential Guide to Family-School Partnerships. The New Press, 2007</a:t>
            </a:r>
            <a:endParaRPr sz="10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4"/>
          <p:cNvSpPr txBox="1">
            <a:spLocks noGrp="1"/>
          </p:cNvSpPr>
          <p:nvPr>
            <p:ph type="ctrTitle"/>
          </p:nvPr>
        </p:nvSpPr>
        <p:spPr>
          <a:xfrm>
            <a:off x="0" y="633046"/>
            <a:ext cx="12192000" cy="953707"/>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Positive Effect On Student Behavior </a:t>
            </a:r>
            <a:endParaRPr dirty="0"/>
          </a:p>
        </p:txBody>
      </p:sp>
      <p:sp>
        <p:nvSpPr>
          <p:cNvPr id="104" name="Google Shape;104;p14"/>
          <p:cNvSpPr txBox="1">
            <a:spLocks noGrp="1"/>
          </p:cNvSpPr>
          <p:nvPr>
            <p:ph type="body" idx="1"/>
          </p:nvPr>
        </p:nvSpPr>
        <p:spPr>
          <a:xfrm>
            <a:off x="644769" y="1917700"/>
            <a:ext cx="10961077" cy="3325813"/>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More positive attitudes and behavior </a:t>
            </a:r>
            <a:endParaRPr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With support from home </a:t>
            </a:r>
            <a:r>
              <a:rPr lang="en-US" sz="2800" b="0" i="0" u="sng" strike="noStrike" cap="none" dirty="0">
                <a:solidFill>
                  <a:schemeClr val="dk1"/>
                </a:solidFill>
                <a:latin typeface="Calibri"/>
                <a:ea typeface="Calibri"/>
                <a:cs typeface="Calibri"/>
                <a:sym typeface="Calibri"/>
              </a:rPr>
              <a:t>and</a:t>
            </a:r>
            <a:r>
              <a:rPr lang="en-US" sz="2800" b="0" i="0" u="none" strike="noStrike" cap="none" dirty="0">
                <a:solidFill>
                  <a:schemeClr val="dk1"/>
                </a:solidFill>
                <a:latin typeface="Calibri"/>
                <a:ea typeface="Calibri"/>
                <a:cs typeface="Calibri"/>
                <a:sym typeface="Calibri"/>
              </a:rPr>
              <a:t> school:</a:t>
            </a:r>
            <a:endParaRPr dirty="0"/>
          </a:p>
          <a:p>
            <a:pPr marL="685800" marR="0" lvl="1" indent="-228600" algn="l" rtl="0">
              <a:lnSpc>
                <a:spcPct val="90000"/>
              </a:lnSpc>
              <a:spcBef>
                <a:spcPts val="1000"/>
              </a:spcBef>
              <a:spcAft>
                <a:spcPts val="0"/>
              </a:spcAft>
              <a:buClr>
                <a:schemeClr val="dk1"/>
              </a:buClr>
              <a:buSzPts val="2800"/>
              <a:buFont typeface="Arial"/>
              <a:buChar char="•"/>
            </a:pPr>
            <a:r>
              <a:rPr lang="en-US" sz="2600" dirty="0"/>
              <a:t>M</a:t>
            </a:r>
            <a:r>
              <a:rPr lang="en-US" sz="2600" b="0" i="0" u="none" strike="noStrike" cap="none" dirty="0">
                <a:solidFill>
                  <a:schemeClr val="dk1"/>
                </a:solidFill>
                <a:sym typeface="Calibri"/>
              </a:rPr>
              <a:t>ore self-confidence </a:t>
            </a:r>
            <a:endParaRPr sz="2600" dirty="0"/>
          </a:p>
          <a:p>
            <a:pPr marL="685800" marR="0" lvl="1" indent="-228600" algn="l" rtl="0">
              <a:lnSpc>
                <a:spcPct val="90000"/>
              </a:lnSpc>
              <a:spcBef>
                <a:spcPts val="1000"/>
              </a:spcBef>
              <a:spcAft>
                <a:spcPts val="0"/>
              </a:spcAft>
              <a:buClr>
                <a:schemeClr val="dk1"/>
              </a:buClr>
              <a:buSzPts val="2800"/>
              <a:buFont typeface="Arial"/>
              <a:buChar char="•"/>
            </a:pPr>
            <a:r>
              <a:rPr lang="en-US" sz="2600" dirty="0"/>
              <a:t>F</a:t>
            </a:r>
            <a:r>
              <a:rPr lang="en-US" sz="2600" b="0" i="0" u="none" strike="noStrike" cap="none" dirty="0">
                <a:solidFill>
                  <a:schemeClr val="dk1"/>
                </a:solidFill>
                <a:sym typeface="Calibri"/>
              </a:rPr>
              <a:t>eel school is more important</a:t>
            </a:r>
            <a:endParaRPr sz="2600" dirty="0"/>
          </a:p>
          <a:p>
            <a:pPr marL="685800" marR="0" lvl="1" indent="-228600" algn="l" rtl="0">
              <a:lnSpc>
                <a:spcPct val="90000"/>
              </a:lnSpc>
              <a:spcBef>
                <a:spcPts val="1000"/>
              </a:spcBef>
              <a:spcAft>
                <a:spcPts val="0"/>
              </a:spcAft>
              <a:buClr>
                <a:schemeClr val="dk1"/>
              </a:buClr>
              <a:buSzPts val="2800"/>
              <a:buFont typeface="Arial"/>
              <a:buChar char="•"/>
            </a:pPr>
            <a:r>
              <a:rPr lang="en-US" sz="2600" dirty="0"/>
              <a:t>T</a:t>
            </a:r>
            <a:r>
              <a:rPr lang="en-US" sz="2600" b="0" i="0" u="none" strike="noStrike" cap="none" dirty="0">
                <a:solidFill>
                  <a:schemeClr val="dk1"/>
                </a:solidFill>
                <a:sym typeface="Calibri"/>
              </a:rPr>
              <a:t>end to do better in school</a:t>
            </a:r>
            <a:endParaRPr sz="2600" dirty="0"/>
          </a:p>
          <a:p>
            <a:pPr marL="228600" marR="0" lvl="0" indent="-228600" algn="l" rtl="0">
              <a:lnSpc>
                <a:spcPct val="90000"/>
              </a:lnSpc>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At-risk behaviors decrease</a:t>
            </a:r>
            <a:endParaRPr sz="2800" b="0" i="0" u="none" strike="noStrike" cap="none" dirty="0">
              <a:solidFill>
                <a:schemeClr val="dk1"/>
              </a:solidFill>
              <a:latin typeface="Calibri"/>
              <a:ea typeface="Calibri"/>
              <a:cs typeface="Calibri"/>
              <a:sym typeface="Calibri"/>
            </a:endParaRPr>
          </a:p>
        </p:txBody>
      </p:sp>
      <p:sp>
        <p:nvSpPr>
          <p:cNvPr id="106" name="Google Shape;106;p14"/>
          <p:cNvSpPr txBox="1">
            <a:spLocks noGrp="1"/>
          </p:cNvSpPr>
          <p:nvPr>
            <p:ph type="body" idx="1"/>
          </p:nvPr>
        </p:nvSpPr>
        <p:spPr>
          <a:xfrm>
            <a:off x="4965559" y="6399254"/>
            <a:ext cx="2161822" cy="30634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Arial"/>
              <a:buNone/>
            </a:pPr>
            <a:r>
              <a:rPr lang="en-US" sz="1000" b="0" i="0" u="none" strike="noStrike" cap="none" dirty="0">
                <a:solidFill>
                  <a:schemeClr val="bg1"/>
                </a:solidFill>
                <a:latin typeface="Calibri"/>
                <a:ea typeface="Calibri"/>
                <a:cs typeface="Calibri"/>
                <a:sym typeface="Calibri"/>
              </a:rPr>
              <a:t>National PTA, </a:t>
            </a:r>
            <a:r>
              <a:rPr lang="en-US" sz="1000" b="0" i="0" u="none" strike="noStrike" cap="none" dirty="0">
                <a:solidFill>
                  <a:schemeClr val="bg1"/>
                </a:solidFill>
                <a:sym typeface="Calibri"/>
              </a:rPr>
              <a:t>10/28/2005 </a:t>
            </a:r>
            <a:endParaRPr sz="1050" dirty="0">
              <a:solidFill>
                <a:schemeClr val="bg1"/>
              </a:solidFill>
            </a:endParaRPr>
          </a:p>
        </p:txBody>
      </p:sp>
      <p:pic>
        <p:nvPicPr>
          <p:cNvPr id="107" name="Google Shape;107;p14" descr="Image result for positive effect"/>
          <p:cNvPicPr preferRelativeResize="0"/>
          <p:nvPr/>
        </p:nvPicPr>
        <p:blipFill rotWithShape="1">
          <a:blip r:embed="rId3">
            <a:alphaModFix/>
          </a:blip>
          <a:srcRect/>
          <a:stretch/>
        </p:blipFill>
        <p:spPr>
          <a:xfrm>
            <a:off x="8552355" y="2815546"/>
            <a:ext cx="2668524" cy="2003892"/>
          </a:xfrm>
          <a:prstGeom prst="rect">
            <a:avLst/>
          </a:prstGeom>
          <a:noFill/>
          <a:ln>
            <a:noFill/>
          </a:ln>
          <a:effectLst>
            <a:reflection stA="30000" endPos="30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p:nvPr>
        </p:nvSpPr>
        <p:spPr>
          <a:xfrm>
            <a:off x="0" y="675463"/>
            <a:ext cx="12192000" cy="152884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Benefits Of Family Engagement To Teachers And Schools</a:t>
            </a:r>
            <a:endParaRPr dirty="0"/>
          </a:p>
        </p:txBody>
      </p:sp>
      <p:sp>
        <p:nvSpPr>
          <p:cNvPr id="114" name="Google Shape;114;p15"/>
          <p:cNvSpPr txBox="1">
            <a:spLocks noGrp="1"/>
          </p:cNvSpPr>
          <p:nvPr>
            <p:ph type="body" idx="1"/>
          </p:nvPr>
        </p:nvSpPr>
        <p:spPr>
          <a:xfrm>
            <a:off x="644769" y="2622821"/>
            <a:ext cx="10949354" cy="2300871"/>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Greater job satisfaction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Higher ratings of teaching skills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Higher ratings of school effectiveness </a:t>
            </a:r>
            <a:endParaRPr dirty="0"/>
          </a:p>
          <a:p>
            <a:pPr marL="228600" marR="0" lvl="0" indent="-228600" algn="l" rtl="0">
              <a:lnSpc>
                <a:spcPct val="90000"/>
              </a:lnSpc>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Improved classroom behavior</a:t>
            </a:r>
            <a:endParaRPr dirty="0"/>
          </a:p>
        </p:txBody>
      </p:sp>
      <p:pic>
        <p:nvPicPr>
          <p:cNvPr id="116" name="Google Shape;116;p15" descr="Image result for benefits"/>
          <p:cNvPicPr preferRelativeResize="0"/>
          <p:nvPr/>
        </p:nvPicPr>
        <p:blipFill rotWithShape="1">
          <a:blip r:embed="rId3">
            <a:alphaModFix/>
          </a:blip>
          <a:srcRect/>
          <a:stretch/>
        </p:blipFill>
        <p:spPr>
          <a:xfrm rot="-1240702">
            <a:off x="7560486" y="2444527"/>
            <a:ext cx="3683070" cy="2657459"/>
          </a:xfrm>
          <a:prstGeom prst="rect">
            <a:avLst/>
          </a:prstGeom>
          <a:noFill/>
          <a:ln>
            <a:noFill/>
          </a:ln>
        </p:spPr>
      </p:pic>
      <p:sp>
        <p:nvSpPr>
          <p:cNvPr id="2" name="TextBox 1"/>
          <p:cNvSpPr txBox="1"/>
          <p:nvPr/>
        </p:nvSpPr>
        <p:spPr>
          <a:xfrm>
            <a:off x="4712677" y="6412524"/>
            <a:ext cx="2813538" cy="246221"/>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cs typeface="Calibri" panose="020F0502020204030204" pitchFamily="34" charset="0"/>
              </a:rPr>
              <a:t>https://www.pbis.org/family/family-partnership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ctrTitle"/>
          </p:nvPr>
        </p:nvSpPr>
        <p:spPr>
          <a:xfrm>
            <a:off x="0" y="668215"/>
            <a:ext cx="12192000" cy="918538"/>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5400"/>
              <a:buFont typeface="Calibri"/>
              <a:buNone/>
            </a:pPr>
            <a:r>
              <a:rPr lang="en-US" sz="5400" b="0" i="0" u="none" strike="noStrike" cap="none" dirty="0">
                <a:solidFill>
                  <a:schemeClr val="dk1"/>
                </a:solidFill>
                <a:latin typeface="Calibri"/>
                <a:ea typeface="Calibri"/>
                <a:cs typeface="Calibri"/>
                <a:sym typeface="Calibri"/>
              </a:rPr>
              <a:t>Universal Components Of PBIS</a:t>
            </a:r>
            <a:endParaRPr dirty="0"/>
          </a:p>
        </p:txBody>
      </p:sp>
      <p:sp>
        <p:nvSpPr>
          <p:cNvPr id="123" name="Google Shape;123;p16"/>
          <p:cNvSpPr txBox="1">
            <a:spLocks noGrp="1"/>
          </p:cNvSpPr>
          <p:nvPr>
            <p:ph type="body" idx="1"/>
          </p:nvPr>
        </p:nvSpPr>
        <p:spPr>
          <a:xfrm>
            <a:off x="633046" y="1917700"/>
            <a:ext cx="10949354" cy="3639038"/>
          </a:xfrm>
          <a:prstGeom prst="rect">
            <a:avLst/>
          </a:prstGeom>
          <a:noFill/>
          <a:ln>
            <a:noFill/>
          </a:ln>
        </p:spPr>
        <p:txBody>
          <a:bodyPr spcFirstLastPara="1" wrap="square" lIns="91425" tIns="45700" rIns="91425" bIns="45700" anchor="t" anchorCtr="0">
            <a:noAutofit/>
          </a:bodyPr>
          <a:lstStyle/>
          <a:p>
            <a:pPr marL="228600" marR="0" lvl="0" indent="-228600" algn="l" rtl="0">
              <a:spcAft>
                <a:spcPts val="0"/>
              </a:spcAft>
              <a:buClr>
                <a:schemeClr val="dk1"/>
              </a:buClr>
              <a:buSzPts val="2800"/>
              <a:buFont typeface="Arial"/>
              <a:buNone/>
            </a:pPr>
            <a:r>
              <a:rPr lang="en-US" sz="2800" b="1" u="sng" dirty="0">
                <a:solidFill>
                  <a:schemeClr val="dk1"/>
                </a:solidFill>
                <a:latin typeface="Calibri"/>
                <a:ea typeface="Calibri"/>
                <a:cs typeface="Calibri"/>
                <a:sym typeface="Calibri"/>
              </a:rPr>
              <a:t>School-wide</a:t>
            </a:r>
            <a:endParaRPr dirty="0"/>
          </a:p>
          <a:p>
            <a:pPr marL="228600" marR="0" lvl="0" indent="-228600" algn="l" rtl="0">
              <a:spcAft>
                <a:spcPts val="0"/>
              </a:spcAft>
              <a:buClr>
                <a:schemeClr val="dk1"/>
              </a:buClr>
              <a:buSzPts val="2800"/>
              <a:buFont typeface="Arial"/>
              <a:buChar char="•"/>
            </a:pPr>
            <a:r>
              <a:rPr lang="en-US" dirty="0">
                <a:solidFill>
                  <a:schemeClr val="tx1"/>
                </a:solidFill>
              </a:rPr>
              <a:t>C</a:t>
            </a:r>
            <a:r>
              <a:rPr lang="en-US" sz="2800" dirty="0">
                <a:solidFill>
                  <a:schemeClr val="dk1"/>
                </a:solidFill>
                <a:latin typeface="Calibri"/>
                <a:ea typeface="Calibri"/>
                <a:cs typeface="Calibri"/>
                <a:sym typeface="Calibri"/>
              </a:rPr>
              <a:t>ommon purpose &amp; approach to discipline</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Behavioral expectations </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Teaching of expected behaviors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Encouraging of expected behaviors</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Discouraging of inappropriate behavior</a:t>
            </a:r>
            <a:endParaRPr dirty="0"/>
          </a:p>
          <a:p>
            <a:pPr marL="228600" marR="0" lvl="0" indent="-228600" algn="l" rtl="0">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Data-based monitoring &amp; evaluation</a:t>
            </a:r>
            <a:endParaRPr dirty="0"/>
          </a:p>
          <a:p>
            <a:pPr marL="228600" marR="0" lvl="0" indent="-50800" algn="l" rtl="0">
              <a:spcAft>
                <a:spcPts val="0"/>
              </a:spcAft>
              <a:buClr>
                <a:schemeClr val="dk1"/>
              </a:buClr>
              <a:buSzPts val="2800"/>
              <a:buFont typeface="Arial"/>
              <a:buNone/>
            </a:pPr>
            <a:endParaRPr sz="28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itl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4039</Words>
  <Application>Microsoft Macintosh PowerPoint</Application>
  <PresentationFormat>Widescreen</PresentationFormat>
  <Paragraphs>331</Paragraphs>
  <Slides>37</Slides>
  <Notes>37</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37</vt:i4>
      </vt:variant>
    </vt:vector>
  </HeadingPairs>
  <TitlesOfParts>
    <vt:vector size="43" baseType="lpstr">
      <vt:lpstr>Arial</vt:lpstr>
      <vt:lpstr>Calibri</vt:lpstr>
      <vt:lpstr>Noto Sans Symbols</vt:lpstr>
      <vt:lpstr>Title</vt:lpstr>
      <vt:lpstr>Office Theme</vt:lpstr>
      <vt:lpstr>Section</vt:lpstr>
      <vt:lpstr>Family and Community Engagement</vt:lpstr>
      <vt:lpstr>Context</vt:lpstr>
      <vt:lpstr>Why Engage Families?</vt:lpstr>
      <vt:lpstr>Involvement vs. Engagement </vt:lpstr>
      <vt:lpstr>Involvement vs. Engagement </vt:lpstr>
      <vt:lpstr>PowerPoint Presentation</vt:lpstr>
      <vt:lpstr>Positive Effect On Student Behavior </vt:lpstr>
      <vt:lpstr>Benefits Of Family Engagement To Teachers And Schools</vt:lpstr>
      <vt:lpstr>Universal Components Of PBIS</vt:lpstr>
      <vt:lpstr>How To Apply PBIS To Family Engagement</vt:lpstr>
      <vt:lpstr>Developing Your Program</vt:lpstr>
      <vt:lpstr>District Family Engagement Plan Example</vt:lpstr>
      <vt:lpstr>PowerPoint Presentation</vt:lpstr>
      <vt:lpstr>Examples Of Actions &amp; Strategies</vt:lpstr>
      <vt:lpstr>More Examples</vt:lpstr>
      <vt:lpstr>Example Of A Home Matrix</vt:lpstr>
      <vt:lpstr>Communicating With Families</vt:lpstr>
      <vt:lpstr>Communication Tips </vt:lpstr>
      <vt:lpstr>Prepare Staff To Work With Families </vt:lpstr>
      <vt:lpstr>Remove Barriers</vt:lpstr>
      <vt:lpstr>Know The Community</vt:lpstr>
      <vt:lpstr>PowerPoint Presentation</vt:lpstr>
      <vt:lpstr>PowerPoint Presentation</vt:lpstr>
      <vt:lpstr>Retention</vt:lpstr>
      <vt:lpstr>Reaching Out</vt:lpstr>
      <vt:lpstr>Informing Families About PBIS</vt:lpstr>
      <vt:lpstr>High School</vt:lpstr>
      <vt:lpstr>High School Considerations</vt:lpstr>
      <vt:lpstr>Community Engagement</vt:lpstr>
      <vt:lpstr>Example Of Introducing PBIS In Youth Ministry</vt:lpstr>
      <vt:lpstr>Partnerships</vt:lpstr>
      <vt:lpstr>Show Appreciation</vt:lpstr>
      <vt:lpstr>Guiding Questions</vt:lpstr>
      <vt:lpstr>Do It With Fidelity!</vt:lpstr>
      <vt:lpstr>1.11 Student/Family/Community Involvement</vt:lpstr>
      <vt:lpstr>Summary </vt:lpstr>
      <vt:lpstr>Acknowledgements And Resources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Family, and Community Engagement</dc:title>
  <dc:creator>Office of Behavioral Research &amp; Eval</dc:creator>
  <cp:lastModifiedBy>Becky McIver</cp:lastModifiedBy>
  <cp:revision>61</cp:revision>
  <cp:lastPrinted>2018-08-27T14:18:36Z</cp:lastPrinted>
  <dcterms:modified xsi:type="dcterms:W3CDTF">2021-04-08T17:08:28Z</dcterms:modified>
</cp:coreProperties>
</file>