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52" r:id="rId2"/>
    <p:sldMasterId id="2147483653" r:id="rId3"/>
  </p:sldMasterIdLst>
  <p:notesMasterIdLst>
    <p:notesMasterId r:id="rId46"/>
  </p:notesMasterIdLst>
  <p:sldIdLst>
    <p:sldId id="256" r:id="rId4"/>
    <p:sldId id="293" r:id="rId5"/>
    <p:sldId id="257" r:id="rId6"/>
    <p:sldId id="292" r:id="rId7"/>
    <p:sldId id="259" r:id="rId8"/>
    <p:sldId id="258" r:id="rId9"/>
    <p:sldId id="673" r:id="rId10"/>
    <p:sldId id="261" r:id="rId11"/>
    <p:sldId id="264" r:id="rId12"/>
    <p:sldId id="266" r:id="rId13"/>
    <p:sldId id="271" r:id="rId14"/>
    <p:sldId id="677" r:id="rId15"/>
    <p:sldId id="678" r:id="rId16"/>
    <p:sldId id="679" r:id="rId17"/>
    <p:sldId id="268" r:id="rId18"/>
    <p:sldId id="676" r:id="rId19"/>
    <p:sldId id="269" r:id="rId20"/>
    <p:sldId id="674" r:id="rId21"/>
    <p:sldId id="267" r:id="rId22"/>
    <p:sldId id="277" r:id="rId23"/>
    <p:sldId id="279" r:id="rId24"/>
    <p:sldId id="280" r:id="rId25"/>
    <p:sldId id="680" r:id="rId26"/>
    <p:sldId id="681" r:id="rId27"/>
    <p:sldId id="682" r:id="rId28"/>
    <p:sldId id="281" r:id="rId29"/>
    <p:sldId id="683" r:id="rId30"/>
    <p:sldId id="295" r:id="rId31"/>
    <p:sldId id="282" r:id="rId32"/>
    <p:sldId id="684" r:id="rId33"/>
    <p:sldId id="294" r:id="rId34"/>
    <p:sldId id="286" r:id="rId35"/>
    <p:sldId id="290" r:id="rId36"/>
    <p:sldId id="288" r:id="rId37"/>
    <p:sldId id="685" r:id="rId38"/>
    <p:sldId id="287" r:id="rId39"/>
    <p:sldId id="689" r:id="rId40"/>
    <p:sldId id="690" r:id="rId41"/>
    <p:sldId id="688" r:id="rId42"/>
    <p:sldId id="296" r:id="rId43"/>
    <p:sldId id="297" r:id="rId44"/>
    <p:sldId id="298" r:id="rId45"/>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cezar" initials="bc" lastIdx="3" clrIdx="0">
    <p:extLst>
      <p:ext uri="{19B8F6BF-5375-455C-9EA6-DF929625EA0E}">
        <p15:presenceInfo xmlns:p15="http://schemas.microsoft.com/office/powerpoint/2012/main" userId="389b15f92423bf18" providerId="Windows Live"/>
      </p:ext>
    </p:extLst>
  </p:cmAuthor>
  <p:cmAuthor id="2" name="Rodney Ford (ADE)" initials="RF(" lastIdx="4" clrIdx="1">
    <p:extLst>
      <p:ext uri="{19B8F6BF-5375-455C-9EA6-DF929625EA0E}">
        <p15:presenceInfo xmlns:p15="http://schemas.microsoft.com/office/powerpoint/2012/main" userId="S-1-5-21-2258110698-522341403-3667143834-119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5FCF"/>
    <a:srgbClr val="E8D9F3"/>
    <a:srgbClr val="F0D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6032" autoAdjust="0"/>
  </p:normalViewPr>
  <p:slideViewPr>
    <p:cSldViewPr snapToGrid="0">
      <p:cViewPr varScale="1">
        <p:scale>
          <a:sx n="98" d="100"/>
          <a:sy n="98" d="100"/>
        </p:scale>
        <p:origin x="16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43343" cy="467072"/>
          </a:xfrm>
          <a:prstGeom prst="rect">
            <a:avLst/>
          </a:prstGeom>
          <a:noFill/>
          <a:ln>
            <a:noFill/>
          </a:ln>
        </p:spPr>
        <p:txBody>
          <a:bodyPr spcFirstLastPara="1" wrap="square" lIns="93300" tIns="46650" rIns="93300" bIns="4665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8132" y="0"/>
            <a:ext cx="3043343" cy="467072"/>
          </a:xfrm>
          <a:prstGeom prst="rect">
            <a:avLst/>
          </a:prstGeom>
          <a:noFill/>
          <a:ln>
            <a:noFill/>
          </a:ln>
        </p:spPr>
        <p:txBody>
          <a:bodyPr spcFirstLastPara="1" wrap="square" lIns="93300" tIns="46650" rIns="93300" bIns="4665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42030"/>
            <a:ext cx="3043343" cy="467071"/>
          </a:xfrm>
          <a:prstGeom prst="rect">
            <a:avLst/>
          </a:prstGeom>
          <a:noFill/>
          <a:ln>
            <a:noFill/>
          </a:ln>
        </p:spPr>
        <p:txBody>
          <a:bodyPr spcFirstLastPara="1" wrap="square" lIns="93300" tIns="46650" rIns="93300" bIns="46650"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9541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dirty="0">
              <a:solidFill>
                <a:schemeClr val="dk1"/>
              </a:solidFill>
              <a:latin typeface="Calibri"/>
              <a:ea typeface="Calibri"/>
              <a:cs typeface="Calibri"/>
              <a:sym typeface="Calibri"/>
            </a:endParaRPr>
          </a:p>
        </p:txBody>
      </p:sp>
      <p:sp>
        <p:nvSpPr>
          <p:cNvPr id="51" name="Shape 51"/>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08817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spcBef>
                <a:spcPts val="0"/>
              </a:spcBef>
              <a:spcAft>
                <a:spcPts val="0"/>
              </a:spcAft>
              <a:buNone/>
            </a:pPr>
            <a:endParaRPr dirty="0"/>
          </a:p>
        </p:txBody>
      </p:sp>
      <p:sp>
        <p:nvSpPr>
          <p:cNvPr id="119" name="Shape 119"/>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8000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Shape 163"/>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90000"/>
              </a:lnSpc>
              <a:spcBef>
                <a:spcPts val="1000"/>
              </a:spcBef>
              <a:spcAft>
                <a:spcPts val="0"/>
              </a:spcAft>
              <a:buClr>
                <a:schemeClr val="dk1"/>
              </a:buClr>
              <a:buSzPts val="2800"/>
              <a:buFont typeface="Arial"/>
              <a:buNone/>
            </a:pPr>
            <a:r>
              <a:rPr lang="en-US" sz="1200" b="0" i="0" u="none" strike="noStrike" cap="none" dirty="0">
                <a:solidFill>
                  <a:schemeClr val="dk1"/>
                </a:solidFill>
                <a:latin typeface="Calibri"/>
                <a:ea typeface="Calibri"/>
                <a:cs typeface="Calibri"/>
                <a:sym typeface="Calibri"/>
              </a:rPr>
              <a:t>Trainer Notes:</a:t>
            </a:r>
          </a:p>
          <a:p>
            <a:pPr marL="0" marR="0" lvl="0" indent="0" algn="l" rtl="0">
              <a:lnSpc>
                <a:spcPct val="90000"/>
              </a:lnSpc>
              <a:spcBef>
                <a:spcPts val="1000"/>
              </a:spcBef>
              <a:spcAft>
                <a:spcPts val="0"/>
              </a:spcAft>
              <a:buClr>
                <a:schemeClr val="dk1"/>
              </a:buClr>
              <a:buSzPts val="2800"/>
              <a:buFont typeface="Arial"/>
              <a:buNone/>
            </a:pPr>
            <a:r>
              <a:rPr lang="en-US" sz="1200" b="0" i="0" u="none" strike="noStrike" cap="none" dirty="0">
                <a:solidFill>
                  <a:schemeClr val="dk1"/>
                </a:solidFill>
                <a:latin typeface="Calibri"/>
                <a:ea typeface="Calibri"/>
                <a:cs typeface="Calibri"/>
                <a:sym typeface="Calibri"/>
              </a:rPr>
              <a:t>Involve students in </a:t>
            </a:r>
            <a:r>
              <a:rPr lang="en-US" dirty="0"/>
              <a:t>establishing</a:t>
            </a:r>
            <a:r>
              <a:rPr lang="en-US" sz="1200" b="0" i="0" u="none" strike="noStrike" cap="none" dirty="0">
                <a:solidFill>
                  <a:schemeClr val="dk1"/>
                </a:solidFill>
                <a:latin typeface="Calibri"/>
                <a:ea typeface="Calibri"/>
                <a:cs typeface="Calibri"/>
                <a:sym typeface="Calibri"/>
              </a:rPr>
              <a:t> three</a:t>
            </a:r>
            <a:r>
              <a:rPr lang="en-US" sz="1200" b="0" i="0" u="none" strike="noStrike" cap="none" baseline="0" dirty="0">
                <a:solidFill>
                  <a:schemeClr val="dk1"/>
                </a:solidFill>
                <a:latin typeface="Calibri"/>
                <a:ea typeface="Calibri"/>
                <a:cs typeface="Calibri"/>
                <a:sym typeface="Calibri"/>
              </a:rPr>
              <a:t> to five</a:t>
            </a:r>
            <a:r>
              <a:rPr lang="en-US" sz="1200" b="0" i="0" u="none" strike="noStrike" cap="none" dirty="0">
                <a:solidFill>
                  <a:schemeClr val="dk1"/>
                </a:solidFill>
                <a:latin typeface="Calibri"/>
                <a:ea typeface="Calibri"/>
                <a:cs typeface="Calibri"/>
                <a:sym typeface="Calibri"/>
              </a:rPr>
              <a:t> </a:t>
            </a:r>
            <a:r>
              <a:rPr lang="en-US" dirty="0"/>
              <a:t>positive</a:t>
            </a:r>
            <a:r>
              <a:rPr lang="en-US" sz="1200" b="0" i="0" u="none" strike="noStrike" cap="none" dirty="0">
                <a:solidFill>
                  <a:schemeClr val="dk1"/>
                </a:solidFill>
                <a:latin typeface="Calibri"/>
                <a:ea typeface="Calibri"/>
                <a:cs typeface="Calibri"/>
                <a:sym typeface="Calibri"/>
              </a:rPr>
              <a:t> expectations.</a:t>
            </a:r>
            <a:r>
              <a:rPr lang="en-US" sz="1200" b="0" i="0" u="none" strike="noStrike" cap="none" baseline="0" dirty="0">
                <a:solidFill>
                  <a:schemeClr val="dk1"/>
                </a:solidFill>
                <a:latin typeface="Calibri"/>
                <a:ea typeface="Calibri"/>
                <a:cs typeface="Calibri"/>
                <a:sym typeface="Calibri"/>
              </a:rPr>
              <a:t> </a:t>
            </a:r>
            <a:r>
              <a:rPr lang="en-US" dirty="0"/>
              <a:t>Post and t</a:t>
            </a:r>
            <a:r>
              <a:rPr lang="en-US" sz="1200" b="0" i="0" u="none" strike="noStrike" cap="none" dirty="0">
                <a:solidFill>
                  <a:schemeClr val="dk1"/>
                </a:solidFill>
                <a:latin typeface="Calibri"/>
                <a:ea typeface="Calibri"/>
                <a:cs typeface="Calibri"/>
                <a:sym typeface="Calibri"/>
              </a:rPr>
              <a:t>each expectations using examples and non-examples. Teach expectations with opportunities for students to practice and receive feedback.</a:t>
            </a:r>
          </a:p>
        </p:txBody>
      </p:sp>
      <p:sp>
        <p:nvSpPr>
          <p:cNvPr id="164" name="Shape 164"/>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200"/>
              <a:buFont typeface="Arial"/>
              <a:buNone/>
            </a:pPr>
            <a:fld id="{00000000-1234-1234-1234-123412341234}" type="slidenum">
              <a:rPr lang="en-US" sz="1400" b="0" i="0" u="none" strike="noStrike" cap="none">
                <a:solidFill>
                  <a:srgbClr val="000000"/>
                </a:solidFill>
                <a:latin typeface="Arial"/>
                <a:ea typeface="Arial"/>
                <a:cs typeface="Arial"/>
                <a:sym typeface="Arial"/>
              </a:rPr>
              <a:t>11</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269102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Shape 140"/>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90000"/>
              </a:lnSpc>
              <a:spcBef>
                <a:spcPts val="1000"/>
              </a:spcBef>
              <a:spcAft>
                <a:spcPts val="0"/>
              </a:spcAft>
              <a:buClr>
                <a:schemeClr val="dk1"/>
              </a:buClr>
              <a:buSzPts val="2800"/>
              <a:buFont typeface="Arial" panose="020B0604020202020204" pitchFamily="34" charset="0"/>
              <a:buNone/>
            </a:pPr>
            <a:r>
              <a:rPr lang="en-US" sz="1200" b="0" i="0" u="none" strike="noStrike" cap="none" dirty="0">
                <a:solidFill>
                  <a:schemeClr val="dk1"/>
                </a:solidFill>
                <a:latin typeface="Calibri"/>
                <a:ea typeface="Calibri"/>
                <a:cs typeface="Calibri"/>
                <a:sym typeface="Calibri"/>
              </a:rPr>
              <a:t>Trainer Notes:</a:t>
            </a:r>
          </a:p>
          <a:p>
            <a:pPr marL="0" marR="0" lvl="0" indent="0" algn="l" rtl="0">
              <a:lnSpc>
                <a:spcPct val="90000"/>
              </a:lnSpc>
              <a:spcBef>
                <a:spcPts val="1000"/>
              </a:spcBef>
              <a:spcAft>
                <a:spcPts val="0"/>
              </a:spcAft>
              <a:buClr>
                <a:schemeClr val="dk1"/>
              </a:buClr>
              <a:buSzPts val="2800"/>
              <a:buFont typeface="Arial" panose="020B0604020202020204" pitchFamily="34" charset="0"/>
              <a:buNone/>
            </a:pPr>
            <a:r>
              <a:rPr lang="en-US" sz="1200" b="0" i="0" u="none" strike="noStrike" cap="none" dirty="0">
                <a:solidFill>
                  <a:schemeClr val="dk1"/>
                </a:solidFill>
                <a:latin typeface="Calibri"/>
                <a:ea typeface="Calibri"/>
                <a:cs typeface="Calibri"/>
                <a:sym typeface="Calibri"/>
              </a:rPr>
              <a:t>As you start out the year, establish predictable patterns and activities. </a:t>
            </a:r>
            <a:r>
              <a:rPr lang="en-US" b="1" dirty="0"/>
              <a:t>Explicitly</a:t>
            </a:r>
            <a:r>
              <a:rPr lang="en-US" dirty="0"/>
              <a:t> t</a:t>
            </a:r>
            <a:r>
              <a:rPr lang="en-US" sz="1200" b="0" i="0" u="none" strike="noStrike" cap="none" dirty="0">
                <a:solidFill>
                  <a:schemeClr val="dk1"/>
                </a:solidFill>
                <a:latin typeface="Calibri"/>
                <a:ea typeface="Calibri"/>
                <a:cs typeface="Calibri"/>
                <a:sym typeface="Calibri"/>
              </a:rPr>
              <a:t>each routines and procedures</a:t>
            </a:r>
            <a:r>
              <a:rPr lang="en-US" sz="1200" b="0" i="0" u="none" strike="noStrike" cap="none" baseline="0" dirty="0">
                <a:solidFill>
                  <a:schemeClr val="dk1"/>
                </a:solidFill>
                <a:latin typeface="Calibri"/>
                <a:ea typeface="Calibri"/>
                <a:cs typeface="Calibri"/>
                <a:sym typeface="Calibri"/>
              </a:rPr>
              <a:t> t</a:t>
            </a:r>
            <a:r>
              <a:rPr lang="en-US" sz="1200" b="0" i="0" u="none" strike="noStrike" cap="none" dirty="0">
                <a:solidFill>
                  <a:schemeClr val="dk1"/>
                </a:solidFill>
                <a:latin typeface="Calibri"/>
                <a:ea typeface="Calibri"/>
                <a:cs typeface="Calibri"/>
                <a:sym typeface="Calibri"/>
              </a:rPr>
              <a:t>o </a:t>
            </a:r>
            <a:r>
              <a:rPr lang="en-US" sz="1200" b="1" i="0" u="none" strike="noStrike" cap="none" dirty="0">
                <a:solidFill>
                  <a:schemeClr val="dk1"/>
                </a:solidFill>
                <a:latin typeface="Calibri"/>
                <a:ea typeface="Calibri"/>
                <a:cs typeface="Calibri"/>
                <a:sym typeface="Calibri"/>
              </a:rPr>
              <a:t>promote</a:t>
            </a:r>
            <a:r>
              <a:rPr lang="en-US" sz="1200" b="0" i="0" u="none" strike="noStrike" cap="none" dirty="0">
                <a:solidFill>
                  <a:schemeClr val="dk1"/>
                </a:solidFill>
                <a:latin typeface="Calibri"/>
                <a:ea typeface="Calibri"/>
                <a:cs typeface="Calibri"/>
                <a:sym typeface="Calibri"/>
              </a:rPr>
              <a:t> self-managed schedules and routines. Throughout the school </a:t>
            </a:r>
            <a:r>
              <a:rPr lang="en-US" sz="1200" b="1" i="0" u="none" strike="noStrike" cap="none" dirty="0">
                <a:solidFill>
                  <a:schemeClr val="dk1"/>
                </a:solidFill>
                <a:latin typeface="Calibri"/>
                <a:ea typeface="Calibri"/>
                <a:cs typeface="Calibri"/>
                <a:sym typeface="Calibri"/>
              </a:rPr>
              <a:t>create</a:t>
            </a:r>
            <a:r>
              <a:rPr lang="en-US" sz="1200" b="0" i="0" u="none" strike="noStrike" cap="none" dirty="0">
                <a:solidFill>
                  <a:schemeClr val="dk1"/>
                </a:solidFill>
                <a:latin typeface="Calibri"/>
                <a:ea typeface="Calibri"/>
                <a:cs typeface="Calibri"/>
                <a:sym typeface="Calibri"/>
              </a:rPr>
              <a:t> routines and procedures for the most problematic areas or times.</a:t>
            </a:r>
            <a:endParaRPr lang="en-US" dirty="0"/>
          </a:p>
        </p:txBody>
      </p:sp>
      <p:sp>
        <p:nvSpPr>
          <p:cNvPr id="141" name="Shape 141"/>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200"/>
              <a:buFont typeface="Arial"/>
              <a:buNone/>
            </a:pPr>
            <a:fld id="{00000000-1234-1234-1234-123412341234}" type="slidenum">
              <a:rPr lang="en-US" sz="1400" b="0" i="0" u="none" strike="noStrike" cap="none">
                <a:solidFill>
                  <a:srgbClr val="000000"/>
                </a:solidFill>
                <a:latin typeface="Arial"/>
                <a:ea typeface="Arial"/>
                <a:cs typeface="Arial"/>
                <a:sym typeface="Arial"/>
              </a:rPr>
              <a:t>15</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124077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US" dirty="0"/>
              <a:t>Trainer Notes:</a:t>
            </a:r>
          </a:p>
          <a:p>
            <a:pPr marL="0"/>
            <a:r>
              <a:rPr lang="en-US" dirty="0"/>
              <a:t>These questions serve as a partial self-assessment that supports teachers in their creation of predictable classroom procedures and routines.</a:t>
            </a:r>
            <a:r>
              <a:rPr lang="en-US" baseline="0" dirty="0"/>
              <a:t> </a:t>
            </a:r>
            <a:r>
              <a:rPr lang="en-US" dirty="0"/>
              <a:t>Examples of elementary and secondary predictable environments are on next two slides.</a:t>
            </a:r>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17987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spcBef>
                <a:spcPts val="0"/>
              </a:spcBef>
              <a:spcAft>
                <a:spcPts val="0"/>
              </a:spcAft>
              <a:buNone/>
            </a:pPr>
            <a:endParaRPr/>
          </a:p>
        </p:txBody>
      </p:sp>
      <p:sp>
        <p:nvSpPr>
          <p:cNvPr id="150" name="Shape 150"/>
          <p:cNvSpPr txBox="1">
            <a:spLocks noGrp="1"/>
          </p:cNvSpPr>
          <p:nvPr>
            <p:ph type="sldNum" idx="12"/>
          </p:nvPr>
        </p:nvSpPr>
        <p:spPr>
          <a:xfrm>
            <a:off x="3978132" y="8842030"/>
            <a:ext cx="3043200" cy="4671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SzPts val="1200"/>
              <a:buFont typeface="Arial"/>
              <a:buNone/>
            </a:pPr>
            <a:fld id="{00000000-1234-1234-1234-123412341234}" type="slidenum">
              <a:rPr lang="en-US"/>
              <a:t>17</a:t>
            </a:fld>
            <a:endParaRPr/>
          </a:p>
        </p:txBody>
      </p:sp>
    </p:spTree>
    <p:extLst>
      <p:ext uri="{BB962C8B-B14F-4D97-AF65-F5344CB8AC3E}">
        <p14:creationId xmlns:p14="http://schemas.microsoft.com/office/powerpoint/2010/main" val="129284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spcBef>
                <a:spcPts val="0"/>
              </a:spcBef>
              <a:spcAft>
                <a:spcPts val="0"/>
              </a:spcAft>
              <a:buNone/>
            </a:pPr>
            <a:endParaRPr/>
          </a:p>
        </p:txBody>
      </p:sp>
      <p:sp>
        <p:nvSpPr>
          <p:cNvPr id="150" name="Shape 150"/>
          <p:cNvSpPr txBox="1">
            <a:spLocks noGrp="1"/>
          </p:cNvSpPr>
          <p:nvPr>
            <p:ph type="sldNum" idx="12"/>
          </p:nvPr>
        </p:nvSpPr>
        <p:spPr>
          <a:xfrm>
            <a:off x="3978132" y="8842030"/>
            <a:ext cx="3043200" cy="4671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SzPts val="1200"/>
              <a:buFont typeface="Arial"/>
              <a:buNone/>
            </a:pPr>
            <a:fld id="{00000000-1234-1234-1234-123412341234}" type="slidenum">
              <a:rPr lang="en-US"/>
              <a:t>18</a:t>
            </a:fld>
            <a:endParaRPr/>
          </a:p>
        </p:txBody>
      </p:sp>
    </p:spTree>
    <p:extLst>
      <p:ext uri="{BB962C8B-B14F-4D97-AF65-F5344CB8AC3E}">
        <p14:creationId xmlns:p14="http://schemas.microsoft.com/office/powerpoint/2010/main" val="4065542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Shape 130"/>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1" indent="0" algn="l" rtl="0">
              <a:lnSpc>
                <a:spcPct val="90000"/>
              </a:lnSpc>
              <a:spcBef>
                <a:spcPts val="500"/>
              </a:spcBef>
              <a:spcAft>
                <a:spcPts val="0"/>
              </a:spcAft>
              <a:buClr>
                <a:schemeClr val="dk1"/>
              </a:buClr>
              <a:buSzPts val="2400"/>
              <a:buFont typeface="Arial"/>
              <a:buNone/>
            </a:pPr>
            <a:r>
              <a:rPr lang="en-US" sz="2400" b="0" i="0" u="none" strike="noStrike" cap="none" dirty="0">
                <a:solidFill>
                  <a:schemeClr val="dk1"/>
                </a:solidFill>
                <a:latin typeface="Calibri"/>
                <a:ea typeface="Calibri"/>
                <a:cs typeface="Calibri"/>
                <a:sym typeface="Calibri"/>
              </a:rPr>
              <a:t>Trainer Notes:</a:t>
            </a:r>
          </a:p>
          <a:p>
            <a:pPr marL="0" marR="0" lvl="1" indent="0" algn="l" rtl="0">
              <a:lnSpc>
                <a:spcPct val="90000"/>
              </a:lnSpc>
              <a:spcBef>
                <a:spcPts val="500"/>
              </a:spcBef>
              <a:spcAft>
                <a:spcPts val="0"/>
              </a:spcAft>
              <a:buClr>
                <a:schemeClr val="dk1"/>
              </a:buClr>
              <a:buSzPts val="2400"/>
              <a:buFont typeface="Arial"/>
              <a:buNone/>
            </a:pPr>
            <a:r>
              <a:rPr lang="en-US" sz="2400" b="0" i="0" u="none" strike="noStrike" cap="none" dirty="0">
                <a:solidFill>
                  <a:schemeClr val="dk1"/>
                </a:solidFill>
                <a:latin typeface="Calibri"/>
                <a:ea typeface="Calibri"/>
                <a:cs typeface="Calibri"/>
                <a:sym typeface="Calibri"/>
              </a:rPr>
              <a:t>Design classroom to facilitate instructional activities and active supervision</a:t>
            </a:r>
            <a:r>
              <a:rPr lang="en-US" sz="2400" b="0" i="0" u="none" strike="noStrike" cap="none" baseline="0" dirty="0">
                <a:solidFill>
                  <a:schemeClr val="dk1"/>
                </a:solidFill>
                <a:latin typeface="Calibri"/>
                <a:ea typeface="Calibri"/>
                <a:cs typeface="Calibri"/>
                <a:sym typeface="Calibri"/>
              </a:rPr>
              <a:t> </a:t>
            </a:r>
            <a:r>
              <a:rPr lang="en-US" sz="2400" b="0" i="0" u="none" strike="noStrike" cap="none" dirty="0">
                <a:solidFill>
                  <a:schemeClr val="dk1"/>
                </a:solidFill>
                <a:latin typeface="Calibri"/>
                <a:ea typeface="Calibri"/>
                <a:cs typeface="Calibri"/>
                <a:sym typeface="Calibri"/>
              </a:rPr>
              <a:t>(e.g., small group, whole group, rotations/centers)</a:t>
            </a:r>
            <a:r>
              <a:rPr lang="en-US" sz="1200" b="0" i="0" u="none" strike="noStrike" cap="none" dirty="0">
                <a:solidFill>
                  <a:schemeClr val="dk1"/>
                </a:solidFill>
                <a:latin typeface="Calibri"/>
                <a:ea typeface="Calibri"/>
                <a:cs typeface="Calibri"/>
                <a:sym typeface="Calibri"/>
              </a:rPr>
              <a:t>.</a:t>
            </a:r>
            <a:r>
              <a:rPr lang="en-US" sz="1200" b="0" i="0" u="none" strike="noStrike" cap="none" baseline="0" dirty="0">
                <a:solidFill>
                  <a:schemeClr val="dk1"/>
                </a:solidFill>
                <a:latin typeface="Calibri"/>
                <a:ea typeface="Calibri"/>
                <a:cs typeface="Calibri"/>
                <a:sym typeface="Calibri"/>
              </a:rPr>
              <a:t> </a:t>
            </a:r>
            <a:r>
              <a:rPr lang="en-US" dirty="0"/>
              <a:t>Physical arrangement should minimize distraction and crowding so</a:t>
            </a:r>
            <a:r>
              <a:rPr lang="en-US" baseline="0" dirty="0"/>
              <a:t> that </a:t>
            </a:r>
            <a:r>
              <a:rPr lang="en-US" dirty="0"/>
              <a:t>students move around easily in the classroom.</a:t>
            </a:r>
            <a:r>
              <a:rPr lang="en-US" sz="2400" b="0" i="0" u="none" strike="noStrike" cap="none" dirty="0">
                <a:solidFill>
                  <a:schemeClr val="dk1"/>
                </a:solidFill>
                <a:latin typeface="Calibri"/>
                <a:ea typeface="Calibri"/>
                <a:cs typeface="Calibri"/>
                <a:sym typeface="Calibri"/>
              </a:rPr>
              <a:t> </a:t>
            </a:r>
            <a:r>
              <a:rPr lang="en-US" dirty="0"/>
              <a:t>Post m</a:t>
            </a:r>
            <a:r>
              <a:rPr lang="en-US" sz="2400" b="0" i="0" u="none" strike="noStrike" cap="none" dirty="0">
                <a:solidFill>
                  <a:schemeClr val="dk1"/>
                </a:solidFill>
                <a:latin typeface="Calibri"/>
                <a:ea typeface="Calibri"/>
                <a:cs typeface="Calibri"/>
                <a:sym typeface="Calibri"/>
              </a:rPr>
              <a:t>aterial that supports </a:t>
            </a:r>
            <a:r>
              <a:rPr lang="en-US" b="1" dirty="0"/>
              <a:t>currently</a:t>
            </a:r>
            <a:r>
              <a:rPr lang="en-US" dirty="0"/>
              <a:t> taught </a:t>
            </a:r>
            <a:r>
              <a:rPr lang="en-US" sz="2400" b="0" i="0" u="none" strike="noStrike" cap="none" dirty="0">
                <a:solidFill>
                  <a:schemeClr val="dk1"/>
                </a:solidFill>
                <a:latin typeface="Calibri"/>
                <a:ea typeface="Calibri"/>
                <a:cs typeface="Calibri"/>
                <a:sym typeface="Calibri"/>
              </a:rPr>
              <a:t>content, learning strategies, and behavior expectations.</a:t>
            </a:r>
            <a:endParaRPr lang="en-US" sz="1200" b="0" i="0" u="none" strike="noStrike" cap="none" dirty="0">
              <a:solidFill>
                <a:schemeClr val="dk1"/>
              </a:solidFill>
              <a:latin typeface="Calibri"/>
              <a:ea typeface="Calibri"/>
              <a:cs typeface="Calibri"/>
              <a:sym typeface="Calibri"/>
            </a:endParaRPr>
          </a:p>
        </p:txBody>
      </p:sp>
      <p:sp>
        <p:nvSpPr>
          <p:cNvPr id="131" name="Shape 131"/>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19</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787334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Shape 204"/>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205" name="Shape 205"/>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20</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69533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spcBef>
                <a:spcPts val="0"/>
              </a:spcBef>
              <a:spcAft>
                <a:spcPts val="0"/>
              </a:spcAft>
              <a:buNone/>
            </a:pPr>
            <a:endParaRPr dirty="0"/>
          </a:p>
        </p:txBody>
      </p:sp>
      <p:sp>
        <p:nvSpPr>
          <p:cNvPr id="218" name="Shape 218"/>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8030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Shape 229"/>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100000"/>
              </a:lnSpc>
              <a:spcBef>
                <a:spcPts val="0"/>
              </a:spcBef>
              <a:spcAft>
                <a:spcPts val="0"/>
              </a:spcAft>
              <a:buNone/>
            </a:pPr>
            <a:r>
              <a:rPr lang="en-US" sz="1200" b="0" i="0" u="none" strike="noStrike" cap="none" dirty="0">
                <a:solidFill>
                  <a:schemeClr val="dk1"/>
                </a:solidFill>
                <a:latin typeface="Calibri"/>
                <a:ea typeface="Calibri"/>
                <a:cs typeface="Calibri"/>
                <a:sym typeface="Calibri"/>
              </a:rPr>
              <a:t>Trainer Notes:</a:t>
            </a:r>
          </a:p>
          <a:p>
            <a:pPr marL="0" marR="0" lvl="0" indent="0" algn="l" rtl="0">
              <a:lnSpc>
                <a:spcPct val="100000"/>
              </a:lnSpc>
              <a:spcBef>
                <a:spcPts val="0"/>
              </a:spcBef>
              <a:spcAft>
                <a:spcPts val="0"/>
              </a:spcAft>
              <a:buNone/>
            </a:pPr>
            <a:r>
              <a:rPr lang="en-US" sz="1200" b="0" i="0" u="none" strike="noStrike" cap="none" dirty="0">
                <a:solidFill>
                  <a:schemeClr val="dk1"/>
                </a:solidFill>
                <a:latin typeface="Calibri"/>
                <a:ea typeface="Calibri"/>
                <a:cs typeface="Calibri"/>
                <a:sym typeface="Calibri"/>
              </a:rPr>
              <a:t>Examples of individual, choral responding, and nonverbal responses are on the following three slides.</a:t>
            </a:r>
            <a:endParaRPr sz="1200" b="0" i="0" u="none" strike="noStrike" cap="none" dirty="0">
              <a:solidFill>
                <a:schemeClr val="dk1"/>
              </a:solidFill>
              <a:latin typeface="Calibri"/>
              <a:ea typeface="Calibri"/>
              <a:cs typeface="Calibri"/>
              <a:sym typeface="Calibri"/>
            </a:endParaRPr>
          </a:p>
        </p:txBody>
      </p:sp>
      <p:sp>
        <p:nvSpPr>
          <p:cNvPr id="230" name="Shape 230"/>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22</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23608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87852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US" dirty="0"/>
              <a:t>Trainer Notes:</a:t>
            </a:r>
          </a:p>
          <a:p>
            <a:pPr marL="0"/>
            <a:r>
              <a:rPr lang="en-US" dirty="0"/>
              <a:t>These</a:t>
            </a:r>
            <a:r>
              <a:rPr lang="en-US" baseline="0" dirty="0"/>
              <a:t> are examples of opportunities to respond that a teacher can use to encourage all students to participate.</a:t>
            </a:r>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9331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58155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Shape 236"/>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chemeClr val="dk1"/>
                </a:solidFill>
                <a:latin typeface="Calibri"/>
                <a:ea typeface="Calibri"/>
                <a:cs typeface="Calibri"/>
                <a:sym typeface="Calibri"/>
              </a:rPr>
              <a:t>Trainer Notes:</a:t>
            </a: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chemeClr val="dk1"/>
                </a:solidFill>
                <a:latin typeface="Calibri"/>
                <a:ea typeface="Calibri"/>
                <a:cs typeface="Calibri"/>
                <a:sym typeface="Calibri"/>
              </a:rPr>
              <a:t>Prompts are reminders that are provided before a behavior is expected that describe what is expected. Prompts</a:t>
            </a:r>
            <a:r>
              <a:rPr lang="en-US" sz="1200" b="0" i="0" u="none" strike="noStrike" cap="none" baseline="0" dirty="0">
                <a:solidFill>
                  <a:schemeClr val="dk1"/>
                </a:solidFill>
                <a:latin typeface="Calibri"/>
                <a:ea typeface="Calibri"/>
                <a:cs typeface="Calibri"/>
                <a:sym typeface="Calibri"/>
              </a:rPr>
              <a:t> should be: </a:t>
            </a:r>
            <a:r>
              <a:rPr lang="en-US" sz="1200" b="1" i="0" u="none" strike="noStrike" cap="none" baseline="0" dirty="0">
                <a:solidFill>
                  <a:schemeClr val="dk1"/>
                </a:solidFill>
                <a:latin typeface="Calibri"/>
                <a:ea typeface="Calibri"/>
                <a:cs typeface="Calibri"/>
                <a:sym typeface="Calibri"/>
              </a:rPr>
              <a:t>p</a:t>
            </a:r>
            <a:r>
              <a:rPr lang="en-US" sz="1200" b="1" i="0" u="none" strike="noStrike" cap="none" dirty="0">
                <a:solidFill>
                  <a:schemeClr val="dk1"/>
                </a:solidFill>
                <a:latin typeface="Calibri"/>
                <a:ea typeface="Calibri"/>
                <a:cs typeface="Calibri"/>
                <a:sym typeface="Calibri"/>
              </a:rPr>
              <a:t>reventative</a:t>
            </a:r>
            <a:r>
              <a:rPr lang="en-US" sz="12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 take place before the behavior response occurs,</a:t>
            </a:r>
            <a:r>
              <a:rPr lang="en-US" sz="1200" b="0" i="0" u="none" strike="noStrike" cap="none" baseline="0" dirty="0">
                <a:solidFill>
                  <a:schemeClr val="dk1"/>
                </a:solidFill>
                <a:latin typeface="Calibri"/>
                <a:ea typeface="Calibri"/>
                <a:cs typeface="Calibri"/>
                <a:sym typeface="Calibri"/>
              </a:rPr>
              <a:t> </a:t>
            </a:r>
            <a:r>
              <a:rPr lang="en-US" sz="1200" b="1" i="0" u="none" strike="noStrike" cap="none" baseline="0" dirty="0">
                <a:solidFill>
                  <a:schemeClr val="dk1"/>
                </a:solidFill>
                <a:latin typeface="Calibri"/>
                <a:ea typeface="Calibri"/>
                <a:cs typeface="Calibri"/>
                <a:sym typeface="Calibri"/>
              </a:rPr>
              <a:t>u</a:t>
            </a:r>
            <a:r>
              <a:rPr lang="en-US" sz="1200" b="1" i="0" u="none" strike="noStrike" cap="none" dirty="0">
                <a:solidFill>
                  <a:schemeClr val="dk1"/>
                </a:solidFill>
                <a:latin typeface="Calibri"/>
                <a:ea typeface="Calibri"/>
                <a:cs typeface="Calibri"/>
                <a:sym typeface="Calibri"/>
              </a:rPr>
              <a:t>nderstandable</a:t>
            </a:r>
            <a:r>
              <a:rPr lang="en-US" sz="1200" b="0" i="0" u="none" strike="noStrike" cap="none" dirty="0">
                <a:solidFill>
                  <a:schemeClr val="dk1"/>
                </a:solidFill>
                <a:latin typeface="Calibri"/>
                <a:ea typeface="Calibri"/>
                <a:cs typeface="Calibri"/>
                <a:sym typeface="Calibri"/>
              </a:rPr>
              <a:t> – must be understood by the student,</a:t>
            </a:r>
            <a:r>
              <a:rPr lang="en-US" sz="1200" b="0" i="0" u="none" strike="noStrike" cap="none" baseline="0" dirty="0">
                <a:solidFill>
                  <a:schemeClr val="dk1"/>
                </a:solidFill>
                <a:latin typeface="Calibri"/>
                <a:ea typeface="Calibri"/>
                <a:cs typeface="Calibri"/>
                <a:sym typeface="Calibri"/>
              </a:rPr>
              <a:t> </a:t>
            </a:r>
            <a:r>
              <a:rPr lang="en-US" sz="1200" b="1" i="0" u="none" strike="noStrike" cap="none" baseline="0" dirty="0">
                <a:solidFill>
                  <a:schemeClr val="dk1"/>
                </a:solidFill>
                <a:latin typeface="Calibri"/>
                <a:ea typeface="Calibri"/>
                <a:cs typeface="Calibri"/>
                <a:sym typeface="Calibri"/>
              </a:rPr>
              <a:t>o</a:t>
            </a:r>
            <a:r>
              <a:rPr lang="en-US" sz="1200" b="1" i="0" u="none" strike="noStrike" cap="none" dirty="0">
                <a:solidFill>
                  <a:schemeClr val="dk1"/>
                </a:solidFill>
                <a:latin typeface="Calibri"/>
                <a:ea typeface="Calibri"/>
                <a:cs typeface="Calibri"/>
                <a:sym typeface="Calibri"/>
              </a:rPr>
              <a:t>bservable</a:t>
            </a:r>
            <a:r>
              <a:rPr lang="en-US" sz="1200" b="0" i="0" u="none" strike="noStrike" cap="none" dirty="0">
                <a:solidFill>
                  <a:schemeClr val="dk1"/>
                </a:solidFill>
                <a:latin typeface="Calibri"/>
                <a:ea typeface="Calibri"/>
                <a:cs typeface="Calibri"/>
                <a:sym typeface="Calibri"/>
              </a:rPr>
              <a:t> – the student must distinguish when the prompt is present, and </a:t>
            </a:r>
            <a:r>
              <a:rPr lang="en-US" sz="1200" b="1" i="0" u="none" strike="noStrike" cap="none" dirty="0">
                <a:solidFill>
                  <a:schemeClr val="dk1"/>
                </a:solidFill>
                <a:latin typeface="Calibri"/>
                <a:ea typeface="Calibri"/>
                <a:cs typeface="Calibri"/>
                <a:sym typeface="Calibri"/>
              </a:rPr>
              <a:t>specific and explicit</a:t>
            </a:r>
            <a:r>
              <a:rPr lang="en-US" sz="1200" b="0" i="0" u="none" strike="noStrike" cap="none" dirty="0">
                <a:solidFill>
                  <a:schemeClr val="dk1"/>
                </a:solidFill>
                <a:latin typeface="Calibri"/>
                <a:ea typeface="Calibri"/>
                <a:cs typeface="Calibri"/>
                <a:sym typeface="Calibri"/>
              </a:rPr>
              <a:t> – describe the expected behavior and link to the appropriate expectation. Example prompts are presented on the next slide.</a:t>
            </a:r>
          </a:p>
        </p:txBody>
      </p:sp>
      <p:sp>
        <p:nvSpPr>
          <p:cNvPr id="237" name="Shape 237"/>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200"/>
              <a:buFont typeface="Arial"/>
              <a:buNone/>
            </a:pPr>
            <a:fld id="{00000000-1234-1234-1234-123412341234}" type="slidenum">
              <a:rPr lang="en-US" sz="1400" b="0" i="0" u="none" strike="noStrike" cap="none">
                <a:solidFill>
                  <a:srgbClr val="000000"/>
                </a:solidFill>
                <a:latin typeface="Arial"/>
                <a:ea typeface="Arial"/>
                <a:cs typeface="Arial"/>
                <a:sym typeface="Arial"/>
              </a:rPr>
              <a:t>26</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7522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chemeClr val="dk1"/>
                </a:solidFill>
                <a:latin typeface="Calibri"/>
                <a:ea typeface="Calibri"/>
                <a:cs typeface="Calibri"/>
                <a:sym typeface="Calibri"/>
              </a:rPr>
              <a:t>Trainer Notes:</a:t>
            </a: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chemeClr val="dk1"/>
                </a:solidFill>
                <a:latin typeface="Calibri"/>
                <a:ea typeface="Calibri"/>
                <a:cs typeface="Calibri"/>
                <a:sym typeface="Calibri"/>
              </a:rPr>
              <a:t>Active supervision is a process for monitoring the classroom, or any school setting, that incorporates moving, scanning, and interacting frequently with students.</a:t>
            </a:r>
            <a:r>
              <a:rPr lang="en-US" sz="12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Scanning is</a:t>
            </a:r>
            <a:r>
              <a:rPr lang="en-US" sz="1200" b="0" i="0" u="none" strike="noStrike" cap="none" baseline="0" dirty="0">
                <a:solidFill>
                  <a:schemeClr val="dk1"/>
                </a:solidFill>
                <a:latin typeface="Calibri"/>
                <a:ea typeface="Calibri"/>
                <a:cs typeface="Calibri"/>
                <a:sym typeface="Calibri"/>
              </a:rPr>
              <a:t> a</a:t>
            </a:r>
            <a:r>
              <a:rPr lang="en-US" sz="1200" b="0" i="0" u="none" strike="noStrike" cap="none" dirty="0">
                <a:solidFill>
                  <a:schemeClr val="dk1"/>
                </a:solidFill>
                <a:latin typeface="Calibri"/>
                <a:ea typeface="Calibri"/>
                <a:cs typeface="Calibri"/>
                <a:sym typeface="Calibri"/>
              </a:rPr>
              <a:t> visual sweep of entire space.</a:t>
            </a:r>
            <a:r>
              <a:rPr lang="en-US" sz="12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Moving is</a:t>
            </a:r>
            <a:r>
              <a:rPr lang="en-US" sz="1200" b="0" i="0" u="none" strike="noStrike" cap="none" baseline="0" dirty="0">
                <a:solidFill>
                  <a:schemeClr val="dk1"/>
                </a:solidFill>
                <a:latin typeface="Calibri"/>
                <a:ea typeface="Calibri"/>
                <a:cs typeface="Calibri"/>
                <a:sym typeface="Calibri"/>
              </a:rPr>
              <a:t> a</a:t>
            </a:r>
            <a:r>
              <a:rPr lang="en-US" sz="1200" b="0" i="0" u="none" strike="noStrike" cap="none" dirty="0">
                <a:solidFill>
                  <a:schemeClr val="dk1"/>
                </a:solidFill>
                <a:latin typeface="Calibri"/>
                <a:ea typeface="Calibri"/>
                <a:cs typeface="Calibri"/>
                <a:sym typeface="Calibri"/>
              </a:rPr>
              <a:t> continuous movement, proximal</a:t>
            </a:r>
            <a:r>
              <a:rPr lang="en-US" sz="1200" b="0" i="0" u="none" strike="noStrike" cap="none" baseline="0" dirty="0">
                <a:solidFill>
                  <a:schemeClr val="dk1"/>
                </a:solidFill>
                <a:latin typeface="Calibri"/>
                <a:ea typeface="Calibri"/>
                <a:cs typeface="Calibri"/>
                <a:sym typeface="Calibri"/>
              </a:rPr>
              <a:t> to students</a:t>
            </a:r>
            <a:r>
              <a:rPr lang="en-US" sz="1200" b="0" i="0" u="none" strike="noStrike" cap="none" dirty="0">
                <a:solidFill>
                  <a:schemeClr val="dk1"/>
                </a:solidFill>
                <a:latin typeface="Calibri"/>
                <a:ea typeface="Calibri"/>
                <a:cs typeface="Calibri"/>
                <a:sym typeface="Calibri"/>
              </a:rPr>
              <a:t>.</a:t>
            </a:r>
            <a:r>
              <a:rPr lang="en-US" sz="12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Interacting is verbal communication in a respectful manner, including any pre-corrections, non-contingent attention, and/or specific verbal feedback.</a:t>
            </a:r>
            <a:r>
              <a:rPr lang="en-US" sz="12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During transitions between activities, move</a:t>
            </a:r>
            <a:r>
              <a:rPr lang="en-US" sz="12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among the students to provide</a:t>
            </a:r>
            <a:r>
              <a:rPr lang="en-US" sz="12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proximity,</a:t>
            </a:r>
            <a:r>
              <a:rPr lang="en-US" sz="12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scan continuously to prevent problems,</a:t>
            </a:r>
            <a:r>
              <a:rPr lang="en-US" sz="1200" b="0" i="0" u="none" strike="noStrike" cap="none" baseline="0" dirty="0">
                <a:solidFill>
                  <a:schemeClr val="dk1"/>
                </a:solidFill>
                <a:latin typeface="Calibri"/>
                <a:ea typeface="Calibri"/>
                <a:cs typeface="Calibri"/>
                <a:sym typeface="Calibri"/>
              </a:rPr>
              <a:t> and</a:t>
            </a:r>
            <a:r>
              <a:rPr lang="en-US" sz="1200" b="0" i="0" u="none" strike="noStrike" cap="none" dirty="0">
                <a:solidFill>
                  <a:schemeClr val="dk1"/>
                </a:solidFill>
                <a:latin typeface="Calibri"/>
                <a:ea typeface="Calibri"/>
                <a:cs typeface="Calibri"/>
                <a:sym typeface="Calibri"/>
              </a:rPr>
              <a:t> provide frequent feedback as students successfully complete the transition.</a:t>
            </a:r>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6957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Shape 244"/>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dirty="0">
                <a:solidFill>
                  <a:schemeClr val="dk1"/>
                </a:solidFill>
                <a:latin typeface="Calibri"/>
                <a:ea typeface="Calibri"/>
                <a:cs typeface="Calibri"/>
                <a:sym typeface="Calibri"/>
              </a:rPr>
              <a:t>Trainer</a:t>
            </a:r>
            <a:r>
              <a:rPr lang="en-US" sz="2800" b="0" i="0" u="none" strike="noStrike" cap="none" baseline="0" dirty="0">
                <a:solidFill>
                  <a:schemeClr val="dk1"/>
                </a:solidFill>
                <a:latin typeface="Calibri"/>
                <a:ea typeface="Calibri"/>
                <a:cs typeface="Calibri"/>
                <a:sym typeface="Calibri"/>
              </a:rPr>
              <a:t> Notes:</a:t>
            </a:r>
            <a:endParaRPr lang="en-US" sz="2800" b="0" i="0" u="none" strike="noStrike" cap="none" dirty="0">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dirty="0">
                <a:solidFill>
                  <a:schemeClr val="dk1"/>
                </a:solidFill>
                <a:latin typeface="Calibri"/>
                <a:ea typeface="Calibri"/>
                <a:cs typeface="Calibri"/>
                <a:sym typeface="Calibri"/>
              </a:rPr>
              <a:t>Specific</a:t>
            </a:r>
            <a:r>
              <a:rPr lang="en-US" sz="2800" b="0" i="0" u="none" strike="noStrike" cap="none" baseline="0" dirty="0">
                <a:solidFill>
                  <a:schemeClr val="dk1"/>
                </a:solidFill>
                <a:latin typeface="Calibri"/>
                <a:ea typeface="Calibri"/>
                <a:cs typeface="Calibri"/>
                <a:sym typeface="Calibri"/>
              </a:rPr>
              <a:t> praise m</a:t>
            </a:r>
            <a:r>
              <a:rPr lang="en-US" sz="2800" b="0" i="0" u="none" strike="noStrike" cap="none" dirty="0">
                <a:solidFill>
                  <a:schemeClr val="dk1"/>
                </a:solidFill>
                <a:latin typeface="Calibri"/>
                <a:ea typeface="Calibri"/>
                <a:cs typeface="Calibri"/>
                <a:sym typeface="Calibri"/>
              </a:rPr>
              <a:t>ay be directed toward an individual or group</a:t>
            </a:r>
            <a:r>
              <a:rPr lang="en-US" sz="1200" b="0" i="0" u="none" strike="noStrike" cap="none" dirty="0">
                <a:solidFill>
                  <a:schemeClr val="dk1"/>
                </a:solidFill>
                <a:latin typeface="Calibri"/>
                <a:ea typeface="Calibri"/>
                <a:cs typeface="Calibri"/>
                <a:sym typeface="Calibri"/>
              </a:rPr>
              <a:t>,</a:t>
            </a:r>
            <a:r>
              <a:rPr lang="en-US" sz="1200" b="0" i="0" u="none" strike="noStrike" cap="none" baseline="0" dirty="0">
                <a:solidFill>
                  <a:schemeClr val="dk1"/>
                </a:solidFill>
                <a:latin typeface="Calibri"/>
                <a:ea typeface="Calibri"/>
                <a:cs typeface="Calibri"/>
                <a:sym typeface="Calibri"/>
              </a:rPr>
              <a:t> </a:t>
            </a:r>
            <a:r>
              <a:rPr lang="en-US" sz="2800" b="0" i="0" u="none" strike="noStrike" cap="none" baseline="0" dirty="0">
                <a:solidFill>
                  <a:schemeClr val="dk1"/>
                </a:solidFill>
                <a:latin typeface="Calibri"/>
                <a:ea typeface="Calibri"/>
                <a:cs typeface="Calibri"/>
                <a:sym typeface="Calibri"/>
              </a:rPr>
              <a:t>s</a:t>
            </a:r>
            <a:r>
              <a:rPr lang="en-US" sz="2800" b="0" i="0" u="none" strike="noStrike" cap="none" dirty="0">
                <a:solidFill>
                  <a:schemeClr val="dk1"/>
                </a:solidFill>
                <a:latin typeface="Calibri"/>
                <a:ea typeface="Calibri"/>
                <a:cs typeface="Calibri"/>
                <a:sym typeface="Calibri"/>
              </a:rPr>
              <a:t>hould be provided soon after behavior occurs</a:t>
            </a:r>
            <a:r>
              <a:rPr lang="en-US" sz="1200" b="0" i="0" u="none" strike="noStrike" cap="none" dirty="0">
                <a:solidFill>
                  <a:schemeClr val="dk1"/>
                </a:solidFill>
                <a:latin typeface="Calibri"/>
                <a:ea typeface="Calibri"/>
                <a:cs typeface="Calibri"/>
                <a:sym typeface="Calibri"/>
              </a:rPr>
              <a:t>,</a:t>
            </a:r>
            <a:r>
              <a:rPr lang="en-US" sz="1200" b="0" i="0" u="none" strike="noStrike" cap="none" baseline="0" dirty="0">
                <a:solidFill>
                  <a:schemeClr val="dk1"/>
                </a:solidFill>
                <a:latin typeface="Calibri"/>
                <a:ea typeface="Calibri"/>
                <a:cs typeface="Calibri"/>
                <a:sym typeface="Calibri"/>
              </a:rPr>
              <a:t> and should be </a:t>
            </a:r>
            <a:r>
              <a:rPr lang="en-US" sz="2800" b="0" i="0" u="none" strike="noStrike" cap="none" baseline="0" dirty="0">
                <a:solidFill>
                  <a:schemeClr val="dk1"/>
                </a:solidFill>
                <a:latin typeface="Calibri"/>
                <a:ea typeface="Calibri"/>
                <a:cs typeface="Calibri"/>
                <a:sym typeface="Calibri"/>
              </a:rPr>
              <a:t>m</a:t>
            </a:r>
            <a:r>
              <a:rPr lang="en-US" sz="2800" b="0" i="0" u="none" strike="noStrike" cap="none" dirty="0">
                <a:solidFill>
                  <a:schemeClr val="dk1"/>
                </a:solidFill>
                <a:latin typeface="Calibri"/>
                <a:ea typeface="Calibri"/>
                <a:cs typeface="Calibri"/>
                <a:sym typeface="Calibri"/>
              </a:rPr>
              <a:t>eaningful, understandable, and sincere.</a:t>
            </a:r>
            <a:r>
              <a:rPr lang="en-US" sz="2800" b="0" i="0" u="none" strike="noStrike" cap="none" baseline="0" dirty="0">
                <a:solidFill>
                  <a:schemeClr val="dk1"/>
                </a:solidFill>
                <a:latin typeface="Calibri"/>
                <a:ea typeface="Calibri"/>
                <a:cs typeface="Calibri"/>
                <a:sym typeface="Calibri"/>
              </a:rPr>
              <a:t> There should be</a:t>
            </a:r>
            <a:r>
              <a:rPr lang="en-US" sz="1200" b="0" i="0" u="none" strike="noStrike" cap="none" baseline="0" dirty="0">
                <a:solidFill>
                  <a:schemeClr val="dk1"/>
                </a:solidFill>
                <a:latin typeface="Calibri"/>
                <a:ea typeface="Calibri"/>
                <a:cs typeface="Calibri"/>
                <a:sym typeface="Calibri"/>
              </a:rPr>
              <a:t> </a:t>
            </a:r>
            <a:r>
              <a:rPr lang="en-US" sz="2400" b="0" i="0" u="none" strike="noStrike" cap="none" dirty="0">
                <a:solidFill>
                  <a:schemeClr val="dk1"/>
                </a:solidFill>
                <a:latin typeface="Calibri"/>
                <a:ea typeface="Calibri"/>
                <a:cs typeface="Calibri"/>
                <a:sym typeface="Calibri"/>
              </a:rPr>
              <a:t>five praise statements for every one corrective statement.</a:t>
            </a:r>
            <a:r>
              <a:rPr lang="en-US" sz="2400" b="0" i="0" u="none" strike="noStrike" cap="none" baseline="0"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Examples of specific praise are on the next slide.</a:t>
            </a:r>
            <a:endParaRPr sz="1200" b="0" i="0" u="none" strike="noStrike" cap="none" dirty="0">
              <a:solidFill>
                <a:schemeClr val="dk1"/>
              </a:solidFill>
              <a:latin typeface="Calibri"/>
              <a:ea typeface="Calibri"/>
              <a:cs typeface="Calibri"/>
              <a:sym typeface="Calibri"/>
            </a:endParaRPr>
          </a:p>
        </p:txBody>
      </p:sp>
      <p:sp>
        <p:nvSpPr>
          <p:cNvPr id="245" name="Shape 245"/>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200"/>
              <a:buFont typeface="Arial"/>
              <a:buNone/>
            </a:pPr>
            <a:fld id="{00000000-1234-1234-1234-123412341234}" type="slidenum">
              <a:rPr lang="en-US" sz="1400" b="0" i="0" u="none" strike="noStrike" cap="none">
                <a:solidFill>
                  <a:srgbClr val="000000"/>
                </a:solidFill>
                <a:latin typeface="Arial"/>
                <a:ea typeface="Arial"/>
                <a:cs typeface="Arial"/>
                <a:sym typeface="Arial"/>
              </a:rPr>
              <a:t>29</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2472041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US" dirty="0"/>
              <a:t>Trainer Notes:</a:t>
            </a:r>
          </a:p>
          <a:p>
            <a:pPr marL="0"/>
            <a:r>
              <a:rPr lang="en-US" dirty="0"/>
              <a:t>This could be a good time to have a group/pair share activity in which the audience could practice and share out a specific praise example.</a:t>
            </a:r>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2742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US" b="0" dirty="0"/>
              <a:t>Trainer Notes:</a:t>
            </a:r>
          </a:p>
          <a:p>
            <a:pPr marL="0"/>
            <a:r>
              <a:rPr lang="en-US" dirty="0"/>
              <a:t>The</a:t>
            </a:r>
            <a:r>
              <a:rPr lang="en-US" baseline="0" dirty="0"/>
              <a:t> </a:t>
            </a:r>
            <a:r>
              <a:rPr lang="en-US" b="1" baseline="0" dirty="0"/>
              <a:t>c</a:t>
            </a:r>
            <a:r>
              <a:rPr lang="en-US" b="1" dirty="0"/>
              <a:t>hanging sequences </a:t>
            </a:r>
            <a:r>
              <a:rPr lang="en-US" dirty="0"/>
              <a:t>strategy may include mixing in an easier task with more difficult ones,</a:t>
            </a:r>
            <a:r>
              <a:rPr lang="en-US" baseline="0" dirty="0"/>
              <a:t> such as having</a:t>
            </a:r>
            <a:r>
              <a:rPr lang="en-US" dirty="0"/>
              <a:t> a ratio of one mastered task to three new tasks</a:t>
            </a:r>
            <a:r>
              <a:rPr lang="en-US" baseline="0" dirty="0"/>
              <a:t> (task intersperse) or</a:t>
            </a:r>
            <a:r>
              <a:rPr lang="en-US" dirty="0"/>
              <a:t> starting with easy tasks and gradually making the tasks more difficult (behavior momentum).</a:t>
            </a:r>
            <a:r>
              <a:rPr lang="en-US" baseline="0" dirty="0"/>
              <a:t> </a:t>
            </a:r>
            <a:r>
              <a:rPr lang="en-US" dirty="0"/>
              <a:t>The</a:t>
            </a:r>
            <a:r>
              <a:rPr lang="en-US" baseline="0" dirty="0"/>
              <a:t> </a:t>
            </a:r>
            <a:r>
              <a:rPr lang="en-US" b="1" baseline="0" dirty="0"/>
              <a:t>o</a:t>
            </a:r>
            <a:r>
              <a:rPr lang="en-US" b="1" dirty="0"/>
              <a:t>ffering choice </a:t>
            </a:r>
            <a:r>
              <a:rPr lang="en-US" dirty="0"/>
              <a:t>strategy can be incorporated into tasks, assignments, and activities (e.g., material used, whom to work with, where to work).</a:t>
            </a:r>
            <a:r>
              <a:rPr lang="en-US" baseline="0" dirty="0"/>
              <a:t> </a:t>
            </a:r>
            <a:r>
              <a:rPr lang="en-US" dirty="0"/>
              <a:t>The</a:t>
            </a:r>
            <a:r>
              <a:rPr lang="en-US" baseline="0" dirty="0"/>
              <a:t> </a:t>
            </a:r>
            <a:r>
              <a:rPr lang="en-US" b="1" baseline="0" dirty="0"/>
              <a:t>r</a:t>
            </a:r>
            <a:r>
              <a:rPr lang="en-US" b="1" dirty="0"/>
              <a:t>educing task difficulty </a:t>
            </a:r>
            <a:r>
              <a:rPr lang="en-US" dirty="0"/>
              <a:t>strategy</a:t>
            </a:r>
            <a:r>
              <a:rPr lang="en-US" baseline="0" dirty="0"/>
              <a:t> may include: p</a:t>
            </a:r>
            <a:r>
              <a:rPr lang="en-US" dirty="0"/>
              <a:t>roviding physical breaks for difficult assignments (changing assignment length or time)</a:t>
            </a:r>
            <a:r>
              <a:rPr lang="en-US" b="0" dirty="0"/>
              <a:t>,</a:t>
            </a:r>
            <a:r>
              <a:rPr lang="en-US" b="0" baseline="0" dirty="0"/>
              <a:t> allowing c</a:t>
            </a:r>
            <a:r>
              <a:rPr lang="en-US" b="0" dirty="0"/>
              <a:t>hoice</a:t>
            </a:r>
            <a:r>
              <a:rPr lang="en-US" dirty="0"/>
              <a:t> between written or oral response (response mode),</a:t>
            </a:r>
            <a:r>
              <a:rPr lang="en-US" baseline="0" dirty="0"/>
              <a:t> </a:t>
            </a:r>
            <a:r>
              <a:rPr lang="en-US" dirty="0"/>
              <a:t>providing e-text so students can read along as they listen (reading),</a:t>
            </a:r>
            <a:r>
              <a:rPr lang="en-US" baseline="0" dirty="0"/>
              <a:t> or </a:t>
            </a:r>
            <a:r>
              <a:rPr lang="en-US" dirty="0"/>
              <a:t>using real life examples for application and use to build mastery (increased instruction</a:t>
            </a:r>
            <a:r>
              <a:rPr lang="en-US" baseline="0" dirty="0"/>
              <a:t> to practice)</a:t>
            </a:r>
            <a:r>
              <a:rPr lang="en-US" dirty="0"/>
              <a:t>.</a:t>
            </a:r>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90106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Shape 275"/>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dirty="0">
              <a:solidFill>
                <a:schemeClr val="dk1"/>
              </a:solidFill>
              <a:latin typeface="Calibri"/>
              <a:ea typeface="Calibri"/>
              <a:cs typeface="Calibri"/>
              <a:sym typeface="Calibri"/>
            </a:endParaRPr>
          </a:p>
        </p:txBody>
      </p:sp>
      <p:sp>
        <p:nvSpPr>
          <p:cNvPr id="276" name="Shape 276"/>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32</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359017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spcBef>
                <a:spcPts val="0"/>
              </a:spcBef>
              <a:spcAft>
                <a:spcPts val="0"/>
              </a:spcAft>
              <a:buNone/>
            </a:pPr>
            <a:r>
              <a:rPr lang="en-US" b="0" dirty="0"/>
              <a:t>Trainer Notes:</a:t>
            </a:r>
          </a:p>
          <a:p>
            <a:pPr marL="0" lvl="0" indent="0">
              <a:spcBef>
                <a:spcPts val="0"/>
              </a:spcBef>
              <a:spcAft>
                <a:spcPts val="0"/>
              </a:spcAft>
              <a:buNone/>
            </a:pPr>
            <a:r>
              <a:rPr lang="en-US" b="0" dirty="0"/>
              <a:t>Each of these examples are</a:t>
            </a:r>
            <a:r>
              <a:rPr lang="en-US" b="0" baseline="0" dirty="0"/>
              <a:t> how a teacher might collect data through observations. One example to collect behavior data is to </a:t>
            </a:r>
            <a:r>
              <a:rPr lang="en-US" b="1" baseline="0" dirty="0"/>
              <a:t>c</a:t>
            </a:r>
            <a:r>
              <a:rPr lang="en-US" b="1" dirty="0"/>
              <a:t>ount behaviors </a:t>
            </a:r>
            <a:r>
              <a:rPr lang="en-US" dirty="0"/>
              <a:t>that have a clear beginning and end, have</a:t>
            </a:r>
            <a:r>
              <a:rPr lang="en-US" baseline="0" dirty="0"/>
              <a:t> a </a:t>
            </a:r>
            <a:r>
              <a:rPr lang="en-US" dirty="0"/>
              <a:t>low enough frequency to count, and are of similar duration</a:t>
            </a:r>
            <a:r>
              <a:rPr lang="en-US" baseline="0" dirty="0"/>
              <a:t> (e.g., h</a:t>
            </a:r>
            <a:r>
              <a:rPr lang="en-US" dirty="0"/>
              <a:t>ow often a student swears in class</a:t>
            </a:r>
            <a:r>
              <a:rPr lang="en-US" baseline="0" dirty="0"/>
              <a:t> or</a:t>
            </a:r>
            <a:r>
              <a:rPr lang="en-US" dirty="0"/>
              <a:t> how many talk-outs versus hand raises occur during a lesson).</a:t>
            </a:r>
            <a:r>
              <a:rPr lang="en-US" baseline="0" dirty="0"/>
              <a:t> You may also use </a:t>
            </a:r>
            <a:r>
              <a:rPr lang="en-US" b="1" baseline="0" dirty="0"/>
              <a:t>t</a:t>
            </a:r>
            <a:r>
              <a:rPr lang="en-US" b="1" dirty="0"/>
              <a:t>iming</a:t>
            </a:r>
            <a:r>
              <a:rPr lang="en-US" dirty="0"/>
              <a:t> as</a:t>
            </a:r>
            <a:r>
              <a:rPr lang="en-US" baseline="0" dirty="0"/>
              <a:t> a method</a:t>
            </a:r>
            <a:r>
              <a:rPr lang="en-US" dirty="0"/>
              <a:t> to</a:t>
            </a:r>
            <a:r>
              <a:rPr lang="en-US" baseline="0" dirty="0"/>
              <a:t> document</a:t>
            </a:r>
            <a:r>
              <a:rPr lang="en-US" dirty="0"/>
              <a:t> behaviors that have a clear beginning and end and are directly observed.</a:t>
            </a:r>
            <a:r>
              <a:rPr lang="en-US" baseline="0" dirty="0"/>
              <a:t> For e</a:t>
            </a:r>
            <a:r>
              <a:rPr lang="en-US" dirty="0"/>
              <a:t>xample,</a:t>
            </a:r>
            <a:r>
              <a:rPr lang="en-US" baseline="0" dirty="0"/>
              <a:t> you can time h</a:t>
            </a:r>
            <a:r>
              <a:rPr lang="en-US" dirty="0"/>
              <a:t>ow long a student spends walking around the classroom,</a:t>
            </a:r>
            <a:r>
              <a:rPr lang="en-US" baseline="0" dirty="0"/>
              <a:t> h</a:t>
            </a:r>
            <a:r>
              <a:rPr lang="en-US" dirty="0"/>
              <a:t>ow long it takes a students to begin working after work is assigned,</a:t>
            </a:r>
            <a:r>
              <a:rPr lang="en-US" baseline="0" dirty="0"/>
              <a:t> or h</a:t>
            </a:r>
            <a:r>
              <a:rPr lang="en-US" dirty="0"/>
              <a:t>ow long it takes a student to start the next problem after finishing the last one.</a:t>
            </a:r>
            <a:r>
              <a:rPr lang="en-US" baseline="0" dirty="0"/>
              <a:t> When it’s u</a:t>
            </a:r>
            <a:r>
              <a:rPr lang="en-US" dirty="0"/>
              <a:t>nclear when the behavior begins or ends</a:t>
            </a:r>
            <a:r>
              <a:rPr lang="en-US" baseline="0" dirty="0"/>
              <a:t> or</a:t>
            </a:r>
            <a:r>
              <a:rPr lang="en-US" dirty="0"/>
              <a:t> the</a:t>
            </a:r>
            <a:r>
              <a:rPr lang="en-US" baseline="0" dirty="0"/>
              <a:t> behavior</a:t>
            </a:r>
            <a:r>
              <a:rPr lang="en-US" dirty="0"/>
              <a:t> occurs too rapidly to count,</a:t>
            </a:r>
            <a:r>
              <a:rPr lang="en-US" baseline="0" dirty="0"/>
              <a:t> you may use </a:t>
            </a:r>
            <a:r>
              <a:rPr lang="en-US" b="1" baseline="0" dirty="0"/>
              <a:t>sampling</a:t>
            </a:r>
            <a:r>
              <a:rPr lang="en-US" baseline="0" dirty="0"/>
              <a:t> to collect data (e.g., a</a:t>
            </a:r>
            <a:r>
              <a:rPr lang="en-US" dirty="0"/>
              <a:t>n estimate of how often a student is off task</a:t>
            </a:r>
            <a:r>
              <a:rPr lang="en-US" baseline="0" dirty="0"/>
              <a:t> or</a:t>
            </a:r>
            <a:r>
              <a:rPr lang="en-US" dirty="0"/>
              <a:t> how often a student is out of their seat). Another method,</a:t>
            </a:r>
            <a:r>
              <a:rPr lang="en-US" baseline="0" dirty="0"/>
              <a:t> </a:t>
            </a:r>
            <a:r>
              <a:rPr lang="en-US" b="1" dirty="0"/>
              <a:t>ABC</a:t>
            </a:r>
            <a:r>
              <a:rPr lang="en-US" baseline="0" dirty="0"/>
              <a:t>,</a:t>
            </a:r>
            <a:r>
              <a:rPr lang="en-US" dirty="0"/>
              <a:t> is</a:t>
            </a:r>
            <a:r>
              <a:rPr lang="en-US" b="0" dirty="0"/>
              <a:t> for behaviors that have a clear beginning and end, low enough frequency to count, and both the behavior and context are directly observed or assessed (e.g., a tantrum where staff saw what preceded and followed</a:t>
            </a:r>
            <a:r>
              <a:rPr lang="en-US" b="0" baseline="0" dirty="0"/>
              <a:t> or a</a:t>
            </a:r>
            <a:r>
              <a:rPr lang="en-US" b="0" dirty="0"/>
              <a:t> fight among peers where the vice principal was able to gather information about what happened before and after by interviewing students)</a:t>
            </a:r>
            <a:r>
              <a:rPr lang="en-US" b="0" baseline="0" dirty="0"/>
              <a:t>. ABC additionally helps you understand why the behavior occurred.</a:t>
            </a:r>
            <a:endParaRPr lang="en-US" dirty="0"/>
          </a:p>
        </p:txBody>
      </p:sp>
      <p:sp>
        <p:nvSpPr>
          <p:cNvPr id="306" name="Shape 306"/>
          <p:cNvSpPr txBox="1">
            <a:spLocks noGrp="1"/>
          </p:cNvSpPr>
          <p:nvPr>
            <p:ph type="sldNum" idx="12"/>
          </p:nvPr>
        </p:nvSpPr>
        <p:spPr>
          <a:xfrm>
            <a:off x="3978132" y="8842030"/>
            <a:ext cx="3043200" cy="4671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SzPts val="1200"/>
              <a:buFont typeface="Arial"/>
              <a:buNone/>
            </a:pPr>
            <a:fld id="{00000000-1234-1234-1234-123412341234}" type="slidenum">
              <a:rPr lang="en-US"/>
              <a:t>33</a:t>
            </a:fld>
            <a:endParaRPr/>
          </a:p>
        </p:txBody>
      </p:sp>
    </p:spTree>
    <p:extLst>
      <p:ext uri="{BB962C8B-B14F-4D97-AF65-F5344CB8AC3E}">
        <p14:creationId xmlns:p14="http://schemas.microsoft.com/office/powerpoint/2010/main" val="35728783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Shape 291"/>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p>
            <a:pPr marL="0"/>
            <a:r>
              <a:rPr lang="en-US" dirty="0"/>
              <a:t>Trainer Notes:</a:t>
            </a:r>
          </a:p>
          <a:p>
            <a:pPr marL="0"/>
            <a:r>
              <a:rPr lang="en-US" dirty="0"/>
              <a:t>Functional – Responding to behavior in a way that tries to address the reason why a student behaves within specific situations will help reduce the likelihood of the behavior happening in the future.</a:t>
            </a:r>
            <a:r>
              <a:rPr lang="en-US" baseline="0" dirty="0"/>
              <a:t> </a:t>
            </a:r>
            <a:r>
              <a:rPr lang="en-US" dirty="0"/>
              <a:t>Accurate - An accurate and consistent response is essential for minimizing problem behavior and increasing compliant behaviors.</a:t>
            </a:r>
            <a:r>
              <a:rPr lang="en-US" baseline="0" dirty="0"/>
              <a:t> </a:t>
            </a:r>
            <a:r>
              <a:rPr lang="en-US" dirty="0"/>
              <a:t>Specific - Be as specific as possible when addressing student behavior. Using the student’s name and the reason for the response are examples of how teachers can be specific.</a:t>
            </a:r>
            <a:r>
              <a:rPr lang="en-US" baseline="0" dirty="0"/>
              <a:t> </a:t>
            </a:r>
            <a:r>
              <a:rPr lang="en-US" dirty="0"/>
              <a:t>Timely - Responding to behavior immediately after the behavior occurs will make the response more powerful.</a:t>
            </a:r>
          </a:p>
        </p:txBody>
      </p:sp>
      <p:sp>
        <p:nvSpPr>
          <p:cNvPr id="292" name="Shape 292"/>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34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454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Shape 56"/>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chemeClr val="dk1"/>
                </a:solidFill>
                <a:latin typeface="Calibri"/>
                <a:ea typeface="Calibri"/>
                <a:cs typeface="Calibri"/>
                <a:sym typeface="Calibri"/>
              </a:rPr>
              <a:t>Trainer Notes:</a:t>
            </a: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chemeClr val="dk1"/>
                </a:solidFill>
                <a:latin typeface="Calibri"/>
                <a:ea typeface="Calibri"/>
                <a:cs typeface="Calibri"/>
                <a:sym typeface="Calibri"/>
              </a:rPr>
              <a:t>To achieve the goal, it is important to use research-based strategies that guide students toward increasingly responsible and motivated behavior.</a:t>
            </a:r>
            <a:endParaRPr sz="1200" b="0" i="0" u="none" strike="noStrike" cap="none" dirty="0">
              <a:solidFill>
                <a:schemeClr val="dk1"/>
              </a:solidFill>
              <a:latin typeface="Calibri"/>
              <a:ea typeface="Calibri"/>
              <a:cs typeface="Calibri"/>
              <a:sym typeface="Calibri"/>
            </a:endParaRPr>
          </a:p>
        </p:txBody>
      </p:sp>
      <p:sp>
        <p:nvSpPr>
          <p:cNvPr id="57" name="Shape 57"/>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4550206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Shape 284"/>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p>
            <a:pPr marL="0"/>
            <a:r>
              <a:rPr lang="en-US" dirty="0"/>
              <a:t>Trainer Notes:</a:t>
            </a:r>
          </a:p>
          <a:p>
            <a:pPr marL="0"/>
            <a:r>
              <a:rPr lang="en-US" dirty="0"/>
              <a:t>When a student does an appropriate or expected behavior, let the student know by telling the student what he or she did and how that behavior aligns with the related school-wide expectation. Be as specific as possible, and try to always use the student’s name. Consider using praise with other acknowledgment.</a:t>
            </a:r>
            <a:r>
              <a:rPr lang="en-US" baseline="0" dirty="0"/>
              <a:t> </a:t>
            </a:r>
            <a:r>
              <a:rPr lang="en-US" dirty="0"/>
              <a:t>When a student exhibits infrequent and non-disruptive minor misbehavior, try to draw as little attention to the behavior as possible.</a:t>
            </a:r>
            <a:r>
              <a:rPr lang="en-US" baseline="0" dirty="0"/>
              <a:t> When a student exhibits repeated behaviors (non-disruptive or disruptive) or administrator-managed behaviors,</a:t>
            </a:r>
            <a:r>
              <a:rPr lang="en-US" dirty="0"/>
              <a:t> follow school procedures for responding to rule violations and individualized behavior support plans.</a:t>
            </a:r>
          </a:p>
        </p:txBody>
      </p:sp>
      <p:sp>
        <p:nvSpPr>
          <p:cNvPr id="285" name="Shape 285"/>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36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283990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Shape 201"/>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Trainer Notes:</a:t>
            </a:r>
            <a:endParaRPr dirty="0"/>
          </a:p>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The TFI is an important tool in the PBIS implementation process. It can be used in the development stage and then used in an ongoing manner to ensure all core features are in place. The TFI highlights each critical component of PBIS. Section 1.8 covers </a:t>
            </a:r>
            <a:r>
              <a:rPr lang="en-US" sz="1200" b="0" i="0" u="none" strike="noStrike" cap="none">
                <a:solidFill>
                  <a:schemeClr val="dk1"/>
                </a:solidFill>
                <a:latin typeface="Calibri"/>
                <a:ea typeface="Calibri"/>
                <a:cs typeface="Calibri"/>
                <a:sym typeface="Calibri"/>
              </a:rPr>
              <a:t>classroom</a:t>
            </a:r>
            <a:r>
              <a:rPr lang="en-US" sz="1200" b="0" i="0" u="none" strike="noStrike" cap="none" baseline="0">
                <a:solidFill>
                  <a:schemeClr val="dk1"/>
                </a:solidFill>
                <a:latin typeface="Calibri"/>
                <a:ea typeface="Calibri"/>
                <a:cs typeface="Calibri"/>
                <a:sym typeface="Calibri"/>
              </a:rPr>
              <a:t> procedures</a:t>
            </a:r>
            <a:r>
              <a:rPr lang="en-US" sz="1200" b="0" i="0" u="none" strike="noStrike" cap="none">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See next slide.</a:t>
            </a:r>
            <a:endParaRPr dirty="0"/>
          </a:p>
        </p:txBody>
      </p:sp>
      <p:sp>
        <p:nvSpPr>
          <p:cNvPr id="202" name="Shape 202"/>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37</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4490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8191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US" dirty="0"/>
              <a:t>Trainer Notes:</a:t>
            </a:r>
          </a:p>
          <a:p>
            <a:pPr marL="0"/>
            <a:r>
              <a:rPr lang="en-US" dirty="0"/>
              <a:t>Take two minutes and talk to someone near you.</a:t>
            </a:r>
            <a:r>
              <a:rPr lang="en-US" baseline="0" dirty="0"/>
              <a:t> </a:t>
            </a:r>
            <a:r>
              <a:rPr lang="en-US" dirty="0"/>
              <a:t>Discuss the impact school-wide and non-classroom expectations have had on student behavior in your building.</a:t>
            </a:r>
            <a:r>
              <a:rPr lang="en-US" baseline="0" dirty="0"/>
              <a:t> </a:t>
            </a:r>
            <a:r>
              <a:rPr lang="en-US" dirty="0"/>
              <a:t>Discuss why you think it is important to adapt school-wide expectations for the classroom. (See:</a:t>
            </a:r>
            <a:r>
              <a:rPr lang="en-US" baseline="0" dirty="0"/>
              <a:t> </a:t>
            </a:r>
            <a:r>
              <a:rPr lang="en-US" dirty="0"/>
              <a:t>Lewis, T. </a:t>
            </a:r>
            <a:r>
              <a:rPr lang="en-US" i="1" dirty="0"/>
              <a:t>Preventing and responding to problem behavior through school-wide systems of positive behavior supports </a:t>
            </a:r>
            <a:r>
              <a:rPr lang="en-US" dirty="0"/>
              <a:t>(PPT). OSEP Center on Positive Behavioral Interventions and Supports Effective School-wide Interventions.)</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4500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spcBef>
                <a:spcPts val="0"/>
              </a:spcBef>
              <a:spcAft>
                <a:spcPts val="0"/>
              </a:spcAft>
              <a:buNone/>
            </a:pPr>
            <a:r>
              <a:rPr lang="en-US" dirty="0"/>
              <a:t>Trainer Notes:</a:t>
            </a:r>
          </a:p>
          <a:p>
            <a:pPr marL="0" lvl="0" indent="0">
              <a:spcBef>
                <a:spcPts val="0"/>
              </a:spcBef>
              <a:spcAft>
                <a:spcPts val="0"/>
              </a:spcAft>
              <a:buNone/>
            </a:pPr>
            <a:r>
              <a:rPr lang="en-US" dirty="0"/>
              <a:t>When the amount of time spent in various classroom activities was researched, only 17% was spent in instruction and 33% in seatwork. Transitions take 20% of the school day. The typical elementary classroom loses 7-10 minutes each transition from one subject to another. With a typical day including at least 10 transitions, 70 minutes are lost each day; almost one day per week lost to transitions alone. </a:t>
            </a:r>
            <a:r>
              <a:rPr lang="en-US" b="1" dirty="0"/>
              <a:t>Discipline and other non-instructional activities, such as taking attendance, announcements, etc. accounted for 30% of the school day. </a:t>
            </a:r>
            <a:r>
              <a:rPr lang="en-US" dirty="0"/>
              <a:t>Think about your typical day and the time you spend in various activities. How does it compare to those statistics? Why is this information relevant to us? Discipline takes away from time to teach academic curriculum.</a:t>
            </a:r>
            <a:r>
              <a:rPr lang="en-US" baseline="0" dirty="0"/>
              <a:t> </a:t>
            </a:r>
            <a:r>
              <a:rPr lang="en-US" dirty="0"/>
              <a:t>Conclusion: We want to implement effective classroom practices to prevent and decrease interruptions caused by discipline problems and increase the amount of time we have to teach.</a:t>
            </a:r>
            <a:r>
              <a:rPr lang="en-US" baseline="0" dirty="0"/>
              <a:t> (See: </a:t>
            </a:r>
            <a:r>
              <a:rPr lang="en-US" dirty="0"/>
              <a:t>Lewis, T. </a:t>
            </a:r>
            <a:r>
              <a:rPr lang="en-US" i="1" dirty="0"/>
              <a:t>Preventing and responding to problem behavior through school-wide systems of positive behavior supports</a:t>
            </a:r>
            <a:r>
              <a:rPr lang="en-US" dirty="0"/>
              <a:t> (PPT). OSEP Center on Positive Behavioral Interventions and Supports Effective School-wide Interventions</a:t>
            </a:r>
            <a:r>
              <a:rPr lang="en-US" baseline="0" dirty="0"/>
              <a:t>.)</a:t>
            </a:r>
            <a:endParaRPr lang="en-US" dirty="0"/>
          </a:p>
        </p:txBody>
      </p:sp>
      <p:sp>
        <p:nvSpPr>
          <p:cNvPr id="69" name="Shape 69"/>
          <p:cNvSpPr txBox="1">
            <a:spLocks noGrp="1"/>
          </p:cNvSpPr>
          <p:nvPr>
            <p:ph type="sldNum" idx="12"/>
          </p:nvPr>
        </p:nvSpPr>
        <p:spPr>
          <a:xfrm>
            <a:off x="3978132" y="8842030"/>
            <a:ext cx="3043200" cy="4671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SzPts val="1200"/>
              <a:buFont typeface="Arial"/>
              <a:buNone/>
            </a:pPr>
            <a:fld id="{00000000-1234-1234-1234-123412341234}" type="slidenum">
              <a:rPr lang="en-US"/>
              <a:t>5</a:t>
            </a:fld>
            <a:endParaRPr/>
          </a:p>
        </p:txBody>
      </p:sp>
    </p:spTree>
    <p:extLst>
      <p:ext uri="{BB962C8B-B14F-4D97-AF65-F5344CB8AC3E}">
        <p14:creationId xmlns:p14="http://schemas.microsoft.com/office/powerpoint/2010/main" val="780984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63" name="Shape 63"/>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77320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516F93F-C60A-4079-823F-545C6D6793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6FD5B014-BF52-4FC7-B088-CB7E249827A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
                <a:srgbClr val="000000"/>
              </a:buClr>
              <a:buSzPts val="1400"/>
              <a:buFont typeface="Arial" panose="020B0604020202020204" pitchFamily="34" charset="0"/>
              <a:buNone/>
              <a:tabLst/>
              <a:defRPr/>
            </a:pPr>
            <a:r>
              <a:rPr lang="en-US" altLang="en-US" sz="1200" dirty="0">
                <a:solidFill>
                  <a:schemeClr val="tx1"/>
                </a:solidFill>
              </a:rPr>
              <a:t>Trainer Notes:</a:t>
            </a:r>
          </a:p>
          <a:p>
            <a:pPr marL="0" marR="0" lvl="0" indent="0" algn="l" defTabSz="914400" rtl="0" eaLnBrk="1" fontAlgn="auto" latinLnBrk="0" hangingPunct="1">
              <a:lnSpc>
                <a:spcPct val="100000"/>
              </a:lnSpc>
              <a:spcBef>
                <a:spcPct val="0"/>
              </a:spcBef>
              <a:spcAft>
                <a:spcPts val="0"/>
              </a:spcAft>
              <a:buClr>
                <a:srgbClr val="000000"/>
              </a:buClr>
              <a:buSzPts val="1400"/>
              <a:buFont typeface="Arial" panose="020B0604020202020204" pitchFamily="34" charset="0"/>
              <a:buNone/>
              <a:tabLst/>
              <a:defRPr/>
            </a:pPr>
            <a:r>
              <a:rPr lang="en-US" altLang="en-US" sz="1200" dirty="0">
                <a:solidFill>
                  <a:schemeClr val="tx1"/>
                </a:solidFill>
              </a:rPr>
              <a:t>We cannot “make” students learn or behave. We can create environments that increase instructional time and increase student engagement. Increased instructional time and increased student engagement lead to</a:t>
            </a:r>
            <a:r>
              <a:rPr lang="en-US" baseline="0" dirty="0"/>
              <a:t> student achievement. </a:t>
            </a:r>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067807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Shape 82"/>
          <p:cNvSpPr txBox="1">
            <a:spLocks noGrp="1"/>
          </p:cNvSpPr>
          <p:nvPr>
            <p:ph type="body" idx="1"/>
          </p:nvPr>
        </p:nvSpPr>
        <p:spPr>
          <a:xfrm>
            <a:off x="702310" y="4480004"/>
            <a:ext cx="5618400" cy="3665400"/>
          </a:xfrm>
          <a:prstGeom prst="rect">
            <a:avLst/>
          </a:prstGeom>
          <a:noFill/>
          <a:ln>
            <a:noFill/>
          </a:ln>
        </p:spPr>
        <p:txBody>
          <a:bodyPr spcFirstLastPara="1" wrap="square" lIns="93300" tIns="46650" rIns="93300" bIns="4665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dirty="0">
                <a:sym typeface="Calibri"/>
              </a:rPr>
              <a:t>Trainer Notes:</a:t>
            </a:r>
          </a:p>
          <a:p>
            <a:pPr marL="0" marR="0" lvl="0" indent="0" algn="l" rtl="0">
              <a:lnSpc>
                <a:spcPct val="100000"/>
              </a:lnSpc>
              <a:spcBef>
                <a:spcPts val="0"/>
              </a:spcBef>
              <a:spcAft>
                <a:spcPts val="0"/>
              </a:spcAft>
              <a:buClr>
                <a:srgbClr val="000000"/>
              </a:buClr>
              <a:buSzPts val="1400"/>
              <a:buFont typeface="Arial"/>
              <a:buNone/>
            </a:pPr>
            <a:r>
              <a:rPr lang="en-US" b="1" dirty="0">
                <a:sym typeface="Calibri"/>
              </a:rPr>
              <a:t>Instructional time</a:t>
            </a:r>
            <a:r>
              <a:rPr lang="en-US" dirty="0">
                <a:sym typeface="Calibri"/>
              </a:rPr>
              <a:t> – the amount of allocated time that actually results in teaching:</a:t>
            </a:r>
            <a:r>
              <a:rPr lang="en-US" baseline="0" dirty="0">
                <a:sym typeface="Calibri"/>
              </a:rPr>
              <a:t> </a:t>
            </a:r>
            <a:r>
              <a:rPr lang="en-US" b="1" dirty="0">
                <a:sym typeface="Calibri"/>
              </a:rPr>
              <a:t>1</a:t>
            </a:r>
            <a:r>
              <a:rPr lang="en-US" dirty="0">
                <a:sym typeface="Calibri"/>
              </a:rPr>
              <a:t>. Clear expectations – Think about how you want students to behave when you are teaching them. </a:t>
            </a:r>
            <a:r>
              <a:rPr lang="en-US" b="1" dirty="0">
                <a:sym typeface="Calibri"/>
              </a:rPr>
              <a:t>2</a:t>
            </a:r>
            <a:r>
              <a:rPr lang="en-US" dirty="0">
                <a:sym typeface="Calibri"/>
              </a:rPr>
              <a:t>. Procedures, routines, and rules – You need to have observable, measurable, positively stated, understandable, always applicable procedures for students to follow in all settings.</a:t>
            </a:r>
            <a:r>
              <a:rPr lang="en-US" baseline="0" dirty="0">
                <a:sym typeface="Calibri"/>
              </a:rPr>
              <a:t> </a:t>
            </a:r>
            <a:r>
              <a:rPr lang="en-US" b="1" dirty="0">
                <a:sym typeface="Calibri"/>
              </a:rPr>
              <a:t>3</a:t>
            </a:r>
            <a:r>
              <a:rPr lang="en-US" dirty="0">
                <a:sym typeface="Calibri"/>
              </a:rPr>
              <a:t>. Encouraging expected behavior – You</a:t>
            </a:r>
            <a:r>
              <a:rPr lang="en-US" baseline="0" dirty="0">
                <a:sym typeface="Calibri"/>
              </a:rPr>
              <a:t> should have a 5:1</a:t>
            </a:r>
            <a:r>
              <a:rPr lang="en-US" dirty="0">
                <a:sym typeface="Calibri"/>
              </a:rPr>
              <a:t> ratio of positive attention to negative attention.</a:t>
            </a:r>
            <a:r>
              <a:rPr lang="en-US" baseline="0" dirty="0">
                <a:sym typeface="Calibri"/>
              </a:rPr>
              <a:t> </a:t>
            </a:r>
            <a:r>
              <a:rPr lang="en-US" b="1" dirty="0">
                <a:sym typeface="Calibri"/>
              </a:rPr>
              <a:t>4</a:t>
            </a:r>
            <a:r>
              <a:rPr lang="en-US" dirty="0">
                <a:sym typeface="Calibri"/>
              </a:rPr>
              <a:t>. Discouraging inappropriate behavior – One of the most ineffective ways to get students to behave is to verbally scold or punish them in front of their peers. Instead, inappropriate behavior should be thought of as a teaching opportunity. </a:t>
            </a:r>
            <a:r>
              <a:rPr lang="en-US" b="1" dirty="0">
                <a:sym typeface="Calibri"/>
              </a:rPr>
              <a:t>Engaged time </a:t>
            </a:r>
            <a:r>
              <a:rPr lang="en-US" dirty="0">
                <a:sym typeface="Calibri"/>
              </a:rPr>
              <a:t>– the amount of instructional time where students are actively engaged in learning:</a:t>
            </a:r>
            <a:r>
              <a:rPr lang="en-US" baseline="0" dirty="0">
                <a:sym typeface="Calibri"/>
              </a:rPr>
              <a:t> </a:t>
            </a:r>
            <a:r>
              <a:rPr lang="en-US" b="1" dirty="0">
                <a:sym typeface="Calibri"/>
              </a:rPr>
              <a:t>5</a:t>
            </a:r>
            <a:r>
              <a:rPr lang="en-US" dirty="0">
                <a:sym typeface="Calibri"/>
              </a:rPr>
              <a:t>. Providing opportunities to respond – The more time students spend in active learning situations instead of passive situations like listening, the more they are engaged in the learning environment. </a:t>
            </a:r>
            <a:r>
              <a:rPr lang="en-US" b="1" dirty="0">
                <a:sym typeface="Calibri"/>
              </a:rPr>
              <a:t>6</a:t>
            </a:r>
            <a:r>
              <a:rPr lang="en-US" dirty="0">
                <a:sym typeface="Calibri"/>
              </a:rPr>
              <a:t>. Active supervision – Continuously monitoring student behavior and engagement to reinforce your expectations, provide support and encouragement to students, and to create a positive environment for learning. </a:t>
            </a:r>
            <a:r>
              <a:rPr lang="en-US" b="1" dirty="0">
                <a:sym typeface="Calibri"/>
              </a:rPr>
              <a:t>7</a:t>
            </a:r>
            <a:r>
              <a:rPr lang="en-US" dirty="0">
                <a:sym typeface="Calibri"/>
              </a:rPr>
              <a:t>. Changing sequence and offering choice –</a:t>
            </a:r>
            <a:r>
              <a:rPr lang="en-US" dirty="0">
                <a:sym typeface="Arial"/>
              </a:rPr>
              <a:t> These are ways to engage students in their academic work and to help keep them away from mischief.</a:t>
            </a:r>
            <a:r>
              <a:rPr lang="en-US" baseline="0" dirty="0">
                <a:sym typeface="Arial"/>
              </a:rPr>
              <a:t> </a:t>
            </a:r>
            <a:r>
              <a:rPr lang="en-US" b="1" dirty="0">
                <a:sym typeface="Calibri"/>
              </a:rPr>
              <a:t>8</a:t>
            </a:r>
            <a:r>
              <a:rPr lang="en-US" dirty="0">
                <a:sym typeface="Calibri"/>
              </a:rPr>
              <a:t>. Reducing task difficulty - </a:t>
            </a:r>
            <a:r>
              <a:rPr lang="en-US" dirty="0">
                <a:sym typeface="Arial"/>
              </a:rPr>
              <a:t>From the student’s perspective, school is a lot of demanding work, some of which they may not be prepared for. Feeling inadequate can be a major contributor to misbehavior. So, it is important to find where the student is and set a task they can be successful at so they can proceed through tasks to complete what they need to.</a:t>
            </a:r>
          </a:p>
        </p:txBody>
      </p:sp>
      <p:sp>
        <p:nvSpPr>
          <p:cNvPr id="83" name="Shape 83"/>
          <p:cNvSpPr txBox="1">
            <a:spLocks noGrp="1"/>
          </p:cNvSpPr>
          <p:nvPr>
            <p:ph type="sldNum" idx="12"/>
          </p:nvPr>
        </p:nvSpPr>
        <p:spPr>
          <a:xfrm>
            <a:off x="3978132" y="8842030"/>
            <a:ext cx="3043200" cy="467100"/>
          </a:xfrm>
          <a:prstGeom prst="rect">
            <a:avLst/>
          </a:prstGeom>
          <a:noFill/>
          <a:ln>
            <a:noFill/>
          </a:ln>
        </p:spPr>
        <p:txBody>
          <a:bodyPr spcFirstLastPara="1" wrap="square" lIns="93300" tIns="46650" rIns="93300" bIns="4665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483712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719138" y="1163638"/>
            <a:ext cx="5584825" cy="314166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spcBef>
                <a:spcPts val="0"/>
              </a:spcBef>
              <a:spcAft>
                <a:spcPts val="0"/>
              </a:spcAft>
              <a:buNone/>
            </a:pPr>
            <a:endParaRPr/>
          </a:p>
        </p:txBody>
      </p:sp>
      <p:sp>
        <p:nvSpPr>
          <p:cNvPr id="107" name="Shape 107"/>
          <p:cNvSpPr txBox="1">
            <a:spLocks noGrp="1"/>
          </p:cNvSpPr>
          <p:nvPr>
            <p:ph type="sldNum" idx="12"/>
          </p:nvPr>
        </p:nvSpPr>
        <p:spPr>
          <a:xfrm>
            <a:off x="3978132" y="8842030"/>
            <a:ext cx="3043200" cy="467100"/>
          </a:xfrm>
          <a:prstGeom prst="rect">
            <a:avLst/>
          </a:prstGeom>
        </p:spPr>
        <p:txBody>
          <a:bodyPr spcFirstLastPara="1" wrap="square" lIns="93300" tIns="46650" rIns="93300" bIns="46650" anchor="b" anchorCtr="0">
            <a:noAutofit/>
          </a:bodyPr>
          <a:lstStyle/>
          <a:p>
            <a:pPr marL="0" lvl="0" indent="0">
              <a:spcBef>
                <a:spcPts val="0"/>
              </a:spcBef>
              <a:spcAft>
                <a:spcPts val="0"/>
              </a:spcAft>
              <a:buClr>
                <a:srgbClr val="000000"/>
              </a:buClr>
              <a:buSzPts val="1200"/>
              <a:buFont typeface="Arial"/>
              <a:buNone/>
            </a:pPr>
            <a:fld id="{00000000-1234-1234-1234-123412341234}" type="slidenum">
              <a:rPr lang="en-US"/>
              <a:t>9</a:t>
            </a:fld>
            <a:endParaRPr/>
          </a:p>
        </p:txBody>
      </p:sp>
    </p:spTree>
    <p:extLst>
      <p:ext uri="{BB962C8B-B14F-4D97-AF65-F5344CB8AC3E}">
        <p14:creationId xmlns:p14="http://schemas.microsoft.com/office/powerpoint/2010/main" val="35523995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5"/>
        <p:cNvGrpSpPr/>
        <p:nvPr/>
      </p:nvGrpSpPr>
      <p:grpSpPr>
        <a:xfrm>
          <a:off x="0" y="0"/>
          <a:ext cx="0" cy="0"/>
          <a:chOff x="0" y="0"/>
          <a:chExt cx="0" cy="0"/>
        </a:xfrm>
      </p:grpSpPr>
      <p:sp>
        <p:nvSpPr>
          <p:cNvPr id="16" name="Shape 16"/>
          <p:cNvSpPr/>
          <p:nvPr/>
        </p:nvSpPr>
        <p:spPr>
          <a:xfrm>
            <a:off x="0" y="6169795"/>
            <a:ext cx="12192000" cy="688205"/>
          </a:xfrm>
          <a:prstGeom prst="rect">
            <a:avLst/>
          </a:prstGeom>
          <a:solidFill>
            <a:srgbClr val="2E448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 name="Shape 17"/>
          <p:cNvSpPr txBox="1">
            <a:spLocks noGrp="1"/>
          </p:cNvSpPr>
          <p:nvPr>
            <p:ph type="title"/>
          </p:nvPr>
        </p:nvSpPr>
        <p:spPr>
          <a:xfrm>
            <a:off x="1774439" y="2277053"/>
            <a:ext cx="8956713"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9" name="Shape 19" descr="C:\Users\amerten\Downloads\RTI Arkansas Logo (2).png"/>
          <p:cNvPicPr preferRelativeResize="0"/>
          <p:nvPr/>
        </p:nvPicPr>
        <p:blipFill rotWithShape="1">
          <a:blip r:embed="rId2">
            <a:alphaModFix/>
          </a:blip>
          <a:srcRect/>
          <a:stretch/>
        </p:blipFill>
        <p:spPr>
          <a:xfrm>
            <a:off x="2011152" y="416709"/>
            <a:ext cx="8483285" cy="1647660"/>
          </a:xfrm>
          <a:prstGeom prst="rect">
            <a:avLst/>
          </a:prstGeom>
          <a:noFill/>
          <a:ln>
            <a:noFill/>
          </a:ln>
        </p:spPr>
      </p:pic>
      <p:pic>
        <p:nvPicPr>
          <p:cNvPr id="20" name="Shape 20" descr="cid:image002.png@01D16AFF.B10E1570"/>
          <p:cNvPicPr preferRelativeResize="0"/>
          <p:nvPr/>
        </p:nvPicPr>
        <p:blipFill rotWithShape="1">
          <a:blip r:embed="rId3">
            <a:alphaModFix/>
          </a:blip>
          <a:srcRect b="19822"/>
          <a:stretch/>
        </p:blipFill>
        <p:spPr>
          <a:xfrm>
            <a:off x="328100" y="6191295"/>
            <a:ext cx="952526" cy="661892"/>
          </a:xfrm>
          <a:prstGeom prst="rect">
            <a:avLst/>
          </a:prstGeom>
          <a:solidFill>
            <a:schemeClr val="lt1"/>
          </a:solidFill>
          <a:ln>
            <a:noFill/>
          </a:ln>
        </p:spPr>
      </p:pic>
      <p:pic>
        <p:nvPicPr>
          <p:cNvPr id="21" name="Shape 21"/>
          <p:cNvPicPr preferRelativeResize="0"/>
          <p:nvPr/>
        </p:nvPicPr>
        <p:blipFill rotWithShape="1">
          <a:blip r:embed="rId4">
            <a:alphaModFix/>
          </a:blip>
          <a:srcRect/>
          <a:stretch/>
        </p:blipFill>
        <p:spPr>
          <a:xfrm>
            <a:off x="8955514" y="6266371"/>
            <a:ext cx="3077845" cy="474980"/>
          </a:xfrm>
          <a:prstGeom prst="rect">
            <a:avLst/>
          </a:prstGeom>
          <a:solidFill>
            <a:schemeClr val="lt1"/>
          </a:solidFill>
          <a:ln>
            <a:noFill/>
          </a:ln>
        </p:spPr>
      </p:pic>
      <p:sp>
        <p:nvSpPr>
          <p:cNvPr id="22" name="Shape 22"/>
          <p:cNvSpPr/>
          <p:nvPr/>
        </p:nvSpPr>
        <p:spPr>
          <a:xfrm>
            <a:off x="0" y="6085417"/>
            <a:ext cx="12192000" cy="105878"/>
          </a:xfrm>
          <a:prstGeom prst="rect">
            <a:avLst/>
          </a:prstGeom>
          <a:solidFill>
            <a:srgbClr val="7476D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 name="Shape 23"/>
          <p:cNvSpPr/>
          <p:nvPr/>
        </p:nvSpPr>
        <p:spPr>
          <a:xfrm>
            <a:off x="0" y="-27529"/>
            <a:ext cx="12192000" cy="204933"/>
          </a:xfrm>
          <a:prstGeom prst="rect">
            <a:avLst/>
          </a:prstGeom>
          <a:solidFill>
            <a:srgbClr val="2E448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4" name="Shape 24"/>
          <p:cNvSpPr/>
          <p:nvPr/>
        </p:nvSpPr>
        <p:spPr>
          <a:xfrm>
            <a:off x="0" y="177500"/>
            <a:ext cx="12192000" cy="95632"/>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76561" y="4053441"/>
            <a:ext cx="6238875" cy="158115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Content">
  <p:cSld name="Title &amp; Content">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1416424" y="315540"/>
            <a:ext cx="9144000" cy="1271213"/>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body" idx="1"/>
          </p:nvPr>
        </p:nvSpPr>
        <p:spPr>
          <a:xfrm>
            <a:off x="1416050" y="1917700"/>
            <a:ext cx="9144000" cy="3325813"/>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15684B-C5FE-3446-BC1F-1B99D80330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787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509835"/>
          </a:xfrm>
          <a:prstGeom prst="rect">
            <a:avLst/>
          </a:prstGeo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Wingdings" panose="05000000000000000000" pitchFamily="2" charset="2"/>
              <a:buChar char="§"/>
              <a:defRPr sz="1800">
                <a:solidFill>
                  <a:schemeClr val="tx2">
                    <a:lumMod val="75000"/>
                  </a:schemeClr>
                </a:solidFill>
                <a:latin typeface="+mn-lt"/>
              </a:defRPr>
            </a:lvl2pPr>
            <a:lvl3pPr marL="465138" indent="-179388">
              <a:buSzPct val="115000"/>
              <a:buFont typeface="Arial" panose="020B0604020202020204" pitchFamily="34" charset="0"/>
              <a:buChar char="•"/>
              <a:defRPr sz="1400" baseline="0">
                <a:solidFill>
                  <a:schemeClr val="tx2">
                    <a:lumMod val="75000"/>
                  </a:schemeClr>
                </a:solidFill>
                <a:latin typeface="+mn-lt"/>
              </a:defRPr>
            </a:lvl3pPr>
            <a:lvl4pPr marL="688975" indent="-176213">
              <a:buSzPct val="100000"/>
              <a:buFont typeface="Arial" panose="020B0604020202020204" pitchFamily="34" charset="0"/>
              <a:buChar char="–"/>
              <a:defRPr>
                <a:solidFill>
                  <a:schemeClr val="tx2">
                    <a:lumMod val="75000"/>
                  </a:schemeClr>
                </a:solidFill>
                <a:latin typeface="+mn-lt"/>
              </a:defRPr>
            </a:lvl4pPr>
            <a:lvl5pPr marL="912813" indent="-169863">
              <a:buSzPct val="75000"/>
              <a:buFont typeface="Courier New" panose="02070309020205020404" pitchFamily="49" charset="0"/>
              <a:buChar char="o"/>
              <a:defRPr>
                <a:solidFill>
                  <a:schemeClr val="tx2">
                    <a:lumMod val="75000"/>
                  </a:schemeClr>
                </a:solidFill>
                <a:latin typeface="+mn-lt"/>
              </a:defRPr>
            </a:lvl5pPr>
            <a:lvl6pPr marL="1146175" indent="-176213">
              <a:defRPr>
                <a:solidFill>
                  <a:schemeClr val="tx2">
                    <a:lumMod val="75000"/>
                  </a:schemeClr>
                </a:solidFill>
                <a:latin typeface="+mn-lt"/>
              </a:defRPr>
            </a:lvl6pPr>
            <a:lvl7pPr marL="1374775" indent="-174625">
              <a:defRPr>
                <a:solidFill>
                  <a:schemeClr val="tx2">
                    <a:lumMod val="75000"/>
                  </a:schemeClr>
                </a:solidFill>
                <a:latin typeface="+mn-lt"/>
              </a:defRPr>
            </a:lvl7pPr>
            <a:lvl8pPr marL="1600200" indent="-173038">
              <a:defRPr>
                <a:solidFill>
                  <a:schemeClr val="tx2">
                    <a:lumMod val="75000"/>
                  </a:schemeClr>
                </a:solidFill>
                <a:latin typeface="+mn-lt"/>
              </a:defRPr>
            </a:lvl8pPr>
            <a:lvl9pPr marL="1827213" indent="-169863">
              <a:defRPr>
                <a:solidFill>
                  <a:schemeClr val="tx2">
                    <a:lumMod val="75000"/>
                  </a:schemeClr>
                </a:solidFill>
                <a:latin typeface="+mn-lt"/>
              </a:defRPr>
            </a:lvl9pPr>
          </a:lstStyle>
          <a:p>
            <a:pPr lvl="0"/>
            <a:r>
              <a:rPr lang="en-US" dirty="0"/>
              <a:t>Click to edit Master text</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11673508" y="6507316"/>
            <a:ext cx="209459" cy="153888"/>
          </a:xfrm>
          <a:prstGeom prst="ellipse">
            <a:avLst/>
          </a:prstGeom>
        </p:spPr>
        <p:txBody>
          <a:bodyPr wrap="none" anchor="b" anchorCtr="0"/>
          <a:lstStyle/>
          <a:p>
            <a:pPr algn="r"/>
            <a:fld id="{F3477EC8-074D-41C4-94AE-E9EA7CEEA348}" type="slidenum">
              <a:rPr lang="en-US" smtClean="0"/>
              <a:pPr algn="r"/>
              <a:t>‹#›</a:t>
            </a:fld>
            <a:endParaRPr lang="en-US" dirty="0"/>
          </a:p>
        </p:txBody>
      </p:sp>
      <p:sp>
        <p:nvSpPr>
          <p:cNvPr id="6" name="Text Placeholder 5"/>
          <p:cNvSpPr>
            <a:spLocks noGrp="1"/>
          </p:cNvSpPr>
          <p:nvPr>
            <p:ph type="body" sz="quarter" idx="11"/>
          </p:nvPr>
        </p:nvSpPr>
        <p:spPr>
          <a:xfrm>
            <a:off x="916518" y="5658031"/>
            <a:ext cx="10966449" cy="230832"/>
          </a:xfrm>
          <a:prstGeom prst="rect">
            <a:avLst/>
          </a:prstGeom>
        </p:spPr>
        <p:txBody>
          <a:bodyPr anchor="b" anchorCtr="0">
            <a:spAutoFit/>
          </a:bodyPr>
          <a:lstStyle>
            <a:lvl1pPr marL="0" indent="0" algn="r">
              <a:spcBef>
                <a:spcPts val="0"/>
              </a:spcBef>
              <a:buNone/>
              <a:defRPr sz="1000"/>
            </a:lvl1pPr>
            <a:lvl2pPr marL="230187" indent="0" algn="r">
              <a:spcBef>
                <a:spcPts val="0"/>
              </a:spcBef>
              <a:buNone/>
              <a:defRPr sz="1400"/>
            </a:lvl2pPr>
            <a:lvl3pPr marL="458788" indent="0" algn="r">
              <a:spcBef>
                <a:spcPts val="0"/>
              </a:spcBef>
              <a:buNone/>
              <a:defRPr sz="1400"/>
            </a:lvl3pPr>
            <a:lvl4pPr marL="685800" indent="0" algn="r">
              <a:spcBef>
                <a:spcPts val="0"/>
              </a:spcBef>
              <a:buNone/>
              <a:defRPr sz="1400"/>
            </a:lvl4pPr>
            <a:lvl5pPr marL="917575" indent="0" algn="r">
              <a:spcBef>
                <a:spcPts val="0"/>
              </a:spcBef>
              <a:buNone/>
              <a:defRPr sz="1400"/>
            </a:lvl5pPr>
          </a:lstStyle>
          <a:p>
            <a:endParaRPr lang="en-US" dirty="0"/>
          </a:p>
        </p:txBody>
      </p:sp>
    </p:spTree>
    <p:extLst>
      <p:ext uri="{BB962C8B-B14F-4D97-AF65-F5344CB8AC3E}">
        <p14:creationId xmlns:p14="http://schemas.microsoft.com/office/powerpoint/2010/main" val="898635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p:cSld name="Section Header">
    <p:bg>
      <p:bgPr>
        <a:gradFill>
          <a:gsLst>
            <a:gs pos="0">
              <a:srgbClr val="2E4489"/>
            </a:gs>
            <a:gs pos="39000">
              <a:srgbClr val="2E4489"/>
            </a:gs>
            <a:gs pos="55000">
              <a:srgbClr val="30569A"/>
            </a:gs>
            <a:gs pos="70000">
              <a:srgbClr val="3966B6"/>
            </a:gs>
            <a:gs pos="85000">
              <a:srgbClr val="2E75B5"/>
            </a:gs>
            <a:gs pos="100000">
              <a:srgbClr val="2E75B5"/>
            </a:gs>
          </a:gsLst>
          <a:lin ang="9000000" scaled="0"/>
        </a:gra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882267" y="2535448"/>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4" name="Shape 44"/>
          <p:cNvSpPr/>
          <p:nvPr/>
        </p:nvSpPr>
        <p:spPr>
          <a:xfrm>
            <a:off x="0" y="5830784"/>
            <a:ext cx="12192000" cy="102721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45" name="Shape 45"/>
          <p:cNvPicPr preferRelativeResize="0"/>
          <p:nvPr/>
        </p:nvPicPr>
        <p:blipFill rotWithShape="1">
          <a:blip r:embed="rId2">
            <a:alphaModFix/>
          </a:blip>
          <a:srcRect/>
          <a:stretch/>
        </p:blipFill>
        <p:spPr>
          <a:xfrm>
            <a:off x="8880271" y="6151904"/>
            <a:ext cx="3077845" cy="474980"/>
          </a:xfrm>
          <a:prstGeom prst="rect">
            <a:avLst/>
          </a:prstGeom>
          <a:noFill/>
          <a:ln>
            <a:noFill/>
          </a:ln>
        </p:spPr>
      </p:pic>
      <p:pic>
        <p:nvPicPr>
          <p:cNvPr id="46" name="Shape 46" descr="C:\Users\amerten\Downloads\RTI Arkansas Logo (2).png"/>
          <p:cNvPicPr preferRelativeResize="0"/>
          <p:nvPr/>
        </p:nvPicPr>
        <p:blipFill rotWithShape="1">
          <a:blip r:embed="rId3">
            <a:alphaModFix/>
          </a:blip>
          <a:srcRect/>
          <a:stretch/>
        </p:blipFill>
        <p:spPr>
          <a:xfrm>
            <a:off x="271786" y="6178381"/>
            <a:ext cx="2377440" cy="422025"/>
          </a:xfrm>
          <a:prstGeom prst="rect">
            <a:avLst/>
          </a:prstGeom>
          <a:noFill/>
          <a:ln>
            <a:noFill/>
          </a:ln>
        </p:spPr>
      </p:pic>
      <p:pic>
        <p:nvPicPr>
          <p:cNvPr id="47" name="Shape 47" descr="cid:image002.png@01D16AFF.B10E1570"/>
          <p:cNvPicPr preferRelativeResize="0"/>
          <p:nvPr/>
        </p:nvPicPr>
        <p:blipFill rotWithShape="1">
          <a:blip r:embed="rId4">
            <a:alphaModFix/>
          </a:blip>
          <a:srcRect/>
          <a:stretch/>
        </p:blipFill>
        <p:spPr>
          <a:xfrm>
            <a:off x="5298452" y="5891797"/>
            <a:ext cx="1361212" cy="1179717"/>
          </a:xfrm>
          <a:prstGeom prst="rect">
            <a:avLst/>
          </a:prstGeom>
          <a:noFill/>
          <a:ln>
            <a:noFill/>
          </a:ln>
        </p:spPr>
      </p:pic>
      <p:sp>
        <p:nvSpPr>
          <p:cNvPr id="48" name="Shape 48"/>
          <p:cNvSpPr/>
          <p:nvPr/>
        </p:nvSpPr>
        <p:spPr>
          <a:xfrm>
            <a:off x="0" y="5755413"/>
            <a:ext cx="12192000" cy="105878"/>
          </a:xfrm>
          <a:prstGeom prst="rect">
            <a:avLst/>
          </a:prstGeom>
          <a:solidFill>
            <a:srgbClr val="7476D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Shape 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
        <p:cNvGrpSpPr/>
        <p:nvPr/>
      </p:nvGrpSpPr>
      <p:grpSpPr>
        <a:xfrm>
          <a:off x="0" y="0"/>
          <a:ext cx="0" cy="0"/>
          <a:chOff x="0" y="0"/>
          <a:chExt cx="0" cy="0"/>
        </a:xfrm>
      </p:grpSpPr>
      <p:sp>
        <p:nvSpPr>
          <p:cNvPr id="26" name="Shape 26"/>
          <p:cNvSpPr/>
          <p:nvPr/>
        </p:nvSpPr>
        <p:spPr>
          <a:xfrm>
            <a:off x="0" y="6126497"/>
            <a:ext cx="12192000" cy="731503"/>
          </a:xfrm>
          <a:prstGeom prst="rect">
            <a:avLst/>
          </a:prstGeom>
          <a:solidFill>
            <a:srgbClr val="2E448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 name="Shape 27"/>
          <p:cNvSpPr/>
          <p:nvPr/>
        </p:nvSpPr>
        <p:spPr>
          <a:xfrm>
            <a:off x="0" y="6073542"/>
            <a:ext cx="12192000" cy="105878"/>
          </a:xfrm>
          <a:prstGeom prst="rect">
            <a:avLst/>
          </a:prstGeom>
          <a:solidFill>
            <a:srgbClr val="7476D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28" name="Shape 28" descr="cid:image002.png@01D16AFF.B10E1570"/>
          <p:cNvPicPr preferRelativeResize="0"/>
          <p:nvPr/>
        </p:nvPicPr>
        <p:blipFill rotWithShape="1">
          <a:blip r:embed="rId5">
            <a:alphaModFix/>
          </a:blip>
          <a:srcRect b="19232"/>
          <a:stretch/>
        </p:blipFill>
        <p:spPr>
          <a:xfrm>
            <a:off x="380010" y="6179420"/>
            <a:ext cx="959872" cy="671896"/>
          </a:xfrm>
          <a:prstGeom prst="rect">
            <a:avLst/>
          </a:prstGeom>
          <a:solidFill>
            <a:schemeClr val="lt1"/>
          </a:solidFill>
          <a:ln>
            <a:noFill/>
          </a:ln>
        </p:spPr>
      </p:pic>
      <p:sp>
        <p:nvSpPr>
          <p:cNvPr id="29" name="Shape 29"/>
          <p:cNvSpPr/>
          <p:nvPr/>
        </p:nvSpPr>
        <p:spPr>
          <a:xfrm>
            <a:off x="0" y="-27529"/>
            <a:ext cx="12192000" cy="204933"/>
          </a:xfrm>
          <a:prstGeom prst="rect">
            <a:avLst/>
          </a:prstGeom>
          <a:solidFill>
            <a:srgbClr val="2E448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 name="Shape 30"/>
          <p:cNvSpPr/>
          <p:nvPr/>
        </p:nvSpPr>
        <p:spPr>
          <a:xfrm>
            <a:off x="0" y="177500"/>
            <a:ext cx="12192000" cy="98802"/>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31" name="Shape 31" descr="C:\Users\amerten\Downloads\RTI Arkansas Logo (2).png"/>
          <p:cNvPicPr preferRelativeResize="0"/>
          <p:nvPr/>
        </p:nvPicPr>
        <p:blipFill rotWithShape="1">
          <a:blip r:embed="rId6">
            <a:alphaModFix/>
          </a:blip>
          <a:srcRect/>
          <a:stretch/>
        </p:blipFill>
        <p:spPr>
          <a:xfrm>
            <a:off x="9590494" y="340264"/>
            <a:ext cx="2377440" cy="422025"/>
          </a:xfrm>
          <a:prstGeom prst="rect">
            <a:avLst/>
          </a:prstGeom>
          <a:noFill/>
          <a:ln>
            <a:noFill/>
          </a:ln>
        </p:spPr>
      </p:pic>
      <p:pic>
        <p:nvPicPr>
          <p:cNvPr id="32" name="Shape 32"/>
          <p:cNvPicPr preferRelativeResize="0"/>
          <p:nvPr/>
        </p:nvPicPr>
        <p:blipFill rotWithShape="1">
          <a:blip r:embed="rId7">
            <a:alphaModFix/>
          </a:blip>
          <a:srcRect/>
          <a:stretch/>
        </p:blipFill>
        <p:spPr>
          <a:xfrm>
            <a:off x="8890089" y="6254758"/>
            <a:ext cx="3077845" cy="474980"/>
          </a:xfrm>
          <a:prstGeom prst="rect">
            <a:avLst/>
          </a:prstGeom>
          <a:solidFill>
            <a:schemeClr val="lt1"/>
          </a:solidFill>
          <a:ln>
            <a:noFill/>
          </a:ln>
        </p:spPr>
      </p:pic>
    </p:spTree>
  </p:cSld>
  <p:clrMap bg1="lt1" tx1="dk1" bg2="dk2" tx2="lt2" accent1="accent1" accent2="accent2" accent3="accent3" accent4="accent4" accent5="accent5" accent6="accent6" hlink="hlink" folHlink="folHlink"/>
  <p:sldLayoutIdLst>
    <p:sldLayoutId id="2147483649" r:id="rId1"/>
    <p:sldLayoutId id="2147483654" r:id="rId2"/>
    <p:sldLayoutId id="2147483655"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8" name="Shape 3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midwestpbis.org/materials/classroom-practice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meea.org/assets/pdfs/8-effective-classroom-practices.pdf" TargetMode="External"/><Relationship Id="rId2" Type="http://schemas.openxmlformats.org/officeDocument/2006/relationships/hyperlink" Target="https://www.pbis.org/common/cms/files/pbisresources/Supporting%20and%20Responding%20to%20Behavior.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pbis.org/Common/Cms/files/pbisresources/Classroom%20PBIS%20LEA%20SCTG%202017(Simons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774439" y="2277053"/>
            <a:ext cx="8956713"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4400"/>
              <a:buFont typeface="Calibri"/>
              <a:buNone/>
            </a:pPr>
            <a:r>
              <a:rPr lang="en-US" sz="6000" b="0" i="0" u="none" strike="noStrike" cap="none" dirty="0">
                <a:solidFill>
                  <a:schemeClr val="dk1"/>
                </a:solidFill>
                <a:latin typeface="Calibri"/>
                <a:ea typeface="Calibri"/>
                <a:cs typeface="Calibri"/>
                <a:sym typeface="Calibri"/>
              </a:rPr>
              <a:t>PBIS in the Classroom</a:t>
            </a:r>
            <a:endParaRPr sz="6000" b="0" i="0" u="none" strike="noStrike" cap="none" dirty="0">
              <a:solidFill>
                <a:schemeClr val="dk1"/>
              </a:solidFill>
              <a:latin typeface="Calibri"/>
              <a:ea typeface="Calibri"/>
              <a:cs typeface="Calibri"/>
              <a:sym typeface="Calibri"/>
            </a:endParaRPr>
          </a:p>
        </p:txBody>
      </p:sp>
      <p:sp>
        <p:nvSpPr>
          <p:cNvPr id="3" name="TextBox 2"/>
          <p:cNvSpPr txBox="1"/>
          <p:nvPr/>
        </p:nvSpPr>
        <p:spPr>
          <a:xfrm>
            <a:off x="3748012" y="6400800"/>
            <a:ext cx="4695974" cy="246221"/>
          </a:xfrm>
          <a:prstGeom prst="rect">
            <a:avLst/>
          </a:prstGeom>
          <a:noFill/>
        </p:spPr>
        <p:txBody>
          <a:bodyPr wrap="square" rtlCol="0">
            <a:spAutoFit/>
          </a:bodyPr>
          <a:lstStyle/>
          <a:p>
            <a:r>
              <a:rPr lang="en-US" sz="1000" dirty="0">
                <a:solidFill>
                  <a:schemeClr val="bg1"/>
                </a:solidFill>
                <a:latin typeface="Calibri" panose="020F0502020204030204" pitchFamily="34" charset="0"/>
                <a:cs typeface="Calibri" panose="020F0502020204030204" pitchFamily="34" charset="0"/>
              </a:rPr>
              <a:t>Images in this module were obtained at google.com/images unless otherwise specified.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1370703" y="4432157"/>
            <a:ext cx="10304521" cy="1568319"/>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dirty="0">
                <a:solidFill>
                  <a:schemeClr val="tx1"/>
                </a:solidFill>
              </a:rPr>
              <a:t>T</a:t>
            </a:r>
            <a:r>
              <a:rPr lang="en-US" sz="5400" b="0" i="0" u="none" strike="noStrike" cap="none" dirty="0">
                <a:solidFill>
                  <a:schemeClr val="tx1"/>
                </a:solidFill>
                <a:sym typeface="Calibri"/>
              </a:rPr>
              <a:t>he </a:t>
            </a:r>
            <a:r>
              <a:rPr lang="en-US" sz="5400" b="1" i="0" u="sng" strike="noStrike" cap="none" dirty="0">
                <a:solidFill>
                  <a:schemeClr val="tx1"/>
                </a:solidFill>
                <a:sym typeface="Calibri"/>
              </a:rPr>
              <a:t>foundations</a:t>
            </a:r>
            <a:r>
              <a:rPr lang="en-US" sz="5400" b="0" i="0" u="none" strike="noStrike" cap="none" dirty="0">
                <a:solidFill>
                  <a:schemeClr val="tx1"/>
                </a:solidFill>
                <a:sym typeface="Calibri"/>
              </a:rPr>
              <a:t> of effective classroom PBIS in practice</a:t>
            </a:r>
            <a:endParaRPr sz="5400" dirty="0">
              <a:solidFill>
                <a:schemeClr val="tx1"/>
              </a:solidFill>
            </a:endParaRPr>
          </a:p>
        </p:txBody>
      </p:sp>
      <p:sp>
        <p:nvSpPr>
          <p:cNvPr id="122" name="Shape 122"/>
          <p:cNvSpPr/>
          <p:nvPr/>
        </p:nvSpPr>
        <p:spPr>
          <a:xfrm>
            <a:off x="8557590" y="1097925"/>
            <a:ext cx="3412737" cy="2959170"/>
          </a:xfrm>
          <a:prstGeom prst="roundRect">
            <a:avLst>
              <a:gd name="adj" fmla="val 16667"/>
            </a:avLst>
          </a:prstGeom>
          <a:solidFill>
            <a:srgbClr val="E8D9F3"/>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38100" marR="0" lvl="0" indent="0" algn="ctr" rtl="0">
              <a:lnSpc>
                <a:spcPct val="100000"/>
              </a:lnSpc>
              <a:spcBef>
                <a:spcPts val="0"/>
              </a:spcBef>
              <a:spcAft>
                <a:spcPts val="0"/>
              </a:spcAft>
              <a:buNone/>
            </a:pPr>
            <a:r>
              <a:rPr lang="en-US" sz="2800" b="0" i="0" u="none" strike="noStrike" cap="none" dirty="0">
                <a:solidFill>
                  <a:schemeClr val="tx1"/>
                </a:solidFill>
                <a:latin typeface="Calibri" panose="020F0502020204030204" pitchFamily="34" charset="0"/>
                <a:cs typeface="Calibri" panose="020F0502020204030204" pitchFamily="34" charset="0"/>
                <a:sym typeface="Arial"/>
              </a:rPr>
              <a:t>Effectively </a:t>
            </a:r>
            <a:r>
              <a:rPr lang="en-US" sz="2800" b="1" i="0" u="sng" strike="noStrike" cap="none" dirty="0">
                <a:solidFill>
                  <a:schemeClr val="tx1"/>
                </a:solidFill>
                <a:latin typeface="Calibri" panose="020F0502020204030204" pitchFamily="34" charset="0"/>
                <a:cs typeface="Calibri" panose="020F0502020204030204" pitchFamily="34" charset="0"/>
                <a:sym typeface="Arial"/>
              </a:rPr>
              <a:t>design</a:t>
            </a:r>
            <a:r>
              <a:rPr lang="en-US" sz="2800" b="0" i="0" u="none" strike="noStrike" cap="none" dirty="0">
                <a:solidFill>
                  <a:schemeClr val="tx1"/>
                </a:solidFill>
                <a:latin typeface="Calibri" panose="020F0502020204030204" pitchFamily="34" charset="0"/>
                <a:cs typeface="Calibri" panose="020F0502020204030204" pitchFamily="34" charset="0"/>
                <a:sym typeface="Arial"/>
              </a:rPr>
              <a:t> the physical environment of the classroom.</a:t>
            </a:r>
            <a:endParaRPr sz="2800" dirty="0">
              <a:solidFill>
                <a:schemeClr val="tx1"/>
              </a:solidFill>
              <a:latin typeface="Calibri" panose="020F0502020204030204" pitchFamily="34" charset="0"/>
              <a:cs typeface="Calibri" panose="020F0502020204030204" pitchFamily="34" charset="0"/>
            </a:endParaRPr>
          </a:p>
        </p:txBody>
      </p:sp>
      <p:sp>
        <p:nvSpPr>
          <p:cNvPr id="123" name="Shape 123"/>
          <p:cNvSpPr/>
          <p:nvPr/>
        </p:nvSpPr>
        <p:spPr>
          <a:xfrm>
            <a:off x="3413464" y="1835539"/>
            <a:ext cx="914400" cy="1483941"/>
          </a:xfrm>
          <a:prstGeom prst="mathPlus">
            <a:avLst>
              <a:gd name="adj1" fmla="val 23520"/>
            </a:avLst>
          </a:prstGeom>
          <a:solidFill>
            <a:srgbClr val="9F5FCF"/>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4" name="Shape 124"/>
          <p:cNvSpPr/>
          <p:nvPr/>
        </p:nvSpPr>
        <p:spPr>
          <a:xfrm>
            <a:off x="4327864" y="1097925"/>
            <a:ext cx="3160450" cy="2959170"/>
          </a:xfrm>
          <a:prstGeom prst="roundRect">
            <a:avLst>
              <a:gd name="adj" fmla="val 16667"/>
            </a:avLst>
          </a:prstGeom>
          <a:solidFill>
            <a:srgbClr val="E8D9F3"/>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38100" marR="0" lvl="0" indent="0" algn="ctr" rtl="0">
              <a:lnSpc>
                <a:spcPct val="100000"/>
              </a:lnSpc>
              <a:spcBef>
                <a:spcPts val="0"/>
              </a:spcBef>
              <a:spcAft>
                <a:spcPts val="0"/>
              </a:spcAft>
              <a:buNone/>
            </a:pPr>
            <a:r>
              <a:rPr lang="en-US" sz="2800" b="0" i="0" u="none" strike="noStrike" cap="none" dirty="0">
                <a:solidFill>
                  <a:schemeClr val="tx1"/>
                </a:solidFill>
                <a:latin typeface="Calibri" panose="020F0502020204030204" pitchFamily="34" charset="0"/>
                <a:cs typeface="Calibri" panose="020F0502020204030204" pitchFamily="34" charset="0"/>
                <a:sym typeface="Arial"/>
              </a:rPr>
              <a:t>Develop and teach predictable classroom </a:t>
            </a:r>
            <a:r>
              <a:rPr lang="en-US" sz="2800" b="1" i="0" u="sng" strike="noStrike" cap="none" dirty="0">
                <a:solidFill>
                  <a:schemeClr val="tx1"/>
                </a:solidFill>
                <a:latin typeface="Calibri" panose="020F0502020204030204" pitchFamily="34" charset="0"/>
                <a:cs typeface="Calibri" panose="020F0502020204030204" pitchFamily="34" charset="0"/>
                <a:sym typeface="Arial"/>
              </a:rPr>
              <a:t>routines</a:t>
            </a:r>
            <a:r>
              <a:rPr lang="en-US" sz="2800" b="0" i="0" u="none" strike="noStrike" cap="none" dirty="0">
                <a:solidFill>
                  <a:schemeClr val="tx1"/>
                </a:solidFill>
                <a:latin typeface="Calibri" panose="020F0502020204030204" pitchFamily="34" charset="0"/>
                <a:cs typeface="Calibri" panose="020F0502020204030204" pitchFamily="34" charset="0"/>
                <a:sym typeface="Arial"/>
              </a:rPr>
              <a:t>.</a:t>
            </a:r>
            <a:endParaRPr sz="2800" dirty="0">
              <a:solidFill>
                <a:schemeClr val="tx1"/>
              </a:solidFill>
              <a:latin typeface="Calibri" panose="020F0502020204030204" pitchFamily="34" charset="0"/>
              <a:cs typeface="Calibri" panose="020F0502020204030204" pitchFamily="34" charset="0"/>
            </a:endParaRPr>
          </a:p>
        </p:txBody>
      </p:sp>
      <p:sp>
        <p:nvSpPr>
          <p:cNvPr id="125" name="Shape 125"/>
          <p:cNvSpPr/>
          <p:nvPr/>
        </p:nvSpPr>
        <p:spPr>
          <a:xfrm>
            <a:off x="7488314" y="1835539"/>
            <a:ext cx="914400" cy="1483941"/>
          </a:xfrm>
          <a:prstGeom prst="mathPlus">
            <a:avLst>
              <a:gd name="adj1" fmla="val 23520"/>
            </a:avLst>
          </a:prstGeom>
          <a:solidFill>
            <a:srgbClr val="9F5FCF"/>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6" name="Shape 126"/>
          <p:cNvSpPr/>
          <p:nvPr/>
        </p:nvSpPr>
        <p:spPr>
          <a:xfrm>
            <a:off x="253014" y="1001762"/>
            <a:ext cx="3160450" cy="2959170"/>
          </a:xfrm>
          <a:prstGeom prst="roundRect">
            <a:avLst>
              <a:gd name="adj" fmla="val 16667"/>
            </a:avLst>
          </a:prstGeom>
          <a:solidFill>
            <a:srgbClr val="E8D9F3"/>
          </a:solidFill>
          <a:ln w="25400" cap="flat" cmpd="sng">
            <a:solidFill>
              <a:srgbClr val="9F5FCF"/>
            </a:solidFill>
            <a:prstDash val="solid"/>
            <a:round/>
            <a:headEnd type="none" w="sm" len="sm"/>
            <a:tailEnd type="none" w="sm" len="sm"/>
          </a:ln>
        </p:spPr>
        <p:txBody>
          <a:bodyPr spcFirstLastPara="1" wrap="square" lIns="91425" tIns="45700" rIns="91425" bIns="45700" anchor="ctr" anchorCtr="0">
            <a:noAutofit/>
          </a:bodyPr>
          <a:lstStyle/>
          <a:p>
            <a:pPr marL="38100" marR="0" lvl="0" indent="0" algn="ctr" rtl="0">
              <a:lnSpc>
                <a:spcPct val="100000"/>
              </a:lnSpc>
              <a:spcBef>
                <a:spcPts val="0"/>
              </a:spcBef>
              <a:spcAft>
                <a:spcPts val="0"/>
              </a:spcAft>
              <a:buNone/>
            </a:pPr>
            <a:r>
              <a:rPr lang="en-US" sz="2800" b="0" i="0" u="none" strike="noStrike" cap="none" dirty="0">
                <a:solidFill>
                  <a:schemeClr val="tx1"/>
                </a:solidFill>
                <a:latin typeface="Calibri" panose="020F0502020204030204" pitchFamily="34" charset="0"/>
                <a:cs typeface="Calibri" panose="020F0502020204030204" pitchFamily="34" charset="0"/>
                <a:sym typeface="Arial"/>
              </a:rPr>
              <a:t>Post, define, and teach </a:t>
            </a:r>
            <a:r>
              <a:rPr lang="en-US" sz="2800" dirty="0">
                <a:solidFill>
                  <a:schemeClr val="tx1"/>
                </a:solidFill>
                <a:latin typeface="Calibri" panose="020F0502020204030204" pitchFamily="34" charset="0"/>
                <a:cs typeface="Calibri" panose="020F0502020204030204" pitchFamily="34" charset="0"/>
              </a:rPr>
              <a:t>three to five</a:t>
            </a:r>
            <a:r>
              <a:rPr lang="en-US" sz="2800" b="0" i="0" u="none" strike="noStrike" cap="none" dirty="0">
                <a:solidFill>
                  <a:schemeClr val="tx1"/>
                </a:solidFill>
                <a:latin typeface="Calibri" panose="020F0502020204030204" pitchFamily="34" charset="0"/>
                <a:cs typeface="Calibri" panose="020F0502020204030204" pitchFamily="34" charset="0"/>
                <a:sym typeface="Arial"/>
              </a:rPr>
              <a:t> positive classroom </a:t>
            </a:r>
            <a:r>
              <a:rPr lang="en-US" sz="2800" b="1" i="0" u="sng" strike="noStrike" cap="none" dirty="0">
                <a:solidFill>
                  <a:schemeClr val="tx1"/>
                </a:solidFill>
                <a:latin typeface="Calibri" panose="020F0502020204030204" pitchFamily="34" charset="0"/>
                <a:cs typeface="Calibri" panose="020F0502020204030204" pitchFamily="34" charset="0"/>
                <a:sym typeface="Arial"/>
              </a:rPr>
              <a:t>expectations</a:t>
            </a:r>
            <a:r>
              <a:rPr lang="en-US" sz="2800" b="0" i="0" u="none" strike="noStrike" cap="none" dirty="0">
                <a:solidFill>
                  <a:schemeClr val="tx1"/>
                </a:solidFill>
                <a:latin typeface="Calibri" panose="020F0502020204030204" pitchFamily="34" charset="0"/>
                <a:cs typeface="Calibri" panose="020F0502020204030204" pitchFamily="34" charset="0"/>
                <a:sym typeface="Arial"/>
              </a:rPr>
              <a:t>.</a:t>
            </a:r>
            <a:endParaRPr sz="2800" dirty="0">
              <a:solidFill>
                <a:schemeClr val="tx1"/>
              </a:solidFill>
              <a:latin typeface="Calibri" panose="020F0502020204030204" pitchFamily="34" charset="0"/>
              <a:cs typeface="Calibri" panose="020F0502020204030204" pitchFamily="34" charset="0"/>
            </a:endParaRPr>
          </a:p>
        </p:txBody>
      </p:sp>
      <p:sp>
        <p:nvSpPr>
          <p:cNvPr id="3" name="Equals 2">
            <a:extLst>
              <a:ext uri="{FF2B5EF4-FFF2-40B4-BE49-F238E27FC236}">
                <a16:creationId xmlns:a16="http://schemas.microsoft.com/office/drawing/2014/main" id="{4C2D694B-555C-4CC6-84FB-3C1098E0E88F}"/>
              </a:ext>
            </a:extLst>
          </p:cNvPr>
          <p:cNvSpPr/>
          <p:nvPr/>
        </p:nvSpPr>
        <p:spPr>
          <a:xfrm>
            <a:off x="714895" y="4597100"/>
            <a:ext cx="914400" cy="1238435"/>
          </a:xfrm>
          <a:prstGeom prst="mathEqual">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ctrTitle"/>
          </p:nvPr>
        </p:nvSpPr>
        <p:spPr>
          <a:xfrm>
            <a:off x="0" y="640080"/>
            <a:ext cx="12192000" cy="94656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dirty="0"/>
              <a:t>Expectations</a:t>
            </a:r>
            <a:endParaRPr sz="5400" b="0" i="0" u="none" strike="noStrike" cap="none" dirty="0">
              <a:solidFill>
                <a:schemeClr val="dk1"/>
              </a:solidFill>
              <a:sym typeface="Calibri"/>
            </a:endParaRPr>
          </a:p>
        </p:txBody>
      </p:sp>
      <p:sp>
        <p:nvSpPr>
          <p:cNvPr id="167" name="Shape 167"/>
          <p:cNvSpPr txBox="1">
            <a:spLocks noGrp="1"/>
          </p:cNvSpPr>
          <p:nvPr>
            <p:ph type="body" idx="1"/>
          </p:nvPr>
        </p:nvSpPr>
        <p:spPr>
          <a:xfrm>
            <a:off x="537210" y="1917700"/>
            <a:ext cx="11087100" cy="2665730"/>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1000"/>
              </a:spcBef>
              <a:spcAft>
                <a:spcPts val="0"/>
              </a:spcAft>
              <a:buClr>
                <a:schemeClr val="dk1"/>
              </a:buClr>
              <a:buSzPct val="100000"/>
              <a:buFont typeface="Arial"/>
              <a:buChar char="•"/>
            </a:pPr>
            <a:r>
              <a:rPr lang="en-US" dirty="0"/>
              <a:t>Define</a:t>
            </a:r>
            <a:r>
              <a:rPr lang="en-US" b="0" i="0" u="none" strike="noStrike" cap="none" dirty="0">
                <a:solidFill>
                  <a:schemeClr val="dk1"/>
                </a:solidFill>
                <a:sym typeface="Calibri"/>
              </a:rPr>
              <a:t> </a:t>
            </a:r>
            <a:r>
              <a:rPr lang="en-US" dirty="0"/>
              <a:t>three to five</a:t>
            </a:r>
            <a:r>
              <a:rPr lang="en-US" b="0" i="0" u="none" strike="noStrike" cap="none" dirty="0">
                <a:solidFill>
                  <a:schemeClr val="dk1"/>
                </a:solidFill>
                <a:sym typeface="Calibri"/>
              </a:rPr>
              <a:t> </a:t>
            </a:r>
            <a:r>
              <a:rPr lang="en-US" dirty="0"/>
              <a:t>positive behavioral</a:t>
            </a:r>
            <a:r>
              <a:rPr lang="en-US" b="0" i="0" u="none" strike="noStrike" cap="none" dirty="0">
                <a:solidFill>
                  <a:schemeClr val="dk1"/>
                </a:solidFill>
                <a:sym typeface="Calibri"/>
              </a:rPr>
              <a:t> expectations.</a:t>
            </a:r>
            <a:endParaRPr dirty="0"/>
          </a:p>
          <a:p>
            <a:pPr marL="457200" marR="0" lvl="0" indent="-4572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Post expectations.</a:t>
            </a:r>
          </a:p>
          <a:p>
            <a:pPr marL="457200" marR="0" lvl="0" indent="-457200" algn="l" rtl="0">
              <a:lnSpc>
                <a:spcPct val="90000"/>
              </a:lnSpc>
              <a:spcBef>
                <a:spcPts val="1000"/>
              </a:spcBef>
              <a:spcAft>
                <a:spcPts val="0"/>
              </a:spcAft>
              <a:buClr>
                <a:schemeClr val="dk1"/>
              </a:buClr>
              <a:buSzPct val="100000"/>
              <a:buFont typeface="Arial"/>
              <a:buChar char="•"/>
            </a:pPr>
            <a:r>
              <a:rPr lang="en-US" dirty="0"/>
              <a:t>Teach expectations.</a:t>
            </a:r>
            <a:endParaRPr dirty="0"/>
          </a:p>
          <a:p>
            <a:pPr marL="457200" marR="0" lvl="0" indent="-4572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Provide practice and feedback.</a:t>
            </a:r>
            <a:endParaRPr b="0" i="0" u="none" strike="noStrike" cap="none" dirty="0">
              <a:solidFill>
                <a:schemeClr val="dk1"/>
              </a:solidFill>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F731F-C093-47BF-94DA-2D9BDE7D4CB0}"/>
              </a:ext>
            </a:extLst>
          </p:cNvPr>
          <p:cNvSpPr>
            <a:spLocks noGrp="1"/>
          </p:cNvSpPr>
          <p:nvPr>
            <p:ph type="title"/>
          </p:nvPr>
        </p:nvSpPr>
        <p:spPr/>
        <p:txBody>
          <a:bodyPr/>
          <a:lstStyle/>
          <a:p>
            <a:r>
              <a:rPr lang="en-US" dirty="0"/>
              <a:t> </a:t>
            </a:r>
          </a:p>
        </p:txBody>
      </p:sp>
      <p:graphicFrame>
        <p:nvGraphicFramePr>
          <p:cNvPr id="4" name="Content Placeholder 3">
            <a:extLst>
              <a:ext uri="{FF2B5EF4-FFF2-40B4-BE49-F238E27FC236}">
                <a16:creationId xmlns:a16="http://schemas.microsoft.com/office/drawing/2014/main" id="{ABA2AF46-2DB9-4D3B-AD57-68BF7DD13B4B}"/>
              </a:ext>
            </a:extLst>
          </p:cNvPr>
          <p:cNvGraphicFramePr>
            <a:graphicFrameLocks noGrp="1"/>
          </p:cNvGraphicFramePr>
          <p:nvPr>
            <p:ph idx="1"/>
            <p:extLst>
              <p:ext uri="{D42A27DB-BD31-4B8C-83A1-F6EECF244321}">
                <p14:modId xmlns:p14="http://schemas.microsoft.com/office/powerpoint/2010/main" val="1508867819"/>
              </p:ext>
            </p:extLst>
          </p:nvPr>
        </p:nvGraphicFramePr>
        <p:xfrm>
          <a:off x="0" y="0"/>
          <a:ext cx="0" cy="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775666624"/>
                    </a:ext>
                  </a:extLst>
                </a:gridCol>
                <a:gridCol w="208280">
                  <a:extLst>
                    <a:ext uri="{9D8B030D-6E8A-4147-A177-3AD203B41FA5}">
                      <a16:colId xmlns:a16="http://schemas.microsoft.com/office/drawing/2014/main" val="3653735568"/>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41223857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567800206"/>
                  </a:ext>
                </a:extLst>
              </a:tr>
            </a:tbl>
          </a:graphicData>
        </a:graphic>
      </p:graphicFrame>
      <p:graphicFrame>
        <p:nvGraphicFramePr>
          <p:cNvPr id="5" name="Table 4">
            <a:extLst>
              <a:ext uri="{FF2B5EF4-FFF2-40B4-BE49-F238E27FC236}">
                <a16:creationId xmlns:a16="http://schemas.microsoft.com/office/drawing/2014/main" id="{FA6AD7B0-1393-4055-BAB5-2567703C6A05}"/>
              </a:ext>
            </a:extLst>
          </p:cNvPr>
          <p:cNvGraphicFramePr>
            <a:graphicFrameLocks noGrp="1"/>
          </p:cNvGraphicFramePr>
          <p:nvPr>
            <p:extLst>
              <p:ext uri="{D42A27DB-BD31-4B8C-83A1-F6EECF244321}">
                <p14:modId xmlns:p14="http://schemas.microsoft.com/office/powerpoint/2010/main" val="373639652"/>
              </p:ext>
            </p:extLst>
          </p:nvPr>
        </p:nvGraphicFramePr>
        <p:xfrm>
          <a:off x="45720" y="342900"/>
          <a:ext cx="12024360" cy="5634990"/>
        </p:xfrm>
        <a:graphic>
          <a:graphicData uri="http://schemas.openxmlformats.org/drawingml/2006/table">
            <a:tbl>
              <a:tblPr firstRow="1" bandRow="1">
                <a:tableStyleId>{5C22544A-7EE6-4342-B048-85BDC9FD1C3A}</a:tableStyleId>
              </a:tblPr>
              <a:tblGrid>
                <a:gridCol w="2445745">
                  <a:extLst>
                    <a:ext uri="{9D8B030D-6E8A-4147-A177-3AD203B41FA5}">
                      <a16:colId xmlns:a16="http://schemas.microsoft.com/office/drawing/2014/main" val="2344950280"/>
                    </a:ext>
                  </a:extLst>
                </a:gridCol>
                <a:gridCol w="9578615">
                  <a:extLst>
                    <a:ext uri="{9D8B030D-6E8A-4147-A177-3AD203B41FA5}">
                      <a16:colId xmlns:a16="http://schemas.microsoft.com/office/drawing/2014/main" val="3476052225"/>
                    </a:ext>
                  </a:extLst>
                </a:gridCol>
              </a:tblGrid>
              <a:tr h="1188720">
                <a:tc>
                  <a:txBody>
                    <a:bodyPr/>
                    <a:lstStyle/>
                    <a:p>
                      <a:pPr algn="ctr"/>
                      <a:r>
                        <a:rPr lang="en-US" sz="2800" dirty="0">
                          <a:latin typeface="Calibri" panose="020F0502020204030204" pitchFamily="34" charset="0"/>
                          <a:cs typeface="Calibri" panose="020F0502020204030204" pitchFamily="34" charset="0"/>
                        </a:rPr>
                        <a:t>Expectations &amp; Situations</a:t>
                      </a:r>
                    </a:p>
                  </a:txBody>
                  <a:tcPr anchor="ctr"/>
                </a:tc>
                <a:tc>
                  <a:txBody>
                    <a:bodyPr/>
                    <a:lstStyle/>
                    <a:p>
                      <a:r>
                        <a:rPr lang="en-US" sz="3000" dirty="0">
                          <a:latin typeface="Calibri" panose="020F0502020204030204" pitchFamily="34" charset="0"/>
                          <a:cs typeface="Calibri" panose="020F0502020204030204" pitchFamily="34" charset="0"/>
                        </a:rPr>
                        <a:t>Materials</a:t>
                      </a:r>
                    </a:p>
                  </a:txBody>
                  <a:tcPr anchor="ctr"/>
                </a:tc>
                <a:extLst>
                  <a:ext uri="{0D108BD9-81ED-4DB2-BD59-A6C34878D82A}">
                    <a16:rowId xmlns:a16="http://schemas.microsoft.com/office/drawing/2014/main" val="2846467222"/>
                  </a:ext>
                </a:extLst>
              </a:tr>
              <a:tr h="1934488">
                <a:tc>
                  <a:txBody>
                    <a:bodyPr/>
                    <a:lstStyle/>
                    <a:p>
                      <a:pPr algn="ctr"/>
                      <a:r>
                        <a:rPr lang="en-US" sz="2800" dirty="0">
                          <a:latin typeface="Calibri" panose="020F0502020204030204" pitchFamily="34" charset="0"/>
                          <a:cs typeface="Calibri" panose="020F0502020204030204" pitchFamily="34" charset="0"/>
                        </a:rPr>
                        <a:t>Ready</a:t>
                      </a:r>
                    </a:p>
                  </a:txBody>
                  <a:tcPr anchor="ctr"/>
                </a:tc>
                <a:tc>
                  <a:txBody>
                    <a:bodyPr/>
                    <a:lstStyle/>
                    <a:p>
                      <a:r>
                        <a:rPr lang="en-US" sz="2800" dirty="0">
                          <a:latin typeface="Calibri" panose="020F0502020204030204" pitchFamily="34" charset="0"/>
                          <a:cs typeface="Calibri" panose="020F0502020204030204" pitchFamily="34" charset="0"/>
                        </a:rPr>
                        <a:t>I will have with me everyday:</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My planner</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My pencil &amp; pen</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My notebook</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My textbook</a:t>
                      </a:r>
                    </a:p>
                  </a:txBody>
                  <a:tcPr anchor="ctr"/>
                </a:tc>
                <a:extLst>
                  <a:ext uri="{0D108BD9-81ED-4DB2-BD59-A6C34878D82A}">
                    <a16:rowId xmlns:a16="http://schemas.microsoft.com/office/drawing/2014/main" val="2715156133"/>
                  </a:ext>
                </a:extLst>
              </a:tr>
              <a:tr h="1078230">
                <a:tc>
                  <a:txBody>
                    <a:bodyPr/>
                    <a:lstStyle/>
                    <a:p>
                      <a:pPr algn="ctr"/>
                      <a:r>
                        <a:rPr lang="en-US" sz="2800" dirty="0">
                          <a:latin typeface="Calibri" panose="020F0502020204030204" pitchFamily="34" charset="0"/>
                          <a:cs typeface="Calibri" panose="020F0502020204030204" pitchFamily="34" charset="0"/>
                        </a:rPr>
                        <a:t>Responsible</a:t>
                      </a:r>
                    </a:p>
                  </a:txBody>
                  <a:tcPr anchor="ctr"/>
                </a:tc>
                <a:tc>
                  <a:txBody>
                    <a:bodyPr/>
                    <a:lstStyle/>
                    <a:p>
                      <a:r>
                        <a:rPr lang="en-US" sz="2800" dirty="0">
                          <a:latin typeface="Calibri" panose="020F0502020204030204" pitchFamily="34" charset="0"/>
                          <a:cs typeface="Calibri" panose="020F0502020204030204" pitchFamily="34" charset="0"/>
                        </a:rPr>
                        <a:t>If I forget a required item, I will borrow from a classmate or inform my teacher immediately.</a:t>
                      </a:r>
                    </a:p>
                  </a:txBody>
                  <a:tcPr anchor="ctr"/>
                </a:tc>
                <a:extLst>
                  <a:ext uri="{0D108BD9-81ED-4DB2-BD59-A6C34878D82A}">
                    <a16:rowId xmlns:a16="http://schemas.microsoft.com/office/drawing/2014/main" val="2120730973"/>
                  </a:ext>
                </a:extLst>
              </a:tr>
              <a:tr h="1143000">
                <a:tc>
                  <a:txBody>
                    <a:bodyPr/>
                    <a:lstStyle/>
                    <a:p>
                      <a:pPr algn="ctr"/>
                      <a:r>
                        <a:rPr lang="en-US" sz="2800" dirty="0">
                          <a:latin typeface="Calibri" panose="020F0502020204030204" pitchFamily="34" charset="0"/>
                          <a:cs typeface="Calibri" panose="020F0502020204030204" pitchFamily="34" charset="0"/>
                        </a:rPr>
                        <a:t>Respectful</a:t>
                      </a:r>
                    </a:p>
                  </a:txBody>
                  <a:tcPr anchor="ctr"/>
                </a:tc>
                <a:tc>
                  <a:txBody>
                    <a:bodyPr/>
                    <a:lstStyle/>
                    <a:p>
                      <a:r>
                        <a:rPr lang="en-US" sz="2800" dirty="0">
                          <a:latin typeface="Calibri" panose="020F0502020204030204" pitchFamily="34" charset="0"/>
                          <a:cs typeface="Calibri" panose="020F0502020204030204" pitchFamily="34" charset="0"/>
                        </a:rPr>
                        <a:t>I will put things back where they belong.</a:t>
                      </a:r>
                    </a:p>
                    <a:p>
                      <a:r>
                        <a:rPr lang="en-US" sz="2800" dirty="0">
                          <a:latin typeface="Calibri" panose="020F0502020204030204" pitchFamily="34" charset="0"/>
                          <a:cs typeface="Calibri" panose="020F0502020204030204" pitchFamily="34" charset="0"/>
                        </a:rPr>
                        <a:t>I will take care of everyone’s materials. </a:t>
                      </a:r>
                    </a:p>
                  </a:txBody>
                  <a:tcPr anchor="ctr"/>
                </a:tc>
                <a:extLst>
                  <a:ext uri="{0D108BD9-81ED-4DB2-BD59-A6C34878D82A}">
                    <a16:rowId xmlns:a16="http://schemas.microsoft.com/office/drawing/2014/main" val="1982261029"/>
                  </a:ext>
                </a:extLst>
              </a:tr>
            </a:tbl>
          </a:graphicData>
        </a:graphic>
      </p:graphicFrame>
    </p:spTree>
    <p:extLst>
      <p:ext uri="{BB962C8B-B14F-4D97-AF65-F5344CB8AC3E}">
        <p14:creationId xmlns:p14="http://schemas.microsoft.com/office/powerpoint/2010/main" val="79952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F731F-C093-47BF-94DA-2D9BDE7D4CB0}"/>
              </a:ext>
            </a:extLst>
          </p:cNvPr>
          <p:cNvSpPr>
            <a:spLocks noGrp="1"/>
          </p:cNvSpPr>
          <p:nvPr>
            <p:ph type="title"/>
          </p:nvPr>
        </p:nvSpPr>
        <p:spPr/>
        <p:txBody>
          <a:bodyPr/>
          <a:lstStyle/>
          <a:p>
            <a:r>
              <a:rPr lang="en-US" dirty="0"/>
              <a:t> </a:t>
            </a:r>
          </a:p>
        </p:txBody>
      </p:sp>
      <p:graphicFrame>
        <p:nvGraphicFramePr>
          <p:cNvPr id="4" name="Content Placeholder 3">
            <a:extLst>
              <a:ext uri="{FF2B5EF4-FFF2-40B4-BE49-F238E27FC236}">
                <a16:creationId xmlns:a16="http://schemas.microsoft.com/office/drawing/2014/main" id="{ABA2AF46-2DB9-4D3B-AD57-68BF7DD13B4B}"/>
              </a:ext>
            </a:extLst>
          </p:cNvPr>
          <p:cNvGraphicFramePr>
            <a:graphicFrameLocks noGrp="1"/>
          </p:cNvGraphicFramePr>
          <p:nvPr>
            <p:ph idx="1"/>
          </p:nvPr>
        </p:nvGraphicFramePr>
        <p:xfrm>
          <a:off x="0" y="0"/>
          <a:ext cx="0" cy="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775666624"/>
                    </a:ext>
                  </a:extLst>
                </a:gridCol>
                <a:gridCol w="208280">
                  <a:extLst>
                    <a:ext uri="{9D8B030D-6E8A-4147-A177-3AD203B41FA5}">
                      <a16:colId xmlns:a16="http://schemas.microsoft.com/office/drawing/2014/main" val="3653735568"/>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41223857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567800206"/>
                  </a:ext>
                </a:extLst>
              </a:tr>
            </a:tbl>
          </a:graphicData>
        </a:graphic>
      </p:graphicFrame>
      <p:graphicFrame>
        <p:nvGraphicFramePr>
          <p:cNvPr id="5" name="Table 4">
            <a:extLst>
              <a:ext uri="{FF2B5EF4-FFF2-40B4-BE49-F238E27FC236}">
                <a16:creationId xmlns:a16="http://schemas.microsoft.com/office/drawing/2014/main" id="{FA6AD7B0-1393-4055-BAB5-2567703C6A05}"/>
              </a:ext>
            </a:extLst>
          </p:cNvPr>
          <p:cNvGraphicFramePr>
            <a:graphicFrameLocks noGrp="1"/>
          </p:cNvGraphicFramePr>
          <p:nvPr>
            <p:extLst>
              <p:ext uri="{D42A27DB-BD31-4B8C-83A1-F6EECF244321}">
                <p14:modId xmlns:p14="http://schemas.microsoft.com/office/powerpoint/2010/main" val="802160411"/>
              </p:ext>
            </p:extLst>
          </p:nvPr>
        </p:nvGraphicFramePr>
        <p:xfrm>
          <a:off x="34290" y="342900"/>
          <a:ext cx="12070080" cy="5684520"/>
        </p:xfrm>
        <a:graphic>
          <a:graphicData uri="http://schemas.openxmlformats.org/drawingml/2006/table">
            <a:tbl>
              <a:tblPr firstRow="1" bandRow="1">
                <a:tableStyleId>{5C22544A-7EE6-4342-B048-85BDC9FD1C3A}</a:tableStyleId>
              </a:tblPr>
              <a:tblGrid>
                <a:gridCol w="2423711">
                  <a:extLst>
                    <a:ext uri="{9D8B030D-6E8A-4147-A177-3AD203B41FA5}">
                      <a16:colId xmlns:a16="http://schemas.microsoft.com/office/drawing/2014/main" val="2344950280"/>
                    </a:ext>
                  </a:extLst>
                </a:gridCol>
                <a:gridCol w="9646369">
                  <a:extLst>
                    <a:ext uri="{9D8B030D-6E8A-4147-A177-3AD203B41FA5}">
                      <a16:colId xmlns:a16="http://schemas.microsoft.com/office/drawing/2014/main" val="3476052225"/>
                    </a:ext>
                  </a:extLst>
                </a:gridCol>
              </a:tblGrid>
              <a:tr h="1062990">
                <a:tc>
                  <a:txBody>
                    <a:bodyPr/>
                    <a:lstStyle/>
                    <a:p>
                      <a:pPr algn="ctr"/>
                      <a:r>
                        <a:rPr lang="en-US" sz="2800" dirty="0">
                          <a:latin typeface="Calibri" panose="020F0502020204030204" pitchFamily="34" charset="0"/>
                          <a:cs typeface="Calibri" panose="020F0502020204030204" pitchFamily="34" charset="0"/>
                        </a:rPr>
                        <a:t>Expectations &amp; Situations</a:t>
                      </a:r>
                    </a:p>
                  </a:txBody>
                  <a:tcPr anchor="ctr"/>
                </a:tc>
                <a:tc>
                  <a:txBody>
                    <a:bodyPr/>
                    <a:lstStyle/>
                    <a:p>
                      <a:r>
                        <a:rPr lang="en-US" sz="3000" dirty="0">
                          <a:latin typeface="Calibri" panose="020F0502020204030204" pitchFamily="34" charset="0"/>
                          <a:cs typeface="Calibri" panose="020F0502020204030204" pitchFamily="34" charset="0"/>
                        </a:rPr>
                        <a:t>Individual Work Time</a:t>
                      </a:r>
                    </a:p>
                  </a:txBody>
                  <a:tcPr anchor="ctr"/>
                </a:tc>
                <a:extLst>
                  <a:ext uri="{0D108BD9-81ED-4DB2-BD59-A6C34878D82A}">
                    <a16:rowId xmlns:a16="http://schemas.microsoft.com/office/drawing/2014/main" val="2846467222"/>
                  </a:ext>
                </a:extLst>
              </a:tr>
              <a:tr h="1211580">
                <a:tc>
                  <a:txBody>
                    <a:bodyPr/>
                    <a:lstStyle/>
                    <a:p>
                      <a:pPr algn="ctr"/>
                      <a:r>
                        <a:rPr lang="en-US" sz="2800" dirty="0">
                          <a:latin typeface="Calibri" panose="020F0502020204030204" pitchFamily="34" charset="0"/>
                          <a:cs typeface="Calibri" panose="020F0502020204030204" pitchFamily="34" charset="0"/>
                        </a:rPr>
                        <a:t>Ready</a:t>
                      </a:r>
                    </a:p>
                  </a:txBody>
                  <a:tcPr anchor="ctr"/>
                </a:tc>
                <a:tc>
                  <a:txBody>
                    <a:bodyPr/>
                    <a:lstStyle/>
                    <a:p>
                      <a:r>
                        <a:rPr lang="en-US" sz="2800" dirty="0">
                          <a:latin typeface="Calibri" panose="020F0502020204030204" pitchFamily="34" charset="0"/>
                          <a:cs typeface="Calibri" panose="020F0502020204030204" pitchFamily="34" charset="0"/>
                        </a:rPr>
                        <a:t>I will get what I need and begin working immediately.</a:t>
                      </a:r>
                    </a:p>
                  </a:txBody>
                  <a:tcPr anchor="ctr"/>
                </a:tc>
                <a:extLst>
                  <a:ext uri="{0D108BD9-81ED-4DB2-BD59-A6C34878D82A}">
                    <a16:rowId xmlns:a16="http://schemas.microsoft.com/office/drawing/2014/main" val="2715156133"/>
                  </a:ext>
                </a:extLst>
              </a:tr>
              <a:tr h="1611630">
                <a:tc>
                  <a:txBody>
                    <a:bodyPr/>
                    <a:lstStyle/>
                    <a:p>
                      <a:pPr algn="ctr"/>
                      <a:r>
                        <a:rPr lang="en-US" sz="2800" dirty="0">
                          <a:latin typeface="Calibri" panose="020F0502020204030204" pitchFamily="34" charset="0"/>
                          <a:cs typeface="Calibri" panose="020F0502020204030204" pitchFamily="34" charset="0"/>
                        </a:rPr>
                        <a:t>Responsible</a:t>
                      </a:r>
                    </a:p>
                  </a:txBody>
                  <a:tcPr anchor="ctr"/>
                </a:tc>
                <a:tc>
                  <a:txBody>
                    <a:bodyPr/>
                    <a:lstStyle/>
                    <a:p>
                      <a:r>
                        <a:rPr lang="en-US" sz="2800" dirty="0">
                          <a:latin typeface="Calibri" panose="020F0502020204030204" pitchFamily="34" charset="0"/>
                          <a:cs typeface="Calibri" panose="020F0502020204030204" pitchFamily="34" charset="0"/>
                        </a:rPr>
                        <a:t>I will always put forth my best effort.  </a:t>
                      </a:r>
                    </a:p>
                    <a:p>
                      <a:r>
                        <a:rPr lang="en-US" sz="2800" dirty="0">
                          <a:latin typeface="Calibri" panose="020F0502020204030204" pitchFamily="34" charset="0"/>
                          <a:cs typeface="Calibri" panose="020F0502020204030204" pitchFamily="34" charset="0"/>
                        </a:rPr>
                        <a:t>I will ask for help when needed.</a:t>
                      </a:r>
                    </a:p>
                    <a:p>
                      <a:r>
                        <a:rPr lang="en-US" sz="2800" dirty="0">
                          <a:latin typeface="Calibri" panose="020F0502020204030204" pitchFamily="34" charset="0"/>
                          <a:cs typeface="Calibri" panose="020F0502020204030204" pitchFamily="34" charset="0"/>
                        </a:rPr>
                        <a:t>I will use my time wisely. </a:t>
                      </a:r>
                    </a:p>
                  </a:txBody>
                  <a:tcPr anchor="ctr"/>
                </a:tc>
                <a:extLst>
                  <a:ext uri="{0D108BD9-81ED-4DB2-BD59-A6C34878D82A}">
                    <a16:rowId xmlns:a16="http://schemas.microsoft.com/office/drawing/2014/main" val="2120730973"/>
                  </a:ext>
                </a:extLst>
              </a:tr>
              <a:tr h="1714500">
                <a:tc>
                  <a:txBody>
                    <a:bodyPr/>
                    <a:lstStyle/>
                    <a:p>
                      <a:pPr algn="ctr"/>
                      <a:r>
                        <a:rPr lang="en-US" sz="2800" dirty="0">
                          <a:latin typeface="Calibri" panose="020F0502020204030204" pitchFamily="34" charset="0"/>
                          <a:cs typeface="Calibri" panose="020F0502020204030204" pitchFamily="34" charset="0"/>
                        </a:rPr>
                        <a:t>Respectful</a:t>
                      </a:r>
                    </a:p>
                  </a:txBody>
                  <a:tcPr anchor="ctr"/>
                </a:tc>
                <a:tc>
                  <a:txBody>
                    <a:bodyPr/>
                    <a:lstStyle/>
                    <a:p>
                      <a:r>
                        <a:rPr lang="en-US" sz="2800" dirty="0">
                          <a:latin typeface="Calibri" panose="020F0502020204030204" pitchFamily="34" charset="0"/>
                          <a:cs typeface="Calibri" panose="020F0502020204030204" pitchFamily="34" charset="0"/>
                        </a:rPr>
                        <a:t>I will allow others to work.</a:t>
                      </a:r>
                    </a:p>
                    <a:p>
                      <a:r>
                        <a:rPr lang="en-US" sz="2800" dirty="0">
                          <a:latin typeface="Calibri" panose="020F0502020204030204" pitchFamily="34" charset="0"/>
                          <a:cs typeface="Calibri" panose="020F0502020204030204" pitchFamily="34" charset="0"/>
                        </a:rPr>
                        <a:t>I will work at my own pace.</a:t>
                      </a:r>
                    </a:p>
                    <a:p>
                      <a:r>
                        <a:rPr lang="en-US" sz="2800" dirty="0">
                          <a:latin typeface="Calibri" panose="020F0502020204030204" pitchFamily="34" charset="0"/>
                          <a:cs typeface="Calibri" panose="020F0502020204030204" pitchFamily="34" charset="0"/>
                        </a:rPr>
                        <a:t>I will take pride in my work.</a:t>
                      </a:r>
                    </a:p>
                    <a:p>
                      <a:r>
                        <a:rPr lang="en-US" sz="2800" dirty="0">
                          <a:latin typeface="Calibri" panose="020F0502020204030204" pitchFamily="34" charset="0"/>
                          <a:cs typeface="Calibri" panose="020F0502020204030204" pitchFamily="34" charset="0"/>
                        </a:rPr>
                        <a:t>I will do my work neatly.</a:t>
                      </a:r>
                    </a:p>
                  </a:txBody>
                  <a:tcPr anchor="ctr"/>
                </a:tc>
                <a:extLst>
                  <a:ext uri="{0D108BD9-81ED-4DB2-BD59-A6C34878D82A}">
                    <a16:rowId xmlns:a16="http://schemas.microsoft.com/office/drawing/2014/main" val="1982261029"/>
                  </a:ext>
                </a:extLst>
              </a:tr>
            </a:tbl>
          </a:graphicData>
        </a:graphic>
      </p:graphicFrame>
    </p:spTree>
    <p:extLst>
      <p:ext uri="{BB962C8B-B14F-4D97-AF65-F5344CB8AC3E}">
        <p14:creationId xmlns:p14="http://schemas.microsoft.com/office/powerpoint/2010/main" val="3164560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F731F-C093-47BF-94DA-2D9BDE7D4CB0}"/>
              </a:ext>
            </a:extLst>
          </p:cNvPr>
          <p:cNvSpPr>
            <a:spLocks noGrp="1"/>
          </p:cNvSpPr>
          <p:nvPr>
            <p:ph type="title"/>
          </p:nvPr>
        </p:nvSpPr>
        <p:spPr/>
        <p:txBody>
          <a:bodyPr/>
          <a:lstStyle/>
          <a:p>
            <a:r>
              <a:rPr lang="en-US" dirty="0"/>
              <a:t> </a:t>
            </a:r>
          </a:p>
        </p:txBody>
      </p:sp>
      <p:graphicFrame>
        <p:nvGraphicFramePr>
          <p:cNvPr id="4" name="Content Placeholder 3">
            <a:extLst>
              <a:ext uri="{FF2B5EF4-FFF2-40B4-BE49-F238E27FC236}">
                <a16:creationId xmlns:a16="http://schemas.microsoft.com/office/drawing/2014/main" id="{ABA2AF46-2DB9-4D3B-AD57-68BF7DD13B4B}"/>
              </a:ext>
            </a:extLst>
          </p:cNvPr>
          <p:cNvGraphicFramePr>
            <a:graphicFrameLocks noGrp="1"/>
          </p:cNvGraphicFramePr>
          <p:nvPr>
            <p:ph idx="1"/>
          </p:nvPr>
        </p:nvGraphicFramePr>
        <p:xfrm>
          <a:off x="0" y="0"/>
          <a:ext cx="0" cy="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775666624"/>
                    </a:ext>
                  </a:extLst>
                </a:gridCol>
                <a:gridCol w="208280">
                  <a:extLst>
                    <a:ext uri="{9D8B030D-6E8A-4147-A177-3AD203B41FA5}">
                      <a16:colId xmlns:a16="http://schemas.microsoft.com/office/drawing/2014/main" val="3653735568"/>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41223857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567800206"/>
                  </a:ext>
                </a:extLst>
              </a:tr>
            </a:tbl>
          </a:graphicData>
        </a:graphic>
      </p:graphicFrame>
      <p:graphicFrame>
        <p:nvGraphicFramePr>
          <p:cNvPr id="5" name="Table 4">
            <a:extLst>
              <a:ext uri="{FF2B5EF4-FFF2-40B4-BE49-F238E27FC236}">
                <a16:creationId xmlns:a16="http://schemas.microsoft.com/office/drawing/2014/main" id="{FA6AD7B0-1393-4055-BAB5-2567703C6A05}"/>
              </a:ext>
            </a:extLst>
          </p:cNvPr>
          <p:cNvGraphicFramePr>
            <a:graphicFrameLocks noGrp="1"/>
          </p:cNvGraphicFramePr>
          <p:nvPr>
            <p:extLst>
              <p:ext uri="{D42A27DB-BD31-4B8C-83A1-F6EECF244321}">
                <p14:modId xmlns:p14="http://schemas.microsoft.com/office/powerpoint/2010/main" val="1523215831"/>
              </p:ext>
            </p:extLst>
          </p:nvPr>
        </p:nvGraphicFramePr>
        <p:xfrm>
          <a:off x="80010" y="354330"/>
          <a:ext cx="12001500" cy="5623560"/>
        </p:xfrm>
        <a:graphic>
          <a:graphicData uri="http://schemas.openxmlformats.org/drawingml/2006/table">
            <a:tbl>
              <a:tblPr firstRow="1" bandRow="1">
                <a:tableStyleId>{5C22544A-7EE6-4342-B048-85BDC9FD1C3A}</a:tableStyleId>
              </a:tblPr>
              <a:tblGrid>
                <a:gridCol w="2511846">
                  <a:extLst>
                    <a:ext uri="{9D8B030D-6E8A-4147-A177-3AD203B41FA5}">
                      <a16:colId xmlns:a16="http://schemas.microsoft.com/office/drawing/2014/main" val="2344950280"/>
                    </a:ext>
                  </a:extLst>
                </a:gridCol>
                <a:gridCol w="9489654">
                  <a:extLst>
                    <a:ext uri="{9D8B030D-6E8A-4147-A177-3AD203B41FA5}">
                      <a16:colId xmlns:a16="http://schemas.microsoft.com/office/drawing/2014/main" val="3476052225"/>
                    </a:ext>
                  </a:extLst>
                </a:gridCol>
              </a:tblGrid>
              <a:tr h="1177290">
                <a:tc>
                  <a:txBody>
                    <a:bodyPr/>
                    <a:lstStyle/>
                    <a:p>
                      <a:pPr algn="ctr"/>
                      <a:r>
                        <a:rPr lang="en-US" sz="2800" dirty="0">
                          <a:latin typeface="Calibri" panose="020F0502020204030204" pitchFamily="34" charset="0"/>
                          <a:cs typeface="Calibri" panose="020F0502020204030204" pitchFamily="34" charset="0"/>
                        </a:rPr>
                        <a:t>Expectations &amp; Situations</a:t>
                      </a:r>
                    </a:p>
                  </a:txBody>
                  <a:tcPr anchor="ctr"/>
                </a:tc>
                <a:tc>
                  <a:txBody>
                    <a:bodyPr/>
                    <a:lstStyle/>
                    <a:p>
                      <a:r>
                        <a:rPr lang="en-US" sz="3000" dirty="0">
                          <a:latin typeface="Calibri" panose="020F0502020204030204" pitchFamily="34" charset="0"/>
                          <a:cs typeface="Calibri" panose="020F0502020204030204" pitchFamily="34" charset="0"/>
                        </a:rPr>
                        <a:t>Work Turn-In</a:t>
                      </a:r>
                    </a:p>
                  </a:txBody>
                  <a:tcPr anchor="ctr"/>
                </a:tc>
                <a:extLst>
                  <a:ext uri="{0D108BD9-81ED-4DB2-BD59-A6C34878D82A}">
                    <a16:rowId xmlns:a16="http://schemas.microsoft.com/office/drawing/2014/main" val="2846467222"/>
                  </a:ext>
                </a:extLst>
              </a:tr>
              <a:tr h="1497330">
                <a:tc>
                  <a:txBody>
                    <a:bodyPr/>
                    <a:lstStyle/>
                    <a:p>
                      <a:pPr algn="ctr"/>
                      <a:r>
                        <a:rPr lang="en-US" sz="2800" dirty="0">
                          <a:latin typeface="Calibri" panose="020F0502020204030204" pitchFamily="34" charset="0"/>
                          <a:cs typeface="Calibri" panose="020F0502020204030204" pitchFamily="34" charset="0"/>
                        </a:rPr>
                        <a:t>Ready</a:t>
                      </a:r>
                    </a:p>
                  </a:txBody>
                  <a:tcPr anchor="ctr"/>
                </a:tc>
                <a:tc>
                  <a:txBody>
                    <a:bodyPr/>
                    <a:lstStyle/>
                    <a:p>
                      <a:r>
                        <a:rPr lang="en-US" sz="2800" dirty="0">
                          <a:latin typeface="Calibri" panose="020F0502020204030204" pitchFamily="34" charset="0"/>
                          <a:cs typeface="Calibri" panose="020F0502020204030204" pitchFamily="34" charset="0"/>
                        </a:rPr>
                        <a:t>I will put my first name, last name, and class period on everything I turn in.</a:t>
                      </a:r>
                    </a:p>
                  </a:txBody>
                  <a:tcPr anchor="ctr"/>
                </a:tc>
                <a:extLst>
                  <a:ext uri="{0D108BD9-81ED-4DB2-BD59-A6C34878D82A}">
                    <a16:rowId xmlns:a16="http://schemas.microsoft.com/office/drawing/2014/main" val="2715156133"/>
                  </a:ext>
                </a:extLst>
              </a:tr>
              <a:tr h="1543050">
                <a:tc>
                  <a:txBody>
                    <a:bodyPr/>
                    <a:lstStyle/>
                    <a:p>
                      <a:pPr algn="ctr"/>
                      <a:r>
                        <a:rPr lang="en-US" sz="2800" dirty="0">
                          <a:latin typeface="Calibri" panose="020F0502020204030204" pitchFamily="34" charset="0"/>
                          <a:cs typeface="Calibri" panose="020F0502020204030204" pitchFamily="34" charset="0"/>
                        </a:rPr>
                        <a:t>Responsible</a:t>
                      </a:r>
                    </a:p>
                  </a:txBody>
                  <a:tcPr anchor="ctr"/>
                </a:tc>
                <a:tc>
                  <a:txBody>
                    <a:bodyPr/>
                    <a:lstStyle/>
                    <a:p>
                      <a:r>
                        <a:rPr lang="en-US" sz="2800" dirty="0">
                          <a:latin typeface="Calibri" panose="020F0502020204030204" pitchFamily="34" charset="0"/>
                          <a:cs typeface="Calibri" panose="020F0502020204030204" pitchFamily="34" charset="0"/>
                        </a:rPr>
                        <a:t>I will turn in late work with a late sheet properly filled out.</a:t>
                      </a:r>
                    </a:p>
                  </a:txBody>
                  <a:tcPr anchor="ctr"/>
                </a:tc>
                <a:extLst>
                  <a:ext uri="{0D108BD9-81ED-4DB2-BD59-A6C34878D82A}">
                    <a16:rowId xmlns:a16="http://schemas.microsoft.com/office/drawing/2014/main" val="2120730973"/>
                  </a:ext>
                </a:extLst>
              </a:tr>
              <a:tr h="1405890">
                <a:tc>
                  <a:txBody>
                    <a:bodyPr/>
                    <a:lstStyle/>
                    <a:p>
                      <a:pPr algn="ctr"/>
                      <a:r>
                        <a:rPr lang="en-US" sz="2800" dirty="0">
                          <a:latin typeface="Calibri" panose="020F0502020204030204" pitchFamily="34" charset="0"/>
                          <a:cs typeface="Calibri" panose="020F0502020204030204" pitchFamily="34" charset="0"/>
                        </a:rPr>
                        <a:t>Respectful</a:t>
                      </a:r>
                    </a:p>
                  </a:txBody>
                  <a:tcPr anchor="ctr"/>
                </a:tc>
                <a:tc>
                  <a:txBody>
                    <a:bodyPr/>
                    <a:lstStyle/>
                    <a:p>
                      <a:r>
                        <a:rPr lang="en-US" sz="2800" dirty="0">
                          <a:latin typeface="Calibri" panose="020F0502020204030204" pitchFamily="34" charset="0"/>
                          <a:cs typeface="Calibri" panose="020F0502020204030204" pitchFamily="34" charset="0"/>
                        </a:rPr>
                        <a:t>I will neatly turn in work to the correct bin. </a:t>
                      </a:r>
                    </a:p>
                  </a:txBody>
                  <a:tcPr anchor="ctr"/>
                </a:tc>
                <a:extLst>
                  <a:ext uri="{0D108BD9-81ED-4DB2-BD59-A6C34878D82A}">
                    <a16:rowId xmlns:a16="http://schemas.microsoft.com/office/drawing/2014/main" val="1982261029"/>
                  </a:ext>
                </a:extLst>
              </a:tr>
            </a:tbl>
          </a:graphicData>
        </a:graphic>
      </p:graphicFrame>
    </p:spTree>
    <p:extLst>
      <p:ext uri="{BB962C8B-B14F-4D97-AF65-F5344CB8AC3E}">
        <p14:creationId xmlns:p14="http://schemas.microsoft.com/office/powerpoint/2010/main" val="1858894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a:xfrm>
            <a:off x="0" y="662940"/>
            <a:ext cx="12192000" cy="923700"/>
          </a:xfrm>
          <a:prstGeom prst="rect">
            <a:avLst/>
          </a:prstGeom>
          <a:noFill/>
          <a:ln>
            <a:noFill/>
          </a:ln>
        </p:spPr>
        <p:txBody>
          <a:bodyPr spcFirstLastPara="1" wrap="square" lIns="91425" tIns="45700" rIns="91425" bIns="45700" anchor="b" anchorCtr="0">
            <a:noAutofit/>
          </a:bodyPr>
          <a:lstStyle/>
          <a:p>
            <a:pPr marL="0" marR="0" lvl="0" indent="0" rtl="0">
              <a:lnSpc>
                <a:spcPct val="90000"/>
              </a:lnSpc>
              <a:spcBef>
                <a:spcPts val="0"/>
              </a:spcBef>
              <a:spcAft>
                <a:spcPts val="0"/>
              </a:spcAft>
              <a:buClr>
                <a:schemeClr val="dk1"/>
              </a:buClr>
              <a:buSzPts val="6000"/>
              <a:buFont typeface="Calibri"/>
              <a:buNone/>
            </a:pPr>
            <a:r>
              <a:rPr lang="en-US" sz="5400" dirty="0"/>
              <a:t> Routines </a:t>
            </a:r>
            <a:endParaRPr sz="5400" b="0" i="0" u="none" strike="noStrike" cap="none" dirty="0">
              <a:solidFill>
                <a:schemeClr val="dk1"/>
              </a:solidFill>
              <a:sym typeface="Calibri"/>
            </a:endParaRPr>
          </a:p>
        </p:txBody>
      </p:sp>
      <p:sp>
        <p:nvSpPr>
          <p:cNvPr id="144" name="Shape 144"/>
          <p:cNvSpPr txBox="1">
            <a:spLocks noGrp="1"/>
          </p:cNvSpPr>
          <p:nvPr>
            <p:ph type="body" idx="1"/>
          </p:nvPr>
        </p:nvSpPr>
        <p:spPr>
          <a:xfrm>
            <a:off x="640080" y="1917700"/>
            <a:ext cx="11440670" cy="3157220"/>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1000"/>
              </a:spcBef>
              <a:spcAft>
                <a:spcPts val="0"/>
              </a:spcAft>
              <a:buClr>
                <a:schemeClr val="dk1"/>
              </a:buClr>
              <a:buSzPct val="100000"/>
              <a:buFont typeface="Arial"/>
              <a:buChar char="•"/>
            </a:pPr>
            <a:r>
              <a:rPr lang="en-US" dirty="0"/>
              <a:t>Establish p</a:t>
            </a:r>
            <a:r>
              <a:rPr lang="en-US" b="0" i="0" u="none" strike="noStrike" cap="none" dirty="0">
                <a:solidFill>
                  <a:schemeClr val="dk1"/>
                </a:solidFill>
                <a:sym typeface="Calibri"/>
              </a:rPr>
              <a:t>redictable </a:t>
            </a:r>
            <a:r>
              <a:rPr lang="en-US" dirty="0"/>
              <a:t>routines</a:t>
            </a:r>
            <a:r>
              <a:rPr lang="en-US" b="0" i="0" u="none" strike="noStrike" cap="none" dirty="0">
                <a:solidFill>
                  <a:schemeClr val="dk1"/>
                </a:solidFill>
                <a:sym typeface="Calibri"/>
              </a:rPr>
              <a:t>.</a:t>
            </a:r>
          </a:p>
          <a:p>
            <a:pPr marL="457200" marR="0" lvl="0" indent="-457200" algn="l" rtl="0">
              <a:lnSpc>
                <a:spcPct val="90000"/>
              </a:lnSpc>
              <a:spcBef>
                <a:spcPts val="1000"/>
              </a:spcBef>
              <a:spcAft>
                <a:spcPts val="0"/>
              </a:spcAft>
              <a:buClr>
                <a:schemeClr val="dk1"/>
              </a:buClr>
              <a:buSzPct val="100000"/>
              <a:buFont typeface="Arial"/>
              <a:buChar char="•"/>
            </a:pPr>
            <a:r>
              <a:rPr lang="en-US" dirty="0"/>
              <a:t>Teach routines and procedures.</a:t>
            </a:r>
          </a:p>
          <a:p>
            <a:pPr marL="457200" marR="0" lvl="0" indent="-4572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Promote self-management.</a:t>
            </a:r>
          </a:p>
          <a:p>
            <a:pPr marL="457200" marR="0" lvl="0" indent="-4572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Identify problematic areas or times.</a:t>
            </a:r>
            <a:endParaRPr dirty="0"/>
          </a:p>
        </p:txBody>
      </p:sp>
      <p:pic>
        <p:nvPicPr>
          <p:cNvPr id="145" name="Shape 145"/>
          <p:cNvPicPr preferRelativeResize="0"/>
          <p:nvPr/>
        </p:nvPicPr>
        <p:blipFill rotWithShape="1">
          <a:blip r:embed="rId3">
            <a:alphaModFix/>
          </a:blip>
          <a:srcRect l="7955" t="5384" r="8738" b="7772"/>
          <a:stretch/>
        </p:blipFill>
        <p:spPr>
          <a:xfrm>
            <a:off x="8612321" y="1689031"/>
            <a:ext cx="2759769" cy="361455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91D85B-BFAF-4A81-9717-DA09BF366194}"/>
              </a:ext>
            </a:extLst>
          </p:cNvPr>
          <p:cNvSpPr>
            <a:spLocks noGrp="1"/>
          </p:cNvSpPr>
          <p:nvPr>
            <p:ph type="ctrTitle"/>
          </p:nvPr>
        </p:nvSpPr>
        <p:spPr>
          <a:xfrm>
            <a:off x="0" y="674370"/>
            <a:ext cx="12192000" cy="1554480"/>
          </a:xfrm>
        </p:spPr>
        <p:txBody>
          <a:bodyPr/>
          <a:lstStyle/>
          <a:p>
            <a:r>
              <a:rPr lang="en-US" sz="5400" dirty="0"/>
              <a:t>Classroom Procedures &amp; Routines </a:t>
            </a:r>
            <a:br>
              <a:rPr lang="en-US" sz="5400" dirty="0"/>
            </a:br>
            <a:r>
              <a:rPr lang="en-US" sz="5400" dirty="0"/>
              <a:t>Self-Assessment</a:t>
            </a:r>
          </a:p>
        </p:txBody>
      </p:sp>
      <p:sp>
        <p:nvSpPr>
          <p:cNvPr id="5" name="Text Placeholder 4">
            <a:extLst>
              <a:ext uri="{FF2B5EF4-FFF2-40B4-BE49-F238E27FC236}">
                <a16:creationId xmlns:a16="http://schemas.microsoft.com/office/drawing/2014/main" id="{422D03E9-A987-4357-B9D2-40B53CCD744E}"/>
              </a:ext>
            </a:extLst>
          </p:cNvPr>
          <p:cNvSpPr>
            <a:spLocks noGrp="1"/>
          </p:cNvSpPr>
          <p:nvPr>
            <p:ph type="body" idx="1"/>
          </p:nvPr>
        </p:nvSpPr>
        <p:spPr>
          <a:xfrm>
            <a:off x="502920" y="2331720"/>
            <a:ext cx="11258550" cy="3440430"/>
          </a:xfrm>
        </p:spPr>
        <p:txBody>
          <a:bodyPr/>
          <a:lstStyle/>
          <a:p>
            <a:pPr>
              <a:buSzPct val="100000"/>
            </a:pPr>
            <a:r>
              <a:rPr lang="en-US" dirty="0"/>
              <a:t>What is your attention signal? When do you use it?</a:t>
            </a:r>
          </a:p>
          <a:p>
            <a:pPr>
              <a:buSzPct val="100000"/>
            </a:pPr>
            <a:r>
              <a:rPr lang="en-US" dirty="0"/>
              <a:t>What is the procedure/routine for entering/exiting the classroom?</a:t>
            </a:r>
          </a:p>
          <a:p>
            <a:pPr>
              <a:buSzPct val="100000"/>
            </a:pPr>
            <a:r>
              <a:rPr lang="en-US" dirty="0"/>
              <a:t>What is the procedure/routine for personal belongings (e.g. hats, coats)?</a:t>
            </a:r>
          </a:p>
          <a:p>
            <a:pPr>
              <a:buSzPct val="100000"/>
            </a:pPr>
            <a:r>
              <a:rPr lang="en-US" dirty="0"/>
              <a:t>What is the procedure/routine for obtaining materials/supplies?</a:t>
            </a:r>
          </a:p>
          <a:p>
            <a:pPr>
              <a:buSzPct val="100000"/>
            </a:pPr>
            <a:r>
              <a:rPr lang="en-US" dirty="0"/>
              <a:t>What is the procedure/routine for the start of class?</a:t>
            </a:r>
          </a:p>
          <a:p>
            <a:pPr>
              <a:buSzPct val="100000"/>
            </a:pPr>
            <a:r>
              <a:rPr lang="en-US" dirty="0"/>
              <a:t>What is the procedure/routine to gain assistance?</a:t>
            </a:r>
          </a:p>
        </p:txBody>
      </p:sp>
    </p:spTree>
    <p:extLst>
      <p:ext uri="{BB962C8B-B14F-4D97-AF65-F5344CB8AC3E}">
        <p14:creationId xmlns:p14="http://schemas.microsoft.com/office/powerpoint/2010/main" val="400177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D376C3-B8C8-4853-B2F4-4F2C676CB223}"/>
              </a:ext>
            </a:extLst>
          </p:cNvPr>
          <p:cNvGraphicFramePr>
            <a:graphicFrameLocks noGrp="1"/>
          </p:cNvGraphicFramePr>
          <p:nvPr>
            <p:extLst>
              <p:ext uri="{D42A27DB-BD31-4B8C-83A1-F6EECF244321}">
                <p14:modId xmlns:p14="http://schemas.microsoft.com/office/powerpoint/2010/main" val="4007475215"/>
              </p:ext>
            </p:extLst>
          </p:nvPr>
        </p:nvGraphicFramePr>
        <p:xfrm>
          <a:off x="298912" y="2196638"/>
          <a:ext cx="11594175" cy="3826972"/>
        </p:xfrm>
        <a:graphic>
          <a:graphicData uri="http://schemas.openxmlformats.org/drawingml/2006/table">
            <a:tbl>
              <a:tblPr firstRow="1" bandRow="1">
                <a:tableStyleId>{5C22544A-7EE6-4342-B048-85BDC9FD1C3A}</a:tableStyleId>
              </a:tblPr>
              <a:tblGrid>
                <a:gridCol w="11594175">
                  <a:extLst>
                    <a:ext uri="{9D8B030D-6E8A-4147-A177-3AD203B41FA5}">
                      <a16:colId xmlns:a16="http://schemas.microsoft.com/office/drawing/2014/main" val="2248324213"/>
                    </a:ext>
                  </a:extLst>
                </a:gridCol>
              </a:tblGrid>
              <a:tr h="798022">
                <a:tc>
                  <a:txBody>
                    <a:bodyPr/>
                    <a:lstStyle/>
                    <a:p>
                      <a:pPr algn="ctr"/>
                      <a:r>
                        <a:rPr lang="en-US" sz="4000" dirty="0">
                          <a:latin typeface="Calibri" panose="020F0502020204030204" pitchFamily="34" charset="0"/>
                          <a:cs typeface="Calibri" panose="020F0502020204030204" pitchFamily="34" charset="0"/>
                        </a:rPr>
                        <a:t>Elementary</a:t>
                      </a:r>
                    </a:p>
                  </a:txBody>
                  <a:tcPr/>
                </a:tc>
                <a:extLst>
                  <a:ext uri="{0D108BD9-81ED-4DB2-BD59-A6C34878D82A}">
                    <a16:rowId xmlns:a16="http://schemas.microsoft.com/office/drawing/2014/main" val="1777423067"/>
                  </a:ext>
                </a:extLst>
              </a:tr>
              <a:tr h="3028950">
                <a:tc>
                  <a:txBody>
                    <a:bodyPr/>
                    <a:lstStyle/>
                    <a:p>
                      <a:pPr lvl="2"/>
                      <a:r>
                        <a:rPr lang="en-US" sz="2800" dirty="0">
                          <a:latin typeface="Calibri" panose="020F0502020204030204" pitchFamily="34" charset="0"/>
                          <a:cs typeface="Calibri" panose="020F0502020204030204" pitchFamily="34" charset="0"/>
                        </a:rPr>
                        <a:t>During the lesson I will…</a:t>
                      </a:r>
                    </a:p>
                    <a:p>
                      <a:pPr marL="571500" lvl="2" indent="-571500">
                        <a:buFont typeface="Arial" panose="020B0604020202020204" pitchFamily="34" charset="0"/>
                        <a:buChar char="•"/>
                      </a:pPr>
                      <a:r>
                        <a:rPr lang="en-US" sz="2600" dirty="0">
                          <a:latin typeface="Calibri" panose="020F0502020204030204" pitchFamily="34" charset="0"/>
                          <a:cs typeface="Calibri" panose="020F0502020204030204" pitchFamily="34" charset="0"/>
                        </a:rPr>
                        <a:t>Sit in a learning position.</a:t>
                      </a:r>
                    </a:p>
                    <a:p>
                      <a:pPr marL="571500" lvl="2" indent="-571500">
                        <a:buFont typeface="Arial" panose="020B0604020202020204" pitchFamily="34" charset="0"/>
                        <a:buChar char="•"/>
                      </a:pPr>
                      <a:r>
                        <a:rPr lang="en-US" sz="2600" dirty="0">
                          <a:latin typeface="Calibri" panose="020F0502020204030204" pitchFamily="34" charset="0"/>
                          <a:cs typeface="Calibri" panose="020F0502020204030204" pitchFamily="34" charset="0"/>
                        </a:rPr>
                        <a:t>Raise my hand for a turn to talk, if I have a question, or if I need help.</a:t>
                      </a:r>
                    </a:p>
                    <a:p>
                      <a:pPr marL="571500" lvl="2" indent="-571500">
                        <a:buFont typeface="Arial" panose="020B0604020202020204" pitchFamily="34" charset="0"/>
                        <a:buChar char="•"/>
                      </a:pPr>
                      <a:r>
                        <a:rPr lang="en-US" sz="2600" dirty="0">
                          <a:latin typeface="Calibri" panose="020F0502020204030204" pitchFamily="34" charset="0"/>
                          <a:cs typeface="Calibri" panose="020F0502020204030204" pitchFamily="34" charset="0"/>
                        </a:rPr>
                        <a:t>Wait for the teacher to come to me.</a:t>
                      </a:r>
                    </a:p>
                    <a:p>
                      <a:pPr marL="571500" lvl="2" indent="-571500">
                        <a:buFont typeface="Arial" panose="020B0604020202020204" pitchFamily="34" charset="0"/>
                        <a:buChar char="•"/>
                      </a:pPr>
                      <a:r>
                        <a:rPr lang="en-US" sz="2600" dirty="0">
                          <a:latin typeface="Calibri" panose="020F0502020204030204" pitchFamily="34" charset="0"/>
                          <a:cs typeface="Calibri" panose="020F0502020204030204" pitchFamily="34" charset="0"/>
                        </a:rPr>
                        <a:t>Finish all of my work.</a:t>
                      </a:r>
                    </a:p>
                    <a:p>
                      <a:pPr marL="571500" lvl="2" indent="-571500">
                        <a:buFont typeface="Arial" panose="020B0604020202020204" pitchFamily="34" charset="0"/>
                        <a:buChar char="•"/>
                      </a:pPr>
                      <a:r>
                        <a:rPr lang="en-US" sz="2600" dirty="0">
                          <a:latin typeface="Calibri" panose="020F0502020204030204" pitchFamily="34" charset="0"/>
                          <a:cs typeface="Calibri" panose="020F0502020204030204" pitchFamily="34" charset="0"/>
                        </a:rPr>
                        <a:t>Read my book if I finish my work early.</a:t>
                      </a:r>
                    </a:p>
                    <a:p>
                      <a:pPr marL="571500" lvl="2" indent="-571500">
                        <a:buFont typeface="Arial" panose="020B0604020202020204" pitchFamily="34" charset="0"/>
                        <a:buChar char="•"/>
                      </a:pPr>
                      <a:r>
                        <a:rPr lang="en-US" sz="2600" dirty="0">
                          <a:latin typeface="Calibri" panose="020F0502020204030204" pitchFamily="34" charset="0"/>
                          <a:cs typeface="Calibri" panose="020F0502020204030204" pitchFamily="34" charset="0"/>
                        </a:rPr>
                        <a:t>Take restroom or water breaks during independent time.</a:t>
                      </a:r>
                    </a:p>
                  </a:txBody>
                  <a:tcPr/>
                </a:tc>
                <a:extLst>
                  <a:ext uri="{0D108BD9-81ED-4DB2-BD59-A6C34878D82A}">
                    <a16:rowId xmlns:a16="http://schemas.microsoft.com/office/drawing/2014/main" val="1556738354"/>
                  </a:ext>
                </a:extLst>
              </a:tr>
            </a:tbl>
          </a:graphicData>
        </a:graphic>
      </p:graphicFrame>
      <p:sp>
        <p:nvSpPr>
          <p:cNvPr id="3" name="TextBox 2">
            <a:extLst>
              <a:ext uri="{FF2B5EF4-FFF2-40B4-BE49-F238E27FC236}">
                <a16:creationId xmlns:a16="http://schemas.microsoft.com/office/drawing/2014/main" id="{B856D33B-7699-4B47-A2BC-A3421358CC44}"/>
              </a:ext>
            </a:extLst>
          </p:cNvPr>
          <p:cNvSpPr txBox="1"/>
          <p:nvPr/>
        </p:nvSpPr>
        <p:spPr>
          <a:xfrm>
            <a:off x="0" y="602332"/>
            <a:ext cx="12192000" cy="1754326"/>
          </a:xfrm>
          <a:prstGeom prst="rect">
            <a:avLst/>
          </a:prstGeom>
          <a:noFill/>
        </p:spPr>
        <p:txBody>
          <a:bodyPr wrap="square" rtlCol="0">
            <a:spAutoFit/>
          </a:bodyPr>
          <a:lstStyle/>
          <a:p>
            <a:pPr algn="ctr"/>
            <a:r>
              <a:rPr lang="en-US" sz="5400" dirty="0">
                <a:latin typeface="Calibri" panose="020F0502020204030204" pitchFamily="34" charset="0"/>
                <a:cs typeface="Calibri" panose="020F0502020204030204" pitchFamily="34" charset="0"/>
              </a:rPr>
              <a:t>Elementary Proactive Predictable Environment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D376C3-B8C8-4853-B2F4-4F2C676CB223}"/>
              </a:ext>
            </a:extLst>
          </p:cNvPr>
          <p:cNvGraphicFramePr>
            <a:graphicFrameLocks noGrp="1"/>
          </p:cNvGraphicFramePr>
          <p:nvPr>
            <p:extLst>
              <p:ext uri="{D42A27DB-BD31-4B8C-83A1-F6EECF244321}">
                <p14:modId xmlns:p14="http://schemas.microsoft.com/office/powerpoint/2010/main" val="2901982085"/>
              </p:ext>
            </p:extLst>
          </p:nvPr>
        </p:nvGraphicFramePr>
        <p:xfrm>
          <a:off x="293816" y="2333798"/>
          <a:ext cx="11604367" cy="3645716"/>
        </p:xfrm>
        <a:graphic>
          <a:graphicData uri="http://schemas.openxmlformats.org/drawingml/2006/table">
            <a:tbl>
              <a:tblPr firstRow="1" bandRow="1">
                <a:tableStyleId>{5C22544A-7EE6-4342-B048-85BDC9FD1C3A}</a:tableStyleId>
              </a:tblPr>
              <a:tblGrid>
                <a:gridCol w="11604367">
                  <a:extLst>
                    <a:ext uri="{9D8B030D-6E8A-4147-A177-3AD203B41FA5}">
                      <a16:colId xmlns:a16="http://schemas.microsoft.com/office/drawing/2014/main" val="2248324213"/>
                    </a:ext>
                  </a:extLst>
                </a:gridCol>
              </a:tblGrid>
              <a:tr h="878032">
                <a:tc>
                  <a:txBody>
                    <a:bodyPr/>
                    <a:lstStyle/>
                    <a:p>
                      <a:pPr algn="ctr"/>
                      <a:r>
                        <a:rPr lang="en-US" sz="4000" dirty="0">
                          <a:latin typeface="Calibri" panose="020F0502020204030204" pitchFamily="34" charset="0"/>
                          <a:cs typeface="Calibri" panose="020F0502020204030204" pitchFamily="34" charset="0"/>
                        </a:rPr>
                        <a:t>Secondary</a:t>
                      </a:r>
                    </a:p>
                  </a:txBody>
                  <a:tcPr/>
                </a:tc>
                <a:extLst>
                  <a:ext uri="{0D108BD9-81ED-4DB2-BD59-A6C34878D82A}">
                    <a16:rowId xmlns:a16="http://schemas.microsoft.com/office/drawing/2014/main" val="1777423067"/>
                  </a:ext>
                </a:extLst>
              </a:tr>
              <a:tr h="2767684">
                <a:tc>
                  <a:txBody>
                    <a:bodyPr/>
                    <a:lstStyle/>
                    <a:p>
                      <a:r>
                        <a:rPr lang="en-US" sz="2800" dirty="0">
                          <a:latin typeface="Calibri" panose="020F0502020204030204" pitchFamily="34" charset="0"/>
                          <a:cs typeface="Calibri" panose="020F0502020204030204" pitchFamily="34" charset="0"/>
                        </a:rPr>
                        <a:t>During the lesson I will…</a:t>
                      </a:r>
                    </a:p>
                    <a:p>
                      <a:pPr marL="571500" indent="-571500">
                        <a:buFont typeface="Arial" panose="020B0604020202020204" pitchFamily="34" charset="0"/>
                        <a:buChar char="•"/>
                      </a:pPr>
                      <a:r>
                        <a:rPr lang="en-US" sz="2800" dirty="0">
                          <a:latin typeface="Calibri" panose="020F0502020204030204" pitchFamily="34" charset="0"/>
                          <a:cs typeface="Calibri" panose="020F0502020204030204" pitchFamily="34" charset="0"/>
                        </a:rPr>
                        <a:t>Prepare for discussion by reading the required assignments in advance.</a:t>
                      </a:r>
                    </a:p>
                    <a:p>
                      <a:pPr marL="571500" indent="-571500">
                        <a:buFont typeface="Arial" panose="020B0604020202020204" pitchFamily="34" charset="0"/>
                        <a:buChar char="•"/>
                      </a:pPr>
                      <a:r>
                        <a:rPr lang="en-US" sz="2800" dirty="0">
                          <a:latin typeface="Calibri" panose="020F0502020204030204" pitchFamily="34" charset="0"/>
                          <a:cs typeface="Calibri" panose="020F0502020204030204" pitchFamily="34" charset="0"/>
                        </a:rPr>
                        <a:t>Wait until the other person is finished speaking before I speak.</a:t>
                      </a:r>
                    </a:p>
                    <a:p>
                      <a:pPr marL="571500" indent="-571500">
                        <a:buFont typeface="Arial" panose="020B0604020202020204" pitchFamily="34" charset="0"/>
                        <a:buChar char="•"/>
                      </a:pPr>
                      <a:r>
                        <a:rPr lang="en-US" sz="2800" dirty="0">
                          <a:latin typeface="Calibri" panose="020F0502020204030204" pitchFamily="34" charset="0"/>
                          <a:cs typeface="Calibri" panose="020F0502020204030204" pitchFamily="34" charset="0"/>
                        </a:rPr>
                        <a:t>Stay on topic.</a:t>
                      </a:r>
                    </a:p>
                    <a:p>
                      <a:pPr marL="571500" indent="-571500">
                        <a:buFont typeface="Arial" panose="020B0604020202020204" pitchFamily="34" charset="0"/>
                        <a:buChar char="•"/>
                      </a:pPr>
                      <a:r>
                        <a:rPr lang="en-US" sz="2800" dirty="0">
                          <a:latin typeface="Calibri" panose="020F0502020204030204" pitchFamily="34" charset="0"/>
                          <a:cs typeface="Calibri" panose="020F0502020204030204" pitchFamily="34" charset="0"/>
                        </a:rPr>
                        <a:t>Respect others’ opinions and contributions.</a:t>
                      </a:r>
                    </a:p>
                    <a:p>
                      <a:pPr marL="571500" indent="-571500">
                        <a:buFont typeface="Arial" panose="020B0604020202020204" pitchFamily="34" charset="0"/>
                        <a:buChar char="•"/>
                      </a:pPr>
                      <a:r>
                        <a:rPr lang="en-US" sz="2800" dirty="0">
                          <a:latin typeface="Calibri" panose="020F0502020204030204" pitchFamily="34" charset="0"/>
                          <a:cs typeface="Calibri" panose="020F0502020204030204" pitchFamily="34" charset="0"/>
                        </a:rPr>
                        <a:t>Use appropriate expressions of disagreement.</a:t>
                      </a:r>
                    </a:p>
                  </a:txBody>
                  <a:tcPr/>
                </a:tc>
                <a:extLst>
                  <a:ext uri="{0D108BD9-81ED-4DB2-BD59-A6C34878D82A}">
                    <a16:rowId xmlns:a16="http://schemas.microsoft.com/office/drawing/2014/main" val="1556738354"/>
                  </a:ext>
                </a:extLst>
              </a:tr>
            </a:tbl>
          </a:graphicData>
        </a:graphic>
      </p:graphicFrame>
      <p:sp>
        <p:nvSpPr>
          <p:cNvPr id="3" name="TextBox 2">
            <a:extLst>
              <a:ext uri="{FF2B5EF4-FFF2-40B4-BE49-F238E27FC236}">
                <a16:creationId xmlns:a16="http://schemas.microsoft.com/office/drawing/2014/main" id="{B856D33B-7699-4B47-A2BC-A3421358CC44}"/>
              </a:ext>
            </a:extLst>
          </p:cNvPr>
          <p:cNvSpPr txBox="1"/>
          <p:nvPr/>
        </p:nvSpPr>
        <p:spPr>
          <a:xfrm>
            <a:off x="0" y="690825"/>
            <a:ext cx="12192000" cy="1754326"/>
          </a:xfrm>
          <a:prstGeom prst="rect">
            <a:avLst/>
          </a:prstGeom>
          <a:noFill/>
        </p:spPr>
        <p:txBody>
          <a:bodyPr wrap="square" rtlCol="0">
            <a:spAutoFit/>
          </a:bodyPr>
          <a:lstStyle/>
          <a:p>
            <a:pPr algn="ctr"/>
            <a:r>
              <a:rPr lang="en-US" sz="5400" dirty="0">
                <a:latin typeface="Calibri" panose="020F0502020204030204" pitchFamily="34" charset="0"/>
                <a:cs typeface="Calibri" panose="020F0502020204030204" pitchFamily="34" charset="0"/>
              </a:rPr>
              <a:t>Secondary Proactive Predictable Environment</a:t>
            </a:r>
          </a:p>
        </p:txBody>
      </p:sp>
    </p:spTree>
    <p:extLst>
      <p:ext uri="{BB962C8B-B14F-4D97-AF65-F5344CB8AC3E}">
        <p14:creationId xmlns:p14="http://schemas.microsoft.com/office/powerpoint/2010/main" val="164919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ctrTitle"/>
          </p:nvPr>
        </p:nvSpPr>
        <p:spPr>
          <a:xfrm>
            <a:off x="0" y="674370"/>
            <a:ext cx="12192000" cy="91227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b="0" i="0" u="none" strike="noStrike" cap="none" dirty="0">
                <a:solidFill>
                  <a:schemeClr val="dk1"/>
                </a:solidFill>
                <a:latin typeface="Calibri"/>
                <a:ea typeface="Calibri"/>
                <a:cs typeface="Calibri"/>
                <a:sym typeface="Calibri"/>
              </a:rPr>
              <a:t>Design</a:t>
            </a:r>
            <a:endParaRPr sz="5400" b="0" i="0" u="none" strike="noStrike" cap="none" dirty="0">
              <a:solidFill>
                <a:schemeClr val="dk1"/>
              </a:solidFill>
              <a:latin typeface="Calibri"/>
              <a:ea typeface="Calibri"/>
              <a:cs typeface="Calibri"/>
              <a:sym typeface="Calibri"/>
            </a:endParaRPr>
          </a:p>
        </p:txBody>
      </p:sp>
      <p:sp>
        <p:nvSpPr>
          <p:cNvPr id="134" name="Shape 134"/>
          <p:cNvSpPr txBox="1">
            <a:spLocks noGrp="1"/>
          </p:cNvSpPr>
          <p:nvPr>
            <p:ph type="body" idx="1"/>
          </p:nvPr>
        </p:nvSpPr>
        <p:spPr>
          <a:xfrm>
            <a:off x="501015" y="1837690"/>
            <a:ext cx="11189970" cy="1979930"/>
          </a:xfrm>
          <a:prstGeom prst="rect">
            <a:avLst/>
          </a:prstGeom>
          <a:noFill/>
          <a:ln>
            <a:noFill/>
          </a:ln>
        </p:spPr>
        <p:txBody>
          <a:bodyPr spcFirstLastPara="1" wrap="square" lIns="91425" tIns="45700" rIns="91425" bIns="45700" anchor="t" anchorCtr="0">
            <a:noAutofit/>
          </a:bodyPr>
          <a:lstStyle/>
          <a:p>
            <a:pPr indent="-381000">
              <a:buSzPct val="100000"/>
            </a:pPr>
            <a:r>
              <a:rPr lang="en-US" b="0" i="0" u="none" strike="noStrike" cap="none" dirty="0">
                <a:solidFill>
                  <a:schemeClr val="tx1"/>
                </a:solidFill>
                <a:sym typeface="Calibri"/>
              </a:rPr>
              <a:t>Optimize classroom layout.</a:t>
            </a:r>
          </a:p>
          <a:p>
            <a:pPr indent="-381000">
              <a:buSzPct val="100000"/>
            </a:pPr>
            <a:r>
              <a:rPr lang="en-US" dirty="0">
                <a:solidFill>
                  <a:schemeClr val="tx1"/>
                </a:solidFill>
              </a:rPr>
              <a:t>Minimize distraction and crowding.</a:t>
            </a:r>
            <a:endParaRPr lang="en-US" b="0" i="0" u="none" strike="noStrike" cap="none" dirty="0">
              <a:solidFill>
                <a:schemeClr val="tx1"/>
              </a:solidFill>
              <a:sym typeface="Calibri"/>
            </a:endParaRPr>
          </a:p>
          <a:p>
            <a:pPr indent="-381000">
              <a:buSzPct val="100000"/>
            </a:pPr>
            <a:r>
              <a:rPr lang="en-US" dirty="0">
                <a:solidFill>
                  <a:schemeClr val="tx1"/>
                </a:solidFill>
              </a:rPr>
              <a:t>Post</a:t>
            </a:r>
            <a:r>
              <a:rPr lang="en-US" b="0" i="0" u="none" strike="noStrike" cap="none" dirty="0">
                <a:solidFill>
                  <a:schemeClr val="tx1"/>
                </a:solidFill>
                <a:sym typeface="Calibri"/>
              </a:rPr>
              <a:t> appropriate materials.</a:t>
            </a:r>
          </a:p>
          <a:p>
            <a:pPr marL="50800" marR="0" lvl="0" indent="0" algn="l" rtl="0">
              <a:lnSpc>
                <a:spcPct val="90000"/>
              </a:lnSpc>
              <a:spcAft>
                <a:spcPts val="0"/>
              </a:spcAft>
              <a:buClr>
                <a:schemeClr val="dk1"/>
              </a:buClr>
              <a:buSzPts val="2800"/>
              <a:buFont typeface="Arial"/>
              <a:buNone/>
            </a:pPr>
            <a:r>
              <a:rPr lang="en-US" b="0" i="0" u="none" strike="noStrike" cap="none" dirty="0">
                <a:solidFill>
                  <a:schemeClr val="dk1"/>
                </a:solidFill>
                <a:sym typeface="Calibri"/>
              </a:rPr>
              <a:t> </a:t>
            </a:r>
            <a:endParaRPr b="0" i="0" u="none" strike="noStrike" cap="none" dirty="0">
              <a:solidFill>
                <a:schemeClr val="dk1"/>
              </a:solidFill>
              <a:sym typeface="Calibri"/>
            </a:endParaRPr>
          </a:p>
          <a:p>
            <a:pPr marL="914400" marR="0" lvl="1" indent="-304800" algn="l" rtl="0">
              <a:lnSpc>
                <a:spcPct val="90000"/>
              </a:lnSpc>
              <a:spcBef>
                <a:spcPts val="1000"/>
              </a:spcBef>
              <a:spcAft>
                <a:spcPts val="0"/>
              </a:spcAft>
              <a:buClr>
                <a:schemeClr val="dk1"/>
              </a:buClr>
              <a:buSzPts val="2400"/>
              <a:buFont typeface="Arial"/>
              <a:buNone/>
            </a:pPr>
            <a:endParaRPr sz="2800" b="0" i="0" u="none" strike="noStrike" cap="none" dirty="0">
              <a:solidFill>
                <a:schemeClr val="dk1"/>
              </a:solidFill>
              <a:sym typeface="Calibri"/>
            </a:endParaRPr>
          </a:p>
        </p:txBody>
      </p:sp>
      <p:pic>
        <p:nvPicPr>
          <p:cNvPr id="135" name="Shape 135" descr="Image result for design of a classroom"/>
          <p:cNvPicPr preferRelativeResize="0"/>
          <p:nvPr/>
        </p:nvPicPr>
        <p:blipFill>
          <a:blip r:embed="rId3">
            <a:alphaModFix/>
          </a:blip>
          <a:stretch>
            <a:fillRect/>
          </a:stretch>
        </p:blipFill>
        <p:spPr>
          <a:xfrm>
            <a:off x="4298950" y="4039190"/>
            <a:ext cx="3594100" cy="1938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078A9-A955-474C-A006-047405D08F3A}"/>
              </a:ext>
            </a:extLst>
          </p:cNvPr>
          <p:cNvSpPr>
            <a:spLocks noGrp="1"/>
          </p:cNvSpPr>
          <p:nvPr>
            <p:ph type="ctrTitle"/>
          </p:nvPr>
        </p:nvSpPr>
        <p:spPr>
          <a:xfrm>
            <a:off x="0" y="674370"/>
            <a:ext cx="12192000" cy="912383"/>
          </a:xfrm>
        </p:spPr>
        <p:txBody>
          <a:bodyPr/>
          <a:lstStyle/>
          <a:p>
            <a:r>
              <a:rPr lang="en-US" sz="5400" dirty="0"/>
              <a:t>Outcomes</a:t>
            </a:r>
          </a:p>
        </p:txBody>
      </p:sp>
      <p:sp>
        <p:nvSpPr>
          <p:cNvPr id="3" name="Text Placeholder 2">
            <a:extLst>
              <a:ext uri="{FF2B5EF4-FFF2-40B4-BE49-F238E27FC236}">
                <a16:creationId xmlns:a16="http://schemas.microsoft.com/office/drawing/2014/main" id="{D7C53CE0-E70D-40B7-91E8-1436808E8A3A}"/>
              </a:ext>
            </a:extLst>
          </p:cNvPr>
          <p:cNvSpPr>
            <a:spLocks noGrp="1"/>
          </p:cNvSpPr>
          <p:nvPr>
            <p:ph type="body" idx="1"/>
          </p:nvPr>
        </p:nvSpPr>
        <p:spPr>
          <a:xfrm>
            <a:off x="640080" y="1917701"/>
            <a:ext cx="11007090" cy="2631440"/>
          </a:xfrm>
        </p:spPr>
        <p:txBody>
          <a:bodyPr/>
          <a:lstStyle/>
          <a:p>
            <a:pPr>
              <a:buSzPct val="100000"/>
            </a:pPr>
            <a:r>
              <a:rPr lang="en-US" dirty="0"/>
              <a:t>Classroom PBIS practices</a:t>
            </a:r>
          </a:p>
          <a:p>
            <a:pPr>
              <a:buSzPct val="100000"/>
            </a:pPr>
            <a:r>
              <a:rPr lang="en-US" dirty="0"/>
              <a:t>Classroom PBIS practices that increase instructional time</a:t>
            </a:r>
          </a:p>
          <a:p>
            <a:pPr>
              <a:buSzPct val="100000"/>
            </a:pPr>
            <a:r>
              <a:rPr lang="en-US" dirty="0"/>
              <a:t>Classroom PBIS practices that increase engagement time</a:t>
            </a:r>
          </a:p>
          <a:p>
            <a:pPr>
              <a:buSzPct val="100000"/>
            </a:pPr>
            <a:r>
              <a:rPr lang="en-US" dirty="0"/>
              <a:t>Classroom PBIS data collection</a:t>
            </a:r>
          </a:p>
        </p:txBody>
      </p:sp>
    </p:spTree>
    <p:extLst>
      <p:ext uri="{BB962C8B-B14F-4D97-AF65-F5344CB8AC3E}">
        <p14:creationId xmlns:p14="http://schemas.microsoft.com/office/powerpoint/2010/main" val="1737976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p:nvPr/>
        </p:nvSpPr>
        <p:spPr>
          <a:xfrm>
            <a:off x="5180375" y="4126675"/>
            <a:ext cx="2153700" cy="920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1" i="0" u="none" strike="noStrike" cap="none">
              <a:solidFill>
                <a:srgbClr val="000000"/>
              </a:solidFill>
              <a:latin typeface="Arial"/>
              <a:ea typeface="Arial"/>
              <a:cs typeface="Arial"/>
              <a:sym typeface="Arial"/>
            </a:endParaRPr>
          </a:p>
        </p:txBody>
      </p:sp>
      <p:sp>
        <p:nvSpPr>
          <p:cNvPr id="208" name="Shape 208"/>
          <p:cNvSpPr txBox="1"/>
          <p:nvPr/>
        </p:nvSpPr>
        <p:spPr>
          <a:xfrm>
            <a:off x="0" y="2572585"/>
            <a:ext cx="11252375" cy="2097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6000" i="0" u="none" strike="noStrike" cap="none" dirty="0">
                <a:solidFill>
                  <a:schemeClr val="bg1"/>
                </a:solidFill>
                <a:latin typeface="Calibri" panose="020F0502020204030204" pitchFamily="34" charset="0"/>
                <a:cs typeface="Calibri" panose="020F0502020204030204" pitchFamily="34" charset="0"/>
                <a:sym typeface="Arial"/>
              </a:rPr>
              <a:t>Classroom PBIS Practices that </a:t>
            </a:r>
            <a:r>
              <a:rPr lang="en-US" sz="6000" dirty="0">
                <a:solidFill>
                  <a:schemeClr val="bg1"/>
                </a:solidFill>
                <a:latin typeface="Calibri" panose="020F0502020204030204" pitchFamily="34" charset="0"/>
                <a:cs typeface="Calibri" panose="020F0502020204030204" pitchFamily="34" charset="0"/>
              </a:rPr>
              <a:t>Increase Engagement Time</a:t>
            </a:r>
            <a:endParaRPr sz="6000" i="0" u="none" strike="noStrike" cap="none" dirty="0">
              <a:solidFill>
                <a:schemeClr val="bg1"/>
              </a:solidFill>
              <a:latin typeface="Calibri" panose="020F0502020204030204" pitchFamily="34" charset="0"/>
              <a:cs typeface="Calibri" panose="020F0502020204030204" pitchFamily="34" charset="0"/>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ctrTitle"/>
          </p:nvPr>
        </p:nvSpPr>
        <p:spPr>
          <a:xfrm>
            <a:off x="846983" y="4188201"/>
            <a:ext cx="11238807" cy="1781750"/>
          </a:xfrm>
          <a:prstGeom prst="rect">
            <a:avLst/>
          </a:prstGeom>
          <a:noFill/>
          <a:ln>
            <a:noFill/>
          </a:ln>
        </p:spPr>
        <p:txBody>
          <a:bodyPr spcFirstLastPara="1" wrap="square" lIns="91425" tIns="45700" rIns="91425" bIns="45700" anchor="b" anchorCtr="0">
            <a:noAutofit/>
          </a:bodyPr>
          <a:lstStyle/>
          <a:p>
            <a:r>
              <a:rPr lang="en-US" sz="5400" dirty="0">
                <a:solidFill>
                  <a:schemeClr val="tx1"/>
                </a:solidFill>
              </a:rPr>
              <a:t>Positive </a:t>
            </a:r>
            <a:r>
              <a:rPr lang="en-US" sz="5400" b="1" u="sng" dirty="0">
                <a:solidFill>
                  <a:schemeClr val="tx1"/>
                </a:solidFill>
              </a:rPr>
              <a:t>classroom PBIS practices</a:t>
            </a:r>
            <a:r>
              <a:rPr lang="en-US" sz="5400" dirty="0">
                <a:solidFill>
                  <a:schemeClr val="tx1"/>
                </a:solidFill>
              </a:rPr>
              <a:t> implemented consistently</a:t>
            </a:r>
            <a:endParaRPr sz="5400" dirty="0">
              <a:solidFill>
                <a:schemeClr val="tx1"/>
              </a:solidFill>
            </a:endParaRPr>
          </a:p>
        </p:txBody>
      </p:sp>
      <p:sp>
        <p:nvSpPr>
          <p:cNvPr id="221" name="Shape 221"/>
          <p:cNvSpPr/>
          <p:nvPr/>
        </p:nvSpPr>
        <p:spPr>
          <a:xfrm>
            <a:off x="266007" y="1321724"/>
            <a:ext cx="3400470" cy="2735371"/>
          </a:xfrm>
          <a:prstGeom prst="roundRect">
            <a:avLst>
              <a:gd name="adj" fmla="val 16667"/>
            </a:avLst>
          </a:prstGeom>
          <a:solidFill>
            <a:schemeClr val="accent6">
              <a:lumMod val="20000"/>
              <a:lumOff val="80000"/>
            </a:schemeClr>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38100" marR="0" lvl="0" indent="0" algn="ctr" rtl="0">
              <a:lnSpc>
                <a:spcPct val="100000"/>
              </a:lnSpc>
              <a:spcBef>
                <a:spcPts val="0"/>
              </a:spcBef>
              <a:spcAft>
                <a:spcPts val="0"/>
              </a:spcAft>
              <a:buNone/>
            </a:pPr>
            <a:r>
              <a:rPr lang="en-US" sz="2800" b="0" i="0" u="none" strike="noStrike" cap="none" dirty="0">
                <a:solidFill>
                  <a:schemeClr val="tx1"/>
                </a:solidFill>
                <a:latin typeface="Calibri" panose="020F0502020204030204" pitchFamily="34" charset="0"/>
                <a:cs typeface="Calibri" panose="020F0502020204030204" pitchFamily="34" charset="0"/>
                <a:sym typeface="Arial"/>
              </a:rPr>
              <a:t>Provide high rates of varied </a:t>
            </a:r>
            <a:r>
              <a:rPr lang="en-US" sz="2800" b="1" i="0" u="sng" strike="noStrike" cap="none" dirty="0">
                <a:solidFill>
                  <a:schemeClr val="tx1"/>
                </a:solidFill>
                <a:latin typeface="Calibri" panose="020F0502020204030204" pitchFamily="34" charset="0"/>
                <a:cs typeface="Calibri" panose="020F0502020204030204" pitchFamily="34" charset="0"/>
                <a:sym typeface="Arial"/>
              </a:rPr>
              <a:t>opportunities to respond</a:t>
            </a:r>
            <a:r>
              <a:rPr lang="en-US" sz="2800" b="0" i="0" u="none" strike="noStrike" cap="none" dirty="0">
                <a:solidFill>
                  <a:schemeClr val="tx1"/>
                </a:solidFill>
                <a:latin typeface="Calibri" panose="020F0502020204030204" pitchFamily="34" charset="0"/>
                <a:cs typeface="Calibri" panose="020F0502020204030204" pitchFamily="34" charset="0"/>
                <a:sym typeface="Arial"/>
              </a:rPr>
              <a:t>.</a:t>
            </a:r>
            <a:endParaRPr sz="2800" dirty="0">
              <a:solidFill>
                <a:schemeClr val="tx1"/>
              </a:solidFill>
              <a:latin typeface="Calibri" panose="020F0502020204030204" pitchFamily="34" charset="0"/>
              <a:cs typeface="Calibri" panose="020F0502020204030204" pitchFamily="34" charset="0"/>
            </a:endParaRPr>
          </a:p>
        </p:txBody>
      </p:sp>
      <p:sp>
        <p:nvSpPr>
          <p:cNvPr id="222" name="Shape 222"/>
          <p:cNvSpPr/>
          <p:nvPr/>
        </p:nvSpPr>
        <p:spPr>
          <a:xfrm>
            <a:off x="3737498" y="2172811"/>
            <a:ext cx="766440" cy="1327208"/>
          </a:xfrm>
          <a:prstGeom prst="mathPlus">
            <a:avLst>
              <a:gd name="adj1" fmla="val 23520"/>
            </a:avLst>
          </a:prstGeom>
          <a:solidFill>
            <a:srgbClr val="00B050"/>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223" name="Shape 223"/>
          <p:cNvSpPr/>
          <p:nvPr/>
        </p:nvSpPr>
        <p:spPr>
          <a:xfrm>
            <a:off x="4660400" y="1321724"/>
            <a:ext cx="3045417" cy="2735371"/>
          </a:xfrm>
          <a:prstGeom prst="roundRect">
            <a:avLst>
              <a:gd name="adj" fmla="val 16667"/>
            </a:avLst>
          </a:prstGeom>
          <a:solidFill>
            <a:schemeClr val="accent6">
              <a:lumMod val="20000"/>
              <a:lumOff val="80000"/>
            </a:schemeClr>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2800" b="0" i="0" u="none" strike="noStrike" cap="none" dirty="0">
                <a:solidFill>
                  <a:schemeClr val="tx1"/>
                </a:solidFill>
                <a:latin typeface="Calibri" panose="020F0502020204030204" pitchFamily="34" charset="0"/>
                <a:cs typeface="Calibri" panose="020F0502020204030204" pitchFamily="34" charset="0"/>
                <a:sym typeface="Arial"/>
              </a:rPr>
              <a:t>Use </a:t>
            </a:r>
            <a:r>
              <a:rPr lang="en-US" sz="2800" b="1" i="0" u="sng" strike="noStrike" cap="none" dirty="0">
                <a:solidFill>
                  <a:schemeClr val="tx1"/>
                </a:solidFill>
                <a:latin typeface="Calibri" panose="020F0502020204030204" pitchFamily="34" charset="0"/>
                <a:cs typeface="Calibri" panose="020F0502020204030204" pitchFamily="34" charset="0"/>
                <a:sym typeface="Arial"/>
              </a:rPr>
              <a:t>prompts</a:t>
            </a:r>
            <a:r>
              <a:rPr lang="en-US" sz="2800" b="0" i="0" u="none" strike="noStrike" cap="none" dirty="0">
                <a:solidFill>
                  <a:schemeClr val="tx1"/>
                </a:solidFill>
                <a:latin typeface="Calibri" panose="020F0502020204030204" pitchFamily="34" charset="0"/>
                <a:cs typeface="Calibri" panose="020F0502020204030204" pitchFamily="34" charset="0"/>
                <a:sym typeface="Arial"/>
              </a:rPr>
              <a:t> and </a:t>
            </a:r>
            <a:r>
              <a:rPr lang="en-US" sz="2800" b="1" i="0" u="sng" strike="noStrike" cap="none" dirty="0">
                <a:solidFill>
                  <a:schemeClr val="tx1"/>
                </a:solidFill>
                <a:latin typeface="Calibri" panose="020F0502020204030204" pitchFamily="34" charset="0"/>
                <a:cs typeface="Calibri" panose="020F0502020204030204" pitchFamily="34" charset="0"/>
                <a:sym typeface="Arial"/>
              </a:rPr>
              <a:t>active supervision</a:t>
            </a:r>
            <a:r>
              <a:rPr lang="en-US" sz="2800" b="1" i="0" strike="noStrike" cap="none" dirty="0">
                <a:solidFill>
                  <a:schemeClr val="tx1"/>
                </a:solidFill>
                <a:latin typeface="Calibri" panose="020F0502020204030204" pitchFamily="34" charset="0"/>
                <a:cs typeface="Calibri" panose="020F0502020204030204" pitchFamily="34" charset="0"/>
                <a:sym typeface="Arial"/>
              </a:rPr>
              <a:t>.</a:t>
            </a:r>
            <a:endParaRPr sz="2800" b="1" i="0" strike="noStrike" cap="none" dirty="0">
              <a:solidFill>
                <a:schemeClr val="tx1"/>
              </a:solidFill>
              <a:latin typeface="Calibri" panose="020F0502020204030204" pitchFamily="34" charset="0"/>
              <a:cs typeface="Calibri" panose="020F0502020204030204" pitchFamily="34" charset="0"/>
              <a:sym typeface="Arial"/>
            </a:endParaRPr>
          </a:p>
        </p:txBody>
      </p:sp>
      <p:sp>
        <p:nvSpPr>
          <p:cNvPr id="224" name="Shape 224"/>
          <p:cNvSpPr/>
          <p:nvPr/>
        </p:nvSpPr>
        <p:spPr>
          <a:xfrm>
            <a:off x="7776838" y="2172811"/>
            <a:ext cx="752020" cy="1327208"/>
          </a:xfrm>
          <a:prstGeom prst="mathPlus">
            <a:avLst>
              <a:gd name="adj1" fmla="val 23520"/>
            </a:avLst>
          </a:prstGeom>
          <a:solidFill>
            <a:srgbClr val="00B050"/>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5" name="Shape 225"/>
          <p:cNvSpPr/>
          <p:nvPr/>
        </p:nvSpPr>
        <p:spPr>
          <a:xfrm>
            <a:off x="8685320" y="1321724"/>
            <a:ext cx="3400470" cy="2806393"/>
          </a:xfrm>
          <a:prstGeom prst="roundRect">
            <a:avLst>
              <a:gd name="adj" fmla="val 16667"/>
            </a:avLst>
          </a:prstGeom>
          <a:solidFill>
            <a:schemeClr val="accent6">
              <a:lumMod val="20000"/>
              <a:lumOff val="80000"/>
            </a:schemeClr>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38100" marR="0" lvl="0" indent="0" algn="ctr" rtl="0">
              <a:lnSpc>
                <a:spcPct val="100000"/>
              </a:lnSpc>
              <a:spcBef>
                <a:spcPts val="0"/>
              </a:spcBef>
              <a:spcAft>
                <a:spcPts val="0"/>
              </a:spcAft>
              <a:buNone/>
            </a:pPr>
            <a:r>
              <a:rPr lang="en-US" sz="2800" b="0" i="0" u="none" strike="noStrike" cap="none" dirty="0">
                <a:solidFill>
                  <a:schemeClr val="tx1"/>
                </a:solidFill>
                <a:latin typeface="Calibri" panose="020F0502020204030204" pitchFamily="34" charset="0"/>
                <a:cs typeface="Calibri" panose="020F0502020204030204" pitchFamily="34" charset="0"/>
                <a:sym typeface="Arial"/>
              </a:rPr>
              <a:t>Acknowledge expected behavior with </a:t>
            </a:r>
            <a:r>
              <a:rPr lang="en-US" sz="2800" b="1" i="0" u="sng" strike="noStrike" cap="none" dirty="0">
                <a:solidFill>
                  <a:schemeClr val="tx1"/>
                </a:solidFill>
                <a:latin typeface="Calibri" panose="020F0502020204030204" pitchFamily="34" charset="0"/>
                <a:cs typeface="Calibri" panose="020F0502020204030204" pitchFamily="34" charset="0"/>
                <a:sym typeface="Arial"/>
              </a:rPr>
              <a:t>specific praise</a:t>
            </a:r>
            <a:r>
              <a:rPr lang="en-US" sz="2800" b="0" i="0" u="none" strike="noStrike" cap="none" dirty="0">
                <a:solidFill>
                  <a:schemeClr val="tx1"/>
                </a:solidFill>
                <a:latin typeface="Calibri" panose="020F0502020204030204" pitchFamily="34" charset="0"/>
                <a:cs typeface="Calibri" panose="020F0502020204030204" pitchFamily="34" charset="0"/>
                <a:sym typeface="Arial"/>
              </a:rPr>
              <a:t> and other </a:t>
            </a:r>
            <a:r>
              <a:rPr lang="en-US" sz="2800" b="1" i="0" u="sng" strike="noStrike" cap="none" dirty="0">
                <a:solidFill>
                  <a:schemeClr val="tx1"/>
                </a:solidFill>
                <a:latin typeface="Calibri" panose="020F0502020204030204" pitchFamily="34" charset="0"/>
                <a:cs typeface="Calibri" panose="020F0502020204030204" pitchFamily="34" charset="0"/>
                <a:sym typeface="Arial"/>
              </a:rPr>
              <a:t>strategies</a:t>
            </a:r>
            <a:r>
              <a:rPr lang="en-US" sz="2800" b="0" i="0" u="none" strike="noStrike" cap="none" dirty="0">
                <a:solidFill>
                  <a:schemeClr val="tx1"/>
                </a:solidFill>
                <a:latin typeface="Calibri" panose="020F0502020204030204" pitchFamily="34" charset="0"/>
                <a:cs typeface="Calibri" panose="020F0502020204030204" pitchFamily="34" charset="0"/>
                <a:sym typeface="Arial"/>
              </a:rPr>
              <a:t>.</a:t>
            </a:r>
            <a:endParaRPr sz="2800" dirty="0">
              <a:solidFill>
                <a:schemeClr val="tx1"/>
              </a:solidFill>
              <a:latin typeface="Calibri" panose="020F0502020204030204" pitchFamily="34" charset="0"/>
              <a:cs typeface="Calibri" panose="020F0502020204030204" pitchFamily="34" charset="0"/>
            </a:endParaRPr>
          </a:p>
        </p:txBody>
      </p:sp>
      <p:sp>
        <p:nvSpPr>
          <p:cNvPr id="2" name="Equals 1">
            <a:extLst>
              <a:ext uri="{FF2B5EF4-FFF2-40B4-BE49-F238E27FC236}">
                <a16:creationId xmlns:a16="http://schemas.microsoft.com/office/drawing/2014/main" id="{CC16CF97-C1A1-40AC-8F2D-1DA673E74B32}"/>
              </a:ext>
            </a:extLst>
          </p:cNvPr>
          <p:cNvSpPr/>
          <p:nvPr/>
        </p:nvSpPr>
        <p:spPr>
          <a:xfrm>
            <a:off x="502024" y="4621876"/>
            <a:ext cx="914400" cy="914400"/>
          </a:xfrm>
          <a:prstGeom prst="mathEqua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ctrTitle"/>
          </p:nvPr>
        </p:nvSpPr>
        <p:spPr>
          <a:xfrm>
            <a:off x="0" y="771180"/>
            <a:ext cx="12191999" cy="991729"/>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b="0" i="0" u="none" strike="noStrike" cap="none" dirty="0">
                <a:solidFill>
                  <a:schemeClr val="dk1"/>
                </a:solidFill>
                <a:latin typeface="Calibri"/>
                <a:ea typeface="Calibri"/>
                <a:cs typeface="Calibri"/>
                <a:sym typeface="Calibri"/>
              </a:rPr>
              <a:t>Opportunities To Respond (OTR)</a:t>
            </a:r>
            <a:endParaRPr sz="5400" b="0" i="0" u="none" strike="noStrike" cap="none" dirty="0">
              <a:solidFill>
                <a:schemeClr val="dk1"/>
              </a:solidFill>
              <a:latin typeface="Calibri"/>
              <a:ea typeface="Calibri"/>
              <a:cs typeface="Calibri"/>
              <a:sym typeface="Calibri"/>
            </a:endParaRPr>
          </a:p>
        </p:txBody>
      </p:sp>
      <p:sp>
        <p:nvSpPr>
          <p:cNvPr id="233" name="Shape 233"/>
          <p:cNvSpPr txBox="1">
            <a:spLocks noGrp="1"/>
          </p:cNvSpPr>
          <p:nvPr>
            <p:ph type="body" idx="1"/>
          </p:nvPr>
        </p:nvSpPr>
        <p:spPr>
          <a:xfrm>
            <a:off x="1907540" y="2134362"/>
            <a:ext cx="3567430" cy="259765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0"/>
              </a:spcBef>
              <a:spcAft>
                <a:spcPts val="0"/>
              </a:spcAft>
              <a:buNone/>
            </a:pPr>
            <a:r>
              <a:rPr lang="en-US" b="1" u="sng" dirty="0"/>
              <a:t>Verbal responses</a:t>
            </a:r>
            <a:endParaRPr b="1" u="sng" dirty="0"/>
          </a:p>
          <a:p>
            <a:pPr marL="457200" marR="0" lvl="0" indent="-431800" algn="l" rtl="0">
              <a:lnSpc>
                <a:spcPct val="90000"/>
              </a:lnSpc>
              <a:spcBef>
                <a:spcPts val="1000"/>
              </a:spcBef>
              <a:spcAft>
                <a:spcPts val="0"/>
              </a:spcAft>
              <a:buClr>
                <a:schemeClr val="dk1"/>
              </a:buClr>
              <a:buSzPct val="100000"/>
              <a:buFont typeface="Arial"/>
              <a:buChar char="•"/>
            </a:pPr>
            <a:r>
              <a:rPr lang="en-US" dirty="0"/>
              <a:t>Individual</a:t>
            </a:r>
            <a:endParaRPr dirty="0"/>
          </a:p>
          <a:p>
            <a:pPr marL="457200" marR="0" lvl="0" indent="-4318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Choral responding</a:t>
            </a:r>
            <a:endParaRPr b="0" i="0" u="none" strike="noStrike" cap="none" dirty="0">
              <a:solidFill>
                <a:schemeClr val="dk1"/>
              </a:solidFill>
              <a:latin typeface="Calibri"/>
              <a:ea typeface="Calibri"/>
              <a:cs typeface="Calibri"/>
              <a:sym typeface="Calibri"/>
            </a:endParaRPr>
          </a:p>
          <a:p>
            <a:pPr marL="457200" marR="0" lvl="0" indent="-431800" algn="l" rtl="0">
              <a:lnSpc>
                <a:spcPct val="90000"/>
              </a:lnSpc>
              <a:spcBef>
                <a:spcPts val="1000"/>
              </a:spcBef>
              <a:spcAft>
                <a:spcPts val="0"/>
              </a:spcAft>
              <a:buClr>
                <a:schemeClr val="dk1"/>
              </a:buClr>
              <a:buSzPct val="100000"/>
              <a:buFont typeface="Arial"/>
              <a:buChar char="•"/>
            </a:pPr>
            <a:r>
              <a:rPr lang="en-US" dirty="0"/>
              <a:t>Think-pair-share</a:t>
            </a:r>
            <a:endParaRPr dirty="0"/>
          </a:p>
        </p:txBody>
      </p:sp>
      <p:sp>
        <p:nvSpPr>
          <p:cNvPr id="4" name="Shape 233">
            <a:extLst>
              <a:ext uri="{FF2B5EF4-FFF2-40B4-BE49-F238E27FC236}">
                <a16:creationId xmlns:a16="http://schemas.microsoft.com/office/drawing/2014/main" id="{4C21E503-5B13-4708-85F2-ADC7E4D19F79}"/>
              </a:ext>
            </a:extLst>
          </p:cNvPr>
          <p:cNvSpPr txBox="1">
            <a:spLocks/>
          </p:cNvSpPr>
          <p:nvPr/>
        </p:nvSpPr>
        <p:spPr>
          <a:xfrm>
            <a:off x="6095999" y="2111502"/>
            <a:ext cx="3950208" cy="259765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buFont typeface="Arial"/>
              <a:buNone/>
            </a:pPr>
            <a:r>
              <a:rPr lang="en-US" b="1" u="sng" dirty="0"/>
              <a:t>Nonverbal responses</a:t>
            </a:r>
          </a:p>
          <a:p>
            <a:pPr indent="-381000">
              <a:buSzPct val="100000"/>
            </a:pPr>
            <a:r>
              <a:rPr lang="en-US" dirty="0"/>
              <a:t>Signal</a:t>
            </a:r>
          </a:p>
          <a:p>
            <a:pPr indent="-381000">
              <a:buSzPct val="100000"/>
            </a:pPr>
            <a:r>
              <a:rPr lang="en-US" dirty="0"/>
              <a:t>Response cards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726617-59CB-418F-B2E8-D5609F969E9D}"/>
              </a:ext>
            </a:extLst>
          </p:cNvPr>
          <p:cNvSpPr>
            <a:spLocks noGrp="1"/>
          </p:cNvSpPr>
          <p:nvPr>
            <p:ph type="ctrTitle"/>
          </p:nvPr>
        </p:nvSpPr>
        <p:spPr>
          <a:xfrm>
            <a:off x="0" y="662940"/>
            <a:ext cx="12192000" cy="923813"/>
          </a:xfrm>
        </p:spPr>
        <p:txBody>
          <a:bodyPr/>
          <a:lstStyle/>
          <a:p>
            <a:r>
              <a:rPr lang="en-US" sz="5400" dirty="0"/>
              <a:t>OTR - Individual</a:t>
            </a:r>
          </a:p>
        </p:txBody>
      </p:sp>
      <p:sp>
        <p:nvSpPr>
          <p:cNvPr id="5" name="Text Placeholder 4">
            <a:extLst>
              <a:ext uri="{FF2B5EF4-FFF2-40B4-BE49-F238E27FC236}">
                <a16:creationId xmlns:a16="http://schemas.microsoft.com/office/drawing/2014/main" id="{923E2329-C54C-4AB9-9A53-54EDBA736953}"/>
              </a:ext>
            </a:extLst>
          </p:cNvPr>
          <p:cNvSpPr>
            <a:spLocks noGrp="1"/>
          </p:cNvSpPr>
          <p:nvPr>
            <p:ph type="body" idx="1"/>
          </p:nvPr>
        </p:nvSpPr>
        <p:spPr>
          <a:xfrm>
            <a:off x="582930" y="1917700"/>
            <a:ext cx="10995660" cy="3325813"/>
          </a:xfrm>
        </p:spPr>
        <p:txBody>
          <a:bodyPr/>
          <a:lstStyle/>
          <a:p>
            <a:pPr marL="50800" indent="0">
              <a:buNone/>
            </a:pPr>
            <a:r>
              <a:rPr lang="en-US" dirty="0"/>
              <a:t>As questions are posed, a student’s name is drawn from…</a:t>
            </a:r>
          </a:p>
          <a:p>
            <a:r>
              <a:rPr lang="en-US" dirty="0"/>
              <a:t>The seating chart</a:t>
            </a:r>
          </a:p>
          <a:p>
            <a:r>
              <a:rPr lang="en-US" dirty="0"/>
              <a:t>Strips of paper</a:t>
            </a:r>
          </a:p>
          <a:p>
            <a:r>
              <a:rPr lang="en-US" dirty="0"/>
              <a:t>Popsicle sticks</a:t>
            </a:r>
          </a:p>
          <a:p>
            <a:r>
              <a:rPr lang="en-US" dirty="0"/>
              <a:t>An app</a:t>
            </a:r>
          </a:p>
        </p:txBody>
      </p:sp>
    </p:spTree>
    <p:extLst>
      <p:ext uri="{BB962C8B-B14F-4D97-AF65-F5344CB8AC3E}">
        <p14:creationId xmlns:p14="http://schemas.microsoft.com/office/powerpoint/2010/main" val="4192895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0ACE2A-2E9E-4C08-8E4E-D3A16372EEC5}"/>
              </a:ext>
            </a:extLst>
          </p:cNvPr>
          <p:cNvSpPr>
            <a:spLocks noGrp="1"/>
          </p:cNvSpPr>
          <p:nvPr>
            <p:ph type="ctrTitle"/>
          </p:nvPr>
        </p:nvSpPr>
        <p:spPr>
          <a:xfrm>
            <a:off x="0" y="662940"/>
            <a:ext cx="12192000" cy="923813"/>
          </a:xfrm>
        </p:spPr>
        <p:txBody>
          <a:bodyPr/>
          <a:lstStyle/>
          <a:p>
            <a:r>
              <a:rPr lang="en-US" sz="5400" dirty="0"/>
              <a:t>OTR- Choral Responding</a:t>
            </a:r>
          </a:p>
        </p:txBody>
      </p:sp>
      <p:sp>
        <p:nvSpPr>
          <p:cNvPr id="5" name="Text Placeholder 4">
            <a:extLst>
              <a:ext uri="{FF2B5EF4-FFF2-40B4-BE49-F238E27FC236}">
                <a16:creationId xmlns:a16="http://schemas.microsoft.com/office/drawing/2014/main" id="{9C0BFBE9-4326-400F-9DD7-C9899FDC9FFD}"/>
              </a:ext>
            </a:extLst>
          </p:cNvPr>
          <p:cNvSpPr>
            <a:spLocks noGrp="1"/>
          </p:cNvSpPr>
          <p:nvPr>
            <p:ph type="body" idx="1"/>
          </p:nvPr>
        </p:nvSpPr>
        <p:spPr>
          <a:xfrm>
            <a:off x="662940" y="1917700"/>
            <a:ext cx="11052810" cy="3325813"/>
          </a:xfrm>
        </p:spPr>
        <p:txBody>
          <a:bodyPr/>
          <a:lstStyle/>
          <a:p>
            <a:r>
              <a:rPr lang="en-US" dirty="0"/>
              <a:t>Students read a morning message out loud together.</a:t>
            </a:r>
          </a:p>
          <a:p>
            <a:r>
              <a:rPr lang="en-US" dirty="0"/>
              <a:t>Students recite letter sounds together.</a:t>
            </a:r>
          </a:p>
          <a:p>
            <a:r>
              <a:rPr lang="en-US" dirty="0"/>
              <a:t>Students respond using an electronic device.</a:t>
            </a:r>
          </a:p>
        </p:txBody>
      </p:sp>
    </p:spTree>
    <p:extLst>
      <p:ext uri="{BB962C8B-B14F-4D97-AF65-F5344CB8AC3E}">
        <p14:creationId xmlns:p14="http://schemas.microsoft.com/office/powerpoint/2010/main" val="2503771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950002-3B89-4FAE-9D38-185EB5E96110}"/>
              </a:ext>
            </a:extLst>
          </p:cNvPr>
          <p:cNvSpPr>
            <a:spLocks noGrp="1"/>
          </p:cNvSpPr>
          <p:nvPr>
            <p:ph type="ctrTitle"/>
          </p:nvPr>
        </p:nvSpPr>
        <p:spPr>
          <a:xfrm>
            <a:off x="0" y="651510"/>
            <a:ext cx="12192000" cy="935243"/>
          </a:xfrm>
        </p:spPr>
        <p:txBody>
          <a:bodyPr/>
          <a:lstStyle/>
          <a:p>
            <a:r>
              <a:rPr lang="en-US" sz="5400" dirty="0"/>
              <a:t>OTR- Nonverbal Responses</a:t>
            </a:r>
          </a:p>
        </p:txBody>
      </p:sp>
      <p:sp>
        <p:nvSpPr>
          <p:cNvPr id="5" name="Text Placeholder 4">
            <a:extLst>
              <a:ext uri="{FF2B5EF4-FFF2-40B4-BE49-F238E27FC236}">
                <a16:creationId xmlns:a16="http://schemas.microsoft.com/office/drawing/2014/main" id="{E85B6730-504F-46BC-B709-F4AEC504A4BB}"/>
              </a:ext>
            </a:extLst>
          </p:cNvPr>
          <p:cNvSpPr>
            <a:spLocks noGrp="1"/>
          </p:cNvSpPr>
          <p:nvPr>
            <p:ph type="body" idx="1"/>
          </p:nvPr>
        </p:nvSpPr>
        <p:spPr>
          <a:xfrm>
            <a:off x="662940" y="2034539"/>
            <a:ext cx="11007090" cy="1725931"/>
          </a:xfrm>
        </p:spPr>
        <p:txBody>
          <a:bodyPr/>
          <a:lstStyle/>
          <a:p>
            <a:pPr>
              <a:buSzPct val="100000"/>
            </a:pPr>
            <a:r>
              <a:rPr lang="en-US" dirty="0"/>
              <a:t>Thumbs up if you agree with the character’s choice in our story. </a:t>
            </a:r>
          </a:p>
          <a:p>
            <a:pPr>
              <a:buSzPct val="100000"/>
            </a:pPr>
            <a:r>
              <a:rPr lang="en-US" dirty="0"/>
              <a:t>Students respond using an electronic device.</a:t>
            </a:r>
          </a:p>
        </p:txBody>
      </p:sp>
    </p:spTree>
    <p:extLst>
      <p:ext uri="{BB962C8B-B14F-4D97-AF65-F5344CB8AC3E}">
        <p14:creationId xmlns:p14="http://schemas.microsoft.com/office/powerpoint/2010/main" val="4036736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ctrTitle"/>
          </p:nvPr>
        </p:nvSpPr>
        <p:spPr>
          <a:xfrm>
            <a:off x="0" y="662940"/>
            <a:ext cx="12192000" cy="9237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b="0" i="0" u="none" strike="noStrike" cap="none" dirty="0">
                <a:solidFill>
                  <a:schemeClr val="dk1"/>
                </a:solidFill>
                <a:latin typeface="Calibri"/>
                <a:ea typeface="Calibri"/>
                <a:cs typeface="Calibri"/>
                <a:sym typeface="Calibri"/>
              </a:rPr>
              <a:t>Prompts</a:t>
            </a:r>
            <a:endParaRPr sz="5400" b="0" i="0" u="none" strike="noStrike" cap="none" dirty="0">
              <a:solidFill>
                <a:schemeClr val="dk1"/>
              </a:solidFill>
              <a:latin typeface="Calibri"/>
              <a:ea typeface="Calibri"/>
              <a:cs typeface="Calibri"/>
              <a:sym typeface="Calibri"/>
            </a:endParaRPr>
          </a:p>
        </p:txBody>
      </p:sp>
      <p:sp>
        <p:nvSpPr>
          <p:cNvPr id="240" name="Shape 240"/>
          <p:cNvSpPr txBox="1">
            <a:spLocks noGrp="1"/>
          </p:cNvSpPr>
          <p:nvPr>
            <p:ph type="body" idx="1"/>
          </p:nvPr>
        </p:nvSpPr>
        <p:spPr>
          <a:xfrm>
            <a:off x="643890" y="1769520"/>
            <a:ext cx="10904220" cy="3122520"/>
          </a:xfrm>
          <a:prstGeom prst="rect">
            <a:avLst/>
          </a:prstGeom>
          <a:noFill/>
          <a:ln>
            <a:noFill/>
          </a:ln>
        </p:spPr>
        <p:txBody>
          <a:bodyPr spcFirstLastPara="1" wrap="square" lIns="91425" tIns="45700" rIns="91425" bIns="45700" anchor="t" anchorCtr="0">
            <a:noAutofit/>
          </a:bodyPr>
          <a:lstStyle/>
          <a:p>
            <a:pPr marL="457200" marR="0" lvl="0" indent="-4318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Preventative</a:t>
            </a:r>
            <a:endParaRPr dirty="0"/>
          </a:p>
          <a:p>
            <a:pPr marL="457200" marR="0" lvl="0" indent="-4318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Understandable</a:t>
            </a:r>
            <a:endParaRPr dirty="0"/>
          </a:p>
          <a:p>
            <a:pPr marL="457200" marR="0" lvl="0" indent="-4318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Observable</a:t>
            </a:r>
            <a:endParaRPr dirty="0"/>
          </a:p>
          <a:p>
            <a:pPr marL="457200" marR="0" lvl="0" indent="-4318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Specific and explicit </a:t>
            </a:r>
            <a:endParaRPr b="0" i="0" u="none" strike="noStrike" cap="none" dirty="0">
              <a:solidFill>
                <a:schemeClr val="dk1"/>
              </a:solidFill>
              <a:sym typeface="Calibri"/>
            </a:endParaRPr>
          </a:p>
          <a:p>
            <a:pPr marL="0" marR="0" lvl="0" indent="0" algn="l" rtl="0">
              <a:lnSpc>
                <a:spcPct val="90000"/>
              </a:lnSpc>
              <a:spcBef>
                <a:spcPts val="1000"/>
              </a:spcBef>
              <a:spcAft>
                <a:spcPts val="0"/>
              </a:spcAft>
              <a:buNone/>
            </a:pPr>
            <a:endParaRPr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E22B64-68A0-4D59-AB5D-D25E756C9B65}"/>
              </a:ext>
            </a:extLst>
          </p:cNvPr>
          <p:cNvSpPr>
            <a:spLocks noGrp="1"/>
          </p:cNvSpPr>
          <p:nvPr>
            <p:ph type="ctrTitle"/>
          </p:nvPr>
        </p:nvSpPr>
        <p:spPr>
          <a:xfrm>
            <a:off x="0" y="651510"/>
            <a:ext cx="12192000" cy="935243"/>
          </a:xfrm>
        </p:spPr>
        <p:txBody>
          <a:bodyPr/>
          <a:lstStyle/>
          <a:p>
            <a:r>
              <a:rPr lang="en-US" sz="5400" dirty="0"/>
              <a:t>Prompt Examples</a:t>
            </a:r>
          </a:p>
        </p:txBody>
      </p:sp>
      <p:sp>
        <p:nvSpPr>
          <p:cNvPr id="5" name="Text Placeholder 4">
            <a:extLst>
              <a:ext uri="{FF2B5EF4-FFF2-40B4-BE49-F238E27FC236}">
                <a16:creationId xmlns:a16="http://schemas.microsoft.com/office/drawing/2014/main" id="{EE4DE7C7-D28C-45D5-9278-85F8E33C4FE8}"/>
              </a:ext>
            </a:extLst>
          </p:cNvPr>
          <p:cNvSpPr>
            <a:spLocks noGrp="1"/>
          </p:cNvSpPr>
          <p:nvPr>
            <p:ph type="body" idx="1"/>
          </p:nvPr>
        </p:nvSpPr>
        <p:spPr>
          <a:xfrm>
            <a:off x="571500" y="1917701"/>
            <a:ext cx="11066318" cy="3269442"/>
          </a:xfrm>
        </p:spPr>
        <p:txBody>
          <a:bodyPr/>
          <a:lstStyle/>
          <a:p>
            <a:r>
              <a:rPr lang="en-US" dirty="0"/>
              <a:t>Before students begin seatwork, provide a reminder about how to access help and materials.</a:t>
            </a:r>
          </a:p>
          <a:p>
            <a:r>
              <a:rPr lang="en-US" dirty="0"/>
              <a:t>Point to a sign on the board to indicate expectations of a silent noise level prior to beginning independent work time. </a:t>
            </a:r>
          </a:p>
          <a:p>
            <a:r>
              <a:rPr lang="en-US" dirty="0"/>
              <a:t>Review group activity participation rubric prior to the start of group work.</a:t>
            </a:r>
          </a:p>
        </p:txBody>
      </p:sp>
    </p:spTree>
    <p:extLst>
      <p:ext uri="{BB962C8B-B14F-4D97-AF65-F5344CB8AC3E}">
        <p14:creationId xmlns:p14="http://schemas.microsoft.com/office/powerpoint/2010/main" val="3599613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BCF2-BEB7-4BEC-B27A-B94185F073B4}"/>
              </a:ext>
            </a:extLst>
          </p:cNvPr>
          <p:cNvSpPr>
            <a:spLocks noGrp="1"/>
          </p:cNvSpPr>
          <p:nvPr>
            <p:ph type="ctrTitle"/>
          </p:nvPr>
        </p:nvSpPr>
        <p:spPr>
          <a:xfrm>
            <a:off x="0" y="651510"/>
            <a:ext cx="12192000" cy="935243"/>
          </a:xfrm>
        </p:spPr>
        <p:txBody>
          <a:bodyPr/>
          <a:lstStyle/>
          <a:p>
            <a:r>
              <a:rPr lang="en-US" sz="5400" dirty="0"/>
              <a:t>Active Supervision</a:t>
            </a:r>
          </a:p>
        </p:txBody>
      </p:sp>
      <p:sp>
        <p:nvSpPr>
          <p:cNvPr id="3" name="Text Placeholder 2">
            <a:extLst>
              <a:ext uri="{FF2B5EF4-FFF2-40B4-BE49-F238E27FC236}">
                <a16:creationId xmlns:a16="http://schemas.microsoft.com/office/drawing/2014/main" id="{08A4E053-7176-45B3-9D8F-F0EAE746D449}"/>
              </a:ext>
            </a:extLst>
          </p:cNvPr>
          <p:cNvSpPr>
            <a:spLocks noGrp="1"/>
          </p:cNvSpPr>
          <p:nvPr>
            <p:ph type="body" idx="1"/>
          </p:nvPr>
        </p:nvSpPr>
        <p:spPr>
          <a:xfrm>
            <a:off x="651510" y="1917701"/>
            <a:ext cx="11041380" cy="2288540"/>
          </a:xfrm>
        </p:spPr>
        <p:txBody>
          <a:bodyPr/>
          <a:lstStyle/>
          <a:p>
            <a:pPr lvl="0" indent="-381000">
              <a:buSzPct val="100000"/>
            </a:pPr>
            <a:r>
              <a:rPr lang="en-US" dirty="0"/>
              <a:t>Scanning</a:t>
            </a:r>
          </a:p>
          <a:p>
            <a:pPr lvl="0" indent="-381000">
              <a:buSzPct val="100000"/>
            </a:pPr>
            <a:r>
              <a:rPr lang="en-US" dirty="0"/>
              <a:t>Moving</a:t>
            </a:r>
          </a:p>
          <a:p>
            <a:pPr lvl="0" indent="-381000">
              <a:buSzPct val="100000"/>
            </a:pPr>
            <a:r>
              <a:rPr lang="en-US" dirty="0"/>
              <a:t>Interacting</a:t>
            </a:r>
          </a:p>
        </p:txBody>
      </p:sp>
    </p:spTree>
    <p:extLst>
      <p:ext uri="{BB962C8B-B14F-4D97-AF65-F5344CB8AC3E}">
        <p14:creationId xmlns:p14="http://schemas.microsoft.com/office/powerpoint/2010/main" val="2263360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ctrTitle"/>
          </p:nvPr>
        </p:nvSpPr>
        <p:spPr>
          <a:xfrm>
            <a:off x="0" y="651510"/>
            <a:ext cx="12192000" cy="93513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dirty="0"/>
              <a:t>Specific Praise</a:t>
            </a:r>
            <a:endParaRPr sz="5400" b="0" i="0" u="none" strike="noStrike" cap="none" dirty="0">
              <a:solidFill>
                <a:schemeClr val="dk1"/>
              </a:solidFill>
              <a:sym typeface="Calibri"/>
            </a:endParaRPr>
          </a:p>
        </p:txBody>
      </p:sp>
      <p:sp>
        <p:nvSpPr>
          <p:cNvPr id="248" name="Shape 248"/>
          <p:cNvSpPr txBox="1">
            <a:spLocks noGrp="1"/>
          </p:cNvSpPr>
          <p:nvPr>
            <p:ph type="body" idx="1"/>
          </p:nvPr>
        </p:nvSpPr>
        <p:spPr>
          <a:xfrm>
            <a:off x="605790" y="1917700"/>
            <a:ext cx="11098530" cy="2597150"/>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1000"/>
              </a:spcBef>
              <a:spcAft>
                <a:spcPts val="0"/>
              </a:spcAft>
              <a:buClr>
                <a:schemeClr val="dk1"/>
              </a:buClr>
              <a:buSzPct val="100000"/>
              <a:buFont typeface="Arial"/>
              <a:buChar char="•"/>
            </a:pPr>
            <a:r>
              <a:rPr lang="en-US" dirty="0"/>
              <a:t>I</a:t>
            </a:r>
            <a:r>
              <a:rPr lang="en-US" b="0" i="0" u="none" strike="noStrike" cap="none" dirty="0">
                <a:solidFill>
                  <a:schemeClr val="dk1"/>
                </a:solidFill>
                <a:sym typeface="Calibri"/>
              </a:rPr>
              <a:t>ndividual or group</a:t>
            </a:r>
            <a:endParaRPr dirty="0"/>
          </a:p>
          <a:p>
            <a:pPr marL="457200" marR="0" lvl="0" indent="-4572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Immediate</a:t>
            </a:r>
          </a:p>
          <a:p>
            <a:pPr marL="457200" marR="0" lvl="0" indent="-4572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Meaningful, understandable, and </a:t>
            </a:r>
            <a:r>
              <a:rPr lang="en-US" dirty="0"/>
              <a:t>s</a:t>
            </a:r>
            <a:r>
              <a:rPr lang="en-US" b="0" i="0" u="none" strike="noStrike" cap="none" dirty="0">
                <a:solidFill>
                  <a:schemeClr val="dk1"/>
                </a:solidFill>
                <a:sym typeface="Calibri"/>
              </a:rPr>
              <a:t>incere</a:t>
            </a:r>
            <a:endParaRPr b="0" i="0" u="none" strike="noStrike" cap="none" dirty="0">
              <a:solidFill>
                <a:schemeClr val="dk1"/>
              </a:solidFill>
              <a:sym typeface="Calibri"/>
            </a:endParaRPr>
          </a:p>
          <a:p>
            <a:pPr marL="457200" marR="0" lvl="0" indent="-457200" algn="l" rtl="0">
              <a:lnSpc>
                <a:spcPct val="90000"/>
              </a:lnSpc>
              <a:spcBef>
                <a:spcPts val="1000"/>
              </a:spcBef>
              <a:spcAft>
                <a:spcPts val="0"/>
              </a:spcAft>
              <a:buClr>
                <a:schemeClr val="dk1"/>
              </a:buClr>
              <a:buSzPct val="100000"/>
              <a:buFont typeface="Arial"/>
              <a:buChar char="•"/>
            </a:pPr>
            <a:r>
              <a:rPr lang="en-US" b="0" i="0" u="none" strike="noStrike" cap="none" dirty="0">
                <a:solidFill>
                  <a:schemeClr val="dk1"/>
                </a:solidFill>
                <a:sym typeface="Calibri"/>
              </a:rPr>
              <a:t>5:1 praise to correction ratio</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0" y="697230"/>
            <a:ext cx="12192000" cy="88941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b="0" i="0" u="none" strike="noStrike" cap="none" dirty="0">
                <a:solidFill>
                  <a:schemeClr val="dk1"/>
                </a:solidFill>
                <a:latin typeface="Calibri"/>
                <a:ea typeface="Calibri"/>
                <a:cs typeface="Calibri"/>
                <a:sym typeface="Calibri"/>
              </a:rPr>
              <a:t>Point To Ponder</a:t>
            </a:r>
            <a:endParaRPr sz="5400" b="0" i="0" u="none" strike="noStrike" cap="none" dirty="0">
              <a:solidFill>
                <a:schemeClr val="dk1"/>
              </a:solidFill>
              <a:latin typeface="Calibri"/>
              <a:ea typeface="Calibri"/>
              <a:cs typeface="Calibri"/>
              <a:sym typeface="Calibri"/>
            </a:endParaRPr>
          </a:p>
        </p:txBody>
      </p:sp>
      <p:sp>
        <p:nvSpPr>
          <p:cNvPr id="60" name="Shape 60"/>
          <p:cNvSpPr txBox="1">
            <a:spLocks noGrp="1"/>
          </p:cNvSpPr>
          <p:nvPr>
            <p:ph type="body" idx="1"/>
          </p:nvPr>
        </p:nvSpPr>
        <p:spPr>
          <a:xfrm>
            <a:off x="651510" y="2180590"/>
            <a:ext cx="10892790" cy="188849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Aft>
                <a:spcPts val="0"/>
              </a:spcAft>
              <a:buNone/>
            </a:pPr>
            <a:r>
              <a:rPr lang="en-US" dirty="0"/>
              <a:t>“The goal of effective classroom management is not creating ‘perfect’ children, but providing the perfect environment for enhancing their growth…”</a:t>
            </a:r>
            <a:endParaRPr dirty="0"/>
          </a:p>
        </p:txBody>
      </p:sp>
      <p:sp>
        <p:nvSpPr>
          <p:cNvPr id="2" name="TextBox 1"/>
          <p:cNvSpPr txBox="1"/>
          <p:nvPr/>
        </p:nvSpPr>
        <p:spPr>
          <a:xfrm>
            <a:off x="4892040" y="6366510"/>
            <a:ext cx="2183130" cy="230832"/>
          </a:xfrm>
          <a:prstGeom prst="rect">
            <a:avLst/>
          </a:prstGeom>
          <a:noFill/>
        </p:spPr>
        <p:txBody>
          <a:bodyPr wrap="square" rtlCol="0">
            <a:spAutoFit/>
          </a:bodyPr>
          <a:lstStyle/>
          <a:p>
            <a:pPr lvl="0">
              <a:lnSpc>
                <a:spcPct val="90000"/>
              </a:lnSpc>
            </a:pPr>
            <a:r>
              <a:rPr lang="de-DE" sz="1000">
                <a:solidFill>
                  <a:schemeClr val="bg1"/>
                </a:solidFill>
                <a:latin typeface="Calibri" panose="020F0502020204030204" pitchFamily="34" charset="0"/>
                <a:cs typeface="Calibri" panose="020F0502020204030204" pitchFamily="34" charset="0"/>
              </a:rPr>
              <a:t>(Sprick, Knight, Reinke, McKale, 2006)</a:t>
            </a:r>
            <a:endParaRPr lang="de-DE" sz="1000"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AA670F-CF76-4B91-A784-09414549BCD7}"/>
              </a:ext>
            </a:extLst>
          </p:cNvPr>
          <p:cNvSpPr>
            <a:spLocks noGrp="1"/>
          </p:cNvSpPr>
          <p:nvPr>
            <p:ph type="ctrTitle"/>
          </p:nvPr>
        </p:nvSpPr>
        <p:spPr>
          <a:xfrm>
            <a:off x="0" y="651510"/>
            <a:ext cx="12192000" cy="935243"/>
          </a:xfrm>
        </p:spPr>
        <p:txBody>
          <a:bodyPr/>
          <a:lstStyle/>
          <a:p>
            <a:r>
              <a:rPr lang="en-US" sz="5400" dirty="0"/>
              <a:t>Specific Praise Example</a:t>
            </a:r>
          </a:p>
        </p:txBody>
      </p:sp>
      <p:sp>
        <p:nvSpPr>
          <p:cNvPr id="5" name="Text Placeholder 4">
            <a:extLst>
              <a:ext uri="{FF2B5EF4-FFF2-40B4-BE49-F238E27FC236}">
                <a16:creationId xmlns:a16="http://schemas.microsoft.com/office/drawing/2014/main" id="{0037AAC9-F5BC-48A7-934D-D117781C2C5C}"/>
              </a:ext>
            </a:extLst>
          </p:cNvPr>
          <p:cNvSpPr>
            <a:spLocks noGrp="1"/>
          </p:cNvSpPr>
          <p:nvPr>
            <p:ph type="body" idx="1"/>
          </p:nvPr>
        </p:nvSpPr>
        <p:spPr>
          <a:xfrm>
            <a:off x="407624" y="1917701"/>
            <a:ext cx="11501610" cy="2837180"/>
          </a:xfrm>
        </p:spPr>
        <p:txBody>
          <a:bodyPr/>
          <a:lstStyle/>
          <a:p>
            <a:pPr marL="50800" indent="0">
              <a:buNone/>
            </a:pPr>
            <a:r>
              <a:rPr lang="en-US" dirty="0"/>
              <a:t>When a student has not started working within one minute, say, “Jason, please begin your writing assignment.”</a:t>
            </a:r>
          </a:p>
          <a:p>
            <a:pPr marL="50800" indent="0">
              <a:buNone/>
            </a:pPr>
            <a:endParaRPr lang="en-US" dirty="0"/>
          </a:p>
          <a:p>
            <a:pPr marL="50800" indent="0">
              <a:buNone/>
            </a:pPr>
            <a:r>
              <a:rPr lang="en-US" dirty="0"/>
              <a:t>Later on, say, “Nice job being responsible, Jason, you have begun your assignment.”</a:t>
            </a:r>
          </a:p>
        </p:txBody>
      </p:sp>
    </p:spTree>
    <p:extLst>
      <p:ext uri="{BB962C8B-B14F-4D97-AF65-F5344CB8AC3E}">
        <p14:creationId xmlns:p14="http://schemas.microsoft.com/office/powerpoint/2010/main" val="3631490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F68CA-8046-40CB-A33E-92DCA1DDCB87}"/>
              </a:ext>
            </a:extLst>
          </p:cNvPr>
          <p:cNvSpPr>
            <a:spLocks noGrp="1"/>
          </p:cNvSpPr>
          <p:nvPr>
            <p:ph type="ctrTitle"/>
          </p:nvPr>
        </p:nvSpPr>
        <p:spPr>
          <a:xfrm>
            <a:off x="0" y="674370"/>
            <a:ext cx="12192000" cy="912383"/>
          </a:xfrm>
        </p:spPr>
        <p:txBody>
          <a:bodyPr/>
          <a:lstStyle/>
          <a:p>
            <a:r>
              <a:rPr lang="en-US" sz="5400" dirty="0"/>
              <a:t>Other Strategies</a:t>
            </a:r>
          </a:p>
        </p:txBody>
      </p:sp>
      <p:sp>
        <p:nvSpPr>
          <p:cNvPr id="3" name="Text Placeholder 2">
            <a:extLst>
              <a:ext uri="{FF2B5EF4-FFF2-40B4-BE49-F238E27FC236}">
                <a16:creationId xmlns:a16="http://schemas.microsoft.com/office/drawing/2014/main" id="{6976DA28-F89F-46B3-87DF-CDE2FF32BA88}"/>
              </a:ext>
            </a:extLst>
          </p:cNvPr>
          <p:cNvSpPr>
            <a:spLocks noGrp="1"/>
          </p:cNvSpPr>
          <p:nvPr>
            <p:ph type="body" idx="1"/>
          </p:nvPr>
        </p:nvSpPr>
        <p:spPr>
          <a:xfrm>
            <a:off x="594360" y="2103121"/>
            <a:ext cx="11029950" cy="2045969"/>
          </a:xfrm>
        </p:spPr>
        <p:txBody>
          <a:bodyPr/>
          <a:lstStyle/>
          <a:p>
            <a:pPr>
              <a:buSzPct val="100000"/>
            </a:pPr>
            <a:r>
              <a:rPr lang="en-US" dirty="0"/>
              <a:t>Changing sequences</a:t>
            </a:r>
          </a:p>
          <a:p>
            <a:pPr>
              <a:buSzPct val="100000"/>
            </a:pPr>
            <a:r>
              <a:rPr lang="en-US" dirty="0"/>
              <a:t>Offering choice</a:t>
            </a:r>
          </a:p>
          <a:p>
            <a:pPr>
              <a:buSzPct val="100000"/>
            </a:pPr>
            <a:r>
              <a:rPr lang="en-US" dirty="0"/>
              <a:t>Reducing task difficulty</a:t>
            </a:r>
          </a:p>
        </p:txBody>
      </p:sp>
    </p:spTree>
    <p:extLst>
      <p:ext uri="{BB962C8B-B14F-4D97-AF65-F5344CB8AC3E}">
        <p14:creationId xmlns:p14="http://schemas.microsoft.com/office/powerpoint/2010/main" val="3570902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p:nvPr/>
        </p:nvSpPr>
        <p:spPr>
          <a:xfrm>
            <a:off x="4897000" y="4228675"/>
            <a:ext cx="1926900" cy="804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Arial"/>
              <a:ea typeface="Arial"/>
              <a:cs typeface="Arial"/>
              <a:sym typeface="Arial"/>
            </a:endParaRPr>
          </a:p>
        </p:txBody>
      </p:sp>
      <p:sp>
        <p:nvSpPr>
          <p:cNvPr id="279" name="Shape 279"/>
          <p:cNvSpPr txBox="1"/>
          <p:nvPr/>
        </p:nvSpPr>
        <p:spPr>
          <a:xfrm>
            <a:off x="3049300" y="2959100"/>
            <a:ext cx="2346300" cy="761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Arial"/>
              <a:ea typeface="Arial"/>
              <a:cs typeface="Arial"/>
              <a:sym typeface="Arial"/>
            </a:endParaRPr>
          </a:p>
        </p:txBody>
      </p:sp>
      <p:sp>
        <p:nvSpPr>
          <p:cNvPr id="280" name="Shape 280"/>
          <p:cNvSpPr txBox="1"/>
          <p:nvPr/>
        </p:nvSpPr>
        <p:spPr>
          <a:xfrm>
            <a:off x="6688000" y="2902425"/>
            <a:ext cx="2448600" cy="761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Arial"/>
              <a:ea typeface="Arial"/>
              <a:cs typeface="Arial"/>
              <a:sym typeface="Arial"/>
            </a:endParaRPr>
          </a:p>
        </p:txBody>
      </p:sp>
      <p:sp>
        <p:nvSpPr>
          <p:cNvPr id="281" name="Shape 281"/>
          <p:cNvSpPr txBox="1"/>
          <p:nvPr/>
        </p:nvSpPr>
        <p:spPr>
          <a:xfrm>
            <a:off x="0" y="3038575"/>
            <a:ext cx="9384030" cy="119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5400" i="0" u="none" strike="noStrike" cap="none" dirty="0">
                <a:solidFill>
                  <a:schemeClr val="bg1"/>
                </a:solidFill>
                <a:latin typeface="Calibri" panose="020F0502020204030204" pitchFamily="34" charset="0"/>
                <a:cs typeface="Calibri" panose="020F0502020204030204" pitchFamily="34" charset="0"/>
                <a:sym typeface="Arial"/>
              </a:rPr>
              <a:t>Classroom PBIS Data Collection</a:t>
            </a:r>
            <a:endParaRPr sz="5400" i="0" u="none" strike="noStrike" cap="none" dirty="0">
              <a:solidFill>
                <a:schemeClr val="bg1"/>
              </a:solidFill>
              <a:latin typeface="Calibri" panose="020F0502020204030204" pitchFamily="34" charset="0"/>
              <a:cs typeface="Calibri" panose="020F0502020204030204" pitchFamily="34" charset="0"/>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ctrTitle"/>
          </p:nvPr>
        </p:nvSpPr>
        <p:spPr>
          <a:xfrm>
            <a:off x="0" y="662940"/>
            <a:ext cx="12192000" cy="923700"/>
          </a:xfrm>
          <a:prstGeom prst="rect">
            <a:avLst/>
          </a:prstGeom>
        </p:spPr>
        <p:txBody>
          <a:bodyPr spcFirstLastPara="1" wrap="square" lIns="91425" tIns="45700" rIns="91425" bIns="45700" anchor="b" anchorCtr="0">
            <a:noAutofit/>
          </a:bodyPr>
          <a:lstStyle/>
          <a:p>
            <a:pPr marL="0" lvl="0" indent="0" algn="l" rtl="0">
              <a:spcBef>
                <a:spcPts val="1000"/>
              </a:spcBef>
              <a:spcAft>
                <a:spcPts val="0"/>
              </a:spcAft>
              <a:buNone/>
            </a:pPr>
            <a:endParaRPr sz="5400" dirty="0"/>
          </a:p>
          <a:p>
            <a:pPr marL="0" lvl="0" indent="0" rtl="0">
              <a:spcBef>
                <a:spcPts val="1000"/>
              </a:spcBef>
              <a:spcAft>
                <a:spcPts val="0"/>
              </a:spcAft>
              <a:buNone/>
            </a:pPr>
            <a:r>
              <a:rPr lang="en-US" sz="5400" dirty="0"/>
              <a:t>Behavior Data Collection Examples</a:t>
            </a:r>
            <a:endParaRPr sz="5400" dirty="0"/>
          </a:p>
        </p:txBody>
      </p:sp>
      <p:sp>
        <p:nvSpPr>
          <p:cNvPr id="309" name="Shape 309"/>
          <p:cNvSpPr txBox="1">
            <a:spLocks noGrp="1"/>
          </p:cNvSpPr>
          <p:nvPr>
            <p:ph type="body" idx="1"/>
          </p:nvPr>
        </p:nvSpPr>
        <p:spPr>
          <a:xfrm>
            <a:off x="506730" y="2020570"/>
            <a:ext cx="11178540" cy="2608580"/>
          </a:xfrm>
          <a:prstGeom prst="rect">
            <a:avLst/>
          </a:prstGeom>
        </p:spPr>
        <p:txBody>
          <a:bodyPr spcFirstLastPara="1" wrap="square" lIns="91425" tIns="45700" rIns="91425" bIns="45700" anchor="t" anchorCtr="0">
            <a:noAutofit/>
          </a:bodyPr>
          <a:lstStyle/>
          <a:p>
            <a:pPr marL="495300" indent="-457200">
              <a:buSzPct val="100000"/>
            </a:pPr>
            <a:r>
              <a:rPr lang="en-US" dirty="0">
                <a:latin typeface="Calibri" panose="020F0502020204030204" pitchFamily="34" charset="0"/>
                <a:ea typeface="Arial"/>
                <a:cs typeface="Calibri" panose="020F0502020204030204" pitchFamily="34" charset="0"/>
                <a:sym typeface="Arial"/>
              </a:rPr>
              <a:t>Count</a:t>
            </a:r>
            <a:r>
              <a:rPr lang="en-US" dirty="0">
                <a:solidFill>
                  <a:schemeClr val="tx1"/>
                </a:solidFill>
                <a:latin typeface="Calibri" panose="020F0502020204030204" pitchFamily="34" charset="0"/>
                <a:ea typeface="Arial"/>
                <a:cs typeface="Calibri" panose="020F0502020204030204" pitchFamily="34" charset="0"/>
                <a:sym typeface="Arial"/>
              </a:rPr>
              <a:t>ing </a:t>
            </a:r>
            <a:r>
              <a:rPr lang="en-US" dirty="0">
                <a:latin typeface="Calibri" panose="020F0502020204030204" pitchFamily="34" charset="0"/>
                <a:ea typeface="Arial"/>
                <a:cs typeface="Calibri" panose="020F0502020204030204" pitchFamily="34" charset="0"/>
                <a:sym typeface="Arial"/>
              </a:rPr>
              <a:t>behaviors</a:t>
            </a:r>
            <a:endParaRPr dirty="0">
              <a:latin typeface="Calibri" panose="020F0502020204030204" pitchFamily="34" charset="0"/>
              <a:cs typeface="Calibri" panose="020F0502020204030204" pitchFamily="34" charset="0"/>
            </a:endParaRPr>
          </a:p>
          <a:p>
            <a:pPr marL="495300" indent="-457200">
              <a:buSzPct val="100000"/>
            </a:pPr>
            <a:r>
              <a:rPr lang="en-US" dirty="0">
                <a:latin typeface="Calibri" panose="020F0502020204030204" pitchFamily="34" charset="0"/>
                <a:ea typeface="Arial"/>
                <a:cs typeface="Calibri" panose="020F0502020204030204" pitchFamily="34" charset="0"/>
                <a:sym typeface="Arial"/>
              </a:rPr>
              <a:t>Timing</a:t>
            </a:r>
            <a:endParaRPr dirty="0">
              <a:latin typeface="Calibri" panose="020F0502020204030204" pitchFamily="34" charset="0"/>
              <a:ea typeface="Arial"/>
              <a:cs typeface="Calibri" panose="020F0502020204030204" pitchFamily="34" charset="0"/>
              <a:sym typeface="Arial"/>
            </a:endParaRPr>
          </a:p>
          <a:p>
            <a:pPr marL="495300" indent="-457200">
              <a:buSzPct val="100000"/>
            </a:pPr>
            <a:r>
              <a:rPr lang="en-US" dirty="0">
                <a:latin typeface="Calibri" panose="020F0502020204030204" pitchFamily="34" charset="0"/>
                <a:ea typeface="Arial"/>
                <a:cs typeface="Calibri" panose="020F0502020204030204" pitchFamily="34" charset="0"/>
                <a:sym typeface="Arial"/>
              </a:rPr>
              <a:t>Sampling</a:t>
            </a:r>
            <a:endParaRPr dirty="0">
              <a:latin typeface="Calibri" panose="020F0502020204030204" pitchFamily="34" charset="0"/>
              <a:cs typeface="Calibri" panose="020F0502020204030204" pitchFamily="34" charset="0"/>
            </a:endParaRPr>
          </a:p>
          <a:p>
            <a:pPr marL="495300" indent="-457200">
              <a:buSzPct val="100000"/>
            </a:pPr>
            <a:r>
              <a:rPr lang="en-US" dirty="0">
                <a:latin typeface="Calibri" panose="020F0502020204030204" pitchFamily="34" charset="0"/>
                <a:ea typeface="Arial"/>
                <a:cs typeface="Calibri" panose="020F0502020204030204" pitchFamily="34" charset="0"/>
                <a:sym typeface="Arial"/>
              </a:rPr>
              <a:t>Antecedent-behavior-consequence (ABC)</a:t>
            </a:r>
            <a:endParaRPr dirty="0">
              <a:latin typeface="Calibri" panose="020F0502020204030204" pitchFamily="34" charset="0"/>
              <a:cs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p:nvPr>
        </p:nvSpPr>
        <p:spPr>
          <a:xfrm>
            <a:off x="0" y="628650"/>
            <a:ext cx="12192000" cy="958103"/>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dirty="0"/>
              <a:t>Responding To Behavior </a:t>
            </a:r>
            <a:endParaRPr sz="5400" dirty="0"/>
          </a:p>
        </p:txBody>
      </p:sp>
      <p:sp>
        <p:nvSpPr>
          <p:cNvPr id="295" name="Shape 295"/>
          <p:cNvSpPr txBox="1">
            <a:spLocks noGrp="1"/>
          </p:cNvSpPr>
          <p:nvPr>
            <p:ph type="body" idx="1"/>
          </p:nvPr>
        </p:nvSpPr>
        <p:spPr>
          <a:xfrm>
            <a:off x="628650" y="1917701"/>
            <a:ext cx="11212830" cy="2814320"/>
          </a:xfrm>
          <a:prstGeom prst="rect">
            <a:avLst/>
          </a:prstGeom>
          <a:noFill/>
          <a:ln>
            <a:noFill/>
          </a:ln>
        </p:spPr>
        <p:txBody>
          <a:bodyPr spcFirstLastPara="1" wrap="square" lIns="91425" tIns="45700" rIns="91425" bIns="45700" anchor="t" anchorCtr="0">
            <a:noAutofit/>
          </a:bodyPr>
          <a:lstStyle/>
          <a:p>
            <a:pPr marL="0" lvl="0" indent="0" rtl="0">
              <a:spcAft>
                <a:spcPts val="0"/>
              </a:spcAft>
              <a:buNone/>
            </a:pPr>
            <a:r>
              <a:rPr lang="en-US" dirty="0"/>
              <a:t>Make it FAST!</a:t>
            </a:r>
            <a:endParaRPr dirty="0"/>
          </a:p>
          <a:p>
            <a:pPr marL="457200" marR="0" lvl="0" indent="-406400" algn="l" rtl="0">
              <a:lnSpc>
                <a:spcPct val="90000"/>
              </a:lnSpc>
              <a:spcAft>
                <a:spcPts val="0"/>
              </a:spcAft>
              <a:buClr>
                <a:schemeClr val="dk1"/>
              </a:buClr>
              <a:buSzPts val="2800"/>
              <a:buFont typeface="Arial"/>
              <a:buChar char="•"/>
            </a:pPr>
            <a:r>
              <a:rPr lang="en-US" sz="2600" b="1" i="0" u="none" strike="noStrike" cap="none" dirty="0">
                <a:solidFill>
                  <a:schemeClr val="dk1"/>
                </a:solidFill>
                <a:sym typeface="Calibri"/>
              </a:rPr>
              <a:t>F</a:t>
            </a:r>
            <a:r>
              <a:rPr lang="en-US" sz="2600" b="0" i="0" u="none" strike="noStrike" cap="none" dirty="0">
                <a:solidFill>
                  <a:schemeClr val="dk1"/>
                </a:solidFill>
                <a:sym typeface="Calibri"/>
              </a:rPr>
              <a:t>unctional</a:t>
            </a:r>
            <a:endParaRPr sz="2600" dirty="0"/>
          </a:p>
          <a:p>
            <a:pPr marL="457200" marR="0" lvl="0" indent="-406400" algn="l" rtl="0">
              <a:lnSpc>
                <a:spcPct val="90000"/>
              </a:lnSpc>
              <a:spcAft>
                <a:spcPts val="0"/>
              </a:spcAft>
              <a:buClr>
                <a:schemeClr val="dk1"/>
              </a:buClr>
              <a:buSzPts val="2800"/>
              <a:buFont typeface="Arial"/>
              <a:buChar char="•"/>
            </a:pPr>
            <a:r>
              <a:rPr lang="en-US" sz="2600" b="1" i="0" u="none" strike="noStrike" cap="none" dirty="0">
                <a:solidFill>
                  <a:schemeClr val="dk1"/>
                </a:solidFill>
                <a:sym typeface="Calibri"/>
              </a:rPr>
              <a:t>A</a:t>
            </a:r>
            <a:r>
              <a:rPr lang="en-US" sz="2600" b="0" i="0" u="none" strike="noStrike" cap="none" dirty="0">
                <a:solidFill>
                  <a:schemeClr val="dk1"/>
                </a:solidFill>
                <a:sym typeface="Calibri"/>
              </a:rPr>
              <a:t>ccurate</a:t>
            </a:r>
            <a:endParaRPr sz="2600" dirty="0"/>
          </a:p>
          <a:p>
            <a:pPr marL="457200" marR="0" lvl="0" indent="-406400" algn="l" rtl="0">
              <a:lnSpc>
                <a:spcPct val="90000"/>
              </a:lnSpc>
              <a:spcAft>
                <a:spcPts val="0"/>
              </a:spcAft>
              <a:buClr>
                <a:schemeClr val="dk1"/>
              </a:buClr>
              <a:buSzPts val="2800"/>
              <a:buFont typeface="Arial"/>
              <a:buChar char="•"/>
            </a:pPr>
            <a:r>
              <a:rPr lang="en-US" sz="2600" b="1" i="0" u="none" strike="noStrike" cap="none" dirty="0">
                <a:solidFill>
                  <a:schemeClr val="dk1"/>
                </a:solidFill>
                <a:sym typeface="Calibri"/>
              </a:rPr>
              <a:t>S</a:t>
            </a:r>
            <a:r>
              <a:rPr lang="en-US" sz="2600" b="0" i="0" u="none" strike="noStrike" cap="none" dirty="0">
                <a:solidFill>
                  <a:schemeClr val="dk1"/>
                </a:solidFill>
                <a:sym typeface="Calibri"/>
              </a:rPr>
              <a:t>pecific</a:t>
            </a:r>
            <a:endParaRPr sz="2600" dirty="0"/>
          </a:p>
          <a:p>
            <a:pPr marL="457200" marR="0" lvl="0" indent="-406400" algn="l" rtl="0">
              <a:lnSpc>
                <a:spcPct val="90000"/>
              </a:lnSpc>
              <a:spcAft>
                <a:spcPts val="0"/>
              </a:spcAft>
              <a:buClr>
                <a:schemeClr val="dk1"/>
              </a:buClr>
              <a:buSzPts val="2800"/>
              <a:buFont typeface="Arial"/>
              <a:buChar char="•"/>
            </a:pPr>
            <a:r>
              <a:rPr lang="en-US" sz="2600" b="1" i="0" u="none" strike="noStrike" cap="none" dirty="0">
                <a:solidFill>
                  <a:schemeClr val="dk1"/>
                </a:solidFill>
                <a:sym typeface="Calibri"/>
              </a:rPr>
              <a:t>T</a:t>
            </a:r>
            <a:r>
              <a:rPr lang="en-US" sz="2600" b="0" i="0" u="none" strike="noStrike" cap="none" dirty="0">
                <a:solidFill>
                  <a:schemeClr val="dk1"/>
                </a:solidFill>
                <a:sym typeface="Calibri"/>
              </a:rPr>
              <a:t>imely</a:t>
            </a:r>
            <a:endParaRPr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6763A3-E77C-41FF-AA2F-0EB94B01555F}"/>
              </a:ext>
            </a:extLst>
          </p:cNvPr>
          <p:cNvSpPr>
            <a:spLocks noGrp="1"/>
          </p:cNvSpPr>
          <p:nvPr>
            <p:ph type="ctrTitle"/>
          </p:nvPr>
        </p:nvSpPr>
        <p:spPr>
          <a:xfrm>
            <a:off x="0" y="628650"/>
            <a:ext cx="12192000" cy="958103"/>
          </a:xfrm>
        </p:spPr>
        <p:txBody>
          <a:bodyPr/>
          <a:lstStyle/>
          <a:p>
            <a:r>
              <a:rPr lang="en-US" sz="5400" dirty="0"/>
              <a:t>FAST – Example</a:t>
            </a:r>
          </a:p>
        </p:txBody>
      </p:sp>
      <p:sp>
        <p:nvSpPr>
          <p:cNvPr id="5" name="Text Placeholder 4">
            <a:extLst>
              <a:ext uri="{FF2B5EF4-FFF2-40B4-BE49-F238E27FC236}">
                <a16:creationId xmlns:a16="http://schemas.microsoft.com/office/drawing/2014/main" id="{94825C5E-EC7C-4DC5-B801-D835BA3C55F2}"/>
              </a:ext>
            </a:extLst>
          </p:cNvPr>
          <p:cNvSpPr>
            <a:spLocks noGrp="1"/>
          </p:cNvSpPr>
          <p:nvPr>
            <p:ph type="body" idx="1"/>
          </p:nvPr>
        </p:nvSpPr>
        <p:spPr>
          <a:xfrm>
            <a:off x="506730" y="1986803"/>
            <a:ext cx="11178540" cy="2356597"/>
          </a:xfrm>
        </p:spPr>
        <p:txBody>
          <a:bodyPr/>
          <a:lstStyle/>
          <a:p>
            <a:pPr marL="50800" indent="0">
              <a:buNone/>
            </a:pPr>
            <a:r>
              <a:rPr lang="en-US" dirty="0"/>
              <a:t>After a student plays with lab equipment inappropriately, the teacher responds, “Please stop playing with lab equipment and keep it on the table.” </a:t>
            </a:r>
          </a:p>
          <a:p>
            <a:pPr marL="50800" indent="0">
              <a:buNone/>
            </a:pPr>
            <a:r>
              <a:rPr lang="en-US" dirty="0"/>
              <a:t>Later, say, “Thank you for being safe with the lab equipment.”</a:t>
            </a:r>
          </a:p>
        </p:txBody>
      </p:sp>
    </p:spTree>
    <p:extLst>
      <p:ext uri="{BB962C8B-B14F-4D97-AF65-F5344CB8AC3E}">
        <p14:creationId xmlns:p14="http://schemas.microsoft.com/office/powerpoint/2010/main" val="2972322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ctrTitle"/>
          </p:nvPr>
        </p:nvSpPr>
        <p:spPr>
          <a:xfrm>
            <a:off x="0" y="628650"/>
            <a:ext cx="12192000" cy="958103"/>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b="0" i="0" u="none" strike="noStrike" cap="none" dirty="0">
                <a:solidFill>
                  <a:schemeClr val="dk1"/>
                </a:solidFill>
                <a:latin typeface="Calibri"/>
                <a:ea typeface="Calibri"/>
                <a:cs typeface="Calibri"/>
                <a:sym typeface="Calibri"/>
              </a:rPr>
              <a:t>Types Of Behavior</a:t>
            </a:r>
            <a:endParaRPr sz="5400" dirty="0"/>
          </a:p>
        </p:txBody>
      </p:sp>
      <p:sp>
        <p:nvSpPr>
          <p:cNvPr id="288" name="Shape 288"/>
          <p:cNvSpPr txBox="1">
            <a:spLocks noGrp="1"/>
          </p:cNvSpPr>
          <p:nvPr>
            <p:ph type="body" idx="1"/>
          </p:nvPr>
        </p:nvSpPr>
        <p:spPr>
          <a:xfrm>
            <a:off x="674370" y="1917700"/>
            <a:ext cx="10927080" cy="3325813"/>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Appropriate or expected</a:t>
            </a:r>
            <a:endParaRPr dirty="0"/>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Infrequent and non-disruptive minor behaviors</a:t>
            </a:r>
            <a:endParaRPr dirty="0"/>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Repeated and non-disruptive behavior </a:t>
            </a:r>
            <a:endParaRPr dirty="0"/>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Repeated and disruptive behavior</a:t>
            </a:r>
            <a:endParaRPr dirty="0"/>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Administrator-managed behaviors</a:t>
            </a: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0" y="712177"/>
            <a:ext cx="12192000" cy="874576"/>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US" sz="5400" b="0" i="0" u="none" strike="noStrike" cap="none" dirty="0">
                <a:solidFill>
                  <a:schemeClr val="dk1"/>
                </a:solidFill>
                <a:latin typeface="Calibri"/>
                <a:ea typeface="Calibri"/>
                <a:cs typeface="Calibri"/>
                <a:sym typeface="Calibri"/>
              </a:rPr>
              <a:t>Do It </a:t>
            </a:r>
            <a:r>
              <a:rPr lang="en-US" sz="5400" dirty="0"/>
              <a:t>W</a:t>
            </a:r>
            <a:r>
              <a:rPr lang="en-US" sz="5400" b="0" i="0" u="none" strike="noStrike" cap="none" dirty="0">
                <a:solidFill>
                  <a:schemeClr val="dk1"/>
                </a:solidFill>
                <a:latin typeface="Calibri"/>
                <a:ea typeface="Calibri"/>
                <a:cs typeface="Calibri"/>
                <a:sym typeface="Calibri"/>
              </a:rPr>
              <a:t>ith Fidelity!</a:t>
            </a:r>
            <a:endParaRPr sz="5400" dirty="0"/>
          </a:p>
        </p:txBody>
      </p:sp>
      <p:sp>
        <p:nvSpPr>
          <p:cNvPr id="205" name="Shape 205"/>
          <p:cNvSpPr txBox="1">
            <a:spLocks noGrp="1"/>
          </p:cNvSpPr>
          <p:nvPr>
            <p:ph type="body" idx="1"/>
          </p:nvPr>
        </p:nvSpPr>
        <p:spPr>
          <a:xfrm>
            <a:off x="582930" y="1935285"/>
            <a:ext cx="10995659" cy="2590995"/>
          </a:xfrm>
          <a:prstGeom prst="rect">
            <a:avLst/>
          </a:prstGeom>
          <a:noFill/>
          <a:ln>
            <a:noFill/>
          </a:ln>
        </p:spPr>
        <p:txBody>
          <a:bodyPr spcFirstLastPara="1" wrap="square" lIns="91425" tIns="45700" rIns="91425" bIns="45700" anchor="t" anchorCtr="0">
            <a:noAutofit/>
          </a:bodyPr>
          <a:lstStyle/>
          <a:p>
            <a:pPr marL="0" marR="0" lvl="0" indent="0" algn="l" rtl="0">
              <a:spcAft>
                <a:spcPts val="0"/>
              </a:spcAft>
              <a:buClr>
                <a:schemeClr val="dk1"/>
              </a:buClr>
              <a:buSzPts val="2800"/>
              <a:buFont typeface="Arial"/>
              <a:buNone/>
            </a:pPr>
            <a:r>
              <a:rPr lang="en-US" b="1" u="sng" dirty="0">
                <a:solidFill>
                  <a:schemeClr val="dk1"/>
                </a:solidFill>
                <a:sym typeface="Calibri"/>
              </a:rPr>
              <a:t>Tiered Fidelity Inventory (TFI)</a:t>
            </a:r>
            <a:endParaRPr dirty="0"/>
          </a:p>
          <a:p>
            <a:pPr marL="0" marR="0" lvl="0" indent="0" algn="l" rtl="0">
              <a:spcAft>
                <a:spcPts val="0"/>
              </a:spcAft>
              <a:buClr>
                <a:schemeClr val="dk1"/>
              </a:buClr>
              <a:buSzPts val="1400"/>
              <a:buFont typeface="Arial"/>
              <a:buNone/>
            </a:pPr>
            <a:endParaRPr dirty="0">
              <a:solidFill>
                <a:schemeClr val="dk1"/>
              </a:solidFill>
              <a:sym typeface="Calibri"/>
            </a:endParaRPr>
          </a:p>
          <a:p>
            <a:pPr marL="228600" marR="0" lvl="0" indent="-228600" algn="l" rtl="0">
              <a:spcAft>
                <a:spcPts val="0"/>
              </a:spcAft>
              <a:buClr>
                <a:schemeClr val="dk1"/>
              </a:buClr>
              <a:buSzPct val="100000"/>
              <a:buFont typeface="Arial"/>
              <a:buChar char="•"/>
            </a:pPr>
            <a:r>
              <a:rPr lang="en-US" dirty="0">
                <a:solidFill>
                  <a:schemeClr val="dk1"/>
                </a:solidFill>
                <a:sym typeface="Calibri"/>
              </a:rPr>
              <a:t>Efficient, valid index of extent to which PBIS core features are in place</a:t>
            </a:r>
            <a:endParaRPr dirty="0"/>
          </a:p>
          <a:p>
            <a:pPr marL="228600" marR="0" lvl="0" indent="-228600" algn="l" rtl="0">
              <a:spcAft>
                <a:spcPts val="0"/>
              </a:spcAft>
              <a:buClr>
                <a:schemeClr val="dk1"/>
              </a:buClr>
              <a:buSzPct val="100000"/>
              <a:buFont typeface="Arial"/>
              <a:buChar char="•"/>
            </a:pPr>
            <a:r>
              <a:rPr lang="en-US" dirty="0">
                <a:solidFill>
                  <a:schemeClr val="dk1"/>
                </a:solidFill>
                <a:sym typeface="Calibri"/>
              </a:rPr>
              <a:t>Section 1.8 Classroom Procedures</a:t>
            </a:r>
            <a:endParaRPr dirty="0"/>
          </a:p>
        </p:txBody>
      </p:sp>
    </p:spTree>
    <p:extLst>
      <p:ext uri="{BB962C8B-B14F-4D97-AF65-F5344CB8AC3E}">
        <p14:creationId xmlns:p14="http://schemas.microsoft.com/office/powerpoint/2010/main" val="3177025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rotWithShape="1">
          <a:blip r:embed="rId2"/>
          <a:srcRect l="7983" t="18319" r="13925" b="6587"/>
          <a:stretch/>
        </p:blipFill>
        <p:spPr bwMode="auto">
          <a:xfrm>
            <a:off x="125730" y="297180"/>
            <a:ext cx="11864340" cy="5680710"/>
          </a:xfrm>
          <a:prstGeom prst="rect">
            <a:avLst/>
          </a:prstGeom>
          <a:ln>
            <a:noFill/>
          </a:ln>
          <a:extLst>
            <a:ext uri="{53640926-AAD7-44D8-BBD7-CCE9431645EC}">
              <a14:shadowObscured xmlns:a14="http://schemas.microsoft.com/office/drawing/2010/main"/>
            </a:ext>
          </a:extLst>
        </p:spPr>
      </p:pic>
      <p:pic>
        <p:nvPicPr>
          <p:cNvPr id="6" name="Picture 5" descr="Image result for image of pbis tf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1806" y="1061358"/>
            <a:ext cx="758825" cy="982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798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078A9-A955-474C-A006-047405D08F3A}"/>
              </a:ext>
            </a:extLst>
          </p:cNvPr>
          <p:cNvSpPr>
            <a:spLocks noGrp="1"/>
          </p:cNvSpPr>
          <p:nvPr>
            <p:ph type="ctrTitle"/>
          </p:nvPr>
        </p:nvSpPr>
        <p:spPr>
          <a:xfrm>
            <a:off x="0" y="640080"/>
            <a:ext cx="12192000" cy="946673"/>
          </a:xfrm>
        </p:spPr>
        <p:txBody>
          <a:bodyPr/>
          <a:lstStyle/>
          <a:p>
            <a:r>
              <a:rPr lang="en-US" sz="5400" dirty="0"/>
              <a:t>Summary Of Classroom PBIS</a:t>
            </a:r>
          </a:p>
        </p:txBody>
      </p:sp>
      <p:sp>
        <p:nvSpPr>
          <p:cNvPr id="3" name="Text Placeholder 2">
            <a:extLst>
              <a:ext uri="{FF2B5EF4-FFF2-40B4-BE49-F238E27FC236}">
                <a16:creationId xmlns:a16="http://schemas.microsoft.com/office/drawing/2014/main" id="{D7C53CE0-E70D-40B7-91E8-1436808E8A3A}"/>
              </a:ext>
            </a:extLst>
          </p:cNvPr>
          <p:cNvSpPr>
            <a:spLocks noGrp="1"/>
          </p:cNvSpPr>
          <p:nvPr>
            <p:ph type="body" idx="1"/>
          </p:nvPr>
        </p:nvSpPr>
        <p:spPr>
          <a:xfrm>
            <a:off x="605790" y="1917701"/>
            <a:ext cx="11052810" cy="2631440"/>
          </a:xfrm>
        </p:spPr>
        <p:txBody>
          <a:bodyPr/>
          <a:lstStyle/>
          <a:p>
            <a:r>
              <a:rPr lang="en-US" dirty="0">
                <a:solidFill>
                  <a:schemeClr val="tx1"/>
                </a:solidFill>
              </a:rPr>
              <a:t>Increase instructional time</a:t>
            </a:r>
          </a:p>
          <a:p>
            <a:r>
              <a:rPr lang="en-US" dirty="0">
                <a:solidFill>
                  <a:schemeClr val="tx1"/>
                </a:solidFill>
              </a:rPr>
              <a:t>Increase engagement time</a:t>
            </a:r>
          </a:p>
          <a:p>
            <a:r>
              <a:rPr lang="en-US" dirty="0">
                <a:solidFill>
                  <a:schemeClr val="tx1"/>
                </a:solidFill>
              </a:rPr>
              <a:t>Collect data</a:t>
            </a:r>
          </a:p>
          <a:p>
            <a:r>
              <a:rPr lang="en-US" sz="2800" dirty="0">
                <a:solidFill>
                  <a:schemeClr val="tx1"/>
                </a:solidFill>
              </a:rPr>
              <a:t>Make it FAST!</a:t>
            </a:r>
          </a:p>
        </p:txBody>
      </p:sp>
    </p:spTree>
    <p:extLst>
      <p:ext uri="{BB962C8B-B14F-4D97-AF65-F5344CB8AC3E}">
        <p14:creationId xmlns:p14="http://schemas.microsoft.com/office/powerpoint/2010/main" val="380789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2AB1-9353-49A1-9997-CCDD8F545211}"/>
              </a:ext>
            </a:extLst>
          </p:cNvPr>
          <p:cNvSpPr>
            <a:spLocks noGrp="1"/>
          </p:cNvSpPr>
          <p:nvPr>
            <p:ph type="ctrTitle"/>
          </p:nvPr>
        </p:nvSpPr>
        <p:spPr>
          <a:xfrm>
            <a:off x="0" y="662940"/>
            <a:ext cx="12192000" cy="923813"/>
          </a:xfrm>
        </p:spPr>
        <p:txBody>
          <a:bodyPr/>
          <a:lstStyle/>
          <a:p>
            <a:r>
              <a:rPr lang="en-US" sz="5400" dirty="0"/>
              <a:t>Discussion</a:t>
            </a:r>
          </a:p>
        </p:txBody>
      </p:sp>
      <p:sp>
        <p:nvSpPr>
          <p:cNvPr id="3" name="Text Placeholder 2">
            <a:extLst>
              <a:ext uri="{FF2B5EF4-FFF2-40B4-BE49-F238E27FC236}">
                <a16:creationId xmlns:a16="http://schemas.microsoft.com/office/drawing/2014/main" id="{8A17852A-1AE0-4FD4-9713-24D29E6E0B3B}"/>
              </a:ext>
            </a:extLst>
          </p:cNvPr>
          <p:cNvSpPr>
            <a:spLocks noGrp="1"/>
          </p:cNvSpPr>
          <p:nvPr>
            <p:ph type="body" idx="1"/>
          </p:nvPr>
        </p:nvSpPr>
        <p:spPr>
          <a:xfrm>
            <a:off x="674370" y="1917701"/>
            <a:ext cx="10778490" cy="2185669"/>
          </a:xfrm>
        </p:spPr>
        <p:txBody>
          <a:bodyPr/>
          <a:lstStyle/>
          <a:p>
            <a:pPr>
              <a:buSzPct val="100000"/>
            </a:pPr>
            <a:r>
              <a:rPr lang="en-US" dirty="0"/>
              <a:t>Discuss the impact of schoolwide expectations on student behavior in your school.</a:t>
            </a:r>
          </a:p>
          <a:p>
            <a:pPr>
              <a:buSzPct val="100000"/>
            </a:pPr>
            <a:r>
              <a:rPr lang="en-US" dirty="0"/>
              <a:t>Discuss the benefits of adapting school-wide expectations for the classroom.</a:t>
            </a:r>
          </a:p>
        </p:txBody>
      </p:sp>
    </p:spTree>
    <p:extLst>
      <p:ext uri="{BB962C8B-B14F-4D97-AF65-F5344CB8AC3E}">
        <p14:creationId xmlns:p14="http://schemas.microsoft.com/office/powerpoint/2010/main" val="40978491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7266-1D01-487F-AADF-438563CB3A29}"/>
              </a:ext>
            </a:extLst>
          </p:cNvPr>
          <p:cNvSpPr>
            <a:spLocks noGrp="1"/>
          </p:cNvSpPr>
          <p:nvPr>
            <p:ph type="ctrTitle"/>
          </p:nvPr>
        </p:nvSpPr>
        <p:spPr>
          <a:xfrm>
            <a:off x="0" y="628651"/>
            <a:ext cx="12192000" cy="1543050"/>
          </a:xfrm>
        </p:spPr>
        <p:txBody>
          <a:bodyPr/>
          <a:lstStyle/>
          <a:p>
            <a:r>
              <a:rPr lang="en-US" sz="5400" dirty="0"/>
              <a:t>Essential Primers &amp; Resources </a:t>
            </a:r>
            <a:br>
              <a:rPr lang="en-US" sz="5400" dirty="0"/>
            </a:br>
            <a:r>
              <a:rPr lang="en-US" sz="5400" dirty="0"/>
              <a:t>For Classroom PBIS</a:t>
            </a:r>
          </a:p>
        </p:txBody>
      </p:sp>
      <p:sp>
        <p:nvSpPr>
          <p:cNvPr id="3" name="Text Placeholder 2">
            <a:extLst>
              <a:ext uri="{FF2B5EF4-FFF2-40B4-BE49-F238E27FC236}">
                <a16:creationId xmlns:a16="http://schemas.microsoft.com/office/drawing/2014/main" id="{5082716E-0971-4934-A924-B574929F2B0A}"/>
              </a:ext>
            </a:extLst>
          </p:cNvPr>
          <p:cNvSpPr>
            <a:spLocks noGrp="1"/>
          </p:cNvSpPr>
          <p:nvPr>
            <p:ph type="body" idx="1"/>
          </p:nvPr>
        </p:nvSpPr>
        <p:spPr>
          <a:xfrm>
            <a:off x="621030" y="1945580"/>
            <a:ext cx="10949940" cy="4135180"/>
          </a:xfrm>
        </p:spPr>
        <p:txBody>
          <a:bodyPr/>
          <a:lstStyle/>
          <a:p>
            <a:r>
              <a:rPr lang="en-US" dirty="0"/>
              <a:t>Lewis, T. Preventing and responding to problem behavior through school-wide systems of positive behavior support.</a:t>
            </a:r>
          </a:p>
          <a:p>
            <a:r>
              <a:rPr lang="en-US" dirty="0"/>
              <a:t>Simonsen, B., Fairbanks, S., </a:t>
            </a:r>
            <a:r>
              <a:rPr lang="en-US" dirty="0" err="1"/>
              <a:t>Briesch</a:t>
            </a:r>
            <a:r>
              <a:rPr lang="en-US" dirty="0"/>
              <a:t>, A., Myers, D., </a:t>
            </a:r>
            <a:r>
              <a:rPr lang="en-US" dirty="0" err="1"/>
              <a:t>Sugai</a:t>
            </a:r>
            <a:r>
              <a:rPr lang="en-US" dirty="0"/>
              <a:t>, G. (2008). Supporting and responding to behavior evidence based classroom strategies for teachers. </a:t>
            </a:r>
          </a:p>
          <a:p>
            <a:r>
              <a:rPr lang="en-US" dirty="0"/>
              <a:t>Weaver, J. Eight effective classroom practices. Missouri Environmental Education Association.</a:t>
            </a:r>
          </a:p>
          <a:p>
            <a:r>
              <a:rPr lang="en-US" dirty="0"/>
              <a:t>Web link for greater depth:  </a:t>
            </a:r>
            <a:r>
              <a:rPr lang="en-US" dirty="0">
                <a:hlinkClick r:id="rId2"/>
              </a:rPr>
              <a:t>http://www.midwestpbis.org/materials/classroom-practices</a:t>
            </a:r>
            <a:endParaRPr lang="en-US" dirty="0"/>
          </a:p>
        </p:txBody>
      </p:sp>
    </p:spTree>
    <p:extLst>
      <p:ext uri="{BB962C8B-B14F-4D97-AF65-F5344CB8AC3E}">
        <p14:creationId xmlns:p14="http://schemas.microsoft.com/office/powerpoint/2010/main" val="9328979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4AFA0-61CB-4397-B580-DF40A458F7ED}"/>
              </a:ext>
            </a:extLst>
          </p:cNvPr>
          <p:cNvSpPr>
            <a:spLocks noGrp="1"/>
          </p:cNvSpPr>
          <p:nvPr>
            <p:ph type="ctrTitle"/>
          </p:nvPr>
        </p:nvSpPr>
        <p:spPr>
          <a:xfrm>
            <a:off x="0" y="651511"/>
            <a:ext cx="12192000" cy="834390"/>
          </a:xfrm>
        </p:spPr>
        <p:txBody>
          <a:bodyPr/>
          <a:lstStyle/>
          <a:p>
            <a:r>
              <a:rPr lang="en-US" sz="5400" dirty="0"/>
              <a:t>Links To Resources</a:t>
            </a:r>
          </a:p>
        </p:txBody>
      </p:sp>
      <p:sp>
        <p:nvSpPr>
          <p:cNvPr id="3" name="Text Placeholder 2">
            <a:extLst>
              <a:ext uri="{FF2B5EF4-FFF2-40B4-BE49-F238E27FC236}">
                <a16:creationId xmlns:a16="http://schemas.microsoft.com/office/drawing/2014/main" id="{FB2DA2F9-93A3-4E1C-8CCD-16D7A5DD308C}"/>
              </a:ext>
            </a:extLst>
          </p:cNvPr>
          <p:cNvSpPr>
            <a:spLocks noGrp="1"/>
          </p:cNvSpPr>
          <p:nvPr>
            <p:ph type="body" idx="1"/>
          </p:nvPr>
        </p:nvSpPr>
        <p:spPr>
          <a:xfrm>
            <a:off x="609600" y="1485901"/>
            <a:ext cx="10972800" cy="4288328"/>
          </a:xfrm>
        </p:spPr>
        <p:txBody>
          <a:bodyPr/>
          <a:lstStyle/>
          <a:p>
            <a:r>
              <a:rPr lang="en-US" dirty="0"/>
              <a:t>Supporting and Responding to Behavior </a:t>
            </a:r>
            <a:r>
              <a:rPr lang="en-US" dirty="0">
                <a:hlinkClick r:id="rId2"/>
              </a:rPr>
              <a:t>https://www.pbis.org/common/cms/files/pbisresources/Supporting%20and%20Responding%20to%20Behavior.pdf</a:t>
            </a:r>
            <a:endParaRPr lang="en-US" dirty="0"/>
          </a:p>
          <a:p>
            <a:r>
              <a:rPr lang="en-US" dirty="0"/>
              <a:t>Preventing and Responding to Problem Behavior through School-Wide Systems of Positive Behavior Supports </a:t>
            </a:r>
            <a:r>
              <a:rPr lang="en-US" u="sng" dirty="0">
                <a:solidFill>
                  <a:srgbClr val="0070C0"/>
                </a:solidFill>
              </a:rPr>
              <a:t>https://ucy.ac.cy/cypbis/documents/Sinedrio/Lewis_SW-PBS_PI.ppt </a:t>
            </a:r>
          </a:p>
          <a:p>
            <a:r>
              <a:rPr lang="en-US" dirty="0">
                <a:solidFill>
                  <a:schemeClr val="tx1"/>
                </a:solidFill>
              </a:rPr>
              <a:t>Eight Effective Classroom Practices </a:t>
            </a:r>
            <a:r>
              <a:rPr lang="en-US" dirty="0">
                <a:solidFill>
                  <a:schemeClr val="tx1"/>
                </a:solidFill>
                <a:hlinkClick r:id="rId3"/>
              </a:rPr>
              <a:t>https://www.meea.org/assets/pdfs/8-effective-classroom-practices.pdf</a:t>
            </a:r>
            <a:endParaRPr lang="en-US" dirty="0"/>
          </a:p>
        </p:txBody>
      </p:sp>
    </p:spTree>
    <p:extLst>
      <p:ext uri="{BB962C8B-B14F-4D97-AF65-F5344CB8AC3E}">
        <p14:creationId xmlns:p14="http://schemas.microsoft.com/office/powerpoint/2010/main" val="1680732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D881B-2231-4FA7-AD5F-83F400CF3A14}"/>
              </a:ext>
            </a:extLst>
          </p:cNvPr>
          <p:cNvSpPr>
            <a:spLocks noGrp="1"/>
          </p:cNvSpPr>
          <p:nvPr>
            <p:ph type="ctrTitle"/>
          </p:nvPr>
        </p:nvSpPr>
        <p:spPr>
          <a:xfrm>
            <a:off x="0" y="662940"/>
            <a:ext cx="12192000" cy="923813"/>
          </a:xfrm>
        </p:spPr>
        <p:txBody>
          <a:bodyPr/>
          <a:lstStyle/>
          <a:p>
            <a:r>
              <a:rPr lang="en-US" sz="5400" dirty="0"/>
              <a:t>Resources &amp; Thanks To…</a:t>
            </a:r>
          </a:p>
        </p:txBody>
      </p:sp>
      <p:sp>
        <p:nvSpPr>
          <p:cNvPr id="3" name="Text Placeholder 2">
            <a:extLst>
              <a:ext uri="{FF2B5EF4-FFF2-40B4-BE49-F238E27FC236}">
                <a16:creationId xmlns:a16="http://schemas.microsoft.com/office/drawing/2014/main" id="{0F39DE42-0632-4FF0-BAA9-B10D7C83105C}"/>
              </a:ext>
            </a:extLst>
          </p:cNvPr>
          <p:cNvSpPr>
            <a:spLocks noGrp="1"/>
          </p:cNvSpPr>
          <p:nvPr>
            <p:ph type="body" idx="1"/>
          </p:nvPr>
        </p:nvSpPr>
        <p:spPr>
          <a:xfrm>
            <a:off x="640080" y="1917700"/>
            <a:ext cx="10949940" cy="3325813"/>
          </a:xfrm>
        </p:spPr>
        <p:txBody>
          <a:bodyPr/>
          <a:lstStyle/>
          <a:p>
            <a:r>
              <a:rPr lang="en-US" dirty="0"/>
              <a:t>Simonsen, B., Fairbanks, S., </a:t>
            </a:r>
            <a:r>
              <a:rPr lang="en-US" dirty="0" err="1"/>
              <a:t>Briesch</a:t>
            </a:r>
            <a:r>
              <a:rPr lang="en-US" dirty="0"/>
              <a:t>, A., Myers, D., </a:t>
            </a:r>
            <a:r>
              <a:rPr lang="en-US" dirty="0" err="1"/>
              <a:t>Sugai</a:t>
            </a:r>
            <a:r>
              <a:rPr lang="en-US" dirty="0"/>
              <a:t>, G. (2008). Evidence-based practices in classroom management: considerations for research to practice. </a:t>
            </a:r>
            <a:r>
              <a:rPr lang="en-US" i="1" dirty="0"/>
              <a:t>Education and Treatment of Children</a:t>
            </a:r>
            <a:r>
              <a:rPr lang="en-US" dirty="0"/>
              <a:t>, 31(3), 351-380.</a:t>
            </a:r>
          </a:p>
          <a:p>
            <a:r>
              <a:rPr lang="en-US" dirty="0">
                <a:hlinkClick r:id="rId2"/>
              </a:rPr>
              <a:t>https://www.pbis.org/Common/Cms/files/pbisresources/Classroom%20PBIS%20LEA%20SCTG%202017(Simonsen).pdf</a:t>
            </a:r>
            <a:endParaRPr lang="en-US" dirty="0"/>
          </a:p>
          <a:p>
            <a:endParaRPr lang="en-US" dirty="0"/>
          </a:p>
        </p:txBody>
      </p:sp>
    </p:spTree>
    <p:extLst>
      <p:ext uri="{BB962C8B-B14F-4D97-AF65-F5344CB8AC3E}">
        <p14:creationId xmlns:p14="http://schemas.microsoft.com/office/powerpoint/2010/main" val="192256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ctrTitle"/>
          </p:nvPr>
        </p:nvSpPr>
        <p:spPr>
          <a:xfrm>
            <a:off x="0" y="662940"/>
            <a:ext cx="12192000" cy="923700"/>
          </a:xfrm>
          <a:prstGeom prst="rect">
            <a:avLst/>
          </a:prstGeom>
        </p:spPr>
        <p:txBody>
          <a:bodyPr spcFirstLastPara="1" wrap="square" lIns="91425" tIns="45700" rIns="91425" bIns="45700" anchor="b" anchorCtr="0">
            <a:noAutofit/>
          </a:bodyPr>
          <a:lstStyle/>
          <a:p>
            <a:pPr marL="0" lvl="0" indent="0">
              <a:spcBef>
                <a:spcPts val="0"/>
              </a:spcBef>
              <a:spcAft>
                <a:spcPts val="0"/>
              </a:spcAft>
              <a:buNone/>
            </a:pPr>
            <a:r>
              <a:rPr lang="en-US" sz="5400" dirty="0"/>
              <a:t>Typical School Day</a:t>
            </a:r>
            <a:endParaRPr sz="5400" dirty="0"/>
          </a:p>
        </p:txBody>
      </p:sp>
      <p:sp>
        <p:nvSpPr>
          <p:cNvPr id="72" name="Shape 72"/>
          <p:cNvSpPr txBox="1">
            <a:spLocks noGrp="1"/>
          </p:cNvSpPr>
          <p:nvPr>
            <p:ph type="body" idx="1"/>
          </p:nvPr>
        </p:nvSpPr>
        <p:spPr>
          <a:xfrm>
            <a:off x="513454" y="2041660"/>
            <a:ext cx="10949940" cy="2667500"/>
          </a:xfrm>
          <a:prstGeom prst="rect">
            <a:avLst/>
          </a:prstGeom>
        </p:spPr>
        <p:txBody>
          <a:bodyPr spcFirstLastPara="1" wrap="square" lIns="91425" tIns="45700" rIns="91425" bIns="45700" anchor="t" anchorCtr="0">
            <a:noAutofit/>
          </a:bodyPr>
          <a:lstStyle/>
          <a:p>
            <a:pPr marL="0" lvl="0" indent="0">
              <a:spcBef>
                <a:spcPts val="1000"/>
              </a:spcBef>
              <a:spcAft>
                <a:spcPts val="0"/>
              </a:spcAft>
              <a:buNone/>
            </a:pPr>
            <a:r>
              <a:rPr lang="en-US" dirty="0"/>
              <a:t>17%  Direct instruction</a:t>
            </a:r>
            <a:endParaRPr dirty="0"/>
          </a:p>
          <a:p>
            <a:pPr marL="0" lvl="0" indent="0">
              <a:spcBef>
                <a:spcPts val="1000"/>
              </a:spcBef>
              <a:spcAft>
                <a:spcPts val="0"/>
              </a:spcAft>
              <a:buNone/>
            </a:pPr>
            <a:r>
              <a:rPr lang="en-US" dirty="0"/>
              <a:t>33%  Seatwork</a:t>
            </a:r>
            <a:endParaRPr dirty="0"/>
          </a:p>
          <a:p>
            <a:pPr marL="0" lvl="0" indent="0">
              <a:spcBef>
                <a:spcPts val="1000"/>
              </a:spcBef>
              <a:spcAft>
                <a:spcPts val="0"/>
              </a:spcAft>
              <a:buNone/>
            </a:pPr>
            <a:r>
              <a:rPr lang="en-US" dirty="0"/>
              <a:t>20%  Transitions</a:t>
            </a:r>
            <a:endParaRPr dirty="0"/>
          </a:p>
          <a:p>
            <a:pPr marL="0" lvl="0" indent="0">
              <a:spcBef>
                <a:spcPts val="1000"/>
              </a:spcBef>
              <a:spcAft>
                <a:spcPts val="0"/>
              </a:spcAft>
              <a:buNone/>
            </a:pPr>
            <a:r>
              <a:rPr lang="en-US" b="1" dirty="0"/>
              <a:t>30%  Discipline and other non-instructional activities</a:t>
            </a:r>
          </a:p>
        </p:txBody>
      </p:sp>
      <p:sp>
        <p:nvSpPr>
          <p:cNvPr id="2" name="TextBox 1"/>
          <p:cNvSpPr txBox="1"/>
          <p:nvPr/>
        </p:nvSpPr>
        <p:spPr>
          <a:xfrm>
            <a:off x="5086350" y="6332220"/>
            <a:ext cx="1805940" cy="246221"/>
          </a:xfrm>
          <a:prstGeom prst="rect">
            <a:avLst/>
          </a:prstGeom>
          <a:noFill/>
        </p:spPr>
        <p:txBody>
          <a:bodyPr wrap="square" rtlCol="0">
            <a:spAutoFit/>
          </a:bodyPr>
          <a:lstStyle/>
          <a:p>
            <a:r>
              <a:rPr lang="en-US" sz="1000">
                <a:solidFill>
                  <a:schemeClr val="bg1"/>
                </a:solidFill>
                <a:latin typeface="Calibri" panose="020F0502020204030204" pitchFamily="34" charset="0"/>
                <a:cs typeface="Calibri" panose="020F0502020204030204" pitchFamily="34" charset="0"/>
              </a:rPr>
              <a:t>(Cotton,1995;Walberg,1988)</a:t>
            </a:r>
            <a:endParaRPr lang="en-US" sz="1000"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p:nvPr/>
        </p:nvSpPr>
        <p:spPr>
          <a:xfrm>
            <a:off x="0" y="2894030"/>
            <a:ext cx="8309610" cy="12893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6000" i="0" u="none" strike="noStrike" cap="none" dirty="0">
                <a:solidFill>
                  <a:schemeClr val="bg1"/>
                </a:solidFill>
                <a:latin typeface="Calibri" panose="020F0502020204030204" pitchFamily="34" charset="0"/>
                <a:cs typeface="Calibri" panose="020F0502020204030204" pitchFamily="34" charset="0"/>
                <a:sym typeface="Arial"/>
              </a:rPr>
              <a:t>Classroom PBIS Practice</a:t>
            </a:r>
            <a:r>
              <a:rPr lang="en-US" sz="6000" dirty="0">
                <a:solidFill>
                  <a:schemeClr val="bg1"/>
                </a:solidFill>
                <a:latin typeface="Calibri" panose="020F0502020204030204" pitchFamily="34" charset="0"/>
                <a:cs typeface="Calibri" panose="020F0502020204030204" pitchFamily="34" charset="0"/>
              </a:rPr>
              <a:t>s</a:t>
            </a:r>
            <a:endParaRPr sz="6000" i="0" u="none" strike="noStrike" cap="none" dirty="0">
              <a:solidFill>
                <a:schemeClr val="bg1"/>
              </a:solidFill>
              <a:latin typeface="Calibri" panose="020F0502020204030204" pitchFamily="34" charset="0"/>
              <a:cs typeface="Calibri" panose="020F0502020204030204" pitchFamily="34" charset="0"/>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F6DA9906-2D3B-4EF8-A4DB-3EF16E32F7FC}"/>
              </a:ext>
            </a:extLst>
          </p:cNvPr>
          <p:cNvSpPr>
            <a:spLocks noGrp="1"/>
          </p:cNvSpPr>
          <p:nvPr>
            <p:ph type="ctrTitle"/>
          </p:nvPr>
        </p:nvSpPr>
        <p:spPr>
          <a:xfrm>
            <a:off x="0" y="662940"/>
            <a:ext cx="12192000" cy="923813"/>
          </a:xfrm>
        </p:spPr>
        <p:txBody>
          <a:bodyPr/>
          <a:lstStyle/>
          <a:p>
            <a:pPr eaLnBrk="1" hangingPunct="1"/>
            <a:r>
              <a:rPr lang="en-US" altLang="en-US" sz="5400" dirty="0"/>
              <a:t>Starting Point For Classroom PBIS Practices</a:t>
            </a:r>
          </a:p>
        </p:txBody>
      </p:sp>
      <p:sp>
        <p:nvSpPr>
          <p:cNvPr id="13315" name="Rectangle 1027">
            <a:extLst>
              <a:ext uri="{FF2B5EF4-FFF2-40B4-BE49-F238E27FC236}">
                <a16:creationId xmlns:a16="http://schemas.microsoft.com/office/drawing/2014/main" id="{44C171B7-CE37-45C2-87C1-96E5FD2DB495}"/>
              </a:ext>
            </a:extLst>
          </p:cNvPr>
          <p:cNvSpPr>
            <a:spLocks noGrp="1"/>
          </p:cNvSpPr>
          <p:nvPr>
            <p:ph type="body" idx="1"/>
          </p:nvPr>
        </p:nvSpPr>
        <p:spPr>
          <a:xfrm>
            <a:off x="548640" y="1917701"/>
            <a:ext cx="11132820" cy="1957069"/>
          </a:xfrm>
        </p:spPr>
        <p:txBody>
          <a:bodyPr/>
          <a:lstStyle/>
          <a:p>
            <a:pPr marL="457200" indent="-457200" eaLnBrk="1" hangingPunct="1">
              <a:lnSpc>
                <a:spcPct val="90000"/>
              </a:lnSpc>
              <a:buSzPct val="100000"/>
              <a:buFont typeface="Arial" panose="020B0604020202020204" pitchFamily="34" charset="0"/>
              <a:buChar char="•"/>
            </a:pPr>
            <a:r>
              <a:rPr lang="en-US" altLang="en-US" dirty="0">
                <a:solidFill>
                  <a:schemeClr val="tx1"/>
                </a:solidFill>
              </a:rPr>
              <a:t>Create environments to </a:t>
            </a:r>
            <a:r>
              <a:rPr lang="en-US" altLang="en-US" b="1" dirty="0">
                <a:solidFill>
                  <a:schemeClr val="tx1"/>
                </a:solidFill>
              </a:rPr>
              <a:t>increase instructional time</a:t>
            </a:r>
            <a:r>
              <a:rPr lang="en-US" altLang="en-US" dirty="0">
                <a:solidFill>
                  <a:schemeClr val="tx1"/>
                </a:solidFill>
              </a:rPr>
              <a:t>. </a:t>
            </a:r>
          </a:p>
          <a:p>
            <a:pPr marL="457200" indent="-457200" eaLnBrk="1" hangingPunct="1">
              <a:lnSpc>
                <a:spcPct val="90000"/>
              </a:lnSpc>
              <a:buSzPct val="100000"/>
              <a:buFont typeface="Arial" panose="020B0604020202020204" pitchFamily="34" charset="0"/>
              <a:buChar char="•"/>
            </a:pPr>
            <a:r>
              <a:rPr lang="en-US" altLang="en-US" dirty="0">
                <a:solidFill>
                  <a:schemeClr val="tx1"/>
                </a:solidFill>
              </a:rPr>
              <a:t>Create environments that </a:t>
            </a:r>
            <a:r>
              <a:rPr lang="en-US" altLang="en-US" b="1" dirty="0">
                <a:solidFill>
                  <a:schemeClr val="tx1"/>
                </a:solidFill>
              </a:rPr>
              <a:t>increase student engagement.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0" y="662940"/>
            <a:ext cx="12192000" cy="923700"/>
          </a:xfrm>
          <a:prstGeom prst="rect">
            <a:avLst/>
          </a:prstGeom>
          <a:noFill/>
          <a:ln>
            <a:noFill/>
          </a:ln>
        </p:spPr>
        <p:txBody>
          <a:bodyPr spcFirstLastPara="1" wrap="square" lIns="91425" tIns="45700" rIns="91425" bIns="45700" anchor="b" anchorCtr="0">
            <a:noAutofit/>
          </a:bodyPr>
          <a:lstStyle/>
          <a:p>
            <a:pPr marL="0" marR="0" lvl="0" indent="0" rtl="0">
              <a:lnSpc>
                <a:spcPct val="90000"/>
              </a:lnSpc>
              <a:spcBef>
                <a:spcPts val="0"/>
              </a:spcBef>
              <a:spcAft>
                <a:spcPts val="0"/>
              </a:spcAft>
              <a:buClr>
                <a:schemeClr val="dk1"/>
              </a:buClr>
              <a:buSzPts val="6000"/>
              <a:buFont typeface="Calibri"/>
              <a:buNone/>
            </a:pPr>
            <a:r>
              <a:rPr lang="en-US" sz="5400" dirty="0"/>
              <a:t>Classroom PBIS Practices</a:t>
            </a:r>
            <a:endParaRPr sz="5400" b="0" i="0" u="none" strike="noStrike" cap="none" dirty="0">
              <a:solidFill>
                <a:schemeClr val="dk1"/>
              </a:solidFill>
              <a:sym typeface="Calibri"/>
            </a:endParaRPr>
          </a:p>
        </p:txBody>
      </p:sp>
      <p:sp>
        <p:nvSpPr>
          <p:cNvPr id="86" name="Shape 86"/>
          <p:cNvSpPr txBox="1">
            <a:spLocks noGrp="1"/>
          </p:cNvSpPr>
          <p:nvPr>
            <p:ph type="body" idx="1"/>
          </p:nvPr>
        </p:nvSpPr>
        <p:spPr>
          <a:xfrm>
            <a:off x="674370" y="1586640"/>
            <a:ext cx="11274380" cy="4208370"/>
          </a:xfrm>
          <a:prstGeom prst="rect">
            <a:avLst/>
          </a:prstGeom>
          <a:noFill/>
          <a:ln>
            <a:noFill/>
          </a:ln>
        </p:spPr>
        <p:txBody>
          <a:bodyPr spcFirstLastPara="1" wrap="square" lIns="91425" tIns="45700" rIns="91425" bIns="45700" anchor="t" anchorCtr="0">
            <a:noAutofit/>
          </a:bodyPr>
          <a:lstStyle/>
          <a:p>
            <a:pPr marL="457200" marR="0" lvl="0" indent="-381000" algn="l" rtl="0">
              <a:lnSpc>
                <a:spcPct val="90000"/>
              </a:lnSpc>
              <a:spcAft>
                <a:spcPts val="0"/>
              </a:spcAft>
              <a:buClr>
                <a:srgbClr val="8E7CC3"/>
              </a:buClr>
              <a:buSzPct val="100000"/>
              <a:buFont typeface="Calibri"/>
              <a:buAutoNum type="arabicPeriod"/>
            </a:pPr>
            <a:r>
              <a:rPr lang="en-US" dirty="0">
                <a:solidFill>
                  <a:srgbClr val="8E7CC3"/>
                </a:solidFill>
              </a:rPr>
              <a:t>Clear expectations</a:t>
            </a:r>
          </a:p>
          <a:p>
            <a:pPr marL="457200" marR="0" lvl="0" indent="-381000" algn="l" rtl="0">
              <a:lnSpc>
                <a:spcPct val="90000"/>
              </a:lnSpc>
              <a:spcAft>
                <a:spcPts val="0"/>
              </a:spcAft>
              <a:buClr>
                <a:srgbClr val="8E7CC3"/>
              </a:buClr>
              <a:buSzPct val="100000"/>
              <a:buAutoNum type="arabicPeriod"/>
            </a:pPr>
            <a:r>
              <a:rPr lang="en-US" dirty="0">
                <a:solidFill>
                  <a:srgbClr val="8E7CC3"/>
                </a:solidFill>
              </a:rPr>
              <a:t>Procedures, routines, and rules</a:t>
            </a:r>
          </a:p>
          <a:p>
            <a:pPr marL="457200" marR="0" lvl="0" indent="-381000" algn="l" rtl="0">
              <a:lnSpc>
                <a:spcPct val="90000"/>
              </a:lnSpc>
              <a:spcAft>
                <a:spcPts val="0"/>
              </a:spcAft>
              <a:buClr>
                <a:srgbClr val="8E7CC3"/>
              </a:buClr>
              <a:buSzPct val="100000"/>
              <a:buAutoNum type="arabicPeriod"/>
            </a:pPr>
            <a:r>
              <a:rPr lang="en-US" dirty="0">
                <a:solidFill>
                  <a:srgbClr val="8E7CC3"/>
                </a:solidFill>
              </a:rPr>
              <a:t>Encouraging expected behavior</a:t>
            </a:r>
          </a:p>
          <a:p>
            <a:pPr marL="457200" marR="0" lvl="0" indent="-381000" algn="l" rtl="0">
              <a:lnSpc>
                <a:spcPct val="90000"/>
              </a:lnSpc>
              <a:spcAft>
                <a:spcPts val="0"/>
              </a:spcAft>
              <a:buClr>
                <a:srgbClr val="8E7CC3"/>
              </a:buClr>
              <a:buSzPct val="100000"/>
              <a:buAutoNum type="arabicPeriod"/>
            </a:pPr>
            <a:r>
              <a:rPr lang="en-US" dirty="0">
                <a:solidFill>
                  <a:srgbClr val="8E7CC3"/>
                </a:solidFill>
              </a:rPr>
              <a:t>Discouraging inappropriate behavior</a:t>
            </a:r>
          </a:p>
          <a:p>
            <a:pPr marL="457200" lvl="0" indent="-381000" rtl="0">
              <a:spcAft>
                <a:spcPts val="0"/>
              </a:spcAft>
              <a:buClr>
                <a:srgbClr val="6AA84F"/>
              </a:buClr>
              <a:buSzPct val="100000"/>
              <a:buAutoNum type="arabicPeriod"/>
            </a:pPr>
            <a:r>
              <a:rPr lang="en-US" dirty="0">
                <a:solidFill>
                  <a:srgbClr val="00B050"/>
                </a:solidFill>
              </a:rPr>
              <a:t>Providing opportunities to respond</a:t>
            </a:r>
          </a:p>
          <a:p>
            <a:pPr marL="457200" lvl="0" indent="-381000" rtl="0">
              <a:spcAft>
                <a:spcPts val="0"/>
              </a:spcAft>
              <a:buClr>
                <a:srgbClr val="6AA84F"/>
              </a:buClr>
              <a:buSzPct val="100000"/>
              <a:buAutoNum type="arabicPeriod"/>
            </a:pPr>
            <a:r>
              <a:rPr lang="en-US" dirty="0">
                <a:solidFill>
                  <a:srgbClr val="00B050"/>
                </a:solidFill>
              </a:rPr>
              <a:t>Active supervision</a:t>
            </a:r>
          </a:p>
          <a:p>
            <a:pPr marL="457200" lvl="0" indent="-381000" rtl="0">
              <a:spcAft>
                <a:spcPts val="0"/>
              </a:spcAft>
              <a:buClr>
                <a:srgbClr val="6AA84F"/>
              </a:buClr>
              <a:buSzPct val="100000"/>
              <a:buAutoNum type="arabicPeriod"/>
            </a:pPr>
            <a:r>
              <a:rPr lang="en-US" dirty="0">
                <a:solidFill>
                  <a:srgbClr val="00B050"/>
                </a:solidFill>
              </a:rPr>
              <a:t>Changing sequence and offering choice</a:t>
            </a:r>
          </a:p>
          <a:p>
            <a:pPr marL="457200" lvl="0" indent="-381000" rtl="0">
              <a:spcAft>
                <a:spcPts val="0"/>
              </a:spcAft>
              <a:buClr>
                <a:srgbClr val="6AA84F"/>
              </a:buClr>
              <a:buSzPct val="100000"/>
              <a:buAutoNum type="arabicPeriod"/>
            </a:pPr>
            <a:r>
              <a:rPr lang="en-US" dirty="0">
                <a:solidFill>
                  <a:srgbClr val="00B050"/>
                </a:solidFill>
              </a:rPr>
              <a:t>Reducing task difficulty</a:t>
            </a:r>
          </a:p>
        </p:txBody>
      </p:sp>
      <p:sp>
        <p:nvSpPr>
          <p:cNvPr id="87" name="Shape 87"/>
          <p:cNvSpPr/>
          <p:nvPr/>
        </p:nvSpPr>
        <p:spPr>
          <a:xfrm rot="10799083" flipH="1">
            <a:off x="7788545" y="2216100"/>
            <a:ext cx="3375000" cy="963600"/>
          </a:xfrm>
          <a:prstGeom prst="leftArrow">
            <a:avLst>
              <a:gd name="adj1" fmla="val 50000"/>
              <a:gd name="adj2" fmla="val 50000"/>
            </a:avLst>
          </a:prstGeom>
          <a:solidFill>
            <a:srgbClr val="B4A7D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txBox="1"/>
          <p:nvPr/>
        </p:nvSpPr>
        <p:spPr>
          <a:xfrm>
            <a:off x="8039066" y="2436645"/>
            <a:ext cx="2940900" cy="408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1800" dirty="0">
                <a:latin typeface="Calibri" panose="020F0502020204030204" pitchFamily="34" charset="0"/>
                <a:cs typeface="Calibri" panose="020F0502020204030204" pitchFamily="34" charset="0"/>
              </a:rPr>
              <a:t>Increase Instructional Time</a:t>
            </a:r>
            <a:endParaRPr sz="1800" dirty="0">
              <a:latin typeface="Calibri" panose="020F0502020204030204" pitchFamily="34" charset="0"/>
              <a:cs typeface="Calibri" panose="020F0502020204030204" pitchFamily="34" charset="0"/>
            </a:endParaRPr>
          </a:p>
        </p:txBody>
      </p:sp>
      <p:sp>
        <p:nvSpPr>
          <p:cNvPr id="89" name="Shape 89"/>
          <p:cNvSpPr/>
          <p:nvPr/>
        </p:nvSpPr>
        <p:spPr>
          <a:xfrm>
            <a:off x="7788416" y="4103851"/>
            <a:ext cx="3442200" cy="941550"/>
          </a:xfrm>
          <a:prstGeom prst="leftArrow">
            <a:avLst>
              <a:gd name="adj1" fmla="val 50000"/>
              <a:gd name="adj2" fmla="val 50000"/>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US" sz="1800" dirty="0">
                <a:latin typeface="Calibri" panose="020F0502020204030204" pitchFamily="34" charset="0"/>
                <a:cs typeface="Calibri" panose="020F0502020204030204" pitchFamily="34" charset="0"/>
              </a:rPr>
              <a:t>Increase Student Engagement</a:t>
            </a:r>
            <a:endParaRPr sz="1800"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0" y="2535448"/>
            <a:ext cx="12191999" cy="13257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sz="5400" dirty="0">
                <a:solidFill>
                  <a:schemeClr val="bg1"/>
                </a:solidFill>
              </a:rPr>
              <a:t>PBIS Practices that Increase Instructional Time</a:t>
            </a:r>
            <a:endParaRPr sz="5400" dirty="0">
              <a:solidFill>
                <a:schemeClr val="bg1"/>
              </a:solidFill>
            </a:endParaRPr>
          </a:p>
        </p:txBody>
      </p:sp>
    </p:spTree>
  </p:cSld>
  <p:clrMapOvr>
    <a:masterClrMapping/>
  </p:clrMapOvr>
</p:sld>
</file>

<file path=ppt/theme/theme1.xml><?xml version="1.0" encoding="utf-8"?>
<a:theme xmlns:a="http://schemas.openxmlformats.org/drawingml/2006/main" name="Titl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ectio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3210</Words>
  <Application>Microsoft Macintosh PowerPoint</Application>
  <PresentationFormat>Widescreen</PresentationFormat>
  <Paragraphs>281</Paragraphs>
  <Slides>42</Slides>
  <Notes>32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42</vt:i4>
      </vt:variant>
    </vt:vector>
  </HeadingPairs>
  <TitlesOfParts>
    <vt:vector size="51" baseType="lpstr">
      <vt:lpstr>Arial</vt:lpstr>
      <vt:lpstr>Calibri</vt:lpstr>
      <vt:lpstr>Courier New</vt:lpstr>
      <vt:lpstr>Franklin Gothic Book</vt:lpstr>
      <vt:lpstr>Times New Roman</vt:lpstr>
      <vt:lpstr>Wingdings</vt:lpstr>
      <vt:lpstr>Title</vt:lpstr>
      <vt:lpstr>Office Theme</vt:lpstr>
      <vt:lpstr>Section</vt:lpstr>
      <vt:lpstr>PBIS in the Classroom</vt:lpstr>
      <vt:lpstr>Outcomes</vt:lpstr>
      <vt:lpstr>Point To Ponder</vt:lpstr>
      <vt:lpstr>Discussion</vt:lpstr>
      <vt:lpstr>Typical School Day</vt:lpstr>
      <vt:lpstr>PowerPoint Presentation</vt:lpstr>
      <vt:lpstr>Starting Point For Classroom PBIS Practices</vt:lpstr>
      <vt:lpstr>Classroom PBIS Practices</vt:lpstr>
      <vt:lpstr>PBIS Practices that Increase Instructional Time</vt:lpstr>
      <vt:lpstr>The foundations of effective classroom PBIS in practice</vt:lpstr>
      <vt:lpstr>Expectations</vt:lpstr>
      <vt:lpstr> </vt:lpstr>
      <vt:lpstr> </vt:lpstr>
      <vt:lpstr> </vt:lpstr>
      <vt:lpstr> Routines </vt:lpstr>
      <vt:lpstr>Classroom Procedures &amp; Routines  Self-Assessment</vt:lpstr>
      <vt:lpstr>PowerPoint Presentation</vt:lpstr>
      <vt:lpstr>PowerPoint Presentation</vt:lpstr>
      <vt:lpstr>Design</vt:lpstr>
      <vt:lpstr>PowerPoint Presentation</vt:lpstr>
      <vt:lpstr>Positive classroom PBIS practices implemented consistently</vt:lpstr>
      <vt:lpstr>Opportunities To Respond (OTR)</vt:lpstr>
      <vt:lpstr>OTR - Individual</vt:lpstr>
      <vt:lpstr>OTR- Choral Responding</vt:lpstr>
      <vt:lpstr>OTR- Nonverbal Responses</vt:lpstr>
      <vt:lpstr>Prompts</vt:lpstr>
      <vt:lpstr>Prompt Examples</vt:lpstr>
      <vt:lpstr>Active Supervision</vt:lpstr>
      <vt:lpstr>Specific Praise</vt:lpstr>
      <vt:lpstr>Specific Praise Example</vt:lpstr>
      <vt:lpstr>Other Strategies</vt:lpstr>
      <vt:lpstr>PowerPoint Presentation</vt:lpstr>
      <vt:lpstr> Behavior Data Collection Examples</vt:lpstr>
      <vt:lpstr>Responding To Behavior </vt:lpstr>
      <vt:lpstr>FAST – Example</vt:lpstr>
      <vt:lpstr>Types Of Behavior</vt:lpstr>
      <vt:lpstr>Do It With Fidelity!</vt:lpstr>
      <vt:lpstr>PowerPoint Presentation</vt:lpstr>
      <vt:lpstr>Summary Of Classroom PBIS</vt:lpstr>
      <vt:lpstr>Essential Primers &amp; Resources  For Classroom PBIS</vt:lpstr>
      <vt:lpstr>Links To Resources</vt:lpstr>
      <vt:lpstr>Resources &amp; Thanks To…</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PBIS</dc:title>
  <dc:creator>Tamara Williams</dc:creator>
  <cp:lastModifiedBy>Becky McIver</cp:lastModifiedBy>
  <cp:revision>89</cp:revision>
  <dcterms:modified xsi:type="dcterms:W3CDTF">2021-04-08T17:03:21Z</dcterms:modified>
</cp:coreProperties>
</file>