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9"/>
  </p:notesMasterIdLst>
  <p:handoutMasterIdLst>
    <p:handoutMasterId r:id="rId40"/>
  </p:handoutMasterIdLst>
  <p:sldIdLst>
    <p:sldId id="257" r:id="rId4"/>
    <p:sldId id="256" r:id="rId5"/>
    <p:sldId id="258" r:id="rId6"/>
    <p:sldId id="266" r:id="rId7"/>
    <p:sldId id="265" r:id="rId8"/>
    <p:sldId id="470" r:id="rId9"/>
    <p:sldId id="267" r:id="rId10"/>
    <p:sldId id="471" r:id="rId11"/>
    <p:sldId id="280" r:id="rId12"/>
    <p:sldId id="283" r:id="rId13"/>
    <p:sldId id="287" r:id="rId14"/>
    <p:sldId id="275" r:id="rId15"/>
    <p:sldId id="261" r:id="rId16"/>
    <p:sldId id="288" r:id="rId17"/>
    <p:sldId id="281" r:id="rId18"/>
    <p:sldId id="293" r:id="rId19"/>
    <p:sldId id="286" r:id="rId20"/>
    <p:sldId id="263" r:id="rId21"/>
    <p:sldId id="277" r:id="rId22"/>
    <p:sldId id="262" r:id="rId23"/>
    <p:sldId id="285" r:id="rId24"/>
    <p:sldId id="268" r:id="rId25"/>
    <p:sldId id="276" r:id="rId26"/>
    <p:sldId id="289" r:id="rId27"/>
    <p:sldId id="297" r:id="rId28"/>
    <p:sldId id="269" r:id="rId29"/>
    <p:sldId id="295" r:id="rId30"/>
    <p:sldId id="270" r:id="rId31"/>
    <p:sldId id="290" r:id="rId32"/>
    <p:sldId id="294" r:id="rId33"/>
    <p:sldId id="278" r:id="rId34"/>
    <p:sldId id="460" r:id="rId35"/>
    <p:sldId id="469" r:id="rId36"/>
    <p:sldId id="291" r:id="rId37"/>
    <p:sldId id="292"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2" clrIdx="0">
    <p:extLst>
      <p:ext uri="{19B8F6BF-5375-455C-9EA6-DF929625EA0E}">
        <p15:presenceInfo xmlns:p15="http://schemas.microsoft.com/office/powerpoint/2012/main" userId="S-1-5-21-1547161642-1343024091-725345543-6258" providerId="AD"/>
      </p:ext>
    </p:extLst>
  </p:cmAuthor>
  <p:cmAuthor id="2" name="becky cezar" initials="bc" lastIdx="10" clrIdx="1">
    <p:extLst>
      <p:ext uri="{19B8F6BF-5375-455C-9EA6-DF929625EA0E}">
        <p15:presenceInfo xmlns:p15="http://schemas.microsoft.com/office/powerpoint/2012/main" userId="389b15f92423bf18" providerId="Windows Live"/>
      </p:ext>
    </p:extLst>
  </p:cmAuthor>
  <p:cmAuthor id="3" name="Rebecca Hegger" initials="RH" lastIdx="13" clrIdx="2">
    <p:extLst>
      <p:ext uri="{19B8F6BF-5375-455C-9EA6-DF929625EA0E}">
        <p15:presenceInfo xmlns:p15="http://schemas.microsoft.com/office/powerpoint/2012/main" userId="1ae0273c735cb329" providerId="Windows Live"/>
      </p:ext>
    </p:extLst>
  </p:cmAuthor>
  <p:cmAuthor id="4" name="Rodney Ford (ADE)" initials="RF(" lastIdx="8" clrIdx="3">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86152" autoAdjust="0"/>
  </p:normalViewPr>
  <p:slideViewPr>
    <p:cSldViewPr snapToGrid="0">
      <p:cViewPr varScale="1">
        <p:scale>
          <a:sx n="112" d="100"/>
          <a:sy n="112" d="100"/>
        </p:scale>
        <p:origin x="992"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dirty="0"/>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dirty="0"/>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Notes:</a:t>
            </a:r>
            <a:br>
              <a:rPr lang="en-US" sz="1200" dirty="0"/>
            </a:br>
            <a:r>
              <a:rPr lang="en-US" sz="1200" dirty="0"/>
              <a:t>Here are some of the reasons you might be having trouble getting everyone on board with PBIS:</a:t>
            </a:r>
            <a:r>
              <a:rPr lang="en-US" sz="1200" baseline="0" dirty="0"/>
              <a:t> e</a:t>
            </a:r>
            <a:r>
              <a:rPr lang="en-US" dirty="0"/>
              <a:t>xpectation that PBIS is a temporary fix, lack of administrator buy-in,</a:t>
            </a:r>
            <a:r>
              <a:rPr lang="en-US" baseline="0" dirty="0"/>
              <a:t> a</a:t>
            </a:r>
            <a:r>
              <a:rPr lang="en-US" dirty="0"/>
              <a:t>dministration is overwhelmed by tiers of implementation,</a:t>
            </a:r>
            <a:r>
              <a:rPr lang="en-US" baseline="0" dirty="0"/>
              <a:t> and/or</a:t>
            </a:r>
            <a:r>
              <a:rPr lang="en-US" dirty="0"/>
              <a:t> teachers misunderstand implementation.</a:t>
            </a:r>
          </a:p>
        </p:txBody>
      </p:sp>
      <p:sp>
        <p:nvSpPr>
          <p:cNvPr id="4" name="Slide Number Placeholder 3"/>
          <p:cNvSpPr>
            <a:spLocks noGrp="1"/>
          </p:cNvSpPr>
          <p:nvPr>
            <p:ph type="sldNum" sz="quarter" idx="10"/>
          </p:nvPr>
        </p:nvSpPr>
        <p:spPr/>
        <p:txBody>
          <a:bodyPr/>
          <a:lstStyle/>
          <a:p>
            <a:fld id="{DF375BF7-40E4-4F89-B0A2-93977CFA6C4C}" type="slidenum">
              <a:rPr lang="en-US" smtClean="0"/>
              <a:t>5</a:t>
            </a:fld>
            <a:endParaRPr lang="en-US" dirty="0"/>
          </a:p>
        </p:txBody>
      </p:sp>
    </p:spTree>
    <p:extLst>
      <p:ext uri="{BB962C8B-B14F-4D97-AF65-F5344CB8AC3E}">
        <p14:creationId xmlns:p14="http://schemas.microsoft.com/office/powerpoint/2010/main" val="1315399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It is recommended that 80% of staff agree that change is needed, agree to a change in philosophy, and agree to implement PBIS. The higher the percentage of staff that buy in to this change, the more likely PBIS will be successful. You want consistency throughout the school, and if only half of the building is willing to participate, it will be much harder to have success. People will be divided and students will be confused.</a:t>
            </a:r>
          </a:p>
        </p:txBody>
      </p:sp>
      <p:sp>
        <p:nvSpPr>
          <p:cNvPr id="4" name="Slide Number Placeholder 3"/>
          <p:cNvSpPr>
            <a:spLocks noGrp="1"/>
          </p:cNvSpPr>
          <p:nvPr>
            <p:ph type="sldNum" sz="quarter" idx="10"/>
          </p:nvPr>
        </p:nvSpPr>
        <p:spPr/>
        <p:txBody>
          <a:bodyPr/>
          <a:lstStyle/>
          <a:p>
            <a:fld id="{DF375BF7-40E4-4F89-B0A2-93977CFA6C4C}" type="slidenum">
              <a:rPr lang="en-US" smtClean="0"/>
              <a:t>15</a:t>
            </a:fld>
            <a:endParaRPr lang="en-US" dirty="0"/>
          </a:p>
        </p:txBody>
      </p:sp>
    </p:spTree>
    <p:extLst>
      <p:ext uri="{BB962C8B-B14F-4D97-AF65-F5344CB8AC3E}">
        <p14:creationId xmlns:p14="http://schemas.microsoft.com/office/powerpoint/2010/main" val="264993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Consider giving a climate survey to understand what staff perspective is on your school’s strengths</a:t>
            </a:r>
            <a:r>
              <a:rPr lang="en-US" baseline="0" dirty="0"/>
              <a:t> and </a:t>
            </a:r>
            <a:r>
              <a:rPr lang="en-US" dirty="0"/>
              <a:t>weaknesses, what behavior they see and want to see, what they think is being done consistently, how safe they feel, etc. This survey will help you narrow down the choices for school-wide expectations. Let staff vote on the top three</a:t>
            </a:r>
            <a:r>
              <a:rPr lang="en-US" baseline="0" dirty="0"/>
              <a:t> to five</a:t>
            </a:r>
            <a:r>
              <a:rPr lang="en-US" dirty="0"/>
              <a:t> behaviors</a:t>
            </a:r>
            <a:r>
              <a:rPr lang="en-US" baseline="0" dirty="0"/>
              <a:t> they feel need to be taught and reinforced</a:t>
            </a:r>
            <a:r>
              <a:rPr lang="en-US" dirty="0"/>
              <a:t>. Ask staff for input in defining expectations and developing a way of teaching the expectations. What types of acknowledgements do staff think are best? Ask staff for input on how all reported behaviors are defined</a:t>
            </a:r>
            <a:r>
              <a:rPr lang="en-US" baseline="0" dirty="0"/>
              <a:t> and </a:t>
            </a:r>
            <a:r>
              <a:rPr lang="en-US" dirty="0"/>
              <a:t>differentiated, and for procedures for responding to these behaviors. Staff will be the ones carrying out these practices, so they need to be invested in the process.</a:t>
            </a:r>
          </a:p>
        </p:txBody>
      </p:sp>
      <p:sp>
        <p:nvSpPr>
          <p:cNvPr id="4" name="Slide Number Placeholder 3"/>
          <p:cNvSpPr>
            <a:spLocks noGrp="1"/>
          </p:cNvSpPr>
          <p:nvPr>
            <p:ph type="sldNum" sz="quarter" idx="10"/>
          </p:nvPr>
        </p:nvSpPr>
        <p:spPr/>
        <p:txBody>
          <a:bodyPr/>
          <a:lstStyle/>
          <a:p>
            <a:fld id="{DF375BF7-40E4-4F89-B0A2-93977CFA6C4C}" type="slidenum">
              <a:rPr lang="en-US" smtClean="0"/>
              <a:t>16</a:t>
            </a:fld>
            <a:endParaRPr lang="en-US" dirty="0"/>
          </a:p>
        </p:txBody>
      </p:sp>
    </p:spTree>
    <p:extLst>
      <p:ext uri="{BB962C8B-B14F-4D97-AF65-F5344CB8AC3E}">
        <p14:creationId xmlns:p14="http://schemas.microsoft.com/office/powerpoint/2010/main" val="223079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advantages of surveying staff are that you can get honest feedback and you can get a picture of what staff are seeing throughout the school. Compare perceptions to school data and you can get a lot of useful information.</a:t>
            </a:r>
          </a:p>
        </p:txBody>
      </p:sp>
      <p:sp>
        <p:nvSpPr>
          <p:cNvPr id="4" name="Slide Number Placeholder 3"/>
          <p:cNvSpPr>
            <a:spLocks noGrp="1"/>
          </p:cNvSpPr>
          <p:nvPr>
            <p:ph type="sldNum" sz="quarter" idx="10"/>
          </p:nvPr>
        </p:nvSpPr>
        <p:spPr/>
        <p:txBody>
          <a:bodyPr/>
          <a:lstStyle/>
          <a:p>
            <a:fld id="{DF375BF7-40E4-4F89-B0A2-93977CFA6C4C}" type="slidenum">
              <a:rPr lang="en-US" smtClean="0"/>
              <a:t>17</a:t>
            </a:fld>
            <a:endParaRPr lang="en-US" dirty="0"/>
          </a:p>
        </p:txBody>
      </p:sp>
    </p:spTree>
    <p:extLst>
      <p:ext uri="{BB962C8B-B14F-4D97-AF65-F5344CB8AC3E}">
        <p14:creationId xmlns:p14="http://schemas.microsoft.com/office/powerpoint/2010/main" val="134876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Here is an example of a staff survey on school climate and how teachers feel about working in the school. It can be found here (PBIS apps):</a:t>
            </a:r>
            <a:r>
              <a:rPr lang="en-US" baseline="0" dirty="0"/>
              <a:t> </a:t>
            </a:r>
            <a:r>
              <a:rPr lang="en-US" dirty="0"/>
              <a:t>https://www.pbisapps.org/Resources/Field%20Test/School%20Climate%20Survey%20School%20Personnel%20-%20Fieldtest%20Printable%20Surveys.pdf.</a:t>
            </a:r>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dirty="0"/>
          </a:p>
        </p:txBody>
      </p:sp>
    </p:spTree>
    <p:extLst>
      <p:ext uri="{BB962C8B-B14F-4D97-AF65-F5344CB8AC3E}">
        <p14:creationId xmlns:p14="http://schemas.microsoft.com/office/powerpoint/2010/main" val="415885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Staff and administrators know that they spend a part of their school day responding to misbehavior,</a:t>
            </a:r>
            <a:r>
              <a:rPr lang="en-US" baseline="0" dirty="0"/>
              <a:t> b</a:t>
            </a:r>
            <a:r>
              <a:rPr lang="en-US" dirty="0"/>
              <a:t>ut do they really understand how much instruction and administrative time is lost over the course of a week? A month? A school year?</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dirty="0"/>
          </a:p>
        </p:txBody>
      </p:sp>
    </p:spTree>
    <p:extLst>
      <p:ext uri="{BB962C8B-B14F-4D97-AF65-F5344CB8AC3E}">
        <p14:creationId xmlns:p14="http://schemas.microsoft.com/office/powerpoint/2010/main" val="151244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Maryland PBIS Initiative created the worksheet on the next slide to help schools understand how much time it “costs” teachers and administrators to respond to misbehavior and how much instruction time students miss. By implementing PBIS and continuing to be proactive and preventive, staff will spend less time on misbehavior and more time teaching. PBIS teams can give staff and administrators a graphic representation of what they have gained from year to year. This may not be apparent from day to day, but to see the big picture as presented by</a:t>
            </a:r>
            <a:r>
              <a:rPr lang="en-US" baseline="0" dirty="0"/>
              <a:t> this worksheet</a:t>
            </a:r>
            <a:r>
              <a:rPr lang="en-US" dirty="0"/>
              <a:t>, staff can see how their efforts have paid off.</a:t>
            </a:r>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dirty="0"/>
          </a:p>
        </p:txBody>
      </p:sp>
    </p:spTree>
    <p:extLst>
      <p:ext uri="{BB962C8B-B14F-4D97-AF65-F5344CB8AC3E}">
        <p14:creationId xmlns:p14="http://schemas.microsoft.com/office/powerpoint/2010/main" val="39472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Use the link to show where teams can find the worksheet on the Maryland website. Click on the link to download and show the team how it works. For example, a suggested average number of minutes for students to be out of class is 30 and for administrators to process is 20. This might be a good place to ask for thoughts from trainees. How much time do their students and administrators spend on average? How many referrals did they have last year? What would they like to see instead?</a:t>
            </a:r>
          </a:p>
        </p:txBody>
      </p:sp>
      <p:sp>
        <p:nvSpPr>
          <p:cNvPr id="4" name="Slide Number Placeholder 3"/>
          <p:cNvSpPr>
            <a:spLocks noGrp="1"/>
          </p:cNvSpPr>
          <p:nvPr>
            <p:ph type="sldNum" sz="quarter" idx="10"/>
          </p:nvPr>
        </p:nvSpPr>
        <p:spPr/>
        <p:txBody>
          <a:bodyPr/>
          <a:lstStyle/>
          <a:p>
            <a:fld id="{DF375BF7-40E4-4F89-B0A2-93977CFA6C4C}" type="slidenum">
              <a:rPr lang="en-US" smtClean="0"/>
              <a:t>22</a:t>
            </a:fld>
            <a:endParaRPr lang="en-US" dirty="0"/>
          </a:p>
        </p:txBody>
      </p:sp>
    </p:spTree>
    <p:extLst>
      <p:ext uri="{BB962C8B-B14F-4D97-AF65-F5344CB8AC3E}">
        <p14:creationId xmlns:p14="http://schemas.microsoft.com/office/powerpoint/2010/main" val="3788336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If you expect staff to carry out PBIS practices, it’s important to acknowledge their efforts. As with everything PBIS, look at what things motivate staff and make an effort to see if your acknowledgements really do make staff feel appreciated. Be sure to ask for input and get feedback.</a:t>
            </a:r>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dirty="0"/>
          </a:p>
        </p:txBody>
      </p:sp>
    </p:spTree>
    <p:extLst>
      <p:ext uri="{BB962C8B-B14F-4D97-AF65-F5344CB8AC3E}">
        <p14:creationId xmlns:p14="http://schemas.microsoft.com/office/powerpoint/2010/main" val="19370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It’s important to acknowledge staff for their efforts in implementing PBIS. They need positive reinforcement, too! Here are a few guiding questions to help develop a staff recognition plan.</a:t>
            </a:r>
            <a:endParaRPr dirty="0"/>
          </a:p>
        </p:txBody>
      </p:sp>
      <p:sp>
        <p:nvSpPr>
          <p:cNvPr id="194" name="Shape 1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106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So, how will you know if you have good buy in? The items on this slide and the next are considered to be good indicators of staff buy-in. Staff will need training and support to achieve them.</a:t>
            </a:r>
            <a:r>
              <a:rPr lang="en-US" baseline="0" dirty="0"/>
              <a:t> </a:t>
            </a:r>
            <a:r>
              <a:rPr lang="en-US" dirty="0"/>
              <a:t>PBIS assessments and walk-throughs can help in determining these</a:t>
            </a:r>
            <a:r>
              <a:rPr lang="en-US" baseline="0" dirty="0"/>
              <a:t> indicators</a:t>
            </a:r>
            <a:r>
              <a:rPr lang="en-US" dirty="0"/>
              <a:t>.</a:t>
            </a:r>
          </a:p>
        </p:txBody>
      </p:sp>
      <p:sp>
        <p:nvSpPr>
          <p:cNvPr id="4" name="Slide Number Placeholder 3"/>
          <p:cNvSpPr>
            <a:spLocks noGrp="1"/>
          </p:cNvSpPr>
          <p:nvPr>
            <p:ph type="sldNum" sz="quarter" idx="10"/>
          </p:nvPr>
        </p:nvSpPr>
        <p:spPr/>
        <p:txBody>
          <a:bodyPr/>
          <a:lstStyle/>
          <a:p>
            <a:fld id="{DF375BF7-40E4-4F89-B0A2-93977CFA6C4C}" type="slidenum">
              <a:rPr lang="en-US" smtClean="0"/>
              <a:t>29</a:t>
            </a:fld>
            <a:endParaRPr lang="en-US" dirty="0"/>
          </a:p>
        </p:txBody>
      </p:sp>
    </p:spTree>
    <p:extLst>
      <p:ext uri="{BB962C8B-B14F-4D97-AF65-F5344CB8AC3E}">
        <p14:creationId xmlns:p14="http://schemas.microsoft.com/office/powerpoint/2010/main" val="396710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6</a:t>
            </a:fld>
            <a:endParaRPr lang="en-US" dirty="0"/>
          </a:p>
        </p:txBody>
      </p:sp>
    </p:spTree>
    <p:extLst>
      <p:ext uri="{BB962C8B-B14F-4D97-AF65-F5344CB8AC3E}">
        <p14:creationId xmlns:p14="http://schemas.microsoft.com/office/powerpoint/2010/main" val="3349800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Again, for these items to happen, staff will need training and support.</a:t>
            </a:r>
            <a:r>
              <a:rPr lang="en-US" baseline="0" dirty="0"/>
              <a:t> A</a:t>
            </a:r>
            <a:r>
              <a:rPr lang="en-US" dirty="0"/>
              <a:t>dministration can play a big role in determining/assessing if many of these items are being done (e.g., principal walk-throughs to look for active supervision, allowing staff reciprocal assessments to check for positive to negative interaction ratios, etc.).</a:t>
            </a:r>
            <a:r>
              <a:rPr lang="en-US" baseline="0" dirty="0"/>
              <a:t> </a:t>
            </a:r>
            <a:r>
              <a:rPr lang="en-US" dirty="0"/>
              <a:t>PBIS assessments (free assessments) can help schools assess many of these items</a:t>
            </a:r>
            <a:r>
              <a:rPr lang="en-US" baseline="0" dirty="0"/>
              <a:t> (pbisapps.org).</a:t>
            </a:r>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dirty="0"/>
          </a:p>
        </p:txBody>
      </p:sp>
    </p:spTree>
    <p:extLst>
      <p:ext uri="{BB962C8B-B14F-4D97-AF65-F5344CB8AC3E}">
        <p14:creationId xmlns:p14="http://schemas.microsoft.com/office/powerpoint/2010/main" val="1422885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1.7 covers professional</a:t>
            </a:r>
            <a:r>
              <a:rPr lang="en-US" sz="1200" b="0" i="0" u="none" strike="noStrike" cap="none" baseline="0" dirty="0">
                <a:solidFill>
                  <a:schemeClr val="dk1"/>
                </a:solidFill>
                <a:latin typeface="Calibri"/>
                <a:ea typeface="Calibri"/>
                <a:cs typeface="Calibri"/>
                <a:sym typeface="Calibri"/>
              </a:rPr>
              <a:t> development</a:t>
            </a:r>
            <a:r>
              <a:rPr lang="en-US" sz="1200" b="0" i="0" u="none" strike="noStrike" cap="none" dirty="0">
                <a:solidFill>
                  <a:schemeClr val="dk1"/>
                </a:solidFill>
                <a:latin typeface="Calibri"/>
                <a:ea typeface="Calibri"/>
                <a:cs typeface="Calibri"/>
                <a:sym typeface="Calibri"/>
              </a:rPr>
              <a:t> and 1.10 covers faculty involvement. See next two slides.</a:t>
            </a:r>
            <a:endParaRPr dirty="0"/>
          </a:p>
        </p:txBody>
      </p:sp>
      <p:sp>
        <p:nvSpPr>
          <p:cNvPr id="202" name="Shape 2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3213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t>32</a:t>
            </a:fld>
            <a:endParaRPr lang="en-US" dirty="0"/>
          </a:p>
        </p:txBody>
      </p:sp>
    </p:spTree>
    <p:extLst>
      <p:ext uri="{BB962C8B-B14F-4D97-AF65-F5344CB8AC3E}">
        <p14:creationId xmlns:p14="http://schemas.microsoft.com/office/powerpoint/2010/main" val="353275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Kathryn Borman and her co-authors (2004) report that current literature suggests three critical elements to promote teacher buy-in and commitment: 1) the process by which teacher support for reform is obtained, 2) alignment of teachers’ perceptions of the school’s main problems and the strategies proposed to address them, and 3) the amount of professional development and technical support provided by the developer.</a:t>
            </a:r>
          </a:p>
        </p:txBody>
      </p:sp>
      <p:sp>
        <p:nvSpPr>
          <p:cNvPr id="4" name="Slide Number Placeholder 3"/>
          <p:cNvSpPr>
            <a:spLocks noGrp="1"/>
          </p:cNvSpPr>
          <p:nvPr>
            <p:ph type="sldNum" sz="quarter" idx="10"/>
          </p:nvPr>
        </p:nvSpPr>
        <p:spPr/>
        <p:txBody>
          <a:bodyPr/>
          <a:lstStyle/>
          <a:p>
            <a:fld id="{DF375BF7-40E4-4F89-B0A2-93977CFA6C4C}" type="slidenum">
              <a:rPr lang="en-US" smtClean="0"/>
              <a:t>7</a:t>
            </a:fld>
            <a:endParaRPr lang="en-US" dirty="0"/>
          </a:p>
        </p:txBody>
      </p:sp>
    </p:spTree>
    <p:extLst>
      <p:ext uri="{BB962C8B-B14F-4D97-AF65-F5344CB8AC3E}">
        <p14:creationId xmlns:p14="http://schemas.microsoft.com/office/powerpoint/2010/main" val="4164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As the PBIS team, it’s important to know why you want to do this and why staff should want to buy in to it. Why is it needed in your school? Along with your sense of urgency, it’s important to know how the staff feel about the current school climate and what kind of climate they envision.</a:t>
            </a:r>
            <a:r>
              <a:rPr lang="en-US" baseline="0" dirty="0"/>
              <a:t> </a:t>
            </a:r>
            <a:r>
              <a:rPr lang="en-US" dirty="0"/>
              <a:t>It's also important that district PBIS leadership teams know “why” change is needed. If schools are within a district that is implementing PBIS, there should be a district rationale for why change is needed. This rationale should be communicated to building leadership teams who in turn garner staff support and buy-in.</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dirty="0"/>
          </a:p>
        </p:txBody>
      </p:sp>
    </p:spTree>
    <p:extLst>
      <p:ext uri="{BB962C8B-B14F-4D97-AF65-F5344CB8AC3E}">
        <p14:creationId xmlns:p14="http://schemas.microsoft.com/office/powerpoint/2010/main" val="209074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a typeface="ＭＳ Ｐゴシック" pitchFamily="34" charset="-128"/>
              </a:rPr>
              <a:t>Trainer Notes: </a:t>
            </a:r>
          </a:p>
          <a:p>
            <a:r>
              <a:rPr lang="en-US" dirty="0"/>
              <a:t>(From Michigan Dept of Ed training materials.) </a:t>
            </a:r>
            <a:r>
              <a:rPr lang="en-US" dirty="0">
                <a:ea typeface="ＭＳ Ｐゴシック" pitchFamily="34" charset="-128"/>
              </a:rPr>
              <a:t>Part of making the </a:t>
            </a:r>
            <a:r>
              <a:rPr lang="en-US" altLang="en-US" dirty="0">
                <a:ea typeface="ＭＳ Ｐゴシック" pitchFamily="34" charset="-128"/>
              </a:rPr>
              <a:t>“</a:t>
            </a:r>
            <a:r>
              <a:rPr lang="en-US" dirty="0">
                <a:ea typeface="ＭＳ Ｐゴシック" pitchFamily="34" charset="-128"/>
              </a:rPr>
              <a:t>why</a:t>
            </a:r>
            <a:r>
              <a:rPr lang="en-US" altLang="en-US" dirty="0">
                <a:ea typeface="ＭＳ Ｐゴシック" pitchFamily="34" charset="-128"/>
              </a:rPr>
              <a:t>”</a:t>
            </a:r>
            <a:r>
              <a:rPr lang="en-US" dirty="0">
                <a:ea typeface="ＭＳ Ｐゴシック" pitchFamily="34" charset="-128"/>
              </a:rPr>
              <a:t> important to your school staff is to make it real for your staff within the context of your school. If your school has a 98% graduation rate, using national data on high school dropout is not likely to create any kind of sense of urgency for your staff. Context is going to matter with the why. Your work as the school leadership team is to get your staff and school community to care about the work of positive school climate. One of the easiest ways to do this is to identify a data point that the staff and school community are not comfortable with and are willing to commit to work on to change. Not that other data points do not matter, but if we overwhelm our staff and school community with multiple data points it may not have the impact we want regarding buy-in.</a:t>
            </a:r>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dirty="0"/>
          </a:p>
        </p:txBody>
      </p:sp>
    </p:spTree>
    <p:extLst>
      <p:ext uri="{BB962C8B-B14F-4D97-AF65-F5344CB8AC3E}">
        <p14:creationId xmlns:p14="http://schemas.microsoft.com/office/powerpoint/2010/main" val="100661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Trainer Notes:</a:t>
            </a:r>
            <a:br>
              <a:rPr lang="en-US" dirty="0"/>
            </a:br>
            <a:r>
              <a:rPr lang="en-US" dirty="0"/>
              <a:t>(Adapted from Michigan Dept of Ed, day 1 of PBIS training.) There are a lot of data around discipline and school climate available on a national scale. How does your school compare? Under what circumstances would you be motivated to make a systemic change? How bad would a situation have to be? For example, </a:t>
            </a:r>
            <a:r>
              <a:rPr lang="en-US" sz="1200" dirty="0"/>
              <a:t>24% (national statistic) of students who drop out are unable to identify an adult in the school by whom they feel supported </a:t>
            </a:r>
            <a:r>
              <a:rPr lang="en-US" sz="800" dirty="0"/>
              <a:t>(Neild &amp; Balfanz, 2006). What percent of students graduate from your school? Do you have climate survey data that suggest that students don’t have an adult they connect with at your school?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10</a:t>
            </a:fld>
            <a:endParaRPr lang="en-US" dirty="0"/>
          </a:p>
        </p:txBody>
      </p:sp>
    </p:spTree>
    <p:extLst>
      <p:ext uri="{BB962C8B-B14F-4D97-AF65-F5344CB8AC3E}">
        <p14:creationId xmlns:p14="http://schemas.microsoft.com/office/powerpoint/2010/main" val="96129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Before you can go to staff with a sense of urgency, it’s important to understand what staff, students, and parents think about the school climate. Consider a survey to all stakeholders; analyze results to see if there are data that stand out. Also look at current discipline, attendance, graduation, academic, and any other data, as well as historical data to see if there are stand outs and trends. Use these data to create your sense of urgency</a:t>
            </a:r>
            <a:r>
              <a:rPr lang="en-US" baseline="0" dirty="0"/>
              <a:t> and</a:t>
            </a:r>
            <a:r>
              <a:rPr lang="en-US" dirty="0"/>
              <a:t> to show your staff that a change is well-founded.</a:t>
            </a:r>
          </a:p>
        </p:txBody>
      </p:sp>
      <p:sp>
        <p:nvSpPr>
          <p:cNvPr id="4" name="Slide Number Placeholder 3"/>
          <p:cNvSpPr>
            <a:spLocks noGrp="1"/>
          </p:cNvSpPr>
          <p:nvPr>
            <p:ph type="sldNum" sz="quarter" idx="10"/>
          </p:nvPr>
        </p:nvSpPr>
        <p:spPr/>
        <p:txBody>
          <a:bodyPr/>
          <a:lstStyle/>
          <a:p>
            <a:fld id="{DF375BF7-40E4-4F89-B0A2-93977CFA6C4C}" type="slidenum">
              <a:rPr lang="en-US" smtClean="0"/>
              <a:t>11</a:t>
            </a:fld>
            <a:endParaRPr lang="en-US" dirty="0"/>
          </a:p>
        </p:txBody>
      </p:sp>
    </p:spTree>
    <p:extLst>
      <p:ext uri="{BB962C8B-B14F-4D97-AF65-F5344CB8AC3E}">
        <p14:creationId xmlns:p14="http://schemas.microsoft.com/office/powerpoint/2010/main" val="159978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0" indent="0">
              <a:buFont typeface="Arial" panose="020B0604020202020204" pitchFamily="34" charset="0"/>
              <a:buNone/>
            </a:pPr>
            <a:r>
              <a:rPr lang="en-US" dirty="0"/>
              <a:t>PBIS is a collaborative effort. It is an ongoing process that will require consistent practices, responses, and procedures from staff. They need to feel that their efforts will benefit them and their students. Just as staff will be doing with students, you will have to teach and reinforce staff for delivering supports to students. Because PBIS is a continual process, it’s important to keep staff updated and informed so that they will know what the current issues are, what progress has been made, and how well you are meeting your goals.</a:t>
            </a:r>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dirty="0"/>
          </a:p>
        </p:txBody>
      </p:sp>
    </p:spTree>
    <p:extLst>
      <p:ext uri="{BB962C8B-B14F-4D97-AF65-F5344CB8AC3E}">
        <p14:creationId xmlns:p14="http://schemas.microsoft.com/office/powerpoint/2010/main" val="3699517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Implementing Tier I of PBIS requires creating systems and practices to support students. It’s important to involve staff in the process from the beginning. The team will be responsible for developing and implementing plans, and will make the final decisions. However, staff also need to be invested in the process, as they will be the ones delivering the supports to students. Staff need to be convinced that their efforts will be worthwhile.</a:t>
            </a:r>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dirty="0"/>
          </a:p>
        </p:txBody>
      </p:sp>
    </p:spTree>
    <p:extLst>
      <p:ext uri="{BB962C8B-B14F-4D97-AF65-F5344CB8AC3E}">
        <p14:creationId xmlns:p14="http://schemas.microsoft.com/office/powerpoint/2010/main" val="2475547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8219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4/8/21</a:t>
            </a:fld>
            <a:endParaRPr lang="en-US" dirty="0"/>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Tree>
    <p:extLst>
      <p:ext uri="{BB962C8B-B14F-4D97-AF65-F5344CB8AC3E}">
        <p14:creationId xmlns:p14="http://schemas.microsoft.com/office/powerpoint/2010/main" val="385694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dirty="0"/>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dirty="0"/>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bismissouri.org/sustaining/" TargetMode="External"/><Relationship Id="rId2" Type="http://schemas.openxmlformats.org/officeDocument/2006/relationships/hyperlink" Target="http://pbismaryland.org/" TargetMode="External"/><Relationship Id="rId1" Type="http://schemas.openxmlformats.org/officeDocument/2006/relationships/slideLayout" Target="../slideLayouts/slideLayout2.xml"/><Relationship Id="rId4" Type="http://schemas.openxmlformats.org/officeDocument/2006/relationships/hyperlink" Target="http://pbismissouri.org/wp-content/uploads/2017/06/9.0-MO-SW-PBS-Tier-1-Workbook-Ch-9-PL-1.pdf?x3019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7053"/>
            <a:ext cx="12191999" cy="1325563"/>
          </a:xfrm>
        </p:spPr>
        <p:txBody>
          <a:bodyPr>
            <a:normAutofit/>
          </a:bodyPr>
          <a:lstStyle/>
          <a:p>
            <a:pPr algn="ctr"/>
            <a:r>
              <a:rPr lang="en-US" sz="6000" dirty="0">
                <a:latin typeface="+mn-lt"/>
              </a:rPr>
              <a:t>Staff Ownership</a:t>
            </a: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3F8D-34C4-42DA-BEC4-D6B20568E904}"/>
              </a:ext>
            </a:extLst>
          </p:cNvPr>
          <p:cNvSpPr>
            <a:spLocks noGrp="1"/>
          </p:cNvSpPr>
          <p:nvPr>
            <p:ph type="ctrTitle"/>
          </p:nvPr>
        </p:nvSpPr>
        <p:spPr>
          <a:xfrm>
            <a:off x="0" y="714703"/>
            <a:ext cx="12192000" cy="872050"/>
          </a:xfrm>
        </p:spPr>
        <p:txBody>
          <a:bodyPr/>
          <a:lstStyle/>
          <a:p>
            <a:r>
              <a:rPr lang="en-US" sz="5400" dirty="0">
                <a:latin typeface="+mn-lt"/>
              </a:rPr>
              <a:t>YOUR “Why”</a:t>
            </a:r>
          </a:p>
        </p:txBody>
      </p:sp>
      <p:sp>
        <p:nvSpPr>
          <p:cNvPr id="3" name="Content Placeholder 2">
            <a:extLst>
              <a:ext uri="{FF2B5EF4-FFF2-40B4-BE49-F238E27FC236}">
                <a16:creationId xmlns:a16="http://schemas.microsoft.com/office/drawing/2014/main" id="{C57CE5ED-B39F-4A3C-864F-EC093FF24F19}"/>
              </a:ext>
            </a:extLst>
          </p:cNvPr>
          <p:cNvSpPr>
            <a:spLocks noGrp="1"/>
          </p:cNvSpPr>
          <p:nvPr>
            <p:ph sz="quarter" idx="10"/>
          </p:nvPr>
        </p:nvSpPr>
        <p:spPr>
          <a:xfrm>
            <a:off x="602900" y="2065219"/>
            <a:ext cx="10932607" cy="2507155"/>
          </a:xfrm>
        </p:spPr>
        <p:txBody>
          <a:bodyPr/>
          <a:lstStyle/>
          <a:p>
            <a:r>
              <a:rPr lang="en-US" dirty="0"/>
              <a:t>Sense of urgency</a:t>
            </a:r>
          </a:p>
          <a:p>
            <a:pPr lvl="1">
              <a:spcBef>
                <a:spcPts val="1000"/>
              </a:spcBef>
            </a:pPr>
            <a:r>
              <a:rPr lang="en-US" sz="2600" dirty="0"/>
              <a:t>National statistics</a:t>
            </a:r>
          </a:p>
          <a:p>
            <a:pPr lvl="1">
              <a:spcBef>
                <a:spcPts val="1000"/>
              </a:spcBef>
            </a:pPr>
            <a:r>
              <a:rPr lang="en-US" sz="2600" dirty="0"/>
              <a:t>Local data</a:t>
            </a:r>
          </a:p>
          <a:p>
            <a:r>
              <a:rPr lang="en-US" dirty="0"/>
              <a:t>What will motivate staff?</a:t>
            </a:r>
          </a:p>
        </p:txBody>
      </p:sp>
      <p:pic>
        <p:nvPicPr>
          <p:cNvPr id="2050" name="Picture 2" descr="Image result for compelling why">
            <a:extLst>
              <a:ext uri="{FF2B5EF4-FFF2-40B4-BE49-F238E27FC236}">
                <a16:creationId xmlns:a16="http://schemas.microsoft.com/office/drawing/2014/main" id="{5DFEC362-9491-4E65-838A-23180C3A2F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675" y="2248646"/>
            <a:ext cx="3125874" cy="280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89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ADAF-E1F2-4F49-87E7-9D5D2C191CF7}"/>
              </a:ext>
            </a:extLst>
          </p:cNvPr>
          <p:cNvSpPr>
            <a:spLocks noGrp="1"/>
          </p:cNvSpPr>
          <p:nvPr>
            <p:ph type="ctrTitle"/>
          </p:nvPr>
        </p:nvSpPr>
        <p:spPr>
          <a:xfrm>
            <a:off x="0" y="693683"/>
            <a:ext cx="12192000" cy="893070"/>
          </a:xfrm>
        </p:spPr>
        <p:txBody>
          <a:bodyPr/>
          <a:lstStyle/>
          <a:p>
            <a:r>
              <a:rPr lang="en-US" sz="5400" dirty="0">
                <a:latin typeface="+mn-lt"/>
              </a:rPr>
              <a:t>Critical Data Points</a:t>
            </a:r>
          </a:p>
        </p:txBody>
      </p:sp>
      <p:sp>
        <p:nvSpPr>
          <p:cNvPr id="3" name="Content Placeholder 2">
            <a:extLst>
              <a:ext uri="{FF2B5EF4-FFF2-40B4-BE49-F238E27FC236}">
                <a16:creationId xmlns:a16="http://schemas.microsoft.com/office/drawing/2014/main" id="{1AF28FA5-8AD7-4AAD-9370-DADFA4250826}"/>
              </a:ext>
            </a:extLst>
          </p:cNvPr>
          <p:cNvSpPr>
            <a:spLocks noGrp="1"/>
          </p:cNvSpPr>
          <p:nvPr>
            <p:ph sz="quarter" idx="10"/>
          </p:nvPr>
        </p:nvSpPr>
        <p:spPr>
          <a:xfrm>
            <a:off x="773723" y="2100105"/>
            <a:ext cx="10701495" cy="2080009"/>
          </a:xfrm>
        </p:spPr>
        <p:txBody>
          <a:bodyPr/>
          <a:lstStyle/>
          <a:p>
            <a:r>
              <a:rPr lang="en-US" dirty="0"/>
              <a:t>Input from staff, students, &amp; parents </a:t>
            </a:r>
          </a:p>
          <a:p>
            <a:r>
              <a:rPr lang="en-US" dirty="0"/>
              <a:t>Current &amp; historical data</a:t>
            </a:r>
          </a:p>
          <a:p>
            <a:r>
              <a:rPr lang="en-US" dirty="0"/>
              <a:t>A critical data point can show sense of urgency</a:t>
            </a:r>
          </a:p>
        </p:txBody>
      </p:sp>
    </p:spTree>
    <p:extLst>
      <p:ext uri="{BB962C8B-B14F-4D97-AF65-F5344CB8AC3E}">
        <p14:creationId xmlns:p14="http://schemas.microsoft.com/office/powerpoint/2010/main" val="163308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74BF-6B10-498C-898E-8B32107E107C}"/>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Staff Involvement</a:t>
            </a:r>
          </a:p>
        </p:txBody>
      </p:sp>
    </p:spTree>
    <p:extLst>
      <p:ext uri="{BB962C8B-B14F-4D97-AF65-F5344CB8AC3E}">
        <p14:creationId xmlns:p14="http://schemas.microsoft.com/office/powerpoint/2010/main" val="427262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CC57-81F2-434F-BEAB-C96C5BC788D7}"/>
              </a:ext>
            </a:extLst>
          </p:cNvPr>
          <p:cNvSpPr>
            <a:spLocks noGrp="1"/>
          </p:cNvSpPr>
          <p:nvPr>
            <p:ph type="ctrTitle"/>
          </p:nvPr>
        </p:nvSpPr>
        <p:spPr>
          <a:xfrm>
            <a:off x="0" y="704193"/>
            <a:ext cx="12192000" cy="882560"/>
          </a:xfrm>
        </p:spPr>
        <p:txBody>
          <a:bodyPr/>
          <a:lstStyle/>
          <a:p>
            <a:r>
              <a:rPr lang="en-US" sz="5400" dirty="0">
                <a:latin typeface="+mn-lt"/>
              </a:rPr>
              <a:t>PBIS Is A Collaboration</a:t>
            </a:r>
          </a:p>
        </p:txBody>
      </p:sp>
      <p:sp>
        <p:nvSpPr>
          <p:cNvPr id="3" name="Content Placeholder 2">
            <a:extLst>
              <a:ext uri="{FF2B5EF4-FFF2-40B4-BE49-F238E27FC236}">
                <a16:creationId xmlns:a16="http://schemas.microsoft.com/office/drawing/2014/main" id="{9D405C39-66AA-47E0-B6C4-B29D188D6DFE}"/>
              </a:ext>
            </a:extLst>
          </p:cNvPr>
          <p:cNvSpPr>
            <a:spLocks noGrp="1"/>
          </p:cNvSpPr>
          <p:nvPr>
            <p:ph sz="quarter" idx="10"/>
          </p:nvPr>
        </p:nvSpPr>
        <p:spPr>
          <a:xfrm>
            <a:off x="622999" y="2022805"/>
            <a:ext cx="10882364" cy="2448712"/>
          </a:xfrm>
        </p:spPr>
        <p:txBody>
          <a:bodyPr/>
          <a:lstStyle/>
          <a:p>
            <a:r>
              <a:rPr lang="en-US" dirty="0"/>
              <a:t>Ensure staff ownership </a:t>
            </a:r>
          </a:p>
          <a:p>
            <a:r>
              <a:rPr lang="en-US" dirty="0"/>
              <a:t>Explain how staff will benefit </a:t>
            </a:r>
          </a:p>
          <a:p>
            <a:r>
              <a:rPr lang="en-US" dirty="0"/>
              <a:t>Teach &amp; reward behavior you want to see from staff</a:t>
            </a:r>
          </a:p>
          <a:p>
            <a:r>
              <a:rPr lang="en-US" dirty="0"/>
              <a:t>Keep staff informed &amp; updated</a:t>
            </a:r>
          </a:p>
        </p:txBody>
      </p:sp>
    </p:spTree>
    <p:extLst>
      <p:ext uri="{BB962C8B-B14F-4D97-AF65-F5344CB8AC3E}">
        <p14:creationId xmlns:p14="http://schemas.microsoft.com/office/powerpoint/2010/main" val="110698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00A2-364B-4336-B36F-321BC5FF3CE1}"/>
              </a:ext>
            </a:extLst>
          </p:cNvPr>
          <p:cNvSpPr>
            <a:spLocks noGrp="1"/>
          </p:cNvSpPr>
          <p:nvPr>
            <p:ph type="ctrTitle"/>
          </p:nvPr>
        </p:nvSpPr>
        <p:spPr>
          <a:xfrm>
            <a:off x="0" y="714702"/>
            <a:ext cx="12192000" cy="998483"/>
          </a:xfrm>
        </p:spPr>
        <p:txBody>
          <a:bodyPr/>
          <a:lstStyle/>
          <a:p>
            <a:r>
              <a:rPr lang="en-US" sz="5400" dirty="0">
                <a:latin typeface="+mn-lt"/>
              </a:rPr>
              <a:t>Involve Staff In The Process</a:t>
            </a:r>
          </a:p>
        </p:txBody>
      </p:sp>
      <p:sp>
        <p:nvSpPr>
          <p:cNvPr id="3" name="Content Placeholder 2">
            <a:extLst>
              <a:ext uri="{FF2B5EF4-FFF2-40B4-BE49-F238E27FC236}">
                <a16:creationId xmlns:a16="http://schemas.microsoft.com/office/drawing/2014/main" id="{1E85D690-A402-4A08-8402-1241E370B1CA}"/>
              </a:ext>
            </a:extLst>
          </p:cNvPr>
          <p:cNvSpPr>
            <a:spLocks noGrp="1"/>
          </p:cNvSpPr>
          <p:nvPr>
            <p:ph sz="quarter" idx="10"/>
          </p:nvPr>
        </p:nvSpPr>
        <p:spPr>
          <a:xfrm>
            <a:off x="765832" y="2180459"/>
            <a:ext cx="10660336" cy="3085224"/>
          </a:xfrm>
        </p:spPr>
        <p:txBody>
          <a:bodyPr/>
          <a:lstStyle/>
          <a:p>
            <a:r>
              <a:rPr lang="en-US" dirty="0"/>
              <a:t>Get staff input throughout the implementation process.</a:t>
            </a:r>
          </a:p>
          <a:p>
            <a:pPr lvl="1">
              <a:spcBef>
                <a:spcPts val="1000"/>
              </a:spcBef>
            </a:pPr>
            <a:r>
              <a:rPr lang="en-US" sz="2800" dirty="0"/>
              <a:t>Overarching goals &amp; mission</a:t>
            </a:r>
          </a:p>
          <a:p>
            <a:pPr lvl="1">
              <a:spcBef>
                <a:spcPts val="1000"/>
              </a:spcBef>
            </a:pPr>
            <a:r>
              <a:rPr lang="en-US" sz="2800" dirty="0"/>
              <a:t>Expectations </a:t>
            </a:r>
          </a:p>
          <a:p>
            <a:pPr lvl="1">
              <a:spcBef>
                <a:spcPts val="1000"/>
              </a:spcBef>
            </a:pPr>
            <a:r>
              <a:rPr lang="en-US" sz="2800" dirty="0"/>
              <a:t>Responding to student behavior </a:t>
            </a:r>
          </a:p>
          <a:p>
            <a:pPr lvl="1">
              <a:spcBef>
                <a:spcPts val="1000"/>
              </a:spcBef>
            </a:pPr>
            <a:r>
              <a:rPr lang="en-US" sz="2800" dirty="0"/>
              <a:t>Discipline procedures</a:t>
            </a:r>
          </a:p>
          <a:p>
            <a:pPr lvl="1">
              <a:spcBef>
                <a:spcPts val="1000"/>
              </a:spcBef>
            </a:pPr>
            <a:r>
              <a:rPr lang="en-US" sz="2800" dirty="0"/>
              <a:t>Evaluation </a:t>
            </a:r>
          </a:p>
        </p:txBody>
      </p:sp>
    </p:spTree>
    <p:extLst>
      <p:ext uri="{BB962C8B-B14F-4D97-AF65-F5344CB8AC3E}">
        <p14:creationId xmlns:p14="http://schemas.microsoft.com/office/powerpoint/2010/main" val="1992866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60F4-E526-4503-B173-A4D4AD9EDDC4}"/>
              </a:ext>
            </a:extLst>
          </p:cNvPr>
          <p:cNvSpPr>
            <a:spLocks noGrp="1"/>
          </p:cNvSpPr>
          <p:nvPr>
            <p:ph type="ctrTitle"/>
          </p:nvPr>
        </p:nvSpPr>
        <p:spPr>
          <a:xfrm>
            <a:off x="0" y="714703"/>
            <a:ext cx="12192000" cy="872050"/>
          </a:xfrm>
        </p:spPr>
        <p:txBody>
          <a:bodyPr/>
          <a:lstStyle/>
          <a:p>
            <a:r>
              <a:rPr lang="en-US" sz="5400" dirty="0">
                <a:latin typeface="+mn-lt"/>
              </a:rPr>
              <a:t>A Good Indicator</a:t>
            </a:r>
          </a:p>
        </p:txBody>
      </p:sp>
      <p:sp>
        <p:nvSpPr>
          <p:cNvPr id="3" name="Content Placeholder 2">
            <a:extLst>
              <a:ext uri="{FF2B5EF4-FFF2-40B4-BE49-F238E27FC236}">
                <a16:creationId xmlns:a16="http://schemas.microsoft.com/office/drawing/2014/main" id="{3548E27C-01C0-4E47-ACEE-5ED414E0B627}"/>
              </a:ext>
            </a:extLst>
          </p:cNvPr>
          <p:cNvSpPr>
            <a:spLocks noGrp="1"/>
          </p:cNvSpPr>
          <p:nvPr>
            <p:ph sz="quarter" idx="10"/>
          </p:nvPr>
        </p:nvSpPr>
        <p:spPr>
          <a:xfrm>
            <a:off x="753625" y="1917700"/>
            <a:ext cx="10651253" cy="3325813"/>
          </a:xfrm>
        </p:spPr>
        <p:txBody>
          <a:bodyPr/>
          <a:lstStyle/>
          <a:p>
            <a:r>
              <a:rPr lang="en-US" dirty="0"/>
              <a:t>Do staff want a change?</a:t>
            </a:r>
          </a:p>
          <a:p>
            <a:endParaRPr lang="en-US" dirty="0"/>
          </a:p>
          <a:p>
            <a:r>
              <a:rPr lang="en-US" dirty="0"/>
              <a:t>Do a high percentage agree?</a:t>
            </a:r>
          </a:p>
        </p:txBody>
      </p:sp>
      <p:pic>
        <p:nvPicPr>
          <p:cNvPr id="3074" name="Picture 2" descr="Image result for indicator">
            <a:extLst>
              <a:ext uri="{FF2B5EF4-FFF2-40B4-BE49-F238E27FC236}">
                <a16:creationId xmlns:a16="http://schemas.microsoft.com/office/drawing/2014/main" id="{657215DB-D7E3-4C0E-93BA-14C062543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084" y="2234878"/>
            <a:ext cx="3136658" cy="2691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6153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0BD6-098B-4DA1-BAEC-814DF3919C1C}"/>
              </a:ext>
            </a:extLst>
          </p:cNvPr>
          <p:cNvSpPr>
            <a:spLocks noGrp="1"/>
          </p:cNvSpPr>
          <p:nvPr>
            <p:ph type="ctrTitle"/>
          </p:nvPr>
        </p:nvSpPr>
        <p:spPr>
          <a:xfrm>
            <a:off x="0" y="714703"/>
            <a:ext cx="12192000" cy="872050"/>
          </a:xfrm>
        </p:spPr>
        <p:txBody>
          <a:bodyPr/>
          <a:lstStyle/>
          <a:p>
            <a:r>
              <a:rPr lang="en-US" sz="5400" dirty="0">
                <a:latin typeface="+mn-lt"/>
              </a:rPr>
              <a:t>Ideas For Involving Staff</a:t>
            </a:r>
          </a:p>
        </p:txBody>
      </p:sp>
      <p:sp>
        <p:nvSpPr>
          <p:cNvPr id="3" name="Content Placeholder 2">
            <a:extLst>
              <a:ext uri="{FF2B5EF4-FFF2-40B4-BE49-F238E27FC236}">
                <a16:creationId xmlns:a16="http://schemas.microsoft.com/office/drawing/2014/main" id="{8F94DABA-8D4A-477D-A5DA-436A5295DFBD}"/>
              </a:ext>
            </a:extLst>
          </p:cNvPr>
          <p:cNvSpPr>
            <a:spLocks noGrp="1"/>
          </p:cNvSpPr>
          <p:nvPr>
            <p:ph sz="quarter" idx="10"/>
          </p:nvPr>
        </p:nvSpPr>
        <p:spPr>
          <a:xfrm>
            <a:off x="743578" y="1791577"/>
            <a:ext cx="10691446" cy="3755114"/>
          </a:xfrm>
        </p:spPr>
        <p:txBody>
          <a:bodyPr/>
          <a:lstStyle/>
          <a:p>
            <a:r>
              <a:rPr lang="en-US" dirty="0"/>
              <a:t>Climate survey </a:t>
            </a:r>
          </a:p>
          <a:p>
            <a:r>
              <a:rPr lang="en-US" dirty="0"/>
              <a:t>Get input for…</a:t>
            </a:r>
          </a:p>
          <a:p>
            <a:pPr lvl="1">
              <a:spcBef>
                <a:spcPts val="1000"/>
              </a:spcBef>
            </a:pPr>
            <a:r>
              <a:rPr lang="en-US" sz="2600" dirty="0"/>
              <a:t>Expectations</a:t>
            </a:r>
          </a:p>
          <a:p>
            <a:pPr lvl="1">
              <a:spcBef>
                <a:spcPts val="1000"/>
              </a:spcBef>
            </a:pPr>
            <a:r>
              <a:rPr lang="en-US" sz="2600" dirty="0"/>
              <a:t>Acknowledgements</a:t>
            </a:r>
          </a:p>
          <a:p>
            <a:pPr lvl="1">
              <a:spcBef>
                <a:spcPts val="1000"/>
              </a:spcBef>
            </a:pPr>
            <a:r>
              <a:rPr lang="en-US" sz="2600" dirty="0"/>
              <a:t>Behavior definitions </a:t>
            </a:r>
          </a:p>
          <a:p>
            <a:pPr lvl="1">
              <a:spcBef>
                <a:spcPts val="1000"/>
              </a:spcBef>
            </a:pPr>
            <a:r>
              <a:rPr lang="en-US" sz="2600" dirty="0"/>
              <a:t>Developing consistent procedures</a:t>
            </a:r>
          </a:p>
          <a:p>
            <a:r>
              <a:rPr lang="en-US" dirty="0"/>
              <a:t>Have staff develop lesson plans</a:t>
            </a:r>
          </a:p>
        </p:txBody>
      </p:sp>
    </p:spTree>
    <p:extLst>
      <p:ext uri="{BB962C8B-B14F-4D97-AF65-F5344CB8AC3E}">
        <p14:creationId xmlns:p14="http://schemas.microsoft.com/office/powerpoint/2010/main" val="342333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FA15C-EEB6-42E3-942E-36FE08D1668C}"/>
              </a:ext>
            </a:extLst>
          </p:cNvPr>
          <p:cNvSpPr>
            <a:spLocks noGrp="1"/>
          </p:cNvSpPr>
          <p:nvPr>
            <p:ph type="ctrTitle"/>
          </p:nvPr>
        </p:nvSpPr>
        <p:spPr>
          <a:xfrm>
            <a:off x="0" y="704193"/>
            <a:ext cx="12192000" cy="882560"/>
          </a:xfrm>
        </p:spPr>
        <p:txBody>
          <a:bodyPr/>
          <a:lstStyle/>
          <a:p>
            <a:r>
              <a:rPr lang="en-US" sz="5400" dirty="0">
                <a:latin typeface="+mn-lt"/>
              </a:rPr>
              <a:t>Staff Surveys</a:t>
            </a:r>
          </a:p>
        </p:txBody>
      </p:sp>
      <p:sp>
        <p:nvSpPr>
          <p:cNvPr id="3" name="Content Placeholder 2">
            <a:extLst>
              <a:ext uri="{FF2B5EF4-FFF2-40B4-BE49-F238E27FC236}">
                <a16:creationId xmlns:a16="http://schemas.microsoft.com/office/drawing/2014/main" id="{26803178-F3CF-43C3-9182-4E7C903980D2}"/>
              </a:ext>
            </a:extLst>
          </p:cNvPr>
          <p:cNvSpPr>
            <a:spLocks noGrp="1"/>
          </p:cNvSpPr>
          <p:nvPr>
            <p:ph sz="quarter" idx="10"/>
          </p:nvPr>
        </p:nvSpPr>
        <p:spPr>
          <a:xfrm>
            <a:off x="572756" y="1980762"/>
            <a:ext cx="11093380" cy="2229497"/>
          </a:xfrm>
        </p:spPr>
        <p:txBody>
          <a:bodyPr/>
          <a:lstStyle/>
          <a:p>
            <a:pPr marL="342900" indent="-342900">
              <a:buFont typeface="Arial"/>
              <a:buChar char="•"/>
              <a:defRPr/>
            </a:pPr>
            <a:r>
              <a:rPr lang="en-US" dirty="0"/>
              <a:t>Staff can give truthful opinions while remaining anonymous.</a:t>
            </a:r>
          </a:p>
          <a:p>
            <a:pPr marL="457200" lvl="1" indent="0">
              <a:spcBef>
                <a:spcPts val="1000"/>
              </a:spcBef>
              <a:buNone/>
              <a:defRPr/>
            </a:pPr>
            <a:endParaRPr lang="en-US" sz="2800" dirty="0"/>
          </a:p>
          <a:p>
            <a:pPr marL="342900" indent="-342900">
              <a:buFont typeface="Arial"/>
              <a:buChar char="•"/>
              <a:defRPr/>
            </a:pPr>
            <a:r>
              <a:rPr lang="en-US" dirty="0"/>
              <a:t>Get staff perceptions on types and locations of problems occurring throughout the school.</a:t>
            </a:r>
          </a:p>
        </p:txBody>
      </p:sp>
    </p:spTree>
    <p:extLst>
      <p:ext uri="{BB962C8B-B14F-4D97-AF65-F5344CB8AC3E}">
        <p14:creationId xmlns:p14="http://schemas.microsoft.com/office/powerpoint/2010/main" val="3883077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9236BF-E751-48B9-9591-99639D7E2B5D}"/>
              </a:ext>
            </a:extLst>
          </p:cNvPr>
          <p:cNvPicPr>
            <a:picLocks noChangeAspect="1"/>
          </p:cNvPicPr>
          <p:nvPr/>
        </p:nvPicPr>
        <p:blipFill rotWithShape="1">
          <a:blip r:embed="rId3"/>
          <a:srcRect l="9122" t="14235" r="22973" b="16216"/>
          <a:stretch/>
        </p:blipFill>
        <p:spPr>
          <a:xfrm>
            <a:off x="308224" y="173376"/>
            <a:ext cx="10959101" cy="6164495"/>
          </a:xfrm>
          <a:prstGeom prst="rect">
            <a:avLst/>
          </a:prstGeom>
        </p:spPr>
      </p:pic>
      <p:pic>
        <p:nvPicPr>
          <p:cNvPr id="11" name="Picture 10">
            <a:extLst>
              <a:ext uri="{FF2B5EF4-FFF2-40B4-BE49-F238E27FC236}">
                <a16:creationId xmlns:a16="http://schemas.microsoft.com/office/drawing/2014/main" id="{A7527E09-B12C-43F9-BAE6-74A08617778F}"/>
              </a:ext>
            </a:extLst>
          </p:cNvPr>
          <p:cNvPicPr>
            <a:picLocks noChangeAspect="1"/>
          </p:cNvPicPr>
          <p:nvPr/>
        </p:nvPicPr>
        <p:blipFill rotWithShape="1">
          <a:blip r:embed="rId4"/>
          <a:srcRect l="21892" t="10270" r="33919" b="40540"/>
          <a:stretch/>
        </p:blipFill>
        <p:spPr>
          <a:xfrm>
            <a:off x="801383" y="450779"/>
            <a:ext cx="10111128" cy="5687510"/>
          </a:xfrm>
          <a:prstGeom prst="rect">
            <a:avLst/>
          </a:prstGeom>
        </p:spPr>
      </p:pic>
      <p:pic>
        <p:nvPicPr>
          <p:cNvPr id="12" name="Picture 11">
            <a:extLst>
              <a:ext uri="{FF2B5EF4-FFF2-40B4-BE49-F238E27FC236}">
                <a16:creationId xmlns:a16="http://schemas.microsoft.com/office/drawing/2014/main" id="{9FC2B852-D33E-43CD-B857-411A891E27CE}"/>
              </a:ext>
            </a:extLst>
          </p:cNvPr>
          <p:cNvPicPr>
            <a:picLocks noChangeAspect="1"/>
          </p:cNvPicPr>
          <p:nvPr/>
        </p:nvPicPr>
        <p:blipFill rotWithShape="1">
          <a:blip r:embed="rId5"/>
          <a:srcRect l="23559" t="12072" r="35040" b="48875"/>
          <a:stretch/>
        </p:blipFill>
        <p:spPr>
          <a:xfrm>
            <a:off x="801383" y="461054"/>
            <a:ext cx="10541287" cy="5929474"/>
          </a:xfrm>
          <a:prstGeom prst="rect">
            <a:avLst/>
          </a:prstGeom>
        </p:spPr>
      </p:pic>
      <p:pic>
        <p:nvPicPr>
          <p:cNvPr id="13" name="Picture 12">
            <a:extLst>
              <a:ext uri="{FF2B5EF4-FFF2-40B4-BE49-F238E27FC236}">
                <a16:creationId xmlns:a16="http://schemas.microsoft.com/office/drawing/2014/main" id="{E5E7BBD3-5294-4BD0-9416-D963E22D793F}"/>
              </a:ext>
            </a:extLst>
          </p:cNvPr>
          <p:cNvPicPr>
            <a:picLocks noChangeAspect="1"/>
          </p:cNvPicPr>
          <p:nvPr/>
        </p:nvPicPr>
        <p:blipFill rotWithShape="1">
          <a:blip r:embed="rId5"/>
          <a:srcRect l="21284" t="49371" r="39015" b="14414"/>
          <a:stretch/>
        </p:blipFill>
        <p:spPr>
          <a:xfrm>
            <a:off x="308224" y="237281"/>
            <a:ext cx="10959101" cy="6164494"/>
          </a:xfrm>
          <a:prstGeom prst="rect">
            <a:avLst/>
          </a:prstGeom>
        </p:spPr>
      </p:pic>
      <p:pic>
        <p:nvPicPr>
          <p:cNvPr id="14" name="Picture 13">
            <a:extLst>
              <a:ext uri="{FF2B5EF4-FFF2-40B4-BE49-F238E27FC236}">
                <a16:creationId xmlns:a16="http://schemas.microsoft.com/office/drawing/2014/main" id="{6D1020EE-FEC3-4242-9CB7-428D143B90CE}"/>
              </a:ext>
            </a:extLst>
          </p:cNvPr>
          <p:cNvPicPr>
            <a:picLocks noChangeAspect="1"/>
          </p:cNvPicPr>
          <p:nvPr/>
        </p:nvPicPr>
        <p:blipFill rotWithShape="1">
          <a:blip r:embed="rId6"/>
          <a:srcRect l="21786" t="19683" r="30535" b="30635"/>
          <a:stretch/>
        </p:blipFill>
        <p:spPr>
          <a:xfrm>
            <a:off x="143834" y="689597"/>
            <a:ext cx="9551909" cy="5478807"/>
          </a:xfrm>
          <a:prstGeom prst="rect">
            <a:avLst/>
          </a:prstGeom>
        </p:spPr>
      </p:pic>
      <p:pic>
        <p:nvPicPr>
          <p:cNvPr id="15" name="Picture 14">
            <a:extLst>
              <a:ext uri="{FF2B5EF4-FFF2-40B4-BE49-F238E27FC236}">
                <a16:creationId xmlns:a16="http://schemas.microsoft.com/office/drawing/2014/main" id="{E9A553B1-ADA9-42EC-B41D-12E93163D6B6}"/>
              </a:ext>
            </a:extLst>
          </p:cNvPr>
          <p:cNvPicPr>
            <a:picLocks noChangeAspect="1"/>
          </p:cNvPicPr>
          <p:nvPr/>
        </p:nvPicPr>
        <p:blipFill rotWithShape="1">
          <a:blip r:embed="rId7"/>
          <a:srcRect l="21875" t="33016" r="34041" b="39219"/>
          <a:stretch/>
        </p:blipFill>
        <p:spPr>
          <a:xfrm>
            <a:off x="158132" y="837009"/>
            <a:ext cx="11390021" cy="5177564"/>
          </a:xfrm>
          <a:prstGeom prst="rect">
            <a:avLst/>
          </a:prstGeom>
        </p:spPr>
      </p:pic>
    </p:spTree>
    <p:extLst>
      <p:ext uri="{BB962C8B-B14F-4D97-AF65-F5344CB8AC3E}">
        <p14:creationId xmlns:p14="http://schemas.microsoft.com/office/powerpoint/2010/main" val="15147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A848-36D3-4733-AB78-A3446D280DEB}"/>
              </a:ext>
            </a:extLst>
          </p:cNvPr>
          <p:cNvSpPr>
            <a:spLocks noGrp="1"/>
          </p:cNvSpPr>
          <p:nvPr>
            <p:ph type="title"/>
          </p:nvPr>
        </p:nvSpPr>
        <p:spPr>
          <a:xfrm>
            <a:off x="0" y="2661572"/>
            <a:ext cx="12192000" cy="1325563"/>
          </a:xfrm>
        </p:spPr>
        <p:txBody>
          <a:bodyPr>
            <a:normAutofit/>
          </a:bodyPr>
          <a:lstStyle/>
          <a:p>
            <a:r>
              <a:rPr lang="en-US" sz="6000" dirty="0">
                <a:solidFill>
                  <a:schemeClr val="bg1"/>
                </a:solidFill>
                <a:latin typeface="+mn-lt"/>
              </a:rPr>
              <a:t>Cost/Benefit of PBIS </a:t>
            </a:r>
          </a:p>
        </p:txBody>
      </p:sp>
    </p:spTree>
    <p:extLst>
      <p:ext uri="{BB962C8B-B14F-4D97-AF65-F5344CB8AC3E}">
        <p14:creationId xmlns:p14="http://schemas.microsoft.com/office/powerpoint/2010/main" val="158576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4193"/>
            <a:ext cx="12192000" cy="882560"/>
          </a:xfrm>
        </p:spPr>
        <p:txBody>
          <a:bodyPr/>
          <a:lstStyle/>
          <a:p>
            <a:r>
              <a:rPr lang="en-US" sz="5400" dirty="0">
                <a:latin typeface="+mn-lt"/>
              </a:rPr>
              <a:t>Context</a:t>
            </a:r>
          </a:p>
        </p:txBody>
      </p:sp>
      <p:sp>
        <p:nvSpPr>
          <p:cNvPr id="3" name="Content Placeholder 2"/>
          <p:cNvSpPr>
            <a:spLocks noGrp="1"/>
          </p:cNvSpPr>
          <p:nvPr>
            <p:ph sz="quarter" idx="10"/>
          </p:nvPr>
        </p:nvSpPr>
        <p:spPr>
          <a:xfrm>
            <a:off x="663191" y="1938721"/>
            <a:ext cx="10791930" cy="2914634"/>
          </a:xfrm>
        </p:spPr>
        <p:txBody>
          <a:bodyPr/>
          <a:lstStyle/>
          <a:p>
            <a:r>
              <a:rPr lang="en-US" dirty="0"/>
              <a:t>Importance of high staff ownership</a:t>
            </a:r>
          </a:p>
          <a:p>
            <a:r>
              <a:rPr lang="en-US" dirty="0"/>
              <a:t>Staff involvement</a:t>
            </a:r>
          </a:p>
          <a:p>
            <a:r>
              <a:rPr lang="en-US" dirty="0"/>
              <a:t>Cost/benefits of implementing PBIS</a:t>
            </a:r>
          </a:p>
          <a:p>
            <a:r>
              <a:rPr lang="en-US" dirty="0"/>
              <a:t>Showing appreciation</a:t>
            </a:r>
          </a:p>
          <a:p>
            <a:r>
              <a:rPr lang="en-US" dirty="0"/>
              <a:t>Indicators of ownership</a:t>
            </a:r>
          </a:p>
          <a:p>
            <a:endParaRPr lang="en-US" dirty="0"/>
          </a:p>
        </p:txBody>
      </p:sp>
    </p:spTree>
    <p:extLst>
      <p:ext uri="{BB962C8B-B14F-4D97-AF65-F5344CB8AC3E}">
        <p14:creationId xmlns:p14="http://schemas.microsoft.com/office/powerpoint/2010/main" val="1182961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CBEE-B966-45C9-B3C4-80E61BE825C3}"/>
              </a:ext>
            </a:extLst>
          </p:cNvPr>
          <p:cNvSpPr>
            <a:spLocks noGrp="1"/>
          </p:cNvSpPr>
          <p:nvPr>
            <p:ph type="ctrTitle"/>
          </p:nvPr>
        </p:nvSpPr>
        <p:spPr>
          <a:xfrm>
            <a:off x="0" y="704193"/>
            <a:ext cx="12192000" cy="882560"/>
          </a:xfrm>
        </p:spPr>
        <p:txBody>
          <a:bodyPr/>
          <a:lstStyle/>
          <a:p>
            <a:r>
              <a:rPr lang="en-US" sz="5400" dirty="0">
                <a:latin typeface="+mn-lt"/>
              </a:rPr>
              <a:t>What Does Behavior Cost?</a:t>
            </a:r>
          </a:p>
        </p:txBody>
      </p:sp>
      <p:sp>
        <p:nvSpPr>
          <p:cNvPr id="3" name="Content Placeholder 2">
            <a:extLst>
              <a:ext uri="{FF2B5EF4-FFF2-40B4-BE49-F238E27FC236}">
                <a16:creationId xmlns:a16="http://schemas.microsoft.com/office/drawing/2014/main" id="{7F410A9C-66A1-4EDE-BBCB-4F7E35364A90}"/>
              </a:ext>
            </a:extLst>
          </p:cNvPr>
          <p:cNvSpPr>
            <a:spLocks noGrp="1"/>
          </p:cNvSpPr>
          <p:nvPr>
            <p:ph sz="quarter" idx="10"/>
          </p:nvPr>
        </p:nvSpPr>
        <p:spPr>
          <a:xfrm>
            <a:off x="492369" y="1991273"/>
            <a:ext cx="11143622" cy="3325813"/>
          </a:xfrm>
        </p:spPr>
        <p:txBody>
          <a:bodyPr/>
          <a:lstStyle/>
          <a:p>
            <a:pPr marL="0" marR="0" lvl="0" indent="0">
              <a:buNone/>
            </a:pPr>
            <a:r>
              <a:rPr lang="en-US" dirty="0"/>
              <a:t>How much time do…</a:t>
            </a:r>
          </a:p>
          <a:p>
            <a:pPr lvl="1">
              <a:spcBef>
                <a:spcPts val="1000"/>
              </a:spcBef>
            </a:pPr>
            <a:r>
              <a:rPr lang="en-US" sz="2600" dirty="0"/>
              <a:t>teachers spend responding to misbehavior?</a:t>
            </a:r>
          </a:p>
          <a:p>
            <a:pPr lvl="2">
              <a:spcBef>
                <a:spcPts val="1000"/>
              </a:spcBef>
            </a:pPr>
            <a:r>
              <a:rPr lang="en-US" sz="2400" dirty="0"/>
              <a:t>Minor problem behaviors</a:t>
            </a:r>
          </a:p>
          <a:p>
            <a:pPr lvl="2">
              <a:spcBef>
                <a:spcPts val="1000"/>
              </a:spcBef>
            </a:pPr>
            <a:r>
              <a:rPr lang="en-US" sz="2400" dirty="0"/>
              <a:t>Major problem behaviors</a:t>
            </a:r>
          </a:p>
          <a:p>
            <a:pPr lvl="1">
              <a:spcBef>
                <a:spcPts val="1000"/>
              </a:spcBef>
            </a:pPr>
            <a:r>
              <a:rPr lang="en-US" sz="2600" dirty="0"/>
              <a:t>administrators spend on misbehavior?</a:t>
            </a:r>
          </a:p>
          <a:p>
            <a:pPr lvl="1">
              <a:spcBef>
                <a:spcPts val="1000"/>
              </a:spcBef>
            </a:pPr>
            <a:r>
              <a:rPr lang="en-US" sz="2600" dirty="0"/>
              <a:t>students lose from instruction because of misbehavior?</a:t>
            </a:r>
          </a:p>
          <a:p>
            <a:endParaRPr lang="en-US" dirty="0"/>
          </a:p>
        </p:txBody>
      </p:sp>
    </p:spTree>
    <p:extLst>
      <p:ext uri="{BB962C8B-B14F-4D97-AF65-F5344CB8AC3E}">
        <p14:creationId xmlns:p14="http://schemas.microsoft.com/office/powerpoint/2010/main" val="2281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B813-E436-4A6C-A42B-44F93CC651F3}"/>
              </a:ext>
            </a:extLst>
          </p:cNvPr>
          <p:cNvSpPr>
            <a:spLocks noGrp="1"/>
          </p:cNvSpPr>
          <p:nvPr>
            <p:ph type="ctrTitle"/>
          </p:nvPr>
        </p:nvSpPr>
        <p:spPr>
          <a:xfrm>
            <a:off x="0" y="725214"/>
            <a:ext cx="12192000" cy="861539"/>
          </a:xfrm>
        </p:spPr>
        <p:txBody>
          <a:bodyPr/>
          <a:lstStyle/>
          <a:p>
            <a:r>
              <a:rPr lang="en-US" sz="5400" dirty="0">
                <a:latin typeface="+mn-lt"/>
              </a:rPr>
              <a:t>Maryland’s Worksheet</a:t>
            </a:r>
          </a:p>
        </p:txBody>
      </p:sp>
      <p:sp>
        <p:nvSpPr>
          <p:cNvPr id="3" name="Content Placeholder 2">
            <a:extLst>
              <a:ext uri="{FF2B5EF4-FFF2-40B4-BE49-F238E27FC236}">
                <a16:creationId xmlns:a16="http://schemas.microsoft.com/office/drawing/2014/main" id="{BAE2102C-D22D-47EE-A806-A6738E1FFA41}"/>
              </a:ext>
            </a:extLst>
          </p:cNvPr>
          <p:cNvSpPr>
            <a:spLocks noGrp="1"/>
          </p:cNvSpPr>
          <p:nvPr>
            <p:ph sz="quarter" idx="10"/>
          </p:nvPr>
        </p:nvSpPr>
        <p:spPr>
          <a:xfrm>
            <a:off x="633046" y="2064845"/>
            <a:ext cx="10932607" cy="2557397"/>
          </a:xfrm>
        </p:spPr>
        <p:txBody>
          <a:bodyPr/>
          <a:lstStyle/>
          <a:p>
            <a:r>
              <a:rPr lang="en-US" dirty="0"/>
              <a:t>Overview of time lost for entire school year</a:t>
            </a:r>
          </a:p>
          <a:p>
            <a:r>
              <a:rPr lang="en-US" dirty="0"/>
              <a:t>Compare year to year to see time regained through PBIS</a:t>
            </a:r>
          </a:p>
          <a:p>
            <a:r>
              <a:rPr lang="en-US" dirty="0"/>
              <a:t>Graphic representation</a:t>
            </a:r>
          </a:p>
        </p:txBody>
      </p:sp>
    </p:spTree>
    <p:extLst>
      <p:ext uri="{BB962C8B-B14F-4D97-AF65-F5344CB8AC3E}">
        <p14:creationId xmlns:p14="http://schemas.microsoft.com/office/powerpoint/2010/main" val="1055834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314962-2309-4A59-8EA9-CC2F6751E084}"/>
              </a:ext>
            </a:extLst>
          </p:cNvPr>
          <p:cNvPicPr>
            <a:picLocks noChangeAspect="1"/>
          </p:cNvPicPr>
          <p:nvPr/>
        </p:nvPicPr>
        <p:blipFill rotWithShape="1">
          <a:blip r:embed="rId3"/>
          <a:srcRect l="1947" t="24487" r="56298" b="17692"/>
          <a:stretch/>
        </p:blipFill>
        <p:spPr>
          <a:xfrm>
            <a:off x="2190541" y="283552"/>
            <a:ext cx="7405634" cy="5768467"/>
          </a:xfrm>
          <a:prstGeom prst="rect">
            <a:avLst/>
          </a:prstGeom>
        </p:spPr>
      </p:pic>
      <p:sp>
        <p:nvSpPr>
          <p:cNvPr id="5" name="Rectangle 4">
            <a:extLst>
              <a:ext uri="{FF2B5EF4-FFF2-40B4-BE49-F238E27FC236}">
                <a16:creationId xmlns:a16="http://schemas.microsoft.com/office/drawing/2014/main" id="{CA2D0C9D-C5E0-496A-A3E9-CEE70E7EAD3D}"/>
              </a:ext>
            </a:extLst>
          </p:cNvPr>
          <p:cNvSpPr/>
          <p:nvPr/>
        </p:nvSpPr>
        <p:spPr>
          <a:xfrm>
            <a:off x="4967116" y="6342375"/>
            <a:ext cx="1877354" cy="400110"/>
          </a:xfrm>
          <a:prstGeom prst="rect">
            <a:avLst/>
          </a:prstGeom>
        </p:spPr>
        <p:txBody>
          <a:bodyPr wrap="square">
            <a:spAutoFit/>
          </a:bodyPr>
          <a:lstStyle/>
          <a:p>
            <a:pPr algn="ctr"/>
            <a:r>
              <a:rPr lang="en-US" sz="1000" dirty="0">
                <a:solidFill>
                  <a:schemeClr val="bg1"/>
                </a:solidFill>
              </a:rPr>
              <a:t>Worksheet (download) here:</a:t>
            </a:r>
          </a:p>
          <a:p>
            <a:pPr algn="ctr"/>
            <a:r>
              <a:rPr lang="en-US" sz="1000" dirty="0">
                <a:solidFill>
                  <a:schemeClr val="bg1"/>
                </a:solidFill>
              </a:rPr>
              <a:t>http://www.pbismaryland.org/ </a:t>
            </a:r>
          </a:p>
        </p:txBody>
      </p:sp>
    </p:spTree>
    <p:extLst>
      <p:ext uri="{BB962C8B-B14F-4D97-AF65-F5344CB8AC3E}">
        <p14:creationId xmlns:p14="http://schemas.microsoft.com/office/powerpoint/2010/main" val="395010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A7F4-2D3C-4BF6-87B1-820E5E8F8515}"/>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Showing Appreciation</a:t>
            </a:r>
          </a:p>
        </p:txBody>
      </p:sp>
    </p:spTree>
    <p:extLst>
      <p:ext uri="{BB962C8B-B14F-4D97-AF65-F5344CB8AC3E}">
        <p14:creationId xmlns:p14="http://schemas.microsoft.com/office/powerpoint/2010/main" val="1442786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A474-74AB-486B-BDC1-572A3BCDC8C5}"/>
              </a:ext>
            </a:extLst>
          </p:cNvPr>
          <p:cNvSpPr>
            <a:spLocks noGrp="1"/>
          </p:cNvSpPr>
          <p:nvPr>
            <p:ph type="ctrTitle"/>
          </p:nvPr>
        </p:nvSpPr>
        <p:spPr>
          <a:xfrm>
            <a:off x="0" y="693683"/>
            <a:ext cx="12192000" cy="893070"/>
          </a:xfrm>
        </p:spPr>
        <p:txBody>
          <a:bodyPr/>
          <a:lstStyle/>
          <a:p>
            <a:r>
              <a:rPr lang="en-US" sz="5400" dirty="0">
                <a:latin typeface="+mn-lt"/>
              </a:rPr>
              <a:t>Staff Appreciation</a:t>
            </a:r>
          </a:p>
        </p:txBody>
      </p:sp>
      <p:sp>
        <p:nvSpPr>
          <p:cNvPr id="3" name="Content Placeholder 2">
            <a:extLst>
              <a:ext uri="{FF2B5EF4-FFF2-40B4-BE49-F238E27FC236}">
                <a16:creationId xmlns:a16="http://schemas.microsoft.com/office/drawing/2014/main" id="{5FA64208-E533-401E-A43D-970105ADE0F2}"/>
              </a:ext>
            </a:extLst>
          </p:cNvPr>
          <p:cNvSpPr>
            <a:spLocks noGrp="1"/>
          </p:cNvSpPr>
          <p:nvPr>
            <p:ph sz="quarter" idx="10"/>
          </p:nvPr>
        </p:nvSpPr>
        <p:spPr>
          <a:xfrm>
            <a:off x="643095" y="2222501"/>
            <a:ext cx="10942653" cy="2212866"/>
          </a:xfrm>
        </p:spPr>
        <p:txBody>
          <a:bodyPr/>
          <a:lstStyle/>
          <a:p>
            <a:r>
              <a:rPr lang="en-US" dirty="0"/>
              <a:t>How will you encourage staff in implementing PBIS?</a:t>
            </a:r>
          </a:p>
          <a:p>
            <a:r>
              <a:rPr lang="en-US" dirty="0"/>
              <a:t>What will motivate them?</a:t>
            </a:r>
          </a:p>
          <a:p>
            <a:r>
              <a:rPr lang="en-US" dirty="0"/>
              <a:t>How will you know if it’s working?</a:t>
            </a:r>
          </a:p>
        </p:txBody>
      </p:sp>
      <p:pic>
        <p:nvPicPr>
          <p:cNvPr id="4098" name="Picture 2" descr="Image result for staff appreciation">
            <a:extLst>
              <a:ext uri="{FF2B5EF4-FFF2-40B4-BE49-F238E27FC236}">
                <a16:creationId xmlns:a16="http://schemas.microsoft.com/office/drawing/2014/main" id="{960422C0-B3D4-4325-924C-0CAC38DA42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897" y="3093264"/>
            <a:ext cx="3767209" cy="268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20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p:nvPr>
        </p:nvSpPr>
        <p:spPr>
          <a:xfrm>
            <a:off x="0" y="704193"/>
            <a:ext cx="12192000" cy="88256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2"/>
              </a:buClr>
              <a:buSzPts val="4800"/>
              <a:buFont typeface="Calibri"/>
              <a:buNone/>
            </a:pPr>
            <a:r>
              <a:rPr lang="en-US" sz="5400" dirty="0">
                <a:solidFill>
                  <a:schemeClr val="tx1"/>
                </a:solidFill>
                <a:latin typeface="+mn-lt"/>
              </a:rPr>
              <a:t>Guiding Questions</a:t>
            </a:r>
          </a:p>
        </p:txBody>
      </p:sp>
      <p:sp>
        <p:nvSpPr>
          <p:cNvPr id="197" name="Shape 197"/>
          <p:cNvSpPr txBox="1">
            <a:spLocks noGrp="1"/>
          </p:cNvSpPr>
          <p:nvPr>
            <p:ph type="body" idx="1"/>
          </p:nvPr>
        </p:nvSpPr>
        <p:spPr>
          <a:xfrm>
            <a:off x="552658" y="2022804"/>
            <a:ext cx="10942655" cy="2076924"/>
          </a:xfrm>
          <a:prstGeom prst="rect">
            <a:avLst/>
          </a:prstGeom>
          <a:noFill/>
          <a:ln>
            <a:noFill/>
          </a:ln>
        </p:spPr>
        <p:txBody>
          <a:bodyPr spcFirstLastPara="1" wrap="square" lIns="91425" tIns="45700" rIns="91425" bIns="45700" anchor="t" anchorCtr="0">
            <a:noAutofit/>
          </a:bodyPr>
          <a:lstStyle/>
          <a:p>
            <a:pPr marL="228600" indent="-228600">
              <a:buSzPct val="100000"/>
            </a:pPr>
            <a:r>
              <a:rPr lang="en-US" b="0" i="0" u="none" strike="noStrike" cap="none" dirty="0">
                <a:solidFill>
                  <a:schemeClr val="dk1"/>
                </a:solidFill>
                <a:sym typeface="Calibri"/>
              </a:rPr>
              <a:t>How will you acknowledge staff?</a:t>
            </a:r>
            <a:endParaRPr dirty="0"/>
          </a:p>
          <a:p>
            <a:pPr marL="228600" indent="-228600">
              <a:buSzPct val="100000"/>
            </a:pPr>
            <a:r>
              <a:rPr lang="en-US" b="0" i="0" u="none" strike="noStrike" cap="none" dirty="0">
                <a:solidFill>
                  <a:schemeClr val="dk1"/>
                </a:solidFill>
                <a:sym typeface="Calibri"/>
              </a:rPr>
              <a:t>What problems do you expect?</a:t>
            </a:r>
            <a:endParaRPr dirty="0"/>
          </a:p>
          <a:p>
            <a:pPr marL="228600" indent="-228600">
              <a:buSzPct val="100000"/>
            </a:pPr>
            <a:r>
              <a:rPr lang="en-US" b="0" i="0" u="none" strike="noStrike" cap="none" dirty="0">
                <a:solidFill>
                  <a:schemeClr val="dk1"/>
                </a:solidFill>
                <a:sym typeface="Calibri"/>
              </a:rPr>
              <a:t>How will you ensure they are given out properly and consistently?</a:t>
            </a:r>
            <a:endParaRPr dirty="0"/>
          </a:p>
        </p:txBody>
      </p:sp>
    </p:spTree>
    <p:extLst>
      <p:ext uri="{BB962C8B-B14F-4D97-AF65-F5344CB8AC3E}">
        <p14:creationId xmlns:p14="http://schemas.microsoft.com/office/powerpoint/2010/main" val="2262076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2AFCC17-27CC-413C-B361-C2926D9B9A02}"/>
              </a:ext>
            </a:extLst>
          </p:cNvPr>
          <p:cNvPicPr>
            <a:picLocks noGrp="1"/>
          </p:cNvPicPr>
          <p:nvPr>
            <p:ph sz="quarter" idx="10"/>
          </p:nvPr>
        </p:nvPicPr>
        <p:blipFill rotWithShape="1">
          <a:blip r:embed="rId2"/>
          <a:srcRect l="26026" t="17682" r="27180" b="20216"/>
          <a:stretch/>
        </p:blipFill>
        <p:spPr bwMode="auto">
          <a:xfrm>
            <a:off x="1238864" y="326923"/>
            <a:ext cx="8288593" cy="57199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9454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90">
            <a:extLst>
              <a:ext uri="{FF2B5EF4-FFF2-40B4-BE49-F238E27FC236}">
                <a16:creationId xmlns:a16="http://schemas.microsoft.com/office/drawing/2014/main" id="{DA78B1F8-B096-4EF3-96F0-85F02E9FA005}"/>
              </a:ext>
            </a:extLst>
          </p:cNvPr>
          <p:cNvPicPr preferRelativeResize="0">
            <a:picLocks noGrp="1"/>
          </p:cNvPicPr>
          <p:nvPr>
            <p:ph sz="quarter" idx="10"/>
          </p:nvPr>
        </p:nvPicPr>
        <p:blipFill rotWithShape="1">
          <a:blip r:embed="rId2">
            <a:alphaModFix/>
          </a:blip>
          <a:srcRect/>
          <a:stretch/>
        </p:blipFill>
        <p:spPr>
          <a:xfrm>
            <a:off x="1710812" y="344129"/>
            <a:ext cx="7600335" cy="5673213"/>
          </a:xfrm>
          <a:prstGeom prst="rect">
            <a:avLst/>
          </a:prstGeom>
          <a:noFill/>
          <a:ln>
            <a:noFill/>
          </a:ln>
        </p:spPr>
      </p:pic>
    </p:spTree>
    <p:extLst>
      <p:ext uri="{BB962C8B-B14F-4D97-AF65-F5344CB8AC3E}">
        <p14:creationId xmlns:p14="http://schemas.microsoft.com/office/powerpoint/2010/main" val="2426286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50AD-78AE-428E-934A-1DA967141275}"/>
              </a:ext>
            </a:extLst>
          </p:cNvPr>
          <p:cNvSpPr>
            <a:spLocks noGrp="1"/>
          </p:cNvSpPr>
          <p:nvPr>
            <p:ph type="title"/>
          </p:nvPr>
        </p:nvSpPr>
        <p:spPr>
          <a:xfrm>
            <a:off x="0" y="2903310"/>
            <a:ext cx="12192000" cy="1325563"/>
          </a:xfrm>
        </p:spPr>
        <p:txBody>
          <a:bodyPr>
            <a:normAutofit/>
          </a:bodyPr>
          <a:lstStyle/>
          <a:p>
            <a:r>
              <a:rPr lang="en-US" sz="6000" dirty="0">
                <a:solidFill>
                  <a:schemeClr val="bg1"/>
                </a:solidFill>
                <a:latin typeface="+mn-lt"/>
              </a:rPr>
              <a:t>Indicators of Buy-in</a:t>
            </a:r>
          </a:p>
        </p:txBody>
      </p:sp>
    </p:spTree>
    <p:extLst>
      <p:ext uri="{BB962C8B-B14F-4D97-AF65-F5344CB8AC3E}">
        <p14:creationId xmlns:p14="http://schemas.microsoft.com/office/powerpoint/2010/main" val="1922377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EF53-ACFF-4DD4-A909-784084FAD328}"/>
              </a:ext>
            </a:extLst>
          </p:cNvPr>
          <p:cNvSpPr>
            <a:spLocks noGrp="1"/>
          </p:cNvSpPr>
          <p:nvPr>
            <p:ph type="ctrTitle"/>
          </p:nvPr>
        </p:nvSpPr>
        <p:spPr>
          <a:xfrm>
            <a:off x="0" y="704193"/>
            <a:ext cx="12192000" cy="882560"/>
          </a:xfrm>
        </p:spPr>
        <p:txBody>
          <a:bodyPr/>
          <a:lstStyle/>
          <a:p>
            <a:r>
              <a:rPr lang="en-US" sz="5400" dirty="0">
                <a:latin typeface="+mn-lt"/>
              </a:rPr>
              <a:t>Indicators Of Buy-In</a:t>
            </a:r>
          </a:p>
        </p:txBody>
      </p:sp>
      <p:sp>
        <p:nvSpPr>
          <p:cNvPr id="3" name="Content Placeholder 2">
            <a:extLst>
              <a:ext uri="{FF2B5EF4-FFF2-40B4-BE49-F238E27FC236}">
                <a16:creationId xmlns:a16="http://schemas.microsoft.com/office/drawing/2014/main" id="{560123DC-F115-4909-B5A6-3DD7F11A4505}"/>
              </a:ext>
            </a:extLst>
          </p:cNvPr>
          <p:cNvSpPr>
            <a:spLocks noGrp="1"/>
          </p:cNvSpPr>
          <p:nvPr>
            <p:ph sz="quarter" idx="10"/>
          </p:nvPr>
        </p:nvSpPr>
        <p:spPr>
          <a:xfrm>
            <a:off x="532563" y="1833618"/>
            <a:ext cx="10972800" cy="1703402"/>
          </a:xfrm>
        </p:spPr>
        <p:txBody>
          <a:bodyPr/>
          <a:lstStyle/>
          <a:p>
            <a:pPr marL="0" indent="0">
              <a:buNone/>
              <a:defRPr/>
            </a:pPr>
            <a:r>
              <a:rPr lang="en-US" u="sng" dirty="0">
                <a:ea typeface="ＭＳ Ｐゴシック" pitchFamily="34" charset="-128"/>
              </a:rPr>
              <a:t>Approximately 80% of the staff are able to…</a:t>
            </a:r>
            <a:endParaRPr lang="en-US" dirty="0">
              <a:ea typeface="ＭＳ Ｐゴシック" pitchFamily="34" charset="-128"/>
            </a:endParaRPr>
          </a:p>
          <a:p>
            <a:pPr marL="457200" indent="-457200">
              <a:defRPr/>
            </a:pPr>
            <a:r>
              <a:rPr lang="en-US" dirty="0">
                <a:ea typeface="ＭＳ Ｐゴシック" pitchFamily="34" charset="-128"/>
              </a:rPr>
              <a:t>State definition of school-wide PBIS</a:t>
            </a:r>
          </a:p>
          <a:p>
            <a:pPr marL="457200" indent="-457200">
              <a:defRPr/>
            </a:pPr>
            <a:r>
              <a:rPr lang="en-US" dirty="0">
                <a:ea typeface="ＭＳ Ｐゴシック" pitchFamily="34" charset="-128"/>
              </a:rPr>
              <a:t>State the school-wide behavioral expectations</a:t>
            </a:r>
          </a:p>
          <a:p>
            <a:endParaRPr lang="en-US" dirty="0"/>
          </a:p>
        </p:txBody>
      </p:sp>
      <p:pic>
        <p:nvPicPr>
          <p:cNvPr id="5122" name="Picture 2" descr="Image result for buy in">
            <a:extLst>
              <a:ext uri="{FF2B5EF4-FFF2-40B4-BE49-F238E27FC236}">
                <a16:creationId xmlns:a16="http://schemas.microsoft.com/office/drawing/2014/main" id="{0106DDF4-37EB-4C3B-A55A-5EBAF18F11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08" y="3708857"/>
            <a:ext cx="4774451" cy="2181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5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0551"/>
            <a:ext cx="12192000" cy="1325563"/>
          </a:xfrm>
        </p:spPr>
        <p:txBody>
          <a:bodyPr>
            <a:normAutofit/>
          </a:bodyPr>
          <a:lstStyle/>
          <a:p>
            <a:r>
              <a:rPr lang="en-US" sz="6000" dirty="0">
                <a:solidFill>
                  <a:schemeClr val="bg1"/>
                </a:solidFill>
                <a:latin typeface="+mn-lt"/>
              </a:rPr>
              <a:t>Importance of Staff Ownership</a:t>
            </a:r>
          </a:p>
        </p:txBody>
      </p:sp>
    </p:spTree>
    <p:extLst>
      <p:ext uri="{BB962C8B-B14F-4D97-AF65-F5344CB8AC3E}">
        <p14:creationId xmlns:p14="http://schemas.microsoft.com/office/powerpoint/2010/main" val="2133960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D8F7B-E371-4911-9F8B-4592897B5AEF}"/>
              </a:ext>
            </a:extLst>
          </p:cNvPr>
          <p:cNvSpPr>
            <a:spLocks noGrp="1"/>
          </p:cNvSpPr>
          <p:nvPr>
            <p:ph type="ctrTitle"/>
          </p:nvPr>
        </p:nvSpPr>
        <p:spPr>
          <a:xfrm>
            <a:off x="0" y="704193"/>
            <a:ext cx="12192000" cy="882560"/>
          </a:xfrm>
        </p:spPr>
        <p:txBody>
          <a:bodyPr/>
          <a:lstStyle/>
          <a:p>
            <a:r>
              <a:rPr lang="en-US" sz="5400" dirty="0">
                <a:latin typeface="+mn-lt"/>
              </a:rPr>
              <a:t>Indicators Cont’d</a:t>
            </a:r>
          </a:p>
        </p:txBody>
      </p:sp>
      <p:sp>
        <p:nvSpPr>
          <p:cNvPr id="3" name="Content Placeholder 2">
            <a:extLst>
              <a:ext uri="{FF2B5EF4-FFF2-40B4-BE49-F238E27FC236}">
                <a16:creationId xmlns:a16="http://schemas.microsoft.com/office/drawing/2014/main" id="{5B2E357A-AA89-4791-9573-15229551374C}"/>
              </a:ext>
            </a:extLst>
          </p:cNvPr>
          <p:cNvSpPr>
            <a:spLocks noGrp="1"/>
          </p:cNvSpPr>
          <p:nvPr>
            <p:ph sz="quarter" idx="10"/>
          </p:nvPr>
        </p:nvSpPr>
        <p:spPr>
          <a:xfrm>
            <a:off x="633046" y="1823107"/>
            <a:ext cx="11073284" cy="2899618"/>
          </a:xfrm>
        </p:spPr>
        <p:txBody>
          <a:bodyPr/>
          <a:lstStyle/>
          <a:p>
            <a:pPr marL="0" indent="0">
              <a:buNone/>
              <a:defRPr/>
            </a:pPr>
            <a:r>
              <a:rPr lang="en-US" u="sng" dirty="0">
                <a:ea typeface="ＭＳ Ｐゴシック" pitchFamily="34" charset="-128"/>
              </a:rPr>
              <a:t>80% of the staff…</a:t>
            </a:r>
            <a:endParaRPr lang="en-US" dirty="0">
              <a:ea typeface="ＭＳ Ｐゴシック" pitchFamily="34" charset="-128"/>
            </a:endParaRPr>
          </a:p>
          <a:p>
            <a:pPr marL="457200" indent="-457200">
              <a:defRPr/>
            </a:pPr>
            <a:r>
              <a:rPr lang="en-US" dirty="0">
                <a:ea typeface="ＭＳ Ｐゴシック" pitchFamily="34" charset="-128"/>
              </a:rPr>
              <a:t>Actively supervise in non-classroom settings</a:t>
            </a:r>
          </a:p>
          <a:p>
            <a:pPr marL="457200" indent="-457200">
              <a:defRPr/>
            </a:pPr>
            <a:r>
              <a:rPr lang="en-US" dirty="0">
                <a:ea typeface="ＭＳ Ｐゴシック" pitchFamily="34" charset="-128"/>
              </a:rPr>
              <a:t>Agree to support SWPBIS action plans</a:t>
            </a:r>
          </a:p>
          <a:p>
            <a:pPr marL="457200" indent="-457200">
              <a:defRPr/>
            </a:pPr>
            <a:r>
              <a:rPr lang="en-US" dirty="0">
                <a:ea typeface="ＭＳ Ｐゴシック" pitchFamily="34" charset="-128"/>
              </a:rPr>
              <a:t>Have more positive daily interactions with students than negative</a:t>
            </a:r>
          </a:p>
          <a:p>
            <a:pPr marL="457200" indent="-457200">
              <a:defRPr/>
            </a:pPr>
            <a:r>
              <a:rPr lang="en-US" dirty="0">
                <a:ea typeface="ＭＳ Ｐゴシック" pitchFamily="34" charset="-128"/>
              </a:rPr>
              <a:t>Have opportunities to be recognized for their SWPBIS efforts</a:t>
            </a:r>
          </a:p>
        </p:txBody>
      </p:sp>
    </p:spTree>
    <p:extLst>
      <p:ext uri="{BB962C8B-B14F-4D97-AF65-F5344CB8AC3E}">
        <p14:creationId xmlns:p14="http://schemas.microsoft.com/office/powerpoint/2010/main" val="1602073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0" y="746234"/>
            <a:ext cx="12192000" cy="84051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mn-lt"/>
                <a:sym typeface="Calibri"/>
              </a:rPr>
              <a:t>Do It With Fidelity!</a:t>
            </a:r>
            <a:endParaRPr lang="en-US" sz="5400" dirty="0">
              <a:latin typeface="+mn-lt"/>
            </a:endParaRPr>
          </a:p>
        </p:txBody>
      </p:sp>
      <p:sp>
        <p:nvSpPr>
          <p:cNvPr id="205" name="Shape 205"/>
          <p:cNvSpPr txBox="1">
            <a:spLocks noGrp="1"/>
          </p:cNvSpPr>
          <p:nvPr>
            <p:ph type="body" idx="1"/>
          </p:nvPr>
        </p:nvSpPr>
        <p:spPr>
          <a:xfrm>
            <a:off x="673239" y="2043824"/>
            <a:ext cx="10902461" cy="3020545"/>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u="sng"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dirty="0">
              <a:solidFill>
                <a:schemeClr val="dk1"/>
              </a:solidFill>
              <a:sym typeface="Calibri"/>
            </a:endParaRPr>
          </a:p>
          <a:p>
            <a:pPr marL="228600" marR="0" lvl="0" indent="-228600" algn="l" rtl="0">
              <a:spcAft>
                <a:spcPts val="0"/>
              </a:spcAft>
              <a:buClr>
                <a:schemeClr val="dk1"/>
              </a:buClr>
              <a:buSzPct val="100000"/>
              <a:buFont typeface="Arial"/>
              <a:buChar char="•"/>
            </a:pPr>
            <a:r>
              <a:rPr lang="en-US" dirty="0">
                <a:solidFill>
                  <a:schemeClr val="dk1"/>
                </a:solidFill>
                <a:sym typeface="Calibri"/>
              </a:rPr>
              <a:t>Efficient, valid index of extent to which PBIS core features are in place</a:t>
            </a:r>
            <a:endParaRPr dirty="0"/>
          </a:p>
          <a:p>
            <a:pPr marL="228600" marR="0" lvl="0" indent="-228600" algn="l" rtl="0">
              <a:spcAft>
                <a:spcPts val="0"/>
              </a:spcAft>
              <a:buClr>
                <a:schemeClr val="dk1"/>
              </a:buClr>
              <a:buSzPct val="100000"/>
              <a:buFont typeface="Arial"/>
              <a:buChar char="•"/>
            </a:pPr>
            <a:r>
              <a:rPr lang="en-US" dirty="0">
                <a:solidFill>
                  <a:schemeClr val="dk1"/>
                </a:solidFill>
                <a:sym typeface="Calibri"/>
              </a:rPr>
              <a:t>Section 1.7 Professional Development</a:t>
            </a:r>
          </a:p>
          <a:p>
            <a:pPr marL="228600" marR="0" lvl="0" indent="-228600" algn="l" rtl="0">
              <a:spcAft>
                <a:spcPts val="0"/>
              </a:spcAft>
              <a:buClr>
                <a:schemeClr val="dk1"/>
              </a:buClr>
              <a:buSzPct val="100000"/>
              <a:buFont typeface="Arial"/>
              <a:buChar char="•"/>
            </a:pPr>
            <a:r>
              <a:rPr lang="en-US" dirty="0"/>
              <a:t>Section 1.10 Faculty Involvement</a:t>
            </a:r>
            <a:endParaRPr dirty="0"/>
          </a:p>
        </p:txBody>
      </p:sp>
    </p:spTree>
    <p:extLst>
      <p:ext uri="{BB962C8B-B14F-4D97-AF65-F5344CB8AC3E}">
        <p14:creationId xmlns:p14="http://schemas.microsoft.com/office/powerpoint/2010/main" val="3722776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26849"/>
            <a:ext cx="12192000" cy="649775"/>
          </a:xfrm>
        </p:spPr>
        <p:txBody>
          <a:bodyPr/>
          <a:lstStyle/>
          <a:p>
            <a:pPr algn="ctr"/>
            <a:r>
              <a:rPr lang="en-US" sz="5400" dirty="0">
                <a:latin typeface="+mn-lt"/>
              </a:rPr>
              <a:t>1.7 Professional Development</a:t>
            </a:r>
          </a:p>
        </p:txBody>
      </p:sp>
      <p:graphicFrame>
        <p:nvGraphicFramePr>
          <p:cNvPr id="5" name="Table 4"/>
          <p:cNvGraphicFramePr>
            <a:graphicFrameLocks noGrp="1"/>
          </p:cNvGraphicFramePr>
          <p:nvPr>
            <p:extLst>
              <p:ext uri="{D42A27DB-BD31-4B8C-83A1-F6EECF244321}">
                <p14:modId xmlns:p14="http://schemas.microsoft.com/office/powerpoint/2010/main" val="4161933059"/>
              </p:ext>
            </p:extLst>
          </p:nvPr>
        </p:nvGraphicFramePr>
        <p:xfrm>
          <a:off x="341243" y="1686791"/>
          <a:ext cx="11516460" cy="1039472"/>
        </p:xfrm>
        <a:graphic>
          <a:graphicData uri="http://schemas.openxmlformats.org/drawingml/2006/table">
            <a:tbl>
              <a:tblPr firstRow="1" firstCol="1" bandRow="1"/>
              <a:tblGrid>
                <a:gridCol w="4662102">
                  <a:extLst>
                    <a:ext uri="{9D8B030D-6E8A-4147-A177-3AD203B41FA5}">
                      <a16:colId xmlns:a16="http://schemas.microsoft.com/office/drawing/2014/main" val="20000"/>
                    </a:ext>
                  </a:extLst>
                </a:gridCol>
                <a:gridCol w="2812310">
                  <a:extLst>
                    <a:ext uri="{9D8B030D-6E8A-4147-A177-3AD203B41FA5}">
                      <a16:colId xmlns:a16="http://schemas.microsoft.com/office/drawing/2014/main" val="20001"/>
                    </a:ext>
                  </a:extLst>
                </a:gridCol>
                <a:gridCol w="4042048">
                  <a:extLst>
                    <a:ext uri="{9D8B030D-6E8A-4147-A177-3AD203B41FA5}">
                      <a16:colId xmlns:a16="http://schemas.microsoft.com/office/drawing/2014/main" val="20002"/>
                    </a:ext>
                  </a:extLst>
                </a:gridCol>
              </a:tblGrid>
              <a:tr h="307952">
                <a:tc rowSpan="2">
                  <a:txBody>
                    <a:bodyPr/>
                    <a:lstStyle/>
                    <a:p>
                      <a:pPr marL="328930" marR="0" indent="-283210" algn="ctr">
                        <a:spcBef>
                          <a:spcPts val="0"/>
                        </a:spcBef>
                        <a:spcAft>
                          <a:spcPts val="0"/>
                        </a:spcAft>
                      </a:pPr>
                      <a:r>
                        <a:rPr lang="en-US" sz="2800" b="1" dirty="0">
                          <a:effectLst/>
                          <a:latin typeface="+mn-lt"/>
                        </a:rPr>
                        <a:t>Feature</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800" b="1" dirty="0">
                          <a:effectLst/>
                          <a:latin typeface="+mn-lt"/>
                        </a:rPr>
                        <a:t>Data Sources</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2000" b="1" dirty="0">
                          <a:effectLst/>
                          <a:latin typeface="+mn-lt"/>
                        </a:rPr>
                        <a:t>Scoring Criteria</a:t>
                      </a:r>
                      <a:endParaRPr lang="en-US" sz="20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728360">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780166701"/>
              </p:ext>
            </p:extLst>
          </p:nvPr>
        </p:nvGraphicFramePr>
        <p:xfrm>
          <a:off x="341243" y="2726264"/>
          <a:ext cx="11509512" cy="3232410"/>
        </p:xfrm>
        <a:graphic>
          <a:graphicData uri="http://schemas.openxmlformats.org/drawingml/2006/table">
            <a:tbl>
              <a:tblPr firstRow="1" firstCol="1" bandRow="1"/>
              <a:tblGrid>
                <a:gridCol w="4659289">
                  <a:extLst>
                    <a:ext uri="{9D8B030D-6E8A-4147-A177-3AD203B41FA5}">
                      <a16:colId xmlns:a16="http://schemas.microsoft.com/office/drawing/2014/main" val="20000"/>
                    </a:ext>
                  </a:extLst>
                </a:gridCol>
                <a:gridCol w="2810613">
                  <a:extLst>
                    <a:ext uri="{9D8B030D-6E8A-4147-A177-3AD203B41FA5}">
                      <a16:colId xmlns:a16="http://schemas.microsoft.com/office/drawing/2014/main" val="20001"/>
                    </a:ext>
                  </a:extLst>
                </a:gridCol>
                <a:gridCol w="4039610">
                  <a:extLst>
                    <a:ext uri="{9D8B030D-6E8A-4147-A177-3AD203B41FA5}">
                      <a16:colId xmlns:a16="http://schemas.microsoft.com/office/drawing/2014/main" val="20002"/>
                    </a:ext>
                  </a:extLst>
                </a:gridCol>
              </a:tblGrid>
              <a:tr h="3232410">
                <a:tc>
                  <a:txBody>
                    <a:bodyPr/>
                    <a:lstStyle/>
                    <a:p>
                      <a:pPr marL="0" marR="0" lvl="0" indent="0" algn="l">
                        <a:spcBef>
                          <a:spcPts val="0"/>
                        </a:spcBef>
                        <a:spcAft>
                          <a:spcPts val="0"/>
                        </a:spcAft>
                        <a:buFont typeface="+mj-lt"/>
                        <a:buNone/>
                      </a:pPr>
                      <a:r>
                        <a:rPr lang="en-US" sz="1800" b="1" dirty="0">
                          <a:effectLst/>
                          <a:latin typeface="+mn-lt"/>
                          <a:ea typeface="Times New Roman"/>
                          <a:cs typeface="Times New Roman"/>
                        </a:rPr>
                        <a:t>1.7 Professional Development: </a:t>
                      </a:r>
                      <a:r>
                        <a:rPr lang="en-US" sz="1800" b="0" dirty="0">
                          <a:effectLst/>
                          <a:latin typeface="+mn-lt"/>
                          <a:ea typeface="Times New Roman"/>
                          <a:cs typeface="Times New Roman"/>
                        </a:rPr>
                        <a:t>A written process is used for orienting all faculty/staff on four core Tier I SWPBIS practices: (a) teaching school-wide expectations, (b) acknowledging appropriate behavior, (c) correcting errors, and (d) requesting assistance.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1800" dirty="0">
                          <a:effectLst/>
                          <a:latin typeface="+mn-lt"/>
                        </a:rPr>
                        <a:t>Professional development calendar</a:t>
                      </a:r>
                    </a:p>
                    <a:p>
                      <a:pPr marL="342900" marR="0" lvl="0" indent="-342900" algn="l">
                        <a:spcBef>
                          <a:spcPts val="0"/>
                        </a:spcBef>
                        <a:spcAft>
                          <a:spcPts val="0"/>
                        </a:spcAft>
                        <a:buFont typeface="Symbol"/>
                        <a:buChar char=""/>
                      </a:pPr>
                      <a:r>
                        <a:rPr lang="en-US" sz="1800" dirty="0">
                          <a:effectLst/>
                          <a:latin typeface="+mn-lt"/>
                        </a:rPr>
                        <a:t>Staff handbook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No process for teaching staff is in place.</a:t>
                      </a:r>
                    </a:p>
                    <a:p>
                      <a:pPr marL="255270" marR="0" indent="-228600" algn="l">
                        <a:spcBef>
                          <a:spcPts val="0"/>
                        </a:spcBef>
                        <a:spcAft>
                          <a:spcPts val="1200"/>
                        </a:spcAft>
                      </a:pPr>
                      <a:r>
                        <a:rPr lang="en-US" sz="1800" dirty="0">
                          <a:effectLst/>
                          <a:latin typeface="+mn-lt"/>
                          <a:ea typeface="Calibri"/>
                          <a:cs typeface="Times New Roman"/>
                        </a:rPr>
                        <a:t>1 = Process is informal/unwritten, not part of professional development calendar, and/or does not include all staff or all four core Tier I practices.</a:t>
                      </a:r>
                    </a:p>
                    <a:p>
                      <a:pPr marL="255270" marR="0" indent="-228600" algn="l">
                        <a:spcBef>
                          <a:spcPts val="0"/>
                        </a:spcBef>
                        <a:spcAft>
                          <a:spcPts val="1200"/>
                        </a:spcAft>
                      </a:pPr>
                      <a:r>
                        <a:rPr lang="en-US" sz="1800" dirty="0">
                          <a:effectLst/>
                          <a:latin typeface="+mn-lt"/>
                          <a:ea typeface="Calibri"/>
                          <a:cs typeface="Times New Roman"/>
                        </a:rPr>
                        <a:t>2 = Formal process for teaching all staff all aspects of Tier I system, including all four core Tier I practices.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2938454" y="4342469"/>
            <a:ext cx="4492487" cy="13588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The key to PBIS implementation is staff consistency.  All staff need to be informed and aware of goals, process, measures. </a:t>
            </a:r>
          </a:p>
        </p:txBody>
      </p:sp>
      <p:sp>
        <p:nvSpPr>
          <p:cNvPr id="8" name="TextBox 7"/>
          <p:cNvSpPr txBox="1"/>
          <p:nvPr/>
        </p:nvSpPr>
        <p:spPr>
          <a:xfrm>
            <a:off x="9406900" y="1348237"/>
            <a:ext cx="2443855"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Implementation</a:t>
            </a:r>
          </a:p>
        </p:txBody>
      </p:sp>
    </p:spTree>
    <p:extLst>
      <p:ext uri="{BB962C8B-B14F-4D97-AF65-F5344CB8AC3E}">
        <p14:creationId xmlns:p14="http://schemas.microsoft.com/office/powerpoint/2010/main" val="75592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19341"/>
            <a:ext cx="12192000" cy="658013"/>
          </a:xfrm>
        </p:spPr>
        <p:txBody>
          <a:bodyPr>
            <a:noAutofit/>
          </a:bodyPr>
          <a:lstStyle/>
          <a:p>
            <a:pPr algn="ctr"/>
            <a:r>
              <a:rPr lang="en-US" sz="5400" dirty="0">
                <a:latin typeface="+mn-lt"/>
              </a:rPr>
              <a:t>1.10 Faculty Involvement</a:t>
            </a:r>
          </a:p>
        </p:txBody>
      </p:sp>
      <p:graphicFrame>
        <p:nvGraphicFramePr>
          <p:cNvPr id="5" name="Table 4"/>
          <p:cNvGraphicFramePr>
            <a:graphicFrameLocks noGrp="1"/>
          </p:cNvGraphicFramePr>
          <p:nvPr>
            <p:extLst>
              <p:ext uri="{D42A27DB-BD31-4B8C-83A1-F6EECF244321}">
                <p14:modId xmlns:p14="http://schemas.microsoft.com/office/powerpoint/2010/main" val="64328400"/>
              </p:ext>
            </p:extLst>
          </p:nvPr>
        </p:nvGraphicFramePr>
        <p:xfrm>
          <a:off x="316551" y="1625413"/>
          <a:ext cx="11353799" cy="1032583"/>
        </p:xfrm>
        <a:graphic>
          <a:graphicData uri="http://schemas.openxmlformats.org/drawingml/2006/table">
            <a:tbl>
              <a:tblPr firstRow="1" firstCol="1" bandRow="1"/>
              <a:tblGrid>
                <a:gridCol w="4596254">
                  <a:extLst>
                    <a:ext uri="{9D8B030D-6E8A-4147-A177-3AD203B41FA5}">
                      <a16:colId xmlns:a16="http://schemas.microsoft.com/office/drawing/2014/main" val="20000"/>
                    </a:ext>
                  </a:extLst>
                </a:gridCol>
                <a:gridCol w="2772588">
                  <a:extLst>
                    <a:ext uri="{9D8B030D-6E8A-4147-A177-3AD203B41FA5}">
                      <a16:colId xmlns:a16="http://schemas.microsoft.com/office/drawing/2014/main" val="20001"/>
                    </a:ext>
                  </a:extLst>
                </a:gridCol>
                <a:gridCol w="3984957">
                  <a:extLst>
                    <a:ext uri="{9D8B030D-6E8A-4147-A177-3AD203B41FA5}">
                      <a16:colId xmlns:a16="http://schemas.microsoft.com/office/drawing/2014/main" val="20002"/>
                    </a:ext>
                  </a:extLst>
                </a:gridCol>
              </a:tblGrid>
              <a:tr h="301063">
                <a:tc rowSpan="2">
                  <a:txBody>
                    <a:bodyPr/>
                    <a:lstStyle/>
                    <a:p>
                      <a:pPr marL="328930" marR="0" indent="-283210" algn="ctr">
                        <a:spcBef>
                          <a:spcPts val="0"/>
                        </a:spcBef>
                        <a:spcAft>
                          <a:spcPts val="0"/>
                        </a:spcAft>
                      </a:pPr>
                      <a:r>
                        <a:rPr lang="en-US" sz="2800" b="1" dirty="0">
                          <a:effectLst/>
                          <a:latin typeface="+mn-lt"/>
                        </a:rPr>
                        <a:t>Feature</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marL="328930" marR="0" indent="-283210" algn="ctr">
                        <a:spcBef>
                          <a:spcPts val="0"/>
                        </a:spcBef>
                        <a:spcAft>
                          <a:spcPts val="0"/>
                        </a:spcAft>
                      </a:pPr>
                      <a:r>
                        <a:rPr lang="en-US" sz="2800" b="1" dirty="0">
                          <a:effectLst/>
                          <a:latin typeface="+mn-lt"/>
                        </a:rPr>
                        <a:t>Data Sources</a:t>
                      </a:r>
                      <a:endParaRPr lang="en-US" sz="28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28930" marR="0" indent="-283210" algn="ctr">
                        <a:spcBef>
                          <a:spcPts val="0"/>
                        </a:spcBef>
                        <a:spcAft>
                          <a:spcPts val="0"/>
                        </a:spcAft>
                      </a:pPr>
                      <a:r>
                        <a:rPr lang="en-US" sz="1600" b="1" dirty="0">
                          <a:effectLst/>
                          <a:latin typeface="+mn-lt"/>
                        </a:rPr>
                        <a:t>Scoring Criteria</a:t>
                      </a:r>
                      <a:endParaRPr lang="en-US" sz="1600" dirty="0">
                        <a:effectLst/>
                        <a:latin typeface="+mn-lt"/>
                      </a:endParaRPr>
                    </a:p>
                  </a:txBody>
                  <a:tcPr marL="62255" marR="622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712069">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600" b="1" dirty="0">
                          <a:effectLst/>
                          <a:latin typeface="+mn-lt"/>
                          <a:ea typeface="Calibri"/>
                          <a:cs typeface="Times New Roman"/>
                        </a:rPr>
                        <a:t>0 = Not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ea typeface="Calibri"/>
                          <a:cs typeface="Times New Roman"/>
                        </a:rPr>
                        <a:t>1 = Partially implemented</a:t>
                      </a:r>
                      <a:endParaRPr lang="en-US" sz="1600" dirty="0">
                        <a:effectLst/>
                        <a:latin typeface="+mn-lt"/>
                        <a:ea typeface="Calibri"/>
                        <a:cs typeface="Times New Roman"/>
                      </a:endParaRPr>
                    </a:p>
                    <a:p>
                      <a:pPr marL="328930" marR="0" indent="-283210" algn="l">
                        <a:spcBef>
                          <a:spcPts val="0"/>
                        </a:spcBef>
                        <a:spcAft>
                          <a:spcPts val="0"/>
                        </a:spcAft>
                      </a:pPr>
                      <a:r>
                        <a:rPr lang="en-US" sz="1600" b="1" dirty="0">
                          <a:effectLst/>
                          <a:latin typeface="+mn-lt"/>
                        </a:rPr>
                        <a:t>2 = Fully implemented</a:t>
                      </a:r>
                      <a:endParaRPr lang="en-US" sz="1600" dirty="0">
                        <a:effectLst/>
                        <a:latin typeface="+mn-lt"/>
                      </a:endParaRPr>
                    </a:p>
                  </a:txBody>
                  <a:tcPr marL="62255" marR="6225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1"/>
            <p:extLst>
              <p:ext uri="{D42A27DB-BD31-4B8C-83A1-F6EECF244321}">
                <p14:modId xmlns:p14="http://schemas.microsoft.com/office/powerpoint/2010/main" val="3607210623"/>
              </p:ext>
            </p:extLst>
          </p:nvPr>
        </p:nvGraphicFramePr>
        <p:xfrm>
          <a:off x="316551" y="2657996"/>
          <a:ext cx="11353798" cy="3371015"/>
        </p:xfrm>
        <a:graphic>
          <a:graphicData uri="http://schemas.openxmlformats.org/drawingml/2006/table">
            <a:tbl>
              <a:tblPr firstRow="1" firstCol="1" bandRow="1"/>
              <a:tblGrid>
                <a:gridCol w="4596253">
                  <a:extLst>
                    <a:ext uri="{9D8B030D-6E8A-4147-A177-3AD203B41FA5}">
                      <a16:colId xmlns:a16="http://schemas.microsoft.com/office/drawing/2014/main" val="20000"/>
                    </a:ext>
                  </a:extLst>
                </a:gridCol>
                <a:gridCol w="2772588">
                  <a:extLst>
                    <a:ext uri="{9D8B030D-6E8A-4147-A177-3AD203B41FA5}">
                      <a16:colId xmlns:a16="http://schemas.microsoft.com/office/drawing/2014/main" val="20001"/>
                    </a:ext>
                  </a:extLst>
                </a:gridCol>
                <a:gridCol w="3984957">
                  <a:extLst>
                    <a:ext uri="{9D8B030D-6E8A-4147-A177-3AD203B41FA5}">
                      <a16:colId xmlns:a16="http://schemas.microsoft.com/office/drawing/2014/main" val="20002"/>
                    </a:ext>
                  </a:extLst>
                </a:gridCol>
              </a:tblGrid>
              <a:tr h="3371015">
                <a:tc>
                  <a:txBody>
                    <a:bodyPr/>
                    <a:lstStyle/>
                    <a:p>
                      <a:pPr marL="0" marR="0" lvl="0" indent="0" algn="l">
                        <a:spcBef>
                          <a:spcPts val="0"/>
                        </a:spcBef>
                        <a:spcAft>
                          <a:spcPts val="0"/>
                        </a:spcAft>
                        <a:buFont typeface="+mj-lt"/>
                        <a:buNone/>
                      </a:pPr>
                      <a:r>
                        <a:rPr lang="en-US" sz="2000" b="1" dirty="0">
                          <a:effectLst/>
                          <a:latin typeface="+mn-lt"/>
                          <a:ea typeface="Times New Roman"/>
                          <a:cs typeface="Times New Roman"/>
                        </a:rPr>
                        <a:t>1.10 Faculty Involvement: </a:t>
                      </a:r>
                      <a:r>
                        <a:rPr lang="en-US" sz="2000" b="0" dirty="0">
                          <a:effectLst/>
                          <a:latin typeface="+mn-lt"/>
                          <a:ea typeface="Times New Roman"/>
                          <a:cs typeface="Times New Roman"/>
                        </a:rPr>
                        <a:t>Faculty are shown school-wide data regularly and provide input on universal foundations (e.g., expectations, acknowledgements, definitions, consequences) at least every 12 months.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marR="0" lvl="0" indent="-342900" algn="l">
                        <a:spcBef>
                          <a:spcPts val="0"/>
                        </a:spcBef>
                        <a:spcAft>
                          <a:spcPts val="0"/>
                        </a:spcAft>
                        <a:buFont typeface="Symbol"/>
                        <a:buChar char=""/>
                      </a:pPr>
                      <a:r>
                        <a:rPr lang="en-US" sz="2000" dirty="0">
                          <a:effectLst/>
                          <a:latin typeface="+mn-lt"/>
                        </a:rPr>
                        <a:t>PBIS Self-Assessment Survey</a:t>
                      </a:r>
                    </a:p>
                    <a:p>
                      <a:pPr marL="342900" marR="0" lvl="0" indent="-342900" algn="l">
                        <a:spcBef>
                          <a:spcPts val="0"/>
                        </a:spcBef>
                        <a:spcAft>
                          <a:spcPts val="0"/>
                        </a:spcAft>
                        <a:buFont typeface="Symbol"/>
                        <a:buChar char=""/>
                      </a:pPr>
                      <a:r>
                        <a:rPr lang="en-US" sz="2000" dirty="0">
                          <a:effectLst/>
                          <a:latin typeface="+mn-lt"/>
                        </a:rPr>
                        <a:t>Informal surveys</a:t>
                      </a:r>
                    </a:p>
                    <a:p>
                      <a:pPr marL="342900" marR="0" lvl="0" indent="-342900" algn="l">
                        <a:spcBef>
                          <a:spcPts val="0"/>
                        </a:spcBef>
                        <a:spcAft>
                          <a:spcPts val="0"/>
                        </a:spcAft>
                        <a:buFont typeface="Symbol"/>
                        <a:buChar char=""/>
                      </a:pPr>
                      <a:r>
                        <a:rPr lang="en-US" sz="2000" dirty="0">
                          <a:effectLst/>
                          <a:latin typeface="+mn-lt"/>
                        </a:rPr>
                        <a:t>Staff meeting minutes</a:t>
                      </a:r>
                    </a:p>
                    <a:p>
                      <a:pPr marL="342900" marR="0" lvl="0" indent="-342900" algn="l">
                        <a:spcBef>
                          <a:spcPts val="0"/>
                        </a:spcBef>
                        <a:spcAft>
                          <a:spcPts val="0"/>
                        </a:spcAft>
                        <a:buFont typeface="Symbol"/>
                        <a:buChar char=""/>
                      </a:pPr>
                      <a:r>
                        <a:rPr lang="en-US" sz="2000" dirty="0">
                          <a:effectLst/>
                          <a:latin typeface="+mn-lt"/>
                        </a:rPr>
                        <a:t>Team meeting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55270" marR="0" indent="-228600" algn="l">
                        <a:spcBef>
                          <a:spcPts val="0"/>
                        </a:spcBef>
                        <a:spcAft>
                          <a:spcPts val="1200"/>
                        </a:spcAft>
                      </a:pPr>
                      <a:r>
                        <a:rPr lang="en-US" sz="1800" dirty="0">
                          <a:effectLst/>
                          <a:latin typeface="+mn-lt"/>
                          <a:ea typeface="Calibri"/>
                          <a:cs typeface="Times New Roman"/>
                        </a:rPr>
                        <a:t>0 = Faculty are not shown data at least yearly and do not provide input.</a:t>
                      </a:r>
                    </a:p>
                    <a:p>
                      <a:pPr marL="255270" marR="0" indent="-228600" algn="l">
                        <a:spcBef>
                          <a:spcPts val="0"/>
                        </a:spcBef>
                        <a:spcAft>
                          <a:spcPts val="1200"/>
                        </a:spcAft>
                      </a:pPr>
                      <a:r>
                        <a:rPr lang="en-US" sz="1800" dirty="0">
                          <a:effectLst/>
                          <a:latin typeface="+mn-lt"/>
                          <a:ea typeface="Calibri"/>
                          <a:cs typeface="Times New Roman"/>
                        </a:rPr>
                        <a:t>1 = Faculty have been shown data more than yearly OR have provided feedback on Tier I foundations within the past 12 months but not both.</a:t>
                      </a:r>
                    </a:p>
                    <a:p>
                      <a:pPr marL="255270" marR="0" indent="-228600" algn="l">
                        <a:spcBef>
                          <a:spcPts val="0"/>
                        </a:spcBef>
                        <a:spcAft>
                          <a:spcPts val="1200"/>
                        </a:spcAft>
                      </a:pPr>
                      <a:r>
                        <a:rPr lang="en-US" sz="1800" dirty="0">
                          <a:effectLst/>
                          <a:latin typeface="+mn-lt"/>
                          <a:ea typeface="Calibri"/>
                          <a:cs typeface="Times New Roman"/>
                        </a:rPr>
                        <a:t>2 = </a:t>
                      </a:r>
                      <a:r>
                        <a:rPr lang="en-US" sz="1800" dirty="0">
                          <a:solidFill>
                            <a:schemeClr val="tx1"/>
                          </a:solidFill>
                          <a:effectLst/>
                          <a:latin typeface="+mn-lt"/>
                          <a:ea typeface="Calibri"/>
                          <a:cs typeface="Times New Roman"/>
                        </a:rPr>
                        <a:t>Faculty are shown data at least four times per year AND have provided feedback on Tier I practices within the past 12 months.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1883156" y="4472739"/>
            <a:ext cx="4526768" cy="14699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t>Main Idea: </a:t>
            </a:r>
            <a:r>
              <a:rPr lang="en-US" sz="2000" dirty="0"/>
              <a:t>Schools need active engagement of faculty to be successful with PBIS implementation and sustain the work over time.</a:t>
            </a:r>
          </a:p>
        </p:txBody>
      </p:sp>
      <p:sp>
        <p:nvSpPr>
          <p:cNvPr id="8" name="TextBox 7"/>
          <p:cNvSpPr txBox="1"/>
          <p:nvPr/>
        </p:nvSpPr>
        <p:spPr>
          <a:xfrm>
            <a:off x="9608763" y="1286859"/>
            <a:ext cx="2433345"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Implementation</a:t>
            </a:r>
          </a:p>
        </p:txBody>
      </p:sp>
    </p:spTree>
    <p:extLst>
      <p:ext uri="{BB962C8B-B14F-4D97-AF65-F5344CB8AC3E}">
        <p14:creationId xmlns:p14="http://schemas.microsoft.com/office/powerpoint/2010/main" val="288285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0B40-E047-4E19-9E2E-A964037695C0}"/>
              </a:ext>
            </a:extLst>
          </p:cNvPr>
          <p:cNvSpPr>
            <a:spLocks noGrp="1"/>
          </p:cNvSpPr>
          <p:nvPr>
            <p:ph type="ctrTitle"/>
          </p:nvPr>
        </p:nvSpPr>
        <p:spPr>
          <a:xfrm>
            <a:off x="0" y="704193"/>
            <a:ext cx="12192000" cy="882560"/>
          </a:xfrm>
        </p:spPr>
        <p:txBody>
          <a:bodyPr/>
          <a:lstStyle/>
          <a:p>
            <a:r>
              <a:rPr lang="en-US" sz="5400" dirty="0">
                <a:latin typeface="+mn-lt"/>
              </a:rPr>
              <a:t>Summary </a:t>
            </a:r>
          </a:p>
        </p:txBody>
      </p:sp>
      <p:sp>
        <p:nvSpPr>
          <p:cNvPr id="3" name="Content Placeholder 2">
            <a:extLst>
              <a:ext uri="{FF2B5EF4-FFF2-40B4-BE49-F238E27FC236}">
                <a16:creationId xmlns:a16="http://schemas.microsoft.com/office/drawing/2014/main" id="{F1DEB3BB-3EFD-46A3-A491-D66AAC352597}"/>
              </a:ext>
            </a:extLst>
          </p:cNvPr>
          <p:cNvSpPr>
            <a:spLocks noGrp="1"/>
          </p:cNvSpPr>
          <p:nvPr>
            <p:ph sz="quarter" idx="10"/>
          </p:nvPr>
        </p:nvSpPr>
        <p:spPr>
          <a:xfrm>
            <a:off x="602901" y="1844127"/>
            <a:ext cx="10862267" cy="2808260"/>
          </a:xfrm>
        </p:spPr>
        <p:txBody>
          <a:bodyPr/>
          <a:lstStyle/>
          <a:p>
            <a:r>
              <a:rPr lang="en-US" dirty="0"/>
              <a:t>Get staff input throughout all stages of implementation.</a:t>
            </a:r>
          </a:p>
          <a:p>
            <a:r>
              <a:rPr lang="en-US" dirty="0"/>
              <a:t>Provide professional development.</a:t>
            </a:r>
          </a:p>
          <a:p>
            <a:r>
              <a:rPr lang="en-US" dirty="0"/>
              <a:t>Ensure staff understand PBIS and why you are implementing it.</a:t>
            </a:r>
          </a:p>
          <a:p>
            <a:r>
              <a:rPr lang="en-US" dirty="0"/>
              <a:t>Provide data to staff to show progress.</a:t>
            </a:r>
          </a:p>
          <a:p>
            <a:r>
              <a:rPr lang="en-US" dirty="0"/>
              <a:t>Show staff appreciation for their efforts.</a:t>
            </a:r>
          </a:p>
        </p:txBody>
      </p:sp>
    </p:spTree>
    <p:extLst>
      <p:ext uri="{BB962C8B-B14F-4D97-AF65-F5344CB8AC3E}">
        <p14:creationId xmlns:p14="http://schemas.microsoft.com/office/powerpoint/2010/main" val="4030186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1082-0732-4783-AD4D-025FF10F1197}"/>
              </a:ext>
            </a:extLst>
          </p:cNvPr>
          <p:cNvSpPr>
            <a:spLocks noGrp="1"/>
          </p:cNvSpPr>
          <p:nvPr>
            <p:ph type="ctrTitle"/>
          </p:nvPr>
        </p:nvSpPr>
        <p:spPr>
          <a:xfrm>
            <a:off x="0" y="693683"/>
            <a:ext cx="12192000" cy="893070"/>
          </a:xfrm>
        </p:spPr>
        <p:txBody>
          <a:bodyPr/>
          <a:lstStyle/>
          <a:p>
            <a:r>
              <a:rPr lang="en-US" sz="5400" dirty="0">
                <a:latin typeface="+mn-lt"/>
              </a:rPr>
              <a:t>Resources </a:t>
            </a:r>
          </a:p>
        </p:txBody>
      </p:sp>
      <p:sp>
        <p:nvSpPr>
          <p:cNvPr id="3" name="Content Placeholder 2">
            <a:extLst>
              <a:ext uri="{FF2B5EF4-FFF2-40B4-BE49-F238E27FC236}">
                <a16:creationId xmlns:a16="http://schemas.microsoft.com/office/drawing/2014/main" id="{575A5943-EF1D-4F76-AE97-072818460F99}"/>
              </a:ext>
            </a:extLst>
          </p:cNvPr>
          <p:cNvSpPr>
            <a:spLocks noGrp="1"/>
          </p:cNvSpPr>
          <p:nvPr>
            <p:ph sz="quarter" idx="10"/>
          </p:nvPr>
        </p:nvSpPr>
        <p:spPr>
          <a:xfrm>
            <a:off x="552659" y="1907189"/>
            <a:ext cx="11083332" cy="2674859"/>
          </a:xfrm>
        </p:spPr>
        <p:txBody>
          <a:bodyPr/>
          <a:lstStyle/>
          <a:p>
            <a:r>
              <a:rPr lang="en-US" dirty="0">
                <a:hlinkClick r:id="rId2"/>
              </a:rPr>
              <a:t>http://pbismaryland.org/</a:t>
            </a:r>
            <a:endParaRPr lang="en-US" dirty="0"/>
          </a:p>
          <a:p>
            <a:r>
              <a:rPr lang="en-US" dirty="0"/>
              <a:t>Sustaining PBIS: </a:t>
            </a:r>
            <a:r>
              <a:rPr lang="en-US" dirty="0">
                <a:hlinkClick r:id="rId3"/>
              </a:rPr>
              <a:t>http://pbismissouri.org/sustaining/</a:t>
            </a:r>
            <a:endParaRPr lang="en-US" dirty="0"/>
          </a:p>
          <a:p>
            <a:r>
              <a:rPr lang="en-US" dirty="0"/>
              <a:t>Effective professional learning: </a:t>
            </a:r>
            <a:r>
              <a:rPr lang="en-US" dirty="0">
                <a:hlinkClick r:id="rId4"/>
              </a:rPr>
              <a:t>http://pbismissouri.org/wp-content/uploads/2017/06/9.0-MO-SW-PBS-Tier-1-Workbook-Ch-9-PL-1.pdf?x30198</a:t>
            </a:r>
            <a:endParaRPr lang="en-US" dirty="0"/>
          </a:p>
          <a:p>
            <a:endParaRPr lang="en-US" dirty="0"/>
          </a:p>
        </p:txBody>
      </p:sp>
    </p:spTree>
    <p:extLst>
      <p:ext uri="{BB962C8B-B14F-4D97-AF65-F5344CB8AC3E}">
        <p14:creationId xmlns:p14="http://schemas.microsoft.com/office/powerpoint/2010/main" val="348093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B613E-35B8-4EA4-BB0B-27F4E6B53F26}"/>
              </a:ext>
            </a:extLst>
          </p:cNvPr>
          <p:cNvSpPr>
            <a:spLocks noGrp="1"/>
          </p:cNvSpPr>
          <p:nvPr>
            <p:ph sz="quarter" idx="10"/>
          </p:nvPr>
        </p:nvSpPr>
        <p:spPr>
          <a:xfrm>
            <a:off x="1305779" y="2330606"/>
            <a:ext cx="9356028" cy="1427477"/>
          </a:xfrm>
        </p:spPr>
        <p:txBody>
          <a:bodyPr/>
          <a:lstStyle/>
          <a:p>
            <a:pPr marL="0" indent="0" algn="ctr">
              <a:buNone/>
            </a:pPr>
            <a:r>
              <a:rPr lang="en-US" dirty="0"/>
              <a:t>“The best-planned reforms cannot achieve success without teachers committed to altering their practices and learning new approaches.” </a:t>
            </a:r>
          </a:p>
        </p:txBody>
      </p:sp>
      <p:sp>
        <p:nvSpPr>
          <p:cNvPr id="4" name="TextBox 3"/>
          <p:cNvSpPr txBox="1"/>
          <p:nvPr/>
        </p:nvSpPr>
        <p:spPr>
          <a:xfrm>
            <a:off x="4049485" y="6300317"/>
            <a:ext cx="3868616" cy="400110"/>
          </a:xfrm>
          <a:prstGeom prst="rect">
            <a:avLst/>
          </a:prstGeom>
          <a:noFill/>
        </p:spPr>
        <p:txBody>
          <a:bodyPr wrap="square" rtlCol="0">
            <a:spAutoFit/>
          </a:bodyPr>
          <a:lstStyle/>
          <a:p>
            <a:pPr algn="ctr"/>
            <a:r>
              <a:rPr lang="en-US" sz="1000" dirty="0">
                <a:solidFill>
                  <a:schemeClr val="bg1"/>
                </a:solidFill>
              </a:rPr>
              <a:t>Examining Comprehensive School Reform, Daniel K. </a:t>
            </a:r>
            <a:r>
              <a:rPr lang="en-US" sz="1000" dirty="0" err="1">
                <a:solidFill>
                  <a:schemeClr val="bg1"/>
                </a:solidFill>
              </a:rPr>
              <a:t>Aladjem</a:t>
            </a:r>
            <a:r>
              <a:rPr lang="en-US" sz="1000" dirty="0">
                <a:solidFill>
                  <a:schemeClr val="bg1"/>
                </a:solidFill>
              </a:rPr>
              <a:t>, Kathryn M. </a:t>
            </a:r>
            <a:r>
              <a:rPr lang="en-US" sz="1000" dirty="0" err="1">
                <a:solidFill>
                  <a:schemeClr val="bg1"/>
                </a:solidFill>
              </a:rPr>
              <a:t>Borman</a:t>
            </a:r>
            <a:r>
              <a:rPr lang="en-US" sz="1000" dirty="0">
                <a:solidFill>
                  <a:schemeClr val="bg1"/>
                </a:solidFill>
              </a:rPr>
              <a:t>, 2006</a:t>
            </a:r>
          </a:p>
        </p:txBody>
      </p:sp>
    </p:spTree>
    <p:extLst>
      <p:ext uri="{BB962C8B-B14F-4D97-AF65-F5344CB8AC3E}">
        <p14:creationId xmlns:p14="http://schemas.microsoft.com/office/powerpoint/2010/main" val="367244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B66C-084E-4878-86A8-B38A0D371BED}"/>
              </a:ext>
            </a:extLst>
          </p:cNvPr>
          <p:cNvSpPr>
            <a:spLocks noGrp="1"/>
          </p:cNvSpPr>
          <p:nvPr>
            <p:ph type="ctrTitle"/>
          </p:nvPr>
        </p:nvSpPr>
        <p:spPr>
          <a:xfrm>
            <a:off x="0" y="725214"/>
            <a:ext cx="12192000" cy="861539"/>
          </a:xfrm>
        </p:spPr>
        <p:txBody>
          <a:bodyPr/>
          <a:lstStyle/>
          <a:p>
            <a:r>
              <a:rPr lang="en-US" sz="5400" dirty="0">
                <a:latin typeface="+mn-lt"/>
              </a:rPr>
              <a:t>Reasons For Poor Staff Ownership</a:t>
            </a:r>
          </a:p>
        </p:txBody>
      </p:sp>
      <p:sp>
        <p:nvSpPr>
          <p:cNvPr id="3" name="Content Placeholder 2">
            <a:extLst>
              <a:ext uri="{FF2B5EF4-FFF2-40B4-BE49-F238E27FC236}">
                <a16:creationId xmlns:a16="http://schemas.microsoft.com/office/drawing/2014/main" id="{36BA5583-4EE8-4DE5-88E7-FCD3AF4886A6}"/>
              </a:ext>
            </a:extLst>
          </p:cNvPr>
          <p:cNvSpPr>
            <a:spLocks noGrp="1"/>
          </p:cNvSpPr>
          <p:nvPr>
            <p:ph sz="quarter" idx="10"/>
          </p:nvPr>
        </p:nvSpPr>
        <p:spPr>
          <a:xfrm>
            <a:off x="1157561" y="2200589"/>
            <a:ext cx="9876878" cy="3084965"/>
          </a:xfrm>
        </p:spPr>
        <p:txBody>
          <a:bodyPr/>
          <a:lstStyle/>
          <a:p>
            <a:r>
              <a:rPr lang="en-US" dirty="0"/>
              <a:t>“Temporary fix”</a:t>
            </a:r>
          </a:p>
          <a:p>
            <a:r>
              <a:rPr lang="en-US" dirty="0"/>
              <a:t>No </a:t>
            </a:r>
            <a:r>
              <a:rPr lang="en-US" u="sng" dirty="0"/>
              <a:t>administrative</a:t>
            </a:r>
            <a:r>
              <a:rPr lang="en-US" dirty="0"/>
              <a:t> ownership</a:t>
            </a:r>
          </a:p>
          <a:p>
            <a:r>
              <a:rPr lang="en-US" dirty="0"/>
              <a:t>Overwhelmed by tiers</a:t>
            </a:r>
          </a:p>
          <a:p>
            <a:r>
              <a:rPr lang="en-US" dirty="0"/>
              <a:t>Misunderstand implementation</a:t>
            </a:r>
          </a:p>
          <a:p>
            <a:endParaRPr lang="en-US" dirty="0"/>
          </a:p>
        </p:txBody>
      </p:sp>
      <p:pic>
        <p:nvPicPr>
          <p:cNvPr id="1026" name="Picture 2" descr="Image result for STAFF BUY IN">
            <a:extLst>
              <a:ext uri="{FF2B5EF4-FFF2-40B4-BE49-F238E27FC236}">
                <a16:creationId xmlns:a16="http://schemas.microsoft.com/office/drawing/2014/main" id="{F08BAC54-F7B1-40B9-B454-10B69C9E6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439" y="2361946"/>
            <a:ext cx="3048000" cy="276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69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56AD-EEBB-45F5-850B-6EDAA4F26895}"/>
              </a:ext>
            </a:extLst>
          </p:cNvPr>
          <p:cNvSpPr>
            <a:spLocks noGrp="1"/>
          </p:cNvSpPr>
          <p:nvPr>
            <p:ph type="ctrTitle"/>
          </p:nvPr>
        </p:nvSpPr>
        <p:spPr>
          <a:xfrm>
            <a:off x="0" y="693683"/>
            <a:ext cx="12192000" cy="893070"/>
          </a:xfrm>
        </p:spPr>
        <p:txBody>
          <a:bodyPr/>
          <a:lstStyle/>
          <a:p>
            <a:r>
              <a:rPr lang="en-US" sz="5400" dirty="0">
                <a:latin typeface="+mn-lt"/>
              </a:rPr>
              <a:t>It’s Only Human</a:t>
            </a:r>
          </a:p>
        </p:txBody>
      </p:sp>
      <p:sp>
        <p:nvSpPr>
          <p:cNvPr id="3" name="Text Placeholder 2">
            <a:extLst>
              <a:ext uri="{FF2B5EF4-FFF2-40B4-BE49-F238E27FC236}">
                <a16:creationId xmlns:a16="http://schemas.microsoft.com/office/drawing/2014/main" id="{0AF502C8-8A3C-4915-8012-BD24E941539F}"/>
              </a:ext>
            </a:extLst>
          </p:cNvPr>
          <p:cNvSpPr>
            <a:spLocks noGrp="1"/>
          </p:cNvSpPr>
          <p:nvPr>
            <p:ph type="body" idx="1"/>
          </p:nvPr>
        </p:nvSpPr>
        <p:spPr>
          <a:xfrm>
            <a:off x="773723" y="1586753"/>
            <a:ext cx="10611059" cy="3969985"/>
          </a:xfrm>
        </p:spPr>
        <p:txBody>
          <a:bodyPr/>
          <a:lstStyle/>
          <a:p>
            <a:pPr marL="50800" indent="0">
              <a:buNone/>
            </a:pPr>
            <a:r>
              <a:rPr lang="en-US" dirty="0"/>
              <a:t>Asking people to change can create:</a:t>
            </a:r>
          </a:p>
          <a:p>
            <a:pPr>
              <a:buSzPct val="100000"/>
            </a:pPr>
            <a:r>
              <a:rPr lang="en-US" dirty="0"/>
              <a:t>Fear </a:t>
            </a:r>
          </a:p>
          <a:p>
            <a:pPr>
              <a:buSzPct val="100000"/>
            </a:pPr>
            <a:r>
              <a:rPr lang="en-US" dirty="0"/>
              <a:t>Anger</a:t>
            </a:r>
          </a:p>
          <a:p>
            <a:pPr>
              <a:buSzPct val="100000"/>
            </a:pPr>
            <a:r>
              <a:rPr lang="en-US" dirty="0"/>
              <a:t>Feeling of being judged</a:t>
            </a:r>
          </a:p>
          <a:p>
            <a:pPr>
              <a:buSzPct val="100000"/>
            </a:pPr>
            <a:r>
              <a:rPr lang="en-US" dirty="0"/>
              <a:t>Sense of loss</a:t>
            </a:r>
          </a:p>
          <a:p>
            <a:pPr>
              <a:buSzPct val="100000"/>
            </a:pPr>
            <a:r>
              <a:rPr lang="en-US" dirty="0"/>
              <a:t>Sense of threat</a:t>
            </a:r>
          </a:p>
          <a:p>
            <a:pPr>
              <a:buSzPct val="100000"/>
            </a:pPr>
            <a:r>
              <a:rPr lang="en-US" dirty="0"/>
              <a:t>Uncertainty</a:t>
            </a:r>
          </a:p>
        </p:txBody>
      </p:sp>
    </p:spTree>
    <p:extLst>
      <p:ext uri="{BB962C8B-B14F-4D97-AF65-F5344CB8AC3E}">
        <p14:creationId xmlns:p14="http://schemas.microsoft.com/office/powerpoint/2010/main" val="359829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A8B5-642C-49B0-B12B-5AF8AC4941E3}"/>
              </a:ext>
            </a:extLst>
          </p:cNvPr>
          <p:cNvSpPr>
            <a:spLocks noGrp="1"/>
          </p:cNvSpPr>
          <p:nvPr>
            <p:ph type="ctrTitle"/>
          </p:nvPr>
        </p:nvSpPr>
        <p:spPr>
          <a:xfrm>
            <a:off x="0" y="646488"/>
            <a:ext cx="12192000" cy="1035168"/>
          </a:xfrm>
        </p:spPr>
        <p:txBody>
          <a:bodyPr/>
          <a:lstStyle/>
          <a:p>
            <a:r>
              <a:rPr lang="en-US" sz="5400" dirty="0">
                <a:latin typeface="+mn-lt"/>
              </a:rPr>
              <a:t>Critical Elements For Ownership</a:t>
            </a:r>
          </a:p>
        </p:txBody>
      </p:sp>
      <p:sp>
        <p:nvSpPr>
          <p:cNvPr id="3" name="Content Placeholder 2">
            <a:extLst>
              <a:ext uri="{FF2B5EF4-FFF2-40B4-BE49-F238E27FC236}">
                <a16:creationId xmlns:a16="http://schemas.microsoft.com/office/drawing/2014/main" id="{28EB913A-5789-44F5-9FC2-5CE842A9A86F}"/>
              </a:ext>
            </a:extLst>
          </p:cNvPr>
          <p:cNvSpPr>
            <a:spLocks noGrp="1"/>
          </p:cNvSpPr>
          <p:nvPr>
            <p:ph sz="quarter" idx="10"/>
          </p:nvPr>
        </p:nvSpPr>
        <p:spPr>
          <a:xfrm>
            <a:off x="687566" y="2170444"/>
            <a:ext cx="11085334" cy="2200589"/>
          </a:xfrm>
        </p:spPr>
        <p:txBody>
          <a:bodyPr/>
          <a:lstStyle/>
          <a:p>
            <a:pPr marL="514350" indent="-514350">
              <a:buFont typeface="+mj-lt"/>
              <a:buAutoNum type="arabicPeriod"/>
            </a:pPr>
            <a:r>
              <a:rPr lang="en-US" dirty="0"/>
              <a:t>Process for obtaining ownership</a:t>
            </a:r>
          </a:p>
          <a:p>
            <a:pPr marL="514350" indent="-514350">
              <a:buFont typeface="+mj-lt"/>
              <a:buAutoNum type="arabicPeriod"/>
            </a:pPr>
            <a:r>
              <a:rPr lang="en-US" dirty="0"/>
              <a:t>Perceptions of problems vs. strategies to address them </a:t>
            </a:r>
          </a:p>
          <a:p>
            <a:pPr marL="514350" indent="-514350">
              <a:buFont typeface="+mj-lt"/>
              <a:buAutoNum type="arabicPeriod"/>
            </a:pPr>
            <a:r>
              <a:rPr lang="en-US" dirty="0"/>
              <a:t>Amount of professional development (PD) &amp; support </a:t>
            </a:r>
          </a:p>
        </p:txBody>
      </p:sp>
      <p:sp>
        <p:nvSpPr>
          <p:cNvPr id="4" name="Rectangle 3">
            <a:extLst>
              <a:ext uri="{FF2B5EF4-FFF2-40B4-BE49-F238E27FC236}">
                <a16:creationId xmlns:a16="http://schemas.microsoft.com/office/drawing/2014/main" id="{266EC9CE-A44C-46AA-85DB-936505B99BFF}"/>
              </a:ext>
            </a:extLst>
          </p:cNvPr>
          <p:cNvSpPr/>
          <p:nvPr/>
        </p:nvSpPr>
        <p:spPr>
          <a:xfrm>
            <a:off x="4834276" y="6343715"/>
            <a:ext cx="2494594" cy="246221"/>
          </a:xfrm>
          <a:prstGeom prst="rect">
            <a:avLst/>
          </a:prstGeom>
        </p:spPr>
        <p:txBody>
          <a:bodyPr wrap="none">
            <a:spAutoFit/>
          </a:bodyPr>
          <a:lstStyle/>
          <a:p>
            <a:r>
              <a:rPr lang="en-US" sz="1000" dirty="0">
                <a:solidFill>
                  <a:schemeClr val="bg1"/>
                </a:solidFill>
              </a:rPr>
              <a:t>Adapted from Kathryn Borman et. al., 2004. </a:t>
            </a:r>
          </a:p>
        </p:txBody>
      </p:sp>
    </p:spTree>
    <p:extLst>
      <p:ext uri="{BB962C8B-B14F-4D97-AF65-F5344CB8AC3E}">
        <p14:creationId xmlns:p14="http://schemas.microsoft.com/office/powerpoint/2010/main" val="382960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086B-0962-4F22-BF21-DDE51B9C7460}"/>
              </a:ext>
            </a:extLst>
          </p:cNvPr>
          <p:cNvSpPr>
            <a:spLocks noGrp="1"/>
          </p:cNvSpPr>
          <p:nvPr>
            <p:ph type="ctrTitle"/>
          </p:nvPr>
        </p:nvSpPr>
        <p:spPr>
          <a:xfrm>
            <a:off x="0" y="714703"/>
            <a:ext cx="12192000" cy="872050"/>
          </a:xfrm>
        </p:spPr>
        <p:txBody>
          <a:bodyPr/>
          <a:lstStyle/>
          <a:p>
            <a:r>
              <a:rPr lang="en-US" sz="5400" dirty="0"/>
              <a:t>Do </a:t>
            </a:r>
            <a:r>
              <a:rPr lang="en-US" sz="5400" dirty="0">
                <a:solidFill>
                  <a:schemeClr val="tx1"/>
                </a:solidFill>
              </a:rPr>
              <a:t>T</a:t>
            </a:r>
            <a:r>
              <a:rPr lang="en-US" sz="5400" dirty="0"/>
              <a:t>he Prep Work</a:t>
            </a:r>
          </a:p>
        </p:txBody>
      </p:sp>
      <p:sp>
        <p:nvSpPr>
          <p:cNvPr id="3" name="Text Placeholder 2">
            <a:extLst>
              <a:ext uri="{FF2B5EF4-FFF2-40B4-BE49-F238E27FC236}">
                <a16:creationId xmlns:a16="http://schemas.microsoft.com/office/drawing/2014/main" id="{C2082818-27CB-4FC9-8F15-6CEAEBD64D59}"/>
              </a:ext>
            </a:extLst>
          </p:cNvPr>
          <p:cNvSpPr>
            <a:spLocks noGrp="1"/>
          </p:cNvSpPr>
          <p:nvPr>
            <p:ph type="body" idx="1"/>
          </p:nvPr>
        </p:nvSpPr>
        <p:spPr>
          <a:xfrm>
            <a:off x="849085" y="2006476"/>
            <a:ext cx="10793186" cy="2233928"/>
          </a:xfrm>
        </p:spPr>
        <p:txBody>
          <a:bodyPr/>
          <a:lstStyle/>
          <a:p>
            <a:pPr>
              <a:buSzPct val="100000"/>
            </a:pPr>
            <a:r>
              <a:rPr lang="en-US" dirty="0"/>
              <a:t>Do you have a good reason “why” change is needed?</a:t>
            </a:r>
          </a:p>
          <a:p>
            <a:pPr>
              <a:buSzPct val="100000"/>
            </a:pPr>
            <a:r>
              <a:rPr lang="en-US" dirty="0"/>
              <a:t>Is there a sense of urgency?</a:t>
            </a:r>
          </a:p>
          <a:p>
            <a:pPr>
              <a:buSzPct val="100000"/>
            </a:pPr>
            <a:r>
              <a:rPr lang="en-US" dirty="0"/>
              <a:t>Is there a unified vision?</a:t>
            </a:r>
          </a:p>
        </p:txBody>
      </p:sp>
    </p:spTree>
    <p:extLst>
      <p:ext uri="{BB962C8B-B14F-4D97-AF65-F5344CB8AC3E}">
        <p14:creationId xmlns:p14="http://schemas.microsoft.com/office/powerpoint/2010/main" val="141287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7835-F47A-411B-8D67-7B2AC4F3CCE7}"/>
              </a:ext>
            </a:extLst>
          </p:cNvPr>
          <p:cNvSpPr>
            <a:spLocks noGrp="1"/>
          </p:cNvSpPr>
          <p:nvPr>
            <p:ph type="ctrTitle"/>
          </p:nvPr>
        </p:nvSpPr>
        <p:spPr>
          <a:xfrm>
            <a:off x="0" y="704193"/>
            <a:ext cx="12192000" cy="882560"/>
          </a:xfrm>
        </p:spPr>
        <p:txBody>
          <a:bodyPr/>
          <a:lstStyle/>
          <a:p>
            <a:r>
              <a:rPr lang="en-US" sz="5400" dirty="0">
                <a:latin typeface="+mn-lt"/>
              </a:rPr>
              <a:t>Creating A Compelling “Why”</a:t>
            </a:r>
          </a:p>
        </p:txBody>
      </p:sp>
      <p:sp>
        <p:nvSpPr>
          <p:cNvPr id="3" name="Content Placeholder 2">
            <a:extLst>
              <a:ext uri="{FF2B5EF4-FFF2-40B4-BE49-F238E27FC236}">
                <a16:creationId xmlns:a16="http://schemas.microsoft.com/office/drawing/2014/main" id="{86FF7827-36A9-4D61-9BAB-2174AD6BF5B2}"/>
              </a:ext>
            </a:extLst>
          </p:cNvPr>
          <p:cNvSpPr>
            <a:spLocks noGrp="1"/>
          </p:cNvSpPr>
          <p:nvPr>
            <p:ph sz="quarter" idx="10"/>
          </p:nvPr>
        </p:nvSpPr>
        <p:spPr>
          <a:xfrm>
            <a:off x="683288" y="2264543"/>
            <a:ext cx="10922558" cy="1825136"/>
          </a:xfrm>
        </p:spPr>
        <p:txBody>
          <a:bodyPr/>
          <a:lstStyle/>
          <a:p>
            <a:pPr marL="457200" indent="-457200"/>
            <a:r>
              <a:rPr lang="en-US" dirty="0">
                <a:ea typeface="ＭＳ Ｐゴシック" pitchFamily="34" charset="-128"/>
              </a:rPr>
              <a:t>What </a:t>
            </a:r>
            <a:r>
              <a:rPr lang="en-US" altLang="en-US" dirty="0">
                <a:ea typeface="ＭＳ Ｐゴシック" pitchFamily="34" charset="-128"/>
              </a:rPr>
              <a:t>“w</a:t>
            </a:r>
            <a:r>
              <a:rPr lang="en-US" dirty="0">
                <a:ea typeface="ＭＳ Ｐゴシック" pitchFamily="34" charset="-128"/>
              </a:rPr>
              <a:t>hy</a:t>
            </a:r>
            <a:r>
              <a:rPr lang="en-US" altLang="en-US" dirty="0">
                <a:ea typeface="ＭＳ Ｐゴシック" pitchFamily="34" charset="-128"/>
              </a:rPr>
              <a:t>”</a:t>
            </a:r>
            <a:r>
              <a:rPr lang="en-US" dirty="0">
                <a:ea typeface="ＭＳ Ｐゴシック" pitchFamily="34" charset="-128"/>
              </a:rPr>
              <a:t> will make your school care about implementing PBIS?</a:t>
            </a:r>
          </a:p>
          <a:p>
            <a:pPr marL="457200" indent="-457200"/>
            <a:endParaRPr lang="en-US" dirty="0">
              <a:ea typeface="ＭＳ Ｐゴシック" pitchFamily="34" charset="-128"/>
            </a:endParaRPr>
          </a:p>
          <a:p>
            <a:pPr marL="457200" indent="-457200"/>
            <a:r>
              <a:rPr lang="en-US" dirty="0">
                <a:ea typeface="ＭＳ Ｐゴシック" pitchFamily="34" charset="-128"/>
              </a:rPr>
              <a:t>What makes your school’s “why” unique? </a:t>
            </a:r>
          </a:p>
          <a:p>
            <a:endParaRPr lang="en-US" dirty="0"/>
          </a:p>
        </p:txBody>
      </p:sp>
    </p:spTree>
    <p:extLst>
      <p:ext uri="{BB962C8B-B14F-4D97-AF65-F5344CB8AC3E}">
        <p14:creationId xmlns:p14="http://schemas.microsoft.com/office/powerpoint/2010/main" val="852857806"/>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13 - Staff Buy-in DRAFT 6-19-18" id="{61C11640-DAE2-C94B-B594-63D865E7CB75}" vid="{ADAEF3B6-5408-D242-B3FA-2577F03B5D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13 - Staff Buy-in DRAFT 6-19-18" id="{61C11640-DAE2-C94B-B594-63D865E7CB75}" vid="{361E8F78-F5FB-9944-A831-A0F11F4F7F5C}"/>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13 - Staff Buy-in DRAFT 6-19-18" id="{61C11640-DAE2-C94B-B594-63D865E7CB75}" vid="{C264EE7A-F5A2-434F-AF7F-9D8EB49BFD1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13 - Staff Buy-in with Becky C's notes 7-10-18 (2)</Template>
  <TotalTime>608</TotalTime>
  <Words>2768</Words>
  <Application>Microsoft Macintosh PowerPoint</Application>
  <PresentationFormat>Widescreen</PresentationFormat>
  <Paragraphs>212</Paragraphs>
  <Slides>35</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ＭＳ Ｐゴシック</vt:lpstr>
      <vt:lpstr>Arial</vt:lpstr>
      <vt:lpstr>Calibri</vt:lpstr>
      <vt:lpstr>Calibri Light</vt:lpstr>
      <vt:lpstr>Symbol</vt:lpstr>
      <vt:lpstr>Times New Roman</vt:lpstr>
      <vt:lpstr>Title</vt:lpstr>
      <vt:lpstr>Office Theme</vt:lpstr>
      <vt:lpstr>Section</vt:lpstr>
      <vt:lpstr>Staff Ownership</vt:lpstr>
      <vt:lpstr>Context</vt:lpstr>
      <vt:lpstr>Importance of Staff Ownership</vt:lpstr>
      <vt:lpstr>PowerPoint Presentation</vt:lpstr>
      <vt:lpstr>Reasons For Poor Staff Ownership</vt:lpstr>
      <vt:lpstr>It’s Only Human</vt:lpstr>
      <vt:lpstr>Critical Elements For Ownership</vt:lpstr>
      <vt:lpstr>Do The Prep Work</vt:lpstr>
      <vt:lpstr>Creating A Compelling “Why”</vt:lpstr>
      <vt:lpstr>YOUR “Why”</vt:lpstr>
      <vt:lpstr>Critical Data Points</vt:lpstr>
      <vt:lpstr>Staff Involvement</vt:lpstr>
      <vt:lpstr>PBIS Is A Collaboration</vt:lpstr>
      <vt:lpstr>Involve Staff In The Process</vt:lpstr>
      <vt:lpstr>A Good Indicator</vt:lpstr>
      <vt:lpstr>Ideas For Involving Staff</vt:lpstr>
      <vt:lpstr>Staff Surveys</vt:lpstr>
      <vt:lpstr>PowerPoint Presentation</vt:lpstr>
      <vt:lpstr>Cost/Benefit of PBIS </vt:lpstr>
      <vt:lpstr>What Does Behavior Cost?</vt:lpstr>
      <vt:lpstr>Maryland’s Worksheet</vt:lpstr>
      <vt:lpstr>PowerPoint Presentation</vt:lpstr>
      <vt:lpstr>Showing Appreciation</vt:lpstr>
      <vt:lpstr>Staff Appreciation</vt:lpstr>
      <vt:lpstr>Guiding Questions</vt:lpstr>
      <vt:lpstr>PowerPoint Presentation</vt:lpstr>
      <vt:lpstr>PowerPoint Presentation</vt:lpstr>
      <vt:lpstr>Indicators of Buy-in</vt:lpstr>
      <vt:lpstr>Indicators Of Buy-In</vt:lpstr>
      <vt:lpstr>Indicators Cont’d</vt:lpstr>
      <vt:lpstr>Do It With Fidelity!</vt:lpstr>
      <vt:lpstr>1.7 Professional Development</vt:lpstr>
      <vt:lpstr>1.10 Faculty Involvement</vt:lpstr>
      <vt:lpstr>Summary </vt:lpstr>
      <vt:lpstr>Resources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Staff Buy-in</dc:title>
  <dc:creator>Rebecca Hegger</dc:creator>
  <cp:lastModifiedBy>Becky McIver</cp:lastModifiedBy>
  <cp:revision>31</cp:revision>
  <cp:lastPrinted>2018-07-10T15:18:42Z</cp:lastPrinted>
  <dcterms:created xsi:type="dcterms:W3CDTF">2018-07-19T15:00:59Z</dcterms:created>
  <dcterms:modified xsi:type="dcterms:W3CDTF">2021-04-08T17:01:32Z</dcterms:modified>
</cp:coreProperties>
</file>