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6" r:id="rId1"/>
    <p:sldMasterId id="2147483697" r:id="rId2"/>
    <p:sldMasterId id="2147483698" r:id="rId3"/>
    <p:sldMasterId id="2147483699" r:id="rId4"/>
  </p:sldMasterIdLst>
  <p:notesMasterIdLst>
    <p:notesMasterId r:id="rId5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9144000" cy="6858000" type="screen4x3"/>
  <p:notesSz cx="6985000" cy="9283700"/>
  <p:embeddedFontLst>
    <p:embeddedFont>
      <p:font typeface="Arial Narrow" panose="020B0604020202020204" pitchFamily="34" charset="0"/>
      <p:regular r:id="rId59"/>
      <p:bold r:id="rId60"/>
      <p:italic r:id="rId61"/>
      <p:boldItalic r:id="rId62"/>
    </p:embeddedFont>
    <p:embeddedFont>
      <p:font typeface="Franklin Gothic" panose="020B0603020102020204" pitchFamily="34" charset="0"/>
      <p:bold r:id="rId63"/>
    </p:embeddedFont>
    <p:embeddedFont>
      <p:font typeface="Libre Franklin" pitchFamily="2" charset="77"/>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D250C1-42EE-4287-A2AC-F11E9CD7065E}">
  <a:tblStyle styleId="{E3D250C1-42EE-4287-A2AC-F11E9CD7065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1760" y="184"/>
      </p:cViewPr>
      <p:guideLst>
        <p:guide orient="horz"/>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3027466" cy="464503"/>
          </a:xfrm>
          <a:prstGeom prst="rect">
            <a:avLst/>
          </a:prstGeom>
          <a:noFill/>
          <a:ln>
            <a:noFill/>
          </a:ln>
        </p:spPr>
        <p:txBody>
          <a:bodyPr spcFirstLastPara="1" wrap="square" lIns="93100" tIns="46550" rIns="9310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7536" y="0"/>
            <a:ext cx="3027466" cy="464503"/>
          </a:xfrm>
          <a:prstGeom prst="rect">
            <a:avLst/>
          </a:prstGeom>
          <a:noFill/>
          <a:ln>
            <a:noFill/>
          </a:ln>
        </p:spPr>
        <p:txBody>
          <a:bodyPr spcFirstLastPara="1" wrap="square" lIns="93100" tIns="46550" rIns="9310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19202"/>
            <a:ext cx="3027466" cy="464502"/>
          </a:xfrm>
          <a:prstGeom prst="rect">
            <a:avLst/>
          </a:prstGeom>
          <a:noFill/>
          <a:ln>
            <a:noFill/>
          </a:ln>
        </p:spPr>
        <p:txBody>
          <a:bodyPr spcFirstLastPara="1" wrap="square" lIns="93100" tIns="46550" rIns="9310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teachingworks.org/work-of-teaching/high-leverage-practic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rti4success.org/resource/rti-implementer-series-module-2-progress-monitori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d23cd4a65_0_6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g7d23cd4a65_0_6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sz="1100" i="1">
              <a:latin typeface="Calibri"/>
              <a:ea typeface="Calibri"/>
              <a:cs typeface="Calibri"/>
              <a:sym typeface="Calibri"/>
            </a:endParaRPr>
          </a:p>
        </p:txBody>
      </p:sp>
      <p:sp>
        <p:nvSpPr>
          <p:cNvPr id="257" name="Google Shape;257;g7d23cd4a65_0_6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d23cd4a65_0_285: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g7d23cd4a65_0_285: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360"/>
              </a:spcBef>
              <a:spcAft>
                <a:spcPts val="0"/>
              </a:spcAft>
              <a:buSzPts val="1400"/>
              <a:buNone/>
            </a:pPr>
            <a:endParaRPr/>
          </a:p>
        </p:txBody>
      </p:sp>
      <p:sp>
        <p:nvSpPr>
          <p:cNvPr id="345" name="Google Shape;345;g7d23cd4a65_0_285: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f8bf5f6e_0_73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g8cf8bf5f6e_0_73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There are varying levels of evidence for instruction and interventions delivered within an MTSS framework.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Research-based curriculum is recommended for Tier I, or core instruction, across subjects. This means that the components have been researched and found to be generally effective, although the curriculum materials have not been rigorously evaluated as a whole.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Evidence-based interventions are recommended for Tier II and Tier III. These materials are evaluated using rigorous research design, and there is evidence of positive effects for students who received the intervention.  This means that programs have been rigorously evaluated as a whole, and that the specific intervention program was found to have positive effects for students receiving the intervention program.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54" name="Google Shape;354;g8cf8bf5f6e_0_73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cf8bf5f6e_0_724: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g8cf8bf5f6e_0_724: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What are Interventions?  Specific activities and procedures designed to reduce significantly the difference between what a student can currently do and what he or she is expected to do.  (Brown-Chidsey &amp; Steege, 2005, p.8)</a:t>
            </a:r>
            <a:endParaRPr/>
          </a:p>
          <a:p>
            <a:pPr marL="457200" lvl="0" indent="-304800" algn="l" rtl="0">
              <a:spcBef>
                <a:spcPts val="420"/>
              </a:spcBef>
              <a:spcAft>
                <a:spcPts val="0"/>
              </a:spcAft>
              <a:buClr>
                <a:schemeClr val="dk1"/>
              </a:buClr>
              <a:buSzPts val="1200"/>
              <a:buFont typeface="Franklin Gothic"/>
              <a:buChar char="●"/>
            </a:pPr>
            <a:r>
              <a:rPr lang="en-US"/>
              <a:t>Interventions are not guaranteed in all content and social situations - use a combination of research knowledge, professional judgment, and progress monitoring to respond appropriately to students’ learning needs.</a:t>
            </a:r>
            <a:endParaRPr/>
          </a:p>
          <a:p>
            <a:pPr marL="457200" lvl="0" indent="-304800" algn="l" rtl="0">
              <a:spcBef>
                <a:spcPts val="0"/>
              </a:spcBef>
              <a:spcAft>
                <a:spcPts val="0"/>
              </a:spcAft>
              <a:buClr>
                <a:schemeClr val="dk1"/>
              </a:buClr>
              <a:buSzPts val="1200"/>
              <a:buFont typeface="Franklin Gothic"/>
              <a:buChar char="●"/>
            </a:pPr>
            <a:r>
              <a:rPr lang="en-US"/>
              <a:t>Where Scientific Research-Based Interventions information is not readily available, turn to research based approaches – use instructional activities and procedures that give the biggest bang for your buck. Review Tier 1 strategies. Has anyone used them? </a:t>
            </a:r>
            <a:endParaRPr/>
          </a:p>
          <a:p>
            <a:pPr marL="457200" lvl="0" indent="-304800" algn="l" rtl="0">
              <a:spcBef>
                <a:spcPts val="0"/>
              </a:spcBef>
              <a:spcAft>
                <a:spcPts val="0"/>
              </a:spcAft>
              <a:buClr>
                <a:schemeClr val="dk1"/>
              </a:buClr>
              <a:buSzPts val="1200"/>
              <a:buFont typeface="Franklin Gothic"/>
              <a:buChar char="●"/>
            </a:pPr>
            <a:r>
              <a:rPr lang="en-US"/>
              <a:t>If an intervention does not result in positive outcomes for the student, then it is time to move on (as long as fidelity was determined) and employ interventions that are effective (McCook, 2006)</a:t>
            </a:r>
            <a:endParaRPr/>
          </a:p>
          <a:p>
            <a:pPr marL="457200" lvl="0" indent="-304800" algn="l" rtl="0">
              <a:spcBef>
                <a:spcPts val="0"/>
              </a:spcBef>
              <a:spcAft>
                <a:spcPts val="0"/>
              </a:spcAft>
              <a:buClr>
                <a:schemeClr val="dk1"/>
              </a:buClr>
              <a:buSzPts val="1200"/>
              <a:buFont typeface="Franklin Gothic"/>
              <a:buChar char="●"/>
            </a:pPr>
            <a:r>
              <a:rPr lang="en-US"/>
              <a:t>To determine if the intervention is working, analyze 6 – 9 data points (for tier 3, informed decision can be made by a month and ½ - 2 months). Make sure the intervention was carried out as planned (FIDELITY).</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66" name="Google Shape;366;g8cf8bf5f6e_0_724: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cf8bf5f6e_0_68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g8cf8bf5f6e_0_68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Once the specific need is identified, the intervention should address that need.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80" name="Google Shape;380;g8cf8bf5f6e_0_68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cf8bf5f6e_0_681: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8" name="Google Shape;388;g8cf8bf5f6e_0_681: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89" name="Google Shape;389;g8cf8bf5f6e_0_681: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cf8bf5f6e_0_675: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7" name="Google Shape;397;g8cf8bf5f6e_0_675: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i="1"/>
              <a:t>Trainer Notes: Refer participants to the Participant Workbook, Activity 2: Intervention Program Menu.  Teams should work together to complete the intervention menu and answer the related questions:</a:t>
            </a:r>
            <a:endParaRPr i="1"/>
          </a:p>
          <a:p>
            <a:pPr marL="457200" lvl="0" indent="-304800" algn="l" rtl="0">
              <a:spcBef>
                <a:spcPts val="360"/>
              </a:spcBef>
              <a:spcAft>
                <a:spcPts val="0"/>
              </a:spcAft>
              <a:buClr>
                <a:srgbClr val="000000"/>
              </a:buClr>
              <a:buSzPts val="1200"/>
              <a:buFont typeface="Franklin Gothic"/>
              <a:buChar char="●"/>
            </a:pPr>
            <a:r>
              <a:rPr lang="en-US">
                <a:solidFill>
                  <a:srgbClr val="000000"/>
                </a:solidFill>
              </a:rPr>
              <a:t>What interventions do you have? </a:t>
            </a:r>
            <a:endParaRPr>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a:solidFill>
                  <a:srgbClr val="000000"/>
                </a:solidFill>
              </a:rPr>
              <a:t>In what areas might you need to explore additional interventions? </a:t>
            </a:r>
            <a:endParaRPr>
              <a:solidFill>
                <a:srgbClr val="000000"/>
              </a:solidFill>
            </a:endParaRPr>
          </a:p>
          <a:p>
            <a:pPr marL="0" lvl="0" indent="0" algn="l" rtl="0">
              <a:spcBef>
                <a:spcPts val="360"/>
              </a:spcBef>
              <a:spcAft>
                <a:spcPts val="0"/>
              </a:spcAft>
              <a:buClr>
                <a:schemeClr val="dk1"/>
              </a:buClr>
              <a:buSzPts val="1400"/>
              <a:buFont typeface="Arial"/>
              <a:buNone/>
            </a:pPr>
            <a:endParaRPr i="1">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98" name="Google Shape;398;g8cf8bf5f6e_0_675: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cf8bf5f6e_0_66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0" name="Google Shape;410;g8cf8bf5f6e_0_66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411" name="Google Shape;411;g8cf8bf5f6e_0_66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cf8bf5f6e_0_65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9" name="Google Shape;419;g8cf8bf5f6e_0_65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a:t>In order to ensure that a Tier II intervention program is evidence-based, teams should convene to review the existing research on that particular program. Focus your efforts by looking at these areas when examining the evidence base:</a:t>
            </a:r>
            <a:endParaRPr/>
          </a:p>
          <a:p>
            <a:pPr marL="457200" lvl="0" indent="-304800" algn="l" rtl="0">
              <a:lnSpc>
                <a:spcPct val="115000"/>
              </a:lnSpc>
              <a:spcBef>
                <a:spcPts val="0"/>
              </a:spcBef>
              <a:spcAft>
                <a:spcPts val="0"/>
              </a:spcAft>
              <a:buClr>
                <a:schemeClr val="dk1"/>
              </a:buClr>
              <a:buSzPts val="1200"/>
              <a:buFont typeface="Franklin Gothic"/>
              <a:buChar char="●"/>
            </a:pPr>
            <a:r>
              <a:rPr lang="en-US"/>
              <a:t>Consider the </a:t>
            </a:r>
            <a:r>
              <a:rPr lang="en-US" b="1"/>
              <a:t>type</a:t>
            </a:r>
            <a:r>
              <a:rPr lang="en-US"/>
              <a:t> of information and </a:t>
            </a:r>
            <a:r>
              <a:rPr lang="en-US" b="1"/>
              <a:t>source</a:t>
            </a:r>
            <a:r>
              <a:rPr lang="en-US"/>
              <a:t> from which you are gathering this information.  Is the information coming from the intervention vendor or a reputable website? What type of evidence is available? </a:t>
            </a:r>
            <a:endParaRPr/>
          </a:p>
          <a:p>
            <a:pPr marL="457200" lvl="0" indent="-304800" algn="l" rtl="0">
              <a:lnSpc>
                <a:spcPct val="115000"/>
              </a:lnSpc>
              <a:spcBef>
                <a:spcPts val="0"/>
              </a:spcBef>
              <a:spcAft>
                <a:spcPts val="0"/>
              </a:spcAft>
              <a:buClr>
                <a:schemeClr val="dk1"/>
              </a:buClr>
              <a:buSzPts val="1200"/>
              <a:buFont typeface="Franklin Gothic"/>
              <a:buChar char="●"/>
            </a:pPr>
            <a:r>
              <a:rPr lang="en-US"/>
              <a:t>Consider the </a:t>
            </a:r>
            <a:r>
              <a:rPr lang="en-US" b="1"/>
              <a:t>population</a:t>
            </a:r>
            <a:r>
              <a:rPr lang="en-US"/>
              <a:t>. For which populations has the program been researched and found effective? Is the sample described?  Is the population similar to or representative of your student population? Are there different effects for different population groups?</a:t>
            </a:r>
            <a:endParaRPr/>
          </a:p>
          <a:p>
            <a:pPr marL="457200" lvl="0" indent="-304800" algn="l" rtl="0">
              <a:lnSpc>
                <a:spcPct val="115000"/>
              </a:lnSpc>
              <a:spcBef>
                <a:spcPts val="0"/>
              </a:spcBef>
              <a:spcAft>
                <a:spcPts val="0"/>
              </a:spcAft>
              <a:buClr>
                <a:schemeClr val="dk1"/>
              </a:buClr>
              <a:buSzPts val="1200"/>
              <a:buFont typeface="Franklin Gothic"/>
              <a:buChar char="●"/>
            </a:pPr>
            <a:r>
              <a:rPr lang="en-US"/>
              <a:t>Consider whether or not the </a:t>
            </a:r>
            <a:r>
              <a:rPr lang="en-US" b="1"/>
              <a:t>desired outcomes</a:t>
            </a:r>
            <a:r>
              <a:rPr lang="en-US"/>
              <a:t> assessed in a study are relevant to the outcomes you hope to achieve with an intervention.</a:t>
            </a:r>
            <a:endParaRPr/>
          </a:p>
          <a:p>
            <a:pPr marL="457200" lvl="0" indent="-304800" algn="l" rtl="0">
              <a:lnSpc>
                <a:spcPct val="115000"/>
              </a:lnSpc>
              <a:spcBef>
                <a:spcPts val="0"/>
              </a:spcBef>
              <a:spcAft>
                <a:spcPts val="0"/>
              </a:spcAft>
              <a:buClr>
                <a:schemeClr val="dk1"/>
              </a:buClr>
              <a:buSzPts val="1200"/>
              <a:buFont typeface="Franklin Gothic"/>
              <a:buChar char="●"/>
            </a:pPr>
            <a:r>
              <a:rPr lang="en-US"/>
              <a:t>Consider the </a:t>
            </a:r>
            <a:r>
              <a:rPr lang="en-US" b="1"/>
              <a:t>effects.  </a:t>
            </a:r>
            <a:r>
              <a:rPr lang="en-US"/>
              <a:t>Were the effects of the study large enough to be meaningful?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420" name="Google Shape;420;g8cf8bf5f6e_0_65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cf8bf5f6e_1_5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8" name="Google Shape;428;g8cf8bf5f6e_1_5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Trainer Notes: Model how to navigate at least the first two resources. If you are unable to model the site during the presentation, review the content of the resources on the next couple of slides. After modeling the resources, ask participants to share out at their tables:</a:t>
            </a:r>
            <a:endParaRPr i="1"/>
          </a:p>
          <a:p>
            <a:pPr marL="457200" lvl="0" indent="-304800" algn="l" rtl="0">
              <a:lnSpc>
                <a:spcPct val="115000"/>
              </a:lnSpc>
              <a:spcBef>
                <a:spcPts val="0"/>
              </a:spcBef>
              <a:spcAft>
                <a:spcPts val="0"/>
              </a:spcAft>
              <a:buClr>
                <a:schemeClr val="dk1"/>
              </a:buClr>
              <a:buSzPts val="1200"/>
              <a:buFont typeface="Franklin Gothic"/>
              <a:buChar char="●"/>
            </a:pPr>
            <a:r>
              <a:rPr lang="en-US" i="1"/>
              <a:t>Have you accessed any of these resources to identify and evaluate the Tier II interventions used at your site?</a:t>
            </a:r>
            <a:endParaRPr i="1"/>
          </a:p>
          <a:p>
            <a:pPr marL="457200" lvl="0" indent="-304800" algn="l" rtl="0">
              <a:lnSpc>
                <a:spcPct val="115000"/>
              </a:lnSpc>
              <a:spcBef>
                <a:spcPts val="0"/>
              </a:spcBef>
              <a:spcAft>
                <a:spcPts val="0"/>
              </a:spcAft>
              <a:buClr>
                <a:schemeClr val="dk1"/>
              </a:buClr>
              <a:buSzPts val="1200"/>
              <a:buFont typeface="Franklin Gothic"/>
              <a:buChar char="●"/>
            </a:pPr>
            <a:r>
              <a:rPr lang="en-US" i="1"/>
              <a:t>If you haven’t accessed any of these resources, identify one that you will access and describe how you might use it.</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429" name="Google Shape;429;g8cf8bf5f6e_1_5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cf8bf5f6e_1_44: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g8cf8bf5f6e_1_44: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In some content areas and grade levels, published evidence-based intervention programs may not be available.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Franklin Gothic"/>
              <a:buNone/>
            </a:pPr>
            <a:r>
              <a:rPr lang="en-US" i="1"/>
              <a:t>Read the slide.</a:t>
            </a:r>
            <a:endParaRPr i="1"/>
          </a:p>
          <a:p>
            <a:pPr marL="0" lvl="0" indent="0" algn="l" rtl="0">
              <a:lnSpc>
                <a:spcPct val="100000"/>
              </a:lnSpc>
              <a:spcBef>
                <a:spcPts val="0"/>
              </a:spcBef>
              <a:spcAft>
                <a:spcPts val="0"/>
              </a:spcAft>
              <a:buClr>
                <a:schemeClr val="dk1"/>
              </a:buClr>
              <a:buSzPts val="1100"/>
              <a:buFont typeface="Arial"/>
              <a:buNone/>
            </a:pPr>
            <a:endParaRPr b="1">
              <a:solidFill>
                <a:srgbClr val="000000"/>
              </a:solidFill>
            </a:endParaRPr>
          </a:p>
        </p:txBody>
      </p:sp>
      <p:sp>
        <p:nvSpPr>
          <p:cNvPr id="440" name="Google Shape;440;g8cf8bf5f6e_1_44: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cf8bf5f6e_0_589: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8cf8bf5f6e_0_589: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265" name="Google Shape;265;g8cf8bf5f6e_0_589: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cf8bf5f6e_1_3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8" name="Google Shape;448;g8cf8bf5f6e_1_3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i="1">
                <a:latin typeface="Arial"/>
                <a:ea typeface="Arial"/>
                <a:cs typeface="Arial"/>
                <a:sym typeface="Arial"/>
              </a:rPr>
              <a:t>Trainer Notes: Have participants discuss with a partner and then share whole-group.</a:t>
            </a: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449" name="Google Shape;449;g8cf8bf5f6e_1_3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cf8bf5f6e_1_3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0" name="Google Shape;460;g8cf8bf5f6e_1_32: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420"/>
              </a:spcBef>
              <a:spcAft>
                <a:spcPts val="0"/>
              </a:spcAft>
              <a:buClr>
                <a:schemeClr val="dk1"/>
              </a:buClr>
              <a:buSzPts val="1400"/>
              <a:buFont typeface="Arial"/>
              <a:buNone/>
            </a:pPr>
            <a:r>
              <a:rPr lang="en-US"/>
              <a:t>In an effective supplemental system, the following are true:</a:t>
            </a:r>
            <a:endParaRPr/>
          </a:p>
          <a:p>
            <a:pPr marL="457200" lvl="0" indent="-304800" algn="l" rtl="0">
              <a:spcBef>
                <a:spcPts val="420"/>
              </a:spcBef>
              <a:spcAft>
                <a:spcPts val="0"/>
              </a:spcAft>
              <a:buClr>
                <a:schemeClr val="dk1"/>
              </a:buClr>
              <a:buSzPts val="1200"/>
              <a:buFont typeface="Franklin Gothic"/>
              <a:buChar char="●"/>
            </a:pPr>
            <a:r>
              <a:rPr lang="en-US"/>
              <a:t>All supplemental interventions are evidence-based</a:t>
            </a:r>
            <a:endParaRPr/>
          </a:p>
          <a:p>
            <a:pPr marL="457200" lvl="0" indent="-304800" algn="l" rtl="0">
              <a:spcBef>
                <a:spcPts val="0"/>
              </a:spcBef>
              <a:spcAft>
                <a:spcPts val="0"/>
              </a:spcAft>
              <a:buClr>
                <a:schemeClr val="dk1"/>
              </a:buClr>
              <a:buSzPts val="1200"/>
              <a:buFont typeface="Franklin Gothic"/>
              <a:buChar char="●"/>
            </a:pPr>
            <a:r>
              <a:rPr lang="en-US"/>
              <a:t>Supplemental intervention is well aligned with core instruction and incorporates foundational skills that support core instruction</a:t>
            </a:r>
            <a:endParaRPr/>
          </a:p>
          <a:p>
            <a:pPr marL="457200" lvl="0" indent="-304800" algn="l" rtl="0">
              <a:spcBef>
                <a:spcPts val="0"/>
              </a:spcBef>
              <a:spcAft>
                <a:spcPts val="0"/>
              </a:spcAft>
              <a:buClr>
                <a:schemeClr val="dk1"/>
              </a:buClr>
              <a:buSzPts val="1200"/>
              <a:buFont typeface="Franklin Gothic"/>
              <a:buChar char="●"/>
            </a:pPr>
            <a:r>
              <a:rPr lang="en-US"/>
              <a:t>Procedures are in place to monitor the fidelity of implementation of supplemental interventions</a:t>
            </a:r>
            <a:endParaRPr/>
          </a:p>
          <a:p>
            <a:pPr marL="457200" lvl="0" indent="-304800" algn="l" rtl="0">
              <a:spcBef>
                <a:spcPts val="0"/>
              </a:spcBef>
              <a:spcAft>
                <a:spcPts val="0"/>
              </a:spcAft>
              <a:buClr>
                <a:schemeClr val="dk1"/>
              </a:buClr>
              <a:buSzPts val="1200"/>
              <a:buFont typeface="Franklin Gothic"/>
              <a:buChar char="●"/>
            </a:pPr>
            <a:r>
              <a:rPr lang="en-US"/>
              <a:t>Supplemental level implementation is generally implemented with fidelity (according to the standard protocol)</a:t>
            </a:r>
            <a:endParaRPr/>
          </a:p>
          <a:p>
            <a:pPr marL="457200" lvl="0" indent="-304800" algn="l" rtl="0">
              <a:spcBef>
                <a:spcPts val="0"/>
              </a:spcBef>
              <a:spcAft>
                <a:spcPts val="0"/>
              </a:spcAft>
              <a:buClr>
                <a:schemeClr val="dk1"/>
              </a:buClr>
              <a:buSzPts val="1200"/>
              <a:buFont typeface="Franklin Gothic"/>
              <a:buChar char="●"/>
            </a:pPr>
            <a:r>
              <a:rPr lang="en-US"/>
              <a:t>Supplemental interventions are led by well-trained staff with optimal group size for the age and needs of students </a:t>
            </a:r>
            <a:endParaRPr/>
          </a:p>
          <a:p>
            <a:pPr marL="457200" lvl="0" indent="-304800" algn="l" rtl="0">
              <a:spcBef>
                <a:spcPts val="0"/>
              </a:spcBef>
              <a:spcAft>
                <a:spcPts val="0"/>
              </a:spcAft>
              <a:buClr>
                <a:schemeClr val="dk1"/>
              </a:buClr>
              <a:buSzPts val="1200"/>
              <a:buFont typeface="Franklin Gothic"/>
              <a:buChar char="●"/>
            </a:pPr>
            <a:r>
              <a:rPr lang="en-US"/>
              <a:t>Supplemental interventions supplement core instruction</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461" name="Google Shape;461;g8cf8bf5f6e_1_32: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d23cd4a65_0_29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0" name="Google Shape;470;g7d23cd4a65_0_29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360"/>
              </a:spcBef>
              <a:spcAft>
                <a:spcPts val="0"/>
              </a:spcAft>
              <a:buSzPts val="1400"/>
              <a:buNone/>
            </a:pPr>
            <a:endParaRPr/>
          </a:p>
        </p:txBody>
      </p:sp>
      <p:sp>
        <p:nvSpPr>
          <p:cNvPr id="471" name="Google Shape;471;g7d23cd4a65_0_29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9" name="Google Shape;479;p6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a:t>Fidelity does not touch just one or two aspects of RTI—it is a thread that runs through all the components of RTI.  Fidelity checks are predetermined and regularly applied to ensure that RTI practices are integrated and sustain the RTI framework. </a:t>
            </a:r>
            <a:endParaRPr/>
          </a:p>
          <a:p>
            <a:pPr marL="457200" lvl="0" indent="-317500" algn="l" rtl="0">
              <a:lnSpc>
                <a:spcPct val="100000"/>
              </a:lnSpc>
              <a:spcBef>
                <a:spcPts val="360"/>
              </a:spcBef>
              <a:spcAft>
                <a:spcPts val="0"/>
              </a:spcAft>
              <a:buSzPts val="1400"/>
              <a:buFont typeface="Franklin Gothic"/>
              <a:buChar char="●"/>
            </a:pPr>
            <a:r>
              <a:rPr lang="en-US"/>
              <a:t>Fidelity is important when we are providing instruction and interventions at Tier 1, Tier 2, and Tier 3—ensuring that we are implementing the instruction or interventions consistently and as intended (as specified by program requirements).</a:t>
            </a:r>
            <a:endParaRPr/>
          </a:p>
          <a:p>
            <a:pPr marL="457200" lvl="0" indent="-317500" algn="l" rtl="0">
              <a:lnSpc>
                <a:spcPct val="100000"/>
              </a:lnSpc>
              <a:spcBef>
                <a:spcPts val="360"/>
              </a:spcBef>
              <a:spcAft>
                <a:spcPts val="0"/>
              </a:spcAft>
              <a:buSzPts val="1400"/>
              <a:buFont typeface="Franklin Gothic"/>
              <a:buChar char="●"/>
            </a:pPr>
            <a:r>
              <a:rPr lang="en-US"/>
              <a:t>Fidelity is important as we screen for students at risk: a valid and reliable screening tool should be administered at appropriate intervals throughout the year.</a:t>
            </a:r>
            <a:endParaRPr/>
          </a:p>
          <a:p>
            <a:pPr marL="457200" lvl="0" indent="-317500" algn="l" rtl="0">
              <a:lnSpc>
                <a:spcPct val="100000"/>
              </a:lnSpc>
              <a:spcBef>
                <a:spcPts val="360"/>
              </a:spcBef>
              <a:spcAft>
                <a:spcPts val="0"/>
              </a:spcAft>
              <a:buSzPts val="1400"/>
              <a:buFont typeface="Franklin Gothic"/>
              <a:buChar char="●"/>
            </a:pPr>
            <a:r>
              <a:rPr lang="en-US"/>
              <a:t>The same is true for progress monitoring. We want to make sure that school staff members who monitor student progress use the progress monitoring tools the right way and interpret the data correctly. We also want to make sure the tool is valid and reliable. </a:t>
            </a:r>
            <a:endParaRPr/>
          </a:p>
          <a:p>
            <a:pPr marL="457200" lvl="0" indent="-317500" algn="l" rtl="0">
              <a:lnSpc>
                <a:spcPct val="100000"/>
              </a:lnSpc>
              <a:spcBef>
                <a:spcPts val="360"/>
              </a:spcBef>
              <a:spcAft>
                <a:spcPts val="0"/>
              </a:spcAft>
              <a:buSzPts val="1400"/>
              <a:buFont typeface="Franklin Gothic"/>
              <a:buChar char="●"/>
            </a:pPr>
            <a:r>
              <a:rPr lang="en-US"/>
              <a:t>Data-based decision making should be implemented as intended. Decision rules that have been carefully determined and put in place should be followed.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480" name="Google Shape;480;p6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cf8bf5f6e_1_26: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0" name="Google Shape;500;g8cf8bf5f6e_1_26: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i="1"/>
              <a:t>Read the slide</a:t>
            </a:r>
            <a:r>
              <a:rPr lang="en-US"/>
              <a:t>.</a:t>
            </a:r>
            <a:endParaRPr/>
          </a:p>
          <a:p>
            <a:pPr marL="0" lvl="0" indent="0" algn="l" rtl="0">
              <a:spcBef>
                <a:spcPts val="360"/>
              </a:spcBef>
              <a:spcAft>
                <a:spcPts val="0"/>
              </a:spcAft>
              <a:buClr>
                <a:schemeClr val="dk1"/>
              </a:buClr>
              <a:buSzPts val="1400"/>
              <a:buFont typeface="Arial"/>
              <a:buNone/>
            </a:pPr>
            <a:r>
              <a:rPr lang="en-US"/>
              <a:t>Why is Fidelity of Implementation Important?  </a:t>
            </a:r>
            <a:endParaRPr/>
          </a:p>
          <a:p>
            <a:pPr marL="0" lvl="0" indent="0" algn="l" rtl="0">
              <a:spcBef>
                <a:spcPts val="360"/>
              </a:spcBef>
              <a:spcAft>
                <a:spcPts val="0"/>
              </a:spcAft>
              <a:buClr>
                <a:schemeClr val="dk1"/>
              </a:buClr>
              <a:buSzPts val="1400"/>
              <a:buFont typeface="Arial"/>
              <a:buNone/>
            </a:pPr>
            <a:r>
              <a:rPr lang="en-US"/>
              <a:t>Fidelity of implementation is critical if RTI is to be successful. For an RTI component to be successful in addressing current challenges, that component needs to be implemented with high integrity. When schools adopt new initiatives, curriculums, or assessments in name only, without fidelity to essential program design features, results are often poor. Several studies confirm the importance of fidelity of implementation to maximize program effectiveness. Although these studies examined various interventions, the results suggest that positive student outcomes may be attributed to three related factors:</a:t>
            </a:r>
            <a:endParaRPr/>
          </a:p>
          <a:p>
            <a:pPr marL="457200" lvl="0" indent="-304800" algn="l" rtl="0">
              <a:spcBef>
                <a:spcPts val="360"/>
              </a:spcBef>
              <a:spcAft>
                <a:spcPts val="0"/>
              </a:spcAft>
              <a:buClr>
                <a:schemeClr val="dk1"/>
              </a:buClr>
              <a:buSzPts val="1200"/>
              <a:buChar char="●"/>
            </a:pPr>
            <a:r>
              <a:rPr lang="en-US"/>
              <a:t>Fidelity of implementation of the process (at the school level).</a:t>
            </a:r>
            <a:endParaRPr/>
          </a:p>
          <a:p>
            <a:pPr marL="457200" lvl="0" indent="-304800" algn="l" rtl="0">
              <a:spcBef>
                <a:spcPts val="0"/>
              </a:spcBef>
              <a:spcAft>
                <a:spcPts val="0"/>
              </a:spcAft>
              <a:buClr>
                <a:schemeClr val="dk1"/>
              </a:buClr>
              <a:buSzPts val="1200"/>
              <a:buChar char="●"/>
            </a:pPr>
            <a:r>
              <a:rPr lang="en-US"/>
              <a:t>Degree the selected scientifically-based interventions are supported by data.</a:t>
            </a:r>
            <a:endParaRPr/>
          </a:p>
          <a:p>
            <a:pPr marL="457200" lvl="0" indent="-304800" algn="l" rtl="0">
              <a:spcBef>
                <a:spcPts val="0"/>
              </a:spcBef>
              <a:spcAft>
                <a:spcPts val="0"/>
              </a:spcAft>
              <a:buClr>
                <a:schemeClr val="dk1"/>
              </a:buClr>
              <a:buSzPts val="1200"/>
              <a:buChar char="●"/>
            </a:pPr>
            <a:r>
              <a:rPr lang="en-US"/>
              <a:t>Fidelity of intervention implementation (at the teacher level).</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a:t>If we are implementing RTI with fidelity, we are using our curriculum and instructional and assessment practices in the same way over time, throughout the day, and across lessons, and as they were intended to be used. In other words, we are using the practices (curriculum and instructional/assessment practices) with consistency and accuracy. It is also important to point out that you may often see fidelity used interchangeably with integrity. </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01" name="Google Shape;501;g8cf8bf5f6e_1_26: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cf8bf5f6e_1_2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g8cf8bf5f6e_1_2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100"/>
              <a:buFont typeface="Arial"/>
              <a:buNone/>
            </a:pPr>
            <a:r>
              <a:rPr lang="en-US"/>
              <a:t>Why is fidelity important?  If teachers aren't consistent and accurate in delivering Tier II interventions, they aren’t able to confidently explain a student's lack of response to an intervention.  Did the student make insufficient progress because they require more intensive intervention?  Or, did the student make insufficient progress because the Tier II intervention wasn’t delivered with fidelity? Without practicing consistency and integrity in intervention delivery, we can't link, or attribute, student outcomes to the instruction provided. Fidelity allows us to evaluate the effectiveness of the Tier II intervention and tells us when a student may require a more intensive level of intervention.</a:t>
            </a:r>
            <a:endParaRPr/>
          </a:p>
          <a:p>
            <a:pPr marL="0" lvl="0" indent="0" algn="l" rtl="0">
              <a:spcBef>
                <a:spcPts val="360"/>
              </a:spcBef>
              <a:spcAft>
                <a:spcPts val="0"/>
              </a:spcAft>
              <a:buClr>
                <a:schemeClr val="dk1"/>
              </a:buClr>
              <a:buSzPts val="1100"/>
              <a:buFont typeface="Arial"/>
              <a:buNone/>
            </a:pPr>
            <a:r>
              <a:rPr lang="en-US"/>
              <a:t> </a:t>
            </a:r>
            <a:endParaRPr/>
          </a:p>
          <a:p>
            <a:pPr marL="0" lvl="0" indent="0" algn="l" rtl="0">
              <a:spcBef>
                <a:spcPts val="360"/>
              </a:spcBef>
              <a:spcAft>
                <a:spcPts val="0"/>
              </a:spcAft>
              <a:buClr>
                <a:schemeClr val="dk1"/>
              </a:buClr>
              <a:buSzPts val="1400"/>
              <a:buFont typeface="Arial"/>
              <a:buNone/>
            </a:pPr>
            <a:r>
              <a:rPr lang="en-US"/>
              <a:t>Furthermore, Pierangelo and Giuliani (2008) concluded that positive student outcomes are particularly dependent on aspects of fidelity within the framework of a tiered support system.  One of these aspects is fidelity of implementation at the classroom or teacher level.</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26" name="Google Shape;526;g8cf8bf5f6e_1_2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cf8bf5f6e_1_14: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5" name="Google Shape;535;g8cf8bf5f6e_1_14: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i="1"/>
              <a:t>Trainer Notes: Refer participants to the Participant Workbook, Activity 3: Five Elements of Fidelity.  After reviewing each element, have teams answer the questions to complete the chart.</a:t>
            </a:r>
            <a:endParaRPr i="1"/>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This slide provides a more in-depth look at the components of fidelity often discussed in literature (Dane &amp; Schneider, 1998; Gresham et al., 1993; O’Donnell, 2008). While the elements or components of fidelity and their organization may vary, this provides one example of a way to think about fidelity. The slide includes five elements of fidelity- adherence, exposure, quality of delivery, program specificity, and student engagement. </a:t>
            </a:r>
            <a:endParaRPr/>
          </a:p>
          <a:p>
            <a:pPr marL="457200" lvl="0" indent="-304800" algn="l" rtl="0">
              <a:spcBef>
                <a:spcPts val="360"/>
              </a:spcBef>
              <a:spcAft>
                <a:spcPts val="0"/>
              </a:spcAft>
              <a:buClr>
                <a:schemeClr val="dk1"/>
              </a:buClr>
              <a:buSzPts val="1200"/>
              <a:buFont typeface="Franklin Gothic"/>
              <a:buChar char="●"/>
            </a:pPr>
            <a:r>
              <a:rPr lang="en-US"/>
              <a:t>Adherence is focused on how well we stick to the plan/curriculum/assessment—do we implement as the plan/curriculum/assessment was intended to be implemented based on research?</a:t>
            </a:r>
            <a:endParaRPr/>
          </a:p>
          <a:p>
            <a:pPr marL="457200" lvl="0" indent="-304800" algn="l" rtl="0">
              <a:spcBef>
                <a:spcPts val="360"/>
              </a:spcBef>
              <a:spcAft>
                <a:spcPts val="0"/>
              </a:spcAft>
              <a:buClr>
                <a:schemeClr val="dk1"/>
              </a:buClr>
              <a:buSzPts val="1200"/>
              <a:buFont typeface="Franklin Gothic"/>
              <a:buChar char="●"/>
            </a:pPr>
            <a:r>
              <a:rPr lang="en-US"/>
              <a:t>Exposure/duration refers to how often a student receives an intervention and how long an intervention lasts. When thinking about fidelity we are considering whether the exposure/duration being used with a student matches the recommendation by the author/publisher of the curriculum.</a:t>
            </a:r>
            <a:endParaRPr/>
          </a:p>
          <a:p>
            <a:pPr marL="457200" lvl="0" indent="-304800" algn="l" rtl="0">
              <a:spcBef>
                <a:spcPts val="360"/>
              </a:spcBef>
              <a:spcAft>
                <a:spcPts val="0"/>
              </a:spcAft>
              <a:buClr>
                <a:schemeClr val="dk1"/>
              </a:buClr>
              <a:buSzPts val="1200"/>
              <a:buFont typeface="Franklin Gothic"/>
              <a:buChar char="●"/>
            </a:pPr>
            <a:r>
              <a:rPr lang="en-US"/>
              <a:t>Not only is it important to adhere to the plan/curriculum/assessment, it is also important to look at the quality of delivery. This refers to how well the intervention, assessment, or instruction is delivered. For example, do you use good teaching practices?</a:t>
            </a:r>
            <a:endParaRPr/>
          </a:p>
          <a:p>
            <a:pPr marL="457200" lvl="0" indent="-304800" algn="l" rtl="0">
              <a:spcBef>
                <a:spcPts val="360"/>
              </a:spcBef>
              <a:spcAft>
                <a:spcPts val="0"/>
              </a:spcAft>
              <a:buClr>
                <a:schemeClr val="dk1"/>
              </a:buClr>
              <a:buSzPts val="1200"/>
              <a:buFont typeface="Franklin Gothic"/>
              <a:buChar char="●"/>
            </a:pPr>
            <a:r>
              <a:rPr lang="en-US"/>
              <a:t>Another component is program specificity or how well the intervention is defined and different from other interventions. Having clearly defined interventions/assessments allows teachers to more easily adhere to the program as defined.</a:t>
            </a:r>
            <a:endParaRPr/>
          </a:p>
          <a:p>
            <a:pPr marL="457200" lvl="0" indent="-304800" algn="l" rtl="0">
              <a:spcBef>
                <a:spcPts val="360"/>
              </a:spcBef>
              <a:spcAft>
                <a:spcPts val="0"/>
              </a:spcAft>
              <a:buClr>
                <a:schemeClr val="dk1"/>
              </a:buClr>
              <a:buSzPts val="1200"/>
              <a:buFont typeface="Franklin Gothic"/>
              <a:buChar char="●"/>
            </a:pPr>
            <a:r>
              <a:rPr lang="en-US"/>
              <a:t>Just as quality of delivery is important, it is important to also focus on student engagement or how engaged and involved the students are in the intervention or activity. Following a prescribed program alone is not enough. </a:t>
            </a:r>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36" name="Google Shape;536;g8cf8bf5f6e_1_14: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cf8bf5f6e_1_12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5" name="Google Shape;555;g8cf8bf5f6e_1_12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a:t>Remind participants that these qualities were explored in the Tier 1 Module.  These qualities are equally important for Tier 2 instruction and intervention.</a:t>
            </a:r>
            <a:endParaRPr/>
          </a:p>
          <a:p>
            <a:pPr marL="457200" lvl="0" indent="-304800" algn="l" rtl="0">
              <a:spcBef>
                <a:spcPts val="360"/>
              </a:spcBef>
              <a:spcAft>
                <a:spcPts val="0"/>
              </a:spcAft>
              <a:buClr>
                <a:schemeClr val="dk1"/>
              </a:buClr>
              <a:buSzPts val="1200"/>
              <a:buFont typeface="Franklin Gothic"/>
              <a:buChar char="●"/>
            </a:pPr>
            <a:r>
              <a:rPr lang="en-US"/>
              <a:t>Systematic instruction is carefully planned and sequenced so that its lessons build on one another, moving from simple skills and concepts to more complex ones.</a:t>
            </a:r>
            <a:endParaRPr/>
          </a:p>
          <a:p>
            <a:pPr marL="457200" lvl="0" indent="-304800" algn="l" rtl="0">
              <a:spcBef>
                <a:spcPts val="360"/>
              </a:spcBef>
              <a:spcAft>
                <a:spcPts val="0"/>
              </a:spcAft>
              <a:buClr>
                <a:schemeClr val="dk1"/>
              </a:buClr>
              <a:buSzPts val="1200"/>
              <a:buFont typeface="Franklin Gothic"/>
              <a:buChar char="●"/>
            </a:pPr>
            <a:r>
              <a:rPr lang="en-US"/>
              <a:t>Explicit or direct instruction involves teaching a specific skill or concept in a highly structured environment using clear, direct language. During explicit instruction, the teacher clearly identifies the expectations for learning, highlights important details of the concept or skill, provides precise instructions, and connects new learning to previous learned material.</a:t>
            </a:r>
            <a:endParaRPr/>
          </a:p>
          <a:p>
            <a:pPr marL="457200" lvl="0" indent="-304800" algn="l" rtl="0">
              <a:spcBef>
                <a:spcPts val="360"/>
              </a:spcBef>
              <a:spcAft>
                <a:spcPts val="0"/>
              </a:spcAft>
              <a:buClr>
                <a:schemeClr val="dk1"/>
              </a:buClr>
              <a:buSzPts val="1200"/>
              <a:buFont typeface="Franklin Gothic"/>
              <a:buChar char="●"/>
            </a:pPr>
            <a:r>
              <a:rPr lang="en-US"/>
              <a:t>Immediate corrective feedback is provided as soon as possible following the performance of an activity to inform the student that his or her answer is inaccurate and to correct his or her understanding of the skill or concept.</a:t>
            </a:r>
            <a:endParaRPr/>
          </a:p>
          <a:p>
            <a:pPr marL="457200" lvl="0" indent="-304800" algn="l" rtl="0">
              <a:spcBef>
                <a:spcPts val="360"/>
              </a:spcBef>
              <a:spcAft>
                <a:spcPts val="0"/>
              </a:spcAft>
              <a:buClr>
                <a:schemeClr val="dk1"/>
              </a:buClr>
              <a:buSzPts val="1200"/>
              <a:buFont typeface="Franklin Gothic"/>
              <a:buChar char="●"/>
            </a:pPr>
            <a:r>
              <a:rPr lang="en-US"/>
              <a:t>Frequent review is the practice of revisiting a skill or concept over time to assess understanding and mastery and to ensure that the skill is maintained.</a:t>
            </a:r>
            <a:endParaRPr/>
          </a:p>
          <a:p>
            <a:pPr marL="457200" lvl="0" indent="-304800" algn="l" rtl="0">
              <a:spcBef>
                <a:spcPts val="360"/>
              </a:spcBef>
              <a:spcAft>
                <a:spcPts val="0"/>
              </a:spcAft>
              <a:buClr>
                <a:schemeClr val="dk1"/>
              </a:buClr>
              <a:buSzPts val="1200"/>
              <a:buFont typeface="Franklin Gothic"/>
              <a:buChar char="●"/>
            </a:pPr>
            <a:r>
              <a:rPr lang="en-US"/>
              <a:t>To help students maintain their previously mastered skills, teachers should provide students with opportunities to practice. This can include guided as well as independent practice.</a:t>
            </a:r>
            <a:endParaRPr/>
          </a:p>
          <a:p>
            <a:pPr marL="457200" lvl="0" indent="-304800" algn="l" rtl="0">
              <a:spcBef>
                <a:spcPts val="360"/>
              </a:spcBef>
              <a:spcAft>
                <a:spcPts val="0"/>
              </a:spcAft>
              <a:buClr>
                <a:schemeClr val="dk1"/>
              </a:buClr>
              <a:buSzPts val="1200"/>
              <a:buFont typeface="Franklin Gothic"/>
              <a:buChar char="●"/>
            </a:pPr>
            <a:r>
              <a:rPr lang="en-US"/>
              <a:t>Scaffolded instruction is a process during which a teacher adds instructional supports to enhance a student’s learning and aid in the mastery of a skill, concept, or task.</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a:t>NOT INTERVENTIONS: </a:t>
            </a:r>
            <a:endParaRPr/>
          </a:p>
          <a:p>
            <a:pPr marL="0" lvl="0" indent="0" algn="l" rtl="0">
              <a:spcBef>
                <a:spcPts val="360"/>
              </a:spcBef>
              <a:spcAft>
                <a:spcPts val="0"/>
              </a:spcAft>
              <a:buClr>
                <a:schemeClr val="dk1"/>
              </a:buClr>
              <a:buSzPts val="1400"/>
              <a:buFont typeface="Arial"/>
              <a:buNone/>
            </a:pPr>
            <a:r>
              <a:rPr lang="en-US"/>
              <a:t>Preferential seating</a:t>
            </a:r>
            <a:endParaRPr/>
          </a:p>
          <a:p>
            <a:pPr marL="0" lvl="0" indent="0" algn="l" rtl="0">
              <a:spcBef>
                <a:spcPts val="360"/>
              </a:spcBef>
              <a:spcAft>
                <a:spcPts val="0"/>
              </a:spcAft>
              <a:buClr>
                <a:schemeClr val="dk1"/>
              </a:buClr>
              <a:buSzPts val="1400"/>
              <a:buFont typeface="Arial"/>
              <a:buNone/>
            </a:pPr>
            <a:r>
              <a:rPr lang="en-US"/>
              <a:t>Shortened assignments</a:t>
            </a:r>
            <a:endParaRPr/>
          </a:p>
          <a:p>
            <a:pPr marL="0" lvl="0" indent="0" algn="l" rtl="0">
              <a:spcBef>
                <a:spcPts val="360"/>
              </a:spcBef>
              <a:spcAft>
                <a:spcPts val="0"/>
              </a:spcAft>
              <a:buClr>
                <a:schemeClr val="dk1"/>
              </a:buClr>
              <a:buSzPts val="1400"/>
              <a:buFont typeface="Arial"/>
              <a:buNone/>
            </a:pPr>
            <a:r>
              <a:rPr lang="en-US"/>
              <a:t>Lowered expectations</a:t>
            </a:r>
            <a:endParaRPr/>
          </a:p>
          <a:p>
            <a:pPr marL="0" lvl="0" indent="0" algn="l" rtl="0">
              <a:spcBef>
                <a:spcPts val="360"/>
              </a:spcBef>
              <a:spcAft>
                <a:spcPts val="0"/>
              </a:spcAft>
              <a:buClr>
                <a:schemeClr val="dk1"/>
              </a:buClr>
              <a:buSzPts val="1400"/>
              <a:buFont typeface="Arial"/>
              <a:buNone/>
            </a:pPr>
            <a:r>
              <a:rPr lang="en-US"/>
              <a:t>Parent contacts</a:t>
            </a:r>
            <a:endParaRPr/>
          </a:p>
          <a:p>
            <a:pPr marL="0" lvl="0" indent="0" algn="l" rtl="0">
              <a:spcBef>
                <a:spcPts val="360"/>
              </a:spcBef>
              <a:spcAft>
                <a:spcPts val="0"/>
              </a:spcAft>
              <a:buClr>
                <a:schemeClr val="dk1"/>
              </a:buClr>
              <a:buSzPts val="1400"/>
              <a:buFont typeface="Arial"/>
              <a:buNone/>
            </a:pPr>
            <a:r>
              <a:rPr lang="en-US"/>
              <a:t>Classroom observations</a:t>
            </a:r>
            <a:endParaRPr/>
          </a:p>
          <a:p>
            <a:pPr marL="0" lvl="0" indent="0" algn="l" rtl="0">
              <a:spcBef>
                <a:spcPts val="360"/>
              </a:spcBef>
              <a:spcAft>
                <a:spcPts val="0"/>
              </a:spcAft>
              <a:buClr>
                <a:schemeClr val="dk1"/>
              </a:buClr>
              <a:buSzPts val="1400"/>
              <a:buFont typeface="Arial"/>
              <a:buNone/>
            </a:pPr>
            <a:r>
              <a:rPr lang="en-US"/>
              <a:t>Suspension</a:t>
            </a:r>
            <a:endParaRPr/>
          </a:p>
          <a:p>
            <a:pPr marL="0" lvl="0" indent="0" algn="l" rtl="0">
              <a:spcBef>
                <a:spcPts val="360"/>
              </a:spcBef>
              <a:spcAft>
                <a:spcPts val="0"/>
              </a:spcAft>
              <a:buClr>
                <a:schemeClr val="dk1"/>
              </a:buClr>
              <a:buSzPts val="1400"/>
              <a:buFont typeface="Arial"/>
              <a:buNone/>
            </a:pPr>
            <a:r>
              <a:rPr lang="en-US"/>
              <a:t>Retention</a:t>
            </a:r>
            <a:endParaRPr/>
          </a:p>
          <a:p>
            <a:pPr marL="0" lvl="0" indent="0" algn="l" rtl="0">
              <a:spcBef>
                <a:spcPts val="360"/>
              </a:spcBef>
              <a:spcAft>
                <a:spcPts val="0"/>
              </a:spcAft>
              <a:buClr>
                <a:schemeClr val="dk1"/>
              </a:buClr>
              <a:buSzPts val="1400"/>
              <a:buFont typeface="Arial"/>
              <a:buNone/>
            </a:pPr>
            <a:r>
              <a:rPr lang="en-US"/>
              <a:t>Peer tutoring, unless it’s scientifically based (i.e., PALS – Peer Assisted Learning Strategies -  Reading and Math)</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a:t>Interventions are not modifications or accommodations to the existing curriculum.</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56" name="Google Shape;556;g8cf8bf5f6e_1_12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8cf8bf5f6e_1_12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7" name="Google Shape;577;g8cf8bf5f6e_1_122: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i="1">
                <a:solidFill>
                  <a:srgbClr val="000000"/>
                </a:solidFill>
              </a:rPr>
              <a:t>T</a:t>
            </a:r>
            <a:r>
              <a:rPr lang="en-US" i="1"/>
              <a:t>rainer Notes:  Ask participants: How many of you included implementat</a:t>
            </a:r>
            <a:r>
              <a:rPr lang="en-US"/>
              <a:t>ion of high leverage practices in the third column for quality of delivery? </a:t>
            </a:r>
            <a:r>
              <a:rPr lang="en-US" i="1"/>
              <a:t>Encourage participants to include this if they have not done so.</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a:t>As the previous slide showed, </a:t>
            </a:r>
            <a:r>
              <a:rPr lang="en-US" b="1"/>
              <a:t>quality of delivery </a:t>
            </a:r>
            <a:r>
              <a:rPr lang="en-US"/>
              <a:t>is important in implementing interventions with fidelity. In Module 6, you were introduced to high leverage practices. High-leverage practices are the basic fundamentals of good teaching. When used consistently, they are critical to helping students learn important content efficiently and effectively. Module 6 introduced high-leverage practices in the context of delivering high quality Tier I instruction. However, high-leverage practices are used across subject areas, grade levels, and contexts. Similar to Tier I, Tier II interventions – teacher created or published -- are delivered using high leverage practices.</a:t>
            </a:r>
            <a:endParaRPr/>
          </a:p>
          <a:p>
            <a:pPr marL="0" lvl="0" indent="0" algn="l" rtl="0">
              <a:lnSpc>
                <a:spcPct val="115000"/>
              </a:lnSpc>
              <a:spcBef>
                <a:spcPts val="0"/>
              </a:spcBef>
              <a:spcAft>
                <a:spcPts val="0"/>
              </a:spcAft>
              <a:buClr>
                <a:schemeClr val="dk1"/>
              </a:buClr>
              <a:buSzPts val="14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See the link for a full list of HLPs: </a:t>
            </a:r>
            <a:r>
              <a:rPr lang="en-US" i="1" u="sng">
                <a:solidFill>
                  <a:schemeClr val="hlink"/>
                </a:solidFill>
                <a:hlinkClick r:id="rId3"/>
              </a:rPr>
              <a:t>http://www.teachingworks.org/work-of-teaching/high-leverage-practices</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78" name="Google Shape;578;g8cf8bf5f6e_1_122: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cf8bf5f6e_1_116: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7" name="Google Shape;587;g8cf8bf5f6e_1_116: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i="1"/>
              <a:t>Trainer Notes: If needed, refer participants back to the Participant Workbook, Activity 3: Five Elements of Fidelity.  Provide teams 1-3 minutes to complete the chart.</a:t>
            </a:r>
            <a:endParaRPr/>
          </a:p>
          <a:p>
            <a:pPr marL="0" lvl="0" indent="0" algn="l" rtl="0">
              <a:lnSpc>
                <a:spcPct val="115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588" name="Google Shape;588;g8cf8bf5f6e_1_116: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d23cd4a65_0_24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g7d23cd4a65_0_24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a:p>
        </p:txBody>
      </p:sp>
      <p:sp>
        <p:nvSpPr>
          <p:cNvPr id="274" name="Google Shape;274;g7d23cd4a65_0_24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8cf8bf5f6e_1_104: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5" name="Google Shape;605;g8cf8bf5f6e_1_104: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solidFill>
                  <a:srgbClr val="333333"/>
                </a:solidFill>
                <a:highlight>
                  <a:schemeClr val="lt1"/>
                </a:highlight>
              </a:rPr>
              <a:t>The Effective Coaching of Teachers: Fidelity Tool worksheet and rubric can be used to collect and score information about the fidelity of coaching.  The collected information can be used by coaches and other educators to continuously improve upon how coaching occurs.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606" name="Google Shape;606;g8cf8bf5f6e_1_104: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8cf8bf5f6e_1_11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5" name="Google Shape;625;g8cf8bf5f6e_1_11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400"/>
              <a:buFont typeface="Arial"/>
              <a:buNone/>
            </a:pPr>
            <a:r>
              <a:rPr lang="en-US"/>
              <a:t>There are many examples of fidelity tools that teams could consider.  This resource is from the RTI Action Network.  There are several protocols on this website.</a:t>
            </a:r>
            <a:endParaRPr u="sng"/>
          </a:p>
          <a:p>
            <a:pPr marL="0" lvl="0" indent="0" algn="l" rtl="0">
              <a:lnSpc>
                <a:spcPct val="115000"/>
              </a:lnSpc>
              <a:spcBef>
                <a:spcPts val="0"/>
              </a:spcBef>
              <a:spcAft>
                <a:spcPts val="0"/>
              </a:spcAft>
              <a:buClr>
                <a:schemeClr val="dk1"/>
              </a:buClr>
              <a:buSzPts val="1100"/>
              <a:buFont typeface="Arial"/>
              <a:buNone/>
            </a:pPr>
            <a:r>
              <a:rPr lang="en-US" u="sng"/>
              <a:t>http://www.rtinetwork.org/getstarted/evaluate/treatment-integrity-protocols</a:t>
            </a:r>
            <a:endParaRPr u="sng"/>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626" name="Google Shape;626;g8cf8bf5f6e_1_11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8cf8bf5f6e_1_9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4" name="Google Shape;634;g8cf8bf5f6e_1_9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latin typeface="Arial"/>
                <a:ea typeface="Arial"/>
                <a:cs typeface="Arial"/>
                <a:sym typeface="Arial"/>
              </a:rPr>
              <a:t>Trainer Notes: Encourage participants to share out about processes and procedures they use to ensure fidelity of implementation. For additional ideas in advance of the presentation, please see </a:t>
            </a:r>
            <a:r>
              <a:rPr lang="en-US" i="1" u="sng">
                <a:latin typeface="Arial"/>
                <a:ea typeface="Arial"/>
                <a:cs typeface="Arial"/>
                <a:sym typeface="Arial"/>
              </a:rPr>
              <a:t>http://www.rtinetwork.org/getstarted/evaluate/treatment-integrity-protocols</a:t>
            </a:r>
            <a:endParaRPr i="1" u="sng">
              <a:latin typeface="Arial"/>
              <a:ea typeface="Arial"/>
              <a:cs typeface="Arial"/>
              <a:sym typeface="Arial"/>
            </a:endParaRPr>
          </a:p>
          <a:p>
            <a:pPr marL="0" lvl="0" indent="0" algn="l" rtl="0">
              <a:lnSpc>
                <a:spcPct val="115000"/>
              </a:lnSpc>
              <a:spcBef>
                <a:spcPts val="0"/>
              </a:spcBef>
              <a:spcAft>
                <a:spcPts val="0"/>
              </a:spcAft>
              <a:buClr>
                <a:schemeClr val="dk1"/>
              </a:buClr>
              <a:buSzPts val="1400"/>
              <a:buFont typeface="Arial"/>
              <a:buNone/>
            </a:pPr>
            <a:endParaRPr i="1">
              <a:latin typeface="Arial"/>
              <a:ea typeface="Arial"/>
              <a:cs typeface="Arial"/>
              <a:sym typeface="Arial"/>
            </a:endParaRPr>
          </a:p>
          <a:p>
            <a:pPr marL="0" lvl="0" indent="0" algn="l" rtl="0">
              <a:lnSpc>
                <a:spcPct val="115000"/>
              </a:lnSpc>
              <a:spcBef>
                <a:spcPts val="0"/>
              </a:spcBef>
              <a:spcAft>
                <a:spcPts val="0"/>
              </a:spcAft>
              <a:buClr>
                <a:schemeClr val="dk1"/>
              </a:buClr>
              <a:buSzPts val="1400"/>
              <a:buFont typeface="Arial"/>
              <a:buNone/>
            </a:pPr>
            <a:r>
              <a:rPr lang="en-US" i="1">
                <a:latin typeface="Arial"/>
                <a:ea typeface="Arial"/>
                <a:cs typeface="Arial"/>
                <a:sym typeface="Arial"/>
              </a:rPr>
              <a:t>Clipart retrieved from: https://asd-hs.wikispaces.com/Building+Bridges+-+Dialogue?responseToken=92057fc1c5c7084f653b6d486d0ecdc3; Creative Commons license</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635" name="Google Shape;635;g8cf8bf5f6e_1_9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7d23cd4a65_0_259: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4" name="Google Shape;644;g7d23cd4a65_0_259: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360"/>
              </a:spcBef>
              <a:spcAft>
                <a:spcPts val="0"/>
              </a:spcAft>
              <a:buSzPts val="1400"/>
              <a:buNone/>
            </a:pPr>
            <a:endParaRPr/>
          </a:p>
        </p:txBody>
      </p:sp>
      <p:sp>
        <p:nvSpPr>
          <p:cNvPr id="645" name="Google Shape;645;g7d23cd4a65_0_259: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cf8bf5f6e_1_9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3" name="Google Shape;653;g8cf8bf5f6e_1_92: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First best practice is to match the intervention to student need. Use screening tests to determine a general pattern of difficulty, then use diagnostic tests to determine specific needs.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Diagnostic assessments … provide detailed information useful in planning instruction. These tests may involve multiple dimensions, possibly represented by subtests or by a variety of tasks a student is asked to perform (McKenna &amp; Stahl, 2008).</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654" name="Google Shape;654;g8cf8bf5f6e_1_92: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cf8bf5f6e_1_43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5" name="Google Shape;675;g8cf8bf5f6e_1_432: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Not all students need all of the same assessments, particularly with diagnostics.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676" name="Google Shape;676;g8cf8bf5f6e_1_432: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cf8bf5f6e_1_25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2" name="Google Shape;702;g8cf8bf5f6e_1_25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It is possible that some students may have learning gaps so severe that the Student Intervention Team will recommend Tier 3 interventions without first trying Tier 2 support. Districts need to independently establish specific criteria for which students will be served at each tier. </a:t>
            </a:r>
            <a:endParaRPr/>
          </a:p>
          <a:p>
            <a:pPr marL="0" lvl="0" indent="0" algn="l" rtl="0">
              <a:spcBef>
                <a:spcPts val="36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400"/>
              <a:buFont typeface="Arial"/>
              <a:buNone/>
            </a:pPr>
            <a:r>
              <a:rPr lang="en-US">
                <a:latin typeface="Arial"/>
                <a:ea typeface="Arial"/>
                <a:cs typeface="Arial"/>
                <a:sym typeface="Arial"/>
              </a:rPr>
              <a:t>It is acceptable for students to spend lengthy time in Tier 2, as long as they are making progress – no set amount of time.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703" name="Google Shape;703;g8cf8bf5f6e_1_25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8cf8bf5f6e_1_37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9" name="Google Shape;719;g8cf8bf5f6e_1_37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100"/>
              <a:buFont typeface="Arial"/>
              <a:buNone/>
            </a:pPr>
            <a:r>
              <a:rPr lang="en-US" i="1"/>
              <a:t>Trainer Notes: Review the steps. For more information about the problem solving process, encourage participants to review Module 8 Data-Based Decision Making</a:t>
            </a:r>
            <a:endParaRPr i="1"/>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Judy Elliott (2016) describes the problem-solving process in RTI as having four simple steps:</a:t>
            </a:r>
            <a:endParaRPr/>
          </a:p>
          <a:p>
            <a:pPr marL="457200" lvl="0" indent="-304800" algn="l" rtl="0">
              <a:spcBef>
                <a:spcPts val="500"/>
              </a:spcBef>
              <a:spcAft>
                <a:spcPts val="0"/>
              </a:spcAft>
              <a:buClr>
                <a:schemeClr val="dk1"/>
              </a:buClr>
              <a:buSzPts val="1200"/>
              <a:buFont typeface="Franklin Gothic"/>
              <a:buAutoNum type="arabicPeriod"/>
            </a:pPr>
            <a:r>
              <a:rPr lang="en-US"/>
              <a:t>Define the problem: Determine the goal. What is the difference between the expectation and what is actually occurring in terms of student performance? </a:t>
            </a:r>
            <a:endParaRPr/>
          </a:p>
          <a:p>
            <a:pPr marL="457200" lvl="0" indent="-304800" algn="l" rtl="0">
              <a:spcBef>
                <a:spcPts val="500"/>
              </a:spcBef>
              <a:spcAft>
                <a:spcPts val="0"/>
              </a:spcAft>
              <a:buClr>
                <a:schemeClr val="dk1"/>
              </a:buClr>
              <a:buSzPts val="1200"/>
              <a:buFont typeface="Franklin Gothic"/>
              <a:buAutoNum type="arabicPeriod"/>
            </a:pPr>
            <a:r>
              <a:rPr lang="en-US"/>
              <a:t>Analyze the problem: Why is it occurring? Hypothesize possible root causes of why the problem is occurring. Carefully analyze additional data to support or refute each hypothesis. Use additional data to validate whether your hypothesis is true.</a:t>
            </a:r>
            <a:endParaRPr/>
          </a:p>
          <a:p>
            <a:pPr marL="457200" lvl="0" indent="-304800" algn="l" rtl="0">
              <a:spcBef>
                <a:spcPts val="500"/>
              </a:spcBef>
              <a:spcAft>
                <a:spcPts val="0"/>
              </a:spcAft>
              <a:buClr>
                <a:schemeClr val="dk1"/>
              </a:buClr>
              <a:buSzPts val="1200"/>
              <a:buFont typeface="Franklin Gothic"/>
              <a:buAutoNum type="arabicPeriod"/>
            </a:pPr>
            <a:r>
              <a:rPr lang="en-US"/>
              <a:t>Implement the plan: Determine what can be done to solve the problem. The team may want to brainstorm and select the intervention(s) or strategies that could be put in place to address the problem.</a:t>
            </a:r>
            <a:endParaRPr/>
          </a:p>
          <a:p>
            <a:pPr marL="457200" lvl="0" indent="-304800" algn="l" rtl="0">
              <a:spcBef>
                <a:spcPts val="500"/>
              </a:spcBef>
              <a:spcAft>
                <a:spcPts val="0"/>
              </a:spcAft>
              <a:buClr>
                <a:schemeClr val="dk1"/>
              </a:buClr>
              <a:buSzPts val="1200"/>
              <a:buFont typeface="Franklin Gothic"/>
              <a:buAutoNum type="arabicPeriod"/>
            </a:pPr>
            <a:r>
              <a:rPr lang="en-US"/>
              <a:t>Finally, evaluate the plan to determine if it worked or if further assessment or changes are needed. Collect and use schoolwide, small-group, and individual student data to determine if the plan is working to address the problem identified. Progress monitor and modify, if necessary. Evaluate the response: good, questionable, or poor.</a:t>
            </a:r>
            <a:endParaRPr/>
          </a:p>
          <a:p>
            <a:pPr marL="0" lvl="0" indent="0" algn="l" rtl="0">
              <a:spcBef>
                <a:spcPts val="500"/>
              </a:spcBef>
              <a:spcAft>
                <a:spcPts val="0"/>
              </a:spcAft>
              <a:buClr>
                <a:schemeClr val="dk1"/>
              </a:buClr>
              <a:buSzPts val="1400"/>
              <a:buFont typeface="Arial"/>
              <a:buNone/>
            </a:pPr>
            <a:r>
              <a:rPr lang="en-US"/>
              <a:t>Image taken from Elliott, 2016 Arkansas Special Education Module presentation</a:t>
            </a:r>
            <a:endParaRPr/>
          </a:p>
          <a:p>
            <a:pPr marL="0" lvl="0" indent="0" algn="l" rtl="0">
              <a:lnSpc>
                <a:spcPct val="100000"/>
              </a:lnSpc>
              <a:spcBef>
                <a:spcPts val="500"/>
              </a:spcBef>
              <a:spcAft>
                <a:spcPts val="0"/>
              </a:spcAft>
              <a:buClr>
                <a:schemeClr val="dk1"/>
              </a:buClr>
              <a:buSzPts val="1100"/>
              <a:buFont typeface="Arial"/>
              <a:buNone/>
            </a:pPr>
            <a:endParaRPr/>
          </a:p>
        </p:txBody>
      </p:sp>
      <p:sp>
        <p:nvSpPr>
          <p:cNvPr id="720" name="Google Shape;720;g8cf8bf5f6e_1_37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cf8bf5f6e_1_24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0" name="Google Shape;730;g8cf8bf5f6e_1_24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Let’s apply the problem-solving process to Jane, who is struggling in reading.</a:t>
            </a:r>
            <a:endParaRPr/>
          </a:p>
          <a:p>
            <a:pPr marL="0" lvl="0" indent="0" algn="l" rtl="0">
              <a:lnSpc>
                <a:spcPct val="115000"/>
              </a:lnSpc>
              <a:spcBef>
                <a:spcPts val="0"/>
              </a:spcBef>
              <a:spcAft>
                <a:spcPts val="0"/>
              </a:spcAft>
              <a:buClr>
                <a:schemeClr val="dk1"/>
              </a:buClr>
              <a:buSzPts val="1400"/>
              <a:buFont typeface="Arial"/>
              <a:buNone/>
            </a:pPr>
            <a:r>
              <a:rPr lang="en-US" i="1">
                <a:latin typeface="Arial"/>
                <a:ea typeface="Arial"/>
                <a:cs typeface="Arial"/>
                <a:sym typeface="Arial"/>
              </a:rPr>
              <a:t>Read the slide.</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731" name="Google Shape;731;g8cf8bf5f6e_1_24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8cf8bf5f6e_1_241: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0" name="Google Shape;740;g8cf8bf5f6e_1_241: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Jane’s teacher made sure to implement the program with fidelity by following key components of the intervention (</a:t>
            </a:r>
            <a:r>
              <a:rPr lang="en-US" i="1"/>
              <a:t>review slide</a:t>
            </a:r>
            <a:r>
              <a:rPr lang="en-US"/>
              <a:t>).</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741" name="Google Shape;741;g8cf8bf5f6e_1_241: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cf8bf5f6e_0_699: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g8cf8bf5f6e_0_699: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At Tier II, supplemental intervention includes evidence-based intervention(s) of moderate intensity that address the learning challenges of most at-risk students.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Evidence-based means the programs or strategies have a research bank of support behind them – programs have been rigorously validated to show that they have a positive effect on student outcomes in the areas in which it was studied (e.g. fluency, comprehension, etc.).</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Tier II typically occurs in a general education classroom or another general education location within the school. Supplemental instruction is provided in addition to the core curriculum, students should not miss general education instruction. Supplemental intervention relies entirely on adult-led small-group instruction rather than whole-class instruction and involves instruction where the group size is optimal for the age and needs of the students.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283" name="Google Shape;283;g8cf8bf5f6e_0_699: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8cf8bf5f6e_1_235: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9" name="Google Shape;749;g8cf8bf5f6e_1_235: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a:t>This graph shows Jane’s reading progress monitoring data using Passage Reading Fluency, with scores in correct words read per minute. The first three scores, before the first vertical line, show her baseline reading assessments. The X on this line shows her average baseline score. This score is connected with her target score, the X on the far right, to form the goal line. The second set of scores was collected during Jane’s time in the Tier II reading intervention. You can see that all of these scores are below the goal line, suggesting that Jane is not responding to the Tier II intervention as expected. </a:t>
            </a:r>
            <a:endParaRPr/>
          </a:p>
          <a:p>
            <a:pPr marL="0" lvl="0" indent="0" algn="l" rtl="0">
              <a:spcBef>
                <a:spcPts val="360"/>
              </a:spcBef>
              <a:spcAft>
                <a:spcPts val="0"/>
              </a:spcAft>
              <a:buClr>
                <a:schemeClr val="dk1"/>
              </a:buClr>
              <a:buSzPts val="1100"/>
              <a:buFont typeface="Arial"/>
              <a:buNone/>
            </a:pPr>
            <a:endParaRPr/>
          </a:p>
        </p:txBody>
      </p:sp>
      <p:sp>
        <p:nvSpPr>
          <p:cNvPr id="750" name="Google Shape;750;g8cf8bf5f6e_1_235: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8cf8bf5f6e_1_39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8" name="Google Shape;758;g8cf8bf5f6e_1_39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100"/>
              <a:buFont typeface="Arial"/>
              <a:buNone/>
            </a:pPr>
            <a:r>
              <a:rPr lang="en-US"/>
              <a:t>Trainer Notes: Refer participants to Participant Workbook, Activity 4: Evaluating Response to Tier 2 Intervention.  This activity includes Step 4 of the Arkansas Problem Solving Worksheet.</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With your partner/team, evaluate the effectiveness of the intervention and record your decision in Step 4 of the problem solving process handout.</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i="1"/>
              <a:t>Trainer Notes: Provide partners 3-5 minutes to identify whether they believe the response was positive, questionable, or poor and then identify next steps and evidence to support their decision. Briefly discuss participant responses.</a:t>
            </a:r>
            <a:endParaRPr i="1"/>
          </a:p>
          <a:p>
            <a:pPr marL="0" lvl="0" indent="0" algn="l" rtl="0">
              <a:spcBef>
                <a:spcPts val="360"/>
              </a:spcBef>
              <a:spcAft>
                <a:spcPts val="0"/>
              </a:spcAft>
              <a:buClr>
                <a:schemeClr val="dk1"/>
              </a:buClr>
              <a:buSzPts val="1100"/>
              <a:buFont typeface="Arial"/>
              <a:buNone/>
            </a:pPr>
            <a:endParaRPr i="1"/>
          </a:p>
          <a:p>
            <a:pPr marL="0" lvl="0" indent="0" algn="l" rtl="0">
              <a:spcBef>
                <a:spcPts val="360"/>
              </a:spcBef>
              <a:spcAft>
                <a:spcPts val="0"/>
              </a:spcAft>
              <a:buClr>
                <a:schemeClr val="dk1"/>
              </a:buClr>
              <a:buSzPts val="1100"/>
              <a:buFont typeface="Arial"/>
              <a:buNone/>
            </a:pPr>
            <a:r>
              <a:rPr lang="en-US" i="1"/>
              <a:t>Note: Jane is making progress but the progress is not adequate for her to reach her goal. Teams should be looking to change the intervention in some way. One recommendation would be to increase the frequency since it is working but not as quickly as expected. </a:t>
            </a:r>
            <a:endParaRPr i="1"/>
          </a:p>
          <a:p>
            <a:pPr marL="0" lvl="0" indent="0" algn="l" rtl="0">
              <a:spcBef>
                <a:spcPts val="360"/>
              </a:spcBef>
              <a:spcAft>
                <a:spcPts val="0"/>
              </a:spcAft>
              <a:buClr>
                <a:schemeClr val="dk1"/>
              </a:buClr>
              <a:buSzPts val="1100"/>
              <a:buFont typeface="Arial"/>
              <a:buNone/>
            </a:pPr>
            <a:endParaRPr i="1"/>
          </a:p>
        </p:txBody>
      </p:sp>
      <p:sp>
        <p:nvSpPr>
          <p:cNvPr id="759" name="Google Shape;759;g8cf8bf5f6e_1_39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8cf8bf5f6e_1_229: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2" name="Google Shape;772;g8cf8bf5f6e_1_229: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100"/>
              <a:buFont typeface="Arial"/>
              <a:buNone/>
            </a:pPr>
            <a:r>
              <a:rPr lang="en-US"/>
              <a:t>The team determined that while Jane was making progress, it was not sufficient to meet the goal. Jane’s teacher confirmed that each component of the program was delivered with fidelity (review dimensions of intervention and progress monitoring plan as needed). After reviewing the data, the team determined that the intervention is having positive effects but does not seem to be intensive enough at Tier II. They decided to increase the frequency of the intervention but not change the intervention. The team will indicate the change in the progress monitoring.</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i="1"/>
              <a:t>Note: The increase in frequency does not necessarily change the intervention from Tier II to Tier III. Tier III adaptations and intensification are reserved for students who have persistent and significant learning needs. The difference between Tier II and III will be discussed in more detail in Module 10.</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773" name="Google Shape;773;g8cf8bf5f6e_1_229: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8cf8bf5f6e_1_22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3" name="Google Shape;783;g8cf8bf5f6e_1_22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100"/>
              <a:buFont typeface="Arial"/>
              <a:buNone/>
            </a:pPr>
            <a:r>
              <a:rPr lang="en-US"/>
              <a:t>After the change in the intervention (indicated by the red dashed line), the team continued to monitor using the procedures outlined in the progress monitoring plan. What was the impact of the new Tier II intervention: positive, questionable, or poor? What next steps should the team take given these data?</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i="1"/>
              <a:t>Trainer Notes: Provide partners/teams 2-3 minutes to discuss the impact of the change in the Tier II intervention.</a:t>
            </a:r>
            <a:endParaRPr i="1"/>
          </a:p>
          <a:p>
            <a:pPr marL="0" lvl="0" indent="0" algn="l" rtl="0">
              <a:spcBef>
                <a:spcPts val="360"/>
              </a:spcBef>
              <a:spcAft>
                <a:spcPts val="0"/>
              </a:spcAft>
              <a:buClr>
                <a:schemeClr val="dk1"/>
              </a:buClr>
              <a:buSzPts val="1400"/>
              <a:buFont typeface="Arial"/>
              <a:buNone/>
            </a:pPr>
            <a:r>
              <a:rPr lang="en-US" i="1"/>
              <a:t>This graph shows Jane’s reading progress monitoring data using Passage Reading Fluency. The first three scores, before the first vertical line, show her baseline reading assessments. The X on this line shows her average baseline score. The X on the far right represents her goal and helps form the goal line. The second set of scores was collected during Jane’s time in the Tier II reading intervention.  The third set, after the red line were collected after the additional time was added. The data suggest that Jane is responding to the Tier II intervention with additional sessions. </a:t>
            </a:r>
            <a:endParaRPr i="1"/>
          </a:p>
        </p:txBody>
      </p:sp>
      <p:sp>
        <p:nvSpPr>
          <p:cNvPr id="784" name="Google Shape;784;g8cf8bf5f6e_1_22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7d23cd4a65_0_30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2" name="Google Shape;792;g7d23cd4a65_0_30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360"/>
              </a:spcBef>
              <a:spcAft>
                <a:spcPts val="0"/>
              </a:spcAft>
              <a:buSzPts val="1400"/>
              <a:buNone/>
            </a:pPr>
            <a:endParaRPr/>
          </a:p>
        </p:txBody>
      </p:sp>
      <p:sp>
        <p:nvSpPr>
          <p:cNvPr id="793" name="Google Shape;793;g7d23cd4a65_0_30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cf8bf5f6e_1_21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9" name="Google Shape;799;g8cf8bf5f6e_1_21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Progress monitoring data and diagnostic assessments are important to developing a data-driven Tier 2 system. These tools can be used for the following</a:t>
            </a:r>
            <a:r>
              <a:rPr lang="en-US" i="1"/>
              <a:t>…Read the Slide.</a:t>
            </a:r>
            <a:r>
              <a:rPr lang="en-US"/>
              <a:t> Let’s look at how these data inform decisions at the Tier 2 level.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00" name="Google Shape;800;g8cf8bf5f6e_1_21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8cf8bf5f6e_1_211: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8" name="Google Shape;808;g8cf8bf5f6e_1_211: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Progress monitoring data can help answer these questions. </a:t>
            </a:r>
            <a:endParaRPr/>
          </a:p>
          <a:p>
            <a:pPr marL="685867" lvl="1" indent="-234433" algn="l" rtl="0">
              <a:spcBef>
                <a:spcPts val="330"/>
              </a:spcBef>
              <a:spcAft>
                <a:spcPts val="0"/>
              </a:spcAft>
              <a:buClr>
                <a:schemeClr val="dk1"/>
              </a:buClr>
              <a:buSzPts val="1200"/>
              <a:buFont typeface="Franklin Gothic"/>
              <a:buAutoNum type="arabicPeriod"/>
            </a:pPr>
            <a:r>
              <a:rPr lang="en-US"/>
              <a:t>Are students making progress at an acceptable rate? It is not enough to make progress. The progress must be meaningful and sufficient to close the gap between the student’s progress and that of his/her peers.</a:t>
            </a:r>
            <a:endParaRPr/>
          </a:p>
          <a:p>
            <a:pPr marL="685867" lvl="1" indent="-234433" algn="l" rtl="0">
              <a:spcBef>
                <a:spcPts val="330"/>
              </a:spcBef>
              <a:spcAft>
                <a:spcPts val="0"/>
              </a:spcAft>
              <a:buClr>
                <a:schemeClr val="dk1"/>
              </a:buClr>
              <a:buSzPts val="1200"/>
              <a:buFont typeface="Franklin Gothic"/>
              <a:buAutoNum type="arabicPeriod"/>
            </a:pPr>
            <a:r>
              <a:rPr lang="en-US"/>
              <a:t>Are students meeting short-term goals, which will help them reach their long-term goals?</a:t>
            </a:r>
            <a:endParaRPr/>
          </a:p>
          <a:p>
            <a:pPr marL="685867" lvl="1" indent="-234433" algn="l" rtl="0">
              <a:spcBef>
                <a:spcPts val="330"/>
              </a:spcBef>
              <a:spcAft>
                <a:spcPts val="0"/>
              </a:spcAft>
              <a:buClr>
                <a:schemeClr val="dk1"/>
              </a:buClr>
              <a:buSzPts val="1200"/>
              <a:buFont typeface="Franklin Gothic"/>
              <a:buAutoNum type="arabicPeriod"/>
            </a:pPr>
            <a:r>
              <a:rPr lang="en-US"/>
              <a:t>Does the instruction need to be adjusted or changed? Using pre-established data decision rules, progress monitoring allows you to determine if the instruction is working for the student and evaluate the effectiveness of changes.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09" name="Google Shape;809;g8cf8bf5f6e_1_211: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8cf8bf5f6e_1_205: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7" name="Google Shape;817;g8cf8bf5f6e_1_205: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As a review, there are three types of assessments that can be used to collect data regarding a student’s present levels of performance: diagnostic, formative, and summative.</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i="1"/>
              <a:t>Read the slide: </a:t>
            </a:r>
            <a:r>
              <a:rPr lang="en-US"/>
              <a:t>It is important to understand the differences between formative and summative assessments for the purposes of instruction. Formative assessments occur during learning; summative assessments occur after learning. </a:t>
            </a:r>
            <a:endParaRPr/>
          </a:p>
          <a:p>
            <a:pPr marL="0" lvl="0" indent="0" algn="l" rtl="0">
              <a:spcBef>
                <a:spcPts val="360"/>
              </a:spcBef>
              <a:spcAft>
                <a:spcPts val="0"/>
              </a:spcAft>
              <a:buClr>
                <a:schemeClr val="dk1"/>
              </a:buClr>
              <a:buSzPts val="1400"/>
              <a:buFont typeface="Arial"/>
              <a:buNone/>
            </a:pPr>
            <a:endParaRPr u="sng"/>
          </a:p>
          <a:p>
            <a:pPr marL="0" lvl="0" indent="0" algn="l" rtl="0">
              <a:spcBef>
                <a:spcPts val="360"/>
              </a:spcBef>
              <a:spcAft>
                <a:spcPts val="0"/>
              </a:spcAft>
              <a:buClr>
                <a:schemeClr val="dk1"/>
              </a:buClr>
              <a:buSzPts val="1400"/>
              <a:buFont typeface="Arial"/>
              <a:buNone/>
            </a:pPr>
            <a:r>
              <a:rPr lang="en-US" i="1"/>
              <a:t>Reference</a:t>
            </a:r>
            <a:endParaRPr/>
          </a:p>
          <a:p>
            <a:pPr marL="0" lvl="0" indent="0" algn="l" rtl="0">
              <a:spcBef>
                <a:spcPts val="360"/>
              </a:spcBef>
              <a:spcAft>
                <a:spcPts val="0"/>
              </a:spcAft>
              <a:buClr>
                <a:schemeClr val="dk1"/>
              </a:buClr>
              <a:buSzPts val="1400"/>
              <a:buFont typeface="Arial"/>
              <a:buNone/>
            </a:pPr>
            <a:r>
              <a:rPr lang="en-US">
                <a:latin typeface="Calibri"/>
                <a:ea typeface="Calibri"/>
                <a:cs typeface="Calibri"/>
                <a:sym typeface="Calibri"/>
              </a:rPr>
              <a:t>Center on Response to Intervention at American Institutes for Research. (2012). </a:t>
            </a:r>
            <a:r>
              <a:rPr lang="en-US" i="1">
                <a:latin typeface="Calibri"/>
                <a:ea typeface="Calibri"/>
                <a:cs typeface="Calibri"/>
                <a:sym typeface="Calibri"/>
              </a:rPr>
              <a:t>RTI implementer series module 2: Progress monitoring. </a:t>
            </a:r>
            <a:r>
              <a:rPr lang="en-US">
                <a:latin typeface="Calibri"/>
                <a:ea typeface="Calibri"/>
                <a:cs typeface="Calibri"/>
                <a:sym typeface="Calibri"/>
              </a:rPr>
              <a:t>Washington, DC: US Department of Education, Office of Special Education Programs, Center on Response to Intervention at American Institutes for Research. Retrieved from </a:t>
            </a:r>
            <a:r>
              <a:rPr lang="en-US" u="sng">
                <a:solidFill>
                  <a:schemeClr val="hlink"/>
                </a:solidFill>
                <a:latin typeface="Calibri"/>
                <a:ea typeface="Calibri"/>
                <a:cs typeface="Calibri"/>
                <a:sym typeface="Calibri"/>
                <a:hlinkClick r:id="rId3"/>
              </a:rPr>
              <a:t>http://www.rti4success.org/resource/rti-implementer-series-module-2-progress-monitoring</a:t>
            </a:r>
            <a:r>
              <a:rPr lang="en-US" u="sng">
                <a:latin typeface="Calibri"/>
                <a:ea typeface="Calibri"/>
                <a:cs typeface="Calibri"/>
                <a:sym typeface="Calibri"/>
              </a:rPr>
              <a:t>.</a:t>
            </a:r>
            <a:endParaRPr/>
          </a:p>
          <a:p>
            <a:pPr marL="0" lvl="0" indent="0" algn="l" rtl="0">
              <a:spcBef>
                <a:spcPts val="360"/>
              </a:spcBef>
              <a:spcAft>
                <a:spcPts val="0"/>
              </a:spcAft>
              <a:buClr>
                <a:schemeClr val="dk1"/>
              </a:buClr>
              <a:buSzPts val="1400"/>
              <a:buFont typeface="Arial"/>
              <a:buNone/>
            </a:pPr>
            <a:endParaRPr/>
          </a:p>
          <a:p>
            <a:pPr marL="0" lvl="0" indent="0" algn="l" rtl="0">
              <a:spcBef>
                <a:spcPts val="330"/>
              </a:spcBef>
              <a:spcAft>
                <a:spcPts val="0"/>
              </a:spcAft>
              <a:buClr>
                <a:schemeClr val="dk1"/>
              </a:buClr>
              <a:buSzPts val="1400"/>
              <a:buFont typeface="Arial"/>
              <a:buNone/>
            </a:pPr>
            <a:endParaRPr sz="1100"/>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18" name="Google Shape;818;g8cf8bf5f6e_1_205: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8cf8bf5f6e_1_199: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8" name="Google Shape;828;g8cf8bf5f6e_1_199: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1400"/>
              <a:buFont typeface="Arial"/>
              <a:buNone/>
            </a:pPr>
            <a:r>
              <a:rPr lang="en-US"/>
              <a:t>Using the trend-line analysis approach, lets determine responsiveness to intervention. As you can see by the data, the trend-line is steeper than the goal-line, or the student is showing increasing scores; therefore, the student’s end-of-year goal needs to be adjusted to provide more of a challenge.</a:t>
            </a:r>
            <a:endParaRPr>
              <a:solidFill>
                <a:srgbClr val="000000"/>
              </a:solidFill>
            </a:endParaRPr>
          </a:p>
        </p:txBody>
      </p:sp>
      <p:sp>
        <p:nvSpPr>
          <p:cNvPr id="829" name="Google Shape;829;g8cf8bf5f6e_1_199: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cf8bf5f6e_1_32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7" name="Google Shape;847;g8cf8bf5f6e_1_32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400"/>
              <a:buFont typeface="Arial"/>
              <a:buNone/>
            </a:pPr>
            <a:r>
              <a:rPr lang="en-US"/>
              <a:t>Not every student will respond to the same evidence-based intervention. Schools and districts should </a:t>
            </a:r>
            <a:r>
              <a:rPr lang="en-US" b="1"/>
              <a:t>collect data to evaluate whether most students are responding</a:t>
            </a:r>
            <a:r>
              <a:rPr lang="en-US"/>
              <a:t> to Tier II interventions. If most students are not responding, school and district teams must problem solve and identify whether it is an implementation issue (e.g., lack of fidelity, lack of teacher training) or an intervention issue (e.g., does not match student needs) before they can engage in individual problem solving. If only a few students are not responding, teams should do the following - </a:t>
            </a:r>
            <a:r>
              <a:rPr lang="en-US" b="1"/>
              <a:t>ensure implementation fidelity, ensure staff are adequately trained to deliver the interventions, and ensure a match between the intervention outcomes and student needs – before changing or adapting the intervention.</a:t>
            </a: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400"/>
              <a:buFont typeface="Arial"/>
              <a:buNone/>
            </a:pPr>
            <a:r>
              <a:rPr lang="en-US"/>
              <a:t>Changing or adapting the intervention should only be done when implementation and intervention factors have been ruled out.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48" name="Google Shape;848;g8cf8bf5f6e_1_32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cf8bf5f6e_0_71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g8cf8bf5f6e_0_712: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2200"/>
              <a:buFont typeface="Arial"/>
              <a:buNone/>
            </a:pPr>
            <a:r>
              <a:rPr lang="en-US"/>
              <a:t>Differentiated instruction or remediation at Tier 1 </a:t>
            </a:r>
            <a:r>
              <a:rPr lang="en-US" b="1"/>
              <a:t>is</a:t>
            </a:r>
            <a:r>
              <a:rPr lang="en-US"/>
              <a:t> </a:t>
            </a:r>
            <a:r>
              <a:rPr lang="en-US" b="1"/>
              <a:t>not</a:t>
            </a:r>
            <a:r>
              <a:rPr lang="en-US"/>
              <a:t> the same as providing Tier 2 intervention. </a:t>
            </a:r>
            <a:endParaRPr/>
          </a:p>
          <a:p>
            <a:pPr marL="0" lvl="0" indent="0" algn="l" rtl="0">
              <a:spcBef>
                <a:spcPts val="0"/>
              </a:spcBef>
              <a:spcAft>
                <a:spcPts val="0"/>
              </a:spcAft>
              <a:buClr>
                <a:schemeClr val="dk1"/>
              </a:buClr>
              <a:buSzPts val="2200"/>
              <a:buFont typeface="Arial"/>
              <a:buNone/>
            </a:pPr>
            <a:endParaRPr/>
          </a:p>
          <a:p>
            <a:pPr marL="0" lvl="0" indent="0" algn="l" rtl="0">
              <a:spcBef>
                <a:spcPts val="0"/>
              </a:spcBef>
              <a:spcAft>
                <a:spcPts val="0"/>
              </a:spcAft>
              <a:buClr>
                <a:schemeClr val="dk1"/>
              </a:buClr>
              <a:buSzPts val="2200"/>
              <a:buFont typeface="Arial"/>
              <a:buNone/>
            </a:pPr>
            <a:r>
              <a:rPr lang="en-US" i="1"/>
              <a:t>Trainer Notes:  Allow participants a few minutes to review the differences between the Tiers.  </a:t>
            </a:r>
            <a:endParaRPr i="1"/>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293" name="Google Shape;293;g8cf8bf5f6e_0_712: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8cf8bf5f6e_1_32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6" name="Google Shape;856;g8cf8bf5f6e_1_322: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i="1"/>
              <a:t>Trainer Notes: Provide participants with 1-2 minutes to write down at least two key points.  Have participants find a partner to share and discuss ideas.</a:t>
            </a:r>
            <a:endParaRPr i="1"/>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57" name="Google Shape;857;g8cf8bf5f6e_1_322: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8cf8bf5f6e_1_316: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8" name="Google Shape;868;g8cf8bf5f6e_1_316: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400"/>
              <a:buFont typeface="Arial"/>
              <a:buNone/>
            </a:pPr>
            <a:r>
              <a:rPr lang="en-US" i="1"/>
              <a:t>Trainer Notes: Direct participants back to the Participant Workbook and locate Activity 1: Self-Evaluation of Tier 2 System. Encourage participants to think about ways to improve their current Tier 2 system and determine the team’s next steps. </a:t>
            </a: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69" name="Google Shape;869;g8cf8bf5f6e_1_316: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51</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8cf8bf5f6e_1_31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7" name="Google Shape;877;g8cf8bf5f6e_1_31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78" name="Google Shape;878;g8cf8bf5f6e_1_31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8cf8bf5f6e_1_304: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6" name="Google Shape;886;g8cf8bf5f6e_1_304: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87" name="Google Shape;887;g8cf8bf5f6e_1_304: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cf8bf5f6e_1_41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g8cf8bf5f6e_1_41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Clr>
                <a:schemeClr val="dk1"/>
              </a:buClr>
              <a:buSzPts val="2200"/>
              <a:buFont typeface="Arial"/>
              <a:buNone/>
            </a:pPr>
            <a:r>
              <a:rPr lang="en-US"/>
              <a:t>Differentiated instruction or remediation at Tier 1 </a:t>
            </a:r>
            <a:r>
              <a:rPr lang="en-US" b="1"/>
              <a:t>is</a:t>
            </a:r>
            <a:r>
              <a:rPr lang="en-US"/>
              <a:t> </a:t>
            </a:r>
            <a:r>
              <a:rPr lang="en-US" b="1"/>
              <a:t>not</a:t>
            </a:r>
            <a:r>
              <a:rPr lang="en-US"/>
              <a:t> the same as providing Tier 2 intervention. </a:t>
            </a:r>
            <a:endParaRPr/>
          </a:p>
          <a:p>
            <a:pPr marL="0" lvl="0" indent="0" algn="l" rtl="0">
              <a:spcBef>
                <a:spcPts val="0"/>
              </a:spcBef>
              <a:spcAft>
                <a:spcPts val="0"/>
              </a:spcAft>
              <a:buClr>
                <a:schemeClr val="dk1"/>
              </a:buClr>
              <a:buSzPts val="2200"/>
              <a:buFont typeface="Arial"/>
              <a:buNone/>
            </a:pPr>
            <a:endParaRPr i="1"/>
          </a:p>
          <a:p>
            <a:pPr marL="0" lvl="0" indent="0" algn="l" rtl="0">
              <a:spcBef>
                <a:spcPts val="0"/>
              </a:spcBef>
              <a:spcAft>
                <a:spcPts val="0"/>
              </a:spcAft>
              <a:buClr>
                <a:schemeClr val="dk1"/>
              </a:buClr>
              <a:buSzPts val="2200"/>
              <a:buFont typeface="Arial"/>
              <a:buNone/>
            </a:pPr>
            <a:r>
              <a:rPr lang="en-US" i="1"/>
              <a:t>Trainer Notes:  Allow participants a few minutes to review the differences between the Tiers.  </a:t>
            </a:r>
            <a:endParaRPr i="1">
              <a:solidFill>
                <a:srgbClr val="25496F"/>
              </a:solidFill>
            </a:endParaRPr>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03" name="Google Shape;303;g8cf8bf5f6e_1_41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cf8bf5f6e_1_40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g8cf8bf5f6e_1_40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All Tier II interventions are evidence-based in content areas and grade levels where available and support academic and behavior needs.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400"/>
              <a:buFont typeface="Arial"/>
              <a:buNone/>
            </a:pPr>
            <a:r>
              <a:rPr lang="en-US"/>
              <a:t>Tier II complements core instruction; specifically, it is well aligned with core instruction and incorporates foundational skills that support the learning objectives of core academic instruction and supports behavior programs.</a:t>
            </a:r>
            <a:endParaRPr/>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400"/>
              <a:buFont typeface="Arial"/>
              <a:buNone/>
            </a:pPr>
            <a:r>
              <a:rPr lang="en-US"/>
              <a:t>CC Image from Pixabay.com</a:t>
            </a:r>
            <a:endParaRPr/>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14" name="Google Shape;314;g8cf8bf5f6e_1_40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cf8bf5f6e_0_718: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g8cf8bf5f6e_0_718: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third critical feature pertains to the use of instructional characteristics. Specifically, all three of the following conditions are met: (1) interventions are standardized; (2) Tier II level interventions are led by staff trained in the intervention according to developer requirements; and (3) group size and dosage are optimal (according to research) for the age and needs of students.</a:t>
            </a:r>
            <a:endParaRPr/>
          </a:p>
          <a:p>
            <a:pPr marL="0" lvl="0" indent="0" algn="l" rtl="0">
              <a:lnSpc>
                <a:spcPct val="115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fourth critical feature is that Tier II level interventions supplement core instruction. They should be scheduled in addition to Tier I.</a:t>
            </a:r>
            <a:endParaRPr/>
          </a:p>
          <a:p>
            <a:pPr marL="0" lvl="0" indent="0" algn="l" rtl="0">
              <a:lnSpc>
                <a:spcPct val="115000"/>
              </a:lnSpc>
              <a:spcBef>
                <a:spcPts val="0"/>
              </a:spcBef>
              <a:spcAft>
                <a:spcPts val="0"/>
              </a:spcAft>
              <a:buClr>
                <a:schemeClr val="dk1"/>
              </a:buClr>
              <a:buSzPts val="1400"/>
              <a:buFont typeface="Arial"/>
              <a:buNone/>
            </a:pPr>
            <a:endParaRPr i="1"/>
          </a:p>
          <a:p>
            <a:pPr marL="0" lvl="0" indent="0" algn="l" rtl="0">
              <a:lnSpc>
                <a:spcPct val="115000"/>
              </a:lnSpc>
              <a:spcBef>
                <a:spcPts val="0"/>
              </a:spcBef>
              <a:spcAft>
                <a:spcPts val="0"/>
              </a:spcAft>
              <a:buClr>
                <a:schemeClr val="dk1"/>
              </a:buClr>
              <a:buSzPts val="1400"/>
              <a:buFont typeface="Arial"/>
              <a:buNone/>
            </a:pPr>
            <a:r>
              <a:rPr lang="en-US" i="1"/>
              <a:t>Trainer Notes: Invite participants to discuss how they approach scheduling Tier II interventions in addition to Tier I.</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24" name="Google Shape;324;g8cf8bf5f6e_0_718: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cf8bf5f6e_0_69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2" name="Google Shape;332;g8cf8bf5f6e_0_69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360"/>
              </a:spcBef>
              <a:spcAft>
                <a:spcPts val="0"/>
              </a:spcAft>
              <a:buClr>
                <a:schemeClr val="dk1"/>
              </a:buClr>
              <a:buSzPts val="1400"/>
              <a:buFont typeface="Arial"/>
              <a:buNone/>
            </a:pPr>
            <a:r>
              <a:rPr lang="en-US" i="1"/>
              <a:t>Trainer Notes:  Direct participants to the Participant Workbook, Activity 1: Self-Evaluation of Tier 2 System.  Have teams to read the descriptors in each column and determine which best describes their current Tier II system.</a:t>
            </a:r>
            <a:endParaRPr i="1"/>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333" name="Google Shape;333;g8cf8bf5f6e_0_69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BFBFBF"/>
                </a:solidFill>
              </a:defRPr>
            </a:lvl1pPr>
            <a:lvl2pPr marL="914400" lvl="1" indent="-381000" algn="l">
              <a:lnSpc>
                <a:spcPct val="100000"/>
              </a:lnSpc>
              <a:spcBef>
                <a:spcPts val="600"/>
              </a:spcBef>
              <a:spcAft>
                <a:spcPts val="0"/>
              </a:spcAft>
              <a:buSzPts val="2400"/>
              <a:buChar char="•"/>
              <a:defRPr sz="2400">
                <a:solidFill>
                  <a:schemeClr val="lt1"/>
                </a:solidFill>
              </a:defRPr>
            </a:lvl2pPr>
            <a:lvl3pPr marL="1371600" lvl="2" indent="-355600" algn="l">
              <a:lnSpc>
                <a:spcPct val="100000"/>
              </a:lnSpc>
              <a:spcBef>
                <a:spcPts val="600"/>
              </a:spcBef>
              <a:spcAft>
                <a:spcPts val="0"/>
              </a:spcAft>
              <a:buSzPts val="2000"/>
              <a:buChar char="–"/>
              <a:defRPr sz="2000">
                <a:solidFill>
                  <a:schemeClr val="lt1"/>
                </a:solidFill>
              </a:defRPr>
            </a:lvl3pPr>
            <a:lvl4pPr marL="1828800" lvl="3" indent="-304800" algn="l">
              <a:lnSpc>
                <a:spcPct val="100000"/>
              </a:lnSpc>
              <a:spcBef>
                <a:spcPts val="600"/>
              </a:spcBef>
              <a:spcAft>
                <a:spcPts val="0"/>
              </a:spcAft>
              <a:buSzPts val="1200"/>
              <a:buChar char="o"/>
              <a:defRPr sz="1600">
                <a:solidFill>
                  <a:schemeClr val="lt1"/>
                </a:solidFill>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722313" y="3328987"/>
            <a:ext cx="7772400" cy="223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body" idx="1"/>
          </p:nvPr>
        </p:nvSpPr>
        <p:spPr>
          <a:xfrm>
            <a:off x="722313" y="1524000"/>
            <a:ext cx="7772400" cy="15003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3200"/>
              <a:buNone/>
              <a:defRPr sz="3200">
                <a:solidFill>
                  <a:srgbClr val="7F7F7F"/>
                </a:solidFill>
              </a:defRPr>
            </a:lvl1pPr>
            <a:lvl2pPr marL="914400" lvl="1" indent="-228600" algn="l">
              <a:lnSpc>
                <a:spcPct val="100000"/>
              </a:lnSpc>
              <a:spcBef>
                <a:spcPts val="60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05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SzPts val="1400"/>
              <a:buNone/>
              <a:defRPr sz="1400">
                <a:solidFill>
                  <a:srgbClr val="888888"/>
                </a:solidFill>
              </a:defRPr>
            </a:lvl6pPr>
            <a:lvl7pPr marL="3200400" lvl="6" indent="-228600" algn="l">
              <a:lnSpc>
                <a:spcPct val="100000"/>
              </a:lnSpc>
              <a:spcBef>
                <a:spcPts val="600"/>
              </a:spcBef>
              <a:spcAft>
                <a:spcPts val="0"/>
              </a:spcAft>
              <a:buSzPts val="1400"/>
              <a:buNone/>
              <a:defRPr sz="1400">
                <a:solidFill>
                  <a:srgbClr val="888888"/>
                </a:solidFill>
              </a:defRPr>
            </a:lvl7pPr>
            <a:lvl8pPr marL="3657600" lvl="7" indent="-228600" algn="l">
              <a:lnSpc>
                <a:spcPct val="100000"/>
              </a:lnSpc>
              <a:spcBef>
                <a:spcPts val="600"/>
              </a:spcBef>
              <a:spcAft>
                <a:spcPts val="0"/>
              </a:spcAft>
              <a:buSzPts val="1400"/>
              <a:buNone/>
              <a:defRPr sz="1400">
                <a:solidFill>
                  <a:srgbClr val="888888"/>
                </a:solidFill>
              </a:defRPr>
            </a:lvl8pPr>
            <a:lvl9pPr marL="4114800" lvl="8" indent="-228600" algn="l">
              <a:lnSpc>
                <a:spcPct val="100000"/>
              </a:lnSpc>
              <a:spcBef>
                <a:spcPts val="600"/>
              </a:spcBef>
              <a:spcAft>
                <a:spcPts val="0"/>
              </a:spcAft>
              <a:buSzPts val="1400"/>
              <a:buNone/>
              <a:defRPr sz="1400">
                <a:solidFill>
                  <a:srgbClr val="888888"/>
                </a:solidFill>
              </a:defRPr>
            </a:lvl9pPr>
          </a:lstStyle>
          <a:p>
            <a:endParaRPr/>
          </a:p>
        </p:txBody>
      </p:sp>
      <p:sp>
        <p:nvSpPr>
          <p:cNvPr id="58" name="Google Shape;58;p1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9" name="Google Shape;59;p11"/>
          <p:cNvCxnSpPr/>
          <p:nvPr/>
        </p:nvCxnSpPr>
        <p:spPr>
          <a:xfrm>
            <a:off x="715296" y="3169316"/>
            <a:ext cx="7772400" cy="1500"/>
          </a:xfrm>
          <a:prstGeom prst="straightConnector1">
            <a:avLst/>
          </a:prstGeom>
          <a:noFill/>
          <a:ln w="9525" cap="flat" cmpd="sng">
            <a:solidFill>
              <a:srgbClr val="608F2D"/>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81000" y="758952"/>
            <a:ext cx="8302800" cy="9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4000"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457200" y="2072640"/>
            <a:ext cx="3886200" cy="3718500"/>
          </a:xfrm>
          <a:prstGeom prst="rect">
            <a:avLst/>
          </a:prstGeom>
          <a:noFill/>
          <a:ln>
            <a:noFill/>
          </a:ln>
        </p:spPr>
        <p:txBody>
          <a:bodyPr spcFirstLastPara="1" wrap="square" lIns="0" tIns="0" rIns="0" bIns="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7350" algn="l">
              <a:lnSpc>
                <a:spcPct val="100000"/>
              </a:lnSpc>
              <a:spcBef>
                <a:spcPts val="500"/>
              </a:spcBef>
              <a:spcAft>
                <a:spcPts val="0"/>
              </a:spcAft>
              <a:buClr>
                <a:schemeClr val="dk1"/>
              </a:buClr>
              <a:buSzPts val="2500"/>
              <a:buFont typeface="Arial"/>
              <a:buChar char="–"/>
              <a:defRPr sz="2500">
                <a:solidFill>
                  <a:schemeClr val="dk1"/>
                </a:solidFill>
                <a:latin typeface="Arial"/>
                <a:ea typeface="Arial"/>
                <a:cs typeface="Arial"/>
                <a:sym typeface="Arial"/>
              </a:defRPr>
            </a:lvl2pPr>
            <a:lvl3pPr marL="1371600" marR="0" lvl="2" indent="-368300" algn="l">
              <a:lnSpc>
                <a:spcPct val="100000"/>
              </a:lnSpc>
              <a:spcBef>
                <a:spcPts val="440"/>
              </a:spcBef>
              <a:spcAft>
                <a:spcPts val="0"/>
              </a:spcAft>
              <a:buClr>
                <a:schemeClr val="dk1"/>
              </a:buClr>
              <a:buSzPts val="2200"/>
              <a:buFont typeface="Arial"/>
              <a:buChar char="•"/>
              <a:defRPr sz="2200">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0"/>
              </a:spcAft>
              <a:buSzPts val="1800"/>
              <a:buChar char="•"/>
              <a:defRPr sz="1800"/>
            </a:lvl9pPr>
          </a:lstStyle>
          <a:p>
            <a:endParaRPr/>
          </a:p>
        </p:txBody>
      </p:sp>
      <p:sp>
        <p:nvSpPr>
          <p:cNvPr id="63" name="Google Shape;63;p12"/>
          <p:cNvSpPr txBox="1">
            <a:spLocks noGrp="1"/>
          </p:cNvSpPr>
          <p:nvPr>
            <p:ph type="body" idx="2"/>
          </p:nvPr>
        </p:nvSpPr>
        <p:spPr>
          <a:xfrm>
            <a:off x="4800600" y="2072640"/>
            <a:ext cx="3886200" cy="3718500"/>
          </a:xfrm>
          <a:prstGeom prst="rect">
            <a:avLst/>
          </a:prstGeom>
          <a:noFill/>
          <a:ln>
            <a:noFill/>
          </a:ln>
        </p:spPr>
        <p:txBody>
          <a:bodyPr spcFirstLastPara="1" wrap="square" lIns="0" tIns="0" rIns="0" bIns="0" anchor="t" anchorCtr="0">
            <a:noAutofit/>
          </a:bodyPr>
          <a:lstStyle>
            <a:lvl1pPr marL="457200" marR="0" lvl="0" indent="-406400" algn="l">
              <a:lnSpc>
                <a:spcPct val="100000"/>
              </a:lnSpc>
              <a:spcBef>
                <a:spcPts val="560"/>
              </a:spcBef>
              <a:spcAft>
                <a:spcPts val="0"/>
              </a:spcAft>
              <a:buClr>
                <a:schemeClr val="accent1"/>
              </a:buClr>
              <a:buSzPts val="2800"/>
              <a:buFont typeface="Noto Sans Symbols"/>
              <a:buChar char="▪"/>
              <a:defRPr sz="2800"/>
            </a:lvl1pPr>
            <a:lvl2pPr marL="914400" marR="0" lvl="1" indent="-381000" algn="l">
              <a:lnSpc>
                <a:spcPct val="100000"/>
              </a:lnSpc>
              <a:spcBef>
                <a:spcPts val="480"/>
              </a:spcBef>
              <a:spcAft>
                <a:spcPts val="0"/>
              </a:spcAft>
              <a:buClr>
                <a:schemeClr val="accent2"/>
              </a:buClr>
              <a:buSzPts val="2400"/>
              <a:buFont typeface="Arial"/>
              <a:buChar char="•"/>
              <a:defRPr sz="2400"/>
            </a:lvl2pPr>
            <a:lvl3pPr marL="1371600" marR="0" lvl="2" indent="-355600" algn="l">
              <a:lnSpc>
                <a:spcPct val="100000"/>
              </a:lnSpc>
              <a:spcBef>
                <a:spcPts val="400"/>
              </a:spcBef>
              <a:spcAft>
                <a:spcPts val="0"/>
              </a:spcAft>
              <a:buClr>
                <a:schemeClr val="accent1"/>
              </a:buClr>
              <a:buSzPts val="2000"/>
              <a:buFont typeface="Calibri"/>
              <a:buChar char="–"/>
              <a:defRPr sz="2000"/>
            </a:lvl3pPr>
            <a:lvl4pPr marL="1828800" marR="0" lvl="3" indent="-342900" algn="l">
              <a:lnSpc>
                <a:spcPct val="100000"/>
              </a:lnSpc>
              <a:spcBef>
                <a:spcPts val="360"/>
              </a:spcBef>
              <a:spcAft>
                <a:spcPts val="0"/>
              </a:spcAft>
              <a:buClr>
                <a:schemeClr val="accent2"/>
              </a:buClr>
              <a:buSzPts val="1800"/>
              <a:buFont typeface="Noto Sans Symbols"/>
              <a:buChar char="▪"/>
              <a:defRPr sz="1800"/>
            </a:lvl4pPr>
            <a:lvl5pPr marL="2286000" marR="0" lvl="4" indent="-342900" algn="l">
              <a:lnSpc>
                <a:spcPct val="100000"/>
              </a:lnSpc>
              <a:spcBef>
                <a:spcPts val="360"/>
              </a:spcBef>
              <a:spcAft>
                <a:spcPts val="0"/>
              </a:spcAft>
              <a:buClr>
                <a:schemeClr val="accent1"/>
              </a:buClr>
              <a:buSzPts val="1800"/>
              <a:buFont typeface="Arial"/>
              <a:buChar char="•"/>
              <a:defRPr sz="1800"/>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0"/>
              </a:spcAft>
              <a:buSzPts val="1800"/>
              <a:buChar char="•"/>
              <a:defRPr sz="1800"/>
            </a:lvl9pPr>
          </a:lstStyle>
          <a:p>
            <a:endParaRPr/>
          </a:p>
        </p:txBody>
      </p:sp>
      <p:sp>
        <p:nvSpPr>
          <p:cNvPr id="64" name="Google Shape;64;p1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5" name="Google Shape;65;p12"/>
          <p:cNvCxnSpPr/>
          <p:nvPr/>
        </p:nvCxnSpPr>
        <p:spPr>
          <a:xfrm>
            <a:off x="385064" y="1824164"/>
            <a:ext cx="8302800" cy="1500"/>
          </a:xfrm>
          <a:prstGeom prst="straightConnector1">
            <a:avLst/>
          </a:prstGeom>
          <a:noFill/>
          <a:ln w="9525" cap="flat" cmpd="sng">
            <a:solidFill>
              <a:srgbClr val="608F2D"/>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687526" y="2055813"/>
            <a:ext cx="8224699" cy="350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74" name="Google Shape;74;p14"/>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4"/>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77"/>
        <p:cNvGrpSpPr/>
        <p:nvPr/>
      </p:nvGrpSpPr>
      <p:grpSpPr>
        <a:xfrm>
          <a:off x="0" y="0"/>
          <a:ext cx="0" cy="0"/>
          <a:chOff x="0" y="0"/>
          <a:chExt cx="0" cy="0"/>
        </a:xfrm>
      </p:grpSpPr>
      <p:grpSp>
        <p:nvGrpSpPr>
          <p:cNvPr id="78" name="Google Shape;78;p15"/>
          <p:cNvGrpSpPr/>
          <p:nvPr/>
        </p:nvGrpSpPr>
        <p:grpSpPr>
          <a:xfrm>
            <a:off x="0" y="0"/>
            <a:ext cx="9144000" cy="6858000"/>
            <a:chOff x="0" y="0"/>
            <a:chExt cx="9144000" cy="6858000"/>
          </a:xfrm>
        </p:grpSpPr>
        <p:pic>
          <p:nvPicPr>
            <p:cNvPr id="79" name="Google Shape;79;p1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80" name="Google Shape;80;p15" descr="RTI Arkansas Logo.png"/>
            <p:cNvPicPr preferRelativeResize="0"/>
            <p:nvPr/>
          </p:nvPicPr>
          <p:blipFill rotWithShape="1">
            <a:blip r:embed="rId3">
              <a:alphaModFix/>
            </a:blip>
            <a:srcRect/>
            <a:stretch/>
          </p:blipFill>
          <p:spPr>
            <a:xfrm>
              <a:off x="7522591" y="302814"/>
              <a:ext cx="1566545" cy="289276"/>
            </a:xfrm>
            <a:prstGeom prst="rect">
              <a:avLst/>
            </a:prstGeom>
            <a:noFill/>
            <a:ln>
              <a:noFill/>
            </a:ln>
          </p:spPr>
        </p:pic>
      </p:grpSp>
      <p:sp>
        <p:nvSpPr>
          <p:cNvPr id="81" name="Google Shape;81;p15"/>
          <p:cNvSpPr/>
          <p:nvPr/>
        </p:nvSpPr>
        <p:spPr>
          <a:xfrm>
            <a:off x="0" y="1682482"/>
            <a:ext cx="9144000" cy="3768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 name="Google Shape;82;p15"/>
          <p:cNvSpPr txBox="1">
            <a:spLocks noGrp="1"/>
          </p:cNvSpPr>
          <p:nvPr>
            <p:ph type="body" idx="1"/>
          </p:nvPr>
        </p:nvSpPr>
        <p:spPr>
          <a:xfrm>
            <a:off x="687388" y="1146048"/>
            <a:ext cx="8224837" cy="48280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a:lnSpc>
                <a:spcPct val="100000"/>
              </a:lnSpc>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a:lnSpc>
                <a:spcPct val="100000"/>
              </a:lnSpc>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83" name="Google Shape;83;p15"/>
          <p:cNvSpPr txBox="1">
            <a:spLocks noGrp="1"/>
          </p:cNvSpPr>
          <p:nvPr>
            <p:ph type="title"/>
          </p:nvPr>
        </p:nvSpPr>
        <p:spPr>
          <a:xfrm>
            <a:off x="687388" y="318053"/>
            <a:ext cx="8224837" cy="74597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5"/>
          <p:cNvSpPr txBox="1">
            <a:spLocks noGrp="1"/>
          </p:cNvSpPr>
          <p:nvPr>
            <p:ph type="body" idx="2"/>
          </p:nvPr>
        </p:nvSpPr>
        <p:spPr>
          <a:xfrm>
            <a:off x="687388" y="6057936"/>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ulleted Text">
  <p:cSld name="2_Bulleted Text">
    <p:spTree>
      <p:nvGrpSpPr>
        <p:cNvPr id="1" name="Shape 86"/>
        <p:cNvGrpSpPr/>
        <p:nvPr/>
      </p:nvGrpSpPr>
      <p:grpSpPr>
        <a:xfrm>
          <a:off x="0" y="0"/>
          <a:ext cx="0" cy="0"/>
          <a:chOff x="0" y="0"/>
          <a:chExt cx="0" cy="0"/>
        </a:xfrm>
      </p:grpSpPr>
      <p:sp>
        <p:nvSpPr>
          <p:cNvPr id="87" name="Google Shape;87;p16"/>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88" name="Google Shape;88;p16"/>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5" name="Google Shape;95;p18"/>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687526" y="2055813"/>
            <a:ext cx="3972629" cy="350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99" name="Google Shape;99;p19"/>
          <p:cNvSpPr txBox="1">
            <a:spLocks noGrp="1"/>
          </p:cNvSpPr>
          <p:nvPr>
            <p:ph type="body" idx="2"/>
          </p:nvPr>
        </p:nvSpPr>
        <p:spPr>
          <a:xfrm>
            <a:off x="4939596" y="2055813"/>
            <a:ext cx="3972629" cy="350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00" name="Google Shape;100;p19"/>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9"/>
          <p:cNvSpPr txBox="1">
            <a:spLocks noGrp="1"/>
          </p:cNvSpPr>
          <p:nvPr>
            <p:ph type="body" idx="3"/>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Bulleted Text">
  <p:cSld name="8_Bulleted Text">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05" name="Google Shape;105;p20"/>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Large Graphic">
  <p:cSld name="3_Large Graphic">
    <p:spTree>
      <p:nvGrpSpPr>
        <p:cNvPr id="1" name="Shape 107"/>
        <p:cNvGrpSpPr/>
        <p:nvPr/>
      </p:nvGrpSpPr>
      <p:grpSpPr>
        <a:xfrm>
          <a:off x="0" y="0"/>
          <a:ext cx="0" cy="0"/>
          <a:chOff x="0" y="0"/>
          <a:chExt cx="0" cy="0"/>
        </a:xfrm>
      </p:grpSpPr>
      <p:pic>
        <p:nvPicPr>
          <p:cNvPr id="108" name="Google Shape;108;p21" descr="2201 AIR-Partner Text_No Line.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9" name="Google Shape;109;p21"/>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13" name="Google Shape;113;p22"/>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ferences">
  <p:cSld name="References">
    <p:spTree>
      <p:nvGrpSpPr>
        <p:cNvPr id="1" name="Shape 115"/>
        <p:cNvGrpSpPr/>
        <p:nvPr/>
      </p:nvGrpSpPr>
      <p:grpSpPr>
        <a:xfrm>
          <a:off x="0" y="0"/>
          <a:ext cx="0" cy="0"/>
          <a:chOff x="0" y="0"/>
          <a:chExt cx="0" cy="0"/>
        </a:xfrm>
      </p:grpSpPr>
      <p:sp>
        <p:nvSpPr>
          <p:cNvPr id="116" name="Google Shape;116;p23"/>
          <p:cNvSpPr txBox="1">
            <a:spLocks noGrp="1"/>
          </p:cNvSpPr>
          <p:nvPr>
            <p:ph type="body" idx="1"/>
          </p:nvPr>
        </p:nvSpPr>
        <p:spPr>
          <a:xfrm>
            <a:off x="687389" y="2055813"/>
            <a:ext cx="8224836" cy="37941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800"/>
              <a:buFont typeface="Arial"/>
              <a:buNone/>
              <a:defRPr sz="1800">
                <a:solidFill>
                  <a:srgbClr val="25496F"/>
                </a:solidFill>
                <a:latin typeface="Arial"/>
                <a:ea typeface="Arial"/>
                <a:cs typeface="Arial"/>
                <a:sym typeface="Arial"/>
              </a:defRPr>
            </a:lvl1pPr>
            <a:lvl2pPr marL="914400" lvl="1" indent="-228600" algn="l">
              <a:lnSpc>
                <a:spcPct val="100000"/>
              </a:lnSpc>
              <a:spcBef>
                <a:spcPts val="600"/>
              </a:spcBef>
              <a:spcAft>
                <a:spcPts val="0"/>
              </a:spcAft>
              <a:buSzPts val="1800"/>
              <a:buFont typeface="Arial"/>
              <a:buNone/>
              <a:defRPr sz="1800">
                <a:solidFill>
                  <a:srgbClr val="25496F"/>
                </a:solidFill>
                <a:latin typeface="Libre Franklin"/>
                <a:ea typeface="Libre Franklin"/>
                <a:cs typeface="Libre Franklin"/>
                <a:sym typeface="Libre Franklin"/>
              </a:defRPr>
            </a:lvl2pPr>
            <a:lvl3pPr marL="1371600" lvl="2" indent="-228600" algn="l">
              <a:lnSpc>
                <a:spcPct val="100000"/>
              </a:lnSpc>
              <a:spcBef>
                <a:spcPts val="600"/>
              </a:spcBef>
              <a:spcAft>
                <a:spcPts val="0"/>
              </a:spcAft>
              <a:buSzPts val="1800"/>
              <a:buNone/>
              <a:defRPr sz="1800">
                <a:solidFill>
                  <a:srgbClr val="25496F"/>
                </a:solidFill>
                <a:latin typeface="Libre Franklin"/>
                <a:ea typeface="Libre Franklin"/>
                <a:cs typeface="Libre Franklin"/>
                <a:sym typeface="Libre Franklin"/>
              </a:defRPr>
            </a:lvl3pPr>
            <a:lvl4pPr marL="1828800" lvl="3" indent="-228600" algn="l">
              <a:lnSpc>
                <a:spcPct val="100000"/>
              </a:lnSpc>
              <a:spcBef>
                <a:spcPts val="600"/>
              </a:spcBef>
              <a:spcAft>
                <a:spcPts val="0"/>
              </a:spcAft>
              <a:buSzPts val="1350"/>
              <a:buNone/>
              <a:defRPr sz="1800">
                <a:solidFill>
                  <a:srgbClr val="25496F"/>
                </a:solidFill>
                <a:latin typeface="Libre Franklin"/>
                <a:ea typeface="Libre Franklin"/>
                <a:cs typeface="Libre Franklin"/>
                <a:sym typeface="Libre Franklin"/>
              </a:defRPr>
            </a:lvl4pPr>
            <a:lvl5pPr marL="2286000" lvl="4" indent="-228600" algn="l">
              <a:lnSpc>
                <a:spcPct val="100000"/>
              </a:lnSpc>
              <a:spcBef>
                <a:spcPts val="600"/>
              </a:spcBef>
              <a:spcAft>
                <a:spcPts val="0"/>
              </a:spcAft>
              <a:buSzPts val="1800"/>
              <a:buNone/>
              <a:defRPr sz="1800">
                <a:solidFill>
                  <a:srgbClr val="25496F"/>
                </a:solidFill>
                <a:latin typeface="Libre Franklin"/>
                <a:ea typeface="Libre Franklin"/>
                <a:cs typeface="Libre Franklin"/>
                <a:sym typeface="Libre Franklin"/>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117" name="Google Shape;117;p23"/>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122" name="Google Shape;122;p2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Bulleted Text">
  <p:cSld name="3_Bulleted Text">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25" name="Google Shape;125;p25"/>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27"/>
        <p:cNvGrpSpPr/>
        <p:nvPr/>
      </p:nvGrpSpPr>
      <p:grpSpPr>
        <a:xfrm>
          <a:off x="0" y="0"/>
          <a:ext cx="0" cy="0"/>
          <a:chOff x="0" y="0"/>
          <a:chExt cx="0" cy="0"/>
        </a:xfrm>
      </p:grpSpPr>
      <p:sp>
        <p:nvSpPr>
          <p:cNvPr id="128" name="Google Shape;128;p26"/>
          <p:cNvSpPr txBox="1">
            <a:spLocks noGrp="1"/>
          </p:cNvSpPr>
          <p:nvPr>
            <p:ph type="body" idx="1"/>
          </p:nvPr>
        </p:nvSpPr>
        <p:spPr>
          <a:xfrm>
            <a:off x="687388" y="2055813"/>
            <a:ext cx="8224837" cy="3509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Font typeface="Noto Sans Symbols"/>
              <a:buChar char="▪"/>
              <a:defRPr sz="1800">
                <a:solidFill>
                  <a:srgbClr val="25496F"/>
                </a:solidFill>
                <a:latin typeface="Arial"/>
                <a:ea typeface="Arial"/>
                <a:cs typeface="Arial"/>
                <a:sym typeface="Arial"/>
              </a:defRPr>
            </a:lvl2pPr>
            <a:lvl3pPr marL="1371600" lvl="2" indent="-330835" algn="l">
              <a:lnSpc>
                <a:spcPct val="100000"/>
              </a:lnSpc>
              <a:spcBef>
                <a:spcPts val="600"/>
              </a:spcBef>
              <a:spcAft>
                <a:spcPts val="0"/>
              </a:spcAft>
              <a:buSzPts val="1610"/>
              <a:buFont typeface="Arial"/>
              <a:buChar char="•"/>
              <a:defRPr sz="1400">
                <a:solidFill>
                  <a:srgbClr val="25496F"/>
                </a:solidFill>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a:lnSpc>
                <a:spcPct val="100000"/>
              </a:lnSpc>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129" name="Google Shape;129;p26"/>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26"/>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Large Graphic">
  <p:cSld name="1_Large Graphic">
    <p:spTree>
      <p:nvGrpSpPr>
        <p:cNvPr id="1" name="Shape 136"/>
        <p:cNvGrpSpPr/>
        <p:nvPr/>
      </p:nvGrpSpPr>
      <p:grpSpPr>
        <a:xfrm>
          <a:off x="0" y="0"/>
          <a:ext cx="0" cy="0"/>
          <a:chOff x="0" y="0"/>
          <a:chExt cx="0" cy="0"/>
        </a:xfrm>
      </p:grpSpPr>
      <p:sp>
        <p:nvSpPr>
          <p:cNvPr id="137" name="Google Shape;137;p2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28"/>
          <p:cNvSpPr txBox="1">
            <a:spLocks noGrp="1"/>
          </p:cNvSpPr>
          <p:nvPr>
            <p:ph type="title"/>
          </p:nvPr>
        </p:nvSpPr>
        <p:spPr>
          <a:xfrm>
            <a:off x="122387" y="314394"/>
            <a:ext cx="8906256" cy="361468"/>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1400"/>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122387" y="747713"/>
            <a:ext cx="8905875" cy="554655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lvl1pPr>
            <a:lvl2pPr marL="914400" lvl="1" indent="-342900" algn="l">
              <a:lnSpc>
                <a:spcPct val="100000"/>
              </a:lnSpc>
              <a:spcBef>
                <a:spcPts val="600"/>
              </a:spcBef>
              <a:spcAft>
                <a:spcPts val="0"/>
              </a:spcAft>
              <a:buSzPts val="1800"/>
              <a:buFont typeface="Arial"/>
              <a:buChar char="•"/>
              <a:defRPr/>
            </a:lvl2pPr>
            <a:lvl3pPr marL="1371600" lvl="2" indent="-317500" algn="l">
              <a:lnSpc>
                <a:spcPct val="100000"/>
              </a:lnSpc>
              <a:spcBef>
                <a:spcPts val="600"/>
              </a:spcBef>
              <a:spcAft>
                <a:spcPts val="0"/>
              </a:spcAft>
              <a:buSzPts val="1400"/>
              <a:buChar char="–"/>
              <a:defRPr/>
            </a:lvl3pPr>
            <a:lvl4pPr marL="1828800" lvl="3" indent="-295275" algn="l">
              <a:lnSpc>
                <a:spcPct val="100000"/>
              </a:lnSpc>
              <a:spcBef>
                <a:spcPts val="600"/>
              </a:spcBef>
              <a:spcAft>
                <a:spcPts val="0"/>
              </a:spcAft>
              <a:buSzPts val="1050"/>
              <a:buChar char="o"/>
              <a:defRPr/>
            </a:lvl4pPr>
            <a:lvl5pPr marL="2286000" lvl="4" indent="-317500" algn="l">
              <a:lnSpc>
                <a:spcPct val="100000"/>
              </a:lnSpc>
              <a:spcBef>
                <a:spcPts val="600"/>
              </a:spcBef>
              <a:spcAft>
                <a:spcPts val="0"/>
              </a:spcAft>
              <a:buSzPts val="14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0_Bulleted Text">
  <p:cSld name="10_Bulleted Text">
    <p:spTree>
      <p:nvGrpSpPr>
        <p:cNvPr id="1" name="Shape 140"/>
        <p:cNvGrpSpPr/>
        <p:nvPr/>
      </p:nvGrpSpPr>
      <p:grpSpPr>
        <a:xfrm>
          <a:off x="0" y="0"/>
          <a:ext cx="0" cy="0"/>
          <a:chOff x="0" y="0"/>
          <a:chExt cx="0" cy="0"/>
        </a:xfrm>
      </p:grpSpPr>
      <p:sp>
        <p:nvSpPr>
          <p:cNvPr id="141" name="Google Shape;141;p29"/>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42" name="Google Shape;142;p29"/>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_Bulleted Text">
  <p:cSld name="11_Bulleted Text">
    <p:spTree>
      <p:nvGrpSpPr>
        <p:cNvPr id="1" name="Shape 144"/>
        <p:cNvGrpSpPr/>
        <p:nvPr/>
      </p:nvGrpSpPr>
      <p:grpSpPr>
        <a:xfrm>
          <a:off x="0" y="0"/>
          <a:ext cx="0" cy="0"/>
          <a:chOff x="0" y="0"/>
          <a:chExt cx="0" cy="0"/>
        </a:xfrm>
      </p:grpSpPr>
      <p:sp>
        <p:nvSpPr>
          <p:cNvPr id="145" name="Google Shape;145;p30"/>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46" name="Google Shape;146;p30"/>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bout AIR">
  <p:cSld name="About AIR">
    <p:spTree>
      <p:nvGrpSpPr>
        <p:cNvPr id="1" name="Shape 148"/>
        <p:cNvGrpSpPr/>
        <p:nvPr/>
      </p:nvGrpSpPr>
      <p:grpSpPr>
        <a:xfrm>
          <a:off x="0" y="0"/>
          <a:ext cx="0" cy="0"/>
          <a:chOff x="0" y="0"/>
          <a:chExt cx="0" cy="0"/>
        </a:xfrm>
      </p:grpSpPr>
      <p:sp>
        <p:nvSpPr>
          <p:cNvPr id="149" name="Google Shape;149;p31"/>
          <p:cNvSpPr/>
          <p:nvPr/>
        </p:nvSpPr>
        <p:spPr>
          <a:xfrm>
            <a:off x="7223760" y="318052"/>
            <a:ext cx="1920240" cy="3768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0" name="Google Shape;150;p31"/>
          <p:cNvSpPr txBox="1">
            <a:spLocks noGrp="1"/>
          </p:cNvSpPr>
          <p:nvPr>
            <p:ph type="body" idx="1"/>
          </p:nvPr>
        </p:nvSpPr>
        <p:spPr>
          <a:xfrm>
            <a:off x="687388" y="2055813"/>
            <a:ext cx="8224837" cy="3509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a:lnSpc>
                <a:spcPct val="100000"/>
              </a:lnSpc>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a:lnSpc>
                <a:spcPct val="100000"/>
              </a:lnSpc>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151" name="Google Shape;151;p31"/>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24" name="Google Shape;24;p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3"/>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360"/>
              </a:spcBef>
              <a:spcAft>
                <a:spcPts val="0"/>
              </a:spcAft>
              <a:buClr>
                <a:srgbClr val="BFBFBF"/>
              </a:buClr>
              <a:buSzPts val="1800"/>
              <a:buNone/>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3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sp>
        <p:nvSpPr>
          <p:cNvPr id="164" name="Google Shape;164;p34"/>
          <p:cNvSpPr txBox="1">
            <a:spLocks noGrp="1"/>
          </p:cNvSpPr>
          <p:nvPr>
            <p:ph type="ctrTitle"/>
          </p:nvPr>
        </p:nvSpPr>
        <p:spPr>
          <a:xfrm>
            <a:off x="685800" y="2130425"/>
            <a:ext cx="7772400" cy="14700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4"/>
          <p:cNvSpPr txBox="1">
            <a:spLocks noGrp="1"/>
          </p:cNvSpPr>
          <p:nvPr>
            <p:ph type="subTitle" idx="1"/>
          </p:nvPr>
        </p:nvSpPr>
        <p:spPr>
          <a:xfrm>
            <a:off x="1371600" y="3886200"/>
            <a:ext cx="6400800" cy="1752600"/>
          </a:xfrm>
          <a:prstGeom prst="rect">
            <a:avLst/>
          </a:prstGeom>
          <a:noFill/>
          <a:ln>
            <a:noFill/>
          </a:ln>
        </p:spPr>
        <p:txBody>
          <a:bodyPr spcFirstLastPara="1" wrap="square" lIns="0" tIns="45700" rIns="0"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360"/>
              </a:spcBef>
              <a:spcAft>
                <a:spcPts val="0"/>
              </a:spcAft>
              <a:buClr>
                <a:srgbClr val="888888"/>
              </a:buClr>
              <a:buSzPts val="18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6" name="Google Shape;166;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7" name="Google Shape;167;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8" name="Google Shape;168;p3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69"/>
        <p:cNvGrpSpPr/>
        <p:nvPr/>
      </p:nvGrpSpPr>
      <p:grpSpPr>
        <a:xfrm>
          <a:off x="0" y="0"/>
          <a:ext cx="0" cy="0"/>
          <a:chOff x="0" y="0"/>
          <a:chExt cx="0" cy="0"/>
        </a:xfrm>
      </p:grpSpPr>
      <p:sp>
        <p:nvSpPr>
          <p:cNvPr id="170" name="Google Shape;170;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1" name="Google Shape;171;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2" name="Google Shape;172;p3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73"/>
        <p:cNvGrpSpPr/>
        <p:nvPr/>
      </p:nvGrpSpPr>
      <p:grpSpPr>
        <a:xfrm>
          <a:off x="0" y="0"/>
          <a:ext cx="0" cy="0"/>
          <a:chOff x="0" y="0"/>
          <a:chExt cx="0" cy="0"/>
        </a:xfrm>
      </p:grpSpPr>
      <p:sp>
        <p:nvSpPr>
          <p:cNvPr id="174" name="Google Shape;174;p36"/>
          <p:cNvSpPr>
            <a:spLocks noGrp="1"/>
          </p:cNvSpPr>
          <p:nvPr>
            <p:ph type="dgm" idx="2"/>
          </p:nvPr>
        </p:nvSpPr>
        <p:spPr>
          <a:xfrm>
            <a:off x="122785" y="747422"/>
            <a:ext cx="8905500" cy="50967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R="0" lvl="1"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Google Shape;175;p3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36"/>
          <p:cNvSpPr txBox="1">
            <a:spLocks noGrp="1"/>
          </p:cNvSpPr>
          <p:nvPr>
            <p:ph type="title"/>
          </p:nvPr>
        </p:nvSpPr>
        <p:spPr>
          <a:xfrm>
            <a:off x="122387" y="314394"/>
            <a:ext cx="8906400" cy="361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2200"/>
              <a:buFont typeface="Arial Narrow"/>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80"/>
        <p:cNvGrpSpPr/>
        <p:nvPr/>
      </p:nvGrpSpPr>
      <p:grpSpPr>
        <a:xfrm>
          <a:off x="0" y="0"/>
          <a:ext cx="0" cy="0"/>
          <a:chOff x="0" y="0"/>
          <a:chExt cx="0" cy="0"/>
        </a:xfrm>
      </p:grpSpPr>
      <p:sp>
        <p:nvSpPr>
          <p:cNvPr id="181" name="Google Shape;181;p38"/>
          <p:cNvSpPr txBox="1">
            <a:spLocks noGrp="1"/>
          </p:cNvSpPr>
          <p:nvPr>
            <p:ph type="body" idx="1"/>
          </p:nvPr>
        </p:nvSpPr>
        <p:spPr>
          <a:xfrm>
            <a:off x="687388" y="2055813"/>
            <a:ext cx="8224800" cy="37326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640"/>
              </a:spcBef>
              <a:spcAft>
                <a:spcPts val="0"/>
              </a:spcAft>
              <a:buClr>
                <a:srgbClr val="25496F"/>
              </a:buClr>
              <a:buSzPts val="3200"/>
              <a:buNone/>
              <a:defRPr>
                <a:solidFill>
                  <a:srgbClr val="25496F"/>
                </a:solidFill>
                <a:latin typeface="Arial"/>
                <a:ea typeface="Arial"/>
                <a:cs typeface="Arial"/>
                <a:sym typeface="Arial"/>
              </a:defRPr>
            </a:lvl1pPr>
            <a:lvl2pPr marL="914400" lvl="1" indent="-342900" algn="l">
              <a:lnSpc>
                <a:spcPct val="100000"/>
              </a:lnSpc>
              <a:spcBef>
                <a:spcPts val="360"/>
              </a:spcBef>
              <a:spcAft>
                <a:spcPts val="0"/>
              </a:spcAft>
              <a:buClr>
                <a:srgbClr val="25496F"/>
              </a:buClr>
              <a:buSzPts val="1800"/>
              <a:buFont typeface="Arial"/>
              <a:buChar char="•"/>
              <a:defRPr>
                <a:solidFill>
                  <a:srgbClr val="25496F"/>
                </a:solidFill>
                <a:latin typeface="Arial"/>
                <a:ea typeface="Arial"/>
                <a:cs typeface="Arial"/>
                <a:sym typeface="Arial"/>
              </a:defRPr>
            </a:lvl2pPr>
            <a:lvl3pPr marL="1371600" lvl="2" indent="-342900" algn="l">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3pPr>
            <a:lvl4pPr marL="1828800" lvl="3" indent="-342900" algn="l">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4pPr>
            <a:lvl5pPr marL="2286000" lvl="4" indent="-342900" algn="l">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5pPr>
            <a:lvl6pPr marL="2743200" lvl="5"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6pPr>
            <a:lvl7pPr marL="3200400" lvl="6"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7pPr>
            <a:lvl8pPr marL="3657600" lvl="7"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8pPr>
            <a:lvl9pPr marL="4114800" lvl="8" indent="-355600" algn="l">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9pPr>
          </a:lstStyle>
          <a:p>
            <a:endParaRPr/>
          </a:p>
        </p:txBody>
      </p:sp>
      <p:sp>
        <p:nvSpPr>
          <p:cNvPr id="182" name="Google Shape;182;p38"/>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84"/>
        <p:cNvGrpSpPr/>
        <p:nvPr/>
      </p:nvGrpSpPr>
      <p:grpSpPr>
        <a:xfrm>
          <a:off x="0" y="0"/>
          <a:ext cx="0" cy="0"/>
          <a:chOff x="0" y="0"/>
          <a:chExt cx="0" cy="0"/>
        </a:xfrm>
      </p:grpSpPr>
      <p:sp>
        <p:nvSpPr>
          <p:cNvPr id="185" name="Google Shape;185;p39"/>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86" name="Google Shape;186;p39"/>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87" name="Google Shape;187;p3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39"/>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90"/>
        <p:cNvGrpSpPr/>
        <p:nvPr/>
      </p:nvGrpSpPr>
      <p:grpSpPr>
        <a:xfrm>
          <a:off x="0" y="0"/>
          <a:ext cx="0" cy="0"/>
          <a:chOff x="0" y="0"/>
          <a:chExt cx="0" cy="0"/>
        </a:xfrm>
      </p:grpSpPr>
      <p:sp>
        <p:nvSpPr>
          <p:cNvPr id="191" name="Google Shape;191;p40"/>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92" name="Google Shape;192;p4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40"/>
          <p:cNvSpPr txBox="1">
            <a:spLocks noGrp="1"/>
          </p:cNvSpPr>
          <p:nvPr>
            <p:ph type="body" idx="2"/>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95"/>
        <p:cNvGrpSpPr/>
        <p:nvPr/>
      </p:nvGrpSpPr>
      <p:grpSpPr>
        <a:xfrm>
          <a:off x="0" y="0"/>
          <a:ext cx="0" cy="0"/>
          <a:chOff x="0" y="0"/>
          <a:chExt cx="0" cy="0"/>
        </a:xfrm>
      </p:grpSpPr>
      <p:sp>
        <p:nvSpPr>
          <p:cNvPr id="196" name="Google Shape;196;p41"/>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41"/>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9"/>
        <p:cNvGrpSpPr/>
        <p:nvPr/>
      </p:nvGrpSpPr>
      <p:grpSpPr>
        <a:xfrm>
          <a:off x="0" y="0"/>
          <a:ext cx="0" cy="0"/>
          <a:chOff x="0" y="0"/>
          <a:chExt cx="0" cy="0"/>
        </a:xfrm>
      </p:grpSpPr>
      <p:sp>
        <p:nvSpPr>
          <p:cNvPr id="200" name="Google Shape;200;p42"/>
          <p:cNvSpPr txBox="1">
            <a:spLocks noGrp="1"/>
          </p:cNvSpPr>
          <p:nvPr>
            <p:ph type="body" idx="1"/>
          </p:nvPr>
        </p:nvSpPr>
        <p:spPr>
          <a:xfrm>
            <a:off x="457200" y="1371600"/>
            <a:ext cx="8229600" cy="46635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640"/>
              </a:spcBef>
              <a:spcAft>
                <a:spcPts val="0"/>
              </a:spcAft>
              <a:buSzPts val="3200"/>
              <a:buNone/>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01" name="Google Shape;201;p4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4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42"/>
          <p:cNvSpPr txBox="1">
            <a:spLocks noGrp="1"/>
          </p:cNvSpPr>
          <p:nvPr>
            <p:ph type="body" idx="2"/>
          </p:nvPr>
        </p:nvSpPr>
        <p:spPr>
          <a:xfrm>
            <a:off x="457200" y="6135624"/>
            <a:ext cx="8229600" cy="192000"/>
          </a:xfrm>
          <a:prstGeom prst="rect">
            <a:avLst/>
          </a:prstGeom>
          <a:noFill/>
          <a:ln>
            <a:noFill/>
          </a:ln>
        </p:spPr>
        <p:txBody>
          <a:bodyPr spcFirstLastPara="1" wrap="square" lIns="0" tIns="45700" rIns="0" bIns="45700" anchor="b" anchorCtr="0">
            <a:noAutofit/>
          </a:bodyPr>
          <a:lstStyle>
            <a:lvl1pPr marL="457200" marR="0" lvl="0" indent="-228600" algn="l">
              <a:lnSpc>
                <a:spcPct val="125000"/>
              </a:lnSpc>
              <a:spcBef>
                <a:spcPts val="0"/>
              </a:spcBef>
              <a:spcAft>
                <a:spcPts val="0"/>
              </a:spcAft>
              <a:buClr>
                <a:srgbClr val="BFBFBF"/>
              </a:buClr>
              <a:buSzPts val="1000"/>
              <a:buFont typeface="Arial"/>
              <a:buNone/>
              <a:defRPr sz="1000" i="0"/>
            </a:lvl1pPr>
            <a:lvl2pPr marL="914400" lvl="1" indent="-228600" algn="l">
              <a:lnSpc>
                <a:spcPct val="100000"/>
              </a:lnSpc>
              <a:spcBef>
                <a:spcPts val="360"/>
              </a:spcBef>
              <a:spcAft>
                <a:spcPts val="0"/>
              </a:spcAft>
              <a:buSzPts val="1800"/>
              <a:buNone/>
              <a:defRPr sz="563"/>
            </a:lvl2pPr>
            <a:lvl3pPr marL="1371600" lvl="2" indent="-228600" algn="l">
              <a:lnSpc>
                <a:spcPct val="100000"/>
              </a:lnSpc>
              <a:spcBef>
                <a:spcPts val="360"/>
              </a:spcBef>
              <a:spcAft>
                <a:spcPts val="0"/>
              </a:spcAft>
              <a:buSzPts val="1800"/>
              <a:buNone/>
              <a:defRPr sz="563"/>
            </a:lvl3pPr>
            <a:lvl4pPr marL="1828800" lvl="3" indent="-228600" algn="l">
              <a:lnSpc>
                <a:spcPct val="100000"/>
              </a:lnSpc>
              <a:spcBef>
                <a:spcPts val="360"/>
              </a:spcBef>
              <a:spcAft>
                <a:spcPts val="0"/>
              </a:spcAft>
              <a:buSzPts val="1800"/>
              <a:buNone/>
              <a:defRPr sz="563"/>
            </a:lvl4pPr>
            <a:lvl5pPr marL="2286000" lvl="4" indent="-228600" algn="l">
              <a:lnSpc>
                <a:spcPct val="100000"/>
              </a:lnSpc>
              <a:spcBef>
                <a:spcPts val="360"/>
              </a:spcBef>
              <a:spcAft>
                <a:spcPts val="0"/>
              </a:spcAft>
              <a:buSzPts val="1800"/>
              <a:buNone/>
              <a:defRPr sz="563"/>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8" name="Google Shape;28;p5"/>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9" name="Google Shape;29;p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209"/>
        <p:cNvGrpSpPr/>
        <p:nvPr/>
      </p:nvGrpSpPr>
      <p:grpSpPr>
        <a:xfrm>
          <a:off x="0" y="0"/>
          <a:ext cx="0" cy="0"/>
          <a:chOff x="0" y="0"/>
          <a:chExt cx="0" cy="0"/>
        </a:xfrm>
      </p:grpSpPr>
      <p:sp>
        <p:nvSpPr>
          <p:cNvPr id="210" name="Google Shape;210;p44"/>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211" name="Google Shape;211;p4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p4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213"/>
        <p:cNvGrpSpPr/>
        <p:nvPr/>
      </p:nvGrpSpPr>
      <p:grpSpPr>
        <a:xfrm>
          <a:off x="0" y="0"/>
          <a:ext cx="0" cy="0"/>
          <a:chOff x="0" y="0"/>
          <a:chExt cx="0" cy="0"/>
        </a:xfrm>
      </p:grpSpPr>
      <p:sp>
        <p:nvSpPr>
          <p:cNvPr id="214" name="Google Shape;214;p45"/>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215" name="Google Shape;215;p4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4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217"/>
        <p:cNvGrpSpPr/>
        <p:nvPr/>
      </p:nvGrpSpPr>
      <p:grpSpPr>
        <a:xfrm>
          <a:off x="0" y="0"/>
          <a:ext cx="0" cy="0"/>
          <a:chOff x="0" y="0"/>
          <a:chExt cx="0" cy="0"/>
        </a:xfrm>
      </p:grpSpPr>
      <p:pic>
        <p:nvPicPr>
          <p:cNvPr id="218" name="Google Shape;218;p46"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219" name="Google Shape;219;p4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4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1"/>
        <p:cNvGrpSpPr/>
        <p:nvPr/>
      </p:nvGrpSpPr>
      <p:grpSpPr>
        <a:xfrm>
          <a:off x="0" y="0"/>
          <a:ext cx="0" cy="0"/>
          <a:chOff x="0" y="0"/>
          <a:chExt cx="0" cy="0"/>
        </a:xfrm>
      </p:grpSpPr>
      <p:sp>
        <p:nvSpPr>
          <p:cNvPr id="222" name="Google Shape;222;p47"/>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223" name="Google Shape;223;p4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4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47"/>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25496F"/>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6"/>
        <p:cNvGrpSpPr/>
        <p:nvPr/>
      </p:nvGrpSpPr>
      <p:grpSpPr>
        <a:xfrm>
          <a:off x="0" y="0"/>
          <a:ext cx="0" cy="0"/>
          <a:chOff x="0" y="0"/>
          <a:chExt cx="0" cy="0"/>
        </a:xfrm>
      </p:grpSpPr>
      <p:sp>
        <p:nvSpPr>
          <p:cNvPr id="227" name="Google Shape;227;p48"/>
          <p:cNvSpPr txBox="1">
            <a:spLocks noGrp="1"/>
          </p:cNvSpPr>
          <p:nvPr>
            <p:ph type="body" idx="1"/>
          </p:nvPr>
        </p:nvSpPr>
        <p:spPr>
          <a:xfrm>
            <a:off x="457200" y="1371600"/>
            <a:ext cx="8229600" cy="46635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lvl1pPr>
            <a:lvl2pPr marL="914400" lvl="1" indent="-342900" algn="l" rtl="0">
              <a:lnSpc>
                <a:spcPct val="100000"/>
              </a:lnSpc>
              <a:spcBef>
                <a:spcPts val="600"/>
              </a:spcBef>
              <a:spcAft>
                <a:spcPts val="0"/>
              </a:spcAft>
              <a:buSzPts val="1800"/>
              <a:buChar char="•"/>
              <a:defRPr/>
            </a:lvl2pPr>
            <a:lvl3pPr marL="1371600" lvl="2" indent="-317500" algn="l" rtl="0">
              <a:lnSpc>
                <a:spcPct val="100000"/>
              </a:lnSpc>
              <a:spcBef>
                <a:spcPts val="600"/>
              </a:spcBef>
              <a:spcAft>
                <a:spcPts val="0"/>
              </a:spcAft>
              <a:buSzPts val="1400"/>
              <a:buChar char="–"/>
              <a:defRPr/>
            </a:lvl3pPr>
            <a:lvl4pPr marL="1828800" lvl="3" indent="-295275" algn="l" rtl="0">
              <a:lnSpc>
                <a:spcPct val="100000"/>
              </a:lnSpc>
              <a:spcBef>
                <a:spcPts val="600"/>
              </a:spcBef>
              <a:spcAft>
                <a:spcPts val="0"/>
              </a:spcAft>
              <a:buSzPts val="1050"/>
              <a:buChar char="o"/>
              <a:defRPr/>
            </a:lvl4pPr>
            <a:lvl5pPr marL="2286000" lvl="4" indent="-317500" algn="l" rtl="0">
              <a:lnSpc>
                <a:spcPct val="100000"/>
              </a:lnSpc>
              <a:spcBef>
                <a:spcPts val="600"/>
              </a:spcBef>
              <a:spcAft>
                <a:spcPts val="0"/>
              </a:spcAft>
              <a:buSzPts val="1400"/>
              <a:buChar char="»"/>
              <a:defRPr/>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
        <p:nvSpPr>
          <p:cNvPr id="228" name="Google Shape;228;p4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4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48"/>
          <p:cNvSpPr txBox="1">
            <a:spLocks noGrp="1"/>
          </p:cNvSpPr>
          <p:nvPr>
            <p:ph type="body" idx="2"/>
          </p:nvPr>
        </p:nvSpPr>
        <p:spPr>
          <a:xfrm>
            <a:off x="457200" y="6135624"/>
            <a:ext cx="8229600" cy="192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25496F"/>
              </a:buClr>
              <a:buSzPts val="1000"/>
              <a:buFont typeface="Arial"/>
              <a:buNone/>
              <a:defRPr sz="1000" i="0"/>
            </a:lvl1pPr>
            <a:lvl2pPr marL="914400" lvl="1" indent="-228600" algn="l" rtl="0">
              <a:lnSpc>
                <a:spcPct val="100000"/>
              </a:lnSpc>
              <a:spcBef>
                <a:spcPts val="600"/>
              </a:spcBef>
              <a:spcAft>
                <a:spcPts val="0"/>
              </a:spcAft>
              <a:buSzPts val="1800"/>
              <a:buNone/>
              <a:defRPr sz="563"/>
            </a:lvl2pPr>
            <a:lvl3pPr marL="1371600" lvl="2" indent="-228600" algn="l" rtl="0">
              <a:lnSpc>
                <a:spcPct val="100000"/>
              </a:lnSpc>
              <a:spcBef>
                <a:spcPts val="600"/>
              </a:spcBef>
              <a:spcAft>
                <a:spcPts val="0"/>
              </a:spcAft>
              <a:buSzPts val="1400"/>
              <a:buNone/>
              <a:defRPr sz="563"/>
            </a:lvl3pPr>
            <a:lvl4pPr marL="1828800" lvl="3" indent="-228600" algn="l" rtl="0">
              <a:lnSpc>
                <a:spcPct val="100000"/>
              </a:lnSpc>
              <a:spcBef>
                <a:spcPts val="600"/>
              </a:spcBef>
              <a:spcAft>
                <a:spcPts val="0"/>
              </a:spcAft>
              <a:buSzPts val="1050"/>
              <a:buNone/>
              <a:defRPr sz="563"/>
            </a:lvl4pPr>
            <a:lvl5pPr marL="2286000" lvl="4" indent="-228600" algn="l" rtl="0">
              <a:lnSpc>
                <a:spcPct val="100000"/>
              </a:lnSpc>
              <a:spcBef>
                <a:spcPts val="600"/>
              </a:spcBef>
              <a:spcAft>
                <a:spcPts val="0"/>
              </a:spcAft>
              <a:buSzPts val="1400"/>
              <a:buNone/>
              <a:defRPr sz="563"/>
            </a:lvl5pPr>
            <a:lvl6pPr marL="2743200" lvl="5" indent="-317500" algn="l" rtl="0">
              <a:lnSpc>
                <a:spcPct val="100000"/>
              </a:lnSpc>
              <a:spcBef>
                <a:spcPts val="600"/>
              </a:spcBef>
              <a:spcAft>
                <a:spcPts val="0"/>
              </a:spcAft>
              <a:buSzPts val="1400"/>
              <a:buChar char="•"/>
              <a:defRPr/>
            </a:lvl6pPr>
            <a:lvl7pPr marL="3200400" lvl="6" indent="-317500" algn="l" rtl="0">
              <a:lnSpc>
                <a:spcPct val="100000"/>
              </a:lnSpc>
              <a:spcBef>
                <a:spcPts val="600"/>
              </a:spcBef>
              <a:spcAft>
                <a:spcPts val="0"/>
              </a:spcAft>
              <a:buSzPts val="1400"/>
              <a:buChar char="•"/>
              <a:defRPr/>
            </a:lvl7pPr>
            <a:lvl8pPr marL="3657600" lvl="7" indent="-317500" algn="l" rtl="0">
              <a:lnSpc>
                <a:spcPct val="100000"/>
              </a:lnSpc>
              <a:spcBef>
                <a:spcPts val="600"/>
              </a:spcBef>
              <a:spcAft>
                <a:spcPts val="0"/>
              </a:spcAft>
              <a:buSzPts val="1400"/>
              <a:buChar char="•"/>
              <a:defRPr/>
            </a:lvl8pPr>
            <a:lvl9pPr marL="4114800" lvl="8" indent="-317500" algn="l" rtl="0">
              <a:lnSpc>
                <a:spcPct val="100000"/>
              </a:lnSpc>
              <a:spcBef>
                <a:spcPts val="600"/>
              </a:spcBef>
              <a:spcAft>
                <a:spcPts val="0"/>
              </a:spcAft>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1"/>
        <p:cNvGrpSpPr/>
        <p:nvPr/>
      </p:nvGrpSpPr>
      <p:grpSpPr>
        <a:xfrm>
          <a:off x="0" y="0"/>
          <a:ext cx="0" cy="0"/>
          <a:chOff x="0" y="0"/>
          <a:chExt cx="0" cy="0"/>
        </a:xfrm>
      </p:grpSpPr>
      <p:sp>
        <p:nvSpPr>
          <p:cNvPr id="232" name="Google Shape;232;p4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p49"/>
          <p:cNvSpPr txBox="1">
            <a:spLocks noGrp="1"/>
          </p:cNvSpPr>
          <p:nvPr>
            <p:ph type="dt" idx="10"/>
          </p:nvPr>
        </p:nvSpPr>
        <p:spPr>
          <a:xfrm>
            <a:off x="6172200" y="6191250"/>
            <a:ext cx="24765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34" name="Google Shape;234;p49"/>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35" name="Google Shape;235;p49"/>
          <p:cNvSpPr txBox="1">
            <a:spLocks noGrp="1"/>
          </p:cNvSpPr>
          <p:nvPr>
            <p:ph type="sldNum" idx="12"/>
          </p:nvPr>
        </p:nvSpPr>
        <p:spPr>
          <a:xfrm>
            <a:off x="8912225" y="6507316"/>
            <a:ext cx="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6" name="Google Shape;236;p49"/>
          <p:cNvSpPr txBox="1">
            <a:spLocks noGrp="1"/>
          </p:cNvSpPr>
          <p:nvPr>
            <p:ph type="body" idx="1"/>
          </p:nvPr>
        </p:nvSpPr>
        <p:spPr>
          <a:xfrm>
            <a:off x="914400" y="1447800"/>
            <a:ext cx="7772400" cy="45720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7"/>
        <p:cNvGrpSpPr/>
        <p:nvPr/>
      </p:nvGrpSpPr>
      <p:grpSpPr>
        <a:xfrm>
          <a:off x="0" y="0"/>
          <a:ext cx="0" cy="0"/>
          <a:chOff x="0" y="0"/>
          <a:chExt cx="0" cy="0"/>
        </a:xfrm>
      </p:grpSpPr>
      <p:sp>
        <p:nvSpPr>
          <p:cNvPr id="238" name="Google Shape;238;p5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9" name="Google Shape;239;p5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40"/>
        <p:cNvGrpSpPr/>
        <p:nvPr/>
      </p:nvGrpSpPr>
      <p:grpSpPr>
        <a:xfrm>
          <a:off x="0" y="0"/>
          <a:ext cx="0" cy="0"/>
          <a:chOff x="0" y="0"/>
          <a:chExt cx="0" cy="0"/>
        </a:xfrm>
      </p:grpSpPr>
      <p:sp>
        <p:nvSpPr>
          <p:cNvPr id="241" name="Google Shape;241;p51"/>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 name="Google Shape;242;p51"/>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43" name="Google Shape;243;p51"/>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BFBFBF"/>
                </a:solidFill>
              </a:defRPr>
            </a:lvl1pPr>
            <a:lvl2pPr marL="914400" lvl="1" indent="-381000" algn="l" rtl="0">
              <a:lnSpc>
                <a:spcPct val="100000"/>
              </a:lnSpc>
              <a:spcBef>
                <a:spcPts val="600"/>
              </a:spcBef>
              <a:spcAft>
                <a:spcPts val="0"/>
              </a:spcAft>
              <a:buSzPts val="2400"/>
              <a:buChar char="•"/>
              <a:defRPr sz="2400">
                <a:solidFill>
                  <a:schemeClr val="lt1"/>
                </a:solidFill>
              </a:defRPr>
            </a:lvl2pPr>
            <a:lvl3pPr marL="1371600" lvl="2" indent="-355600" algn="l" rtl="0">
              <a:lnSpc>
                <a:spcPct val="100000"/>
              </a:lnSpc>
              <a:spcBef>
                <a:spcPts val="600"/>
              </a:spcBef>
              <a:spcAft>
                <a:spcPts val="0"/>
              </a:spcAft>
              <a:buSzPts val="2000"/>
              <a:buChar char="–"/>
              <a:defRPr sz="2000">
                <a:solidFill>
                  <a:schemeClr val="lt1"/>
                </a:solidFill>
              </a:defRPr>
            </a:lvl3pPr>
            <a:lvl4pPr marL="1828800" lvl="3" indent="-304800" algn="l" rtl="0">
              <a:lnSpc>
                <a:spcPct val="100000"/>
              </a:lnSpc>
              <a:spcBef>
                <a:spcPts val="600"/>
              </a:spcBef>
              <a:spcAft>
                <a:spcPts val="0"/>
              </a:spcAft>
              <a:buSzPts val="1200"/>
              <a:buChar char="o"/>
              <a:defRPr sz="1600">
                <a:solidFill>
                  <a:schemeClr val="lt1"/>
                </a:solidFill>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arge Graphic 1">
  <p:cSld name="Large Graphic_1">
    <p:spTree>
      <p:nvGrpSpPr>
        <p:cNvPr id="1" name="Shape 244"/>
        <p:cNvGrpSpPr/>
        <p:nvPr/>
      </p:nvGrpSpPr>
      <p:grpSpPr>
        <a:xfrm>
          <a:off x="0" y="0"/>
          <a:ext cx="0" cy="0"/>
          <a:chOff x="0" y="0"/>
          <a:chExt cx="0" cy="0"/>
        </a:xfrm>
      </p:grpSpPr>
      <p:grpSp>
        <p:nvGrpSpPr>
          <p:cNvPr id="245" name="Google Shape;245;p52"/>
          <p:cNvGrpSpPr/>
          <p:nvPr/>
        </p:nvGrpSpPr>
        <p:grpSpPr>
          <a:xfrm>
            <a:off x="0" y="0"/>
            <a:ext cx="9144000" cy="6858000"/>
            <a:chOff x="0" y="0"/>
            <a:chExt cx="9144000" cy="6858000"/>
          </a:xfrm>
        </p:grpSpPr>
        <p:pic>
          <p:nvPicPr>
            <p:cNvPr id="246" name="Google Shape;246;p5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47" name="Google Shape;247;p52" descr="RTI Arkansas Logo.png"/>
            <p:cNvPicPr preferRelativeResize="0"/>
            <p:nvPr/>
          </p:nvPicPr>
          <p:blipFill rotWithShape="1">
            <a:blip r:embed="rId3">
              <a:alphaModFix/>
            </a:blip>
            <a:srcRect/>
            <a:stretch/>
          </p:blipFill>
          <p:spPr>
            <a:xfrm>
              <a:off x="7522591" y="302814"/>
              <a:ext cx="1566545" cy="289276"/>
            </a:xfrm>
            <a:prstGeom prst="rect">
              <a:avLst/>
            </a:prstGeom>
            <a:noFill/>
            <a:ln>
              <a:noFill/>
            </a:ln>
          </p:spPr>
        </p:pic>
      </p:grpSp>
      <p:sp>
        <p:nvSpPr>
          <p:cNvPr id="248" name="Google Shape;248;p52"/>
          <p:cNvSpPr/>
          <p:nvPr/>
        </p:nvSpPr>
        <p:spPr>
          <a:xfrm>
            <a:off x="0" y="1682482"/>
            <a:ext cx="9144000" cy="37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9" name="Google Shape;249;p52"/>
          <p:cNvSpPr txBox="1">
            <a:spLocks noGrp="1"/>
          </p:cNvSpPr>
          <p:nvPr>
            <p:ph type="body" idx="1"/>
          </p:nvPr>
        </p:nvSpPr>
        <p:spPr>
          <a:xfrm>
            <a:off x="687388" y="1146048"/>
            <a:ext cx="8224800" cy="48279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2400"/>
              <a:buNone/>
              <a:defRPr>
                <a:solidFill>
                  <a:srgbClr val="25496F"/>
                </a:solidFill>
                <a:latin typeface="Arial"/>
                <a:ea typeface="Arial"/>
                <a:cs typeface="Arial"/>
                <a:sym typeface="Arial"/>
              </a:defRPr>
            </a:lvl1pPr>
            <a:lvl2pPr marL="914400" lvl="1" indent="-342900" algn="l" rtl="0">
              <a:spcBef>
                <a:spcPts val="600"/>
              </a:spcBef>
              <a:spcAft>
                <a:spcPts val="0"/>
              </a:spcAft>
              <a:buSzPts val="1800"/>
              <a:buFont typeface="Noto Sans Symbols"/>
              <a:buChar char="▪"/>
              <a:defRPr>
                <a:solidFill>
                  <a:srgbClr val="25496F"/>
                </a:solidFill>
                <a:latin typeface="Arial"/>
                <a:ea typeface="Arial"/>
                <a:cs typeface="Arial"/>
                <a:sym typeface="Arial"/>
              </a:defRPr>
            </a:lvl2pPr>
            <a:lvl3pPr marL="1371600" lvl="2" indent="-330835" algn="l" rtl="0">
              <a:spcBef>
                <a:spcPts val="600"/>
              </a:spcBef>
              <a:spcAft>
                <a:spcPts val="0"/>
              </a:spcAft>
              <a:buSzPts val="1610"/>
              <a:buFont typeface="Arial"/>
              <a:buChar char="•"/>
              <a:defRPr>
                <a:solidFill>
                  <a:srgbClr val="25496F"/>
                </a:solidFill>
                <a:latin typeface="Arial"/>
                <a:ea typeface="Arial"/>
                <a:cs typeface="Arial"/>
                <a:sym typeface="Arial"/>
              </a:defRPr>
            </a:lvl3pPr>
            <a:lvl4pPr marL="1828800" lvl="3" indent="-317500" algn="l" rtl="0">
              <a:spcBef>
                <a:spcPts val="600"/>
              </a:spcBef>
              <a:spcAft>
                <a:spcPts val="0"/>
              </a:spcAft>
              <a:buSzPts val="1400"/>
              <a:buFont typeface="Arial"/>
              <a:buChar char="–"/>
              <a:defRPr>
                <a:solidFill>
                  <a:srgbClr val="25496F"/>
                </a:solidFill>
                <a:latin typeface="Arial"/>
                <a:ea typeface="Arial"/>
                <a:cs typeface="Arial"/>
                <a:sym typeface="Arial"/>
              </a:defRPr>
            </a:lvl4pPr>
            <a:lvl5pPr marL="2286000" lvl="4" indent="-295275" algn="l" rtl="0">
              <a:spcBef>
                <a:spcPts val="600"/>
              </a:spcBef>
              <a:spcAft>
                <a:spcPts val="0"/>
              </a:spcAft>
              <a:buSzPts val="1050"/>
              <a:buFont typeface="Courier New"/>
              <a:buChar char="o"/>
              <a:defRPr>
                <a:solidFill>
                  <a:srgbClr val="25496F"/>
                </a:solidFill>
                <a:latin typeface="Arial"/>
                <a:ea typeface="Arial"/>
                <a:cs typeface="Arial"/>
                <a:sym typeface="Arial"/>
              </a:defRPr>
            </a:lvl5pPr>
            <a:lvl6pPr marL="2743200" lvl="5" indent="-317500" algn="l" rtl="0">
              <a:spcBef>
                <a:spcPts val="600"/>
              </a:spcBef>
              <a:spcAft>
                <a:spcPts val="0"/>
              </a:spcAft>
              <a:buSzPts val="1400"/>
              <a:buChar char="•"/>
              <a:defRPr>
                <a:solidFill>
                  <a:srgbClr val="25496F"/>
                </a:solidFill>
                <a:latin typeface="Arial"/>
                <a:ea typeface="Arial"/>
                <a:cs typeface="Arial"/>
                <a:sym typeface="Arial"/>
              </a:defRPr>
            </a:lvl6pPr>
            <a:lvl7pPr marL="3200400" lvl="6" indent="-317500" algn="l" rtl="0">
              <a:spcBef>
                <a:spcPts val="600"/>
              </a:spcBef>
              <a:spcAft>
                <a:spcPts val="0"/>
              </a:spcAft>
              <a:buSzPts val="1400"/>
              <a:buChar char="•"/>
              <a:defRPr>
                <a:solidFill>
                  <a:srgbClr val="25496F"/>
                </a:solidFill>
                <a:latin typeface="Arial"/>
                <a:ea typeface="Arial"/>
                <a:cs typeface="Arial"/>
                <a:sym typeface="Arial"/>
              </a:defRPr>
            </a:lvl7pPr>
            <a:lvl8pPr marL="3657600" lvl="7" indent="-317500" algn="l" rtl="0">
              <a:spcBef>
                <a:spcPts val="600"/>
              </a:spcBef>
              <a:spcAft>
                <a:spcPts val="0"/>
              </a:spcAft>
              <a:buSzPts val="1400"/>
              <a:buChar char="•"/>
              <a:defRPr>
                <a:solidFill>
                  <a:srgbClr val="25496F"/>
                </a:solidFill>
                <a:latin typeface="Arial"/>
                <a:ea typeface="Arial"/>
                <a:cs typeface="Arial"/>
                <a:sym typeface="Arial"/>
              </a:defRPr>
            </a:lvl8pPr>
            <a:lvl9pPr marL="4114800" lvl="8" indent="-317500" algn="l" rtl="0">
              <a:spcBef>
                <a:spcPts val="600"/>
              </a:spcBef>
              <a:spcAft>
                <a:spcPts val="0"/>
              </a:spcAft>
              <a:buSzPts val="1400"/>
              <a:buChar char="•"/>
              <a:defRPr>
                <a:solidFill>
                  <a:srgbClr val="25496F"/>
                </a:solidFill>
                <a:latin typeface="Arial"/>
                <a:ea typeface="Arial"/>
                <a:cs typeface="Arial"/>
                <a:sym typeface="Arial"/>
              </a:defRPr>
            </a:lvl9pPr>
          </a:lstStyle>
          <a:p>
            <a:endParaRPr/>
          </a:p>
        </p:txBody>
      </p:sp>
      <p:sp>
        <p:nvSpPr>
          <p:cNvPr id="250" name="Google Shape;250;p52"/>
          <p:cNvSpPr txBox="1">
            <a:spLocks noGrp="1"/>
          </p:cNvSpPr>
          <p:nvPr>
            <p:ph type="title"/>
          </p:nvPr>
        </p:nvSpPr>
        <p:spPr>
          <a:xfrm>
            <a:off x="687388" y="318053"/>
            <a:ext cx="8224800" cy="746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5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52" name="Google Shape;252;p52"/>
          <p:cNvSpPr txBox="1">
            <a:spLocks noGrp="1"/>
          </p:cNvSpPr>
          <p:nvPr>
            <p:ph type="body" idx="2"/>
          </p:nvPr>
        </p:nvSpPr>
        <p:spPr>
          <a:xfrm>
            <a:off x="687388" y="6057936"/>
            <a:ext cx="8224800" cy="153900"/>
          </a:xfrm>
          <a:prstGeom prst="rect">
            <a:avLst/>
          </a:prstGeom>
          <a:noFill/>
          <a:ln>
            <a:noFill/>
          </a:ln>
        </p:spPr>
        <p:txBody>
          <a:bodyPr spcFirstLastPara="1" wrap="square" lIns="0" tIns="0" rIns="0" bIns="0" anchor="b" anchorCtr="0">
            <a:noAutofit/>
          </a:bodyPr>
          <a:lstStyle>
            <a:lvl1pPr marL="457200" lvl="0" indent="-228600" algn="r" rtl="0">
              <a:spcBef>
                <a:spcPts val="0"/>
              </a:spcBef>
              <a:spcAft>
                <a:spcPts val="0"/>
              </a:spcAft>
              <a:buSzPts val="1000"/>
              <a:buNone/>
              <a:defRPr sz="1000"/>
            </a:lvl1pPr>
            <a:lvl2pPr marL="914400" lvl="1" indent="-228600" algn="r" rtl="0">
              <a:spcBef>
                <a:spcPts val="0"/>
              </a:spcBef>
              <a:spcAft>
                <a:spcPts val="0"/>
              </a:spcAft>
              <a:buSzPts val="1400"/>
              <a:buNone/>
              <a:defRPr sz="1400"/>
            </a:lvl2pPr>
            <a:lvl3pPr marL="1371600" lvl="2" indent="-228600" algn="r" rtl="0">
              <a:spcBef>
                <a:spcPts val="0"/>
              </a:spcBef>
              <a:spcAft>
                <a:spcPts val="0"/>
              </a:spcAft>
              <a:buSzPts val="1400"/>
              <a:buNone/>
              <a:defRPr sz="1400"/>
            </a:lvl3pPr>
            <a:lvl4pPr marL="1828800" lvl="3" indent="-228600" algn="r" rtl="0">
              <a:spcBef>
                <a:spcPts val="0"/>
              </a:spcBef>
              <a:spcAft>
                <a:spcPts val="0"/>
              </a:spcAft>
              <a:buSzPts val="1050"/>
              <a:buNone/>
              <a:defRPr sz="1400"/>
            </a:lvl4pPr>
            <a:lvl5pPr marL="2286000" lvl="4" indent="-228600" algn="r" rtl="0">
              <a:spcBef>
                <a:spcPts val="0"/>
              </a:spcBef>
              <a:spcAft>
                <a:spcPts val="0"/>
              </a:spcAft>
              <a:buSzPts val="1400"/>
              <a:buNone/>
              <a:defRPr sz="1400"/>
            </a:lvl5pPr>
            <a:lvl6pPr marL="2743200" lvl="5" indent="-342900" algn="l" rtl="0">
              <a:spcBef>
                <a:spcPts val="600"/>
              </a:spcBef>
              <a:spcAft>
                <a:spcPts val="0"/>
              </a:spcAft>
              <a:buSzPts val="1800"/>
              <a:buChar char="•"/>
              <a:defRPr/>
            </a:lvl6pPr>
            <a:lvl7pPr marL="3200400" lvl="6" indent="-342900" algn="l" rtl="0">
              <a:spcBef>
                <a:spcPts val="600"/>
              </a:spcBef>
              <a:spcAft>
                <a:spcPts val="0"/>
              </a:spcAft>
              <a:buSzPts val="1800"/>
              <a:buChar char="•"/>
              <a:defRPr/>
            </a:lvl7pPr>
            <a:lvl8pPr marL="3657600" lvl="7" indent="-342900" algn="l" rtl="0">
              <a:spcBef>
                <a:spcPts val="600"/>
              </a:spcBef>
              <a:spcAft>
                <a:spcPts val="0"/>
              </a:spcAft>
              <a:buSzPts val="1800"/>
              <a:buChar char="•"/>
              <a:defRPr/>
            </a:lvl8pPr>
            <a:lvl9pPr marL="4114800" lvl="8" indent="-342900" algn="l" rtl="0">
              <a:spcBef>
                <a:spcPts val="600"/>
              </a:spcBef>
              <a:spcAft>
                <a:spcPts val="0"/>
              </a:spcAft>
              <a:buSzPts val="1800"/>
              <a:buChar char="•"/>
              <a:defRPr/>
            </a:lvl9pPr>
          </a:lstStyle>
          <a:p>
            <a:endParaRPr/>
          </a:p>
        </p:txBody>
      </p:sp>
      <p:cxnSp>
        <p:nvCxnSpPr>
          <p:cNvPr id="253" name="Google Shape;253;p52"/>
          <p:cNvCxnSpPr/>
          <p:nvPr/>
        </p:nvCxnSpPr>
        <p:spPr>
          <a:xfrm>
            <a:off x="681038" y="1043797"/>
            <a:ext cx="8463000" cy="17400"/>
          </a:xfrm>
          <a:prstGeom prst="straightConnector1">
            <a:avLst/>
          </a:prstGeom>
          <a:noFill/>
          <a:ln w="9525" cap="flat" cmpd="sng">
            <a:solidFill>
              <a:srgbClr val="46739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34"/>
        <p:cNvGrpSpPr/>
        <p:nvPr/>
      </p:nvGrpSpPr>
      <p:grpSpPr>
        <a:xfrm>
          <a:off x="0" y="0"/>
          <a:ext cx="0" cy="0"/>
          <a:chOff x="0" y="0"/>
          <a:chExt cx="0" cy="0"/>
        </a:xfrm>
      </p:grpSpPr>
      <p:pic>
        <p:nvPicPr>
          <p:cNvPr id="35" name="Google Shape;35;p7" descr="2201 AIR-Partner Text_No Line.jpg"/>
          <p:cNvPicPr preferRelativeResize="0"/>
          <p:nvPr/>
        </p:nvPicPr>
        <p:blipFill rotWithShape="1">
          <a:blip r:embed="rId2">
            <a:alphaModFix/>
          </a:blip>
          <a:srcRect/>
          <a:stretch/>
        </p:blipFill>
        <p:spPr>
          <a:xfrm>
            <a:off x="0" y="0"/>
            <a:ext cx="9143998" cy="6857998"/>
          </a:xfrm>
          <a:prstGeom prst="rect">
            <a:avLst/>
          </a:prstGeom>
          <a:noFill/>
          <a:ln>
            <a:noFill/>
          </a:ln>
        </p:spPr>
      </p:pic>
      <p:sp>
        <p:nvSpPr>
          <p:cNvPr id="36" name="Google Shape;36;p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A587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1" name="Google Shape;41;p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822960" y="286604"/>
            <a:ext cx="7543800" cy="1450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822960" y="1846052"/>
            <a:ext cx="3703200" cy="736200"/>
          </a:xfrm>
          <a:prstGeom prst="rect">
            <a:avLst/>
          </a:prstGeom>
          <a:noFill/>
          <a:ln>
            <a:noFill/>
          </a:ln>
        </p:spPr>
        <p:txBody>
          <a:bodyPr spcFirstLastPara="1" wrap="square" lIns="91425" tIns="0" rIns="91425" bIns="0" anchor="ctr" anchorCtr="0">
            <a:noAutofit/>
          </a:bodyPr>
          <a:lstStyle>
            <a:lvl1pPr marL="457200" lvl="0" indent="-228600" algn="l">
              <a:lnSpc>
                <a:spcPct val="100000"/>
              </a:lnSpc>
              <a:spcBef>
                <a:spcPts val="600"/>
              </a:spcBef>
              <a:spcAft>
                <a:spcPts val="0"/>
              </a:spcAft>
              <a:buSzPts val="1500"/>
              <a:buNone/>
              <a:defRPr sz="1500" b="0" cap="none">
                <a:solidFill>
                  <a:schemeClr val="dk2"/>
                </a:solidFill>
              </a:defRPr>
            </a:lvl1pPr>
            <a:lvl2pPr marL="914400" lvl="1" indent="-228600" algn="l">
              <a:lnSpc>
                <a:spcPct val="100000"/>
              </a:lnSpc>
              <a:spcBef>
                <a:spcPts val="600"/>
              </a:spcBef>
              <a:spcAft>
                <a:spcPts val="0"/>
              </a:spcAft>
              <a:buSzPts val="1500"/>
              <a:buNone/>
              <a:defRPr sz="1500" b="1"/>
            </a:lvl2pPr>
            <a:lvl3pPr marL="1371600" lvl="2" indent="-228600" algn="l">
              <a:lnSpc>
                <a:spcPct val="100000"/>
              </a:lnSpc>
              <a:spcBef>
                <a:spcPts val="600"/>
              </a:spcBef>
              <a:spcAft>
                <a:spcPts val="0"/>
              </a:spcAft>
              <a:buSzPts val="1350"/>
              <a:buNone/>
              <a:defRPr sz="1350" b="1"/>
            </a:lvl3pPr>
            <a:lvl4pPr marL="1828800" lvl="3" indent="-228600" algn="l">
              <a:lnSpc>
                <a:spcPct val="100000"/>
              </a:lnSpc>
              <a:spcBef>
                <a:spcPts val="600"/>
              </a:spcBef>
              <a:spcAft>
                <a:spcPts val="0"/>
              </a:spcAft>
              <a:buSzPts val="9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600"/>
              </a:spcBef>
              <a:spcAft>
                <a:spcPts val="0"/>
              </a:spcAft>
              <a:buSzPts val="1200"/>
              <a:buNone/>
              <a:defRPr sz="1200" b="1"/>
            </a:lvl6pPr>
            <a:lvl7pPr marL="3200400" lvl="6" indent="-228600" algn="l">
              <a:lnSpc>
                <a:spcPct val="100000"/>
              </a:lnSpc>
              <a:spcBef>
                <a:spcPts val="600"/>
              </a:spcBef>
              <a:spcAft>
                <a:spcPts val="0"/>
              </a:spcAft>
              <a:buSzPts val="1200"/>
              <a:buNone/>
              <a:defRPr sz="1200" b="1"/>
            </a:lvl7pPr>
            <a:lvl8pPr marL="3657600" lvl="7" indent="-228600" algn="l">
              <a:lnSpc>
                <a:spcPct val="100000"/>
              </a:lnSpc>
              <a:spcBef>
                <a:spcPts val="600"/>
              </a:spcBef>
              <a:spcAft>
                <a:spcPts val="0"/>
              </a:spcAft>
              <a:buSzPts val="1200"/>
              <a:buNone/>
              <a:defRPr sz="1200" b="1"/>
            </a:lvl8pPr>
            <a:lvl9pPr marL="4114800" lvl="8" indent="-228600" algn="l">
              <a:lnSpc>
                <a:spcPct val="100000"/>
              </a:lnSpc>
              <a:spcBef>
                <a:spcPts val="600"/>
              </a:spcBef>
              <a:spcAft>
                <a:spcPts val="0"/>
              </a:spcAft>
              <a:buSzPts val="1200"/>
              <a:buNone/>
              <a:defRPr sz="1200" b="1"/>
            </a:lvl9pPr>
          </a:lstStyle>
          <a:p>
            <a:endParaRPr/>
          </a:p>
        </p:txBody>
      </p:sp>
      <p:sp>
        <p:nvSpPr>
          <p:cNvPr id="45" name="Google Shape;45;p9"/>
          <p:cNvSpPr txBox="1">
            <a:spLocks noGrp="1"/>
          </p:cNvSpPr>
          <p:nvPr>
            <p:ph type="body" idx="2"/>
          </p:nvPr>
        </p:nvSpPr>
        <p:spPr>
          <a:xfrm>
            <a:off x="822960" y="2582334"/>
            <a:ext cx="3703200" cy="3378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6" name="Google Shape;46;p9"/>
          <p:cNvSpPr txBox="1">
            <a:spLocks noGrp="1"/>
          </p:cNvSpPr>
          <p:nvPr>
            <p:ph type="body" idx="3"/>
          </p:nvPr>
        </p:nvSpPr>
        <p:spPr>
          <a:xfrm>
            <a:off x="4663440" y="1846052"/>
            <a:ext cx="3703200" cy="736200"/>
          </a:xfrm>
          <a:prstGeom prst="rect">
            <a:avLst/>
          </a:prstGeom>
          <a:noFill/>
          <a:ln>
            <a:noFill/>
          </a:ln>
        </p:spPr>
        <p:txBody>
          <a:bodyPr spcFirstLastPara="1" wrap="square" lIns="91425" tIns="0" rIns="91425" bIns="0" anchor="ctr" anchorCtr="0">
            <a:noAutofit/>
          </a:bodyPr>
          <a:lstStyle>
            <a:lvl1pPr marL="457200" lvl="0" indent="-228600" algn="l">
              <a:lnSpc>
                <a:spcPct val="100000"/>
              </a:lnSpc>
              <a:spcBef>
                <a:spcPts val="600"/>
              </a:spcBef>
              <a:spcAft>
                <a:spcPts val="0"/>
              </a:spcAft>
              <a:buSzPts val="1500"/>
              <a:buNone/>
              <a:defRPr sz="1500" b="0" cap="none">
                <a:solidFill>
                  <a:schemeClr val="dk2"/>
                </a:solidFill>
              </a:defRPr>
            </a:lvl1pPr>
            <a:lvl2pPr marL="914400" lvl="1" indent="-228600" algn="l">
              <a:lnSpc>
                <a:spcPct val="100000"/>
              </a:lnSpc>
              <a:spcBef>
                <a:spcPts val="600"/>
              </a:spcBef>
              <a:spcAft>
                <a:spcPts val="0"/>
              </a:spcAft>
              <a:buSzPts val="1500"/>
              <a:buNone/>
              <a:defRPr sz="1500" b="1"/>
            </a:lvl2pPr>
            <a:lvl3pPr marL="1371600" lvl="2" indent="-228600" algn="l">
              <a:lnSpc>
                <a:spcPct val="100000"/>
              </a:lnSpc>
              <a:spcBef>
                <a:spcPts val="600"/>
              </a:spcBef>
              <a:spcAft>
                <a:spcPts val="0"/>
              </a:spcAft>
              <a:buSzPts val="1350"/>
              <a:buNone/>
              <a:defRPr sz="1350" b="1"/>
            </a:lvl3pPr>
            <a:lvl4pPr marL="1828800" lvl="3" indent="-228600" algn="l">
              <a:lnSpc>
                <a:spcPct val="100000"/>
              </a:lnSpc>
              <a:spcBef>
                <a:spcPts val="600"/>
              </a:spcBef>
              <a:spcAft>
                <a:spcPts val="0"/>
              </a:spcAft>
              <a:buSzPts val="9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600"/>
              </a:spcBef>
              <a:spcAft>
                <a:spcPts val="0"/>
              </a:spcAft>
              <a:buSzPts val="1200"/>
              <a:buNone/>
              <a:defRPr sz="1200" b="1"/>
            </a:lvl6pPr>
            <a:lvl7pPr marL="3200400" lvl="6" indent="-228600" algn="l">
              <a:lnSpc>
                <a:spcPct val="100000"/>
              </a:lnSpc>
              <a:spcBef>
                <a:spcPts val="600"/>
              </a:spcBef>
              <a:spcAft>
                <a:spcPts val="0"/>
              </a:spcAft>
              <a:buSzPts val="1200"/>
              <a:buNone/>
              <a:defRPr sz="1200" b="1"/>
            </a:lvl7pPr>
            <a:lvl8pPr marL="3657600" lvl="7" indent="-228600" algn="l">
              <a:lnSpc>
                <a:spcPct val="100000"/>
              </a:lnSpc>
              <a:spcBef>
                <a:spcPts val="600"/>
              </a:spcBef>
              <a:spcAft>
                <a:spcPts val="0"/>
              </a:spcAft>
              <a:buSzPts val="1200"/>
              <a:buNone/>
              <a:defRPr sz="1200" b="1"/>
            </a:lvl8pPr>
            <a:lvl9pPr marL="4114800" lvl="8" indent="-228600" algn="l">
              <a:lnSpc>
                <a:spcPct val="100000"/>
              </a:lnSpc>
              <a:spcBef>
                <a:spcPts val="600"/>
              </a:spcBef>
              <a:spcAft>
                <a:spcPts val="0"/>
              </a:spcAft>
              <a:buSzPts val="1200"/>
              <a:buNone/>
              <a:defRPr sz="1200" b="1"/>
            </a:lvl9pPr>
          </a:lstStyle>
          <a:p>
            <a:endParaRPr/>
          </a:p>
        </p:txBody>
      </p:sp>
      <p:sp>
        <p:nvSpPr>
          <p:cNvPr id="47" name="Google Shape;47;p9"/>
          <p:cNvSpPr txBox="1">
            <a:spLocks noGrp="1"/>
          </p:cNvSpPr>
          <p:nvPr>
            <p:ph type="body" idx="4"/>
          </p:nvPr>
        </p:nvSpPr>
        <p:spPr>
          <a:xfrm>
            <a:off x="4663440" y="2582334"/>
            <a:ext cx="3703200" cy="3378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8" name="Google Shape;48;p9"/>
          <p:cNvSpPr txBox="1">
            <a:spLocks noGrp="1"/>
          </p:cNvSpPr>
          <p:nvPr>
            <p:ph type="dt" idx="10"/>
          </p:nvPr>
        </p:nvSpPr>
        <p:spPr>
          <a:xfrm>
            <a:off x="822961" y="6459786"/>
            <a:ext cx="18543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ftr" idx="11"/>
          </p:nvPr>
        </p:nvSpPr>
        <p:spPr>
          <a:xfrm>
            <a:off x="2764639" y="6459786"/>
            <a:ext cx="3617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1"/>
        <p:cNvGrpSpPr/>
        <p:nvPr/>
      </p:nvGrpSpPr>
      <p:grpSpPr>
        <a:xfrm>
          <a:off x="0" y="0"/>
          <a:ext cx="0" cy="0"/>
          <a:chOff x="0" y="0"/>
          <a:chExt cx="0" cy="0"/>
        </a:xfrm>
      </p:grpSpPr>
      <p:sp>
        <p:nvSpPr>
          <p:cNvPr id="52" name="Google Shape;52;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jp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RTI PPT Template_Text.jpg"/>
          <p:cNvPicPr preferRelativeResize="0"/>
          <p:nvPr/>
        </p:nvPicPr>
        <p:blipFill rotWithShape="1">
          <a:blip r:embed="rId13">
            <a:alphaModFix/>
          </a:blip>
          <a:srcRect/>
          <a:stretch/>
        </p:blipFill>
        <p:spPr>
          <a:xfrm>
            <a:off x="0" y="0"/>
            <a:ext cx="9143998" cy="6857998"/>
          </a:xfrm>
          <a:prstGeom prst="rect">
            <a:avLst/>
          </a:prstGeom>
          <a:noFill/>
          <a:ln>
            <a:noFill/>
          </a:ln>
        </p:spPr>
      </p:pic>
      <p:sp>
        <p:nvSpPr>
          <p:cNvPr id="11" name="Google Shape;11;p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12" name="Google Shape;12;p1"/>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Libre Franklin"/>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Google Shape;67;p13"/>
          <p:cNvPicPr preferRelativeResize="0"/>
          <p:nvPr/>
        </p:nvPicPr>
        <p:blipFill rotWithShape="1">
          <a:blip r:embed="rId20">
            <a:alphaModFix/>
          </a:blip>
          <a:srcRect/>
          <a:stretch/>
        </p:blipFill>
        <p:spPr>
          <a:xfrm>
            <a:off x="0" y="0"/>
            <a:ext cx="9144000" cy="6858000"/>
          </a:xfrm>
          <a:prstGeom prst="rect">
            <a:avLst/>
          </a:prstGeom>
          <a:noFill/>
          <a:ln>
            <a:noFill/>
          </a:ln>
        </p:spPr>
      </p:pic>
      <p:sp>
        <p:nvSpPr>
          <p:cNvPr id="68" name="Google Shape;68;p13"/>
          <p:cNvSpPr txBox="1">
            <a:spLocks noGrp="1"/>
          </p:cNvSpPr>
          <p:nvPr>
            <p:ph type="title"/>
          </p:nvPr>
        </p:nvSpPr>
        <p:spPr>
          <a:xfrm>
            <a:off x="687388" y="318052"/>
            <a:ext cx="8224837" cy="1540963"/>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69" name="Google Shape;69;p1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25496F"/>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25496F"/>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Libre Franklin"/>
              <a:buChar char="–"/>
              <a:defRPr sz="1400" b="0" i="0" u="none" strike="noStrike" cap="none">
                <a:solidFill>
                  <a:srgbClr val="25496F"/>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25496F"/>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9pPr>
          </a:lstStyle>
          <a:p>
            <a:endParaRPr/>
          </a:p>
        </p:txBody>
      </p:sp>
      <p:sp>
        <p:nvSpPr>
          <p:cNvPr id="70" name="Google Shape;70;p1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13" descr="RTI Arkansas Logo.png"/>
          <p:cNvPicPr preferRelativeResize="0"/>
          <p:nvPr/>
        </p:nvPicPr>
        <p:blipFill rotWithShape="1">
          <a:blip r:embed="rId21">
            <a:alphaModFix/>
          </a:blip>
          <a:srcRect/>
          <a:stretch/>
        </p:blipFill>
        <p:spPr>
          <a:xfrm>
            <a:off x="7522591" y="302814"/>
            <a:ext cx="1566545" cy="2892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32" descr="RTI PPT Template_Divider.jpg"/>
          <p:cNvPicPr preferRelativeResize="0"/>
          <p:nvPr/>
        </p:nvPicPr>
        <p:blipFill rotWithShape="1">
          <a:blip r:embed="rId12">
            <a:alphaModFix/>
          </a:blip>
          <a:srcRect/>
          <a:stretch/>
        </p:blipFill>
        <p:spPr>
          <a:xfrm>
            <a:off x="0" y="0"/>
            <a:ext cx="9143998" cy="6857998"/>
          </a:xfrm>
          <a:prstGeom prst="rect">
            <a:avLst/>
          </a:prstGeom>
          <a:noFill/>
          <a:ln>
            <a:noFill/>
          </a:ln>
        </p:spPr>
      </p:pic>
      <p:sp>
        <p:nvSpPr>
          <p:cNvPr id="155" name="Google Shape;155;p3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marR="0" lvl="0" algn="ctr" rtl="0">
              <a:lnSpc>
                <a:spcPct val="10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32"/>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Google Shape;157;p3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8" name="Google Shape;158;p32" descr="A close up of a logo&#10;&#10;Description automatically generated"/>
          <p:cNvPicPr preferRelativeResize="0"/>
          <p:nvPr/>
        </p:nvPicPr>
        <p:blipFill rotWithShape="1">
          <a:blip r:embed="rId13">
            <a:alphaModFix/>
          </a:blip>
          <a:srcRect/>
          <a:stretch/>
        </p:blipFill>
        <p:spPr>
          <a:xfrm>
            <a:off x="5749346" y="6064188"/>
            <a:ext cx="2783535" cy="705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
        <p:cNvGrpSpPr/>
        <p:nvPr/>
      </p:nvGrpSpPr>
      <p:grpSpPr>
        <a:xfrm>
          <a:off x="0" y="0"/>
          <a:ext cx="0" cy="0"/>
          <a:chOff x="0" y="0"/>
          <a:chExt cx="0" cy="0"/>
        </a:xfrm>
      </p:grpSpPr>
      <p:pic>
        <p:nvPicPr>
          <p:cNvPr id="205" name="Google Shape;205;p43" descr="RTI PPT Template_Text.jpg"/>
          <p:cNvPicPr preferRelativeResize="0"/>
          <p:nvPr/>
        </p:nvPicPr>
        <p:blipFill rotWithShape="1">
          <a:blip r:embed="rId11">
            <a:alphaModFix/>
          </a:blip>
          <a:srcRect/>
          <a:stretch/>
        </p:blipFill>
        <p:spPr>
          <a:xfrm>
            <a:off x="0" y="0"/>
            <a:ext cx="9143998" cy="6857998"/>
          </a:xfrm>
          <a:prstGeom prst="rect">
            <a:avLst/>
          </a:prstGeom>
          <a:noFill/>
          <a:ln>
            <a:noFill/>
          </a:ln>
        </p:spPr>
      </p:pic>
      <p:sp>
        <p:nvSpPr>
          <p:cNvPr id="206" name="Google Shape;206;p4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207" name="Google Shape;207;p43"/>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25496F"/>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25496F"/>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25496F"/>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25496F"/>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25496F"/>
                </a:solidFill>
                <a:latin typeface="Arial"/>
                <a:ea typeface="Arial"/>
                <a:cs typeface="Arial"/>
                <a:sym typeface="Arial"/>
              </a:defRPr>
            </a:lvl9pPr>
          </a:lstStyle>
          <a:p>
            <a:endParaRPr/>
          </a:p>
        </p:txBody>
      </p:sp>
      <p:sp>
        <p:nvSpPr>
          <p:cNvPr id="208" name="Google Shape;208;p4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hyperlink" Target="https://ies.ed.gov/ncee/wwc/" TargetMode="External"/><Relationship Id="rId5" Type="http://schemas.openxmlformats.org/officeDocument/2006/relationships/hyperlink" Target="http://www.bestevidence.org/" TargetMode="External"/><Relationship Id="rId4" Type="http://schemas.openxmlformats.org/officeDocument/2006/relationships/hyperlink" Target="https://charts.intensiveintervention.org/chart/instructional-intervention-tool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0.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hyperlink" Target="http://www.intensiveintervention.org/resource/effective-coaching-teachers-fidelity-tool-workshe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40.xml"/><Relationship Id="rId4" Type="http://schemas.openxmlformats.org/officeDocument/2006/relationships/image" Target="../media/image27.jp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40.xml"/><Relationship Id="rId4" Type="http://schemas.openxmlformats.org/officeDocument/2006/relationships/hyperlink" Target="http://www.rti4success.org/resource/rti-implementer-series-module-3-multi-level-prevention-syste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3"/>
          <p:cNvSpPr txBox="1">
            <a:spLocks noGrp="1"/>
          </p:cNvSpPr>
          <p:nvPr>
            <p:ph type="body" idx="1"/>
          </p:nvPr>
        </p:nvSpPr>
        <p:spPr>
          <a:xfrm>
            <a:off x="0" y="2198463"/>
            <a:ext cx="9144000" cy="1144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sz="3600" b="1">
                <a:solidFill>
                  <a:srgbClr val="25496F"/>
                </a:solidFill>
              </a:rPr>
              <a:t>Module 9</a:t>
            </a:r>
            <a:br>
              <a:rPr lang="en-US" sz="4400" b="1">
                <a:solidFill>
                  <a:srgbClr val="25496F"/>
                </a:solidFill>
                <a:latin typeface="Arial Narrow"/>
                <a:ea typeface="Arial Narrow"/>
                <a:cs typeface="Arial Narrow"/>
                <a:sym typeface="Arial Narrow"/>
              </a:rPr>
            </a:br>
            <a:r>
              <a:rPr lang="en-US" sz="3600">
                <a:solidFill>
                  <a:srgbClr val="25496F"/>
                </a:solidFill>
              </a:rPr>
              <a:t>Tier 2: Supplemental Intervention</a:t>
            </a:r>
            <a:endParaRPr sz="3600">
              <a:solidFill>
                <a:schemeClr val="dk2"/>
              </a:solidFill>
            </a:endParaRPr>
          </a:p>
        </p:txBody>
      </p:sp>
      <p:pic>
        <p:nvPicPr>
          <p:cNvPr id="260" name="Google Shape;260;p53" descr="RTI Arkansas Logo.png"/>
          <p:cNvPicPr preferRelativeResize="0"/>
          <p:nvPr/>
        </p:nvPicPr>
        <p:blipFill rotWithShape="1">
          <a:blip r:embed="rId3">
            <a:alphaModFix/>
          </a:blip>
          <a:srcRect/>
          <a:stretch/>
        </p:blipFill>
        <p:spPr>
          <a:xfrm>
            <a:off x="904071" y="473625"/>
            <a:ext cx="7708394" cy="1423416"/>
          </a:xfrm>
          <a:prstGeom prst="rect">
            <a:avLst/>
          </a:prstGeom>
          <a:noFill/>
          <a:ln>
            <a:noFill/>
          </a:ln>
        </p:spPr>
      </p:pic>
      <p:pic>
        <p:nvPicPr>
          <p:cNvPr id="261" name="Google Shape;261;p53" descr="A close up of a sign&#10;&#10;Description automatically generated"/>
          <p:cNvPicPr preferRelativeResize="0"/>
          <p:nvPr/>
        </p:nvPicPr>
        <p:blipFill rotWithShape="1">
          <a:blip r:embed="rId4">
            <a:alphaModFix/>
          </a:blip>
          <a:srcRect/>
          <a:stretch/>
        </p:blipFill>
        <p:spPr>
          <a:xfrm>
            <a:off x="3926612" y="4198973"/>
            <a:ext cx="1446212" cy="1446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Elements of Tier 2 </a:t>
            </a:r>
            <a:endParaRPr/>
          </a:p>
          <a:p>
            <a:pPr marL="0" lvl="0" indent="0" algn="l" rtl="0">
              <a:lnSpc>
                <a:spcPct val="100000"/>
              </a:lnSpc>
              <a:spcBef>
                <a:spcPts val="0"/>
              </a:spcBef>
              <a:spcAft>
                <a:spcPts val="0"/>
              </a:spcAft>
              <a:buClr>
                <a:schemeClr val="lt1"/>
              </a:buClr>
              <a:buSzPts val="4400"/>
              <a:buFont typeface="Arial"/>
              <a:buNone/>
            </a:pPr>
            <a:r>
              <a:rPr lang="en-US"/>
              <a:t>Intervention</a:t>
            </a:r>
            <a:endParaRPr/>
          </a:p>
        </p:txBody>
      </p:sp>
      <p:sp>
        <p:nvSpPr>
          <p:cNvPr id="348" name="Google Shape;348;p62"/>
          <p:cNvSpPr txBox="1">
            <a:spLocks noGrp="1"/>
          </p:cNvSpPr>
          <p:nvPr>
            <p:ph type="body" idx="1"/>
          </p:nvPr>
        </p:nvSpPr>
        <p:spPr>
          <a:xfrm>
            <a:off x="687400" y="4529145"/>
            <a:ext cx="8229600" cy="769500"/>
          </a:xfrm>
          <a:prstGeom prst="rect">
            <a:avLst/>
          </a:prstGeom>
          <a:noFill/>
          <a:ln>
            <a:noFill/>
          </a:ln>
        </p:spPr>
        <p:txBody>
          <a:bodyPr spcFirstLastPara="1" wrap="square" lIns="0" tIns="45700" rIns="0" bIns="45700" anchor="t" anchorCtr="0">
            <a:noAutofit/>
          </a:bodyPr>
          <a:lstStyle/>
          <a:p>
            <a:pPr marL="342900" lvl="0" indent="-342900" algn="l" rtl="0">
              <a:lnSpc>
                <a:spcPct val="100000"/>
              </a:lnSpc>
              <a:spcBef>
                <a:spcPts val="0"/>
              </a:spcBef>
              <a:spcAft>
                <a:spcPts val="0"/>
              </a:spcAft>
              <a:buClr>
                <a:srgbClr val="BFBFBF"/>
              </a:buClr>
              <a:buSzPts val="3200"/>
              <a:buNone/>
            </a:pPr>
            <a:r>
              <a:rPr lang="en-US"/>
              <a:t>Evidence-Based Practices and Programs</a:t>
            </a:r>
            <a:endParaRPr/>
          </a:p>
          <a:p>
            <a:pPr marL="0" lvl="0" indent="0" algn="l" rtl="0">
              <a:lnSpc>
                <a:spcPct val="100000"/>
              </a:lnSpc>
              <a:spcBef>
                <a:spcPts val="0"/>
              </a:spcBef>
              <a:spcAft>
                <a:spcPts val="0"/>
              </a:spcAft>
              <a:buClr>
                <a:srgbClr val="BFBFBF"/>
              </a:buClr>
              <a:buSzPts val="3200"/>
              <a:buNone/>
            </a:pPr>
            <a:endParaRPr/>
          </a:p>
          <a:p>
            <a:pPr marL="0" lvl="0" indent="0" algn="l" rtl="0">
              <a:lnSpc>
                <a:spcPct val="100000"/>
              </a:lnSpc>
              <a:spcBef>
                <a:spcPts val="0"/>
              </a:spcBef>
              <a:spcAft>
                <a:spcPts val="0"/>
              </a:spcAft>
              <a:buClr>
                <a:srgbClr val="BFBFBF"/>
              </a:buClr>
              <a:buSzPts val="3000"/>
              <a:buNone/>
            </a:pPr>
            <a:endParaRPr sz="3000"/>
          </a:p>
        </p:txBody>
      </p:sp>
      <p:sp>
        <p:nvSpPr>
          <p:cNvPr id="349" name="Google Shape;349;p6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pic>
        <p:nvPicPr>
          <p:cNvPr id="350" name="Google Shape;350;p62"/>
          <p:cNvPicPr preferRelativeResize="0"/>
          <p:nvPr/>
        </p:nvPicPr>
        <p:blipFill rotWithShape="1">
          <a:blip r:embed="rId3">
            <a:alphaModFix/>
          </a:blip>
          <a:srcRect/>
          <a:stretch/>
        </p:blipFill>
        <p:spPr>
          <a:xfrm>
            <a:off x="5940274" y="1093718"/>
            <a:ext cx="3045478" cy="32903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pic>
        <p:nvPicPr>
          <p:cNvPr id="357" name="Google Shape;357;p63"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58" name="Google Shape;358;p63"/>
          <p:cNvSpPr txBox="1">
            <a:spLocks noGrp="1"/>
          </p:cNvSpPr>
          <p:nvPr>
            <p:ph type="title"/>
          </p:nvPr>
        </p:nvSpPr>
        <p:spPr>
          <a:xfrm>
            <a:off x="687400" y="318050"/>
            <a:ext cx="8224800" cy="1463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Varying Evidence Standards</a:t>
            </a:r>
            <a:endParaRPr/>
          </a:p>
        </p:txBody>
      </p:sp>
      <p:sp>
        <p:nvSpPr>
          <p:cNvPr id="359" name="Google Shape;359;p63"/>
          <p:cNvSpPr txBox="1"/>
          <p:nvPr/>
        </p:nvSpPr>
        <p:spPr>
          <a:xfrm>
            <a:off x="687400" y="2487825"/>
            <a:ext cx="3886200" cy="3366900"/>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33362" marR="0" lvl="0" indent="-233362" algn="l" rtl="0">
              <a:lnSpc>
                <a:spcPct val="100000"/>
              </a:lnSpc>
              <a:spcBef>
                <a:spcPts val="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Recommended for Tier I across subjects</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Components have been researched and found to be generally effective</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85878"/>
                </a:solidFill>
                <a:latin typeface="Arial"/>
                <a:ea typeface="Arial"/>
                <a:cs typeface="Arial"/>
                <a:sym typeface="Arial"/>
              </a:rPr>
              <a:t>Curriculum materials have not been rigorously evaluated as a package</a:t>
            </a:r>
            <a:endParaRPr sz="1400" b="0" i="0" u="none" strike="noStrike" cap="none">
              <a:solidFill>
                <a:srgbClr val="000000"/>
              </a:solidFill>
              <a:latin typeface="Arial"/>
              <a:ea typeface="Arial"/>
              <a:cs typeface="Arial"/>
              <a:sym typeface="Arial"/>
            </a:endParaRPr>
          </a:p>
        </p:txBody>
      </p:sp>
      <p:sp>
        <p:nvSpPr>
          <p:cNvPr id="360" name="Google Shape;360;p63"/>
          <p:cNvSpPr txBox="1"/>
          <p:nvPr/>
        </p:nvSpPr>
        <p:spPr>
          <a:xfrm>
            <a:off x="687400" y="1905300"/>
            <a:ext cx="3886200" cy="582900"/>
          </a:xfrm>
          <a:prstGeom prst="rect">
            <a:avLst/>
          </a:prstGeom>
          <a:solidFill>
            <a:srgbClr val="D8E3ED"/>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436B"/>
              </a:buClr>
              <a:buSzPts val="2400"/>
              <a:buFont typeface="Noto Sans Symbols"/>
              <a:buNone/>
            </a:pPr>
            <a:r>
              <a:rPr lang="en-US" sz="2400" b="1" i="0" u="none" strike="noStrike" cap="none">
                <a:solidFill>
                  <a:srgbClr val="27436B"/>
                </a:solidFill>
                <a:latin typeface="Arial"/>
                <a:ea typeface="Arial"/>
                <a:cs typeface="Arial"/>
                <a:sym typeface="Arial"/>
              </a:rPr>
              <a:t>Research-Based </a:t>
            </a:r>
            <a:endParaRPr sz="1400" b="0" i="0" u="none" strike="noStrike" cap="none">
              <a:solidFill>
                <a:srgbClr val="000000"/>
              </a:solidFill>
              <a:latin typeface="Arial"/>
              <a:ea typeface="Arial"/>
              <a:cs typeface="Arial"/>
              <a:sym typeface="Arial"/>
            </a:endParaRPr>
          </a:p>
        </p:txBody>
      </p:sp>
      <p:sp>
        <p:nvSpPr>
          <p:cNvPr id="361" name="Google Shape;361;p63"/>
          <p:cNvSpPr txBox="1"/>
          <p:nvPr/>
        </p:nvSpPr>
        <p:spPr>
          <a:xfrm>
            <a:off x="4762700" y="2492400"/>
            <a:ext cx="4048800" cy="3366900"/>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33362" marR="0" lvl="0" indent="-233362" algn="l" rtl="0">
              <a:lnSpc>
                <a:spcPct val="100000"/>
              </a:lnSpc>
              <a:spcBef>
                <a:spcPts val="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Recommended for Tier 2 and Tier 3</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Materials evaluated using rigorous research design </a:t>
            </a:r>
            <a:endParaRPr sz="1400" b="0" i="0" u="none" strike="noStrike" cap="none">
              <a:solidFill>
                <a:srgbClr val="000000"/>
              </a:solidFill>
              <a:latin typeface="Arial"/>
              <a:ea typeface="Arial"/>
              <a:cs typeface="Arial"/>
              <a:sym typeface="Arial"/>
            </a:endParaRPr>
          </a:p>
          <a:p>
            <a:pPr marL="233362" marR="0" lvl="0" indent="-233362" algn="l" rtl="0">
              <a:lnSpc>
                <a:spcPct val="100000"/>
              </a:lnSpc>
              <a:spcBef>
                <a:spcPts val="600"/>
              </a:spcBef>
              <a:spcAft>
                <a:spcPts val="0"/>
              </a:spcAft>
              <a:buClr>
                <a:schemeClr val="dk2"/>
              </a:buClr>
              <a:buSzPts val="2400"/>
              <a:buFont typeface="Arial"/>
              <a:buChar char="•"/>
            </a:pPr>
            <a:r>
              <a:rPr lang="en-US" sz="2400" b="0" i="0" u="none" strike="noStrike" cap="none">
                <a:solidFill>
                  <a:srgbClr val="3B5978"/>
                </a:solidFill>
                <a:latin typeface="Arial"/>
                <a:ea typeface="Arial"/>
                <a:cs typeface="Arial"/>
                <a:sym typeface="Arial"/>
              </a:rPr>
              <a:t>Evidence of positive effects for students who received the intervention </a:t>
            </a:r>
            <a:endParaRPr sz="1400" b="0" i="0" u="none" strike="noStrike" cap="none">
              <a:solidFill>
                <a:srgbClr val="000000"/>
              </a:solidFill>
              <a:latin typeface="Arial"/>
              <a:ea typeface="Arial"/>
              <a:cs typeface="Arial"/>
              <a:sym typeface="Arial"/>
            </a:endParaRPr>
          </a:p>
          <a:p>
            <a:pPr marL="233362" marR="0" lvl="0" indent="-55562" algn="l" rtl="0">
              <a:lnSpc>
                <a:spcPct val="100000"/>
              </a:lnSpc>
              <a:spcBef>
                <a:spcPts val="600"/>
              </a:spcBef>
              <a:spcAft>
                <a:spcPts val="0"/>
              </a:spcAft>
              <a:buClr>
                <a:srgbClr val="A6A6A6"/>
              </a:buClr>
              <a:buSzPts val="2800"/>
              <a:buFont typeface="Noto Sans Symbols"/>
              <a:buNone/>
            </a:pPr>
            <a:endParaRPr sz="2800" b="0" i="0" u="none" strike="noStrike" cap="none">
              <a:solidFill>
                <a:srgbClr val="3B5978"/>
              </a:solidFill>
              <a:latin typeface="Arial"/>
              <a:ea typeface="Arial"/>
              <a:cs typeface="Arial"/>
              <a:sym typeface="Arial"/>
            </a:endParaRPr>
          </a:p>
        </p:txBody>
      </p:sp>
      <p:sp>
        <p:nvSpPr>
          <p:cNvPr id="362" name="Google Shape;362;p63"/>
          <p:cNvSpPr txBox="1"/>
          <p:nvPr/>
        </p:nvSpPr>
        <p:spPr>
          <a:xfrm>
            <a:off x="4762700" y="1905300"/>
            <a:ext cx="4048800" cy="582900"/>
          </a:xfrm>
          <a:prstGeom prst="rect">
            <a:avLst/>
          </a:prstGeom>
          <a:solidFill>
            <a:srgbClr val="D8E3ED"/>
          </a:solid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7436B"/>
                </a:solidFill>
                <a:latin typeface="Arial"/>
                <a:ea typeface="Arial"/>
                <a:cs typeface="Arial"/>
                <a:sym typeface="Arial"/>
              </a:rPr>
              <a:t>Evidence-Based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pic>
        <p:nvPicPr>
          <p:cNvPr id="369" name="Google Shape;369;p64"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70" name="Google Shape;370;p6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Interventions Within an </a:t>
            </a:r>
            <a:endParaRPr/>
          </a:p>
          <a:p>
            <a:pPr marL="0" lvl="0" indent="0" algn="l" rtl="0">
              <a:lnSpc>
                <a:spcPct val="90000"/>
              </a:lnSpc>
              <a:spcBef>
                <a:spcPts val="0"/>
              </a:spcBef>
              <a:spcAft>
                <a:spcPts val="0"/>
              </a:spcAft>
              <a:buSzPts val="1400"/>
              <a:buNone/>
            </a:pPr>
            <a:r>
              <a:rPr lang="en-US"/>
              <a:t>RTI Framework</a:t>
            </a:r>
            <a:endParaRPr/>
          </a:p>
        </p:txBody>
      </p:sp>
      <p:grpSp>
        <p:nvGrpSpPr>
          <p:cNvPr id="371" name="Google Shape;371;p64"/>
          <p:cNvGrpSpPr/>
          <p:nvPr/>
        </p:nvGrpSpPr>
        <p:grpSpPr>
          <a:xfrm>
            <a:off x="4527603" y="1933388"/>
            <a:ext cx="4461132" cy="3886928"/>
            <a:chOff x="-6" y="-278425"/>
            <a:chExt cx="4112400" cy="3326425"/>
          </a:xfrm>
        </p:grpSpPr>
        <p:sp>
          <p:nvSpPr>
            <p:cNvPr id="372" name="Google Shape;372;p64"/>
            <p:cNvSpPr/>
            <p:nvPr/>
          </p:nvSpPr>
          <p:spPr>
            <a:xfrm>
              <a:off x="0" y="0"/>
              <a:ext cx="3886200" cy="3048000"/>
            </a:xfrm>
            <a:prstGeom prst="rect">
              <a:avLst/>
            </a:prstGeom>
            <a:solidFill>
              <a:schemeClr val="lt1"/>
            </a:solidFill>
            <a:ln>
              <a:noFill/>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4"/>
            <p:cNvSpPr txBox="1"/>
            <p:nvPr/>
          </p:nvSpPr>
          <p:spPr>
            <a:xfrm>
              <a:off x="-6" y="-278425"/>
              <a:ext cx="4112400" cy="3326400"/>
            </a:xfrm>
            <a:prstGeom prst="rect">
              <a:avLst/>
            </a:prstGeom>
            <a:noFill/>
            <a:ln>
              <a:noFill/>
            </a:ln>
          </p:spPr>
          <p:txBody>
            <a:bodyPr spcFirstLastPara="1" wrap="square" lIns="184900" tIns="184900" rIns="184900" bIns="18490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800" b="0" i="0" u="none" strike="noStrike" cap="none">
                  <a:solidFill>
                    <a:srgbClr val="000000"/>
                  </a:solidFill>
                  <a:latin typeface="Arial"/>
                  <a:ea typeface="Arial"/>
                  <a:cs typeface="Arial"/>
                  <a:sym typeface="Arial"/>
                </a:rPr>
                <a:t>“Using interventions that have a proven track record </a:t>
              </a:r>
              <a:r>
                <a:rPr lang="en-US" sz="2800" b="1" i="1" u="none" strike="noStrike" cap="none">
                  <a:solidFill>
                    <a:srgbClr val="000000"/>
                  </a:solidFill>
                  <a:latin typeface="Arial"/>
                  <a:ea typeface="Arial"/>
                  <a:cs typeface="Arial"/>
                  <a:sym typeface="Arial"/>
                </a:rPr>
                <a:t>increases the probability</a:t>
              </a:r>
              <a:r>
                <a:rPr lang="en-US" sz="2800" b="0" i="0" u="none" strike="noStrike" cap="none">
                  <a:solidFill>
                    <a:srgbClr val="000000"/>
                  </a:solidFill>
                  <a:latin typeface="Arial"/>
                  <a:ea typeface="Arial"/>
                  <a:cs typeface="Arial"/>
                  <a:sym typeface="Arial"/>
                </a:rPr>
                <a:t> of positive outcomes for students.”</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910"/>
                </a:spcBef>
                <a:spcAft>
                  <a:spcPts val="0"/>
                </a:spcAft>
                <a:buClr>
                  <a:schemeClr val="lt1"/>
                </a:buClr>
                <a:buSzPts val="1400"/>
                <a:buFont typeface="Arial"/>
                <a:buNone/>
              </a:pPr>
              <a:r>
                <a:rPr lang="en-US" sz="1400" b="0" i="0" u="none" strike="noStrike" cap="none">
                  <a:solidFill>
                    <a:srgbClr val="000000"/>
                  </a:solidFill>
                  <a:latin typeface="Arial"/>
                  <a:ea typeface="Arial"/>
                  <a:cs typeface="Arial"/>
                  <a:sym typeface="Arial"/>
                </a:rPr>
                <a:t>               (Brown-Chidsey &amp; Steege, 2005, p. 8)</a:t>
              </a:r>
              <a:endParaRPr sz="1400" b="0" i="0" u="none" strike="noStrike" cap="none">
                <a:solidFill>
                  <a:srgbClr val="000000"/>
                </a:solidFill>
                <a:latin typeface="Arial"/>
                <a:ea typeface="Arial"/>
                <a:cs typeface="Arial"/>
                <a:sym typeface="Arial"/>
              </a:endParaRPr>
            </a:p>
          </p:txBody>
        </p:sp>
      </p:grpSp>
      <p:grpSp>
        <p:nvGrpSpPr>
          <p:cNvPr id="374" name="Google Shape;374;p64"/>
          <p:cNvGrpSpPr/>
          <p:nvPr/>
        </p:nvGrpSpPr>
        <p:grpSpPr>
          <a:xfrm>
            <a:off x="516050" y="2244570"/>
            <a:ext cx="3579117" cy="3229704"/>
            <a:chOff x="572587" y="1116"/>
            <a:chExt cx="2969729" cy="2969843"/>
          </a:xfrm>
        </p:grpSpPr>
        <p:sp>
          <p:nvSpPr>
            <p:cNvPr id="375" name="Google Shape;375;p64"/>
            <p:cNvSpPr/>
            <p:nvPr/>
          </p:nvSpPr>
          <p:spPr>
            <a:xfrm>
              <a:off x="572616" y="1116"/>
              <a:ext cx="2969700" cy="2969700"/>
            </a:xfrm>
            <a:prstGeom prst="ellipse">
              <a:avLst/>
            </a:prstGeom>
            <a:gradFill>
              <a:gsLst>
                <a:gs pos="0">
                  <a:srgbClr val="A5BEE8"/>
                </a:gs>
                <a:gs pos="35000">
                  <a:srgbClr val="C0D0EE"/>
                </a:gs>
                <a:gs pos="100000">
                  <a:srgbClr val="E5ECFA"/>
                </a:gs>
              </a:gsLst>
              <a:lin ang="16200038"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4"/>
            <p:cNvSpPr txBox="1"/>
            <p:nvPr/>
          </p:nvSpPr>
          <p:spPr>
            <a:xfrm>
              <a:off x="572587" y="1259"/>
              <a:ext cx="2969700" cy="2969700"/>
            </a:xfrm>
            <a:prstGeom prst="rect">
              <a:avLst/>
            </a:prstGeom>
            <a:no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chemeClr val="dk1"/>
                </a:buClr>
                <a:buSzPts val="2700"/>
                <a:buFont typeface="Arial"/>
                <a:buNone/>
              </a:pPr>
              <a:r>
                <a:rPr lang="en-US" sz="3000" b="1" i="0" u="none" strike="noStrike" cap="none">
                  <a:solidFill>
                    <a:schemeClr val="dk1"/>
                  </a:solidFill>
                  <a:latin typeface="Arial"/>
                  <a:ea typeface="Arial"/>
                  <a:cs typeface="Arial"/>
                  <a:sym typeface="Arial"/>
                </a:rPr>
                <a:t>Interventions </a:t>
              </a:r>
              <a:endParaRPr sz="3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700"/>
                <a:buFont typeface="Arial"/>
                <a:buNone/>
              </a:pPr>
              <a:r>
                <a:rPr lang="en-US" sz="3000" b="1" i="0" u="none" strike="noStrike" cap="none">
                  <a:solidFill>
                    <a:schemeClr val="dk1"/>
                  </a:solidFill>
                  <a:latin typeface="Arial"/>
                  <a:ea typeface="Arial"/>
                  <a:cs typeface="Arial"/>
                  <a:sym typeface="Arial"/>
                </a:rPr>
                <a:t>Must Be Evidence-Based</a:t>
              </a:r>
              <a:endParaRPr sz="3000" b="1"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pic>
        <p:nvPicPr>
          <p:cNvPr id="383" name="Google Shape;383;p65"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84" name="Google Shape;384;p65"/>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SzPts val="2400"/>
              <a:buAutoNum type="arabicPeriod"/>
            </a:pPr>
            <a:r>
              <a:rPr lang="en-US"/>
              <a:t>Review assessment data to identify student </a:t>
            </a:r>
            <a:r>
              <a:rPr lang="en-US" b="1"/>
              <a:t>need</a:t>
            </a:r>
            <a:r>
              <a:rPr lang="en-US"/>
              <a:t> and determine </a:t>
            </a:r>
            <a:r>
              <a:rPr lang="en-US" b="1"/>
              <a:t>priority</a:t>
            </a:r>
            <a:r>
              <a:rPr lang="en-US"/>
              <a:t>  </a:t>
            </a:r>
            <a:endParaRPr/>
          </a:p>
          <a:p>
            <a:pPr marL="457200" lvl="0" indent="-457200" algn="l" rtl="0">
              <a:lnSpc>
                <a:spcPct val="100000"/>
              </a:lnSpc>
              <a:spcBef>
                <a:spcPts val="600"/>
              </a:spcBef>
              <a:spcAft>
                <a:spcPts val="0"/>
              </a:spcAft>
              <a:buSzPts val="2400"/>
              <a:buAutoNum type="arabicPeriod"/>
            </a:pPr>
            <a:r>
              <a:rPr lang="en-US"/>
              <a:t>Create an intervention menu to understand what interventions you </a:t>
            </a:r>
            <a:r>
              <a:rPr lang="en-US" b="1"/>
              <a:t>have</a:t>
            </a:r>
            <a:r>
              <a:rPr lang="en-US"/>
              <a:t> and </a:t>
            </a:r>
            <a:r>
              <a:rPr lang="en-US" b="1"/>
              <a:t>need</a:t>
            </a:r>
            <a:r>
              <a:rPr lang="en-US"/>
              <a:t> </a:t>
            </a:r>
            <a:endParaRPr/>
          </a:p>
          <a:p>
            <a:pPr marL="233362" lvl="0" indent="-80962" algn="l" rtl="0">
              <a:lnSpc>
                <a:spcPct val="100000"/>
              </a:lnSpc>
              <a:spcBef>
                <a:spcPts val="600"/>
              </a:spcBef>
              <a:spcAft>
                <a:spcPts val="0"/>
              </a:spcAft>
              <a:buSzPts val="2400"/>
              <a:buNone/>
            </a:pPr>
            <a:endParaRPr/>
          </a:p>
          <a:p>
            <a:pPr marL="233362" lvl="0" indent="-80962" algn="l" rtl="0">
              <a:lnSpc>
                <a:spcPct val="100000"/>
              </a:lnSpc>
              <a:spcBef>
                <a:spcPts val="600"/>
              </a:spcBef>
              <a:spcAft>
                <a:spcPts val="0"/>
              </a:spcAft>
              <a:buSzPts val="2400"/>
              <a:buNone/>
            </a:pPr>
            <a:endParaRPr/>
          </a:p>
        </p:txBody>
      </p:sp>
      <p:sp>
        <p:nvSpPr>
          <p:cNvPr id="385" name="Google Shape;385;p6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Identifying Tier 2 </a:t>
            </a:r>
            <a:endParaRPr/>
          </a:p>
          <a:p>
            <a:pPr marL="0" lvl="0" indent="0" algn="l" rtl="0">
              <a:lnSpc>
                <a:spcPct val="90000"/>
              </a:lnSpc>
              <a:spcBef>
                <a:spcPts val="0"/>
              </a:spcBef>
              <a:spcAft>
                <a:spcPts val="0"/>
              </a:spcAft>
              <a:buSzPts val="1400"/>
              <a:buNone/>
            </a:pPr>
            <a:r>
              <a:rPr lang="en-US"/>
              <a:t>Intervention Programs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pic>
        <p:nvPicPr>
          <p:cNvPr id="392" name="Google Shape;392;p66"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93" name="Google Shape;393;p66"/>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What intervention programs do we have in our building?</a:t>
            </a:r>
            <a:endParaRPr/>
          </a:p>
          <a:p>
            <a:pPr marL="233362" lvl="0" indent="-233362" algn="l" rtl="0">
              <a:lnSpc>
                <a:spcPct val="100000"/>
              </a:lnSpc>
              <a:spcBef>
                <a:spcPts val="600"/>
              </a:spcBef>
              <a:spcAft>
                <a:spcPts val="0"/>
              </a:spcAft>
              <a:buSzPts val="2400"/>
              <a:buChar char="▪"/>
            </a:pPr>
            <a:r>
              <a:rPr lang="en-US"/>
              <a:t>What grade levels are these interventions appropriate for?</a:t>
            </a:r>
            <a:endParaRPr/>
          </a:p>
          <a:p>
            <a:pPr marL="233362" lvl="0" indent="-233362" algn="l" rtl="0">
              <a:lnSpc>
                <a:spcPct val="100000"/>
              </a:lnSpc>
              <a:spcBef>
                <a:spcPts val="600"/>
              </a:spcBef>
              <a:spcAft>
                <a:spcPts val="0"/>
              </a:spcAft>
              <a:buSzPts val="2400"/>
              <a:buChar char="▪"/>
            </a:pPr>
            <a:r>
              <a:rPr lang="en-US"/>
              <a:t>What components are they focused on?</a:t>
            </a:r>
            <a:endParaRPr/>
          </a:p>
          <a:p>
            <a:pPr marL="233362" lvl="0" indent="-233362" algn="l" rtl="0">
              <a:lnSpc>
                <a:spcPct val="100000"/>
              </a:lnSpc>
              <a:spcBef>
                <a:spcPts val="600"/>
              </a:spcBef>
              <a:spcAft>
                <a:spcPts val="0"/>
              </a:spcAft>
              <a:buSzPts val="2400"/>
              <a:buChar char="▪"/>
            </a:pPr>
            <a:r>
              <a:rPr lang="en-US"/>
              <a:t>Who is trained in teaching this program?</a:t>
            </a:r>
            <a:endParaRPr/>
          </a:p>
        </p:txBody>
      </p:sp>
      <p:sp>
        <p:nvSpPr>
          <p:cNvPr id="394" name="Google Shape;394;p66"/>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Intervention Menus Answer </a:t>
            </a:r>
            <a:endParaRPr/>
          </a:p>
          <a:p>
            <a:pPr marL="0" lvl="0" indent="0" algn="l" rtl="0">
              <a:lnSpc>
                <a:spcPct val="90000"/>
              </a:lnSpc>
              <a:spcBef>
                <a:spcPts val="0"/>
              </a:spcBef>
              <a:spcAft>
                <a:spcPts val="0"/>
              </a:spcAft>
              <a:buSzPts val="1400"/>
              <a:buNone/>
            </a:pPr>
            <a:r>
              <a:rPr lang="en-US"/>
              <a:t>the Following 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pic>
        <p:nvPicPr>
          <p:cNvPr id="401" name="Google Shape;401;p67"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02" name="Google Shape;402;p67"/>
          <p:cNvSpPr txBox="1">
            <a:spLocks noGrp="1"/>
          </p:cNvSpPr>
          <p:nvPr>
            <p:ph type="title"/>
          </p:nvPr>
        </p:nvSpPr>
        <p:spPr>
          <a:xfrm>
            <a:off x="687388" y="33660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Intervention Program Menu</a:t>
            </a:r>
            <a:endParaRPr/>
          </a:p>
        </p:txBody>
      </p:sp>
      <p:pic>
        <p:nvPicPr>
          <p:cNvPr id="403" name="Google Shape;403;p67"/>
          <p:cNvPicPr preferRelativeResize="0"/>
          <p:nvPr/>
        </p:nvPicPr>
        <p:blipFill rotWithShape="1">
          <a:blip r:embed="rId4">
            <a:alphaModFix/>
          </a:blip>
          <a:srcRect/>
          <a:stretch/>
        </p:blipFill>
        <p:spPr>
          <a:xfrm>
            <a:off x="687400" y="1935224"/>
            <a:ext cx="8107801" cy="3906975"/>
          </a:xfrm>
          <a:prstGeom prst="rect">
            <a:avLst/>
          </a:prstGeom>
          <a:noFill/>
          <a:ln w="9525" cap="flat" cmpd="sng">
            <a:solidFill>
              <a:schemeClr val="dk2"/>
            </a:solidFill>
            <a:prstDash val="solid"/>
            <a:round/>
            <a:headEnd type="none" w="sm" len="sm"/>
            <a:tailEnd type="none" w="sm" len="sm"/>
          </a:ln>
        </p:spPr>
      </p:pic>
      <p:grpSp>
        <p:nvGrpSpPr>
          <p:cNvPr id="404" name="Google Shape;404;p67"/>
          <p:cNvGrpSpPr/>
          <p:nvPr/>
        </p:nvGrpSpPr>
        <p:grpSpPr>
          <a:xfrm>
            <a:off x="5444167" y="5907823"/>
            <a:ext cx="3083316" cy="908604"/>
            <a:chOff x="5444167" y="5907823"/>
            <a:chExt cx="3083316" cy="908604"/>
          </a:xfrm>
        </p:grpSpPr>
        <p:sp>
          <p:nvSpPr>
            <p:cNvPr id="405" name="Google Shape;405;p67"/>
            <p:cNvSpPr/>
            <p:nvPr/>
          </p:nvSpPr>
          <p:spPr>
            <a:xfrm>
              <a:off x="5444167" y="6104614"/>
              <a:ext cx="1417200" cy="491400"/>
            </a:xfrm>
            <a:prstGeom prst="ellipse">
              <a:avLst/>
            </a:prstGeom>
            <a:solidFill>
              <a:srgbClr val="BFBFBF"/>
            </a:solidFill>
            <a:ln>
              <a:noFill/>
            </a:ln>
            <a:effectLst>
              <a:outerShdw blurRad="44450" dist="27940" dir="5400000" algn="ctr">
                <a:srgbClr val="000000">
                  <a:alpha val="286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406" name="Google Shape;406;p67"/>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407" name="Google Shape;407;p67"/>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pic>
        <p:nvPicPr>
          <p:cNvPr id="414" name="Google Shape;414;p68"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15" name="Google Shape;415;p68"/>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Once you have examined the data and created an intervention menu to determine what interventions you have and might need: </a:t>
            </a:r>
            <a:endParaRPr/>
          </a:p>
          <a:p>
            <a:pPr marL="233362" lvl="0" indent="-207962" algn="l" rtl="0">
              <a:lnSpc>
                <a:spcPct val="100000"/>
              </a:lnSpc>
              <a:spcBef>
                <a:spcPts val="0"/>
              </a:spcBef>
              <a:spcAft>
                <a:spcPts val="0"/>
              </a:spcAft>
              <a:buSzPts val="2000"/>
              <a:buChar char="▪"/>
            </a:pPr>
            <a:r>
              <a:rPr lang="en-US" sz="2000"/>
              <a:t>Familiarize yourself with how the tools chart works</a:t>
            </a:r>
            <a:endParaRPr/>
          </a:p>
          <a:p>
            <a:pPr marL="233362" lvl="0" indent="-207962" algn="l" rtl="0">
              <a:lnSpc>
                <a:spcPct val="100000"/>
              </a:lnSpc>
              <a:spcBef>
                <a:spcPts val="0"/>
              </a:spcBef>
              <a:spcAft>
                <a:spcPts val="0"/>
              </a:spcAft>
              <a:buSzPts val="2000"/>
              <a:buChar char="▪"/>
            </a:pPr>
            <a:r>
              <a:rPr lang="en-US" sz="2000"/>
              <a:t>Select an intervention to learn more about</a:t>
            </a:r>
            <a:endParaRPr/>
          </a:p>
          <a:p>
            <a:pPr marL="233362" lvl="0" indent="-207962" algn="l" rtl="0">
              <a:lnSpc>
                <a:spcPct val="100000"/>
              </a:lnSpc>
              <a:spcBef>
                <a:spcPts val="0"/>
              </a:spcBef>
              <a:spcAft>
                <a:spcPts val="0"/>
              </a:spcAft>
              <a:buSzPts val="2000"/>
              <a:buChar char="▪"/>
            </a:pPr>
            <a:r>
              <a:rPr lang="en-US" sz="2000"/>
              <a:t>Review the research</a:t>
            </a:r>
            <a:endParaRPr/>
          </a:p>
          <a:p>
            <a:pPr marL="233362" lvl="0" indent="-207962" algn="l" rtl="0">
              <a:lnSpc>
                <a:spcPct val="100000"/>
              </a:lnSpc>
              <a:spcBef>
                <a:spcPts val="0"/>
              </a:spcBef>
              <a:spcAft>
                <a:spcPts val="0"/>
              </a:spcAft>
              <a:buSzPts val="2000"/>
              <a:buChar char="▪"/>
            </a:pPr>
            <a:r>
              <a:rPr lang="en-US" sz="2000"/>
              <a:t>Pursue additional information (reach out to vendor, etc.)</a:t>
            </a:r>
            <a:endParaRPr/>
          </a:p>
          <a:p>
            <a:pPr marL="0" lvl="0" indent="0" algn="l" rtl="0">
              <a:lnSpc>
                <a:spcPct val="100000"/>
              </a:lnSpc>
              <a:spcBef>
                <a:spcPts val="600"/>
              </a:spcBef>
              <a:spcAft>
                <a:spcPts val="0"/>
              </a:spcAft>
              <a:buSzPts val="2400"/>
              <a:buNone/>
            </a:pPr>
            <a:endParaRPr/>
          </a:p>
        </p:txBody>
      </p:sp>
      <p:sp>
        <p:nvSpPr>
          <p:cNvPr id="416" name="Google Shape;416;p6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Using the Tools Charts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pic>
        <p:nvPicPr>
          <p:cNvPr id="423" name="Google Shape;423;p69"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24" name="Google Shape;424;p6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20662" algn="l" rtl="0">
              <a:lnSpc>
                <a:spcPct val="150000"/>
              </a:lnSpc>
              <a:spcBef>
                <a:spcPts val="0"/>
              </a:spcBef>
              <a:spcAft>
                <a:spcPts val="0"/>
              </a:spcAft>
              <a:buSzPts val="2400"/>
              <a:buChar char="▪"/>
            </a:pPr>
            <a:r>
              <a:rPr lang="en-US"/>
              <a:t>Type/Source</a:t>
            </a:r>
            <a:endParaRPr/>
          </a:p>
          <a:p>
            <a:pPr marL="233362" lvl="0" indent="-220662" algn="l" rtl="0">
              <a:lnSpc>
                <a:spcPct val="150000"/>
              </a:lnSpc>
              <a:spcBef>
                <a:spcPts val="0"/>
              </a:spcBef>
              <a:spcAft>
                <a:spcPts val="0"/>
              </a:spcAft>
              <a:buSzPts val="2400"/>
              <a:buChar char="▪"/>
            </a:pPr>
            <a:r>
              <a:rPr lang="en-US"/>
              <a:t>Population</a:t>
            </a:r>
            <a:endParaRPr/>
          </a:p>
          <a:p>
            <a:pPr marL="233362" lvl="0" indent="-220662" algn="l" rtl="0">
              <a:lnSpc>
                <a:spcPct val="150000"/>
              </a:lnSpc>
              <a:spcBef>
                <a:spcPts val="0"/>
              </a:spcBef>
              <a:spcAft>
                <a:spcPts val="0"/>
              </a:spcAft>
              <a:buSzPts val="2400"/>
              <a:buChar char="▪"/>
            </a:pPr>
            <a:r>
              <a:rPr lang="en-US"/>
              <a:t>Desired Outcomes</a:t>
            </a:r>
            <a:endParaRPr/>
          </a:p>
          <a:p>
            <a:pPr marL="233362" lvl="0" indent="-220662" algn="l" rtl="0">
              <a:lnSpc>
                <a:spcPct val="150000"/>
              </a:lnSpc>
              <a:spcBef>
                <a:spcPts val="0"/>
              </a:spcBef>
              <a:spcAft>
                <a:spcPts val="0"/>
              </a:spcAft>
              <a:buSzPts val="2400"/>
              <a:buChar char="▪"/>
            </a:pPr>
            <a:r>
              <a:rPr lang="en-US"/>
              <a:t>Effects</a:t>
            </a:r>
            <a:endParaRPr/>
          </a:p>
        </p:txBody>
      </p:sp>
      <p:sp>
        <p:nvSpPr>
          <p:cNvPr id="425" name="Google Shape;425;p69"/>
          <p:cNvSpPr txBox="1">
            <a:spLocks noGrp="1"/>
          </p:cNvSpPr>
          <p:nvPr>
            <p:ph type="title"/>
          </p:nvPr>
        </p:nvSpPr>
        <p:spPr>
          <a:xfrm>
            <a:off x="687400" y="318050"/>
            <a:ext cx="84567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Examining the Published </a:t>
            </a:r>
            <a:endParaRPr/>
          </a:p>
          <a:p>
            <a:pPr marL="0" lvl="0" indent="0" algn="l" rtl="0">
              <a:lnSpc>
                <a:spcPct val="90000"/>
              </a:lnSpc>
              <a:spcBef>
                <a:spcPts val="0"/>
              </a:spcBef>
              <a:spcAft>
                <a:spcPts val="0"/>
              </a:spcAft>
              <a:buSzPts val="1400"/>
              <a:buNone/>
            </a:pPr>
            <a:r>
              <a:rPr lang="en-US"/>
              <a:t>Evidence Base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pic>
        <p:nvPicPr>
          <p:cNvPr id="432" name="Google Shape;432;p70"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33" name="Google Shape;433;p7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Resources for Evaluating </a:t>
            </a:r>
            <a:endParaRPr/>
          </a:p>
          <a:p>
            <a:pPr marL="0" lvl="0" indent="0" algn="l" rtl="0">
              <a:lnSpc>
                <a:spcPct val="90000"/>
              </a:lnSpc>
              <a:spcBef>
                <a:spcPts val="0"/>
              </a:spcBef>
              <a:spcAft>
                <a:spcPts val="0"/>
              </a:spcAft>
              <a:buSzPts val="1400"/>
              <a:buNone/>
            </a:pPr>
            <a:r>
              <a:rPr lang="en-US"/>
              <a:t>Evidence Base-Tier 2 Interventions</a:t>
            </a:r>
            <a:endParaRPr/>
          </a:p>
        </p:txBody>
      </p:sp>
      <p:sp>
        <p:nvSpPr>
          <p:cNvPr id="434" name="Google Shape;434;p70"/>
          <p:cNvSpPr/>
          <p:nvPr/>
        </p:nvSpPr>
        <p:spPr>
          <a:xfrm>
            <a:off x="795475" y="2088100"/>
            <a:ext cx="2420700" cy="3222000"/>
          </a:xfrm>
          <a:prstGeom prst="rect">
            <a:avLst/>
          </a:prstGeom>
          <a:solidFill>
            <a:srgbClr val="B0B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0" i="0" u="sng" strike="noStrike" cap="none">
                <a:solidFill>
                  <a:schemeClr val="hlink"/>
                </a:solidFill>
                <a:latin typeface="Arial"/>
                <a:ea typeface="Arial"/>
                <a:cs typeface="Arial"/>
                <a:sym typeface="Arial"/>
                <a:hlinkClick r:id="rId4"/>
              </a:rPr>
              <a:t>NCII Interventions Tools Chart</a:t>
            </a:r>
            <a:endParaRPr sz="2400" b="0" i="0" u="none" strike="noStrike" cap="none">
              <a:solidFill>
                <a:srgbClr val="000000"/>
              </a:solidFill>
              <a:latin typeface="Arial"/>
              <a:ea typeface="Arial"/>
              <a:cs typeface="Arial"/>
              <a:sym typeface="Arial"/>
            </a:endParaRPr>
          </a:p>
        </p:txBody>
      </p:sp>
      <p:sp>
        <p:nvSpPr>
          <p:cNvPr id="435" name="Google Shape;435;p70"/>
          <p:cNvSpPr/>
          <p:nvPr/>
        </p:nvSpPr>
        <p:spPr>
          <a:xfrm>
            <a:off x="6383425" y="2088100"/>
            <a:ext cx="2420700" cy="3222000"/>
          </a:xfrm>
          <a:prstGeom prst="rect">
            <a:avLst/>
          </a:prstGeom>
          <a:solidFill>
            <a:srgbClr val="B0B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0" i="0" u="sng" strike="noStrike" cap="none">
                <a:solidFill>
                  <a:schemeClr val="hlink"/>
                </a:solidFill>
                <a:latin typeface="Arial"/>
                <a:ea typeface="Arial"/>
                <a:cs typeface="Arial"/>
                <a:sym typeface="Arial"/>
                <a:hlinkClick r:id="rId5"/>
              </a:rPr>
              <a:t>Best Evidence Encyclopedia</a:t>
            </a:r>
            <a:endParaRPr sz="2400" b="0" i="0" u="none" strike="noStrike" cap="none">
              <a:solidFill>
                <a:srgbClr val="000000"/>
              </a:solidFill>
              <a:latin typeface="Arial"/>
              <a:ea typeface="Arial"/>
              <a:cs typeface="Arial"/>
              <a:sym typeface="Arial"/>
            </a:endParaRPr>
          </a:p>
        </p:txBody>
      </p:sp>
      <p:sp>
        <p:nvSpPr>
          <p:cNvPr id="436" name="Google Shape;436;p70"/>
          <p:cNvSpPr/>
          <p:nvPr/>
        </p:nvSpPr>
        <p:spPr>
          <a:xfrm>
            <a:off x="3589450" y="2088100"/>
            <a:ext cx="2420700" cy="3222000"/>
          </a:xfrm>
          <a:prstGeom prst="rect">
            <a:avLst/>
          </a:prstGeom>
          <a:solidFill>
            <a:srgbClr val="B0B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400" b="0" i="0" u="sng" strike="noStrike" cap="none">
                <a:solidFill>
                  <a:schemeClr val="hlink"/>
                </a:solidFill>
                <a:latin typeface="Arial"/>
                <a:ea typeface="Arial"/>
                <a:cs typeface="Arial"/>
                <a:sym typeface="Arial"/>
                <a:hlinkClick r:id="rId6"/>
              </a:rPr>
              <a:t>What Works Clearinghouse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a:p>
        </p:txBody>
      </p:sp>
      <p:pic>
        <p:nvPicPr>
          <p:cNvPr id="443" name="Google Shape;443;p71"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44" name="Google Shape;444;p71"/>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Use them </a:t>
            </a:r>
            <a:r>
              <a:rPr lang="en-US" i="1"/>
              <a:t>when available </a:t>
            </a:r>
            <a:r>
              <a:rPr lang="en-US"/>
              <a:t>and consider augmenting current offerings, if feasible</a:t>
            </a:r>
            <a:endParaRPr/>
          </a:p>
          <a:p>
            <a:pPr marL="233362" lvl="0" indent="-233362" algn="l" rtl="0">
              <a:lnSpc>
                <a:spcPct val="100000"/>
              </a:lnSpc>
              <a:spcBef>
                <a:spcPts val="1200"/>
              </a:spcBef>
              <a:spcAft>
                <a:spcPts val="0"/>
              </a:spcAft>
              <a:buSzPts val="2400"/>
              <a:buChar char="▪"/>
            </a:pPr>
            <a:r>
              <a:rPr lang="en-US"/>
              <a:t>Also consider using:</a:t>
            </a:r>
            <a:endParaRPr/>
          </a:p>
          <a:p>
            <a:pPr marL="463550" lvl="1" indent="-246062" algn="l" rtl="0">
              <a:lnSpc>
                <a:spcPct val="100000"/>
              </a:lnSpc>
              <a:spcBef>
                <a:spcPts val="600"/>
              </a:spcBef>
              <a:spcAft>
                <a:spcPts val="0"/>
              </a:spcAft>
              <a:buSzPts val="2000"/>
              <a:buFont typeface="Noto Sans Symbols"/>
              <a:buChar char="•"/>
            </a:pPr>
            <a:r>
              <a:rPr lang="en-US" sz="2000"/>
              <a:t>High-quality, evidence-based practices </a:t>
            </a:r>
            <a:endParaRPr sz="2000"/>
          </a:p>
          <a:p>
            <a:pPr marL="463550" lvl="1" indent="-246062" algn="l" rtl="0">
              <a:lnSpc>
                <a:spcPct val="100000"/>
              </a:lnSpc>
              <a:spcBef>
                <a:spcPts val="600"/>
              </a:spcBef>
              <a:spcAft>
                <a:spcPts val="0"/>
              </a:spcAft>
              <a:buSzPts val="2000"/>
              <a:buFont typeface="Noto Sans Symbols"/>
              <a:buChar char="•"/>
            </a:pPr>
            <a:r>
              <a:rPr lang="en-US" sz="2000"/>
              <a:t>Remediation materials that came with your core program materials</a:t>
            </a:r>
            <a:endParaRPr sz="2000"/>
          </a:p>
          <a:p>
            <a:pPr marL="463550" lvl="1" indent="-246062" algn="l" rtl="0">
              <a:lnSpc>
                <a:spcPct val="100000"/>
              </a:lnSpc>
              <a:spcBef>
                <a:spcPts val="600"/>
              </a:spcBef>
              <a:spcAft>
                <a:spcPts val="0"/>
              </a:spcAft>
              <a:buSzPts val="2000"/>
              <a:buFont typeface="Noto Sans Symbols"/>
              <a:buChar char="•"/>
            </a:pPr>
            <a:r>
              <a:rPr lang="en-US" sz="2000"/>
              <a:t>Standards-aligned materials</a:t>
            </a:r>
            <a:endParaRPr sz="2000"/>
          </a:p>
        </p:txBody>
      </p:sp>
      <p:sp>
        <p:nvSpPr>
          <p:cNvPr id="445" name="Google Shape;445;p71"/>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if Evidence-Based </a:t>
            </a:r>
            <a:endParaRPr/>
          </a:p>
          <a:p>
            <a:pPr marL="0" lvl="0" indent="0" algn="l" rtl="0">
              <a:lnSpc>
                <a:spcPct val="90000"/>
              </a:lnSpc>
              <a:spcBef>
                <a:spcPts val="0"/>
              </a:spcBef>
              <a:spcAft>
                <a:spcPts val="0"/>
              </a:spcAft>
              <a:buSzPts val="1400"/>
              <a:buNone/>
            </a:pPr>
            <a:r>
              <a:rPr lang="en-US"/>
              <a:t>Programs Are Not Available?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pic>
        <p:nvPicPr>
          <p:cNvPr id="268" name="Google Shape;268;p54"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269" name="Google Shape;269;p5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Module 9 Objectives</a:t>
            </a:r>
            <a:endParaRPr/>
          </a:p>
        </p:txBody>
      </p:sp>
      <p:sp>
        <p:nvSpPr>
          <p:cNvPr id="270" name="Google Shape;270;p54"/>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sz="2600"/>
              <a:t>Participants will be able to:</a:t>
            </a:r>
            <a:endParaRPr/>
          </a:p>
          <a:p>
            <a:pPr marL="457200" lvl="0" indent="-381000" algn="l" rtl="0">
              <a:lnSpc>
                <a:spcPct val="100000"/>
              </a:lnSpc>
              <a:spcBef>
                <a:spcPts val="600"/>
              </a:spcBef>
              <a:spcAft>
                <a:spcPts val="0"/>
              </a:spcAft>
              <a:buSzPts val="2400"/>
              <a:buChar char="▪"/>
            </a:pPr>
            <a:r>
              <a:rPr lang="en-US"/>
              <a:t>Explain the critical features of an RTI Tier 2 system.</a:t>
            </a:r>
            <a:endParaRPr/>
          </a:p>
          <a:p>
            <a:pPr marL="457200" lvl="0" indent="-381000" algn="l" rtl="0">
              <a:lnSpc>
                <a:spcPct val="100000"/>
              </a:lnSpc>
              <a:spcBef>
                <a:spcPts val="600"/>
              </a:spcBef>
              <a:spcAft>
                <a:spcPts val="0"/>
              </a:spcAft>
              <a:buSzPts val="2400"/>
              <a:buChar char="▪"/>
            </a:pPr>
            <a:r>
              <a:rPr lang="en-US"/>
              <a:t>Describe the essential elements of Tier 2 interventions.</a:t>
            </a:r>
            <a:endParaRPr/>
          </a:p>
          <a:p>
            <a:pPr marL="457200" lvl="0" indent="-381000" algn="l" rtl="0">
              <a:lnSpc>
                <a:spcPct val="100000"/>
              </a:lnSpc>
              <a:spcBef>
                <a:spcPts val="600"/>
              </a:spcBef>
              <a:spcAft>
                <a:spcPts val="0"/>
              </a:spcAft>
              <a:buSzPts val="2400"/>
              <a:buChar char="▪"/>
            </a:pPr>
            <a:r>
              <a:rPr lang="en-US"/>
              <a:t>Select Tier 2 evidenced-based practices (EBPs) using available resources.</a:t>
            </a:r>
            <a:endParaRPr/>
          </a:p>
          <a:p>
            <a:pPr marL="457200" lvl="0" indent="-381000" algn="l" rtl="0">
              <a:lnSpc>
                <a:spcPct val="100000"/>
              </a:lnSpc>
              <a:spcBef>
                <a:spcPts val="600"/>
              </a:spcBef>
              <a:spcAft>
                <a:spcPts val="0"/>
              </a:spcAft>
              <a:buSzPts val="2400"/>
              <a:buChar char="▪"/>
            </a:pPr>
            <a:r>
              <a:rPr lang="en-US"/>
              <a:t>Apply the problem-solving process to individual data-based decision making at Tier 2.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pic>
        <p:nvPicPr>
          <p:cNvPr id="452" name="Google Shape;452;p72"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53" name="Google Shape;453;p72"/>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Reflection</a:t>
            </a:r>
            <a:endParaRPr/>
          </a:p>
        </p:txBody>
      </p:sp>
      <p:sp>
        <p:nvSpPr>
          <p:cNvPr id="454" name="Google Shape;454;p72"/>
          <p:cNvSpPr txBox="1">
            <a:spLocks noGrp="1"/>
          </p:cNvSpPr>
          <p:nvPr>
            <p:ph type="body" idx="1"/>
          </p:nvPr>
        </p:nvSpPr>
        <p:spPr>
          <a:xfrm>
            <a:off x="687526" y="1988263"/>
            <a:ext cx="39726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Tier 2 interventions should be evidence-based in content areas and grade levels where they are available.</a:t>
            </a:r>
            <a:endParaRPr/>
          </a:p>
        </p:txBody>
      </p:sp>
      <p:sp>
        <p:nvSpPr>
          <p:cNvPr id="455" name="Google Shape;455;p72"/>
          <p:cNvSpPr txBox="1">
            <a:spLocks noGrp="1"/>
          </p:cNvSpPr>
          <p:nvPr>
            <p:ph type="body" idx="4294967295"/>
          </p:nvPr>
        </p:nvSpPr>
        <p:spPr>
          <a:xfrm>
            <a:off x="4939596" y="1988263"/>
            <a:ext cx="3972600" cy="350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To what extent have we used evidence in the selection or development of our Tier 2 interventions?</a:t>
            </a:r>
            <a:endParaRPr/>
          </a:p>
          <a:p>
            <a:pPr marL="457200" lvl="0" indent="-381000" algn="l" rtl="0">
              <a:lnSpc>
                <a:spcPct val="100000"/>
              </a:lnSpc>
              <a:spcBef>
                <a:spcPts val="1000"/>
              </a:spcBef>
              <a:spcAft>
                <a:spcPts val="0"/>
              </a:spcAft>
              <a:buSzPts val="2400"/>
              <a:buChar char="▪"/>
            </a:pPr>
            <a:r>
              <a:rPr lang="en-US"/>
              <a:t>Can we articulate the evidence to families and other educators?  How?</a:t>
            </a:r>
            <a:endParaRPr/>
          </a:p>
        </p:txBody>
      </p:sp>
      <p:sp>
        <p:nvSpPr>
          <p:cNvPr id="456" name="Google Shape;456;p72"/>
          <p:cNvSpPr/>
          <p:nvPr/>
        </p:nvSpPr>
        <p:spPr>
          <a:xfrm>
            <a:off x="6939451" y="584027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57" name="Google Shape;457;p72"/>
          <p:cNvSpPr txBox="1"/>
          <p:nvPr/>
        </p:nvSpPr>
        <p:spPr>
          <a:xfrm>
            <a:off x="7210226" y="614067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21</a:t>
            </a:fld>
            <a:endParaRPr/>
          </a:p>
        </p:txBody>
      </p:sp>
      <p:pic>
        <p:nvPicPr>
          <p:cNvPr id="464" name="Google Shape;464;p73"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465" name="Google Shape;465;p73"/>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Tier 2 interventions should be: </a:t>
            </a:r>
            <a:endParaRPr/>
          </a:p>
          <a:p>
            <a:pPr marL="463550" lvl="1" indent="-246062" algn="l" rtl="0">
              <a:lnSpc>
                <a:spcPct val="100000"/>
              </a:lnSpc>
              <a:spcBef>
                <a:spcPts val="600"/>
              </a:spcBef>
              <a:spcAft>
                <a:spcPts val="0"/>
              </a:spcAft>
              <a:buSzPts val="2000"/>
              <a:buFont typeface="Noto Sans Symbols"/>
              <a:buChar char="•"/>
            </a:pPr>
            <a:r>
              <a:rPr lang="en-US" sz="2000"/>
              <a:t>Aligned with and in support of core instruction</a:t>
            </a:r>
            <a:endParaRPr sz="2000"/>
          </a:p>
          <a:p>
            <a:pPr marL="463550" lvl="1" indent="-246062" algn="l" rtl="0">
              <a:lnSpc>
                <a:spcPct val="100000"/>
              </a:lnSpc>
              <a:spcBef>
                <a:spcPts val="600"/>
              </a:spcBef>
              <a:spcAft>
                <a:spcPts val="0"/>
              </a:spcAft>
              <a:buSzPts val="2000"/>
              <a:buFont typeface="Noto Sans Symbols"/>
              <a:buChar char="•"/>
            </a:pPr>
            <a:r>
              <a:rPr lang="en-US" sz="2000"/>
              <a:t>Targeted to address a student’s need based on data</a:t>
            </a:r>
            <a:endParaRPr sz="2000"/>
          </a:p>
          <a:p>
            <a:pPr marL="463550" lvl="1" indent="-246062" algn="l" rtl="0">
              <a:lnSpc>
                <a:spcPct val="100000"/>
              </a:lnSpc>
              <a:spcBef>
                <a:spcPts val="600"/>
              </a:spcBef>
              <a:spcAft>
                <a:spcPts val="0"/>
              </a:spcAft>
              <a:buSzPts val="2000"/>
              <a:buFont typeface="Noto Sans Symbols"/>
              <a:buChar char="•"/>
            </a:pPr>
            <a:r>
              <a:rPr lang="en-US" sz="2000"/>
              <a:t>Implemented with fidelity </a:t>
            </a:r>
            <a:endParaRPr sz="2000"/>
          </a:p>
          <a:p>
            <a:pPr marL="463550" lvl="1" indent="-246062" algn="l" rtl="0">
              <a:lnSpc>
                <a:spcPct val="100000"/>
              </a:lnSpc>
              <a:spcBef>
                <a:spcPts val="600"/>
              </a:spcBef>
              <a:spcAft>
                <a:spcPts val="0"/>
              </a:spcAft>
              <a:buSzPts val="2000"/>
              <a:buFont typeface="Noto Sans Symbols"/>
              <a:buChar char="•"/>
            </a:pPr>
            <a:r>
              <a:rPr lang="en-US" sz="2000"/>
              <a:t>Delivered by well-trained staff</a:t>
            </a:r>
            <a:endParaRPr sz="2000"/>
          </a:p>
          <a:p>
            <a:pPr marL="463550" lvl="1" indent="-246062" algn="l" rtl="0">
              <a:lnSpc>
                <a:spcPct val="100000"/>
              </a:lnSpc>
              <a:spcBef>
                <a:spcPts val="600"/>
              </a:spcBef>
              <a:spcAft>
                <a:spcPts val="0"/>
              </a:spcAft>
              <a:buSzPts val="2000"/>
              <a:buFont typeface="Noto Sans Symbols"/>
              <a:buChar char="•"/>
            </a:pPr>
            <a:r>
              <a:rPr lang="en-US" sz="2000"/>
              <a:t>Supplemental to Tier 1</a:t>
            </a:r>
            <a:endParaRPr sz="2000"/>
          </a:p>
          <a:p>
            <a:pPr marL="463550" lvl="1" indent="-246062" algn="l" rtl="0">
              <a:lnSpc>
                <a:spcPct val="100000"/>
              </a:lnSpc>
              <a:spcBef>
                <a:spcPts val="600"/>
              </a:spcBef>
              <a:spcAft>
                <a:spcPts val="0"/>
              </a:spcAft>
              <a:buSzPts val="2000"/>
              <a:buFont typeface="Noto Sans Symbols"/>
              <a:buChar char="•"/>
            </a:pPr>
            <a:r>
              <a:rPr lang="en-US" sz="2000"/>
              <a:t>An evidence-based program or practice</a:t>
            </a:r>
            <a:endParaRPr sz="2000"/>
          </a:p>
          <a:p>
            <a:pPr marL="463550" lvl="1" indent="-246062" algn="l" rtl="0">
              <a:lnSpc>
                <a:spcPct val="100000"/>
              </a:lnSpc>
              <a:spcBef>
                <a:spcPts val="600"/>
              </a:spcBef>
              <a:spcAft>
                <a:spcPts val="0"/>
              </a:spcAft>
              <a:buSzPts val="2000"/>
              <a:buFont typeface="Noto Sans Symbols"/>
              <a:buChar char="•"/>
            </a:pPr>
            <a:r>
              <a:rPr lang="en-US" sz="2000"/>
              <a:t>Delivered explicitly and systematically </a:t>
            </a:r>
            <a:endParaRPr sz="2000"/>
          </a:p>
        </p:txBody>
      </p:sp>
      <p:sp>
        <p:nvSpPr>
          <p:cNvPr id="466" name="Google Shape;466;p7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 Summary</a:t>
            </a:r>
            <a:endParaRPr/>
          </a:p>
        </p:txBody>
      </p:sp>
      <p:pic>
        <p:nvPicPr>
          <p:cNvPr id="467" name="Google Shape;467;p73"/>
          <p:cNvPicPr preferRelativeResize="0"/>
          <p:nvPr/>
        </p:nvPicPr>
        <p:blipFill rotWithShape="1">
          <a:blip r:embed="rId4">
            <a:alphaModFix/>
          </a:blip>
          <a:srcRect/>
          <a:stretch/>
        </p:blipFill>
        <p:spPr>
          <a:xfrm>
            <a:off x="6063950" y="3737223"/>
            <a:ext cx="2848275" cy="1898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4"/>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Elements of Tier 2 </a:t>
            </a:r>
            <a:endParaRPr/>
          </a:p>
          <a:p>
            <a:pPr marL="0" lvl="0" indent="0" algn="l" rtl="0">
              <a:lnSpc>
                <a:spcPct val="100000"/>
              </a:lnSpc>
              <a:spcBef>
                <a:spcPts val="0"/>
              </a:spcBef>
              <a:spcAft>
                <a:spcPts val="0"/>
              </a:spcAft>
              <a:buClr>
                <a:schemeClr val="lt1"/>
              </a:buClr>
              <a:buSzPts val="4400"/>
              <a:buFont typeface="Arial"/>
              <a:buNone/>
            </a:pPr>
            <a:r>
              <a:rPr lang="en-US"/>
              <a:t>Intervention</a:t>
            </a:r>
            <a:endParaRPr/>
          </a:p>
        </p:txBody>
      </p:sp>
      <p:sp>
        <p:nvSpPr>
          <p:cNvPr id="474" name="Google Shape;474;p74"/>
          <p:cNvSpPr txBox="1">
            <a:spLocks noGrp="1"/>
          </p:cNvSpPr>
          <p:nvPr>
            <p:ph type="body" idx="1"/>
          </p:nvPr>
        </p:nvSpPr>
        <p:spPr>
          <a:xfrm>
            <a:off x="687400" y="4529145"/>
            <a:ext cx="8229600" cy="769500"/>
          </a:xfrm>
          <a:prstGeom prst="rect">
            <a:avLst/>
          </a:prstGeom>
          <a:noFill/>
          <a:ln>
            <a:noFill/>
          </a:ln>
        </p:spPr>
        <p:txBody>
          <a:bodyPr spcFirstLastPara="1" wrap="square" lIns="0" tIns="45700" rIns="0" bIns="45700" anchor="t" anchorCtr="0">
            <a:noAutofit/>
          </a:bodyPr>
          <a:lstStyle/>
          <a:p>
            <a:pPr marL="342900" lvl="0" indent="-342900" algn="l" rtl="0">
              <a:lnSpc>
                <a:spcPct val="100000"/>
              </a:lnSpc>
              <a:spcBef>
                <a:spcPts val="0"/>
              </a:spcBef>
              <a:spcAft>
                <a:spcPts val="0"/>
              </a:spcAft>
              <a:buClr>
                <a:srgbClr val="BFBFBF"/>
              </a:buClr>
              <a:buSzPts val="3200"/>
              <a:buNone/>
            </a:pPr>
            <a:r>
              <a:rPr lang="en-US"/>
              <a:t>Fidelity </a:t>
            </a:r>
            <a:endParaRPr/>
          </a:p>
          <a:p>
            <a:pPr marL="0" lvl="0" indent="0" algn="l" rtl="0">
              <a:lnSpc>
                <a:spcPct val="100000"/>
              </a:lnSpc>
              <a:spcBef>
                <a:spcPts val="0"/>
              </a:spcBef>
              <a:spcAft>
                <a:spcPts val="0"/>
              </a:spcAft>
              <a:buClr>
                <a:srgbClr val="BFBFBF"/>
              </a:buClr>
              <a:buSzPts val="3200"/>
              <a:buNone/>
            </a:pPr>
            <a:endParaRPr/>
          </a:p>
          <a:p>
            <a:pPr marL="0" lvl="0" indent="0" algn="l" rtl="0">
              <a:lnSpc>
                <a:spcPct val="100000"/>
              </a:lnSpc>
              <a:spcBef>
                <a:spcPts val="0"/>
              </a:spcBef>
              <a:spcAft>
                <a:spcPts val="0"/>
              </a:spcAft>
              <a:buClr>
                <a:srgbClr val="BFBFBF"/>
              </a:buClr>
              <a:buSzPts val="3000"/>
              <a:buNone/>
            </a:pPr>
            <a:endParaRPr sz="3000"/>
          </a:p>
        </p:txBody>
      </p:sp>
      <p:sp>
        <p:nvSpPr>
          <p:cNvPr id="475" name="Google Shape;475;p74"/>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pic>
        <p:nvPicPr>
          <p:cNvPr id="476" name="Google Shape;476;p74"/>
          <p:cNvPicPr preferRelativeResize="0"/>
          <p:nvPr/>
        </p:nvPicPr>
        <p:blipFill rotWithShape="1">
          <a:blip r:embed="rId3">
            <a:alphaModFix/>
          </a:blip>
          <a:srcRect/>
          <a:stretch/>
        </p:blipFill>
        <p:spPr>
          <a:xfrm>
            <a:off x="5806753" y="935113"/>
            <a:ext cx="3130872" cy="3382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5"/>
          <p:cNvSpPr/>
          <p:nvPr/>
        </p:nvSpPr>
        <p:spPr>
          <a:xfrm rot="1712766">
            <a:off x="571808" y="3301315"/>
            <a:ext cx="8740110" cy="1105671"/>
          </a:xfrm>
          <a:prstGeom prst="doubleWave">
            <a:avLst>
              <a:gd name="adj1" fmla="val 12500"/>
              <a:gd name="adj2" fmla="val -215"/>
            </a:avLst>
          </a:prstGeom>
          <a:gradFill>
            <a:gsLst>
              <a:gs pos="0">
                <a:srgbClr val="6F5880"/>
              </a:gs>
              <a:gs pos="99000">
                <a:srgbClr val="7E4D99"/>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83" name="Google Shape;483;p75"/>
          <p:cNvSpPr txBox="1"/>
          <p:nvPr/>
        </p:nvSpPr>
        <p:spPr>
          <a:xfrm rot="1429001">
            <a:off x="1142634" y="1821942"/>
            <a:ext cx="1292682" cy="2597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a:solidFill>
                  <a:schemeClr val="lt1"/>
                </a:solidFill>
                <a:latin typeface="Arial"/>
                <a:ea typeface="Arial"/>
                <a:cs typeface="Arial"/>
                <a:sym typeface="Arial"/>
              </a:rPr>
              <a:t>Fidelity</a:t>
            </a:r>
            <a:endParaRPr sz="2400" b="1" i="0" u="none" strike="noStrike" cap="none">
              <a:solidFill>
                <a:srgbClr val="000000"/>
              </a:solidFill>
              <a:latin typeface="Arial"/>
              <a:ea typeface="Arial"/>
              <a:cs typeface="Arial"/>
              <a:sym typeface="Arial"/>
            </a:endParaRPr>
          </a:p>
        </p:txBody>
      </p:sp>
      <p:sp>
        <p:nvSpPr>
          <p:cNvPr id="484" name="Google Shape;484;p75"/>
          <p:cNvSpPr/>
          <p:nvPr/>
        </p:nvSpPr>
        <p:spPr>
          <a:xfrm rot="7311173">
            <a:off x="338746" y="1265922"/>
            <a:ext cx="962683" cy="333329"/>
          </a:xfrm>
          <a:prstGeom prst="flowChartExtra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85" name="Google Shape;485;p75"/>
          <p:cNvSpPr txBox="1">
            <a:spLocks noGrp="1"/>
          </p:cNvSpPr>
          <p:nvPr>
            <p:ph type="title"/>
          </p:nvPr>
        </p:nvSpPr>
        <p:spPr>
          <a:xfrm>
            <a:off x="459606" y="768841"/>
            <a:ext cx="8224800" cy="105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a:t>Fidelity &amp; Your RTI Framework</a:t>
            </a:r>
            <a:endParaRPr/>
          </a:p>
        </p:txBody>
      </p:sp>
      <p:sp>
        <p:nvSpPr>
          <p:cNvPr id="486" name="Google Shape;486;p7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23</a:t>
            </a:fld>
            <a:endParaRPr/>
          </a:p>
        </p:txBody>
      </p:sp>
      <p:grpSp>
        <p:nvGrpSpPr>
          <p:cNvPr id="487" name="Google Shape;487;p75"/>
          <p:cNvGrpSpPr/>
          <p:nvPr/>
        </p:nvGrpSpPr>
        <p:grpSpPr>
          <a:xfrm>
            <a:off x="2106341" y="2015223"/>
            <a:ext cx="6422232" cy="4300522"/>
            <a:chOff x="344187" y="326606"/>
            <a:chExt cx="6283984" cy="4329530"/>
          </a:xfrm>
        </p:grpSpPr>
        <p:sp>
          <p:nvSpPr>
            <p:cNvPr id="488" name="Google Shape;488;p75"/>
            <p:cNvSpPr/>
            <p:nvPr/>
          </p:nvSpPr>
          <p:spPr>
            <a:xfrm>
              <a:off x="344187" y="326606"/>
              <a:ext cx="1991489" cy="1991489"/>
            </a:xfrm>
            <a:prstGeom prst="ellipse">
              <a:avLst/>
            </a:prstGeom>
            <a:gradFill>
              <a:gsLst>
                <a:gs pos="0">
                  <a:srgbClr val="3D76AC">
                    <a:alpha val="88627"/>
                  </a:srgbClr>
                </a:gs>
                <a:gs pos="100000">
                  <a:srgbClr val="A4C4F1">
                    <a:alpha val="48627"/>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89" name="Google Shape;489;p75"/>
            <p:cNvSpPr txBox="1"/>
            <p:nvPr/>
          </p:nvSpPr>
          <p:spPr>
            <a:xfrm>
              <a:off x="635834" y="618253"/>
              <a:ext cx="1408195" cy="14081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Multi-Tiered System of Supports</a:t>
              </a:r>
              <a:endParaRPr sz="1800" b="0" i="0" u="none" strike="noStrike" cap="none">
                <a:solidFill>
                  <a:srgbClr val="000000"/>
                </a:solidFill>
                <a:latin typeface="Arial"/>
                <a:ea typeface="Arial"/>
                <a:cs typeface="Arial"/>
                <a:sym typeface="Arial"/>
              </a:endParaRPr>
            </a:p>
          </p:txBody>
        </p:sp>
        <p:sp>
          <p:nvSpPr>
            <p:cNvPr id="490" name="Google Shape;490;p75"/>
            <p:cNvSpPr/>
            <p:nvPr/>
          </p:nvSpPr>
          <p:spPr>
            <a:xfrm>
              <a:off x="1842150" y="1006313"/>
              <a:ext cx="1991489" cy="1991489"/>
            </a:xfrm>
            <a:prstGeom prst="ellipse">
              <a:avLst/>
            </a:prstGeom>
            <a:gradFill>
              <a:gsLst>
                <a:gs pos="0">
                  <a:srgbClr val="3D76AC">
                    <a:alpha val="88627"/>
                  </a:srgbClr>
                </a:gs>
                <a:gs pos="100000">
                  <a:srgbClr val="A4C4F1">
                    <a:alpha val="48627"/>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1" name="Google Shape;491;p75"/>
            <p:cNvSpPr txBox="1"/>
            <p:nvPr/>
          </p:nvSpPr>
          <p:spPr>
            <a:xfrm>
              <a:off x="2133797" y="1297960"/>
              <a:ext cx="1408195" cy="140819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Data-Based Decision Making</a:t>
              </a:r>
              <a:endParaRPr sz="1800" b="0" i="0" u="none" strike="noStrike" cap="none">
                <a:solidFill>
                  <a:srgbClr val="000000"/>
                </a:solidFill>
                <a:latin typeface="Arial"/>
                <a:ea typeface="Arial"/>
                <a:cs typeface="Arial"/>
                <a:sym typeface="Arial"/>
              </a:endParaRPr>
            </a:p>
          </p:txBody>
        </p:sp>
        <p:sp>
          <p:nvSpPr>
            <p:cNvPr id="492" name="Google Shape;492;p75"/>
            <p:cNvSpPr/>
            <p:nvPr/>
          </p:nvSpPr>
          <p:spPr>
            <a:xfrm>
              <a:off x="4636682" y="2664647"/>
              <a:ext cx="1991489" cy="1991489"/>
            </a:xfrm>
            <a:prstGeom prst="ellipse">
              <a:avLst/>
            </a:prstGeom>
            <a:gradFill>
              <a:gsLst>
                <a:gs pos="0">
                  <a:srgbClr val="3D76AC">
                    <a:alpha val="88627"/>
                  </a:srgbClr>
                </a:gs>
                <a:gs pos="100000">
                  <a:srgbClr val="A4C4F1">
                    <a:alpha val="48627"/>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3" name="Google Shape;493;p75"/>
            <p:cNvSpPr txBox="1"/>
            <p:nvPr/>
          </p:nvSpPr>
          <p:spPr>
            <a:xfrm>
              <a:off x="4928329" y="2956294"/>
              <a:ext cx="1408195" cy="1408195"/>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Formative/</a:t>
              </a: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Summative Assessment</a:t>
              </a:r>
              <a:endParaRPr sz="1800" b="0" i="0" u="none" strike="noStrike" cap="none">
                <a:solidFill>
                  <a:srgbClr val="0A0014"/>
                </a:solidFill>
                <a:latin typeface="Arial"/>
                <a:ea typeface="Arial"/>
                <a:cs typeface="Arial"/>
                <a:sym typeface="Arial"/>
              </a:endParaRPr>
            </a:p>
          </p:txBody>
        </p:sp>
        <p:sp>
          <p:nvSpPr>
            <p:cNvPr id="494" name="Google Shape;494;p75"/>
            <p:cNvSpPr/>
            <p:nvPr/>
          </p:nvSpPr>
          <p:spPr>
            <a:xfrm>
              <a:off x="3277184" y="1837159"/>
              <a:ext cx="1893871" cy="1893871"/>
            </a:xfrm>
            <a:prstGeom prst="ellipse">
              <a:avLst/>
            </a:prstGeom>
            <a:gradFill>
              <a:gsLst>
                <a:gs pos="0">
                  <a:srgbClr val="3D76AC">
                    <a:alpha val="88627"/>
                  </a:srgbClr>
                </a:gs>
                <a:gs pos="100000">
                  <a:srgbClr val="A4C4F1">
                    <a:alpha val="48627"/>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95" name="Google Shape;495;p75"/>
            <p:cNvSpPr txBox="1"/>
            <p:nvPr/>
          </p:nvSpPr>
          <p:spPr>
            <a:xfrm>
              <a:off x="3554535" y="2114510"/>
              <a:ext cx="1339169" cy="1339169"/>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Screening/</a:t>
              </a: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Diagnostic/</a:t>
              </a:r>
              <a:endParaRPr sz="18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A0014"/>
                </a:buClr>
                <a:buSzPts val="1200"/>
                <a:buFont typeface="Arial"/>
                <a:buNone/>
              </a:pPr>
              <a:r>
                <a:rPr lang="en-US" sz="1800" b="1" i="0" u="none" strike="noStrike" cap="none">
                  <a:solidFill>
                    <a:srgbClr val="0A0014"/>
                  </a:solidFill>
                  <a:latin typeface="Arial"/>
                  <a:ea typeface="Arial"/>
                  <a:cs typeface="Arial"/>
                  <a:sym typeface="Arial"/>
                </a:rPr>
                <a:t>Progress Monitoring</a:t>
              </a:r>
              <a:endParaRPr sz="1800" b="0" i="0" u="none" strike="noStrike" cap="none">
                <a:solidFill>
                  <a:srgbClr val="000000"/>
                </a:solidFill>
                <a:latin typeface="Arial"/>
                <a:ea typeface="Arial"/>
                <a:cs typeface="Arial"/>
                <a:sym typeface="Arial"/>
              </a:endParaRPr>
            </a:p>
          </p:txBody>
        </p:sp>
      </p:grpSp>
      <p:sp>
        <p:nvSpPr>
          <p:cNvPr id="496" name="Google Shape;496;p75"/>
          <p:cNvSpPr txBox="1"/>
          <p:nvPr/>
        </p:nvSpPr>
        <p:spPr>
          <a:xfrm>
            <a:off x="5338131" y="6507316"/>
            <a:ext cx="3255025"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5496F"/>
                </a:solidFill>
                <a:latin typeface="Arial"/>
                <a:ea typeface="Arial"/>
                <a:cs typeface="Arial"/>
                <a:sym typeface="Arial"/>
              </a:rPr>
              <a:t>National Center on Response  to Intervention,  2012</a:t>
            </a:r>
            <a:endParaRPr sz="1400" b="0" i="0" u="none" strike="noStrike" cap="none">
              <a:solidFill>
                <a:srgbClr val="000000"/>
              </a:solidFill>
              <a:latin typeface="Arial"/>
              <a:ea typeface="Arial"/>
              <a:cs typeface="Arial"/>
              <a:sym typeface="Arial"/>
            </a:endParaRPr>
          </a:p>
        </p:txBody>
      </p:sp>
      <p:pic>
        <p:nvPicPr>
          <p:cNvPr id="497" name="Google Shape;497;p75"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pic>
        <p:nvPicPr>
          <p:cNvPr id="504" name="Google Shape;504;p76"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505" name="Google Shape;505;p76"/>
          <p:cNvSpPr txBox="1">
            <a:spLocks noGrp="1"/>
          </p:cNvSpPr>
          <p:nvPr>
            <p:ph type="body" idx="1"/>
          </p:nvPr>
        </p:nvSpPr>
        <p:spPr>
          <a:xfrm>
            <a:off x="530432" y="2161250"/>
            <a:ext cx="8224800" cy="2205600"/>
          </a:xfrm>
          <a:prstGeom prst="rect">
            <a:avLst/>
          </a:prstGeom>
          <a:noFill/>
          <a:ln>
            <a:noFill/>
          </a:ln>
        </p:spPr>
        <p:txBody>
          <a:bodyPr spcFirstLastPara="1" wrap="square" lIns="0" tIns="0" rIns="0" bIns="0" anchor="t" anchorCtr="0">
            <a:noAutofit/>
          </a:bodyPr>
          <a:lstStyle/>
          <a:p>
            <a:pPr marL="233362" lvl="0" indent="-207962" algn="l" rtl="0">
              <a:lnSpc>
                <a:spcPct val="100000"/>
              </a:lnSpc>
              <a:spcBef>
                <a:spcPts val="0"/>
              </a:spcBef>
              <a:spcAft>
                <a:spcPts val="0"/>
              </a:spcAft>
              <a:buSzPts val="2400"/>
              <a:buChar char="▪"/>
            </a:pPr>
            <a:r>
              <a:rPr lang="en-US"/>
              <a:t>Delivery of instruction in the way in which it was designed</a:t>
            </a:r>
            <a:endParaRPr/>
          </a:p>
          <a:p>
            <a:pPr marL="233362" lvl="0" indent="-207962" algn="l" rtl="0">
              <a:lnSpc>
                <a:spcPct val="100000"/>
              </a:lnSpc>
              <a:spcBef>
                <a:spcPts val="600"/>
              </a:spcBef>
              <a:spcAft>
                <a:spcPts val="0"/>
              </a:spcAft>
              <a:buSzPts val="2400"/>
              <a:buChar char="▪"/>
            </a:pPr>
            <a:r>
              <a:rPr lang="en-US"/>
              <a:t>Quality of implementation </a:t>
            </a:r>
            <a:endParaRPr/>
          </a:p>
          <a:p>
            <a:pPr marL="233362" lvl="0" indent="-207962" algn="l" rtl="0">
              <a:lnSpc>
                <a:spcPct val="100000"/>
              </a:lnSpc>
              <a:spcBef>
                <a:spcPts val="600"/>
              </a:spcBef>
              <a:spcAft>
                <a:spcPts val="0"/>
              </a:spcAft>
              <a:buSzPts val="2400"/>
              <a:buChar char="▪"/>
            </a:pPr>
            <a:r>
              <a:rPr lang="en-US"/>
              <a:t>Degree to which the selected scientifically-based interventions are supported by data</a:t>
            </a:r>
            <a:endParaRPr/>
          </a:p>
          <a:p>
            <a:pPr marL="0" lvl="0" indent="0" algn="l" rtl="0">
              <a:lnSpc>
                <a:spcPct val="100000"/>
              </a:lnSpc>
              <a:spcBef>
                <a:spcPts val="600"/>
              </a:spcBef>
              <a:spcAft>
                <a:spcPts val="0"/>
              </a:spcAft>
              <a:buSzPts val="2400"/>
              <a:buNone/>
            </a:pPr>
            <a:endParaRPr/>
          </a:p>
        </p:txBody>
      </p:sp>
      <p:sp>
        <p:nvSpPr>
          <p:cNvPr id="506" name="Google Shape;506;p76"/>
          <p:cNvSpPr txBox="1">
            <a:spLocks noGrp="1"/>
          </p:cNvSpPr>
          <p:nvPr>
            <p:ph type="title"/>
          </p:nvPr>
        </p:nvSpPr>
        <p:spPr>
          <a:xfrm>
            <a:off x="674393" y="924998"/>
            <a:ext cx="8469600" cy="944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is Fidelity of Implementation?</a:t>
            </a:r>
            <a:endParaRPr/>
          </a:p>
        </p:txBody>
      </p:sp>
      <p:grpSp>
        <p:nvGrpSpPr>
          <p:cNvPr id="507" name="Google Shape;507;p76"/>
          <p:cNvGrpSpPr/>
          <p:nvPr/>
        </p:nvGrpSpPr>
        <p:grpSpPr>
          <a:xfrm>
            <a:off x="720590" y="4154119"/>
            <a:ext cx="7702825" cy="1236900"/>
            <a:chOff x="4452" y="869859"/>
            <a:chExt cx="7702825" cy="1236900"/>
          </a:xfrm>
        </p:grpSpPr>
        <p:sp>
          <p:nvSpPr>
            <p:cNvPr id="508" name="Google Shape;508;p76"/>
            <p:cNvSpPr/>
            <p:nvPr/>
          </p:nvSpPr>
          <p:spPr>
            <a:xfrm>
              <a:off x="4452"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6"/>
            <p:cNvSpPr txBox="1"/>
            <p:nvPr/>
          </p:nvSpPr>
          <p:spPr>
            <a:xfrm>
              <a:off x="185603" y="1051010"/>
              <a:ext cx="8748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Accuracy</a:t>
              </a:r>
              <a:endParaRPr sz="1400" b="1" i="0" u="none" strike="noStrike" cap="none">
                <a:solidFill>
                  <a:srgbClr val="000000"/>
                </a:solidFill>
                <a:latin typeface="Arial"/>
                <a:ea typeface="Arial"/>
                <a:cs typeface="Arial"/>
                <a:sym typeface="Arial"/>
              </a:endParaRPr>
            </a:p>
          </p:txBody>
        </p:sp>
        <p:sp>
          <p:nvSpPr>
            <p:cNvPr id="510" name="Google Shape;510;p76"/>
            <p:cNvSpPr/>
            <p:nvPr/>
          </p:nvSpPr>
          <p:spPr>
            <a:xfrm>
              <a:off x="1341871" y="1129624"/>
              <a:ext cx="717300" cy="717300"/>
            </a:xfrm>
            <a:prstGeom prst="mathPlus">
              <a:avLst>
                <a:gd name="adj1" fmla="val 23520"/>
              </a:avLst>
            </a:prstGeom>
            <a:solidFill>
              <a:srgbClr val="B0B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76"/>
            <p:cNvSpPr txBox="1"/>
            <p:nvPr/>
          </p:nvSpPr>
          <p:spPr>
            <a:xfrm>
              <a:off x="1436968" y="1403975"/>
              <a:ext cx="527400" cy="16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p:txBody>
        </p:sp>
        <p:sp>
          <p:nvSpPr>
            <p:cNvPr id="512" name="Google Shape;512;p76"/>
            <p:cNvSpPr/>
            <p:nvPr/>
          </p:nvSpPr>
          <p:spPr>
            <a:xfrm>
              <a:off x="2159760"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6"/>
            <p:cNvSpPr txBox="1"/>
            <p:nvPr/>
          </p:nvSpPr>
          <p:spPr>
            <a:xfrm>
              <a:off x="2159624" y="1051015"/>
              <a:ext cx="12369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Consistency</a:t>
              </a:r>
              <a:endParaRPr sz="1400" b="1" i="0" u="none" strike="noStrike" cap="none">
                <a:solidFill>
                  <a:srgbClr val="000000"/>
                </a:solidFill>
                <a:latin typeface="Arial"/>
                <a:ea typeface="Arial"/>
                <a:cs typeface="Arial"/>
                <a:sym typeface="Arial"/>
              </a:endParaRPr>
            </a:p>
          </p:txBody>
        </p:sp>
        <p:sp>
          <p:nvSpPr>
            <p:cNvPr id="514" name="Google Shape;514;p76"/>
            <p:cNvSpPr/>
            <p:nvPr/>
          </p:nvSpPr>
          <p:spPr>
            <a:xfrm>
              <a:off x="3497180" y="1129624"/>
              <a:ext cx="717300" cy="717300"/>
            </a:xfrm>
            <a:prstGeom prst="mathPlus">
              <a:avLst>
                <a:gd name="adj1" fmla="val 23520"/>
              </a:avLst>
            </a:prstGeom>
            <a:solidFill>
              <a:srgbClr val="B0B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76"/>
            <p:cNvSpPr txBox="1"/>
            <p:nvPr/>
          </p:nvSpPr>
          <p:spPr>
            <a:xfrm>
              <a:off x="3592277" y="1403975"/>
              <a:ext cx="527400" cy="16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p:txBody>
        </p:sp>
        <p:sp>
          <p:nvSpPr>
            <p:cNvPr id="516" name="Google Shape;516;p76"/>
            <p:cNvSpPr/>
            <p:nvPr/>
          </p:nvSpPr>
          <p:spPr>
            <a:xfrm>
              <a:off x="4315069"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6"/>
            <p:cNvSpPr txBox="1"/>
            <p:nvPr/>
          </p:nvSpPr>
          <p:spPr>
            <a:xfrm>
              <a:off x="4496220" y="1051010"/>
              <a:ext cx="8748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Integrity</a:t>
              </a:r>
              <a:endParaRPr sz="1400" b="1" i="0" u="none" strike="noStrike" cap="none">
                <a:solidFill>
                  <a:srgbClr val="000000"/>
                </a:solidFill>
                <a:latin typeface="Arial"/>
                <a:ea typeface="Arial"/>
                <a:cs typeface="Arial"/>
                <a:sym typeface="Arial"/>
              </a:endParaRPr>
            </a:p>
          </p:txBody>
        </p:sp>
        <p:sp>
          <p:nvSpPr>
            <p:cNvPr id="518" name="Google Shape;518;p76"/>
            <p:cNvSpPr/>
            <p:nvPr/>
          </p:nvSpPr>
          <p:spPr>
            <a:xfrm>
              <a:off x="5652488" y="1129624"/>
              <a:ext cx="717300" cy="717300"/>
            </a:xfrm>
            <a:prstGeom prst="mathEqual">
              <a:avLst>
                <a:gd name="adj1" fmla="val 23520"/>
                <a:gd name="adj2" fmla="val 11760"/>
              </a:avLst>
            </a:prstGeom>
            <a:solidFill>
              <a:srgbClr val="B0B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76"/>
            <p:cNvSpPr txBox="1"/>
            <p:nvPr/>
          </p:nvSpPr>
          <p:spPr>
            <a:xfrm>
              <a:off x="5747585" y="1277418"/>
              <a:ext cx="527400" cy="421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p:txBody>
        </p:sp>
        <p:sp>
          <p:nvSpPr>
            <p:cNvPr id="520" name="Google Shape;520;p76"/>
            <p:cNvSpPr/>
            <p:nvPr/>
          </p:nvSpPr>
          <p:spPr>
            <a:xfrm>
              <a:off x="6470377" y="869859"/>
              <a:ext cx="1236900" cy="1236900"/>
            </a:xfrm>
            <a:prstGeom prst="ellipse">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76"/>
            <p:cNvSpPr txBox="1"/>
            <p:nvPr/>
          </p:nvSpPr>
          <p:spPr>
            <a:xfrm>
              <a:off x="6651528" y="1051010"/>
              <a:ext cx="874800" cy="8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400" b="1" i="0" u="none" strike="noStrike" cap="none">
                  <a:solidFill>
                    <a:schemeClr val="lt1"/>
                  </a:solidFill>
                  <a:latin typeface="Arial"/>
                  <a:ea typeface="Arial"/>
                  <a:cs typeface="Arial"/>
                  <a:sym typeface="Arial"/>
                </a:rPr>
                <a:t>Fidelity</a:t>
              </a:r>
              <a:endParaRPr sz="1400" b="1" i="0" u="none" strike="noStrike" cap="none">
                <a:solidFill>
                  <a:srgbClr val="000000"/>
                </a:solidFill>
                <a:latin typeface="Arial"/>
                <a:ea typeface="Arial"/>
                <a:cs typeface="Arial"/>
                <a:sym typeface="Arial"/>
              </a:endParaRPr>
            </a:p>
          </p:txBody>
        </p:sp>
      </p:grpSp>
      <p:sp>
        <p:nvSpPr>
          <p:cNvPr id="522" name="Google Shape;522;p76"/>
          <p:cNvSpPr txBox="1"/>
          <p:nvPr/>
        </p:nvSpPr>
        <p:spPr>
          <a:xfrm>
            <a:off x="4161799" y="6461122"/>
            <a:ext cx="44397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25496F"/>
                </a:solidFill>
                <a:latin typeface="Arial"/>
                <a:ea typeface="Arial"/>
                <a:cs typeface="Arial"/>
                <a:sym typeface="Arial"/>
              </a:rPr>
              <a:t>Gersten et al., 2005; Mellard &amp; Johnson, 2007; Sanetti &amp; Kratochwill, 2009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25</a:t>
            </a:fld>
            <a:endParaRPr/>
          </a:p>
        </p:txBody>
      </p:sp>
      <p:pic>
        <p:nvPicPr>
          <p:cNvPr id="529" name="Google Shape;529;p77"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530" name="Google Shape;530;p77"/>
          <p:cNvSpPr txBox="1">
            <a:spLocks noGrp="1"/>
          </p:cNvSpPr>
          <p:nvPr>
            <p:ph type="title"/>
          </p:nvPr>
        </p:nvSpPr>
        <p:spPr>
          <a:xfrm>
            <a:off x="687525" y="524750"/>
            <a:ext cx="8224800" cy="1266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Why is Fidelity Important?</a:t>
            </a:r>
            <a:endParaRPr/>
          </a:p>
        </p:txBody>
      </p:sp>
      <p:sp>
        <p:nvSpPr>
          <p:cNvPr id="531" name="Google Shape;531;p77"/>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Ensures that instruction has been implemented as intended</a:t>
            </a:r>
            <a:endParaRPr/>
          </a:p>
          <a:p>
            <a:pPr marL="457200" lvl="0" indent="-381000" algn="l" rtl="0">
              <a:lnSpc>
                <a:spcPct val="100000"/>
              </a:lnSpc>
              <a:spcBef>
                <a:spcPts val="0"/>
              </a:spcBef>
              <a:spcAft>
                <a:spcPts val="0"/>
              </a:spcAft>
              <a:buSzPts val="2400"/>
              <a:buChar char="▪"/>
            </a:pPr>
            <a:r>
              <a:rPr lang="en-US"/>
              <a:t>Allows us to link student outcomes to instruction</a:t>
            </a:r>
            <a:endParaRPr/>
          </a:p>
          <a:p>
            <a:pPr marL="457200" lvl="0" indent="-381000" algn="l" rtl="0">
              <a:lnSpc>
                <a:spcPct val="100000"/>
              </a:lnSpc>
              <a:spcBef>
                <a:spcPts val="0"/>
              </a:spcBef>
              <a:spcAft>
                <a:spcPts val="0"/>
              </a:spcAft>
              <a:buSzPts val="2400"/>
              <a:buChar char="▪"/>
            </a:pPr>
            <a:r>
              <a:rPr lang="en-US"/>
              <a:t>Helps in the determination of intervention effectiveness and instructional decision-making</a:t>
            </a:r>
            <a:endParaRPr/>
          </a:p>
          <a:p>
            <a:pPr marL="457200" lvl="0" indent="-381000" algn="l" rtl="0">
              <a:lnSpc>
                <a:spcPct val="100000"/>
              </a:lnSpc>
              <a:spcBef>
                <a:spcPts val="0"/>
              </a:spcBef>
              <a:spcAft>
                <a:spcPts val="0"/>
              </a:spcAft>
              <a:buSzPts val="2400"/>
              <a:buChar char="▪"/>
            </a:pPr>
            <a:r>
              <a:rPr lang="en-US"/>
              <a:t>Positive student outcomes depend on level of fidelity of intervention implementation</a:t>
            </a:r>
            <a:endParaRPr/>
          </a:p>
        </p:txBody>
      </p:sp>
      <p:sp>
        <p:nvSpPr>
          <p:cNvPr id="532" name="Google Shape;532;p77"/>
          <p:cNvSpPr txBox="1"/>
          <p:nvPr/>
        </p:nvSpPr>
        <p:spPr>
          <a:xfrm>
            <a:off x="894025" y="5633100"/>
            <a:ext cx="8018400" cy="307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25496F"/>
                </a:solidFill>
                <a:latin typeface="Arial"/>
                <a:ea typeface="Arial"/>
                <a:cs typeface="Arial"/>
                <a:sym typeface="Arial"/>
              </a:rPr>
              <a:t>Pierangelo &amp; Giuliani, 2008</a:t>
            </a:r>
            <a:endParaRPr sz="1000" b="0" i="0" u="none" strike="noStrike" cap="none">
              <a:solidFill>
                <a:srgbClr val="25496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endParaRPr sz="1000" b="0" i="0" u="none" strike="noStrike" cap="none">
              <a:solidFill>
                <a:srgbClr val="25496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pic>
        <p:nvPicPr>
          <p:cNvPr id="539" name="Google Shape;539;p78"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540" name="Google Shape;540;p78"/>
          <p:cNvSpPr txBox="1">
            <a:spLocks noGrp="1"/>
          </p:cNvSpPr>
          <p:nvPr>
            <p:ph type="body" idx="4294967295"/>
          </p:nvPr>
        </p:nvSpPr>
        <p:spPr>
          <a:xfrm>
            <a:off x="876150" y="5661524"/>
            <a:ext cx="8224800" cy="2463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endParaRPr sz="1100"/>
          </a:p>
          <a:p>
            <a:pPr marL="0" lvl="0" indent="0" algn="r" rtl="0">
              <a:lnSpc>
                <a:spcPct val="100000"/>
              </a:lnSpc>
              <a:spcBef>
                <a:spcPts val="0"/>
              </a:spcBef>
              <a:spcAft>
                <a:spcPts val="0"/>
              </a:spcAft>
              <a:buSzPts val="1000"/>
              <a:buNone/>
            </a:pPr>
            <a:endParaRPr sz="1100"/>
          </a:p>
          <a:p>
            <a:pPr marL="0" lvl="0" indent="0" algn="r" rtl="0">
              <a:lnSpc>
                <a:spcPct val="100000"/>
              </a:lnSpc>
              <a:spcBef>
                <a:spcPts val="0"/>
              </a:spcBef>
              <a:spcAft>
                <a:spcPts val="0"/>
              </a:spcAft>
              <a:buSzPts val="1000"/>
              <a:buNone/>
            </a:pPr>
            <a:r>
              <a:rPr lang="en-US" sz="1100"/>
              <a:t>Dane &amp; Schneider, 1998; Gresham et al., 1993; O’Donnell, 2008</a:t>
            </a:r>
            <a:endParaRPr/>
          </a:p>
        </p:txBody>
      </p:sp>
      <p:sp>
        <p:nvSpPr>
          <p:cNvPr id="541" name="Google Shape;541;p78"/>
          <p:cNvSpPr txBox="1"/>
          <p:nvPr/>
        </p:nvSpPr>
        <p:spPr>
          <a:xfrm>
            <a:off x="6018218" y="2063476"/>
            <a:ext cx="28941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Adherence:</a:t>
            </a:r>
            <a:r>
              <a:rPr lang="en-US" sz="1600" b="0" i="0" u="none" strike="noStrike" cap="none">
                <a:solidFill>
                  <a:srgbClr val="25496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well do we stick to the plan/curriculum/assessment? </a:t>
            </a:r>
            <a:endParaRPr sz="1400" b="0" i="0" u="none" strike="noStrike" cap="none">
              <a:solidFill>
                <a:srgbClr val="000000"/>
              </a:solidFill>
              <a:latin typeface="Arial"/>
              <a:ea typeface="Arial"/>
              <a:cs typeface="Arial"/>
              <a:sym typeface="Arial"/>
            </a:endParaRPr>
          </a:p>
        </p:txBody>
      </p:sp>
      <p:sp>
        <p:nvSpPr>
          <p:cNvPr id="542" name="Google Shape;542;p78"/>
          <p:cNvSpPr txBox="1"/>
          <p:nvPr/>
        </p:nvSpPr>
        <p:spPr>
          <a:xfrm>
            <a:off x="6131796" y="3550113"/>
            <a:ext cx="26670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Exposure/Duration:</a:t>
            </a:r>
            <a:r>
              <a:rPr lang="en-US" sz="1600" b="0" i="0" u="none" strike="noStrike" cap="none">
                <a:solidFill>
                  <a:srgbClr val="25496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often does a student receive an intervention? How long does an intervention last? </a:t>
            </a:r>
            <a:endParaRPr sz="1400" b="0" i="0" u="none" strike="noStrike" cap="none">
              <a:solidFill>
                <a:srgbClr val="000000"/>
              </a:solidFill>
              <a:latin typeface="Arial"/>
              <a:ea typeface="Arial"/>
              <a:cs typeface="Arial"/>
              <a:sym typeface="Arial"/>
            </a:endParaRPr>
          </a:p>
        </p:txBody>
      </p:sp>
      <p:sp>
        <p:nvSpPr>
          <p:cNvPr id="543" name="Google Shape;543;p78"/>
          <p:cNvSpPr txBox="1"/>
          <p:nvPr/>
        </p:nvSpPr>
        <p:spPr>
          <a:xfrm>
            <a:off x="1333771" y="4950525"/>
            <a:ext cx="642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Quality of Delivery: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well is the intervention, assessment, or instruction delivered? Do you use good teaching practices?</a:t>
            </a:r>
            <a:endParaRPr sz="1400" b="0" i="0" u="none" strike="noStrike" cap="none">
              <a:solidFill>
                <a:srgbClr val="000000"/>
              </a:solidFill>
              <a:latin typeface="Arial"/>
              <a:ea typeface="Arial"/>
              <a:cs typeface="Arial"/>
              <a:sym typeface="Arial"/>
            </a:endParaRPr>
          </a:p>
        </p:txBody>
      </p:sp>
      <p:sp>
        <p:nvSpPr>
          <p:cNvPr id="544" name="Google Shape;544;p78"/>
          <p:cNvSpPr txBox="1"/>
          <p:nvPr/>
        </p:nvSpPr>
        <p:spPr>
          <a:xfrm>
            <a:off x="518462" y="3559707"/>
            <a:ext cx="26670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Program Specificity: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5496F"/>
                </a:solidFill>
                <a:latin typeface="Arial"/>
                <a:ea typeface="Arial"/>
                <a:cs typeface="Arial"/>
                <a:sym typeface="Arial"/>
              </a:rPr>
              <a:t>How well is the intervention defined and different from other interventions?</a:t>
            </a:r>
            <a:endParaRPr sz="1400" b="0" i="0" u="none" strike="noStrike" cap="none">
              <a:solidFill>
                <a:srgbClr val="000000"/>
              </a:solidFill>
              <a:latin typeface="Arial"/>
              <a:ea typeface="Arial"/>
              <a:cs typeface="Arial"/>
              <a:sym typeface="Arial"/>
            </a:endParaRPr>
          </a:p>
        </p:txBody>
      </p:sp>
      <p:sp>
        <p:nvSpPr>
          <p:cNvPr id="545" name="Google Shape;545;p78"/>
          <p:cNvSpPr txBox="1"/>
          <p:nvPr/>
        </p:nvSpPr>
        <p:spPr>
          <a:xfrm>
            <a:off x="480350" y="1940365"/>
            <a:ext cx="27432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5496F"/>
                </a:solidFill>
                <a:latin typeface="Arial"/>
                <a:ea typeface="Arial"/>
                <a:cs typeface="Arial"/>
                <a:sym typeface="Arial"/>
              </a:rPr>
              <a:t>Student Engagement: </a:t>
            </a:r>
            <a:r>
              <a:rPr lang="en-US" sz="1600" b="0" i="0" u="none" strike="noStrike" cap="none">
                <a:solidFill>
                  <a:srgbClr val="25496F"/>
                </a:solidFill>
                <a:latin typeface="Arial"/>
                <a:ea typeface="Arial"/>
                <a:cs typeface="Arial"/>
                <a:sym typeface="Arial"/>
              </a:rPr>
              <a:t>How engaged and involved are the students in this intervention or activity?</a:t>
            </a:r>
            <a:endParaRPr sz="1400" b="0" i="0" u="none" strike="noStrike" cap="none">
              <a:solidFill>
                <a:srgbClr val="000000"/>
              </a:solidFill>
              <a:latin typeface="Arial"/>
              <a:ea typeface="Arial"/>
              <a:cs typeface="Arial"/>
              <a:sym typeface="Arial"/>
            </a:endParaRPr>
          </a:p>
        </p:txBody>
      </p:sp>
      <p:pic>
        <p:nvPicPr>
          <p:cNvPr id="546" name="Google Shape;546;p78"/>
          <p:cNvPicPr preferRelativeResize="0"/>
          <p:nvPr/>
        </p:nvPicPr>
        <p:blipFill rotWithShape="1">
          <a:blip r:embed="rId4">
            <a:alphaModFix/>
          </a:blip>
          <a:srcRect/>
          <a:stretch/>
        </p:blipFill>
        <p:spPr>
          <a:xfrm>
            <a:off x="876148" y="1524737"/>
            <a:ext cx="7341853" cy="3973475"/>
          </a:xfrm>
          <a:prstGeom prst="rect">
            <a:avLst/>
          </a:prstGeom>
          <a:noFill/>
          <a:ln>
            <a:noFill/>
          </a:ln>
        </p:spPr>
      </p:pic>
      <p:grpSp>
        <p:nvGrpSpPr>
          <p:cNvPr id="547" name="Google Shape;547;p78"/>
          <p:cNvGrpSpPr/>
          <p:nvPr/>
        </p:nvGrpSpPr>
        <p:grpSpPr>
          <a:xfrm>
            <a:off x="5444167" y="5907823"/>
            <a:ext cx="3083316" cy="908604"/>
            <a:chOff x="5444167" y="5907823"/>
            <a:chExt cx="3083316" cy="908604"/>
          </a:xfrm>
        </p:grpSpPr>
        <p:grpSp>
          <p:nvGrpSpPr>
            <p:cNvPr id="548" name="Google Shape;548;p78"/>
            <p:cNvGrpSpPr/>
            <p:nvPr/>
          </p:nvGrpSpPr>
          <p:grpSpPr>
            <a:xfrm>
              <a:off x="5444167" y="5907823"/>
              <a:ext cx="3083316" cy="908604"/>
              <a:chOff x="5444167" y="5907823"/>
              <a:chExt cx="3083316" cy="908604"/>
            </a:xfrm>
          </p:grpSpPr>
          <p:sp>
            <p:nvSpPr>
              <p:cNvPr id="549" name="Google Shape;549;p78"/>
              <p:cNvSpPr/>
              <p:nvPr/>
            </p:nvSpPr>
            <p:spPr>
              <a:xfrm>
                <a:off x="5444167" y="61046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550" name="Google Shape;550;p78"/>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551" name="Google Shape;551;p78"/>
            <p:cNvSpPr txBox="1"/>
            <p:nvPr/>
          </p:nvSpPr>
          <p:spPr>
            <a:xfrm>
              <a:off x="7210226" y="620822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
        <p:nvSpPr>
          <p:cNvPr id="552" name="Google Shape;552;p78"/>
          <p:cNvSpPr txBox="1">
            <a:spLocks noGrp="1"/>
          </p:cNvSpPr>
          <p:nvPr>
            <p:ph type="title"/>
          </p:nvPr>
        </p:nvSpPr>
        <p:spPr>
          <a:xfrm>
            <a:off x="687525" y="710551"/>
            <a:ext cx="8224800" cy="1077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Five Elements of Fidelity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27</a:t>
            </a:fld>
            <a:endParaRPr/>
          </a:p>
        </p:txBody>
      </p:sp>
      <p:pic>
        <p:nvPicPr>
          <p:cNvPr id="559" name="Google Shape;559;p79"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560" name="Google Shape;560;p7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Intensified High-Quality </a:t>
            </a:r>
            <a:endParaRPr/>
          </a:p>
          <a:p>
            <a:pPr marL="0" lvl="0" indent="0" algn="l" rtl="0">
              <a:lnSpc>
                <a:spcPct val="90000"/>
              </a:lnSpc>
              <a:spcBef>
                <a:spcPts val="0"/>
              </a:spcBef>
              <a:spcAft>
                <a:spcPts val="0"/>
              </a:spcAft>
              <a:buSzPts val="1400"/>
              <a:buNone/>
            </a:pPr>
            <a:r>
              <a:rPr lang="en-US"/>
              <a:t>Instructional Practices</a:t>
            </a:r>
            <a:endParaRPr/>
          </a:p>
        </p:txBody>
      </p:sp>
      <p:grpSp>
        <p:nvGrpSpPr>
          <p:cNvPr id="561" name="Google Shape;561;p79"/>
          <p:cNvGrpSpPr/>
          <p:nvPr/>
        </p:nvGrpSpPr>
        <p:grpSpPr>
          <a:xfrm>
            <a:off x="687393" y="1989677"/>
            <a:ext cx="1462327" cy="3664954"/>
            <a:chOff x="1170432" y="1160"/>
            <a:chExt cx="1316700" cy="4222784"/>
          </a:xfrm>
        </p:grpSpPr>
        <p:sp>
          <p:nvSpPr>
            <p:cNvPr id="562" name="Google Shape;562;p79"/>
            <p:cNvSpPr/>
            <p:nvPr/>
          </p:nvSpPr>
          <p:spPr>
            <a:xfrm>
              <a:off x="1170432" y="1160"/>
              <a:ext cx="1316700" cy="675600"/>
            </a:xfrm>
            <a:prstGeom prst="roundRect">
              <a:avLst>
                <a:gd name="adj" fmla="val 16667"/>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9"/>
            <p:cNvSpPr txBox="1"/>
            <p:nvPr/>
          </p:nvSpPr>
          <p:spPr>
            <a:xfrm>
              <a:off x="1203415" y="34143"/>
              <a:ext cx="1250700" cy="609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Systematic</a:t>
              </a:r>
              <a:endParaRPr sz="1400" b="0" i="0" u="none" strike="noStrike" cap="none">
                <a:solidFill>
                  <a:srgbClr val="000000"/>
                </a:solidFill>
                <a:latin typeface="Arial"/>
                <a:ea typeface="Arial"/>
                <a:cs typeface="Arial"/>
                <a:sym typeface="Arial"/>
              </a:endParaRPr>
            </a:p>
          </p:txBody>
        </p:sp>
        <p:sp>
          <p:nvSpPr>
            <p:cNvPr id="564" name="Google Shape;564;p79"/>
            <p:cNvSpPr/>
            <p:nvPr/>
          </p:nvSpPr>
          <p:spPr>
            <a:xfrm>
              <a:off x="1170432" y="710597"/>
              <a:ext cx="1316700" cy="675600"/>
            </a:xfrm>
            <a:prstGeom prst="roundRect">
              <a:avLst>
                <a:gd name="adj" fmla="val 16667"/>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79"/>
            <p:cNvSpPr txBox="1"/>
            <p:nvPr/>
          </p:nvSpPr>
          <p:spPr>
            <a:xfrm>
              <a:off x="1203415" y="743580"/>
              <a:ext cx="1250700" cy="609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Explicit or Direct</a:t>
              </a:r>
              <a:endParaRPr sz="1400" b="0" i="0" u="none" strike="noStrike" cap="none">
                <a:solidFill>
                  <a:srgbClr val="000000"/>
                </a:solidFill>
                <a:latin typeface="Arial"/>
                <a:ea typeface="Arial"/>
                <a:cs typeface="Arial"/>
                <a:sym typeface="Arial"/>
              </a:endParaRPr>
            </a:p>
          </p:txBody>
        </p:sp>
        <p:sp>
          <p:nvSpPr>
            <p:cNvPr id="566" name="Google Shape;566;p79"/>
            <p:cNvSpPr/>
            <p:nvPr/>
          </p:nvSpPr>
          <p:spPr>
            <a:xfrm>
              <a:off x="1170432" y="1420034"/>
              <a:ext cx="1316700" cy="675600"/>
            </a:xfrm>
            <a:prstGeom prst="roundRect">
              <a:avLst>
                <a:gd name="adj" fmla="val 16667"/>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9"/>
            <p:cNvSpPr txBox="1"/>
            <p:nvPr/>
          </p:nvSpPr>
          <p:spPr>
            <a:xfrm>
              <a:off x="1203415" y="1453017"/>
              <a:ext cx="1250700" cy="609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Corrective Feedback</a:t>
              </a:r>
              <a:endParaRPr sz="1400" b="0" i="0" u="none" strike="noStrike" cap="none">
                <a:solidFill>
                  <a:srgbClr val="000000"/>
                </a:solidFill>
                <a:latin typeface="Arial"/>
                <a:ea typeface="Arial"/>
                <a:cs typeface="Arial"/>
                <a:sym typeface="Arial"/>
              </a:endParaRPr>
            </a:p>
          </p:txBody>
        </p:sp>
        <p:sp>
          <p:nvSpPr>
            <p:cNvPr id="568" name="Google Shape;568;p79"/>
            <p:cNvSpPr/>
            <p:nvPr/>
          </p:nvSpPr>
          <p:spPr>
            <a:xfrm>
              <a:off x="1170432" y="2129470"/>
              <a:ext cx="1316700" cy="675600"/>
            </a:xfrm>
            <a:prstGeom prst="roundRect">
              <a:avLst>
                <a:gd name="adj" fmla="val 16667"/>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9"/>
            <p:cNvSpPr txBox="1"/>
            <p:nvPr/>
          </p:nvSpPr>
          <p:spPr>
            <a:xfrm>
              <a:off x="1203415" y="2162453"/>
              <a:ext cx="1250700" cy="609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Frequent Review</a:t>
              </a:r>
              <a:endParaRPr sz="1400" b="0" i="0" u="none" strike="noStrike" cap="none">
                <a:solidFill>
                  <a:srgbClr val="000000"/>
                </a:solidFill>
                <a:latin typeface="Arial"/>
                <a:ea typeface="Arial"/>
                <a:cs typeface="Arial"/>
                <a:sym typeface="Arial"/>
              </a:endParaRPr>
            </a:p>
          </p:txBody>
        </p:sp>
        <p:sp>
          <p:nvSpPr>
            <p:cNvPr id="570" name="Google Shape;570;p79"/>
            <p:cNvSpPr/>
            <p:nvPr/>
          </p:nvSpPr>
          <p:spPr>
            <a:xfrm>
              <a:off x="1170432" y="2838907"/>
              <a:ext cx="1316700" cy="675600"/>
            </a:xfrm>
            <a:prstGeom prst="roundRect">
              <a:avLst>
                <a:gd name="adj" fmla="val 16667"/>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79"/>
            <p:cNvSpPr txBox="1"/>
            <p:nvPr/>
          </p:nvSpPr>
          <p:spPr>
            <a:xfrm>
              <a:off x="1203415" y="2871890"/>
              <a:ext cx="1250700" cy="609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Opportunities to Practice</a:t>
              </a:r>
              <a:endParaRPr sz="1400" b="0" i="0" u="none" strike="noStrike" cap="none">
                <a:solidFill>
                  <a:srgbClr val="000000"/>
                </a:solidFill>
                <a:latin typeface="Arial"/>
                <a:ea typeface="Arial"/>
                <a:cs typeface="Arial"/>
                <a:sym typeface="Arial"/>
              </a:endParaRPr>
            </a:p>
          </p:txBody>
        </p:sp>
        <p:sp>
          <p:nvSpPr>
            <p:cNvPr id="572" name="Google Shape;572;p79"/>
            <p:cNvSpPr/>
            <p:nvPr/>
          </p:nvSpPr>
          <p:spPr>
            <a:xfrm>
              <a:off x="1170432" y="3548344"/>
              <a:ext cx="1316700" cy="675600"/>
            </a:xfrm>
            <a:prstGeom prst="roundRect">
              <a:avLst>
                <a:gd name="adj" fmla="val 16667"/>
              </a:avLst>
            </a:prstGeom>
            <a:solidFill>
              <a:srgbClr val="4A76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9"/>
            <p:cNvSpPr txBox="1"/>
            <p:nvPr/>
          </p:nvSpPr>
          <p:spPr>
            <a:xfrm>
              <a:off x="1203415" y="3581327"/>
              <a:ext cx="1250700" cy="609600"/>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Scaffolded</a:t>
              </a:r>
              <a:endParaRPr sz="1400" b="0" i="0" u="none" strike="noStrike" cap="none">
                <a:solidFill>
                  <a:srgbClr val="000000"/>
                </a:solidFill>
                <a:latin typeface="Arial"/>
                <a:ea typeface="Arial"/>
                <a:cs typeface="Arial"/>
                <a:sym typeface="Arial"/>
              </a:endParaRPr>
            </a:p>
          </p:txBody>
        </p:sp>
      </p:grpSp>
      <p:pic>
        <p:nvPicPr>
          <p:cNvPr id="574" name="Google Shape;574;p79" descr="http://www.edweek.org/media/2014/12/19/quality-counts-reading-kindergartern-montgomery-county-md-515.jpg"/>
          <p:cNvPicPr preferRelativeResize="0"/>
          <p:nvPr/>
        </p:nvPicPr>
        <p:blipFill rotWithShape="1">
          <a:blip r:embed="rId4">
            <a:alphaModFix/>
          </a:blip>
          <a:srcRect/>
          <a:stretch/>
        </p:blipFill>
        <p:spPr>
          <a:xfrm>
            <a:off x="2728912" y="2387600"/>
            <a:ext cx="4905375" cy="3267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28</a:t>
            </a:fld>
            <a:endParaRPr/>
          </a:p>
        </p:txBody>
      </p:sp>
      <p:pic>
        <p:nvPicPr>
          <p:cNvPr id="581" name="Google Shape;581;p80"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582" name="Google Shape;582;p8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High-Leverage Practices </a:t>
            </a:r>
            <a:endParaRPr/>
          </a:p>
          <a:p>
            <a:pPr marL="0" lvl="0" indent="0" algn="l" rtl="0">
              <a:lnSpc>
                <a:spcPct val="90000"/>
              </a:lnSpc>
              <a:spcBef>
                <a:spcPts val="0"/>
              </a:spcBef>
              <a:spcAft>
                <a:spcPts val="0"/>
              </a:spcAft>
              <a:buSzPts val="1400"/>
              <a:buNone/>
            </a:pPr>
            <a:r>
              <a:rPr lang="en-US"/>
              <a:t>(HLPs) in Tier 2</a:t>
            </a:r>
            <a:endParaRPr/>
          </a:p>
        </p:txBody>
      </p:sp>
      <p:sp>
        <p:nvSpPr>
          <p:cNvPr id="583" name="Google Shape;583;p80"/>
          <p:cNvSpPr txBox="1"/>
          <p:nvPr/>
        </p:nvSpPr>
        <p:spPr>
          <a:xfrm>
            <a:off x="838675" y="2134050"/>
            <a:ext cx="3681000" cy="3343200"/>
          </a:xfrm>
          <a:prstGeom prst="rect">
            <a:avLst/>
          </a:prstGeom>
          <a:solidFill>
            <a:srgbClr val="4A76A0">
              <a:alpha val="49020"/>
            </a:srgbClr>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High-Leverage Practices (introduced in Module 6) are intensified as the foundation for more targeted instruction and interventions</a:t>
            </a:r>
            <a:endParaRPr sz="2400" b="1" i="0" u="none" strike="noStrike" cap="none">
              <a:solidFill>
                <a:srgbClr val="FFFFFF"/>
              </a:solidFill>
              <a:latin typeface="Arial"/>
              <a:ea typeface="Arial"/>
              <a:cs typeface="Arial"/>
              <a:sym typeface="Arial"/>
            </a:endParaRPr>
          </a:p>
        </p:txBody>
      </p:sp>
      <p:sp>
        <p:nvSpPr>
          <p:cNvPr id="584" name="Google Shape;584;p80"/>
          <p:cNvSpPr txBox="1">
            <a:spLocks noGrp="1"/>
          </p:cNvSpPr>
          <p:nvPr>
            <p:ph type="body" idx="4294967295"/>
          </p:nvPr>
        </p:nvSpPr>
        <p:spPr>
          <a:xfrm>
            <a:off x="4939600" y="1967400"/>
            <a:ext cx="4086900" cy="350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HLP Examples:</a:t>
            </a:r>
            <a:endParaRPr/>
          </a:p>
          <a:p>
            <a:pPr marL="457200" lvl="0" indent="-381000" algn="l" rtl="0">
              <a:lnSpc>
                <a:spcPct val="100000"/>
              </a:lnSpc>
              <a:spcBef>
                <a:spcPts val="1000"/>
              </a:spcBef>
              <a:spcAft>
                <a:spcPts val="0"/>
              </a:spcAft>
              <a:buSzPts val="2400"/>
              <a:buChar char="▪"/>
            </a:pPr>
            <a:r>
              <a:rPr lang="en-US"/>
              <a:t>Explain and model content, practices, strategies</a:t>
            </a:r>
            <a:endParaRPr/>
          </a:p>
          <a:p>
            <a:pPr marL="457200" lvl="0" indent="-381000" algn="l" rtl="0">
              <a:lnSpc>
                <a:spcPct val="100000"/>
              </a:lnSpc>
              <a:spcBef>
                <a:spcPts val="1000"/>
              </a:spcBef>
              <a:spcAft>
                <a:spcPts val="0"/>
              </a:spcAft>
              <a:buSzPts val="2400"/>
              <a:buChar char="▪"/>
            </a:pPr>
            <a:r>
              <a:rPr lang="en-US"/>
              <a:t>Coordinate and adjust instruction during a lesson</a:t>
            </a:r>
            <a:endParaRPr/>
          </a:p>
          <a:p>
            <a:pPr marL="457200" lvl="0" indent="-381000" algn="l" rtl="0">
              <a:lnSpc>
                <a:spcPct val="100000"/>
              </a:lnSpc>
              <a:spcBef>
                <a:spcPts val="1000"/>
              </a:spcBef>
              <a:spcAft>
                <a:spcPts val="1000"/>
              </a:spcAft>
              <a:buSzPts val="2400"/>
              <a:buChar char="▪"/>
            </a:pPr>
            <a:r>
              <a:rPr lang="en-US"/>
              <a:t>Specify and reinforce productive student behavior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a:p>
        </p:txBody>
      </p:sp>
      <p:pic>
        <p:nvPicPr>
          <p:cNvPr id="591" name="Google Shape;591;p81"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592" name="Google Shape;592;p81"/>
          <p:cNvSpPr txBox="1">
            <a:spLocks noGrp="1"/>
          </p:cNvSpPr>
          <p:nvPr>
            <p:ph type="title"/>
          </p:nvPr>
        </p:nvSpPr>
        <p:spPr>
          <a:xfrm>
            <a:off x="687513" y="33660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Monitoring Tier 2 Fidelity of Implementation </a:t>
            </a:r>
            <a:endParaRPr/>
          </a:p>
        </p:txBody>
      </p:sp>
      <p:sp>
        <p:nvSpPr>
          <p:cNvPr id="593" name="Google Shape;593;p81"/>
          <p:cNvSpPr txBox="1"/>
          <p:nvPr/>
        </p:nvSpPr>
        <p:spPr>
          <a:xfrm>
            <a:off x="838250" y="1992650"/>
            <a:ext cx="3595200" cy="1640700"/>
          </a:xfrm>
          <a:prstGeom prst="rect">
            <a:avLst/>
          </a:prstGeom>
          <a:solidFill>
            <a:srgbClr val="EAD1D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Adherence</a:t>
            </a:r>
            <a:endParaRPr sz="14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Components of self-report checklist</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Screening and progress monitoring data</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Observation of teaching methods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Observation checklist</a:t>
            </a:r>
            <a:endParaRPr sz="1400" b="0" i="0" u="none" strike="noStrike" cap="none">
              <a:solidFill>
                <a:srgbClr val="000000"/>
              </a:solidFill>
              <a:latin typeface="Arial"/>
              <a:ea typeface="Arial"/>
              <a:cs typeface="Arial"/>
              <a:sym typeface="Arial"/>
            </a:endParaRPr>
          </a:p>
        </p:txBody>
      </p:sp>
      <p:sp>
        <p:nvSpPr>
          <p:cNvPr id="594" name="Google Shape;594;p81"/>
          <p:cNvSpPr txBox="1"/>
          <p:nvPr/>
        </p:nvSpPr>
        <p:spPr>
          <a:xfrm>
            <a:off x="4929925" y="1992650"/>
            <a:ext cx="3595200" cy="16407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Quality of Delivery</a:t>
            </a:r>
            <a:endParaRPr sz="14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Observation of teaching strategy and techniques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Self-report of knowledge of content, techniques used, and reflection on lesson </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95" name="Google Shape;595;p81"/>
          <p:cNvSpPr txBox="1"/>
          <p:nvPr/>
        </p:nvSpPr>
        <p:spPr>
          <a:xfrm>
            <a:off x="814550" y="3748413"/>
            <a:ext cx="3642600" cy="1191300"/>
          </a:xfrm>
          <a:prstGeom prst="rect">
            <a:avLst/>
          </a:prstGeom>
          <a:solidFill>
            <a:srgbClr val="D9D2E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Exposure</a:t>
            </a:r>
            <a:endParaRPr sz="14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Records of how often screening and progress monitoring data is collected</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Observation of teaching duration</a:t>
            </a:r>
            <a:endParaRPr sz="1400" b="0" i="0" u="none" strike="noStrike" cap="none">
              <a:solidFill>
                <a:schemeClr val="dk1"/>
              </a:solidFill>
              <a:latin typeface="Arial"/>
              <a:ea typeface="Arial"/>
              <a:cs typeface="Arial"/>
              <a:sym typeface="Arial"/>
            </a:endParaRPr>
          </a:p>
        </p:txBody>
      </p:sp>
      <p:sp>
        <p:nvSpPr>
          <p:cNvPr id="596" name="Google Shape;596;p81"/>
          <p:cNvSpPr txBox="1"/>
          <p:nvPr/>
        </p:nvSpPr>
        <p:spPr>
          <a:xfrm>
            <a:off x="2978638" y="5054796"/>
            <a:ext cx="3642600" cy="7650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Program Differentiation</a:t>
            </a:r>
            <a:endParaRPr sz="14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Component checklist</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97" name="Google Shape;597;p81"/>
          <p:cNvSpPr txBox="1"/>
          <p:nvPr/>
        </p:nvSpPr>
        <p:spPr>
          <a:xfrm>
            <a:off x="4929925" y="3748425"/>
            <a:ext cx="3595200" cy="11913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Student Responsiveness </a:t>
            </a:r>
            <a:endParaRPr sz="14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Student progress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Student survey</a:t>
            </a:r>
            <a:endParaRPr sz="1400" b="0" i="0" u="none" strike="noStrike" cap="none">
              <a:solidFill>
                <a:schemeClr val="dk1"/>
              </a:solidFill>
              <a:latin typeface="Arial"/>
              <a:ea typeface="Arial"/>
              <a:cs typeface="Arial"/>
              <a:sym typeface="Arial"/>
            </a:endParaRPr>
          </a:p>
        </p:txBody>
      </p:sp>
      <p:grpSp>
        <p:nvGrpSpPr>
          <p:cNvPr id="598" name="Google Shape;598;p81"/>
          <p:cNvGrpSpPr/>
          <p:nvPr/>
        </p:nvGrpSpPr>
        <p:grpSpPr>
          <a:xfrm>
            <a:off x="5520492" y="5926373"/>
            <a:ext cx="3083316" cy="908604"/>
            <a:chOff x="5444167" y="5907823"/>
            <a:chExt cx="3083316" cy="908604"/>
          </a:xfrm>
        </p:grpSpPr>
        <p:grpSp>
          <p:nvGrpSpPr>
            <p:cNvPr id="599" name="Google Shape;599;p81"/>
            <p:cNvGrpSpPr/>
            <p:nvPr/>
          </p:nvGrpSpPr>
          <p:grpSpPr>
            <a:xfrm>
              <a:off x="5444167" y="5907823"/>
              <a:ext cx="3083316" cy="908604"/>
              <a:chOff x="5444167" y="5907823"/>
              <a:chExt cx="3083316" cy="908604"/>
            </a:xfrm>
          </p:grpSpPr>
          <p:sp>
            <p:nvSpPr>
              <p:cNvPr id="600" name="Google Shape;600;p81"/>
              <p:cNvSpPr/>
              <p:nvPr/>
            </p:nvSpPr>
            <p:spPr>
              <a:xfrm>
                <a:off x="5444167" y="61046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601" name="Google Shape;601;p81"/>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sp>
          <p:nvSpPr>
            <p:cNvPr id="602" name="Google Shape;602;p81"/>
            <p:cNvSpPr txBox="1"/>
            <p:nvPr/>
          </p:nvSpPr>
          <p:spPr>
            <a:xfrm>
              <a:off x="7210226" y="620822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Multi Tiered System </a:t>
            </a:r>
            <a:endParaRPr/>
          </a:p>
          <a:p>
            <a:pPr marL="0" lvl="0" indent="0" algn="l" rtl="0">
              <a:lnSpc>
                <a:spcPct val="100000"/>
              </a:lnSpc>
              <a:spcBef>
                <a:spcPts val="0"/>
              </a:spcBef>
              <a:spcAft>
                <a:spcPts val="0"/>
              </a:spcAft>
              <a:buClr>
                <a:schemeClr val="lt1"/>
              </a:buClr>
              <a:buSzPts val="4400"/>
              <a:buFont typeface="Arial"/>
              <a:buNone/>
            </a:pPr>
            <a:r>
              <a:rPr lang="en-US"/>
              <a:t>of Support: Tier 2</a:t>
            </a:r>
            <a:endParaRPr/>
          </a:p>
        </p:txBody>
      </p:sp>
      <p:sp>
        <p:nvSpPr>
          <p:cNvPr id="277" name="Google Shape;277;p5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pic>
        <p:nvPicPr>
          <p:cNvPr id="278" name="Google Shape;278;p55"/>
          <p:cNvPicPr preferRelativeResize="0"/>
          <p:nvPr/>
        </p:nvPicPr>
        <p:blipFill rotWithShape="1">
          <a:blip r:embed="rId3">
            <a:alphaModFix/>
          </a:blip>
          <a:srcRect/>
          <a:stretch/>
        </p:blipFill>
        <p:spPr>
          <a:xfrm>
            <a:off x="6141774" y="1567873"/>
            <a:ext cx="2587075" cy="2795125"/>
          </a:xfrm>
          <a:prstGeom prst="rect">
            <a:avLst/>
          </a:prstGeom>
          <a:noFill/>
          <a:ln>
            <a:noFill/>
          </a:ln>
        </p:spPr>
      </p:pic>
      <p:sp>
        <p:nvSpPr>
          <p:cNvPr id="279" name="Google Shape;279;p55"/>
          <p:cNvSpPr/>
          <p:nvPr/>
        </p:nvSpPr>
        <p:spPr>
          <a:xfrm rot="7277358">
            <a:off x="7679231" y="3328735"/>
            <a:ext cx="307879" cy="775820"/>
          </a:xfrm>
          <a:prstGeom prst="downArrow">
            <a:avLst>
              <a:gd name="adj1" fmla="val 50000"/>
              <a:gd name="adj2" fmla="val 97170"/>
            </a:avLst>
          </a:prstGeom>
          <a:solidFill>
            <a:schemeClr val="lt1"/>
          </a:solidFill>
          <a:ln w="25400" cap="flat" cmpd="sng">
            <a:solidFill>
              <a:srgbClr val="5959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30</a:t>
            </a:fld>
            <a:endParaRPr/>
          </a:p>
        </p:txBody>
      </p:sp>
      <p:pic>
        <p:nvPicPr>
          <p:cNvPr id="609" name="Google Shape;609;p82"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610" name="Google Shape;610;p82"/>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Tools to Assess Fidelity </a:t>
            </a:r>
            <a:endParaRPr/>
          </a:p>
        </p:txBody>
      </p:sp>
      <p:sp>
        <p:nvSpPr>
          <p:cNvPr id="611" name="Google Shape;611;p82"/>
          <p:cNvSpPr txBox="1">
            <a:spLocks noGrp="1"/>
          </p:cNvSpPr>
          <p:nvPr>
            <p:ph type="body" idx="1"/>
          </p:nvPr>
        </p:nvSpPr>
        <p:spPr>
          <a:xfrm>
            <a:off x="687526" y="2055814"/>
            <a:ext cx="7895100" cy="8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Effective Coaching of Teachers: Fidelity Tool Worksheet </a:t>
            </a:r>
            <a:endParaRPr/>
          </a:p>
          <a:p>
            <a:pPr marL="0" lvl="0" indent="0" algn="ctr" rtl="0">
              <a:lnSpc>
                <a:spcPct val="100000"/>
              </a:lnSpc>
              <a:spcBef>
                <a:spcPts val="600"/>
              </a:spcBef>
              <a:spcAft>
                <a:spcPts val="0"/>
              </a:spcAft>
              <a:buSzPts val="1400"/>
              <a:buNone/>
            </a:pPr>
            <a:r>
              <a:rPr lang="en-US" sz="1400" u="sng">
                <a:solidFill>
                  <a:schemeClr val="hlink"/>
                </a:solidFill>
                <a:hlinkClick r:id="rId4"/>
              </a:rPr>
              <a:t>http://www.intensiveintervention.org/resource/effective-coaching-teachers-fidelity-tool-worksheet</a:t>
            </a:r>
            <a:r>
              <a:rPr lang="en-US" sz="1400"/>
              <a:t> </a:t>
            </a:r>
            <a:endParaRPr/>
          </a:p>
        </p:txBody>
      </p:sp>
      <p:grpSp>
        <p:nvGrpSpPr>
          <p:cNvPr id="612" name="Google Shape;612;p82"/>
          <p:cNvGrpSpPr/>
          <p:nvPr/>
        </p:nvGrpSpPr>
        <p:grpSpPr>
          <a:xfrm>
            <a:off x="1828006" y="2903622"/>
            <a:ext cx="5943601" cy="2813050"/>
            <a:chOff x="0" y="0"/>
            <a:chExt cx="5943601" cy="2813050"/>
          </a:xfrm>
        </p:grpSpPr>
        <p:sp>
          <p:nvSpPr>
            <p:cNvPr id="613" name="Google Shape;613;p82"/>
            <p:cNvSpPr/>
            <p:nvPr/>
          </p:nvSpPr>
          <p:spPr>
            <a:xfrm rot="-5400000">
              <a:off x="782700" y="-782575"/>
              <a:ext cx="1406400" cy="29718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82"/>
            <p:cNvSpPr txBox="1"/>
            <p:nvPr/>
          </p:nvSpPr>
          <p:spPr>
            <a:xfrm>
              <a:off x="0" y="0"/>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Adherence to Essential Ingredients</a:t>
              </a:r>
              <a:endParaRPr sz="1400" b="0" i="0" u="none" strike="noStrike" cap="none">
                <a:solidFill>
                  <a:srgbClr val="000000"/>
                </a:solidFill>
                <a:latin typeface="Arial"/>
                <a:ea typeface="Arial"/>
                <a:cs typeface="Arial"/>
                <a:sym typeface="Arial"/>
              </a:endParaRPr>
            </a:p>
          </p:txBody>
        </p:sp>
        <p:sp>
          <p:nvSpPr>
            <p:cNvPr id="615" name="Google Shape;615;p82"/>
            <p:cNvSpPr/>
            <p:nvPr/>
          </p:nvSpPr>
          <p:spPr>
            <a:xfrm>
              <a:off x="2971800" y="0"/>
              <a:ext cx="2971800" cy="14064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2"/>
            <p:cNvSpPr txBox="1"/>
            <p:nvPr/>
          </p:nvSpPr>
          <p:spPr>
            <a:xfrm>
              <a:off x="2971800" y="0"/>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Quality </a:t>
              </a:r>
              <a:endParaRPr sz="1400" b="0" i="0" u="none" strike="noStrike" cap="none">
                <a:solidFill>
                  <a:srgbClr val="000000"/>
                </a:solidFill>
                <a:latin typeface="Arial"/>
                <a:ea typeface="Arial"/>
                <a:cs typeface="Arial"/>
                <a:sym typeface="Arial"/>
              </a:endParaRPr>
            </a:p>
          </p:txBody>
        </p:sp>
        <p:sp>
          <p:nvSpPr>
            <p:cNvPr id="617" name="Google Shape;617;p82"/>
            <p:cNvSpPr/>
            <p:nvPr/>
          </p:nvSpPr>
          <p:spPr>
            <a:xfrm rot="10800000">
              <a:off x="0" y="1406650"/>
              <a:ext cx="2971800" cy="14064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82"/>
            <p:cNvSpPr txBox="1"/>
            <p:nvPr/>
          </p:nvSpPr>
          <p:spPr>
            <a:xfrm>
              <a:off x="0" y="1758156"/>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Dose (Frequency and Duration)</a:t>
              </a:r>
              <a:endParaRPr sz="1400" b="0" i="0" u="none" strike="noStrike" cap="none">
                <a:solidFill>
                  <a:srgbClr val="000000"/>
                </a:solidFill>
                <a:latin typeface="Arial"/>
                <a:ea typeface="Arial"/>
                <a:cs typeface="Arial"/>
                <a:sym typeface="Arial"/>
              </a:endParaRPr>
            </a:p>
          </p:txBody>
        </p:sp>
        <p:sp>
          <p:nvSpPr>
            <p:cNvPr id="619" name="Google Shape;619;p82"/>
            <p:cNvSpPr/>
            <p:nvPr/>
          </p:nvSpPr>
          <p:spPr>
            <a:xfrm rot="5400000">
              <a:off x="3754500" y="623825"/>
              <a:ext cx="1406400" cy="2971800"/>
            </a:xfrm>
            <a:prstGeom prst="round1Rect">
              <a:avLst>
                <a:gd name="adj" fmla="val 16667"/>
              </a:avLst>
            </a:prstGeom>
            <a:solidFill>
              <a:srgbClr val="4F81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82"/>
            <p:cNvSpPr txBox="1"/>
            <p:nvPr/>
          </p:nvSpPr>
          <p:spPr>
            <a:xfrm>
              <a:off x="2971800" y="1758156"/>
              <a:ext cx="2971800" cy="1054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Participant Responsiveness</a:t>
              </a:r>
              <a:endParaRPr sz="1400" b="0" i="0" u="none" strike="noStrike" cap="none">
                <a:solidFill>
                  <a:srgbClr val="000000"/>
                </a:solidFill>
                <a:latin typeface="Arial"/>
                <a:ea typeface="Arial"/>
                <a:cs typeface="Arial"/>
                <a:sym typeface="Arial"/>
              </a:endParaRPr>
            </a:p>
          </p:txBody>
        </p:sp>
        <p:sp>
          <p:nvSpPr>
            <p:cNvPr id="621" name="Google Shape;621;p82"/>
            <p:cNvSpPr/>
            <p:nvPr/>
          </p:nvSpPr>
          <p:spPr>
            <a:xfrm>
              <a:off x="2080260" y="1054893"/>
              <a:ext cx="1783200" cy="703200"/>
            </a:xfrm>
            <a:prstGeom prst="roundRect">
              <a:avLst>
                <a:gd name="adj" fmla="val 16667"/>
              </a:avLst>
            </a:prstGeom>
            <a:solidFill>
              <a:srgbClr val="B1C0D7"/>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82"/>
            <p:cNvSpPr txBox="1"/>
            <p:nvPr/>
          </p:nvSpPr>
          <p:spPr>
            <a:xfrm>
              <a:off x="2114590" y="1089223"/>
              <a:ext cx="1714500" cy="634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Fidelity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31</a:t>
            </a:fld>
            <a:endParaRPr/>
          </a:p>
        </p:txBody>
      </p:sp>
      <p:pic>
        <p:nvPicPr>
          <p:cNvPr id="629" name="Google Shape;629;p83"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630" name="Google Shape;630;p8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Monitoring Implementation</a:t>
            </a:r>
            <a:endParaRPr/>
          </a:p>
          <a:p>
            <a:pPr marL="0" lvl="0" indent="0" algn="l" rtl="0">
              <a:lnSpc>
                <a:spcPct val="90000"/>
              </a:lnSpc>
              <a:spcBef>
                <a:spcPts val="0"/>
              </a:spcBef>
              <a:spcAft>
                <a:spcPts val="0"/>
              </a:spcAft>
              <a:buSzPts val="1400"/>
              <a:buNone/>
            </a:pPr>
            <a:r>
              <a:rPr lang="en-US"/>
              <a:t>Fidelity Checklist Resource</a:t>
            </a:r>
            <a:endParaRPr/>
          </a:p>
        </p:txBody>
      </p:sp>
      <p:pic>
        <p:nvPicPr>
          <p:cNvPr id="631" name="Google Shape;631;p83"/>
          <p:cNvPicPr preferRelativeResize="0"/>
          <p:nvPr/>
        </p:nvPicPr>
        <p:blipFill rotWithShape="1">
          <a:blip r:embed="rId4">
            <a:alphaModFix/>
          </a:blip>
          <a:srcRect r="24812"/>
          <a:stretch/>
        </p:blipFill>
        <p:spPr>
          <a:xfrm>
            <a:off x="2155900" y="1939750"/>
            <a:ext cx="5156223" cy="387833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pic>
        <p:nvPicPr>
          <p:cNvPr id="638" name="Google Shape;638;p84"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639" name="Google Shape;639;p84"/>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How can we ensure fidelity of implementation of Tier 2 interventions?</a:t>
            </a:r>
            <a:endParaRPr/>
          </a:p>
          <a:p>
            <a:pPr marL="457200" lvl="0" indent="-381000" algn="l" rtl="0">
              <a:lnSpc>
                <a:spcPct val="100000"/>
              </a:lnSpc>
              <a:spcBef>
                <a:spcPts val="1000"/>
              </a:spcBef>
              <a:spcAft>
                <a:spcPts val="1000"/>
              </a:spcAft>
              <a:buSzPts val="2400"/>
              <a:buChar char="▪"/>
            </a:pPr>
            <a:r>
              <a:rPr lang="en-US"/>
              <a:t>What are some examples that have worked well at your site(s)?</a:t>
            </a:r>
            <a:endParaRPr/>
          </a:p>
        </p:txBody>
      </p:sp>
      <p:sp>
        <p:nvSpPr>
          <p:cNvPr id="640" name="Google Shape;640;p8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2 Fidelity of </a:t>
            </a:r>
            <a:endParaRPr/>
          </a:p>
          <a:p>
            <a:pPr marL="0" lvl="0" indent="0" algn="l" rtl="0">
              <a:lnSpc>
                <a:spcPct val="90000"/>
              </a:lnSpc>
              <a:spcBef>
                <a:spcPts val="0"/>
              </a:spcBef>
              <a:spcAft>
                <a:spcPts val="0"/>
              </a:spcAft>
              <a:buSzPts val="1400"/>
              <a:buNone/>
            </a:pPr>
            <a:r>
              <a:rPr lang="en-US"/>
              <a:t>Implementation: Reflection</a:t>
            </a:r>
            <a:endParaRPr/>
          </a:p>
        </p:txBody>
      </p:sp>
      <p:pic>
        <p:nvPicPr>
          <p:cNvPr id="641" name="Google Shape;641;p84"/>
          <p:cNvPicPr preferRelativeResize="0"/>
          <p:nvPr/>
        </p:nvPicPr>
        <p:blipFill rotWithShape="1">
          <a:blip r:embed="rId4">
            <a:alphaModFix/>
          </a:blip>
          <a:srcRect/>
          <a:stretch/>
        </p:blipFill>
        <p:spPr>
          <a:xfrm>
            <a:off x="5395099" y="2055836"/>
            <a:ext cx="3160725" cy="31607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5"/>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Tier 2 Data-Based </a:t>
            </a:r>
            <a:endParaRPr/>
          </a:p>
          <a:p>
            <a:pPr marL="0" lvl="0" indent="0" algn="l" rtl="0">
              <a:lnSpc>
                <a:spcPct val="100000"/>
              </a:lnSpc>
              <a:spcBef>
                <a:spcPts val="0"/>
              </a:spcBef>
              <a:spcAft>
                <a:spcPts val="0"/>
              </a:spcAft>
              <a:buClr>
                <a:schemeClr val="lt1"/>
              </a:buClr>
              <a:buSzPts val="4400"/>
              <a:buFont typeface="Arial"/>
              <a:buNone/>
            </a:pPr>
            <a:r>
              <a:rPr lang="en-US"/>
              <a:t>Decision Making</a:t>
            </a:r>
            <a:endParaRPr/>
          </a:p>
        </p:txBody>
      </p:sp>
      <p:sp>
        <p:nvSpPr>
          <p:cNvPr id="648" name="Google Shape;648;p85"/>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pic>
        <p:nvPicPr>
          <p:cNvPr id="649" name="Google Shape;649;p85"/>
          <p:cNvPicPr preferRelativeResize="0"/>
          <p:nvPr/>
        </p:nvPicPr>
        <p:blipFill rotWithShape="1">
          <a:blip r:embed="rId3">
            <a:alphaModFix/>
          </a:blip>
          <a:srcRect/>
          <a:stretch/>
        </p:blipFill>
        <p:spPr>
          <a:xfrm>
            <a:off x="5597971" y="980349"/>
            <a:ext cx="3130872" cy="3382640"/>
          </a:xfrm>
          <a:prstGeom prst="rect">
            <a:avLst/>
          </a:prstGeom>
          <a:noFill/>
          <a:ln>
            <a:noFill/>
          </a:ln>
        </p:spPr>
      </p:pic>
      <p:sp>
        <p:nvSpPr>
          <p:cNvPr id="650" name="Google Shape;650;p85"/>
          <p:cNvSpPr/>
          <p:nvPr/>
        </p:nvSpPr>
        <p:spPr>
          <a:xfrm rot="7732145">
            <a:off x="7439408" y="4310960"/>
            <a:ext cx="307867" cy="775925"/>
          </a:xfrm>
          <a:prstGeom prst="downArrow">
            <a:avLst>
              <a:gd name="adj1" fmla="val 50000"/>
              <a:gd name="adj2" fmla="val 97170"/>
            </a:avLst>
          </a:prstGeom>
          <a:solidFill>
            <a:schemeClr val="lt1"/>
          </a:solidFill>
          <a:ln w="25400" cap="flat" cmpd="sng">
            <a:solidFill>
              <a:srgbClr val="5959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pic>
        <p:nvPicPr>
          <p:cNvPr id="657" name="Google Shape;657;p86"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658" name="Google Shape;658;p86"/>
          <p:cNvSpPr txBox="1">
            <a:spLocks noGrp="1"/>
          </p:cNvSpPr>
          <p:nvPr>
            <p:ph type="title"/>
          </p:nvPr>
        </p:nvSpPr>
        <p:spPr>
          <a:xfrm>
            <a:off x="687413" y="33660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Who Needs Tier 2? </a:t>
            </a:r>
            <a:endParaRPr/>
          </a:p>
        </p:txBody>
      </p:sp>
      <p:grpSp>
        <p:nvGrpSpPr>
          <p:cNvPr id="659" name="Google Shape;659;p86"/>
          <p:cNvGrpSpPr/>
          <p:nvPr/>
        </p:nvGrpSpPr>
        <p:grpSpPr>
          <a:xfrm>
            <a:off x="1143497" y="2051014"/>
            <a:ext cx="3851400" cy="3851400"/>
            <a:chOff x="224209" y="0"/>
            <a:chExt cx="3851400" cy="3851400"/>
          </a:xfrm>
        </p:grpSpPr>
        <p:sp>
          <p:nvSpPr>
            <p:cNvPr id="660" name="Google Shape;660;p86"/>
            <p:cNvSpPr/>
            <p:nvPr/>
          </p:nvSpPr>
          <p:spPr>
            <a:xfrm>
              <a:off x="224209" y="0"/>
              <a:ext cx="3851400" cy="3851400"/>
            </a:xfrm>
            <a:prstGeom prst="ellipse">
              <a:avLst/>
            </a:prstGeom>
            <a:solidFill>
              <a:srgbClr val="47709F">
                <a:alpha val="4863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86"/>
            <p:cNvSpPr txBox="1"/>
            <p:nvPr/>
          </p:nvSpPr>
          <p:spPr>
            <a:xfrm>
              <a:off x="788215" y="564006"/>
              <a:ext cx="2723400" cy="2723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Determined by Multiple Assessments</a:t>
              </a:r>
              <a:endParaRPr sz="1400" b="0" i="0" u="none" strike="noStrike" cap="none">
                <a:solidFill>
                  <a:srgbClr val="000000"/>
                </a:solidFill>
                <a:latin typeface="Arial"/>
                <a:ea typeface="Arial"/>
                <a:cs typeface="Arial"/>
                <a:sym typeface="Arial"/>
              </a:endParaRPr>
            </a:p>
          </p:txBody>
        </p:sp>
      </p:grpSp>
      <p:grpSp>
        <p:nvGrpSpPr>
          <p:cNvPr id="662" name="Google Shape;662;p86"/>
          <p:cNvGrpSpPr/>
          <p:nvPr/>
        </p:nvGrpSpPr>
        <p:grpSpPr>
          <a:xfrm>
            <a:off x="5816269" y="1876489"/>
            <a:ext cx="1811700" cy="4025925"/>
            <a:chOff x="1033338" y="0"/>
            <a:chExt cx="1811700" cy="4025925"/>
          </a:xfrm>
        </p:grpSpPr>
        <p:sp>
          <p:nvSpPr>
            <p:cNvPr id="663" name="Google Shape;663;p86"/>
            <p:cNvSpPr/>
            <p:nvPr/>
          </p:nvSpPr>
          <p:spPr>
            <a:xfrm>
              <a:off x="1033338" y="0"/>
              <a:ext cx="1811700" cy="10065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86"/>
            <p:cNvSpPr txBox="1"/>
            <p:nvPr/>
          </p:nvSpPr>
          <p:spPr>
            <a:xfrm>
              <a:off x="1062817" y="29479"/>
              <a:ext cx="1752600" cy="9474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Universal Screening</a:t>
              </a:r>
              <a:endParaRPr sz="1400" b="0" i="0" u="none" strike="noStrike" cap="none">
                <a:solidFill>
                  <a:srgbClr val="000000"/>
                </a:solidFill>
                <a:latin typeface="Arial"/>
                <a:ea typeface="Arial"/>
                <a:cs typeface="Arial"/>
                <a:sym typeface="Arial"/>
              </a:endParaRPr>
            </a:p>
          </p:txBody>
        </p:sp>
        <p:sp>
          <p:nvSpPr>
            <p:cNvPr id="665" name="Google Shape;665;p86"/>
            <p:cNvSpPr/>
            <p:nvPr/>
          </p:nvSpPr>
          <p:spPr>
            <a:xfrm rot="5400000">
              <a:off x="1750421" y="1031579"/>
              <a:ext cx="377400" cy="453000"/>
            </a:xfrm>
            <a:prstGeom prst="rightArrow">
              <a:avLst>
                <a:gd name="adj1" fmla="val 6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86"/>
            <p:cNvSpPr txBox="1"/>
            <p:nvPr/>
          </p:nvSpPr>
          <p:spPr>
            <a:xfrm>
              <a:off x="1803292" y="1069378"/>
              <a:ext cx="271800" cy="264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667" name="Google Shape;667;p86"/>
            <p:cNvSpPr/>
            <p:nvPr/>
          </p:nvSpPr>
          <p:spPr>
            <a:xfrm>
              <a:off x="1033338" y="1509712"/>
              <a:ext cx="1811700" cy="10065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86"/>
            <p:cNvSpPr txBox="1"/>
            <p:nvPr/>
          </p:nvSpPr>
          <p:spPr>
            <a:xfrm>
              <a:off x="1062817" y="1539191"/>
              <a:ext cx="1752600" cy="9474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i="0" u="none" strike="noStrike" cap="none">
                  <a:solidFill>
                    <a:srgbClr val="000000"/>
                  </a:solidFill>
                  <a:latin typeface="Arial"/>
                  <a:ea typeface="Arial"/>
                  <a:cs typeface="Arial"/>
                  <a:sym typeface="Arial"/>
                </a:rPr>
                <a:t>Additional Assessment Data</a:t>
              </a:r>
              <a:endParaRPr sz="2000" b="0" i="0" u="none" strike="noStrike" cap="none">
                <a:solidFill>
                  <a:srgbClr val="000000"/>
                </a:solidFill>
                <a:latin typeface="Arial"/>
                <a:ea typeface="Arial"/>
                <a:cs typeface="Arial"/>
                <a:sym typeface="Arial"/>
              </a:endParaRPr>
            </a:p>
          </p:txBody>
        </p:sp>
        <p:sp>
          <p:nvSpPr>
            <p:cNvPr id="669" name="Google Shape;669;p86"/>
            <p:cNvSpPr/>
            <p:nvPr/>
          </p:nvSpPr>
          <p:spPr>
            <a:xfrm rot="5400000">
              <a:off x="1750421" y="2541291"/>
              <a:ext cx="377400" cy="453000"/>
            </a:xfrm>
            <a:prstGeom prst="rightArrow">
              <a:avLst>
                <a:gd name="adj1" fmla="val 6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86"/>
            <p:cNvSpPr txBox="1"/>
            <p:nvPr/>
          </p:nvSpPr>
          <p:spPr>
            <a:xfrm>
              <a:off x="1803292" y="2579091"/>
              <a:ext cx="271800" cy="264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671" name="Google Shape;671;p86"/>
            <p:cNvSpPr/>
            <p:nvPr/>
          </p:nvSpPr>
          <p:spPr>
            <a:xfrm>
              <a:off x="1033338" y="3019425"/>
              <a:ext cx="1811700" cy="10065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86"/>
            <p:cNvSpPr txBox="1"/>
            <p:nvPr/>
          </p:nvSpPr>
          <p:spPr>
            <a:xfrm>
              <a:off x="1062817" y="3048904"/>
              <a:ext cx="1752600" cy="9474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i="0" u="none" strike="noStrike" cap="none">
                  <a:solidFill>
                    <a:srgbClr val="000000"/>
                  </a:solidFill>
                  <a:latin typeface="Arial"/>
                  <a:ea typeface="Arial"/>
                  <a:cs typeface="Arial"/>
                  <a:sym typeface="Arial"/>
                </a:rPr>
                <a:t>Diagnostic Assessment</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35</a:t>
            </a:fld>
            <a:endParaRPr/>
          </a:p>
        </p:txBody>
      </p:sp>
      <p:pic>
        <p:nvPicPr>
          <p:cNvPr id="679" name="Google Shape;679;p87"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680" name="Google Shape;680;p87"/>
          <p:cNvSpPr txBox="1">
            <a:spLocks noGrp="1"/>
          </p:cNvSpPr>
          <p:nvPr>
            <p:ph type="title"/>
          </p:nvPr>
        </p:nvSpPr>
        <p:spPr>
          <a:xfrm>
            <a:off x="667950" y="520725"/>
            <a:ext cx="8224800" cy="1312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Review</a:t>
            </a:r>
            <a:endParaRPr/>
          </a:p>
        </p:txBody>
      </p:sp>
      <p:grpSp>
        <p:nvGrpSpPr>
          <p:cNvPr id="681" name="Google Shape;681;p87"/>
          <p:cNvGrpSpPr/>
          <p:nvPr/>
        </p:nvGrpSpPr>
        <p:grpSpPr>
          <a:xfrm>
            <a:off x="1431876" y="359663"/>
            <a:ext cx="6696947" cy="5490865"/>
            <a:chOff x="0" y="-181564"/>
            <a:chExt cx="6620153" cy="5793274"/>
          </a:xfrm>
        </p:grpSpPr>
        <p:sp>
          <p:nvSpPr>
            <p:cNvPr id="682" name="Google Shape;682;p87"/>
            <p:cNvSpPr/>
            <p:nvPr/>
          </p:nvSpPr>
          <p:spPr>
            <a:xfrm>
              <a:off x="2224474" y="1979822"/>
              <a:ext cx="2175600" cy="1494600"/>
            </a:xfrm>
            <a:prstGeom prst="ellipse">
              <a:avLst/>
            </a:prstGeom>
            <a:solidFill>
              <a:schemeClr val="accent4">
                <a:alpha val="8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87"/>
            <p:cNvSpPr txBox="1"/>
            <p:nvPr/>
          </p:nvSpPr>
          <p:spPr>
            <a:xfrm>
              <a:off x="2543081" y="2198702"/>
              <a:ext cx="1538400" cy="105690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a:solidFill>
                    <a:schemeClr val="lt1"/>
                  </a:solidFill>
                  <a:latin typeface="Calibri"/>
                  <a:ea typeface="Calibri"/>
                  <a:cs typeface="Calibri"/>
                  <a:sym typeface="Calibri"/>
                </a:rPr>
                <a:t>Types of Assessments</a:t>
              </a:r>
              <a:endParaRPr sz="1400" b="0" i="0" u="none" strike="noStrike" cap="none">
                <a:solidFill>
                  <a:srgbClr val="000000"/>
                </a:solidFill>
                <a:latin typeface="Arial"/>
                <a:ea typeface="Arial"/>
                <a:cs typeface="Arial"/>
                <a:sym typeface="Arial"/>
              </a:endParaRPr>
            </a:p>
          </p:txBody>
        </p:sp>
        <p:sp>
          <p:nvSpPr>
            <p:cNvPr id="684" name="Google Shape;684;p87"/>
            <p:cNvSpPr/>
            <p:nvPr/>
          </p:nvSpPr>
          <p:spPr>
            <a:xfrm rot="-5400000">
              <a:off x="3194446" y="1841821"/>
              <a:ext cx="235500" cy="40500"/>
            </a:xfrm>
            <a:custGeom>
              <a:avLst/>
              <a:gdLst/>
              <a:ahLst/>
              <a:cxnLst/>
              <a:rect l="l" t="t" r="r" b="b"/>
              <a:pathLst>
                <a:path w="120000" h="120000" extrusionOk="0">
                  <a:moveTo>
                    <a:pt x="0" y="59999"/>
                  </a:moveTo>
                  <a:lnTo>
                    <a:pt x="120000" y="59999"/>
                  </a:lnTo>
                </a:path>
              </a:pathLst>
            </a:custGeom>
            <a:noFill/>
            <a:ln w="25400" cap="flat" cmpd="sng">
              <a:solidFill>
                <a:srgbClr val="6C8BA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87"/>
            <p:cNvSpPr txBox="1"/>
            <p:nvPr/>
          </p:nvSpPr>
          <p:spPr>
            <a:xfrm rot="-5400000">
              <a:off x="3306378" y="1856276"/>
              <a:ext cx="11700" cy="11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686" name="Google Shape;686;p87"/>
            <p:cNvSpPr/>
            <p:nvPr/>
          </p:nvSpPr>
          <p:spPr>
            <a:xfrm>
              <a:off x="2270590" y="-181564"/>
              <a:ext cx="2083200" cy="1926000"/>
            </a:xfrm>
            <a:prstGeom prst="ellipse">
              <a:avLst/>
            </a:prstGeom>
            <a:solidFill>
              <a:srgbClr val="4A76A0">
                <a:alpha val="8902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7"/>
            <p:cNvSpPr txBox="1"/>
            <p:nvPr/>
          </p:nvSpPr>
          <p:spPr>
            <a:xfrm>
              <a:off x="2575689" y="100481"/>
              <a:ext cx="1473300" cy="1361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592D57"/>
                </a:buClr>
                <a:buSzPts val="2000"/>
                <a:buFont typeface="Calibri"/>
                <a:buNone/>
              </a:pPr>
              <a:r>
                <a:rPr lang="en-US" sz="2000" b="1" i="0" u="none" strike="noStrike" cap="none">
                  <a:solidFill>
                    <a:srgbClr val="592D57"/>
                  </a:solidFill>
                  <a:latin typeface="Calibri"/>
                  <a:ea typeface="Calibri"/>
                  <a:cs typeface="Calibri"/>
                  <a:sym typeface="Calibri"/>
                </a:rPr>
                <a:t>Screening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1800"/>
                <a:buFont typeface="Calibri"/>
                <a:buNone/>
              </a:pPr>
              <a:r>
                <a:rPr lang="en-US" sz="1800" b="1" i="1" u="none" strike="noStrike" cap="none">
                  <a:solidFill>
                    <a:schemeClr val="dk1"/>
                  </a:solidFill>
                  <a:latin typeface="Calibri"/>
                  <a:ea typeface="Calibri"/>
                  <a:cs typeface="Calibri"/>
                  <a:sym typeface="Calibri"/>
                </a:rPr>
                <a:t>BEFORE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n-US" sz="1800" b="1" i="1" u="none" strike="noStrike" cap="none">
                  <a:solidFill>
                    <a:schemeClr val="lt1"/>
                  </a:solidFill>
                  <a:latin typeface="Calibri"/>
                  <a:ea typeface="Calibri"/>
                  <a:cs typeface="Calibri"/>
                  <a:sym typeface="Calibri"/>
                </a:rPr>
                <a:t>Who has the need? </a:t>
              </a:r>
              <a:endParaRPr sz="1400" b="0" i="0" u="none" strike="noStrike" cap="none">
                <a:solidFill>
                  <a:srgbClr val="000000"/>
                </a:solidFill>
                <a:latin typeface="Arial"/>
                <a:ea typeface="Arial"/>
                <a:cs typeface="Arial"/>
                <a:sym typeface="Arial"/>
              </a:endParaRPr>
            </a:p>
          </p:txBody>
        </p:sp>
        <p:sp>
          <p:nvSpPr>
            <p:cNvPr id="688" name="Google Shape;688;p87"/>
            <p:cNvSpPr/>
            <p:nvPr/>
          </p:nvSpPr>
          <p:spPr>
            <a:xfrm>
              <a:off x="4400056" y="2706808"/>
              <a:ext cx="156900" cy="40500"/>
            </a:xfrm>
            <a:custGeom>
              <a:avLst/>
              <a:gdLst/>
              <a:ahLst/>
              <a:cxnLst/>
              <a:rect l="l" t="t" r="r" b="b"/>
              <a:pathLst>
                <a:path w="120000" h="120000" extrusionOk="0">
                  <a:moveTo>
                    <a:pt x="0" y="59999"/>
                  </a:moveTo>
                  <a:lnTo>
                    <a:pt x="120000" y="59999"/>
                  </a:lnTo>
                </a:path>
              </a:pathLst>
            </a:custGeom>
            <a:noFill/>
            <a:ln w="25400" cap="flat" cmpd="sng">
              <a:solidFill>
                <a:srgbClr val="6C8BA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7"/>
            <p:cNvSpPr txBox="1"/>
            <p:nvPr/>
          </p:nvSpPr>
          <p:spPr>
            <a:xfrm>
              <a:off x="4474630" y="2723201"/>
              <a:ext cx="7800" cy="7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690" name="Google Shape;690;p87"/>
            <p:cNvSpPr/>
            <p:nvPr/>
          </p:nvSpPr>
          <p:spPr>
            <a:xfrm>
              <a:off x="4557053" y="1722727"/>
              <a:ext cx="2063100" cy="2008800"/>
            </a:xfrm>
            <a:prstGeom prst="ellipse">
              <a:avLst/>
            </a:prstGeom>
            <a:solidFill>
              <a:srgbClr val="4A76A0">
                <a:alpha val="8902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7"/>
            <p:cNvSpPr txBox="1"/>
            <p:nvPr/>
          </p:nvSpPr>
          <p:spPr>
            <a:xfrm>
              <a:off x="4859209" y="2016909"/>
              <a:ext cx="1458900" cy="1420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endParaRPr sz="2000" b="1" i="0" u="none" strike="noStrike" cap="none">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rgbClr val="592D57"/>
                </a:buClr>
                <a:buSzPts val="2000"/>
                <a:buFont typeface="Calibri"/>
                <a:buNone/>
              </a:pPr>
              <a:r>
                <a:rPr lang="en-US" sz="2000" b="1" i="0" u="none" strike="noStrike" cap="none">
                  <a:solidFill>
                    <a:srgbClr val="592D57"/>
                  </a:solidFill>
                  <a:latin typeface="Calibri"/>
                  <a:ea typeface="Calibri"/>
                  <a:cs typeface="Calibri"/>
                  <a:sym typeface="Calibri"/>
                </a:rPr>
                <a:t>Diagnostic</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1800"/>
                <a:buFont typeface="Calibri"/>
                <a:buNone/>
              </a:pPr>
              <a:r>
                <a:rPr lang="en-US" sz="1800" b="1" i="1" u="none" strike="noStrike" cap="none">
                  <a:solidFill>
                    <a:schemeClr val="dk1"/>
                  </a:solidFill>
                  <a:latin typeface="Calibri"/>
                  <a:ea typeface="Calibri"/>
                  <a:cs typeface="Calibri"/>
                  <a:sym typeface="Calibri"/>
                </a:rPr>
                <a:t>BEFORE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n-US" sz="1800" b="1" i="1" u="none" strike="noStrike" cap="none">
                  <a:solidFill>
                    <a:schemeClr val="lt1"/>
                  </a:solidFill>
                  <a:latin typeface="Calibri"/>
                  <a:ea typeface="Calibri"/>
                  <a:cs typeface="Calibri"/>
                  <a:sym typeface="Calibri"/>
                </a:rPr>
                <a:t>What is the need/why is it occurring?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92" name="Google Shape;692;p87"/>
            <p:cNvSpPr/>
            <p:nvPr/>
          </p:nvSpPr>
          <p:spPr>
            <a:xfrm rot="5403974">
              <a:off x="3181621" y="3583977"/>
              <a:ext cx="259500" cy="40500"/>
            </a:xfrm>
            <a:custGeom>
              <a:avLst/>
              <a:gdLst/>
              <a:ahLst/>
              <a:cxnLst/>
              <a:rect l="l" t="t" r="r" b="b"/>
              <a:pathLst>
                <a:path w="120000" h="120000" extrusionOk="0">
                  <a:moveTo>
                    <a:pt x="0" y="59999"/>
                  </a:moveTo>
                  <a:lnTo>
                    <a:pt x="120000" y="59999"/>
                  </a:lnTo>
                </a:path>
              </a:pathLst>
            </a:custGeom>
            <a:noFill/>
            <a:ln w="25400" cap="flat" cmpd="sng">
              <a:solidFill>
                <a:srgbClr val="6C8BA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7"/>
            <p:cNvSpPr txBox="1"/>
            <p:nvPr/>
          </p:nvSpPr>
          <p:spPr>
            <a:xfrm rot="-5400000">
              <a:off x="3304815" y="3597803"/>
              <a:ext cx="12900" cy="129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694" name="Google Shape;694;p87"/>
            <p:cNvSpPr/>
            <p:nvPr/>
          </p:nvSpPr>
          <p:spPr>
            <a:xfrm>
              <a:off x="2304586" y="3734010"/>
              <a:ext cx="2011200" cy="1877700"/>
            </a:xfrm>
            <a:prstGeom prst="ellipse">
              <a:avLst/>
            </a:prstGeom>
            <a:solidFill>
              <a:srgbClr val="4A76A0">
                <a:alpha val="8902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87"/>
            <p:cNvSpPr txBox="1"/>
            <p:nvPr/>
          </p:nvSpPr>
          <p:spPr>
            <a:xfrm>
              <a:off x="2599109" y="4008991"/>
              <a:ext cx="1422000" cy="13278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endParaRPr sz="2000" b="1" i="0" u="none" strike="noStrike" cap="none">
                <a:solidFill>
                  <a:schemeClr val="lt1"/>
                </a:solidFill>
                <a:latin typeface="Arial"/>
                <a:ea typeface="Arial"/>
                <a:cs typeface="Arial"/>
                <a:sym typeface="Arial"/>
              </a:endParaRPr>
            </a:p>
            <a:p>
              <a:pPr marL="0" marR="0" lvl="0" indent="0" algn="ctr" rtl="0">
                <a:lnSpc>
                  <a:spcPct val="90000"/>
                </a:lnSpc>
                <a:spcBef>
                  <a:spcPts val="700"/>
                </a:spcBef>
                <a:spcAft>
                  <a:spcPts val="0"/>
                </a:spcAft>
                <a:buClr>
                  <a:srgbClr val="592D57"/>
                </a:buClr>
                <a:buSzPts val="2000"/>
                <a:buFont typeface="Calibri"/>
                <a:buNone/>
              </a:pPr>
              <a:r>
                <a:rPr lang="en-US" sz="2000" b="1" i="0" u="none" strike="noStrike" cap="none">
                  <a:solidFill>
                    <a:srgbClr val="592D57"/>
                  </a:solidFill>
                  <a:latin typeface="Calibri"/>
                  <a:ea typeface="Calibri"/>
                  <a:cs typeface="Calibri"/>
                  <a:sym typeface="Calibri"/>
                </a:rPr>
                <a:t>Progress Monitoring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1800"/>
                <a:buFont typeface="Calibri"/>
                <a:buNone/>
              </a:pPr>
              <a:r>
                <a:rPr lang="en-US" sz="1800" b="1" i="1" u="none" strike="noStrike" cap="none">
                  <a:solidFill>
                    <a:schemeClr val="dk1"/>
                  </a:solidFill>
                  <a:latin typeface="Calibri"/>
                  <a:ea typeface="Calibri"/>
                  <a:cs typeface="Calibri"/>
                  <a:sym typeface="Calibri"/>
                </a:rPr>
                <a:t>DURING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n-US" sz="1800" b="1" i="1" u="none" strike="noStrike" cap="none">
                  <a:solidFill>
                    <a:schemeClr val="lt1"/>
                  </a:solidFill>
                  <a:latin typeface="Calibri"/>
                  <a:ea typeface="Calibri"/>
                  <a:cs typeface="Calibri"/>
                  <a:sym typeface="Calibri"/>
                </a:rPr>
                <a:t>Is instruction addressing the need?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96" name="Google Shape;696;p87"/>
            <p:cNvSpPr/>
            <p:nvPr/>
          </p:nvSpPr>
          <p:spPr>
            <a:xfrm rot="10752818">
              <a:off x="2071626" y="2722606"/>
              <a:ext cx="153014" cy="40504"/>
            </a:xfrm>
            <a:custGeom>
              <a:avLst/>
              <a:gdLst/>
              <a:ahLst/>
              <a:cxnLst/>
              <a:rect l="l" t="t" r="r" b="b"/>
              <a:pathLst>
                <a:path w="120000" h="120000" extrusionOk="0">
                  <a:moveTo>
                    <a:pt x="0" y="59999"/>
                  </a:moveTo>
                  <a:lnTo>
                    <a:pt x="120000" y="59999"/>
                  </a:lnTo>
                </a:path>
              </a:pathLst>
            </a:custGeom>
            <a:noFill/>
            <a:ln w="25400" cap="flat" cmpd="sng">
              <a:solidFill>
                <a:srgbClr val="6C8BA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87"/>
            <p:cNvSpPr txBox="1"/>
            <p:nvPr/>
          </p:nvSpPr>
          <p:spPr>
            <a:xfrm>
              <a:off x="2144269" y="2738996"/>
              <a:ext cx="7800" cy="7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698" name="Google Shape;698;p87"/>
            <p:cNvSpPr/>
            <p:nvPr/>
          </p:nvSpPr>
          <p:spPr>
            <a:xfrm>
              <a:off x="0" y="1722725"/>
              <a:ext cx="2071800" cy="2070000"/>
            </a:xfrm>
            <a:prstGeom prst="ellipse">
              <a:avLst/>
            </a:prstGeom>
            <a:solidFill>
              <a:srgbClr val="4A76A0">
                <a:alpha val="8902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7"/>
            <p:cNvSpPr txBox="1"/>
            <p:nvPr/>
          </p:nvSpPr>
          <p:spPr>
            <a:xfrm>
              <a:off x="303404" y="2025876"/>
              <a:ext cx="1464900" cy="15849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592D57"/>
                </a:buClr>
                <a:buSzPts val="2000"/>
                <a:buFont typeface="Calibri"/>
                <a:buNone/>
              </a:pPr>
              <a:r>
                <a:rPr lang="en-US" sz="2000" b="1" i="0" u="none" strike="noStrike" cap="none">
                  <a:solidFill>
                    <a:srgbClr val="592D57"/>
                  </a:solidFill>
                  <a:latin typeface="Calibri"/>
                  <a:ea typeface="Calibri"/>
                  <a:cs typeface="Calibri"/>
                  <a:sym typeface="Calibri"/>
                </a:rPr>
                <a:t>Summative/Outcome</a:t>
              </a:r>
              <a:r>
                <a:rPr lang="en-US" sz="2000" b="0" i="0" u="none" strike="noStrike" cap="none">
                  <a:solidFill>
                    <a:srgbClr val="592D57"/>
                  </a:solidFill>
                  <a:latin typeface="Calibri"/>
                  <a:ea typeface="Calibri"/>
                  <a:cs typeface="Calibri"/>
                  <a:sym typeface="Calibri"/>
                </a:rPr>
                <a:t>   </a:t>
              </a:r>
              <a:endParaRPr sz="1800" b="1" i="1" u="none" strike="noStrike" cap="none">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chemeClr val="dk1"/>
                </a:buClr>
                <a:buSzPts val="1800"/>
                <a:buFont typeface="Calibri"/>
                <a:buNone/>
              </a:pPr>
              <a:r>
                <a:rPr lang="en-US" sz="1800" b="1" i="1" u="none" strike="noStrike" cap="none">
                  <a:solidFill>
                    <a:schemeClr val="dk1"/>
                  </a:solidFill>
                  <a:latin typeface="Calibri"/>
                  <a:ea typeface="Calibri"/>
                  <a:cs typeface="Calibri"/>
                  <a:sym typeface="Calibri"/>
                </a:rPr>
                <a:t>AFTER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n-US" sz="1800" b="1" i="1" u="none" strike="noStrike" cap="none">
                  <a:solidFill>
                    <a:schemeClr val="lt1"/>
                  </a:solidFill>
                  <a:latin typeface="Calibri"/>
                  <a:ea typeface="Calibri"/>
                  <a:cs typeface="Calibri"/>
                  <a:sym typeface="Calibri"/>
                </a:rPr>
                <a:t>How are we doing overall?</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050"/>
                <a:buFont typeface="Arial"/>
                <a:buNone/>
              </a:pPr>
              <a:r>
                <a:rPr lang="en-US" sz="10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pic>
        <p:nvPicPr>
          <p:cNvPr id="706" name="Google Shape;706;p88"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07" name="Google Shape;707;p8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Pathways to Tier 2 </a:t>
            </a:r>
            <a:endParaRPr/>
          </a:p>
        </p:txBody>
      </p:sp>
      <p:sp>
        <p:nvSpPr>
          <p:cNvPr id="708" name="Google Shape;708;p88"/>
          <p:cNvSpPr/>
          <p:nvPr/>
        </p:nvSpPr>
        <p:spPr>
          <a:xfrm>
            <a:off x="751062" y="2277451"/>
            <a:ext cx="2160900" cy="1152000"/>
          </a:xfrm>
          <a:prstGeom prst="roundRect">
            <a:avLst>
              <a:gd name="adj" fmla="val 16667"/>
            </a:avLst>
          </a:prstGeom>
          <a:no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Tier 1 screening indicates moderate risk </a:t>
            </a:r>
            <a:endParaRPr sz="1800" b="1" i="0" u="none" strike="noStrike" cap="none">
              <a:solidFill>
                <a:srgbClr val="000000"/>
              </a:solidFill>
              <a:latin typeface="Arial"/>
              <a:ea typeface="Arial"/>
              <a:cs typeface="Arial"/>
              <a:sym typeface="Arial"/>
            </a:endParaRPr>
          </a:p>
        </p:txBody>
      </p:sp>
      <p:sp>
        <p:nvSpPr>
          <p:cNvPr id="709" name="Google Shape;709;p88"/>
          <p:cNvSpPr/>
          <p:nvPr/>
        </p:nvSpPr>
        <p:spPr>
          <a:xfrm>
            <a:off x="3742361" y="2277451"/>
            <a:ext cx="2193900" cy="1143000"/>
          </a:xfrm>
          <a:prstGeom prst="roundRect">
            <a:avLst>
              <a:gd name="adj" fmla="val 16667"/>
            </a:avLst>
          </a:prstGeom>
          <a:no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Minimal progress with Tier 1 differentiation </a:t>
            </a:r>
            <a:endParaRPr sz="1800" b="1" i="0" u="none" strike="noStrike" cap="none">
              <a:solidFill>
                <a:srgbClr val="000000"/>
              </a:solidFill>
              <a:latin typeface="Arial"/>
              <a:ea typeface="Arial"/>
              <a:cs typeface="Arial"/>
              <a:sym typeface="Arial"/>
            </a:endParaRPr>
          </a:p>
        </p:txBody>
      </p:sp>
      <p:sp>
        <p:nvSpPr>
          <p:cNvPr id="710" name="Google Shape;710;p88"/>
          <p:cNvSpPr/>
          <p:nvPr/>
        </p:nvSpPr>
        <p:spPr>
          <a:xfrm>
            <a:off x="6688059" y="2276279"/>
            <a:ext cx="2145600" cy="1190400"/>
          </a:xfrm>
          <a:prstGeom prst="roundRect">
            <a:avLst>
              <a:gd name="adj" fmla="val 16667"/>
            </a:avLst>
          </a:prstGeom>
          <a:no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Tier 2 intervention</a:t>
            </a:r>
            <a:endParaRPr sz="1800" b="1" i="0" u="none" strike="noStrike" cap="none">
              <a:solidFill>
                <a:srgbClr val="000000"/>
              </a:solidFill>
              <a:latin typeface="Arial"/>
              <a:ea typeface="Arial"/>
              <a:cs typeface="Arial"/>
              <a:sym typeface="Arial"/>
            </a:endParaRPr>
          </a:p>
        </p:txBody>
      </p:sp>
      <p:sp>
        <p:nvSpPr>
          <p:cNvPr id="711" name="Google Shape;711;p88"/>
          <p:cNvSpPr/>
          <p:nvPr/>
        </p:nvSpPr>
        <p:spPr>
          <a:xfrm>
            <a:off x="751062" y="4011639"/>
            <a:ext cx="2160900" cy="1185300"/>
          </a:xfrm>
          <a:prstGeom prst="roundRect">
            <a:avLst>
              <a:gd name="adj" fmla="val 16667"/>
            </a:avLst>
          </a:prstGeom>
          <a:no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Tier 1 screening indicates high risk</a:t>
            </a:r>
            <a:endParaRPr sz="1800" b="1" i="0" u="none" strike="noStrike" cap="none">
              <a:solidFill>
                <a:srgbClr val="000000"/>
              </a:solidFill>
              <a:latin typeface="Arial"/>
              <a:ea typeface="Arial"/>
              <a:cs typeface="Arial"/>
              <a:sym typeface="Arial"/>
            </a:endParaRPr>
          </a:p>
        </p:txBody>
      </p:sp>
      <p:sp>
        <p:nvSpPr>
          <p:cNvPr id="712" name="Google Shape;712;p88"/>
          <p:cNvSpPr/>
          <p:nvPr/>
        </p:nvSpPr>
        <p:spPr>
          <a:xfrm>
            <a:off x="6702947" y="4011639"/>
            <a:ext cx="2145600" cy="1166100"/>
          </a:xfrm>
          <a:prstGeom prst="roundRect">
            <a:avLst>
              <a:gd name="adj" fmla="val 16667"/>
            </a:avLst>
          </a:prstGeom>
          <a:no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Tier 2 or 3 intervention</a:t>
            </a:r>
            <a:endParaRPr sz="1800" b="1" i="0" u="none" strike="noStrike" cap="none">
              <a:solidFill>
                <a:srgbClr val="000000"/>
              </a:solidFill>
              <a:latin typeface="Arial"/>
              <a:ea typeface="Arial"/>
              <a:cs typeface="Arial"/>
              <a:sym typeface="Arial"/>
            </a:endParaRPr>
          </a:p>
        </p:txBody>
      </p:sp>
      <p:sp>
        <p:nvSpPr>
          <p:cNvPr id="713" name="Google Shape;713;p88"/>
          <p:cNvSpPr/>
          <p:nvPr/>
        </p:nvSpPr>
        <p:spPr>
          <a:xfrm>
            <a:off x="3071484" y="2696550"/>
            <a:ext cx="549000" cy="304800"/>
          </a:xfrm>
          <a:prstGeom prst="rightArrow">
            <a:avLst>
              <a:gd name="adj1" fmla="val 50000"/>
              <a:gd name="adj2" fmla="val 50000"/>
            </a:avLst>
          </a:prstGeom>
          <a:solidFill>
            <a:schemeClr val="accent1"/>
          </a:solid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4" name="Google Shape;714;p88"/>
          <p:cNvSpPr/>
          <p:nvPr/>
        </p:nvSpPr>
        <p:spPr>
          <a:xfrm>
            <a:off x="6037428" y="2696550"/>
            <a:ext cx="491100" cy="304800"/>
          </a:xfrm>
          <a:prstGeom prst="rightArrow">
            <a:avLst>
              <a:gd name="adj1" fmla="val 50000"/>
              <a:gd name="adj2" fmla="val 50000"/>
            </a:avLst>
          </a:prstGeom>
          <a:solidFill>
            <a:schemeClr val="accent1"/>
          </a:solid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5" name="Google Shape;715;p88"/>
          <p:cNvSpPr/>
          <p:nvPr/>
        </p:nvSpPr>
        <p:spPr>
          <a:xfrm>
            <a:off x="3071484" y="4407260"/>
            <a:ext cx="3472200" cy="392100"/>
          </a:xfrm>
          <a:prstGeom prst="rightArrow">
            <a:avLst>
              <a:gd name="adj1" fmla="val 50000"/>
              <a:gd name="adj2" fmla="val 50000"/>
            </a:avLst>
          </a:prstGeom>
          <a:solidFill>
            <a:schemeClr val="accent1"/>
          </a:solidFill>
          <a:ln w="25400" cap="flat" cmpd="sng">
            <a:solidFill>
              <a:srgbClr val="3451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rgbClr val="FFFFFF"/>
                </a:solidFill>
                <a:latin typeface="Arial"/>
                <a:ea typeface="Arial"/>
                <a:cs typeface="Arial"/>
                <a:sym typeface="Arial"/>
              </a:rPr>
              <a:t>Use of decision rules</a:t>
            </a:r>
            <a:endParaRPr sz="1800" b="0" i="0" u="none" strike="noStrike" cap="none">
              <a:solidFill>
                <a:srgbClr val="000000"/>
              </a:solidFill>
              <a:latin typeface="Arial"/>
              <a:ea typeface="Arial"/>
              <a:cs typeface="Arial"/>
              <a:sym typeface="Arial"/>
            </a:endParaRPr>
          </a:p>
        </p:txBody>
      </p:sp>
      <p:sp>
        <p:nvSpPr>
          <p:cNvPr id="716" name="Google Shape;716;p88"/>
          <p:cNvSpPr txBox="1"/>
          <p:nvPr/>
        </p:nvSpPr>
        <p:spPr>
          <a:xfrm>
            <a:off x="5936254" y="5631549"/>
            <a:ext cx="29982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3A5878"/>
                </a:solidFill>
                <a:latin typeface="Arial"/>
                <a:ea typeface="Arial"/>
                <a:cs typeface="Arial"/>
                <a:sym typeface="Arial"/>
              </a:rPr>
              <a:t>Source: </a:t>
            </a:r>
            <a:r>
              <a:rPr lang="en-US" sz="1000" b="0" i="0" u="none" strike="noStrike" cap="none">
                <a:solidFill>
                  <a:srgbClr val="3A5878"/>
                </a:solidFill>
                <a:latin typeface="Arial"/>
                <a:ea typeface="Arial"/>
                <a:cs typeface="Arial"/>
                <a:sym typeface="Arial"/>
              </a:rPr>
              <a:t>Adapted from Stahl &amp; McKenna, 2013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37</a:t>
            </a:fld>
            <a:endParaRPr/>
          </a:p>
        </p:txBody>
      </p:sp>
      <p:pic>
        <p:nvPicPr>
          <p:cNvPr id="723" name="Google Shape;723;p89"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24" name="Google Shape;724;p89"/>
          <p:cNvSpPr txBox="1">
            <a:spLocks noGrp="1"/>
          </p:cNvSpPr>
          <p:nvPr>
            <p:ph type="body" idx="1"/>
          </p:nvPr>
        </p:nvSpPr>
        <p:spPr>
          <a:xfrm>
            <a:off x="687526" y="2055813"/>
            <a:ext cx="4050600" cy="3852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SzPts val="2400"/>
              <a:buAutoNum type="arabicPeriod"/>
            </a:pPr>
            <a:r>
              <a:rPr lang="en-US"/>
              <a:t>Define the problem and set the goal</a:t>
            </a:r>
            <a:endParaRPr/>
          </a:p>
          <a:p>
            <a:pPr marL="457200" lvl="0" indent="-457200" algn="l" rtl="0">
              <a:lnSpc>
                <a:spcPct val="100000"/>
              </a:lnSpc>
              <a:spcBef>
                <a:spcPts val="600"/>
              </a:spcBef>
              <a:spcAft>
                <a:spcPts val="0"/>
              </a:spcAft>
              <a:buSzPts val="2400"/>
              <a:buAutoNum type="arabicPeriod"/>
            </a:pPr>
            <a:r>
              <a:rPr lang="en-US"/>
              <a:t>Analyze the problem and hypothesize</a:t>
            </a:r>
            <a:endParaRPr/>
          </a:p>
          <a:p>
            <a:pPr marL="457200" lvl="0" indent="-457200" algn="l" rtl="0">
              <a:lnSpc>
                <a:spcPct val="100000"/>
              </a:lnSpc>
              <a:spcBef>
                <a:spcPts val="600"/>
              </a:spcBef>
              <a:spcAft>
                <a:spcPts val="0"/>
              </a:spcAft>
              <a:buSzPts val="2400"/>
              <a:buAutoNum type="arabicPeriod"/>
            </a:pPr>
            <a:r>
              <a:rPr lang="en-US"/>
              <a:t>Develop and implement the plan</a:t>
            </a:r>
            <a:endParaRPr/>
          </a:p>
          <a:p>
            <a:pPr marL="457200" lvl="0" indent="-457200" algn="l" rtl="0">
              <a:lnSpc>
                <a:spcPct val="100000"/>
              </a:lnSpc>
              <a:spcBef>
                <a:spcPts val="600"/>
              </a:spcBef>
              <a:spcAft>
                <a:spcPts val="0"/>
              </a:spcAft>
              <a:buSzPts val="2400"/>
              <a:buAutoNum type="arabicPeriod"/>
            </a:pPr>
            <a:r>
              <a:rPr lang="en-US"/>
              <a:t>Evaluate the plan</a:t>
            </a:r>
            <a:endParaRPr/>
          </a:p>
        </p:txBody>
      </p:sp>
      <p:sp>
        <p:nvSpPr>
          <p:cNvPr id="725" name="Google Shape;725;p8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Tier 2: Applying the </a:t>
            </a:r>
            <a:endParaRPr/>
          </a:p>
          <a:p>
            <a:pPr marL="0" lvl="0" indent="0" algn="l" rtl="0">
              <a:lnSpc>
                <a:spcPct val="100000"/>
              </a:lnSpc>
              <a:spcBef>
                <a:spcPts val="0"/>
              </a:spcBef>
              <a:spcAft>
                <a:spcPts val="0"/>
              </a:spcAft>
              <a:buSzPts val="1400"/>
              <a:buNone/>
            </a:pPr>
            <a:r>
              <a:rPr lang="en-US"/>
              <a:t>Four-Step Problem-Solving Method </a:t>
            </a:r>
            <a:endParaRPr/>
          </a:p>
        </p:txBody>
      </p:sp>
      <p:sp>
        <p:nvSpPr>
          <p:cNvPr id="726" name="Google Shape;726;p89"/>
          <p:cNvSpPr txBox="1"/>
          <p:nvPr/>
        </p:nvSpPr>
        <p:spPr>
          <a:xfrm>
            <a:off x="7278158" y="5507709"/>
            <a:ext cx="1634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Arial"/>
                <a:ea typeface="Arial"/>
                <a:cs typeface="Arial"/>
                <a:sym typeface="Arial"/>
              </a:rPr>
              <a:t>Elliott, 2016</a:t>
            </a:r>
            <a:endParaRPr sz="2000" b="0" i="0" u="none" strike="noStrike" cap="none">
              <a:solidFill>
                <a:schemeClr val="dk2"/>
              </a:solidFill>
              <a:latin typeface="Arial"/>
              <a:ea typeface="Arial"/>
              <a:cs typeface="Arial"/>
              <a:sym typeface="Arial"/>
            </a:endParaRPr>
          </a:p>
        </p:txBody>
      </p:sp>
      <p:pic>
        <p:nvPicPr>
          <p:cNvPr id="727" name="Google Shape;727;p89"/>
          <p:cNvPicPr preferRelativeResize="0"/>
          <p:nvPr/>
        </p:nvPicPr>
        <p:blipFill rotWithShape="1">
          <a:blip r:embed="rId4">
            <a:alphaModFix/>
          </a:blip>
          <a:srcRect/>
          <a:stretch/>
        </p:blipFill>
        <p:spPr>
          <a:xfrm>
            <a:off x="4635100" y="2114250"/>
            <a:ext cx="4385725" cy="30841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38</a:t>
            </a:fld>
            <a:endParaRPr/>
          </a:p>
        </p:txBody>
      </p:sp>
      <p:pic>
        <p:nvPicPr>
          <p:cNvPr id="734" name="Google Shape;734;p90"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35" name="Google Shape;735;p90"/>
          <p:cNvSpPr txBox="1">
            <a:spLocks noGrp="1"/>
          </p:cNvSpPr>
          <p:nvPr>
            <p:ph type="body" idx="1"/>
          </p:nvPr>
        </p:nvSpPr>
        <p:spPr>
          <a:xfrm>
            <a:off x="687525" y="1994775"/>
            <a:ext cx="3840000" cy="383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b="1"/>
              <a:t>Step 1.  </a:t>
            </a:r>
            <a:endParaRPr b="1"/>
          </a:p>
          <a:p>
            <a:pPr marL="0" lvl="0" indent="0" algn="l" rtl="0">
              <a:lnSpc>
                <a:spcPct val="100000"/>
              </a:lnSpc>
              <a:spcBef>
                <a:spcPts val="600"/>
              </a:spcBef>
              <a:spcAft>
                <a:spcPts val="0"/>
              </a:spcAft>
              <a:buSzPts val="2400"/>
              <a:buNone/>
            </a:pPr>
            <a:r>
              <a:rPr lang="en-US" b="1"/>
              <a:t>What is the problem?</a:t>
            </a:r>
            <a:endParaRPr b="1"/>
          </a:p>
          <a:p>
            <a:pPr marL="0" lvl="0" indent="0" algn="l" rtl="0">
              <a:lnSpc>
                <a:spcPct val="100000"/>
              </a:lnSpc>
              <a:spcBef>
                <a:spcPts val="600"/>
              </a:spcBef>
              <a:spcAft>
                <a:spcPts val="1000"/>
              </a:spcAft>
              <a:buSzPts val="2400"/>
              <a:buNone/>
            </a:pPr>
            <a:r>
              <a:rPr lang="en-US"/>
              <a:t>Classroom and screening data indicate that Jane is at-risk for reading difficulties.  Although she is a third grader, she is reading at an early second-grade level.</a:t>
            </a:r>
            <a:endParaRPr/>
          </a:p>
        </p:txBody>
      </p:sp>
      <p:sp>
        <p:nvSpPr>
          <p:cNvPr id="736" name="Google Shape;736;p90"/>
          <p:cNvSpPr txBox="1">
            <a:spLocks noGrp="1"/>
          </p:cNvSpPr>
          <p:nvPr>
            <p:ph type="title"/>
          </p:nvPr>
        </p:nvSpPr>
        <p:spPr>
          <a:xfrm>
            <a:off x="687400" y="318050"/>
            <a:ext cx="84567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2 Problem Solving </a:t>
            </a:r>
            <a:endParaRPr/>
          </a:p>
          <a:p>
            <a:pPr marL="0" lvl="0" indent="0" algn="l" rtl="0">
              <a:lnSpc>
                <a:spcPct val="90000"/>
              </a:lnSpc>
              <a:spcBef>
                <a:spcPts val="0"/>
              </a:spcBef>
              <a:spcAft>
                <a:spcPts val="0"/>
              </a:spcAft>
              <a:buSzPts val="1400"/>
              <a:buNone/>
            </a:pPr>
            <a:r>
              <a:rPr lang="en-US"/>
              <a:t>Process: Student Academic Example </a:t>
            </a:r>
            <a:endParaRPr/>
          </a:p>
        </p:txBody>
      </p:sp>
      <p:sp>
        <p:nvSpPr>
          <p:cNvPr id="737" name="Google Shape;737;p90"/>
          <p:cNvSpPr txBox="1">
            <a:spLocks noGrp="1"/>
          </p:cNvSpPr>
          <p:nvPr>
            <p:ph type="body" idx="1"/>
          </p:nvPr>
        </p:nvSpPr>
        <p:spPr>
          <a:xfrm>
            <a:off x="4802325" y="1994775"/>
            <a:ext cx="4104300" cy="377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b="1"/>
              <a:t>Step 2. </a:t>
            </a:r>
            <a:endParaRPr b="1"/>
          </a:p>
          <a:p>
            <a:pPr marL="0" lvl="0" indent="0" algn="l" rtl="0">
              <a:lnSpc>
                <a:spcPct val="100000"/>
              </a:lnSpc>
              <a:spcBef>
                <a:spcPts val="600"/>
              </a:spcBef>
              <a:spcAft>
                <a:spcPts val="0"/>
              </a:spcAft>
              <a:buSzPts val="2400"/>
              <a:buNone/>
            </a:pPr>
            <a:r>
              <a:rPr lang="en-US" b="1"/>
              <a:t>Why is this happening?</a:t>
            </a:r>
            <a:endParaRPr b="1"/>
          </a:p>
          <a:p>
            <a:pPr marL="0" lvl="0" indent="0" algn="l" rtl="0">
              <a:lnSpc>
                <a:spcPct val="100000"/>
              </a:lnSpc>
              <a:spcBef>
                <a:spcPts val="600"/>
              </a:spcBef>
              <a:spcAft>
                <a:spcPts val="0"/>
              </a:spcAft>
              <a:buSzPts val="2400"/>
              <a:buNone/>
            </a:pPr>
            <a:r>
              <a:rPr lang="en-US"/>
              <a:t>The grade-level team reviewed classroom data and hypothesized she lacks appropriate phonological awareness, phonics, and fluency skills.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9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39</a:t>
            </a:fld>
            <a:endParaRPr/>
          </a:p>
        </p:txBody>
      </p:sp>
      <p:pic>
        <p:nvPicPr>
          <p:cNvPr id="744" name="Google Shape;744;p91"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45" name="Google Shape;745;p91"/>
          <p:cNvSpPr txBox="1">
            <a:spLocks noGrp="1"/>
          </p:cNvSpPr>
          <p:nvPr>
            <p:ph type="body" idx="1"/>
          </p:nvPr>
        </p:nvSpPr>
        <p:spPr>
          <a:xfrm>
            <a:off x="687525" y="1859150"/>
            <a:ext cx="8224800" cy="370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Intervention Dimensions</a:t>
            </a:r>
            <a:endParaRPr/>
          </a:p>
          <a:p>
            <a:pPr marL="457200" lvl="0" indent="-381000" algn="l" rtl="0">
              <a:lnSpc>
                <a:spcPct val="100000"/>
              </a:lnSpc>
              <a:spcBef>
                <a:spcPts val="600"/>
              </a:spcBef>
              <a:spcAft>
                <a:spcPts val="0"/>
              </a:spcAft>
              <a:buSzPts val="2400"/>
              <a:buChar char="▪"/>
            </a:pPr>
            <a:r>
              <a:rPr lang="en-US"/>
              <a:t>Group size: 6 students</a:t>
            </a:r>
            <a:endParaRPr/>
          </a:p>
          <a:p>
            <a:pPr marL="457200" lvl="0" indent="-381000" algn="l" rtl="0">
              <a:lnSpc>
                <a:spcPct val="100000"/>
              </a:lnSpc>
              <a:spcBef>
                <a:spcPts val="0"/>
              </a:spcBef>
              <a:spcAft>
                <a:spcPts val="0"/>
              </a:spcAft>
              <a:buSzPts val="2400"/>
              <a:buChar char="▪"/>
            </a:pPr>
            <a:r>
              <a:rPr lang="en-US"/>
              <a:t>Session length: 30 minutes per session</a:t>
            </a:r>
            <a:endParaRPr/>
          </a:p>
          <a:p>
            <a:pPr marL="457200" lvl="0" indent="-381000" algn="l" rtl="0">
              <a:lnSpc>
                <a:spcPct val="100000"/>
              </a:lnSpc>
              <a:spcBef>
                <a:spcPts val="0"/>
              </a:spcBef>
              <a:spcAft>
                <a:spcPts val="0"/>
              </a:spcAft>
              <a:buSzPts val="2400"/>
              <a:buChar char="▪"/>
            </a:pPr>
            <a:r>
              <a:rPr lang="en-US"/>
              <a:t>Frequency: 3 sessions per week</a:t>
            </a:r>
            <a:endParaRPr/>
          </a:p>
          <a:p>
            <a:pPr marL="457200" lvl="0" indent="-381000" algn="l" rtl="0">
              <a:lnSpc>
                <a:spcPct val="100000"/>
              </a:lnSpc>
              <a:spcBef>
                <a:spcPts val="0"/>
              </a:spcBef>
              <a:spcAft>
                <a:spcPts val="0"/>
              </a:spcAft>
              <a:buSzPts val="2400"/>
              <a:buChar char="▪"/>
            </a:pPr>
            <a:r>
              <a:rPr lang="en-US"/>
              <a:t>Program duration: 7 weeks</a:t>
            </a:r>
            <a:endParaRPr/>
          </a:p>
          <a:p>
            <a:pPr marL="457200" lvl="0" indent="-381000" algn="l" rtl="0">
              <a:lnSpc>
                <a:spcPct val="100000"/>
              </a:lnSpc>
              <a:spcBef>
                <a:spcPts val="0"/>
              </a:spcBef>
              <a:spcAft>
                <a:spcPts val="0"/>
              </a:spcAft>
              <a:buSzPts val="2400"/>
              <a:buChar char="▪"/>
            </a:pPr>
            <a:r>
              <a:rPr lang="en-US"/>
              <a:t>Instructional content and delivery: explicit instruction covering all components laid out in the instruction manual</a:t>
            </a:r>
            <a:endParaRPr/>
          </a:p>
          <a:p>
            <a:pPr marL="0" lvl="0" indent="0" algn="l" rtl="0">
              <a:lnSpc>
                <a:spcPct val="100000"/>
              </a:lnSpc>
              <a:spcBef>
                <a:spcPts val="600"/>
              </a:spcBef>
              <a:spcAft>
                <a:spcPts val="0"/>
              </a:spcAft>
              <a:buSzPts val="2400"/>
              <a:buNone/>
            </a:pPr>
            <a:r>
              <a:rPr lang="en-US"/>
              <a:t>Program Monitoring Plan</a:t>
            </a:r>
            <a:endParaRPr/>
          </a:p>
          <a:p>
            <a:pPr marL="457200" lvl="0" indent="-381000" algn="l" rtl="0">
              <a:lnSpc>
                <a:spcPct val="100000"/>
              </a:lnSpc>
              <a:spcBef>
                <a:spcPts val="600"/>
              </a:spcBef>
              <a:spcAft>
                <a:spcPts val="0"/>
              </a:spcAft>
              <a:buSzPts val="2400"/>
              <a:buChar char="▪"/>
            </a:pPr>
            <a:r>
              <a:rPr lang="en-US"/>
              <a:t>Passage Reading Fluency (PRF)</a:t>
            </a:r>
            <a:endParaRPr/>
          </a:p>
          <a:p>
            <a:pPr marL="457200" lvl="0" indent="-381000" algn="l" rtl="0">
              <a:lnSpc>
                <a:spcPct val="100000"/>
              </a:lnSpc>
              <a:spcBef>
                <a:spcPts val="0"/>
              </a:spcBef>
              <a:spcAft>
                <a:spcPts val="0"/>
              </a:spcAft>
              <a:buSzPts val="2400"/>
              <a:buChar char="▪"/>
            </a:pPr>
            <a:r>
              <a:rPr lang="en-US"/>
              <a:t>Collected and graphed weekly</a:t>
            </a:r>
            <a:endParaRPr/>
          </a:p>
        </p:txBody>
      </p:sp>
      <p:sp>
        <p:nvSpPr>
          <p:cNvPr id="746" name="Google Shape;746;p91"/>
          <p:cNvSpPr txBox="1">
            <a:spLocks noGrp="1"/>
          </p:cNvSpPr>
          <p:nvPr>
            <p:ph type="title"/>
          </p:nvPr>
        </p:nvSpPr>
        <p:spPr>
          <a:xfrm>
            <a:off x="687525" y="454700"/>
            <a:ext cx="8224800" cy="1320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Step 3: What Should be Done?</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pic>
        <p:nvPicPr>
          <p:cNvPr id="286" name="Google Shape;286;p56"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287" name="Google Shape;287;p56"/>
          <p:cNvSpPr txBox="1">
            <a:spLocks noGrp="1"/>
          </p:cNvSpPr>
          <p:nvPr>
            <p:ph type="title"/>
          </p:nvPr>
        </p:nvSpPr>
        <p:spPr>
          <a:xfrm>
            <a:off x="656325" y="1031675"/>
            <a:ext cx="82560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II Supplemental Intervention</a:t>
            </a:r>
            <a:endParaRPr sz="5200"/>
          </a:p>
        </p:txBody>
      </p:sp>
      <p:graphicFrame>
        <p:nvGraphicFramePr>
          <p:cNvPr id="288" name="Google Shape;288;p56"/>
          <p:cNvGraphicFramePr/>
          <p:nvPr/>
        </p:nvGraphicFramePr>
        <p:xfrm>
          <a:off x="283092" y="1896207"/>
          <a:ext cx="8754300" cy="3747660"/>
        </p:xfrm>
        <a:graphic>
          <a:graphicData uri="http://schemas.openxmlformats.org/drawingml/2006/table">
            <a:tbl>
              <a:tblPr>
                <a:noFill/>
                <a:tableStyleId>{E3D250C1-42EE-4287-A2AC-F11E9CD7065E}</a:tableStyleId>
              </a:tblPr>
              <a:tblGrid>
                <a:gridCol w="1498425">
                  <a:extLst>
                    <a:ext uri="{9D8B030D-6E8A-4147-A177-3AD203B41FA5}">
                      <a16:colId xmlns:a16="http://schemas.microsoft.com/office/drawing/2014/main" val="20000"/>
                    </a:ext>
                  </a:extLst>
                </a:gridCol>
                <a:gridCol w="2015850">
                  <a:extLst>
                    <a:ext uri="{9D8B030D-6E8A-4147-A177-3AD203B41FA5}">
                      <a16:colId xmlns:a16="http://schemas.microsoft.com/office/drawing/2014/main" val="20001"/>
                    </a:ext>
                  </a:extLst>
                </a:gridCol>
                <a:gridCol w="1577400">
                  <a:extLst>
                    <a:ext uri="{9D8B030D-6E8A-4147-A177-3AD203B41FA5}">
                      <a16:colId xmlns:a16="http://schemas.microsoft.com/office/drawing/2014/main" val="20002"/>
                    </a:ext>
                  </a:extLst>
                </a:gridCol>
                <a:gridCol w="1887500">
                  <a:extLst>
                    <a:ext uri="{9D8B030D-6E8A-4147-A177-3AD203B41FA5}">
                      <a16:colId xmlns:a16="http://schemas.microsoft.com/office/drawing/2014/main" val="20003"/>
                    </a:ext>
                  </a:extLst>
                </a:gridCol>
                <a:gridCol w="1775125">
                  <a:extLst>
                    <a:ext uri="{9D8B030D-6E8A-4147-A177-3AD203B41FA5}">
                      <a16:colId xmlns:a16="http://schemas.microsoft.com/office/drawing/2014/main" val="20004"/>
                    </a:ext>
                  </a:extLst>
                </a:gridCol>
              </a:tblGrid>
              <a:tr h="609250">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FOCUS</a:t>
                      </a:r>
                      <a:endParaRPr sz="1600" b="1"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INTERVENTIONIST</a:t>
                      </a:r>
                      <a:endParaRPr sz="1600" b="1"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CURRICULUM</a:t>
                      </a:r>
                      <a:endParaRPr sz="1600" b="1"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GROUPING/</a:t>
                      </a:r>
                      <a:endParaRPr sz="1600" u="none" strike="noStrike" cap="none">
                        <a:solidFill>
                          <a:schemeClr val="dk1"/>
                        </a:solidFill>
                      </a:endParaRPr>
                    </a:p>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SETTING</a:t>
                      </a:r>
                      <a:endParaRPr sz="1600" b="1"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FREQUENCY/</a:t>
                      </a:r>
                      <a:endParaRPr sz="1600" u="none" strike="noStrike" cap="none">
                        <a:solidFill>
                          <a:schemeClr val="dk1"/>
                        </a:solidFill>
                      </a:endParaRPr>
                    </a:p>
                    <a:p>
                      <a:pPr marL="0" marR="0" lvl="0" indent="0" algn="ctr" rtl="0">
                        <a:lnSpc>
                          <a:spcPct val="100000"/>
                        </a:lnSpc>
                        <a:spcBef>
                          <a:spcPts val="0"/>
                        </a:spcBef>
                        <a:spcAft>
                          <a:spcPts val="0"/>
                        </a:spcAft>
                        <a:buClr>
                          <a:schemeClr val="dk1"/>
                        </a:buClr>
                        <a:buSzPts val="1600"/>
                        <a:buFont typeface="Arial"/>
                        <a:buNone/>
                      </a:pPr>
                      <a:r>
                        <a:rPr lang="en-US" sz="1600" b="1" u="none" strike="noStrike" cap="none">
                          <a:solidFill>
                            <a:schemeClr val="dk1"/>
                          </a:solidFill>
                        </a:rPr>
                        <a:t>DURATION</a:t>
                      </a:r>
                      <a:endParaRPr sz="1600" b="1"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81000">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Who receives instruction?</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Who provides instruction?</a:t>
                      </a:r>
                      <a:endParaRPr sz="1600" b="1" u="none" strike="noStrike" cap="none">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What instructional materials are used?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How is instruction delivered?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1"/>
                          </a:solidFill>
                        </a:rPr>
                        <a:t>How long is instruction provided?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1976475">
                <a:tc>
                  <a:txBody>
                    <a:bodyPr/>
                    <a:lstStyle/>
                    <a:p>
                      <a:pPr marL="0" marR="0" lvl="0" indent="0" algn="l" rtl="0">
                        <a:lnSpc>
                          <a:spcPct val="100000"/>
                        </a:lnSpc>
                        <a:spcBef>
                          <a:spcPts val="0"/>
                        </a:spcBef>
                        <a:spcAft>
                          <a:spcPts val="0"/>
                        </a:spcAft>
                        <a:buClr>
                          <a:schemeClr val="dk1"/>
                        </a:buClr>
                        <a:buSzPts val="1600"/>
                        <a:buFont typeface="Arial"/>
                        <a:buNone/>
                      </a:pPr>
                      <a:r>
                        <a:rPr lang="en-US" sz="1700" u="none" strike="noStrike" cap="none"/>
                        <a:t>Students not adequately responding to Tier 1: core instruction</a:t>
                      </a:r>
                      <a:endParaRPr sz="17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5DF"/>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700" u="none" strike="noStrike" cap="none"/>
                        <a:t>General education teacher or other trained professional</a:t>
                      </a:r>
                      <a:endParaRPr sz="17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BF0"/>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700" u="none" strike="noStrike" cap="none"/>
                        <a:t>Evidence- based tools that address identified area(s) of need </a:t>
                      </a:r>
                      <a:endParaRPr sz="17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5DF"/>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700" u="none" strike="noStrike" cap="none"/>
                        <a:t>In small groups of 3–5 students</a:t>
                      </a:r>
                      <a:r>
                        <a:rPr lang="en-US" sz="1700" u="none" strike="noStrike" cap="none" baseline="30000"/>
                        <a:t>a</a:t>
                      </a:r>
                      <a:endParaRPr sz="1700" u="none" strike="noStrike" cap="none"/>
                    </a:p>
                    <a:p>
                      <a:pPr marL="0" marR="0" lvl="0" indent="0" algn="l" rtl="0">
                        <a:lnSpc>
                          <a:spcPct val="100000"/>
                        </a:lnSpc>
                        <a:spcBef>
                          <a:spcPts val="1200"/>
                        </a:spcBef>
                        <a:spcAft>
                          <a:spcPts val="0"/>
                        </a:spcAft>
                        <a:buClr>
                          <a:schemeClr val="dk1"/>
                        </a:buClr>
                        <a:buSzPts val="1600"/>
                        <a:buFont typeface="Arial"/>
                        <a:buNone/>
                      </a:pPr>
                      <a:r>
                        <a:rPr lang="en-US" sz="1700" u="none" strike="noStrike" cap="none"/>
                        <a:t>In targeted,  homogenous groups determined by skill</a:t>
                      </a:r>
                      <a:endParaRPr sz="17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BF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700" u="none" strike="noStrike" cap="none"/>
                        <a:t>Average of 30 minutes, 3 to 4 times per week </a:t>
                      </a:r>
                      <a:endParaRPr sz="17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5DF"/>
                    </a:solidFill>
                  </a:tcPr>
                </a:tc>
                <a:extLst>
                  <a:ext uri="{0D108BD9-81ED-4DB2-BD59-A6C34878D82A}">
                    <a16:rowId xmlns:a16="http://schemas.microsoft.com/office/drawing/2014/main" val="10002"/>
                  </a:ext>
                </a:extLst>
              </a:tr>
            </a:tbl>
          </a:graphicData>
        </a:graphic>
      </p:graphicFrame>
      <p:sp>
        <p:nvSpPr>
          <p:cNvPr id="289" name="Google Shape;289;p56"/>
          <p:cNvSpPr txBox="1"/>
          <p:nvPr/>
        </p:nvSpPr>
        <p:spPr>
          <a:xfrm>
            <a:off x="45125" y="5581075"/>
            <a:ext cx="8754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0" i="1" u="none" strike="noStrike" cap="none">
                <a:solidFill>
                  <a:schemeClr val="dk1"/>
                </a:solidFill>
                <a:latin typeface="Arial"/>
                <a:ea typeface="Arial"/>
                <a:cs typeface="Arial"/>
                <a:sym typeface="Arial"/>
              </a:rPr>
              <a:t>Note. </a:t>
            </a:r>
            <a:r>
              <a:rPr lang="en-US" sz="1000" b="0" i="0" u="none" strike="noStrike" cap="none">
                <a:solidFill>
                  <a:schemeClr val="dk1"/>
                </a:solidFill>
                <a:latin typeface="Arial"/>
                <a:ea typeface="Arial"/>
                <a:cs typeface="Arial"/>
                <a:sym typeface="Arial"/>
              </a:rPr>
              <a:t>All interventions should be delivered with adherence to program developer guidelines.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000" b="0" i="0" u="none" strike="noStrike" cap="none" baseline="30000">
                <a:solidFill>
                  <a:schemeClr val="dk1"/>
                </a:solidFill>
                <a:latin typeface="Arial"/>
                <a:ea typeface="Arial"/>
                <a:cs typeface="Arial"/>
                <a:sym typeface="Arial"/>
              </a:rPr>
              <a:t>a</a:t>
            </a:r>
            <a:r>
              <a:rPr lang="en-US" sz="1000" b="0" i="1" u="none" strike="noStrike" cap="none" baseline="30000">
                <a:solidFill>
                  <a:schemeClr val="dk1"/>
                </a:solidFill>
                <a:latin typeface="Arial"/>
                <a:ea typeface="Arial"/>
                <a:cs typeface="Arial"/>
                <a:sym typeface="Arial"/>
              </a:rPr>
              <a:t> </a:t>
            </a:r>
            <a:r>
              <a:rPr lang="en-US" sz="1000" b="0" i="0" u="none" strike="noStrike" cap="none">
                <a:solidFill>
                  <a:schemeClr val="dk1"/>
                </a:solidFill>
                <a:latin typeface="Arial"/>
                <a:ea typeface="Arial"/>
                <a:cs typeface="Arial"/>
                <a:sym typeface="Arial"/>
              </a:rPr>
              <a:t>Although research recommends small groups of 3</a:t>
            </a:r>
            <a:r>
              <a:rPr lang="en-US" sz="1000" b="0" i="0" u="none" strike="noStrike" cap="none">
                <a:solidFill>
                  <a:schemeClr val="dk1"/>
                </a:solidFill>
                <a:latin typeface="Libre Franklin"/>
                <a:ea typeface="Libre Franklin"/>
                <a:cs typeface="Libre Franklin"/>
                <a:sym typeface="Libre Franklin"/>
              </a:rPr>
              <a:t>–</a:t>
            </a:r>
            <a:r>
              <a:rPr lang="en-US" sz="1000" b="0" i="0" u="none" strike="noStrike" cap="none">
                <a:solidFill>
                  <a:schemeClr val="dk1"/>
                </a:solidFill>
                <a:latin typeface="Arial"/>
                <a:ea typeface="Arial"/>
                <a:cs typeface="Arial"/>
                <a:sym typeface="Arial"/>
              </a:rPr>
              <a:t>5 students, the intervention program should dictate the group size. </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9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40</a:t>
            </a:fld>
            <a:endParaRPr/>
          </a:p>
        </p:txBody>
      </p:sp>
      <p:pic>
        <p:nvPicPr>
          <p:cNvPr id="753" name="Google Shape;753;p92"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54" name="Google Shape;754;p92"/>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4: Did It Work?</a:t>
            </a:r>
            <a:endParaRPr/>
          </a:p>
          <a:p>
            <a:pPr marL="0" lvl="0" indent="0" algn="l" rtl="0">
              <a:lnSpc>
                <a:spcPct val="90000"/>
              </a:lnSpc>
              <a:spcBef>
                <a:spcPts val="0"/>
              </a:spcBef>
              <a:spcAft>
                <a:spcPts val="0"/>
              </a:spcAft>
              <a:buSzPts val="1400"/>
              <a:buNone/>
            </a:pPr>
            <a:r>
              <a:rPr lang="en-US"/>
              <a:t>Program Monitoring</a:t>
            </a:r>
            <a:endParaRPr/>
          </a:p>
        </p:txBody>
      </p:sp>
      <p:pic>
        <p:nvPicPr>
          <p:cNvPr id="755" name="Google Shape;755;p92"/>
          <p:cNvPicPr preferRelativeResize="0"/>
          <p:nvPr/>
        </p:nvPicPr>
        <p:blipFill rotWithShape="1">
          <a:blip r:embed="rId4">
            <a:alphaModFix/>
          </a:blip>
          <a:srcRect/>
          <a:stretch/>
        </p:blipFill>
        <p:spPr>
          <a:xfrm>
            <a:off x="1144600" y="1859150"/>
            <a:ext cx="6728661" cy="40297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9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pic>
        <p:nvPicPr>
          <p:cNvPr id="762" name="Google Shape;762;p93"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63" name="Google Shape;763;p9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4: Tier 2 Decision </a:t>
            </a:r>
            <a:endParaRPr/>
          </a:p>
          <a:p>
            <a:pPr marL="0" lvl="0" indent="0" algn="l" rtl="0">
              <a:lnSpc>
                <a:spcPct val="90000"/>
              </a:lnSpc>
              <a:spcBef>
                <a:spcPts val="0"/>
              </a:spcBef>
              <a:spcAft>
                <a:spcPts val="0"/>
              </a:spcAft>
              <a:buSzPts val="1400"/>
              <a:buNone/>
            </a:pPr>
            <a:r>
              <a:rPr lang="en-US"/>
              <a:t>Making Considerations</a:t>
            </a:r>
            <a:endParaRPr/>
          </a:p>
        </p:txBody>
      </p:sp>
      <p:sp>
        <p:nvSpPr>
          <p:cNvPr id="764" name="Google Shape;764;p93"/>
          <p:cNvSpPr/>
          <p:nvPr/>
        </p:nvSpPr>
        <p:spPr>
          <a:xfrm>
            <a:off x="687388" y="2477468"/>
            <a:ext cx="2546400" cy="2419500"/>
          </a:xfrm>
          <a:prstGeom prst="roundRect">
            <a:avLst>
              <a:gd name="adj" fmla="val 16667"/>
            </a:avLst>
          </a:prstGeom>
          <a:solidFill>
            <a:schemeClr val="accent1"/>
          </a:solidFill>
          <a:ln w="25400" cap="flat" cmpd="sng">
            <a:solidFill>
              <a:srgbClr val="36567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900"/>
              <a:buFont typeface="Arial"/>
              <a:buNone/>
            </a:pPr>
            <a:r>
              <a:rPr lang="en-US" sz="199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765" name="Google Shape;765;p93"/>
          <p:cNvSpPr/>
          <p:nvPr/>
        </p:nvSpPr>
        <p:spPr>
          <a:xfrm>
            <a:off x="3456378" y="2477468"/>
            <a:ext cx="2546400" cy="2419500"/>
          </a:xfrm>
          <a:prstGeom prst="roundRect">
            <a:avLst>
              <a:gd name="adj" fmla="val 16667"/>
            </a:avLst>
          </a:prstGeom>
          <a:solidFill>
            <a:schemeClr val="accent1"/>
          </a:solidFill>
          <a:ln w="25400" cap="flat" cmpd="sng">
            <a:solidFill>
              <a:srgbClr val="36567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900"/>
              <a:buFont typeface="Arial"/>
              <a:buNone/>
            </a:pPr>
            <a:r>
              <a:rPr lang="en-US" sz="199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766" name="Google Shape;766;p93"/>
          <p:cNvSpPr/>
          <p:nvPr/>
        </p:nvSpPr>
        <p:spPr>
          <a:xfrm>
            <a:off x="5444167" y="61046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767" name="Google Shape;767;p93"/>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68" name="Google Shape;768;p93"/>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sp>
        <p:nvSpPr>
          <p:cNvPr id="769" name="Google Shape;769;p93"/>
          <p:cNvSpPr/>
          <p:nvPr/>
        </p:nvSpPr>
        <p:spPr>
          <a:xfrm>
            <a:off x="6225369" y="2477468"/>
            <a:ext cx="2546400" cy="2419500"/>
          </a:xfrm>
          <a:prstGeom prst="roundRect">
            <a:avLst>
              <a:gd name="adj" fmla="val 16667"/>
            </a:avLst>
          </a:prstGeom>
          <a:solidFill>
            <a:schemeClr val="accent1"/>
          </a:solidFill>
          <a:ln w="25400" cap="flat" cmpd="sng">
            <a:solidFill>
              <a:srgbClr val="36567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900"/>
              <a:buFont typeface="Arial"/>
              <a:buNone/>
            </a:pPr>
            <a:r>
              <a:rPr lang="en-US" sz="199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pic>
        <p:nvPicPr>
          <p:cNvPr id="776" name="Google Shape;776;p94"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77" name="Google Shape;777;p94"/>
          <p:cNvSpPr txBox="1">
            <a:spLocks noGrp="1"/>
          </p:cNvSpPr>
          <p:nvPr>
            <p:ph type="body" idx="1"/>
          </p:nvPr>
        </p:nvSpPr>
        <p:spPr>
          <a:xfrm>
            <a:off x="687525" y="1859150"/>
            <a:ext cx="8224800" cy="370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2400"/>
              <a:buNone/>
            </a:pPr>
            <a:r>
              <a:rPr lang="en-US"/>
              <a:t>Intervention Dimensions</a:t>
            </a:r>
            <a:endParaRPr/>
          </a:p>
          <a:p>
            <a:pPr marL="457200" lvl="0" indent="-381000" algn="l" rtl="0">
              <a:lnSpc>
                <a:spcPct val="100000"/>
              </a:lnSpc>
              <a:spcBef>
                <a:spcPts val="600"/>
              </a:spcBef>
              <a:spcAft>
                <a:spcPts val="0"/>
              </a:spcAft>
              <a:buClr>
                <a:srgbClr val="A5A5A5"/>
              </a:buClr>
              <a:buSzPts val="2400"/>
              <a:buChar char="▪"/>
            </a:pPr>
            <a:r>
              <a:rPr lang="en-US"/>
              <a:t>Group size: 6 students</a:t>
            </a:r>
            <a:endParaRPr/>
          </a:p>
          <a:p>
            <a:pPr marL="457200" lvl="0" indent="-381000" algn="l" rtl="0">
              <a:lnSpc>
                <a:spcPct val="100000"/>
              </a:lnSpc>
              <a:spcBef>
                <a:spcPts val="0"/>
              </a:spcBef>
              <a:spcAft>
                <a:spcPts val="0"/>
              </a:spcAft>
              <a:buClr>
                <a:srgbClr val="A5A5A5"/>
              </a:buClr>
              <a:buSzPts val="2400"/>
              <a:buChar char="▪"/>
            </a:pPr>
            <a:r>
              <a:rPr lang="en-US"/>
              <a:t>Session length: 30 minutes per session</a:t>
            </a:r>
            <a:endParaRPr/>
          </a:p>
          <a:p>
            <a:pPr marL="457200" lvl="0" indent="-381000" algn="l" rtl="0">
              <a:lnSpc>
                <a:spcPct val="100000"/>
              </a:lnSpc>
              <a:spcBef>
                <a:spcPts val="0"/>
              </a:spcBef>
              <a:spcAft>
                <a:spcPts val="0"/>
              </a:spcAft>
              <a:buClr>
                <a:srgbClr val="A5A5A5"/>
              </a:buClr>
              <a:buSzPts val="2400"/>
              <a:buChar char="▪"/>
            </a:pPr>
            <a:r>
              <a:rPr lang="en-US"/>
              <a:t>Frequency: </a:t>
            </a:r>
            <a:r>
              <a:rPr lang="en-US">
                <a:solidFill>
                  <a:srgbClr val="FF0000"/>
                </a:solidFill>
              </a:rPr>
              <a:t>5 </a:t>
            </a:r>
            <a:r>
              <a:rPr lang="en-US">
                <a:solidFill>
                  <a:srgbClr val="25496F"/>
                </a:solidFill>
              </a:rPr>
              <a:t>sessions per week</a:t>
            </a:r>
            <a:endParaRPr>
              <a:solidFill>
                <a:srgbClr val="25496F"/>
              </a:solidFill>
            </a:endParaRPr>
          </a:p>
          <a:p>
            <a:pPr marL="457200" lvl="0" indent="-381000" algn="l" rtl="0">
              <a:lnSpc>
                <a:spcPct val="100000"/>
              </a:lnSpc>
              <a:spcBef>
                <a:spcPts val="0"/>
              </a:spcBef>
              <a:spcAft>
                <a:spcPts val="0"/>
              </a:spcAft>
              <a:buClr>
                <a:srgbClr val="A5A5A5"/>
              </a:buClr>
              <a:buSzPts val="2400"/>
              <a:buChar char="▪"/>
            </a:pPr>
            <a:r>
              <a:rPr lang="en-US">
                <a:solidFill>
                  <a:srgbClr val="25496F"/>
                </a:solidFill>
              </a:rPr>
              <a:t>Program duration: 7 weeks</a:t>
            </a:r>
            <a:endParaRPr>
              <a:solidFill>
                <a:srgbClr val="25496F"/>
              </a:solidFill>
            </a:endParaRPr>
          </a:p>
          <a:p>
            <a:pPr marL="457200" lvl="0" indent="-381000" algn="l" rtl="0">
              <a:lnSpc>
                <a:spcPct val="100000"/>
              </a:lnSpc>
              <a:spcBef>
                <a:spcPts val="0"/>
              </a:spcBef>
              <a:spcAft>
                <a:spcPts val="0"/>
              </a:spcAft>
              <a:buClr>
                <a:srgbClr val="A5A5A5"/>
              </a:buClr>
              <a:buSzPts val="2400"/>
              <a:buChar char="▪"/>
            </a:pPr>
            <a:r>
              <a:rPr lang="en-US">
                <a:solidFill>
                  <a:srgbClr val="25496F"/>
                </a:solidFill>
              </a:rPr>
              <a:t>Instructional content and delivery; explicit instruction covering all components laid out in the instruction manual</a:t>
            </a:r>
            <a:endParaRPr>
              <a:solidFill>
                <a:srgbClr val="25496F"/>
              </a:solidFill>
            </a:endParaRPr>
          </a:p>
          <a:p>
            <a:pPr marL="0" lvl="0" indent="0" algn="l" rtl="0">
              <a:lnSpc>
                <a:spcPct val="100000"/>
              </a:lnSpc>
              <a:spcBef>
                <a:spcPts val="600"/>
              </a:spcBef>
              <a:spcAft>
                <a:spcPts val="0"/>
              </a:spcAft>
              <a:buSzPts val="2400"/>
              <a:buNone/>
            </a:pPr>
            <a:r>
              <a:rPr lang="en-US">
                <a:solidFill>
                  <a:srgbClr val="25496F"/>
                </a:solidFill>
              </a:rPr>
              <a:t>Progress Monitoring Plan</a:t>
            </a:r>
            <a:endParaRPr>
              <a:solidFill>
                <a:srgbClr val="25496F"/>
              </a:solidFill>
            </a:endParaRPr>
          </a:p>
          <a:p>
            <a:pPr marL="457200" lvl="0" indent="-381000" algn="l" rtl="0">
              <a:lnSpc>
                <a:spcPct val="100000"/>
              </a:lnSpc>
              <a:spcBef>
                <a:spcPts val="600"/>
              </a:spcBef>
              <a:spcAft>
                <a:spcPts val="0"/>
              </a:spcAft>
              <a:buClr>
                <a:srgbClr val="A5A5A5"/>
              </a:buClr>
              <a:buSzPts val="2400"/>
              <a:buChar char="▪"/>
            </a:pPr>
            <a:r>
              <a:rPr lang="en-US">
                <a:solidFill>
                  <a:srgbClr val="25496F"/>
                </a:solidFill>
              </a:rPr>
              <a:t>Passage Reading Fluency (PRF)</a:t>
            </a:r>
            <a:endParaRPr>
              <a:solidFill>
                <a:srgbClr val="25496F"/>
              </a:solidFill>
            </a:endParaRPr>
          </a:p>
          <a:p>
            <a:pPr marL="457200" lvl="0" indent="-381000" algn="l" rtl="0">
              <a:lnSpc>
                <a:spcPct val="100000"/>
              </a:lnSpc>
              <a:spcBef>
                <a:spcPts val="0"/>
              </a:spcBef>
              <a:spcAft>
                <a:spcPts val="0"/>
              </a:spcAft>
              <a:buClr>
                <a:srgbClr val="A5A5A5"/>
              </a:buClr>
              <a:buSzPts val="2400"/>
              <a:buChar char="▪"/>
            </a:pPr>
            <a:r>
              <a:rPr lang="en-US">
                <a:solidFill>
                  <a:srgbClr val="25496F"/>
                </a:solidFill>
              </a:rPr>
              <a:t>Collected and graphed weekly</a:t>
            </a:r>
            <a:endParaRPr>
              <a:solidFill>
                <a:srgbClr val="25496F"/>
              </a:solidFill>
            </a:endParaRPr>
          </a:p>
        </p:txBody>
      </p:sp>
      <p:sp>
        <p:nvSpPr>
          <p:cNvPr id="778" name="Google Shape;778;p9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3: Since It Didn’t Work as Expected, What Should Be Done?</a:t>
            </a:r>
            <a:endParaRPr/>
          </a:p>
        </p:txBody>
      </p:sp>
      <p:sp>
        <p:nvSpPr>
          <p:cNvPr id="779" name="Google Shape;779;p94"/>
          <p:cNvSpPr/>
          <p:nvPr/>
        </p:nvSpPr>
        <p:spPr>
          <a:xfrm>
            <a:off x="6541725" y="2131625"/>
            <a:ext cx="2480100" cy="1619400"/>
          </a:xfrm>
          <a:prstGeom prst="roundRect">
            <a:avLst>
              <a:gd name="adj" fmla="val 2358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rgbClr val="FFFFFF"/>
                </a:solidFill>
                <a:latin typeface="Arial"/>
                <a:ea typeface="Arial"/>
                <a:cs typeface="Arial"/>
                <a:sym typeface="Arial"/>
              </a:rPr>
              <a:t>Team decides to change the frequency from 3 to 5 days per week</a:t>
            </a:r>
            <a:endParaRPr sz="2200" b="1" i="0" u="none" strike="noStrike" cap="none">
              <a:solidFill>
                <a:srgbClr val="FFFFFF"/>
              </a:solidFill>
              <a:latin typeface="Arial"/>
              <a:ea typeface="Arial"/>
              <a:cs typeface="Arial"/>
              <a:sym typeface="Arial"/>
            </a:endParaRPr>
          </a:p>
        </p:txBody>
      </p:sp>
      <p:sp>
        <p:nvSpPr>
          <p:cNvPr id="780" name="Google Shape;780;p94"/>
          <p:cNvSpPr/>
          <p:nvPr/>
        </p:nvSpPr>
        <p:spPr>
          <a:xfrm>
            <a:off x="5652475" y="3112725"/>
            <a:ext cx="882300" cy="432900"/>
          </a:xfrm>
          <a:prstGeom prst="leftArrow">
            <a:avLst>
              <a:gd name="adj1" fmla="val 50000"/>
              <a:gd name="adj2" fmla="val 50000"/>
            </a:avLst>
          </a:prstGeom>
          <a:solidFill>
            <a:srgbClr val="4F81B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43</a:t>
            </a:fld>
            <a:endParaRPr/>
          </a:p>
        </p:txBody>
      </p:sp>
      <p:pic>
        <p:nvPicPr>
          <p:cNvPr id="787" name="Google Shape;787;p95"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788" name="Google Shape;788;p9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4: Did the Change to </a:t>
            </a:r>
            <a:endParaRPr/>
          </a:p>
          <a:p>
            <a:pPr marL="0" lvl="0" indent="0" algn="l" rtl="0">
              <a:lnSpc>
                <a:spcPct val="90000"/>
              </a:lnSpc>
              <a:spcBef>
                <a:spcPts val="0"/>
              </a:spcBef>
              <a:spcAft>
                <a:spcPts val="0"/>
              </a:spcAft>
              <a:buSzPts val="1400"/>
              <a:buNone/>
            </a:pPr>
            <a:r>
              <a:rPr lang="en-US"/>
              <a:t>Tier 2 Work? Progress Monitoring</a:t>
            </a:r>
            <a:endParaRPr/>
          </a:p>
        </p:txBody>
      </p:sp>
      <p:pic>
        <p:nvPicPr>
          <p:cNvPr id="789" name="Google Shape;789;p95"/>
          <p:cNvPicPr preferRelativeResize="0"/>
          <p:nvPr/>
        </p:nvPicPr>
        <p:blipFill rotWithShape="1">
          <a:blip r:embed="rId4">
            <a:alphaModFix/>
          </a:blip>
          <a:srcRect/>
          <a:stretch/>
        </p:blipFill>
        <p:spPr>
          <a:xfrm>
            <a:off x="1103850" y="1859150"/>
            <a:ext cx="6936299" cy="40237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9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4400"/>
              <a:buFont typeface="Arial"/>
              <a:buNone/>
            </a:pPr>
            <a:r>
              <a:rPr lang="en-US"/>
              <a:t>Student Response to</a:t>
            </a:r>
            <a:endParaRPr/>
          </a:p>
          <a:p>
            <a:pPr marL="0" lvl="0" indent="0" algn="l" rtl="0">
              <a:lnSpc>
                <a:spcPct val="100000"/>
              </a:lnSpc>
              <a:spcBef>
                <a:spcPts val="0"/>
              </a:spcBef>
              <a:spcAft>
                <a:spcPts val="0"/>
              </a:spcAft>
              <a:buClr>
                <a:schemeClr val="lt1"/>
              </a:buClr>
              <a:buSzPts val="4400"/>
              <a:buFont typeface="Arial"/>
              <a:buNone/>
            </a:pPr>
            <a:r>
              <a:rPr lang="en-US"/>
              <a:t>Tier 2 Intervention</a:t>
            </a:r>
            <a:endParaRPr/>
          </a:p>
        </p:txBody>
      </p:sp>
      <p:sp>
        <p:nvSpPr>
          <p:cNvPr id="796" name="Google Shape;796;p9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9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45</a:t>
            </a:fld>
            <a:endParaRPr/>
          </a:p>
        </p:txBody>
      </p:sp>
      <p:pic>
        <p:nvPicPr>
          <p:cNvPr id="803" name="Google Shape;803;p97"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04" name="Google Shape;804;p97"/>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Tier 2 Progress Monitoring</a:t>
            </a:r>
            <a:endParaRPr/>
          </a:p>
        </p:txBody>
      </p:sp>
      <p:sp>
        <p:nvSpPr>
          <p:cNvPr id="805" name="Google Shape;805;p97"/>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20662" algn="l" rtl="0">
              <a:lnSpc>
                <a:spcPct val="100000"/>
              </a:lnSpc>
              <a:spcBef>
                <a:spcPts val="0"/>
              </a:spcBef>
              <a:spcAft>
                <a:spcPts val="0"/>
              </a:spcAft>
              <a:buClr>
                <a:srgbClr val="A5A5A5"/>
              </a:buClr>
              <a:buSzPts val="2400"/>
              <a:buChar char="▪"/>
            </a:pPr>
            <a:r>
              <a:rPr lang="en-US"/>
              <a:t>Evidence-Based Progress Monitoring</a:t>
            </a:r>
            <a:endParaRPr/>
          </a:p>
          <a:p>
            <a:pPr marL="850900" lvl="2" indent="-457200" algn="l" rtl="0">
              <a:lnSpc>
                <a:spcPct val="100000"/>
              </a:lnSpc>
              <a:spcBef>
                <a:spcPts val="600"/>
              </a:spcBef>
              <a:spcAft>
                <a:spcPts val="0"/>
              </a:spcAft>
              <a:buClr>
                <a:srgbClr val="A5A5A5"/>
              </a:buClr>
              <a:buSzPts val="2000"/>
              <a:buFont typeface="Noto Sans Symbols"/>
              <a:buChar char="•"/>
            </a:pPr>
            <a:r>
              <a:rPr lang="en-US" sz="2000"/>
              <a:t>Monitor student response to supplemental instruction</a:t>
            </a:r>
            <a:endParaRPr sz="2000"/>
          </a:p>
          <a:p>
            <a:pPr marL="850900" lvl="2" indent="-457200" algn="l" rtl="0">
              <a:lnSpc>
                <a:spcPct val="100000"/>
              </a:lnSpc>
              <a:spcBef>
                <a:spcPts val="600"/>
              </a:spcBef>
              <a:spcAft>
                <a:spcPts val="0"/>
              </a:spcAft>
              <a:buClr>
                <a:srgbClr val="A5A5A5"/>
              </a:buClr>
              <a:buSzPts val="2000"/>
              <a:buFont typeface="Noto Sans Symbols"/>
              <a:buChar char="•"/>
            </a:pPr>
            <a:r>
              <a:rPr lang="en-US" sz="2000"/>
              <a:t>Evaluate the efficacy of supplemental intervention</a:t>
            </a:r>
            <a:endParaRPr sz="2000"/>
          </a:p>
          <a:p>
            <a:pPr marL="850900" lvl="2" indent="-457200" algn="l" rtl="0">
              <a:lnSpc>
                <a:spcPct val="100000"/>
              </a:lnSpc>
              <a:spcBef>
                <a:spcPts val="600"/>
              </a:spcBef>
              <a:spcAft>
                <a:spcPts val="0"/>
              </a:spcAft>
              <a:buClr>
                <a:srgbClr val="A5A5A5"/>
              </a:buClr>
              <a:buSzPts val="2000"/>
              <a:buFont typeface="Noto Sans Symbols"/>
              <a:buChar char="•"/>
            </a:pPr>
            <a:r>
              <a:rPr lang="en-US" sz="2000"/>
              <a:t>Conduct at least monthly (recommended every 2 weeks)</a:t>
            </a:r>
            <a:endParaRPr sz="2000"/>
          </a:p>
          <a:p>
            <a:pPr marL="0" lvl="0" indent="0" algn="l" rtl="0">
              <a:lnSpc>
                <a:spcPct val="100000"/>
              </a:lnSpc>
              <a:spcBef>
                <a:spcPts val="600"/>
              </a:spcBef>
              <a:spcAft>
                <a:spcPts val="0"/>
              </a:spcAft>
              <a:buSzPts val="2400"/>
              <a:buNone/>
            </a:pPr>
            <a:endParaRPr sz="2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9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46</a:t>
            </a:fld>
            <a:endParaRPr/>
          </a:p>
        </p:txBody>
      </p:sp>
      <p:pic>
        <p:nvPicPr>
          <p:cNvPr id="812" name="Google Shape;812;p98"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13" name="Google Shape;813;p9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Progress Monitoring </a:t>
            </a:r>
            <a:endParaRPr/>
          </a:p>
          <a:p>
            <a:pPr marL="0" lvl="0" indent="0" algn="l" rtl="0">
              <a:lnSpc>
                <a:spcPct val="90000"/>
              </a:lnSpc>
              <a:spcBef>
                <a:spcPts val="0"/>
              </a:spcBef>
              <a:spcAft>
                <a:spcPts val="0"/>
              </a:spcAft>
              <a:buSzPts val="1400"/>
              <a:buNone/>
            </a:pPr>
            <a:r>
              <a:rPr lang="en-US"/>
              <a:t>Answers the Questions</a:t>
            </a:r>
            <a:endParaRPr/>
          </a:p>
        </p:txBody>
      </p:sp>
      <p:sp>
        <p:nvSpPr>
          <p:cNvPr id="814" name="Google Shape;814;p98"/>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07962" algn="l" rtl="0">
              <a:lnSpc>
                <a:spcPct val="100000"/>
              </a:lnSpc>
              <a:spcBef>
                <a:spcPts val="0"/>
              </a:spcBef>
              <a:spcAft>
                <a:spcPts val="0"/>
              </a:spcAft>
              <a:buClr>
                <a:srgbClr val="A5A5A5"/>
              </a:buClr>
              <a:buSzPts val="2400"/>
              <a:buChar char="▪"/>
            </a:pPr>
            <a:r>
              <a:rPr lang="en-US"/>
              <a:t>Are students making progress at an acceptable rate?</a:t>
            </a:r>
            <a:endParaRPr/>
          </a:p>
          <a:p>
            <a:pPr marL="233362" lvl="0" indent="-207962" algn="l" rtl="0">
              <a:lnSpc>
                <a:spcPct val="100000"/>
              </a:lnSpc>
              <a:spcBef>
                <a:spcPts val="600"/>
              </a:spcBef>
              <a:spcAft>
                <a:spcPts val="0"/>
              </a:spcAft>
              <a:buClr>
                <a:srgbClr val="A5A5A5"/>
              </a:buClr>
              <a:buSzPts val="2400"/>
              <a:buChar char="▪"/>
            </a:pPr>
            <a:r>
              <a:rPr lang="en-US"/>
              <a:t>Are students meeting short- and long-term performance goals?</a:t>
            </a:r>
            <a:endParaRPr/>
          </a:p>
          <a:p>
            <a:pPr marL="233362" lvl="0" indent="-207962" algn="l" rtl="0">
              <a:lnSpc>
                <a:spcPct val="100000"/>
              </a:lnSpc>
              <a:spcBef>
                <a:spcPts val="600"/>
              </a:spcBef>
              <a:spcAft>
                <a:spcPts val="0"/>
              </a:spcAft>
              <a:buClr>
                <a:srgbClr val="A5A5A5"/>
              </a:buClr>
              <a:buSzPts val="2400"/>
              <a:buChar char="▪"/>
            </a:pPr>
            <a:r>
              <a:rPr lang="en-US"/>
              <a:t>Does the instruction or intervention need to be adjusted or changed?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47</a:t>
            </a:fld>
            <a:endParaRPr/>
          </a:p>
        </p:txBody>
      </p:sp>
      <p:pic>
        <p:nvPicPr>
          <p:cNvPr id="821" name="Google Shape;821;p99"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22" name="Google Shape;822;p9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Progress Monitoring Tools in Tier 2</a:t>
            </a:r>
            <a:endParaRPr/>
          </a:p>
        </p:txBody>
      </p:sp>
      <p:sp>
        <p:nvSpPr>
          <p:cNvPr id="823" name="Google Shape;823;p9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b="1"/>
              <a:t>Formative assessment</a:t>
            </a:r>
            <a:endParaRPr/>
          </a:p>
          <a:p>
            <a:pPr marL="914400" lvl="1" indent="-355600" algn="l" rtl="0">
              <a:lnSpc>
                <a:spcPct val="100000"/>
              </a:lnSpc>
              <a:spcBef>
                <a:spcPts val="600"/>
              </a:spcBef>
              <a:spcAft>
                <a:spcPts val="0"/>
              </a:spcAft>
              <a:buSzPts val="2000"/>
              <a:buFont typeface="Noto Sans Symbols"/>
              <a:buChar char="•"/>
            </a:pPr>
            <a:r>
              <a:rPr lang="en-US" sz="2000"/>
              <a:t>During implementation of intervention</a:t>
            </a:r>
            <a:endParaRPr sz="2000"/>
          </a:p>
          <a:p>
            <a:pPr marL="914400" lvl="1" indent="-355600" algn="l" rtl="0">
              <a:lnSpc>
                <a:spcPct val="100000"/>
              </a:lnSpc>
              <a:spcBef>
                <a:spcPts val="600"/>
              </a:spcBef>
              <a:spcAft>
                <a:spcPts val="0"/>
              </a:spcAft>
              <a:buSzPts val="2000"/>
              <a:buFont typeface="Noto Sans Symbols"/>
              <a:buChar char="•"/>
            </a:pPr>
            <a:r>
              <a:rPr lang="en-US" sz="2000"/>
              <a:t>Measures the process of learning </a:t>
            </a:r>
            <a:endParaRPr sz="2000"/>
          </a:p>
          <a:p>
            <a:pPr marL="914400" lvl="1" indent="-355600" algn="l" rtl="0">
              <a:lnSpc>
                <a:spcPct val="100000"/>
              </a:lnSpc>
              <a:spcBef>
                <a:spcPts val="600"/>
              </a:spcBef>
              <a:spcAft>
                <a:spcPts val="0"/>
              </a:spcAft>
              <a:buSzPts val="2000"/>
              <a:buFont typeface="Noto Sans Symbols"/>
              <a:buChar char="•"/>
            </a:pPr>
            <a:r>
              <a:rPr lang="en-US" sz="2000"/>
              <a:t>Mastery Measures – data collected as part of the intervention (e.g., Number Rockets daily mastery assessments)</a:t>
            </a:r>
            <a:endParaRPr sz="2000"/>
          </a:p>
          <a:p>
            <a:pPr marL="914400" lvl="1" indent="-355600" algn="l" rtl="0">
              <a:lnSpc>
                <a:spcPct val="100000"/>
              </a:lnSpc>
              <a:spcBef>
                <a:spcPts val="600"/>
              </a:spcBef>
              <a:spcAft>
                <a:spcPts val="0"/>
              </a:spcAft>
              <a:buSzPts val="2000"/>
              <a:buFont typeface="Noto Sans Symbols"/>
              <a:buChar char="•"/>
            </a:pPr>
            <a:r>
              <a:rPr lang="en-US" sz="2000"/>
              <a:t>General outcome measures: CBMs, probes, benchmarks (e.g., AIMSweb)</a:t>
            </a:r>
            <a:endParaRPr sz="2000"/>
          </a:p>
        </p:txBody>
      </p:sp>
      <p:sp>
        <p:nvSpPr>
          <p:cNvPr id="824" name="Google Shape;824;p99"/>
          <p:cNvSpPr txBox="1"/>
          <p:nvPr/>
        </p:nvSpPr>
        <p:spPr>
          <a:xfrm>
            <a:off x="2292225" y="5552625"/>
            <a:ext cx="6691500" cy="318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395711"/>
                </a:solidFill>
                <a:latin typeface="Arial"/>
                <a:ea typeface="Arial"/>
                <a:cs typeface="Arial"/>
                <a:sym typeface="Arial"/>
              </a:rPr>
              <a:t>(Center on Response to Intervention at American Institutes for Research, 2012)</a:t>
            </a:r>
            <a:endParaRPr sz="1400" b="0" i="0" u="none" strike="noStrike" cap="none">
              <a:solidFill>
                <a:schemeClr val="dk1"/>
              </a:solidFill>
              <a:latin typeface="Arial"/>
              <a:ea typeface="Arial"/>
              <a:cs typeface="Arial"/>
              <a:sym typeface="Arial"/>
            </a:endParaRPr>
          </a:p>
        </p:txBody>
      </p:sp>
      <p:pic>
        <p:nvPicPr>
          <p:cNvPr id="825" name="Google Shape;825;p99" descr="C:\Users\mstorm\AppData\Local\Microsoft\Windows\Temporary Internet Files\Content.IE5\BAI3GXJ4\MC900434929[1].png"/>
          <p:cNvPicPr preferRelativeResize="0"/>
          <p:nvPr/>
        </p:nvPicPr>
        <p:blipFill rotWithShape="1">
          <a:blip r:embed="rId4">
            <a:alphaModFix/>
          </a:blip>
          <a:srcRect/>
          <a:stretch/>
        </p:blipFill>
        <p:spPr>
          <a:xfrm>
            <a:off x="6832972" y="4316021"/>
            <a:ext cx="1236600" cy="1236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0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48</a:t>
            </a:fld>
            <a:endParaRPr/>
          </a:p>
        </p:txBody>
      </p:sp>
      <p:pic>
        <p:nvPicPr>
          <p:cNvPr id="832" name="Google Shape;832;p100"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33" name="Google Shape;833;p10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Progress Monitoring: </a:t>
            </a:r>
            <a:endParaRPr/>
          </a:p>
          <a:p>
            <a:pPr marL="0" lvl="0" indent="0" algn="l" rtl="0">
              <a:lnSpc>
                <a:spcPct val="90000"/>
              </a:lnSpc>
              <a:spcBef>
                <a:spcPts val="0"/>
              </a:spcBef>
              <a:spcAft>
                <a:spcPts val="0"/>
              </a:spcAft>
              <a:buSzPts val="1400"/>
              <a:buNone/>
            </a:pPr>
            <a:r>
              <a:rPr lang="en-US"/>
              <a:t>Using Trend Line Analysis </a:t>
            </a:r>
            <a:endParaRPr/>
          </a:p>
        </p:txBody>
      </p:sp>
      <p:grpSp>
        <p:nvGrpSpPr>
          <p:cNvPr id="834" name="Google Shape;834;p100"/>
          <p:cNvGrpSpPr/>
          <p:nvPr/>
        </p:nvGrpSpPr>
        <p:grpSpPr>
          <a:xfrm>
            <a:off x="838199" y="1904984"/>
            <a:ext cx="7467572" cy="4190939"/>
            <a:chOff x="452438" y="1408113"/>
            <a:chExt cx="8386761" cy="5373688"/>
          </a:xfrm>
        </p:grpSpPr>
        <p:sp>
          <p:nvSpPr>
            <p:cNvPr id="835" name="Google Shape;835;p100"/>
            <p:cNvSpPr/>
            <p:nvPr/>
          </p:nvSpPr>
          <p:spPr>
            <a:xfrm>
              <a:off x="566738" y="1408113"/>
              <a:ext cx="8120100" cy="50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836" name="Google Shape;836;p100"/>
            <p:cNvGrpSpPr/>
            <p:nvPr/>
          </p:nvGrpSpPr>
          <p:grpSpPr>
            <a:xfrm>
              <a:off x="452438" y="1508125"/>
              <a:ext cx="8386761" cy="5273676"/>
              <a:chOff x="452438" y="1508125"/>
              <a:chExt cx="8386761" cy="5273676"/>
            </a:xfrm>
          </p:grpSpPr>
          <p:pic>
            <p:nvPicPr>
              <p:cNvPr id="837" name="Google Shape;837;p100" descr="Picture1.png"/>
              <p:cNvPicPr preferRelativeResize="0"/>
              <p:nvPr/>
            </p:nvPicPr>
            <p:blipFill rotWithShape="1">
              <a:blip r:embed="rId4">
                <a:alphaModFix/>
              </a:blip>
              <a:srcRect/>
              <a:stretch/>
            </p:blipFill>
            <p:spPr>
              <a:xfrm>
                <a:off x="452438" y="1508125"/>
                <a:ext cx="8386761" cy="5273676"/>
              </a:xfrm>
              <a:prstGeom prst="rect">
                <a:avLst/>
              </a:prstGeom>
              <a:noFill/>
              <a:ln>
                <a:noFill/>
              </a:ln>
            </p:spPr>
          </p:pic>
          <p:cxnSp>
            <p:nvCxnSpPr>
              <p:cNvPr id="838" name="Google Shape;838;p100"/>
              <p:cNvCxnSpPr/>
              <p:nvPr/>
            </p:nvCxnSpPr>
            <p:spPr>
              <a:xfrm rot="10800000" flipH="1">
                <a:off x="2078443" y="3166698"/>
                <a:ext cx="2567400" cy="684000"/>
              </a:xfrm>
              <a:prstGeom prst="straightConnector1">
                <a:avLst/>
              </a:prstGeom>
              <a:noFill/>
              <a:ln w="9525" cap="flat" cmpd="sng">
                <a:solidFill>
                  <a:schemeClr val="dk1"/>
                </a:solidFill>
                <a:prstDash val="solid"/>
                <a:round/>
                <a:headEnd type="none" w="sm" len="sm"/>
                <a:tailEnd type="none" w="sm" len="sm"/>
              </a:ln>
            </p:spPr>
          </p:cxnSp>
          <p:cxnSp>
            <p:nvCxnSpPr>
              <p:cNvPr id="839" name="Google Shape;839;p100"/>
              <p:cNvCxnSpPr/>
              <p:nvPr/>
            </p:nvCxnSpPr>
            <p:spPr>
              <a:xfrm rot="10800000" flipH="1">
                <a:off x="2078443" y="3031997"/>
                <a:ext cx="6052200" cy="818700"/>
              </a:xfrm>
              <a:prstGeom prst="straightConnector1">
                <a:avLst/>
              </a:prstGeom>
              <a:noFill/>
              <a:ln w="28575" cap="flat" cmpd="sng">
                <a:solidFill>
                  <a:srgbClr val="FF0000"/>
                </a:solidFill>
                <a:prstDash val="solid"/>
                <a:round/>
                <a:headEnd type="none" w="sm" len="sm"/>
                <a:tailEnd type="none" w="sm" len="sm"/>
              </a:ln>
            </p:spPr>
          </p:cxnSp>
          <p:sp>
            <p:nvSpPr>
              <p:cNvPr id="840" name="Google Shape;840;p100"/>
              <p:cNvSpPr txBox="1"/>
              <p:nvPr/>
            </p:nvSpPr>
            <p:spPr>
              <a:xfrm>
                <a:off x="8009864" y="2773264"/>
                <a:ext cx="379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841" name="Google Shape;841;p100"/>
              <p:cNvSpPr txBox="1"/>
              <p:nvPr/>
            </p:nvSpPr>
            <p:spPr>
              <a:xfrm>
                <a:off x="6242085" y="3584310"/>
                <a:ext cx="1854000" cy="461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Goal line</a:t>
                </a:r>
                <a:endParaRPr sz="1400" b="0" i="0" u="none" strike="noStrike" cap="none">
                  <a:solidFill>
                    <a:srgbClr val="000000"/>
                  </a:solidFill>
                  <a:latin typeface="Arial"/>
                  <a:ea typeface="Arial"/>
                  <a:cs typeface="Arial"/>
                  <a:sym typeface="Arial"/>
                </a:endParaRPr>
              </a:p>
            </p:txBody>
          </p:sp>
          <p:sp>
            <p:nvSpPr>
              <p:cNvPr id="842" name="Google Shape;842;p100"/>
              <p:cNvSpPr txBox="1"/>
              <p:nvPr/>
            </p:nvSpPr>
            <p:spPr>
              <a:xfrm>
                <a:off x="4097685" y="2129027"/>
                <a:ext cx="2144400" cy="51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Trend-line</a:t>
                </a:r>
                <a:endParaRPr sz="1400" b="0" i="0" u="none" strike="noStrike" cap="none">
                  <a:solidFill>
                    <a:srgbClr val="000000"/>
                  </a:solidFill>
                  <a:latin typeface="Arial"/>
                  <a:ea typeface="Arial"/>
                  <a:cs typeface="Arial"/>
                  <a:sym typeface="Arial"/>
                </a:endParaRPr>
              </a:p>
            </p:txBody>
          </p:sp>
          <p:cxnSp>
            <p:nvCxnSpPr>
              <p:cNvPr id="843" name="Google Shape;843;p100"/>
              <p:cNvCxnSpPr/>
              <p:nvPr/>
            </p:nvCxnSpPr>
            <p:spPr>
              <a:xfrm rot="5400000">
                <a:off x="4152902" y="2705103"/>
                <a:ext cx="533400" cy="304800"/>
              </a:xfrm>
              <a:prstGeom prst="straightConnector1">
                <a:avLst/>
              </a:prstGeom>
              <a:noFill/>
              <a:ln w="9525" cap="flat" cmpd="sng">
                <a:solidFill>
                  <a:schemeClr val="dk1"/>
                </a:solidFill>
                <a:prstDash val="solid"/>
                <a:round/>
                <a:headEnd type="none" w="sm" len="sm"/>
                <a:tailEnd type="stealth" w="med" len="med"/>
              </a:ln>
            </p:spPr>
          </p:cxnSp>
          <p:cxnSp>
            <p:nvCxnSpPr>
              <p:cNvPr id="844" name="Google Shape;844;p100"/>
              <p:cNvCxnSpPr>
                <a:stCxn id="841" idx="0"/>
              </p:cNvCxnSpPr>
              <p:nvPr/>
            </p:nvCxnSpPr>
            <p:spPr>
              <a:xfrm rot="10800000">
                <a:off x="6789585" y="3187410"/>
                <a:ext cx="379500" cy="396900"/>
              </a:xfrm>
              <a:prstGeom prst="straightConnector1">
                <a:avLst/>
              </a:prstGeom>
              <a:noFill/>
              <a:ln w="9525" cap="flat" cmpd="sng">
                <a:solidFill>
                  <a:schemeClr val="dk1"/>
                </a:solidFill>
                <a:prstDash val="solid"/>
                <a:round/>
                <a:headEnd type="none" w="sm" len="sm"/>
                <a:tailEnd type="stealth" w="med" len="med"/>
              </a:ln>
            </p:spPr>
          </p:cxn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0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49</a:t>
            </a:fld>
            <a:endParaRPr/>
          </a:p>
        </p:txBody>
      </p:sp>
      <p:pic>
        <p:nvPicPr>
          <p:cNvPr id="851" name="Google Shape;851;p101"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52" name="Google Shape;852;p101"/>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Evaluate the efficacy of the intervention for MOST students</a:t>
            </a:r>
            <a:endParaRPr/>
          </a:p>
          <a:p>
            <a:pPr marL="233362" lvl="0" indent="-233362" algn="l" rtl="0">
              <a:lnSpc>
                <a:spcPct val="100000"/>
              </a:lnSpc>
              <a:spcBef>
                <a:spcPts val="0"/>
              </a:spcBef>
              <a:spcAft>
                <a:spcPts val="0"/>
              </a:spcAft>
              <a:buSzPts val="2400"/>
              <a:buChar char="▪"/>
            </a:pPr>
            <a:r>
              <a:rPr lang="en-US"/>
              <a:t>Ensure implementation fidelity</a:t>
            </a:r>
            <a:endParaRPr/>
          </a:p>
          <a:p>
            <a:pPr marL="233362" lvl="0" indent="-233362" algn="l" rtl="0">
              <a:lnSpc>
                <a:spcPct val="100000"/>
              </a:lnSpc>
              <a:spcBef>
                <a:spcPts val="0"/>
              </a:spcBef>
              <a:spcAft>
                <a:spcPts val="0"/>
              </a:spcAft>
              <a:buSzPts val="2400"/>
              <a:buChar char="▪"/>
            </a:pPr>
            <a:r>
              <a:rPr lang="en-US"/>
              <a:t>Ensure staff are adequately trained to deliver the interventions</a:t>
            </a:r>
            <a:endParaRPr/>
          </a:p>
          <a:p>
            <a:pPr marL="233362" lvl="0" indent="-233362" algn="l" rtl="0">
              <a:lnSpc>
                <a:spcPct val="100000"/>
              </a:lnSpc>
              <a:spcBef>
                <a:spcPts val="0"/>
              </a:spcBef>
              <a:spcAft>
                <a:spcPts val="0"/>
              </a:spcAft>
              <a:buSzPts val="2400"/>
              <a:buChar char="▪"/>
            </a:pPr>
            <a:r>
              <a:rPr lang="en-US"/>
              <a:t>Ensure a match between the intervention outcomes and student needs</a:t>
            </a:r>
            <a:endParaRPr/>
          </a:p>
          <a:p>
            <a:pPr marL="233362" lvl="0" indent="-233362" algn="l" rtl="0">
              <a:lnSpc>
                <a:spcPct val="100000"/>
              </a:lnSpc>
              <a:spcBef>
                <a:spcPts val="0"/>
              </a:spcBef>
              <a:spcAft>
                <a:spcPts val="0"/>
              </a:spcAft>
              <a:buSzPts val="2400"/>
              <a:buChar char="▪"/>
            </a:pPr>
            <a:r>
              <a:rPr lang="en-US"/>
              <a:t>Adapt or change the intervention </a:t>
            </a:r>
            <a:endParaRPr/>
          </a:p>
          <a:p>
            <a:pPr marL="0" lvl="0" indent="0" algn="l" rtl="0">
              <a:lnSpc>
                <a:spcPct val="100000"/>
              </a:lnSpc>
              <a:spcBef>
                <a:spcPts val="600"/>
              </a:spcBef>
              <a:spcAft>
                <a:spcPts val="0"/>
              </a:spcAft>
              <a:buSzPts val="2400"/>
              <a:buNone/>
            </a:pPr>
            <a:endParaRPr/>
          </a:p>
        </p:txBody>
      </p:sp>
      <p:sp>
        <p:nvSpPr>
          <p:cNvPr id="853" name="Google Shape;853;p101"/>
          <p:cNvSpPr txBox="1">
            <a:spLocks noGrp="1"/>
          </p:cNvSpPr>
          <p:nvPr>
            <p:ph type="title"/>
          </p:nvPr>
        </p:nvSpPr>
        <p:spPr>
          <a:xfrm>
            <a:off x="687513" y="33660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What if Students Aren’t </a:t>
            </a:r>
            <a:endParaRPr/>
          </a:p>
          <a:p>
            <a:pPr marL="0" lvl="0" indent="0" algn="l" rtl="0">
              <a:lnSpc>
                <a:spcPct val="90000"/>
              </a:lnSpc>
              <a:spcBef>
                <a:spcPts val="0"/>
              </a:spcBef>
              <a:spcAft>
                <a:spcPts val="0"/>
              </a:spcAft>
              <a:buSzPts val="1400"/>
              <a:buNone/>
            </a:pPr>
            <a:r>
              <a:rPr lang="en-US"/>
              <a:t>Responding to Tier 2 Interventions?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25496F"/>
                </a:solidFill>
              </a:rPr>
              <a:t>5</a:t>
            </a:fld>
            <a:endParaRPr>
              <a:solidFill>
                <a:srgbClr val="25496F"/>
              </a:solidFill>
            </a:endParaRPr>
          </a:p>
        </p:txBody>
      </p:sp>
      <p:pic>
        <p:nvPicPr>
          <p:cNvPr id="296" name="Google Shape;296;p57"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297" name="Google Shape;297;p57"/>
          <p:cNvSpPr txBox="1">
            <a:spLocks noGrp="1"/>
          </p:cNvSpPr>
          <p:nvPr>
            <p:ph type="title"/>
          </p:nvPr>
        </p:nvSpPr>
        <p:spPr>
          <a:xfrm>
            <a:off x="713819" y="450912"/>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Distinction Between Tiers</a:t>
            </a:r>
            <a:endParaRPr sz="5200"/>
          </a:p>
        </p:txBody>
      </p:sp>
      <p:pic>
        <p:nvPicPr>
          <p:cNvPr id="298" name="Google Shape;298;p57"/>
          <p:cNvPicPr preferRelativeResize="0"/>
          <p:nvPr/>
        </p:nvPicPr>
        <p:blipFill rotWithShape="1">
          <a:blip r:embed="rId4">
            <a:alphaModFix/>
          </a:blip>
          <a:srcRect b="45524"/>
          <a:stretch/>
        </p:blipFill>
        <p:spPr>
          <a:xfrm>
            <a:off x="713825" y="1304950"/>
            <a:ext cx="7716349" cy="5061923"/>
          </a:xfrm>
          <a:prstGeom prst="rect">
            <a:avLst/>
          </a:prstGeom>
          <a:noFill/>
          <a:ln>
            <a:noFill/>
          </a:ln>
        </p:spPr>
      </p:pic>
      <p:sp>
        <p:nvSpPr>
          <p:cNvPr id="299" name="Google Shape;299;p57"/>
          <p:cNvSpPr/>
          <p:nvPr/>
        </p:nvSpPr>
        <p:spPr>
          <a:xfrm>
            <a:off x="4109625" y="1273175"/>
            <a:ext cx="2154300" cy="5093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0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50</a:t>
            </a:fld>
            <a:endParaRPr/>
          </a:p>
        </p:txBody>
      </p:sp>
      <p:pic>
        <p:nvPicPr>
          <p:cNvPr id="860" name="Google Shape;860;p102"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61" name="Google Shape;861;p102"/>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Write down at least two key points about the features of effective Tier 2 intervention that are most critical for you to consider in your implementation.</a:t>
            </a:r>
            <a:endParaRPr/>
          </a:p>
          <a:p>
            <a:pPr marL="0" lvl="0" indent="0" algn="l" rtl="0">
              <a:lnSpc>
                <a:spcPct val="100000"/>
              </a:lnSpc>
              <a:spcBef>
                <a:spcPts val="600"/>
              </a:spcBef>
              <a:spcAft>
                <a:spcPts val="0"/>
              </a:spcAft>
              <a:buSzPts val="2400"/>
              <a:buNone/>
            </a:pPr>
            <a:endParaRPr/>
          </a:p>
        </p:txBody>
      </p:sp>
      <p:sp>
        <p:nvSpPr>
          <p:cNvPr id="862" name="Google Shape;862;p102"/>
          <p:cNvSpPr txBox="1">
            <a:spLocks noGrp="1"/>
          </p:cNvSpPr>
          <p:nvPr>
            <p:ph type="title"/>
          </p:nvPr>
        </p:nvSpPr>
        <p:spPr>
          <a:xfrm>
            <a:off x="687513"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Let’s Recap</a:t>
            </a:r>
            <a:endParaRPr/>
          </a:p>
        </p:txBody>
      </p:sp>
      <p:pic>
        <p:nvPicPr>
          <p:cNvPr id="863" name="Google Shape;863;p102"/>
          <p:cNvPicPr preferRelativeResize="0"/>
          <p:nvPr/>
        </p:nvPicPr>
        <p:blipFill rotWithShape="1">
          <a:blip r:embed="rId4">
            <a:alphaModFix/>
          </a:blip>
          <a:srcRect/>
          <a:stretch/>
        </p:blipFill>
        <p:spPr>
          <a:xfrm>
            <a:off x="3104491" y="3713187"/>
            <a:ext cx="3012529" cy="2009697"/>
          </a:xfrm>
          <a:prstGeom prst="rect">
            <a:avLst/>
          </a:prstGeom>
          <a:noFill/>
          <a:ln>
            <a:noFill/>
          </a:ln>
        </p:spPr>
      </p:pic>
      <p:sp>
        <p:nvSpPr>
          <p:cNvPr id="864" name="Google Shape;864;p102"/>
          <p:cNvSpPr/>
          <p:nvPr/>
        </p:nvSpPr>
        <p:spPr>
          <a:xfrm>
            <a:off x="70156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65" name="Google Shape;865;p102"/>
          <p:cNvSpPr txBox="1"/>
          <p:nvPr/>
        </p:nvSpPr>
        <p:spPr>
          <a:xfrm>
            <a:off x="7286426" y="6208225"/>
            <a:ext cx="1050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0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51</a:t>
            </a:fld>
            <a:endParaRPr/>
          </a:p>
        </p:txBody>
      </p:sp>
      <p:pic>
        <p:nvPicPr>
          <p:cNvPr id="872" name="Google Shape;872;p103"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73" name="Google Shape;873;p103"/>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Develop an action plan for dissemination and implementation of Tier 2 Intervention</a:t>
            </a:r>
            <a:endParaRPr/>
          </a:p>
          <a:p>
            <a:pPr marL="457200" lvl="0" indent="-381000" algn="l" rtl="0">
              <a:lnSpc>
                <a:spcPct val="100000"/>
              </a:lnSpc>
              <a:spcBef>
                <a:spcPts val="1000"/>
              </a:spcBef>
              <a:spcAft>
                <a:spcPts val="0"/>
              </a:spcAft>
              <a:buSzPts val="2400"/>
              <a:buChar char="▪"/>
            </a:pPr>
            <a:r>
              <a:rPr lang="en-US"/>
              <a:t>Use the Self-Evaluation for Tier II System to determine your school’s next steps to strengthen supplemental interventions</a:t>
            </a:r>
            <a:endParaRPr/>
          </a:p>
          <a:p>
            <a:pPr marL="0" lvl="0" indent="0" algn="l" rtl="0">
              <a:lnSpc>
                <a:spcPct val="100000"/>
              </a:lnSpc>
              <a:spcBef>
                <a:spcPts val="1000"/>
              </a:spcBef>
              <a:spcAft>
                <a:spcPts val="0"/>
              </a:spcAft>
              <a:buSzPts val="2400"/>
              <a:buNone/>
            </a:pPr>
            <a:endParaRPr/>
          </a:p>
        </p:txBody>
      </p:sp>
      <p:sp>
        <p:nvSpPr>
          <p:cNvPr id="874" name="Google Shape;874;p10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Determining Next Steps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0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52</a:t>
            </a:fld>
            <a:endParaRPr/>
          </a:p>
        </p:txBody>
      </p:sp>
      <p:pic>
        <p:nvPicPr>
          <p:cNvPr id="881" name="Google Shape;881;p104"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82" name="Google Shape;882;p10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References </a:t>
            </a:r>
            <a:endParaRPr/>
          </a:p>
        </p:txBody>
      </p:sp>
      <p:sp>
        <p:nvSpPr>
          <p:cNvPr id="883" name="Google Shape;883;p104"/>
          <p:cNvSpPr txBox="1"/>
          <p:nvPr/>
        </p:nvSpPr>
        <p:spPr>
          <a:xfrm>
            <a:off x="687400" y="1927250"/>
            <a:ext cx="8067600" cy="3883800"/>
          </a:xfrm>
          <a:prstGeom prst="rect">
            <a:avLst/>
          </a:prstGeom>
          <a:noFill/>
          <a:ln>
            <a:noFill/>
          </a:ln>
        </p:spPr>
        <p:txBody>
          <a:bodyPr spcFirstLastPara="1" wrap="square" lIns="0" tIns="0" rIns="0" bIns="0" anchor="t" anchorCtr="0">
            <a:noAutofit/>
          </a:bodyPr>
          <a:lstStyle/>
          <a:p>
            <a:pPr marL="457200" marR="0" lvl="0" indent="-323850" algn="l" rtl="0">
              <a:lnSpc>
                <a:spcPct val="100000"/>
              </a:lnSpc>
              <a:spcBef>
                <a:spcPts val="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Dane, A. V., &amp; Schneider, B. H. (1998). Program integrity in primary level and early secondary prevention: Are implementation effects out of control? Clinical Psychology Review, 18, 23–45.</a:t>
            </a:r>
            <a:endParaRPr sz="1500" b="0" i="0" u="none" strike="noStrike" cap="none">
              <a:solidFill>
                <a:srgbClr val="25496F"/>
              </a:solidFill>
              <a:latin typeface="Arial"/>
              <a:ea typeface="Arial"/>
              <a:cs typeface="Arial"/>
              <a:sym typeface="Arial"/>
            </a:endParaRPr>
          </a:p>
          <a:p>
            <a:pPr marL="457200" marR="0" lvl="0" indent="-323850" algn="l" rtl="0">
              <a:lnSpc>
                <a:spcPct val="100000"/>
              </a:lnSpc>
              <a:spcBef>
                <a:spcPts val="100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Elliot, J. (2016, October). RtI and the 4-Step Problem Solving Process. Special Education Module, Arkansas Department of Education.  </a:t>
            </a:r>
            <a:endParaRPr sz="1500" b="0" i="0" u="none" strike="noStrike" cap="none">
              <a:solidFill>
                <a:srgbClr val="25496F"/>
              </a:solidFill>
              <a:latin typeface="Arial"/>
              <a:ea typeface="Arial"/>
              <a:cs typeface="Arial"/>
              <a:sym typeface="Arial"/>
            </a:endParaRPr>
          </a:p>
          <a:p>
            <a:pPr marL="457200" marR="0" lvl="0" indent="-323850" algn="l" rtl="0">
              <a:lnSpc>
                <a:spcPct val="100000"/>
              </a:lnSpc>
              <a:spcBef>
                <a:spcPts val="100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Gresham, F. M., Gansle, K. A., Noell, G. H., &amp; Cohen, S. (1993). Treatment integrity of school-based behavioral intervention studies: 1980–1990. School Psychology Review.</a:t>
            </a:r>
            <a:endParaRPr sz="1500" b="0" i="0" u="none" strike="noStrike" cap="none">
              <a:solidFill>
                <a:srgbClr val="25496F"/>
              </a:solidFill>
              <a:latin typeface="Arial"/>
              <a:ea typeface="Arial"/>
              <a:cs typeface="Arial"/>
              <a:sym typeface="Arial"/>
            </a:endParaRPr>
          </a:p>
          <a:p>
            <a:pPr marL="457200" marR="0" lvl="0" indent="-323850" algn="l" rtl="0">
              <a:lnSpc>
                <a:spcPct val="100000"/>
              </a:lnSpc>
              <a:spcBef>
                <a:spcPts val="100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McLeskey, J., &amp; Brownell, M. (2015). High-Leverage Practices and Teacher Preparation in Special Education.</a:t>
            </a:r>
            <a:endParaRPr sz="1500" b="0" i="0" u="none" strike="noStrike" cap="none">
              <a:solidFill>
                <a:srgbClr val="25496F"/>
              </a:solidFill>
              <a:latin typeface="Arial"/>
              <a:ea typeface="Arial"/>
              <a:cs typeface="Arial"/>
              <a:sym typeface="Arial"/>
            </a:endParaRPr>
          </a:p>
          <a:p>
            <a:pPr marL="457200" marR="0" lvl="0" indent="-323850" algn="l" rtl="0">
              <a:lnSpc>
                <a:spcPct val="100000"/>
              </a:lnSpc>
              <a:spcBef>
                <a:spcPts val="100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National Center on Response to Intervention. (2012). </a:t>
            </a:r>
            <a:r>
              <a:rPr lang="en-US" sz="1500" b="0" i="1" u="none" strike="noStrike" cap="none">
                <a:solidFill>
                  <a:srgbClr val="25496F"/>
                </a:solidFill>
                <a:latin typeface="Arial"/>
                <a:ea typeface="Arial"/>
                <a:cs typeface="Arial"/>
                <a:sym typeface="Arial"/>
              </a:rPr>
              <a:t>RTI implementer series module 3: Multilevel prevention system. </a:t>
            </a:r>
            <a:r>
              <a:rPr lang="en-US" sz="1500" b="0" i="0" u="none" strike="noStrike" cap="none">
                <a:solidFill>
                  <a:srgbClr val="25496F"/>
                </a:solidFill>
                <a:latin typeface="Arial"/>
                <a:ea typeface="Arial"/>
                <a:cs typeface="Arial"/>
                <a:sym typeface="Arial"/>
              </a:rPr>
              <a:t>Washington, DC: U.S. Department of Education, Office of Special Education Programs, National Center on Response to Intervention. Retrieved from </a:t>
            </a:r>
            <a:r>
              <a:rPr lang="en-US" sz="1500" b="0" i="0" u="sng" strike="noStrike" cap="none">
                <a:solidFill>
                  <a:schemeClr val="hlink"/>
                </a:solidFill>
                <a:latin typeface="Arial"/>
                <a:ea typeface="Arial"/>
                <a:cs typeface="Arial"/>
                <a:sym typeface="Arial"/>
                <a:hlinkClick r:id="rId4"/>
              </a:rPr>
              <a:t>http://www.rti4success.org/resource/rti-implementer-series-module-3-multi-level-prevention-system</a:t>
            </a:r>
            <a:r>
              <a:rPr lang="en-US" sz="1500" b="0" i="0" u="none" strike="noStrike" cap="none">
                <a:solidFill>
                  <a:srgbClr val="25496F"/>
                </a:solidFill>
                <a:latin typeface="Arial"/>
                <a:ea typeface="Arial"/>
                <a:cs typeface="Arial"/>
                <a:sym typeface="Arial"/>
              </a:rPr>
              <a:t>  </a:t>
            </a:r>
            <a:endParaRPr sz="1500" b="0" i="0" u="none" strike="noStrike" cap="none">
              <a:solidFill>
                <a:srgbClr val="25496F"/>
              </a:solidFill>
              <a:latin typeface="Arial"/>
              <a:ea typeface="Arial"/>
              <a:cs typeface="Arial"/>
              <a:sym typeface="Arial"/>
            </a:endParaRPr>
          </a:p>
          <a:p>
            <a:pPr marL="0" marR="0" lvl="0" indent="0" algn="l" rtl="0">
              <a:lnSpc>
                <a:spcPct val="100000"/>
              </a:lnSpc>
              <a:spcBef>
                <a:spcPts val="600"/>
              </a:spcBef>
              <a:spcAft>
                <a:spcPts val="0"/>
              </a:spcAft>
              <a:buClr>
                <a:srgbClr val="A5A5A5"/>
              </a:buClr>
              <a:buSzPts val="1800"/>
              <a:buFont typeface="Arial"/>
              <a:buNone/>
            </a:pPr>
            <a:endParaRPr sz="1800" b="0" i="1" u="none" strike="noStrike" cap="none">
              <a:solidFill>
                <a:srgbClr val="25496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0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53</a:t>
            </a:fld>
            <a:endParaRPr/>
          </a:p>
        </p:txBody>
      </p:sp>
      <p:pic>
        <p:nvPicPr>
          <p:cNvPr id="890" name="Google Shape;890;p105"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891" name="Google Shape;891;p105"/>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References </a:t>
            </a:r>
            <a:endParaRPr/>
          </a:p>
        </p:txBody>
      </p:sp>
      <p:sp>
        <p:nvSpPr>
          <p:cNvPr id="892" name="Google Shape;892;p105"/>
          <p:cNvSpPr txBox="1"/>
          <p:nvPr/>
        </p:nvSpPr>
        <p:spPr>
          <a:xfrm>
            <a:off x="687400" y="1859150"/>
            <a:ext cx="8067600" cy="3951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1" u="none" strike="noStrike" cap="none">
              <a:solidFill>
                <a:srgbClr val="25496F"/>
              </a:solidFill>
              <a:latin typeface="Arial"/>
              <a:ea typeface="Arial"/>
              <a:cs typeface="Arial"/>
              <a:sym typeface="Arial"/>
            </a:endParaRPr>
          </a:p>
          <a:p>
            <a:pPr marL="457200" marR="0" lvl="0" indent="-323850" algn="l" rtl="0">
              <a:lnSpc>
                <a:spcPct val="110000"/>
              </a:lnSpc>
              <a:spcBef>
                <a:spcPts val="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O’Donnell, C. L. (2008). Defining, conceptualizing, and measuring fidelity of implementation and its relationship to outcomes in K–12 curriculum intervention research. </a:t>
            </a:r>
            <a:r>
              <a:rPr lang="en-US" sz="1500" b="0" i="1" u="none" strike="noStrike" cap="none">
                <a:solidFill>
                  <a:srgbClr val="25496F"/>
                </a:solidFill>
                <a:latin typeface="Arial"/>
                <a:ea typeface="Arial"/>
                <a:cs typeface="Arial"/>
                <a:sym typeface="Arial"/>
              </a:rPr>
              <a:t>Review of Educational Research, 78, </a:t>
            </a:r>
            <a:r>
              <a:rPr lang="en-US" sz="1500" b="0" i="0" u="none" strike="noStrike" cap="none">
                <a:solidFill>
                  <a:srgbClr val="25496F"/>
                </a:solidFill>
                <a:latin typeface="Arial"/>
                <a:ea typeface="Arial"/>
                <a:cs typeface="Arial"/>
                <a:sym typeface="Arial"/>
              </a:rPr>
              <a:t>33–84.</a:t>
            </a:r>
            <a:endParaRPr sz="1500" b="0" i="0" u="none" strike="noStrike" cap="none">
              <a:solidFill>
                <a:srgbClr val="25496F"/>
              </a:solidFill>
              <a:latin typeface="Arial"/>
              <a:ea typeface="Arial"/>
              <a:cs typeface="Arial"/>
              <a:sym typeface="Arial"/>
            </a:endParaRPr>
          </a:p>
          <a:p>
            <a:pPr marL="457200" marR="0" lvl="0" indent="-323850" algn="l" rtl="0">
              <a:lnSpc>
                <a:spcPct val="110000"/>
              </a:lnSpc>
              <a:spcBef>
                <a:spcPts val="100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Pierangelo, R., &amp; Giuliani, G. (2008). </a:t>
            </a:r>
            <a:r>
              <a:rPr lang="en-US" sz="1500" b="0" i="1" u="none" strike="noStrike" cap="none">
                <a:solidFill>
                  <a:srgbClr val="25496F"/>
                </a:solidFill>
                <a:latin typeface="Arial"/>
                <a:ea typeface="Arial"/>
                <a:cs typeface="Arial"/>
                <a:sym typeface="Arial"/>
              </a:rPr>
              <a:t>Teaching students with learning disabilities: A step-by-step guide for educators</a:t>
            </a:r>
            <a:r>
              <a:rPr lang="en-US" sz="1500" b="0" i="0" u="none" strike="noStrike" cap="none">
                <a:solidFill>
                  <a:srgbClr val="25496F"/>
                </a:solidFill>
                <a:latin typeface="Arial"/>
                <a:ea typeface="Arial"/>
                <a:cs typeface="Arial"/>
                <a:sym typeface="Arial"/>
              </a:rPr>
              <a:t>. Corwin Press.</a:t>
            </a:r>
            <a:endParaRPr sz="1500" b="0" i="0" u="none" strike="noStrike" cap="none">
              <a:solidFill>
                <a:srgbClr val="25496F"/>
              </a:solidFill>
              <a:latin typeface="Arial"/>
              <a:ea typeface="Arial"/>
              <a:cs typeface="Arial"/>
              <a:sym typeface="Arial"/>
            </a:endParaRPr>
          </a:p>
          <a:p>
            <a:pPr marL="457200" marR="0" lvl="0" indent="-323850" algn="l" rtl="0">
              <a:lnSpc>
                <a:spcPct val="110000"/>
              </a:lnSpc>
              <a:spcBef>
                <a:spcPts val="1000"/>
              </a:spcBef>
              <a:spcAft>
                <a:spcPts val="0"/>
              </a:spcAft>
              <a:buClr>
                <a:srgbClr val="A5A5A5"/>
              </a:buClr>
              <a:buSzPts val="1500"/>
              <a:buFont typeface="Arial"/>
              <a:buChar char="●"/>
            </a:pPr>
            <a:r>
              <a:rPr lang="en-US" sz="1500" b="0" i="0" u="none" strike="noStrike" cap="none">
                <a:solidFill>
                  <a:srgbClr val="25496F"/>
                </a:solidFill>
                <a:latin typeface="Arial"/>
                <a:ea typeface="Arial"/>
                <a:cs typeface="Arial"/>
                <a:sym typeface="Arial"/>
              </a:rPr>
              <a:t>Vaughn, S., Wexler, J., Roberts, G., Barth, A. A., Cirino, P. T., Romain, M. A., Francis, D., Fletcher, J., &amp; Denton, C. A. (2012). Effects of individualized and standardized interventions on middle school students with reading disabilities. </a:t>
            </a:r>
            <a:r>
              <a:rPr lang="en-US" sz="1500" b="0" i="1" u="none" strike="noStrike" cap="none">
                <a:solidFill>
                  <a:srgbClr val="25496F"/>
                </a:solidFill>
                <a:latin typeface="Arial"/>
                <a:ea typeface="Arial"/>
                <a:cs typeface="Arial"/>
                <a:sym typeface="Arial"/>
              </a:rPr>
              <a:t>Exceptional Children. 77(4). </a:t>
            </a:r>
            <a:r>
              <a:rPr lang="en-US" sz="1500" b="0" i="0" u="none" strike="noStrike" cap="none">
                <a:solidFill>
                  <a:srgbClr val="25496F"/>
                </a:solidFill>
                <a:latin typeface="Arial"/>
                <a:ea typeface="Arial"/>
                <a:cs typeface="Arial"/>
                <a:sym typeface="Arial"/>
              </a:rPr>
              <a:t>391-407.</a:t>
            </a:r>
            <a:endParaRPr sz="1500" b="0" i="1" u="none" strike="noStrike" cap="none">
              <a:solidFill>
                <a:srgbClr val="25496F"/>
              </a:solidFill>
              <a:latin typeface="Arial"/>
              <a:ea typeface="Arial"/>
              <a:cs typeface="Arial"/>
              <a:sym typeface="Arial"/>
            </a:endParaRPr>
          </a:p>
          <a:p>
            <a:pPr marL="0" marR="0" lvl="0" indent="0" algn="l" rtl="0">
              <a:lnSpc>
                <a:spcPct val="100000"/>
              </a:lnSpc>
              <a:spcBef>
                <a:spcPts val="1000"/>
              </a:spcBef>
              <a:spcAft>
                <a:spcPts val="0"/>
              </a:spcAft>
              <a:buClr>
                <a:srgbClr val="A5A5A5"/>
              </a:buClr>
              <a:buSzPts val="1800"/>
              <a:buFont typeface="Arial"/>
              <a:buNone/>
            </a:pPr>
            <a:endParaRPr sz="1800" b="0" i="1" u="none" strike="noStrike" cap="none">
              <a:solidFill>
                <a:srgbClr val="25496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solidFill>
                  <a:srgbClr val="25496F"/>
                </a:solidFill>
              </a:rPr>
              <a:t>6</a:t>
            </a:fld>
            <a:endParaRPr>
              <a:solidFill>
                <a:srgbClr val="25496F"/>
              </a:solidFill>
            </a:endParaRPr>
          </a:p>
        </p:txBody>
      </p:sp>
      <p:pic>
        <p:nvPicPr>
          <p:cNvPr id="306" name="Google Shape;306;p58"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07" name="Google Shape;307;p58"/>
          <p:cNvSpPr txBox="1">
            <a:spLocks noGrp="1"/>
          </p:cNvSpPr>
          <p:nvPr>
            <p:ph type="title"/>
          </p:nvPr>
        </p:nvSpPr>
        <p:spPr>
          <a:xfrm>
            <a:off x="685494" y="780075"/>
            <a:ext cx="8224800" cy="746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Distinction Between Tiers</a:t>
            </a:r>
            <a:endParaRPr/>
          </a:p>
        </p:txBody>
      </p:sp>
      <p:pic>
        <p:nvPicPr>
          <p:cNvPr id="308" name="Google Shape;308;p58"/>
          <p:cNvPicPr preferRelativeResize="0"/>
          <p:nvPr/>
        </p:nvPicPr>
        <p:blipFill rotWithShape="1">
          <a:blip r:embed="rId4">
            <a:alphaModFix/>
          </a:blip>
          <a:srcRect t="53942"/>
          <a:stretch/>
        </p:blipFill>
        <p:spPr>
          <a:xfrm>
            <a:off x="685500" y="1981325"/>
            <a:ext cx="7773000" cy="4311001"/>
          </a:xfrm>
          <a:prstGeom prst="rect">
            <a:avLst/>
          </a:prstGeom>
          <a:noFill/>
          <a:ln>
            <a:noFill/>
          </a:ln>
        </p:spPr>
      </p:pic>
      <p:pic>
        <p:nvPicPr>
          <p:cNvPr id="309" name="Google Shape;309;p58"/>
          <p:cNvPicPr preferRelativeResize="0"/>
          <p:nvPr/>
        </p:nvPicPr>
        <p:blipFill rotWithShape="1">
          <a:blip r:embed="rId4">
            <a:alphaModFix/>
          </a:blip>
          <a:srcRect b="95064"/>
          <a:stretch/>
        </p:blipFill>
        <p:spPr>
          <a:xfrm>
            <a:off x="685500" y="1595676"/>
            <a:ext cx="7773000" cy="461851"/>
          </a:xfrm>
          <a:prstGeom prst="rect">
            <a:avLst/>
          </a:prstGeom>
          <a:noFill/>
          <a:ln>
            <a:noFill/>
          </a:ln>
        </p:spPr>
      </p:pic>
      <p:sp>
        <p:nvSpPr>
          <p:cNvPr id="310" name="Google Shape;310;p58"/>
          <p:cNvSpPr/>
          <p:nvPr/>
        </p:nvSpPr>
        <p:spPr>
          <a:xfrm>
            <a:off x="4091650" y="1595675"/>
            <a:ext cx="2212800" cy="4696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pic>
        <p:nvPicPr>
          <p:cNvPr id="317" name="Google Shape;317;p59"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18" name="Google Shape;318;p5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AutoNum type="arabicPeriod"/>
            </a:pPr>
            <a:r>
              <a:rPr lang="en-US"/>
              <a:t>Uses evidence-based interventions that support academic and behavior needs</a:t>
            </a:r>
            <a:endParaRPr/>
          </a:p>
          <a:p>
            <a:pPr marL="457200" lvl="0" indent="-381000" algn="l" rtl="0">
              <a:lnSpc>
                <a:spcPct val="100000"/>
              </a:lnSpc>
              <a:spcBef>
                <a:spcPts val="1000"/>
              </a:spcBef>
              <a:spcAft>
                <a:spcPts val="0"/>
              </a:spcAft>
              <a:buSzPts val="2400"/>
              <a:buAutoNum type="arabicPeriod"/>
            </a:pPr>
            <a:r>
              <a:rPr lang="en-US"/>
              <a:t>Complements core academic and behavior instruction/program</a:t>
            </a:r>
            <a:endParaRPr/>
          </a:p>
        </p:txBody>
      </p:sp>
      <p:sp>
        <p:nvSpPr>
          <p:cNvPr id="319" name="Google Shape;319;p5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Four Critical Features of Tier 2</a:t>
            </a:r>
            <a:endParaRPr/>
          </a:p>
        </p:txBody>
      </p:sp>
      <p:pic>
        <p:nvPicPr>
          <p:cNvPr id="320" name="Google Shape;320;p59"/>
          <p:cNvPicPr preferRelativeResize="0"/>
          <p:nvPr/>
        </p:nvPicPr>
        <p:blipFill rotWithShape="1">
          <a:blip r:embed="rId4">
            <a:alphaModFix/>
          </a:blip>
          <a:srcRect t="17543" b="15700"/>
          <a:stretch/>
        </p:blipFill>
        <p:spPr>
          <a:xfrm>
            <a:off x="4888900" y="3502700"/>
            <a:ext cx="3451723" cy="2304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pic>
        <p:nvPicPr>
          <p:cNvPr id="327" name="Google Shape;327;p60"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28" name="Google Shape;328;p60"/>
          <p:cNvSpPr txBox="1">
            <a:spLocks noGrp="1"/>
          </p:cNvSpPr>
          <p:nvPr>
            <p:ph type="body" idx="1"/>
          </p:nvPr>
        </p:nvSpPr>
        <p:spPr>
          <a:xfrm>
            <a:off x="687525" y="2055824"/>
            <a:ext cx="8224800" cy="34101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AutoNum type="arabicPeriod" startAt="3"/>
            </a:pPr>
            <a:r>
              <a:rPr lang="en-US"/>
              <a:t>Uses standardized interventions with appropriate dosage and grouping size delivered by trained personnel with fidelity </a:t>
            </a:r>
            <a:endParaRPr sz="2200"/>
          </a:p>
          <a:p>
            <a:pPr marL="1371600" lvl="2" indent="-355600" algn="l" rtl="0">
              <a:lnSpc>
                <a:spcPct val="100000"/>
              </a:lnSpc>
              <a:spcBef>
                <a:spcPts val="0"/>
              </a:spcBef>
              <a:spcAft>
                <a:spcPts val="0"/>
              </a:spcAft>
              <a:buSzPts val="2000"/>
              <a:buFont typeface="Noto Sans Symbols"/>
              <a:buChar char="■"/>
            </a:pPr>
            <a:r>
              <a:rPr lang="en-US" sz="2000"/>
              <a:t>Uses research-based instructional programs</a:t>
            </a:r>
            <a:endParaRPr sz="2000"/>
          </a:p>
          <a:p>
            <a:pPr marL="1371600" lvl="2" indent="-355600" algn="l" rtl="0">
              <a:lnSpc>
                <a:spcPct val="100000"/>
              </a:lnSpc>
              <a:spcBef>
                <a:spcPts val="0"/>
              </a:spcBef>
              <a:spcAft>
                <a:spcPts val="0"/>
              </a:spcAft>
              <a:buSzPts val="2000"/>
              <a:buFont typeface="Noto Sans Symbols"/>
              <a:buChar char="■"/>
            </a:pPr>
            <a:r>
              <a:rPr lang="en-US" sz="2000"/>
              <a:t>Provided in a specific manner to students</a:t>
            </a:r>
            <a:endParaRPr sz="2000"/>
          </a:p>
          <a:p>
            <a:pPr marL="1371600" lvl="2" indent="-355600" algn="l" rtl="0">
              <a:lnSpc>
                <a:spcPct val="100000"/>
              </a:lnSpc>
              <a:spcBef>
                <a:spcPts val="0"/>
              </a:spcBef>
              <a:spcAft>
                <a:spcPts val="0"/>
              </a:spcAft>
              <a:buSzPts val="2000"/>
              <a:buFont typeface="Noto Sans Symbols"/>
              <a:buChar char="■"/>
            </a:pPr>
            <a:r>
              <a:rPr lang="en-US" sz="2000"/>
              <a:t>Typically uses a step-by-step sequence</a:t>
            </a:r>
            <a:endParaRPr sz="2000"/>
          </a:p>
          <a:p>
            <a:pPr marL="457200" lvl="0" indent="-381000" algn="l" rtl="0">
              <a:lnSpc>
                <a:spcPct val="100000"/>
              </a:lnSpc>
              <a:spcBef>
                <a:spcPts val="1000"/>
              </a:spcBef>
              <a:spcAft>
                <a:spcPts val="0"/>
              </a:spcAft>
              <a:buSzPts val="2400"/>
              <a:buAutoNum type="arabicPeriod" startAt="3"/>
            </a:pPr>
            <a:r>
              <a:rPr lang="en-US"/>
              <a:t>Scheduled in addition to Tier 1</a:t>
            </a:r>
            <a:endParaRPr/>
          </a:p>
        </p:txBody>
      </p:sp>
      <p:sp>
        <p:nvSpPr>
          <p:cNvPr id="329" name="Google Shape;329;p60"/>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Four Critical Features of Tier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pic>
        <p:nvPicPr>
          <p:cNvPr id="336" name="Google Shape;336;p61" descr="RTI Arkansas Logo.png"/>
          <p:cNvPicPr preferRelativeResize="0"/>
          <p:nvPr/>
        </p:nvPicPr>
        <p:blipFill rotWithShape="1">
          <a:blip r:embed="rId3">
            <a:alphaModFix/>
          </a:blip>
          <a:srcRect/>
          <a:stretch/>
        </p:blipFill>
        <p:spPr>
          <a:xfrm>
            <a:off x="6887173" y="336608"/>
            <a:ext cx="2025052" cy="373943"/>
          </a:xfrm>
          <a:prstGeom prst="rect">
            <a:avLst/>
          </a:prstGeom>
          <a:noFill/>
          <a:ln>
            <a:noFill/>
          </a:ln>
        </p:spPr>
      </p:pic>
      <p:sp>
        <p:nvSpPr>
          <p:cNvPr id="337" name="Google Shape;337;p61"/>
          <p:cNvSpPr txBox="1">
            <a:spLocks noGrp="1"/>
          </p:cNvSpPr>
          <p:nvPr>
            <p:ph type="title"/>
          </p:nvPr>
        </p:nvSpPr>
        <p:spPr>
          <a:xfrm>
            <a:off x="687513" y="343277"/>
            <a:ext cx="8224800" cy="15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Self-Evaluation of Tier 2 System</a:t>
            </a:r>
            <a:endParaRPr/>
          </a:p>
        </p:txBody>
      </p:sp>
      <p:pic>
        <p:nvPicPr>
          <p:cNvPr id="338" name="Google Shape;338;p61"/>
          <p:cNvPicPr preferRelativeResize="0"/>
          <p:nvPr/>
        </p:nvPicPr>
        <p:blipFill rotWithShape="1">
          <a:blip r:embed="rId4">
            <a:alphaModFix/>
          </a:blip>
          <a:srcRect/>
          <a:stretch/>
        </p:blipFill>
        <p:spPr>
          <a:xfrm>
            <a:off x="943725" y="1952375"/>
            <a:ext cx="7256549" cy="3940699"/>
          </a:xfrm>
          <a:prstGeom prst="rect">
            <a:avLst/>
          </a:prstGeom>
          <a:noFill/>
          <a:ln w="9525" cap="flat" cmpd="sng">
            <a:solidFill>
              <a:srgbClr val="000000"/>
            </a:solidFill>
            <a:prstDash val="solid"/>
            <a:round/>
            <a:headEnd type="none" w="sm" len="sm"/>
            <a:tailEnd type="none" w="sm" len="sm"/>
          </a:ln>
        </p:spPr>
      </p:pic>
      <p:sp>
        <p:nvSpPr>
          <p:cNvPr id="339" name="Google Shape;339;p61"/>
          <p:cNvSpPr/>
          <p:nvPr/>
        </p:nvSpPr>
        <p:spPr>
          <a:xfrm>
            <a:off x="5444167" y="6104614"/>
            <a:ext cx="1417200" cy="491400"/>
          </a:xfrm>
          <a:prstGeom prst="ellipse">
            <a:avLst/>
          </a:prstGeom>
          <a:solidFill>
            <a:srgbClr val="BFBFBF"/>
          </a:solidFill>
          <a:ln>
            <a:noFill/>
          </a:ln>
          <a:effectLst>
            <a:outerShdw blurRad="44450" dist="27940" dir="5400000" algn="ctr">
              <a:srgbClr val="000000">
                <a:alpha val="290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Workbook </a:t>
            </a:r>
            <a:endParaRPr sz="1300" b="1" i="0" u="none" strike="noStrike" cap="none">
              <a:solidFill>
                <a:srgbClr val="000000"/>
              </a:solidFill>
              <a:latin typeface="Arial"/>
              <a:ea typeface="Arial"/>
              <a:cs typeface="Arial"/>
              <a:sym typeface="Arial"/>
            </a:endParaRPr>
          </a:p>
        </p:txBody>
      </p:sp>
      <p:sp>
        <p:nvSpPr>
          <p:cNvPr id="340" name="Google Shape;340;p61"/>
          <p:cNvSpPr/>
          <p:nvPr/>
        </p:nvSpPr>
        <p:spPr>
          <a:xfrm>
            <a:off x="6939451" y="5907823"/>
            <a:ext cx="1588032" cy="908604"/>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41" name="Google Shape;341;p61"/>
          <p:cNvSpPr txBox="1"/>
          <p:nvPr/>
        </p:nvSpPr>
        <p:spPr>
          <a:xfrm>
            <a:off x="7355244" y="6208215"/>
            <a:ext cx="90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6483</Words>
  <Application>Microsoft Macintosh PowerPoint</Application>
  <PresentationFormat>On-screen Show (4:3)</PresentationFormat>
  <Paragraphs>606</Paragraphs>
  <Slides>53</Slides>
  <Notes>53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53</vt:i4>
      </vt:variant>
    </vt:vector>
  </HeadingPairs>
  <TitlesOfParts>
    <vt:vector size="65" baseType="lpstr">
      <vt:lpstr>Arial Narrow</vt:lpstr>
      <vt:lpstr>Noto Sans Symbols</vt:lpstr>
      <vt:lpstr>Calibri</vt:lpstr>
      <vt:lpstr>Franklin Gothic</vt:lpstr>
      <vt:lpstr>Arial</vt:lpstr>
      <vt:lpstr>Courier New</vt:lpstr>
      <vt:lpstr>Source Sans Pro</vt:lpstr>
      <vt:lpstr>Libre Franklin</vt:lpstr>
      <vt:lpstr>Basic</vt:lpstr>
      <vt:lpstr>5_Basic</vt:lpstr>
      <vt:lpstr>Divider Master</vt:lpstr>
      <vt:lpstr>Basic</vt:lpstr>
      <vt:lpstr>PowerPoint Presentation</vt:lpstr>
      <vt:lpstr>Module 9 Objectives</vt:lpstr>
      <vt:lpstr>Multi Tiered System  of Support: Tier 2</vt:lpstr>
      <vt:lpstr>Tier II Supplemental Intervention</vt:lpstr>
      <vt:lpstr>Distinction Between Tiers</vt:lpstr>
      <vt:lpstr>Distinction Between Tiers</vt:lpstr>
      <vt:lpstr>Four Critical Features of Tier 2</vt:lpstr>
      <vt:lpstr>Four Critical Features of Tier 2</vt:lpstr>
      <vt:lpstr>Self-Evaluation of Tier 2 System</vt:lpstr>
      <vt:lpstr>Elements of Tier 2  Intervention</vt:lpstr>
      <vt:lpstr>Varying Evidence Standards</vt:lpstr>
      <vt:lpstr>Interventions Within an  RTI Framework</vt:lpstr>
      <vt:lpstr>Identifying Tier 2  Intervention Programs</vt:lpstr>
      <vt:lpstr>Intervention Menus Answer  the Following Questions</vt:lpstr>
      <vt:lpstr>Intervention Program Menu</vt:lpstr>
      <vt:lpstr>Using the Tools Charts </vt:lpstr>
      <vt:lpstr> Examining the Published  Evidence Base</vt:lpstr>
      <vt:lpstr>Resources for Evaluating  Evidence Base-Tier 2 Interventions</vt:lpstr>
      <vt:lpstr>What if Evidence-Based  Programs Are Not Available? </vt:lpstr>
      <vt:lpstr>Reflection</vt:lpstr>
      <vt:lpstr>In Summary</vt:lpstr>
      <vt:lpstr>Elements of Tier 2  Intervention</vt:lpstr>
      <vt:lpstr>Fidelity &amp; Your RTI Framework</vt:lpstr>
      <vt:lpstr>What is Fidelity of Implementation?</vt:lpstr>
      <vt:lpstr>Why is Fidelity Important?</vt:lpstr>
      <vt:lpstr>Five Elements of Fidelity</vt:lpstr>
      <vt:lpstr>Intensified High-Quality  Instructional Practices</vt:lpstr>
      <vt:lpstr>High-Leverage Practices  (HLPs) in Tier 2</vt:lpstr>
      <vt:lpstr>Monitoring Tier 2 Fidelity of Implementation </vt:lpstr>
      <vt:lpstr>Tools to Assess Fidelity </vt:lpstr>
      <vt:lpstr>Monitoring Implementation Fidelity Checklist Resource</vt:lpstr>
      <vt:lpstr>Tier 2 Fidelity of  Implementation: Reflection</vt:lpstr>
      <vt:lpstr>Tier 2 Data-Based  Decision Making</vt:lpstr>
      <vt:lpstr>Who Needs Tier 2? </vt:lpstr>
      <vt:lpstr>Review</vt:lpstr>
      <vt:lpstr>Pathways to Tier 2 </vt:lpstr>
      <vt:lpstr>Tier 2: Applying the  Four-Step Problem-Solving Method </vt:lpstr>
      <vt:lpstr>Tier 2 Problem Solving  Process: Student Academic Example </vt:lpstr>
      <vt:lpstr>  Step 3: What Should be Done? </vt:lpstr>
      <vt:lpstr>Step 4: Did It Work? Program Monitoring</vt:lpstr>
      <vt:lpstr>Step 4: Tier 2 Decision  Making Considerations</vt:lpstr>
      <vt:lpstr>Step 3: Since It Didn’t Work as Expected, What Should Be Done?</vt:lpstr>
      <vt:lpstr>Step 4: Did the Change to  Tier 2 Work? Progress Monitoring</vt:lpstr>
      <vt:lpstr>Student Response to Tier 2 Intervention</vt:lpstr>
      <vt:lpstr>Tier 2 Progress Monitoring</vt:lpstr>
      <vt:lpstr>Progress Monitoring  Answers the Questions</vt:lpstr>
      <vt:lpstr>Progress Monitoring Tools in Tier 2</vt:lpstr>
      <vt:lpstr>Progress Monitoring:  Using Trend Line Analysis </vt:lpstr>
      <vt:lpstr>What if Students Aren’t  Responding to Tier 2 Interventions?</vt:lpstr>
      <vt:lpstr>Let’s Recap</vt:lpstr>
      <vt:lpstr>Determining Next Steps</vt:lpstr>
      <vt:lpstr>References </vt:lpstr>
      <vt:lpstr>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2020-10-21T13:09:28Z</dcterms:modified>
</cp:coreProperties>
</file>