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93" r:id="rId2"/>
    <p:sldMasterId id="2147483694" r:id="rId3"/>
  </p:sldMasterIdLst>
  <p:notesMasterIdLst>
    <p:notesMasterId r:id="rId6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Lst>
  <p:sldSz cx="9144000" cy="6858000" type="screen4x3"/>
  <p:notesSz cx="6985000" cy="9283700"/>
  <p:embeddedFontLst>
    <p:embeddedFont>
      <p:font typeface="Arial Narrow" panose="020B0604020202020204" pitchFamily="34" charset="0"/>
      <p:regular r:id="rId66"/>
      <p:bold r:id="rId67"/>
      <p:italic r:id="rId68"/>
      <p:boldItalic r:id="rId69"/>
    </p:embeddedFont>
    <p:embeddedFont>
      <p:font typeface="Franklin Gothic" panose="020B0603020102020204" pitchFamily="34" charset="0"/>
      <p:bold r:id="rId70"/>
    </p:embeddedFont>
    <p:embeddedFont>
      <p:font typeface="Montserrat"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D10548-0C1E-4F11-86DA-2E5BD755DB8A}">
  <a:tblStyle styleId="{60D10548-0C1E-4F11-86DA-2E5BD755DB8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FD2002C9-B436-4F34-AE32-3286B883FC8D}"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9"/>
  </p:normalViewPr>
  <p:slideViewPr>
    <p:cSldViewPr snapToGrid="0">
      <p:cViewPr varScale="1">
        <p:scale>
          <a:sx n="108" d="100"/>
          <a:sy n="108" d="100"/>
        </p:scale>
        <p:origin x="1760" y="184"/>
      </p:cViewPr>
      <p:guideLst>
        <p:guide orient="horz"/>
        <p:guide/>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1.fntdata"/><Relationship Id="rId74"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4.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 y="0"/>
            <a:ext cx="3027466" cy="464503"/>
          </a:xfrm>
          <a:prstGeom prst="rect">
            <a:avLst/>
          </a:prstGeom>
          <a:noFill/>
          <a:ln>
            <a:noFill/>
          </a:ln>
        </p:spPr>
        <p:txBody>
          <a:bodyPr spcFirstLastPara="1" wrap="square" lIns="93100" tIns="46550" rIns="9310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57536" y="0"/>
            <a:ext cx="3027466" cy="464503"/>
          </a:xfrm>
          <a:prstGeom prst="rect">
            <a:avLst/>
          </a:prstGeom>
          <a:noFill/>
          <a:ln>
            <a:noFill/>
          </a:ln>
        </p:spPr>
        <p:txBody>
          <a:bodyPr spcFirstLastPara="1" wrap="square" lIns="93100" tIns="46550" rIns="9310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 y="8819202"/>
            <a:ext cx="3027466" cy="464502"/>
          </a:xfrm>
          <a:prstGeom prst="rect">
            <a:avLst/>
          </a:prstGeom>
          <a:noFill/>
          <a:ln>
            <a:noFill/>
          </a:ln>
        </p:spPr>
        <p:txBody>
          <a:bodyPr spcFirstLastPara="1" wrap="square" lIns="93100" tIns="46550" rIns="9310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Franklin Gothic"/>
                <a:ea typeface="Franklin Gothic"/>
                <a:cs typeface="Franklin Gothic"/>
                <a:sym typeface="Franklin Gothic"/>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Franklin Gothic"/>
                <a:ea typeface="Franklin Gothic"/>
                <a:cs typeface="Franklin Gothic"/>
                <a:sym typeface="Franklin Gothic"/>
              </a:rPr>
              <a:t>‹#›</a:t>
            </a:fld>
            <a:endParaRPr sz="1200" b="0" i="0" u="none" strike="noStrike" cap="none">
              <a:solidFill>
                <a:schemeClr val="dk1"/>
              </a:solidFill>
              <a:latin typeface="Franklin Gothic"/>
              <a:ea typeface="Franklin Gothic"/>
              <a:cs typeface="Franklin Gothic"/>
              <a:sym typeface="Franklin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wwlibrary.wested.org/resources/79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lhsformativeassessment.blogspot.com/2013/01/look-at-cartoon-linked-here-and-explain.html?_sm_au_=iVVnnkqmMPbS6KV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6" name="Google Shape;226;p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sz="1100" i="1">
              <a:latin typeface="Calibri"/>
              <a:ea typeface="Calibri"/>
              <a:cs typeface="Calibri"/>
              <a:sym typeface="Calibri"/>
            </a:endParaRPr>
          </a:p>
        </p:txBody>
      </p:sp>
      <p:sp>
        <p:nvSpPr>
          <p:cNvPr id="227" name="Google Shape;227;p1: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9" name="Google Shape;319;p1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solidFill>
                  <a:srgbClr val="000000"/>
                </a:solidFill>
              </a:rPr>
              <a:t>Trainer Notes: </a:t>
            </a:r>
            <a:r>
              <a:rPr lang="en-US" b="0" i="1">
                <a:solidFill>
                  <a:srgbClr val="000000"/>
                </a:solidFill>
              </a:rPr>
              <a:t>Review the slide. Ask participants the following questions and discuss.</a:t>
            </a:r>
            <a:endParaRPr i="1">
              <a:solidFill>
                <a:srgbClr val="000000"/>
              </a:solidFill>
            </a:endParaRPr>
          </a:p>
          <a:p>
            <a:pPr marL="457200" lvl="0" indent="-304800" algn="l" rtl="0">
              <a:lnSpc>
                <a:spcPct val="100000"/>
              </a:lnSpc>
              <a:spcBef>
                <a:spcPts val="0"/>
              </a:spcBef>
              <a:spcAft>
                <a:spcPts val="0"/>
              </a:spcAft>
              <a:buSzPts val="1200"/>
              <a:buChar char="●"/>
            </a:pPr>
            <a:r>
              <a:rPr lang="en-US" i="1">
                <a:solidFill>
                  <a:srgbClr val="000000"/>
                </a:solidFill>
              </a:rPr>
              <a:t>What happens if the answer is no?  </a:t>
            </a:r>
            <a:endParaRPr i="1">
              <a:solidFill>
                <a:srgbClr val="000000"/>
              </a:solidFill>
            </a:endParaRPr>
          </a:p>
          <a:p>
            <a:pPr marL="457200" lvl="0" indent="-304800" algn="l" rtl="0">
              <a:lnSpc>
                <a:spcPct val="100000"/>
              </a:lnSpc>
              <a:spcBef>
                <a:spcPts val="0"/>
              </a:spcBef>
              <a:spcAft>
                <a:spcPts val="0"/>
              </a:spcAft>
              <a:buSzPts val="1200"/>
              <a:buChar char="●"/>
            </a:pPr>
            <a:r>
              <a:rPr lang="en-US" i="1">
                <a:solidFill>
                  <a:srgbClr val="000000"/>
                </a:solidFill>
              </a:rPr>
              <a:t>What variables at the district, school, grade, or class level could be negatively affecting student learning? </a:t>
            </a:r>
            <a:endParaRPr i="1">
              <a:solidFill>
                <a:srgbClr val="000000"/>
              </a:solidFill>
            </a:endParaRPr>
          </a:p>
          <a:p>
            <a:pPr marL="0" lvl="0" indent="0" algn="l" rtl="0">
              <a:lnSpc>
                <a:spcPct val="100000"/>
              </a:lnSpc>
              <a:spcBef>
                <a:spcPts val="0"/>
              </a:spcBef>
              <a:spcAft>
                <a:spcPts val="0"/>
              </a:spcAft>
              <a:buSzPts val="1400"/>
              <a:buNone/>
            </a:pPr>
            <a:endParaRPr i="1">
              <a:solidFill>
                <a:srgbClr val="000000"/>
              </a:solidFill>
            </a:endParaRPr>
          </a:p>
        </p:txBody>
      </p:sp>
      <p:sp>
        <p:nvSpPr>
          <p:cNvPr id="320" name="Google Shape;320;p1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742931b89_0_13: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3" name="Google Shape;333;g8742931b89_0_13: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solidFill>
                  <a:srgbClr val="000000"/>
                </a:solidFill>
              </a:rPr>
              <a:t>There are many variables that can impact individual student learning.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i="1">
                <a:solidFill>
                  <a:srgbClr val="000000"/>
                </a:solidFill>
              </a:rPr>
              <a:t>Review the slide. Make a connection to any similar variables referred to in the previous discussion. </a:t>
            </a:r>
            <a:endParaRPr i="1">
              <a:solidFill>
                <a:srgbClr val="000000"/>
              </a:solidFill>
            </a:endParaRPr>
          </a:p>
        </p:txBody>
      </p:sp>
      <p:sp>
        <p:nvSpPr>
          <p:cNvPr id="334" name="Google Shape;334;g8742931b89_0_13: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6" name="Google Shape;356;p1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0">
                <a:solidFill>
                  <a:srgbClr val="000000"/>
                </a:solidFill>
              </a:rPr>
              <a:t>DBDM using Tier I data can assist as teams </a:t>
            </a:r>
            <a:r>
              <a:rPr lang="en-US">
                <a:solidFill>
                  <a:srgbClr val="000000"/>
                </a:solidFill>
              </a:rPr>
              <a:t>…..</a:t>
            </a:r>
            <a:endParaRPr>
              <a:solidFill>
                <a:srgbClr val="000000"/>
              </a:solidFill>
            </a:endParaRPr>
          </a:p>
          <a:p>
            <a:pPr marL="0" lvl="0" indent="0" algn="l" rtl="0">
              <a:lnSpc>
                <a:spcPct val="100000"/>
              </a:lnSpc>
              <a:spcBef>
                <a:spcPts val="0"/>
              </a:spcBef>
              <a:spcAft>
                <a:spcPts val="0"/>
              </a:spcAft>
              <a:buSzPts val="1400"/>
              <a:buNone/>
            </a:pPr>
            <a:endParaRPr b="0" i="1">
              <a:solidFill>
                <a:srgbClr val="000000"/>
              </a:solidFill>
            </a:endParaRPr>
          </a:p>
          <a:p>
            <a:pPr marL="0" lvl="0" indent="0" algn="l" rtl="0">
              <a:lnSpc>
                <a:spcPct val="100000"/>
              </a:lnSpc>
              <a:spcBef>
                <a:spcPts val="0"/>
              </a:spcBef>
              <a:spcAft>
                <a:spcPts val="0"/>
              </a:spcAft>
              <a:buSzPts val="1400"/>
              <a:buNone/>
            </a:pPr>
            <a:r>
              <a:rPr lang="en-US" b="0" i="1">
                <a:solidFill>
                  <a:srgbClr val="000000"/>
                </a:solidFill>
              </a:rPr>
              <a:t>Read the slide.</a:t>
            </a:r>
            <a:endParaRPr>
              <a:solidFill>
                <a:srgbClr val="000000"/>
              </a:solidFill>
            </a:endParaRPr>
          </a:p>
        </p:txBody>
      </p:sp>
      <p:sp>
        <p:nvSpPr>
          <p:cNvPr id="357" name="Google Shape;357;p16: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8595a624a2_0_0: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8595a624a2_0_0:notes"/>
          <p:cNvSpPr txBox="1">
            <a:spLocks noGrp="1"/>
          </p:cNvSpPr>
          <p:nvPr>
            <p:ph type="body" idx="1"/>
          </p:nvPr>
        </p:nvSpPr>
        <p:spPr>
          <a:xfrm>
            <a:off x="931651" y="4410394"/>
            <a:ext cx="5121600" cy="41772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None/>
            </a:pPr>
            <a:r>
              <a:rPr lang="en-US" i="1">
                <a:solidFill>
                  <a:srgbClr val="000000"/>
                </a:solidFill>
              </a:rPr>
              <a:t>Trainer Notes: Have participants watch the video, Data-Driven Instructional Decision Making from Doing What Works. After the video, ask participants to the discuss the video content. </a:t>
            </a:r>
            <a:endParaRPr i="1">
              <a:solidFill>
                <a:srgbClr val="000000"/>
              </a:solidFill>
            </a:endParaRPr>
          </a:p>
          <a:p>
            <a:pPr marL="0" lvl="0" indent="0" algn="l" rtl="0">
              <a:spcBef>
                <a:spcPts val="360"/>
              </a:spcBef>
              <a:spcAft>
                <a:spcPts val="0"/>
              </a:spcAft>
              <a:buNone/>
            </a:pPr>
            <a:endParaRPr i="1"/>
          </a:p>
          <a:p>
            <a:pPr marL="0" lvl="0" indent="0" algn="l" rtl="0">
              <a:lnSpc>
                <a:spcPct val="115000"/>
              </a:lnSpc>
              <a:spcBef>
                <a:spcPts val="0"/>
              </a:spcBef>
              <a:spcAft>
                <a:spcPts val="0"/>
              </a:spcAft>
              <a:buNone/>
            </a:pPr>
            <a:r>
              <a:rPr lang="en-US" i="1" u="sng">
                <a:solidFill>
                  <a:schemeClr val="hlink"/>
                </a:solidFill>
                <a:latin typeface="Arial"/>
                <a:ea typeface="Arial"/>
                <a:cs typeface="Arial"/>
                <a:sym typeface="Arial"/>
                <a:hlinkClick r:id="rId3"/>
              </a:rPr>
              <a:t>https://dwwlibrary.wested.org/resources/795</a:t>
            </a:r>
            <a:endParaRPr i="1">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i="1">
                <a:latin typeface="Arial"/>
                <a:ea typeface="Arial"/>
                <a:cs typeface="Arial"/>
                <a:sym typeface="Arial"/>
              </a:rPr>
              <a:t> </a:t>
            </a:r>
            <a:endParaRPr i="1">
              <a:latin typeface="Arial"/>
              <a:ea typeface="Arial"/>
              <a:cs typeface="Arial"/>
              <a:sym typeface="Arial"/>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366" name="Google Shape;366;g8595a624a2_0_0:notes"/>
          <p:cNvSpPr txBox="1">
            <a:spLocks noGrp="1"/>
          </p:cNvSpPr>
          <p:nvPr>
            <p:ph type="sldNum" idx="12"/>
          </p:nvPr>
        </p:nvSpPr>
        <p:spPr>
          <a:xfrm>
            <a:off x="3957536" y="8819202"/>
            <a:ext cx="30276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7d23483962_1_132: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4" name="Google Shape;374;g7d23483962_1_132: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i="1">
                <a:solidFill>
                  <a:srgbClr val="000000"/>
                </a:solidFill>
              </a:rPr>
              <a:t>Trainer Notes: This section is important because many educators try to use summative or diagnostic assessments as screening assessments, or use several assessments, some of which are redundant. Screening assessments are typically formative assessments. The following are main points to focus on during this segment of the presentation.</a:t>
            </a:r>
            <a:endParaRPr>
              <a:solidFill>
                <a:srgbClr val="000000"/>
              </a:solidFill>
            </a:endParaRPr>
          </a:p>
          <a:p>
            <a:pPr marL="0" lvl="0" indent="0" algn="l" rtl="0">
              <a:lnSpc>
                <a:spcPct val="100000"/>
              </a:lnSpc>
              <a:spcBef>
                <a:spcPts val="0"/>
              </a:spcBef>
              <a:spcAft>
                <a:spcPts val="0"/>
              </a:spcAft>
              <a:buClr>
                <a:schemeClr val="dk1"/>
              </a:buClr>
              <a:buSzPts val="1400"/>
              <a:buFont typeface="Arial"/>
              <a:buNone/>
            </a:pPr>
            <a:r>
              <a:rPr lang="en-US" i="1">
                <a:solidFill>
                  <a:srgbClr val="000000"/>
                </a:solidFill>
              </a:rPr>
              <a:t>Main Points:</a:t>
            </a:r>
            <a:endParaRPr>
              <a:solidFill>
                <a:srgbClr val="000000"/>
              </a:solidFill>
            </a:endParaRPr>
          </a:p>
          <a:p>
            <a:pPr marL="457200" lvl="0" indent="-304800" algn="l" rtl="0">
              <a:lnSpc>
                <a:spcPct val="100000"/>
              </a:lnSpc>
              <a:spcBef>
                <a:spcPts val="0"/>
              </a:spcBef>
              <a:spcAft>
                <a:spcPts val="0"/>
              </a:spcAft>
              <a:buSzPts val="1200"/>
              <a:buFont typeface="Franklin Gothic"/>
              <a:buChar char="●"/>
            </a:pPr>
            <a:r>
              <a:rPr lang="en-US" i="1">
                <a:solidFill>
                  <a:srgbClr val="000000"/>
                </a:solidFill>
              </a:rPr>
              <a:t>There is no perfect test, but it is important to find the right type of test to fit the identified purpose, and to use the test as intended.</a:t>
            </a:r>
            <a:endParaRPr>
              <a:solidFill>
                <a:srgbClr val="000000"/>
              </a:solidFill>
            </a:endParaRPr>
          </a:p>
          <a:p>
            <a:pPr marL="457200" lvl="0" indent="-304800" algn="l" rtl="0">
              <a:lnSpc>
                <a:spcPct val="100000"/>
              </a:lnSpc>
              <a:spcBef>
                <a:spcPts val="0"/>
              </a:spcBef>
              <a:spcAft>
                <a:spcPts val="0"/>
              </a:spcAft>
              <a:buSzPts val="1200"/>
              <a:buFont typeface="Franklin Gothic"/>
              <a:buChar char="●"/>
            </a:pPr>
            <a:r>
              <a:rPr lang="en-US" i="1">
                <a:solidFill>
                  <a:srgbClr val="000000"/>
                </a:solidFill>
              </a:rPr>
              <a:t>Summative assessments are given after learning, diagnostics are given before learning, and formative assessments are given during learning.</a:t>
            </a:r>
            <a:endParaRPr>
              <a:solidFill>
                <a:srgbClr val="000000"/>
              </a:solidFill>
            </a:endParaRPr>
          </a:p>
          <a:p>
            <a:pPr marL="457200" lvl="0" indent="-304800" algn="l" rtl="0">
              <a:lnSpc>
                <a:spcPct val="100000"/>
              </a:lnSpc>
              <a:spcBef>
                <a:spcPts val="0"/>
              </a:spcBef>
              <a:spcAft>
                <a:spcPts val="0"/>
              </a:spcAft>
              <a:buSzPts val="1200"/>
              <a:buFont typeface="Franklin Gothic"/>
              <a:buChar char="●"/>
            </a:pPr>
            <a:r>
              <a:rPr lang="en-US" i="1">
                <a:solidFill>
                  <a:srgbClr val="000000"/>
                </a:solidFill>
              </a:rPr>
              <a:t>Screening assessments should be used formatively to evaluate the overall progress. To quickly identify students, screening assessments are more efficient than diagnostic assessments.</a:t>
            </a:r>
            <a:endParaRPr>
              <a:solidFill>
                <a:srgbClr val="000000"/>
              </a:solidFill>
            </a:endParaRPr>
          </a:p>
        </p:txBody>
      </p:sp>
      <p:sp>
        <p:nvSpPr>
          <p:cNvPr id="375" name="Google Shape;375;g7d23483962_1_132: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728ed6313_0_574: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1" name="Google Shape;381;g8728ed6313_0_574: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Read the slide</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Comic by Bud Blake (King Features Syndicate), </a:t>
            </a:r>
            <a:r>
              <a:rPr lang="en-US" u="sng">
                <a:solidFill>
                  <a:schemeClr val="hlink"/>
                </a:solidFill>
                <a:hlinkClick r:id="rId3"/>
              </a:rPr>
              <a:t>http://alhsformativeassessment.blogspot.com/2013/01/look-at-cartoon-linked-here-and-explain.html?_sm_au_=iVVnnkqmMPbS6KVs</a:t>
            </a:r>
            <a:endParaRPr/>
          </a:p>
          <a:p>
            <a:pPr marL="0" lvl="0" indent="0" algn="l" rtl="0">
              <a:lnSpc>
                <a:spcPct val="100000"/>
              </a:lnSpc>
              <a:spcBef>
                <a:spcPts val="0"/>
              </a:spcBef>
              <a:spcAft>
                <a:spcPts val="0"/>
              </a:spcAft>
              <a:buSzPts val="1400"/>
              <a:buNone/>
            </a:pPr>
            <a:endParaRPr/>
          </a:p>
        </p:txBody>
      </p:sp>
      <p:sp>
        <p:nvSpPr>
          <p:cNvPr id="382" name="Google Shape;382;g8728ed6313_0_574: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2" name="Google Shape;402;p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solidFill>
                  <a:srgbClr val="000000"/>
                </a:solidFill>
              </a:rPr>
              <a:t>Trainer Notes: Refer participants to Activity 1: Understanding Different Types of Assessments, in the Participant Workbook. </a:t>
            </a:r>
            <a:r>
              <a:rPr lang="en-US">
                <a:solidFill>
                  <a:srgbClr val="000000"/>
                </a:solidFill>
              </a:rPr>
              <a:t> </a:t>
            </a:r>
            <a:r>
              <a:rPr lang="en-US" i="1">
                <a:solidFill>
                  <a:srgbClr val="000000"/>
                </a:solidFill>
              </a:rPr>
              <a:t>Have participants work with a partner to review the types of assessments listed in the first column. They should complete each column to the best of their ability. Tell participants if they are unsure or do not know, to leave it blank. They will have several opportunities to complete each column during the next section. Provide 3-5 minutes. </a:t>
            </a:r>
            <a:endParaRPr i="1">
              <a:solidFill>
                <a:srgbClr val="000000"/>
              </a:solidFill>
            </a:endParaRPr>
          </a:p>
        </p:txBody>
      </p:sp>
      <p:sp>
        <p:nvSpPr>
          <p:cNvPr id="403" name="Google Shape;403;p6: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2: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4" name="Google Shape;414;p32: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solidFill>
                  <a:srgbClr val="000000"/>
                </a:solidFill>
              </a:rPr>
              <a:t>There are three types of assessments commonly used within an RTI framework: diagnostic, formative, and summative. Diagnostic assessments occur before instruction (for example, for a student found at risk and prior to choosing an intervention) and identify skill strengths and weaknesses. Formative assessments occur during instruction and are assessments </a:t>
            </a:r>
            <a:r>
              <a:rPr lang="en-US" u="sng">
                <a:solidFill>
                  <a:srgbClr val="000000"/>
                </a:solidFill>
              </a:rPr>
              <a:t>for</a:t>
            </a:r>
            <a:r>
              <a:rPr lang="en-US">
                <a:solidFill>
                  <a:srgbClr val="000000"/>
                </a:solidFill>
              </a:rPr>
              <a:t> learning. Summative assessments occur after instruction and are assessments </a:t>
            </a:r>
            <a:r>
              <a:rPr lang="en-US" u="sng">
                <a:solidFill>
                  <a:srgbClr val="000000"/>
                </a:solidFill>
              </a:rPr>
              <a:t>of</a:t>
            </a:r>
            <a:r>
              <a:rPr lang="en-US">
                <a:solidFill>
                  <a:srgbClr val="000000"/>
                </a:solidFill>
              </a:rPr>
              <a:t> learning.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We will now spend some more time on each type of assessment.</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415" name="Google Shape;415;p32: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24" name="Google Shape;424;p3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solidFill>
                  <a:srgbClr val="000000"/>
                </a:solidFill>
              </a:rPr>
              <a:t>Diagnostic assessments are measures of students’ current knowledge and skills and can be used to identify a suitable program of learning. They are administered </a:t>
            </a:r>
            <a:r>
              <a:rPr lang="en-US" u="sng">
                <a:solidFill>
                  <a:srgbClr val="000000"/>
                </a:solidFill>
              </a:rPr>
              <a:t>before</a:t>
            </a:r>
            <a:r>
              <a:rPr lang="en-US">
                <a:solidFill>
                  <a:srgbClr val="000000"/>
                </a:solidFill>
              </a:rPr>
              <a:t> instruction occurs to assist in identifying appropriate instruction and interventions. Because diagnostic assessments provide detailed information about individual students, they are most effective in helping teachers understand the needs of specific students rather than all students and, therefore, are typically administered to only </a:t>
            </a:r>
            <a:r>
              <a:rPr lang="en-US" u="sng">
                <a:solidFill>
                  <a:srgbClr val="000000"/>
                </a:solidFill>
              </a:rPr>
              <a:t>some</a:t>
            </a:r>
            <a:r>
              <a:rPr lang="en-US">
                <a:solidFill>
                  <a:srgbClr val="000000"/>
                </a:solidFill>
              </a:rPr>
              <a:t> students. Diagnostic assessments help teachers determine what to teach, thereby supporting the selection of appropriate interventions. </a:t>
            </a: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 </a:t>
            </a:r>
            <a:endParaRPr>
              <a:solidFill>
                <a:srgbClr val="000000"/>
              </a:solidFill>
            </a:endParaRPr>
          </a:p>
          <a:p>
            <a:pPr marL="0" lvl="0" indent="0" algn="l" rtl="0">
              <a:lnSpc>
                <a:spcPct val="100000"/>
              </a:lnSpc>
              <a:spcBef>
                <a:spcPts val="0"/>
              </a:spcBef>
              <a:spcAft>
                <a:spcPts val="0"/>
              </a:spcAft>
              <a:buSzPts val="1400"/>
              <a:buNone/>
            </a:pPr>
            <a:r>
              <a:rPr lang="en-US" i="1">
                <a:solidFill>
                  <a:srgbClr val="000000"/>
                </a:solidFill>
              </a:rPr>
              <a:t>If you are familiar with the district, you may list the types of diagnostic assessments and ask participants to think about whether they are using the diagnostic tools the way they were intended.</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p:txBody>
      </p:sp>
      <p:sp>
        <p:nvSpPr>
          <p:cNvPr id="425" name="Google Shape;425;p35: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3" name="Google Shape;433;p3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Read the slide.</a:t>
            </a:r>
            <a:endParaRPr i="1"/>
          </a:p>
        </p:txBody>
      </p:sp>
      <p:sp>
        <p:nvSpPr>
          <p:cNvPr id="434" name="Google Shape;434;p36: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4" name="Google Shape;234;p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Read the slide.</a:t>
            </a:r>
            <a:endParaRPr i="1"/>
          </a:p>
        </p:txBody>
      </p:sp>
      <p:sp>
        <p:nvSpPr>
          <p:cNvPr id="235" name="Google Shape;235;p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7: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2" name="Google Shape;442;p37: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Formative assessments are a form of evaluation used to plan instruction in a systematic way. Formative assessments tell us how well students are responding to instruction. With formative assessment, student progress is assessed during instruction to provide continuous feedback to both the student and the teacher concerning learning successes and challenges.  </a:t>
            </a:r>
            <a:endParaRPr/>
          </a:p>
          <a:p>
            <a:pPr marL="0" lvl="0" indent="0" algn="l" rtl="0">
              <a:lnSpc>
                <a:spcPct val="100000"/>
              </a:lnSpc>
              <a:spcBef>
                <a:spcPts val="0"/>
              </a:spcBef>
              <a:spcAft>
                <a:spcPts val="0"/>
              </a:spcAft>
              <a:buSzPts val="1400"/>
              <a:buNone/>
            </a:pPr>
            <a:endParaRPr/>
          </a:p>
        </p:txBody>
      </p:sp>
      <p:sp>
        <p:nvSpPr>
          <p:cNvPr id="443" name="Google Shape;443;p37: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360"/>
              </a:spcBef>
              <a:spcAft>
                <a:spcPts val="0"/>
              </a:spcAft>
              <a:buSzPts val="1400"/>
              <a:buNone/>
            </a:pPr>
            <a:r>
              <a:rPr lang="en-US" i="1"/>
              <a:t>Read the slide.</a:t>
            </a:r>
            <a:endParaRPr i="1"/>
          </a:p>
        </p:txBody>
      </p:sp>
      <p:sp>
        <p:nvSpPr>
          <p:cNvPr id="451" name="Google Shape;451;p38: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4" name="Google Shape;464;p3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The last type of assessment is summative. Summative assessments measure what students learned over a period of time. They are typically administered </a:t>
            </a:r>
            <a:r>
              <a:rPr lang="en-US" u="sng"/>
              <a:t>after</a:t>
            </a:r>
            <a:r>
              <a:rPr lang="en-US"/>
              <a:t> instruction and help to determine </a:t>
            </a:r>
            <a:r>
              <a:rPr lang="en-US" u="sng"/>
              <a:t>what</a:t>
            </a:r>
            <a:r>
              <a:rPr lang="en-US"/>
              <a:t> to teach, but not </a:t>
            </a:r>
            <a:r>
              <a:rPr lang="en-US" u="sng"/>
              <a:t>how</a:t>
            </a:r>
            <a:r>
              <a:rPr lang="en-US"/>
              <a:t> to teach. Summative assessments are typically administered to </a:t>
            </a:r>
            <a:r>
              <a:rPr lang="en-US" u="sng"/>
              <a:t>all</a:t>
            </a:r>
            <a:r>
              <a:rPr lang="en-US"/>
              <a:t> students and are often used for accountability decisions and to determine the mastery of certain skills or standards.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It may not be efficient to only use summative assessments to make instructional decisions. The goal is to </a:t>
            </a:r>
            <a:r>
              <a:rPr lang="en-US" u="sng"/>
              <a:t>prevent</a:t>
            </a:r>
            <a:r>
              <a:rPr lang="en-US"/>
              <a:t> poor learning outcomes, not just identify them at the end of the year.</a:t>
            </a:r>
            <a:endParaRPr/>
          </a:p>
        </p:txBody>
      </p:sp>
      <p:sp>
        <p:nvSpPr>
          <p:cNvPr id="465" name="Google Shape;465;p3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3" name="Google Shape;473;p3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Although summative assessments provide useful information, they: </a:t>
            </a:r>
            <a:endParaRPr/>
          </a:p>
          <a:p>
            <a:pPr marL="457200" lvl="0" indent="-304800" algn="l" rtl="0">
              <a:lnSpc>
                <a:spcPct val="100000"/>
              </a:lnSpc>
              <a:spcBef>
                <a:spcPts val="0"/>
              </a:spcBef>
              <a:spcAft>
                <a:spcPts val="0"/>
              </a:spcAft>
              <a:buSzPts val="1200"/>
              <a:buChar char="●"/>
            </a:pPr>
            <a:r>
              <a:rPr lang="en-US"/>
              <a:t>Usually require time away from instruction</a:t>
            </a:r>
            <a:endParaRPr/>
          </a:p>
          <a:p>
            <a:pPr marL="457200" lvl="0" indent="-304800" algn="l" rtl="0">
              <a:lnSpc>
                <a:spcPct val="100000"/>
              </a:lnSpc>
              <a:spcBef>
                <a:spcPts val="0"/>
              </a:spcBef>
              <a:spcAft>
                <a:spcPts val="0"/>
              </a:spcAft>
              <a:buSzPts val="1200"/>
              <a:buChar char="●"/>
            </a:pPr>
            <a:r>
              <a:rPr lang="en-US"/>
              <a:t>Are not valid for individual decision making</a:t>
            </a:r>
            <a:endParaRPr/>
          </a:p>
          <a:p>
            <a:pPr marL="457200" lvl="0" indent="-304800" algn="l" rtl="0">
              <a:lnSpc>
                <a:spcPct val="100000"/>
              </a:lnSpc>
              <a:spcBef>
                <a:spcPts val="0"/>
              </a:spcBef>
              <a:spcAft>
                <a:spcPts val="0"/>
              </a:spcAft>
              <a:buSzPts val="1200"/>
              <a:buChar char="●"/>
            </a:pPr>
            <a:r>
              <a:rPr lang="en-US"/>
              <a:t>Don’t explain how or why students achieved certain scores</a:t>
            </a:r>
            <a:endParaRPr/>
          </a:p>
        </p:txBody>
      </p:sp>
      <p:sp>
        <p:nvSpPr>
          <p:cNvPr id="474" name="Google Shape;474;p34: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8728ed6313_0_123:notes"/>
          <p:cNvSpPr>
            <a:spLocks noGrp="1" noRot="1" noChangeAspect="1"/>
          </p:cNvSpPr>
          <p:nvPr>
            <p:ph type="sldImg" idx="2"/>
          </p:nvPr>
        </p:nvSpPr>
        <p:spPr>
          <a:xfrm>
            <a:off x="1126979" y="695961"/>
            <a:ext cx="47328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8728ed6313_0_123:notes"/>
          <p:cNvSpPr txBox="1">
            <a:spLocks noGrp="1"/>
          </p:cNvSpPr>
          <p:nvPr>
            <p:ph type="body" idx="1"/>
          </p:nvPr>
        </p:nvSpPr>
        <p:spPr>
          <a:xfrm>
            <a:off x="931651" y="4410395"/>
            <a:ext cx="5121600" cy="4177500"/>
          </a:xfrm>
          <a:prstGeom prst="rect">
            <a:avLst/>
          </a:prstGeom>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400"/>
              <a:buFont typeface="Arial"/>
              <a:buNone/>
            </a:pPr>
            <a:r>
              <a:rPr lang="en-US"/>
              <a:t>Educational researcher Robert Stake used the following analogy to explain the difference between formative and summative assessments.</a:t>
            </a:r>
            <a:endParaRPr/>
          </a:p>
          <a:p>
            <a:pPr marL="0" lvl="0" indent="0" algn="l" rtl="0">
              <a:spcBef>
                <a:spcPts val="0"/>
              </a:spcBef>
              <a:spcAft>
                <a:spcPts val="0"/>
              </a:spcAft>
              <a:buClr>
                <a:schemeClr val="dk1"/>
              </a:buClr>
              <a:buSzPts val="1400"/>
              <a:buFont typeface="Arial"/>
              <a:buNone/>
            </a:pPr>
            <a:r>
              <a:rPr lang="en-US"/>
              <a:t>The following quote is helpful in thinking about the differences between the two.</a:t>
            </a:r>
            <a:endParaRPr/>
          </a:p>
          <a:p>
            <a:pPr marL="0" lvl="0" indent="0" algn="l" rtl="0">
              <a:spcBef>
                <a:spcPts val="0"/>
              </a:spcBef>
              <a:spcAft>
                <a:spcPts val="0"/>
              </a:spcAft>
              <a:buClr>
                <a:schemeClr val="dk1"/>
              </a:buClr>
              <a:buSzPts val="1400"/>
              <a:buFont typeface="Arial"/>
              <a:buNone/>
            </a:pPr>
            <a:r>
              <a:rPr lang="en-US"/>
              <a:t> </a:t>
            </a:r>
            <a:endParaRPr/>
          </a:p>
          <a:p>
            <a:pPr marL="0" lvl="0" indent="0" algn="l" rtl="0">
              <a:spcBef>
                <a:spcPts val="0"/>
              </a:spcBef>
              <a:spcAft>
                <a:spcPts val="0"/>
              </a:spcAft>
              <a:buNone/>
            </a:pPr>
            <a:r>
              <a:rPr lang="en-US" i="1"/>
              <a:t>Read the slide.</a:t>
            </a:r>
            <a:endParaRPr i="1"/>
          </a:p>
          <a:p>
            <a:pPr marL="0" lvl="0" indent="0" algn="l" rtl="0">
              <a:spcBef>
                <a:spcPts val="0"/>
              </a:spcBef>
              <a:spcAft>
                <a:spcPts val="0"/>
              </a:spcAft>
              <a:buNone/>
            </a:pPr>
            <a:endParaRPr i="1"/>
          </a:p>
          <a:p>
            <a:pPr marL="0" lvl="0" indent="0" algn="l" rtl="0">
              <a:spcBef>
                <a:spcPts val="0"/>
              </a:spcBef>
              <a:spcAft>
                <a:spcPts val="0"/>
              </a:spcAft>
              <a:buNone/>
            </a:pPr>
            <a:r>
              <a:rPr lang="en-US" i="1"/>
              <a:t>Scriven, M. (1991). Evaluation thesaurus (4th ed.). Newbury Park, CA: SAGE Publishing. </a:t>
            </a:r>
            <a:endParaRPr i="1"/>
          </a:p>
          <a:p>
            <a:pPr marL="0" lvl="0" indent="0" algn="l" rtl="0">
              <a:spcBef>
                <a:spcPts val="0"/>
              </a:spcBef>
              <a:spcAft>
                <a:spcPts val="0"/>
              </a:spcAft>
              <a:buNone/>
            </a:pPr>
            <a:endParaRPr i="1"/>
          </a:p>
          <a:p>
            <a:pPr marL="0" lvl="0" indent="0" algn="l" rtl="0">
              <a:spcBef>
                <a:spcPts val="0"/>
              </a:spcBef>
              <a:spcAft>
                <a:spcPts val="0"/>
              </a:spcAft>
              <a:buNone/>
            </a:pPr>
            <a:r>
              <a:rPr lang="en-US"/>
              <a:t>CC Image taken from Pixabay.com </a:t>
            </a:r>
            <a:endParaRPr/>
          </a:p>
        </p:txBody>
      </p:sp>
      <p:sp>
        <p:nvSpPr>
          <p:cNvPr id="483" name="Google Shape;483;g8728ed6313_0_123:notes"/>
          <p:cNvSpPr txBox="1">
            <a:spLocks noGrp="1"/>
          </p:cNvSpPr>
          <p:nvPr>
            <p:ph type="sldNum" idx="12"/>
          </p:nvPr>
        </p:nvSpPr>
        <p:spPr>
          <a:xfrm>
            <a:off x="3957535" y="8819201"/>
            <a:ext cx="30273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3" name="Google Shape;493;p3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Trainer Notes: Allow teams 2-3 minutes to complete.</a:t>
            </a:r>
            <a:endParaRPr i="1"/>
          </a:p>
        </p:txBody>
      </p:sp>
      <p:sp>
        <p:nvSpPr>
          <p:cNvPr id="494" name="Google Shape;494;p31: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ebc39be2c_0_0: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8" name="Google Shape;508;g8ebc39be2c_0_0: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Clr>
                <a:schemeClr val="dk1"/>
              </a:buClr>
              <a:buSzPts val="1400"/>
              <a:buFont typeface="Arial"/>
              <a:buNone/>
            </a:pPr>
            <a:r>
              <a:rPr lang="en-US" i="1"/>
              <a:t>Trainer Notes:  Provide teams with chart paper. Ask them to create a three-column chart with each assessment type as the column heading. Allow teams 5 minutes to create the chart and to sort the sticky notes into the appropriate assessment categories. Once complete, hang the charts in a location for all to view. </a:t>
            </a:r>
            <a:endParaRPr i="1"/>
          </a:p>
          <a:p>
            <a:pPr marL="0" lvl="0" indent="0" algn="l" rtl="0">
              <a:lnSpc>
                <a:spcPct val="100000"/>
              </a:lnSpc>
              <a:spcBef>
                <a:spcPts val="0"/>
              </a:spcBef>
              <a:spcAft>
                <a:spcPts val="0"/>
              </a:spcAft>
              <a:buSzPts val="1400"/>
              <a:buNone/>
            </a:pPr>
            <a:endParaRPr i="1"/>
          </a:p>
        </p:txBody>
      </p:sp>
      <p:sp>
        <p:nvSpPr>
          <p:cNvPr id="509" name="Google Shape;509;g8ebc39be2c_0_0: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42: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Trainer Notes: Based on the assessment chart from the previous activity, allow teams 3-5 minutes to discuss the reflection questions and share out whole group.</a:t>
            </a:r>
            <a:endParaRPr i="1"/>
          </a:p>
        </p:txBody>
      </p:sp>
      <p:sp>
        <p:nvSpPr>
          <p:cNvPr id="525" name="Google Shape;525;p42: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4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4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solidFill>
                  <a:srgbClr val="000000"/>
                </a:solidFill>
              </a:rPr>
              <a:t>Trainer Notes: Refer participants back to their responses in Activity 1: Understanding Different Types of Assessments. </a:t>
            </a:r>
            <a:endParaRPr>
              <a:solidFill>
                <a:srgbClr val="000000"/>
              </a:solidFill>
            </a:endParaRPr>
          </a:p>
          <a:p>
            <a:pPr marL="0" lvl="0" indent="0" algn="l" rtl="0">
              <a:lnSpc>
                <a:spcPct val="100000"/>
              </a:lnSpc>
              <a:spcBef>
                <a:spcPts val="0"/>
              </a:spcBef>
              <a:spcAft>
                <a:spcPts val="0"/>
              </a:spcAft>
              <a:buSzPts val="1400"/>
              <a:buNone/>
            </a:pPr>
            <a:endParaRPr>
              <a:solidFill>
                <a:srgbClr val="000000"/>
              </a:solidFill>
            </a:endParaRPr>
          </a:p>
          <a:p>
            <a:pPr marL="0" lvl="0" indent="0" algn="l" rtl="0">
              <a:lnSpc>
                <a:spcPct val="100000"/>
              </a:lnSpc>
              <a:spcBef>
                <a:spcPts val="0"/>
              </a:spcBef>
              <a:spcAft>
                <a:spcPts val="0"/>
              </a:spcAft>
              <a:buSzPts val="1400"/>
              <a:buNone/>
            </a:pPr>
            <a:r>
              <a:rPr lang="en-US">
                <a:solidFill>
                  <a:srgbClr val="000000"/>
                </a:solidFill>
              </a:rPr>
              <a:t>With a partner, complete the remaining sections of the chart.  Are there any assessments that you need more information about? </a:t>
            </a:r>
            <a:endParaRPr>
              <a:solidFill>
                <a:srgbClr val="000000"/>
              </a:solidFill>
            </a:endParaRPr>
          </a:p>
        </p:txBody>
      </p:sp>
      <p:sp>
        <p:nvSpPr>
          <p:cNvPr id="536" name="Google Shape;536;p4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d23483962_1_139: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47" name="Google Shape;547;g7d23483962_1_139: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360"/>
              </a:spcBef>
              <a:spcAft>
                <a:spcPts val="0"/>
              </a:spcAft>
              <a:buSzPts val="1400"/>
              <a:buNone/>
            </a:pPr>
            <a:endParaRPr/>
          </a:p>
        </p:txBody>
      </p:sp>
      <p:sp>
        <p:nvSpPr>
          <p:cNvPr id="548" name="Google Shape;548;g7d23483962_1_139: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Trainer Notes: Present the questions on the slide. Allow 2-3 minutes for individual reflection before participants discuss with a partner. Share out whole group.</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a:t>CC Image from Pixabay.com</a:t>
            </a:r>
            <a:endParaRPr/>
          </a:p>
        </p:txBody>
      </p:sp>
      <p:sp>
        <p:nvSpPr>
          <p:cNvPr id="243" name="Google Shape;243;p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8742931b89_0_24:notes"/>
          <p:cNvSpPr>
            <a:spLocks noGrp="1" noRot="1" noChangeAspect="1"/>
          </p:cNvSpPr>
          <p:nvPr>
            <p:ph type="sldImg" idx="2"/>
          </p:nvPr>
        </p:nvSpPr>
        <p:spPr>
          <a:xfrm>
            <a:off x="1126979" y="695961"/>
            <a:ext cx="47328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8742931b89_0_24:notes"/>
          <p:cNvSpPr txBox="1">
            <a:spLocks noGrp="1"/>
          </p:cNvSpPr>
          <p:nvPr>
            <p:ph type="body" idx="1"/>
          </p:nvPr>
        </p:nvSpPr>
        <p:spPr>
          <a:xfrm>
            <a:off x="931651" y="4410395"/>
            <a:ext cx="5121600" cy="41775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r>
              <a:rPr lang="en-US"/>
              <a:t>CC Image taken from Pixabay.com </a:t>
            </a:r>
            <a:endParaRPr/>
          </a:p>
        </p:txBody>
      </p:sp>
      <p:sp>
        <p:nvSpPr>
          <p:cNvPr id="555" name="Google Shape;555;g8742931b89_0_24:notes"/>
          <p:cNvSpPr txBox="1">
            <a:spLocks noGrp="1"/>
          </p:cNvSpPr>
          <p:nvPr>
            <p:ph type="sldNum" idx="12"/>
          </p:nvPr>
        </p:nvSpPr>
        <p:spPr>
          <a:xfrm>
            <a:off x="3957535" y="8819201"/>
            <a:ext cx="30273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66" name="Google Shape;566;p4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Judy Elliott (2016) describes the problem-solving process in RTI as having four simple steps:</a:t>
            </a:r>
            <a:endParaRPr/>
          </a:p>
          <a:p>
            <a:pPr marL="457200" lvl="0" indent="-304800" algn="l" rtl="0">
              <a:lnSpc>
                <a:spcPct val="100000"/>
              </a:lnSpc>
              <a:spcBef>
                <a:spcPts val="500"/>
              </a:spcBef>
              <a:spcAft>
                <a:spcPts val="0"/>
              </a:spcAft>
              <a:buSzPts val="1200"/>
              <a:buFont typeface="Franklin Gothic"/>
              <a:buAutoNum type="arabicPeriod"/>
            </a:pPr>
            <a:r>
              <a:rPr lang="en-US"/>
              <a:t>Define the problem: </a:t>
            </a:r>
            <a:r>
              <a:rPr lang="en-US" sz="1200" b="0" i="0" u="none" strike="noStrike">
                <a:solidFill>
                  <a:schemeClr val="dk1"/>
                </a:solidFill>
                <a:latin typeface="Franklin Gothic"/>
                <a:ea typeface="Franklin Gothic"/>
                <a:cs typeface="Franklin Gothic"/>
                <a:sym typeface="Franklin Gothic"/>
              </a:rPr>
              <a:t>Determine the goal. What is the difference between the expectation and what is actually occurring in terms of student performance? </a:t>
            </a:r>
            <a:endParaRPr/>
          </a:p>
          <a:p>
            <a:pPr marL="457200" lvl="0" indent="-304800" algn="l" rtl="0">
              <a:lnSpc>
                <a:spcPct val="100000"/>
              </a:lnSpc>
              <a:spcBef>
                <a:spcPts val="500"/>
              </a:spcBef>
              <a:spcAft>
                <a:spcPts val="0"/>
              </a:spcAft>
              <a:buSzPts val="1200"/>
              <a:buFont typeface="Franklin Gothic"/>
              <a:buAutoNum type="arabicPeriod"/>
            </a:pPr>
            <a:r>
              <a:rPr lang="en-US" sz="1200" b="0" i="0" u="none" strike="noStrike">
                <a:solidFill>
                  <a:schemeClr val="dk1"/>
                </a:solidFill>
                <a:latin typeface="Franklin Gothic"/>
                <a:ea typeface="Franklin Gothic"/>
                <a:cs typeface="Franklin Gothic"/>
                <a:sym typeface="Franklin Gothic"/>
              </a:rPr>
              <a:t>Analyze the problem: Why is it occurring? Hypothesize possible root causes of why the problem is occurring.</a:t>
            </a:r>
            <a:r>
              <a:rPr lang="en-US"/>
              <a:t> </a:t>
            </a:r>
            <a:r>
              <a:rPr lang="en-US" sz="1200" b="0" i="0" u="none" strike="noStrike">
                <a:solidFill>
                  <a:schemeClr val="dk1"/>
                </a:solidFill>
                <a:latin typeface="Franklin Gothic"/>
                <a:ea typeface="Franklin Gothic"/>
                <a:cs typeface="Franklin Gothic"/>
                <a:sym typeface="Franklin Gothic"/>
              </a:rPr>
              <a:t>Carefully analyze additional data to support or refute each hypothesis.</a:t>
            </a:r>
            <a:r>
              <a:rPr lang="en-US"/>
              <a:t> </a:t>
            </a:r>
            <a:r>
              <a:rPr lang="en-US" sz="1200" b="0" i="0" u="none" strike="noStrike">
                <a:solidFill>
                  <a:schemeClr val="dk1"/>
                </a:solidFill>
                <a:latin typeface="Franklin Gothic"/>
                <a:ea typeface="Franklin Gothic"/>
                <a:cs typeface="Franklin Gothic"/>
                <a:sym typeface="Franklin Gothic"/>
              </a:rPr>
              <a:t>Use additional data to validate whether your hypothesis is true.</a:t>
            </a:r>
            <a:endParaRPr/>
          </a:p>
          <a:p>
            <a:pPr marL="457200" lvl="0" indent="-304800" algn="l" rtl="0">
              <a:lnSpc>
                <a:spcPct val="100000"/>
              </a:lnSpc>
              <a:spcBef>
                <a:spcPts val="500"/>
              </a:spcBef>
              <a:spcAft>
                <a:spcPts val="0"/>
              </a:spcAft>
              <a:buSzPts val="1200"/>
              <a:buFont typeface="Franklin Gothic"/>
              <a:buAutoNum type="arabicPeriod"/>
            </a:pPr>
            <a:r>
              <a:rPr lang="en-US"/>
              <a:t>Implement the plan: Determine what can be done to solve the problem. The</a:t>
            </a:r>
            <a:r>
              <a:rPr lang="en-US" sz="1200" b="0" i="0" u="none" strike="noStrike">
                <a:solidFill>
                  <a:schemeClr val="dk1"/>
                </a:solidFill>
                <a:latin typeface="Franklin Gothic"/>
                <a:ea typeface="Franklin Gothic"/>
                <a:cs typeface="Franklin Gothic"/>
                <a:sym typeface="Franklin Gothic"/>
              </a:rPr>
              <a:t> team may want to brainstorm and select the intervention(s) or strategies that could be put in place to address the problem.</a:t>
            </a:r>
            <a:endParaRPr/>
          </a:p>
          <a:p>
            <a:pPr marL="457200" lvl="0" indent="-304800" algn="l" rtl="0">
              <a:lnSpc>
                <a:spcPct val="100000"/>
              </a:lnSpc>
              <a:spcBef>
                <a:spcPts val="500"/>
              </a:spcBef>
              <a:spcAft>
                <a:spcPts val="0"/>
              </a:spcAft>
              <a:buSzPts val="1200"/>
              <a:buFont typeface="Franklin Gothic"/>
              <a:buAutoNum type="arabicPeriod"/>
            </a:pPr>
            <a:r>
              <a:rPr lang="en-US"/>
              <a:t>F</a:t>
            </a:r>
            <a:r>
              <a:rPr lang="en-US" sz="1200" b="0" i="0" u="none" strike="noStrike">
                <a:solidFill>
                  <a:schemeClr val="dk1"/>
                </a:solidFill>
                <a:latin typeface="Franklin Gothic"/>
                <a:ea typeface="Franklin Gothic"/>
                <a:cs typeface="Franklin Gothic"/>
                <a:sym typeface="Franklin Gothic"/>
              </a:rPr>
              <a:t>inally, </a:t>
            </a:r>
            <a:r>
              <a:rPr lang="en-US" sz="1200" i="0" u="none" strike="noStrike">
                <a:solidFill>
                  <a:schemeClr val="dk1"/>
                </a:solidFill>
              </a:rPr>
              <a:t>evaluate the plan </a:t>
            </a:r>
            <a:r>
              <a:rPr lang="en-US" sz="1200" b="0" i="0" u="none" strike="noStrike">
                <a:solidFill>
                  <a:schemeClr val="dk1"/>
                </a:solidFill>
                <a:latin typeface="Franklin Gothic"/>
                <a:ea typeface="Franklin Gothic"/>
                <a:cs typeface="Franklin Gothic"/>
                <a:sym typeface="Franklin Gothic"/>
              </a:rPr>
              <a:t>to determine if it worked or if further assessment or changes are needed. Collect and use schoolwide, small-group, and individual student data to determine if the plan is working to address the problem identified.</a:t>
            </a:r>
            <a:r>
              <a:rPr lang="en-US"/>
              <a:t> </a:t>
            </a:r>
            <a:r>
              <a:rPr lang="en-US" sz="1200" b="0" i="0" u="none" strike="noStrike">
                <a:solidFill>
                  <a:schemeClr val="dk1"/>
                </a:solidFill>
                <a:latin typeface="Franklin Gothic"/>
                <a:ea typeface="Franklin Gothic"/>
                <a:cs typeface="Franklin Gothic"/>
                <a:sym typeface="Franklin Gothic"/>
              </a:rPr>
              <a:t>Progress monitor and modify, if necessary.</a:t>
            </a:r>
            <a:r>
              <a:rPr lang="en-US"/>
              <a:t> </a:t>
            </a:r>
            <a:r>
              <a:rPr lang="en-US" sz="1200" b="0" i="0" u="none" strike="noStrike">
                <a:solidFill>
                  <a:schemeClr val="dk1"/>
                </a:solidFill>
                <a:latin typeface="Franklin Gothic"/>
                <a:ea typeface="Franklin Gothic"/>
                <a:cs typeface="Franklin Gothic"/>
                <a:sym typeface="Franklin Gothic"/>
              </a:rPr>
              <a:t>Evaluate the response: good, questionable, or poor.</a:t>
            </a:r>
            <a:endParaRPr/>
          </a:p>
          <a:p>
            <a:pPr marL="0" lvl="0" indent="0" algn="l" rtl="0">
              <a:lnSpc>
                <a:spcPct val="100000"/>
              </a:lnSpc>
              <a:spcBef>
                <a:spcPts val="500"/>
              </a:spcBef>
              <a:spcAft>
                <a:spcPts val="500"/>
              </a:spcAft>
              <a:buSzPts val="1400"/>
              <a:buNone/>
            </a:pPr>
            <a:r>
              <a:rPr lang="en-US" sz="1200" b="0" i="0" u="none" strike="noStrike">
                <a:solidFill>
                  <a:schemeClr val="dk1"/>
                </a:solidFill>
                <a:latin typeface="Franklin Gothic"/>
                <a:ea typeface="Franklin Gothic"/>
                <a:cs typeface="Franklin Gothic"/>
                <a:sym typeface="Franklin Gothic"/>
              </a:rPr>
              <a:t>Image taken from Elliott, 2016 Arkansas Special Education Module presentation</a:t>
            </a:r>
            <a:endParaRPr/>
          </a:p>
        </p:txBody>
      </p:sp>
      <p:sp>
        <p:nvSpPr>
          <p:cNvPr id="567" name="Google Shape;567;p46: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7: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7" name="Google Shape;577;p47: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a:solidFill>
                  <a:srgbClr val="000000"/>
                </a:solidFill>
              </a:rPr>
              <a:t>The first step in the problem solving process is to use school data to identify a goal or desired outcome. The team will determine the goal by analyzing screening data and other schoolwide data.</a:t>
            </a: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000000"/>
                </a:solidFill>
              </a:rPr>
              <a:t>The team will want to analyze students’ current level of performance in comparison to peers and the benchmark. By conducting a gap analysis and identifying where you want students to perform in comparison to where they are actually performing, the team will be able to set a realistic goal.  </a:t>
            </a:r>
            <a:endParaRPr>
              <a:solidFill>
                <a:srgbClr val="000000"/>
              </a:solidFill>
            </a:endParaRPr>
          </a:p>
          <a:p>
            <a:pPr marL="0" lvl="0" indent="0" algn="l" rtl="0">
              <a:lnSpc>
                <a:spcPct val="100000"/>
              </a:lnSpc>
              <a:spcBef>
                <a:spcPts val="0"/>
              </a:spcBef>
              <a:spcAft>
                <a:spcPts val="0"/>
              </a:spcAft>
              <a:buSzPts val="1400"/>
              <a:buNone/>
            </a:pPr>
            <a:endParaRPr i="1">
              <a:solidFill>
                <a:srgbClr val="000000"/>
              </a:solidFill>
            </a:endParaRPr>
          </a:p>
          <a:p>
            <a:pPr marL="0" lvl="0" indent="0" algn="l" rtl="0">
              <a:lnSpc>
                <a:spcPct val="100000"/>
              </a:lnSpc>
              <a:spcBef>
                <a:spcPts val="0"/>
              </a:spcBef>
              <a:spcAft>
                <a:spcPts val="0"/>
              </a:spcAft>
              <a:buClr>
                <a:schemeClr val="dk1"/>
              </a:buClr>
              <a:buSzPts val="1400"/>
              <a:buFont typeface="Arial"/>
              <a:buNone/>
            </a:pPr>
            <a:r>
              <a:rPr lang="en-US">
                <a:solidFill>
                  <a:srgbClr val="000000"/>
                </a:solidFill>
              </a:rPr>
              <a:t>Image taken from www.thinkstock.com</a:t>
            </a:r>
            <a:endParaRPr>
              <a:solidFill>
                <a:srgbClr val="000000"/>
              </a:solidFill>
            </a:endParaRPr>
          </a:p>
          <a:p>
            <a:pPr marL="0" lvl="0" indent="0" algn="l" rtl="0">
              <a:lnSpc>
                <a:spcPct val="100000"/>
              </a:lnSpc>
              <a:spcBef>
                <a:spcPts val="0"/>
              </a:spcBef>
              <a:spcAft>
                <a:spcPts val="0"/>
              </a:spcAft>
              <a:buSzPts val="1400"/>
              <a:buNone/>
            </a:pPr>
            <a:endParaRPr i="1"/>
          </a:p>
        </p:txBody>
      </p:sp>
      <p:sp>
        <p:nvSpPr>
          <p:cNvPr id="578" name="Google Shape;578;p47: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8: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8" name="Google Shape;588;p4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000000"/>
                </a:solidFill>
              </a:rPr>
              <a:t>In the following slides, we will review primary data results and identify potential problem areas. What are examples of primary data sources used to identifying the problem?</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000000"/>
                </a:solidFill>
              </a:rPr>
              <a:t>Trainer Notes: Solicit participant responses. Primary data sources are typically the data sets that include all or most students and can be summarized and graphed for data analyses. Examples include state tests results, academic and behavior screening data, attendance, office discipline referrals, etc. </a:t>
            </a: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000000"/>
                </a:solidFill>
              </a:rPr>
              <a:t>We’re now going to engage in the process of reviewing data and identifying trends or patterns with fictitious data. </a:t>
            </a:r>
            <a:endParaRPr>
              <a:solidFill>
                <a:srgbClr val="000000"/>
              </a:solidFill>
            </a:endParaRPr>
          </a:p>
        </p:txBody>
      </p:sp>
      <p:sp>
        <p:nvSpPr>
          <p:cNvPr id="589" name="Google Shape;589;p48: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9: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7" name="Google Shape;597;p49: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a:t>It is important to provide a sufficient description when defining the problem. The description should include the measure, target population, time frame, and expectation.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i="1"/>
              <a:t>Read the slide.</a:t>
            </a:r>
            <a:endParaRPr i="1"/>
          </a:p>
        </p:txBody>
      </p:sp>
      <p:sp>
        <p:nvSpPr>
          <p:cNvPr id="598" name="Google Shape;598;p49: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0: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6" name="Google Shape;606;p50: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With screening data, individual classroom performance can be compared to the entire grade level (box plots) and the target score (black line).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What problem do you see?</a:t>
            </a:r>
            <a:r>
              <a:rPr lang="en-US" i="1"/>
              <a:t> Solicit participant responses.</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u="none"/>
              <a:t>If you look at the green boxes, you can see that the </a:t>
            </a:r>
            <a:r>
              <a:rPr lang="en-US"/>
              <a:t>grade level</a:t>
            </a:r>
            <a:r>
              <a:rPr lang="en-US" u="none"/>
              <a:t> appears to be making progress over time. Although</a:t>
            </a:r>
            <a:r>
              <a:rPr lang="en-US"/>
              <a:t> class A (shown in blue) is making some progress across the year, the progress appears to be insufficient to close the gap with peers. In fact, if you look closely, it appears the gap may actually be increasing as shown by the increasing difference between the 50th</a:t>
            </a:r>
            <a:r>
              <a:rPr lang="en-US" baseline="30000"/>
              <a:t> </a:t>
            </a:r>
            <a:r>
              <a:rPr lang="en-US"/>
              <a:t>percentile of the peer group and the class’s benchmark score. </a:t>
            </a:r>
            <a:endParaRPr/>
          </a:p>
          <a:p>
            <a:pPr marL="0" lvl="0" indent="0" algn="l" rtl="0">
              <a:lnSpc>
                <a:spcPct val="100000"/>
              </a:lnSpc>
              <a:spcBef>
                <a:spcPts val="0"/>
              </a:spcBef>
              <a:spcAft>
                <a:spcPts val="0"/>
              </a:spcAft>
              <a:buSzPts val="1400"/>
              <a:buNone/>
            </a:pPr>
            <a:endParaRPr u="sng"/>
          </a:p>
          <a:p>
            <a:pPr marL="0" lvl="0" indent="0" algn="l" rtl="0">
              <a:lnSpc>
                <a:spcPct val="100000"/>
              </a:lnSpc>
              <a:spcBef>
                <a:spcPts val="0"/>
              </a:spcBef>
              <a:spcAft>
                <a:spcPts val="0"/>
              </a:spcAft>
              <a:buSzPts val="1400"/>
              <a:buNone/>
            </a:pPr>
            <a:r>
              <a:rPr lang="en-US" u="none"/>
              <a:t>What might be the focus of our problem solving? </a:t>
            </a:r>
            <a:r>
              <a:rPr lang="en-US" i="1"/>
              <a:t>Solicit participant responses.</a:t>
            </a:r>
            <a:endParaRPr/>
          </a:p>
        </p:txBody>
      </p:sp>
      <p:sp>
        <p:nvSpPr>
          <p:cNvPr id="607" name="Google Shape;607;p50: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4" name="Google Shape;674;p5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a:t>Data-based decision making in an RTI framework should also take behavior data into account. This is behavior data in the form of office discipline referrals presented by grade and by year.</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What problem areas do you notice? </a:t>
            </a:r>
            <a:r>
              <a:rPr lang="en-US" i="1"/>
              <a:t>(e.g., Grades 4 and 5 had increases in year three; trends for Grades 4 and 5 is increasing ODRs; trends for Grade 3 indicate a decrease over the three years)</a:t>
            </a:r>
            <a:endParaRPr i="1"/>
          </a:p>
          <a:p>
            <a:pPr marL="0" lvl="0" indent="0" algn="l" rtl="0">
              <a:lnSpc>
                <a:spcPct val="100000"/>
              </a:lnSpc>
              <a:spcBef>
                <a:spcPts val="0"/>
              </a:spcBef>
              <a:spcAft>
                <a:spcPts val="0"/>
              </a:spcAft>
              <a:buSzPts val="1400"/>
              <a:buNone/>
            </a:pPr>
            <a:endParaRPr/>
          </a:p>
        </p:txBody>
      </p:sp>
      <p:sp>
        <p:nvSpPr>
          <p:cNvPr id="675" name="Google Shape;675;p5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57: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3" name="Google Shape;683;p57: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Remember to include measure, target population, time frame, and expectation in the problem description.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Read the slide.</a:t>
            </a:r>
            <a:endParaRPr/>
          </a:p>
        </p:txBody>
      </p:sp>
      <p:sp>
        <p:nvSpPr>
          <p:cNvPr id="684" name="Google Shape;684;p57: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2" name="Google Shape;692;p5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i="1"/>
              <a:t>Trainer Notes: Refer participants to Activity 2: Defining the Problem, found in the Participant Workbook. In this activity, teams review three sets of data and answer related questions. The data sets for this activity are shown on slides 39 - 40.  </a:t>
            </a:r>
            <a:endParaRPr i="1"/>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Allow 7-10 minutes for teams to analyze the data and answer the questions. Show the appropriate data slide to support the whole group discussion.</a:t>
            </a:r>
            <a:endParaRPr i="1"/>
          </a:p>
        </p:txBody>
      </p:sp>
      <p:sp>
        <p:nvSpPr>
          <p:cNvPr id="693" name="Google Shape;693;p54: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5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7" name="Google Shape;707;p56:notes"/>
          <p:cNvSpPr txBox="1">
            <a:spLocks noGrp="1"/>
          </p:cNvSpPr>
          <p:nvPr>
            <p:ph type="body" idx="1"/>
          </p:nvPr>
        </p:nvSpPr>
        <p:spPr>
          <a:xfrm>
            <a:off x="139700" y="4260850"/>
            <a:ext cx="6705600" cy="502285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Clr>
                <a:schemeClr val="dk1"/>
              </a:buClr>
              <a:buSzPts val="1400"/>
              <a:buFont typeface="Arial"/>
              <a:buNone/>
            </a:pPr>
            <a:r>
              <a:rPr lang="en-US" i="1"/>
              <a:t>Trainer Notes: The slide shows the second data set included in Activity 2.  Discuss.</a:t>
            </a:r>
            <a:endParaRPr i="1"/>
          </a:p>
        </p:txBody>
      </p:sp>
      <p:sp>
        <p:nvSpPr>
          <p:cNvPr id="708" name="Google Shape;708;p56: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d23483962_1_60: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5" name="Google Shape;255;g7d23483962_1_60: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0"/>
              </a:spcBef>
              <a:spcAft>
                <a:spcPts val="0"/>
              </a:spcAft>
              <a:buSzPts val="1400"/>
              <a:buNone/>
            </a:pPr>
            <a:r>
              <a:rPr lang="en-US"/>
              <a:t>Implementation of screening, progress monitoring, and a multilevel prevention system alone is not sufficient for RTI. A systematic, comprehensive, and data-based decision making process is necessary to connect the pieces.</a:t>
            </a:r>
            <a:endParaRPr/>
          </a:p>
        </p:txBody>
      </p:sp>
      <p:sp>
        <p:nvSpPr>
          <p:cNvPr id="256" name="Google Shape;256;g7d23483962_1_60: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0: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7" name="Google Shape;767;p60:notes"/>
          <p:cNvSpPr txBox="1">
            <a:spLocks noGrp="1"/>
          </p:cNvSpPr>
          <p:nvPr>
            <p:ph type="body" idx="1"/>
          </p:nvPr>
        </p:nvSpPr>
        <p:spPr>
          <a:xfrm>
            <a:off x="215900" y="4260851"/>
            <a:ext cx="6553200" cy="4788540"/>
          </a:xfrm>
          <a:prstGeom prst="rect">
            <a:avLst/>
          </a:prstGeom>
          <a:noFill/>
          <a:ln>
            <a:noFill/>
          </a:ln>
        </p:spPr>
        <p:txBody>
          <a:bodyPr spcFirstLastPara="1" wrap="square" lIns="93100" tIns="46550" rIns="93100" bIns="46550" anchor="t" anchorCtr="0">
            <a:noAutofit/>
          </a:bodyPr>
          <a:lstStyle/>
          <a:p>
            <a:pPr marL="0" lvl="0" indent="0" algn="l" rtl="0">
              <a:spcBef>
                <a:spcPts val="360"/>
              </a:spcBef>
              <a:spcAft>
                <a:spcPts val="0"/>
              </a:spcAft>
              <a:buSzPts val="1400"/>
              <a:buNone/>
            </a:pPr>
            <a:r>
              <a:rPr lang="en-US" i="1"/>
              <a:t>Trainer Notes: The slide shows the third data set included in Activity 2. Discuss.</a:t>
            </a:r>
            <a:endParaRPr i="1"/>
          </a:p>
        </p:txBody>
      </p:sp>
      <p:sp>
        <p:nvSpPr>
          <p:cNvPr id="768" name="Google Shape;768;p60: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6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a:t>Setting an appropriate goal requires thinking about expected levels of performance, current levels of performance, and peer levels of performance. </a:t>
            </a:r>
            <a:endParaRPr/>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US" i="1"/>
              <a:t>Trainer Notes: Setting the goal is included in step 1. Review the slide.</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Clr>
                <a:schemeClr val="dk1"/>
              </a:buClr>
              <a:buSzPts val="1400"/>
              <a:buFont typeface="Arial"/>
              <a:buNone/>
            </a:pPr>
            <a:r>
              <a:rPr lang="en-US"/>
              <a:t>CC Image taken from www.pixabay.com</a:t>
            </a:r>
            <a:endParaRPr/>
          </a:p>
          <a:p>
            <a:pPr marL="0" lvl="0" indent="0" algn="l" rtl="0">
              <a:lnSpc>
                <a:spcPct val="100000"/>
              </a:lnSpc>
              <a:spcBef>
                <a:spcPts val="0"/>
              </a:spcBef>
              <a:spcAft>
                <a:spcPts val="0"/>
              </a:spcAft>
              <a:buSzPts val="1100"/>
              <a:buNone/>
            </a:pPr>
            <a:endParaRPr i="1"/>
          </a:p>
        </p:txBody>
      </p:sp>
      <p:sp>
        <p:nvSpPr>
          <p:cNvPr id="840" name="Google Shape;840;p6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6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rgbClr val="000000"/>
                </a:solidFill>
              </a:rPr>
              <a:t>When setting a goal, remember to include a specific measure of success and avoid vague measures of growth. Provide sufficient details, including the time frame, measure, and target population.</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a:solidFill>
                  <a:srgbClr val="000000"/>
                </a:solidFill>
              </a:rPr>
              <a:t>Trainer Notes: Review the goal setting examples.  This is an animated slide; click to activate the appearance of the goal setting examples. With participants, discuss the elements of the goals that are present (e.g., measurable, time frame, target population).</a:t>
            </a:r>
            <a:endParaRPr>
              <a:solidFill>
                <a:srgbClr val="000000"/>
              </a:solidFill>
            </a:endParaRPr>
          </a:p>
        </p:txBody>
      </p:sp>
      <p:sp>
        <p:nvSpPr>
          <p:cNvPr id="849" name="Google Shape;849;p6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8595a624a2_0_34: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3" name="Google Shape;863;g8595a624a2_0_34: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a:solidFill>
                  <a:srgbClr val="000000"/>
                </a:solidFill>
              </a:rPr>
              <a:t>The second step in the problem solving process is to analyze the problem and form a hypothesis. Teams often rush through this step and move quickly to the intervention because they ‘assume’ they know why the problem is occurring. Implementing the wrong strategy or intervention can lead to increased teacher frustration, lost instructional time, and continued poor outcomes for learners.</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000000"/>
                </a:solidFill>
              </a:rPr>
              <a:t> </a:t>
            </a:r>
            <a:endParaRPr>
              <a:solidFill>
                <a:srgbClr val="000000"/>
              </a:solidFill>
            </a:endParaRPr>
          </a:p>
          <a:p>
            <a:pPr marL="0" lvl="0" indent="0" algn="l" rtl="0">
              <a:lnSpc>
                <a:spcPct val="100000"/>
              </a:lnSpc>
              <a:spcBef>
                <a:spcPts val="0"/>
              </a:spcBef>
              <a:spcAft>
                <a:spcPts val="0"/>
              </a:spcAft>
              <a:buSzPts val="1100"/>
              <a:buNone/>
            </a:pPr>
            <a:r>
              <a:rPr lang="en-US" i="1">
                <a:solidFill>
                  <a:srgbClr val="000000"/>
                </a:solidFill>
              </a:rPr>
              <a:t>Trainer Notes: Review the purpose and guiding questions.</a:t>
            </a: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000000"/>
                </a:solidFill>
              </a:rPr>
              <a:t>It is important for the problem analysis to focus on variables that are educationally relevant and alterable. Avoid admiring the problem and instead focus on variables that can change, such as instruction, curriculum, or environment.</a:t>
            </a:r>
            <a:endParaRPr>
              <a:solidFill>
                <a:srgbClr val="000000"/>
              </a:solidFill>
            </a:endParaRPr>
          </a:p>
          <a:p>
            <a:pPr marL="457200" lvl="0" indent="-304800" algn="l" rtl="0">
              <a:lnSpc>
                <a:spcPct val="100000"/>
              </a:lnSpc>
              <a:spcBef>
                <a:spcPts val="0"/>
              </a:spcBef>
              <a:spcAft>
                <a:spcPts val="0"/>
              </a:spcAft>
              <a:buSzPts val="1200"/>
              <a:buFont typeface="Franklin Gothic"/>
              <a:buChar char="●"/>
            </a:pPr>
            <a:r>
              <a:rPr lang="en-US">
                <a:solidFill>
                  <a:srgbClr val="000000"/>
                </a:solidFill>
              </a:rPr>
              <a:t>Alterable Variables - Things that can be changed via instruction to increase academic or social behavior success. Examples include allocated instructional time, grouping, class size, reinforcement level, re-teaching, etc.</a:t>
            </a:r>
            <a:endParaRPr>
              <a:solidFill>
                <a:srgbClr val="000000"/>
              </a:solidFill>
            </a:endParaRPr>
          </a:p>
          <a:p>
            <a:pPr marL="457200" lvl="0" indent="-304800" algn="l" rtl="0">
              <a:lnSpc>
                <a:spcPct val="100000"/>
              </a:lnSpc>
              <a:spcBef>
                <a:spcPts val="0"/>
              </a:spcBef>
              <a:spcAft>
                <a:spcPts val="0"/>
              </a:spcAft>
              <a:buSzPts val="1200"/>
              <a:buFont typeface="Franklin Gothic"/>
              <a:buChar char="●"/>
            </a:pPr>
            <a:r>
              <a:rPr lang="en-US">
                <a:solidFill>
                  <a:srgbClr val="000000"/>
                </a:solidFill>
              </a:rPr>
              <a:t>Inalterable Variables - Things that may have an impact on students’ academic and social behavior but CANNOT be readily changed and therefore, should not be the focus of problem solving meetings. Examples include mental health status, home life, parenting, disability status, physical/medical status, etc.</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a:solidFill>
                  <a:srgbClr val="000000"/>
                </a:solidFill>
              </a:rPr>
              <a:t>The next step is to identify possible root causes, gather more data to analyze, and validate the hypothesis (e.g., document reviews, interviews, observations, and tests of the hypothesis). Teams can then develop informed statements about </a:t>
            </a:r>
            <a:r>
              <a:rPr lang="en-US" i="1">
                <a:solidFill>
                  <a:srgbClr val="000000"/>
                </a:solidFill>
              </a:rPr>
              <a:t>why </a:t>
            </a:r>
            <a:r>
              <a:rPr lang="en-US">
                <a:solidFill>
                  <a:srgbClr val="000000"/>
                </a:solidFill>
              </a:rPr>
              <a:t>the desired behavior(s) is not occurring. </a:t>
            </a:r>
            <a:endParaRPr>
              <a:solidFill>
                <a:srgbClr val="000000"/>
              </a:solidFill>
            </a:endParaRPr>
          </a:p>
        </p:txBody>
      </p:sp>
      <p:sp>
        <p:nvSpPr>
          <p:cNvPr id="864" name="Google Shape;864;g8595a624a2_0_34: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7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3" name="Google Shape;873;p7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i="1"/>
              <a:t>Trainer Notes:  The ICEL by RIOT framework is included in the Participant Workbook with Activity 3: Identify Possible Root Causes.  Allow 2-3 minutes for participants to familiarize themselves with the document.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The ICEL by RIOT framework is a framework for engaging in problem analysis. Use the handout to walk through the ICEL and RIOT activities on the next few slides. </a:t>
            </a:r>
            <a:endParaRPr/>
          </a:p>
          <a:p>
            <a:pPr marL="0" lvl="0" indent="0" algn="l" rtl="0">
              <a:lnSpc>
                <a:spcPct val="100000"/>
              </a:lnSpc>
              <a:spcBef>
                <a:spcPts val="0"/>
              </a:spcBef>
              <a:spcAft>
                <a:spcPts val="0"/>
              </a:spcAft>
              <a:buSzPts val="1400"/>
              <a:buNone/>
            </a:pPr>
            <a:endParaRPr/>
          </a:p>
        </p:txBody>
      </p:sp>
      <p:sp>
        <p:nvSpPr>
          <p:cNvPr id="874" name="Google Shape;874;p75: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69: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5" name="Google Shape;885;p69: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Developing appropriate hypotheses requires teams to look deeper into root causes of the problem.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 from: www.thinkstock.com</a:t>
            </a:r>
            <a:endParaRPr/>
          </a:p>
        </p:txBody>
      </p:sp>
      <p:sp>
        <p:nvSpPr>
          <p:cNvPr id="886" name="Google Shape;886;p69: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70: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5" name="Google Shape;895;p70: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i="1"/>
              <a:t>Trainer Notes:  In this activity, teams should use the ICEL by RIOT framework found in the Participant Workbook with Activity 3 and the data sets from Activity 2 or real school data. Provide 12-15 minutes for this portion of the activity. Encourage teams to narrow down the root causes using the 5 why strategy. It will be important to steer teams away from ‘learner’ characteristics. For example, if an identified root cause is that students lack basic skills, consider other instructional, curriculum, or environmental issues that contribute to this. Teams should avoid focusing on characteristics they cannot change (e.g., disability, socio-economic status).</a:t>
            </a:r>
            <a:endParaRPr i="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a:t>Judy Elliott (2016) describes Step 2 in the problem solving process as a time when you develop a hypothesis and look at the problem through the lens of the “Key Domains of Learning”: instruction, curriculum, environment, and the learner (ICEL).</a:t>
            </a:r>
            <a:endParaRPr/>
          </a:p>
          <a:p>
            <a:pPr marL="0" lvl="0" indent="0" algn="l" rtl="0">
              <a:lnSpc>
                <a:spcPct val="100000"/>
              </a:lnSpc>
              <a:spcBef>
                <a:spcPts val="0"/>
              </a:spcBef>
              <a:spcAft>
                <a:spcPts val="0"/>
              </a:spcAft>
              <a:buClr>
                <a:schemeClr val="dk1"/>
              </a:buClr>
              <a:buSzPts val="1100"/>
              <a:buFont typeface="Arial"/>
              <a:buNone/>
            </a:pPr>
            <a:r>
              <a:rPr lang="en-US"/>
              <a:t>I – </a:t>
            </a:r>
            <a:r>
              <a:rPr lang="en-US" b="1"/>
              <a:t>Instruction - </a:t>
            </a:r>
            <a:r>
              <a:rPr lang="en-US"/>
              <a:t>how the curriculum is taught</a:t>
            </a:r>
            <a:endParaRPr/>
          </a:p>
          <a:p>
            <a:pPr marL="0" lvl="0" indent="0" algn="l" rtl="0">
              <a:lnSpc>
                <a:spcPct val="100000"/>
              </a:lnSpc>
              <a:spcBef>
                <a:spcPts val="0"/>
              </a:spcBef>
              <a:spcAft>
                <a:spcPts val="0"/>
              </a:spcAft>
              <a:buClr>
                <a:schemeClr val="dk1"/>
              </a:buClr>
              <a:buSzPts val="1100"/>
              <a:buFont typeface="Arial"/>
              <a:buNone/>
            </a:pPr>
            <a:r>
              <a:rPr lang="en-US"/>
              <a:t>C – </a:t>
            </a:r>
            <a:r>
              <a:rPr lang="en-US" b="1"/>
              <a:t>Curriculum  - </a:t>
            </a:r>
            <a:r>
              <a:rPr lang="en-US"/>
              <a:t>what is taught, the content</a:t>
            </a:r>
            <a:endParaRPr/>
          </a:p>
          <a:p>
            <a:pPr marL="0" lvl="0" indent="0" algn="l" rtl="0">
              <a:lnSpc>
                <a:spcPct val="100000"/>
              </a:lnSpc>
              <a:spcBef>
                <a:spcPts val="0"/>
              </a:spcBef>
              <a:spcAft>
                <a:spcPts val="0"/>
              </a:spcAft>
              <a:buClr>
                <a:schemeClr val="dk1"/>
              </a:buClr>
              <a:buSzPts val="1100"/>
              <a:buFont typeface="Arial"/>
              <a:buNone/>
            </a:pPr>
            <a:r>
              <a:rPr lang="en-US"/>
              <a:t>E – </a:t>
            </a:r>
            <a:r>
              <a:rPr lang="en-US" b="1"/>
              <a:t>Environment </a:t>
            </a:r>
            <a:r>
              <a:rPr lang="en-US"/>
              <a:t>– where the instruction takes place</a:t>
            </a:r>
            <a:endParaRPr/>
          </a:p>
          <a:p>
            <a:pPr marL="0" lvl="0" indent="0" algn="l" rtl="0">
              <a:lnSpc>
                <a:spcPct val="100000"/>
              </a:lnSpc>
              <a:spcBef>
                <a:spcPts val="0"/>
              </a:spcBef>
              <a:spcAft>
                <a:spcPts val="0"/>
              </a:spcAft>
              <a:buClr>
                <a:schemeClr val="dk1"/>
              </a:buClr>
              <a:buSzPts val="1100"/>
              <a:buFont typeface="Arial"/>
              <a:buNone/>
            </a:pPr>
            <a:r>
              <a:rPr lang="en-US"/>
              <a:t>L – </a:t>
            </a:r>
            <a:r>
              <a:rPr lang="en-US" b="1"/>
              <a:t>Learner – </a:t>
            </a:r>
            <a:r>
              <a:rPr lang="en-US"/>
              <a:t>who is being taught; this may be a number of student subgroups or an individual student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US"/>
              <a:t>By looking at the problem in these different areas, the team can get a more targeted view of the reason why the problem is occurring. Use school data or the fictitious data provided in Activity 2 to look at a problem through the lens of the key domains of learning and in the ICEL by RIOT framework.  As a team, brainstorm possible root causes. Write each root cause on a sticky note. </a:t>
            </a:r>
            <a:endParaRPr/>
          </a:p>
        </p:txBody>
      </p:sp>
      <p:sp>
        <p:nvSpPr>
          <p:cNvPr id="896" name="Google Shape;896;p70: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7" name="Google Shape;907;p7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i="1"/>
              <a:t>Trainer Notes: Model the process as appropriate.  Provide teams with 10-12 minutes for this part of the activity.</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US"/>
              <a:t>To complete the ICEL activity, create four boxes on chart paper. Label the corners as shown in the example. As a team, divide the post-its with potential ‘causes’ into the four categories. Refer to ICEL by RIOT framework for descriptions and other considerations.  Include additional potential root causes or be more specific about identified causes, as needed, to narrow the focus.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Once all of the causes have been sorted, use the information to develop 2-3 hypotheses about potential root causes. </a:t>
            </a:r>
            <a:endParaRPr/>
          </a:p>
          <a:p>
            <a:pPr marL="0" lvl="0" indent="0" algn="l" rtl="0">
              <a:lnSpc>
                <a:spcPct val="100000"/>
              </a:lnSpc>
              <a:spcBef>
                <a:spcPts val="360"/>
              </a:spcBef>
              <a:spcAft>
                <a:spcPts val="0"/>
              </a:spcAft>
              <a:buSzPts val="1400"/>
              <a:buNone/>
            </a:pPr>
            <a:endParaRPr/>
          </a:p>
        </p:txBody>
      </p:sp>
      <p:sp>
        <p:nvSpPr>
          <p:cNvPr id="908" name="Google Shape;908;p71: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7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23" name="Google Shape;923;p7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Elliott (2016) suggests the RIOT acronym as a way to look deeper into the problem. It is always helpful to gather additional data in order to get a more holistic view of the problem. Use the additional data to validate or invalidate the hypotheses.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i="1"/>
              <a:t>Read the slide.</a:t>
            </a:r>
            <a:endParaRPr i="1"/>
          </a:p>
        </p:txBody>
      </p:sp>
      <p:sp>
        <p:nvSpPr>
          <p:cNvPr id="924" name="Google Shape;924;p7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7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100"/>
              <a:buNone/>
            </a:pPr>
            <a:r>
              <a:rPr lang="en-US" i="1"/>
              <a:t>Trainer Notes: Read the slide. Emphasize the importance of validating the hypotheses made during the problem solving process.</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US"/>
              <a:t>CC Image from pixabay.com</a:t>
            </a:r>
            <a:endParaRPr/>
          </a:p>
        </p:txBody>
      </p:sp>
      <p:sp>
        <p:nvSpPr>
          <p:cNvPr id="932" name="Google Shape;932;p7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8:notes"/>
          <p:cNvSpPr>
            <a:spLocks noGrp="1" noRot="1" noChangeAspect="1"/>
          </p:cNvSpPr>
          <p:nvPr>
            <p:ph type="sldImg" idx="2"/>
          </p:nvPr>
        </p:nvSpPr>
        <p:spPr>
          <a:xfrm>
            <a:off x="1171575" y="696913"/>
            <a:ext cx="4641850" cy="34813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4" name="Google Shape;264;p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Data-based decision making, or DBDM, is part of the problem-solving process. Data are used to examine the effectiveness of instruction, determine students’ needs, set me</a:t>
            </a:r>
            <a:r>
              <a:rPr lang="en-US">
                <a:solidFill>
                  <a:srgbClr val="000000"/>
                </a:solidFill>
              </a:rPr>
              <a:t>asurable goals, and implement the right strategies and programs. </a:t>
            </a:r>
            <a:endParaRPr/>
          </a:p>
        </p:txBody>
      </p:sp>
      <p:sp>
        <p:nvSpPr>
          <p:cNvPr id="265" name="Google Shape;265;p8: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8728ed6313_0_511: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3" name="Google Shape;943;g8728ed6313_0_511: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i="1"/>
              <a:t>Trainer Notes: Review the purpose and guiding questions.</a:t>
            </a:r>
            <a:endParaRPr i="1"/>
          </a:p>
          <a:p>
            <a:pPr marL="0" lvl="0" indent="0" algn="l" rtl="0">
              <a:lnSpc>
                <a:spcPct val="100000"/>
              </a:lnSpc>
              <a:spcBef>
                <a:spcPts val="0"/>
              </a:spcBef>
              <a:spcAft>
                <a:spcPts val="0"/>
              </a:spcAft>
              <a:buSzPts val="1400"/>
              <a:buNone/>
            </a:pPr>
            <a:endParaRPr i="1"/>
          </a:p>
        </p:txBody>
      </p:sp>
      <p:sp>
        <p:nvSpPr>
          <p:cNvPr id="944" name="Google Shape;944;g8728ed6313_0_511: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8728ed6313_0_528: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3" name="Google Shape;953;g8728ed6313_0_528: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SzPts val="1100"/>
              <a:buNone/>
            </a:pPr>
            <a:r>
              <a:rPr lang="en-US" i="1"/>
              <a:t>Read the slide. </a:t>
            </a:r>
            <a:endParaRPr/>
          </a:p>
        </p:txBody>
      </p:sp>
      <p:sp>
        <p:nvSpPr>
          <p:cNvPr id="954" name="Google Shape;954;g8728ed6313_0_528: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7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4" name="Google Shape;964;p7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marR="0" lvl="0" indent="0" algn="l" rtl="0">
              <a:lnSpc>
                <a:spcPct val="100000"/>
              </a:lnSpc>
              <a:spcBef>
                <a:spcPts val="0"/>
              </a:spcBef>
              <a:spcAft>
                <a:spcPts val="0"/>
              </a:spcAft>
              <a:buClr>
                <a:schemeClr val="dk1"/>
              </a:buClr>
              <a:buSzPts val="1200"/>
              <a:buFont typeface="Franklin Gothic"/>
              <a:buNone/>
            </a:pPr>
            <a:r>
              <a:rPr lang="en-US"/>
              <a:t>Step 3 is to implement, with fidelity, the plan developed by the team. Be sure to choose an intervention that is targeted to meet the specific needs of the student. It is important that the intervention be delivered with integrity, as it is intended, and consistently across settings and providers.  Finally, it is helpful if the intervention is aligned to Tier I instructional objectives.</a:t>
            </a:r>
            <a:r>
              <a:rPr lang="en-US" i="1"/>
              <a:t> </a:t>
            </a:r>
            <a:endParaRPr/>
          </a:p>
          <a:p>
            <a:pPr marL="0" marR="0" lvl="0" indent="0" algn="l" rtl="0">
              <a:lnSpc>
                <a:spcPct val="100000"/>
              </a:lnSpc>
              <a:spcBef>
                <a:spcPts val="0"/>
              </a:spcBef>
              <a:spcAft>
                <a:spcPts val="0"/>
              </a:spcAft>
              <a:buClr>
                <a:schemeClr val="dk1"/>
              </a:buClr>
              <a:buSzPts val="1200"/>
              <a:buFont typeface="Franklin Gothic"/>
              <a:buNone/>
            </a:pPr>
            <a:endParaRPr i="1"/>
          </a:p>
          <a:p>
            <a:pPr marL="0" marR="0" lvl="0" indent="0" algn="l" rtl="0">
              <a:lnSpc>
                <a:spcPct val="100000"/>
              </a:lnSpc>
              <a:spcBef>
                <a:spcPts val="0"/>
              </a:spcBef>
              <a:spcAft>
                <a:spcPts val="0"/>
              </a:spcAft>
              <a:buClr>
                <a:schemeClr val="dk1"/>
              </a:buClr>
              <a:buSzPts val="1200"/>
              <a:buFont typeface="Franklin Gothic"/>
              <a:buNone/>
            </a:pPr>
            <a:r>
              <a:rPr lang="en-US" i="1"/>
              <a:t>Read the slide.</a:t>
            </a:r>
            <a:endParaRPr i="1"/>
          </a:p>
          <a:p>
            <a:pPr marL="0" lvl="0" indent="0" algn="l" rtl="0">
              <a:lnSpc>
                <a:spcPct val="100000"/>
              </a:lnSpc>
              <a:spcBef>
                <a:spcPts val="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965" name="Google Shape;965;p76: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82: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73" name="Google Shape;973;p82: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a:t>Finally, the team will use decision rules to determine students’ RTI.</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A positive response is when the gap is closing and you can extrapolate the point at which target student(s) will “come in range” of the target, even if it is long range, or when the level of “risk” lowers over time.  If the response is positive, you may (1) continue the intervention with the current goal, (2) continue the intervention with the goal increased, or (3) fade the intervention to determine if the student has acquired mastery and independence of the necessary skills.</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A negative response is when the gap continues to widen with no change in the rate of student progress. This is when the team will want to refer to the decision rules and determine if the intervention should be changed or intensified.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Finally, a questionable response is when the gap is widening but slows considerably; however, the gap is still widening. This may be a time to ask if the intervention was implemented as intended (check the fidelity).</a:t>
            </a:r>
            <a:endParaRPr/>
          </a:p>
          <a:p>
            <a:pPr marL="457200" lvl="0" indent="-304800" algn="l" rtl="0">
              <a:spcBef>
                <a:spcPts val="0"/>
              </a:spcBef>
              <a:spcAft>
                <a:spcPts val="0"/>
              </a:spcAft>
              <a:buSzPts val="1200"/>
              <a:buFont typeface="Franklin Gothic"/>
              <a:buChar char="●"/>
            </a:pPr>
            <a:r>
              <a:rPr lang="en-US"/>
              <a:t>If no, employ strategies to increase the fidelity of implementation. </a:t>
            </a:r>
            <a:endParaRPr/>
          </a:p>
          <a:p>
            <a:pPr marL="457200" lvl="0" indent="-304800" algn="l" rtl="0">
              <a:spcBef>
                <a:spcPts val="0"/>
              </a:spcBef>
              <a:spcAft>
                <a:spcPts val="0"/>
              </a:spcAft>
              <a:buSzPts val="1200"/>
              <a:buFont typeface="Franklin Gothic"/>
              <a:buChar char="●"/>
            </a:pPr>
            <a:r>
              <a:rPr lang="en-US"/>
              <a:t>If yes, increase the intensity of the current intervention for a short period of time and assess its impact. </a:t>
            </a:r>
            <a:endParaRPr/>
          </a:p>
          <a:p>
            <a:pPr marL="457200" lvl="0" indent="-304800" algn="l" rtl="0">
              <a:spcBef>
                <a:spcPts val="0"/>
              </a:spcBef>
              <a:spcAft>
                <a:spcPts val="0"/>
              </a:spcAft>
              <a:buSzPts val="1200"/>
              <a:buFont typeface="Franklin Gothic"/>
              <a:buChar char="●"/>
            </a:pPr>
            <a:r>
              <a:rPr lang="en-US"/>
              <a:t>If the rate of progress improves, continue with the intervention. If the rate does not improve, return to problem solving.</a:t>
            </a:r>
            <a:endParaRPr/>
          </a:p>
          <a:p>
            <a:pPr marL="0" lvl="0" indent="0" algn="l" rtl="0">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Again, the problem-solving process is cyclical. If the gap stops widening </a:t>
            </a:r>
            <a:r>
              <a:rPr lang="en-US" sz="1200" b="0" i="0" u="none" strike="noStrike">
                <a:solidFill>
                  <a:schemeClr val="dk1"/>
                </a:solidFill>
                <a:latin typeface="Franklin Gothic"/>
                <a:ea typeface="Franklin Gothic"/>
                <a:cs typeface="Franklin Gothic"/>
                <a:sym typeface="Franklin Gothic"/>
              </a:rPr>
              <a:t>but closure does not occur, go back to Step 1 of the problem-solving process.</a:t>
            </a:r>
            <a:endParaRPr sz="1200" b="0" i="0" u="none" strike="noStrike">
              <a:solidFill>
                <a:schemeClr val="dk1"/>
              </a:solidFill>
              <a:latin typeface="Franklin Gothic"/>
              <a:ea typeface="Franklin Gothic"/>
              <a:cs typeface="Franklin Gothic"/>
              <a:sym typeface="Franklin Gothic"/>
            </a:endParaRPr>
          </a:p>
        </p:txBody>
      </p:sp>
      <p:sp>
        <p:nvSpPr>
          <p:cNvPr id="974" name="Google Shape;974;p82: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8728ed6313_0_544: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84" name="Google Shape;984;g8728ed6313_0_544:notes"/>
          <p:cNvSpPr txBox="1">
            <a:spLocks noGrp="1"/>
          </p:cNvSpPr>
          <p:nvPr>
            <p:ph type="body" idx="1"/>
          </p:nvPr>
        </p:nvSpPr>
        <p:spPr>
          <a:xfrm>
            <a:off x="931651" y="4410394"/>
            <a:ext cx="5121600" cy="4177200"/>
          </a:xfrm>
          <a:prstGeom prst="rect">
            <a:avLst/>
          </a:prstGeom>
          <a:noFill/>
          <a:ln>
            <a:noFill/>
          </a:ln>
        </p:spPr>
        <p:txBody>
          <a:bodyPr spcFirstLastPara="1" wrap="square" lIns="93100" tIns="46550" rIns="93100" bIns="465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Collect ongoing data to support the evaluation of the plan. </a:t>
            </a:r>
            <a:r>
              <a:rPr lang="en-US" i="1"/>
              <a:t>Read the slide.</a:t>
            </a:r>
            <a:endParaRPr i="1"/>
          </a:p>
        </p:txBody>
      </p:sp>
      <p:sp>
        <p:nvSpPr>
          <p:cNvPr id="985" name="Google Shape;985;g8728ed6313_0_544:notes"/>
          <p:cNvSpPr txBox="1">
            <a:spLocks noGrp="1"/>
          </p:cNvSpPr>
          <p:nvPr>
            <p:ph type="sldNum" idx="12"/>
          </p:nvPr>
        </p:nvSpPr>
        <p:spPr>
          <a:xfrm>
            <a:off x="3957536" y="8819202"/>
            <a:ext cx="3027600" cy="464400"/>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83: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4" name="Google Shape;994;p83: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SzPts val="1400"/>
              <a:buNone/>
            </a:pPr>
            <a:r>
              <a:rPr lang="en-US"/>
              <a:t>Evaluate the effectiveness of the intervention by collecting data.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a:t>
            </a:r>
            <a:r>
              <a:rPr lang="en-US" i="0" u="none" strike="noStrike">
                <a:solidFill>
                  <a:schemeClr val="dk1"/>
                </a:solidFill>
              </a:rPr>
              <a:t> team will want to ask</a:t>
            </a:r>
            <a:r>
              <a:rPr lang="en-US"/>
              <a:t>...</a:t>
            </a:r>
            <a:r>
              <a:rPr lang="en-US" i="0" u="none" strike="noStrike">
                <a:solidFill>
                  <a:schemeClr val="dk1"/>
                </a:solidFill>
              </a:rPr>
              <a:t> </a:t>
            </a:r>
            <a:r>
              <a:rPr lang="en-US" i="1"/>
              <a:t>Read the slide.</a:t>
            </a:r>
            <a:endParaRPr i="1"/>
          </a:p>
          <a:p>
            <a:pPr marL="0" lvl="0" indent="0" algn="l" rtl="0">
              <a:lnSpc>
                <a:spcPct val="100000"/>
              </a:lnSpc>
              <a:spcBef>
                <a:spcPts val="0"/>
              </a:spcBef>
              <a:spcAft>
                <a:spcPts val="0"/>
              </a:spcAft>
              <a:buClr>
                <a:schemeClr val="dk1"/>
              </a:buClr>
              <a:buSzPts val="1200"/>
              <a:buFont typeface="Arial"/>
              <a:buNone/>
            </a:pPr>
            <a:endParaRPr i="0" u="none" strike="noStrike">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US" i="0" u="none" strike="noStrike">
                <a:solidFill>
                  <a:schemeClr val="dk1"/>
                </a:solidFill>
              </a:rPr>
              <a:t>Some additional questions</a:t>
            </a:r>
            <a:r>
              <a:rPr lang="en-US"/>
              <a:t> </a:t>
            </a:r>
            <a:r>
              <a:rPr lang="en-US" i="0" u="none" strike="noStrike">
                <a:solidFill>
                  <a:schemeClr val="dk1"/>
                </a:solidFill>
              </a:rPr>
              <a:t>include:</a:t>
            </a:r>
            <a:endParaRPr/>
          </a:p>
          <a:p>
            <a:pPr marL="457200" lvl="0" indent="-304800" algn="l" rtl="0">
              <a:lnSpc>
                <a:spcPct val="100000"/>
              </a:lnSpc>
              <a:spcBef>
                <a:spcPts val="0"/>
              </a:spcBef>
              <a:spcAft>
                <a:spcPts val="0"/>
              </a:spcAft>
              <a:buClr>
                <a:schemeClr val="dk1"/>
              </a:buClr>
              <a:buSzPts val="1200"/>
              <a:buFont typeface="Franklin Gothic"/>
              <a:buChar char="●"/>
            </a:pPr>
            <a:r>
              <a:rPr lang="en-US" i="0" u="none" strike="noStrike">
                <a:solidFill>
                  <a:schemeClr val="dk1"/>
                </a:solidFill>
              </a:rPr>
              <a:t>How “intense” is the intervention?</a:t>
            </a:r>
            <a:endParaRPr/>
          </a:p>
          <a:p>
            <a:pPr marL="457200" lvl="0" indent="-304800" algn="l" rtl="0">
              <a:lnSpc>
                <a:spcPct val="100000"/>
              </a:lnSpc>
              <a:spcBef>
                <a:spcPts val="0"/>
              </a:spcBef>
              <a:spcAft>
                <a:spcPts val="0"/>
              </a:spcAft>
              <a:buClr>
                <a:schemeClr val="dk1"/>
              </a:buClr>
              <a:buSzPts val="1200"/>
              <a:buFont typeface="Franklin Gothic"/>
              <a:buChar char="●"/>
            </a:pPr>
            <a:r>
              <a:rPr lang="en-US" i="0" u="none" strike="noStrike">
                <a:solidFill>
                  <a:schemeClr val="dk1"/>
                </a:solidFill>
              </a:rPr>
              <a:t>What can we “expect” the intervention to do?</a:t>
            </a:r>
            <a:endParaRPr/>
          </a:p>
          <a:p>
            <a:pPr marL="457200" lvl="0" indent="-304800" algn="l" rtl="0">
              <a:lnSpc>
                <a:spcPct val="100000"/>
              </a:lnSpc>
              <a:spcBef>
                <a:spcPts val="0"/>
              </a:spcBef>
              <a:spcAft>
                <a:spcPts val="0"/>
              </a:spcAft>
              <a:buClr>
                <a:schemeClr val="dk1"/>
              </a:buClr>
              <a:buSzPts val="1200"/>
              <a:buFont typeface="Franklin Gothic"/>
              <a:buChar char="●"/>
            </a:pPr>
            <a:r>
              <a:rPr lang="en-US" i="0" u="none" strike="noStrike">
                <a:solidFill>
                  <a:schemeClr val="dk1"/>
                </a:solidFill>
              </a:rPr>
              <a:t>Was the intervention implemented as planned?</a:t>
            </a:r>
            <a:endParaRPr/>
          </a:p>
          <a:p>
            <a:pPr marL="457200" lvl="0" indent="-304800" algn="l" rtl="0">
              <a:lnSpc>
                <a:spcPct val="100000"/>
              </a:lnSpc>
              <a:spcBef>
                <a:spcPts val="0"/>
              </a:spcBef>
              <a:spcAft>
                <a:spcPts val="0"/>
              </a:spcAft>
              <a:buSzPts val="1200"/>
              <a:buFont typeface="Franklin Gothic"/>
              <a:buChar char="●"/>
            </a:pPr>
            <a:r>
              <a:rPr lang="en-US" i="0" u="none" strike="noStrike">
                <a:solidFill>
                  <a:schemeClr val="dk1"/>
                </a:solidFill>
              </a:rPr>
              <a:t>How effective is the intervention with students from similar and different</a:t>
            </a:r>
            <a:r>
              <a:rPr lang="en-US"/>
              <a:t> </a:t>
            </a:r>
            <a:r>
              <a:rPr lang="en-US" i="0" u="none" strike="noStrike">
                <a:solidFill>
                  <a:schemeClr val="dk1"/>
                </a:solidFill>
              </a:rPr>
              <a:t>backgrounds?</a:t>
            </a:r>
            <a:endParaRPr/>
          </a:p>
        </p:txBody>
      </p:sp>
      <p:sp>
        <p:nvSpPr>
          <p:cNvPr id="995" name="Google Shape;995;p83: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78: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3" name="Google Shape;1003;p78: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One of the resources available to support the completion of module activities is the Arkansas Problem Solving Worksheet (located in the Participant Workbook). You are encouraged to use the resource in your schools as teams work through the problem solving process using real student data. The worksheet will support teams as they working through the steps used to support improved academic or behavior student outcomes. </a:t>
            </a:r>
            <a:endParaRPr/>
          </a:p>
          <a:p>
            <a:pPr marL="0" lvl="0" indent="0" algn="l" rtl="0">
              <a:lnSpc>
                <a:spcPct val="100000"/>
              </a:lnSpc>
              <a:spcBef>
                <a:spcPts val="0"/>
              </a:spcBef>
              <a:spcAft>
                <a:spcPts val="0"/>
              </a:spcAft>
              <a:buSzPts val="1400"/>
              <a:buNone/>
            </a:pPr>
            <a:endParaRPr i="1"/>
          </a:p>
        </p:txBody>
      </p:sp>
      <p:sp>
        <p:nvSpPr>
          <p:cNvPr id="1004" name="Google Shape;1004;p78: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8728ed6313_0_564:notes"/>
          <p:cNvSpPr>
            <a:spLocks noGrp="1" noRot="1" noChangeAspect="1"/>
          </p:cNvSpPr>
          <p:nvPr>
            <p:ph type="sldImg" idx="2"/>
          </p:nvPr>
        </p:nvSpPr>
        <p:spPr>
          <a:xfrm>
            <a:off x="1173163" y="695325"/>
            <a:ext cx="4640400" cy="348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8728ed6313_0_564:notes"/>
          <p:cNvSpPr txBox="1">
            <a:spLocks noGrp="1"/>
          </p:cNvSpPr>
          <p:nvPr>
            <p:ph type="body" idx="1"/>
          </p:nvPr>
        </p:nvSpPr>
        <p:spPr>
          <a:xfrm>
            <a:off x="931651" y="4410394"/>
            <a:ext cx="5121600" cy="4177200"/>
          </a:xfrm>
          <a:prstGeom prst="rect">
            <a:avLst/>
          </a:prstGeom>
        </p:spPr>
        <p:txBody>
          <a:bodyPr spcFirstLastPara="1" wrap="square" lIns="93100" tIns="46550" rIns="93100" bIns="46550" anchor="t" anchorCtr="0">
            <a:noAutofit/>
          </a:bodyPr>
          <a:lstStyle/>
          <a:p>
            <a:pPr marL="0" lvl="0" indent="0" algn="l" rtl="0">
              <a:spcBef>
                <a:spcPts val="360"/>
              </a:spcBef>
              <a:spcAft>
                <a:spcPts val="0"/>
              </a:spcAft>
              <a:buNone/>
            </a:pPr>
            <a:r>
              <a:rPr lang="en-US" i="1"/>
              <a:t>Trainer Notes: Allow 5-7 minutes for teams to collaborate and determine the next steps in their action plan. Ask teams to share out.</a:t>
            </a:r>
            <a:endParaRPr i="1"/>
          </a:p>
        </p:txBody>
      </p:sp>
      <p:sp>
        <p:nvSpPr>
          <p:cNvPr id="1014" name="Google Shape;1014;g8728ed6313_0_564:notes"/>
          <p:cNvSpPr txBox="1">
            <a:spLocks noGrp="1"/>
          </p:cNvSpPr>
          <p:nvPr>
            <p:ph type="sldNum" idx="12"/>
          </p:nvPr>
        </p:nvSpPr>
        <p:spPr>
          <a:xfrm>
            <a:off x="3957536" y="8819202"/>
            <a:ext cx="3027600" cy="464400"/>
          </a:xfrm>
          <a:prstGeom prst="rect">
            <a:avLst/>
          </a:prstGeom>
        </p:spPr>
        <p:txBody>
          <a:bodyPr spcFirstLastPara="1" wrap="square" lIns="93100" tIns="46550" rIns="93100" bIns="4655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7d23483962_1_153:notes"/>
          <p:cNvSpPr>
            <a:spLocks noGrp="1" noRot="1" noChangeAspect="1"/>
          </p:cNvSpPr>
          <p:nvPr>
            <p:ph type="sldImg" idx="2"/>
          </p:nvPr>
        </p:nvSpPr>
        <p:spPr>
          <a:xfrm>
            <a:off x="1177850" y="696594"/>
            <a:ext cx="4630800" cy="3481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4" name="Google Shape;1024;g7d23483962_1_153:notes"/>
          <p:cNvSpPr txBox="1">
            <a:spLocks noGrp="1"/>
          </p:cNvSpPr>
          <p:nvPr>
            <p:ph type="body" idx="1"/>
          </p:nvPr>
        </p:nvSpPr>
        <p:spPr>
          <a:xfrm>
            <a:off x="931654" y="4410394"/>
            <a:ext cx="5121600" cy="4177500"/>
          </a:xfrm>
          <a:prstGeom prst="rect">
            <a:avLst/>
          </a:prstGeom>
          <a:noFill/>
          <a:ln>
            <a:noFill/>
          </a:ln>
        </p:spPr>
        <p:txBody>
          <a:bodyPr spcFirstLastPara="1" wrap="square" lIns="93025" tIns="46525" rIns="93025" bIns="46525" anchor="t" anchorCtr="0">
            <a:noAutofit/>
          </a:bodyPr>
          <a:lstStyle/>
          <a:p>
            <a:pPr marL="0" lvl="0" indent="0" algn="l" rtl="0">
              <a:lnSpc>
                <a:spcPct val="100000"/>
              </a:lnSpc>
              <a:spcBef>
                <a:spcPts val="360"/>
              </a:spcBef>
              <a:spcAft>
                <a:spcPts val="0"/>
              </a:spcAft>
              <a:buSzPts val="1400"/>
              <a:buNone/>
            </a:pPr>
            <a:endParaRPr/>
          </a:p>
        </p:txBody>
      </p:sp>
      <p:sp>
        <p:nvSpPr>
          <p:cNvPr id="1025" name="Google Shape;1025;g7d23483962_1_153:notes"/>
          <p:cNvSpPr txBox="1">
            <a:spLocks noGrp="1"/>
          </p:cNvSpPr>
          <p:nvPr>
            <p:ph type="sldNum" idx="12"/>
          </p:nvPr>
        </p:nvSpPr>
        <p:spPr>
          <a:xfrm>
            <a:off x="3957536" y="8819204"/>
            <a:ext cx="3027600" cy="464700"/>
          </a:xfrm>
          <a:prstGeom prst="rect">
            <a:avLst/>
          </a:prstGeom>
          <a:noFill/>
          <a:ln>
            <a:noFill/>
          </a:ln>
        </p:spPr>
        <p:txBody>
          <a:bodyPr spcFirstLastPara="1" wrap="square" lIns="93025" tIns="46525" rIns="93025" bIns="4652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84: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360"/>
              </a:spcBef>
              <a:spcAft>
                <a:spcPts val="0"/>
              </a:spcAft>
              <a:buSzPts val="1400"/>
              <a:buNone/>
            </a:pPr>
            <a:r>
              <a:rPr lang="en-US" i="1"/>
              <a:t>Trainer Notes: Review the module objectives. Ask participants to use the fist to five strategy to determine the level in which the objectives were met (0 is the lowest score and 5 is the highest score).</a:t>
            </a:r>
            <a:endParaRPr i="1"/>
          </a:p>
        </p:txBody>
      </p:sp>
      <p:sp>
        <p:nvSpPr>
          <p:cNvPr id="1031" name="Google Shape;1031;p84: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9: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3" name="Google Shape;273;p9:notes"/>
          <p:cNvSpPr txBox="1">
            <a:spLocks noGrp="1"/>
          </p:cNvSpPr>
          <p:nvPr>
            <p:ph type="body" idx="1"/>
          </p:nvPr>
        </p:nvSpPr>
        <p:spPr>
          <a:xfrm>
            <a:off x="931651" y="4410394"/>
            <a:ext cx="5121701" cy="5762306"/>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Data analysis occurs at all levels of RTI implementation (e.g., state, district, school, and grade levels) as well as at all levels of prevention (e.g., Tier 1, Tier 2, and Tier 3).</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Decisions are made based on established routines and procedures. It is helpful for schools and districts to have explicit decision rules in place when analyzing data. Writing down processes helps to ensure consistency despite changes in data-team members, and allows team members to ensure they follow the same process and rules with all student-, class-, and school-level data.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Teams also might consider articulating specific decision rules in writing to define what happens when certain instances occur, such as the following:</a:t>
            </a:r>
            <a:endParaRPr/>
          </a:p>
          <a:p>
            <a:pPr marL="457200" lvl="0" indent="-304800" algn="l" rtl="0">
              <a:lnSpc>
                <a:spcPct val="100000"/>
              </a:lnSpc>
              <a:spcBef>
                <a:spcPts val="0"/>
              </a:spcBef>
              <a:spcAft>
                <a:spcPts val="0"/>
              </a:spcAft>
              <a:buSzPts val="1200"/>
              <a:buFont typeface="Franklin Gothic"/>
              <a:buChar char="●"/>
            </a:pPr>
            <a:r>
              <a:rPr lang="en-US"/>
              <a:t>What if more than 80% of students score above the cut score?</a:t>
            </a:r>
            <a:endParaRPr/>
          </a:p>
          <a:p>
            <a:pPr marL="457200" lvl="0" indent="-304800" algn="l" rtl="0">
              <a:lnSpc>
                <a:spcPct val="100000"/>
              </a:lnSpc>
              <a:spcBef>
                <a:spcPts val="0"/>
              </a:spcBef>
              <a:spcAft>
                <a:spcPts val="0"/>
              </a:spcAft>
              <a:buSzPts val="1200"/>
              <a:buFont typeface="Franklin Gothic"/>
              <a:buChar char="●"/>
            </a:pPr>
            <a:r>
              <a:rPr lang="en-US"/>
              <a:t>What if less than 80% of students reached the cut score?  </a:t>
            </a:r>
            <a:r>
              <a:rPr lang="en-US" u="none"/>
              <a:t>Do we strengthen the core instruction and curriculum?  Do we </a:t>
            </a:r>
            <a:r>
              <a:rPr lang="en-US"/>
              <a:t>include</a:t>
            </a:r>
            <a:r>
              <a:rPr lang="en-US" u="none"/>
              <a:t> an intervention?</a:t>
            </a:r>
            <a:endParaRPr u="none"/>
          </a:p>
          <a:p>
            <a:pPr marL="457200" lvl="0" indent="-304800" algn="l" rtl="0">
              <a:lnSpc>
                <a:spcPct val="100000"/>
              </a:lnSpc>
              <a:spcBef>
                <a:spcPts val="0"/>
              </a:spcBef>
              <a:spcAft>
                <a:spcPts val="0"/>
              </a:spcAft>
              <a:buSzPts val="1200"/>
              <a:buFont typeface="Franklin Gothic"/>
              <a:buChar char="●"/>
            </a:pPr>
            <a:r>
              <a:rPr lang="en-US"/>
              <a:t>What if lack of progress is evident?  </a:t>
            </a:r>
            <a:r>
              <a:rPr lang="en-US" u="none"/>
              <a:t>Do you make a plan?</a:t>
            </a:r>
            <a:endParaRPr/>
          </a:p>
          <a:p>
            <a:pPr marL="457200" lvl="0" indent="-304800" algn="l" rtl="0">
              <a:lnSpc>
                <a:spcPct val="100000"/>
              </a:lnSpc>
              <a:spcBef>
                <a:spcPts val="0"/>
              </a:spcBef>
              <a:spcAft>
                <a:spcPts val="0"/>
              </a:spcAft>
              <a:buSzPts val="1200"/>
              <a:buFont typeface="Franklin Gothic"/>
              <a:buChar char="●"/>
            </a:pPr>
            <a:r>
              <a:rPr lang="en-US"/>
              <a:t>What do you do when student progress varies by target group or specific student population?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Decision rules should be established at all levels, including class, grade, and school. </a:t>
            </a:r>
            <a:endParaRPr/>
          </a:p>
        </p:txBody>
      </p:sp>
      <p:sp>
        <p:nvSpPr>
          <p:cNvPr id="274" name="Google Shape;274;p9: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85: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39" name="Google Shape;1039;p85: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endParaRPr/>
          </a:p>
        </p:txBody>
      </p:sp>
      <p:sp>
        <p:nvSpPr>
          <p:cNvPr id="1040" name="Google Shape;1040;p85: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86: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360"/>
              </a:spcBef>
              <a:spcAft>
                <a:spcPts val="0"/>
              </a:spcAft>
              <a:buSzPts val="1400"/>
              <a:buNone/>
            </a:pPr>
            <a:endParaRPr/>
          </a:p>
        </p:txBody>
      </p:sp>
      <p:sp>
        <p:nvSpPr>
          <p:cNvPr id="1048" name="Google Shape;1048;p86: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3" name="Google Shape;283;p10: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solidFill>
                  <a:schemeClr val="dk1"/>
                </a:solidFill>
                <a:latin typeface="Franklin Gothic"/>
                <a:ea typeface="Franklin Gothic"/>
                <a:cs typeface="Franklin Gothic"/>
                <a:sym typeface="Franklin Gothic"/>
              </a:rPr>
              <a:t>These are the mo</a:t>
            </a:r>
            <a:r>
              <a:rPr lang="en-US"/>
              <a:t>st</a:t>
            </a:r>
            <a:r>
              <a:rPr lang="en-US">
                <a:solidFill>
                  <a:schemeClr val="dk1"/>
                </a:solidFill>
                <a:latin typeface="Franklin Gothic"/>
                <a:ea typeface="Franklin Gothic"/>
                <a:cs typeface="Franklin Gothic"/>
                <a:sym typeface="Franklin Gothic"/>
              </a:rPr>
              <a:t> common types of decisions that schools make using data. The decision rules should be outlined prior to the implementation of your RTI framework.</a:t>
            </a:r>
            <a:endParaRPr>
              <a:solidFill>
                <a:schemeClr val="dk1"/>
              </a:solidFill>
              <a:latin typeface="Franklin Gothic"/>
              <a:ea typeface="Franklin Gothic"/>
              <a:cs typeface="Franklin Gothic"/>
              <a:sym typeface="Franklin Gothic"/>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i="1"/>
              <a:t>Read the slide.</a:t>
            </a:r>
            <a:endParaRPr/>
          </a:p>
        </p:txBody>
      </p:sp>
      <p:sp>
        <p:nvSpPr>
          <p:cNvPr id="284" name="Google Shape;284;p10: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2" name="Google Shape;292;p11: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Before we can engage in student-level decision making, we must engage in system-level DBDM. The primary purpose is to evaluate the effectiveness of the system (e.g., class, grade, school). Failure to analyze system effects using Tier I data can lead teams to incorrectly focus on student characteristics as the cause for poor learning outcomes. In most cases, poor learning outcomes are the result of a mismatch between the student’s needs and the instruction, curriculum, or environment. </a:t>
            </a:r>
            <a:endParaRPr/>
          </a:p>
        </p:txBody>
      </p:sp>
      <p:sp>
        <p:nvSpPr>
          <p:cNvPr id="293" name="Google Shape;293;p11: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2:notes"/>
          <p:cNvSpPr>
            <a:spLocks noGrp="1" noRot="1" noChangeAspect="1"/>
          </p:cNvSpPr>
          <p:nvPr>
            <p:ph type="sldImg" idx="2"/>
          </p:nvPr>
        </p:nvSpPr>
        <p:spPr>
          <a:xfrm>
            <a:off x="1173163" y="695325"/>
            <a:ext cx="4640262" cy="34813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3" name="Google Shape;303;p12:notes"/>
          <p:cNvSpPr txBox="1">
            <a:spLocks noGrp="1"/>
          </p:cNvSpPr>
          <p:nvPr>
            <p:ph type="body" idx="1"/>
          </p:nvPr>
        </p:nvSpPr>
        <p:spPr>
          <a:xfrm>
            <a:off x="931651" y="4410394"/>
            <a:ext cx="5121701" cy="4177349"/>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a:t>DBDM should begin at the district level. At each level, teams should identify Tier I areas of concern, develop goals, and implement interventions to meet the goals. </a:t>
            </a:r>
            <a:endParaRPr/>
          </a:p>
        </p:txBody>
      </p:sp>
      <p:sp>
        <p:nvSpPr>
          <p:cNvPr id="304" name="Google Shape;304;p12:notes"/>
          <p:cNvSpPr txBox="1">
            <a:spLocks noGrp="1"/>
          </p:cNvSpPr>
          <p:nvPr>
            <p:ph type="sldNum" idx="12"/>
          </p:nvPr>
        </p:nvSpPr>
        <p:spPr>
          <a:xfrm>
            <a:off x="3957536" y="8819202"/>
            <a:ext cx="3027466" cy="464502"/>
          </a:xfrm>
          <a:prstGeom prst="rect">
            <a:avLst/>
          </a:prstGeom>
          <a:noFill/>
          <a:ln>
            <a:noFill/>
          </a:ln>
        </p:spPr>
        <p:txBody>
          <a:bodyPr spcFirstLastPara="1" wrap="square" lIns="93100" tIns="46550" rIns="9310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4"/>
        <p:cNvGrpSpPr/>
        <p:nvPr/>
      </p:nvGrpSpPr>
      <p:grpSpPr>
        <a:xfrm>
          <a:off x="0" y="0"/>
          <a:ext cx="0" cy="0"/>
          <a:chOff x="0" y="0"/>
          <a:chExt cx="0" cy="0"/>
        </a:xfrm>
      </p:grpSpPr>
      <p:sp>
        <p:nvSpPr>
          <p:cNvPr id="15" name="Google Shape;15;p2"/>
          <p:cNvSpPr txBox="1">
            <a:spLocks noGrp="1"/>
          </p:cNvSpPr>
          <p:nvPr>
            <p:ph type="title"/>
          </p:nvPr>
        </p:nvSpPr>
        <p:spPr>
          <a:xfrm>
            <a:off x="683811" y="905710"/>
            <a:ext cx="8228413" cy="178510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5328340" y="6567844"/>
            <a:ext cx="3583885" cy="1231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body" idx="1"/>
          </p:nvPr>
        </p:nvSpPr>
        <p:spPr>
          <a:xfrm>
            <a:off x="687388" y="2938998"/>
            <a:ext cx="8224837" cy="2486835"/>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BFBFBF"/>
                </a:solidFill>
              </a:defRPr>
            </a:lvl1pPr>
            <a:lvl2pPr marL="914400" lvl="1" indent="-381000" algn="l">
              <a:lnSpc>
                <a:spcPct val="100000"/>
              </a:lnSpc>
              <a:spcBef>
                <a:spcPts val="600"/>
              </a:spcBef>
              <a:spcAft>
                <a:spcPts val="0"/>
              </a:spcAft>
              <a:buSzPts val="2400"/>
              <a:buChar char="•"/>
              <a:defRPr sz="2400">
                <a:solidFill>
                  <a:schemeClr val="lt1"/>
                </a:solidFill>
              </a:defRPr>
            </a:lvl2pPr>
            <a:lvl3pPr marL="1371600" lvl="2" indent="-355600" algn="l">
              <a:lnSpc>
                <a:spcPct val="100000"/>
              </a:lnSpc>
              <a:spcBef>
                <a:spcPts val="600"/>
              </a:spcBef>
              <a:spcAft>
                <a:spcPts val="0"/>
              </a:spcAft>
              <a:buSzPts val="2000"/>
              <a:buChar char="–"/>
              <a:defRPr sz="2000">
                <a:solidFill>
                  <a:schemeClr val="lt1"/>
                </a:solidFill>
              </a:defRPr>
            </a:lvl3pPr>
            <a:lvl4pPr marL="1828800" lvl="3" indent="-304800" algn="l">
              <a:lnSpc>
                <a:spcPct val="100000"/>
              </a:lnSpc>
              <a:spcBef>
                <a:spcPts val="600"/>
              </a:spcBef>
              <a:spcAft>
                <a:spcPts val="0"/>
              </a:spcAft>
              <a:buSzPts val="1200"/>
              <a:buChar char="o"/>
              <a:defRPr sz="1600">
                <a:solidFill>
                  <a:schemeClr val="lt1"/>
                </a:solidFill>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722313" y="3328987"/>
            <a:ext cx="7772400" cy="223361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000" b="1" cap="none">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1"/>
          <p:cNvSpPr txBox="1">
            <a:spLocks noGrp="1"/>
          </p:cNvSpPr>
          <p:nvPr>
            <p:ph type="body" idx="1"/>
          </p:nvPr>
        </p:nvSpPr>
        <p:spPr>
          <a:xfrm>
            <a:off x="722313" y="1524000"/>
            <a:ext cx="7772400" cy="15001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600"/>
              </a:spcBef>
              <a:spcAft>
                <a:spcPts val="0"/>
              </a:spcAft>
              <a:buSzPts val="3200"/>
              <a:buNone/>
              <a:defRPr sz="3200">
                <a:solidFill>
                  <a:srgbClr val="7F7F7F"/>
                </a:solidFill>
              </a:defRPr>
            </a:lvl1pPr>
            <a:lvl2pPr marL="914400" lvl="1" indent="-228600" algn="l">
              <a:lnSpc>
                <a:spcPct val="100000"/>
              </a:lnSpc>
              <a:spcBef>
                <a:spcPts val="600"/>
              </a:spcBef>
              <a:spcAft>
                <a:spcPts val="0"/>
              </a:spcAft>
              <a:buSzPts val="1800"/>
              <a:buNone/>
              <a:defRPr sz="1800">
                <a:solidFill>
                  <a:srgbClr val="888888"/>
                </a:solidFill>
              </a:defRPr>
            </a:lvl2pPr>
            <a:lvl3pPr marL="1371600" lvl="2" indent="-228600" algn="l">
              <a:lnSpc>
                <a:spcPct val="100000"/>
              </a:lnSpc>
              <a:spcBef>
                <a:spcPts val="600"/>
              </a:spcBef>
              <a:spcAft>
                <a:spcPts val="0"/>
              </a:spcAft>
              <a:buSzPts val="16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400"/>
              <a:buNone/>
              <a:defRPr sz="1400">
                <a:solidFill>
                  <a:srgbClr val="888888"/>
                </a:solidFill>
              </a:defRPr>
            </a:lvl5pPr>
            <a:lvl6pPr marL="2743200" lvl="5" indent="-228600" algn="l">
              <a:lnSpc>
                <a:spcPct val="100000"/>
              </a:lnSpc>
              <a:spcBef>
                <a:spcPts val="600"/>
              </a:spcBef>
              <a:spcAft>
                <a:spcPts val="0"/>
              </a:spcAft>
              <a:buSzPts val="1400"/>
              <a:buNone/>
              <a:defRPr sz="1400">
                <a:solidFill>
                  <a:srgbClr val="888888"/>
                </a:solidFill>
              </a:defRPr>
            </a:lvl6pPr>
            <a:lvl7pPr marL="3200400" lvl="6" indent="-228600" algn="l">
              <a:lnSpc>
                <a:spcPct val="100000"/>
              </a:lnSpc>
              <a:spcBef>
                <a:spcPts val="600"/>
              </a:spcBef>
              <a:spcAft>
                <a:spcPts val="0"/>
              </a:spcAft>
              <a:buSzPts val="1400"/>
              <a:buNone/>
              <a:defRPr sz="1400">
                <a:solidFill>
                  <a:srgbClr val="888888"/>
                </a:solidFill>
              </a:defRPr>
            </a:lvl7pPr>
            <a:lvl8pPr marL="3657600" lvl="7" indent="-228600" algn="l">
              <a:lnSpc>
                <a:spcPct val="100000"/>
              </a:lnSpc>
              <a:spcBef>
                <a:spcPts val="600"/>
              </a:spcBef>
              <a:spcAft>
                <a:spcPts val="0"/>
              </a:spcAft>
              <a:buSzPts val="1400"/>
              <a:buNone/>
              <a:defRPr sz="1400">
                <a:solidFill>
                  <a:srgbClr val="888888"/>
                </a:solidFill>
              </a:defRPr>
            </a:lvl8pPr>
            <a:lvl9pPr marL="4114800" lvl="8" indent="-228600" algn="l">
              <a:lnSpc>
                <a:spcPct val="100000"/>
              </a:lnSpc>
              <a:spcBef>
                <a:spcPts val="600"/>
              </a:spcBef>
              <a:spcAft>
                <a:spcPts val="0"/>
              </a:spcAft>
              <a:buSzPts val="1400"/>
              <a:buNone/>
              <a:defRPr sz="1400">
                <a:solidFill>
                  <a:srgbClr val="888888"/>
                </a:solidFill>
              </a:defRPr>
            </a:lvl9pPr>
          </a:lstStyle>
          <a:p>
            <a:endParaRPr/>
          </a:p>
        </p:txBody>
      </p:sp>
      <p:sp>
        <p:nvSpPr>
          <p:cNvPr id="58" name="Google Shape;58;p1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59" name="Google Shape;59;p11"/>
          <p:cNvCxnSpPr/>
          <p:nvPr/>
        </p:nvCxnSpPr>
        <p:spPr>
          <a:xfrm>
            <a:off x="715296" y="3169316"/>
            <a:ext cx="7772400" cy="1588"/>
          </a:xfrm>
          <a:prstGeom prst="straightConnector1">
            <a:avLst/>
          </a:prstGeom>
          <a:noFill/>
          <a:ln w="9525" cap="flat" cmpd="sng">
            <a:solidFill>
              <a:srgbClr val="608F2D"/>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lumn Content" type="twoObj">
  <p:cSld name="TWO_OBJECTS">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381000" y="758952"/>
            <a:ext cx="8302752" cy="98755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sz="4000" b="1">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2"/>
          <p:cNvSpPr txBox="1">
            <a:spLocks noGrp="1"/>
          </p:cNvSpPr>
          <p:nvPr>
            <p:ph type="body" idx="1"/>
          </p:nvPr>
        </p:nvSpPr>
        <p:spPr>
          <a:xfrm>
            <a:off x="457200" y="2072640"/>
            <a:ext cx="3886200" cy="3718560"/>
          </a:xfrm>
          <a:prstGeom prst="rect">
            <a:avLst/>
          </a:prstGeom>
          <a:noFill/>
          <a:ln>
            <a:noFill/>
          </a:ln>
        </p:spPr>
        <p:txBody>
          <a:bodyPr spcFirstLastPara="1" wrap="square" lIns="0" tIns="0" rIns="0" bIns="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marL="914400" marR="0" lvl="1" indent="-387350" algn="l">
              <a:lnSpc>
                <a:spcPct val="100000"/>
              </a:lnSpc>
              <a:spcBef>
                <a:spcPts val="500"/>
              </a:spcBef>
              <a:spcAft>
                <a:spcPts val="0"/>
              </a:spcAft>
              <a:buClr>
                <a:schemeClr val="dk1"/>
              </a:buClr>
              <a:buSzPts val="2500"/>
              <a:buFont typeface="Arial"/>
              <a:buChar char="–"/>
              <a:defRPr sz="2500">
                <a:solidFill>
                  <a:schemeClr val="dk1"/>
                </a:solidFill>
                <a:latin typeface="Arial"/>
                <a:ea typeface="Arial"/>
                <a:cs typeface="Arial"/>
                <a:sym typeface="Arial"/>
              </a:defRPr>
            </a:lvl2pPr>
            <a:lvl3pPr marL="1371600" marR="0" lvl="2" indent="-368300" algn="l">
              <a:lnSpc>
                <a:spcPct val="100000"/>
              </a:lnSpc>
              <a:spcBef>
                <a:spcPts val="440"/>
              </a:spcBef>
              <a:spcAft>
                <a:spcPts val="0"/>
              </a:spcAft>
              <a:buClr>
                <a:schemeClr val="dk1"/>
              </a:buClr>
              <a:buSzPts val="2200"/>
              <a:buFont typeface="Arial"/>
              <a:buChar char="•"/>
              <a:defRPr sz="2200">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a:solidFill>
                  <a:schemeClr val="dk1"/>
                </a:solidFill>
                <a:latin typeface="Arial"/>
                <a:ea typeface="Arial"/>
                <a:cs typeface="Arial"/>
                <a:sym typeface="Arial"/>
              </a:defRPr>
            </a:lvl5pPr>
            <a:lvl6pPr marL="2743200" lvl="5" indent="-342900" algn="l">
              <a:lnSpc>
                <a:spcPct val="100000"/>
              </a:lnSpc>
              <a:spcBef>
                <a:spcPts val="600"/>
              </a:spcBef>
              <a:spcAft>
                <a:spcPts val="0"/>
              </a:spcAft>
              <a:buSzPts val="1800"/>
              <a:buChar char="•"/>
              <a:defRPr sz="1800"/>
            </a:lvl6pPr>
            <a:lvl7pPr marL="3200400" lvl="6" indent="-342900" algn="l">
              <a:lnSpc>
                <a:spcPct val="100000"/>
              </a:lnSpc>
              <a:spcBef>
                <a:spcPts val="600"/>
              </a:spcBef>
              <a:spcAft>
                <a:spcPts val="0"/>
              </a:spcAft>
              <a:buSzPts val="1800"/>
              <a:buChar char="•"/>
              <a:defRPr sz="1800"/>
            </a:lvl7pPr>
            <a:lvl8pPr marL="3657600" lvl="7" indent="-342900" algn="l">
              <a:lnSpc>
                <a:spcPct val="100000"/>
              </a:lnSpc>
              <a:spcBef>
                <a:spcPts val="600"/>
              </a:spcBef>
              <a:spcAft>
                <a:spcPts val="0"/>
              </a:spcAft>
              <a:buSzPts val="1800"/>
              <a:buChar char="•"/>
              <a:defRPr sz="1800"/>
            </a:lvl8pPr>
            <a:lvl9pPr marL="4114800" lvl="8" indent="-342900" algn="l">
              <a:lnSpc>
                <a:spcPct val="100000"/>
              </a:lnSpc>
              <a:spcBef>
                <a:spcPts val="600"/>
              </a:spcBef>
              <a:spcAft>
                <a:spcPts val="0"/>
              </a:spcAft>
              <a:buSzPts val="1800"/>
              <a:buChar char="•"/>
              <a:defRPr sz="1800"/>
            </a:lvl9pPr>
          </a:lstStyle>
          <a:p>
            <a:endParaRPr/>
          </a:p>
        </p:txBody>
      </p:sp>
      <p:sp>
        <p:nvSpPr>
          <p:cNvPr id="63" name="Google Shape;63;p12"/>
          <p:cNvSpPr txBox="1">
            <a:spLocks noGrp="1"/>
          </p:cNvSpPr>
          <p:nvPr>
            <p:ph type="body" idx="2"/>
          </p:nvPr>
        </p:nvSpPr>
        <p:spPr>
          <a:xfrm>
            <a:off x="4800600" y="2072640"/>
            <a:ext cx="3886200" cy="3718560"/>
          </a:xfrm>
          <a:prstGeom prst="rect">
            <a:avLst/>
          </a:prstGeom>
          <a:noFill/>
          <a:ln>
            <a:noFill/>
          </a:ln>
        </p:spPr>
        <p:txBody>
          <a:bodyPr spcFirstLastPara="1" wrap="square" lIns="0" tIns="0" rIns="0" bIns="0" anchor="t" anchorCtr="0">
            <a:noAutofit/>
          </a:bodyPr>
          <a:lstStyle>
            <a:lvl1pPr marL="457200" marR="0" lvl="0" indent="-406400" algn="l">
              <a:lnSpc>
                <a:spcPct val="100000"/>
              </a:lnSpc>
              <a:spcBef>
                <a:spcPts val="560"/>
              </a:spcBef>
              <a:spcAft>
                <a:spcPts val="0"/>
              </a:spcAft>
              <a:buClr>
                <a:schemeClr val="accent1"/>
              </a:buClr>
              <a:buSzPts val="2800"/>
              <a:buFont typeface="Noto Sans Symbols"/>
              <a:buChar char="▪"/>
              <a:defRPr sz="2800"/>
            </a:lvl1pPr>
            <a:lvl2pPr marL="914400" marR="0" lvl="1" indent="-381000" algn="l">
              <a:lnSpc>
                <a:spcPct val="100000"/>
              </a:lnSpc>
              <a:spcBef>
                <a:spcPts val="480"/>
              </a:spcBef>
              <a:spcAft>
                <a:spcPts val="0"/>
              </a:spcAft>
              <a:buClr>
                <a:schemeClr val="accent2"/>
              </a:buClr>
              <a:buSzPts val="2400"/>
              <a:buFont typeface="Arial"/>
              <a:buChar char="•"/>
              <a:defRPr sz="2400"/>
            </a:lvl2pPr>
            <a:lvl3pPr marL="1371600" marR="0" lvl="2" indent="-355600" algn="l">
              <a:lnSpc>
                <a:spcPct val="100000"/>
              </a:lnSpc>
              <a:spcBef>
                <a:spcPts val="400"/>
              </a:spcBef>
              <a:spcAft>
                <a:spcPts val="0"/>
              </a:spcAft>
              <a:buClr>
                <a:schemeClr val="accent1"/>
              </a:buClr>
              <a:buSzPts val="2000"/>
              <a:buFont typeface="Calibri"/>
              <a:buChar char="–"/>
              <a:defRPr sz="2000"/>
            </a:lvl3pPr>
            <a:lvl4pPr marL="1828800" marR="0" lvl="3" indent="-342900" algn="l">
              <a:lnSpc>
                <a:spcPct val="100000"/>
              </a:lnSpc>
              <a:spcBef>
                <a:spcPts val="360"/>
              </a:spcBef>
              <a:spcAft>
                <a:spcPts val="0"/>
              </a:spcAft>
              <a:buClr>
                <a:schemeClr val="accent2"/>
              </a:buClr>
              <a:buSzPts val="1800"/>
              <a:buFont typeface="Noto Sans Symbols"/>
              <a:buChar char="▪"/>
              <a:defRPr sz="1800"/>
            </a:lvl4pPr>
            <a:lvl5pPr marL="2286000" marR="0" lvl="4" indent="-342900" algn="l">
              <a:lnSpc>
                <a:spcPct val="100000"/>
              </a:lnSpc>
              <a:spcBef>
                <a:spcPts val="360"/>
              </a:spcBef>
              <a:spcAft>
                <a:spcPts val="0"/>
              </a:spcAft>
              <a:buClr>
                <a:schemeClr val="accent1"/>
              </a:buClr>
              <a:buSzPts val="1800"/>
              <a:buFont typeface="Arial"/>
              <a:buChar char="•"/>
              <a:defRPr sz="1800"/>
            </a:lvl5pPr>
            <a:lvl6pPr marL="2743200" lvl="5" indent="-342900" algn="l">
              <a:lnSpc>
                <a:spcPct val="100000"/>
              </a:lnSpc>
              <a:spcBef>
                <a:spcPts val="600"/>
              </a:spcBef>
              <a:spcAft>
                <a:spcPts val="0"/>
              </a:spcAft>
              <a:buSzPts val="1800"/>
              <a:buChar char="•"/>
              <a:defRPr sz="1800"/>
            </a:lvl6pPr>
            <a:lvl7pPr marL="3200400" lvl="6" indent="-342900" algn="l">
              <a:lnSpc>
                <a:spcPct val="100000"/>
              </a:lnSpc>
              <a:spcBef>
                <a:spcPts val="600"/>
              </a:spcBef>
              <a:spcAft>
                <a:spcPts val="0"/>
              </a:spcAft>
              <a:buSzPts val="1800"/>
              <a:buChar char="•"/>
              <a:defRPr sz="1800"/>
            </a:lvl7pPr>
            <a:lvl8pPr marL="3657600" lvl="7" indent="-342900" algn="l">
              <a:lnSpc>
                <a:spcPct val="100000"/>
              </a:lnSpc>
              <a:spcBef>
                <a:spcPts val="600"/>
              </a:spcBef>
              <a:spcAft>
                <a:spcPts val="0"/>
              </a:spcAft>
              <a:buSzPts val="1800"/>
              <a:buChar char="•"/>
              <a:defRPr sz="1800"/>
            </a:lvl8pPr>
            <a:lvl9pPr marL="4114800" lvl="8" indent="-342900" algn="l">
              <a:lnSpc>
                <a:spcPct val="100000"/>
              </a:lnSpc>
              <a:spcBef>
                <a:spcPts val="600"/>
              </a:spcBef>
              <a:spcAft>
                <a:spcPts val="0"/>
              </a:spcAft>
              <a:buSzPts val="1800"/>
              <a:buChar char="•"/>
              <a:defRPr sz="1800"/>
            </a:lvl9pPr>
          </a:lstStyle>
          <a:p>
            <a:endParaRPr/>
          </a:p>
        </p:txBody>
      </p:sp>
      <p:sp>
        <p:nvSpPr>
          <p:cNvPr id="64" name="Google Shape;64;p1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65" name="Google Shape;65;p12"/>
          <p:cNvCxnSpPr/>
          <p:nvPr/>
        </p:nvCxnSpPr>
        <p:spPr>
          <a:xfrm>
            <a:off x="385064" y="1824164"/>
            <a:ext cx="8302752" cy="1588"/>
          </a:xfrm>
          <a:prstGeom prst="straightConnector1">
            <a:avLst/>
          </a:prstGeom>
          <a:noFill/>
          <a:ln w="9525" cap="flat" cmpd="sng">
            <a:solidFill>
              <a:srgbClr val="608F2D"/>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Layout" type="obj">
  <p:cSld name="OBJEC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4"/>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360"/>
              </a:spcBef>
              <a:spcAft>
                <a:spcPts val="0"/>
              </a:spcAft>
              <a:buClr>
                <a:srgbClr val="BFBFBF"/>
              </a:buClr>
              <a:buSzPts val="1800"/>
              <a:buNone/>
              <a:defRPr/>
            </a:lvl1pPr>
            <a:lvl2pPr marL="914400" lvl="1" indent="-342900" algn="l">
              <a:lnSpc>
                <a:spcPct val="100000"/>
              </a:lnSpc>
              <a:spcBef>
                <a:spcPts val="360"/>
              </a:spcBef>
              <a:spcAft>
                <a:spcPts val="0"/>
              </a:spcAft>
              <a:buClr>
                <a:schemeClr val="lt1"/>
              </a:buClr>
              <a:buSzPts val="1800"/>
              <a:buChar char="–"/>
              <a:defRPr/>
            </a:lvl2pPr>
            <a:lvl3pPr marL="1371600" lvl="2" indent="-342900" algn="l">
              <a:lnSpc>
                <a:spcPct val="100000"/>
              </a:lnSpc>
              <a:spcBef>
                <a:spcPts val="360"/>
              </a:spcBef>
              <a:spcAft>
                <a:spcPts val="0"/>
              </a:spcAft>
              <a:buClr>
                <a:schemeClr val="lt1"/>
              </a:buClr>
              <a:buSzPts val="1800"/>
              <a:buChar char="•"/>
              <a:defRPr/>
            </a:lvl3pPr>
            <a:lvl4pPr marL="1828800" lvl="3" indent="-342900" algn="l">
              <a:lnSpc>
                <a:spcPct val="100000"/>
              </a:lnSpc>
              <a:spcBef>
                <a:spcPts val="360"/>
              </a:spcBef>
              <a:spcAft>
                <a:spcPts val="0"/>
              </a:spcAft>
              <a:buClr>
                <a:schemeClr val="lt1"/>
              </a:buClr>
              <a:buSzPts val="1800"/>
              <a:buChar char="–"/>
              <a:defRPr/>
            </a:lvl4pPr>
            <a:lvl5pPr marL="2286000" lvl="4" indent="-342900" algn="l">
              <a:lnSpc>
                <a:spcPct val="100000"/>
              </a:lnSpc>
              <a:spcBef>
                <a:spcPts val="360"/>
              </a:spcBef>
              <a:spcAft>
                <a:spcPts val="0"/>
              </a:spcAft>
              <a:buClr>
                <a:schemeClr val="lt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4"/>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Google Shape;77;p15"/>
          <p:cNvSpPr txBox="1">
            <a:spLocks noGrp="1"/>
          </p:cNvSpPr>
          <p:nvPr>
            <p:ph type="ctrTitle"/>
          </p:nvPr>
        </p:nvSpPr>
        <p:spPr>
          <a:xfrm>
            <a:off x="685800" y="2130425"/>
            <a:ext cx="7772400" cy="1470000"/>
          </a:xfrm>
          <a:prstGeom prst="rect">
            <a:avLst/>
          </a:prstGeom>
          <a:noFill/>
          <a:ln>
            <a:noFill/>
          </a:ln>
        </p:spPr>
        <p:txBody>
          <a:bodyPr spcFirstLastPara="1" wrap="square" lIns="0" tIns="45700" rIns="0" bIns="45700" anchor="b"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subTitle" idx="1"/>
          </p:nvPr>
        </p:nvSpPr>
        <p:spPr>
          <a:xfrm>
            <a:off x="1371600" y="3886200"/>
            <a:ext cx="6400800" cy="1752600"/>
          </a:xfrm>
          <a:prstGeom prst="rect">
            <a:avLst/>
          </a:prstGeom>
          <a:noFill/>
          <a:ln>
            <a:noFill/>
          </a:ln>
        </p:spPr>
        <p:txBody>
          <a:bodyPr spcFirstLastPara="1" wrap="square" lIns="0" tIns="45700" rIns="0"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79" name="Google Shape;79;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0" name="Google Shape;80;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1" name="Google Shape;81;p15"/>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82"/>
        <p:cNvGrpSpPr/>
        <p:nvPr/>
      </p:nvGrpSpPr>
      <p:grpSpPr>
        <a:xfrm>
          <a:off x="0" y="0"/>
          <a:ext cx="0" cy="0"/>
          <a:chOff x="0" y="0"/>
          <a:chExt cx="0" cy="0"/>
        </a:xfrm>
      </p:grpSpPr>
      <p:sp>
        <p:nvSpPr>
          <p:cNvPr id="83" name="Google Shape;83;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4" name="Google Shape;84;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5" name="Google Shape;85;p1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rg Chart">
  <p:cSld name="Org Chart">
    <p:spTree>
      <p:nvGrpSpPr>
        <p:cNvPr id="1" name="Shape 86"/>
        <p:cNvGrpSpPr/>
        <p:nvPr/>
      </p:nvGrpSpPr>
      <p:grpSpPr>
        <a:xfrm>
          <a:off x="0" y="0"/>
          <a:ext cx="0" cy="0"/>
          <a:chOff x="0" y="0"/>
          <a:chExt cx="0" cy="0"/>
        </a:xfrm>
      </p:grpSpPr>
      <p:sp>
        <p:nvSpPr>
          <p:cNvPr id="87" name="Google Shape;87;p17"/>
          <p:cNvSpPr>
            <a:spLocks noGrp="1"/>
          </p:cNvSpPr>
          <p:nvPr>
            <p:ph type="dgm" idx="2"/>
          </p:nvPr>
        </p:nvSpPr>
        <p:spPr>
          <a:xfrm>
            <a:off x="122785" y="747422"/>
            <a:ext cx="8905500" cy="5096700"/>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R="0" lvl="1"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R="0" lvl="2"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R="0" lvl="3"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R="0" lvl="4"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Google Shape;88;p17"/>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9" name="Google Shape;89;p17"/>
          <p:cNvSpPr txBox="1">
            <a:spLocks noGrp="1"/>
          </p:cNvSpPr>
          <p:nvPr>
            <p:ph type="title"/>
          </p:nvPr>
        </p:nvSpPr>
        <p:spPr>
          <a:xfrm>
            <a:off x="122387" y="314394"/>
            <a:ext cx="8906400" cy="361500"/>
          </a:xfrm>
          <a:prstGeom prst="rect">
            <a:avLst/>
          </a:prstGeom>
          <a:noFill/>
          <a:ln>
            <a:noFill/>
          </a:ln>
        </p:spPr>
        <p:txBody>
          <a:bodyPr spcFirstLastPara="1" wrap="square" lIns="0" tIns="45700" rIns="0" bIns="45700" anchor="b" anchorCtr="0">
            <a:noAutofit/>
          </a:bodyPr>
          <a:lstStyle>
            <a:lvl1pPr lvl="0" algn="ctr">
              <a:lnSpc>
                <a:spcPct val="100000"/>
              </a:lnSpc>
              <a:spcBef>
                <a:spcPts val="0"/>
              </a:spcBef>
              <a:spcAft>
                <a:spcPts val="0"/>
              </a:spcAft>
              <a:buClr>
                <a:schemeClr val="lt1"/>
              </a:buClr>
              <a:buSzPts val="2200"/>
              <a:buFont typeface="Arial Narrow"/>
              <a:buNone/>
              <a:defRPr sz="22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93"/>
        <p:cNvGrpSpPr/>
        <p:nvPr/>
      </p:nvGrpSpPr>
      <p:grpSpPr>
        <a:xfrm>
          <a:off x="0" y="0"/>
          <a:ext cx="0" cy="0"/>
          <a:chOff x="0" y="0"/>
          <a:chExt cx="0" cy="0"/>
        </a:xfrm>
      </p:grpSpPr>
      <p:sp>
        <p:nvSpPr>
          <p:cNvPr id="94" name="Google Shape;94;p19"/>
          <p:cNvSpPr txBox="1">
            <a:spLocks noGrp="1"/>
          </p:cNvSpPr>
          <p:nvPr>
            <p:ph type="body" idx="1"/>
          </p:nvPr>
        </p:nvSpPr>
        <p:spPr>
          <a:xfrm>
            <a:off x="687388" y="2055813"/>
            <a:ext cx="8224800" cy="37326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marL="914400" lvl="1" indent="-342900" algn="l">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marL="1371600" lvl="2" indent="-3429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marL="1828800" lvl="3" indent="-3429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marL="2286000" lvl="4" indent="-3429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marL="2743200" lvl="5" indent="-3556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marL="3200400" lvl="6" indent="-3556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marL="3657600" lvl="7" indent="-3556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marL="4114800" lvl="8" indent="-3556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a:endParaRPr/>
          </a:p>
        </p:txBody>
      </p:sp>
      <p:sp>
        <p:nvSpPr>
          <p:cNvPr id="95" name="Google Shape;95;p19"/>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97"/>
        <p:cNvGrpSpPr/>
        <p:nvPr/>
      </p:nvGrpSpPr>
      <p:grpSpPr>
        <a:xfrm>
          <a:off x="0" y="0"/>
          <a:ext cx="0" cy="0"/>
          <a:chOff x="0" y="0"/>
          <a:chExt cx="0" cy="0"/>
        </a:xfrm>
      </p:grpSpPr>
      <p:sp>
        <p:nvSpPr>
          <p:cNvPr id="98" name="Google Shape;98;p20"/>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99" name="Google Shape;99;p20"/>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0" name="Google Shape;100;p2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20"/>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1000"/>
              <a:buNone/>
              <a:defRPr sz="1000"/>
            </a:lvl1pPr>
            <a:lvl2pPr marL="914400" lvl="1" indent="-228600" algn="r">
              <a:lnSpc>
                <a:spcPct val="100000"/>
              </a:lnSpc>
              <a:spcBef>
                <a:spcPts val="0"/>
              </a:spcBef>
              <a:spcAft>
                <a:spcPts val="0"/>
              </a:spcAft>
              <a:buSzPts val="1400"/>
              <a:buNone/>
              <a:defRPr sz="1400"/>
            </a:lvl2pPr>
            <a:lvl3pPr marL="1371600" lvl="2" indent="-228600" algn="r">
              <a:lnSpc>
                <a:spcPct val="100000"/>
              </a:lnSpc>
              <a:spcBef>
                <a:spcPts val="0"/>
              </a:spcBef>
              <a:spcAft>
                <a:spcPts val="0"/>
              </a:spcAft>
              <a:buSzPts val="1400"/>
              <a:buNone/>
              <a:defRPr sz="1400"/>
            </a:lvl3pPr>
            <a:lvl4pPr marL="1828800" lvl="3" indent="-228600" algn="r">
              <a:lnSpc>
                <a:spcPct val="100000"/>
              </a:lnSpc>
              <a:spcBef>
                <a:spcPts val="0"/>
              </a:spcBef>
              <a:spcAft>
                <a:spcPts val="0"/>
              </a:spcAft>
              <a:buSzPts val="1050"/>
              <a:buNone/>
              <a:defRPr sz="1400"/>
            </a:lvl4pPr>
            <a:lvl5pPr marL="2286000" lvl="4" indent="-228600" algn="r">
              <a:lnSpc>
                <a:spcPct val="100000"/>
              </a:lnSpc>
              <a:spcBef>
                <a:spcPts val="0"/>
              </a:spcBef>
              <a:spcAft>
                <a:spcPts val="0"/>
              </a:spcAft>
              <a:buSzPts val="1400"/>
              <a:buNone/>
              <a:defRPr sz="1400"/>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03"/>
        <p:cNvGrpSpPr/>
        <p:nvPr/>
      </p:nvGrpSpPr>
      <p:grpSpPr>
        <a:xfrm>
          <a:off x="0" y="0"/>
          <a:ext cx="0" cy="0"/>
          <a:chOff x="0" y="0"/>
          <a:chExt cx="0" cy="0"/>
        </a:xfrm>
      </p:grpSpPr>
      <p:sp>
        <p:nvSpPr>
          <p:cNvPr id="104" name="Google Shape;104;p21"/>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05" name="Google Shape;105;p2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21"/>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1000"/>
              <a:buNone/>
              <a:defRPr sz="1000"/>
            </a:lvl1pPr>
            <a:lvl2pPr marL="914400" lvl="1" indent="-228600" algn="r">
              <a:lnSpc>
                <a:spcPct val="100000"/>
              </a:lnSpc>
              <a:spcBef>
                <a:spcPts val="0"/>
              </a:spcBef>
              <a:spcAft>
                <a:spcPts val="0"/>
              </a:spcAft>
              <a:buSzPts val="1400"/>
              <a:buNone/>
              <a:defRPr sz="1400"/>
            </a:lvl2pPr>
            <a:lvl3pPr marL="1371600" lvl="2" indent="-228600" algn="r">
              <a:lnSpc>
                <a:spcPct val="100000"/>
              </a:lnSpc>
              <a:spcBef>
                <a:spcPts val="0"/>
              </a:spcBef>
              <a:spcAft>
                <a:spcPts val="0"/>
              </a:spcAft>
              <a:buSzPts val="1400"/>
              <a:buNone/>
              <a:defRPr sz="1400"/>
            </a:lvl3pPr>
            <a:lvl4pPr marL="1828800" lvl="3" indent="-228600" algn="r">
              <a:lnSpc>
                <a:spcPct val="100000"/>
              </a:lnSpc>
              <a:spcBef>
                <a:spcPts val="0"/>
              </a:spcBef>
              <a:spcAft>
                <a:spcPts val="0"/>
              </a:spcAft>
              <a:buSzPts val="1050"/>
              <a:buNone/>
              <a:defRPr sz="1400"/>
            </a:lvl4pPr>
            <a:lvl5pPr marL="2286000" lvl="4" indent="-228600" algn="r">
              <a:lnSpc>
                <a:spcPct val="100000"/>
              </a:lnSpc>
              <a:spcBef>
                <a:spcPts val="0"/>
              </a:spcBef>
              <a:spcAft>
                <a:spcPts val="0"/>
              </a:spcAft>
              <a:buSzPts val="1400"/>
              <a:buNone/>
              <a:defRPr sz="1400"/>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0" name="Google Shape;20;p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22"/>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a:lnSpc>
                <a:spcPct val="100000"/>
              </a:lnSpc>
              <a:spcBef>
                <a:spcPts val="0"/>
              </a:spcBef>
              <a:spcAft>
                <a:spcPts val="0"/>
              </a:spcAft>
              <a:buSzPts val="1000"/>
              <a:buNone/>
              <a:defRPr sz="1000"/>
            </a:lvl1pPr>
            <a:lvl2pPr marL="914400" lvl="1" indent="-228600" algn="r">
              <a:lnSpc>
                <a:spcPct val="100000"/>
              </a:lnSpc>
              <a:spcBef>
                <a:spcPts val="0"/>
              </a:spcBef>
              <a:spcAft>
                <a:spcPts val="0"/>
              </a:spcAft>
              <a:buSzPts val="1400"/>
              <a:buNone/>
              <a:defRPr sz="1400"/>
            </a:lvl2pPr>
            <a:lvl3pPr marL="1371600" lvl="2" indent="-228600" algn="r">
              <a:lnSpc>
                <a:spcPct val="100000"/>
              </a:lnSpc>
              <a:spcBef>
                <a:spcPts val="0"/>
              </a:spcBef>
              <a:spcAft>
                <a:spcPts val="0"/>
              </a:spcAft>
              <a:buSzPts val="1400"/>
              <a:buNone/>
              <a:defRPr sz="1400"/>
            </a:lvl3pPr>
            <a:lvl4pPr marL="1828800" lvl="3" indent="-228600" algn="r">
              <a:lnSpc>
                <a:spcPct val="100000"/>
              </a:lnSpc>
              <a:spcBef>
                <a:spcPts val="0"/>
              </a:spcBef>
              <a:spcAft>
                <a:spcPts val="0"/>
              </a:spcAft>
              <a:buSzPts val="1050"/>
              <a:buNone/>
              <a:defRPr sz="1400"/>
            </a:lvl4pPr>
            <a:lvl5pPr marL="2286000" lvl="4" indent="-228600" algn="r">
              <a:lnSpc>
                <a:spcPct val="100000"/>
              </a:lnSpc>
              <a:spcBef>
                <a:spcPts val="0"/>
              </a:spcBef>
              <a:spcAft>
                <a:spcPts val="0"/>
              </a:spcAft>
              <a:buSzPts val="1400"/>
              <a:buNone/>
              <a:defRPr sz="1400"/>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2"/>
        <p:cNvGrpSpPr/>
        <p:nvPr/>
      </p:nvGrpSpPr>
      <p:grpSpPr>
        <a:xfrm>
          <a:off x="0" y="0"/>
          <a:ext cx="0" cy="0"/>
          <a:chOff x="0" y="0"/>
          <a:chExt cx="0" cy="0"/>
        </a:xfrm>
      </p:grpSpPr>
      <p:sp>
        <p:nvSpPr>
          <p:cNvPr id="113" name="Google Shape;113;p23"/>
          <p:cNvSpPr txBox="1">
            <a:spLocks noGrp="1"/>
          </p:cNvSpPr>
          <p:nvPr>
            <p:ph type="body" idx="1"/>
          </p:nvPr>
        </p:nvSpPr>
        <p:spPr>
          <a:xfrm>
            <a:off x="457200" y="1371600"/>
            <a:ext cx="8229600" cy="4663500"/>
          </a:xfrm>
          <a:prstGeom prst="rect">
            <a:avLst/>
          </a:prstGeom>
          <a:noFill/>
          <a:ln>
            <a:noFill/>
          </a:ln>
        </p:spPr>
        <p:txBody>
          <a:bodyPr spcFirstLastPara="1" wrap="square" lIns="0" tIns="45700" rIns="0" bIns="45700" anchor="t" anchorCtr="0">
            <a:noAutofit/>
          </a:bodyPr>
          <a:lstStyle>
            <a:lvl1pPr marL="457200" lvl="0" indent="-228600" algn="l">
              <a:lnSpc>
                <a:spcPct val="100000"/>
              </a:lnSpc>
              <a:spcBef>
                <a:spcPts val="640"/>
              </a:spcBef>
              <a:spcAft>
                <a:spcPts val="0"/>
              </a:spcAft>
              <a:buSzPts val="3200"/>
              <a:buNone/>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14" name="Google Shape;114;p23"/>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23"/>
          <p:cNvSpPr txBox="1">
            <a:spLocks noGrp="1"/>
          </p:cNvSpPr>
          <p:nvPr>
            <p:ph type="body" idx="2"/>
          </p:nvPr>
        </p:nvSpPr>
        <p:spPr>
          <a:xfrm>
            <a:off x="457200" y="6135624"/>
            <a:ext cx="8229600" cy="192000"/>
          </a:xfrm>
          <a:prstGeom prst="rect">
            <a:avLst/>
          </a:prstGeom>
          <a:noFill/>
          <a:ln>
            <a:noFill/>
          </a:ln>
        </p:spPr>
        <p:txBody>
          <a:bodyPr spcFirstLastPara="1" wrap="square" lIns="0" tIns="45700" rIns="0" bIns="45700" anchor="b" anchorCtr="0">
            <a:noAutofit/>
          </a:bodyPr>
          <a:lstStyle>
            <a:lvl1pPr marL="457200" marR="0" lvl="0" indent="-228600" algn="l">
              <a:lnSpc>
                <a:spcPct val="125000"/>
              </a:lnSpc>
              <a:spcBef>
                <a:spcPts val="0"/>
              </a:spcBef>
              <a:spcAft>
                <a:spcPts val="0"/>
              </a:spcAft>
              <a:buClr>
                <a:srgbClr val="BFBFBF"/>
              </a:buClr>
              <a:buSzPts val="1000"/>
              <a:buFont typeface="Arial"/>
              <a:buNone/>
              <a:defRPr sz="1000" i="0"/>
            </a:lvl1pPr>
            <a:lvl2pPr marL="914400" lvl="1" indent="-228600" algn="l">
              <a:lnSpc>
                <a:spcPct val="100000"/>
              </a:lnSpc>
              <a:spcBef>
                <a:spcPts val="360"/>
              </a:spcBef>
              <a:spcAft>
                <a:spcPts val="0"/>
              </a:spcAft>
              <a:buSzPts val="1800"/>
              <a:buNone/>
              <a:defRPr sz="563"/>
            </a:lvl2pPr>
            <a:lvl3pPr marL="1371600" lvl="2" indent="-228600" algn="l">
              <a:lnSpc>
                <a:spcPct val="100000"/>
              </a:lnSpc>
              <a:spcBef>
                <a:spcPts val="360"/>
              </a:spcBef>
              <a:spcAft>
                <a:spcPts val="0"/>
              </a:spcAft>
              <a:buSzPts val="1800"/>
              <a:buNone/>
              <a:defRPr sz="563"/>
            </a:lvl3pPr>
            <a:lvl4pPr marL="1828800" lvl="3" indent="-228600" algn="l">
              <a:lnSpc>
                <a:spcPct val="100000"/>
              </a:lnSpc>
              <a:spcBef>
                <a:spcPts val="360"/>
              </a:spcBef>
              <a:spcAft>
                <a:spcPts val="0"/>
              </a:spcAft>
              <a:buSzPts val="1800"/>
              <a:buNone/>
              <a:defRPr sz="563"/>
            </a:lvl4pPr>
            <a:lvl5pPr marL="2286000" lvl="4" indent="-228600" algn="l">
              <a:lnSpc>
                <a:spcPct val="100000"/>
              </a:lnSpc>
              <a:spcBef>
                <a:spcPts val="360"/>
              </a:spcBef>
              <a:spcAft>
                <a:spcPts val="0"/>
              </a:spcAft>
              <a:buSzPts val="1800"/>
              <a:buNone/>
              <a:defRPr sz="563"/>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23"/>
        <p:cNvGrpSpPr/>
        <p:nvPr/>
      </p:nvGrpSpPr>
      <p:grpSpPr>
        <a:xfrm>
          <a:off x="0" y="0"/>
          <a:ext cx="0" cy="0"/>
          <a:chOff x="0" y="0"/>
          <a:chExt cx="0" cy="0"/>
        </a:xfrm>
      </p:grpSpPr>
      <p:sp>
        <p:nvSpPr>
          <p:cNvPr id="124" name="Google Shape;124;p25"/>
          <p:cNvSpPr txBox="1">
            <a:spLocks noGrp="1"/>
          </p:cNvSpPr>
          <p:nvPr>
            <p:ph type="body" idx="1"/>
          </p:nvPr>
        </p:nvSpPr>
        <p:spPr>
          <a:xfrm>
            <a:off x="687526" y="2055813"/>
            <a:ext cx="82248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25" name="Google Shape;125;p2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25"/>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1" name="Google Shape;131;p26"/>
          <p:cNvSpPr txBox="1">
            <a:spLocks noGrp="1"/>
          </p:cNvSpPr>
          <p:nvPr>
            <p:ph type="body" idx="1"/>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132"/>
        <p:cNvGrpSpPr/>
        <p:nvPr/>
      </p:nvGrpSpPr>
      <p:grpSpPr>
        <a:xfrm>
          <a:off x="0" y="0"/>
          <a:ext cx="0" cy="0"/>
          <a:chOff x="0" y="0"/>
          <a:chExt cx="0" cy="0"/>
        </a:xfrm>
      </p:grpSpPr>
      <p:sp>
        <p:nvSpPr>
          <p:cNvPr id="133" name="Google Shape;133;p27"/>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sz="1800">
                <a:solidFill>
                  <a:srgbClr val="25496F"/>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sz="1400">
                <a:solidFill>
                  <a:srgbClr val="25496F"/>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34" name="Google Shape;134;p2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p2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p27"/>
          <p:cNvSpPr txBox="1">
            <a:spLocks noGrp="1"/>
          </p:cNvSpPr>
          <p:nvPr>
            <p:ph type="body" idx="2"/>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137"/>
        <p:cNvGrpSpPr/>
        <p:nvPr/>
      </p:nvGrpSpPr>
      <p:grpSpPr>
        <a:xfrm>
          <a:off x="0" y="0"/>
          <a:ext cx="0" cy="0"/>
          <a:chOff x="0" y="0"/>
          <a:chExt cx="0" cy="0"/>
        </a:xfrm>
      </p:grpSpPr>
      <p:sp>
        <p:nvSpPr>
          <p:cNvPr id="138" name="Google Shape;138;p28"/>
          <p:cNvSpPr txBox="1">
            <a:spLocks noGrp="1"/>
          </p:cNvSpPr>
          <p:nvPr>
            <p:ph type="body" idx="1"/>
          </p:nvPr>
        </p:nvSpPr>
        <p:spPr>
          <a:xfrm>
            <a:off x="68752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39" name="Google Shape;139;p28"/>
          <p:cNvSpPr txBox="1">
            <a:spLocks noGrp="1"/>
          </p:cNvSpPr>
          <p:nvPr>
            <p:ph type="body" idx="2"/>
          </p:nvPr>
        </p:nvSpPr>
        <p:spPr>
          <a:xfrm>
            <a:off x="4939596" y="2055813"/>
            <a:ext cx="3972600" cy="35097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40" name="Google Shape;140;p2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p2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2" name="Google Shape;142;p28"/>
          <p:cNvSpPr txBox="1">
            <a:spLocks noGrp="1"/>
          </p:cNvSpPr>
          <p:nvPr>
            <p:ph type="body" idx="3"/>
          </p:nvPr>
        </p:nvSpPr>
        <p:spPr>
          <a:xfrm>
            <a:off x="687388" y="5734975"/>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143"/>
        <p:cNvGrpSpPr/>
        <p:nvPr/>
      </p:nvGrpSpPr>
      <p:grpSpPr>
        <a:xfrm>
          <a:off x="0" y="0"/>
          <a:ext cx="0" cy="0"/>
          <a:chOff x="0" y="0"/>
          <a:chExt cx="0" cy="0"/>
        </a:xfrm>
      </p:grpSpPr>
      <p:pic>
        <p:nvPicPr>
          <p:cNvPr id="144" name="Google Shape;144;p2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5" name="Google Shape;145;p29"/>
          <p:cNvSpPr/>
          <p:nvPr/>
        </p:nvSpPr>
        <p:spPr>
          <a:xfrm>
            <a:off x="0" y="1682482"/>
            <a:ext cx="91440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6" name="Google Shape;146;p29"/>
          <p:cNvSpPr txBox="1">
            <a:spLocks noGrp="1"/>
          </p:cNvSpPr>
          <p:nvPr>
            <p:ph type="body" idx="1"/>
          </p:nvPr>
        </p:nvSpPr>
        <p:spPr>
          <a:xfrm>
            <a:off x="592888" y="1289048"/>
            <a:ext cx="8224800" cy="482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47" name="Google Shape;147;p29"/>
          <p:cNvSpPr txBox="1">
            <a:spLocks noGrp="1"/>
          </p:cNvSpPr>
          <p:nvPr>
            <p:ph type="title"/>
          </p:nvPr>
        </p:nvSpPr>
        <p:spPr>
          <a:xfrm>
            <a:off x="687388" y="318053"/>
            <a:ext cx="8224800" cy="746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sz="36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p2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29"/>
          <p:cNvSpPr txBox="1">
            <a:spLocks noGrp="1"/>
          </p:cNvSpPr>
          <p:nvPr>
            <p:ph type="body" idx="2"/>
          </p:nvPr>
        </p:nvSpPr>
        <p:spPr>
          <a:xfrm>
            <a:off x="687388" y="6057936"/>
            <a:ext cx="8224800" cy="153900"/>
          </a:xfrm>
          <a:prstGeom prst="rect">
            <a:avLst/>
          </a:prstGeom>
          <a:noFill/>
          <a:ln>
            <a:noFill/>
          </a:ln>
        </p:spPr>
        <p:txBody>
          <a:bodyPr spcFirstLastPara="1" wrap="square" lIns="0" tIns="0" rIns="0" bIns="0" anchor="b" anchorCtr="0">
            <a:noAutofit/>
          </a:bodyPr>
          <a:lstStyle>
            <a:lvl1pPr marL="457200" lvl="0" indent="-228600" algn="r" rtl="0">
              <a:lnSpc>
                <a:spcPct val="100000"/>
              </a:lnSpc>
              <a:spcBef>
                <a:spcPts val="0"/>
              </a:spcBef>
              <a:spcAft>
                <a:spcPts val="0"/>
              </a:spcAft>
              <a:buSzPts val="1000"/>
              <a:buNone/>
              <a:defRPr sz="1000"/>
            </a:lvl1pPr>
            <a:lvl2pPr marL="914400" lvl="1" indent="-228600" algn="r" rtl="0">
              <a:lnSpc>
                <a:spcPct val="100000"/>
              </a:lnSpc>
              <a:spcBef>
                <a:spcPts val="0"/>
              </a:spcBef>
              <a:spcAft>
                <a:spcPts val="0"/>
              </a:spcAft>
              <a:buSzPts val="1400"/>
              <a:buNone/>
              <a:defRPr sz="1400"/>
            </a:lvl2pPr>
            <a:lvl3pPr marL="1371600" lvl="2" indent="-228600" algn="r" rtl="0">
              <a:lnSpc>
                <a:spcPct val="100000"/>
              </a:lnSpc>
              <a:spcBef>
                <a:spcPts val="0"/>
              </a:spcBef>
              <a:spcAft>
                <a:spcPts val="0"/>
              </a:spcAft>
              <a:buSzPts val="1400"/>
              <a:buNone/>
              <a:defRPr sz="1400"/>
            </a:lvl3pPr>
            <a:lvl4pPr marL="1828800" lvl="3" indent="-228600" algn="r" rtl="0">
              <a:lnSpc>
                <a:spcPct val="100000"/>
              </a:lnSpc>
              <a:spcBef>
                <a:spcPts val="0"/>
              </a:spcBef>
              <a:spcAft>
                <a:spcPts val="0"/>
              </a:spcAft>
              <a:buSzPts val="1050"/>
              <a:buNone/>
              <a:defRPr sz="1400"/>
            </a:lvl4pPr>
            <a:lvl5pPr marL="2286000" lvl="4" indent="-228600" algn="r" rtl="0">
              <a:lnSpc>
                <a:spcPct val="100000"/>
              </a:lnSpc>
              <a:spcBef>
                <a:spcPts val="0"/>
              </a:spcBef>
              <a:spcAft>
                <a:spcPts val="0"/>
              </a:spcAft>
              <a:buSzPts val="1400"/>
              <a:buNone/>
              <a:defRPr sz="1400"/>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pic>
        <p:nvPicPr>
          <p:cNvPr id="150" name="Google Shape;150;p29" descr="RTI Arkansas Logo.png"/>
          <p:cNvPicPr preferRelativeResize="0"/>
          <p:nvPr/>
        </p:nvPicPr>
        <p:blipFill rotWithShape="1">
          <a:blip r:embed="rId3">
            <a:alphaModFix/>
          </a:blip>
          <a:srcRect/>
          <a:stretch/>
        </p:blipFill>
        <p:spPr>
          <a:xfrm>
            <a:off x="6915748" y="466587"/>
            <a:ext cx="2025052" cy="37394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Bulleted Text">
  <p:cSld name="3_Bulleted Text">
    <p:spTree>
      <p:nvGrpSpPr>
        <p:cNvPr id="1" name="Shape 151"/>
        <p:cNvGrpSpPr/>
        <p:nvPr/>
      </p:nvGrpSpPr>
      <p:grpSpPr>
        <a:xfrm>
          <a:off x="0" y="0"/>
          <a:ext cx="0" cy="0"/>
          <a:chOff x="0" y="0"/>
          <a:chExt cx="0" cy="0"/>
        </a:xfrm>
      </p:grpSpPr>
      <p:sp>
        <p:nvSpPr>
          <p:cNvPr id="152" name="Google Shape;152;p30"/>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53" name="Google Shape;153;p3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3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
        <p:cNvGrpSpPr/>
        <p:nvPr/>
      </p:nvGrpSpPr>
      <p:grpSpPr>
        <a:xfrm>
          <a:off x="0" y="0"/>
          <a:ext cx="0" cy="0"/>
          <a:chOff x="0" y="0"/>
          <a:chExt cx="0" cy="0"/>
        </a:xfrm>
      </p:grpSpPr>
      <p:sp>
        <p:nvSpPr>
          <p:cNvPr id="156" name="Google Shape;156;p31"/>
          <p:cNvSpPr txBox="1">
            <a:spLocks noGrp="1"/>
          </p:cNvSpPr>
          <p:nvPr>
            <p:ph type="dt" idx="10"/>
          </p:nvPr>
        </p:nvSpPr>
        <p:spPr>
          <a:xfrm>
            <a:off x="94615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7" name="Google Shape;157;p31"/>
          <p:cNvSpPr txBox="1">
            <a:spLocks noGrp="1"/>
          </p:cNvSpPr>
          <p:nvPr>
            <p:ph type="ftr" idx="11"/>
          </p:nvPr>
        </p:nvSpPr>
        <p:spPr>
          <a:xfrm>
            <a:off x="33528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58" name="Google Shape;158;p3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3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p32"/>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162" name="Google Shape;162;p3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no bullets">
  <p:cSld name="Text no bullets">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687388" y="2055813"/>
            <a:ext cx="8224837" cy="37327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600"/>
              </a:spcBef>
              <a:spcAft>
                <a:spcPts val="0"/>
              </a:spcAft>
              <a:buSzPts val="2400"/>
              <a:buNone/>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a:endParaRPr/>
          </a:p>
        </p:txBody>
      </p:sp>
      <p:sp>
        <p:nvSpPr>
          <p:cNvPr id="24" name="Google Shape;24;p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7_Bulleted Text">
  <p:cSld name="7_Bulleted Text">
    <p:spTree>
      <p:nvGrpSpPr>
        <p:cNvPr id="1" name="Shape 163"/>
        <p:cNvGrpSpPr/>
        <p:nvPr/>
      </p:nvGrpSpPr>
      <p:grpSpPr>
        <a:xfrm>
          <a:off x="0" y="0"/>
          <a:ext cx="0" cy="0"/>
          <a:chOff x="0" y="0"/>
          <a:chExt cx="0" cy="0"/>
        </a:xfrm>
      </p:grpSpPr>
      <p:sp>
        <p:nvSpPr>
          <p:cNvPr id="164" name="Google Shape;164;p3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65" name="Google Shape;165;p3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Bulleted Text">
  <p:cSld name="9_Bulleted Text">
    <p:spTree>
      <p:nvGrpSpPr>
        <p:cNvPr id="1" name="Shape 167"/>
        <p:cNvGrpSpPr/>
        <p:nvPr/>
      </p:nvGrpSpPr>
      <p:grpSpPr>
        <a:xfrm>
          <a:off x="0" y="0"/>
          <a:ext cx="0" cy="0"/>
          <a:chOff x="0" y="0"/>
          <a:chExt cx="0" cy="0"/>
        </a:xfrm>
      </p:grpSpPr>
      <p:sp>
        <p:nvSpPr>
          <p:cNvPr id="168" name="Google Shape;168;p34"/>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69" name="Google Shape;169;p3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p3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Text no bullets">
  <p:cSld name="10_Text no bullets">
    <p:spTree>
      <p:nvGrpSpPr>
        <p:cNvPr id="1" name="Shape 171"/>
        <p:cNvGrpSpPr/>
        <p:nvPr/>
      </p:nvGrpSpPr>
      <p:grpSpPr>
        <a:xfrm>
          <a:off x="0" y="0"/>
          <a:ext cx="0" cy="0"/>
          <a:chOff x="0" y="0"/>
          <a:chExt cx="0" cy="0"/>
        </a:xfrm>
      </p:grpSpPr>
      <p:sp>
        <p:nvSpPr>
          <p:cNvPr id="172" name="Google Shape;172;p35"/>
          <p:cNvSpPr txBox="1">
            <a:spLocks noGrp="1"/>
          </p:cNvSpPr>
          <p:nvPr>
            <p:ph type="body" idx="1"/>
          </p:nvPr>
        </p:nvSpPr>
        <p:spPr>
          <a:xfrm>
            <a:off x="687388" y="2055813"/>
            <a:ext cx="8224800" cy="373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Arial"/>
              <a:buChar char="•"/>
              <a:defRPr>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73" name="Google Shape;173;p3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p3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75"/>
        <p:cNvGrpSpPr/>
        <p:nvPr/>
      </p:nvGrpSpPr>
      <p:grpSpPr>
        <a:xfrm>
          <a:off x="0" y="0"/>
          <a:ext cx="0" cy="0"/>
          <a:chOff x="0" y="0"/>
          <a:chExt cx="0" cy="0"/>
        </a:xfrm>
      </p:grpSpPr>
      <p:sp>
        <p:nvSpPr>
          <p:cNvPr id="176" name="Google Shape;176;p3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Large Graphic">
  <p:cSld name="6_Large Graphic">
    <p:spTree>
      <p:nvGrpSpPr>
        <p:cNvPr id="1" name="Shape 178"/>
        <p:cNvGrpSpPr/>
        <p:nvPr/>
      </p:nvGrpSpPr>
      <p:grpSpPr>
        <a:xfrm>
          <a:off x="0" y="0"/>
          <a:ext cx="0" cy="0"/>
          <a:chOff x="0" y="0"/>
          <a:chExt cx="0" cy="0"/>
        </a:xfrm>
      </p:grpSpPr>
      <p:pic>
        <p:nvPicPr>
          <p:cNvPr id="179" name="Google Shape;179;p37"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180" name="Google Shape;180;p3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bout AIR">
  <p:cSld name="About AIR">
    <p:spTree>
      <p:nvGrpSpPr>
        <p:cNvPr id="1" name="Shape 182"/>
        <p:cNvGrpSpPr/>
        <p:nvPr/>
      </p:nvGrpSpPr>
      <p:grpSpPr>
        <a:xfrm>
          <a:off x="0" y="0"/>
          <a:ext cx="0" cy="0"/>
          <a:chOff x="0" y="0"/>
          <a:chExt cx="0" cy="0"/>
        </a:xfrm>
      </p:grpSpPr>
      <p:sp>
        <p:nvSpPr>
          <p:cNvPr id="183" name="Google Shape;183;p38"/>
          <p:cNvSpPr/>
          <p:nvPr/>
        </p:nvSpPr>
        <p:spPr>
          <a:xfrm>
            <a:off x="7223760" y="318052"/>
            <a:ext cx="1920300" cy="3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 name="Google Shape;184;p38"/>
          <p:cNvSpPr txBox="1">
            <a:spLocks noGrp="1"/>
          </p:cNvSpPr>
          <p:nvPr>
            <p:ph type="body" idx="1"/>
          </p:nvPr>
        </p:nvSpPr>
        <p:spPr>
          <a:xfrm>
            <a:off x="687388" y="2055813"/>
            <a:ext cx="8224800" cy="3509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600"/>
              </a:spcBef>
              <a:spcAft>
                <a:spcPts val="0"/>
              </a:spcAft>
              <a:buSzPts val="2400"/>
              <a:buNone/>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Font typeface="Noto Sans Symbols"/>
              <a:buChar char="▪"/>
              <a:defRPr>
                <a:solidFill>
                  <a:srgbClr val="25496F"/>
                </a:solidFill>
                <a:latin typeface="Arial"/>
                <a:ea typeface="Arial"/>
                <a:cs typeface="Arial"/>
                <a:sym typeface="Arial"/>
              </a:defRPr>
            </a:lvl2pPr>
            <a:lvl3pPr marL="1371600" lvl="2" indent="-330835" algn="l" rtl="0">
              <a:lnSpc>
                <a:spcPct val="100000"/>
              </a:lnSpc>
              <a:spcBef>
                <a:spcPts val="600"/>
              </a:spcBef>
              <a:spcAft>
                <a:spcPts val="0"/>
              </a:spcAft>
              <a:buSzPts val="1610"/>
              <a:buFont typeface="Arial"/>
              <a:buChar char="•"/>
              <a:defRPr>
                <a:solidFill>
                  <a:srgbClr val="25496F"/>
                </a:solidFill>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solidFill>
                  <a:srgbClr val="25496F"/>
                </a:solidFill>
                <a:latin typeface="Arial"/>
                <a:ea typeface="Arial"/>
                <a:cs typeface="Arial"/>
                <a:sym typeface="Arial"/>
              </a:defRPr>
            </a:lvl4pPr>
            <a:lvl5pPr marL="2286000" lvl="4" indent="-295275" algn="l" rtl="0">
              <a:lnSpc>
                <a:spcPct val="100000"/>
              </a:lnSpc>
              <a:spcBef>
                <a:spcPts val="600"/>
              </a:spcBef>
              <a:spcAft>
                <a:spcPts val="0"/>
              </a:spcAft>
              <a:buSzPts val="1050"/>
              <a:buFont typeface="Courier New"/>
              <a:buChar char="o"/>
              <a:defRPr>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a:solidFill>
                  <a:srgbClr val="25496F"/>
                </a:solidFill>
                <a:latin typeface="Arial"/>
                <a:ea typeface="Arial"/>
                <a:cs typeface="Arial"/>
                <a:sym typeface="Arial"/>
              </a:defRPr>
            </a:lvl9pPr>
          </a:lstStyle>
          <a:p>
            <a:endParaRPr/>
          </a:p>
        </p:txBody>
      </p:sp>
      <p:sp>
        <p:nvSpPr>
          <p:cNvPr id="185" name="Google Shape;185;p38"/>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6" name="Google Shape;186;p3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5_Bulleted Text">
  <p:cSld name="55_Bulleted Text">
    <p:spTree>
      <p:nvGrpSpPr>
        <p:cNvPr id="1" name="Shape 187"/>
        <p:cNvGrpSpPr/>
        <p:nvPr/>
      </p:nvGrpSpPr>
      <p:grpSpPr>
        <a:xfrm>
          <a:off x="0" y="0"/>
          <a:ext cx="0" cy="0"/>
          <a:chOff x="0" y="0"/>
          <a:chExt cx="0" cy="0"/>
        </a:xfrm>
      </p:grpSpPr>
      <p:sp>
        <p:nvSpPr>
          <p:cNvPr id="188" name="Google Shape;188;p39"/>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89" name="Google Shape;189;p39"/>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0" name="Google Shape;190;p39"/>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Large Graphic">
  <p:cSld name="7_Large Graphic">
    <p:spTree>
      <p:nvGrpSpPr>
        <p:cNvPr id="1" name="Shape 191"/>
        <p:cNvGrpSpPr/>
        <p:nvPr/>
      </p:nvGrpSpPr>
      <p:grpSpPr>
        <a:xfrm>
          <a:off x="0" y="0"/>
          <a:ext cx="0" cy="0"/>
          <a:chOff x="0" y="0"/>
          <a:chExt cx="0" cy="0"/>
        </a:xfrm>
      </p:grpSpPr>
      <p:pic>
        <p:nvPicPr>
          <p:cNvPr id="192" name="Google Shape;192;p40"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193" name="Google Shape;193;p40"/>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4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6_Bulleted Text">
  <p:cSld name="6_Bulleted Text">
    <p:spTree>
      <p:nvGrpSpPr>
        <p:cNvPr id="1" name="Shape 195"/>
        <p:cNvGrpSpPr/>
        <p:nvPr/>
      </p:nvGrpSpPr>
      <p:grpSpPr>
        <a:xfrm>
          <a:off x="0" y="0"/>
          <a:ext cx="0" cy="0"/>
          <a:chOff x="0" y="0"/>
          <a:chExt cx="0" cy="0"/>
        </a:xfrm>
      </p:grpSpPr>
      <p:sp>
        <p:nvSpPr>
          <p:cNvPr id="196" name="Google Shape;196;p41"/>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197" name="Google Shape;197;p41"/>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8" name="Google Shape;198;p4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8_Large Graphic">
  <p:cSld name="8_Large Graphic">
    <p:spTree>
      <p:nvGrpSpPr>
        <p:cNvPr id="1" name="Shape 199"/>
        <p:cNvGrpSpPr/>
        <p:nvPr/>
      </p:nvGrpSpPr>
      <p:grpSpPr>
        <a:xfrm>
          <a:off x="0" y="0"/>
          <a:ext cx="0" cy="0"/>
          <a:chOff x="0" y="0"/>
          <a:chExt cx="0" cy="0"/>
        </a:xfrm>
      </p:grpSpPr>
      <p:pic>
        <p:nvPicPr>
          <p:cNvPr id="200" name="Google Shape;200;p42" descr="2201 AIR-Partner Text_No Line.jpg"/>
          <p:cNvPicPr preferRelativeResize="0"/>
          <p:nvPr/>
        </p:nvPicPr>
        <p:blipFill rotWithShape="1">
          <a:blip r:embed="rId2">
            <a:alphaModFix/>
          </a:blip>
          <a:srcRect b="9214"/>
          <a:stretch/>
        </p:blipFill>
        <p:spPr>
          <a:xfrm>
            <a:off x="0" y="0"/>
            <a:ext cx="9143998" cy="6226296"/>
          </a:xfrm>
          <a:prstGeom prst="rect">
            <a:avLst/>
          </a:prstGeom>
          <a:noFill/>
          <a:ln>
            <a:noFill/>
          </a:ln>
        </p:spPr>
      </p:pic>
      <p:sp>
        <p:nvSpPr>
          <p:cNvPr id="201" name="Google Shape;201;p42"/>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2" name="Google Shape;202;p4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 Bulleted Text">
  <p:cSld name="Two Column Bulleted Text">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687526" y="2055813"/>
            <a:ext cx="3972629" cy="3852006"/>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8" name="Google Shape;28;p5"/>
          <p:cNvSpPr txBox="1">
            <a:spLocks noGrp="1"/>
          </p:cNvSpPr>
          <p:nvPr>
            <p:ph type="body" idx="2"/>
          </p:nvPr>
        </p:nvSpPr>
        <p:spPr>
          <a:xfrm>
            <a:off x="4939596" y="2055813"/>
            <a:ext cx="3972629" cy="3852006"/>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marL="914400" lvl="1" indent="-3429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marL="1371600" lvl="2"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marL="1828800" lvl="3" indent="-295275"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marL="2286000" lvl="4"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marL="2743200" lvl="5"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marL="3200400" lvl="6"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marL="3657600" lvl="7"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marL="4114800" lvl="8" indent="-3175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a:endParaRPr/>
          </a:p>
        </p:txBody>
      </p:sp>
      <p:sp>
        <p:nvSpPr>
          <p:cNvPr id="29" name="Google Shape;29;p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Large Graphic">
  <p:cSld name="1_Large Graphic">
    <p:spTree>
      <p:nvGrpSpPr>
        <p:cNvPr id="1" name="Shape 203"/>
        <p:cNvGrpSpPr/>
        <p:nvPr/>
      </p:nvGrpSpPr>
      <p:grpSpPr>
        <a:xfrm>
          <a:off x="0" y="0"/>
          <a:ext cx="0" cy="0"/>
          <a:chOff x="0" y="0"/>
          <a:chExt cx="0" cy="0"/>
        </a:xfrm>
      </p:grpSpPr>
      <p:pic>
        <p:nvPicPr>
          <p:cNvPr id="204" name="Google Shape;204;p43" descr="2201 AIR-Partner Text_No Line.jpg"/>
          <p:cNvPicPr preferRelativeResize="0"/>
          <p:nvPr/>
        </p:nvPicPr>
        <p:blipFill rotWithShape="1">
          <a:blip r:embed="rId2">
            <a:alphaModFix/>
          </a:blip>
          <a:srcRect/>
          <a:stretch/>
        </p:blipFill>
        <p:spPr>
          <a:xfrm>
            <a:off x="0" y="0"/>
            <a:ext cx="9143998" cy="6857998"/>
          </a:xfrm>
          <a:prstGeom prst="rect">
            <a:avLst/>
          </a:prstGeom>
          <a:noFill/>
          <a:ln>
            <a:noFill/>
          </a:ln>
        </p:spPr>
      </p:pic>
      <p:sp>
        <p:nvSpPr>
          <p:cNvPr id="205" name="Google Shape;205;p43"/>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6" name="Google Shape;206;p4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Layout">
  <p:cSld name="Divider Layout">
    <p:spTree>
      <p:nvGrpSpPr>
        <p:cNvPr id="1" name="Shape 207"/>
        <p:cNvGrpSpPr/>
        <p:nvPr/>
      </p:nvGrpSpPr>
      <p:grpSpPr>
        <a:xfrm>
          <a:off x="0" y="0"/>
          <a:ext cx="0" cy="0"/>
          <a:chOff x="0" y="0"/>
          <a:chExt cx="0" cy="0"/>
        </a:xfrm>
      </p:grpSpPr>
      <p:sp>
        <p:nvSpPr>
          <p:cNvPr id="208" name="Google Shape;208;p44"/>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lvl="0" indent="-342900" algn="l" rtl="0">
              <a:lnSpc>
                <a:spcPct val="10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14325" algn="l" rtl="0">
              <a:lnSpc>
                <a:spcPct val="100000"/>
              </a:lnSpc>
              <a:spcBef>
                <a:spcPts val="600"/>
              </a:spcBef>
              <a:spcAft>
                <a:spcPts val="0"/>
              </a:spcAft>
              <a:buSzPts val="1350"/>
              <a:buChar char="o"/>
              <a:defRPr/>
            </a:lvl4pPr>
            <a:lvl5pPr marL="2286000" lvl="4" indent="-342900" algn="l" rtl="0">
              <a:lnSpc>
                <a:spcPct val="100000"/>
              </a:lnSpc>
              <a:spcBef>
                <a:spcPts val="600"/>
              </a:spcBef>
              <a:spcAft>
                <a:spcPts val="0"/>
              </a:spcAft>
              <a:buSzPts val="1800"/>
              <a:buChar char="»"/>
              <a:defRPr/>
            </a:lvl5pPr>
            <a:lvl6pPr marL="2743200" lvl="5" indent="-342900" algn="l" rtl="0">
              <a:lnSpc>
                <a:spcPct val="100000"/>
              </a:lnSpc>
              <a:spcBef>
                <a:spcPts val="600"/>
              </a:spcBef>
              <a:spcAft>
                <a:spcPts val="0"/>
              </a:spcAft>
              <a:buSzPts val="1800"/>
              <a:buChar char="•"/>
              <a:defRPr/>
            </a:lvl6pPr>
            <a:lvl7pPr marL="3200400" lvl="6" indent="-342900" algn="l" rtl="0">
              <a:lnSpc>
                <a:spcPct val="100000"/>
              </a:lnSpc>
              <a:spcBef>
                <a:spcPts val="600"/>
              </a:spcBef>
              <a:spcAft>
                <a:spcPts val="0"/>
              </a:spcAft>
              <a:buSzPts val="1800"/>
              <a:buChar char="•"/>
              <a:defRPr/>
            </a:lvl7pPr>
            <a:lvl8pPr marL="3657600" lvl="7" indent="-342900" algn="l" rtl="0">
              <a:lnSpc>
                <a:spcPct val="100000"/>
              </a:lnSpc>
              <a:spcBef>
                <a:spcPts val="600"/>
              </a:spcBef>
              <a:spcAft>
                <a:spcPts val="0"/>
              </a:spcAft>
              <a:buSzPts val="1800"/>
              <a:buChar char="•"/>
              <a:defRPr/>
            </a:lvl8pPr>
            <a:lvl9pPr marL="4114800" lvl="8" indent="-342900" algn="l" rtl="0">
              <a:lnSpc>
                <a:spcPct val="100000"/>
              </a:lnSpc>
              <a:spcBef>
                <a:spcPts val="600"/>
              </a:spcBef>
              <a:spcAft>
                <a:spcPts val="0"/>
              </a:spcAft>
              <a:buSzPts val="1800"/>
              <a:buChar char="•"/>
              <a:defRPr/>
            </a:lvl9pPr>
          </a:lstStyle>
          <a:p>
            <a:endParaRPr/>
          </a:p>
        </p:txBody>
      </p:sp>
      <p:sp>
        <p:nvSpPr>
          <p:cNvPr id="209" name="Google Shape;209;p44"/>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210" name="Google Shape;210;p4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8_Bulleted Text">
  <p:cSld name="8_Bulleted Text">
    <p:spTree>
      <p:nvGrpSpPr>
        <p:cNvPr id="1" name="Shape 211"/>
        <p:cNvGrpSpPr/>
        <p:nvPr/>
      </p:nvGrpSpPr>
      <p:grpSpPr>
        <a:xfrm>
          <a:off x="0" y="0"/>
          <a:ext cx="0" cy="0"/>
          <a:chOff x="0" y="0"/>
          <a:chExt cx="0" cy="0"/>
        </a:xfrm>
      </p:grpSpPr>
      <p:sp>
        <p:nvSpPr>
          <p:cNvPr id="212" name="Google Shape;212;p45"/>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13" name="Google Shape;213;p45"/>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p45"/>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wo Column Bulleted Text">
  <p:cSld name="1_Two Column Bulleted Text">
    <p:spTree>
      <p:nvGrpSpPr>
        <p:cNvPr id="1" name="Shape 215"/>
        <p:cNvGrpSpPr/>
        <p:nvPr/>
      </p:nvGrpSpPr>
      <p:grpSpPr>
        <a:xfrm>
          <a:off x="0" y="0"/>
          <a:ext cx="0" cy="0"/>
          <a:chOff x="0" y="0"/>
          <a:chExt cx="0" cy="0"/>
        </a:xfrm>
      </p:grpSpPr>
      <p:sp>
        <p:nvSpPr>
          <p:cNvPr id="216" name="Google Shape;216;p46"/>
          <p:cNvSpPr txBox="1">
            <a:spLocks noGrp="1"/>
          </p:cNvSpPr>
          <p:nvPr>
            <p:ph type="body" idx="1"/>
          </p:nvPr>
        </p:nvSpPr>
        <p:spPr>
          <a:xfrm>
            <a:off x="68752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17" name="Google Shape;217;p46"/>
          <p:cNvSpPr txBox="1">
            <a:spLocks noGrp="1"/>
          </p:cNvSpPr>
          <p:nvPr>
            <p:ph type="body" idx="2"/>
          </p:nvPr>
        </p:nvSpPr>
        <p:spPr>
          <a:xfrm>
            <a:off x="4939596" y="2055813"/>
            <a:ext cx="39726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18" name="Google Shape;218;p46"/>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9" name="Google Shape;219;p46"/>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Bulleted Text">
  <p:cSld name="1_Bulleted Text">
    <p:spTree>
      <p:nvGrpSpPr>
        <p:cNvPr id="1" name="Shape 220"/>
        <p:cNvGrpSpPr/>
        <p:nvPr/>
      </p:nvGrpSpPr>
      <p:grpSpPr>
        <a:xfrm>
          <a:off x="0" y="0"/>
          <a:ext cx="0" cy="0"/>
          <a:chOff x="0" y="0"/>
          <a:chExt cx="0" cy="0"/>
        </a:xfrm>
      </p:grpSpPr>
      <p:sp>
        <p:nvSpPr>
          <p:cNvPr id="221" name="Google Shape;221;p47"/>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600"/>
              </a:spcBef>
              <a:spcAft>
                <a:spcPts val="0"/>
              </a:spcAft>
              <a:buSzPts val="2400"/>
              <a:buChar char="▪"/>
              <a:defRPr>
                <a:solidFill>
                  <a:srgbClr val="25496F"/>
                </a:solidFill>
                <a:latin typeface="Arial"/>
                <a:ea typeface="Arial"/>
                <a:cs typeface="Arial"/>
                <a:sym typeface="Arial"/>
              </a:defRPr>
            </a:lvl1pPr>
            <a:lvl2pPr marL="914400" lvl="1" indent="-342900" algn="l" rtl="0">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marL="1371600" lvl="2"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marL="1828800" lvl="3" indent="-295275" algn="l" rtl="0">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marL="2286000" lvl="4"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marL="2743200" lvl="5"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marL="3200400" lvl="6"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marL="3657600" lvl="7"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marL="4114800" lvl="8" indent="-317500" algn="l" rtl="0">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a:endParaRPr/>
          </a:p>
        </p:txBody>
      </p:sp>
      <p:sp>
        <p:nvSpPr>
          <p:cNvPr id="222" name="Google Shape;222;p47"/>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3" name="Google Shape;223;p4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rge Graphic">
  <p:cSld name="Large Graphic">
    <p:spTree>
      <p:nvGrpSpPr>
        <p:cNvPr id="1" name="Shape 34"/>
        <p:cNvGrpSpPr/>
        <p:nvPr/>
      </p:nvGrpSpPr>
      <p:grpSpPr>
        <a:xfrm>
          <a:off x="0" y="0"/>
          <a:ext cx="0" cy="0"/>
          <a:chOff x="0" y="0"/>
          <a:chExt cx="0" cy="0"/>
        </a:xfrm>
      </p:grpSpPr>
      <p:pic>
        <p:nvPicPr>
          <p:cNvPr id="35" name="Google Shape;35;p7" descr="2201 AIR-Partner Text_No Lin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6" name="Google Shape;36;p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3A587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14325" algn="l">
              <a:lnSpc>
                <a:spcPct val="100000"/>
              </a:lnSpc>
              <a:spcBef>
                <a:spcPts val="600"/>
              </a:spcBef>
              <a:spcAft>
                <a:spcPts val="0"/>
              </a:spcAft>
              <a:buSzPts val="1350"/>
              <a:buChar char="o"/>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
        <p:nvSpPr>
          <p:cNvPr id="41" name="Google Shape;41;p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822960" y="286604"/>
            <a:ext cx="7543800" cy="1450757"/>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
          <p:cNvSpPr txBox="1">
            <a:spLocks noGrp="1"/>
          </p:cNvSpPr>
          <p:nvPr>
            <p:ph type="body" idx="1"/>
          </p:nvPr>
        </p:nvSpPr>
        <p:spPr>
          <a:xfrm>
            <a:off x="822960" y="1846052"/>
            <a:ext cx="3703320" cy="736282"/>
          </a:xfrm>
          <a:prstGeom prst="rect">
            <a:avLst/>
          </a:prstGeom>
          <a:noFill/>
          <a:ln>
            <a:noFill/>
          </a:ln>
        </p:spPr>
        <p:txBody>
          <a:bodyPr spcFirstLastPara="1" wrap="square" lIns="91425" tIns="0" rIns="91425" bIns="0" anchor="ctr" anchorCtr="0">
            <a:noAutofit/>
          </a:bodyPr>
          <a:lstStyle>
            <a:lvl1pPr marL="457200" lvl="0" indent="-228600" algn="l">
              <a:lnSpc>
                <a:spcPct val="100000"/>
              </a:lnSpc>
              <a:spcBef>
                <a:spcPts val="600"/>
              </a:spcBef>
              <a:spcAft>
                <a:spcPts val="0"/>
              </a:spcAft>
              <a:buSzPts val="1500"/>
              <a:buNone/>
              <a:defRPr sz="1500" b="0" cap="none">
                <a:solidFill>
                  <a:schemeClr val="dk2"/>
                </a:solidFill>
              </a:defRPr>
            </a:lvl1pPr>
            <a:lvl2pPr marL="914400" lvl="1" indent="-228600" algn="l">
              <a:lnSpc>
                <a:spcPct val="100000"/>
              </a:lnSpc>
              <a:spcBef>
                <a:spcPts val="600"/>
              </a:spcBef>
              <a:spcAft>
                <a:spcPts val="0"/>
              </a:spcAft>
              <a:buSzPts val="1500"/>
              <a:buNone/>
              <a:defRPr sz="1500" b="1"/>
            </a:lvl2pPr>
            <a:lvl3pPr marL="1371600" lvl="2" indent="-228600" algn="l">
              <a:lnSpc>
                <a:spcPct val="100000"/>
              </a:lnSpc>
              <a:spcBef>
                <a:spcPts val="600"/>
              </a:spcBef>
              <a:spcAft>
                <a:spcPts val="0"/>
              </a:spcAft>
              <a:buSzPts val="1350"/>
              <a:buNone/>
              <a:defRPr sz="1350" b="1"/>
            </a:lvl3pPr>
            <a:lvl4pPr marL="1828800" lvl="3" indent="-228600" algn="l">
              <a:lnSpc>
                <a:spcPct val="100000"/>
              </a:lnSpc>
              <a:spcBef>
                <a:spcPts val="600"/>
              </a:spcBef>
              <a:spcAft>
                <a:spcPts val="0"/>
              </a:spcAft>
              <a:buSzPts val="900"/>
              <a:buNone/>
              <a:defRPr sz="1200" b="1"/>
            </a:lvl4pPr>
            <a:lvl5pPr marL="2286000" lvl="4" indent="-228600" algn="l">
              <a:lnSpc>
                <a:spcPct val="100000"/>
              </a:lnSpc>
              <a:spcBef>
                <a:spcPts val="600"/>
              </a:spcBef>
              <a:spcAft>
                <a:spcPts val="0"/>
              </a:spcAft>
              <a:buSzPts val="1200"/>
              <a:buNone/>
              <a:defRPr sz="1200" b="1"/>
            </a:lvl5pPr>
            <a:lvl6pPr marL="2743200" lvl="5" indent="-228600" algn="l">
              <a:lnSpc>
                <a:spcPct val="100000"/>
              </a:lnSpc>
              <a:spcBef>
                <a:spcPts val="600"/>
              </a:spcBef>
              <a:spcAft>
                <a:spcPts val="0"/>
              </a:spcAft>
              <a:buSzPts val="1200"/>
              <a:buNone/>
              <a:defRPr sz="1200" b="1"/>
            </a:lvl6pPr>
            <a:lvl7pPr marL="3200400" lvl="6" indent="-228600" algn="l">
              <a:lnSpc>
                <a:spcPct val="100000"/>
              </a:lnSpc>
              <a:spcBef>
                <a:spcPts val="600"/>
              </a:spcBef>
              <a:spcAft>
                <a:spcPts val="0"/>
              </a:spcAft>
              <a:buSzPts val="1200"/>
              <a:buNone/>
              <a:defRPr sz="1200" b="1"/>
            </a:lvl7pPr>
            <a:lvl8pPr marL="3657600" lvl="7" indent="-228600" algn="l">
              <a:lnSpc>
                <a:spcPct val="100000"/>
              </a:lnSpc>
              <a:spcBef>
                <a:spcPts val="600"/>
              </a:spcBef>
              <a:spcAft>
                <a:spcPts val="0"/>
              </a:spcAft>
              <a:buSzPts val="1200"/>
              <a:buNone/>
              <a:defRPr sz="1200" b="1"/>
            </a:lvl8pPr>
            <a:lvl9pPr marL="4114800" lvl="8" indent="-228600" algn="l">
              <a:lnSpc>
                <a:spcPct val="100000"/>
              </a:lnSpc>
              <a:spcBef>
                <a:spcPts val="600"/>
              </a:spcBef>
              <a:spcAft>
                <a:spcPts val="0"/>
              </a:spcAft>
              <a:buSzPts val="1200"/>
              <a:buNone/>
              <a:defRPr sz="1200" b="1"/>
            </a:lvl9pPr>
          </a:lstStyle>
          <a:p>
            <a:endParaRPr/>
          </a:p>
        </p:txBody>
      </p:sp>
      <p:sp>
        <p:nvSpPr>
          <p:cNvPr id="45" name="Google Shape;45;p9"/>
          <p:cNvSpPr txBox="1">
            <a:spLocks noGrp="1"/>
          </p:cNvSpPr>
          <p:nvPr>
            <p:ph type="body" idx="2"/>
          </p:nvPr>
        </p:nvSpPr>
        <p:spPr>
          <a:xfrm>
            <a:off x="822960" y="2582334"/>
            <a:ext cx="3703320" cy="33782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14325" algn="l">
              <a:lnSpc>
                <a:spcPct val="100000"/>
              </a:lnSpc>
              <a:spcBef>
                <a:spcPts val="600"/>
              </a:spcBef>
              <a:spcAft>
                <a:spcPts val="0"/>
              </a:spcAft>
              <a:buSzPts val="1350"/>
              <a:buChar char="o"/>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
        <p:nvSpPr>
          <p:cNvPr id="46" name="Google Shape;46;p9"/>
          <p:cNvSpPr txBox="1">
            <a:spLocks noGrp="1"/>
          </p:cNvSpPr>
          <p:nvPr>
            <p:ph type="body" idx="3"/>
          </p:nvPr>
        </p:nvSpPr>
        <p:spPr>
          <a:xfrm>
            <a:off x="4663440" y="1846052"/>
            <a:ext cx="3703320" cy="736282"/>
          </a:xfrm>
          <a:prstGeom prst="rect">
            <a:avLst/>
          </a:prstGeom>
          <a:noFill/>
          <a:ln>
            <a:noFill/>
          </a:ln>
        </p:spPr>
        <p:txBody>
          <a:bodyPr spcFirstLastPara="1" wrap="square" lIns="91425" tIns="0" rIns="91425" bIns="0" anchor="ctr" anchorCtr="0">
            <a:noAutofit/>
          </a:bodyPr>
          <a:lstStyle>
            <a:lvl1pPr marL="457200" lvl="0" indent="-228600" algn="l">
              <a:lnSpc>
                <a:spcPct val="100000"/>
              </a:lnSpc>
              <a:spcBef>
                <a:spcPts val="600"/>
              </a:spcBef>
              <a:spcAft>
                <a:spcPts val="0"/>
              </a:spcAft>
              <a:buSzPts val="1500"/>
              <a:buNone/>
              <a:defRPr sz="1500" b="0" cap="none">
                <a:solidFill>
                  <a:schemeClr val="dk2"/>
                </a:solidFill>
              </a:defRPr>
            </a:lvl1pPr>
            <a:lvl2pPr marL="914400" lvl="1" indent="-228600" algn="l">
              <a:lnSpc>
                <a:spcPct val="100000"/>
              </a:lnSpc>
              <a:spcBef>
                <a:spcPts val="600"/>
              </a:spcBef>
              <a:spcAft>
                <a:spcPts val="0"/>
              </a:spcAft>
              <a:buSzPts val="1500"/>
              <a:buNone/>
              <a:defRPr sz="1500" b="1"/>
            </a:lvl2pPr>
            <a:lvl3pPr marL="1371600" lvl="2" indent="-228600" algn="l">
              <a:lnSpc>
                <a:spcPct val="100000"/>
              </a:lnSpc>
              <a:spcBef>
                <a:spcPts val="600"/>
              </a:spcBef>
              <a:spcAft>
                <a:spcPts val="0"/>
              </a:spcAft>
              <a:buSzPts val="1350"/>
              <a:buNone/>
              <a:defRPr sz="1350" b="1"/>
            </a:lvl3pPr>
            <a:lvl4pPr marL="1828800" lvl="3" indent="-228600" algn="l">
              <a:lnSpc>
                <a:spcPct val="100000"/>
              </a:lnSpc>
              <a:spcBef>
                <a:spcPts val="600"/>
              </a:spcBef>
              <a:spcAft>
                <a:spcPts val="0"/>
              </a:spcAft>
              <a:buSzPts val="900"/>
              <a:buNone/>
              <a:defRPr sz="1200" b="1"/>
            </a:lvl4pPr>
            <a:lvl5pPr marL="2286000" lvl="4" indent="-228600" algn="l">
              <a:lnSpc>
                <a:spcPct val="100000"/>
              </a:lnSpc>
              <a:spcBef>
                <a:spcPts val="600"/>
              </a:spcBef>
              <a:spcAft>
                <a:spcPts val="0"/>
              </a:spcAft>
              <a:buSzPts val="1200"/>
              <a:buNone/>
              <a:defRPr sz="1200" b="1"/>
            </a:lvl5pPr>
            <a:lvl6pPr marL="2743200" lvl="5" indent="-228600" algn="l">
              <a:lnSpc>
                <a:spcPct val="100000"/>
              </a:lnSpc>
              <a:spcBef>
                <a:spcPts val="600"/>
              </a:spcBef>
              <a:spcAft>
                <a:spcPts val="0"/>
              </a:spcAft>
              <a:buSzPts val="1200"/>
              <a:buNone/>
              <a:defRPr sz="1200" b="1"/>
            </a:lvl6pPr>
            <a:lvl7pPr marL="3200400" lvl="6" indent="-228600" algn="l">
              <a:lnSpc>
                <a:spcPct val="100000"/>
              </a:lnSpc>
              <a:spcBef>
                <a:spcPts val="600"/>
              </a:spcBef>
              <a:spcAft>
                <a:spcPts val="0"/>
              </a:spcAft>
              <a:buSzPts val="1200"/>
              <a:buNone/>
              <a:defRPr sz="1200" b="1"/>
            </a:lvl7pPr>
            <a:lvl8pPr marL="3657600" lvl="7" indent="-228600" algn="l">
              <a:lnSpc>
                <a:spcPct val="100000"/>
              </a:lnSpc>
              <a:spcBef>
                <a:spcPts val="600"/>
              </a:spcBef>
              <a:spcAft>
                <a:spcPts val="0"/>
              </a:spcAft>
              <a:buSzPts val="1200"/>
              <a:buNone/>
              <a:defRPr sz="1200" b="1"/>
            </a:lvl8pPr>
            <a:lvl9pPr marL="4114800" lvl="8" indent="-228600" algn="l">
              <a:lnSpc>
                <a:spcPct val="100000"/>
              </a:lnSpc>
              <a:spcBef>
                <a:spcPts val="600"/>
              </a:spcBef>
              <a:spcAft>
                <a:spcPts val="0"/>
              </a:spcAft>
              <a:buSzPts val="1200"/>
              <a:buNone/>
              <a:defRPr sz="1200" b="1"/>
            </a:lvl9pPr>
          </a:lstStyle>
          <a:p>
            <a:endParaRPr/>
          </a:p>
        </p:txBody>
      </p:sp>
      <p:sp>
        <p:nvSpPr>
          <p:cNvPr id="47" name="Google Shape;47;p9"/>
          <p:cNvSpPr txBox="1">
            <a:spLocks noGrp="1"/>
          </p:cNvSpPr>
          <p:nvPr>
            <p:ph type="body" idx="4"/>
          </p:nvPr>
        </p:nvSpPr>
        <p:spPr>
          <a:xfrm>
            <a:off x="4663440" y="2582334"/>
            <a:ext cx="3703320" cy="33782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6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14325" algn="l">
              <a:lnSpc>
                <a:spcPct val="100000"/>
              </a:lnSpc>
              <a:spcBef>
                <a:spcPts val="600"/>
              </a:spcBef>
              <a:spcAft>
                <a:spcPts val="0"/>
              </a:spcAft>
              <a:buSzPts val="1350"/>
              <a:buChar char="o"/>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0"/>
              </a:spcAft>
              <a:buSzPts val="1800"/>
              <a:buChar char="•"/>
              <a:defRPr/>
            </a:lvl9pPr>
          </a:lstStyle>
          <a:p>
            <a:endParaRPr/>
          </a:p>
        </p:txBody>
      </p:sp>
      <p:sp>
        <p:nvSpPr>
          <p:cNvPr id="48" name="Google Shape;48;p9"/>
          <p:cNvSpPr txBox="1">
            <a:spLocks noGrp="1"/>
          </p:cNvSpPr>
          <p:nvPr>
            <p:ph type="dt" idx="10"/>
          </p:nvPr>
        </p:nvSpPr>
        <p:spPr>
          <a:xfrm>
            <a:off x="822961" y="6459786"/>
            <a:ext cx="185420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ftr" idx="11"/>
          </p:nvPr>
        </p:nvSpPr>
        <p:spPr>
          <a:xfrm>
            <a:off x="2764639" y="6459786"/>
            <a:ext cx="361710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0" name="Google Shape;50;p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51"/>
        <p:cNvGrpSpPr/>
        <p:nvPr/>
      </p:nvGrpSpPr>
      <p:grpSpPr>
        <a:xfrm>
          <a:off x="0" y="0"/>
          <a:ext cx="0" cy="0"/>
          <a:chOff x="0" y="0"/>
          <a:chExt cx="0" cy="0"/>
        </a:xfrm>
      </p:grpSpPr>
      <p:sp>
        <p:nvSpPr>
          <p:cNvPr id="52" name="Google Shape;52;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3" name="Google Shape;53;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4" name="Google Shape;54;p1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6.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5.jp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theme" Target="../theme/theme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RTI PPT Template_Text.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Google Shape;11;p1"/>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12" name="Google Shape;12;p1"/>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17365D"/>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17365D"/>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Libre Franklin"/>
              <a:buChar char="–"/>
              <a:defRPr sz="1400" b="0" i="0" u="none" strike="noStrike" cap="none">
                <a:solidFill>
                  <a:srgbClr val="17365D"/>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17365D"/>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17365D"/>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pic>
        <p:nvPicPr>
          <p:cNvPr id="67" name="Google Shape;67;p13" descr="RTI PPT Template_Divider.jpg"/>
          <p:cNvPicPr preferRelativeResize="0"/>
          <p:nvPr/>
        </p:nvPicPr>
        <p:blipFill rotWithShape="1">
          <a:blip r:embed="rId12">
            <a:alphaModFix/>
          </a:blip>
          <a:srcRect/>
          <a:stretch/>
        </p:blipFill>
        <p:spPr>
          <a:xfrm>
            <a:off x="0" y="0"/>
            <a:ext cx="9143998" cy="6857998"/>
          </a:xfrm>
          <a:prstGeom prst="rect">
            <a:avLst/>
          </a:prstGeom>
          <a:noFill/>
          <a:ln>
            <a:noFill/>
          </a:ln>
        </p:spPr>
      </p:pic>
      <p:sp>
        <p:nvSpPr>
          <p:cNvPr id="68" name="Google Shape;68;p13"/>
          <p:cNvSpPr txBox="1">
            <a:spLocks noGrp="1"/>
          </p:cNvSpPr>
          <p:nvPr>
            <p:ph type="title"/>
          </p:nvPr>
        </p:nvSpPr>
        <p:spPr>
          <a:xfrm>
            <a:off x="687388" y="3709988"/>
            <a:ext cx="8229600" cy="769500"/>
          </a:xfrm>
          <a:prstGeom prst="rect">
            <a:avLst/>
          </a:prstGeom>
          <a:noFill/>
          <a:ln>
            <a:noFill/>
          </a:ln>
        </p:spPr>
        <p:txBody>
          <a:bodyPr spcFirstLastPara="1" wrap="square" lIns="0" tIns="45700" rIns="0" bIns="45700" anchor="b" anchorCtr="0">
            <a:noAutofit/>
          </a:bodyPr>
          <a:lstStyle>
            <a:lvl1pPr marR="0" lvl="0" algn="ctr" rtl="0">
              <a:lnSpc>
                <a:spcPct val="100000"/>
              </a:lnSpc>
              <a:spcBef>
                <a:spcPts val="0"/>
              </a:spcBef>
              <a:spcAft>
                <a:spcPts val="0"/>
              </a:spcAft>
              <a:buClr>
                <a:schemeClr val="lt1"/>
              </a:buClr>
              <a:buSzPts val="4400"/>
              <a:buFont typeface="Arial Narrow"/>
              <a:buNone/>
              <a:defRPr sz="4400" b="1" i="0" u="none" strike="noStrike" cap="none">
                <a:solidFill>
                  <a:schemeClr val="lt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13"/>
          <p:cNvSpPr txBox="1">
            <a:spLocks noGrp="1"/>
          </p:cNvSpPr>
          <p:nvPr>
            <p:ph type="body" idx="1"/>
          </p:nvPr>
        </p:nvSpPr>
        <p:spPr>
          <a:xfrm>
            <a:off x="687388" y="4529139"/>
            <a:ext cx="8229600" cy="1389000"/>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640"/>
              </a:spcBef>
              <a:spcAft>
                <a:spcPts val="0"/>
              </a:spcAft>
              <a:buClr>
                <a:srgbClr val="BFBFBF"/>
              </a:buClr>
              <a:buSzPts val="3200"/>
              <a:buFont typeface="Arial"/>
              <a:buNone/>
              <a:defRPr sz="3200" b="0" i="0" u="none" strike="noStrike" cap="none">
                <a:solidFill>
                  <a:srgbClr val="BFBFBF"/>
                </a:solidFill>
                <a:latin typeface="Arial"/>
                <a:ea typeface="Arial"/>
                <a:cs typeface="Arial"/>
                <a:sym typeface="Arial"/>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Google Shape;70;p13"/>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25496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1" name="Google Shape;71;p13" descr="A close up of a logo&#10;&#10;Description automatically generated"/>
          <p:cNvPicPr preferRelativeResize="0"/>
          <p:nvPr/>
        </p:nvPicPr>
        <p:blipFill rotWithShape="1">
          <a:blip r:embed="rId13">
            <a:alphaModFix/>
          </a:blip>
          <a:srcRect/>
          <a:stretch/>
        </p:blipFill>
        <p:spPr>
          <a:xfrm>
            <a:off x="5749346" y="6064188"/>
            <a:ext cx="2783535" cy="70544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4F7FB"/>
            </a:gs>
            <a:gs pos="74000">
              <a:srgbClr val="A9C1D7"/>
            </a:gs>
            <a:gs pos="83000">
              <a:srgbClr val="A9C1D7"/>
            </a:gs>
            <a:gs pos="100000">
              <a:srgbClr val="C6D5E4"/>
            </a:gs>
          </a:gsLst>
          <a:lin ang="5400012" scaled="0"/>
        </a:gradFill>
        <a:effectLst/>
      </p:bgPr>
    </p:bg>
    <p:spTree>
      <p:nvGrpSpPr>
        <p:cNvPr id="1" name="Shape 117"/>
        <p:cNvGrpSpPr/>
        <p:nvPr/>
      </p:nvGrpSpPr>
      <p:grpSpPr>
        <a:xfrm>
          <a:off x="0" y="0"/>
          <a:ext cx="0" cy="0"/>
          <a:chOff x="0" y="0"/>
          <a:chExt cx="0" cy="0"/>
        </a:xfrm>
      </p:grpSpPr>
      <p:pic>
        <p:nvPicPr>
          <p:cNvPr id="118" name="Google Shape;118;p24"/>
          <p:cNvPicPr preferRelativeResize="0"/>
          <p:nvPr/>
        </p:nvPicPr>
        <p:blipFill rotWithShape="1">
          <a:blip r:embed="rId25">
            <a:alphaModFix/>
          </a:blip>
          <a:srcRect/>
          <a:stretch/>
        </p:blipFill>
        <p:spPr>
          <a:xfrm>
            <a:off x="0" y="0"/>
            <a:ext cx="9144000" cy="6858000"/>
          </a:xfrm>
          <a:prstGeom prst="rect">
            <a:avLst/>
          </a:prstGeom>
          <a:noFill/>
          <a:ln>
            <a:noFill/>
          </a:ln>
        </p:spPr>
      </p:pic>
      <p:sp>
        <p:nvSpPr>
          <p:cNvPr id="119" name="Google Shape;119;p24"/>
          <p:cNvSpPr txBox="1">
            <a:spLocks noGrp="1"/>
          </p:cNvSpPr>
          <p:nvPr>
            <p:ph type="title"/>
          </p:nvPr>
        </p:nvSpPr>
        <p:spPr>
          <a:xfrm>
            <a:off x="687388" y="318052"/>
            <a:ext cx="8224800" cy="1541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rgbClr val="000000"/>
              </a:buClr>
              <a:buSzPts val="1400"/>
              <a:buFont typeface="Arial"/>
              <a:buNone/>
              <a:defRPr sz="4800" b="0" i="0" u="none" strike="noStrike" cap="none">
                <a:solidFill>
                  <a:srgbClr val="A5A5A5"/>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rgbClr val="0F1419"/>
                </a:solidFill>
                <a:latin typeface="Franklin Gothic"/>
                <a:ea typeface="Franklin Gothic"/>
                <a:cs typeface="Franklin Gothic"/>
                <a:sym typeface="Franklin Gothic"/>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chemeClr val="lt1"/>
                </a:solidFill>
                <a:latin typeface="Franklin Gothic"/>
                <a:ea typeface="Franklin Gothic"/>
                <a:cs typeface="Franklin Gothic"/>
                <a:sym typeface="Franklin Gothic"/>
              </a:defRPr>
            </a:lvl9pPr>
          </a:lstStyle>
          <a:p>
            <a:endParaRPr/>
          </a:p>
        </p:txBody>
      </p:sp>
      <p:sp>
        <p:nvSpPr>
          <p:cNvPr id="120" name="Google Shape;120;p24"/>
          <p:cNvSpPr txBox="1">
            <a:spLocks noGrp="1"/>
          </p:cNvSpPr>
          <p:nvPr>
            <p:ph type="body" idx="1"/>
          </p:nvPr>
        </p:nvSpPr>
        <p:spPr>
          <a:xfrm>
            <a:off x="687388" y="2055812"/>
            <a:ext cx="8224800" cy="3794100"/>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600"/>
              </a:spcBef>
              <a:spcAft>
                <a:spcPts val="0"/>
              </a:spcAft>
              <a:buClr>
                <a:srgbClr val="A5A5A5"/>
              </a:buClr>
              <a:buSzPts val="2400"/>
              <a:buFont typeface="Noto Sans Symbols"/>
              <a:buChar char="▪"/>
              <a:defRPr sz="2400" b="0" i="0" u="none" strike="noStrike" cap="none">
                <a:solidFill>
                  <a:srgbClr val="25496F"/>
                </a:solidFill>
                <a:latin typeface="Arial"/>
                <a:ea typeface="Arial"/>
                <a:cs typeface="Arial"/>
                <a:sym typeface="Arial"/>
              </a:defRPr>
            </a:lvl1pPr>
            <a:lvl2pPr marL="914400" marR="0" lvl="1" indent="-342900" algn="l" rtl="0">
              <a:lnSpc>
                <a:spcPct val="100000"/>
              </a:lnSpc>
              <a:spcBef>
                <a:spcPts val="600"/>
              </a:spcBef>
              <a:spcAft>
                <a:spcPts val="0"/>
              </a:spcAft>
              <a:buClr>
                <a:srgbClr val="A5A5A5"/>
              </a:buClr>
              <a:buSzPts val="1800"/>
              <a:buFont typeface="Arial"/>
              <a:buChar char="•"/>
              <a:defRPr sz="1800" b="0" i="0" u="none" strike="noStrike" cap="none">
                <a:solidFill>
                  <a:srgbClr val="25496F"/>
                </a:solidFill>
                <a:latin typeface="Arial"/>
                <a:ea typeface="Arial"/>
                <a:cs typeface="Arial"/>
                <a:sym typeface="Arial"/>
              </a:defRPr>
            </a:lvl2pPr>
            <a:lvl3pPr marL="1371600" marR="0" lvl="2" indent="-317500" algn="l" rtl="0">
              <a:lnSpc>
                <a:spcPct val="100000"/>
              </a:lnSpc>
              <a:spcBef>
                <a:spcPts val="600"/>
              </a:spcBef>
              <a:spcAft>
                <a:spcPts val="0"/>
              </a:spcAft>
              <a:buClr>
                <a:srgbClr val="A5A5A5"/>
              </a:buClr>
              <a:buSzPts val="1400"/>
              <a:buFont typeface="Source Sans Pro"/>
              <a:buChar char="–"/>
              <a:defRPr sz="1400" b="0" i="0" u="none" strike="noStrike" cap="none">
                <a:solidFill>
                  <a:srgbClr val="25496F"/>
                </a:solidFill>
                <a:latin typeface="Arial"/>
                <a:ea typeface="Arial"/>
                <a:cs typeface="Arial"/>
                <a:sym typeface="Arial"/>
              </a:defRPr>
            </a:lvl3pPr>
            <a:lvl4pPr marL="1828800" marR="0" lvl="3" indent="-295275" algn="l" rtl="0">
              <a:lnSpc>
                <a:spcPct val="100000"/>
              </a:lnSpc>
              <a:spcBef>
                <a:spcPts val="600"/>
              </a:spcBef>
              <a:spcAft>
                <a:spcPts val="0"/>
              </a:spcAft>
              <a:buClr>
                <a:srgbClr val="A5A5A5"/>
              </a:buClr>
              <a:buSzPts val="1050"/>
              <a:buFont typeface="Courier New"/>
              <a:buChar char="o"/>
              <a:defRPr sz="1400" b="0" i="0" u="none" strike="noStrike" cap="none">
                <a:solidFill>
                  <a:srgbClr val="25496F"/>
                </a:solidFill>
                <a:latin typeface="Arial"/>
                <a:ea typeface="Arial"/>
                <a:cs typeface="Arial"/>
                <a:sym typeface="Arial"/>
              </a:defRPr>
            </a:lvl4pPr>
            <a:lvl5pPr marL="2286000" marR="0" lvl="4"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5pPr>
            <a:lvl6pPr marL="2743200" marR="0" lvl="5"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6pPr>
            <a:lvl7pPr marL="3200400" marR="0" lvl="6"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7pPr>
            <a:lvl8pPr marL="3657600" marR="0" lvl="7"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8pPr>
            <a:lvl9pPr marL="4114800" marR="0" lvl="8" indent="-317500" algn="l" rtl="0">
              <a:lnSpc>
                <a:spcPct val="100000"/>
              </a:lnSpc>
              <a:spcBef>
                <a:spcPts val="600"/>
              </a:spcBef>
              <a:spcAft>
                <a:spcPts val="0"/>
              </a:spcAft>
              <a:buClr>
                <a:srgbClr val="A5A5A5"/>
              </a:buClr>
              <a:buSzPts val="1400"/>
              <a:buFont typeface="Arial"/>
              <a:buChar char="•"/>
              <a:defRPr sz="1400" b="0" i="0" u="none" strike="noStrike" cap="none">
                <a:solidFill>
                  <a:srgbClr val="25496F"/>
                </a:solidFill>
                <a:latin typeface="Arial"/>
                <a:ea typeface="Arial"/>
                <a:cs typeface="Arial"/>
                <a:sym typeface="Arial"/>
              </a:defRPr>
            </a:lvl9pPr>
          </a:lstStyle>
          <a:p>
            <a:endParaRPr/>
          </a:p>
        </p:txBody>
      </p:sp>
      <p:sp>
        <p:nvSpPr>
          <p:cNvPr id="121" name="Google Shape;121;p24"/>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BFBFB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2" name="Google Shape;122;p24" descr="RTI Arkansas Logo.png"/>
          <p:cNvPicPr preferRelativeResize="0"/>
          <p:nvPr/>
        </p:nvPicPr>
        <p:blipFill rotWithShape="1">
          <a:blip r:embed="rId26">
            <a:alphaModFix/>
          </a:blip>
          <a:srcRect/>
          <a:stretch/>
        </p:blipFill>
        <p:spPr>
          <a:xfrm>
            <a:off x="6915748" y="466587"/>
            <a:ext cx="2025052" cy="37394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hyperlink" Target="http://www.intensiveintervention.or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iris.peabody.vanderbilt.edu/" TargetMode="External"/><Relationship Id="rId4" Type="http://schemas.openxmlformats.org/officeDocument/2006/relationships/hyperlink" Target="http://www.rti4success.org/"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rti4success.org/resource/rti-implementer-series-module-1-screenin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8"/>
          <p:cNvSpPr txBox="1">
            <a:spLocks noGrp="1"/>
          </p:cNvSpPr>
          <p:nvPr>
            <p:ph type="body" idx="1"/>
          </p:nvPr>
        </p:nvSpPr>
        <p:spPr>
          <a:xfrm>
            <a:off x="0" y="2226688"/>
            <a:ext cx="9144000" cy="114492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3600"/>
              <a:buNone/>
            </a:pPr>
            <a:r>
              <a:rPr lang="en-US" sz="3600" b="1">
                <a:solidFill>
                  <a:schemeClr val="dk2"/>
                </a:solidFill>
              </a:rPr>
              <a:t>Module 8</a:t>
            </a:r>
            <a:br>
              <a:rPr lang="en-US" sz="3600">
                <a:solidFill>
                  <a:schemeClr val="dk2"/>
                </a:solidFill>
              </a:rPr>
            </a:br>
            <a:r>
              <a:rPr lang="en-US" sz="3600">
                <a:solidFill>
                  <a:schemeClr val="dk2"/>
                </a:solidFill>
              </a:rPr>
              <a:t>Data-Based Decision Making</a:t>
            </a:r>
            <a:endParaRPr/>
          </a:p>
        </p:txBody>
      </p:sp>
      <p:pic>
        <p:nvPicPr>
          <p:cNvPr id="230" name="Google Shape;230;p48" descr="RTI Arkansas Logo.png"/>
          <p:cNvPicPr preferRelativeResize="0"/>
          <p:nvPr/>
        </p:nvPicPr>
        <p:blipFill rotWithShape="1">
          <a:blip r:embed="rId3">
            <a:alphaModFix/>
          </a:blip>
          <a:srcRect/>
          <a:stretch/>
        </p:blipFill>
        <p:spPr>
          <a:xfrm>
            <a:off x="904071" y="473625"/>
            <a:ext cx="7708392" cy="1423416"/>
          </a:xfrm>
          <a:prstGeom prst="rect">
            <a:avLst/>
          </a:prstGeom>
          <a:noFill/>
          <a:ln>
            <a:noFill/>
          </a:ln>
        </p:spPr>
      </p:pic>
      <p:pic>
        <p:nvPicPr>
          <p:cNvPr id="231" name="Google Shape;231;p48" descr="A close up of a sign&#10;&#10;Description automatically generated"/>
          <p:cNvPicPr preferRelativeResize="0"/>
          <p:nvPr/>
        </p:nvPicPr>
        <p:blipFill rotWithShape="1">
          <a:blip r:embed="rId4">
            <a:alphaModFix/>
          </a:blip>
          <a:srcRect/>
          <a:stretch/>
        </p:blipFill>
        <p:spPr>
          <a:xfrm>
            <a:off x="3926612" y="4198973"/>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7"/>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accent1"/>
              </a:buClr>
              <a:buSzPts val="2000"/>
              <a:buNone/>
            </a:pPr>
            <a:endParaRPr sz="2000"/>
          </a:p>
          <a:p>
            <a:pPr marL="365760" lvl="0" indent="-238758" algn="l" rtl="0">
              <a:lnSpc>
                <a:spcPct val="100000"/>
              </a:lnSpc>
              <a:spcBef>
                <a:spcPts val="600"/>
              </a:spcBef>
              <a:spcAft>
                <a:spcPts val="0"/>
              </a:spcAft>
              <a:buClr>
                <a:schemeClr val="accent1"/>
              </a:buClr>
              <a:buSzPts val="2000"/>
              <a:buNone/>
            </a:pPr>
            <a:endParaRPr sz="2000"/>
          </a:p>
        </p:txBody>
      </p:sp>
      <p:sp>
        <p:nvSpPr>
          <p:cNvPr id="323" name="Google Shape;323;p5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RTI DBDM: </a:t>
            </a:r>
            <a:br>
              <a:rPr lang="en-US"/>
            </a:br>
            <a:r>
              <a:rPr lang="en-US"/>
              <a:t>Tier I Problem Solving at All Levels</a:t>
            </a:r>
            <a:endParaRPr/>
          </a:p>
        </p:txBody>
      </p:sp>
      <p:sp>
        <p:nvSpPr>
          <p:cNvPr id="324" name="Google Shape;324;p5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10</a:t>
            </a:fld>
            <a:endParaRPr/>
          </a:p>
        </p:txBody>
      </p:sp>
      <p:graphicFrame>
        <p:nvGraphicFramePr>
          <p:cNvPr id="325" name="Google Shape;325;p57"/>
          <p:cNvGraphicFramePr/>
          <p:nvPr/>
        </p:nvGraphicFramePr>
        <p:xfrm>
          <a:off x="687390" y="1979613"/>
          <a:ext cx="8224825" cy="3775815"/>
        </p:xfrm>
        <a:graphic>
          <a:graphicData uri="http://schemas.openxmlformats.org/drawingml/2006/table">
            <a:tbl>
              <a:tblPr firstRow="1" bandRow="1">
                <a:noFill/>
                <a:tableStyleId>{60D10548-0C1E-4F11-86DA-2E5BD755DB8A}</a:tableStyleId>
              </a:tblPr>
              <a:tblGrid>
                <a:gridCol w="2519600">
                  <a:extLst>
                    <a:ext uri="{9D8B030D-6E8A-4147-A177-3AD203B41FA5}">
                      <a16:colId xmlns:a16="http://schemas.microsoft.com/office/drawing/2014/main" val="20000"/>
                    </a:ext>
                  </a:extLst>
                </a:gridCol>
                <a:gridCol w="4867125">
                  <a:extLst>
                    <a:ext uri="{9D8B030D-6E8A-4147-A177-3AD203B41FA5}">
                      <a16:colId xmlns:a16="http://schemas.microsoft.com/office/drawing/2014/main" val="20001"/>
                    </a:ext>
                  </a:extLst>
                </a:gridCol>
                <a:gridCol w="838100">
                  <a:extLst>
                    <a:ext uri="{9D8B030D-6E8A-4147-A177-3AD203B41FA5}">
                      <a16:colId xmlns:a16="http://schemas.microsoft.com/office/drawing/2014/main" val="20002"/>
                    </a:ext>
                  </a:extLst>
                </a:gridCol>
              </a:tblGrid>
              <a:tr h="1366175">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a:t>Are teaching and learning well articulated within the … </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400" u="none" strike="noStrike" cap="none"/>
                        <a:t>so that students have similar high- quality experiences…</a:t>
                      </a: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400" u="none" strike="noStrike" cap="none"/>
                        <a:t>Yes or No</a:t>
                      </a:r>
                      <a:endParaRPr sz="2400" u="none" strike="noStrike" cap="none"/>
                    </a:p>
                  </a:txBody>
                  <a:tcPr marL="91450" marR="91450" marT="45725" marB="45725"/>
                </a:tc>
                <a:extLst>
                  <a:ext uri="{0D108BD9-81ED-4DB2-BD59-A6C34878D82A}">
                    <a16:rowId xmlns:a16="http://schemas.microsoft.com/office/drawing/2014/main" val="10000"/>
                  </a:ext>
                </a:extLst>
              </a:tr>
              <a:tr h="559175">
                <a:tc>
                  <a:txBody>
                    <a:bodyPr/>
                    <a:lstStyle/>
                    <a:p>
                      <a:pPr marL="0" marR="0" lvl="0" indent="0" algn="l" rtl="0">
                        <a:lnSpc>
                          <a:spcPct val="100000"/>
                        </a:lnSpc>
                        <a:spcBef>
                          <a:spcPts val="0"/>
                        </a:spcBef>
                        <a:spcAft>
                          <a:spcPts val="0"/>
                        </a:spcAft>
                        <a:buClr>
                          <a:srgbClr val="000000"/>
                        </a:buClr>
                        <a:buSzPts val="2200"/>
                        <a:buFont typeface="Arial"/>
                        <a:buNone/>
                      </a:pPr>
                      <a:r>
                        <a:rPr lang="en-US" sz="2200"/>
                        <a:t>D</a:t>
                      </a:r>
                      <a:r>
                        <a:rPr lang="en-US" sz="2200" u="none" strike="noStrike" cap="none"/>
                        <a:t>istrict </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regardless of the assigned school?</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extLst>
                  <a:ext uri="{0D108BD9-81ED-4DB2-BD59-A6C34878D82A}">
                    <a16:rowId xmlns:a16="http://schemas.microsoft.com/office/drawing/2014/main" val="10001"/>
                  </a:ext>
                </a:extLst>
              </a:tr>
              <a:tr h="554050">
                <a:tc>
                  <a:txBody>
                    <a:bodyPr/>
                    <a:lstStyle/>
                    <a:p>
                      <a:pPr marL="0" marR="0" lvl="0" indent="0" algn="l" rtl="0">
                        <a:lnSpc>
                          <a:spcPct val="100000"/>
                        </a:lnSpc>
                        <a:spcBef>
                          <a:spcPts val="0"/>
                        </a:spcBef>
                        <a:spcAft>
                          <a:spcPts val="0"/>
                        </a:spcAft>
                        <a:buClr>
                          <a:srgbClr val="000000"/>
                        </a:buClr>
                        <a:buSzPts val="2200"/>
                        <a:buFont typeface="Arial"/>
                        <a:buNone/>
                      </a:pPr>
                      <a:r>
                        <a:rPr lang="en-US" sz="2200"/>
                        <a:t>S</a:t>
                      </a:r>
                      <a:r>
                        <a:rPr lang="en-US" sz="2200" u="none" strike="noStrike" cap="none"/>
                        <a:t>chool </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regardless of the grade?</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extLst>
                  <a:ext uri="{0D108BD9-81ED-4DB2-BD59-A6C34878D82A}">
                    <a16:rowId xmlns:a16="http://schemas.microsoft.com/office/drawing/2014/main" val="10002"/>
                  </a:ext>
                </a:extLst>
              </a:tr>
              <a:tr h="554050">
                <a:tc>
                  <a:txBody>
                    <a:bodyPr/>
                    <a:lstStyle/>
                    <a:p>
                      <a:pPr marL="0" marR="0" lvl="0" indent="0" algn="l" rtl="0">
                        <a:lnSpc>
                          <a:spcPct val="100000"/>
                        </a:lnSpc>
                        <a:spcBef>
                          <a:spcPts val="0"/>
                        </a:spcBef>
                        <a:spcAft>
                          <a:spcPts val="0"/>
                        </a:spcAft>
                        <a:buClr>
                          <a:srgbClr val="000000"/>
                        </a:buClr>
                        <a:buSzPts val="2200"/>
                        <a:buFont typeface="Arial"/>
                        <a:buNone/>
                      </a:pPr>
                      <a:r>
                        <a:rPr lang="en-US" sz="2200"/>
                        <a:t>G</a:t>
                      </a:r>
                      <a:r>
                        <a:rPr lang="en-US" sz="2200" u="none" strike="noStrike" cap="none"/>
                        <a:t>rade</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regardless of the teacher?</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extLst>
                  <a:ext uri="{0D108BD9-81ED-4DB2-BD59-A6C34878D82A}">
                    <a16:rowId xmlns:a16="http://schemas.microsoft.com/office/drawing/2014/main" val="10003"/>
                  </a:ext>
                </a:extLst>
              </a:tr>
              <a:tr h="554050">
                <a:tc>
                  <a:txBody>
                    <a:bodyPr/>
                    <a:lstStyle/>
                    <a:p>
                      <a:pPr marL="0" marR="0" lvl="0" indent="0" algn="l" rtl="0">
                        <a:lnSpc>
                          <a:spcPct val="100000"/>
                        </a:lnSpc>
                        <a:spcBef>
                          <a:spcPts val="0"/>
                        </a:spcBef>
                        <a:spcAft>
                          <a:spcPts val="0"/>
                        </a:spcAft>
                        <a:buClr>
                          <a:srgbClr val="000000"/>
                        </a:buClr>
                        <a:buSzPts val="2200"/>
                        <a:buFont typeface="Arial"/>
                        <a:buNone/>
                      </a:pPr>
                      <a:r>
                        <a:rPr lang="en-US" sz="2200"/>
                        <a:t>C</a:t>
                      </a:r>
                      <a:r>
                        <a:rPr lang="en-US" sz="2200" u="none" strike="noStrike" cap="none"/>
                        <a:t>lass</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200"/>
                        <a:buFont typeface="Arial"/>
                        <a:buNone/>
                      </a:pPr>
                      <a:r>
                        <a:rPr lang="en-US" sz="2200" u="none" strike="noStrike" cap="none"/>
                        <a:t>regardless of the instructional level? </a:t>
                      </a:r>
                      <a:endParaRPr sz="22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pic>
        <p:nvPicPr>
          <p:cNvPr id="326" name="Google Shape;326;p57"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327" name="Google Shape;327;p57"/>
          <p:cNvSpPr txBox="1"/>
          <p:nvPr/>
        </p:nvSpPr>
        <p:spPr>
          <a:xfrm>
            <a:off x="7279059" y="6245354"/>
            <a:ext cx="10980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nvGrpSpPr>
          <p:cNvPr id="328" name="Google Shape;328;p57"/>
          <p:cNvGrpSpPr/>
          <p:nvPr/>
        </p:nvGrpSpPr>
        <p:grpSpPr>
          <a:xfrm>
            <a:off x="6855615" y="5936802"/>
            <a:ext cx="1680381" cy="918000"/>
            <a:chOff x="6939451" y="5887473"/>
            <a:chExt cx="1608174" cy="918000"/>
          </a:xfrm>
        </p:grpSpPr>
        <p:sp>
          <p:nvSpPr>
            <p:cNvPr id="329" name="Google Shape;329;p57"/>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30" name="Google Shape;330;p57"/>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11</a:t>
            </a:fld>
            <a:endParaRPr>
              <a:solidFill>
                <a:srgbClr val="BFBFBF"/>
              </a:solidFill>
            </a:endParaRPr>
          </a:p>
        </p:txBody>
      </p:sp>
      <p:pic>
        <p:nvPicPr>
          <p:cNvPr id="337" name="Google Shape;337;p58"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338" name="Google Shape;338;p58"/>
          <p:cNvPicPr preferRelativeResize="0"/>
          <p:nvPr/>
        </p:nvPicPr>
        <p:blipFill>
          <a:blip r:embed="rId4">
            <a:alphaModFix/>
          </a:blip>
          <a:stretch>
            <a:fillRect/>
          </a:stretch>
        </p:blipFill>
        <p:spPr>
          <a:xfrm rot="10800000">
            <a:off x="0" y="1219200"/>
            <a:ext cx="9143999" cy="153900"/>
          </a:xfrm>
          <a:prstGeom prst="rect">
            <a:avLst/>
          </a:prstGeom>
          <a:noFill/>
          <a:ln>
            <a:noFill/>
          </a:ln>
        </p:spPr>
      </p:pic>
      <p:sp>
        <p:nvSpPr>
          <p:cNvPr id="339" name="Google Shape;339;p58"/>
          <p:cNvSpPr txBox="1">
            <a:spLocks noGrp="1"/>
          </p:cNvSpPr>
          <p:nvPr>
            <p:ph type="title"/>
          </p:nvPr>
        </p:nvSpPr>
        <p:spPr>
          <a:xfrm>
            <a:off x="524600" y="394250"/>
            <a:ext cx="8311500" cy="901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System-Level Considerations</a:t>
            </a:r>
            <a:endParaRPr/>
          </a:p>
        </p:txBody>
      </p:sp>
      <p:sp>
        <p:nvSpPr>
          <p:cNvPr id="340" name="Google Shape;340;p58"/>
          <p:cNvSpPr/>
          <p:nvPr/>
        </p:nvSpPr>
        <p:spPr>
          <a:xfrm>
            <a:off x="625425" y="1617450"/>
            <a:ext cx="8518500" cy="71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58"/>
          <p:cNvPicPr preferRelativeResize="0"/>
          <p:nvPr/>
        </p:nvPicPr>
        <p:blipFill>
          <a:blip r:embed="rId5">
            <a:alphaModFix/>
          </a:blip>
          <a:stretch>
            <a:fillRect/>
          </a:stretch>
        </p:blipFill>
        <p:spPr>
          <a:xfrm>
            <a:off x="6248400" y="1541250"/>
            <a:ext cx="2609850" cy="1295400"/>
          </a:xfrm>
          <a:prstGeom prst="rect">
            <a:avLst/>
          </a:prstGeom>
          <a:noFill/>
          <a:ln>
            <a:noFill/>
          </a:ln>
        </p:spPr>
      </p:pic>
      <p:sp>
        <p:nvSpPr>
          <p:cNvPr id="342" name="Google Shape;342;p58"/>
          <p:cNvSpPr txBox="1"/>
          <p:nvPr/>
        </p:nvSpPr>
        <p:spPr>
          <a:xfrm>
            <a:off x="6464175" y="1613825"/>
            <a:ext cx="2178300" cy="114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Instruction</a:t>
            </a:r>
            <a:endParaRPr sz="2400" b="1">
              <a:solidFill>
                <a:srgbClr val="FFFFFF"/>
              </a:solidFill>
            </a:endParaRPr>
          </a:p>
        </p:txBody>
      </p:sp>
      <p:pic>
        <p:nvPicPr>
          <p:cNvPr id="343" name="Google Shape;343;p58"/>
          <p:cNvPicPr preferRelativeResize="0"/>
          <p:nvPr/>
        </p:nvPicPr>
        <p:blipFill>
          <a:blip r:embed="rId5">
            <a:alphaModFix/>
          </a:blip>
          <a:stretch>
            <a:fillRect/>
          </a:stretch>
        </p:blipFill>
        <p:spPr>
          <a:xfrm>
            <a:off x="6248400" y="3008488"/>
            <a:ext cx="2609850" cy="1295400"/>
          </a:xfrm>
          <a:prstGeom prst="rect">
            <a:avLst/>
          </a:prstGeom>
          <a:noFill/>
          <a:ln>
            <a:noFill/>
          </a:ln>
        </p:spPr>
      </p:pic>
      <p:sp>
        <p:nvSpPr>
          <p:cNvPr id="344" name="Google Shape;344;p58"/>
          <p:cNvSpPr txBox="1"/>
          <p:nvPr/>
        </p:nvSpPr>
        <p:spPr>
          <a:xfrm>
            <a:off x="6464175" y="3072700"/>
            <a:ext cx="2178300" cy="114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Curriculum</a:t>
            </a:r>
            <a:endParaRPr sz="2400" b="1">
              <a:solidFill>
                <a:srgbClr val="FFFFFF"/>
              </a:solidFill>
            </a:endParaRPr>
          </a:p>
        </p:txBody>
      </p:sp>
      <p:pic>
        <p:nvPicPr>
          <p:cNvPr id="345" name="Google Shape;345;p58"/>
          <p:cNvPicPr preferRelativeResize="0"/>
          <p:nvPr/>
        </p:nvPicPr>
        <p:blipFill>
          <a:blip r:embed="rId5">
            <a:alphaModFix/>
          </a:blip>
          <a:stretch>
            <a:fillRect/>
          </a:stretch>
        </p:blipFill>
        <p:spPr>
          <a:xfrm>
            <a:off x="6246750" y="4450538"/>
            <a:ext cx="2609850" cy="1295400"/>
          </a:xfrm>
          <a:prstGeom prst="rect">
            <a:avLst/>
          </a:prstGeom>
          <a:noFill/>
          <a:ln>
            <a:noFill/>
          </a:ln>
        </p:spPr>
      </p:pic>
      <p:pic>
        <p:nvPicPr>
          <p:cNvPr id="346" name="Google Shape;346;p58"/>
          <p:cNvPicPr preferRelativeResize="0"/>
          <p:nvPr/>
        </p:nvPicPr>
        <p:blipFill>
          <a:blip r:embed="rId5">
            <a:alphaModFix/>
          </a:blip>
          <a:stretch>
            <a:fillRect/>
          </a:stretch>
        </p:blipFill>
        <p:spPr>
          <a:xfrm>
            <a:off x="381000" y="1538225"/>
            <a:ext cx="2609850" cy="1295400"/>
          </a:xfrm>
          <a:prstGeom prst="rect">
            <a:avLst/>
          </a:prstGeom>
          <a:noFill/>
          <a:ln>
            <a:noFill/>
          </a:ln>
        </p:spPr>
      </p:pic>
      <p:sp>
        <p:nvSpPr>
          <p:cNvPr id="347" name="Google Shape;347;p58"/>
          <p:cNvSpPr txBox="1"/>
          <p:nvPr/>
        </p:nvSpPr>
        <p:spPr>
          <a:xfrm>
            <a:off x="657150" y="1616850"/>
            <a:ext cx="2178300" cy="114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Policies and Procedures</a:t>
            </a:r>
            <a:endParaRPr sz="2400" b="1">
              <a:solidFill>
                <a:srgbClr val="FFFFFF"/>
              </a:solidFill>
            </a:endParaRPr>
          </a:p>
        </p:txBody>
      </p:sp>
      <p:sp>
        <p:nvSpPr>
          <p:cNvPr id="348" name="Google Shape;348;p58"/>
          <p:cNvSpPr txBox="1"/>
          <p:nvPr/>
        </p:nvSpPr>
        <p:spPr>
          <a:xfrm>
            <a:off x="6448350" y="4588650"/>
            <a:ext cx="2178300" cy="114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Teacher Preparation</a:t>
            </a:r>
            <a:endParaRPr sz="2400" b="1">
              <a:solidFill>
                <a:srgbClr val="FFFFFF"/>
              </a:solidFill>
            </a:endParaRPr>
          </a:p>
        </p:txBody>
      </p:sp>
      <p:pic>
        <p:nvPicPr>
          <p:cNvPr id="349" name="Google Shape;349;p58"/>
          <p:cNvPicPr preferRelativeResize="0"/>
          <p:nvPr/>
        </p:nvPicPr>
        <p:blipFill>
          <a:blip r:embed="rId5">
            <a:alphaModFix/>
          </a:blip>
          <a:stretch>
            <a:fillRect/>
          </a:stretch>
        </p:blipFill>
        <p:spPr>
          <a:xfrm>
            <a:off x="381000" y="2998775"/>
            <a:ext cx="2609850" cy="1295400"/>
          </a:xfrm>
          <a:prstGeom prst="rect">
            <a:avLst/>
          </a:prstGeom>
          <a:noFill/>
          <a:ln>
            <a:noFill/>
          </a:ln>
        </p:spPr>
      </p:pic>
      <p:pic>
        <p:nvPicPr>
          <p:cNvPr id="350" name="Google Shape;350;p58"/>
          <p:cNvPicPr preferRelativeResize="0"/>
          <p:nvPr/>
        </p:nvPicPr>
        <p:blipFill>
          <a:blip r:embed="rId5">
            <a:alphaModFix/>
          </a:blip>
          <a:stretch>
            <a:fillRect/>
          </a:stretch>
        </p:blipFill>
        <p:spPr>
          <a:xfrm>
            <a:off x="381000" y="4456300"/>
            <a:ext cx="2609850" cy="1295400"/>
          </a:xfrm>
          <a:prstGeom prst="rect">
            <a:avLst/>
          </a:prstGeom>
          <a:noFill/>
          <a:ln>
            <a:noFill/>
          </a:ln>
        </p:spPr>
      </p:pic>
      <p:sp>
        <p:nvSpPr>
          <p:cNvPr id="351" name="Google Shape;351;p58"/>
          <p:cNvSpPr txBox="1"/>
          <p:nvPr/>
        </p:nvSpPr>
        <p:spPr>
          <a:xfrm>
            <a:off x="520575" y="3074375"/>
            <a:ext cx="2178300" cy="114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Schedule</a:t>
            </a:r>
            <a:endParaRPr sz="2400" b="1">
              <a:solidFill>
                <a:srgbClr val="FFFFFF"/>
              </a:solidFill>
            </a:endParaRPr>
          </a:p>
        </p:txBody>
      </p:sp>
      <p:sp>
        <p:nvSpPr>
          <p:cNvPr id="352" name="Google Shape;352;p58"/>
          <p:cNvSpPr txBox="1"/>
          <p:nvPr/>
        </p:nvSpPr>
        <p:spPr>
          <a:xfrm>
            <a:off x="520575" y="4537650"/>
            <a:ext cx="2178300" cy="114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FFFF"/>
                </a:solidFill>
              </a:rPr>
              <a:t>Environment</a:t>
            </a:r>
            <a:endParaRPr sz="2400" b="1">
              <a:solidFill>
                <a:srgbClr val="FFFFFF"/>
              </a:solidFill>
            </a:endParaRPr>
          </a:p>
        </p:txBody>
      </p:sp>
      <p:sp>
        <p:nvSpPr>
          <p:cNvPr id="353" name="Google Shape;353;p58"/>
          <p:cNvSpPr txBox="1"/>
          <p:nvPr/>
        </p:nvSpPr>
        <p:spPr>
          <a:xfrm>
            <a:off x="3351225" y="1617450"/>
            <a:ext cx="2610000" cy="40644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dk2"/>
                </a:solidFill>
              </a:rPr>
              <a:t>Impact Individual Student Learning</a:t>
            </a:r>
            <a:endParaRPr sz="2400" b="1">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9"/>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Evaluate the overall effectiveness of the curriculum and instruction</a:t>
            </a:r>
            <a:endParaRPr/>
          </a:p>
          <a:p>
            <a:pPr marL="457200" lvl="0" indent="-381000" algn="l" rtl="0">
              <a:lnSpc>
                <a:spcPct val="100000"/>
              </a:lnSpc>
              <a:spcBef>
                <a:spcPts val="1000"/>
              </a:spcBef>
              <a:spcAft>
                <a:spcPts val="0"/>
              </a:spcAft>
              <a:buSzPts val="2400"/>
              <a:buChar char="▪"/>
            </a:pPr>
            <a:r>
              <a:rPr lang="en-US"/>
              <a:t>Assess the effectiveness of the curriculum and instruction for subgroups or specific student populations</a:t>
            </a:r>
            <a:endParaRPr/>
          </a:p>
          <a:p>
            <a:pPr marL="457200" lvl="0" indent="-381000" algn="l" rtl="0">
              <a:lnSpc>
                <a:spcPct val="100000"/>
              </a:lnSpc>
              <a:spcBef>
                <a:spcPts val="1000"/>
              </a:spcBef>
              <a:spcAft>
                <a:spcPts val="0"/>
              </a:spcAft>
              <a:buSzPts val="2400"/>
              <a:buChar char="▪"/>
            </a:pPr>
            <a:r>
              <a:rPr lang="en-US"/>
              <a:t>Identify areas of system improvement </a:t>
            </a:r>
            <a:endParaRPr/>
          </a:p>
          <a:p>
            <a:pPr marL="457200" lvl="0" indent="-381000" algn="l" rtl="0">
              <a:lnSpc>
                <a:spcPct val="100000"/>
              </a:lnSpc>
              <a:spcBef>
                <a:spcPts val="1000"/>
              </a:spcBef>
              <a:spcAft>
                <a:spcPts val="0"/>
              </a:spcAft>
              <a:buSzPts val="2400"/>
              <a:buChar char="▪"/>
            </a:pPr>
            <a:r>
              <a:rPr lang="en-US"/>
              <a:t>Support the development of system-level interventions and measurable goals</a:t>
            </a:r>
            <a:endParaRPr/>
          </a:p>
          <a:p>
            <a:pPr marL="457200" lvl="0" indent="-381000" algn="l" rtl="0">
              <a:lnSpc>
                <a:spcPct val="100000"/>
              </a:lnSpc>
              <a:spcBef>
                <a:spcPts val="1000"/>
              </a:spcBef>
              <a:spcAft>
                <a:spcPts val="1000"/>
              </a:spcAft>
              <a:buSzPts val="2400"/>
              <a:buChar char="▪"/>
            </a:pPr>
            <a:r>
              <a:rPr lang="en-US"/>
              <a:t>Identify students who need additional assessment and intervention</a:t>
            </a:r>
            <a:endParaRPr/>
          </a:p>
        </p:txBody>
      </p:sp>
      <p:sp>
        <p:nvSpPr>
          <p:cNvPr id="360" name="Google Shape;360;p5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Outcomes of DBDM at Tier I</a:t>
            </a:r>
            <a:endParaRPr/>
          </a:p>
        </p:txBody>
      </p:sp>
      <p:sp>
        <p:nvSpPr>
          <p:cNvPr id="361" name="Google Shape;361;p5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12</a:t>
            </a:fld>
            <a:endParaRPr/>
          </a:p>
        </p:txBody>
      </p:sp>
      <p:pic>
        <p:nvPicPr>
          <p:cNvPr id="362" name="Google Shape;362;p59"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0"/>
          <p:cNvSpPr txBox="1">
            <a:spLocks noGrp="1"/>
          </p:cNvSpPr>
          <p:nvPr>
            <p:ph type="title"/>
          </p:nvPr>
        </p:nvSpPr>
        <p:spPr>
          <a:xfrm>
            <a:off x="711675" y="318050"/>
            <a:ext cx="8200500" cy="1486800"/>
          </a:xfrm>
          <a:prstGeom prst="rect">
            <a:avLst/>
          </a:prstGeom>
        </p:spPr>
        <p:txBody>
          <a:bodyPr spcFirstLastPara="1" wrap="square" lIns="0" tIns="0" rIns="0" bIns="0" anchor="b" anchorCtr="0">
            <a:noAutofit/>
          </a:bodyPr>
          <a:lstStyle/>
          <a:p>
            <a:pPr marL="0" lvl="0" indent="0" algn="l" rtl="0">
              <a:lnSpc>
                <a:spcPct val="90000"/>
              </a:lnSpc>
              <a:spcBef>
                <a:spcPts val="0"/>
              </a:spcBef>
              <a:spcAft>
                <a:spcPts val="0"/>
              </a:spcAft>
              <a:buNone/>
            </a:pPr>
            <a:r>
              <a:rPr lang="en-US"/>
              <a:t>Data-Based Decision </a:t>
            </a:r>
            <a:endParaRPr/>
          </a:p>
          <a:p>
            <a:pPr marL="0" lvl="0" indent="0" algn="l" rtl="0">
              <a:lnSpc>
                <a:spcPct val="90000"/>
              </a:lnSpc>
              <a:spcBef>
                <a:spcPts val="0"/>
              </a:spcBef>
              <a:spcAft>
                <a:spcPts val="0"/>
              </a:spcAft>
              <a:buNone/>
            </a:pPr>
            <a:r>
              <a:rPr lang="en-US"/>
              <a:t>Making in Action</a:t>
            </a:r>
            <a:endParaRPr/>
          </a:p>
        </p:txBody>
      </p:sp>
      <p:sp>
        <p:nvSpPr>
          <p:cNvPr id="369" name="Google Shape;369;p60"/>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13</a:t>
            </a:fld>
            <a:endParaRPr/>
          </a:p>
        </p:txBody>
      </p:sp>
      <p:pic>
        <p:nvPicPr>
          <p:cNvPr id="370" name="Google Shape;370;p60"/>
          <p:cNvPicPr preferRelativeResize="0"/>
          <p:nvPr/>
        </p:nvPicPr>
        <p:blipFill>
          <a:blip r:embed="rId3">
            <a:alphaModFix/>
          </a:blip>
          <a:stretch>
            <a:fillRect/>
          </a:stretch>
        </p:blipFill>
        <p:spPr>
          <a:xfrm>
            <a:off x="1911975" y="1959425"/>
            <a:ext cx="5263751" cy="3923900"/>
          </a:xfrm>
          <a:prstGeom prst="rect">
            <a:avLst/>
          </a:prstGeom>
          <a:noFill/>
          <a:ln w="9525" cap="flat" cmpd="sng">
            <a:solidFill>
              <a:srgbClr val="000000"/>
            </a:solidFill>
            <a:prstDash val="solid"/>
            <a:round/>
            <a:headEnd type="none" w="sm" len="sm"/>
            <a:tailEnd type="none" w="sm" len="sm"/>
          </a:ln>
        </p:spPr>
      </p:pic>
      <p:pic>
        <p:nvPicPr>
          <p:cNvPr id="371" name="Google Shape;371;p60" descr="RTI Arkansas Logo.png"/>
          <p:cNvPicPr preferRelativeResize="0"/>
          <p:nvPr/>
        </p:nvPicPr>
        <p:blipFill rotWithShape="1">
          <a:blip r:embed="rId4">
            <a:alphaModFix/>
          </a:blip>
          <a:srcRect/>
          <a:stretch/>
        </p:blipFill>
        <p:spPr>
          <a:xfrm>
            <a:off x="6887173" y="450908"/>
            <a:ext cx="2025052" cy="3739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1"/>
          <p:cNvSpPr txBox="1">
            <a:spLocks noGrp="1"/>
          </p:cNvSpPr>
          <p:nvPr>
            <p:ph type="title"/>
          </p:nvPr>
        </p:nvSpPr>
        <p:spPr>
          <a:xfrm>
            <a:off x="687400" y="2447820"/>
            <a:ext cx="8229600" cy="20316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Assessments Within an RTI Framework</a:t>
            </a:r>
            <a:endParaRPr/>
          </a:p>
        </p:txBody>
      </p:sp>
      <p:sp>
        <p:nvSpPr>
          <p:cNvPr id="378" name="Google Shape;378;p6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2"/>
          <p:cNvSpPr/>
          <p:nvPr/>
        </p:nvSpPr>
        <p:spPr>
          <a:xfrm>
            <a:off x="5562075" y="1601450"/>
            <a:ext cx="3416400" cy="37869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5" name="Google Shape;385;p62"/>
          <p:cNvPicPr preferRelativeResize="0"/>
          <p:nvPr/>
        </p:nvPicPr>
        <p:blipFill>
          <a:blip r:embed="rId3">
            <a:alphaModFix/>
          </a:blip>
          <a:stretch>
            <a:fillRect/>
          </a:stretch>
        </p:blipFill>
        <p:spPr>
          <a:xfrm>
            <a:off x="5698650" y="1745375"/>
            <a:ext cx="3143250" cy="3504350"/>
          </a:xfrm>
          <a:prstGeom prst="rect">
            <a:avLst/>
          </a:prstGeom>
          <a:noFill/>
          <a:ln>
            <a:noFill/>
          </a:ln>
        </p:spPr>
      </p:pic>
      <p:pic>
        <p:nvPicPr>
          <p:cNvPr id="386" name="Google Shape;386;p62"/>
          <p:cNvPicPr preferRelativeResize="0"/>
          <p:nvPr/>
        </p:nvPicPr>
        <p:blipFill rotWithShape="1">
          <a:blip r:embed="rId4">
            <a:alphaModFix/>
          </a:blip>
          <a:srcRect l="10080" t="2569" r="7288" b="6965"/>
          <a:stretch/>
        </p:blipFill>
        <p:spPr>
          <a:xfrm>
            <a:off x="244950" y="738325"/>
            <a:ext cx="5142175" cy="5518451"/>
          </a:xfrm>
          <a:prstGeom prst="rect">
            <a:avLst/>
          </a:prstGeom>
          <a:noFill/>
          <a:ln w="9525" cap="flat" cmpd="sng">
            <a:solidFill>
              <a:srgbClr val="FFFFFF"/>
            </a:solidFill>
            <a:prstDash val="solid"/>
            <a:round/>
            <a:headEnd type="none" w="sm" len="sm"/>
            <a:tailEnd type="none" w="sm" len="sm"/>
          </a:ln>
        </p:spPr>
      </p:pic>
      <p:sp>
        <p:nvSpPr>
          <p:cNvPr id="387" name="Google Shape;387;p62"/>
          <p:cNvSpPr txBox="1"/>
          <p:nvPr/>
        </p:nvSpPr>
        <p:spPr>
          <a:xfrm>
            <a:off x="5856825" y="1935600"/>
            <a:ext cx="2826900" cy="31392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0" i="0" u="none" strike="noStrike" cap="none">
                <a:solidFill>
                  <a:srgbClr val="17365D"/>
                </a:solidFill>
                <a:latin typeface="Arial"/>
                <a:ea typeface="Arial"/>
                <a:cs typeface="Arial"/>
                <a:sym typeface="Arial"/>
              </a:rPr>
              <a:t>Assessment helps </a:t>
            </a:r>
            <a:r>
              <a:rPr lang="en-US" sz="3300">
                <a:solidFill>
                  <a:srgbClr val="17365D"/>
                </a:solidFill>
              </a:rPr>
              <a:t>to</a:t>
            </a:r>
            <a:r>
              <a:rPr lang="en-US" sz="3300" b="0" i="0" u="none" strike="noStrike" cap="none">
                <a:solidFill>
                  <a:srgbClr val="17365D"/>
                </a:solidFill>
                <a:latin typeface="Arial"/>
                <a:ea typeface="Arial"/>
                <a:cs typeface="Arial"/>
                <a:sym typeface="Arial"/>
              </a:rPr>
              <a:t> distinguish between teaching and learning.</a:t>
            </a:r>
            <a:endParaRPr sz="1400" b="0" i="0" u="none" strike="noStrike" cap="none">
              <a:solidFill>
                <a:srgbClr val="000000"/>
              </a:solidFill>
              <a:latin typeface="Arial"/>
              <a:ea typeface="Arial"/>
              <a:cs typeface="Arial"/>
              <a:sym typeface="Arial"/>
            </a:endParaRPr>
          </a:p>
        </p:txBody>
      </p:sp>
      <p:sp>
        <p:nvSpPr>
          <p:cNvPr id="388" name="Google Shape;388;p62"/>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3A5878"/>
                </a:solidFill>
              </a:rPr>
              <a:t>15</a:t>
            </a:fld>
            <a:endParaRPr>
              <a:solidFill>
                <a:srgbClr val="3A5878"/>
              </a:solidFill>
            </a:endParaRPr>
          </a:p>
        </p:txBody>
      </p:sp>
      <p:pic>
        <p:nvPicPr>
          <p:cNvPr id="389" name="Google Shape;389;p62" descr="RTI Arkansas Logo.png"/>
          <p:cNvPicPr preferRelativeResize="0"/>
          <p:nvPr/>
        </p:nvPicPr>
        <p:blipFill rotWithShape="1">
          <a:blip r:embed="rId5">
            <a:alphaModFix/>
          </a:blip>
          <a:srcRect/>
          <a:stretch/>
        </p:blipFill>
        <p:spPr>
          <a:xfrm>
            <a:off x="6887173" y="450908"/>
            <a:ext cx="2025052" cy="373943"/>
          </a:xfrm>
          <a:prstGeom prst="rect">
            <a:avLst/>
          </a:prstGeom>
          <a:noFill/>
          <a:ln>
            <a:noFill/>
          </a:ln>
        </p:spPr>
      </p:pic>
      <p:sp>
        <p:nvSpPr>
          <p:cNvPr id="390" name="Google Shape;390;p62"/>
          <p:cNvSpPr/>
          <p:nvPr/>
        </p:nvSpPr>
        <p:spPr>
          <a:xfrm rot="10202815">
            <a:off x="2980331" y="1620544"/>
            <a:ext cx="1451039" cy="609414"/>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2"/>
          <p:cNvSpPr/>
          <p:nvPr/>
        </p:nvSpPr>
        <p:spPr>
          <a:xfrm>
            <a:off x="2654650" y="529075"/>
            <a:ext cx="2025000" cy="1072500"/>
          </a:xfrm>
          <a:prstGeom prst="wedgeRectCallout">
            <a:avLst>
              <a:gd name="adj1" fmla="val -15764"/>
              <a:gd name="adj2" fmla="val 74473"/>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2"/>
          <p:cNvSpPr txBox="1"/>
          <p:nvPr/>
        </p:nvSpPr>
        <p:spPr>
          <a:xfrm>
            <a:off x="2654575" y="625425"/>
            <a:ext cx="2025000" cy="88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I TAUGHT STRIPE HOW TO WHISTLE</a:t>
            </a:r>
            <a:endParaRPr sz="1800"/>
          </a:p>
        </p:txBody>
      </p:sp>
      <p:sp>
        <p:nvSpPr>
          <p:cNvPr id="393" name="Google Shape;393;p62"/>
          <p:cNvSpPr/>
          <p:nvPr/>
        </p:nvSpPr>
        <p:spPr>
          <a:xfrm rot="8349100">
            <a:off x="2800721" y="4575238"/>
            <a:ext cx="1547108" cy="668333"/>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2"/>
          <p:cNvSpPr/>
          <p:nvPr/>
        </p:nvSpPr>
        <p:spPr>
          <a:xfrm>
            <a:off x="2426050" y="3841675"/>
            <a:ext cx="2577300" cy="884100"/>
          </a:xfrm>
          <a:prstGeom prst="wedgeRectCallout">
            <a:avLst>
              <a:gd name="adj1" fmla="val -15764"/>
              <a:gd name="adj2" fmla="val 74473"/>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2"/>
          <p:cNvSpPr txBox="1"/>
          <p:nvPr/>
        </p:nvSpPr>
        <p:spPr>
          <a:xfrm>
            <a:off x="2502175" y="3749625"/>
            <a:ext cx="2501100" cy="9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I SAID I TAUGHT HIM. I DIDN’T SAY HE LEARNED IT</a:t>
            </a:r>
            <a:endParaRPr sz="1800"/>
          </a:p>
        </p:txBody>
      </p:sp>
      <p:sp>
        <p:nvSpPr>
          <p:cNvPr id="396" name="Google Shape;396;p62"/>
          <p:cNvSpPr/>
          <p:nvPr/>
        </p:nvSpPr>
        <p:spPr>
          <a:xfrm rot="8349398">
            <a:off x="1037244" y="3752339"/>
            <a:ext cx="731659" cy="574326"/>
          </a:xfrm>
          <a:prstGeom prst="rtTriangl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2"/>
          <p:cNvSpPr/>
          <p:nvPr/>
        </p:nvSpPr>
        <p:spPr>
          <a:xfrm>
            <a:off x="321150" y="2961775"/>
            <a:ext cx="2025000" cy="884100"/>
          </a:xfrm>
          <a:prstGeom prst="wedgeRectCallout">
            <a:avLst>
              <a:gd name="adj1" fmla="val -4794"/>
              <a:gd name="adj2" fmla="val 71149"/>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2"/>
          <p:cNvSpPr txBox="1"/>
          <p:nvPr/>
        </p:nvSpPr>
        <p:spPr>
          <a:xfrm>
            <a:off x="321150" y="2961775"/>
            <a:ext cx="2025000" cy="79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t>I DON’T HEAR HIM WHISTLING</a:t>
            </a:r>
            <a:endParaRPr sz="1800"/>
          </a:p>
        </p:txBody>
      </p:sp>
      <p:sp>
        <p:nvSpPr>
          <p:cNvPr id="399" name="Google Shape;399;p62"/>
          <p:cNvSpPr txBox="1"/>
          <p:nvPr/>
        </p:nvSpPr>
        <p:spPr>
          <a:xfrm>
            <a:off x="126300" y="467300"/>
            <a:ext cx="5260800" cy="6039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Understanding Different </a:t>
            </a:r>
            <a:endParaRPr/>
          </a:p>
          <a:p>
            <a:pPr marL="0" lvl="0" indent="0" algn="l" rtl="0">
              <a:lnSpc>
                <a:spcPct val="90000"/>
              </a:lnSpc>
              <a:spcBef>
                <a:spcPts val="0"/>
              </a:spcBef>
              <a:spcAft>
                <a:spcPts val="0"/>
              </a:spcAft>
              <a:buSzPts val="1400"/>
              <a:buNone/>
            </a:pPr>
            <a:r>
              <a:rPr lang="en-US"/>
              <a:t>Types of Assessments </a:t>
            </a:r>
            <a:endParaRPr/>
          </a:p>
        </p:txBody>
      </p:sp>
      <p:sp>
        <p:nvSpPr>
          <p:cNvPr id="406" name="Google Shape;406;p6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16</a:t>
            </a:fld>
            <a:endParaRPr>
              <a:solidFill>
                <a:srgbClr val="BFBFBF"/>
              </a:solidFill>
            </a:endParaRPr>
          </a:p>
        </p:txBody>
      </p:sp>
      <p:pic>
        <p:nvPicPr>
          <p:cNvPr id="407" name="Google Shape;407;p63"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408" name="Google Shape;408;p63"/>
          <p:cNvSpPr/>
          <p:nvPr/>
        </p:nvSpPr>
        <p:spPr>
          <a:xfrm>
            <a:off x="5101567" y="6148564"/>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endParaRPr sz="1300" b="1" i="0" u="none" strike="noStrike" cap="none">
              <a:solidFill>
                <a:srgbClr val="000000"/>
              </a:solidFill>
              <a:latin typeface="Arial"/>
              <a:ea typeface="Arial"/>
              <a:cs typeface="Arial"/>
              <a:sym typeface="Arial"/>
            </a:endParaRPr>
          </a:p>
        </p:txBody>
      </p:sp>
      <p:sp>
        <p:nvSpPr>
          <p:cNvPr id="409" name="Google Shape;409;p63"/>
          <p:cNvSpPr/>
          <p:nvPr/>
        </p:nvSpPr>
        <p:spPr>
          <a:xfrm>
            <a:off x="6735800" y="5972101"/>
            <a:ext cx="1802304" cy="84434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410" name="Google Shape;410;p63"/>
          <p:cNvSpPr txBox="1"/>
          <p:nvPr/>
        </p:nvSpPr>
        <p:spPr>
          <a:xfrm>
            <a:off x="7183944" y="62403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pic>
        <p:nvPicPr>
          <p:cNvPr id="411" name="Google Shape;411;p63"/>
          <p:cNvPicPr preferRelativeResize="0"/>
          <p:nvPr/>
        </p:nvPicPr>
        <p:blipFill rotWithShape="1">
          <a:blip r:embed="rId4">
            <a:alphaModFix/>
          </a:blip>
          <a:srcRect l="2884"/>
          <a:stretch/>
        </p:blipFill>
        <p:spPr>
          <a:xfrm>
            <a:off x="2033042" y="1880262"/>
            <a:ext cx="5382720" cy="4016526"/>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Types of Assessments</a:t>
            </a:r>
            <a:endParaRPr/>
          </a:p>
        </p:txBody>
      </p:sp>
      <p:sp>
        <p:nvSpPr>
          <p:cNvPr id="418" name="Google Shape;418;p64"/>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p>
            <a:pPr marL="233363" lvl="0" indent="-80963" algn="l" rtl="0">
              <a:lnSpc>
                <a:spcPct val="100000"/>
              </a:lnSpc>
              <a:spcBef>
                <a:spcPts val="0"/>
              </a:spcBef>
              <a:spcAft>
                <a:spcPts val="0"/>
              </a:spcAft>
              <a:buSzPts val="2400"/>
              <a:buNone/>
            </a:pPr>
            <a:endParaRPr/>
          </a:p>
        </p:txBody>
      </p:sp>
      <p:sp>
        <p:nvSpPr>
          <p:cNvPr id="419" name="Google Shape;419;p6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17</a:t>
            </a:fld>
            <a:endParaRPr/>
          </a:p>
        </p:txBody>
      </p:sp>
      <p:graphicFrame>
        <p:nvGraphicFramePr>
          <p:cNvPr id="420" name="Google Shape;420;p64"/>
          <p:cNvGraphicFramePr/>
          <p:nvPr/>
        </p:nvGraphicFramePr>
        <p:xfrm>
          <a:off x="687388" y="1981201"/>
          <a:ext cx="8151800" cy="3828615"/>
        </p:xfrm>
        <a:graphic>
          <a:graphicData uri="http://schemas.openxmlformats.org/drawingml/2006/table">
            <a:tbl>
              <a:tblPr>
                <a:noFill/>
                <a:tableStyleId>{FD2002C9-B436-4F34-AE32-3286B883FC8D}</a:tableStyleId>
              </a:tblPr>
              <a:tblGrid>
                <a:gridCol w="1999550">
                  <a:extLst>
                    <a:ext uri="{9D8B030D-6E8A-4147-A177-3AD203B41FA5}">
                      <a16:colId xmlns:a16="http://schemas.microsoft.com/office/drawing/2014/main" val="20000"/>
                    </a:ext>
                  </a:extLst>
                </a:gridCol>
                <a:gridCol w="1617775">
                  <a:extLst>
                    <a:ext uri="{9D8B030D-6E8A-4147-A177-3AD203B41FA5}">
                      <a16:colId xmlns:a16="http://schemas.microsoft.com/office/drawing/2014/main" val="20001"/>
                    </a:ext>
                  </a:extLst>
                </a:gridCol>
                <a:gridCol w="4534475">
                  <a:extLst>
                    <a:ext uri="{9D8B030D-6E8A-4147-A177-3AD203B41FA5}">
                      <a16:colId xmlns:a16="http://schemas.microsoft.com/office/drawing/2014/main" val="20002"/>
                    </a:ext>
                  </a:extLst>
                </a:gridCol>
              </a:tblGrid>
              <a:tr h="665475">
                <a:tc>
                  <a:txBody>
                    <a:bodyPr/>
                    <a:lstStyle/>
                    <a:p>
                      <a:pPr marL="0" marR="0" lvl="0" indent="0" algn="l"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Type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When?</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Why?</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892375">
                <a:tc>
                  <a:txBody>
                    <a:bodyPr/>
                    <a:lstStyle/>
                    <a:p>
                      <a:pPr marL="0" marR="0" lvl="0" indent="0" algn="l"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Diagnostic </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EE8"/>
                    </a:solidFill>
                  </a:tcPr>
                </a:tc>
                <a:tc>
                  <a:txBody>
                    <a:bodyPr/>
                    <a:lstStyle/>
                    <a:p>
                      <a:pPr marL="0" marR="0" lvl="0" indent="0" algn="ctr"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Before</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EE8"/>
                    </a:solidFill>
                  </a:tcPr>
                </a:tc>
                <a:tc>
                  <a:txBody>
                    <a:bodyPr/>
                    <a:lstStyle/>
                    <a:p>
                      <a:pPr marL="0" marR="0" lvl="0" indent="0" algn="l"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Identify skill strengths and weaknesses</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EE8"/>
                    </a:solidFill>
                  </a:tcPr>
                </a:tc>
                <a:extLst>
                  <a:ext uri="{0D108BD9-81ED-4DB2-BD59-A6C34878D82A}">
                    <a16:rowId xmlns:a16="http://schemas.microsoft.com/office/drawing/2014/main" val="10001"/>
                  </a:ext>
                </a:extLst>
              </a:tr>
              <a:tr h="1109125">
                <a:tc>
                  <a:txBody>
                    <a:bodyPr/>
                    <a:lstStyle/>
                    <a:p>
                      <a:pPr marL="0" marR="0" lvl="0" indent="0" algn="l"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Formative </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DBCD"/>
                    </a:solidFill>
                  </a:tcPr>
                </a:tc>
                <a:tc>
                  <a:txBody>
                    <a:bodyPr/>
                    <a:lstStyle/>
                    <a:p>
                      <a:pPr marL="0" marR="0" lvl="0" indent="0" algn="ctr"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During</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DBCD"/>
                    </a:solidFill>
                  </a:tcPr>
                </a:tc>
                <a:tc>
                  <a:txBody>
                    <a:bodyPr/>
                    <a:lstStyle/>
                    <a:p>
                      <a:pPr marL="0" marR="0" lvl="0" indent="0" algn="l"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Assessment </a:t>
                      </a:r>
                      <a:r>
                        <a:rPr lang="en-US" sz="2800" b="1" i="0" u="sng" strike="noStrike" cap="none">
                          <a:solidFill>
                            <a:srgbClr val="0A0014"/>
                          </a:solidFill>
                          <a:latin typeface="Arial"/>
                          <a:ea typeface="Arial"/>
                          <a:cs typeface="Arial"/>
                          <a:sym typeface="Arial"/>
                        </a:rPr>
                        <a:t>for</a:t>
                      </a:r>
                      <a:r>
                        <a:rPr lang="en-US" sz="2800" b="0" i="0" u="none" strike="noStrike" cap="none">
                          <a:solidFill>
                            <a:srgbClr val="0A0014"/>
                          </a:solidFill>
                          <a:latin typeface="Arial"/>
                          <a:ea typeface="Arial"/>
                          <a:cs typeface="Arial"/>
                          <a:sym typeface="Arial"/>
                        </a:rPr>
                        <a:t> learning</a:t>
                      </a:r>
                      <a:endParaRPr sz="14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3DBCD"/>
                    </a:solidFill>
                  </a:tcPr>
                </a:tc>
                <a:extLst>
                  <a:ext uri="{0D108BD9-81ED-4DB2-BD59-A6C34878D82A}">
                    <a16:rowId xmlns:a16="http://schemas.microsoft.com/office/drawing/2014/main" val="10002"/>
                  </a:ext>
                </a:extLst>
              </a:tr>
              <a:tr h="1109125">
                <a:tc>
                  <a:txBody>
                    <a:bodyPr/>
                    <a:lstStyle/>
                    <a:p>
                      <a:pPr marL="0" marR="0" lvl="0" indent="0" algn="l"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Summative </a:t>
                      </a:r>
                      <a:endParaRPr sz="1400" b="0" i="0" u="none" strike="noStrike" cap="none">
                        <a:solidFill>
                          <a:srgbClr val="0A0014"/>
                        </a:solidFill>
                        <a:latin typeface="Arial"/>
                        <a:ea typeface="Arial"/>
                        <a:cs typeface="Arial"/>
                        <a:sym typeface="Aria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EE8"/>
                    </a:solidFill>
                  </a:tcPr>
                </a:tc>
                <a:tc>
                  <a:txBody>
                    <a:bodyPr/>
                    <a:lstStyle/>
                    <a:p>
                      <a:pPr marL="0" marR="0" lvl="0" indent="0" algn="ctr"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After</a:t>
                      </a:r>
                      <a:endParaRPr sz="1400" b="0" i="0" u="none" strike="noStrike" cap="none">
                        <a:solidFill>
                          <a:srgbClr val="0A0014"/>
                        </a:solidFill>
                        <a:latin typeface="Arial"/>
                        <a:ea typeface="Arial"/>
                        <a:cs typeface="Arial"/>
                        <a:sym typeface="Aria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EE8"/>
                    </a:solidFill>
                  </a:tcPr>
                </a:tc>
                <a:tc>
                  <a:txBody>
                    <a:bodyPr/>
                    <a:lstStyle/>
                    <a:p>
                      <a:pPr marL="0" marR="0" lvl="0" indent="0" algn="l" rtl="0">
                        <a:lnSpc>
                          <a:spcPct val="100000"/>
                        </a:lnSpc>
                        <a:spcBef>
                          <a:spcPts val="0"/>
                        </a:spcBef>
                        <a:spcAft>
                          <a:spcPts val="0"/>
                        </a:spcAft>
                        <a:buClr>
                          <a:srgbClr val="0A0014"/>
                        </a:buClr>
                        <a:buSzPts val="2800"/>
                        <a:buFont typeface="Arial"/>
                        <a:buNone/>
                      </a:pPr>
                      <a:r>
                        <a:rPr lang="en-US" sz="2800" b="0" i="0" u="none" strike="noStrike" cap="none">
                          <a:solidFill>
                            <a:srgbClr val="0A0014"/>
                          </a:solidFill>
                          <a:latin typeface="Arial"/>
                          <a:ea typeface="Arial"/>
                          <a:cs typeface="Arial"/>
                          <a:sym typeface="Arial"/>
                        </a:rPr>
                        <a:t>Assessment </a:t>
                      </a:r>
                      <a:r>
                        <a:rPr lang="en-US" sz="2800" b="1" i="0" u="sng" strike="noStrike" cap="none">
                          <a:solidFill>
                            <a:srgbClr val="0A0014"/>
                          </a:solidFill>
                          <a:latin typeface="Arial"/>
                          <a:ea typeface="Arial"/>
                          <a:cs typeface="Arial"/>
                          <a:sym typeface="Arial"/>
                        </a:rPr>
                        <a:t>of</a:t>
                      </a:r>
                      <a:r>
                        <a:rPr lang="en-US" sz="2800" b="0" i="0" u="none" strike="noStrike" cap="none">
                          <a:solidFill>
                            <a:srgbClr val="0A0014"/>
                          </a:solidFill>
                          <a:latin typeface="Arial"/>
                          <a:ea typeface="Arial"/>
                          <a:cs typeface="Arial"/>
                          <a:sym typeface="Arial"/>
                        </a:rPr>
                        <a:t> learning</a:t>
                      </a:r>
                      <a:endParaRPr sz="1400" b="0" i="0" u="none" strike="noStrike" cap="none">
                        <a:solidFill>
                          <a:srgbClr val="0A0014"/>
                        </a:solidFill>
                        <a:latin typeface="Arial"/>
                        <a:ea typeface="Arial"/>
                        <a:cs typeface="Arial"/>
                        <a:sym typeface="Aria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AEEE8"/>
                    </a:solidFill>
                  </a:tcPr>
                </a:tc>
                <a:extLst>
                  <a:ext uri="{0D108BD9-81ED-4DB2-BD59-A6C34878D82A}">
                    <a16:rowId xmlns:a16="http://schemas.microsoft.com/office/drawing/2014/main" val="10003"/>
                  </a:ext>
                </a:extLst>
              </a:tr>
            </a:tbl>
          </a:graphicData>
        </a:graphic>
      </p:graphicFrame>
      <p:pic>
        <p:nvPicPr>
          <p:cNvPr id="421" name="Google Shape;421;p64"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5"/>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Purpose: Measure a student's current knowledge and skills for the purpose of identifying a suitable program of learning</a:t>
            </a:r>
            <a:endParaRPr/>
          </a:p>
          <a:p>
            <a:pPr marL="457200" lvl="0" indent="-381000" algn="l" rtl="0">
              <a:lnSpc>
                <a:spcPct val="100000"/>
              </a:lnSpc>
              <a:spcBef>
                <a:spcPts val="1000"/>
              </a:spcBef>
              <a:spcAft>
                <a:spcPts val="0"/>
              </a:spcAft>
              <a:buSzPts val="2400"/>
              <a:buChar char="▪"/>
            </a:pPr>
            <a:r>
              <a:rPr lang="en-US"/>
              <a:t>Administered </a:t>
            </a:r>
            <a:r>
              <a:rPr lang="en-US" b="1" u="sng"/>
              <a:t>before</a:t>
            </a:r>
            <a:r>
              <a:rPr lang="en-US"/>
              <a:t> instruction </a:t>
            </a:r>
            <a:endParaRPr/>
          </a:p>
          <a:p>
            <a:pPr marL="457200" lvl="0" indent="-381000" algn="l" rtl="0">
              <a:lnSpc>
                <a:spcPct val="100000"/>
              </a:lnSpc>
              <a:spcBef>
                <a:spcPts val="1000"/>
              </a:spcBef>
              <a:spcAft>
                <a:spcPts val="0"/>
              </a:spcAft>
              <a:buSzPts val="2400"/>
              <a:buChar char="▪"/>
            </a:pPr>
            <a:r>
              <a:rPr lang="en-US"/>
              <a:t>Typically administered to </a:t>
            </a:r>
            <a:r>
              <a:rPr lang="en-US" b="1" u="sng"/>
              <a:t>some</a:t>
            </a:r>
            <a:r>
              <a:rPr lang="en-US"/>
              <a:t> students</a:t>
            </a:r>
            <a:endParaRPr/>
          </a:p>
          <a:p>
            <a:pPr marL="457200" lvl="0" indent="-381000" algn="l" rtl="0">
              <a:lnSpc>
                <a:spcPct val="100000"/>
              </a:lnSpc>
              <a:spcBef>
                <a:spcPts val="1000"/>
              </a:spcBef>
              <a:spcAft>
                <a:spcPts val="0"/>
              </a:spcAft>
              <a:buSzPts val="2400"/>
              <a:buChar char="▪"/>
            </a:pPr>
            <a:r>
              <a:rPr lang="en-US"/>
              <a:t>Educational decisions:</a:t>
            </a:r>
            <a:endParaRPr/>
          </a:p>
          <a:p>
            <a:pPr marL="914400" lvl="1" indent="-355600" algn="l" rtl="0">
              <a:lnSpc>
                <a:spcPct val="100000"/>
              </a:lnSpc>
              <a:spcBef>
                <a:spcPts val="1000"/>
              </a:spcBef>
              <a:spcAft>
                <a:spcPts val="0"/>
              </a:spcAft>
              <a:buSzPts val="2000"/>
              <a:buChar char="•"/>
            </a:pPr>
            <a:r>
              <a:rPr lang="en-US" sz="2000"/>
              <a:t>What to teach</a:t>
            </a:r>
            <a:endParaRPr sz="2000"/>
          </a:p>
          <a:p>
            <a:pPr marL="914400" lvl="1" indent="-355600" algn="l" rtl="0">
              <a:lnSpc>
                <a:spcPct val="100000"/>
              </a:lnSpc>
              <a:spcBef>
                <a:spcPts val="1000"/>
              </a:spcBef>
              <a:spcAft>
                <a:spcPts val="1000"/>
              </a:spcAft>
              <a:buSzPts val="2000"/>
              <a:buChar char="•"/>
            </a:pPr>
            <a:r>
              <a:rPr lang="en-US" sz="2000"/>
              <a:t>Intervention selection</a:t>
            </a:r>
            <a:endParaRPr sz="2000"/>
          </a:p>
        </p:txBody>
      </p:sp>
      <p:sp>
        <p:nvSpPr>
          <p:cNvPr id="428" name="Google Shape;428;p6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Diagnostic Assessments</a:t>
            </a:r>
            <a:endParaRPr/>
          </a:p>
        </p:txBody>
      </p:sp>
      <p:sp>
        <p:nvSpPr>
          <p:cNvPr id="429" name="Google Shape;429;p6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18</a:t>
            </a:fld>
            <a:endParaRPr/>
          </a:p>
        </p:txBody>
      </p:sp>
      <p:pic>
        <p:nvPicPr>
          <p:cNvPr id="430" name="Google Shape;430;p65"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6"/>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3200"/>
              <a:t>Examples:</a:t>
            </a:r>
            <a:endParaRPr/>
          </a:p>
          <a:p>
            <a:pPr marL="457200" lvl="0" indent="-381000" algn="l" rtl="0">
              <a:lnSpc>
                <a:spcPct val="100000"/>
              </a:lnSpc>
              <a:spcBef>
                <a:spcPts val="600"/>
              </a:spcBef>
              <a:spcAft>
                <a:spcPts val="0"/>
              </a:spcAft>
              <a:buSzPts val="2400"/>
              <a:buChar char="▪"/>
            </a:pPr>
            <a:r>
              <a:rPr lang="en-US"/>
              <a:t>Phonics Inventory</a:t>
            </a:r>
            <a:endParaRPr/>
          </a:p>
          <a:p>
            <a:pPr marL="457200" lvl="0" indent="-381000" algn="l" rtl="0">
              <a:lnSpc>
                <a:spcPct val="100000"/>
              </a:lnSpc>
              <a:spcBef>
                <a:spcPts val="0"/>
              </a:spcBef>
              <a:spcAft>
                <a:spcPts val="0"/>
              </a:spcAft>
              <a:buSzPts val="2400"/>
              <a:buChar char="▪"/>
            </a:pPr>
            <a:r>
              <a:rPr lang="en-US"/>
              <a:t>Reading Inventory</a:t>
            </a:r>
            <a:endParaRPr/>
          </a:p>
          <a:p>
            <a:pPr marL="457200" lvl="0" indent="-381000" algn="l" rtl="0">
              <a:lnSpc>
                <a:spcPct val="100000"/>
              </a:lnSpc>
              <a:spcBef>
                <a:spcPts val="0"/>
              </a:spcBef>
              <a:spcAft>
                <a:spcPts val="0"/>
              </a:spcAft>
              <a:buSzPts val="2400"/>
              <a:buChar char="▪"/>
            </a:pPr>
            <a:r>
              <a:rPr lang="en-US"/>
              <a:t>Error analysis of student work or progress monitoring data</a:t>
            </a:r>
            <a:endParaRPr/>
          </a:p>
          <a:p>
            <a:pPr marL="457200" lvl="0" indent="-381000" algn="l" rtl="0">
              <a:lnSpc>
                <a:spcPct val="100000"/>
              </a:lnSpc>
              <a:spcBef>
                <a:spcPts val="0"/>
              </a:spcBef>
              <a:spcAft>
                <a:spcPts val="0"/>
              </a:spcAft>
              <a:buSzPts val="2400"/>
              <a:buChar char="▪"/>
            </a:pPr>
            <a:r>
              <a:rPr lang="en-US"/>
              <a:t>Pre-assessments</a:t>
            </a:r>
            <a:endParaRPr/>
          </a:p>
        </p:txBody>
      </p:sp>
      <p:sp>
        <p:nvSpPr>
          <p:cNvPr id="437" name="Google Shape;437;p6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Diagnostic Assessments</a:t>
            </a:r>
            <a:endParaRPr/>
          </a:p>
        </p:txBody>
      </p:sp>
      <p:sp>
        <p:nvSpPr>
          <p:cNvPr id="438" name="Google Shape;438;p6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19</a:t>
            </a:fld>
            <a:endParaRPr/>
          </a:p>
        </p:txBody>
      </p:sp>
      <p:pic>
        <p:nvPicPr>
          <p:cNvPr id="439" name="Google Shape;439;p66"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9"/>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t>Participants will be able to:</a:t>
            </a:r>
            <a:endParaRPr/>
          </a:p>
          <a:p>
            <a:pPr marL="457200" lvl="0" indent="-381000" algn="l" rtl="0">
              <a:lnSpc>
                <a:spcPct val="100000"/>
              </a:lnSpc>
              <a:spcBef>
                <a:spcPts val="600"/>
              </a:spcBef>
              <a:spcAft>
                <a:spcPts val="0"/>
              </a:spcAft>
              <a:buSzPts val="2400"/>
              <a:buChar char="▪"/>
            </a:pPr>
            <a:r>
              <a:rPr lang="en-US"/>
              <a:t>Define data-based decision making within a response to intervention (RTI) framework.</a:t>
            </a:r>
            <a:endParaRPr/>
          </a:p>
          <a:p>
            <a:pPr marL="457200" lvl="0" indent="-381000" algn="l" rtl="0">
              <a:lnSpc>
                <a:spcPct val="100000"/>
              </a:lnSpc>
              <a:spcBef>
                <a:spcPts val="0"/>
              </a:spcBef>
              <a:spcAft>
                <a:spcPts val="0"/>
              </a:spcAft>
              <a:buSzPts val="2400"/>
              <a:buChar char="▪"/>
            </a:pPr>
            <a:r>
              <a:rPr lang="en-US"/>
              <a:t>Apply the problem-solving process to engage teams in decision making using data. </a:t>
            </a:r>
            <a:endParaRPr/>
          </a:p>
          <a:p>
            <a:pPr marL="457200" lvl="0" indent="-381000" algn="l" rtl="0">
              <a:lnSpc>
                <a:spcPct val="100000"/>
              </a:lnSpc>
              <a:spcBef>
                <a:spcPts val="0"/>
              </a:spcBef>
              <a:spcAft>
                <a:spcPts val="0"/>
              </a:spcAft>
              <a:buSzPts val="2400"/>
              <a:buChar char="▪"/>
            </a:pPr>
            <a:r>
              <a:rPr lang="en-US"/>
              <a:t>Develop an RTI action plan to improve student learning outcomes on a specific measure.  </a:t>
            </a:r>
            <a:endParaRPr/>
          </a:p>
        </p:txBody>
      </p:sp>
      <p:sp>
        <p:nvSpPr>
          <p:cNvPr id="238" name="Google Shape;238;p4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Module 8 Objectives</a:t>
            </a:r>
            <a:endParaRPr/>
          </a:p>
        </p:txBody>
      </p:sp>
      <p:sp>
        <p:nvSpPr>
          <p:cNvPr id="239" name="Google Shape;239;p4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2</a:t>
            </a:fld>
            <a:endParaRPr>
              <a:solidFill>
                <a:srgbClr val="BFBFBF"/>
              </a:solidFill>
            </a:endParaRPr>
          </a:p>
        </p:txBody>
      </p:sp>
      <p:pic>
        <p:nvPicPr>
          <p:cNvPr id="240" name="Google Shape;240;p49"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7"/>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Purpose: Indicates how well students are responding to instruction</a:t>
            </a:r>
            <a:endParaRPr/>
          </a:p>
          <a:p>
            <a:pPr marL="457200" lvl="0" indent="-381000" algn="l" rtl="0">
              <a:lnSpc>
                <a:spcPct val="100000"/>
              </a:lnSpc>
              <a:spcBef>
                <a:spcPts val="1000"/>
              </a:spcBef>
              <a:spcAft>
                <a:spcPts val="0"/>
              </a:spcAft>
              <a:buSzPts val="2400"/>
              <a:buChar char="▪"/>
            </a:pPr>
            <a:r>
              <a:rPr lang="en-US"/>
              <a:t>Administered </a:t>
            </a:r>
            <a:r>
              <a:rPr lang="en-US" b="1" u="sng"/>
              <a:t>during</a:t>
            </a:r>
            <a:r>
              <a:rPr lang="en-US"/>
              <a:t> instruction</a:t>
            </a:r>
            <a:endParaRPr/>
          </a:p>
          <a:p>
            <a:pPr marL="457200" lvl="0" indent="-381000" algn="l" rtl="0">
              <a:lnSpc>
                <a:spcPct val="100000"/>
              </a:lnSpc>
              <a:spcBef>
                <a:spcPts val="1000"/>
              </a:spcBef>
              <a:spcAft>
                <a:spcPts val="0"/>
              </a:spcAft>
              <a:buSzPts val="2400"/>
              <a:buChar char="▪"/>
            </a:pPr>
            <a:r>
              <a:rPr lang="en-US"/>
              <a:t>Typically administered to </a:t>
            </a:r>
            <a:r>
              <a:rPr lang="en-US" b="1" u="sng"/>
              <a:t>all</a:t>
            </a:r>
            <a:r>
              <a:rPr lang="en-US"/>
              <a:t> students during learning and </a:t>
            </a:r>
            <a:r>
              <a:rPr lang="en-US" b="1" u="sng"/>
              <a:t>some</a:t>
            </a:r>
            <a:r>
              <a:rPr lang="en-US"/>
              <a:t> students for progress monitoring </a:t>
            </a:r>
            <a:endParaRPr/>
          </a:p>
          <a:p>
            <a:pPr marL="457200" lvl="0" indent="-381000" algn="l" rtl="0">
              <a:lnSpc>
                <a:spcPct val="100000"/>
              </a:lnSpc>
              <a:spcBef>
                <a:spcPts val="1000"/>
              </a:spcBef>
              <a:spcAft>
                <a:spcPts val="1000"/>
              </a:spcAft>
              <a:buSzPts val="2400"/>
              <a:buChar char="▪"/>
            </a:pPr>
            <a:r>
              <a:rPr lang="en-US"/>
              <a:t>Informal and formal</a:t>
            </a:r>
            <a:endParaRPr/>
          </a:p>
        </p:txBody>
      </p:sp>
      <p:sp>
        <p:nvSpPr>
          <p:cNvPr id="446" name="Google Shape;446;p6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Formative</a:t>
            </a:r>
            <a:r>
              <a:rPr lang="en-US" sz="4000"/>
              <a:t> </a:t>
            </a:r>
            <a:r>
              <a:rPr lang="en-US"/>
              <a:t>Assessments</a:t>
            </a:r>
            <a:endParaRPr/>
          </a:p>
        </p:txBody>
      </p:sp>
      <p:sp>
        <p:nvSpPr>
          <p:cNvPr id="447" name="Google Shape;447;p6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20</a:t>
            </a:fld>
            <a:endParaRPr/>
          </a:p>
        </p:txBody>
      </p:sp>
      <p:pic>
        <p:nvPicPr>
          <p:cNvPr id="448" name="Google Shape;448;p67"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8"/>
          <p:cNvSpPr/>
          <p:nvPr/>
        </p:nvSpPr>
        <p:spPr>
          <a:xfrm>
            <a:off x="4758775" y="1964100"/>
            <a:ext cx="3882300" cy="389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8"/>
          <p:cNvSpPr/>
          <p:nvPr/>
        </p:nvSpPr>
        <p:spPr>
          <a:xfrm>
            <a:off x="720175" y="1964100"/>
            <a:ext cx="3882300" cy="389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8"/>
          <p:cNvSpPr txBox="1">
            <a:spLocks noGrp="1"/>
          </p:cNvSpPr>
          <p:nvPr>
            <p:ph type="title"/>
          </p:nvPr>
        </p:nvSpPr>
        <p:spPr>
          <a:xfrm>
            <a:off x="822960" y="362804"/>
            <a:ext cx="7543800" cy="1450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Continuum of Formative Assessments</a:t>
            </a:r>
            <a:endParaRPr/>
          </a:p>
        </p:txBody>
      </p:sp>
      <p:sp>
        <p:nvSpPr>
          <p:cNvPr id="456" name="Google Shape;456;p68"/>
          <p:cNvSpPr txBox="1">
            <a:spLocks noGrp="1"/>
          </p:cNvSpPr>
          <p:nvPr>
            <p:ph type="body" idx="1"/>
          </p:nvPr>
        </p:nvSpPr>
        <p:spPr>
          <a:xfrm>
            <a:off x="720050" y="1964100"/>
            <a:ext cx="3882300" cy="693000"/>
          </a:xfrm>
          <a:prstGeom prst="rect">
            <a:avLst/>
          </a:prstGeom>
          <a:solidFill>
            <a:srgbClr val="A5A5A5"/>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100000"/>
              </a:lnSpc>
              <a:spcBef>
                <a:spcPts val="0"/>
              </a:spcBef>
              <a:spcAft>
                <a:spcPts val="0"/>
              </a:spcAft>
              <a:buSzPts val="2400"/>
              <a:buNone/>
            </a:pPr>
            <a:r>
              <a:rPr lang="en-US" sz="2400" b="1"/>
              <a:t>FORMAL</a:t>
            </a:r>
            <a:endParaRPr b="1"/>
          </a:p>
        </p:txBody>
      </p:sp>
      <p:sp>
        <p:nvSpPr>
          <p:cNvPr id="457" name="Google Shape;457;p68"/>
          <p:cNvSpPr txBox="1">
            <a:spLocks noGrp="1"/>
          </p:cNvSpPr>
          <p:nvPr>
            <p:ph type="body" idx="2"/>
          </p:nvPr>
        </p:nvSpPr>
        <p:spPr>
          <a:xfrm>
            <a:off x="822960" y="2769371"/>
            <a:ext cx="3703320" cy="2862502"/>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a:t>Designed to provide evidence about students’ learning</a:t>
            </a:r>
            <a:endParaRPr/>
          </a:p>
          <a:p>
            <a:pPr marL="233363" lvl="0" indent="-233363" algn="l" rtl="0">
              <a:lnSpc>
                <a:spcPct val="100000"/>
              </a:lnSpc>
              <a:spcBef>
                <a:spcPts val="600"/>
              </a:spcBef>
              <a:spcAft>
                <a:spcPts val="0"/>
              </a:spcAft>
              <a:buSzPts val="2400"/>
              <a:buChar char="▪"/>
            </a:pPr>
            <a:r>
              <a:rPr lang="en-US" b="1"/>
              <a:t>Must review </a:t>
            </a:r>
            <a:r>
              <a:rPr lang="en-US"/>
              <a:t>data before used to adjust instruction</a:t>
            </a:r>
            <a:endParaRPr/>
          </a:p>
          <a:p>
            <a:pPr marL="233363" lvl="0" indent="-233363" algn="l" rtl="0">
              <a:lnSpc>
                <a:spcPct val="100000"/>
              </a:lnSpc>
              <a:spcBef>
                <a:spcPts val="600"/>
              </a:spcBef>
              <a:spcAft>
                <a:spcPts val="0"/>
              </a:spcAft>
              <a:buSzPts val="2400"/>
              <a:buChar char="▪"/>
            </a:pPr>
            <a:r>
              <a:rPr lang="en-US"/>
              <a:t>Occurs during </a:t>
            </a:r>
            <a:r>
              <a:rPr lang="en-US" b="1"/>
              <a:t>planned </a:t>
            </a:r>
            <a:r>
              <a:rPr lang="en-US"/>
              <a:t>data collection</a:t>
            </a:r>
            <a:endParaRPr/>
          </a:p>
        </p:txBody>
      </p:sp>
      <p:sp>
        <p:nvSpPr>
          <p:cNvPr id="458" name="Google Shape;458;p68"/>
          <p:cNvSpPr txBox="1">
            <a:spLocks noGrp="1"/>
          </p:cNvSpPr>
          <p:nvPr>
            <p:ph type="body" idx="3"/>
          </p:nvPr>
        </p:nvSpPr>
        <p:spPr>
          <a:xfrm>
            <a:off x="4758775" y="1964100"/>
            <a:ext cx="3882300" cy="693000"/>
          </a:xfrm>
          <a:prstGeom prst="rect">
            <a:avLst/>
          </a:prstGeom>
          <a:solidFill>
            <a:schemeClr val="dk2"/>
          </a:solidFill>
          <a:ln w="9525" cap="flat" cmpd="sng">
            <a:solidFill>
              <a:srgbClr val="000000"/>
            </a:solidFill>
            <a:prstDash val="solid"/>
            <a:round/>
            <a:headEnd type="none" w="sm" len="sm"/>
            <a:tailEnd type="none" w="sm" len="sm"/>
          </a:ln>
        </p:spPr>
        <p:txBody>
          <a:bodyPr spcFirstLastPara="1" wrap="square" lIns="91425" tIns="0" rIns="91425" bIns="0" anchor="ctr" anchorCtr="0">
            <a:noAutofit/>
          </a:bodyPr>
          <a:lstStyle/>
          <a:p>
            <a:pPr marL="0" lvl="0" indent="0" algn="ctr" rtl="0">
              <a:lnSpc>
                <a:spcPct val="100000"/>
              </a:lnSpc>
              <a:spcBef>
                <a:spcPts val="0"/>
              </a:spcBef>
              <a:spcAft>
                <a:spcPts val="0"/>
              </a:spcAft>
              <a:buSzPts val="2400"/>
              <a:buNone/>
            </a:pPr>
            <a:r>
              <a:rPr lang="en-US" sz="2400" b="1">
                <a:solidFill>
                  <a:srgbClr val="FFFFFF"/>
                </a:solidFill>
              </a:rPr>
              <a:t>INFORMAL</a:t>
            </a:r>
            <a:endParaRPr b="1">
              <a:solidFill>
                <a:srgbClr val="FFFFFF"/>
              </a:solidFill>
            </a:endParaRPr>
          </a:p>
        </p:txBody>
      </p:sp>
      <p:sp>
        <p:nvSpPr>
          <p:cNvPr id="459" name="Google Shape;459;p68"/>
          <p:cNvSpPr txBox="1">
            <a:spLocks noGrp="1"/>
          </p:cNvSpPr>
          <p:nvPr>
            <p:ph type="body" idx="4"/>
          </p:nvPr>
        </p:nvSpPr>
        <p:spPr>
          <a:xfrm>
            <a:off x="4892040" y="2769371"/>
            <a:ext cx="3703200" cy="2862600"/>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a:t>Evidence of learning</a:t>
            </a:r>
            <a:r>
              <a:rPr lang="en-US" b="1"/>
              <a:t> generated </a:t>
            </a:r>
            <a:r>
              <a:rPr lang="en-US"/>
              <a:t>during daily activities</a:t>
            </a:r>
            <a:endParaRPr/>
          </a:p>
          <a:p>
            <a:pPr marL="233363" lvl="0" indent="-233363" algn="l" rtl="0">
              <a:lnSpc>
                <a:spcPct val="100000"/>
              </a:lnSpc>
              <a:spcBef>
                <a:spcPts val="600"/>
              </a:spcBef>
              <a:spcAft>
                <a:spcPts val="0"/>
              </a:spcAft>
              <a:buSzPts val="2400"/>
              <a:buChar char="▪"/>
            </a:pPr>
            <a:r>
              <a:rPr lang="en-US"/>
              <a:t>Results from teacher eliciting student thinking </a:t>
            </a:r>
            <a:endParaRPr/>
          </a:p>
          <a:p>
            <a:pPr marL="233363" lvl="0" indent="-233363" algn="l" rtl="0">
              <a:lnSpc>
                <a:spcPct val="100000"/>
              </a:lnSpc>
              <a:spcBef>
                <a:spcPts val="600"/>
              </a:spcBef>
              <a:spcAft>
                <a:spcPts val="0"/>
              </a:spcAft>
              <a:buSzPts val="2400"/>
              <a:buChar char="▪"/>
            </a:pPr>
            <a:r>
              <a:rPr lang="en-US"/>
              <a:t>Allows</a:t>
            </a:r>
            <a:r>
              <a:rPr lang="en-US" b="1"/>
              <a:t> immediate</a:t>
            </a:r>
            <a:r>
              <a:rPr lang="en-US"/>
              <a:t> use of data to adjust instruction</a:t>
            </a:r>
            <a:endParaRPr/>
          </a:p>
          <a:p>
            <a:pPr marL="233363" lvl="0" indent="-100013" algn="l" rtl="0">
              <a:lnSpc>
                <a:spcPct val="100000"/>
              </a:lnSpc>
              <a:spcBef>
                <a:spcPts val="600"/>
              </a:spcBef>
              <a:spcAft>
                <a:spcPts val="0"/>
              </a:spcAft>
              <a:buSzPts val="2100"/>
              <a:buNone/>
            </a:pPr>
            <a:endParaRPr sz="2100"/>
          </a:p>
        </p:txBody>
      </p:sp>
      <p:pic>
        <p:nvPicPr>
          <p:cNvPr id="460" name="Google Shape;460;p68"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461" name="Google Shape;461;p6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9"/>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Purpose: Measure what students learned over a period of time (past tense)</a:t>
            </a:r>
            <a:endParaRPr/>
          </a:p>
          <a:p>
            <a:pPr marL="914400" lvl="1" indent="-355600" algn="l" rtl="0">
              <a:lnSpc>
                <a:spcPct val="100000"/>
              </a:lnSpc>
              <a:spcBef>
                <a:spcPts val="1000"/>
              </a:spcBef>
              <a:spcAft>
                <a:spcPts val="0"/>
              </a:spcAft>
              <a:buSzPts val="2000"/>
              <a:buChar char="•"/>
            </a:pPr>
            <a:r>
              <a:rPr lang="en-US" sz="2000"/>
              <a:t>May tell </a:t>
            </a:r>
            <a:r>
              <a:rPr lang="en-US" sz="2000" i="1"/>
              <a:t>what</a:t>
            </a:r>
            <a:r>
              <a:rPr lang="en-US" sz="2000"/>
              <a:t> to teach, but not </a:t>
            </a:r>
            <a:r>
              <a:rPr lang="en-US" sz="2000" i="1"/>
              <a:t>how</a:t>
            </a:r>
            <a:r>
              <a:rPr lang="en-US" sz="2000"/>
              <a:t> to teach</a:t>
            </a:r>
            <a:endParaRPr sz="2000"/>
          </a:p>
          <a:p>
            <a:pPr marL="457200" lvl="0" indent="-381000" algn="l" rtl="0">
              <a:lnSpc>
                <a:spcPct val="100000"/>
              </a:lnSpc>
              <a:spcBef>
                <a:spcPts val="1000"/>
              </a:spcBef>
              <a:spcAft>
                <a:spcPts val="0"/>
              </a:spcAft>
              <a:buSzPts val="2400"/>
              <a:buChar char="▪"/>
            </a:pPr>
            <a:r>
              <a:rPr lang="en-US"/>
              <a:t>Administered </a:t>
            </a:r>
            <a:r>
              <a:rPr lang="en-US" b="1" u="sng"/>
              <a:t>after</a:t>
            </a:r>
            <a:r>
              <a:rPr lang="en-US"/>
              <a:t> instruction</a:t>
            </a:r>
            <a:endParaRPr/>
          </a:p>
          <a:p>
            <a:pPr marL="457200" lvl="0" indent="-381000" algn="l" rtl="0">
              <a:lnSpc>
                <a:spcPct val="100000"/>
              </a:lnSpc>
              <a:spcBef>
                <a:spcPts val="1000"/>
              </a:spcBef>
              <a:spcAft>
                <a:spcPts val="0"/>
              </a:spcAft>
              <a:buSzPts val="2400"/>
              <a:buChar char="▪"/>
            </a:pPr>
            <a:r>
              <a:rPr lang="en-US"/>
              <a:t>Typically administered to </a:t>
            </a:r>
            <a:r>
              <a:rPr lang="en-US" b="1" u="sng"/>
              <a:t>all</a:t>
            </a:r>
            <a:r>
              <a:rPr lang="en-US"/>
              <a:t> students</a:t>
            </a:r>
            <a:endParaRPr/>
          </a:p>
          <a:p>
            <a:pPr marL="457200" lvl="0" indent="-381000" algn="l" rtl="0">
              <a:lnSpc>
                <a:spcPct val="100000"/>
              </a:lnSpc>
              <a:spcBef>
                <a:spcPts val="1000"/>
              </a:spcBef>
              <a:spcAft>
                <a:spcPts val="0"/>
              </a:spcAft>
              <a:buSzPts val="2400"/>
              <a:buChar char="▪"/>
            </a:pPr>
            <a:r>
              <a:rPr lang="en-US"/>
              <a:t>Educational decisions:</a:t>
            </a:r>
            <a:endParaRPr/>
          </a:p>
          <a:p>
            <a:pPr marL="914400" lvl="1" indent="-355600" algn="l" rtl="0">
              <a:lnSpc>
                <a:spcPct val="100000"/>
              </a:lnSpc>
              <a:spcBef>
                <a:spcPts val="1000"/>
              </a:spcBef>
              <a:spcAft>
                <a:spcPts val="0"/>
              </a:spcAft>
              <a:buSzPts val="2000"/>
              <a:buChar char="•"/>
            </a:pPr>
            <a:r>
              <a:rPr lang="en-US" sz="2000"/>
              <a:t>Accountability</a:t>
            </a:r>
            <a:endParaRPr sz="2000"/>
          </a:p>
          <a:p>
            <a:pPr marL="914400" lvl="1" indent="-355600" algn="l" rtl="0">
              <a:lnSpc>
                <a:spcPct val="100000"/>
              </a:lnSpc>
              <a:spcBef>
                <a:spcPts val="1000"/>
              </a:spcBef>
              <a:spcAft>
                <a:spcPts val="0"/>
              </a:spcAft>
              <a:buSzPts val="2000"/>
              <a:buChar char="•"/>
            </a:pPr>
            <a:r>
              <a:rPr lang="en-US" sz="2000"/>
              <a:t>Skill mastery</a:t>
            </a:r>
            <a:endParaRPr sz="2000"/>
          </a:p>
          <a:p>
            <a:pPr marL="1371600" lvl="2" indent="-317500" algn="l" rtl="0">
              <a:lnSpc>
                <a:spcPct val="100000"/>
              </a:lnSpc>
              <a:spcBef>
                <a:spcPts val="1000"/>
              </a:spcBef>
              <a:spcAft>
                <a:spcPts val="1000"/>
              </a:spcAft>
              <a:buSzPts val="1400"/>
              <a:buChar char="–"/>
            </a:pPr>
            <a:endParaRPr/>
          </a:p>
        </p:txBody>
      </p:sp>
      <p:sp>
        <p:nvSpPr>
          <p:cNvPr id="468" name="Google Shape;468;p6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Summative</a:t>
            </a:r>
            <a:r>
              <a:rPr lang="en-US" sz="4000"/>
              <a:t> </a:t>
            </a:r>
            <a:r>
              <a:rPr lang="en-US"/>
              <a:t>Assessments</a:t>
            </a:r>
            <a:endParaRPr/>
          </a:p>
        </p:txBody>
      </p:sp>
      <p:sp>
        <p:nvSpPr>
          <p:cNvPr id="469" name="Google Shape;469;p6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22</a:t>
            </a:fld>
            <a:endParaRPr/>
          </a:p>
        </p:txBody>
      </p:sp>
      <p:pic>
        <p:nvPicPr>
          <p:cNvPr id="470" name="Google Shape;470;p69"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0"/>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169863" lvl="0" indent="-169863" algn="l" rtl="0">
              <a:lnSpc>
                <a:spcPct val="90000"/>
              </a:lnSpc>
              <a:spcBef>
                <a:spcPts val="0"/>
              </a:spcBef>
              <a:spcAft>
                <a:spcPts val="0"/>
              </a:spcAft>
              <a:buSzPts val="3200"/>
              <a:buFont typeface="Arial"/>
              <a:buNone/>
            </a:pPr>
            <a:r>
              <a:rPr lang="en-US" sz="3200"/>
              <a:t>Examples</a:t>
            </a:r>
            <a:r>
              <a:rPr lang="en-US"/>
              <a:t>: </a:t>
            </a:r>
            <a:endParaRPr/>
          </a:p>
          <a:p>
            <a:pPr marL="457200" lvl="0" indent="-381000" algn="l" rtl="0">
              <a:lnSpc>
                <a:spcPct val="100000"/>
              </a:lnSpc>
              <a:spcBef>
                <a:spcPts val="600"/>
              </a:spcBef>
              <a:spcAft>
                <a:spcPts val="0"/>
              </a:spcAft>
              <a:buSzPts val="2400"/>
              <a:buChar char="▪"/>
            </a:pPr>
            <a:r>
              <a:rPr lang="en-US"/>
              <a:t>Post-tests</a:t>
            </a:r>
            <a:endParaRPr/>
          </a:p>
          <a:p>
            <a:pPr marL="457200" lvl="0" indent="-381000" algn="l" rtl="0">
              <a:lnSpc>
                <a:spcPct val="100000"/>
              </a:lnSpc>
              <a:spcBef>
                <a:spcPts val="1000"/>
              </a:spcBef>
              <a:spcAft>
                <a:spcPts val="0"/>
              </a:spcAft>
              <a:buSzPts val="2400"/>
              <a:buChar char="▪"/>
            </a:pPr>
            <a:r>
              <a:rPr lang="en-US"/>
              <a:t>High-stakes tests (state accountability and achievement tests)</a:t>
            </a:r>
            <a:endParaRPr/>
          </a:p>
          <a:p>
            <a:pPr marL="457200" lvl="0" indent="-381000" algn="l" rtl="0">
              <a:lnSpc>
                <a:spcPct val="100000"/>
              </a:lnSpc>
              <a:spcBef>
                <a:spcPts val="1000"/>
              </a:spcBef>
              <a:spcAft>
                <a:spcPts val="0"/>
              </a:spcAft>
              <a:buSzPts val="2400"/>
              <a:buChar char="▪"/>
            </a:pPr>
            <a:r>
              <a:rPr lang="en-US"/>
              <a:t>Unit tests</a:t>
            </a:r>
            <a:endParaRPr/>
          </a:p>
          <a:p>
            <a:pPr marL="457200" lvl="0" indent="-381000" algn="l" rtl="0">
              <a:lnSpc>
                <a:spcPct val="100000"/>
              </a:lnSpc>
              <a:spcBef>
                <a:spcPts val="1000"/>
              </a:spcBef>
              <a:spcAft>
                <a:spcPts val="0"/>
              </a:spcAft>
              <a:buSzPts val="2400"/>
              <a:buChar char="▪"/>
            </a:pPr>
            <a:r>
              <a:rPr lang="en-US"/>
              <a:t>Praxis tests</a:t>
            </a:r>
            <a:endParaRPr/>
          </a:p>
          <a:p>
            <a:pPr marL="457200" lvl="0" indent="-381000" algn="l" rtl="0">
              <a:lnSpc>
                <a:spcPct val="100000"/>
              </a:lnSpc>
              <a:spcBef>
                <a:spcPts val="1000"/>
              </a:spcBef>
              <a:spcAft>
                <a:spcPts val="0"/>
              </a:spcAft>
              <a:buSzPts val="2400"/>
              <a:buChar char="▪"/>
            </a:pPr>
            <a:r>
              <a:rPr lang="en-US"/>
              <a:t>Final exams</a:t>
            </a:r>
            <a:endParaRPr/>
          </a:p>
          <a:p>
            <a:pPr marL="233363" lvl="0" indent="-80963" algn="l" rtl="0">
              <a:lnSpc>
                <a:spcPct val="100000"/>
              </a:lnSpc>
              <a:spcBef>
                <a:spcPts val="1000"/>
              </a:spcBef>
              <a:spcAft>
                <a:spcPts val="0"/>
              </a:spcAft>
              <a:buSzPts val="2400"/>
              <a:buFont typeface="Arial"/>
              <a:buNone/>
            </a:pPr>
            <a:endParaRPr/>
          </a:p>
        </p:txBody>
      </p:sp>
      <p:sp>
        <p:nvSpPr>
          <p:cNvPr id="477" name="Google Shape;477;p70"/>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Summative Assessments</a:t>
            </a:r>
            <a:endParaRPr/>
          </a:p>
        </p:txBody>
      </p:sp>
      <p:sp>
        <p:nvSpPr>
          <p:cNvPr id="478" name="Google Shape;478;p7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23</a:t>
            </a:fld>
            <a:endParaRPr/>
          </a:p>
        </p:txBody>
      </p:sp>
      <p:pic>
        <p:nvPicPr>
          <p:cNvPr id="479" name="Google Shape;479;p70"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1"/>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24</a:t>
            </a:fld>
            <a:endParaRPr/>
          </a:p>
        </p:txBody>
      </p:sp>
      <p:pic>
        <p:nvPicPr>
          <p:cNvPr id="486" name="Google Shape;486;p71"/>
          <p:cNvPicPr preferRelativeResize="0"/>
          <p:nvPr/>
        </p:nvPicPr>
        <p:blipFill>
          <a:blip r:embed="rId3">
            <a:alphaModFix/>
          </a:blip>
          <a:stretch>
            <a:fillRect/>
          </a:stretch>
        </p:blipFill>
        <p:spPr>
          <a:xfrm rot="10800000">
            <a:off x="0" y="1143000"/>
            <a:ext cx="9143999" cy="153900"/>
          </a:xfrm>
          <a:prstGeom prst="rect">
            <a:avLst/>
          </a:prstGeom>
          <a:noFill/>
          <a:ln>
            <a:noFill/>
          </a:ln>
        </p:spPr>
      </p:pic>
      <p:pic>
        <p:nvPicPr>
          <p:cNvPr id="487" name="Google Shape;487;p71"/>
          <p:cNvPicPr preferRelativeResize="0"/>
          <p:nvPr/>
        </p:nvPicPr>
        <p:blipFill>
          <a:blip r:embed="rId4">
            <a:alphaModFix/>
          </a:blip>
          <a:stretch>
            <a:fillRect/>
          </a:stretch>
        </p:blipFill>
        <p:spPr>
          <a:xfrm>
            <a:off x="304800" y="1525500"/>
            <a:ext cx="8839199" cy="489192"/>
          </a:xfrm>
          <a:prstGeom prst="rect">
            <a:avLst/>
          </a:prstGeom>
          <a:noFill/>
          <a:ln>
            <a:noFill/>
          </a:ln>
        </p:spPr>
      </p:pic>
      <p:pic>
        <p:nvPicPr>
          <p:cNvPr id="488" name="Google Shape;488;p71"/>
          <p:cNvPicPr preferRelativeResize="0"/>
          <p:nvPr/>
        </p:nvPicPr>
        <p:blipFill rotWithShape="1">
          <a:blip r:embed="rId5">
            <a:alphaModFix amt="30000"/>
          </a:blip>
          <a:srcRect t="8084" b="16851"/>
          <a:stretch/>
        </p:blipFill>
        <p:spPr>
          <a:xfrm>
            <a:off x="0" y="1296900"/>
            <a:ext cx="9144000" cy="4605600"/>
          </a:xfrm>
          <a:prstGeom prst="rect">
            <a:avLst/>
          </a:prstGeom>
          <a:noFill/>
          <a:ln>
            <a:noFill/>
          </a:ln>
        </p:spPr>
      </p:pic>
      <p:sp>
        <p:nvSpPr>
          <p:cNvPr id="489" name="Google Shape;489;p71"/>
          <p:cNvSpPr txBox="1">
            <a:spLocks noGrp="1"/>
          </p:cNvSpPr>
          <p:nvPr>
            <p:ph type="body" idx="1"/>
          </p:nvPr>
        </p:nvSpPr>
        <p:spPr>
          <a:xfrm>
            <a:off x="612000" y="2260937"/>
            <a:ext cx="8224800" cy="2584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4400"/>
              <a:buFont typeface="Arial"/>
              <a:buNone/>
            </a:pPr>
            <a:r>
              <a:rPr lang="en-US" sz="4400" b="1">
                <a:solidFill>
                  <a:srgbClr val="17365D"/>
                </a:solidFill>
                <a:latin typeface="Arial Narrow"/>
                <a:ea typeface="Arial Narrow"/>
                <a:cs typeface="Arial Narrow"/>
                <a:sym typeface="Arial Narrow"/>
              </a:rPr>
              <a:t>“When the cook tastes the soup, that's formative. When the guests taste the soup, that's summative.”</a:t>
            </a:r>
            <a:endParaRPr b="1">
              <a:solidFill>
                <a:srgbClr val="17365D"/>
              </a:solidFill>
            </a:endParaRPr>
          </a:p>
          <a:p>
            <a:pPr marL="0" lvl="0" indent="0" algn="r" rtl="0">
              <a:lnSpc>
                <a:spcPct val="100000"/>
              </a:lnSpc>
              <a:spcBef>
                <a:spcPts val="600"/>
              </a:spcBef>
              <a:spcAft>
                <a:spcPts val="0"/>
              </a:spcAft>
              <a:buSzPts val="2400"/>
              <a:buFont typeface="Arial"/>
              <a:buNone/>
            </a:pPr>
            <a:r>
              <a:rPr lang="en-US" sz="1600" b="1" i="1"/>
              <a:t>(</a:t>
            </a:r>
            <a:r>
              <a:rPr lang="en-US" sz="1600" b="1"/>
              <a:t>Scriven, 1991, p. 169)</a:t>
            </a:r>
            <a:endParaRPr sz="1600" b="1"/>
          </a:p>
        </p:txBody>
      </p:sp>
      <p:sp>
        <p:nvSpPr>
          <p:cNvPr id="490" name="Google Shape;490;p71"/>
          <p:cNvSpPr txBox="1">
            <a:spLocks noGrp="1"/>
          </p:cNvSpPr>
          <p:nvPr>
            <p:ph type="title"/>
          </p:nvPr>
        </p:nvSpPr>
        <p:spPr>
          <a:xfrm>
            <a:off x="687400" y="345350"/>
            <a:ext cx="8224800" cy="773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Summative or Formative?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2"/>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What Assessments Do You Use?</a:t>
            </a:r>
            <a:endParaRPr/>
          </a:p>
        </p:txBody>
      </p:sp>
      <p:sp>
        <p:nvSpPr>
          <p:cNvPr id="497" name="Google Shape;497;p72"/>
          <p:cNvSpPr txBox="1">
            <a:spLocks noGrp="1"/>
          </p:cNvSpPr>
          <p:nvPr>
            <p:ph type="body" idx="1"/>
          </p:nvPr>
        </p:nvSpPr>
        <p:spPr>
          <a:xfrm>
            <a:off x="687388" y="2055812"/>
            <a:ext cx="8224837" cy="37941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a:t>As a team, write the name of each assessment used in your school on a sticky note.</a:t>
            </a: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2400"/>
              <a:buNone/>
            </a:pPr>
            <a:endParaRPr/>
          </a:p>
          <a:p>
            <a:pPr marL="0" lvl="0" indent="0" algn="l" rtl="0">
              <a:lnSpc>
                <a:spcPct val="100000"/>
              </a:lnSpc>
              <a:spcBef>
                <a:spcPts val="600"/>
              </a:spcBef>
              <a:spcAft>
                <a:spcPts val="0"/>
              </a:spcAft>
              <a:buSzPts val="1600"/>
              <a:buNone/>
            </a:pPr>
            <a:r>
              <a:rPr lang="en-US" sz="1600"/>
              <a:t>DIBELS-ORF=Dynamic Indicators of Basic Early Literacy Skills-Oral Reading Fluency; ODRs-Office discipline referrals</a:t>
            </a:r>
            <a:r>
              <a:rPr lang="en-US"/>
              <a:t> </a:t>
            </a:r>
            <a:endParaRPr/>
          </a:p>
        </p:txBody>
      </p:sp>
      <p:sp>
        <p:nvSpPr>
          <p:cNvPr id="498" name="Google Shape;498;p7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25</a:t>
            </a:fld>
            <a:endParaRPr/>
          </a:p>
        </p:txBody>
      </p:sp>
      <p:sp>
        <p:nvSpPr>
          <p:cNvPr id="499" name="Google Shape;499;p72"/>
          <p:cNvSpPr/>
          <p:nvPr/>
        </p:nvSpPr>
        <p:spPr>
          <a:xfrm>
            <a:off x="687388" y="3080826"/>
            <a:ext cx="1827568" cy="1592490"/>
          </a:xfrm>
          <a:prstGeom prst="foldedCorner">
            <a:avLst>
              <a:gd name="adj" fmla="val 16667"/>
            </a:avLst>
          </a:prstGeom>
          <a:solidFill>
            <a:srgbClr val="00B0F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DIBELS - ORF</a:t>
            </a:r>
            <a:endParaRPr sz="2400" b="0" i="0" u="none" strike="noStrike" cap="none">
              <a:solidFill>
                <a:schemeClr val="lt1"/>
              </a:solidFill>
              <a:latin typeface="Arial"/>
              <a:ea typeface="Arial"/>
              <a:cs typeface="Arial"/>
              <a:sym typeface="Arial"/>
            </a:endParaRPr>
          </a:p>
        </p:txBody>
      </p:sp>
      <p:sp>
        <p:nvSpPr>
          <p:cNvPr id="500" name="Google Shape;500;p72"/>
          <p:cNvSpPr/>
          <p:nvPr/>
        </p:nvSpPr>
        <p:spPr>
          <a:xfrm>
            <a:off x="4699400" y="3080825"/>
            <a:ext cx="2154000" cy="1486800"/>
          </a:xfrm>
          <a:prstGeom prst="foldedCorner">
            <a:avLst>
              <a:gd name="adj" fmla="val 16667"/>
            </a:avLst>
          </a:prstGeom>
          <a:solidFill>
            <a:srgbClr val="FF33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Quarterly Writing Assessment</a:t>
            </a:r>
            <a:endParaRPr sz="2400" b="0" i="0" u="none" strike="noStrike" cap="none">
              <a:solidFill>
                <a:schemeClr val="lt1"/>
              </a:solidFill>
              <a:latin typeface="Arial"/>
              <a:ea typeface="Arial"/>
              <a:cs typeface="Arial"/>
              <a:sym typeface="Arial"/>
            </a:endParaRPr>
          </a:p>
        </p:txBody>
      </p:sp>
      <p:sp>
        <p:nvSpPr>
          <p:cNvPr id="501" name="Google Shape;501;p72"/>
          <p:cNvSpPr/>
          <p:nvPr/>
        </p:nvSpPr>
        <p:spPr>
          <a:xfrm>
            <a:off x="7026539" y="3080826"/>
            <a:ext cx="1997995" cy="1471246"/>
          </a:xfrm>
          <a:prstGeom prst="foldedCorner">
            <a:avLst>
              <a:gd name="adj" fmla="val 16667"/>
            </a:avLst>
          </a:prstGeom>
          <a:solidFill>
            <a:srgbClr val="FFC425"/>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Reading Inventory</a:t>
            </a:r>
            <a:endParaRPr sz="2400" b="0" i="0" u="none" strike="noStrike" cap="none">
              <a:solidFill>
                <a:schemeClr val="lt1"/>
              </a:solidFill>
              <a:latin typeface="Arial"/>
              <a:ea typeface="Arial"/>
              <a:cs typeface="Arial"/>
              <a:sym typeface="Arial"/>
            </a:endParaRPr>
          </a:p>
        </p:txBody>
      </p:sp>
      <p:sp>
        <p:nvSpPr>
          <p:cNvPr id="502" name="Google Shape;502;p72"/>
          <p:cNvSpPr/>
          <p:nvPr/>
        </p:nvSpPr>
        <p:spPr>
          <a:xfrm>
            <a:off x="2688116" y="3080826"/>
            <a:ext cx="1838133" cy="1513418"/>
          </a:xfrm>
          <a:prstGeom prst="foldedCorner">
            <a:avLst>
              <a:gd name="adj" fmla="val 16667"/>
            </a:avLst>
          </a:prstGeom>
          <a:solidFill>
            <a:srgbClr val="92D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ODRs</a:t>
            </a:r>
            <a:endParaRPr sz="2400" b="0" i="0" u="none" strike="noStrike" cap="none">
              <a:solidFill>
                <a:schemeClr val="lt1"/>
              </a:solidFill>
              <a:latin typeface="Arial"/>
              <a:ea typeface="Arial"/>
              <a:cs typeface="Arial"/>
              <a:sym typeface="Arial"/>
            </a:endParaRPr>
          </a:p>
        </p:txBody>
      </p:sp>
      <p:pic>
        <p:nvPicPr>
          <p:cNvPr id="503" name="Google Shape;503;p72"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504" name="Google Shape;504;p72"/>
          <p:cNvSpPr/>
          <p:nvPr/>
        </p:nvSpPr>
        <p:spPr>
          <a:xfrm>
            <a:off x="6939450" y="5849926"/>
            <a:ext cx="1485486" cy="10426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05" name="Google Shape;505;p72"/>
          <p:cNvSpPr txBox="1"/>
          <p:nvPr/>
        </p:nvSpPr>
        <p:spPr>
          <a:xfrm>
            <a:off x="7229181" y="6217365"/>
            <a:ext cx="906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3"/>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26</a:t>
            </a:fld>
            <a:endParaRPr/>
          </a:p>
        </p:txBody>
      </p:sp>
      <p:pic>
        <p:nvPicPr>
          <p:cNvPr id="512" name="Google Shape;512;p73"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513" name="Google Shape;513;p73"/>
          <p:cNvSpPr txBox="1">
            <a:spLocks noGrp="1"/>
          </p:cNvSpPr>
          <p:nvPr>
            <p:ph type="body" idx="1"/>
          </p:nvPr>
        </p:nvSpPr>
        <p:spPr>
          <a:xfrm>
            <a:off x="687526" y="2055813"/>
            <a:ext cx="8224800" cy="3852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a:t>As a team, sort the assessment sticky notes by type on your chart paper. </a:t>
            </a:r>
            <a:endParaRPr/>
          </a:p>
        </p:txBody>
      </p:sp>
      <p:sp>
        <p:nvSpPr>
          <p:cNvPr id="514" name="Google Shape;514;p73"/>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What Types of </a:t>
            </a:r>
            <a:endParaRPr/>
          </a:p>
          <a:p>
            <a:pPr marL="0" lvl="0" indent="0" algn="l" rtl="0">
              <a:lnSpc>
                <a:spcPct val="90000"/>
              </a:lnSpc>
              <a:spcBef>
                <a:spcPts val="0"/>
              </a:spcBef>
              <a:spcAft>
                <a:spcPts val="0"/>
              </a:spcAft>
              <a:buSzPts val="1400"/>
              <a:buNone/>
            </a:pPr>
            <a:r>
              <a:rPr lang="en-US"/>
              <a:t>Assessments Are You Using? </a:t>
            </a:r>
            <a:endParaRPr/>
          </a:p>
        </p:txBody>
      </p:sp>
      <p:graphicFrame>
        <p:nvGraphicFramePr>
          <p:cNvPr id="515" name="Google Shape;515;p73"/>
          <p:cNvGraphicFramePr/>
          <p:nvPr/>
        </p:nvGraphicFramePr>
        <p:xfrm>
          <a:off x="957486" y="3000646"/>
          <a:ext cx="7204125" cy="2584450"/>
        </p:xfrm>
        <a:graphic>
          <a:graphicData uri="http://schemas.openxmlformats.org/drawingml/2006/table">
            <a:tbl>
              <a:tblPr firstRow="1" bandRow="1">
                <a:noFill/>
                <a:tableStyleId>{60D10548-0C1E-4F11-86DA-2E5BD755DB8A}</a:tableStyleId>
              </a:tblPr>
              <a:tblGrid>
                <a:gridCol w="2401375">
                  <a:extLst>
                    <a:ext uri="{9D8B030D-6E8A-4147-A177-3AD203B41FA5}">
                      <a16:colId xmlns:a16="http://schemas.microsoft.com/office/drawing/2014/main" val="20000"/>
                    </a:ext>
                  </a:extLst>
                </a:gridCol>
                <a:gridCol w="2401375">
                  <a:extLst>
                    <a:ext uri="{9D8B030D-6E8A-4147-A177-3AD203B41FA5}">
                      <a16:colId xmlns:a16="http://schemas.microsoft.com/office/drawing/2014/main" val="20001"/>
                    </a:ext>
                  </a:extLst>
                </a:gridCol>
                <a:gridCol w="2401375">
                  <a:extLst>
                    <a:ext uri="{9D8B030D-6E8A-4147-A177-3AD203B41FA5}">
                      <a16:colId xmlns:a16="http://schemas.microsoft.com/office/drawing/2014/main" val="20002"/>
                    </a:ext>
                  </a:extLst>
                </a:gridCol>
              </a:tblGrid>
              <a:tr h="667325">
                <a:tc>
                  <a:txBody>
                    <a:bodyPr/>
                    <a:lstStyle/>
                    <a:p>
                      <a:pPr marL="0" marR="0" lvl="0" indent="0" algn="ctr" rtl="0">
                        <a:lnSpc>
                          <a:spcPct val="100000"/>
                        </a:lnSpc>
                        <a:spcBef>
                          <a:spcPts val="0"/>
                        </a:spcBef>
                        <a:spcAft>
                          <a:spcPts val="0"/>
                        </a:spcAft>
                        <a:buClr>
                          <a:srgbClr val="000000"/>
                        </a:buClr>
                        <a:buSzPts val="2400"/>
                        <a:buFont typeface="Arial"/>
                        <a:buNone/>
                      </a:pPr>
                      <a:r>
                        <a:rPr lang="en-US" sz="2400"/>
                        <a:t>Diagnostic</a:t>
                      </a: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a:t>Formative</a:t>
                      </a:r>
                      <a:endParaRPr sz="2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a:t>Summative</a:t>
                      </a:r>
                      <a:endParaRPr sz="2400" u="none" strike="noStrike" cap="none"/>
                    </a:p>
                  </a:txBody>
                  <a:tcPr marL="91450" marR="91450" marT="45725" marB="45725"/>
                </a:tc>
                <a:extLst>
                  <a:ext uri="{0D108BD9-81ED-4DB2-BD59-A6C34878D82A}">
                    <a16:rowId xmlns:a16="http://schemas.microsoft.com/office/drawing/2014/main" val="10000"/>
                  </a:ext>
                </a:extLst>
              </a:tr>
              <a:tr h="1917125">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516" name="Google Shape;516;p73"/>
          <p:cNvSpPr/>
          <p:nvPr/>
        </p:nvSpPr>
        <p:spPr>
          <a:xfrm>
            <a:off x="1540974" y="3911479"/>
            <a:ext cx="585600" cy="638700"/>
          </a:xfrm>
          <a:prstGeom prst="foldedCorner">
            <a:avLst>
              <a:gd name="adj" fmla="val 16667"/>
            </a:avLst>
          </a:prstGeom>
          <a:solidFill>
            <a:srgbClr val="00B0F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17" name="Google Shape;517;p73"/>
          <p:cNvSpPr/>
          <p:nvPr/>
        </p:nvSpPr>
        <p:spPr>
          <a:xfrm>
            <a:off x="4289602" y="4643178"/>
            <a:ext cx="684300" cy="638700"/>
          </a:xfrm>
          <a:prstGeom prst="foldedCorner">
            <a:avLst>
              <a:gd name="adj" fmla="val 16667"/>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18" name="Google Shape;518;p73"/>
          <p:cNvSpPr/>
          <p:nvPr/>
        </p:nvSpPr>
        <p:spPr>
          <a:xfrm>
            <a:off x="3832201" y="3762974"/>
            <a:ext cx="585600" cy="638700"/>
          </a:xfrm>
          <a:prstGeom prst="foldedCorner">
            <a:avLst>
              <a:gd name="adj" fmla="val 16667"/>
            </a:avLst>
          </a:prstGeom>
          <a:solidFill>
            <a:srgbClr val="AD46C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19" name="Google Shape;519;p73"/>
          <p:cNvSpPr/>
          <p:nvPr/>
        </p:nvSpPr>
        <p:spPr>
          <a:xfrm>
            <a:off x="6441222" y="4157624"/>
            <a:ext cx="684300" cy="638700"/>
          </a:xfrm>
          <a:prstGeom prst="foldedCorner">
            <a:avLst>
              <a:gd name="adj" fmla="val 16667"/>
            </a:avLst>
          </a:prstGeom>
          <a:solidFill>
            <a:srgbClr val="FF33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0" name="Google Shape;520;p73"/>
          <p:cNvSpPr/>
          <p:nvPr/>
        </p:nvSpPr>
        <p:spPr>
          <a:xfrm>
            <a:off x="2356875" y="4478850"/>
            <a:ext cx="585600" cy="638700"/>
          </a:xfrm>
          <a:prstGeom prst="foldedCorner">
            <a:avLst>
              <a:gd name="adj" fmla="val 16667"/>
            </a:avLst>
          </a:prstGeom>
          <a:solidFill>
            <a:srgbClr val="FF33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1" name="Google Shape;521;p73"/>
          <p:cNvSpPr/>
          <p:nvPr/>
        </p:nvSpPr>
        <p:spPr>
          <a:xfrm>
            <a:off x="6939450" y="5849926"/>
            <a:ext cx="1485486" cy="10426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22" name="Google Shape;522;p73"/>
          <p:cNvSpPr txBox="1"/>
          <p:nvPr/>
        </p:nvSpPr>
        <p:spPr>
          <a:xfrm>
            <a:off x="7229181" y="6217365"/>
            <a:ext cx="906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4"/>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Is there an appropriate balance between the types of assessments?</a:t>
            </a:r>
            <a:endParaRPr/>
          </a:p>
          <a:p>
            <a:pPr marL="457200" lvl="0" indent="0" algn="l" rtl="0">
              <a:lnSpc>
                <a:spcPct val="100000"/>
              </a:lnSpc>
              <a:spcBef>
                <a:spcPts val="600"/>
              </a:spcBef>
              <a:spcAft>
                <a:spcPts val="0"/>
              </a:spcAft>
              <a:buNone/>
            </a:pPr>
            <a:endParaRPr/>
          </a:p>
          <a:p>
            <a:pPr marL="457200" lvl="0" indent="-381000" algn="l" rtl="0">
              <a:lnSpc>
                <a:spcPct val="100000"/>
              </a:lnSpc>
              <a:spcBef>
                <a:spcPts val="600"/>
              </a:spcBef>
              <a:spcAft>
                <a:spcPts val="0"/>
              </a:spcAft>
              <a:buSzPts val="2400"/>
              <a:buChar char="▪"/>
            </a:pPr>
            <a:r>
              <a:rPr lang="en-US"/>
              <a:t>What changes, if any, could be made to the assessment system to improve DBDM?</a:t>
            </a:r>
            <a:endParaRPr/>
          </a:p>
        </p:txBody>
      </p:sp>
      <p:sp>
        <p:nvSpPr>
          <p:cNvPr id="528" name="Google Shape;528;p7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Reflection</a:t>
            </a:r>
            <a:endParaRPr/>
          </a:p>
        </p:txBody>
      </p:sp>
      <p:sp>
        <p:nvSpPr>
          <p:cNvPr id="529" name="Google Shape;529;p7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27</a:t>
            </a:fld>
            <a:endParaRPr>
              <a:solidFill>
                <a:srgbClr val="BFBFBF"/>
              </a:solidFill>
            </a:endParaRPr>
          </a:p>
        </p:txBody>
      </p:sp>
      <p:pic>
        <p:nvPicPr>
          <p:cNvPr id="530" name="Google Shape;530;p74"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531" name="Google Shape;531;p74"/>
          <p:cNvSpPr/>
          <p:nvPr/>
        </p:nvSpPr>
        <p:spPr>
          <a:xfrm>
            <a:off x="6939450" y="5849926"/>
            <a:ext cx="1485486" cy="10426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32" name="Google Shape;532;p74"/>
          <p:cNvSpPr txBox="1"/>
          <p:nvPr/>
        </p:nvSpPr>
        <p:spPr>
          <a:xfrm>
            <a:off x="7229181" y="6217365"/>
            <a:ext cx="906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Discuss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Understanding Different </a:t>
            </a:r>
            <a:endParaRPr/>
          </a:p>
          <a:p>
            <a:pPr marL="0" lvl="0" indent="0" algn="l" rtl="0">
              <a:lnSpc>
                <a:spcPct val="90000"/>
              </a:lnSpc>
              <a:spcBef>
                <a:spcPts val="0"/>
              </a:spcBef>
              <a:spcAft>
                <a:spcPts val="0"/>
              </a:spcAft>
              <a:buSzPts val="1400"/>
              <a:buNone/>
            </a:pPr>
            <a:r>
              <a:rPr lang="en-US"/>
              <a:t>Types of Assessments </a:t>
            </a:r>
            <a:endParaRPr/>
          </a:p>
        </p:txBody>
      </p:sp>
      <p:sp>
        <p:nvSpPr>
          <p:cNvPr id="539" name="Google Shape;539;p7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28</a:t>
            </a:fld>
            <a:endParaRPr>
              <a:solidFill>
                <a:srgbClr val="BFBFBF"/>
              </a:solidFill>
            </a:endParaRPr>
          </a:p>
        </p:txBody>
      </p:sp>
      <p:pic>
        <p:nvPicPr>
          <p:cNvPr id="540" name="Google Shape;540;p75"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541" name="Google Shape;541;p75"/>
          <p:cNvSpPr/>
          <p:nvPr/>
        </p:nvSpPr>
        <p:spPr>
          <a:xfrm>
            <a:off x="5469967" y="6125552"/>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r>
              <a:rPr lang="en-US"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pic>
        <p:nvPicPr>
          <p:cNvPr id="542" name="Google Shape;542;p75"/>
          <p:cNvPicPr preferRelativeResize="0"/>
          <p:nvPr/>
        </p:nvPicPr>
        <p:blipFill rotWithShape="1">
          <a:blip r:embed="rId4">
            <a:alphaModFix/>
          </a:blip>
          <a:srcRect l="2884"/>
          <a:stretch/>
        </p:blipFill>
        <p:spPr>
          <a:xfrm>
            <a:off x="2033042" y="1880262"/>
            <a:ext cx="5382720" cy="4016526"/>
          </a:xfrm>
          <a:prstGeom prst="rect">
            <a:avLst/>
          </a:prstGeom>
          <a:noFill/>
          <a:ln w="9525" cap="flat" cmpd="sng">
            <a:solidFill>
              <a:srgbClr val="000000"/>
            </a:solidFill>
            <a:prstDash val="solid"/>
            <a:round/>
            <a:headEnd type="none" w="sm" len="sm"/>
            <a:tailEnd type="none" w="sm" len="sm"/>
          </a:ln>
        </p:spPr>
      </p:pic>
      <p:sp>
        <p:nvSpPr>
          <p:cNvPr id="543" name="Google Shape;543;p75"/>
          <p:cNvSpPr/>
          <p:nvPr/>
        </p:nvSpPr>
        <p:spPr>
          <a:xfrm>
            <a:off x="6939450" y="5849926"/>
            <a:ext cx="1485486" cy="1042686"/>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544" name="Google Shape;544;p75"/>
          <p:cNvSpPr txBox="1"/>
          <p:nvPr/>
        </p:nvSpPr>
        <p:spPr>
          <a:xfrm>
            <a:off x="7229181" y="6217365"/>
            <a:ext cx="906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6"/>
          <p:cNvSpPr txBox="1">
            <a:spLocks noGrp="1"/>
          </p:cNvSpPr>
          <p:nvPr>
            <p:ph type="title"/>
          </p:nvPr>
        </p:nvSpPr>
        <p:spPr>
          <a:xfrm>
            <a:off x="687400" y="2447820"/>
            <a:ext cx="8229600" cy="20316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Problem-Solving Process</a:t>
            </a:r>
            <a:endParaRPr/>
          </a:p>
        </p:txBody>
      </p:sp>
      <p:sp>
        <p:nvSpPr>
          <p:cNvPr id="551" name="Google Shape;551;p76"/>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0"/>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How are you currently using data-based decision making?</a:t>
            </a:r>
            <a:endParaRPr/>
          </a:p>
          <a:p>
            <a:pPr marL="457200" lvl="0" indent="-381000" algn="l" rtl="0">
              <a:lnSpc>
                <a:spcPct val="100000"/>
              </a:lnSpc>
              <a:spcBef>
                <a:spcPts val="1000"/>
              </a:spcBef>
              <a:spcAft>
                <a:spcPts val="0"/>
              </a:spcAft>
              <a:buSzPts val="2400"/>
              <a:buChar char="▪"/>
            </a:pPr>
            <a:r>
              <a:rPr lang="en-US"/>
              <a:t>What types of data are you using?</a:t>
            </a:r>
            <a:endParaRPr/>
          </a:p>
          <a:p>
            <a:pPr marL="914400" lvl="1" indent="-355600" algn="l" rtl="0">
              <a:lnSpc>
                <a:spcPct val="100000"/>
              </a:lnSpc>
              <a:spcBef>
                <a:spcPts val="0"/>
              </a:spcBef>
              <a:spcAft>
                <a:spcPts val="0"/>
              </a:spcAft>
              <a:buSzPts val="2000"/>
              <a:buChar char="•"/>
            </a:pPr>
            <a:r>
              <a:rPr lang="en-US" sz="2000"/>
              <a:t>Academic</a:t>
            </a:r>
            <a:endParaRPr sz="2000"/>
          </a:p>
          <a:p>
            <a:pPr marL="914400" lvl="1" indent="-355600" algn="l" rtl="0">
              <a:lnSpc>
                <a:spcPct val="100000"/>
              </a:lnSpc>
              <a:spcBef>
                <a:spcPts val="1000"/>
              </a:spcBef>
              <a:spcAft>
                <a:spcPts val="0"/>
              </a:spcAft>
              <a:buSzPts val="2000"/>
              <a:buChar char="•"/>
            </a:pPr>
            <a:r>
              <a:rPr lang="en-US" sz="2000"/>
              <a:t>Behavior</a:t>
            </a:r>
            <a:endParaRPr/>
          </a:p>
          <a:p>
            <a:pPr marL="457200" lvl="0" indent="-381000" algn="l" rtl="0">
              <a:lnSpc>
                <a:spcPct val="100000"/>
              </a:lnSpc>
              <a:spcBef>
                <a:spcPts val="1000"/>
              </a:spcBef>
              <a:spcAft>
                <a:spcPts val="0"/>
              </a:spcAft>
              <a:buSzPts val="2400"/>
              <a:buChar char="▪"/>
            </a:pPr>
            <a:r>
              <a:rPr lang="en-US"/>
              <a:t>What decisions are you making with your data?</a:t>
            </a:r>
            <a:endParaRPr/>
          </a:p>
        </p:txBody>
      </p:sp>
      <p:sp>
        <p:nvSpPr>
          <p:cNvPr id="246" name="Google Shape;246;p50"/>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Think-Pair-Share</a:t>
            </a:r>
            <a:endParaRPr/>
          </a:p>
        </p:txBody>
      </p:sp>
      <p:sp>
        <p:nvSpPr>
          <p:cNvPr id="247" name="Google Shape;247;p5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3</a:t>
            </a:fld>
            <a:endParaRPr>
              <a:solidFill>
                <a:srgbClr val="BFBFBF"/>
              </a:solidFill>
            </a:endParaRPr>
          </a:p>
        </p:txBody>
      </p:sp>
      <p:pic>
        <p:nvPicPr>
          <p:cNvPr id="248" name="Google Shape;248;p50"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grpSp>
        <p:nvGrpSpPr>
          <p:cNvPr id="249" name="Google Shape;249;p50"/>
          <p:cNvGrpSpPr/>
          <p:nvPr/>
        </p:nvGrpSpPr>
        <p:grpSpPr>
          <a:xfrm>
            <a:off x="6855615" y="5936802"/>
            <a:ext cx="1680381" cy="918000"/>
            <a:chOff x="6939451" y="5887473"/>
            <a:chExt cx="1608174" cy="918000"/>
          </a:xfrm>
        </p:grpSpPr>
        <p:sp>
          <p:nvSpPr>
            <p:cNvPr id="250" name="Google Shape;250;p50"/>
            <p:cNvSpPr/>
            <p:nvPr/>
          </p:nvSpPr>
          <p:spPr>
            <a:xfrm>
              <a:off x="6939451" y="5887473"/>
              <a:ext cx="1608174" cy="918000"/>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51" name="Google Shape;251;p50"/>
            <p:cNvSpPr txBox="1"/>
            <p:nvPr/>
          </p:nvSpPr>
          <p:spPr>
            <a:xfrm>
              <a:off x="7344700" y="6196025"/>
              <a:ext cx="1050900" cy="32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Discuss</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252" name="Google Shape;252;p50"/>
          <p:cNvPicPr preferRelativeResize="0"/>
          <p:nvPr/>
        </p:nvPicPr>
        <p:blipFill rotWithShape="1">
          <a:blip r:embed="rId4">
            <a:alphaModFix/>
          </a:blip>
          <a:srcRect l="10052" r="9908" b="9338"/>
          <a:stretch/>
        </p:blipFill>
        <p:spPr>
          <a:xfrm>
            <a:off x="7143250" y="4495800"/>
            <a:ext cx="1768973" cy="133582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7"/>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30</a:t>
            </a:fld>
            <a:endParaRPr/>
          </a:p>
        </p:txBody>
      </p:sp>
      <p:pic>
        <p:nvPicPr>
          <p:cNvPr id="558" name="Google Shape;558;p77"/>
          <p:cNvPicPr preferRelativeResize="0"/>
          <p:nvPr/>
        </p:nvPicPr>
        <p:blipFill>
          <a:blip r:embed="rId3">
            <a:alphaModFix/>
          </a:blip>
          <a:stretch>
            <a:fillRect/>
          </a:stretch>
        </p:blipFill>
        <p:spPr>
          <a:xfrm>
            <a:off x="0" y="971550"/>
            <a:ext cx="9143999" cy="4972050"/>
          </a:xfrm>
          <a:prstGeom prst="rect">
            <a:avLst/>
          </a:prstGeom>
          <a:noFill/>
          <a:ln>
            <a:noFill/>
          </a:ln>
        </p:spPr>
      </p:pic>
      <p:pic>
        <p:nvPicPr>
          <p:cNvPr id="559" name="Google Shape;559;p77"/>
          <p:cNvPicPr preferRelativeResize="0"/>
          <p:nvPr/>
        </p:nvPicPr>
        <p:blipFill>
          <a:blip r:embed="rId4">
            <a:alphaModFix/>
          </a:blip>
          <a:stretch>
            <a:fillRect/>
          </a:stretch>
        </p:blipFill>
        <p:spPr>
          <a:xfrm rot="10800000">
            <a:off x="0" y="838200"/>
            <a:ext cx="9143999" cy="153900"/>
          </a:xfrm>
          <a:prstGeom prst="rect">
            <a:avLst/>
          </a:prstGeom>
          <a:noFill/>
          <a:ln>
            <a:noFill/>
          </a:ln>
        </p:spPr>
      </p:pic>
      <p:sp>
        <p:nvSpPr>
          <p:cNvPr id="560" name="Google Shape;560;p77"/>
          <p:cNvSpPr/>
          <p:nvPr/>
        </p:nvSpPr>
        <p:spPr>
          <a:xfrm>
            <a:off x="748850" y="1228300"/>
            <a:ext cx="7545300" cy="441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61" name="Google Shape;561;p77"/>
          <p:cNvPicPr preferRelativeResize="0"/>
          <p:nvPr/>
        </p:nvPicPr>
        <p:blipFill rotWithShape="1">
          <a:blip r:embed="rId5">
            <a:alphaModFix/>
          </a:blip>
          <a:srcRect t="15153"/>
          <a:stretch/>
        </p:blipFill>
        <p:spPr>
          <a:xfrm>
            <a:off x="952525" y="1437049"/>
            <a:ext cx="7121750" cy="4028301"/>
          </a:xfrm>
          <a:prstGeom prst="rect">
            <a:avLst/>
          </a:prstGeom>
          <a:noFill/>
          <a:ln>
            <a:noFill/>
          </a:ln>
        </p:spPr>
      </p:pic>
      <p:sp>
        <p:nvSpPr>
          <p:cNvPr id="562" name="Google Shape;562;p77"/>
          <p:cNvSpPr txBox="1"/>
          <p:nvPr/>
        </p:nvSpPr>
        <p:spPr>
          <a:xfrm>
            <a:off x="1641225" y="2359275"/>
            <a:ext cx="5964000" cy="211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a:solidFill>
                  <a:srgbClr val="FFFFFF"/>
                </a:solidFill>
                <a:latin typeface="Montserrat"/>
                <a:ea typeface="Montserrat"/>
                <a:cs typeface="Montserrat"/>
                <a:sym typeface="Montserrat"/>
              </a:rPr>
              <a:t>Assessment is today’s means of modifying tomorrow’s instruction.</a:t>
            </a:r>
            <a:endParaRPr sz="3500" b="1">
              <a:solidFill>
                <a:srgbClr val="FFFFFF"/>
              </a:solidFill>
              <a:latin typeface="Montserrat"/>
              <a:ea typeface="Montserrat"/>
              <a:cs typeface="Montserrat"/>
              <a:sym typeface="Montserrat"/>
            </a:endParaRPr>
          </a:p>
        </p:txBody>
      </p:sp>
      <p:sp>
        <p:nvSpPr>
          <p:cNvPr id="563" name="Google Shape;563;p77"/>
          <p:cNvSpPr txBox="1"/>
          <p:nvPr/>
        </p:nvSpPr>
        <p:spPr>
          <a:xfrm>
            <a:off x="4689225" y="4308225"/>
            <a:ext cx="3106500" cy="42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Montserrat"/>
                <a:ea typeface="Montserrat"/>
                <a:cs typeface="Montserrat"/>
                <a:sym typeface="Montserrat"/>
              </a:rPr>
              <a:t>Carol Ann Tomlinson</a:t>
            </a:r>
            <a:endParaRPr sz="1800" b="1">
              <a:solidFill>
                <a:srgbClr val="FFFFFF"/>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8"/>
          <p:cNvSpPr txBox="1">
            <a:spLocks noGrp="1"/>
          </p:cNvSpPr>
          <p:nvPr>
            <p:ph type="body" idx="1"/>
          </p:nvPr>
        </p:nvSpPr>
        <p:spPr>
          <a:xfrm>
            <a:off x="687526" y="2055813"/>
            <a:ext cx="4050729" cy="3852006"/>
          </a:xfrm>
          <a:prstGeom prst="rect">
            <a:avLst/>
          </a:prstGeom>
          <a:noFill/>
          <a:ln>
            <a:noFill/>
          </a:ln>
        </p:spPr>
        <p:txBody>
          <a:bodyPr spcFirstLastPara="1" wrap="square" lIns="0" tIns="0" rIns="0" bIns="0" anchor="t" anchorCtr="0">
            <a:noAutofit/>
          </a:bodyPr>
          <a:lstStyle/>
          <a:p>
            <a:pPr marL="457200" lvl="0" indent="-457200" algn="l" rtl="0">
              <a:lnSpc>
                <a:spcPct val="100000"/>
              </a:lnSpc>
              <a:spcBef>
                <a:spcPts val="0"/>
              </a:spcBef>
              <a:spcAft>
                <a:spcPts val="0"/>
              </a:spcAft>
              <a:buSzPts val="2400"/>
              <a:buAutoNum type="arabicPeriod"/>
            </a:pPr>
            <a:r>
              <a:rPr lang="en-US"/>
              <a:t>Define the problem and set the goal</a:t>
            </a:r>
            <a:endParaRPr/>
          </a:p>
          <a:p>
            <a:pPr marL="457200" lvl="0" indent="-457200" algn="l" rtl="0">
              <a:lnSpc>
                <a:spcPct val="100000"/>
              </a:lnSpc>
              <a:spcBef>
                <a:spcPts val="600"/>
              </a:spcBef>
              <a:spcAft>
                <a:spcPts val="0"/>
              </a:spcAft>
              <a:buSzPts val="2400"/>
              <a:buAutoNum type="arabicPeriod"/>
            </a:pPr>
            <a:r>
              <a:rPr lang="en-US"/>
              <a:t>Analyze the problem and hypothesize</a:t>
            </a:r>
            <a:endParaRPr/>
          </a:p>
          <a:p>
            <a:pPr marL="457200" lvl="0" indent="-457200" algn="l" rtl="0">
              <a:lnSpc>
                <a:spcPct val="100000"/>
              </a:lnSpc>
              <a:spcBef>
                <a:spcPts val="600"/>
              </a:spcBef>
              <a:spcAft>
                <a:spcPts val="0"/>
              </a:spcAft>
              <a:buSzPts val="2400"/>
              <a:buAutoNum type="arabicPeriod"/>
            </a:pPr>
            <a:r>
              <a:rPr lang="en-US"/>
              <a:t>Develop and implement the plan</a:t>
            </a:r>
            <a:endParaRPr/>
          </a:p>
          <a:p>
            <a:pPr marL="457200" lvl="0" indent="-457200" algn="l" rtl="0">
              <a:lnSpc>
                <a:spcPct val="100000"/>
              </a:lnSpc>
              <a:spcBef>
                <a:spcPts val="600"/>
              </a:spcBef>
              <a:spcAft>
                <a:spcPts val="0"/>
              </a:spcAft>
              <a:buSzPts val="2400"/>
              <a:buAutoNum type="arabicPeriod"/>
            </a:pPr>
            <a:r>
              <a:rPr lang="en-US"/>
              <a:t>Evaluate the plan</a:t>
            </a:r>
            <a:endParaRPr/>
          </a:p>
        </p:txBody>
      </p:sp>
      <p:sp>
        <p:nvSpPr>
          <p:cNvPr id="570" name="Google Shape;570;p7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Four-Step Problem-Solving Method </a:t>
            </a:r>
            <a:endParaRPr/>
          </a:p>
        </p:txBody>
      </p:sp>
      <p:sp>
        <p:nvSpPr>
          <p:cNvPr id="571" name="Google Shape;571;p7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31</a:t>
            </a:fld>
            <a:endParaRPr>
              <a:solidFill>
                <a:srgbClr val="BFBFBF"/>
              </a:solidFill>
            </a:endParaRPr>
          </a:p>
        </p:txBody>
      </p:sp>
      <p:sp>
        <p:nvSpPr>
          <p:cNvPr id="572" name="Google Shape;572;p78"/>
          <p:cNvSpPr txBox="1"/>
          <p:nvPr/>
        </p:nvSpPr>
        <p:spPr>
          <a:xfrm>
            <a:off x="7278158" y="5507709"/>
            <a:ext cx="1634067"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2"/>
                </a:solidFill>
                <a:latin typeface="Arial"/>
                <a:ea typeface="Arial"/>
                <a:cs typeface="Arial"/>
                <a:sym typeface="Arial"/>
              </a:rPr>
              <a:t>Elliott, 2016</a:t>
            </a:r>
            <a:endParaRPr sz="2000" b="0" i="0" u="none" strike="noStrike" cap="none">
              <a:solidFill>
                <a:schemeClr val="dk2"/>
              </a:solidFill>
              <a:latin typeface="Arial"/>
              <a:ea typeface="Arial"/>
              <a:cs typeface="Arial"/>
              <a:sym typeface="Arial"/>
            </a:endParaRPr>
          </a:p>
        </p:txBody>
      </p:sp>
      <p:pic>
        <p:nvPicPr>
          <p:cNvPr id="573" name="Google Shape;573;p78"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574" name="Google Shape;574;p78"/>
          <p:cNvPicPr preferRelativeResize="0"/>
          <p:nvPr/>
        </p:nvPicPr>
        <p:blipFill>
          <a:blip r:embed="rId4">
            <a:alphaModFix/>
          </a:blip>
          <a:stretch>
            <a:fillRect/>
          </a:stretch>
        </p:blipFill>
        <p:spPr>
          <a:xfrm>
            <a:off x="4635100" y="2114250"/>
            <a:ext cx="4385725" cy="30841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9"/>
          <p:cNvSpPr txBox="1">
            <a:spLocks noGrp="1"/>
          </p:cNvSpPr>
          <p:nvPr>
            <p:ph type="body" idx="1"/>
          </p:nvPr>
        </p:nvSpPr>
        <p:spPr>
          <a:xfrm>
            <a:off x="687525" y="1979625"/>
            <a:ext cx="3963000" cy="3928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Purpose:</a:t>
            </a:r>
            <a:endParaRPr b="1"/>
          </a:p>
          <a:p>
            <a:pPr marL="457200" lvl="0" indent="-381000" algn="l" rtl="0">
              <a:lnSpc>
                <a:spcPct val="100000"/>
              </a:lnSpc>
              <a:spcBef>
                <a:spcPts val="0"/>
              </a:spcBef>
              <a:spcAft>
                <a:spcPts val="0"/>
              </a:spcAft>
              <a:buSzPts val="2400"/>
              <a:buChar char="▪"/>
            </a:pPr>
            <a:r>
              <a:rPr lang="en-US"/>
              <a:t>Determine the gap or difference between the expectation and what is actually occurring in terms of student performance or behavior</a:t>
            </a:r>
            <a:endParaRPr/>
          </a:p>
        </p:txBody>
      </p:sp>
      <p:sp>
        <p:nvSpPr>
          <p:cNvPr id="581" name="Google Shape;581;p7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Step 1: Problem Identification</a:t>
            </a:r>
            <a:endParaRPr/>
          </a:p>
        </p:txBody>
      </p:sp>
      <p:sp>
        <p:nvSpPr>
          <p:cNvPr id="582" name="Google Shape;582;p7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32</a:t>
            </a:fld>
            <a:endParaRPr>
              <a:solidFill>
                <a:srgbClr val="BFBFBF"/>
              </a:solidFill>
            </a:endParaRPr>
          </a:p>
        </p:txBody>
      </p:sp>
      <p:pic>
        <p:nvPicPr>
          <p:cNvPr id="583" name="Google Shape;583;p79"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584" name="Google Shape;584;p79"/>
          <p:cNvSpPr txBox="1">
            <a:spLocks noGrp="1"/>
          </p:cNvSpPr>
          <p:nvPr>
            <p:ph type="body" idx="1"/>
          </p:nvPr>
        </p:nvSpPr>
        <p:spPr>
          <a:xfrm>
            <a:off x="4949300" y="1979625"/>
            <a:ext cx="3963000" cy="367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Guiding Questions:</a:t>
            </a:r>
            <a:endParaRPr b="1"/>
          </a:p>
          <a:p>
            <a:pPr marL="457200" lvl="0" indent="-381000" algn="l" rtl="0">
              <a:lnSpc>
                <a:spcPct val="100000"/>
              </a:lnSpc>
              <a:spcBef>
                <a:spcPts val="0"/>
              </a:spcBef>
              <a:spcAft>
                <a:spcPts val="0"/>
              </a:spcAft>
              <a:buSzPts val="2400"/>
              <a:buChar char="▪"/>
            </a:pPr>
            <a:r>
              <a:rPr lang="en-US"/>
              <a:t>What is the desired outcome?</a:t>
            </a:r>
            <a:endParaRPr/>
          </a:p>
          <a:p>
            <a:pPr marL="457200" lvl="0" indent="-381000" algn="l" rtl="0">
              <a:lnSpc>
                <a:spcPct val="100000"/>
              </a:lnSpc>
              <a:spcBef>
                <a:spcPts val="0"/>
              </a:spcBef>
              <a:spcAft>
                <a:spcPts val="0"/>
              </a:spcAft>
              <a:buSzPts val="2400"/>
              <a:buChar char="▪"/>
            </a:pPr>
            <a:r>
              <a:rPr lang="en-US"/>
              <a:t>What is the actual performance?</a:t>
            </a:r>
            <a:endParaRPr/>
          </a:p>
          <a:p>
            <a:pPr marL="457200" lvl="0" indent="-381000" algn="l" rtl="0">
              <a:lnSpc>
                <a:spcPct val="100000"/>
              </a:lnSpc>
              <a:spcBef>
                <a:spcPts val="0"/>
              </a:spcBef>
              <a:spcAft>
                <a:spcPts val="0"/>
              </a:spcAft>
              <a:buSzPts val="2400"/>
              <a:buChar char="▪"/>
            </a:pPr>
            <a:r>
              <a:rPr lang="en-US"/>
              <a:t>What is the difference between the two?</a:t>
            </a:r>
            <a:endParaRPr/>
          </a:p>
        </p:txBody>
      </p:sp>
      <p:pic>
        <p:nvPicPr>
          <p:cNvPr id="585" name="Google Shape;585;p79"/>
          <p:cNvPicPr preferRelativeResize="0"/>
          <p:nvPr/>
        </p:nvPicPr>
        <p:blipFill rotWithShape="1">
          <a:blip r:embed="rId4">
            <a:alphaModFix/>
          </a:blip>
          <a:srcRect/>
          <a:stretch/>
        </p:blipFill>
        <p:spPr>
          <a:xfrm>
            <a:off x="1040429" y="4719575"/>
            <a:ext cx="1193334" cy="1188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0"/>
          <p:cNvSpPr txBox="1">
            <a:spLocks noGrp="1"/>
          </p:cNvSpPr>
          <p:nvPr>
            <p:ph type="title"/>
          </p:nvPr>
        </p:nvSpPr>
        <p:spPr>
          <a:xfrm>
            <a:off x="457800" y="323500"/>
            <a:ext cx="8686200" cy="14664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Define the Problem: </a:t>
            </a:r>
            <a:endParaRPr/>
          </a:p>
          <a:p>
            <a:pPr marL="0" lvl="0" indent="0" algn="l" rtl="0">
              <a:lnSpc>
                <a:spcPct val="90000"/>
              </a:lnSpc>
              <a:spcBef>
                <a:spcPts val="0"/>
              </a:spcBef>
              <a:spcAft>
                <a:spcPts val="0"/>
              </a:spcAft>
              <a:buSzPts val="1400"/>
              <a:buNone/>
            </a:pPr>
            <a:r>
              <a:rPr lang="en-US"/>
              <a:t>What do you see? </a:t>
            </a:r>
            <a:endParaRPr/>
          </a:p>
        </p:txBody>
      </p:sp>
      <p:sp>
        <p:nvSpPr>
          <p:cNvPr id="592" name="Google Shape;592;p8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33</a:t>
            </a:fld>
            <a:endParaRPr>
              <a:solidFill>
                <a:srgbClr val="BFBFBF"/>
              </a:solidFill>
            </a:endParaRPr>
          </a:p>
        </p:txBody>
      </p:sp>
      <p:pic>
        <p:nvPicPr>
          <p:cNvPr id="593" name="Google Shape;593;p80"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594" name="Google Shape;594;p80"/>
          <p:cNvPicPr preferRelativeResize="0"/>
          <p:nvPr/>
        </p:nvPicPr>
        <p:blipFill>
          <a:blip r:embed="rId4">
            <a:alphaModFix/>
          </a:blip>
          <a:stretch>
            <a:fillRect/>
          </a:stretch>
        </p:blipFill>
        <p:spPr>
          <a:xfrm>
            <a:off x="346838" y="2005450"/>
            <a:ext cx="8450330" cy="391369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1"/>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Sufficient Description of the Problem</a:t>
            </a:r>
            <a:endParaRPr/>
          </a:p>
        </p:txBody>
      </p:sp>
      <p:sp>
        <p:nvSpPr>
          <p:cNvPr id="601" name="Google Shape;601;p8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34</a:t>
            </a:fld>
            <a:endParaRPr>
              <a:solidFill>
                <a:srgbClr val="BFBFBF"/>
              </a:solidFill>
            </a:endParaRPr>
          </a:p>
        </p:txBody>
      </p:sp>
      <p:pic>
        <p:nvPicPr>
          <p:cNvPr id="602" name="Google Shape;602;p81"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603" name="Google Shape;603;p81"/>
          <p:cNvSpPr txBox="1"/>
          <p:nvPr/>
        </p:nvSpPr>
        <p:spPr>
          <a:xfrm>
            <a:off x="687400" y="2009675"/>
            <a:ext cx="8456700" cy="3617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A5A5A5"/>
              </a:buClr>
              <a:buSzPts val="2400"/>
              <a:buFont typeface="Noto Sans Symbols"/>
              <a:buChar char="▪"/>
            </a:pPr>
            <a:r>
              <a:rPr lang="en-US" sz="2400">
                <a:solidFill>
                  <a:srgbClr val="17365D"/>
                </a:solidFill>
              </a:rPr>
              <a:t>Measure</a:t>
            </a:r>
            <a:endParaRPr sz="2400">
              <a:solidFill>
                <a:srgbClr val="17365D"/>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17365D"/>
                </a:solidFill>
              </a:rPr>
              <a:t>Target population </a:t>
            </a:r>
            <a:endParaRPr sz="2400">
              <a:solidFill>
                <a:srgbClr val="17365D"/>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17365D"/>
                </a:solidFill>
              </a:rPr>
              <a:t>Time frame</a:t>
            </a:r>
            <a:endParaRPr sz="2400">
              <a:solidFill>
                <a:srgbClr val="17365D"/>
              </a:solidFill>
            </a:endParaRPr>
          </a:p>
          <a:p>
            <a:pPr marL="457200" lvl="0" indent="-381000" algn="l" rtl="0">
              <a:spcBef>
                <a:spcPts val="1000"/>
              </a:spcBef>
              <a:spcAft>
                <a:spcPts val="0"/>
              </a:spcAft>
              <a:buClr>
                <a:srgbClr val="A5A5A5"/>
              </a:buClr>
              <a:buSzPts val="2400"/>
              <a:buFont typeface="Noto Sans Symbols"/>
              <a:buChar char="▪"/>
            </a:pPr>
            <a:r>
              <a:rPr lang="en-US" sz="2400">
                <a:solidFill>
                  <a:srgbClr val="17365D"/>
                </a:solidFill>
              </a:rPr>
              <a:t>Expectation  </a:t>
            </a:r>
            <a:endParaRPr sz="2400">
              <a:solidFill>
                <a:srgbClr val="17365D"/>
              </a:solidFill>
            </a:endParaRPr>
          </a:p>
          <a:p>
            <a:pPr marL="233362" lvl="0" indent="-80962" algn="l" rtl="0">
              <a:spcBef>
                <a:spcPts val="1000"/>
              </a:spcBef>
              <a:spcAft>
                <a:spcPts val="0"/>
              </a:spcAft>
              <a:buNone/>
            </a:pPr>
            <a:endParaRPr sz="2400">
              <a:solidFill>
                <a:srgbClr val="17365D"/>
              </a:solidFill>
            </a:endParaRPr>
          </a:p>
          <a:p>
            <a:pPr marL="0" lvl="0" indent="0" algn="l" rtl="0">
              <a:spcBef>
                <a:spcPts val="600"/>
              </a:spcBef>
              <a:spcAft>
                <a:spcPts val="0"/>
              </a:spcAft>
              <a:buNone/>
            </a:pPr>
            <a:r>
              <a:rPr lang="en-US" sz="2400">
                <a:solidFill>
                  <a:srgbClr val="17365D"/>
                </a:solidFill>
              </a:rPr>
              <a:t>During the fall semester, School A recorded 792 office discipline referrals (ODRs). The expectation is no more than 200 for the school year. </a:t>
            </a:r>
            <a:endParaRPr sz="2400">
              <a:solidFill>
                <a:srgbClr val="17365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2"/>
          <p:cNvSpPr/>
          <p:nvPr/>
        </p:nvSpPr>
        <p:spPr>
          <a:xfrm>
            <a:off x="762000" y="1992868"/>
            <a:ext cx="6781800" cy="3657600"/>
          </a:xfrm>
          <a:prstGeom prst="rect">
            <a:avLst/>
          </a:prstGeom>
          <a:solidFill>
            <a:srgbClr val="EEF3C3"/>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grpSp>
        <p:nvGrpSpPr>
          <p:cNvPr id="610" name="Google Shape;610;p82"/>
          <p:cNvGrpSpPr/>
          <p:nvPr/>
        </p:nvGrpSpPr>
        <p:grpSpPr>
          <a:xfrm>
            <a:off x="381000" y="5040868"/>
            <a:ext cx="7162800" cy="307777"/>
            <a:chOff x="381000" y="5040868"/>
            <a:chExt cx="7162800" cy="307777"/>
          </a:xfrm>
        </p:grpSpPr>
        <p:cxnSp>
          <p:nvCxnSpPr>
            <p:cNvPr id="611" name="Google Shape;611;p82"/>
            <p:cNvCxnSpPr/>
            <p:nvPr/>
          </p:nvCxnSpPr>
          <p:spPr>
            <a:xfrm>
              <a:off x="762000" y="5210145"/>
              <a:ext cx="6781800" cy="0"/>
            </a:xfrm>
            <a:prstGeom prst="straightConnector1">
              <a:avLst/>
            </a:prstGeom>
            <a:noFill/>
            <a:ln w="9525" cap="flat" cmpd="sng">
              <a:solidFill>
                <a:schemeClr val="dk1"/>
              </a:solidFill>
              <a:prstDash val="solid"/>
              <a:round/>
              <a:headEnd type="none" w="sm" len="sm"/>
              <a:tailEnd type="none" w="sm" len="sm"/>
            </a:ln>
          </p:spPr>
        </p:cxnSp>
        <p:sp>
          <p:nvSpPr>
            <p:cNvPr id="612" name="Google Shape;612;p82"/>
            <p:cNvSpPr txBox="1"/>
            <p:nvPr/>
          </p:nvSpPr>
          <p:spPr>
            <a:xfrm>
              <a:off x="381000" y="5040868"/>
              <a:ext cx="4572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25</a:t>
              </a:r>
              <a:endParaRPr sz="1400" b="0" i="0" u="none" strike="noStrike" cap="none">
                <a:solidFill>
                  <a:schemeClr val="dk1"/>
                </a:solidFill>
                <a:latin typeface="Arial"/>
                <a:ea typeface="Arial"/>
                <a:cs typeface="Arial"/>
                <a:sym typeface="Arial"/>
              </a:endParaRPr>
            </a:p>
          </p:txBody>
        </p:sp>
      </p:grpSp>
      <p:grpSp>
        <p:nvGrpSpPr>
          <p:cNvPr id="613" name="Google Shape;613;p82"/>
          <p:cNvGrpSpPr/>
          <p:nvPr/>
        </p:nvGrpSpPr>
        <p:grpSpPr>
          <a:xfrm>
            <a:off x="381000" y="4111326"/>
            <a:ext cx="7162800" cy="307777"/>
            <a:chOff x="381000" y="4126468"/>
            <a:chExt cx="7162800" cy="307777"/>
          </a:xfrm>
        </p:grpSpPr>
        <p:cxnSp>
          <p:nvCxnSpPr>
            <p:cNvPr id="614" name="Google Shape;614;p82"/>
            <p:cNvCxnSpPr/>
            <p:nvPr/>
          </p:nvCxnSpPr>
          <p:spPr>
            <a:xfrm>
              <a:off x="762000" y="4295745"/>
              <a:ext cx="6781800" cy="0"/>
            </a:xfrm>
            <a:prstGeom prst="straightConnector1">
              <a:avLst/>
            </a:prstGeom>
            <a:noFill/>
            <a:ln w="9525" cap="flat" cmpd="sng">
              <a:solidFill>
                <a:schemeClr val="dk1"/>
              </a:solidFill>
              <a:prstDash val="solid"/>
              <a:round/>
              <a:headEnd type="none" w="sm" len="sm"/>
              <a:tailEnd type="none" w="sm" len="sm"/>
            </a:ln>
          </p:spPr>
        </p:cxnSp>
        <p:sp>
          <p:nvSpPr>
            <p:cNvPr id="615" name="Google Shape;615;p82"/>
            <p:cNvSpPr txBox="1"/>
            <p:nvPr/>
          </p:nvSpPr>
          <p:spPr>
            <a:xfrm>
              <a:off x="381000" y="4126468"/>
              <a:ext cx="4572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75</a:t>
              </a:r>
              <a:endParaRPr sz="1400" b="0" i="0" u="none" strike="noStrike" cap="none">
                <a:solidFill>
                  <a:schemeClr val="dk1"/>
                </a:solidFill>
                <a:latin typeface="Arial"/>
                <a:ea typeface="Arial"/>
                <a:cs typeface="Arial"/>
                <a:sym typeface="Arial"/>
              </a:endParaRPr>
            </a:p>
          </p:txBody>
        </p:sp>
      </p:grpSp>
      <p:grpSp>
        <p:nvGrpSpPr>
          <p:cNvPr id="616" name="Google Shape;616;p82"/>
          <p:cNvGrpSpPr/>
          <p:nvPr/>
        </p:nvGrpSpPr>
        <p:grpSpPr>
          <a:xfrm>
            <a:off x="381000" y="4576096"/>
            <a:ext cx="7162800" cy="307777"/>
            <a:chOff x="381000" y="4583668"/>
            <a:chExt cx="7162800" cy="307777"/>
          </a:xfrm>
        </p:grpSpPr>
        <p:cxnSp>
          <p:nvCxnSpPr>
            <p:cNvPr id="617" name="Google Shape;617;p82"/>
            <p:cNvCxnSpPr/>
            <p:nvPr/>
          </p:nvCxnSpPr>
          <p:spPr>
            <a:xfrm>
              <a:off x="762000" y="4752945"/>
              <a:ext cx="6781800" cy="0"/>
            </a:xfrm>
            <a:prstGeom prst="straightConnector1">
              <a:avLst/>
            </a:prstGeom>
            <a:noFill/>
            <a:ln w="9525" cap="flat" cmpd="sng">
              <a:solidFill>
                <a:schemeClr val="dk1"/>
              </a:solidFill>
              <a:prstDash val="solid"/>
              <a:round/>
              <a:headEnd type="none" w="sm" len="sm"/>
              <a:tailEnd type="none" w="sm" len="sm"/>
            </a:ln>
          </p:spPr>
        </p:cxnSp>
        <p:sp>
          <p:nvSpPr>
            <p:cNvPr id="618" name="Google Shape;618;p82"/>
            <p:cNvSpPr txBox="1"/>
            <p:nvPr/>
          </p:nvSpPr>
          <p:spPr>
            <a:xfrm>
              <a:off x="381000" y="4583668"/>
              <a:ext cx="4572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50</a:t>
              </a:r>
              <a:endParaRPr sz="1400" b="0" i="0" u="none" strike="noStrike" cap="none">
                <a:solidFill>
                  <a:schemeClr val="dk1"/>
                </a:solidFill>
                <a:latin typeface="Arial"/>
                <a:ea typeface="Arial"/>
                <a:cs typeface="Arial"/>
                <a:sym typeface="Arial"/>
              </a:endParaRPr>
            </a:p>
          </p:txBody>
        </p:sp>
      </p:grpSp>
      <p:sp>
        <p:nvSpPr>
          <p:cNvPr id="619" name="Google Shape;619;p82"/>
          <p:cNvSpPr/>
          <p:nvPr/>
        </p:nvSpPr>
        <p:spPr>
          <a:xfrm>
            <a:off x="1600200" y="4583668"/>
            <a:ext cx="609600" cy="381000"/>
          </a:xfrm>
          <a:prstGeom prst="rect">
            <a:avLst/>
          </a:prstGeom>
          <a:solidFill>
            <a:srgbClr val="77D07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20" name="Google Shape;620;p82"/>
          <p:cNvCxnSpPr/>
          <p:nvPr/>
        </p:nvCxnSpPr>
        <p:spPr>
          <a:xfrm>
            <a:off x="1600200" y="4736068"/>
            <a:ext cx="609600" cy="0"/>
          </a:xfrm>
          <a:prstGeom prst="straightConnector1">
            <a:avLst/>
          </a:prstGeom>
          <a:noFill/>
          <a:ln w="57150" cap="flat" cmpd="sng">
            <a:solidFill>
              <a:schemeClr val="dk1"/>
            </a:solidFill>
            <a:prstDash val="solid"/>
            <a:round/>
            <a:headEnd type="none" w="sm" len="sm"/>
            <a:tailEnd type="none" w="sm" len="sm"/>
          </a:ln>
        </p:spPr>
      </p:cxnSp>
      <p:cxnSp>
        <p:nvCxnSpPr>
          <p:cNvPr id="621" name="Google Shape;621;p82"/>
          <p:cNvCxnSpPr/>
          <p:nvPr/>
        </p:nvCxnSpPr>
        <p:spPr>
          <a:xfrm rot="5400000">
            <a:off x="1714500" y="4393168"/>
            <a:ext cx="381000" cy="0"/>
          </a:xfrm>
          <a:prstGeom prst="straightConnector1">
            <a:avLst/>
          </a:prstGeom>
          <a:noFill/>
          <a:ln w="38100" cap="flat" cmpd="sng">
            <a:solidFill>
              <a:srgbClr val="0070C0"/>
            </a:solidFill>
            <a:prstDash val="solid"/>
            <a:round/>
            <a:headEnd type="none" w="sm" len="sm"/>
            <a:tailEnd type="none" w="sm" len="sm"/>
          </a:ln>
        </p:spPr>
      </p:cxnSp>
      <p:sp>
        <p:nvSpPr>
          <p:cNvPr id="622" name="Google Shape;622;p82"/>
          <p:cNvSpPr txBox="1"/>
          <p:nvPr/>
        </p:nvSpPr>
        <p:spPr>
          <a:xfrm>
            <a:off x="762000" y="5638800"/>
            <a:ext cx="21336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Fall</a:t>
            </a:r>
            <a:endParaRPr sz="1600" b="0" i="0" u="none" strike="noStrike" cap="none">
              <a:solidFill>
                <a:schemeClr val="dk1"/>
              </a:solidFill>
              <a:latin typeface="Arial"/>
              <a:ea typeface="Arial"/>
              <a:cs typeface="Arial"/>
              <a:sym typeface="Arial"/>
            </a:endParaRPr>
          </a:p>
        </p:txBody>
      </p:sp>
      <p:sp>
        <p:nvSpPr>
          <p:cNvPr id="623" name="Google Shape;623;p82"/>
          <p:cNvSpPr txBox="1"/>
          <p:nvPr/>
        </p:nvSpPr>
        <p:spPr>
          <a:xfrm>
            <a:off x="5295900" y="5638800"/>
            <a:ext cx="226695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Spring</a:t>
            </a:r>
            <a:endParaRPr sz="1600" b="0" i="0" u="none" strike="noStrike" cap="none">
              <a:solidFill>
                <a:schemeClr val="dk1"/>
              </a:solidFill>
              <a:latin typeface="Arial"/>
              <a:ea typeface="Arial"/>
              <a:cs typeface="Arial"/>
              <a:sym typeface="Arial"/>
            </a:endParaRPr>
          </a:p>
        </p:txBody>
      </p:sp>
      <p:sp>
        <p:nvSpPr>
          <p:cNvPr id="624" name="Google Shape;624;p82"/>
          <p:cNvSpPr txBox="1"/>
          <p:nvPr/>
        </p:nvSpPr>
        <p:spPr>
          <a:xfrm>
            <a:off x="3009900" y="5638800"/>
            <a:ext cx="226695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Winter</a:t>
            </a:r>
            <a:endParaRPr sz="1600" b="0" i="0" u="none" strike="noStrike" cap="none">
              <a:solidFill>
                <a:schemeClr val="dk1"/>
              </a:solidFill>
              <a:latin typeface="Arial"/>
              <a:ea typeface="Arial"/>
              <a:cs typeface="Arial"/>
              <a:sym typeface="Arial"/>
            </a:endParaRPr>
          </a:p>
        </p:txBody>
      </p:sp>
      <p:grpSp>
        <p:nvGrpSpPr>
          <p:cNvPr id="625" name="Google Shape;625;p82"/>
          <p:cNvGrpSpPr/>
          <p:nvPr/>
        </p:nvGrpSpPr>
        <p:grpSpPr>
          <a:xfrm>
            <a:off x="304800" y="3646556"/>
            <a:ext cx="7239000" cy="307777"/>
            <a:chOff x="304800" y="3669268"/>
            <a:chExt cx="7239000" cy="307777"/>
          </a:xfrm>
        </p:grpSpPr>
        <p:sp>
          <p:nvSpPr>
            <p:cNvPr id="626" name="Google Shape;626;p82"/>
            <p:cNvSpPr txBox="1"/>
            <p:nvPr/>
          </p:nvSpPr>
          <p:spPr>
            <a:xfrm>
              <a:off x="304800" y="3669268"/>
              <a:ext cx="609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100</a:t>
              </a:r>
              <a:endParaRPr sz="1400" b="0" i="0" u="none" strike="noStrike" cap="none">
                <a:solidFill>
                  <a:schemeClr val="dk1"/>
                </a:solidFill>
                <a:latin typeface="Arial"/>
                <a:ea typeface="Arial"/>
                <a:cs typeface="Arial"/>
                <a:sym typeface="Arial"/>
              </a:endParaRPr>
            </a:p>
          </p:txBody>
        </p:sp>
        <p:cxnSp>
          <p:nvCxnSpPr>
            <p:cNvPr id="627" name="Google Shape;627;p82"/>
            <p:cNvCxnSpPr/>
            <p:nvPr/>
          </p:nvCxnSpPr>
          <p:spPr>
            <a:xfrm>
              <a:off x="762000" y="3838545"/>
              <a:ext cx="6781800" cy="0"/>
            </a:xfrm>
            <a:prstGeom prst="straightConnector1">
              <a:avLst/>
            </a:prstGeom>
            <a:noFill/>
            <a:ln w="9525" cap="flat" cmpd="sng">
              <a:solidFill>
                <a:schemeClr val="dk1"/>
              </a:solidFill>
              <a:prstDash val="solid"/>
              <a:round/>
              <a:headEnd type="none" w="sm" len="sm"/>
              <a:tailEnd type="none" w="sm" len="sm"/>
            </a:ln>
          </p:spPr>
        </p:cxnSp>
      </p:grpSp>
      <p:grpSp>
        <p:nvGrpSpPr>
          <p:cNvPr id="628" name="Google Shape;628;p82"/>
          <p:cNvGrpSpPr/>
          <p:nvPr/>
        </p:nvGrpSpPr>
        <p:grpSpPr>
          <a:xfrm>
            <a:off x="304800" y="3181786"/>
            <a:ext cx="7239000" cy="307777"/>
            <a:chOff x="304800" y="3212068"/>
            <a:chExt cx="7239000" cy="307777"/>
          </a:xfrm>
        </p:grpSpPr>
        <p:sp>
          <p:nvSpPr>
            <p:cNvPr id="629" name="Google Shape;629;p82"/>
            <p:cNvSpPr txBox="1"/>
            <p:nvPr/>
          </p:nvSpPr>
          <p:spPr>
            <a:xfrm>
              <a:off x="304800" y="3212068"/>
              <a:ext cx="609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150</a:t>
              </a:r>
              <a:endParaRPr sz="1400" b="0" i="0" u="none" strike="noStrike" cap="none">
                <a:solidFill>
                  <a:schemeClr val="dk1"/>
                </a:solidFill>
                <a:latin typeface="Arial"/>
                <a:ea typeface="Arial"/>
                <a:cs typeface="Arial"/>
                <a:sym typeface="Arial"/>
              </a:endParaRPr>
            </a:p>
          </p:txBody>
        </p:sp>
        <p:cxnSp>
          <p:nvCxnSpPr>
            <p:cNvPr id="630" name="Google Shape;630;p82"/>
            <p:cNvCxnSpPr/>
            <p:nvPr/>
          </p:nvCxnSpPr>
          <p:spPr>
            <a:xfrm>
              <a:off x="762000" y="3381345"/>
              <a:ext cx="6781800" cy="0"/>
            </a:xfrm>
            <a:prstGeom prst="straightConnector1">
              <a:avLst/>
            </a:prstGeom>
            <a:noFill/>
            <a:ln w="9525" cap="flat" cmpd="sng">
              <a:solidFill>
                <a:schemeClr val="dk1"/>
              </a:solidFill>
              <a:prstDash val="solid"/>
              <a:round/>
              <a:headEnd type="none" w="sm" len="sm"/>
              <a:tailEnd type="none" w="sm" len="sm"/>
            </a:ln>
          </p:spPr>
        </p:cxnSp>
      </p:grpSp>
      <p:grpSp>
        <p:nvGrpSpPr>
          <p:cNvPr id="631" name="Google Shape;631;p82"/>
          <p:cNvGrpSpPr/>
          <p:nvPr/>
        </p:nvGrpSpPr>
        <p:grpSpPr>
          <a:xfrm>
            <a:off x="304800" y="2717016"/>
            <a:ext cx="7239000" cy="307777"/>
            <a:chOff x="304800" y="2754868"/>
            <a:chExt cx="7239000" cy="307777"/>
          </a:xfrm>
        </p:grpSpPr>
        <p:sp>
          <p:nvSpPr>
            <p:cNvPr id="632" name="Google Shape;632;p82"/>
            <p:cNvSpPr txBox="1"/>
            <p:nvPr/>
          </p:nvSpPr>
          <p:spPr>
            <a:xfrm>
              <a:off x="304800" y="2754868"/>
              <a:ext cx="609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175</a:t>
              </a:r>
              <a:endParaRPr sz="1400" b="0" i="0" u="none" strike="noStrike" cap="none">
                <a:solidFill>
                  <a:schemeClr val="dk1"/>
                </a:solidFill>
                <a:latin typeface="Arial"/>
                <a:ea typeface="Arial"/>
                <a:cs typeface="Arial"/>
                <a:sym typeface="Arial"/>
              </a:endParaRPr>
            </a:p>
          </p:txBody>
        </p:sp>
        <p:cxnSp>
          <p:nvCxnSpPr>
            <p:cNvPr id="633" name="Google Shape;633;p82"/>
            <p:cNvCxnSpPr/>
            <p:nvPr/>
          </p:nvCxnSpPr>
          <p:spPr>
            <a:xfrm>
              <a:off x="762000" y="2924145"/>
              <a:ext cx="6781800" cy="0"/>
            </a:xfrm>
            <a:prstGeom prst="straightConnector1">
              <a:avLst/>
            </a:prstGeom>
            <a:noFill/>
            <a:ln w="9525" cap="flat" cmpd="sng">
              <a:solidFill>
                <a:schemeClr val="dk1"/>
              </a:solidFill>
              <a:prstDash val="solid"/>
              <a:round/>
              <a:headEnd type="none" w="sm" len="sm"/>
              <a:tailEnd type="none" w="sm" len="sm"/>
            </a:ln>
          </p:spPr>
        </p:cxnSp>
      </p:grpSp>
      <p:grpSp>
        <p:nvGrpSpPr>
          <p:cNvPr id="634" name="Google Shape;634;p82"/>
          <p:cNvGrpSpPr/>
          <p:nvPr/>
        </p:nvGrpSpPr>
        <p:grpSpPr>
          <a:xfrm>
            <a:off x="304800" y="2252246"/>
            <a:ext cx="7239000" cy="307777"/>
            <a:chOff x="304800" y="2252246"/>
            <a:chExt cx="7239000" cy="307777"/>
          </a:xfrm>
        </p:grpSpPr>
        <p:sp>
          <p:nvSpPr>
            <p:cNvPr id="635" name="Google Shape;635;p82"/>
            <p:cNvSpPr txBox="1"/>
            <p:nvPr/>
          </p:nvSpPr>
          <p:spPr>
            <a:xfrm>
              <a:off x="304800" y="2252246"/>
              <a:ext cx="609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200</a:t>
              </a:r>
              <a:endParaRPr sz="1400" b="0" i="0" u="none" strike="noStrike" cap="none">
                <a:solidFill>
                  <a:schemeClr val="dk1"/>
                </a:solidFill>
                <a:latin typeface="Arial"/>
                <a:ea typeface="Arial"/>
                <a:cs typeface="Arial"/>
                <a:sym typeface="Arial"/>
              </a:endParaRPr>
            </a:p>
          </p:txBody>
        </p:sp>
        <p:cxnSp>
          <p:nvCxnSpPr>
            <p:cNvPr id="636" name="Google Shape;636;p82"/>
            <p:cNvCxnSpPr/>
            <p:nvPr/>
          </p:nvCxnSpPr>
          <p:spPr>
            <a:xfrm>
              <a:off x="762000" y="2421523"/>
              <a:ext cx="6781800" cy="0"/>
            </a:xfrm>
            <a:prstGeom prst="straightConnector1">
              <a:avLst/>
            </a:prstGeom>
            <a:noFill/>
            <a:ln w="9525" cap="flat" cmpd="sng">
              <a:solidFill>
                <a:schemeClr val="dk1"/>
              </a:solidFill>
              <a:prstDash val="solid"/>
              <a:round/>
              <a:headEnd type="none" w="sm" len="sm"/>
              <a:tailEnd type="none" w="sm" len="sm"/>
            </a:ln>
          </p:spPr>
        </p:cxnSp>
      </p:grpSp>
      <p:cxnSp>
        <p:nvCxnSpPr>
          <p:cNvPr id="637" name="Google Shape;637;p82"/>
          <p:cNvCxnSpPr/>
          <p:nvPr/>
        </p:nvCxnSpPr>
        <p:spPr>
          <a:xfrm rot="5400000">
            <a:off x="1066800" y="3821668"/>
            <a:ext cx="3657600" cy="0"/>
          </a:xfrm>
          <a:prstGeom prst="straightConnector1">
            <a:avLst/>
          </a:prstGeom>
          <a:noFill/>
          <a:ln w="38100" cap="flat" cmpd="sng">
            <a:solidFill>
              <a:schemeClr val="dk1"/>
            </a:solidFill>
            <a:prstDash val="solid"/>
            <a:round/>
            <a:headEnd type="none" w="sm" len="sm"/>
            <a:tailEnd type="none" w="sm" len="sm"/>
          </a:ln>
        </p:spPr>
      </p:cxnSp>
      <p:cxnSp>
        <p:nvCxnSpPr>
          <p:cNvPr id="638" name="Google Shape;638;p82"/>
          <p:cNvCxnSpPr/>
          <p:nvPr/>
        </p:nvCxnSpPr>
        <p:spPr>
          <a:xfrm rot="5400000">
            <a:off x="3505200" y="3821668"/>
            <a:ext cx="3657600" cy="0"/>
          </a:xfrm>
          <a:prstGeom prst="straightConnector1">
            <a:avLst/>
          </a:prstGeom>
          <a:noFill/>
          <a:ln w="38100" cap="flat" cmpd="sng">
            <a:solidFill>
              <a:schemeClr val="dk1"/>
            </a:solidFill>
            <a:prstDash val="solid"/>
            <a:round/>
            <a:headEnd type="none" w="sm" len="sm"/>
            <a:tailEnd type="none" w="sm" len="sm"/>
          </a:ln>
        </p:spPr>
      </p:cxnSp>
      <p:cxnSp>
        <p:nvCxnSpPr>
          <p:cNvPr id="639" name="Google Shape;639;p82"/>
          <p:cNvCxnSpPr/>
          <p:nvPr/>
        </p:nvCxnSpPr>
        <p:spPr>
          <a:xfrm>
            <a:off x="1295400" y="4865061"/>
            <a:ext cx="1219200" cy="0"/>
          </a:xfrm>
          <a:prstGeom prst="straightConnector1">
            <a:avLst/>
          </a:prstGeom>
          <a:noFill/>
          <a:ln w="57150" cap="flat" cmpd="sng">
            <a:solidFill>
              <a:schemeClr val="dk1"/>
            </a:solidFill>
            <a:prstDash val="solid"/>
            <a:round/>
            <a:headEnd type="none" w="sm" len="sm"/>
            <a:tailEnd type="none" w="sm" len="sm"/>
          </a:ln>
        </p:spPr>
      </p:cxnSp>
      <p:sp>
        <p:nvSpPr>
          <p:cNvPr id="640" name="Google Shape;640;p82"/>
          <p:cNvSpPr/>
          <p:nvPr/>
        </p:nvSpPr>
        <p:spPr>
          <a:xfrm>
            <a:off x="3810000" y="3516868"/>
            <a:ext cx="609600" cy="838200"/>
          </a:xfrm>
          <a:prstGeom prst="rect">
            <a:avLst/>
          </a:prstGeom>
          <a:solidFill>
            <a:srgbClr val="77D07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41" name="Google Shape;641;p82"/>
          <p:cNvCxnSpPr/>
          <p:nvPr/>
        </p:nvCxnSpPr>
        <p:spPr>
          <a:xfrm>
            <a:off x="3810000" y="3897868"/>
            <a:ext cx="609600" cy="0"/>
          </a:xfrm>
          <a:prstGeom prst="straightConnector1">
            <a:avLst/>
          </a:prstGeom>
          <a:noFill/>
          <a:ln w="28575" cap="flat" cmpd="sng">
            <a:solidFill>
              <a:schemeClr val="dk1"/>
            </a:solidFill>
            <a:prstDash val="solid"/>
            <a:round/>
            <a:headEnd type="none" w="sm" len="sm"/>
            <a:tailEnd type="none" w="sm" len="sm"/>
          </a:ln>
        </p:spPr>
      </p:cxnSp>
      <p:cxnSp>
        <p:nvCxnSpPr>
          <p:cNvPr id="642" name="Google Shape;642;p82"/>
          <p:cNvCxnSpPr/>
          <p:nvPr/>
        </p:nvCxnSpPr>
        <p:spPr>
          <a:xfrm>
            <a:off x="3352800" y="4118305"/>
            <a:ext cx="1524000" cy="0"/>
          </a:xfrm>
          <a:prstGeom prst="straightConnector1">
            <a:avLst/>
          </a:prstGeom>
          <a:noFill/>
          <a:ln w="57150" cap="flat" cmpd="sng">
            <a:solidFill>
              <a:schemeClr val="dk1"/>
            </a:solidFill>
            <a:prstDash val="solid"/>
            <a:round/>
            <a:headEnd type="none" w="sm" len="sm"/>
            <a:tailEnd type="none" w="sm" len="sm"/>
          </a:ln>
        </p:spPr>
      </p:cxnSp>
      <p:cxnSp>
        <p:nvCxnSpPr>
          <p:cNvPr id="643" name="Google Shape;643;p82"/>
          <p:cNvCxnSpPr>
            <a:stCxn id="640" idx="2"/>
          </p:cNvCxnSpPr>
          <p:nvPr/>
        </p:nvCxnSpPr>
        <p:spPr>
          <a:xfrm>
            <a:off x="4114800" y="4355068"/>
            <a:ext cx="0" cy="381000"/>
          </a:xfrm>
          <a:prstGeom prst="straightConnector1">
            <a:avLst/>
          </a:prstGeom>
          <a:noFill/>
          <a:ln w="38100" cap="flat" cmpd="sng">
            <a:solidFill>
              <a:schemeClr val="accent4"/>
            </a:solidFill>
            <a:prstDash val="solid"/>
            <a:round/>
            <a:headEnd type="none" w="sm" len="sm"/>
            <a:tailEnd type="none" w="sm" len="sm"/>
          </a:ln>
        </p:spPr>
      </p:cxnSp>
      <p:cxnSp>
        <p:nvCxnSpPr>
          <p:cNvPr id="644" name="Google Shape;644;p82"/>
          <p:cNvCxnSpPr>
            <a:endCxn id="640" idx="0"/>
          </p:cNvCxnSpPr>
          <p:nvPr/>
        </p:nvCxnSpPr>
        <p:spPr>
          <a:xfrm>
            <a:off x="4114800" y="2602468"/>
            <a:ext cx="0" cy="914400"/>
          </a:xfrm>
          <a:prstGeom prst="straightConnector1">
            <a:avLst/>
          </a:prstGeom>
          <a:noFill/>
          <a:ln w="38100" cap="flat" cmpd="sng">
            <a:solidFill>
              <a:srgbClr val="0070C0"/>
            </a:solidFill>
            <a:prstDash val="solid"/>
            <a:round/>
            <a:headEnd type="none" w="sm" len="sm"/>
            <a:tailEnd type="none" w="sm" len="sm"/>
          </a:ln>
        </p:spPr>
      </p:cxnSp>
      <p:sp>
        <p:nvSpPr>
          <p:cNvPr id="645" name="Google Shape;645;p82"/>
          <p:cNvSpPr/>
          <p:nvPr/>
        </p:nvSpPr>
        <p:spPr>
          <a:xfrm>
            <a:off x="6248400" y="2678668"/>
            <a:ext cx="609600" cy="685800"/>
          </a:xfrm>
          <a:prstGeom prst="rect">
            <a:avLst/>
          </a:prstGeom>
          <a:solidFill>
            <a:srgbClr val="77D07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46" name="Google Shape;646;p82"/>
          <p:cNvCxnSpPr/>
          <p:nvPr/>
        </p:nvCxnSpPr>
        <p:spPr>
          <a:xfrm>
            <a:off x="5872089" y="3197423"/>
            <a:ext cx="1600200" cy="0"/>
          </a:xfrm>
          <a:prstGeom prst="straightConnector1">
            <a:avLst/>
          </a:prstGeom>
          <a:noFill/>
          <a:ln w="57150" cap="flat" cmpd="sng">
            <a:solidFill>
              <a:schemeClr val="dk1"/>
            </a:solidFill>
            <a:prstDash val="solid"/>
            <a:round/>
            <a:headEnd type="none" w="sm" len="sm"/>
            <a:tailEnd type="none" w="sm" len="sm"/>
          </a:ln>
        </p:spPr>
      </p:cxnSp>
      <p:cxnSp>
        <p:nvCxnSpPr>
          <p:cNvPr id="647" name="Google Shape;647;p82"/>
          <p:cNvCxnSpPr>
            <a:stCxn id="645" idx="1"/>
            <a:endCxn id="645" idx="3"/>
          </p:cNvCxnSpPr>
          <p:nvPr/>
        </p:nvCxnSpPr>
        <p:spPr>
          <a:xfrm>
            <a:off x="6248400" y="3021568"/>
            <a:ext cx="609600" cy="0"/>
          </a:xfrm>
          <a:prstGeom prst="straightConnector1">
            <a:avLst/>
          </a:prstGeom>
          <a:noFill/>
          <a:ln w="28575" cap="flat" cmpd="sng">
            <a:solidFill>
              <a:schemeClr val="dk1"/>
            </a:solidFill>
            <a:prstDash val="solid"/>
            <a:round/>
            <a:headEnd type="none" w="sm" len="sm"/>
            <a:tailEnd type="none" w="sm" len="sm"/>
          </a:ln>
        </p:spPr>
      </p:cxnSp>
      <p:cxnSp>
        <p:nvCxnSpPr>
          <p:cNvPr id="648" name="Google Shape;648;p82"/>
          <p:cNvCxnSpPr/>
          <p:nvPr/>
        </p:nvCxnSpPr>
        <p:spPr>
          <a:xfrm rot="5400000">
            <a:off x="6248400" y="2373868"/>
            <a:ext cx="609600" cy="0"/>
          </a:xfrm>
          <a:prstGeom prst="straightConnector1">
            <a:avLst/>
          </a:prstGeom>
          <a:noFill/>
          <a:ln w="38100" cap="flat" cmpd="sng">
            <a:solidFill>
              <a:srgbClr val="0070C0"/>
            </a:solidFill>
            <a:prstDash val="solid"/>
            <a:round/>
            <a:headEnd type="none" w="sm" len="sm"/>
            <a:tailEnd type="none" w="sm" len="sm"/>
          </a:ln>
        </p:spPr>
      </p:cxnSp>
      <p:cxnSp>
        <p:nvCxnSpPr>
          <p:cNvPr id="649" name="Google Shape;649;p82"/>
          <p:cNvCxnSpPr/>
          <p:nvPr/>
        </p:nvCxnSpPr>
        <p:spPr>
          <a:xfrm rot="5400000">
            <a:off x="6362700" y="3554968"/>
            <a:ext cx="381000" cy="0"/>
          </a:xfrm>
          <a:prstGeom prst="straightConnector1">
            <a:avLst/>
          </a:prstGeom>
          <a:noFill/>
          <a:ln w="38100" cap="flat" cmpd="sng">
            <a:solidFill>
              <a:schemeClr val="accent4"/>
            </a:solidFill>
            <a:prstDash val="solid"/>
            <a:round/>
            <a:headEnd type="none" w="sm" len="sm"/>
            <a:tailEnd type="none" w="sm" len="sm"/>
          </a:ln>
        </p:spPr>
      </p:cxnSp>
      <p:sp>
        <p:nvSpPr>
          <p:cNvPr id="650" name="Google Shape;650;p82"/>
          <p:cNvSpPr/>
          <p:nvPr/>
        </p:nvSpPr>
        <p:spPr>
          <a:xfrm>
            <a:off x="7696200" y="2664023"/>
            <a:ext cx="304800" cy="838200"/>
          </a:xfrm>
          <a:prstGeom prst="rect">
            <a:avLst/>
          </a:prstGeom>
          <a:solidFill>
            <a:srgbClr val="77D07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51" name="Google Shape;651;p82"/>
          <p:cNvCxnSpPr/>
          <p:nvPr/>
        </p:nvCxnSpPr>
        <p:spPr>
          <a:xfrm>
            <a:off x="7696200" y="3021568"/>
            <a:ext cx="304800" cy="0"/>
          </a:xfrm>
          <a:prstGeom prst="straightConnector1">
            <a:avLst/>
          </a:prstGeom>
          <a:noFill/>
          <a:ln w="19050" cap="flat" cmpd="sng">
            <a:solidFill>
              <a:schemeClr val="dk1"/>
            </a:solidFill>
            <a:prstDash val="solid"/>
            <a:round/>
            <a:headEnd type="none" w="sm" len="sm"/>
            <a:tailEnd type="none" w="sm" len="sm"/>
          </a:ln>
        </p:spPr>
      </p:cxnSp>
      <p:cxnSp>
        <p:nvCxnSpPr>
          <p:cNvPr id="652" name="Google Shape;652;p82"/>
          <p:cNvCxnSpPr>
            <a:stCxn id="650" idx="0"/>
          </p:cNvCxnSpPr>
          <p:nvPr/>
        </p:nvCxnSpPr>
        <p:spPr>
          <a:xfrm rot="10800000">
            <a:off x="7848600" y="2283023"/>
            <a:ext cx="0" cy="381000"/>
          </a:xfrm>
          <a:prstGeom prst="straightConnector1">
            <a:avLst/>
          </a:prstGeom>
          <a:noFill/>
          <a:ln w="28575" cap="flat" cmpd="sng">
            <a:solidFill>
              <a:srgbClr val="0070C0"/>
            </a:solidFill>
            <a:prstDash val="solid"/>
            <a:round/>
            <a:headEnd type="none" w="sm" len="sm"/>
            <a:tailEnd type="none" w="sm" len="sm"/>
          </a:ln>
        </p:spPr>
      </p:cxnSp>
      <p:cxnSp>
        <p:nvCxnSpPr>
          <p:cNvPr id="653" name="Google Shape;653;p82"/>
          <p:cNvCxnSpPr>
            <a:stCxn id="650" idx="2"/>
          </p:cNvCxnSpPr>
          <p:nvPr/>
        </p:nvCxnSpPr>
        <p:spPr>
          <a:xfrm>
            <a:off x="7848600" y="3502223"/>
            <a:ext cx="0" cy="381000"/>
          </a:xfrm>
          <a:prstGeom prst="straightConnector1">
            <a:avLst/>
          </a:prstGeom>
          <a:noFill/>
          <a:ln w="28575" cap="flat" cmpd="sng">
            <a:solidFill>
              <a:schemeClr val="accent4"/>
            </a:solidFill>
            <a:prstDash val="solid"/>
            <a:round/>
            <a:headEnd type="none" w="sm" len="sm"/>
            <a:tailEnd type="none" w="sm" len="sm"/>
          </a:ln>
        </p:spPr>
      </p:cxnSp>
      <p:sp>
        <p:nvSpPr>
          <p:cNvPr id="654" name="Google Shape;654;p82"/>
          <p:cNvSpPr txBox="1"/>
          <p:nvPr/>
        </p:nvSpPr>
        <p:spPr>
          <a:xfrm>
            <a:off x="8153400" y="2206823"/>
            <a:ext cx="914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90</a:t>
            </a:r>
            <a:r>
              <a:rPr lang="en-US" sz="1400" b="0" i="0" u="none" strike="noStrike" cap="none" baseline="30000">
                <a:solidFill>
                  <a:schemeClr val="dk1"/>
                </a:solidFill>
                <a:latin typeface="Arial"/>
                <a:ea typeface="Arial"/>
                <a:cs typeface="Arial"/>
                <a:sym typeface="Arial"/>
              </a:rPr>
              <a:t>th</a:t>
            </a:r>
            <a:r>
              <a:rPr lang="en-US" sz="1400" b="0" i="0" u="none" strike="noStrike" cap="none">
                <a:solidFill>
                  <a:schemeClr val="dk1"/>
                </a:solidFill>
                <a:latin typeface="Arial"/>
                <a:ea typeface="Arial"/>
                <a:cs typeface="Arial"/>
                <a:sym typeface="Arial"/>
              </a:rPr>
              <a:t>%ile</a:t>
            </a:r>
            <a:endParaRPr sz="1400" b="0" i="0" u="none" strike="noStrike" cap="none">
              <a:solidFill>
                <a:schemeClr val="dk1"/>
              </a:solidFill>
              <a:latin typeface="Arial"/>
              <a:ea typeface="Arial"/>
              <a:cs typeface="Arial"/>
              <a:sym typeface="Arial"/>
            </a:endParaRPr>
          </a:p>
        </p:txBody>
      </p:sp>
      <p:sp>
        <p:nvSpPr>
          <p:cNvPr id="655" name="Google Shape;655;p82"/>
          <p:cNvSpPr txBox="1"/>
          <p:nvPr/>
        </p:nvSpPr>
        <p:spPr>
          <a:xfrm>
            <a:off x="8153400" y="2587823"/>
            <a:ext cx="914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75</a:t>
            </a:r>
            <a:r>
              <a:rPr lang="en-US" sz="1400" b="0" i="0" u="none" strike="noStrike" cap="none" baseline="30000">
                <a:solidFill>
                  <a:schemeClr val="dk1"/>
                </a:solidFill>
                <a:latin typeface="Arial"/>
                <a:ea typeface="Arial"/>
                <a:cs typeface="Arial"/>
                <a:sym typeface="Arial"/>
              </a:rPr>
              <a:t>th</a:t>
            </a:r>
            <a:r>
              <a:rPr lang="en-US" sz="1400" b="0" i="0" u="none" strike="noStrike" cap="none">
                <a:solidFill>
                  <a:schemeClr val="dk1"/>
                </a:solidFill>
                <a:latin typeface="Arial"/>
                <a:ea typeface="Arial"/>
                <a:cs typeface="Arial"/>
                <a:sym typeface="Arial"/>
              </a:rPr>
              <a:t>%ile</a:t>
            </a:r>
            <a:endParaRPr sz="1400" b="0" i="0" u="none" strike="noStrike" cap="none">
              <a:solidFill>
                <a:schemeClr val="dk1"/>
              </a:solidFill>
              <a:latin typeface="Arial"/>
              <a:ea typeface="Arial"/>
              <a:cs typeface="Arial"/>
              <a:sym typeface="Arial"/>
            </a:endParaRPr>
          </a:p>
        </p:txBody>
      </p:sp>
      <p:sp>
        <p:nvSpPr>
          <p:cNvPr id="656" name="Google Shape;656;p82"/>
          <p:cNvSpPr txBox="1"/>
          <p:nvPr/>
        </p:nvSpPr>
        <p:spPr>
          <a:xfrm>
            <a:off x="8153400" y="2892623"/>
            <a:ext cx="914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50</a:t>
            </a:r>
            <a:r>
              <a:rPr lang="en-US" sz="1400" b="0" i="0" u="none" strike="noStrike" cap="none" baseline="30000">
                <a:solidFill>
                  <a:schemeClr val="dk1"/>
                </a:solidFill>
                <a:latin typeface="Arial"/>
                <a:ea typeface="Arial"/>
                <a:cs typeface="Arial"/>
                <a:sym typeface="Arial"/>
              </a:rPr>
              <a:t>th</a:t>
            </a:r>
            <a:r>
              <a:rPr lang="en-US" sz="1400" b="0" i="0" u="none" strike="noStrike" cap="none">
                <a:solidFill>
                  <a:schemeClr val="dk1"/>
                </a:solidFill>
                <a:latin typeface="Arial"/>
                <a:ea typeface="Arial"/>
                <a:cs typeface="Arial"/>
                <a:sym typeface="Arial"/>
              </a:rPr>
              <a:t>%ile</a:t>
            </a:r>
            <a:endParaRPr sz="1400" b="0" i="0" u="none" strike="noStrike" cap="none">
              <a:solidFill>
                <a:schemeClr val="dk1"/>
              </a:solidFill>
              <a:latin typeface="Arial"/>
              <a:ea typeface="Arial"/>
              <a:cs typeface="Arial"/>
              <a:sym typeface="Arial"/>
            </a:endParaRPr>
          </a:p>
        </p:txBody>
      </p:sp>
      <p:sp>
        <p:nvSpPr>
          <p:cNvPr id="657" name="Google Shape;657;p82"/>
          <p:cNvSpPr txBox="1"/>
          <p:nvPr/>
        </p:nvSpPr>
        <p:spPr>
          <a:xfrm>
            <a:off x="8153400" y="3197423"/>
            <a:ext cx="914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25</a:t>
            </a:r>
            <a:r>
              <a:rPr lang="en-US" sz="1400" b="0" i="0" u="none" strike="noStrike" cap="none" baseline="30000">
                <a:solidFill>
                  <a:schemeClr val="dk1"/>
                </a:solidFill>
                <a:latin typeface="Arial"/>
                <a:ea typeface="Arial"/>
                <a:cs typeface="Arial"/>
                <a:sym typeface="Arial"/>
              </a:rPr>
              <a:t>th</a:t>
            </a:r>
            <a:r>
              <a:rPr lang="en-US" sz="1400" b="0" i="0" u="none" strike="noStrike" cap="none">
                <a:solidFill>
                  <a:schemeClr val="dk1"/>
                </a:solidFill>
                <a:latin typeface="Arial"/>
                <a:ea typeface="Arial"/>
                <a:cs typeface="Arial"/>
                <a:sym typeface="Arial"/>
              </a:rPr>
              <a:t>%ile</a:t>
            </a:r>
            <a:endParaRPr sz="1400" b="0" i="0" u="none" strike="noStrike" cap="none">
              <a:solidFill>
                <a:schemeClr val="dk1"/>
              </a:solidFill>
              <a:latin typeface="Arial"/>
              <a:ea typeface="Arial"/>
              <a:cs typeface="Arial"/>
              <a:sym typeface="Arial"/>
            </a:endParaRPr>
          </a:p>
        </p:txBody>
      </p:sp>
      <p:sp>
        <p:nvSpPr>
          <p:cNvPr id="658" name="Google Shape;658;p82"/>
          <p:cNvSpPr txBox="1"/>
          <p:nvPr/>
        </p:nvSpPr>
        <p:spPr>
          <a:xfrm flipH="1">
            <a:off x="8153400" y="3578423"/>
            <a:ext cx="9144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10</a:t>
            </a:r>
            <a:r>
              <a:rPr lang="en-US" sz="1400" b="0" i="0" u="none" strike="noStrike" cap="none" baseline="30000">
                <a:solidFill>
                  <a:schemeClr val="dk1"/>
                </a:solidFill>
                <a:latin typeface="Arial"/>
                <a:ea typeface="Arial"/>
                <a:cs typeface="Arial"/>
                <a:sym typeface="Arial"/>
              </a:rPr>
              <a:t>th</a:t>
            </a:r>
            <a:r>
              <a:rPr lang="en-US" sz="1400" b="0" i="0" u="none" strike="noStrike" cap="none">
                <a:solidFill>
                  <a:schemeClr val="dk1"/>
                </a:solidFill>
                <a:latin typeface="Arial"/>
                <a:ea typeface="Arial"/>
                <a:cs typeface="Arial"/>
                <a:sym typeface="Arial"/>
              </a:rPr>
              <a:t> %ile</a:t>
            </a:r>
            <a:endParaRPr sz="1400" b="0" i="0" u="none" strike="noStrike" cap="none">
              <a:solidFill>
                <a:schemeClr val="dk1"/>
              </a:solidFill>
              <a:latin typeface="Arial"/>
              <a:ea typeface="Arial"/>
              <a:cs typeface="Arial"/>
              <a:sym typeface="Arial"/>
            </a:endParaRPr>
          </a:p>
        </p:txBody>
      </p:sp>
      <p:sp>
        <p:nvSpPr>
          <p:cNvPr id="659" name="Google Shape;659;p82"/>
          <p:cNvSpPr txBox="1"/>
          <p:nvPr/>
        </p:nvSpPr>
        <p:spPr>
          <a:xfrm>
            <a:off x="8153400" y="4111823"/>
            <a:ext cx="10668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Target</a:t>
            </a:r>
            <a:endParaRPr sz="1400" b="0" i="0" u="none" strike="noStrike" cap="none">
              <a:solidFill>
                <a:schemeClr val="dk1"/>
              </a:solidFill>
              <a:latin typeface="Arial"/>
              <a:ea typeface="Arial"/>
              <a:cs typeface="Arial"/>
              <a:sym typeface="Arial"/>
            </a:endParaRPr>
          </a:p>
        </p:txBody>
      </p:sp>
      <p:sp>
        <p:nvSpPr>
          <p:cNvPr id="660" name="Google Shape;660;p82"/>
          <p:cNvSpPr txBox="1"/>
          <p:nvPr/>
        </p:nvSpPr>
        <p:spPr>
          <a:xfrm rot="-5400000">
            <a:off x="-1567934" y="3652391"/>
            <a:ext cx="36576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Score</a:t>
            </a:r>
            <a:endParaRPr sz="1600" b="0" i="0" u="none" strike="noStrike" cap="none">
              <a:solidFill>
                <a:schemeClr val="dk1"/>
              </a:solidFill>
              <a:latin typeface="Arial"/>
              <a:ea typeface="Arial"/>
              <a:cs typeface="Arial"/>
              <a:sym typeface="Arial"/>
            </a:endParaRPr>
          </a:p>
        </p:txBody>
      </p:sp>
      <p:sp>
        <p:nvSpPr>
          <p:cNvPr id="661" name="Google Shape;661;p82"/>
          <p:cNvSpPr/>
          <p:nvPr/>
        </p:nvSpPr>
        <p:spPr>
          <a:xfrm>
            <a:off x="1752600" y="5193268"/>
            <a:ext cx="228600" cy="228600"/>
          </a:xfrm>
          <a:prstGeom prst="ellipse">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62" name="Google Shape;662;p82"/>
          <p:cNvSpPr/>
          <p:nvPr/>
        </p:nvSpPr>
        <p:spPr>
          <a:xfrm>
            <a:off x="6477000" y="3821668"/>
            <a:ext cx="228600" cy="228600"/>
          </a:xfrm>
          <a:prstGeom prst="ellipse">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663" name="Google Shape;663;p82"/>
          <p:cNvSpPr/>
          <p:nvPr/>
        </p:nvSpPr>
        <p:spPr>
          <a:xfrm>
            <a:off x="4038600" y="4659868"/>
            <a:ext cx="228600" cy="228600"/>
          </a:xfrm>
          <a:prstGeom prst="ellipse">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64" name="Google Shape;664;p82"/>
          <p:cNvCxnSpPr>
            <a:stCxn id="661" idx="6"/>
            <a:endCxn id="663" idx="3"/>
          </p:cNvCxnSpPr>
          <p:nvPr/>
        </p:nvCxnSpPr>
        <p:spPr>
          <a:xfrm rot="10800000" flipH="1">
            <a:off x="1981200" y="4854868"/>
            <a:ext cx="2091000" cy="452700"/>
          </a:xfrm>
          <a:prstGeom prst="straightConnector1">
            <a:avLst/>
          </a:prstGeom>
          <a:noFill/>
          <a:ln w="9525" cap="flat" cmpd="sng">
            <a:solidFill>
              <a:srgbClr val="00B0F0"/>
            </a:solidFill>
            <a:prstDash val="solid"/>
            <a:round/>
            <a:headEnd type="none" w="sm" len="sm"/>
            <a:tailEnd type="none" w="sm" len="sm"/>
          </a:ln>
        </p:spPr>
      </p:cxnSp>
      <p:cxnSp>
        <p:nvCxnSpPr>
          <p:cNvPr id="665" name="Google Shape;665;p82"/>
          <p:cNvCxnSpPr>
            <a:stCxn id="663" idx="6"/>
            <a:endCxn id="662" idx="3"/>
          </p:cNvCxnSpPr>
          <p:nvPr/>
        </p:nvCxnSpPr>
        <p:spPr>
          <a:xfrm rot="10800000" flipH="1">
            <a:off x="4267200" y="4016668"/>
            <a:ext cx="2243400" cy="757500"/>
          </a:xfrm>
          <a:prstGeom prst="straightConnector1">
            <a:avLst/>
          </a:prstGeom>
          <a:noFill/>
          <a:ln w="9525" cap="flat" cmpd="sng">
            <a:solidFill>
              <a:srgbClr val="00B0F0"/>
            </a:solidFill>
            <a:prstDash val="solid"/>
            <a:round/>
            <a:headEnd type="none" w="sm" len="sm"/>
            <a:tailEnd type="none" w="sm" len="sm"/>
          </a:ln>
        </p:spPr>
      </p:cxnSp>
      <p:sp>
        <p:nvSpPr>
          <p:cNvPr id="666" name="Google Shape;666;p82"/>
          <p:cNvSpPr/>
          <p:nvPr/>
        </p:nvSpPr>
        <p:spPr>
          <a:xfrm>
            <a:off x="7772400" y="4416623"/>
            <a:ext cx="228600" cy="228600"/>
          </a:xfrm>
          <a:prstGeom prst="ellipse">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cxnSp>
        <p:nvCxnSpPr>
          <p:cNvPr id="667" name="Google Shape;667;p82"/>
          <p:cNvCxnSpPr/>
          <p:nvPr/>
        </p:nvCxnSpPr>
        <p:spPr>
          <a:xfrm>
            <a:off x="7620000" y="4264223"/>
            <a:ext cx="533400" cy="0"/>
          </a:xfrm>
          <a:prstGeom prst="straightConnector1">
            <a:avLst/>
          </a:prstGeom>
          <a:noFill/>
          <a:ln w="28575" cap="flat" cmpd="sng">
            <a:solidFill>
              <a:schemeClr val="dk1"/>
            </a:solidFill>
            <a:prstDash val="solid"/>
            <a:round/>
            <a:headEnd type="none" w="sm" len="sm"/>
            <a:tailEnd type="none" w="sm" len="sm"/>
          </a:ln>
        </p:spPr>
      </p:cxnSp>
      <p:sp>
        <p:nvSpPr>
          <p:cNvPr id="668" name="Google Shape;668;p82"/>
          <p:cNvSpPr txBox="1"/>
          <p:nvPr/>
        </p:nvSpPr>
        <p:spPr>
          <a:xfrm>
            <a:off x="8153400" y="4416623"/>
            <a:ext cx="99060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chemeClr val="dk1"/>
                </a:solidFill>
              </a:rPr>
              <a:t>Class A</a:t>
            </a:r>
            <a:endParaRPr sz="1400" b="0" i="0" u="none" strike="noStrike" cap="none">
              <a:solidFill>
                <a:schemeClr val="dk1"/>
              </a:solidFill>
              <a:latin typeface="Arial"/>
              <a:ea typeface="Arial"/>
              <a:cs typeface="Arial"/>
              <a:sym typeface="Arial"/>
            </a:endParaRPr>
          </a:p>
        </p:txBody>
      </p:sp>
      <p:sp>
        <p:nvSpPr>
          <p:cNvPr id="669" name="Google Shape;669;p82"/>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Identify the Problem</a:t>
            </a:r>
            <a:endParaRPr/>
          </a:p>
        </p:txBody>
      </p:sp>
      <p:sp>
        <p:nvSpPr>
          <p:cNvPr id="670" name="Google Shape;670;p8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35</a:t>
            </a:fld>
            <a:endParaRPr/>
          </a:p>
        </p:txBody>
      </p:sp>
      <p:pic>
        <p:nvPicPr>
          <p:cNvPr id="671" name="Google Shape;671;p82"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36</a:t>
            </a:fld>
            <a:endParaRPr>
              <a:solidFill>
                <a:srgbClr val="BFBFBF"/>
              </a:solidFill>
            </a:endParaRPr>
          </a:p>
        </p:txBody>
      </p:sp>
      <p:sp>
        <p:nvSpPr>
          <p:cNvPr id="678" name="Google Shape;678;p83"/>
          <p:cNvSpPr txBox="1">
            <a:spLocks noGrp="1"/>
          </p:cNvSpPr>
          <p:nvPr>
            <p:ph type="title" idx="4294967295"/>
          </p:nvPr>
        </p:nvSpPr>
        <p:spPr>
          <a:xfrm>
            <a:off x="685800" y="317500"/>
            <a:ext cx="8437418" cy="14874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Identify the Problem</a:t>
            </a:r>
            <a:endParaRPr/>
          </a:p>
        </p:txBody>
      </p:sp>
      <p:pic>
        <p:nvPicPr>
          <p:cNvPr id="679" name="Google Shape;679;p83"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680" name="Google Shape;680;p83"/>
          <p:cNvPicPr preferRelativeResize="0"/>
          <p:nvPr/>
        </p:nvPicPr>
        <p:blipFill rotWithShape="1">
          <a:blip r:embed="rId4">
            <a:alphaModFix/>
          </a:blip>
          <a:srcRect l="2822" t="3047" r="1483" b="2309"/>
          <a:stretch/>
        </p:blipFill>
        <p:spPr>
          <a:xfrm>
            <a:off x="949800" y="1915550"/>
            <a:ext cx="7477802" cy="40127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4"/>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74650" algn="l" rtl="0">
              <a:spcBef>
                <a:spcPts val="0"/>
              </a:spcBef>
              <a:spcAft>
                <a:spcPts val="0"/>
              </a:spcAft>
              <a:buClr>
                <a:srgbClr val="17365D"/>
              </a:buClr>
              <a:buSzPts val="2300"/>
              <a:buFont typeface="Arial"/>
              <a:buChar char="▪"/>
            </a:pPr>
            <a:r>
              <a:rPr lang="en-US" sz="2300">
                <a:solidFill>
                  <a:srgbClr val="17365D"/>
                </a:solidFill>
              </a:rPr>
              <a:t>On the spring assessment, only 60% of third grade students </a:t>
            </a:r>
            <a:r>
              <a:rPr lang="en-US" sz="2300"/>
              <a:t>scored</a:t>
            </a:r>
            <a:r>
              <a:rPr lang="en-US" sz="2300">
                <a:solidFill>
                  <a:srgbClr val="17365D"/>
                </a:solidFill>
              </a:rPr>
              <a:t> at or above the expected math benchmark.  The expectation is 80% at or above target.</a:t>
            </a:r>
            <a:endParaRPr sz="2300">
              <a:solidFill>
                <a:srgbClr val="17365D"/>
              </a:solidFill>
            </a:endParaRPr>
          </a:p>
          <a:p>
            <a:pPr marL="457200" lvl="0" indent="-374650" algn="l" rtl="0">
              <a:spcBef>
                <a:spcPts val="1000"/>
              </a:spcBef>
              <a:spcAft>
                <a:spcPts val="0"/>
              </a:spcAft>
              <a:buClr>
                <a:srgbClr val="17365D"/>
              </a:buClr>
              <a:buSzPts val="2300"/>
              <a:buFont typeface="Arial"/>
              <a:buChar char="▪"/>
            </a:pPr>
            <a:r>
              <a:rPr lang="en-US" sz="2300">
                <a:solidFill>
                  <a:srgbClr val="17365D"/>
                </a:solidFill>
              </a:rPr>
              <a:t>0% of Class A third grade students scored at or above the benchmark on the Fall, Winter, and Spring assessments.  The expectation is 80% of students to score at or above target.     </a:t>
            </a:r>
            <a:endParaRPr sz="2300">
              <a:solidFill>
                <a:srgbClr val="17365D"/>
              </a:solidFill>
            </a:endParaRPr>
          </a:p>
          <a:p>
            <a:pPr marL="457200" lvl="0" indent="-374650" algn="l" rtl="0">
              <a:spcBef>
                <a:spcPts val="1000"/>
              </a:spcBef>
              <a:spcAft>
                <a:spcPts val="0"/>
              </a:spcAft>
              <a:buClr>
                <a:srgbClr val="17365D"/>
              </a:buClr>
              <a:buSzPts val="2300"/>
              <a:buFont typeface="Arial"/>
              <a:buChar char="▪"/>
            </a:pPr>
            <a:r>
              <a:rPr lang="en-US" sz="2300"/>
              <a:t>Combined, Grades 4 and 5 increased by 275 ODRs in year two and continued to increase in year three.  The expectation is for ODRs to decrease by 10% each year.</a:t>
            </a:r>
            <a:endParaRPr sz="2300"/>
          </a:p>
          <a:p>
            <a:pPr marL="233363" lvl="0" indent="-80963" algn="l" rtl="0">
              <a:lnSpc>
                <a:spcPct val="100000"/>
              </a:lnSpc>
              <a:spcBef>
                <a:spcPts val="1000"/>
              </a:spcBef>
              <a:spcAft>
                <a:spcPts val="0"/>
              </a:spcAft>
              <a:buSzPts val="2400"/>
              <a:buNone/>
            </a:pP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a:p>
            <a:pPr marL="233363" lvl="0" indent="-80963" algn="l" rtl="0">
              <a:lnSpc>
                <a:spcPct val="100000"/>
              </a:lnSpc>
              <a:spcBef>
                <a:spcPts val="600"/>
              </a:spcBef>
              <a:spcAft>
                <a:spcPts val="0"/>
              </a:spcAft>
              <a:buSzPts val="2400"/>
              <a:buNone/>
            </a:pPr>
            <a:endParaRPr/>
          </a:p>
        </p:txBody>
      </p:sp>
      <p:sp>
        <p:nvSpPr>
          <p:cNvPr id="687" name="Google Shape;687;p8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Define the Problem—Examples</a:t>
            </a:r>
            <a:endParaRPr/>
          </a:p>
        </p:txBody>
      </p:sp>
      <p:sp>
        <p:nvSpPr>
          <p:cNvPr id="688" name="Google Shape;688;p8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37</a:t>
            </a:fld>
            <a:endParaRPr>
              <a:solidFill>
                <a:srgbClr val="BFBFBF"/>
              </a:solidFill>
            </a:endParaRPr>
          </a:p>
        </p:txBody>
      </p:sp>
      <p:pic>
        <p:nvPicPr>
          <p:cNvPr id="689" name="Google Shape;689;p84"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Tier I DBDM—Behavior </a:t>
            </a:r>
            <a:endParaRPr/>
          </a:p>
          <a:p>
            <a:pPr marL="0" lvl="0" indent="0" algn="l" rtl="0">
              <a:lnSpc>
                <a:spcPct val="90000"/>
              </a:lnSpc>
              <a:spcBef>
                <a:spcPts val="0"/>
              </a:spcBef>
              <a:spcAft>
                <a:spcPts val="0"/>
              </a:spcAft>
              <a:buSzPts val="1400"/>
              <a:buNone/>
            </a:pPr>
            <a:r>
              <a:rPr lang="en-US"/>
              <a:t>Data Set #1</a:t>
            </a:r>
            <a:endParaRPr/>
          </a:p>
        </p:txBody>
      </p:sp>
      <p:sp>
        <p:nvSpPr>
          <p:cNvPr id="696" name="Google Shape;696;p8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38</a:t>
            </a:fld>
            <a:endParaRPr>
              <a:solidFill>
                <a:srgbClr val="BFBFBF"/>
              </a:solidFill>
            </a:endParaRPr>
          </a:p>
        </p:txBody>
      </p:sp>
      <p:grpSp>
        <p:nvGrpSpPr>
          <p:cNvPr id="697" name="Google Shape;697;p85"/>
          <p:cNvGrpSpPr/>
          <p:nvPr/>
        </p:nvGrpSpPr>
        <p:grpSpPr>
          <a:xfrm>
            <a:off x="1355700" y="1927875"/>
            <a:ext cx="6480201" cy="3904025"/>
            <a:chOff x="931187" y="1177662"/>
            <a:chExt cx="7829166" cy="4716715"/>
          </a:xfrm>
        </p:grpSpPr>
        <p:pic>
          <p:nvPicPr>
            <p:cNvPr id="698" name="Google Shape;698;p85"/>
            <p:cNvPicPr preferRelativeResize="0"/>
            <p:nvPr/>
          </p:nvPicPr>
          <p:blipFill rotWithShape="1">
            <a:blip r:embed="rId3">
              <a:alphaModFix/>
            </a:blip>
            <a:srcRect l="3016"/>
            <a:stretch/>
          </p:blipFill>
          <p:spPr>
            <a:xfrm>
              <a:off x="931187" y="1177662"/>
              <a:ext cx="7829166" cy="4716715"/>
            </a:xfrm>
            <a:prstGeom prst="rect">
              <a:avLst/>
            </a:prstGeom>
            <a:noFill/>
            <a:ln w="9525" cap="flat" cmpd="sng">
              <a:solidFill>
                <a:srgbClr val="000000"/>
              </a:solidFill>
              <a:prstDash val="solid"/>
              <a:round/>
              <a:headEnd type="none" w="sm" len="sm"/>
              <a:tailEnd type="none" w="sm" len="sm"/>
            </a:ln>
          </p:spPr>
        </p:pic>
        <p:cxnSp>
          <p:nvCxnSpPr>
            <p:cNvPr id="699" name="Google Shape;699;p85"/>
            <p:cNvCxnSpPr/>
            <p:nvPr/>
          </p:nvCxnSpPr>
          <p:spPr>
            <a:xfrm>
              <a:off x="2869809" y="3418449"/>
              <a:ext cx="5885322" cy="0"/>
            </a:xfrm>
            <a:prstGeom prst="straightConnector1">
              <a:avLst/>
            </a:prstGeom>
            <a:noFill/>
            <a:ln w="28575" cap="flat" cmpd="sng">
              <a:solidFill>
                <a:schemeClr val="dk1"/>
              </a:solidFill>
              <a:prstDash val="solid"/>
              <a:round/>
              <a:headEnd type="none" w="sm" len="sm"/>
              <a:tailEnd type="none" w="sm" len="sm"/>
            </a:ln>
          </p:spPr>
        </p:cxnSp>
      </p:grpSp>
      <p:pic>
        <p:nvPicPr>
          <p:cNvPr id="700" name="Google Shape;700;p85" descr="RTI Arkansas Logo.png"/>
          <p:cNvPicPr preferRelativeResize="0"/>
          <p:nvPr/>
        </p:nvPicPr>
        <p:blipFill rotWithShape="1">
          <a:blip r:embed="rId4">
            <a:alphaModFix/>
          </a:blip>
          <a:srcRect/>
          <a:stretch/>
        </p:blipFill>
        <p:spPr>
          <a:xfrm>
            <a:off x="6887173" y="450908"/>
            <a:ext cx="2025052" cy="373943"/>
          </a:xfrm>
          <a:prstGeom prst="rect">
            <a:avLst/>
          </a:prstGeom>
          <a:noFill/>
          <a:ln>
            <a:noFill/>
          </a:ln>
        </p:spPr>
      </p:pic>
      <p:grpSp>
        <p:nvGrpSpPr>
          <p:cNvPr id="701" name="Google Shape;701;p85"/>
          <p:cNvGrpSpPr/>
          <p:nvPr/>
        </p:nvGrpSpPr>
        <p:grpSpPr>
          <a:xfrm>
            <a:off x="6939457" y="5746681"/>
            <a:ext cx="1972782" cy="1145934"/>
            <a:chOff x="6939457" y="5746681"/>
            <a:chExt cx="1972782" cy="1145934"/>
          </a:xfrm>
        </p:grpSpPr>
        <p:sp>
          <p:nvSpPr>
            <p:cNvPr id="702" name="Google Shape;702;p85"/>
            <p:cNvSpPr/>
            <p:nvPr/>
          </p:nvSpPr>
          <p:spPr>
            <a:xfrm>
              <a:off x="6939457" y="57466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703" name="Google Shape;703;p85"/>
            <p:cNvSpPr txBox="1"/>
            <p:nvPr/>
          </p:nvSpPr>
          <p:spPr>
            <a:xfrm>
              <a:off x="7518919" y="61657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grpSp>
      <p:sp>
        <p:nvSpPr>
          <p:cNvPr id="704" name="Google Shape;704;p85"/>
          <p:cNvSpPr/>
          <p:nvPr/>
        </p:nvSpPr>
        <p:spPr>
          <a:xfrm>
            <a:off x="5469967" y="6125552"/>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r>
              <a:rPr lang="en-US"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endParaRPr/>
          </a:p>
          <a:p>
            <a:pPr marL="0" lvl="0" indent="0" algn="l" rtl="0">
              <a:lnSpc>
                <a:spcPct val="90000"/>
              </a:lnSpc>
              <a:spcBef>
                <a:spcPts val="0"/>
              </a:spcBef>
              <a:spcAft>
                <a:spcPts val="0"/>
              </a:spcAft>
              <a:buSzPts val="1400"/>
              <a:buNone/>
            </a:pPr>
            <a:r>
              <a:rPr lang="en-US"/>
              <a:t>Tier I DBDM— Academics </a:t>
            </a:r>
            <a:endParaRPr/>
          </a:p>
          <a:p>
            <a:pPr marL="0" lvl="0" indent="0" algn="l" rtl="0">
              <a:lnSpc>
                <a:spcPct val="90000"/>
              </a:lnSpc>
              <a:spcBef>
                <a:spcPts val="0"/>
              </a:spcBef>
              <a:spcAft>
                <a:spcPts val="0"/>
              </a:spcAft>
              <a:buSzPts val="1400"/>
              <a:buNone/>
            </a:pPr>
            <a:r>
              <a:rPr lang="en-US"/>
              <a:t>Data Set #2</a:t>
            </a:r>
            <a:endParaRPr/>
          </a:p>
        </p:txBody>
      </p:sp>
      <p:sp>
        <p:nvSpPr>
          <p:cNvPr id="711" name="Google Shape;711;p86"/>
          <p:cNvSpPr/>
          <p:nvPr/>
        </p:nvSpPr>
        <p:spPr>
          <a:xfrm>
            <a:off x="457200" y="1798637"/>
            <a:ext cx="8229600" cy="4525963"/>
          </a:xfrm>
          <a:prstGeom prst="rect">
            <a:avLst/>
          </a:prstGeom>
          <a:noFill/>
          <a:ln>
            <a:noFill/>
          </a:ln>
        </p:spPr>
        <p:txBody>
          <a:bodyPr spcFirstLastPara="1" wrap="square" lIns="91425" tIns="45700" rIns="91425" bIns="45700" anchor="t" anchorCtr="0">
            <a:noAutofit/>
          </a:bodyPr>
          <a:lstStyle/>
          <a:p>
            <a:pPr marL="342900" marR="0" lvl="0" indent="-139700" algn="l" rtl="0">
              <a:lnSpc>
                <a:spcPct val="100000"/>
              </a:lnSpc>
              <a:spcBef>
                <a:spcPts val="0"/>
              </a:spcBef>
              <a:spcAft>
                <a:spcPts val="0"/>
              </a:spcAft>
              <a:buClr>
                <a:schemeClr val="dk1"/>
              </a:buClr>
              <a:buSzPts val="3200"/>
              <a:buFont typeface="Arial"/>
              <a:buNone/>
            </a:pPr>
            <a:endParaRPr sz="3200" b="0" i="0" u="none" strike="noStrike" cap="none">
              <a:solidFill>
                <a:schemeClr val="dk1"/>
              </a:solidFill>
              <a:latin typeface="Arial"/>
              <a:ea typeface="Arial"/>
              <a:cs typeface="Arial"/>
              <a:sym typeface="Arial"/>
            </a:endParaRPr>
          </a:p>
        </p:txBody>
      </p:sp>
      <p:sp>
        <p:nvSpPr>
          <p:cNvPr id="712" name="Google Shape;712;p86"/>
          <p:cNvSpPr txBox="1"/>
          <p:nvPr/>
        </p:nvSpPr>
        <p:spPr>
          <a:xfrm>
            <a:off x="6553200" y="5696505"/>
            <a:ext cx="12954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713" name="Google Shape;713;p86"/>
          <p:cNvGrpSpPr/>
          <p:nvPr/>
        </p:nvGrpSpPr>
        <p:grpSpPr>
          <a:xfrm>
            <a:off x="533400" y="1974273"/>
            <a:ext cx="7696200" cy="3927763"/>
            <a:chOff x="533400" y="1886505"/>
            <a:chExt cx="7696200" cy="4121627"/>
          </a:xfrm>
        </p:grpSpPr>
        <p:cxnSp>
          <p:nvCxnSpPr>
            <p:cNvPr id="714" name="Google Shape;714;p86"/>
            <p:cNvCxnSpPr/>
            <p:nvPr/>
          </p:nvCxnSpPr>
          <p:spPr>
            <a:xfrm>
              <a:off x="1371600" y="2559421"/>
              <a:ext cx="6858000" cy="0"/>
            </a:xfrm>
            <a:prstGeom prst="straightConnector1">
              <a:avLst/>
            </a:prstGeom>
            <a:noFill/>
            <a:ln w="9525" cap="flat" cmpd="sng">
              <a:solidFill>
                <a:schemeClr val="dk1"/>
              </a:solidFill>
              <a:prstDash val="solid"/>
              <a:round/>
              <a:headEnd type="none" w="sm" len="sm"/>
              <a:tailEnd type="none" w="sm" len="sm"/>
            </a:ln>
          </p:spPr>
        </p:cxnSp>
        <p:sp>
          <p:nvSpPr>
            <p:cNvPr id="715" name="Google Shape;715;p86"/>
            <p:cNvSpPr/>
            <p:nvPr/>
          </p:nvSpPr>
          <p:spPr>
            <a:xfrm>
              <a:off x="1371600" y="1886505"/>
              <a:ext cx="6858000" cy="38100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16" name="Google Shape;716;p86"/>
            <p:cNvCxnSpPr/>
            <p:nvPr/>
          </p:nvCxnSpPr>
          <p:spPr>
            <a:xfrm>
              <a:off x="1371600" y="3867705"/>
              <a:ext cx="6781800" cy="0"/>
            </a:xfrm>
            <a:prstGeom prst="straightConnector1">
              <a:avLst/>
            </a:prstGeom>
            <a:noFill/>
            <a:ln w="9525" cap="flat" cmpd="sng">
              <a:solidFill>
                <a:schemeClr val="dk1"/>
              </a:solidFill>
              <a:prstDash val="solid"/>
              <a:round/>
              <a:headEnd type="none" w="sm" len="sm"/>
              <a:tailEnd type="none" w="sm" len="sm"/>
            </a:ln>
          </p:spPr>
        </p:cxnSp>
        <p:cxnSp>
          <p:nvCxnSpPr>
            <p:cNvPr id="717" name="Google Shape;717;p86"/>
            <p:cNvCxnSpPr/>
            <p:nvPr/>
          </p:nvCxnSpPr>
          <p:spPr>
            <a:xfrm>
              <a:off x="1371600" y="4172505"/>
              <a:ext cx="6781800" cy="0"/>
            </a:xfrm>
            <a:prstGeom prst="straightConnector1">
              <a:avLst/>
            </a:prstGeom>
            <a:noFill/>
            <a:ln w="9525" cap="flat" cmpd="sng">
              <a:solidFill>
                <a:schemeClr val="dk1"/>
              </a:solidFill>
              <a:prstDash val="solid"/>
              <a:round/>
              <a:headEnd type="none" w="sm" len="sm"/>
              <a:tailEnd type="none" w="sm" len="sm"/>
            </a:ln>
          </p:spPr>
        </p:cxnSp>
        <p:cxnSp>
          <p:nvCxnSpPr>
            <p:cNvPr id="718" name="Google Shape;718;p86"/>
            <p:cNvCxnSpPr/>
            <p:nvPr/>
          </p:nvCxnSpPr>
          <p:spPr>
            <a:xfrm>
              <a:off x="1371600" y="4477305"/>
              <a:ext cx="6781800" cy="0"/>
            </a:xfrm>
            <a:prstGeom prst="straightConnector1">
              <a:avLst/>
            </a:prstGeom>
            <a:noFill/>
            <a:ln w="9525" cap="flat" cmpd="sng">
              <a:solidFill>
                <a:schemeClr val="dk1"/>
              </a:solidFill>
              <a:prstDash val="solid"/>
              <a:round/>
              <a:headEnd type="none" w="sm" len="sm"/>
              <a:tailEnd type="none" w="sm" len="sm"/>
            </a:ln>
          </p:spPr>
        </p:cxnSp>
        <p:cxnSp>
          <p:nvCxnSpPr>
            <p:cNvPr id="719" name="Google Shape;719;p86"/>
            <p:cNvCxnSpPr/>
            <p:nvPr/>
          </p:nvCxnSpPr>
          <p:spPr>
            <a:xfrm>
              <a:off x="1371600" y="4858305"/>
              <a:ext cx="6781800" cy="0"/>
            </a:xfrm>
            <a:prstGeom prst="straightConnector1">
              <a:avLst/>
            </a:prstGeom>
            <a:noFill/>
            <a:ln w="9525" cap="flat" cmpd="sng">
              <a:solidFill>
                <a:schemeClr val="dk1"/>
              </a:solidFill>
              <a:prstDash val="solid"/>
              <a:round/>
              <a:headEnd type="none" w="sm" len="sm"/>
              <a:tailEnd type="none" w="sm" len="sm"/>
            </a:ln>
          </p:spPr>
        </p:cxnSp>
        <p:cxnSp>
          <p:nvCxnSpPr>
            <p:cNvPr id="720" name="Google Shape;720;p86"/>
            <p:cNvCxnSpPr/>
            <p:nvPr/>
          </p:nvCxnSpPr>
          <p:spPr>
            <a:xfrm>
              <a:off x="1371600" y="5163105"/>
              <a:ext cx="6781800" cy="0"/>
            </a:xfrm>
            <a:prstGeom prst="straightConnector1">
              <a:avLst/>
            </a:prstGeom>
            <a:noFill/>
            <a:ln w="9525" cap="flat" cmpd="sng">
              <a:solidFill>
                <a:schemeClr val="dk1"/>
              </a:solidFill>
              <a:prstDash val="solid"/>
              <a:round/>
              <a:headEnd type="none" w="sm" len="sm"/>
              <a:tailEnd type="none" w="sm" len="sm"/>
            </a:ln>
          </p:spPr>
        </p:cxnSp>
        <p:sp>
          <p:nvSpPr>
            <p:cNvPr id="721" name="Google Shape;721;p86"/>
            <p:cNvSpPr txBox="1"/>
            <p:nvPr/>
          </p:nvSpPr>
          <p:spPr>
            <a:xfrm>
              <a:off x="838200" y="5010705"/>
              <a:ext cx="4572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10</a:t>
              </a:r>
              <a:endParaRPr sz="1800" b="0" i="0" u="none" strike="noStrike" cap="none">
                <a:solidFill>
                  <a:schemeClr val="dk1"/>
                </a:solidFill>
                <a:latin typeface="Arial"/>
                <a:ea typeface="Arial"/>
                <a:cs typeface="Arial"/>
                <a:sym typeface="Arial"/>
              </a:endParaRPr>
            </a:p>
          </p:txBody>
        </p:sp>
        <p:sp>
          <p:nvSpPr>
            <p:cNvPr id="722" name="Google Shape;722;p86"/>
            <p:cNvSpPr txBox="1"/>
            <p:nvPr/>
          </p:nvSpPr>
          <p:spPr>
            <a:xfrm>
              <a:off x="838200" y="2343705"/>
              <a:ext cx="6096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90</a:t>
              </a:r>
              <a:endParaRPr sz="1800" b="0" i="0" u="none" strike="noStrike" cap="none">
                <a:solidFill>
                  <a:schemeClr val="dk1"/>
                </a:solidFill>
                <a:latin typeface="Arial"/>
                <a:ea typeface="Arial"/>
                <a:cs typeface="Arial"/>
                <a:sym typeface="Arial"/>
              </a:endParaRPr>
            </a:p>
          </p:txBody>
        </p:sp>
        <p:sp>
          <p:nvSpPr>
            <p:cNvPr id="723" name="Google Shape;723;p86"/>
            <p:cNvSpPr txBox="1"/>
            <p:nvPr/>
          </p:nvSpPr>
          <p:spPr>
            <a:xfrm>
              <a:off x="838200" y="3345973"/>
              <a:ext cx="6096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60</a:t>
              </a:r>
              <a:endParaRPr sz="1800" b="0" i="0" u="none" strike="noStrike" cap="none">
                <a:solidFill>
                  <a:schemeClr val="dk1"/>
                </a:solidFill>
                <a:latin typeface="Arial"/>
                <a:ea typeface="Arial"/>
                <a:cs typeface="Arial"/>
                <a:sym typeface="Arial"/>
              </a:endParaRPr>
            </a:p>
          </p:txBody>
        </p:sp>
        <p:sp>
          <p:nvSpPr>
            <p:cNvPr id="724" name="Google Shape;724;p86"/>
            <p:cNvSpPr txBox="1"/>
            <p:nvPr/>
          </p:nvSpPr>
          <p:spPr>
            <a:xfrm>
              <a:off x="838200" y="4336573"/>
              <a:ext cx="4572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30</a:t>
              </a:r>
              <a:endParaRPr sz="1800" b="0" i="0" u="none" strike="noStrike" cap="none">
                <a:solidFill>
                  <a:schemeClr val="dk1"/>
                </a:solidFill>
                <a:latin typeface="Arial"/>
                <a:ea typeface="Arial"/>
                <a:cs typeface="Arial"/>
                <a:sym typeface="Arial"/>
              </a:endParaRPr>
            </a:p>
          </p:txBody>
        </p:sp>
        <p:sp>
          <p:nvSpPr>
            <p:cNvPr id="725" name="Google Shape;725;p86"/>
            <p:cNvSpPr txBox="1"/>
            <p:nvPr/>
          </p:nvSpPr>
          <p:spPr>
            <a:xfrm>
              <a:off x="838200" y="3639105"/>
              <a:ext cx="6096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50</a:t>
              </a:r>
              <a:endParaRPr sz="1800" b="0" i="0" u="none" strike="noStrike" cap="none">
                <a:solidFill>
                  <a:schemeClr val="dk1"/>
                </a:solidFill>
                <a:latin typeface="Arial"/>
                <a:ea typeface="Arial"/>
                <a:cs typeface="Arial"/>
                <a:sym typeface="Arial"/>
              </a:endParaRPr>
            </a:p>
          </p:txBody>
        </p:sp>
        <p:sp>
          <p:nvSpPr>
            <p:cNvPr id="726" name="Google Shape;726;p86"/>
            <p:cNvSpPr txBox="1"/>
            <p:nvPr/>
          </p:nvSpPr>
          <p:spPr>
            <a:xfrm>
              <a:off x="838200" y="4717573"/>
              <a:ext cx="4572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20</a:t>
              </a:r>
              <a:endParaRPr sz="1800" b="0" i="0" u="none" strike="noStrike" cap="none">
                <a:solidFill>
                  <a:schemeClr val="dk1"/>
                </a:solidFill>
                <a:latin typeface="Arial"/>
                <a:ea typeface="Arial"/>
                <a:cs typeface="Arial"/>
                <a:sym typeface="Arial"/>
              </a:endParaRPr>
            </a:p>
          </p:txBody>
        </p:sp>
        <p:sp>
          <p:nvSpPr>
            <p:cNvPr id="727" name="Google Shape;727;p86"/>
            <p:cNvSpPr txBox="1"/>
            <p:nvPr/>
          </p:nvSpPr>
          <p:spPr>
            <a:xfrm>
              <a:off x="762000" y="1962705"/>
              <a:ext cx="6096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100</a:t>
              </a:r>
              <a:endParaRPr sz="1800" b="0" i="0" u="none" strike="noStrike" cap="none">
                <a:solidFill>
                  <a:schemeClr val="dk1"/>
                </a:solidFill>
                <a:latin typeface="Arial"/>
                <a:ea typeface="Arial"/>
                <a:cs typeface="Arial"/>
                <a:sym typeface="Arial"/>
              </a:endParaRPr>
            </a:p>
          </p:txBody>
        </p:sp>
        <p:sp>
          <p:nvSpPr>
            <p:cNvPr id="728" name="Google Shape;728;p86"/>
            <p:cNvSpPr txBox="1"/>
            <p:nvPr/>
          </p:nvSpPr>
          <p:spPr>
            <a:xfrm>
              <a:off x="1981200" y="5638800"/>
              <a:ext cx="12192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Fall</a:t>
              </a:r>
              <a:endParaRPr sz="1800" b="0" i="0" u="none" strike="noStrike" cap="none">
                <a:solidFill>
                  <a:schemeClr val="dk1"/>
                </a:solidFill>
                <a:latin typeface="Arial"/>
                <a:ea typeface="Arial"/>
                <a:cs typeface="Arial"/>
                <a:sym typeface="Arial"/>
              </a:endParaRPr>
            </a:p>
          </p:txBody>
        </p:sp>
        <p:sp>
          <p:nvSpPr>
            <p:cNvPr id="729" name="Google Shape;729;p86"/>
            <p:cNvSpPr txBox="1"/>
            <p:nvPr/>
          </p:nvSpPr>
          <p:spPr>
            <a:xfrm>
              <a:off x="4267200" y="5638800"/>
              <a:ext cx="12954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Winter</a:t>
              </a:r>
              <a:endParaRPr sz="1800" b="0" i="0" u="none" strike="noStrike" cap="none">
                <a:solidFill>
                  <a:schemeClr val="dk1"/>
                </a:solidFill>
                <a:latin typeface="Arial"/>
                <a:ea typeface="Arial"/>
                <a:cs typeface="Arial"/>
                <a:sym typeface="Arial"/>
              </a:endParaRPr>
            </a:p>
          </p:txBody>
        </p:sp>
        <p:cxnSp>
          <p:nvCxnSpPr>
            <p:cNvPr id="730" name="Google Shape;730;p86"/>
            <p:cNvCxnSpPr/>
            <p:nvPr/>
          </p:nvCxnSpPr>
          <p:spPr>
            <a:xfrm>
              <a:off x="1371600" y="3562905"/>
              <a:ext cx="6781800" cy="0"/>
            </a:xfrm>
            <a:prstGeom prst="straightConnector1">
              <a:avLst/>
            </a:prstGeom>
            <a:noFill/>
            <a:ln w="9525" cap="flat" cmpd="sng">
              <a:solidFill>
                <a:schemeClr val="dk1"/>
              </a:solidFill>
              <a:prstDash val="solid"/>
              <a:round/>
              <a:headEnd type="none" w="sm" len="sm"/>
              <a:tailEnd type="none" w="sm" len="sm"/>
            </a:ln>
          </p:spPr>
        </p:cxnSp>
        <p:cxnSp>
          <p:nvCxnSpPr>
            <p:cNvPr id="731" name="Google Shape;731;p86"/>
            <p:cNvCxnSpPr/>
            <p:nvPr/>
          </p:nvCxnSpPr>
          <p:spPr>
            <a:xfrm>
              <a:off x="1371600" y="3258105"/>
              <a:ext cx="6781800" cy="0"/>
            </a:xfrm>
            <a:prstGeom prst="straightConnector1">
              <a:avLst/>
            </a:prstGeom>
            <a:noFill/>
            <a:ln w="9525" cap="flat" cmpd="sng">
              <a:solidFill>
                <a:schemeClr val="dk1"/>
              </a:solidFill>
              <a:prstDash val="solid"/>
              <a:round/>
              <a:headEnd type="none" w="sm" len="sm"/>
              <a:tailEnd type="none" w="sm" len="sm"/>
            </a:ln>
          </p:spPr>
        </p:cxnSp>
        <p:cxnSp>
          <p:nvCxnSpPr>
            <p:cNvPr id="732" name="Google Shape;732;p86"/>
            <p:cNvCxnSpPr/>
            <p:nvPr/>
          </p:nvCxnSpPr>
          <p:spPr>
            <a:xfrm>
              <a:off x="1371600" y="2877105"/>
              <a:ext cx="6781800" cy="0"/>
            </a:xfrm>
            <a:prstGeom prst="straightConnector1">
              <a:avLst/>
            </a:prstGeom>
            <a:noFill/>
            <a:ln w="9525" cap="flat" cmpd="sng">
              <a:solidFill>
                <a:schemeClr val="dk1"/>
              </a:solidFill>
              <a:prstDash val="solid"/>
              <a:round/>
              <a:headEnd type="none" w="sm" len="sm"/>
              <a:tailEnd type="none" w="sm" len="sm"/>
            </a:ln>
          </p:spPr>
        </p:cxnSp>
        <p:cxnSp>
          <p:nvCxnSpPr>
            <p:cNvPr id="733" name="Google Shape;733;p86"/>
            <p:cNvCxnSpPr/>
            <p:nvPr/>
          </p:nvCxnSpPr>
          <p:spPr>
            <a:xfrm>
              <a:off x="1371600" y="2267505"/>
              <a:ext cx="6858000" cy="0"/>
            </a:xfrm>
            <a:prstGeom prst="straightConnector1">
              <a:avLst/>
            </a:prstGeom>
            <a:noFill/>
            <a:ln w="9525" cap="flat" cmpd="sng">
              <a:solidFill>
                <a:schemeClr val="dk1"/>
              </a:solidFill>
              <a:prstDash val="solid"/>
              <a:round/>
              <a:headEnd type="none" w="sm" len="sm"/>
              <a:tailEnd type="none" w="sm" len="sm"/>
            </a:ln>
          </p:spPr>
        </p:cxnSp>
        <p:sp>
          <p:nvSpPr>
            <p:cNvPr id="734" name="Google Shape;734;p86"/>
            <p:cNvSpPr txBox="1"/>
            <p:nvPr/>
          </p:nvSpPr>
          <p:spPr>
            <a:xfrm rot="-5400000">
              <a:off x="70366" y="3105705"/>
              <a:ext cx="12954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Percent</a:t>
              </a:r>
              <a:endParaRPr sz="1800" b="0" i="0" u="none" strike="noStrike" cap="none">
                <a:solidFill>
                  <a:schemeClr val="dk1"/>
                </a:solidFill>
                <a:latin typeface="Arial"/>
                <a:ea typeface="Arial"/>
                <a:cs typeface="Arial"/>
                <a:sym typeface="Arial"/>
              </a:endParaRPr>
            </a:p>
          </p:txBody>
        </p:sp>
        <p:sp>
          <p:nvSpPr>
            <p:cNvPr id="735" name="Google Shape;735;p86"/>
            <p:cNvSpPr/>
            <p:nvPr/>
          </p:nvSpPr>
          <p:spPr>
            <a:xfrm>
              <a:off x="3581400" y="2280641"/>
              <a:ext cx="2218650" cy="3415864"/>
            </a:xfrm>
            <a:prstGeom prst="triangle">
              <a:avLst>
                <a:gd name="adj" fmla="val 50000"/>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36" name="Google Shape;736;p86"/>
            <p:cNvCxnSpPr/>
            <p:nvPr/>
          </p:nvCxnSpPr>
          <p:spPr>
            <a:xfrm>
              <a:off x="2209800" y="2953305"/>
              <a:ext cx="533400" cy="0"/>
            </a:xfrm>
            <a:prstGeom prst="straightConnector1">
              <a:avLst/>
            </a:prstGeom>
            <a:noFill/>
            <a:ln w="9525" cap="flat" cmpd="sng">
              <a:solidFill>
                <a:schemeClr val="dk1"/>
              </a:solidFill>
              <a:prstDash val="solid"/>
              <a:round/>
              <a:headEnd type="none" w="sm" len="sm"/>
              <a:tailEnd type="none" w="sm" len="sm"/>
            </a:ln>
          </p:spPr>
        </p:cxnSp>
        <p:sp>
          <p:nvSpPr>
            <p:cNvPr id="737" name="Google Shape;737;p86"/>
            <p:cNvSpPr/>
            <p:nvPr/>
          </p:nvSpPr>
          <p:spPr>
            <a:xfrm>
              <a:off x="4191000" y="2280641"/>
              <a:ext cx="1008585" cy="1510863"/>
            </a:xfrm>
            <a:prstGeom prst="triangle">
              <a:avLst>
                <a:gd name="adj" fmla="val 50000"/>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38" name="Google Shape;738;p86"/>
            <p:cNvSpPr txBox="1"/>
            <p:nvPr/>
          </p:nvSpPr>
          <p:spPr>
            <a:xfrm>
              <a:off x="2057400" y="4248705"/>
              <a:ext cx="9144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55</a:t>
              </a:r>
              <a:endParaRPr sz="1800" b="0" i="0" u="none" strike="noStrike" cap="none">
                <a:solidFill>
                  <a:schemeClr val="dk1"/>
                </a:solidFill>
                <a:latin typeface="Arial"/>
                <a:ea typeface="Arial"/>
                <a:cs typeface="Arial"/>
                <a:sym typeface="Arial"/>
              </a:endParaRPr>
            </a:p>
          </p:txBody>
        </p:sp>
        <p:sp>
          <p:nvSpPr>
            <p:cNvPr id="739" name="Google Shape;739;p86"/>
            <p:cNvSpPr/>
            <p:nvPr/>
          </p:nvSpPr>
          <p:spPr>
            <a:xfrm>
              <a:off x="4555180" y="2280641"/>
              <a:ext cx="268204" cy="444064"/>
            </a:xfrm>
            <a:prstGeom prst="triangle">
              <a:avLst>
                <a:gd name="adj"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0" name="Google Shape;740;p86"/>
            <p:cNvSpPr txBox="1"/>
            <p:nvPr/>
          </p:nvSpPr>
          <p:spPr>
            <a:xfrm>
              <a:off x="838200" y="2648505"/>
              <a:ext cx="6096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80</a:t>
              </a:r>
              <a:endParaRPr sz="1800" b="0" i="0" u="none" strike="noStrike" cap="none">
                <a:solidFill>
                  <a:schemeClr val="dk1"/>
                </a:solidFill>
                <a:latin typeface="Arial"/>
                <a:ea typeface="Arial"/>
                <a:cs typeface="Arial"/>
                <a:sym typeface="Arial"/>
              </a:endParaRPr>
            </a:p>
          </p:txBody>
        </p:sp>
        <p:sp>
          <p:nvSpPr>
            <p:cNvPr id="741" name="Google Shape;741;p86"/>
            <p:cNvSpPr txBox="1"/>
            <p:nvPr/>
          </p:nvSpPr>
          <p:spPr>
            <a:xfrm>
              <a:off x="838200" y="3006169"/>
              <a:ext cx="4572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70</a:t>
              </a:r>
              <a:endParaRPr sz="1800" b="0" i="0" u="none" strike="noStrike" cap="none">
                <a:solidFill>
                  <a:schemeClr val="dk1"/>
                </a:solidFill>
                <a:latin typeface="Arial"/>
                <a:ea typeface="Arial"/>
                <a:cs typeface="Arial"/>
                <a:sym typeface="Arial"/>
              </a:endParaRPr>
            </a:p>
          </p:txBody>
        </p:sp>
        <p:sp>
          <p:nvSpPr>
            <p:cNvPr id="742" name="Google Shape;742;p86"/>
            <p:cNvSpPr txBox="1"/>
            <p:nvPr/>
          </p:nvSpPr>
          <p:spPr>
            <a:xfrm>
              <a:off x="838200" y="3943905"/>
              <a:ext cx="60960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40</a:t>
              </a:r>
              <a:endParaRPr sz="1800" b="0" i="0" u="none" strike="noStrike" cap="none">
                <a:solidFill>
                  <a:schemeClr val="dk1"/>
                </a:solidFill>
                <a:latin typeface="Arial"/>
                <a:ea typeface="Arial"/>
                <a:cs typeface="Arial"/>
                <a:sym typeface="Arial"/>
              </a:endParaRPr>
            </a:p>
          </p:txBody>
        </p:sp>
        <p:sp>
          <p:nvSpPr>
            <p:cNvPr id="743" name="Google Shape;743;p86"/>
            <p:cNvSpPr/>
            <p:nvPr/>
          </p:nvSpPr>
          <p:spPr>
            <a:xfrm>
              <a:off x="1357285" y="2266873"/>
              <a:ext cx="2218650" cy="3429631"/>
            </a:xfrm>
            <a:prstGeom prst="triangle">
              <a:avLst>
                <a:gd name="adj" fmla="val 50000"/>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4" name="Google Shape;744;p86"/>
            <p:cNvSpPr/>
            <p:nvPr/>
          </p:nvSpPr>
          <p:spPr>
            <a:xfrm>
              <a:off x="2056360" y="2227423"/>
              <a:ext cx="808415" cy="1304704"/>
            </a:xfrm>
            <a:prstGeom prst="triangle">
              <a:avLst>
                <a:gd name="adj" fmla="val 50000"/>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5" name="Google Shape;745;p86"/>
            <p:cNvSpPr/>
            <p:nvPr/>
          </p:nvSpPr>
          <p:spPr>
            <a:xfrm>
              <a:off x="2335292" y="2249010"/>
              <a:ext cx="283112" cy="428041"/>
            </a:xfrm>
            <a:prstGeom prst="triangle">
              <a:avLst>
                <a:gd name="adj"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46" name="Google Shape;746;p86"/>
            <p:cNvSpPr txBox="1"/>
            <p:nvPr/>
          </p:nvSpPr>
          <p:spPr>
            <a:xfrm>
              <a:off x="2209800" y="4248705"/>
              <a:ext cx="76200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60</a:t>
              </a:r>
              <a:endParaRPr sz="2000" b="1" i="0" u="none" strike="noStrike" cap="none">
                <a:solidFill>
                  <a:schemeClr val="dk1"/>
                </a:solidFill>
                <a:latin typeface="Arial"/>
                <a:ea typeface="Arial"/>
                <a:cs typeface="Arial"/>
                <a:sym typeface="Arial"/>
              </a:endParaRPr>
            </a:p>
          </p:txBody>
        </p:sp>
        <p:sp>
          <p:nvSpPr>
            <p:cNvPr id="747" name="Google Shape;747;p86"/>
            <p:cNvSpPr txBox="1"/>
            <p:nvPr/>
          </p:nvSpPr>
          <p:spPr>
            <a:xfrm>
              <a:off x="4495800" y="4172505"/>
              <a:ext cx="53340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53</a:t>
              </a:r>
              <a:endParaRPr sz="2000" b="1" i="0" u="none" strike="noStrike" cap="none">
                <a:solidFill>
                  <a:schemeClr val="dk1"/>
                </a:solidFill>
                <a:latin typeface="Arial"/>
                <a:ea typeface="Arial"/>
                <a:cs typeface="Arial"/>
                <a:sym typeface="Arial"/>
              </a:endParaRPr>
            </a:p>
          </p:txBody>
        </p:sp>
        <p:sp>
          <p:nvSpPr>
            <p:cNvPr id="748" name="Google Shape;748;p86"/>
            <p:cNvSpPr txBox="1"/>
            <p:nvPr/>
          </p:nvSpPr>
          <p:spPr>
            <a:xfrm>
              <a:off x="6477000" y="5638800"/>
              <a:ext cx="12954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Spring</a:t>
              </a:r>
              <a:endParaRPr sz="1800" b="0" i="0" u="none" strike="noStrike" cap="none">
                <a:solidFill>
                  <a:schemeClr val="dk1"/>
                </a:solidFill>
                <a:latin typeface="Arial"/>
                <a:ea typeface="Arial"/>
                <a:cs typeface="Arial"/>
                <a:sym typeface="Arial"/>
              </a:endParaRPr>
            </a:p>
          </p:txBody>
        </p:sp>
        <p:sp>
          <p:nvSpPr>
            <p:cNvPr id="749" name="Google Shape;749;p86"/>
            <p:cNvSpPr/>
            <p:nvPr/>
          </p:nvSpPr>
          <p:spPr>
            <a:xfrm>
              <a:off x="5943600" y="2280641"/>
              <a:ext cx="2286000" cy="3415863"/>
            </a:xfrm>
            <a:prstGeom prst="triangle">
              <a:avLst>
                <a:gd name="adj" fmla="val 50000"/>
              </a:avLst>
            </a:prstGeom>
            <a:solidFill>
              <a:srgbClr val="92D05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0" name="Google Shape;750;p86"/>
            <p:cNvSpPr/>
            <p:nvPr/>
          </p:nvSpPr>
          <p:spPr>
            <a:xfrm>
              <a:off x="6666118" y="2299256"/>
              <a:ext cx="877681" cy="1226044"/>
            </a:xfrm>
            <a:prstGeom prst="triangle">
              <a:avLst>
                <a:gd name="adj" fmla="val 49354"/>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1" name="Google Shape;751;p86"/>
            <p:cNvSpPr/>
            <p:nvPr/>
          </p:nvSpPr>
          <p:spPr>
            <a:xfrm>
              <a:off x="6991745" y="2267505"/>
              <a:ext cx="195808" cy="304800"/>
            </a:xfrm>
            <a:prstGeom prst="triangle">
              <a:avLst>
                <a:gd name="adj" fmla="val 50000"/>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2" name="Google Shape;752;p86"/>
            <p:cNvSpPr txBox="1"/>
            <p:nvPr/>
          </p:nvSpPr>
          <p:spPr>
            <a:xfrm>
              <a:off x="6858000" y="4153395"/>
              <a:ext cx="53340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62</a:t>
              </a:r>
              <a:endParaRPr sz="2000" b="1" i="0" u="none" strike="noStrike" cap="none">
                <a:solidFill>
                  <a:schemeClr val="dk1"/>
                </a:solidFill>
                <a:latin typeface="Arial"/>
                <a:ea typeface="Arial"/>
                <a:cs typeface="Arial"/>
                <a:sym typeface="Arial"/>
              </a:endParaRPr>
            </a:p>
          </p:txBody>
        </p:sp>
        <p:sp>
          <p:nvSpPr>
            <p:cNvPr id="753" name="Google Shape;753;p86"/>
            <p:cNvSpPr txBox="1"/>
            <p:nvPr/>
          </p:nvSpPr>
          <p:spPr>
            <a:xfrm>
              <a:off x="4495800" y="3181905"/>
              <a:ext cx="53340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32</a:t>
              </a:r>
              <a:endParaRPr sz="2000" b="1" i="0" u="none" strike="noStrike" cap="none">
                <a:solidFill>
                  <a:schemeClr val="dk1"/>
                </a:solidFill>
                <a:latin typeface="Arial"/>
                <a:ea typeface="Arial"/>
                <a:cs typeface="Arial"/>
                <a:sym typeface="Arial"/>
              </a:endParaRPr>
            </a:p>
          </p:txBody>
        </p:sp>
        <p:sp>
          <p:nvSpPr>
            <p:cNvPr id="754" name="Google Shape;754;p86"/>
            <p:cNvSpPr txBox="1"/>
            <p:nvPr/>
          </p:nvSpPr>
          <p:spPr>
            <a:xfrm>
              <a:off x="6858000" y="2686297"/>
              <a:ext cx="68580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28</a:t>
              </a:r>
              <a:endParaRPr sz="2000" b="1" i="0" u="none" strike="noStrike" cap="none">
                <a:solidFill>
                  <a:schemeClr val="dk1"/>
                </a:solidFill>
                <a:latin typeface="Arial"/>
                <a:ea typeface="Arial"/>
                <a:cs typeface="Arial"/>
                <a:sym typeface="Arial"/>
              </a:endParaRPr>
            </a:p>
          </p:txBody>
        </p:sp>
        <p:sp>
          <p:nvSpPr>
            <p:cNvPr id="755" name="Google Shape;755;p86"/>
            <p:cNvSpPr txBox="1"/>
            <p:nvPr/>
          </p:nvSpPr>
          <p:spPr>
            <a:xfrm>
              <a:off x="2240811" y="2742893"/>
              <a:ext cx="533400"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28</a:t>
              </a:r>
              <a:endParaRPr sz="2000" b="1" i="0" u="none" strike="noStrike" cap="none">
                <a:solidFill>
                  <a:schemeClr val="dk1"/>
                </a:solidFill>
                <a:latin typeface="Arial"/>
                <a:ea typeface="Arial"/>
                <a:cs typeface="Arial"/>
                <a:sym typeface="Arial"/>
              </a:endParaRPr>
            </a:p>
          </p:txBody>
        </p:sp>
        <p:sp>
          <p:nvSpPr>
            <p:cNvPr id="756" name="Google Shape;756;p86"/>
            <p:cNvSpPr txBox="1"/>
            <p:nvPr/>
          </p:nvSpPr>
          <p:spPr>
            <a:xfrm>
              <a:off x="7233072" y="2115071"/>
              <a:ext cx="533400" cy="40011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10</a:t>
              </a:r>
              <a:endParaRPr sz="2000" b="1" i="0" u="none" strike="noStrike" cap="none">
                <a:solidFill>
                  <a:schemeClr val="dk1"/>
                </a:solidFill>
                <a:latin typeface="Arial"/>
                <a:ea typeface="Arial"/>
                <a:cs typeface="Arial"/>
                <a:sym typeface="Arial"/>
              </a:endParaRPr>
            </a:p>
          </p:txBody>
        </p:sp>
        <p:sp>
          <p:nvSpPr>
            <p:cNvPr id="757" name="Google Shape;757;p86"/>
            <p:cNvSpPr txBox="1"/>
            <p:nvPr/>
          </p:nvSpPr>
          <p:spPr>
            <a:xfrm>
              <a:off x="4875760" y="2134095"/>
              <a:ext cx="484960" cy="40011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15</a:t>
              </a:r>
              <a:endParaRPr sz="2000" b="1" i="0" u="none" strike="noStrike" cap="none">
                <a:solidFill>
                  <a:schemeClr val="dk1"/>
                </a:solidFill>
                <a:latin typeface="Arial"/>
                <a:ea typeface="Arial"/>
                <a:cs typeface="Arial"/>
                <a:sym typeface="Arial"/>
              </a:endParaRPr>
            </a:p>
          </p:txBody>
        </p:sp>
        <p:sp>
          <p:nvSpPr>
            <p:cNvPr id="758" name="Google Shape;758;p86"/>
            <p:cNvSpPr txBox="1"/>
            <p:nvPr/>
          </p:nvSpPr>
          <p:spPr>
            <a:xfrm>
              <a:off x="2556272" y="1912159"/>
              <a:ext cx="476753" cy="40011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12</a:t>
              </a:r>
              <a:endParaRPr sz="2000" b="1" i="0" u="none" strike="noStrike" cap="none">
                <a:solidFill>
                  <a:schemeClr val="dk1"/>
                </a:solidFill>
                <a:latin typeface="Arial"/>
                <a:ea typeface="Arial"/>
                <a:cs typeface="Arial"/>
                <a:sym typeface="Arial"/>
              </a:endParaRPr>
            </a:p>
          </p:txBody>
        </p:sp>
      </p:grpSp>
      <p:pic>
        <p:nvPicPr>
          <p:cNvPr id="759" name="Google Shape;759;p86"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760" name="Google Shape;760;p8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39</a:t>
            </a:fld>
            <a:endParaRPr>
              <a:solidFill>
                <a:srgbClr val="BFBFBF"/>
              </a:solidFill>
            </a:endParaRPr>
          </a:p>
        </p:txBody>
      </p:sp>
      <p:sp>
        <p:nvSpPr>
          <p:cNvPr id="761" name="Google Shape;761;p86"/>
          <p:cNvSpPr/>
          <p:nvPr/>
        </p:nvSpPr>
        <p:spPr>
          <a:xfrm>
            <a:off x="5469967" y="6125552"/>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r>
              <a:rPr lang="en-US"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grpSp>
        <p:nvGrpSpPr>
          <p:cNvPr id="762" name="Google Shape;762;p86"/>
          <p:cNvGrpSpPr/>
          <p:nvPr/>
        </p:nvGrpSpPr>
        <p:grpSpPr>
          <a:xfrm>
            <a:off x="6939457" y="5746681"/>
            <a:ext cx="1972782" cy="1145934"/>
            <a:chOff x="6939457" y="5746681"/>
            <a:chExt cx="1972782" cy="1145934"/>
          </a:xfrm>
        </p:grpSpPr>
        <p:sp>
          <p:nvSpPr>
            <p:cNvPr id="763" name="Google Shape;763;p86"/>
            <p:cNvSpPr/>
            <p:nvPr/>
          </p:nvSpPr>
          <p:spPr>
            <a:xfrm>
              <a:off x="6939457" y="57466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764" name="Google Shape;764;p86"/>
            <p:cNvSpPr txBox="1"/>
            <p:nvPr/>
          </p:nvSpPr>
          <p:spPr>
            <a:xfrm>
              <a:off x="7518919" y="61657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1"/>
          <p:cNvSpPr txBox="1">
            <a:spLocks noGrp="1"/>
          </p:cNvSpPr>
          <p:nvPr>
            <p:ph type="title"/>
          </p:nvPr>
        </p:nvSpPr>
        <p:spPr>
          <a:xfrm>
            <a:off x="687400" y="2501669"/>
            <a:ext cx="8229600" cy="19779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What is Data-Based </a:t>
            </a:r>
            <a:endParaRPr/>
          </a:p>
          <a:p>
            <a:pPr marL="0" lvl="0" indent="0" algn="l" rtl="0">
              <a:lnSpc>
                <a:spcPct val="100000"/>
              </a:lnSpc>
              <a:spcBef>
                <a:spcPts val="0"/>
              </a:spcBef>
              <a:spcAft>
                <a:spcPts val="0"/>
              </a:spcAft>
              <a:buClr>
                <a:schemeClr val="lt1"/>
              </a:buClr>
              <a:buSzPts val="4400"/>
              <a:buFont typeface="Arial"/>
              <a:buNone/>
            </a:pPr>
            <a:r>
              <a:rPr lang="en-US"/>
              <a:t>Decision Making?</a:t>
            </a:r>
            <a:endParaRPr/>
          </a:p>
        </p:txBody>
      </p:sp>
      <p:sp>
        <p:nvSpPr>
          <p:cNvPr id="259" name="Google Shape;259;p51"/>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pic>
        <p:nvPicPr>
          <p:cNvPr id="260" name="Google Shape;260;p51"/>
          <p:cNvPicPr preferRelativeResize="0"/>
          <p:nvPr/>
        </p:nvPicPr>
        <p:blipFill rotWithShape="1">
          <a:blip r:embed="rId3">
            <a:alphaModFix/>
          </a:blip>
          <a:srcRect/>
          <a:stretch/>
        </p:blipFill>
        <p:spPr>
          <a:xfrm>
            <a:off x="5690200" y="1168125"/>
            <a:ext cx="3064926" cy="3311375"/>
          </a:xfrm>
          <a:prstGeom prst="rect">
            <a:avLst/>
          </a:prstGeom>
          <a:noFill/>
          <a:ln>
            <a:noFill/>
          </a:ln>
        </p:spPr>
      </p:pic>
      <p:sp>
        <p:nvSpPr>
          <p:cNvPr id="261" name="Google Shape;261;p51"/>
          <p:cNvSpPr/>
          <p:nvPr/>
        </p:nvSpPr>
        <p:spPr>
          <a:xfrm rot="7798830">
            <a:off x="7584697" y="4367434"/>
            <a:ext cx="465506" cy="1291154"/>
          </a:xfrm>
          <a:prstGeom prst="downArrow">
            <a:avLst>
              <a:gd name="adj1" fmla="val 50000"/>
              <a:gd name="adj2" fmla="val 102935"/>
            </a:avLst>
          </a:prstGeom>
          <a:solidFill>
            <a:schemeClr val="lt1"/>
          </a:solidFill>
          <a:ln w="25400" cap="flat" cmpd="sng">
            <a:solidFill>
              <a:srgbClr val="59595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8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Tier I DBDM— Academic</a:t>
            </a:r>
            <a:endParaRPr/>
          </a:p>
          <a:p>
            <a:pPr marL="0" lvl="0" indent="0" algn="l" rtl="0">
              <a:lnSpc>
                <a:spcPct val="90000"/>
              </a:lnSpc>
              <a:spcBef>
                <a:spcPts val="0"/>
              </a:spcBef>
              <a:spcAft>
                <a:spcPts val="0"/>
              </a:spcAft>
              <a:buSzPts val="1400"/>
              <a:buNone/>
            </a:pPr>
            <a:r>
              <a:rPr lang="en-US"/>
              <a:t>Data Set #3</a:t>
            </a:r>
            <a:endParaRPr/>
          </a:p>
        </p:txBody>
      </p:sp>
      <p:sp>
        <p:nvSpPr>
          <p:cNvPr id="771" name="Google Shape;771;p8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40</a:t>
            </a:fld>
            <a:endParaRPr/>
          </a:p>
        </p:txBody>
      </p:sp>
      <p:sp>
        <p:nvSpPr>
          <p:cNvPr id="772" name="Google Shape;772;p87"/>
          <p:cNvSpPr/>
          <p:nvPr/>
        </p:nvSpPr>
        <p:spPr>
          <a:xfrm>
            <a:off x="914400" y="1916668"/>
            <a:ext cx="6400800" cy="3657600"/>
          </a:xfrm>
          <a:prstGeom prst="rect">
            <a:avLst/>
          </a:prstGeom>
          <a:solidFill>
            <a:srgbClr val="EEF3C3"/>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773" name="Google Shape;773;p87"/>
          <p:cNvCxnSpPr/>
          <p:nvPr/>
        </p:nvCxnSpPr>
        <p:spPr>
          <a:xfrm>
            <a:off x="914400" y="4202668"/>
            <a:ext cx="6400800" cy="0"/>
          </a:xfrm>
          <a:prstGeom prst="straightConnector1">
            <a:avLst/>
          </a:prstGeom>
          <a:noFill/>
          <a:ln w="9525" cap="flat" cmpd="sng">
            <a:solidFill>
              <a:schemeClr val="dk1"/>
            </a:solidFill>
            <a:prstDash val="solid"/>
            <a:round/>
            <a:headEnd type="none" w="sm" len="sm"/>
            <a:tailEnd type="none" w="sm" len="sm"/>
          </a:ln>
        </p:spPr>
      </p:cxnSp>
      <p:cxnSp>
        <p:nvCxnSpPr>
          <p:cNvPr id="774" name="Google Shape;774;p87"/>
          <p:cNvCxnSpPr/>
          <p:nvPr/>
        </p:nvCxnSpPr>
        <p:spPr>
          <a:xfrm>
            <a:off x="914400" y="4659868"/>
            <a:ext cx="6400800" cy="0"/>
          </a:xfrm>
          <a:prstGeom prst="straightConnector1">
            <a:avLst/>
          </a:prstGeom>
          <a:noFill/>
          <a:ln w="9525" cap="flat" cmpd="sng">
            <a:solidFill>
              <a:schemeClr val="dk1"/>
            </a:solidFill>
            <a:prstDash val="solid"/>
            <a:round/>
            <a:headEnd type="none" w="sm" len="sm"/>
            <a:tailEnd type="none" w="sm" len="sm"/>
          </a:ln>
        </p:spPr>
      </p:cxnSp>
      <p:cxnSp>
        <p:nvCxnSpPr>
          <p:cNvPr id="775" name="Google Shape;775;p87"/>
          <p:cNvCxnSpPr/>
          <p:nvPr/>
        </p:nvCxnSpPr>
        <p:spPr>
          <a:xfrm>
            <a:off x="914400" y="5117068"/>
            <a:ext cx="6400800" cy="0"/>
          </a:xfrm>
          <a:prstGeom prst="straightConnector1">
            <a:avLst/>
          </a:prstGeom>
          <a:noFill/>
          <a:ln w="9525" cap="flat" cmpd="sng">
            <a:solidFill>
              <a:schemeClr val="dk1"/>
            </a:solidFill>
            <a:prstDash val="solid"/>
            <a:round/>
            <a:headEnd type="none" w="sm" len="sm"/>
            <a:tailEnd type="none" w="sm" len="sm"/>
          </a:ln>
        </p:spPr>
      </p:cxnSp>
      <p:sp>
        <p:nvSpPr>
          <p:cNvPr id="776" name="Google Shape;776;p87"/>
          <p:cNvSpPr txBox="1"/>
          <p:nvPr/>
        </p:nvSpPr>
        <p:spPr>
          <a:xfrm>
            <a:off x="495300" y="4964668"/>
            <a:ext cx="4572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20</a:t>
            </a:r>
            <a:endParaRPr sz="1600" b="0" i="0" u="none" strike="noStrike" cap="none">
              <a:solidFill>
                <a:schemeClr val="dk1"/>
              </a:solidFill>
              <a:latin typeface="Arial"/>
              <a:ea typeface="Arial"/>
              <a:cs typeface="Arial"/>
              <a:sym typeface="Arial"/>
            </a:endParaRPr>
          </a:p>
        </p:txBody>
      </p:sp>
      <p:sp>
        <p:nvSpPr>
          <p:cNvPr id="777" name="Google Shape;777;p87"/>
          <p:cNvSpPr txBox="1"/>
          <p:nvPr/>
        </p:nvSpPr>
        <p:spPr>
          <a:xfrm>
            <a:off x="419100" y="2678668"/>
            <a:ext cx="6096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120</a:t>
            </a:r>
            <a:endParaRPr sz="1600" b="0" i="0" u="none" strike="noStrike" cap="none">
              <a:solidFill>
                <a:schemeClr val="dk1"/>
              </a:solidFill>
              <a:latin typeface="Arial"/>
              <a:ea typeface="Arial"/>
              <a:cs typeface="Arial"/>
              <a:sym typeface="Arial"/>
            </a:endParaRPr>
          </a:p>
        </p:txBody>
      </p:sp>
      <p:sp>
        <p:nvSpPr>
          <p:cNvPr id="778" name="Google Shape;778;p87"/>
          <p:cNvSpPr txBox="1"/>
          <p:nvPr/>
        </p:nvSpPr>
        <p:spPr>
          <a:xfrm>
            <a:off x="419100" y="3135868"/>
            <a:ext cx="6096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100</a:t>
            </a:r>
            <a:endParaRPr sz="1600" b="0" i="0" u="none" strike="noStrike" cap="none">
              <a:solidFill>
                <a:schemeClr val="dk1"/>
              </a:solidFill>
              <a:latin typeface="Arial"/>
              <a:ea typeface="Arial"/>
              <a:cs typeface="Arial"/>
              <a:sym typeface="Arial"/>
            </a:endParaRPr>
          </a:p>
        </p:txBody>
      </p:sp>
      <p:sp>
        <p:nvSpPr>
          <p:cNvPr id="779" name="Google Shape;779;p87"/>
          <p:cNvSpPr txBox="1"/>
          <p:nvPr/>
        </p:nvSpPr>
        <p:spPr>
          <a:xfrm>
            <a:off x="495300" y="4050268"/>
            <a:ext cx="4572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60</a:t>
            </a:r>
            <a:endParaRPr sz="1600" b="0" i="0" u="none" strike="noStrike" cap="none">
              <a:solidFill>
                <a:schemeClr val="dk1"/>
              </a:solidFill>
              <a:latin typeface="Arial"/>
              <a:ea typeface="Arial"/>
              <a:cs typeface="Arial"/>
              <a:sym typeface="Arial"/>
            </a:endParaRPr>
          </a:p>
        </p:txBody>
      </p:sp>
      <p:sp>
        <p:nvSpPr>
          <p:cNvPr id="780" name="Google Shape;780;p87"/>
          <p:cNvSpPr txBox="1"/>
          <p:nvPr/>
        </p:nvSpPr>
        <p:spPr>
          <a:xfrm>
            <a:off x="495300" y="3593068"/>
            <a:ext cx="4572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80</a:t>
            </a:r>
            <a:endParaRPr sz="1600" b="0" i="0" u="none" strike="noStrike" cap="none">
              <a:solidFill>
                <a:schemeClr val="dk1"/>
              </a:solidFill>
              <a:latin typeface="Arial"/>
              <a:ea typeface="Arial"/>
              <a:cs typeface="Arial"/>
              <a:sym typeface="Arial"/>
            </a:endParaRPr>
          </a:p>
        </p:txBody>
      </p:sp>
      <p:sp>
        <p:nvSpPr>
          <p:cNvPr id="781" name="Google Shape;781;p87"/>
          <p:cNvSpPr txBox="1"/>
          <p:nvPr/>
        </p:nvSpPr>
        <p:spPr>
          <a:xfrm>
            <a:off x="495300" y="4507468"/>
            <a:ext cx="4572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40</a:t>
            </a:r>
            <a:endParaRPr sz="1600" b="0" i="0" u="none" strike="noStrike" cap="none">
              <a:solidFill>
                <a:schemeClr val="dk1"/>
              </a:solidFill>
              <a:latin typeface="Arial"/>
              <a:ea typeface="Arial"/>
              <a:cs typeface="Arial"/>
              <a:sym typeface="Arial"/>
            </a:endParaRPr>
          </a:p>
        </p:txBody>
      </p:sp>
      <p:sp>
        <p:nvSpPr>
          <p:cNvPr id="782" name="Google Shape;782;p87"/>
          <p:cNvSpPr txBox="1"/>
          <p:nvPr/>
        </p:nvSpPr>
        <p:spPr>
          <a:xfrm>
            <a:off x="419100" y="2221468"/>
            <a:ext cx="6096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140</a:t>
            </a:r>
            <a:endParaRPr sz="1600" b="0" i="0" u="none" strike="noStrike" cap="none">
              <a:solidFill>
                <a:schemeClr val="dk1"/>
              </a:solidFill>
              <a:latin typeface="Arial"/>
              <a:ea typeface="Arial"/>
              <a:cs typeface="Arial"/>
              <a:sym typeface="Arial"/>
            </a:endParaRPr>
          </a:p>
        </p:txBody>
      </p:sp>
      <p:sp>
        <p:nvSpPr>
          <p:cNvPr id="783" name="Google Shape;783;p87"/>
          <p:cNvSpPr txBox="1"/>
          <p:nvPr/>
        </p:nvSpPr>
        <p:spPr>
          <a:xfrm>
            <a:off x="1181100" y="5528846"/>
            <a:ext cx="12192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Fall</a:t>
            </a:r>
            <a:endParaRPr sz="1600" b="0" i="0" u="none" strike="noStrike" cap="none">
              <a:solidFill>
                <a:schemeClr val="dk1"/>
              </a:solidFill>
              <a:latin typeface="Arial"/>
              <a:ea typeface="Arial"/>
              <a:cs typeface="Arial"/>
              <a:sym typeface="Arial"/>
            </a:endParaRPr>
          </a:p>
        </p:txBody>
      </p:sp>
      <p:sp>
        <p:nvSpPr>
          <p:cNvPr id="784" name="Google Shape;784;p87"/>
          <p:cNvSpPr txBox="1"/>
          <p:nvPr/>
        </p:nvSpPr>
        <p:spPr>
          <a:xfrm>
            <a:off x="5905500" y="5528846"/>
            <a:ext cx="12954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Spring</a:t>
            </a:r>
            <a:endParaRPr sz="1600" b="0" i="0" u="none" strike="noStrike" cap="none">
              <a:solidFill>
                <a:schemeClr val="dk1"/>
              </a:solidFill>
              <a:latin typeface="Arial"/>
              <a:ea typeface="Arial"/>
              <a:cs typeface="Arial"/>
              <a:sym typeface="Arial"/>
            </a:endParaRPr>
          </a:p>
        </p:txBody>
      </p:sp>
      <p:sp>
        <p:nvSpPr>
          <p:cNvPr id="785" name="Google Shape;785;p87"/>
          <p:cNvSpPr txBox="1"/>
          <p:nvPr/>
        </p:nvSpPr>
        <p:spPr>
          <a:xfrm>
            <a:off x="3619500" y="5528846"/>
            <a:ext cx="1295400"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Winter</a:t>
            </a:r>
            <a:endParaRPr sz="1600" b="0" i="0" u="none" strike="noStrike" cap="none">
              <a:solidFill>
                <a:schemeClr val="dk1"/>
              </a:solidFill>
              <a:latin typeface="Arial"/>
              <a:ea typeface="Arial"/>
              <a:cs typeface="Arial"/>
              <a:sym typeface="Arial"/>
            </a:endParaRPr>
          </a:p>
        </p:txBody>
      </p:sp>
      <p:cxnSp>
        <p:nvCxnSpPr>
          <p:cNvPr id="786" name="Google Shape;786;p87"/>
          <p:cNvCxnSpPr/>
          <p:nvPr/>
        </p:nvCxnSpPr>
        <p:spPr>
          <a:xfrm>
            <a:off x="914400" y="3745468"/>
            <a:ext cx="6400800" cy="0"/>
          </a:xfrm>
          <a:prstGeom prst="straightConnector1">
            <a:avLst/>
          </a:prstGeom>
          <a:noFill/>
          <a:ln w="9525" cap="flat" cmpd="sng">
            <a:solidFill>
              <a:schemeClr val="dk1"/>
            </a:solidFill>
            <a:prstDash val="solid"/>
            <a:round/>
            <a:headEnd type="none" w="sm" len="sm"/>
            <a:tailEnd type="none" w="sm" len="sm"/>
          </a:ln>
        </p:spPr>
      </p:cxnSp>
      <p:cxnSp>
        <p:nvCxnSpPr>
          <p:cNvPr id="787" name="Google Shape;787;p87"/>
          <p:cNvCxnSpPr/>
          <p:nvPr/>
        </p:nvCxnSpPr>
        <p:spPr>
          <a:xfrm>
            <a:off x="914400" y="3288268"/>
            <a:ext cx="6400800" cy="0"/>
          </a:xfrm>
          <a:prstGeom prst="straightConnector1">
            <a:avLst/>
          </a:prstGeom>
          <a:noFill/>
          <a:ln w="9525" cap="flat" cmpd="sng">
            <a:solidFill>
              <a:schemeClr val="dk1"/>
            </a:solidFill>
            <a:prstDash val="solid"/>
            <a:round/>
            <a:headEnd type="none" w="sm" len="sm"/>
            <a:tailEnd type="none" w="sm" len="sm"/>
          </a:ln>
        </p:spPr>
      </p:cxnSp>
      <p:cxnSp>
        <p:nvCxnSpPr>
          <p:cNvPr id="788" name="Google Shape;788;p87"/>
          <p:cNvCxnSpPr/>
          <p:nvPr/>
        </p:nvCxnSpPr>
        <p:spPr>
          <a:xfrm>
            <a:off x="914400" y="2831068"/>
            <a:ext cx="6400800" cy="0"/>
          </a:xfrm>
          <a:prstGeom prst="straightConnector1">
            <a:avLst/>
          </a:prstGeom>
          <a:noFill/>
          <a:ln w="9525" cap="flat" cmpd="sng">
            <a:solidFill>
              <a:schemeClr val="dk1"/>
            </a:solidFill>
            <a:prstDash val="solid"/>
            <a:round/>
            <a:headEnd type="none" w="sm" len="sm"/>
            <a:tailEnd type="none" w="sm" len="sm"/>
          </a:ln>
        </p:spPr>
      </p:cxnSp>
      <p:cxnSp>
        <p:nvCxnSpPr>
          <p:cNvPr id="789" name="Google Shape;789;p87"/>
          <p:cNvCxnSpPr/>
          <p:nvPr/>
        </p:nvCxnSpPr>
        <p:spPr>
          <a:xfrm>
            <a:off x="914400" y="2373868"/>
            <a:ext cx="6400800" cy="0"/>
          </a:xfrm>
          <a:prstGeom prst="straightConnector1">
            <a:avLst/>
          </a:prstGeom>
          <a:noFill/>
          <a:ln w="9525" cap="flat" cmpd="sng">
            <a:solidFill>
              <a:schemeClr val="dk1"/>
            </a:solidFill>
            <a:prstDash val="solid"/>
            <a:round/>
            <a:headEnd type="none" w="sm" len="sm"/>
            <a:tailEnd type="none" w="sm" len="sm"/>
          </a:ln>
        </p:spPr>
      </p:cxnSp>
      <p:cxnSp>
        <p:nvCxnSpPr>
          <p:cNvPr id="790" name="Google Shape;790;p87"/>
          <p:cNvCxnSpPr>
            <a:endCxn id="791" idx="2"/>
          </p:cNvCxnSpPr>
          <p:nvPr/>
        </p:nvCxnSpPr>
        <p:spPr>
          <a:xfrm rot="10800000" flipH="1">
            <a:off x="1828800" y="3897868"/>
            <a:ext cx="2324100" cy="631800"/>
          </a:xfrm>
          <a:prstGeom prst="straightConnector1">
            <a:avLst/>
          </a:prstGeom>
          <a:noFill/>
          <a:ln w="9525" cap="flat" cmpd="sng">
            <a:solidFill>
              <a:srgbClr val="4A7DBA"/>
            </a:solidFill>
            <a:prstDash val="solid"/>
            <a:round/>
            <a:headEnd type="none" w="sm" len="sm"/>
            <a:tailEnd type="none" w="sm" len="sm"/>
          </a:ln>
        </p:spPr>
      </p:cxnSp>
      <p:cxnSp>
        <p:nvCxnSpPr>
          <p:cNvPr id="792" name="Google Shape;792;p87"/>
          <p:cNvCxnSpPr/>
          <p:nvPr/>
        </p:nvCxnSpPr>
        <p:spPr>
          <a:xfrm rot="10800000" flipH="1">
            <a:off x="4191000" y="3364468"/>
            <a:ext cx="2339882" cy="457200"/>
          </a:xfrm>
          <a:prstGeom prst="straightConnector1">
            <a:avLst/>
          </a:prstGeom>
          <a:noFill/>
          <a:ln w="9525" cap="flat" cmpd="sng">
            <a:solidFill>
              <a:srgbClr val="4A7DBA"/>
            </a:solidFill>
            <a:prstDash val="solid"/>
            <a:round/>
            <a:headEnd type="none" w="sm" len="sm"/>
            <a:tailEnd type="none" w="sm" len="sm"/>
          </a:ln>
        </p:spPr>
      </p:cxnSp>
      <p:sp>
        <p:nvSpPr>
          <p:cNvPr id="793" name="Google Shape;793;p87"/>
          <p:cNvSpPr/>
          <p:nvPr/>
        </p:nvSpPr>
        <p:spPr>
          <a:xfrm>
            <a:off x="1676400" y="4419600"/>
            <a:ext cx="152400" cy="152400"/>
          </a:xfrm>
          <a:prstGeom prst="ellipse">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794" name="Google Shape;794;p87"/>
          <p:cNvCxnSpPr>
            <a:stCxn id="793" idx="7"/>
          </p:cNvCxnSpPr>
          <p:nvPr/>
        </p:nvCxnSpPr>
        <p:spPr>
          <a:xfrm rot="10800000" flipH="1">
            <a:off x="1806482" y="3048118"/>
            <a:ext cx="2429100" cy="1393800"/>
          </a:xfrm>
          <a:prstGeom prst="straightConnector1">
            <a:avLst/>
          </a:prstGeom>
          <a:noFill/>
          <a:ln w="9525" cap="flat" cmpd="sng">
            <a:solidFill>
              <a:srgbClr val="FF0000"/>
            </a:solidFill>
            <a:prstDash val="solid"/>
            <a:round/>
            <a:headEnd type="none" w="sm" len="sm"/>
            <a:tailEnd type="none" w="sm" len="sm"/>
          </a:ln>
        </p:spPr>
      </p:cxnSp>
      <p:sp>
        <p:nvSpPr>
          <p:cNvPr id="795" name="Google Shape;795;p87"/>
          <p:cNvSpPr/>
          <p:nvPr/>
        </p:nvSpPr>
        <p:spPr>
          <a:xfrm>
            <a:off x="4114800" y="2983468"/>
            <a:ext cx="152400" cy="152400"/>
          </a:xfrm>
          <a:prstGeom prst="ellipse">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796" name="Google Shape;796;p87"/>
          <p:cNvCxnSpPr>
            <a:stCxn id="795" idx="6"/>
            <a:endCxn id="797" idx="3"/>
          </p:cNvCxnSpPr>
          <p:nvPr/>
        </p:nvCxnSpPr>
        <p:spPr>
          <a:xfrm rot="10800000" flipH="1">
            <a:off x="4267200" y="2720968"/>
            <a:ext cx="2232000" cy="338700"/>
          </a:xfrm>
          <a:prstGeom prst="straightConnector1">
            <a:avLst/>
          </a:prstGeom>
          <a:noFill/>
          <a:ln w="9525" cap="flat" cmpd="sng">
            <a:solidFill>
              <a:srgbClr val="FF0000"/>
            </a:solidFill>
            <a:prstDash val="solid"/>
            <a:round/>
            <a:headEnd type="none" w="sm" len="sm"/>
            <a:tailEnd type="none" w="sm" len="sm"/>
          </a:ln>
        </p:spPr>
      </p:cxnSp>
      <p:sp>
        <p:nvSpPr>
          <p:cNvPr id="797" name="Google Shape;797;p87"/>
          <p:cNvSpPr/>
          <p:nvPr/>
        </p:nvSpPr>
        <p:spPr>
          <a:xfrm>
            <a:off x="6477000" y="2590800"/>
            <a:ext cx="152400" cy="152400"/>
          </a:xfrm>
          <a:prstGeom prst="ellipse">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cxnSp>
        <p:nvCxnSpPr>
          <p:cNvPr id="798" name="Google Shape;798;p87"/>
          <p:cNvCxnSpPr/>
          <p:nvPr/>
        </p:nvCxnSpPr>
        <p:spPr>
          <a:xfrm rot="10800000" flipH="1">
            <a:off x="1752600" y="4876800"/>
            <a:ext cx="2514600" cy="381000"/>
          </a:xfrm>
          <a:prstGeom prst="straightConnector1">
            <a:avLst/>
          </a:prstGeom>
          <a:noFill/>
          <a:ln w="9525" cap="flat" cmpd="sng">
            <a:solidFill>
              <a:srgbClr val="00B0F0"/>
            </a:solidFill>
            <a:prstDash val="solid"/>
            <a:round/>
            <a:headEnd type="none" w="sm" len="sm"/>
            <a:tailEnd type="none" w="sm" len="sm"/>
          </a:ln>
        </p:spPr>
      </p:cxnSp>
      <p:cxnSp>
        <p:nvCxnSpPr>
          <p:cNvPr id="799" name="Google Shape;799;p87"/>
          <p:cNvCxnSpPr/>
          <p:nvPr/>
        </p:nvCxnSpPr>
        <p:spPr>
          <a:xfrm rot="10800000" flipH="1">
            <a:off x="4343400" y="4267200"/>
            <a:ext cx="2133600" cy="609600"/>
          </a:xfrm>
          <a:prstGeom prst="straightConnector1">
            <a:avLst/>
          </a:prstGeom>
          <a:noFill/>
          <a:ln w="9525" cap="flat" cmpd="sng">
            <a:solidFill>
              <a:srgbClr val="00B0F0"/>
            </a:solidFill>
            <a:prstDash val="solid"/>
            <a:round/>
            <a:headEnd type="none" w="sm" len="sm"/>
            <a:tailEnd type="none" w="sm" len="sm"/>
          </a:ln>
        </p:spPr>
      </p:cxnSp>
      <p:sp>
        <p:nvSpPr>
          <p:cNvPr id="800" name="Google Shape;800;p87"/>
          <p:cNvSpPr/>
          <p:nvPr/>
        </p:nvSpPr>
        <p:spPr>
          <a:xfrm>
            <a:off x="7543800" y="2630269"/>
            <a:ext cx="152400" cy="152400"/>
          </a:xfrm>
          <a:prstGeom prst="ellipse">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01" name="Google Shape;801;p87"/>
          <p:cNvSpPr txBox="1"/>
          <p:nvPr/>
        </p:nvSpPr>
        <p:spPr>
          <a:xfrm>
            <a:off x="7696200" y="2554069"/>
            <a:ext cx="11430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Caucasian</a:t>
            </a:r>
            <a:endParaRPr sz="1200" b="0" i="0" u="none" strike="noStrike" cap="none">
              <a:solidFill>
                <a:schemeClr val="dk1"/>
              </a:solidFill>
              <a:latin typeface="Arial"/>
              <a:ea typeface="Arial"/>
              <a:cs typeface="Arial"/>
              <a:sym typeface="Arial"/>
            </a:endParaRPr>
          </a:p>
        </p:txBody>
      </p:sp>
      <p:sp>
        <p:nvSpPr>
          <p:cNvPr id="802" name="Google Shape;802;p87"/>
          <p:cNvSpPr txBox="1"/>
          <p:nvPr/>
        </p:nvSpPr>
        <p:spPr>
          <a:xfrm>
            <a:off x="7696200" y="3332202"/>
            <a:ext cx="12954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Target Score</a:t>
            </a:r>
            <a:endParaRPr sz="1200" b="0" i="0" u="none" strike="noStrike" cap="none">
              <a:solidFill>
                <a:schemeClr val="dk1"/>
              </a:solidFill>
              <a:latin typeface="Arial"/>
              <a:ea typeface="Arial"/>
              <a:cs typeface="Arial"/>
              <a:sym typeface="Arial"/>
            </a:endParaRPr>
          </a:p>
        </p:txBody>
      </p:sp>
      <p:sp>
        <p:nvSpPr>
          <p:cNvPr id="803" name="Google Shape;803;p87"/>
          <p:cNvSpPr txBox="1"/>
          <p:nvPr/>
        </p:nvSpPr>
        <p:spPr>
          <a:xfrm>
            <a:off x="7696200" y="3713202"/>
            <a:ext cx="13716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Hispanic/Latino</a:t>
            </a:r>
            <a:endParaRPr sz="1200" b="0" i="0" u="none" strike="noStrike" cap="none">
              <a:solidFill>
                <a:schemeClr val="dk1"/>
              </a:solidFill>
              <a:latin typeface="Arial"/>
              <a:ea typeface="Arial"/>
              <a:cs typeface="Arial"/>
              <a:sym typeface="Arial"/>
            </a:endParaRPr>
          </a:p>
        </p:txBody>
      </p:sp>
      <p:cxnSp>
        <p:nvCxnSpPr>
          <p:cNvPr id="804" name="Google Shape;804;p87"/>
          <p:cNvCxnSpPr>
            <a:stCxn id="805" idx="1"/>
            <a:endCxn id="806" idx="3"/>
          </p:cNvCxnSpPr>
          <p:nvPr/>
        </p:nvCxnSpPr>
        <p:spPr>
          <a:xfrm rot="10800000" flipH="1">
            <a:off x="1828800" y="4572000"/>
            <a:ext cx="2362200" cy="457200"/>
          </a:xfrm>
          <a:prstGeom prst="straightConnector1">
            <a:avLst/>
          </a:prstGeom>
          <a:noFill/>
          <a:ln w="9525" cap="flat" cmpd="sng">
            <a:solidFill>
              <a:srgbClr val="F5913F"/>
            </a:solidFill>
            <a:prstDash val="solid"/>
            <a:round/>
            <a:headEnd type="none" w="sm" len="sm"/>
            <a:tailEnd type="none" w="sm" len="sm"/>
          </a:ln>
        </p:spPr>
      </p:cxnSp>
      <p:cxnSp>
        <p:nvCxnSpPr>
          <p:cNvPr id="807" name="Google Shape;807;p87"/>
          <p:cNvCxnSpPr>
            <a:stCxn id="806" idx="1"/>
            <a:endCxn id="808" idx="3"/>
          </p:cNvCxnSpPr>
          <p:nvPr/>
        </p:nvCxnSpPr>
        <p:spPr>
          <a:xfrm>
            <a:off x="4343400" y="4572000"/>
            <a:ext cx="2133600" cy="152400"/>
          </a:xfrm>
          <a:prstGeom prst="straightConnector1">
            <a:avLst/>
          </a:prstGeom>
          <a:noFill/>
          <a:ln w="9525" cap="flat" cmpd="sng">
            <a:solidFill>
              <a:srgbClr val="F5913F"/>
            </a:solidFill>
            <a:prstDash val="solid"/>
            <a:round/>
            <a:headEnd type="none" w="sm" len="sm"/>
            <a:tailEnd type="none" w="sm" len="sm"/>
          </a:ln>
        </p:spPr>
      </p:cxnSp>
      <p:sp>
        <p:nvSpPr>
          <p:cNvPr id="809" name="Google Shape;809;p87"/>
          <p:cNvSpPr txBox="1"/>
          <p:nvPr/>
        </p:nvSpPr>
        <p:spPr>
          <a:xfrm>
            <a:off x="7696200" y="4066401"/>
            <a:ext cx="13716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African American</a:t>
            </a:r>
            <a:endParaRPr sz="1200" b="0" i="0" u="none" strike="noStrike" cap="none">
              <a:solidFill>
                <a:schemeClr val="dk1"/>
              </a:solidFill>
              <a:latin typeface="Arial"/>
              <a:ea typeface="Arial"/>
              <a:cs typeface="Arial"/>
              <a:sym typeface="Arial"/>
            </a:endParaRPr>
          </a:p>
        </p:txBody>
      </p:sp>
      <p:cxnSp>
        <p:nvCxnSpPr>
          <p:cNvPr id="810" name="Google Shape;810;p87"/>
          <p:cNvCxnSpPr/>
          <p:nvPr/>
        </p:nvCxnSpPr>
        <p:spPr>
          <a:xfrm rot="-5400000">
            <a:off x="2720882" y="2754868"/>
            <a:ext cx="555718" cy="2384518"/>
          </a:xfrm>
          <a:prstGeom prst="straightConnector1">
            <a:avLst/>
          </a:prstGeom>
          <a:noFill/>
          <a:ln w="9525" cap="flat" cmpd="sng">
            <a:solidFill>
              <a:srgbClr val="DFA6A5"/>
            </a:solidFill>
            <a:prstDash val="solid"/>
            <a:round/>
            <a:headEnd type="none" w="sm" len="sm"/>
            <a:tailEnd type="none" w="sm" len="sm"/>
          </a:ln>
        </p:spPr>
      </p:cxnSp>
      <p:cxnSp>
        <p:nvCxnSpPr>
          <p:cNvPr id="811" name="Google Shape;811;p87"/>
          <p:cNvCxnSpPr>
            <a:endCxn id="812" idx="0"/>
          </p:cNvCxnSpPr>
          <p:nvPr/>
        </p:nvCxnSpPr>
        <p:spPr>
          <a:xfrm rot="10800000" flipH="1">
            <a:off x="4267205" y="3114572"/>
            <a:ext cx="2244900" cy="554700"/>
          </a:xfrm>
          <a:prstGeom prst="straightConnector1">
            <a:avLst/>
          </a:prstGeom>
          <a:noFill/>
          <a:ln w="9525" cap="flat" cmpd="sng">
            <a:solidFill>
              <a:srgbClr val="DFA6A5"/>
            </a:solidFill>
            <a:prstDash val="solid"/>
            <a:round/>
            <a:headEnd type="none" w="sm" len="sm"/>
            <a:tailEnd type="none" w="sm" len="sm"/>
          </a:ln>
        </p:spPr>
      </p:cxnSp>
      <p:cxnSp>
        <p:nvCxnSpPr>
          <p:cNvPr id="813" name="Google Shape;813;p87"/>
          <p:cNvCxnSpPr>
            <a:stCxn id="814" idx="3"/>
            <a:endCxn id="815" idx="3"/>
          </p:cNvCxnSpPr>
          <p:nvPr/>
        </p:nvCxnSpPr>
        <p:spPr>
          <a:xfrm rot="10800000" flipH="1">
            <a:off x="1828800" y="3162268"/>
            <a:ext cx="2438400" cy="773700"/>
          </a:xfrm>
          <a:prstGeom prst="straightConnector1">
            <a:avLst/>
          </a:prstGeom>
          <a:noFill/>
          <a:ln w="9525" cap="flat" cmpd="sng">
            <a:solidFill>
              <a:srgbClr val="BD4B48"/>
            </a:solidFill>
            <a:prstDash val="solid"/>
            <a:round/>
            <a:headEnd type="none" w="sm" len="sm"/>
            <a:tailEnd type="none" w="sm" len="sm"/>
          </a:ln>
        </p:spPr>
      </p:cxnSp>
      <p:cxnSp>
        <p:nvCxnSpPr>
          <p:cNvPr id="816" name="Google Shape;816;p87"/>
          <p:cNvCxnSpPr>
            <a:stCxn id="815" idx="3"/>
            <a:endCxn id="817" idx="1"/>
          </p:cNvCxnSpPr>
          <p:nvPr/>
        </p:nvCxnSpPr>
        <p:spPr>
          <a:xfrm rot="10800000" flipH="1">
            <a:off x="4267200" y="2259600"/>
            <a:ext cx="2247900" cy="902700"/>
          </a:xfrm>
          <a:prstGeom prst="straightConnector1">
            <a:avLst/>
          </a:prstGeom>
          <a:noFill/>
          <a:ln w="9525" cap="flat" cmpd="sng">
            <a:solidFill>
              <a:srgbClr val="7030A0"/>
            </a:solidFill>
            <a:prstDash val="solid"/>
            <a:round/>
            <a:headEnd type="none" w="sm" len="sm"/>
            <a:tailEnd type="none" w="sm" len="sm"/>
          </a:ln>
        </p:spPr>
      </p:cxnSp>
      <p:sp>
        <p:nvSpPr>
          <p:cNvPr id="818" name="Google Shape;818;p87"/>
          <p:cNvSpPr txBox="1"/>
          <p:nvPr/>
        </p:nvSpPr>
        <p:spPr>
          <a:xfrm>
            <a:off x="7696200" y="4447401"/>
            <a:ext cx="12192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Asian</a:t>
            </a:r>
            <a:endParaRPr sz="1200" b="0" i="0" u="none" strike="noStrike" cap="none">
              <a:solidFill>
                <a:schemeClr val="dk1"/>
              </a:solidFill>
              <a:latin typeface="Arial"/>
              <a:ea typeface="Arial"/>
              <a:cs typeface="Arial"/>
              <a:sym typeface="Arial"/>
            </a:endParaRPr>
          </a:p>
        </p:txBody>
      </p:sp>
      <p:sp>
        <p:nvSpPr>
          <p:cNvPr id="819" name="Google Shape;819;p87"/>
          <p:cNvSpPr txBox="1"/>
          <p:nvPr/>
        </p:nvSpPr>
        <p:spPr>
          <a:xfrm>
            <a:off x="7696200" y="2951202"/>
            <a:ext cx="129540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Unidentified</a:t>
            </a:r>
            <a:endParaRPr sz="1200" b="0" i="0" u="none" strike="noStrike" cap="none">
              <a:solidFill>
                <a:schemeClr val="dk1"/>
              </a:solidFill>
              <a:latin typeface="Arial"/>
              <a:ea typeface="Arial"/>
              <a:cs typeface="Arial"/>
              <a:sym typeface="Arial"/>
            </a:endParaRPr>
          </a:p>
        </p:txBody>
      </p:sp>
      <p:sp>
        <p:nvSpPr>
          <p:cNvPr id="820" name="Google Shape;820;p87"/>
          <p:cNvSpPr/>
          <p:nvPr/>
        </p:nvSpPr>
        <p:spPr>
          <a:xfrm>
            <a:off x="6477000" y="3288268"/>
            <a:ext cx="152400" cy="152400"/>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1" name="Google Shape;821;p87"/>
          <p:cNvSpPr/>
          <p:nvPr/>
        </p:nvSpPr>
        <p:spPr>
          <a:xfrm>
            <a:off x="7543800" y="4447401"/>
            <a:ext cx="152400" cy="228600"/>
          </a:xfrm>
          <a:prstGeom prst="diamond">
            <a:avLst/>
          </a:prstGeom>
          <a:solidFill>
            <a:srgbClr val="2E005C"/>
          </a:solidFill>
          <a:ln w="25400" cap="flat" cmpd="sng">
            <a:solidFill>
              <a:srgbClr val="2E00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2" name="Google Shape;822;p87"/>
          <p:cNvSpPr/>
          <p:nvPr/>
        </p:nvSpPr>
        <p:spPr>
          <a:xfrm flipH="1">
            <a:off x="7543800" y="4099213"/>
            <a:ext cx="152400" cy="152400"/>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3" name="Google Shape;823;p87"/>
          <p:cNvSpPr/>
          <p:nvPr/>
        </p:nvSpPr>
        <p:spPr>
          <a:xfrm>
            <a:off x="1638300" y="4126468"/>
            <a:ext cx="304800" cy="228600"/>
          </a:xfrm>
          <a:prstGeom prst="mathMultiply">
            <a:avLst>
              <a:gd name="adj1" fmla="val 23520"/>
            </a:avLst>
          </a:prstGeom>
          <a:solidFill>
            <a:srgbClr val="CC99FF"/>
          </a:solidFill>
          <a:ln w="25400" cap="flat" cmpd="sng">
            <a:solidFill>
              <a:srgbClr val="CC99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4" name="Google Shape;824;p87"/>
          <p:cNvSpPr/>
          <p:nvPr/>
        </p:nvSpPr>
        <p:spPr>
          <a:xfrm>
            <a:off x="4114800" y="3593068"/>
            <a:ext cx="304800" cy="228600"/>
          </a:xfrm>
          <a:prstGeom prst="mathMultiply">
            <a:avLst>
              <a:gd name="adj1" fmla="val 23520"/>
            </a:avLst>
          </a:prstGeom>
          <a:solidFill>
            <a:srgbClr val="CC99FF"/>
          </a:solidFill>
          <a:ln w="25400" cap="flat" cmpd="sng">
            <a:solidFill>
              <a:srgbClr val="CC99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12" name="Google Shape;812;p87"/>
          <p:cNvSpPr/>
          <p:nvPr/>
        </p:nvSpPr>
        <p:spPr>
          <a:xfrm>
            <a:off x="6438900" y="3059668"/>
            <a:ext cx="304800" cy="228600"/>
          </a:xfrm>
          <a:prstGeom prst="mathMultiply">
            <a:avLst>
              <a:gd name="adj1" fmla="val 23520"/>
            </a:avLst>
          </a:prstGeom>
          <a:solidFill>
            <a:srgbClr val="CC99FF"/>
          </a:solidFill>
          <a:ln w="25400" cap="flat" cmpd="sng">
            <a:solidFill>
              <a:srgbClr val="CC99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5" name="Google Shape;825;p87"/>
          <p:cNvSpPr/>
          <p:nvPr/>
        </p:nvSpPr>
        <p:spPr>
          <a:xfrm>
            <a:off x="7467600" y="2975401"/>
            <a:ext cx="304800" cy="228600"/>
          </a:xfrm>
          <a:prstGeom prst="mathMultiply">
            <a:avLst>
              <a:gd name="adj1" fmla="val 23520"/>
            </a:avLst>
          </a:prstGeom>
          <a:solidFill>
            <a:srgbClr val="CC99FF"/>
          </a:solidFill>
          <a:ln w="25400" cap="flat" cmpd="sng">
            <a:solidFill>
              <a:srgbClr val="CC99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17" name="Google Shape;817;p87"/>
          <p:cNvSpPr/>
          <p:nvPr/>
        </p:nvSpPr>
        <p:spPr>
          <a:xfrm>
            <a:off x="6515100" y="2145268"/>
            <a:ext cx="152400" cy="228600"/>
          </a:xfrm>
          <a:prstGeom prst="diamond">
            <a:avLst/>
          </a:prstGeom>
          <a:solidFill>
            <a:srgbClr val="2E005C"/>
          </a:solidFill>
          <a:ln w="25400" cap="flat" cmpd="sng">
            <a:solidFill>
              <a:srgbClr val="2E00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14" name="Google Shape;814;p87"/>
          <p:cNvSpPr/>
          <p:nvPr/>
        </p:nvSpPr>
        <p:spPr>
          <a:xfrm>
            <a:off x="1676400" y="3821668"/>
            <a:ext cx="152400" cy="228600"/>
          </a:xfrm>
          <a:prstGeom prst="diamond">
            <a:avLst/>
          </a:prstGeom>
          <a:solidFill>
            <a:srgbClr val="2E005C"/>
          </a:solidFill>
          <a:ln w="25400" cap="flat" cmpd="sng">
            <a:solidFill>
              <a:srgbClr val="2E00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15" name="Google Shape;815;p87"/>
          <p:cNvSpPr/>
          <p:nvPr/>
        </p:nvSpPr>
        <p:spPr>
          <a:xfrm>
            <a:off x="4114800" y="3048000"/>
            <a:ext cx="152400" cy="228600"/>
          </a:xfrm>
          <a:prstGeom prst="diamond">
            <a:avLst/>
          </a:prstGeom>
          <a:solidFill>
            <a:srgbClr val="2E005C"/>
          </a:solidFill>
          <a:ln w="25400" cap="flat" cmpd="sng">
            <a:solidFill>
              <a:srgbClr val="2E005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6" name="Google Shape;826;p87"/>
          <p:cNvSpPr/>
          <p:nvPr/>
        </p:nvSpPr>
        <p:spPr>
          <a:xfrm>
            <a:off x="7543800" y="3402841"/>
            <a:ext cx="152400" cy="152400"/>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7" name="Google Shape;827;p87"/>
          <p:cNvSpPr/>
          <p:nvPr/>
        </p:nvSpPr>
        <p:spPr>
          <a:xfrm>
            <a:off x="1676400" y="4507468"/>
            <a:ext cx="152400" cy="152400"/>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791" name="Google Shape;791;p87"/>
          <p:cNvSpPr/>
          <p:nvPr/>
        </p:nvSpPr>
        <p:spPr>
          <a:xfrm>
            <a:off x="4152900" y="3745468"/>
            <a:ext cx="152400" cy="152400"/>
          </a:xfrm>
          <a:prstGeom prst="triangle">
            <a:avLst>
              <a:gd name="adj"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08" name="Google Shape;808;p87"/>
          <p:cNvSpPr/>
          <p:nvPr/>
        </p:nvSpPr>
        <p:spPr>
          <a:xfrm flipH="1">
            <a:off x="6477000" y="4648200"/>
            <a:ext cx="152400" cy="152400"/>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05" name="Google Shape;805;p87"/>
          <p:cNvSpPr/>
          <p:nvPr/>
        </p:nvSpPr>
        <p:spPr>
          <a:xfrm flipH="1">
            <a:off x="1676400" y="4953000"/>
            <a:ext cx="152400" cy="152400"/>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06" name="Google Shape;806;p87"/>
          <p:cNvSpPr/>
          <p:nvPr/>
        </p:nvSpPr>
        <p:spPr>
          <a:xfrm flipH="1">
            <a:off x="4191000" y="4495800"/>
            <a:ext cx="152400" cy="152400"/>
          </a:xfrm>
          <a:prstGeom prst="rect">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8" name="Google Shape;828;p87"/>
          <p:cNvSpPr/>
          <p:nvPr/>
        </p:nvSpPr>
        <p:spPr>
          <a:xfrm>
            <a:off x="7543800" y="3751027"/>
            <a:ext cx="152400" cy="152400"/>
          </a:xfrm>
          <a:prstGeom prst="hexagon">
            <a:avLst>
              <a:gd name="adj" fmla="val 25000"/>
              <a:gd name="vf" fmla="val 115470"/>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29" name="Google Shape;829;p87"/>
          <p:cNvSpPr/>
          <p:nvPr/>
        </p:nvSpPr>
        <p:spPr>
          <a:xfrm>
            <a:off x="6477000" y="4191000"/>
            <a:ext cx="152400" cy="152400"/>
          </a:xfrm>
          <a:prstGeom prst="hexagon">
            <a:avLst>
              <a:gd name="adj" fmla="val 25000"/>
              <a:gd name="vf" fmla="val 115470"/>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30" name="Google Shape;830;p87"/>
          <p:cNvSpPr/>
          <p:nvPr/>
        </p:nvSpPr>
        <p:spPr>
          <a:xfrm>
            <a:off x="4191000" y="4800600"/>
            <a:ext cx="152400" cy="152400"/>
          </a:xfrm>
          <a:prstGeom prst="hexagon">
            <a:avLst>
              <a:gd name="adj" fmla="val 25000"/>
              <a:gd name="vf" fmla="val 115470"/>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31" name="Google Shape;831;p87"/>
          <p:cNvSpPr/>
          <p:nvPr/>
        </p:nvSpPr>
        <p:spPr>
          <a:xfrm>
            <a:off x="1676400" y="5181600"/>
            <a:ext cx="152400" cy="152400"/>
          </a:xfrm>
          <a:prstGeom prst="hexagon">
            <a:avLst>
              <a:gd name="adj" fmla="val 25000"/>
              <a:gd name="vf" fmla="val 115470"/>
            </a:avLst>
          </a:prstGeom>
          <a:solidFill>
            <a:srgbClr val="00B0F0"/>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832" name="Google Shape;832;p87"/>
          <p:cNvSpPr txBox="1"/>
          <p:nvPr/>
        </p:nvSpPr>
        <p:spPr>
          <a:xfrm rot="-5400000">
            <a:off x="-917315" y="3333006"/>
            <a:ext cx="258496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Words Read Correctly </a:t>
            </a:r>
            <a:endParaRPr sz="1600" b="0" i="0" u="none" strike="noStrike" cap="none">
              <a:solidFill>
                <a:schemeClr val="dk1"/>
              </a:solidFill>
              <a:latin typeface="Arial"/>
              <a:ea typeface="Arial"/>
              <a:cs typeface="Arial"/>
              <a:sym typeface="Arial"/>
            </a:endParaRPr>
          </a:p>
        </p:txBody>
      </p:sp>
      <p:pic>
        <p:nvPicPr>
          <p:cNvPr id="833" name="Google Shape;833;p87"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834" name="Google Shape;834;p87"/>
          <p:cNvSpPr/>
          <p:nvPr/>
        </p:nvSpPr>
        <p:spPr>
          <a:xfrm>
            <a:off x="5469967" y="6125552"/>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r>
              <a:rPr lang="en-US"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grpSp>
        <p:nvGrpSpPr>
          <p:cNvPr id="835" name="Google Shape;835;p87"/>
          <p:cNvGrpSpPr/>
          <p:nvPr/>
        </p:nvGrpSpPr>
        <p:grpSpPr>
          <a:xfrm>
            <a:off x="6939457" y="5746681"/>
            <a:ext cx="1972782" cy="1145934"/>
            <a:chOff x="6939457" y="5746681"/>
            <a:chExt cx="1972782" cy="1145934"/>
          </a:xfrm>
        </p:grpSpPr>
        <p:sp>
          <p:nvSpPr>
            <p:cNvPr id="836" name="Google Shape;836;p87"/>
            <p:cNvSpPr/>
            <p:nvPr/>
          </p:nvSpPr>
          <p:spPr>
            <a:xfrm>
              <a:off x="6939457" y="57466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837" name="Google Shape;837;p87"/>
            <p:cNvSpPr txBox="1"/>
            <p:nvPr/>
          </p:nvSpPr>
          <p:spPr>
            <a:xfrm>
              <a:off x="7518919" y="61657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8"/>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a:t>What is the benchmark/expected level of performance?</a:t>
            </a:r>
            <a:endParaRPr/>
          </a:p>
          <a:p>
            <a:pPr marL="233363" lvl="0" indent="-233363" algn="l" rtl="0">
              <a:lnSpc>
                <a:spcPct val="100000"/>
              </a:lnSpc>
              <a:spcBef>
                <a:spcPts val="600"/>
              </a:spcBef>
              <a:spcAft>
                <a:spcPts val="0"/>
              </a:spcAft>
              <a:buSzPts val="2400"/>
              <a:buChar char="▪"/>
            </a:pPr>
            <a:r>
              <a:rPr lang="en-US"/>
              <a:t>What is the student’s current level of performance?</a:t>
            </a:r>
            <a:endParaRPr/>
          </a:p>
          <a:p>
            <a:pPr marL="233363" lvl="0" indent="-233363" algn="l" rtl="0">
              <a:lnSpc>
                <a:spcPct val="100000"/>
              </a:lnSpc>
              <a:spcBef>
                <a:spcPts val="600"/>
              </a:spcBef>
              <a:spcAft>
                <a:spcPts val="0"/>
              </a:spcAft>
              <a:buSzPts val="2400"/>
              <a:buChar char="▪"/>
            </a:pPr>
            <a:r>
              <a:rPr lang="en-US"/>
              <a:t>What is the peer level of performance (district, school, state, national)?</a:t>
            </a:r>
            <a:endParaRPr/>
          </a:p>
        </p:txBody>
      </p:sp>
      <p:sp>
        <p:nvSpPr>
          <p:cNvPr id="843" name="Google Shape;843;p8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Set the Goal</a:t>
            </a:r>
            <a:endParaRPr/>
          </a:p>
        </p:txBody>
      </p:sp>
      <p:sp>
        <p:nvSpPr>
          <p:cNvPr id="844" name="Google Shape;844;p8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41</a:t>
            </a:fld>
            <a:endParaRPr>
              <a:solidFill>
                <a:srgbClr val="BFBFBF"/>
              </a:solidFill>
            </a:endParaRPr>
          </a:p>
        </p:txBody>
      </p:sp>
      <p:pic>
        <p:nvPicPr>
          <p:cNvPr id="845" name="Google Shape;845;p88"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846" name="Google Shape;846;p88"/>
          <p:cNvPicPr preferRelativeResize="0"/>
          <p:nvPr/>
        </p:nvPicPr>
        <p:blipFill rotWithShape="1">
          <a:blip r:embed="rId4">
            <a:alphaModFix/>
          </a:blip>
          <a:srcRect l="19749" r="22871"/>
          <a:stretch/>
        </p:blipFill>
        <p:spPr>
          <a:xfrm>
            <a:off x="5010726" y="3509300"/>
            <a:ext cx="3289426" cy="22005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89"/>
          <p:cNvSpPr txBox="1">
            <a:spLocks noGrp="1"/>
          </p:cNvSpPr>
          <p:nvPr>
            <p:ph type="body" idx="1"/>
          </p:nvPr>
        </p:nvSpPr>
        <p:spPr>
          <a:xfrm>
            <a:off x="565325" y="4176800"/>
            <a:ext cx="3942000" cy="1802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100">
                <a:solidFill>
                  <a:srgbClr val="000000"/>
                </a:solidFill>
              </a:rPr>
              <a:t>Goal:</a:t>
            </a:r>
            <a:endParaRPr sz="2100">
              <a:solidFill>
                <a:srgbClr val="000000"/>
              </a:solidFill>
            </a:endParaRPr>
          </a:p>
          <a:p>
            <a:pPr marL="0" lvl="0" indent="0" algn="l" rtl="0">
              <a:lnSpc>
                <a:spcPct val="100000"/>
              </a:lnSpc>
              <a:spcBef>
                <a:spcPts val="600"/>
              </a:spcBef>
              <a:spcAft>
                <a:spcPts val="0"/>
              </a:spcAft>
              <a:buNone/>
            </a:pPr>
            <a:r>
              <a:rPr lang="en-US" sz="2100">
                <a:solidFill>
                  <a:schemeClr val="dk2"/>
                </a:solidFill>
              </a:rPr>
              <a:t>By spring, 46% of third-grade students will be at or above target on the reading interim assessment.</a:t>
            </a:r>
            <a:endParaRPr sz="2100">
              <a:solidFill>
                <a:schemeClr val="dk2"/>
              </a:solidFill>
            </a:endParaRPr>
          </a:p>
          <a:p>
            <a:pPr marL="233363" lvl="0" indent="-106363" algn="l" rtl="0">
              <a:lnSpc>
                <a:spcPct val="100000"/>
              </a:lnSpc>
              <a:spcBef>
                <a:spcPts val="600"/>
              </a:spcBef>
              <a:spcAft>
                <a:spcPts val="0"/>
              </a:spcAft>
              <a:buSzPts val="2000"/>
              <a:buNone/>
            </a:pPr>
            <a:endParaRPr sz="2000"/>
          </a:p>
          <a:p>
            <a:pPr marL="457200" lvl="0" indent="0" algn="l" rtl="0">
              <a:lnSpc>
                <a:spcPct val="100000"/>
              </a:lnSpc>
              <a:spcBef>
                <a:spcPts val="600"/>
              </a:spcBef>
              <a:spcAft>
                <a:spcPts val="0"/>
              </a:spcAft>
              <a:buNone/>
            </a:pPr>
            <a:endParaRPr/>
          </a:p>
        </p:txBody>
      </p:sp>
      <p:sp>
        <p:nvSpPr>
          <p:cNvPr id="852" name="Google Shape;852;p89"/>
          <p:cNvSpPr txBox="1">
            <a:spLocks noGrp="1"/>
          </p:cNvSpPr>
          <p:nvPr>
            <p:ph type="title"/>
          </p:nvPr>
        </p:nvSpPr>
        <p:spPr>
          <a:xfrm>
            <a:off x="687413" y="270478"/>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Goal Setting: Examples</a:t>
            </a:r>
            <a:endParaRPr/>
          </a:p>
        </p:txBody>
      </p:sp>
      <p:sp>
        <p:nvSpPr>
          <p:cNvPr id="853" name="Google Shape;853;p8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42</a:t>
            </a:fld>
            <a:endParaRPr>
              <a:solidFill>
                <a:srgbClr val="BFBFBF"/>
              </a:solidFill>
            </a:endParaRPr>
          </a:p>
        </p:txBody>
      </p:sp>
      <p:pic>
        <p:nvPicPr>
          <p:cNvPr id="854" name="Google Shape;854;p89"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855" name="Google Shape;855;p89"/>
          <p:cNvSpPr txBox="1"/>
          <p:nvPr/>
        </p:nvSpPr>
        <p:spPr>
          <a:xfrm>
            <a:off x="401975" y="1909175"/>
            <a:ext cx="4139400" cy="14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t>Problem:</a:t>
            </a:r>
            <a:endParaRPr sz="2100"/>
          </a:p>
          <a:p>
            <a:pPr marL="0" lvl="0" indent="0" algn="l" rtl="0">
              <a:spcBef>
                <a:spcPts val="0"/>
              </a:spcBef>
              <a:spcAft>
                <a:spcPts val="0"/>
              </a:spcAft>
              <a:buNone/>
            </a:pPr>
            <a:r>
              <a:rPr lang="en-US" sz="2100">
                <a:solidFill>
                  <a:srgbClr val="FF0000"/>
                </a:solidFill>
              </a:rPr>
              <a:t>Only 37% of third-grade students are at or above target in reading during the winter interim assessment. The expectation is 85% at or above target. </a:t>
            </a:r>
            <a:endParaRPr sz="2100">
              <a:solidFill>
                <a:srgbClr val="17365D"/>
              </a:solidFill>
            </a:endParaRPr>
          </a:p>
        </p:txBody>
      </p:sp>
      <p:sp>
        <p:nvSpPr>
          <p:cNvPr id="856" name="Google Shape;856;p89"/>
          <p:cNvSpPr txBox="1"/>
          <p:nvPr/>
        </p:nvSpPr>
        <p:spPr>
          <a:xfrm>
            <a:off x="4772975" y="1909175"/>
            <a:ext cx="4241700" cy="14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t>Problem:</a:t>
            </a:r>
            <a:endParaRPr sz="2100"/>
          </a:p>
          <a:p>
            <a:pPr marL="0" lvl="0" indent="0" algn="l" rtl="0">
              <a:spcBef>
                <a:spcPts val="600"/>
              </a:spcBef>
              <a:spcAft>
                <a:spcPts val="0"/>
              </a:spcAft>
              <a:buNone/>
            </a:pPr>
            <a:r>
              <a:rPr lang="en-US" sz="2100">
                <a:solidFill>
                  <a:srgbClr val="FF0000"/>
                </a:solidFill>
              </a:rPr>
              <a:t>During the fall semester, School A recorded 792 ODRs. The expectation is no more than 200 for the school year. </a:t>
            </a:r>
            <a:endParaRPr sz="2100">
              <a:solidFill>
                <a:srgbClr val="17365D"/>
              </a:solidFill>
            </a:endParaRPr>
          </a:p>
        </p:txBody>
      </p:sp>
      <p:sp>
        <p:nvSpPr>
          <p:cNvPr id="857" name="Google Shape;857;p89"/>
          <p:cNvSpPr txBox="1">
            <a:spLocks noGrp="1"/>
          </p:cNvSpPr>
          <p:nvPr>
            <p:ph type="body" idx="1"/>
          </p:nvPr>
        </p:nvSpPr>
        <p:spPr>
          <a:xfrm>
            <a:off x="4772975" y="4214600"/>
            <a:ext cx="4139400" cy="1726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100">
                <a:solidFill>
                  <a:srgbClr val="000000"/>
                </a:solidFill>
              </a:rPr>
              <a:t>Goal:</a:t>
            </a:r>
            <a:endParaRPr sz="2100">
              <a:solidFill>
                <a:srgbClr val="000000"/>
              </a:solidFill>
            </a:endParaRPr>
          </a:p>
          <a:p>
            <a:pPr marL="0" lvl="0" indent="0" algn="l" rtl="0">
              <a:lnSpc>
                <a:spcPct val="100000"/>
              </a:lnSpc>
              <a:spcBef>
                <a:spcPts val="600"/>
              </a:spcBef>
              <a:spcAft>
                <a:spcPts val="0"/>
              </a:spcAft>
              <a:buNone/>
            </a:pPr>
            <a:r>
              <a:rPr lang="en-US" sz="2100">
                <a:solidFill>
                  <a:schemeClr val="dk2"/>
                </a:solidFill>
              </a:rPr>
              <a:t>School A will reduce the number of ODRs to fewer than 400 during spring semester.</a:t>
            </a:r>
            <a:r>
              <a:rPr lang="en-US" sz="2100"/>
              <a:t> </a:t>
            </a:r>
            <a:endParaRPr sz="2100"/>
          </a:p>
        </p:txBody>
      </p:sp>
      <p:sp>
        <p:nvSpPr>
          <p:cNvPr id="858" name="Google Shape;858;p89"/>
          <p:cNvSpPr/>
          <p:nvPr/>
        </p:nvSpPr>
        <p:spPr>
          <a:xfrm>
            <a:off x="3480950" y="3740725"/>
            <a:ext cx="467700" cy="762000"/>
          </a:xfrm>
          <a:prstGeom prst="downArrow">
            <a:avLst>
              <a:gd name="adj1" fmla="val 50000"/>
              <a:gd name="adj2"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89"/>
          <p:cNvSpPr/>
          <p:nvPr/>
        </p:nvSpPr>
        <p:spPr>
          <a:xfrm>
            <a:off x="7807050" y="3740725"/>
            <a:ext cx="467700" cy="762000"/>
          </a:xfrm>
          <a:prstGeom prst="downArrow">
            <a:avLst>
              <a:gd name="adj1" fmla="val 50000"/>
              <a:gd name="adj2" fmla="val 500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0" name="Google Shape;860;p89"/>
          <p:cNvCxnSpPr/>
          <p:nvPr/>
        </p:nvCxnSpPr>
        <p:spPr>
          <a:xfrm>
            <a:off x="4595100" y="1870375"/>
            <a:ext cx="0" cy="4064100"/>
          </a:xfrm>
          <a:prstGeom prst="straightConnector1">
            <a:avLst/>
          </a:prstGeom>
          <a:noFill/>
          <a:ln w="19050" cap="flat" cmpd="sng">
            <a:solidFill>
              <a:srgbClr val="A5A5A5"/>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90"/>
          <p:cNvSpPr txBox="1">
            <a:spLocks noGrp="1"/>
          </p:cNvSpPr>
          <p:nvPr>
            <p:ph type="body" idx="1"/>
          </p:nvPr>
        </p:nvSpPr>
        <p:spPr>
          <a:xfrm>
            <a:off x="687525" y="1979625"/>
            <a:ext cx="3963000" cy="3928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Purpose:</a:t>
            </a:r>
            <a:endParaRPr b="1"/>
          </a:p>
          <a:p>
            <a:pPr marL="457200" lvl="0" indent="-381000" algn="l" rtl="0">
              <a:spcBef>
                <a:spcPts val="0"/>
              </a:spcBef>
              <a:spcAft>
                <a:spcPts val="0"/>
              </a:spcAft>
              <a:buSzPts val="2400"/>
              <a:buChar char="▪"/>
            </a:pPr>
            <a:r>
              <a:rPr lang="en-US"/>
              <a:t>Develop informed statements about </a:t>
            </a:r>
            <a:r>
              <a:rPr lang="en-US" b="1" i="1"/>
              <a:t>why </a:t>
            </a:r>
            <a:r>
              <a:rPr lang="en-US"/>
              <a:t>the desired behavior(s) is not occurring</a:t>
            </a:r>
            <a:endParaRPr/>
          </a:p>
          <a:p>
            <a:pPr marL="457200" lvl="0" indent="-381000" algn="l" rtl="0">
              <a:spcBef>
                <a:spcPts val="0"/>
              </a:spcBef>
              <a:spcAft>
                <a:spcPts val="0"/>
              </a:spcAft>
              <a:buSzPts val="2400"/>
              <a:buChar char="▪"/>
            </a:pPr>
            <a:r>
              <a:rPr lang="en-US"/>
              <a:t>Gather relevant information in the domains of instruction, curriculum, environment, and the learner(s)</a:t>
            </a:r>
            <a:endParaRPr/>
          </a:p>
        </p:txBody>
      </p:sp>
      <p:sp>
        <p:nvSpPr>
          <p:cNvPr id="867" name="Google Shape;867;p90"/>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Step 2: Problem Analysis</a:t>
            </a:r>
            <a:endParaRPr/>
          </a:p>
        </p:txBody>
      </p:sp>
      <p:sp>
        <p:nvSpPr>
          <p:cNvPr id="868" name="Google Shape;868;p90"/>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43</a:t>
            </a:fld>
            <a:endParaRPr>
              <a:solidFill>
                <a:srgbClr val="BFBFBF"/>
              </a:solidFill>
            </a:endParaRPr>
          </a:p>
        </p:txBody>
      </p:sp>
      <p:pic>
        <p:nvPicPr>
          <p:cNvPr id="869" name="Google Shape;869;p90"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870" name="Google Shape;870;p90"/>
          <p:cNvSpPr txBox="1">
            <a:spLocks noGrp="1"/>
          </p:cNvSpPr>
          <p:nvPr>
            <p:ph type="body" idx="1"/>
          </p:nvPr>
        </p:nvSpPr>
        <p:spPr>
          <a:xfrm>
            <a:off x="4949300" y="1979625"/>
            <a:ext cx="3963000" cy="367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Guiding Questions:</a:t>
            </a:r>
            <a:endParaRPr b="1"/>
          </a:p>
          <a:p>
            <a:pPr marL="457200" lvl="0" indent="-381000" algn="l" rtl="0">
              <a:lnSpc>
                <a:spcPct val="100000"/>
              </a:lnSpc>
              <a:spcBef>
                <a:spcPts val="0"/>
              </a:spcBef>
              <a:spcAft>
                <a:spcPts val="0"/>
              </a:spcAft>
              <a:buSzPts val="2400"/>
              <a:buChar char="▪"/>
            </a:pPr>
            <a:r>
              <a:rPr lang="en-US"/>
              <a:t>Have we collected data about variables that are educationally relevant and alterable?</a:t>
            </a:r>
            <a:endParaRPr/>
          </a:p>
          <a:p>
            <a:pPr marL="457200" lvl="0" indent="-381000" algn="l" rtl="0">
              <a:lnSpc>
                <a:spcPct val="100000"/>
              </a:lnSpc>
              <a:spcBef>
                <a:spcPts val="0"/>
              </a:spcBef>
              <a:spcAft>
                <a:spcPts val="0"/>
              </a:spcAft>
              <a:buSzPts val="2400"/>
              <a:buChar char="▪"/>
            </a:pPr>
            <a:r>
              <a:rPr lang="en-US"/>
              <a:t>Is there something that could change in instruction, curriculum, or environment to increase the probability that learning will occur?</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91"/>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Why isn’t the Performance </a:t>
            </a:r>
            <a:endParaRPr/>
          </a:p>
          <a:p>
            <a:pPr marL="0" lvl="0" indent="0" algn="l" rtl="0">
              <a:lnSpc>
                <a:spcPct val="90000"/>
              </a:lnSpc>
              <a:spcBef>
                <a:spcPts val="0"/>
              </a:spcBef>
              <a:spcAft>
                <a:spcPts val="0"/>
              </a:spcAft>
              <a:buSzPts val="1400"/>
              <a:buNone/>
            </a:pPr>
            <a:r>
              <a:rPr lang="en-US"/>
              <a:t>Goal Being Attained?</a:t>
            </a:r>
            <a:endParaRPr/>
          </a:p>
        </p:txBody>
      </p:sp>
      <p:sp>
        <p:nvSpPr>
          <p:cNvPr id="877" name="Google Shape;877;p91"/>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44</a:t>
            </a:fld>
            <a:endParaRPr>
              <a:solidFill>
                <a:srgbClr val="BFBFBF"/>
              </a:solidFill>
            </a:endParaRPr>
          </a:p>
        </p:txBody>
      </p:sp>
      <p:pic>
        <p:nvPicPr>
          <p:cNvPr id="878" name="Google Shape;878;p91"/>
          <p:cNvPicPr preferRelativeResize="0">
            <a:picLocks noGrp="1"/>
          </p:cNvPicPr>
          <p:nvPr>
            <p:ph type="body" idx="1"/>
          </p:nvPr>
        </p:nvPicPr>
        <p:blipFill rotWithShape="1">
          <a:blip r:embed="rId3">
            <a:alphaModFix/>
          </a:blip>
          <a:srcRect/>
          <a:stretch/>
        </p:blipFill>
        <p:spPr>
          <a:xfrm>
            <a:off x="1138766" y="1979613"/>
            <a:ext cx="7322100" cy="3851400"/>
          </a:xfrm>
          <a:prstGeom prst="rect">
            <a:avLst/>
          </a:prstGeom>
          <a:noFill/>
          <a:ln>
            <a:noFill/>
          </a:ln>
        </p:spPr>
      </p:pic>
      <p:pic>
        <p:nvPicPr>
          <p:cNvPr id="879" name="Google Shape;879;p91" descr="RTI Arkansas Logo.png"/>
          <p:cNvPicPr preferRelativeResize="0"/>
          <p:nvPr/>
        </p:nvPicPr>
        <p:blipFill rotWithShape="1">
          <a:blip r:embed="rId4">
            <a:alphaModFix/>
          </a:blip>
          <a:srcRect/>
          <a:stretch/>
        </p:blipFill>
        <p:spPr>
          <a:xfrm>
            <a:off x="6887173" y="450908"/>
            <a:ext cx="2025052" cy="373943"/>
          </a:xfrm>
          <a:prstGeom prst="rect">
            <a:avLst/>
          </a:prstGeom>
          <a:noFill/>
          <a:ln>
            <a:noFill/>
          </a:ln>
        </p:spPr>
      </p:pic>
      <p:sp>
        <p:nvSpPr>
          <p:cNvPr id="880" name="Google Shape;880;p91"/>
          <p:cNvSpPr/>
          <p:nvPr/>
        </p:nvSpPr>
        <p:spPr>
          <a:xfrm>
            <a:off x="5469967" y="6125552"/>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r>
              <a:rPr lang="en-US"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sp>
        <p:nvSpPr>
          <p:cNvPr id="881" name="Google Shape;881;p91"/>
          <p:cNvSpPr/>
          <p:nvPr/>
        </p:nvSpPr>
        <p:spPr>
          <a:xfrm>
            <a:off x="6939457" y="57466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882" name="Google Shape;882;p91"/>
          <p:cNvSpPr txBox="1"/>
          <p:nvPr/>
        </p:nvSpPr>
        <p:spPr>
          <a:xfrm>
            <a:off x="7392876" y="6165775"/>
            <a:ext cx="1032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2"/>
          <p:cNvSpPr txBox="1">
            <a:spLocks noGrp="1"/>
          </p:cNvSpPr>
          <p:nvPr>
            <p:ph type="body" idx="1"/>
          </p:nvPr>
        </p:nvSpPr>
        <p:spPr>
          <a:xfrm>
            <a:off x="687526" y="2055813"/>
            <a:ext cx="5630147"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sz="2800" b="1"/>
              <a:t>Requires: </a:t>
            </a:r>
            <a:endParaRPr/>
          </a:p>
          <a:p>
            <a:pPr marL="457200" lvl="0" indent="-381000" algn="l" rtl="0">
              <a:lnSpc>
                <a:spcPct val="100000"/>
              </a:lnSpc>
              <a:spcBef>
                <a:spcPts val="600"/>
              </a:spcBef>
              <a:spcAft>
                <a:spcPts val="0"/>
              </a:spcAft>
              <a:buSzPts val="2400"/>
              <a:buChar char="▪"/>
            </a:pPr>
            <a:r>
              <a:rPr lang="en-US" b="1"/>
              <a:t>Identifying</a:t>
            </a:r>
            <a:r>
              <a:rPr lang="en-US"/>
              <a:t> possible root causes</a:t>
            </a:r>
            <a:endParaRPr/>
          </a:p>
          <a:p>
            <a:pPr marL="457200" lvl="0" indent="-381000" algn="l" rtl="0">
              <a:lnSpc>
                <a:spcPct val="100000"/>
              </a:lnSpc>
              <a:spcBef>
                <a:spcPts val="1000"/>
              </a:spcBef>
              <a:spcAft>
                <a:spcPts val="0"/>
              </a:spcAft>
              <a:buSzPts val="2400"/>
              <a:buChar char="▪"/>
            </a:pPr>
            <a:r>
              <a:rPr lang="en-US" b="1"/>
              <a:t>Answering why: </a:t>
            </a:r>
            <a:r>
              <a:rPr lang="en-US"/>
              <a:t>Why isn’t the performance goal being attained?</a:t>
            </a:r>
            <a:endParaRPr/>
          </a:p>
          <a:p>
            <a:pPr marL="457200" lvl="0" indent="-381000" algn="l" rtl="0">
              <a:lnSpc>
                <a:spcPct val="100000"/>
              </a:lnSpc>
              <a:spcBef>
                <a:spcPts val="1000"/>
              </a:spcBef>
              <a:spcAft>
                <a:spcPts val="1000"/>
              </a:spcAft>
              <a:buSzPts val="2400"/>
              <a:buChar char="▪"/>
            </a:pPr>
            <a:r>
              <a:rPr lang="en-US" b="1"/>
              <a:t>Analyzing</a:t>
            </a:r>
            <a:r>
              <a:rPr lang="en-US"/>
              <a:t> and </a:t>
            </a:r>
            <a:r>
              <a:rPr lang="en-US" b="1"/>
              <a:t>validating</a:t>
            </a:r>
            <a:r>
              <a:rPr lang="en-US"/>
              <a:t> supplemental data to support or refute each hypothesis</a:t>
            </a:r>
            <a:endParaRPr/>
          </a:p>
        </p:txBody>
      </p:sp>
      <p:sp>
        <p:nvSpPr>
          <p:cNvPr id="889" name="Google Shape;889;p92"/>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Look Deeper Into the</a:t>
            </a:r>
            <a:br>
              <a:rPr lang="en-US"/>
            </a:br>
            <a:r>
              <a:rPr lang="en-US"/>
              <a:t>Root Cause of the Problem</a:t>
            </a:r>
            <a:endParaRPr/>
          </a:p>
        </p:txBody>
      </p:sp>
      <p:sp>
        <p:nvSpPr>
          <p:cNvPr id="890" name="Google Shape;890;p9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45</a:t>
            </a:fld>
            <a:endParaRPr>
              <a:solidFill>
                <a:srgbClr val="BFBFBF"/>
              </a:solidFill>
            </a:endParaRPr>
          </a:p>
        </p:txBody>
      </p:sp>
      <p:pic>
        <p:nvPicPr>
          <p:cNvPr id="891" name="Google Shape;891;p92"/>
          <p:cNvPicPr preferRelativeResize="0"/>
          <p:nvPr/>
        </p:nvPicPr>
        <p:blipFill rotWithShape="1">
          <a:blip r:embed="rId3">
            <a:alphaModFix/>
          </a:blip>
          <a:srcRect/>
          <a:stretch/>
        </p:blipFill>
        <p:spPr>
          <a:xfrm>
            <a:off x="6394911" y="3023680"/>
            <a:ext cx="1842772" cy="1916272"/>
          </a:xfrm>
          <a:prstGeom prst="rect">
            <a:avLst/>
          </a:prstGeom>
          <a:noFill/>
          <a:ln>
            <a:noFill/>
          </a:ln>
        </p:spPr>
      </p:pic>
      <p:pic>
        <p:nvPicPr>
          <p:cNvPr id="892" name="Google Shape;892;p92" descr="RTI Arkansas Logo.png"/>
          <p:cNvPicPr preferRelativeResize="0"/>
          <p:nvPr/>
        </p:nvPicPr>
        <p:blipFill rotWithShape="1">
          <a:blip r:embed="rId4">
            <a:alphaModFix/>
          </a:blip>
          <a:srcRect/>
          <a:stretch/>
        </p:blipFill>
        <p:spPr>
          <a:xfrm>
            <a:off x="6887173" y="450908"/>
            <a:ext cx="2025052" cy="37394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9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t>With your team, brainstorm possible root causes. Write each on a sticky note. </a:t>
            </a:r>
            <a:endParaRPr/>
          </a:p>
          <a:p>
            <a:pPr marL="0" lvl="0" indent="0" algn="l" rtl="0">
              <a:lnSpc>
                <a:spcPct val="100000"/>
              </a:lnSpc>
              <a:spcBef>
                <a:spcPts val="600"/>
              </a:spcBef>
              <a:spcAft>
                <a:spcPts val="0"/>
              </a:spcAft>
              <a:buSzPts val="2400"/>
              <a:buNone/>
            </a:pPr>
            <a:r>
              <a:rPr lang="en-US"/>
              <a:t>Complete the ICEL activity:</a:t>
            </a:r>
            <a:endParaRPr/>
          </a:p>
          <a:p>
            <a:pPr marL="457200" lvl="0" indent="-381000" algn="l" rtl="0">
              <a:lnSpc>
                <a:spcPct val="100000"/>
              </a:lnSpc>
              <a:spcBef>
                <a:spcPts val="600"/>
              </a:spcBef>
              <a:spcAft>
                <a:spcPts val="0"/>
              </a:spcAft>
              <a:buSzPts val="2400"/>
              <a:buChar char="▪"/>
            </a:pPr>
            <a:r>
              <a:rPr lang="en-US" b="1"/>
              <a:t>I –   Instruction </a:t>
            </a:r>
            <a:r>
              <a:rPr lang="en-US"/>
              <a:t>(e.g., strategies, fidelity, pacing)</a:t>
            </a:r>
            <a:endParaRPr/>
          </a:p>
          <a:p>
            <a:pPr marL="457200" lvl="0" indent="-381000" algn="l" rtl="0">
              <a:lnSpc>
                <a:spcPct val="100000"/>
              </a:lnSpc>
              <a:spcBef>
                <a:spcPts val="1000"/>
              </a:spcBef>
              <a:spcAft>
                <a:spcPts val="0"/>
              </a:spcAft>
              <a:buSzPts val="2400"/>
              <a:buChar char="▪"/>
            </a:pPr>
            <a:r>
              <a:rPr lang="en-US" b="1"/>
              <a:t>C – Curriculum </a:t>
            </a:r>
            <a:r>
              <a:rPr lang="en-US"/>
              <a:t>(e.g., order, materials, fidelity)</a:t>
            </a:r>
            <a:endParaRPr/>
          </a:p>
          <a:p>
            <a:pPr marL="457200" lvl="0" indent="-381000" algn="l" rtl="0">
              <a:lnSpc>
                <a:spcPct val="100000"/>
              </a:lnSpc>
              <a:spcBef>
                <a:spcPts val="1000"/>
              </a:spcBef>
              <a:spcAft>
                <a:spcPts val="0"/>
              </a:spcAft>
              <a:buSzPts val="2400"/>
              <a:buChar char="▪"/>
            </a:pPr>
            <a:r>
              <a:rPr lang="en-US" b="1"/>
              <a:t>E – Environment </a:t>
            </a:r>
            <a:r>
              <a:rPr lang="en-US"/>
              <a:t>(e.g., schedule, group size, culture)</a:t>
            </a:r>
            <a:endParaRPr/>
          </a:p>
          <a:p>
            <a:pPr marL="457200" lvl="0" indent="-381000" algn="l" rtl="0">
              <a:lnSpc>
                <a:spcPct val="100000"/>
              </a:lnSpc>
              <a:spcBef>
                <a:spcPts val="1000"/>
              </a:spcBef>
              <a:spcAft>
                <a:spcPts val="1000"/>
              </a:spcAft>
              <a:buSzPts val="2400"/>
              <a:buChar char="▪"/>
            </a:pPr>
            <a:r>
              <a:rPr lang="en-US" b="1"/>
              <a:t>L – Learner</a:t>
            </a:r>
            <a:endParaRPr/>
          </a:p>
        </p:txBody>
      </p:sp>
      <p:sp>
        <p:nvSpPr>
          <p:cNvPr id="899" name="Google Shape;899;p9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ICEL Activity:</a:t>
            </a:r>
            <a:br>
              <a:rPr lang="en-US"/>
            </a:br>
            <a:r>
              <a:rPr lang="en-US"/>
              <a:t>Identify Possible Root Causes</a:t>
            </a:r>
            <a:endParaRPr/>
          </a:p>
        </p:txBody>
      </p:sp>
      <p:sp>
        <p:nvSpPr>
          <p:cNvPr id="900" name="Google Shape;900;p9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46</a:t>
            </a:fld>
            <a:endParaRPr>
              <a:solidFill>
                <a:srgbClr val="BFBFBF"/>
              </a:solidFill>
            </a:endParaRPr>
          </a:p>
        </p:txBody>
      </p:sp>
      <p:pic>
        <p:nvPicPr>
          <p:cNvPr id="901" name="Google Shape;901;p93"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902" name="Google Shape;902;p93"/>
          <p:cNvSpPr/>
          <p:nvPr/>
        </p:nvSpPr>
        <p:spPr>
          <a:xfrm>
            <a:off x="6939457" y="57466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903" name="Google Shape;903;p93"/>
          <p:cNvSpPr txBox="1"/>
          <p:nvPr/>
        </p:nvSpPr>
        <p:spPr>
          <a:xfrm>
            <a:off x="7518919" y="6165765"/>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
        <p:nvSpPr>
          <p:cNvPr id="904" name="Google Shape;904;p93"/>
          <p:cNvSpPr/>
          <p:nvPr/>
        </p:nvSpPr>
        <p:spPr>
          <a:xfrm>
            <a:off x="5469967" y="6125552"/>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a:t>Workbook</a:t>
            </a:r>
            <a:r>
              <a:rPr lang="en-US" sz="1300" b="1" i="0" u="none" strike="noStrike" cap="none">
                <a:solidFill>
                  <a:srgbClr val="000000"/>
                </a:solidFill>
                <a:latin typeface="Arial"/>
                <a:ea typeface="Arial"/>
                <a:cs typeface="Arial"/>
                <a:sym typeface="Arial"/>
              </a:rPr>
              <a:t> </a:t>
            </a:r>
            <a:endParaRPr sz="1300" b="1"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aphicFrame>
        <p:nvGraphicFramePr>
          <p:cNvPr id="910" name="Google Shape;910;p94"/>
          <p:cNvGraphicFramePr/>
          <p:nvPr/>
        </p:nvGraphicFramePr>
        <p:xfrm>
          <a:off x="1760220" y="2142837"/>
          <a:ext cx="6095200" cy="3609350"/>
        </p:xfrm>
        <a:graphic>
          <a:graphicData uri="http://schemas.openxmlformats.org/drawingml/2006/table">
            <a:tbl>
              <a:tblPr firstRow="1" bandRow="1">
                <a:noFill/>
                <a:tableStyleId>{60D10548-0C1E-4F11-86DA-2E5BD755DB8A}</a:tableStyleId>
              </a:tblPr>
              <a:tblGrid>
                <a:gridCol w="3039575">
                  <a:extLst>
                    <a:ext uri="{9D8B030D-6E8A-4147-A177-3AD203B41FA5}">
                      <a16:colId xmlns:a16="http://schemas.microsoft.com/office/drawing/2014/main" val="20000"/>
                    </a:ext>
                  </a:extLst>
                </a:gridCol>
                <a:gridCol w="3055625">
                  <a:extLst>
                    <a:ext uri="{9D8B030D-6E8A-4147-A177-3AD203B41FA5}">
                      <a16:colId xmlns:a16="http://schemas.microsoft.com/office/drawing/2014/main" val="20001"/>
                    </a:ext>
                  </a:extLst>
                </a:gridCol>
              </a:tblGrid>
              <a:tr h="180467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dk2"/>
                          </a:solidFill>
                        </a:rPr>
                        <a:t>I</a:t>
                      </a:r>
                      <a:endParaRPr sz="2800" b="1" u="none" strike="noStrike" cap="none">
                        <a:solidFill>
                          <a:schemeClr val="dk2"/>
                        </a:solidFill>
                      </a:endParaRPr>
                    </a:p>
                  </a:txBody>
                  <a:tcPr marL="91450" marR="91450" marT="45725" marB="45725">
                    <a:solidFill>
                      <a:srgbClr val="C5D8F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dk2"/>
                          </a:solidFill>
                        </a:rPr>
                        <a:t>C</a:t>
                      </a:r>
                      <a:endParaRPr sz="2800" b="1" u="none" strike="noStrike" cap="none">
                        <a:solidFill>
                          <a:schemeClr val="dk2"/>
                        </a:solidFill>
                      </a:endParaRPr>
                    </a:p>
                  </a:txBody>
                  <a:tcPr marL="91450" marR="91450" marT="45725" marB="45725">
                    <a:solidFill>
                      <a:srgbClr val="C5D8F1"/>
                    </a:solidFill>
                  </a:tcPr>
                </a:tc>
                <a:extLst>
                  <a:ext uri="{0D108BD9-81ED-4DB2-BD59-A6C34878D82A}">
                    <a16:rowId xmlns:a16="http://schemas.microsoft.com/office/drawing/2014/main" val="10000"/>
                  </a:ext>
                </a:extLst>
              </a:tr>
              <a:tr h="1804675">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dk2"/>
                          </a:solidFill>
                        </a:rPr>
                        <a:t>E</a:t>
                      </a:r>
                      <a:endParaRPr sz="2800" b="1" u="none" strike="noStrike" cap="none">
                        <a:solidFill>
                          <a:schemeClr val="dk2"/>
                        </a:solidFill>
                      </a:endParaRPr>
                    </a:p>
                  </a:txBody>
                  <a:tcPr marL="91450" marR="91450" marT="45725" marB="45725">
                    <a:solidFill>
                      <a:srgbClr val="C5D8F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a:solidFill>
                            <a:schemeClr val="dk2"/>
                          </a:solidFill>
                        </a:rPr>
                        <a:t>L</a:t>
                      </a:r>
                      <a:endParaRPr sz="2800" b="1" u="none" strike="noStrike" cap="none">
                        <a:solidFill>
                          <a:schemeClr val="dk2"/>
                        </a:solidFill>
                      </a:endParaRPr>
                    </a:p>
                  </a:txBody>
                  <a:tcPr marL="91450" marR="91450" marT="45725" marB="45725">
                    <a:solidFill>
                      <a:srgbClr val="C5D8F1"/>
                    </a:solidFill>
                  </a:tcPr>
                </a:tc>
                <a:extLst>
                  <a:ext uri="{0D108BD9-81ED-4DB2-BD59-A6C34878D82A}">
                    <a16:rowId xmlns:a16="http://schemas.microsoft.com/office/drawing/2014/main" val="10001"/>
                  </a:ext>
                </a:extLst>
              </a:tr>
            </a:tbl>
          </a:graphicData>
        </a:graphic>
      </p:graphicFrame>
      <p:sp>
        <p:nvSpPr>
          <p:cNvPr id="911" name="Google Shape;911;p9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Sort by ICEL </a:t>
            </a:r>
            <a:endParaRPr/>
          </a:p>
        </p:txBody>
      </p:sp>
      <p:sp>
        <p:nvSpPr>
          <p:cNvPr id="912" name="Google Shape;912;p9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47</a:t>
            </a:fld>
            <a:endParaRPr>
              <a:solidFill>
                <a:srgbClr val="BFBFBF"/>
              </a:solidFill>
            </a:endParaRPr>
          </a:p>
        </p:txBody>
      </p:sp>
      <p:sp>
        <p:nvSpPr>
          <p:cNvPr id="913" name="Google Shape;913;p94"/>
          <p:cNvSpPr/>
          <p:nvPr/>
        </p:nvSpPr>
        <p:spPr>
          <a:xfrm>
            <a:off x="5835000" y="4167675"/>
            <a:ext cx="1181100" cy="1146000"/>
          </a:xfrm>
          <a:prstGeom prst="foldedCorner">
            <a:avLst>
              <a:gd name="adj" fmla="val 16667"/>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4" name="Google Shape;914;p94"/>
          <p:cNvSpPr/>
          <p:nvPr/>
        </p:nvSpPr>
        <p:spPr>
          <a:xfrm>
            <a:off x="2319325" y="2359462"/>
            <a:ext cx="1269000" cy="1253700"/>
          </a:xfrm>
          <a:prstGeom prst="foldedCorner">
            <a:avLst>
              <a:gd name="adj" fmla="val 16667"/>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5" name="Google Shape;915;p94"/>
          <p:cNvSpPr/>
          <p:nvPr/>
        </p:nvSpPr>
        <p:spPr>
          <a:xfrm>
            <a:off x="2673550" y="4167650"/>
            <a:ext cx="1269000" cy="1146000"/>
          </a:xfrm>
          <a:prstGeom prst="foldedCorner">
            <a:avLst>
              <a:gd name="adj" fmla="val 16667"/>
            </a:avLst>
          </a:prstGeom>
          <a:solidFill>
            <a:srgbClr val="AD46C2"/>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6" name="Google Shape;916;p94"/>
          <p:cNvSpPr/>
          <p:nvPr/>
        </p:nvSpPr>
        <p:spPr>
          <a:xfrm>
            <a:off x="5835000" y="2359450"/>
            <a:ext cx="1181100" cy="1146000"/>
          </a:xfrm>
          <a:prstGeom prst="foldedCorner">
            <a:avLst>
              <a:gd name="adj" fmla="val 16667"/>
            </a:avLst>
          </a:prstGeom>
          <a:solidFill>
            <a:srgbClr val="FF33CC"/>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7" name="Google Shape;917;p94"/>
          <p:cNvSpPr/>
          <p:nvPr/>
        </p:nvSpPr>
        <p:spPr>
          <a:xfrm>
            <a:off x="2717500" y="2539225"/>
            <a:ext cx="1181100" cy="1253700"/>
          </a:xfrm>
          <a:prstGeom prst="foldedCorner">
            <a:avLst>
              <a:gd name="adj" fmla="val 16667"/>
            </a:avLst>
          </a:prstGeom>
          <a:solidFill>
            <a:srgbClr val="00B0F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918" name="Google Shape;918;p94"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919" name="Google Shape;919;p94"/>
          <p:cNvSpPr/>
          <p:nvPr/>
        </p:nvSpPr>
        <p:spPr>
          <a:xfrm>
            <a:off x="6541157" y="5764706"/>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920" name="Google Shape;920;p94"/>
          <p:cNvSpPr txBox="1"/>
          <p:nvPr/>
        </p:nvSpPr>
        <p:spPr>
          <a:xfrm>
            <a:off x="7120619" y="6183790"/>
            <a:ext cx="9060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Analyzing and Validating </a:t>
            </a:r>
            <a:br>
              <a:rPr lang="en-US" b="1"/>
            </a:br>
            <a:r>
              <a:rPr lang="en-US"/>
              <a:t>Data: Hypothesis</a:t>
            </a:r>
            <a:endParaRPr/>
          </a:p>
        </p:txBody>
      </p:sp>
      <p:sp>
        <p:nvSpPr>
          <p:cNvPr id="927" name="Google Shape;927;p95"/>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48</a:t>
            </a:fld>
            <a:endParaRPr>
              <a:solidFill>
                <a:srgbClr val="BFBFBF"/>
              </a:solidFill>
            </a:endParaRPr>
          </a:p>
        </p:txBody>
      </p:sp>
      <p:graphicFrame>
        <p:nvGraphicFramePr>
          <p:cNvPr id="928" name="Google Shape;928;p95"/>
          <p:cNvGraphicFramePr/>
          <p:nvPr/>
        </p:nvGraphicFramePr>
        <p:xfrm>
          <a:off x="752352" y="2082019"/>
          <a:ext cx="7311000" cy="3112470"/>
        </p:xfrm>
        <a:graphic>
          <a:graphicData uri="http://schemas.openxmlformats.org/drawingml/2006/table">
            <a:tbl>
              <a:tblPr firstRow="1" bandRow="1">
                <a:noFill/>
                <a:tableStyleId>{60D10548-0C1E-4F11-86DA-2E5BD755DB8A}</a:tableStyleId>
              </a:tblPr>
              <a:tblGrid>
                <a:gridCol w="531350">
                  <a:extLst>
                    <a:ext uri="{9D8B030D-6E8A-4147-A177-3AD203B41FA5}">
                      <a16:colId xmlns:a16="http://schemas.microsoft.com/office/drawing/2014/main" val="20000"/>
                    </a:ext>
                  </a:extLst>
                </a:gridCol>
                <a:gridCol w="1538225">
                  <a:extLst>
                    <a:ext uri="{9D8B030D-6E8A-4147-A177-3AD203B41FA5}">
                      <a16:colId xmlns:a16="http://schemas.microsoft.com/office/drawing/2014/main" val="20001"/>
                    </a:ext>
                  </a:extLst>
                </a:gridCol>
                <a:gridCol w="5241425">
                  <a:extLst>
                    <a:ext uri="{9D8B030D-6E8A-4147-A177-3AD203B41FA5}">
                      <a16:colId xmlns:a16="http://schemas.microsoft.com/office/drawing/2014/main" val="20002"/>
                    </a:ext>
                  </a:extLst>
                </a:gridCol>
              </a:tblGrid>
              <a:tr h="751225">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17365D"/>
                          </a:solidFill>
                        </a:rPr>
                        <a:t>R</a:t>
                      </a:r>
                      <a:endParaRPr sz="2400" b="1" u="none" strike="noStrike" cap="none">
                        <a:solidFill>
                          <a:srgbClr val="17365D"/>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solidFill>
                            <a:schemeClr val="dk1"/>
                          </a:solidFill>
                        </a:rPr>
                        <a:t>eview</a:t>
                      </a:r>
                      <a:endParaRPr sz="240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u="none" strike="noStrike" cap="none">
                          <a:solidFill>
                            <a:schemeClr val="dk1"/>
                          </a:solidFill>
                        </a:rPr>
                        <a:t>Review school records and historical accounts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81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17365D"/>
                          </a:solidFill>
                        </a:rPr>
                        <a:t>I</a:t>
                      </a:r>
                      <a:endParaRPr sz="2400" b="1" u="none" strike="noStrike" cap="none">
                        <a:solidFill>
                          <a:srgbClr val="17365D"/>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chemeClr val="dk1"/>
                          </a:solidFill>
                        </a:rPr>
                        <a:t>nterview</a:t>
                      </a:r>
                      <a:endParaRPr sz="2400" b="1"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u="none" strike="noStrike" cap="none">
                          <a:solidFill>
                            <a:schemeClr val="dk1"/>
                          </a:solidFill>
                        </a:rPr>
                        <a:t>Interview key stakeholders</a:t>
                      </a:r>
                      <a:endParaRPr sz="2400" b="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07320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17365D"/>
                          </a:solidFill>
                        </a:rPr>
                        <a:t>O</a:t>
                      </a:r>
                      <a:endParaRPr sz="2400" b="1" u="none" strike="noStrike" cap="none">
                        <a:solidFill>
                          <a:srgbClr val="17365D"/>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chemeClr val="dk1"/>
                          </a:solidFill>
                        </a:rPr>
                        <a:t>bserve</a:t>
                      </a:r>
                      <a:endParaRPr sz="2400" b="1"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0" u="none" strike="noStrike" cap="none">
                          <a:solidFill>
                            <a:schemeClr val="dk1"/>
                          </a:solidFill>
                        </a:rPr>
                        <a:t>Observe the environment to confirm the hypothesis in real time</a:t>
                      </a:r>
                      <a:endParaRPr sz="2400" b="0"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081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solidFill>
                            <a:srgbClr val="17365D"/>
                          </a:solidFill>
                        </a:rPr>
                        <a:t>T</a:t>
                      </a:r>
                      <a:endParaRPr sz="2400" b="1" u="none" strike="noStrike" cap="none">
                        <a:solidFill>
                          <a:srgbClr val="17365D"/>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3"/>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u="none" strike="noStrike" cap="none">
                          <a:solidFill>
                            <a:schemeClr val="dk1"/>
                          </a:solidFill>
                        </a:rPr>
                        <a:t>est</a:t>
                      </a:r>
                      <a:endParaRPr sz="2400" b="1" u="none" strike="noStrike" cap="none">
                        <a:solidFill>
                          <a:schemeClr val="dk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2400"/>
                        <a:buFont typeface="Arial"/>
                        <a:buNone/>
                      </a:pPr>
                      <a:r>
                        <a:rPr lang="en-US" sz="2400" b="0" u="none" strike="noStrike" cap="none">
                          <a:solidFill>
                            <a:schemeClr val="dk1"/>
                          </a:solidFill>
                        </a:rPr>
                        <a:t>Test the hypothesis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pic>
        <p:nvPicPr>
          <p:cNvPr id="929" name="Google Shape;929;p95"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96"/>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a:t>If the hypothesis is inaccurate and the wrong intervention is implemented, valuable time is wasted on an intervention that was not an appropriate instructional match for the student(s)</a:t>
            </a:r>
            <a:endParaRPr sz="2800"/>
          </a:p>
        </p:txBody>
      </p:sp>
      <p:sp>
        <p:nvSpPr>
          <p:cNvPr id="935" name="Google Shape;935;p9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Why Validate Hypotheses?</a:t>
            </a:r>
            <a:endParaRPr/>
          </a:p>
        </p:txBody>
      </p:sp>
      <p:sp>
        <p:nvSpPr>
          <p:cNvPr id="936" name="Google Shape;936;p9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49</a:t>
            </a:fld>
            <a:endParaRPr>
              <a:solidFill>
                <a:srgbClr val="BFBFBF"/>
              </a:solidFill>
            </a:endParaRPr>
          </a:p>
        </p:txBody>
      </p:sp>
      <p:pic>
        <p:nvPicPr>
          <p:cNvPr id="937" name="Google Shape;937;p96"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938" name="Google Shape;938;p96"/>
          <p:cNvPicPr preferRelativeResize="0"/>
          <p:nvPr/>
        </p:nvPicPr>
        <p:blipFill>
          <a:blip r:embed="rId4">
            <a:alphaModFix/>
          </a:blip>
          <a:stretch>
            <a:fillRect/>
          </a:stretch>
        </p:blipFill>
        <p:spPr>
          <a:xfrm rot="-572121">
            <a:off x="4314629" y="3625384"/>
            <a:ext cx="4029842" cy="1747731"/>
          </a:xfrm>
          <a:prstGeom prst="rect">
            <a:avLst/>
          </a:prstGeom>
          <a:noFill/>
          <a:ln w="19050" cap="flat" cmpd="sng">
            <a:solidFill>
              <a:srgbClr val="000000"/>
            </a:solidFill>
            <a:prstDash val="solid"/>
            <a:round/>
            <a:headEnd type="none" w="sm" len="sm"/>
            <a:tailEnd type="none" w="sm" len="sm"/>
          </a:ln>
        </p:spPr>
      </p:pic>
      <p:sp>
        <p:nvSpPr>
          <p:cNvPr id="939" name="Google Shape;939;p96"/>
          <p:cNvSpPr/>
          <p:nvPr/>
        </p:nvSpPr>
        <p:spPr>
          <a:xfrm rot="-573327">
            <a:off x="4455673" y="3746205"/>
            <a:ext cx="3762605" cy="1527236"/>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0" name="Google Shape;940;p96"/>
          <p:cNvPicPr preferRelativeResize="0"/>
          <p:nvPr/>
        </p:nvPicPr>
        <p:blipFill>
          <a:blip r:embed="rId5">
            <a:alphaModFix/>
          </a:blip>
          <a:stretch>
            <a:fillRect/>
          </a:stretch>
        </p:blipFill>
        <p:spPr>
          <a:xfrm rot="-564674">
            <a:off x="4605625" y="3878400"/>
            <a:ext cx="3467100" cy="123825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2"/>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400"/>
              <a:buNone/>
            </a:pPr>
            <a:r>
              <a:rPr lang="en-US"/>
              <a:t>A problem-solving process of collecting and analyzing a common set of </a:t>
            </a:r>
            <a:r>
              <a:rPr lang="en-US" b="1"/>
              <a:t>data</a:t>
            </a:r>
            <a:r>
              <a:rPr lang="en-US" b="1">
                <a:solidFill>
                  <a:srgbClr val="FF0000"/>
                </a:solidFill>
              </a:rPr>
              <a:t> </a:t>
            </a:r>
            <a:r>
              <a:rPr lang="en-US"/>
              <a:t>to: </a:t>
            </a:r>
            <a:endParaRPr/>
          </a:p>
          <a:p>
            <a:pPr marL="457200" lvl="0" indent="-381000" algn="l" rtl="0">
              <a:lnSpc>
                <a:spcPct val="100000"/>
              </a:lnSpc>
              <a:spcBef>
                <a:spcPts val="600"/>
              </a:spcBef>
              <a:spcAft>
                <a:spcPts val="0"/>
              </a:spcAft>
              <a:buSzPts val="2400"/>
              <a:buAutoNum type="arabicPeriod"/>
            </a:pPr>
            <a:r>
              <a:rPr lang="en-US"/>
              <a:t>Identify areas of need</a:t>
            </a:r>
            <a:endParaRPr/>
          </a:p>
          <a:p>
            <a:pPr marL="457200" lvl="0" indent="-381000" algn="l" rtl="0">
              <a:lnSpc>
                <a:spcPct val="100000"/>
              </a:lnSpc>
              <a:spcBef>
                <a:spcPts val="1000"/>
              </a:spcBef>
              <a:spcAft>
                <a:spcPts val="0"/>
              </a:spcAft>
              <a:buSzPts val="2400"/>
              <a:buAutoNum type="arabicPeriod"/>
            </a:pPr>
            <a:r>
              <a:rPr lang="en-US"/>
              <a:t>Set measurable goals</a:t>
            </a:r>
            <a:endParaRPr/>
          </a:p>
          <a:p>
            <a:pPr marL="457200" lvl="0" indent="-381000" algn="l" rtl="0">
              <a:lnSpc>
                <a:spcPct val="100000"/>
              </a:lnSpc>
              <a:spcBef>
                <a:spcPts val="1000"/>
              </a:spcBef>
              <a:spcAft>
                <a:spcPts val="0"/>
              </a:spcAft>
              <a:buSzPts val="2400"/>
              <a:buAutoNum type="arabicPeriod"/>
            </a:pPr>
            <a:r>
              <a:rPr lang="en-US"/>
              <a:t>Analyze and hypothesize root causes of problem areas</a:t>
            </a:r>
            <a:endParaRPr/>
          </a:p>
          <a:p>
            <a:pPr marL="457200" lvl="0" indent="-381000" algn="l" rtl="0">
              <a:lnSpc>
                <a:spcPct val="100000"/>
              </a:lnSpc>
              <a:spcBef>
                <a:spcPts val="1000"/>
              </a:spcBef>
              <a:spcAft>
                <a:spcPts val="1000"/>
              </a:spcAft>
              <a:buSzPts val="2400"/>
              <a:buAutoNum type="arabicPeriod"/>
            </a:pPr>
            <a:r>
              <a:rPr lang="en-US"/>
              <a:t>Identify and implement research-based strategies to address the identified areas </a:t>
            </a:r>
            <a:endParaRPr/>
          </a:p>
        </p:txBody>
      </p:sp>
      <p:sp>
        <p:nvSpPr>
          <p:cNvPr id="268" name="Google Shape;268;p52"/>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What is DBDM?</a:t>
            </a:r>
            <a:endParaRPr/>
          </a:p>
        </p:txBody>
      </p:sp>
      <p:sp>
        <p:nvSpPr>
          <p:cNvPr id="269" name="Google Shape;269;p5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a:t>
            </a:fld>
            <a:endParaRPr>
              <a:solidFill>
                <a:srgbClr val="BFBFBF"/>
              </a:solidFill>
            </a:endParaRPr>
          </a:p>
        </p:txBody>
      </p:sp>
      <p:pic>
        <p:nvPicPr>
          <p:cNvPr id="270" name="Google Shape;270;p52"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7"/>
          <p:cNvSpPr txBox="1">
            <a:spLocks noGrp="1"/>
          </p:cNvSpPr>
          <p:nvPr>
            <p:ph type="body" idx="1"/>
          </p:nvPr>
        </p:nvSpPr>
        <p:spPr>
          <a:xfrm>
            <a:off x="687525" y="1979625"/>
            <a:ext cx="3963000" cy="3928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Purpose:</a:t>
            </a:r>
            <a:endParaRPr b="1"/>
          </a:p>
          <a:p>
            <a:pPr marL="457200" lvl="0" indent="-381000" algn="l" rtl="0">
              <a:lnSpc>
                <a:spcPct val="100000"/>
              </a:lnSpc>
              <a:spcBef>
                <a:spcPts val="0"/>
              </a:spcBef>
              <a:spcAft>
                <a:spcPts val="0"/>
              </a:spcAft>
              <a:buSzPts val="2400"/>
              <a:buChar char="▪"/>
            </a:pPr>
            <a:r>
              <a:rPr lang="en-US"/>
              <a:t>Select and implement a system support or an intervention that is focused on what to teach, how best to teach it, and how to monitor progress</a:t>
            </a:r>
            <a:endParaRPr/>
          </a:p>
        </p:txBody>
      </p:sp>
      <p:sp>
        <p:nvSpPr>
          <p:cNvPr id="947" name="Google Shape;947;p97"/>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Step 3: Plan Development </a:t>
            </a:r>
            <a:endParaRPr/>
          </a:p>
          <a:p>
            <a:pPr marL="0" lvl="0" indent="0" algn="l" rtl="0">
              <a:lnSpc>
                <a:spcPct val="90000"/>
              </a:lnSpc>
              <a:spcBef>
                <a:spcPts val="0"/>
              </a:spcBef>
              <a:spcAft>
                <a:spcPts val="0"/>
              </a:spcAft>
              <a:buSzPts val="1400"/>
              <a:buNone/>
            </a:pPr>
            <a:r>
              <a:rPr lang="en-US"/>
              <a:t>and Implementation</a:t>
            </a:r>
            <a:endParaRPr/>
          </a:p>
        </p:txBody>
      </p:sp>
      <p:sp>
        <p:nvSpPr>
          <p:cNvPr id="948" name="Google Shape;948;p97"/>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50</a:t>
            </a:fld>
            <a:endParaRPr>
              <a:solidFill>
                <a:srgbClr val="BFBFBF"/>
              </a:solidFill>
            </a:endParaRPr>
          </a:p>
        </p:txBody>
      </p:sp>
      <p:pic>
        <p:nvPicPr>
          <p:cNvPr id="949" name="Google Shape;949;p97"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950" name="Google Shape;950;p97"/>
          <p:cNvSpPr txBox="1">
            <a:spLocks noGrp="1"/>
          </p:cNvSpPr>
          <p:nvPr>
            <p:ph type="body" idx="1"/>
          </p:nvPr>
        </p:nvSpPr>
        <p:spPr>
          <a:xfrm>
            <a:off x="4949300" y="1979625"/>
            <a:ext cx="3963000" cy="367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Guiding Questions:</a:t>
            </a:r>
            <a:endParaRPr b="1"/>
          </a:p>
          <a:p>
            <a:pPr marL="457200" lvl="0" indent="-381000" algn="l" rtl="0">
              <a:lnSpc>
                <a:spcPct val="100000"/>
              </a:lnSpc>
              <a:spcBef>
                <a:spcPts val="0"/>
              </a:spcBef>
              <a:spcAft>
                <a:spcPts val="0"/>
              </a:spcAft>
              <a:buSzPts val="2400"/>
              <a:buChar char="▪"/>
            </a:pPr>
            <a:r>
              <a:rPr lang="en-US"/>
              <a:t>What is the simplest thing we can do that will have the greatest impact?</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98"/>
          <p:cNvSpPr txBox="1">
            <a:spLocks noGrp="1"/>
          </p:cNvSpPr>
          <p:nvPr>
            <p:ph type="body" idx="1"/>
          </p:nvPr>
        </p:nvSpPr>
        <p:spPr>
          <a:xfrm>
            <a:off x="687525" y="1979625"/>
            <a:ext cx="3768900" cy="3928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a:t>System supports or interventions must be based upon</a:t>
            </a:r>
            <a:r>
              <a:rPr lang="en-US" b="1"/>
              <a:t>:</a:t>
            </a:r>
            <a:endParaRPr b="1"/>
          </a:p>
          <a:p>
            <a:pPr marL="457200" lvl="0" indent="-381000" algn="l" rtl="0">
              <a:lnSpc>
                <a:spcPct val="100000"/>
              </a:lnSpc>
              <a:spcBef>
                <a:spcPts val="0"/>
              </a:spcBef>
              <a:spcAft>
                <a:spcPts val="0"/>
              </a:spcAft>
              <a:buSzPts val="2400"/>
              <a:buChar char="▪"/>
            </a:pPr>
            <a:r>
              <a:rPr lang="en-US"/>
              <a:t>data</a:t>
            </a:r>
            <a:endParaRPr/>
          </a:p>
          <a:p>
            <a:pPr marL="457200" lvl="0" indent="-381000" algn="l" rtl="0">
              <a:lnSpc>
                <a:spcPct val="100000"/>
              </a:lnSpc>
              <a:spcBef>
                <a:spcPts val="0"/>
              </a:spcBef>
              <a:spcAft>
                <a:spcPts val="0"/>
              </a:spcAft>
              <a:buSzPts val="2400"/>
              <a:buChar char="▪"/>
            </a:pPr>
            <a:r>
              <a:rPr lang="en-US"/>
              <a:t>knowledge gained through problem identification</a:t>
            </a:r>
            <a:endParaRPr/>
          </a:p>
          <a:p>
            <a:pPr marL="457200" lvl="0" indent="-381000" algn="l" rtl="0">
              <a:lnSpc>
                <a:spcPct val="100000"/>
              </a:lnSpc>
              <a:spcBef>
                <a:spcPts val="0"/>
              </a:spcBef>
              <a:spcAft>
                <a:spcPts val="0"/>
              </a:spcAft>
              <a:buSzPts val="2400"/>
              <a:buChar char="▪"/>
            </a:pPr>
            <a:r>
              <a:rPr lang="en-US"/>
              <a:t>research-based practices</a:t>
            </a:r>
            <a:endParaRPr/>
          </a:p>
        </p:txBody>
      </p:sp>
      <p:sp>
        <p:nvSpPr>
          <p:cNvPr id="957" name="Google Shape;957;p98"/>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SzPts val="1100"/>
              <a:buNone/>
            </a:pPr>
            <a:r>
              <a:rPr lang="en-US"/>
              <a:t>Step 3: Guiding Components</a:t>
            </a:r>
            <a:endParaRPr/>
          </a:p>
        </p:txBody>
      </p:sp>
      <p:sp>
        <p:nvSpPr>
          <p:cNvPr id="958" name="Google Shape;958;p98"/>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51</a:t>
            </a:fld>
            <a:endParaRPr>
              <a:solidFill>
                <a:srgbClr val="BFBFBF"/>
              </a:solidFill>
            </a:endParaRPr>
          </a:p>
        </p:txBody>
      </p:sp>
      <p:pic>
        <p:nvPicPr>
          <p:cNvPr id="959" name="Google Shape;959;p98"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960" name="Google Shape;960;p98"/>
          <p:cNvSpPr txBox="1">
            <a:spLocks noGrp="1"/>
          </p:cNvSpPr>
          <p:nvPr>
            <p:ph type="body" idx="1"/>
          </p:nvPr>
        </p:nvSpPr>
        <p:spPr>
          <a:xfrm>
            <a:off x="4949300" y="1979625"/>
            <a:ext cx="3768900" cy="367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a:t>Intervention plan development must include:</a:t>
            </a:r>
            <a:endParaRPr/>
          </a:p>
          <a:p>
            <a:pPr marL="457200" lvl="0" indent="-381000" algn="l" rtl="0">
              <a:lnSpc>
                <a:spcPct val="100000"/>
              </a:lnSpc>
              <a:spcBef>
                <a:spcPts val="0"/>
              </a:spcBef>
              <a:spcAft>
                <a:spcPts val="0"/>
              </a:spcAft>
              <a:buSzPts val="2400"/>
              <a:buChar char="▪"/>
            </a:pPr>
            <a:r>
              <a:rPr lang="en-US"/>
              <a:t>determining responsibilities</a:t>
            </a:r>
            <a:endParaRPr/>
          </a:p>
          <a:p>
            <a:pPr marL="457200" lvl="0" indent="-381000" algn="l" rtl="0">
              <a:lnSpc>
                <a:spcPct val="100000"/>
              </a:lnSpc>
              <a:spcBef>
                <a:spcPts val="0"/>
              </a:spcBef>
              <a:spcAft>
                <a:spcPts val="0"/>
              </a:spcAft>
              <a:buSzPts val="2400"/>
              <a:buChar char="▪"/>
            </a:pPr>
            <a:r>
              <a:rPr lang="en-US"/>
              <a:t>plan for fidelity of implementation measurement</a:t>
            </a:r>
            <a:endParaRPr/>
          </a:p>
          <a:p>
            <a:pPr marL="457200" lvl="0" indent="-381000" algn="l" rtl="0">
              <a:lnSpc>
                <a:spcPct val="100000"/>
              </a:lnSpc>
              <a:spcBef>
                <a:spcPts val="0"/>
              </a:spcBef>
              <a:spcAft>
                <a:spcPts val="0"/>
              </a:spcAft>
              <a:buSzPts val="2400"/>
              <a:buChar char="▪"/>
            </a:pPr>
            <a:r>
              <a:rPr lang="en-US"/>
              <a:t>progress monitoring</a:t>
            </a:r>
            <a:endParaRPr/>
          </a:p>
          <a:p>
            <a:pPr marL="457200" lvl="0" indent="-381000" algn="l" rtl="0">
              <a:lnSpc>
                <a:spcPct val="100000"/>
              </a:lnSpc>
              <a:spcBef>
                <a:spcPts val="0"/>
              </a:spcBef>
              <a:spcAft>
                <a:spcPts val="0"/>
              </a:spcAft>
              <a:buSzPts val="2400"/>
              <a:buChar char="▪"/>
            </a:pPr>
            <a:r>
              <a:rPr lang="en-US"/>
              <a:t>scheduled decision points</a:t>
            </a:r>
            <a:endParaRPr/>
          </a:p>
        </p:txBody>
      </p:sp>
      <p:cxnSp>
        <p:nvCxnSpPr>
          <p:cNvPr id="961" name="Google Shape;961;p98"/>
          <p:cNvCxnSpPr/>
          <p:nvPr/>
        </p:nvCxnSpPr>
        <p:spPr>
          <a:xfrm>
            <a:off x="4595100" y="1870375"/>
            <a:ext cx="0" cy="4064100"/>
          </a:xfrm>
          <a:prstGeom prst="straightConnector1">
            <a:avLst/>
          </a:prstGeom>
          <a:noFill/>
          <a:ln w="19050" cap="flat" cmpd="sng">
            <a:solidFill>
              <a:srgbClr val="A5A5A5"/>
            </a:solidFill>
            <a:prstDash val="solid"/>
            <a:round/>
            <a:headEnd type="none" w="med" len="med"/>
            <a:tailEnd type="none"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99"/>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Select the intervention(s) or strategies that will address</a:t>
            </a:r>
            <a:br>
              <a:rPr lang="en-US"/>
            </a:br>
            <a:r>
              <a:rPr lang="en-US"/>
              <a:t>the problem and assist in meeting the goal</a:t>
            </a:r>
            <a:endParaRPr/>
          </a:p>
          <a:p>
            <a:pPr marL="457200" lvl="0" indent="-381000" algn="l" rtl="0">
              <a:lnSpc>
                <a:spcPct val="100000"/>
              </a:lnSpc>
              <a:spcBef>
                <a:spcPts val="1000"/>
              </a:spcBef>
              <a:spcAft>
                <a:spcPts val="0"/>
              </a:spcAft>
              <a:buSzPts val="2400"/>
              <a:buChar char="▪"/>
            </a:pPr>
            <a:r>
              <a:rPr lang="en-US"/>
              <a:t>Develop and implement the plan with fidelity</a:t>
            </a:r>
            <a:endParaRPr/>
          </a:p>
          <a:p>
            <a:pPr marL="457200" lvl="0" indent="-381000" algn="l" rtl="0">
              <a:lnSpc>
                <a:spcPct val="100000"/>
              </a:lnSpc>
              <a:spcBef>
                <a:spcPts val="1000"/>
              </a:spcBef>
              <a:spcAft>
                <a:spcPts val="0"/>
              </a:spcAft>
              <a:buSzPts val="2400"/>
              <a:buChar char="▪"/>
            </a:pPr>
            <a:r>
              <a:rPr lang="en-US"/>
              <a:t>Choose an intervention that is… </a:t>
            </a:r>
            <a:endParaRPr/>
          </a:p>
          <a:p>
            <a:pPr marL="914400" lvl="1" indent="-355600" algn="l" rtl="0">
              <a:lnSpc>
                <a:spcPct val="100000"/>
              </a:lnSpc>
              <a:spcBef>
                <a:spcPts val="1000"/>
              </a:spcBef>
              <a:spcAft>
                <a:spcPts val="0"/>
              </a:spcAft>
              <a:buSzPts val="2000"/>
              <a:buChar char="•"/>
            </a:pPr>
            <a:r>
              <a:rPr lang="en-US" sz="2000"/>
              <a:t>Explicit and targeted</a:t>
            </a:r>
            <a:endParaRPr sz="2000"/>
          </a:p>
          <a:p>
            <a:pPr marL="914400" lvl="1" indent="-355600" algn="l" rtl="0">
              <a:lnSpc>
                <a:spcPct val="100000"/>
              </a:lnSpc>
              <a:spcBef>
                <a:spcPts val="1000"/>
              </a:spcBef>
              <a:spcAft>
                <a:spcPts val="0"/>
              </a:spcAft>
              <a:buSzPts val="2000"/>
              <a:buChar char="•"/>
            </a:pPr>
            <a:r>
              <a:rPr lang="en-US" sz="2000"/>
              <a:t>Delivered with integrity</a:t>
            </a:r>
            <a:endParaRPr sz="2000"/>
          </a:p>
          <a:p>
            <a:pPr marL="914400" lvl="1" indent="-355600" algn="l" rtl="0">
              <a:lnSpc>
                <a:spcPct val="100000"/>
              </a:lnSpc>
              <a:spcBef>
                <a:spcPts val="1000"/>
              </a:spcBef>
              <a:spcAft>
                <a:spcPts val="1000"/>
              </a:spcAft>
              <a:buSzPts val="2000"/>
              <a:buChar char="•"/>
            </a:pPr>
            <a:r>
              <a:rPr lang="en-US" sz="2000"/>
              <a:t>Aligned with Tier I</a:t>
            </a:r>
            <a:endParaRPr sz="2000"/>
          </a:p>
        </p:txBody>
      </p:sp>
      <p:sp>
        <p:nvSpPr>
          <p:cNvPr id="968" name="Google Shape;968;p99"/>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Step 3: Develop and </a:t>
            </a:r>
            <a:br>
              <a:rPr lang="en-US"/>
            </a:br>
            <a:r>
              <a:rPr lang="en-US"/>
              <a:t>Implement a Plan</a:t>
            </a:r>
            <a:endParaRPr/>
          </a:p>
        </p:txBody>
      </p:sp>
      <p:sp>
        <p:nvSpPr>
          <p:cNvPr id="969" name="Google Shape;969;p99"/>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52</a:t>
            </a:fld>
            <a:endParaRPr>
              <a:solidFill>
                <a:srgbClr val="BFBFBF"/>
              </a:solidFill>
            </a:endParaRPr>
          </a:p>
        </p:txBody>
      </p:sp>
      <p:pic>
        <p:nvPicPr>
          <p:cNvPr id="970" name="Google Shape;970;p99"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100"/>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Step 4: Evaluate the </a:t>
            </a:r>
            <a:br>
              <a:rPr lang="en-US"/>
            </a:br>
            <a:r>
              <a:rPr lang="en-US"/>
              <a:t>Response With Decision Rules</a:t>
            </a:r>
            <a:endParaRPr/>
          </a:p>
        </p:txBody>
      </p:sp>
      <p:sp>
        <p:nvSpPr>
          <p:cNvPr id="977" name="Google Shape;977;p100"/>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53</a:t>
            </a:fld>
            <a:endParaRPr>
              <a:solidFill>
                <a:srgbClr val="BFBFBF"/>
              </a:solidFill>
            </a:endParaRPr>
          </a:p>
        </p:txBody>
      </p:sp>
      <p:sp>
        <p:nvSpPr>
          <p:cNvPr id="978" name="Google Shape;978;p100"/>
          <p:cNvSpPr/>
          <p:nvPr/>
        </p:nvSpPr>
        <p:spPr>
          <a:xfrm>
            <a:off x="548640" y="2419643"/>
            <a:ext cx="2546252" cy="2419643"/>
          </a:xfrm>
          <a:prstGeom prst="roundRect">
            <a:avLst>
              <a:gd name="adj" fmla="val 16667"/>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900"/>
              <a:buFont typeface="Arial"/>
              <a:buNone/>
            </a:pPr>
            <a:r>
              <a:rPr lang="en-US" sz="19900" b="0" i="0" u="none" strike="noStrike" cap="none">
                <a:solidFill>
                  <a:schemeClr val="l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979" name="Google Shape;979;p100"/>
          <p:cNvSpPr/>
          <p:nvPr/>
        </p:nvSpPr>
        <p:spPr>
          <a:xfrm>
            <a:off x="3317630" y="2419643"/>
            <a:ext cx="2546252" cy="2419643"/>
          </a:xfrm>
          <a:prstGeom prst="roundRect">
            <a:avLst>
              <a:gd name="adj" fmla="val 16667"/>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900"/>
              <a:buFont typeface="Arial"/>
              <a:buNone/>
            </a:pPr>
            <a:r>
              <a:rPr lang="en-US" sz="19900" b="0" i="0" u="none" strike="noStrike" cap="none">
                <a:solidFill>
                  <a:schemeClr val="lt1"/>
                </a:solidFill>
                <a:latin typeface="Arial"/>
                <a:ea typeface="Arial"/>
                <a:cs typeface="Arial"/>
                <a:sym typeface="Arial"/>
              </a:rPr>
              <a:t>-</a:t>
            </a:r>
            <a:endParaRPr sz="19900" b="0" i="0" u="none" strike="noStrike" cap="none">
              <a:solidFill>
                <a:schemeClr val="lt1"/>
              </a:solidFill>
              <a:latin typeface="Arial"/>
              <a:ea typeface="Arial"/>
              <a:cs typeface="Arial"/>
              <a:sym typeface="Arial"/>
            </a:endParaRPr>
          </a:p>
        </p:txBody>
      </p:sp>
      <p:sp>
        <p:nvSpPr>
          <p:cNvPr id="980" name="Google Shape;980;p100"/>
          <p:cNvSpPr/>
          <p:nvPr/>
        </p:nvSpPr>
        <p:spPr>
          <a:xfrm>
            <a:off x="6086621" y="2419643"/>
            <a:ext cx="2546252" cy="2419643"/>
          </a:xfrm>
          <a:prstGeom prst="roundRect">
            <a:avLst>
              <a:gd name="adj" fmla="val 16667"/>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900"/>
              <a:buFont typeface="Arial"/>
              <a:buNone/>
            </a:pPr>
            <a:r>
              <a:rPr lang="en-US" sz="19900" b="0" i="0" u="none" strike="noStrike" cap="none">
                <a:solidFill>
                  <a:schemeClr val="lt1"/>
                </a:solidFill>
                <a:latin typeface="Arial"/>
                <a:ea typeface="Arial"/>
                <a:cs typeface="Arial"/>
                <a:sym typeface="Arial"/>
              </a:rPr>
              <a:t>?</a:t>
            </a:r>
            <a:endParaRPr sz="19900" b="0" i="0" u="none" strike="noStrike" cap="none">
              <a:solidFill>
                <a:schemeClr val="lt1"/>
              </a:solidFill>
              <a:latin typeface="Arial"/>
              <a:ea typeface="Arial"/>
              <a:cs typeface="Arial"/>
              <a:sym typeface="Arial"/>
            </a:endParaRPr>
          </a:p>
        </p:txBody>
      </p:sp>
      <p:pic>
        <p:nvPicPr>
          <p:cNvPr id="981" name="Google Shape;981;p100"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101"/>
          <p:cNvSpPr txBox="1">
            <a:spLocks noGrp="1"/>
          </p:cNvSpPr>
          <p:nvPr>
            <p:ph type="body" idx="1"/>
          </p:nvPr>
        </p:nvSpPr>
        <p:spPr>
          <a:xfrm>
            <a:off x="687525" y="1979625"/>
            <a:ext cx="3963000" cy="3928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Purpose:</a:t>
            </a:r>
            <a:endParaRPr b="1"/>
          </a:p>
          <a:p>
            <a:pPr marL="457200" lvl="0" indent="-381000" algn="l" rtl="0">
              <a:lnSpc>
                <a:spcPct val="100000"/>
              </a:lnSpc>
              <a:spcBef>
                <a:spcPts val="0"/>
              </a:spcBef>
              <a:spcAft>
                <a:spcPts val="0"/>
              </a:spcAft>
              <a:buSzPts val="2400"/>
              <a:buChar char="▪"/>
            </a:pPr>
            <a:r>
              <a:rPr lang="en-US"/>
              <a:t>Determine the effectiveness of implemented system supports or interventions and make appropriate educational decisions</a:t>
            </a:r>
            <a:endParaRPr/>
          </a:p>
        </p:txBody>
      </p:sp>
      <p:sp>
        <p:nvSpPr>
          <p:cNvPr id="988" name="Google Shape;988;p101"/>
          <p:cNvSpPr txBox="1">
            <a:spLocks noGrp="1"/>
          </p:cNvSpPr>
          <p:nvPr>
            <p:ph type="title"/>
          </p:nvPr>
        </p:nvSpPr>
        <p:spPr>
          <a:xfrm>
            <a:off x="687388" y="318053"/>
            <a:ext cx="8224800" cy="1486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Step 4: Evaluate the Plan</a:t>
            </a:r>
            <a:endParaRPr/>
          </a:p>
        </p:txBody>
      </p:sp>
      <p:sp>
        <p:nvSpPr>
          <p:cNvPr id="989" name="Google Shape;989;p101"/>
          <p:cNvSpPr txBox="1">
            <a:spLocks noGrp="1"/>
          </p:cNvSpPr>
          <p:nvPr>
            <p:ph type="sldNum" idx="12"/>
          </p:nvPr>
        </p:nvSpPr>
        <p:spPr>
          <a:xfrm>
            <a:off x="8755131" y="6507316"/>
            <a:ext cx="157200" cy="1539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54</a:t>
            </a:fld>
            <a:endParaRPr>
              <a:solidFill>
                <a:srgbClr val="BFBFBF"/>
              </a:solidFill>
            </a:endParaRPr>
          </a:p>
        </p:txBody>
      </p:sp>
      <p:pic>
        <p:nvPicPr>
          <p:cNvPr id="990" name="Google Shape;990;p101"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991" name="Google Shape;991;p101"/>
          <p:cNvSpPr txBox="1">
            <a:spLocks noGrp="1"/>
          </p:cNvSpPr>
          <p:nvPr>
            <p:ph type="body" idx="1"/>
          </p:nvPr>
        </p:nvSpPr>
        <p:spPr>
          <a:xfrm>
            <a:off x="4949300" y="1979625"/>
            <a:ext cx="3963000" cy="3672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US" b="1"/>
              <a:t>Guiding Questions:</a:t>
            </a:r>
            <a:endParaRPr b="1"/>
          </a:p>
          <a:p>
            <a:pPr marL="457200" lvl="0" indent="-381000" algn="l" rtl="0">
              <a:lnSpc>
                <a:spcPct val="100000"/>
              </a:lnSpc>
              <a:spcBef>
                <a:spcPts val="0"/>
              </a:spcBef>
              <a:spcAft>
                <a:spcPts val="0"/>
              </a:spcAft>
              <a:buSzPts val="2400"/>
              <a:buChar char="▪"/>
            </a:pPr>
            <a:r>
              <a:rPr lang="en-US"/>
              <a:t>Was the system support or intervention successful?</a:t>
            </a:r>
            <a:endParaRPr/>
          </a:p>
          <a:p>
            <a:pPr marL="457200" lvl="0" indent="-381000" algn="l" rtl="0">
              <a:lnSpc>
                <a:spcPct val="100000"/>
              </a:lnSpc>
              <a:spcBef>
                <a:spcPts val="0"/>
              </a:spcBef>
              <a:spcAft>
                <a:spcPts val="0"/>
              </a:spcAft>
              <a:buSzPts val="2400"/>
              <a:buChar char="▪"/>
            </a:pPr>
            <a:r>
              <a:rPr lang="en-US"/>
              <a:t>Does the plan require more time and monitoring or modification?</a:t>
            </a:r>
            <a:endParaRPr/>
          </a:p>
          <a:p>
            <a:pPr marL="457200" lvl="0" indent="-381000" algn="l" rtl="0">
              <a:lnSpc>
                <a:spcPct val="100000"/>
              </a:lnSpc>
              <a:spcBef>
                <a:spcPts val="0"/>
              </a:spcBef>
              <a:spcAft>
                <a:spcPts val="0"/>
              </a:spcAft>
              <a:buSzPts val="2400"/>
              <a:buChar char="▪"/>
            </a:pPr>
            <a:r>
              <a:rPr lang="en-US"/>
              <a:t>Do we need to revisit previous steps?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02"/>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SzPts val="2400"/>
              <a:buNone/>
            </a:pPr>
            <a:r>
              <a:rPr lang="en-US" b="1"/>
              <a:t>Ask:</a:t>
            </a:r>
            <a:endParaRPr b="1"/>
          </a:p>
          <a:p>
            <a:pPr marL="457200" lvl="0" indent="-381000" algn="l" rtl="0">
              <a:lnSpc>
                <a:spcPct val="100000"/>
              </a:lnSpc>
              <a:spcBef>
                <a:spcPts val="600"/>
              </a:spcBef>
              <a:spcAft>
                <a:spcPts val="0"/>
              </a:spcAft>
              <a:buSzPts val="2400"/>
              <a:buChar char="▪"/>
            </a:pPr>
            <a:r>
              <a:rPr lang="en-US"/>
              <a:t>Is the intervention evidence-based?</a:t>
            </a:r>
            <a:endParaRPr/>
          </a:p>
          <a:p>
            <a:pPr marL="457200" lvl="0" indent="-381000" algn="l" rtl="0">
              <a:lnSpc>
                <a:spcPct val="100000"/>
              </a:lnSpc>
              <a:spcBef>
                <a:spcPts val="1000"/>
              </a:spcBef>
              <a:spcAft>
                <a:spcPts val="0"/>
              </a:spcAft>
              <a:buSzPts val="2400"/>
              <a:buChar char="▪"/>
            </a:pPr>
            <a:r>
              <a:rPr lang="en-US"/>
              <a:t>Was the intervention delivered with the appropriate intensity?</a:t>
            </a:r>
            <a:endParaRPr/>
          </a:p>
          <a:p>
            <a:pPr marL="457200" lvl="0" indent="-381000" algn="l" rtl="0">
              <a:lnSpc>
                <a:spcPct val="100000"/>
              </a:lnSpc>
              <a:spcBef>
                <a:spcPts val="1000"/>
              </a:spcBef>
              <a:spcAft>
                <a:spcPts val="0"/>
              </a:spcAft>
              <a:buSzPts val="2400"/>
              <a:buChar char="▪"/>
            </a:pPr>
            <a:r>
              <a:rPr lang="en-US"/>
              <a:t>Did it produce expected results?</a:t>
            </a:r>
            <a:endParaRPr/>
          </a:p>
          <a:p>
            <a:pPr marL="457200" lvl="0" indent="-381000" algn="l" rtl="0">
              <a:lnSpc>
                <a:spcPct val="100000"/>
              </a:lnSpc>
              <a:spcBef>
                <a:spcPts val="1000"/>
              </a:spcBef>
              <a:spcAft>
                <a:spcPts val="0"/>
              </a:spcAft>
              <a:buSzPts val="2400"/>
              <a:buChar char="▪"/>
            </a:pPr>
            <a:r>
              <a:rPr lang="en-US"/>
              <a:t>Was it delivered with fidelity?</a:t>
            </a:r>
            <a:endParaRPr/>
          </a:p>
          <a:p>
            <a:pPr marL="463550" lvl="1" indent="-119063" algn="l" rtl="0">
              <a:lnSpc>
                <a:spcPct val="100000"/>
              </a:lnSpc>
              <a:spcBef>
                <a:spcPts val="1000"/>
              </a:spcBef>
              <a:spcAft>
                <a:spcPts val="0"/>
              </a:spcAft>
              <a:buSzPts val="1800"/>
              <a:buNone/>
            </a:pPr>
            <a:endParaRPr/>
          </a:p>
          <a:p>
            <a:pPr marL="233363" lvl="0" indent="-80963" algn="l" rtl="0">
              <a:lnSpc>
                <a:spcPct val="100000"/>
              </a:lnSpc>
              <a:spcBef>
                <a:spcPts val="600"/>
              </a:spcBef>
              <a:spcAft>
                <a:spcPts val="0"/>
              </a:spcAft>
              <a:buSzPts val="2400"/>
              <a:buNone/>
            </a:pPr>
            <a:endParaRPr/>
          </a:p>
        </p:txBody>
      </p:sp>
      <p:sp>
        <p:nvSpPr>
          <p:cNvPr id="998" name="Google Shape;998;p102"/>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1400"/>
              <a:buNone/>
            </a:pPr>
            <a:r>
              <a:rPr lang="en-US"/>
              <a:t>Evaluate the Effectiveness </a:t>
            </a:r>
            <a:br>
              <a:rPr lang="en-US"/>
            </a:br>
            <a:r>
              <a:rPr lang="en-US"/>
              <a:t>of the Intervention </a:t>
            </a:r>
            <a:endParaRPr/>
          </a:p>
        </p:txBody>
      </p:sp>
      <p:sp>
        <p:nvSpPr>
          <p:cNvPr id="999" name="Google Shape;999;p102"/>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55</a:t>
            </a:fld>
            <a:endParaRPr>
              <a:solidFill>
                <a:srgbClr val="BFBFBF"/>
              </a:solidFill>
            </a:endParaRPr>
          </a:p>
        </p:txBody>
      </p:sp>
      <p:pic>
        <p:nvPicPr>
          <p:cNvPr id="1000" name="Google Shape;1000;p102"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10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Problem-Solving Worksheet</a:t>
            </a:r>
            <a:endParaRPr/>
          </a:p>
        </p:txBody>
      </p:sp>
      <p:sp>
        <p:nvSpPr>
          <p:cNvPr id="1007" name="Google Shape;1007;p10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56</a:t>
            </a:fld>
            <a:endParaRPr>
              <a:solidFill>
                <a:srgbClr val="BFBFBF"/>
              </a:solidFill>
            </a:endParaRPr>
          </a:p>
        </p:txBody>
      </p:sp>
      <p:pic>
        <p:nvPicPr>
          <p:cNvPr id="1008" name="Google Shape;1008;p103"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
        <p:nvSpPr>
          <p:cNvPr id="1009" name="Google Shape;1009;p103"/>
          <p:cNvSpPr/>
          <p:nvPr/>
        </p:nvSpPr>
        <p:spPr>
          <a:xfrm>
            <a:off x="6696442" y="6169789"/>
            <a:ext cx="1417200" cy="491400"/>
          </a:xfrm>
          <a:prstGeom prst="ellipse">
            <a:avLst/>
          </a:prstGeom>
          <a:solidFill>
            <a:srgbClr val="BFBFBF"/>
          </a:solidFill>
          <a:ln>
            <a:noFill/>
          </a:ln>
          <a:effectLst>
            <a:outerShdw blurRad="44450" dist="27940" dir="5400000" algn="ctr">
              <a:srgbClr val="000000">
                <a:alpha val="294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b="1" i="0" u="none" strike="noStrike" cap="none">
                <a:solidFill>
                  <a:srgbClr val="000000"/>
                </a:solidFill>
                <a:latin typeface="Arial"/>
                <a:ea typeface="Arial"/>
                <a:cs typeface="Arial"/>
                <a:sym typeface="Arial"/>
              </a:rPr>
              <a:t>Handout </a:t>
            </a:r>
            <a:endParaRPr sz="1300" b="1" i="0" u="none" strike="noStrike" cap="none">
              <a:solidFill>
                <a:srgbClr val="000000"/>
              </a:solidFill>
              <a:latin typeface="Arial"/>
              <a:ea typeface="Arial"/>
              <a:cs typeface="Arial"/>
              <a:sym typeface="Arial"/>
            </a:endParaRPr>
          </a:p>
        </p:txBody>
      </p:sp>
      <p:pic>
        <p:nvPicPr>
          <p:cNvPr id="1010" name="Google Shape;1010;p103"/>
          <p:cNvPicPr preferRelativeResize="0"/>
          <p:nvPr/>
        </p:nvPicPr>
        <p:blipFill>
          <a:blip r:embed="rId4">
            <a:alphaModFix/>
          </a:blip>
          <a:stretch>
            <a:fillRect/>
          </a:stretch>
        </p:blipFill>
        <p:spPr>
          <a:xfrm>
            <a:off x="1371600" y="1957350"/>
            <a:ext cx="6603647" cy="39904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04"/>
          <p:cNvSpPr txBox="1">
            <a:spLocks noGrp="1"/>
          </p:cNvSpPr>
          <p:nvPr>
            <p:ph type="title"/>
          </p:nvPr>
        </p:nvSpPr>
        <p:spPr>
          <a:xfrm>
            <a:off x="687388" y="318053"/>
            <a:ext cx="8224800" cy="1486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Action Plan</a:t>
            </a:r>
            <a:endParaRPr/>
          </a:p>
        </p:txBody>
      </p:sp>
      <p:sp>
        <p:nvSpPr>
          <p:cNvPr id="1017" name="Google Shape;1017;p104"/>
          <p:cNvSpPr txBox="1">
            <a:spLocks noGrp="1"/>
          </p:cNvSpPr>
          <p:nvPr>
            <p:ph type="sldNum" idx="12"/>
          </p:nvPr>
        </p:nvSpPr>
        <p:spPr>
          <a:xfrm>
            <a:off x="8755131" y="6507316"/>
            <a:ext cx="157200" cy="1539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57</a:t>
            </a:fld>
            <a:endParaRPr/>
          </a:p>
        </p:txBody>
      </p:sp>
      <p:sp>
        <p:nvSpPr>
          <p:cNvPr id="1018" name="Google Shape;1018;p104"/>
          <p:cNvSpPr/>
          <p:nvPr/>
        </p:nvSpPr>
        <p:spPr>
          <a:xfrm>
            <a:off x="6939457" y="5746681"/>
            <a:ext cx="1972782" cy="1145934"/>
          </a:xfrm>
          <a:prstGeom prst="irregularSeal1">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19" name="Google Shape;1019;p104"/>
          <p:cNvSpPr txBox="1"/>
          <p:nvPr/>
        </p:nvSpPr>
        <p:spPr>
          <a:xfrm>
            <a:off x="7472844" y="6158790"/>
            <a:ext cx="9060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pic>
        <p:nvPicPr>
          <p:cNvPr id="1020" name="Google Shape;1020;p104"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pic>
        <p:nvPicPr>
          <p:cNvPr id="1021" name="Google Shape;1021;p104"/>
          <p:cNvPicPr preferRelativeResize="0"/>
          <p:nvPr/>
        </p:nvPicPr>
        <p:blipFill>
          <a:blip r:embed="rId4">
            <a:alphaModFix/>
          </a:blip>
          <a:stretch>
            <a:fillRect/>
          </a:stretch>
        </p:blipFill>
        <p:spPr>
          <a:xfrm>
            <a:off x="1276775" y="1919575"/>
            <a:ext cx="6272276" cy="39720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05"/>
          <p:cNvSpPr txBox="1">
            <a:spLocks noGrp="1"/>
          </p:cNvSpPr>
          <p:nvPr>
            <p:ph type="title"/>
          </p:nvPr>
        </p:nvSpPr>
        <p:spPr>
          <a:xfrm>
            <a:off x="687400" y="2447820"/>
            <a:ext cx="8229600" cy="2031600"/>
          </a:xfrm>
          <a:prstGeom prst="rect">
            <a:avLst/>
          </a:prstGeom>
          <a:noFill/>
          <a:ln>
            <a:noFill/>
          </a:ln>
        </p:spPr>
        <p:txBody>
          <a:bodyPr spcFirstLastPara="1" wrap="square" lIns="0" tIns="45700" rIns="0" bIns="45700" anchor="b" anchorCtr="0">
            <a:noAutofit/>
          </a:bodyPr>
          <a:lstStyle/>
          <a:p>
            <a:pPr marL="0" lvl="0" indent="0" algn="l" rtl="0">
              <a:lnSpc>
                <a:spcPct val="100000"/>
              </a:lnSpc>
              <a:spcBef>
                <a:spcPts val="0"/>
              </a:spcBef>
              <a:spcAft>
                <a:spcPts val="0"/>
              </a:spcAft>
              <a:buClr>
                <a:schemeClr val="lt1"/>
              </a:buClr>
              <a:buSzPts val="4400"/>
              <a:buFont typeface="Arial"/>
              <a:buNone/>
            </a:pPr>
            <a:r>
              <a:rPr lang="en-US"/>
              <a:t>Closing</a:t>
            </a:r>
            <a:endParaRPr/>
          </a:p>
        </p:txBody>
      </p:sp>
      <p:sp>
        <p:nvSpPr>
          <p:cNvPr id="1028" name="Google Shape;1028;p105"/>
          <p:cNvSpPr txBox="1">
            <a:spLocks noGrp="1"/>
          </p:cNvSpPr>
          <p:nvPr>
            <p:ph type="sldNum" idx="12"/>
          </p:nvPr>
        </p:nvSpPr>
        <p:spPr>
          <a:xfrm>
            <a:off x="8755130" y="6507316"/>
            <a:ext cx="157200" cy="1539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06"/>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a:t>Define data-based decision making within a response to intervention (RTI) framework.</a:t>
            </a:r>
            <a:endParaRPr/>
          </a:p>
          <a:p>
            <a:pPr marL="457200" lvl="0" indent="-381000" algn="l" rtl="0">
              <a:spcBef>
                <a:spcPts val="1000"/>
              </a:spcBef>
              <a:spcAft>
                <a:spcPts val="0"/>
              </a:spcAft>
              <a:buSzPts val="2400"/>
              <a:buChar char="▪"/>
            </a:pPr>
            <a:r>
              <a:rPr lang="en-US"/>
              <a:t>Apply the problem-solving process to engage teams in decision making using data. </a:t>
            </a:r>
            <a:endParaRPr/>
          </a:p>
          <a:p>
            <a:pPr marL="457200" lvl="0" indent="-381000" algn="l" rtl="0">
              <a:spcBef>
                <a:spcPts val="1000"/>
              </a:spcBef>
              <a:spcAft>
                <a:spcPts val="1000"/>
              </a:spcAft>
              <a:buSzPts val="2400"/>
              <a:buChar char="▪"/>
            </a:pPr>
            <a:r>
              <a:rPr lang="en-US"/>
              <a:t>Develop an RTI action plan to improve student learning outcomes on a specific measure.  </a:t>
            </a:r>
            <a:endParaRPr/>
          </a:p>
        </p:txBody>
      </p:sp>
      <p:sp>
        <p:nvSpPr>
          <p:cNvPr id="1034" name="Google Shape;1034;p10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Did We Meet Our Objectives? </a:t>
            </a:r>
            <a:endParaRPr/>
          </a:p>
        </p:txBody>
      </p:sp>
      <p:sp>
        <p:nvSpPr>
          <p:cNvPr id="1035" name="Google Shape;1035;p10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59</a:t>
            </a:fld>
            <a:endParaRPr/>
          </a:p>
        </p:txBody>
      </p:sp>
      <p:pic>
        <p:nvPicPr>
          <p:cNvPr id="1036" name="Google Shape;1036;p106"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3"/>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Data are used to compare and contrast the adequacy of the core curriculum and the effectiveness of different instructional and behavioral strategies</a:t>
            </a:r>
            <a:endParaRPr/>
          </a:p>
          <a:p>
            <a:pPr marL="457200" lvl="0" indent="-381000" algn="l" rtl="0">
              <a:lnSpc>
                <a:spcPct val="100000"/>
              </a:lnSpc>
              <a:spcBef>
                <a:spcPts val="1000"/>
              </a:spcBef>
              <a:spcAft>
                <a:spcPts val="1000"/>
              </a:spcAft>
              <a:buSzPts val="2400"/>
              <a:buChar char="▪"/>
            </a:pPr>
            <a:r>
              <a:rPr lang="en-US"/>
              <a:t>Explicit decision rules and processes are used for assessing student progress (e.g., state and district benchmarks, level, and/or rate)</a:t>
            </a:r>
            <a:endParaRPr/>
          </a:p>
        </p:txBody>
      </p:sp>
      <p:sp>
        <p:nvSpPr>
          <p:cNvPr id="277" name="Google Shape;277;p53"/>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DBDM: The Basics</a:t>
            </a:r>
            <a:endParaRPr/>
          </a:p>
        </p:txBody>
      </p:sp>
      <p:sp>
        <p:nvSpPr>
          <p:cNvPr id="278" name="Google Shape;278;p53"/>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6</a:t>
            </a:fld>
            <a:endParaRPr>
              <a:solidFill>
                <a:srgbClr val="BFBFBF"/>
              </a:solidFill>
            </a:endParaRPr>
          </a:p>
        </p:txBody>
      </p:sp>
      <p:pic>
        <p:nvPicPr>
          <p:cNvPr id="279" name="Google Shape;279;p53"/>
          <p:cNvPicPr preferRelativeResize="0"/>
          <p:nvPr/>
        </p:nvPicPr>
        <p:blipFill rotWithShape="1">
          <a:blip r:embed="rId3">
            <a:alphaModFix/>
          </a:blip>
          <a:srcRect/>
          <a:stretch/>
        </p:blipFill>
        <p:spPr>
          <a:xfrm>
            <a:off x="5976048" y="4411027"/>
            <a:ext cx="2101152" cy="1444192"/>
          </a:xfrm>
          <a:prstGeom prst="rect">
            <a:avLst/>
          </a:prstGeom>
          <a:noFill/>
          <a:ln>
            <a:noFill/>
          </a:ln>
        </p:spPr>
      </p:pic>
      <p:pic>
        <p:nvPicPr>
          <p:cNvPr id="280" name="Google Shape;280;p53" descr="RTI Arkansas Logo.png"/>
          <p:cNvPicPr preferRelativeResize="0"/>
          <p:nvPr/>
        </p:nvPicPr>
        <p:blipFill rotWithShape="1">
          <a:blip r:embed="rId4">
            <a:alphaModFix/>
          </a:blip>
          <a:srcRect/>
          <a:stretch/>
        </p:blipFill>
        <p:spPr>
          <a:xfrm>
            <a:off x="6887173" y="450908"/>
            <a:ext cx="2025052" cy="37394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07"/>
          <p:cNvSpPr txBox="1">
            <a:spLocks noGrp="1"/>
          </p:cNvSpPr>
          <p:nvPr>
            <p:ph type="body" idx="1"/>
          </p:nvPr>
        </p:nvSpPr>
        <p:spPr>
          <a:xfrm>
            <a:off x="687526" y="2055813"/>
            <a:ext cx="8224699" cy="3852006"/>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2400"/>
              <a:buChar char="▪"/>
            </a:pPr>
            <a:r>
              <a:rPr lang="en-US" u="sng">
                <a:solidFill>
                  <a:schemeClr val="hlink"/>
                </a:solidFill>
                <a:hlinkClick r:id="rId3"/>
              </a:rPr>
              <a:t>www.intensiveintervention.org</a:t>
            </a:r>
            <a:endParaRPr/>
          </a:p>
          <a:p>
            <a:pPr marL="233363" lvl="0" indent="-233363" algn="l" rtl="0">
              <a:lnSpc>
                <a:spcPct val="100000"/>
              </a:lnSpc>
              <a:spcBef>
                <a:spcPts val="600"/>
              </a:spcBef>
              <a:spcAft>
                <a:spcPts val="0"/>
              </a:spcAft>
              <a:buSzPts val="2400"/>
              <a:buChar char="▪"/>
            </a:pPr>
            <a:r>
              <a:rPr lang="en-US" u="sng">
                <a:solidFill>
                  <a:schemeClr val="hlink"/>
                </a:solidFill>
                <a:hlinkClick r:id="rId4"/>
              </a:rPr>
              <a:t>www.rti4success.org</a:t>
            </a:r>
            <a:endParaRPr/>
          </a:p>
          <a:p>
            <a:pPr marL="233363" lvl="0" indent="-233363" algn="l" rtl="0">
              <a:lnSpc>
                <a:spcPct val="100000"/>
              </a:lnSpc>
              <a:spcBef>
                <a:spcPts val="600"/>
              </a:spcBef>
              <a:spcAft>
                <a:spcPts val="0"/>
              </a:spcAft>
              <a:buSzPts val="2400"/>
              <a:buChar char="▪"/>
            </a:pPr>
            <a:r>
              <a:rPr lang="en-US" u="sng">
                <a:solidFill>
                  <a:schemeClr val="hlink"/>
                </a:solidFill>
                <a:hlinkClick r:id="rId5"/>
              </a:rPr>
              <a:t>www.iris.peabody.vanderbilt.edu</a:t>
            </a:r>
            <a:r>
              <a:rPr lang="en-US"/>
              <a:t> </a:t>
            </a:r>
            <a:endParaRPr/>
          </a:p>
          <a:p>
            <a:pPr marL="233363" lvl="0" indent="-80963" algn="l" rtl="0">
              <a:lnSpc>
                <a:spcPct val="100000"/>
              </a:lnSpc>
              <a:spcBef>
                <a:spcPts val="600"/>
              </a:spcBef>
              <a:spcAft>
                <a:spcPts val="0"/>
              </a:spcAft>
              <a:buSzPts val="2400"/>
              <a:buNone/>
            </a:pPr>
            <a:endParaRPr/>
          </a:p>
        </p:txBody>
      </p:sp>
      <p:sp>
        <p:nvSpPr>
          <p:cNvPr id="1043" name="Google Shape;1043;p107"/>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Resources </a:t>
            </a:r>
            <a:endParaRPr/>
          </a:p>
        </p:txBody>
      </p:sp>
      <p:sp>
        <p:nvSpPr>
          <p:cNvPr id="1044" name="Google Shape;1044;p107"/>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solidFill>
                  <a:srgbClr val="BFBFBF"/>
                </a:solidFill>
              </a:rPr>
              <a:t>60</a:t>
            </a:fld>
            <a:endParaRPr>
              <a:solidFill>
                <a:srgbClr val="BFBFBF"/>
              </a:solidFill>
            </a:endParaRPr>
          </a:p>
        </p:txBody>
      </p:sp>
      <p:pic>
        <p:nvPicPr>
          <p:cNvPr id="1045" name="Google Shape;1045;p107" descr="RTI Arkansas Logo.png"/>
          <p:cNvPicPr preferRelativeResize="0"/>
          <p:nvPr/>
        </p:nvPicPr>
        <p:blipFill rotWithShape="1">
          <a:blip r:embed="rId6">
            <a:alphaModFix/>
          </a:blip>
          <a:srcRect/>
          <a:stretch/>
        </p:blipFill>
        <p:spPr>
          <a:xfrm>
            <a:off x="6887173" y="450908"/>
            <a:ext cx="2025052" cy="37394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08"/>
          <p:cNvSpPr txBox="1">
            <a:spLocks noGrp="1"/>
          </p:cNvSpPr>
          <p:nvPr>
            <p:ph type="body" idx="1"/>
          </p:nvPr>
        </p:nvSpPr>
        <p:spPr>
          <a:xfrm>
            <a:off x="687525" y="1979625"/>
            <a:ext cx="8360700" cy="3928200"/>
          </a:xfrm>
          <a:prstGeom prst="rect">
            <a:avLst/>
          </a:prstGeom>
          <a:noFill/>
          <a:ln>
            <a:noFill/>
          </a:ln>
        </p:spPr>
        <p:txBody>
          <a:bodyPr spcFirstLastPara="1" wrap="square" lIns="0" tIns="0" rIns="0" bIns="0" anchor="t" anchorCtr="0">
            <a:noAutofit/>
          </a:bodyPr>
          <a:lstStyle/>
          <a:p>
            <a:pPr marL="233363" lvl="0" indent="-233363" algn="l" rtl="0">
              <a:lnSpc>
                <a:spcPct val="100000"/>
              </a:lnSpc>
              <a:spcBef>
                <a:spcPts val="0"/>
              </a:spcBef>
              <a:spcAft>
                <a:spcPts val="0"/>
              </a:spcAft>
              <a:buSzPts val="1800"/>
              <a:buChar char="▪"/>
            </a:pPr>
            <a:r>
              <a:rPr lang="en-US" sz="1800"/>
              <a:t>Elliot, J. (2016, October). </a:t>
            </a:r>
            <a:r>
              <a:rPr lang="en-US" sz="1800" i="1"/>
              <a:t>RtI and the 4-Step Problem Solving Process.</a:t>
            </a:r>
            <a:r>
              <a:rPr lang="en-US" sz="1800"/>
              <a:t> Special Education Module, Arkansas Department of Education.  </a:t>
            </a:r>
            <a:endParaRPr/>
          </a:p>
          <a:p>
            <a:pPr marL="233363" lvl="0" indent="-233363" algn="l" rtl="0">
              <a:lnSpc>
                <a:spcPct val="100000"/>
              </a:lnSpc>
              <a:spcBef>
                <a:spcPts val="600"/>
              </a:spcBef>
              <a:spcAft>
                <a:spcPts val="0"/>
              </a:spcAft>
              <a:buSzPts val="1800"/>
              <a:buChar char="▪"/>
            </a:pPr>
            <a:r>
              <a:rPr lang="en-US" sz="1800"/>
              <a:t>Fuchs, D., Fuchs, L. S., Bahr, M. W., Fernstrom, P., &amp; Stecker, P. M. (1990). Prereferral intervention: A prescriptive approach. </a:t>
            </a:r>
            <a:r>
              <a:rPr lang="en-US" sz="1800" i="1"/>
              <a:t>Exceptional Children, 56, </a:t>
            </a:r>
            <a:r>
              <a:rPr lang="en-US" sz="1800"/>
              <a:t>493–513.</a:t>
            </a:r>
            <a:endParaRPr/>
          </a:p>
          <a:p>
            <a:pPr marL="233363" lvl="0" indent="-233363" algn="l" rtl="0">
              <a:lnSpc>
                <a:spcPct val="100000"/>
              </a:lnSpc>
              <a:spcBef>
                <a:spcPts val="600"/>
              </a:spcBef>
              <a:spcAft>
                <a:spcPts val="0"/>
              </a:spcAft>
              <a:buSzPts val="1800"/>
              <a:buChar char="▪"/>
            </a:pPr>
            <a:r>
              <a:rPr lang="en-US" sz="1800" i="1"/>
              <a:t>Lane, K. L., Mahdavi, J. N., &amp; Botthwick-Duffy, S. A. (2003). </a:t>
            </a:r>
            <a:r>
              <a:rPr lang="en-US" sz="1800"/>
              <a:t>Teacher perceptions of the preteferral intervention process: A call for assistance with school-based  interventions</a:t>
            </a:r>
            <a:r>
              <a:rPr lang="en-US" sz="1800" i="1"/>
              <a:t>. Preventing School Failure, 47, 148-15.</a:t>
            </a:r>
            <a:endParaRPr/>
          </a:p>
          <a:p>
            <a:pPr marL="233363" lvl="0" indent="-233363" algn="l" rtl="0">
              <a:lnSpc>
                <a:spcPct val="100000"/>
              </a:lnSpc>
              <a:spcBef>
                <a:spcPts val="600"/>
              </a:spcBef>
              <a:spcAft>
                <a:spcPts val="0"/>
              </a:spcAft>
              <a:buSzPts val="1800"/>
              <a:buChar char="▪"/>
            </a:pPr>
            <a:r>
              <a:rPr lang="en-US" sz="1800"/>
              <a:t>National Center on Response to Intervention (n.d.). </a:t>
            </a:r>
            <a:r>
              <a:rPr lang="en-US" sz="1800" i="1"/>
              <a:t>RTI Implementer Series, Module 1: Screening. </a:t>
            </a:r>
            <a:r>
              <a:rPr lang="en-US" sz="1800"/>
              <a:t>Retrieved from </a:t>
            </a:r>
            <a:r>
              <a:rPr lang="en-US" sz="1800" u="sng">
                <a:solidFill>
                  <a:schemeClr val="hlink"/>
                </a:solidFill>
                <a:hlinkClick r:id="rId3"/>
              </a:rPr>
              <a:t>http://www.rti4success.org/resource/rti-implementer-series-module-1-screening</a:t>
            </a:r>
            <a:r>
              <a:rPr lang="en-US" sz="1800" i="1"/>
              <a:t>.</a:t>
            </a:r>
            <a:endParaRPr/>
          </a:p>
          <a:p>
            <a:pPr marL="233363" lvl="0" indent="-233363" algn="l" rtl="0">
              <a:lnSpc>
                <a:spcPct val="100000"/>
              </a:lnSpc>
              <a:spcBef>
                <a:spcPts val="600"/>
              </a:spcBef>
              <a:spcAft>
                <a:spcPts val="0"/>
              </a:spcAft>
              <a:buSzPts val="1800"/>
              <a:buChar char="▪"/>
            </a:pPr>
            <a:r>
              <a:rPr lang="en-US" sz="1800"/>
              <a:t>Scriven, M. (1991). </a:t>
            </a:r>
            <a:r>
              <a:rPr lang="en-US" sz="1800" i="1"/>
              <a:t>Evaluation thesaurus (4th ed.). </a:t>
            </a:r>
            <a:r>
              <a:rPr lang="en-US" sz="1800"/>
              <a:t>Newbury Park, CA: SAGE Publishing.</a:t>
            </a:r>
            <a:r>
              <a:rPr lang="en-US" sz="1800" i="1"/>
              <a:t> </a:t>
            </a:r>
            <a:endParaRPr/>
          </a:p>
          <a:p>
            <a:pPr marL="233363" lvl="0" indent="-119063" algn="l" rtl="0">
              <a:lnSpc>
                <a:spcPct val="100000"/>
              </a:lnSpc>
              <a:spcBef>
                <a:spcPts val="600"/>
              </a:spcBef>
              <a:spcAft>
                <a:spcPts val="0"/>
              </a:spcAft>
              <a:buSzPts val="1800"/>
              <a:buNone/>
            </a:pPr>
            <a:endParaRPr sz="1800" i="1"/>
          </a:p>
          <a:p>
            <a:pPr marL="233363" lvl="0" indent="-119063" algn="l" rtl="0">
              <a:lnSpc>
                <a:spcPct val="100000"/>
              </a:lnSpc>
              <a:spcBef>
                <a:spcPts val="600"/>
              </a:spcBef>
              <a:spcAft>
                <a:spcPts val="0"/>
              </a:spcAft>
              <a:buSzPts val="1800"/>
              <a:buNone/>
            </a:pPr>
            <a:endParaRPr sz="1800" i="1"/>
          </a:p>
        </p:txBody>
      </p:sp>
      <p:sp>
        <p:nvSpPr>
          <p:cNvPr id="1051" name="Google Shape;1051;p108"/>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References </a:t>
            </a:r>
            <a:endParaRPr/>
          </a:p>
        </p:txBody>
      </p:sp>
      <p:sp>
        <p:nvSpPr>
          <p:cNvPr id="1052" name="Google Shape;1052;p108"/>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61</a:t>
            </a:fld>
            <a:endParaRPr>
              <a:solidFill>
                <a:srgbClr val="BFBFBF"/>
              </a:solidFill>
            </a:endParaRPr>
          </a:p>
        </p:txBody>
      </p:sp>
      <p:pic>
        <p:nvPicPr>
          <p:cNvPr id="1053" name="Google Shape;1053;p108" descr="RTI Arkansas Logo.png"/>
          <p:cNvPicPr preferRelativeResize="0"/>
          <p:nvPr/>
        </p:nvPicPr>
        <p:blipFill rotWithShape="1">
          <a:blip r:embed="rId4">
            <a:alphaModFix/>
          </a:blip>
          <a:srcRect/>
          <a:stretch/>
        </p:blipFill>
        <p:spPr>
          <a:xfrm>
            <a:off x="6887173" y="450908"/>
            <a:ext cx="2025052" cy="3739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4"/>
          <p:cNvSpPr txBox="1">
            <a:spLocks noGrp="1"/>
          </p:cNvSpPr>
          <p:nvPr>
            <p:ph type="body" idx="1"/>
          </p:nvPr>
        </p:nvSpPr>
        <p:spPr>
          <a:xfrm>
            <a:off x="687525" y="1962500"/>
            <a:ext cx="8224800" cy="3945300"/>
          </a:xfrm>
          <a:prstGeom prst="rect">
            <a:avLst/>
          </a:prstGeom>
          <a:noFill/>
          <a:ln>
            <a:noFill/>
          </a:ln>
        </p:spPr>
        <p:txBody>
          <a:bodyPr spcFirstLastPara="1" wrap="square" lIns="0" tIns="0" rIns="0" bIns="0" anchor="t" anchorCtr="0">
            <a:noAutofit/>
          </a:bodyPr>
          <a:lstStyle/>
          <a:p>
            <a:pPr marL="457200" lvl="0" indent="-381000" algn="l" rtl="0">
              <a:lnSpc>
                <a:spcPct val="100000"/>
              </a:lnSpc>
              <a:spcBef>
                <a:spcPts val="0"/>
              </a:spcBef>
              <a:spcAft>
                <a:spcPts val="0"/>
              </a:spcAft>
              <a:buSzPts val="2400"/>
              <a:buChar char="▪"/>
            </a:pPr>
            <a:r>
              <a:rPr lang="en-US"/>
              <a:t>Instruction </a:t>
            </a:r>
            <a:endParaRPr/>
          </a:p>
          <a:p>
            <a:pPr marL="914400" lvl="1" indent="-355600" algn="l" rtl="0">
              <a:lnSpc>
                <a:spcPct val="100000"/>
              </a:lnSpc>
              <a:spcBef>
                <a:spcPts val="0"/>
              </a:spcBef>
              <a:spcAft>
                <a:spcPts val="0"/>
              </a:spcAft>
              <a:buSzPts val="2000"/>
              <a:buChar char="•"/>
            </a:pPr>
            <a:r>
              <a:rPr lang="en-US" sz="2000"/>
              <a:t>How effective is the instruction? What instructional changes need to be made?</a:t>
            </a:r>
            <a:endParaRPr sz="2000"/>
          </a:p>
          <a:p>
            <a:pPr marL="457200" lvl="0" indent="-381000" algn="l" rtl="0">
              <a:lnSpc>
                <a:spcPct val="100000"/>
              </a:lnSpc>
              <a:spcBef>
                <a:spcPts val="0"/>
              </a:spcBef>
              <a:spcAft>
                <a:spcPts val="0"/>
              </a:spcAft>
              <a:buSzPts val="2400"/>
              <a:buChar char="▪"/>
            </a:pPr>
            <a:r>
              <a:rPr lang="en-US"/>
              <a:t>Effectiveness</a:t>
            </a:r>
            <a:endParaRPr/>
          </a:p>
          <a:p>
            <a:pPr marL="914400" lvl="1" indent="-355600" algn="l" rtl="0">
              <a:lnSpc>
                <a:spcPct val="100000"/>
              </a:lnSpc>
              <a:spcBef>
                <a:spcPts val="0"/>
              </a:spcBef>
              <a:spcAft>
                <a:spcPts val="0"/>
              </a:spcAft>
              <a:buSzPts val="2000"/>
              <a:buChar char="•"/>
            </a:pPr>
            <a:r>
              <a:rPr lang="en-US" sz="2000"/>
              <a:t>Is the core curriculum effective for most students? Is one intervention more effective than another intervention?</a:t>
            </a:r>
            <a:endParaRPr sz="2000"/>
          </a:p>
          <a:p>
            <a:pPr marL="457200" lvl="0" indent="-381000" algn="l" rtl="0">
              <a:lnSpc>
                <a:spcPct val="100000"/>
              </a:lnSpc>
              <a:spcBef>
                <a:spcPts val="0"/>
              </a:spcBef>
              <a:spcAft>
                <a:spcPts val="0"/>
              </a:spcAft>
              <a:buSzPts val="2400"/>
              <a:buChar char="▪"/>
            </a:pPr>
            <a:r>
              <a:rPr lang="en-US"/>
              <a:t>Movement within the multi-tiered system of supports</a:t>
            </a:r>
            <a:endParaRPr/>
          </a:p>
          <a:p>
            <a:pPr marL="914400" lvl="1" indent="-355600" algn="l" rtl="0">
              <a:lnSpc>
                <a:spcPct val="100000"/>
              </a:lnSpc>
              <a:spcBef>
                <a:spcPts val="0"/>
              </a:spcBef>
              <a:spcAft>
                <a:spcPts val="0"/>
              </a:spcAft>
              <a:buSzPts val="2000"/>
              <a:buChar char="•"/>
            </a:pPr>
            <a:r>
              <a:rPr lang="en-US" sz="2000"/>
              <a:t>How do you know when a student no longer needs secondary prevention or should move to an intensive level?</a:t>
            </a:r>
            <a:endParaRPr sz="2000"/>
          </a:p>
          <a:p>
            <a:pPr marL="457200" lvl="0" indent="-381000" algn="l" rtl="0">
              <a:lnSpc>
                <a:spcPct val="100000"/>
              </a:lnSpc>
              <a:spcBef>
                <a:spcPts val="0"/>
              </a:spcBef>
              <a:spcAft>
                <a:spcPts val="0"/>
              </a:spcAft>
              <a:buSzPts val="2400"/>
              <a:buChar char="▪"/>
            </a:pPr>
            <a:r>
              <a:rPr lang="en-US"/>
              <a:t>Disability identification</a:t>
            </a:r>
            <a:endParaRPr/>
          </a:p>
          <a:p>
            <a:pPr marL="914400" lvl="1" indent="-355600" algn="l" rtl="0">
              <a:lnSpc>
                <a:spcPct val="100000"/>
              </a:lnSpc>
              <a:spcBef>
                <a:spcPts val="0"/>
              </a:spcBef>
              <a:spcAft>
                <a:spcPts val="0"/>
              </a:spcAft>
              <a:buSzPts val="2000"/>
              <a:buChar char="•"/>
            </a:pPr>
            <a:r>
              <a:rPr lang="en-US" sz="2000"/>
              <a:t>Decisions about disability identification should be made in accordance with state law.</a:t>
            </a:r>
            <a:endParaRPr sz="2000"/>
          </a:p>
        </p:txBody>
      </p:sp>
      <p:sp>
        <p:nvSpPr>
          <p:cNvPr id="287" name="Google Shape;287;p54"/>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Basic Types of RTI Decisions</a:t>
            </a:r>
            <a:endParaRPr/>
          </a:p>
        </p:txBody>
      </p:sp>
      <p:sp>
        <p:nvSpPr>
          <p:cNvPr id="288" name="Google Shape;288;p54"/>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7</a:t>
            </a:fld>
            <a:endParaRPr>
              <a:solidFill>
                <a:srgbClr val="BFBFBF"/>
              </a:solidFill>
            </a:endParaRPr>
          </a:p>
        </p:txBody>
      </p:sp>
      <p:pic>
        <p:nvPicPr>
          <p:cNvPr id="289" name="Google Shape;289;p54"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5"/>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Decision Making: Tier I</a:t>
            </a:r>
            <a:endParaRPr/>
          </a:p>
        </p:txBody>
      </p:sp>
      <p:sp>
        <p:nvSpPr>
          <p:cNvPr id="296" name="Google Shape;296;p55"/>
          <p:cNvSpPr txBox="1">
            <a:spLocks noGrp="1"/>
          </p:cNvSpPr>
          <p:nvPr>
            <p:ph type="sldNum" idx="12"/>
          </p:nvPr>
        </p:nvSpPr>
        <p:spPr>
          <a:xfrm>
            <a:off x="8912231" y="6526216"/>
            <a:ext cx="157200" cy="1539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000"/>
              <a:buNone/>
            </a:pPr>
            <a:fld id="{00000000-1234-1234-1234-123412341234}" type="slidenum">
              <a:rPr lang="en-US"/>
              <a:t>8</a:t>
            </a:fld>
            <a:endParaRPr/>
          </a:p>
        </p:txBody>
      </p:sp>
      <p:sp>
        <p:nvSpPr>
          <p:cNvPr id="297" name="Google Shape;297;p55"/>
          <p:cNvSpPr/>
          <p:nvPr/>
        </p:nvSpPr>
        <p:spPr>
          <a:xfrm>
            <a:off x="687388" y="2321168"/>
            <a:ext cx="3378175" cy="3066757"/>
          </a:xfrm>
          <a:prstGeom prst="roundRect">
            <a:avLst>
              <a:gd name="adj" fmla="val 16667"/>
            </a:avLst>
          </a:prstGeom>
          <a:solidFill>
            <a:srgbClr val="366092"/>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System- Level DBDM </a:t>
            </a:r>
            <a:endParaRPr sz="4400" b="0" i="0" u="none" strike="noStrike" cap="none">
              <a:solidFill>
                <a:schemeClr val="lt1"/>
              </a:solidFill>
              <a:latin typeface="Arial"/>
              <a:ea typeface="Arial"/>
              <a:cs typeface="Arial"/>
              <a:sym typeface="Arial"/>
            </a:endParaRPr>
          </a:p>
        </p:txBody>
      </p:sp>
      <p:sp>
        <p:nvSpPr>
          <p:cNvPr id="298" name="Google Shape;298;p55"/>
          <p:cNvSpPr/>
          <p:nvPr/>
        </p:nvSpPr>
        <p:spPr>
          <a:xfrm>
            <a:off x="5584874" y="2321168"/>
            <a:ext cx="3327351" cy="3066756"/>
          </a:xfrm>
          <a:prstGeom prst="roundRect">
            <a:avLst>
              <a:gd name="adj" fmla="val 16667"/>
            </a:avLst>
          </a:prstGeom>
          <a:solidFill>
            <a:srgbClr val="366092"/>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a:ea typeface="Arial"/>
                <a:cs typeface="Arial"/>
                <a:sym typeface="Arial"/>
              </a:rPr>
              <a:t>Student- Level DBDM</a:t>
            </a:r>
            <a:endParaRPr sz="4400" b="0" i="0" u="none" strike="noStrike" cap="none">
              <a:solidFill>
                <a:schemeClr val="lt1"/>
              </a:solidFill>
              <a:latin typeface="Arial"/>
              <a:ea typeface="Arial"/>
              <a:cs typeface="Arial"/>
              <a:sym typeface="Arial"/>
            </a:endParaRPr>
          </a:p>
        </p:txBody>
      </p:sp>
      <p:sp>
        <p:nvSpPr>
          <p:cNvPr id="299" name="Google Shape;299;p55"/>
          <p:cNvSpPr/>
          <p:nvPr/>
        </p:nvSpPr>
        <p:spPr>
          <a:xfrm>
            <a:off x="4389120" y="3530989"/>
            <a:ext cx="981453" cy="647114"/>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300" name="Google Shape;300;p55"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6"/>
          <p:cNvSpPr txBox="1">
            <a:spLocks noGrp="1"/>
          </p:cNvSpPr>
          <p:nvPr>
            <p:ph type="title"/>
          </p:nvPr>
        </p:nvSpPr>
        <p:spPr>
          <a:xfrm>
            <a:off x="687388" y="318053"/>
            <a:ext cx="8224837" cy="1486894"/>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US"/>
              <a:t>Hierarchy of RTI DBDM</a:t>
            </a:r>
            <a:endParaRPr/>
          </a:p>
        </p:txBody>
      </p:sp>
      <p:sp>
        <p:nvSpPr>
          <p:cNvPr id="307" name="Google Shape;307;p56"/>
          <p:cNvSpPr txBox="1">
            <a:spLocks noGrp="1"/>
          </p:cNvSpPr>
          <p:nvPr>
            <p:ph type="sldNum" idx="12"/>
          </p:nvPr>
        </p:nvSpPr>
        <p:spPr>
          <a:xfrm>
            <a:off x="8755131" y="6507316"/>
            <a:ext cx="157094" cy="153888"/>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a:solidFill>
                  <a:srgbClr val="BFBFBF"/>
                </a:solidFill>
              </a:rPr>
              <a:t>9</a:t>
            </a:fld>
            <a:endParaRPr>
              <a:solidFill>
                <a:srgbClr val="BFBFBF"/>
              </a:solidFill>
            </a:endParaRPr>
          </a:p>
        </p:txBody>
      </p:sp>
      <p:sp>
        <p:nvSpPr>
          <p:cNvPr id="308" name="Google Shape;308;p56"/>
          <p:cNvSpPr/>
          <p:nvPr/>
        </p:nvSpPr>
        <p:spPr>
          <a:xfrm>
            <a:off x="3305907" y="1983544"/>
            <a:ext cx="4659129" cy="618978"/>
          </a:xfrm>
          <a:prstGeom prst="rect">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District level</a:t>
            </a:r>
            <a:endParaRPr sz="2400" b="0" i="0" u="none" strike="noStrike" cap="none">
              <a:solidFill>
                <a:schemeClr val="lt1"/>
              </a:solidFill>
              <a:latin typeface="Arial"/>
              <a:ea typeface="Arial"/>
              <a:cs typeface="Arial"/>
              <a:sym typeface="Arial"/>
            </a:endParaRPr>
          </a:p>
        </p:txBody>
      </p:sp>
      <p:sp>
        <p:nvSpPr>
          <p:cNvPr id="309" name="Google Shape;309;p56"/>
          <p:cNvSpPr/>
          <p:nvPr/>
        </p:nvSpPr>
        <p:spPr>
          <a:xfrm>
            <a:off x="3305906" y="2732063"/>
            <a:ext cx="4673197" cy="618978"/>
          </a:xfrm>
          <a:prstGeom prst="rect">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School level</a:t>
            </a:r>
            <a:endParaRPr sz="2400" b="0" i="0" u="none" strike="noStrike" cap="none">
              <a:solidFill>
                <a:schemeClr val="lt1"/>
              </a:solidFill>
              <a:latin typeface="Arial"/>
              <a:ea typeface="Arial"/>
              <a:cs typeface="Arial"/>
              <a:sym typeface="Arial"/>
            </a:endParaRPr>
          </a:p>
        </p:txBody>
      </p:sp>
      <p:sp>
        <p:nvSpPr>
          <p:cNvPr id="310" name="Google Shape;310;p56"/>
          <p:cNvSpPr/>
          <p:nvPr/>
        </p:nvSpPr>
        <p:spPr>
          <a:xfrm>
            <a:off x="3305906" y="3480582"/>
            <a:ext cx="4673198" cy="618978"/>
          </a:xfrm>
          <a:prstGeom prst="rect">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Grade level/</a:t>
            </a:r>
            <a:r>
              <a:rPr lang="en-US" sz="2400">
                <a:solidFill>
                  <a:schemeClr val="lt1"/>
                </a:solidFill>
              </a:rPr>
              <a:t>D</a:t>
            </a:r>
            <a:r>
              <a:rPr lang="en-US" sz="2400" b="0" i="0" u="none" strike="noStrike" cap="none">
                <a:solidFill>
                  <a:schemeClr val="lt1"/>
                </a:solidFill>
                <a:latin typeface="Arial"/>
                <a:ea typeface="Arial"/>
                <a:cs typeface="Arial"/>
                <a:sym typeface="Arial"/>
              </a:rPr>
              <a:t>epartment</a:t>
            </a:r>
            <a:endParaRPr sz="2400" b="0" i="0" u="none" strike="noStrike" cap="none">
              <a:solidFill>
                <a:schemeClr val="lt1"/>
              </a:solidFill>
              <a:latin typeface="Arial"/>
              <a:ea typeface="Arial"/>
              <a:cs typeface="Arial"/>
              <a:sym typeface="Arial"/>
            </a:endParaRPr>
          </a:p>
        </p:txBody>
      </p:sp>
      <p:sp>
        <p:nvSpPr>
          <p:cNvPr id="311" name="Google Shape;311;p56"/>
          <p:cNvSpPr/>
          <p:nvPr/>
        </p:nvSpPr>
        <p:spPr>
          <a:xfrm>
            <a:off x="3305906" y="4284175"/>
            <a:ext cx="4673198" cy="618978"/>
          </a:xfrm>
          <a:prstGeom prst="rect">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Class level</a:t>
            </a:r>
            <a:endParaRPr sz="2400" b="0" i="0" u="none" strike="noStrike" cap="none">
              <a:solidFill>
                <a:schemeClr val="lt1"/>
              </a:solidFill>
              <a:latin typeface="Arial"/>
              <a:ea typeface="Arial"/>
              <a:cs typeface="Arial"/>
              <a:sym typeface="Arial"/>
            </a:endParaRPr>
          </a:p>
        </p:txBody>
      </p:sp>
      <p:sp>
        <p:nvSpPr>
          <p:cNvPr id="312" name="Google Shape;312;p56"/>
          <p:cNvSpPr/>
          <p:nvPr/>
        </p:nvSpPr>
        <p:spPr>
          <a:xfrm>
            <a:off x="3305906" y="5083127"/>
            <a:ext cx="4673198" cy="618978"/>
          </a:xfrm>
          <a:prstGeom prst="rect">
            <a:avLst/>
          </a:prstGeom>
          <a:solidFill>
            <a:schemeClr val="accent1"/>
          </a:solidFill>
          <a:ln w="25400" cap="flat" cmpd="sng">
            <a:solidFill>
              <a:srgbClr val="395E89"/>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Student level</a:t>
            </a:r>
            <a:endParaRPr sz="2400" b="0" i="0" u="none" strike="noStrike" cap="none">
              <a:solidFill>
                <a:schemeClr val="lt1"/>
              </a:solidFill>
              <a:latin typeface="Arial"/>
              <a:ea typeface="Arial"/>
              <a:cs typeface="Arial"/>
              <a:sym typeface="Arial"/>
            </a:endParaRPr>
          </a:p>
        </p:txBody>
      </p:sp>
      <p:sp>
        <p:nvSpPr>
          <p:cNvPr id="313" name="Google Shape;313;p56"/>
          <p:cNvSpPr/>
          <p:nvPr/>
        </p:nvSpPr>
        <p:spPr>
          <a:xfrm>
            <a:off x="2447778" y="2082018"/>
            <a:ext cx="534573" cy="2821135"/>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14" name="Google Shape;314;p56"/>
          <p:cNvSpPr/>
          <p:nvPr/>
        </p:nvSpPr>
        <p:spPr>
          <a:xfrm>
            <a:off x="548640" y="2602522"/>
            <a:ext cx="1744394" cy="1871004"/>
          </a:xfrm>
          <a:prstGeom prst="roundRect">
            <a:avLst>
              <a:gd name="adj" fmla="val 16667"/>
            </a:avLst>
          </a:prstGeom>
          <a:solidFill>
            <a:schemeClr val="accent3"/>
          </a:solidFill>
          <a:ln w="25400" cap="flat" cmpd="sng">
            <a:solidFill>
              <a:srgbClr val="71884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System- level DBDM</a:t>
            </a:r>
            <a:endParaRPr sz="2400" b="0" i="0" u="none" strike="noStrike" cap="none">
              <a:solidFill>
                <a:schemeClr val="lt1"/>
              </a:solidFill>
              <a:latin typeface="Arial"/>
              <a:ea typeface="Arial"/>
              <a:cs typeface="Arial"/>
              <a:sym typeface="Arial"/>
            </a:endParaRPr>
          </a:p>
        </p:txBody>
      </p:sp>
      <p:sp>
        <p:nvSpPr>
          <p:cNvPr id="315" name="Google Shape;315;p56"/>
          <p:cNvSpPr/>
          <p:nvPr/>
        </p:nvSpPr>
        <p:spPr>
          <a:xfrm>
            <a:off x="8215532" y="1983544"/>
            <a:ext cx="539599" cy="3099583"/>
          </a:xfrm>
          <a:prstGeom prst="downArrow">
            <a:avLst>
              <a:gd name="adj1" fmla="val 50000"/>
              <a:gd name="adj2" fmla="val 50000"/>
            </a:avLst>
          </a:prstGeom>
          <a:solidFill>
            <a:schemeClr val="accent6"/>
          </a:solidFill>
          <a:ln w="25400" cap="flat" cmpd="sng">
            <a:solidFill>
              <a:srgbClr val="B46D3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316" name="Google Shape;316;p56" descr="RTI Arkansas Logo.png"/>
          <p:cNvPicPr preferRelativeResize="0"/>
          <p:nvPr/>
        </p:nvPicPr>
        <p:blipFill rotWithShape="1">
          <a:blip r:embed="rId3">
            <a:alphaModFix/>
          </a:blip>
          <a:srcRect/>
          <a:stretch/>
        </p:blipFill>
        <p:spPr>
          <a:xfrm>
            <a:off x="6887173" y="450908"/>
            <a:ext cx="2025052" cy="373943"/>
          </a:xfrm>
          <a:prstGeom prst="rect">
            <a:avLst/>
          </a:prstGeom>
          <a:noFill/>
          <a:ln>
            <a:noFill/>
          </a:ln>
        </p:spPr>
      </p:pic>
    </p:spTree>
  </p:cSld>
  <p:clrMapOvr>
    <a:masterClrMapping/>
  </p:clrMapOvr>
</p:sld>
</file>

<file path=ppt/theme/theme1.xml><?xml version="1.0" encoding="utf-8"?>
<a:theme xmlns:a="http://schemas.openxmlformats.org/drawingml/2006/main"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6081</Words>
  <Application>Microsoft Macintosh PowerPoint</Application>
  <PresentationFormat>On-screen Show (4:3)</PresentationFormat>
  <Paragraphs>693</Paragraphs>
  <Slides>61</Slides>
  <Notes>61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61</vt:i4>
      </vt:variant>
    </vt:vector>
  </HeadingPairs>
  <TitlesOfParts>
    <vt:vector size="73" baseType="lpstr">
      <vt:lpstr>Noto Sans Symbols</vt:lpstr>
      <vt:lpstr>Arial Narrow</vt:lpstr>
      <vt:lpstr>Calibri</vt:lpstr>
      <vt:lpstr>Franklin Gothic</vt:lpstr>
      <vt:lpstr>Arial</vt:lpstr>
      <vt:lpstr>Courier New</vt:lpstr>
      <vt:lpstr>Source Sans Pro</vt:lpstr>
      <vt:lpstr>Libre Franklin</vt:lpstr>
      <vt:lpstr>Montserrat</vt:lpstr>
      <vt:lpstr>Basic</vt:lpstr>
      <vt:lpstr>Divider Master</vt:lpstr>
      <vt:lpstr>Basic</vt:lpstr>
      <vt:lpstr>PowerPoint Presentation</vt:lpstr>
      <vt:lpstr>Module 8 Objectives</vt:lpstr>
      <vt:lpstr>Think-Pair-Share</vt:lpstr>
      <vt:lpstr>What is Data-Based  Decision Making?</vt:lpstr>
      <vt:lpstr>What is DBDM?</vt:lpstr>
      <vt:lpstr>DBDM: The Basics</vt:lpstr>
      <vt:lpstr>Basic Types of RTI Decisions</vt:lpstr>
      <vt:lpstr>Decision Making: Tier I</vt:lpstr>
      <vt:lpstr>Hierarchy of RTI DBDM</vt:lpstr>
      <vt:lpstr>RTI DBDM:  Tier I Problem Solving at All Levels</vt:lpstr>
      <vt:lpstr>System-Level Considerations</vt:lpstr>
      <vt:lpstr>Outcomes of DBDM at Tier I</vt:lpstr>
      <vt:lpstr>Data-Based Decision  Making in Action</vt:lpstr>
      <vt:lpstr>Assessments Within an RTI Framework</vt:lpstr>
      <vt:lpstr>PowerPoint Presentation</vt:lpstr>
      <vt:lpstr>Understanding Different  Types of Assessments </vt:lpstr>
      <vt:lpstr>Types of Assessments</vt:lpstr>
      <vt:lpstr>Diagnostic Assessments</vt:lpstr>
      <vt:lpstr>Diagnostic Assessments</vt:lpstr>
      <vt:lpstr>Formative Assessments</vt:lpstr>
      <vt:lpstr>Continuum of Formative Assessments</vt:lpstr>
      <vt:lpstr>Summative Assessments</vt:lpstr>
      <vt:lpstr>Summative Assessments</vt:lpstr>
      <vt:lpstr>Summative or Formative?</vt:lpstr>
      <vt:lpstr>What Assessments Do You Use?</vt:lpstr>
      <vt:lpstr>What Types of  Assessments Are You Using? </vt:lpstr>
      <vt:lpstr>Reflection</vt:lpstr>
      <vt:lpstr>Understanding Different  Types of Assessments </vt:lpstr>
      <vt:lpstr>Problem-Solving Process</vt:lpstr>
      <vt:lpstr>PowerPoint Presentation</vt:lpstr>
      <vt:lpstr>Four-Step Problem-Solving Method </vt:lpstr>
      <vt:lpstr>Step 1: Problem Identification</vt:lpstr>
      <vt:lpstr>Define the Problem:  What do you see? </vt:lpstr>
      <vt:lpstr>Sufficient Description of the Problem</vt:lpstr>
      <vt:lpstr>Identify the Problem</vt:lpstr>
      <vt:lpstr>Identify the Problem</vt:lpstr>
      <vt:lpstr>Define the Problem—Examples</vt:lpstr>
      <vt:lpstr>Tier I DBDM—Behavior  Data Set #1</vt:lpstr>
      <vt:lpstr>    Tier I DBDM— Academics  Data Set #2</vt:lpstr>
      <vt:lpstr>Tier I DBDM— Academic Data Set #3</vt:lpstr>
      <vt:lpstr>Set the Goal</vt:lpstr>
      <vt:lpstr>Goal Setting: Examples</vt:lpstr>
      <vt:lpstr>Step 2: Problem Analysis</vt:lpstr>
      <vt:lpstr>Why isn’t the Performance  Goal Being Attained?</vt:lpstr>
      <vt:lpstr>Look Deeper Into the Root Cause of the Problem</vt:lpstr>
      <vt:lpstr>ICEL Activity: Identify Possible Root Causes</vt:lpstr>
      <vt:lpstr>Sort by ICEL </vt:lpstr>
      <vt:lpstr>Analyzing and Validating  Data: Hypothesis</vt:lpstr>
      <vt:lpstr>Why Validate Hypotheses?</vt:lpstr>
      <vt:lpstr>Step 3: Plan Development  and Implementation</vt:lpstr>
      <vt:lpstr>Step 3: Guiding Components</vt:lpstr>
      <vt:lpstr>Step 3: Develop and  Implement a Plan</vt:lpstr>
      <vt:lpstr>Step 4: Evaluate the  Response With Decision Rules</vt:lpstr>
      <vt:lpstr>Step 4: Evaluate the Plan</vt:lpstr>
      <vt:lpstr>Evaluate the Effectiveness  of the Intervention </vt:lpstr>
      <vt:lpstr>Problem-Solving Worksheet</vt:lpstr>
      <vt:lpstr>Action Plan</vt:lpstr>
      <vt:lpstr>Closing</vt:lpstr>
      <vt:lpstr>Did We Meet Our Objectives? </vt:lpstr>
      <vt:lpstr>Resources </vt:lpstr>
      <vt:lpstr>References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2020-10-21T13:05:34Z</dcterms:modified>
</cp:coreProperties>
</file>