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71" r:id="rId1"/>
    <p:sldMasterId id="2147483672" r:id="rId2"/>
    <p:sldMasterId id="2147483673" r:id="rId3"/>
  </p:sldMasterIdLst>
  <p:notesMasterIdLst>
    <p:notesMasterId r:id="rId57"/>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Lst>
  <p:sldSz cx="9144000" cy="6858000" type="screen4x3"/>
  <p:notesSz cx="6858000" cy="9296400"/>
  <p:embeddedFontLst>
    <p:embeddedFont>
      <p:font typeface="Architects Daughter" pitchFamily="2" charset="0"/>
      <p:regular r:id="rId58"/>
    </p:embeddedFont>
    <p:embeddedFont>
      <p:font typeface="Arial Narrow" panose="020B0604020202020204" pitchFamily="34" charset="0"/>
      <p:regular r:id="rId59"/>
      <p:bold r:id="rId60"/>
      <p:italic r:id="rId61"/>
      <p:boldItalic r:id="rId62"/>
    </p:embeddedFont>
    <p:embeddedFont>
      <p:font typeface="Franklin Gothic" panose="020B0603020102020204" pitchFamily="34" charset="0"/>
      <p:bold r:id="rId63"/>
    </p:embeddedFont>
    <p:embeddedFont>
      <p:font typeface="Roboto" panose="02000000000000000000" pitchFamily="2" charset="0"/>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guide id="3" orient="horz" pos="812">
          <p15:clr>
            <a:srgbClr val="A4A3A4"/>
          </p15:clr>
        </p15:guide>
        <p15:guide id="4" orient="horz" pos="1344">
          <p15:clr>
            <a:srgbClr val="A4A3A4"/>
          </p15:clr>
        </p15:guide>
      </p15:sldGuideLst>
    </p:ext>
    <p:ext uri="{2D200454-40CA-4A62-9FC3-DE9A4176ACB9}">
      <p15:notesGuideLst xmlns:p15="http://schemas.microsoft.com/office/powerpoint/2012/main">
        <p15:guide id="1" orient="horz" pos="2909">
          <p15:clr>
            <a:srgbClr val="A4A3A4"/>
          </p15:clr>
        </p15:guide>
        <p15:guide id="2" pos="2208">
          <p15:clr>
            <a:srgbClr val="A4A3A4"/>
          </p15:clr>
        </p15:guide>
        <p15:guide id="3" orient="horz" pos="2928">
          <p15:clr>
            <a:srgbClr val="A4A3A4"/>
          </p15:clr>
        </p15:guide>
        <p15:guide id="4"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3D75BD3-99D1-4B47-A0C5-F7EB12D69315}">
  <a:tblStyle styleId="{23D75BD3-99D1-4B47-A0C5-F7EB12D69315}"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0"/>
          </a:solidFill>
        </a:fill>
      </a:tcStyle>
    </a:wholeTbl>
    <a:band1H>
      <a:tcTxStyle b="off" i="off"/>
      <a:tcStyle>
        <a:tcBdr/>
        <a:fill>
          <a:solidFill>
            <a:srgbClr val="CED5DF"/>
          </a:solidFill>
        </a:fill>
      </a:tcStyle>
    </a:band1H>
    <a:band2H>
      <a:tcTxStyle b="off" i="off"/>
      <a:tcStyle>
        <a:tcBdr/>
      </a:tcStyle>
    </a:band2H>
    <a:band1V>
      <a:tcTxStyle b="off" i="off"/>
      <a:tcStyle>
        <a:tcBdr/>
        <a:fill>
          <a:solidFill>
            <a:srgbClr val="CED5DF"/>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B9608F41-52DD-4456-8847-3376B5E49E68}"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20937C9-D4FF-419B-BB0F-A0D44B2D3C80}" styleName="Table_2">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65023"/>
  </p:normalViewPr>
  <p:slideViewPr>
    <p:cSldViewPr snapToGrid="0">
      <p:cViewPr varScale="1">
        <p:scale>
          <a:sx n="71" d="100"/>
          <a:sy n="71" d="100"/>
        </p:scale>
        <p:origin x="2800" y="184"/>
      </p:cViewPr>
      <p:guideLst>
        <p:guide orient="horz"/>
        <p:guide/>
        <p:guide orient="horz" pos="812"/>
        <p:guide orient="horz" pos="1344"/>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09"/>
        <p:guide pos="2208"/>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6.fntdata"/><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font" Target="fonts/font1.fntdata"/><Relationship Id="rId66" Type="http://schemas.openxmlformats.org/officeDocument/2006/relationships/font" Target="fonts/font9.fntdata"/><Relationship Id="rId5" Type="http://schemas.openxmlformats.org/officeDocument/2006/relationships/slide" Target="slides/slide2.xml"/><Relationship Id="rId61" Type="http://schemas.openxmlformats.org/officeDocument/2006/relationships/font" Target="fonts/font4.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7.fntdata"/><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5.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3.fntdata"/><Relationship Id="rId65" Type="http://schemas.openxmlformats.org/officeDocument/2006/relationships/font" Target="fonts/font8.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3" y="0"/>
            <a:ext cx="2972421" cy="465138"/>
          </a:xfrm>
          <a:prstGeom prst="rect">
            <a:avLst/>
          </a:prstGeom>
          <a:noFill/>
          <a:ln>
            <a:noFill/>
          </a:ln>
        </p:spPr>
        <p:txBody>
          <a:bodyPr spcFirstLastPara="1" wrap="square" lIns="93100" tIns="46550" rIns="93100" bIns="4655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Franklin Gothic"/>
                <a:ea typeface="Franklin Gothic"/>
                <a:cs typeface="Franklin Gothic"/>
                <a:sym typeface="Franklin Gothic"/>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5580" y="0"/>
            <a:ext cx="2972421" cy="465138"/>
          </a:xfrm>
          <a:prstGeom prst="rect">
            <a:avLst/>
          </a:prstGeom>
          <a:noFill/>
          <a:ln>
            <a:noFill/>
          </a:ln>
        </p:spPr>
        <p:txBody>
          <a:bodyPr spcFirstLastPara="1" wrap="square" lIns="93100" tIns="46550" rIns="93100" bIns="4655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Franklin Gothic"/>
                <a:ea typeface="Franklin Gothic"/>
                <a:cs typeface="Franklin Gothic"/>
                <a:sym typeface="Franklin Gothic"/>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06488" y="696913"/>
            <a:ext cx="46466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14712" y="4416428"/>
            <a:ext cx="5028579" cy="4183063"/>
          </a:xfrm>
          <a:prstGeom prst="rect">
            <a:avLst/>
          </a:prstGeom>
          <a:noFill/>
          <a:ln>
            <a:noFill/>
          </a:ln>
        </p:spPr>
        <p:txBody>
          <a:bodyPr spcFirstLastPara="1" wrap="square" lIns="93100" tIns="46550" rIns="93100" bIns="4655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Franklin Gothic"/>
                <a:ea typeface="Franklin Gothic"/>
                <a:cs typeface="Franklin Gothic"/>
                <a:sym typeface="Franklin Gothic"/>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Franklin Gothic"/>
                <a:ea typeface="Franklin Gothic"/>
                <a:cs typeface="Franklin Gothic"/>
                <a:sym typeface="Franklin Gothic"/>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Franklin Gothic"/>
                <a:ea typeface="Franklin Gothic"/>
                <a:cs typeface="Franklin Gothic"/>
                <a:sym typeface="Franklin Gothic"/>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Franklin Gothic"/>
                <a:ea typeface="Franklin Gothic"/>
                <a:cs typeface="Franklin Gothic"/>
                <a:sym typeface="Franklin Gothic"/>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Franklin Gothic"/>
                <a:ea typeface="Franklin Gothic"/>
                <a:cs typeface="Franklin Gothic"/>
                <a:sym typeface="Franklin Gothic"/>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3" y="8831266"/>
            <a:ext cx="2972421" cy="465137"/>
          </a:xfrm>
          <a:prstGeom prst="rect">
            <a:avLst/>
          </a:prstGeom>
          <a:noFill/>
          <a:ln>
            <a:noFill/>
          </a:ln>
        </p:spPr>
        <p:txBody>
          <a:bodyPr spcFirstLastPara="1" wrap="square" lIns="93100" tIns="46550" rIns="93100" bIns="4655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Franklin Gothic"/>
                <a:ea typeface="Franklin Gothic"/>
                <a:cs typeface="Franklin Gothic"/>
                <a:sym typeface="Franklin Gothic"/>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5580" y="8831266"/>
            <a:ext cx="2972421" cy="465137"/>
          </a:xfrm>
          <a:prstGeom prst="rect">
            <a:avLst/>
          </a:prstGeom>
          <a:noFill/>
          <a:ln>
            <a:noFill/>
          </a:ln>
        </p:spPr>
        <p:txBody>
          <a:bodyPr spcFirstLastPara="1" wrap="square" lIns="93100" tIns="46550" rIns="93100" bIns="465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Franklin Gothic"/>
                <a:ea typeface="Franklin Gothic"/>
                <a:cs typeface="Franklin Gothic"/>
                <a:sym typeface="Franklin Gothic"/>
              </a:rPr>
              <a:t>‹#›</a:t>
            </a:fld>
            <a:endParaRPr sz="1200" b="0" i="0" u="none" strike="noStrike" cap="none">
              <a:solidFill>
                <a:schemeClr val="dk1"/>
              </a:solidFill>
              <a:latin typeface="Franklin Gothic"/>
              <a:ea typeface="Franklin Gothic"/>
              <a:cs typeface="Franklin Gothic"/>
              <a:sym typeface="Franklin Gothic"/>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teachingchannel.org/videos/differentiated-instruction-with-data-walls"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fcrr.org/assessment/ET/diff/clsStatRprt3.html"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youtube.com/watch?v=3TRGl3iXoAE"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6e9443af65_5_67:notes"/>
          <p:cNvSpPr>
            <a:spLocks noGrp="1" noRot="1" noChangeAspect="1"/>
          </p:cNvSpPr>
          <p:nvPr>
            <p:ph type="sldImg" idx="2"/>
          </p:nvPr>
        </p:nvSpPr>
        <p:spPr>
          <a:xfrm>
            <a:off x="1151833" y="696276"/>
            <a:ext cx="45561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8" name="Google Shape;128;g6e9443af65_5_67:notes"/>
          <p:cNvSpPr txBox="1">
            <a:spLocks noGrp="1"/>
          </p:cNvSpPr>
          <p:nvPr>
            <p:ph type="body" idx="1"/>
          </p:nvPr>
        </p:nvSpPr>
        <p:spPr>
          <a:xfrm>
            <a:off x="914712" y="4416428"/>
            <a:ext cx="5028600" cy="4182900"/>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endParaRPr sz="1100" i="1">
              <a:latin typeface="Calibri"/>
              <a:ea typeface="Calibri"/>
              <a:cs typeface="Calibri"/>
              <a:sym typeface="Calibri"/>
            </a:endParaRPr>
          </a:p>
        </p:txBody>
      </p:sp>
      <p:sp>
        <p:nvSpPr>
          <p:cNvPr id="129" name="Google Shape;129;g6e9443af65_5_67:notes"/>
          <p:cNvSpPr txBox="1">
            <a:spLocks noGrp="1"/>
          </p:cNvSpPr>
          <p:nvPr>
            <p:ph type="sldNum" idx="12"/>
          </p:nvPr>
        </p:nvSpPr>
        <p:spPr>
          <a:xfrm>
            <a:off x="3885581" y="8831267"/>
            <a:ext cx="2972700" cy="4650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8e6e222de1_0_153:notes"/>
          <p:cNvSpPr>
            <a:spLocks noGrp="1" noRot="1" noChangeAspect="1"/>
          </p:cNvSpPr>
          <p:nvPr>
            <p:ph type="sldImg" idx="2"/>
          </p:nvPr>
        </p:nvSpPr>
        <p:spPr>
          <a:xfrm>
            <a:off x="1151833" y="696276"/>
            <a:ext cx="45561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0" name="Google Shape;220;g8e6e222de1_0_153:notes"/>
          <p:cNvSpPr txBox="1">
            <a:spLocks noGrp="1"/>
          </p:cNvSpPr>
          <p:nvPr>
            <p:ph type="body" idx="1"/>
          </p:nvPr>
        </p:nvSpPr>
        <p:spPr>
          <a:xfrm>
            <a:off x="914712" y="4416428"/>
            <a:ext cx="5028600" cy="4182900"/>
          </a:xfrm>
          <a:prstGeom prst="rect">
            <a:avLst/>
          </a:prstGeom>
          <a:noFill/>
          <a:ln>
            <a:noFill/>
          </a:ln>
        </p:spPr>
        <p:txBody>
          <a:bodyPr spcFirstLastPara="1" wrap="square" lIns="93100" tIns="46550" rIns="93100" bIns="46550" anchor="t" anchorCtr="0">
            <a:noAutofit/>
          </a:bodyPr>
          <a:lstStyle/>
          <a:p>
            <a:pPr marL="0" lvl="0" indent="0" algn="l" rtl="0">
              <a:spcBef>
                <a:spcPts val="360"/>
              </a:spcBef>
              <a:spcAft>
                <a:spcPts val="0"/>
              </a:spcAft>
              <a:buSzPts val="1100"/>
              <a:buNone/>
            </a:pPr>
            <a:r>
              <a:rPr lang="en-US" i="1"/>
              <a:t>Trainer Notes: Direct participants to Activity 2: Traditional or Differentiated Classroom in the Participant Workbook.  For each statement, participants determine if the description describes a traditional classroom or a differentiated classroom.  Provide 2-3 minutes for the activity and then reveal the descriptions under each category. </a:t>
            </a:r>
            <a:endParaRPr i="1"/>
          </a:p>
        </p:txBody>
      </p:sp>
      <p:sp>
        <p:nvSpPr>
          <p:cNvPr id="221" name="Google Shape;221;g8e6e222de1_0_153:notes"/>
          <p:cNvSpPr txBox="1">
            <a:spLocks noGrp="1"/>
          </p:cNvSpPr>
          <p:nvPr>
            <p:ph type="sldNum" idx="12"/>
          </p:nvPr>
        </p:nvSpPr>
        <p:spPr>
          <a:xfrm>
            <a:off x="3885581" y="8831267"/>
            <a:ext cx="2972700" cy="4650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8e6e222de1_0_167:notes"/>
          <p:cNvSpPr>
            <a:spLocks noGrp="1" noRot="1" noChangeAspect="1"/>
          </p:cNvSpPr>
          <p:nvPr>
            <p:ph type="sldImg" idx="2"/>
          </p:nvPr>
        </p:nvSpPr>
        <p:spPr>
          <a:xfrm>
            <a:off x="1151833" y="696276"/>
            <a:ext cx="45561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6" name="Google Shape;236;g8e6e222de1_0_167:notes"/>
          <p:cNvSpPr txBox="1">
            <a:spLocks noGrp="1"/>
          </p:cNvSpPr>
          <p:nvPr>
            <p:ph type="body" idx="1"/>
          </p:nvPr>
        </p:nvSpPr>
        <p:spPr>
          <a:xfrm>
            <a:off x="914712" y="4416428"/>
            <a:ext cx="5028600" cy="4182900"/>
          </a:xfrm>
          <a:prstGeom prst="rect">
            <a:avLst/>
          </a:prstGeom>
          <a:noFill/>
          <a:ln>
            <a:noFill/>
          </a:ln>
        </p:spPr>
        <p:txBody>
          <a:bodyPr spcFirstLastPara="1" wrap="square" lIns="93100" tIns="46550" rIns="93100" bIns="46550" anchor="t" anchorCtr="0">
            <a:noAutofit/>
          </a:bodyPr>
          <a:lstStyle/>
          <a:p>
            <a:pPr marL="0" lvl="0" indent="0" algn="l" rtl="0">
              <a:lnSpc>
                <a:spcPct val="115000"/>
              </a:lnSpc>
              <a:spcBef>
                <a:spcPts val="0"/>
              </a:spcBef>
              <a:spcAft>
                <a:spcPts val="0"/>
              </a:spcAft>
              <a:buSzPts val="1100"/>
              <a:buNone/>
            </a:pPr>
            <a:r>
              <a:rPr lang="en-US" i="1">
                <a:latin typeface="Arial"/>
                <a:ea typeface="Arial"/>
                <a:cs typeface="Arial"/>
                <a:sym typeface="Arial"/>
              </a:rPr>
              <a:t>Read the slide.</a:t>
            </a:r>
            <a:endParaRPr/>
          </a:p>
        </p:txBody>
      </p:sp>
      <p:sp>
        <p:nvSpPr>
          <p:cNvPr id="237" name="Google Shape;237;g8e6e222de1_0_167:notes"/>
          <p:cNvSpPr txBox="1">
            <a:spLocks noGrp="1"/>
          </p:cNvSpPr>
          <p:nvPr>
            <p:ph type="sldNum" idx="12"/>
          </p:nvPr>
        </p:nvSpPr>
        <p:spPr>
          <a:xfrm>
            <a:off x="3885581" y="8831267"/>
            <a:ext cx="2972700" cy="4650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8e6e222de1_0_180:notes"/>
          <p:cNvSpPr>
            <a:spLocks noGrp="1" noRot="1" noChangeAspect="1"/>
          </p:cNvSpPr>
          <p:nvPr>
            <p:ph type="sldImg" idx="2"/>
          </p:nvPr>
        </p:nvSpPr>
        <p:spPr>
          <a:xfrm>
            <a:off x="1151833" y="696276"/>
            <a:ext cx="45561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4" name="Google Shape;244;g8e6e222de1_0_180:notes"/>
          <p:cNvSpPr txBox="1">
            <a:spLocks noGrp="1"/>
          </p:cNvSpPr>
          <p:nvPr>
            <p:ph type="body" idx="1"/>
          </p:nvPr>
        </p:nvSpPr>
        <p:spPr>
          <a:xfrm>
            <a:off x="914712" y="4416428"/>
            <a:ext cx="5028600" cy="4182900"/>
          </a:xfrm>
          <a:prstGeom prst="rect">
            <a:avLst/>
          </a:prstGeom>
          <a:noFill/>
          <a:ln>
            <a:noFill/>
          </a:ln>
        </p:spPr>
        <p:txBody>
          <a:bodyPr spcFirstLastPara="1" wrap="square" lIns="93100" tIns="46550" rIns="93100" bIns="46550" anchor="t" anchorCtr="0">
            <a:noAutofit/>
          </a:bodyPr>
          <a:lstStyle/>
          <a:p>
            <a:pPr marL="0" lvl="0" indent="0" algn="l" rtl="0">
              <a:spcBef>
                <a:spcPts val="360"/>
              </a:spcBef>
              <a:spcAft>
                <a:spcPts val="0"/>
              </a:spcAft>
              <a:buSzPts val="1400"/>
              <a:buNone/>
            </a:pPr>
            <a:r>
              <a:rPr lang="en-US" i="1"/>
              <a:t>Trainer Notes: Read the slide. Let participants know that focus, process, and product will be covered later in the presentation.</a:t>
            </a:r>
            <a:endParaRPr i="1">
              <a:latin typeface="Arial"/>
              <a:ea typeface="Arial"/>
              <a:cs typeface="Arial"/>
              <a:sym typeface="Arial"/>
            </a:endParaRPr>
          </a:p>
        </p:txBody>
      </p:sp>
      <p:sp>
        <p:nvSpPr>
          <p:cNvPr id="245" name="Google Shape;245;g8e6e222de1_0_180:notes"/>
          <p:cNvSpPr txBox="1">
            <a:spLocks noGrp="1"/>
          </p:cNvSpPr>
          <p:nvPr>
            <p:ph type="sldNum" idx="12"/>
          </p:nvPr>
        </p:nvSpPr>
        <p:spPr>
          <a:xfrm>
            <a:off x="3885581" y="8831267"/>
            <a:ext cx="2972700" cy="4650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8e6e222de1_0_188:notes"/>
          <p:cNvSpPr>
            <a:spLocks noGrp="1" noRot="1" noChangeAspect="1"/>
          </p:cNvSpPr>
          <p:nvPr>
            <p:ph type="sldImg" idx="2"/>
          </p:nvPr>
        </p:nvSpPr>
        <p:spPr>
          <a:xfrm>
            <a:off x="1151833" y="696276"/>
            <a:ext cx="45561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2" name="Google Shape;252;g8e6e222de1_0_188:notes"/>
          <p:cNvSpPr txBox="1">
            <a:spLocks noGrp="1"/>
          </p:cNvSpPr>
          <p:nvPr>
            <p:ph type="body" idx="1"/>
          </p:nvPr>
        </p:nvSpPr>
        <p:spPr>
          <a:xfrm>
            <a:off x="914712" y="4416428"/>
            <a:ext cx="5028600" cy="4182900"/>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SzPts val="1400"/>
              <a:buNone/>
            </a:pPr>
            <a:r>
              <a:rPr lang="en-US"/>
              <a:t>This is a sample lesson plan format that teachers may use when planning for differentiated instruction. Note, the overall goal and essential understandings should not be differentiated. All students should work toward the same overall goal. What may be differentiated is how students are assessed, at what intervals, and the way students learn the skill or concept. </a:t>
            </a:r>
            <a:endParaRPr i="1"/>
          </a:p>
        </p:txBody>
      </p:sp>
      <p:sp>
        <p:nvSpPr>
          <p:cNvPr id="253" name="Google Shape;253;g8e6e222de1_0_188:notes"/>
          <p:cNvSpPr txBox="1">
            <a:spLocks noGrp="1"/>
          </p:cNvSpPr>
          <p:nvPr>
            <p:ph type="sldNum" idx="12"/>
          </p:nvPr>
        </p:nvSpPr>
        <p:spPr>
          <a:xfrm>
            <a:off x="3885581" y="8831267"/>
            <a:ext cx="2972700" cy="4650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6e9443af65_4_114:notes"/>
          <p:cNvSpPr>
            <a:spLocks noGrp="1" noRot="1" noChangeAspect="1"/>
          </p:cNvSpPr>
          <p:nvPr>
            <p:ph type="sldImg" idx="2"/>
          </p:nvPr>
        </p:nvSpPr>
        <p:spPr>
          <a:xfrm>
            <a:off x="1156435" y="697547"/>
            <a:ext cx="4546500" cy="3486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4" name="Google Shape;264;g6e9443af65_4_114:notes"/>
          <p:cNvSpPr txBox="1">
            <a:spLocks noGrp="1"/>
          </p:cNvSpPr>
          <p:nvPr>
            <p:ph type="body" idx="1"/>
          </p:nvPr>
        </p:nvSpPr>
        <p:spPr>
          <a:xfrm>
            <a:off x="914715" y="4416428"/>
            <a:ext cx="5028600" cy="4183200"/>
          </a:xfrm>
          <a:prstGeom prst="rect">
            <a:avLst/>
          </a:prstGeom>
          <a:noFill/>
          <a:ln>
            <a:noFill/>
          </a:ln>
        </p:spPr>
        <p:txBody>
          <a:bodyPr spcFirstLastPara="1" wrap="square" lIns="93025" tIns="46525" rIns="93025" bIns="46525" anchor="t" anchorCtr="0">
            <a:noAutofit/>
          </a:bodyPr>
          <a:lstStyle/>
          <a:p>
            <a:pPr marL="0" lvl="0" indent="0" algn="l" rtl="0">
              <a:spcBef>
                <a:spcPts val="0"/>
              </a:spcBef>
              <a:spcAft>
                <a:spcPts val="0"/>
              </a:spcAft>
              <a:buNone/>
            </a:pPr>
            <a:endParaRPr/>
          </a:p>
        </p:txBody>
      </p:sp>
      <p:sp>
        <p:nvSpPr>
          <p:cNvPr id="265" name="Google Shape;265;g6e9443af65_4_114:notes"/>
          <p:cNvSpPr txBox="1">
            <a:spLocks noGrp="1"/>
          </p:cNvSpPr>
          <p:nvPr>
            <p:ph type="sldNum" idx="12"/>
          </p:nvPr>
        </p:nvSpPr>
        <p:spPr>
          <a:xfrm>
            <a:off x="3885581" y="8831268"/>
            <a:ext cx="2972700" cy="465300"/>
          </a:xfrm>
          <a:prstGeom prst="rect">
            <a:avLst/>
          </a:prstGeom>
          <a:noFill/>
          <a:ln>
            <a:noFill/>
          </a:ln>
        </p:spPr>
        <p:txBody>
          <a:bodyPr spcFirstLastPara="1" wrap="square" lIns="93025" tIns="46525" rIns="93025" bIns="46525"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8e6e222de1_0_219:notes"/>
          <p:cNvSpPr>
            <a:spLocks noGrp="1" noRot="1" noChangeAspect="1"/>
          </p:cNvSpPr>
          <p:nvPr>
            <p:ph type="sldImg" idx="2"/>
          </p:nvPr>
        </p:nvSpPr>
        <p:spPr>
          <a:xfrm>
            <a:off x="1151833" y="696276"/>
            <a:ext cx="45561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1" name="Google Shape;271;g8e6e222de1_0_219:notes"/>
          <p:cNvSpPr txBox="1">
            <a:spLocks noGrp="1"/>
          </p:cNvSpPr>
          <p:nvPr>
            <p:ph type="body" idx="1"/>
          </p:nvPr>
        </p:nvSpPr>
        <p:spPr>
          <a:xfrm>
            <a:off x="914712" y="4416428"/>
            <a:ext cx="5028600" cy="4182900"/>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Clr>
                <a:schemeClr val="dk1"/>
              </a:buClr>
              <a:buSzPts val="1400"/>
              <a:buFont typeface="Arial"/>
              <a:buNone/>
            </a:pPr>
            <a:r>
              <a:rPr lang="en-US" i="1"/>
              <a:t>Trainer Notes: Have participants think of additional reasons why teachers should differentiate instruction in addition to the ones listed on the slide.</a:t>
            </a:r>
            <a:endParaRPr i="1"/>
          </a:p>
          <a:p>
            <a:pPr marL="0" lvl="0" indent="0" algn="l" rtl="0">
              <a:spcBef>
                <a:spcPts val="0"/>
              </a:spcBef>
              <a:spcAft>
                <a:spcPts val="0"/>
              </a:spcAft>
              <a:buClr>
                <a:schemeClr val="dk1"/>
              </a:buClr>
              <a:buSzPts val="1400"/>
              <a:buFont typeface="Arial"/>
              <a:buNone/>
            </a:pPr>
            <a:endParaRPr i="1"/>
          </a:p>
          <a:p>
            <a:pPr marL="0" lvl="0" indent="0" algn="l" rtl="0">
              <a:spcBef>
                <a:spcPts val="0"/>
              </a:spcBef>
              <a:spcAft>
                <a:spcPts val="0"/>
              </a:spcAft>
              <a:buClr>
                <a:schemeClr val="dk1"/>
              </a:buClr>
              <a:buSzPts val="1400"/>
              <a:buFont typeface="Arial"/>
              <a:buNone/>
            </a:pPr>
            <a:r>
              <a:rPr lang="en-US" i="1"/>
              <a:t>Example responses:</a:t>
            </a:r>
            <a:endParaRPr i="1"/>
          </a:p>
          <a:p>
            <a:pPr marL="457200" lvl="0" indent="-304800" algn="l" rtl="0">
              <a:spcBef>
                <a:spcPts val="360"/>
              </a:spcBef>
              <a:spcAft>
                <a:spcPts val="0"/>
              </a:spcAft>
              <a:buClr>
                <a:schemeClr val="dk1"/>
              </a:buClr>
              <a:buSzPts val="1200"/>
              <a:buFont typeface="Franklin Gothic"/>
              <a:buChar char="●"/>
            </a:pPr>
            <a:r>
              <a:rPr lang="en-US" i="1"/>
              <a:t>Support students with </a:t>
            </a:r>
            <a:r>
              <a:rPr lang="en-US" b="1" i="1"/>
              <a:t>learning differences </a:t>
            </a:r>
            <a:endParaRPr i="1"/>
          </a:p>
          <a:p>
            <a:pPr marL="457200" lvl="0" indent="-304800" algn="l" rtl="0">
              <a:spcBef>
                <a:spcPts val="0"/>
              </a:spcBef>
              <a:spcAft>
                <a:spcPts val="0"/>
              </a:spcAft>
              <a:buClr>
                <a:schemeClr val="dk1"/>
              </a:buClr>
              <a:buSzPts val="1200"/>
              <a:buFont typeface="Franklin Gothic"/>
              <a:buChar char="●"/>
            </a:pPr>
            <a:r>
              <a:rPr lang="en-US" i="1"/>
              <a:t>Help students </a:t>
            </a:r>
            <a:r>
              <a:rPr lang="en-US" b="1" i="1"/>
              <a:t>retain </a:t>
            </a:r>
            <a:r>
              <a:rPr lang="en-US" i="1"/>
              <a:t>content and skill </a:t>
            </a:r>
            <a:endParaRPr i="1"/>
          </a:p>
          <a:p>
            <a:pPr marL="457200" lvl="0" indent="-304800" algn="l" rtl="0">
              <a:spcBef>
                <a:spcPts val="0"/>
              </a:spcBef>
              <a:spcAft>
                <a:spcPts val="0"/>
              </a:spcAft>
              <a:buClr>
                <a:schemeClr val="dk1"/>
              </a:buClr>
              <a:buSzPts val="1200"/>
              <a:buFont typeface="Franklin Gothic"/>
              <a:buChar char="●"/>
            </a:pPr>
            <a:r>
              <a:rPr lang="en-US" b="1" i="1"/>
              <a:t>Reduce </a:t>
            </a:r>
            <a:r>
              <a:rPr lang="en-US" i="1"/>
              <a:t>time students require to absorb information </a:t>
            </a:r>
            <a:endParaRPr i="1"/>
          </a:p>
          <a:p>
            <a:pPr marL="457200" lvl="0" indent="-304800" algn="l" rtl="0">
              <a:spcBef>
                <a:spcPts val="0"/>
              </a:spcBef>
              <a:spcAft>
                <a:spcPts val="0"/>
              </a:spcAft>
              <a:buClr>
                <a:schemeClr val="dk1"/>
              </a:buClr>
              <a:buSzPts val="1200"/>
              <a:buFont typeface="Franklin Gothic"/>
              <a:buChar char="●"/>
            </a:pPr>
            <a:r>
              <a:rPr lang="en-US" b="1" i="1"/>
              <a:t>Decrease </a:t>
            </a:r>
            <a:r>
              <a:rPr lang="en-US" i="1"/>
              <a:t>the need for skill remediation </a:t>
            </a:r>
            <a:endParaRPr i="1"/>
          </a:p>
          <a:p>
            <a:pPr marL="457200" lvl="0" indent="-304800" algn="l" rtl="0">
              <a:spcBef>
                <a:spcPts val="0"/>
              </a:spcBef>
              <a:spcAft>
                <a:spcPts val="0"/>
              </a:spcAft>
              <a:buClr>
                <a:schemeClr val="dk1"/>
              </a:buClr>
              <a:buSzPts val="1200"/>
              <a:buFont typeface="Franklin Gothic"/>
              <a:buChar char="●"/>
            </a:pPr>
            <a:r>
              <a:rPr lang="en-US" i="1"/>
              <a:t>Allow learners the ability to </a:t>
            </a:r>
            <a:r>
              <a:rPr lang="en-US" b="1" i="1"/>
              <a:t>demonstrate learning </a:t>
            </a:r>
            <a:r>
              <a:rPr lang="en-US" i="1"/>
              <a:t>in a variety of ways </a:t>
            </a:r>
            <a:endParaRPr i="1"/>
          </a:p>
        </p:txBody>
      </p:sp>
      <p:sp>
        <p:nvSpPr>
          <p:cNvPr id="272" name="Google Shape;272;g8e6e222de1_0_219:notes"/>
          <p:cNvSpPr txBox="1">
            <a:spLocks noGrp="1"/>
          </p:cNvSpPr>
          <p:nvPr>
            <p:ph type="sldNum" idx="12"/>
          </p:nvPr>
        </p:nvSpPr>
        <p:spPr>
          <a:xfrm>
            <a:off x="3885581" y="8831267"/>
            <a:ext cx="2972700" cy="4650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8e6e222de1_0_229:notes"/>
          <p:cNvSpPr>
            <a:spLocks noGrp="1" noRot="1" noChangeAspect="1"/>
          </p:cNvSpPr>
          <p:nvPr>
            <p:ph type="sldImg" idx="2"/>
          </p:nvPr>
        </p:nvSpPr>
        <p:spPr>
          <a:xfrm>
            <a:off x="1151833" y="696276"/>
            <a:ext cx="45561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1" name="Google Shape;281;g8e6e222de1_0_229:notes"/>
          <p:cNvSpPr txBox="1">
            <a:spLocks noGrp="1"/>
          </p:cNvSpPr>
          <p:nvPr>
            <p:ph type="body" idx="1"/>
          </p:nvPr>
        </p:nvSpPr>
        <p:spPr>
          <a:xfrm>
            <a:off x="914712" y="4416428"/>
            <a:ext cx="5028600" cy="4182900"/>
          </a:xfrm>
          <a:prstGeom prst="rect">
            <a:avLst/>
          </a:prstGeom>
          <a:noFill/>
          <a:ln>
            <a:noFill/>
          </a:ln>
        </p:spPr>
        <p:txBody>
          <a:bodyPr spcFirstLastPara="1" wrap="square" lIns="93100" tIns="46550" rIns="93100" bIns="46550" anchor="t" anchorCtr="0">
            <a:noAutofit/>
          </a:bodyPr>
          <a:lstStyle/>
          <a:p>
            <a:pPr marL="0" lvl="0" indent="0" algn="l" rtl="0">
              <a:spcBef>
                <a:spcPts val="360"/>
              </a:spcBef>
              <a:spcAft>
                <a:spcPts val="0"/>
              </a:spcAft>
              <a:buNone/>
            </a:pPr>
            <a:r>
              <a:rPr lang="en-US"/>
              <a:t>Research shows… </a:t>
            </a:r>
            <a:r>
              <a:rPr lang="en-US" i="1"/>
              <a:t>Read the slide.</a:t>
            </a:r>
            <a:endParaRPr i="1"/>
          </a:p>
        </p:txBody>
      </p:sp>
      <p:sp>
        <p:nvSpPr>
          <p:cNvPr id="282" name="Google Shape;282;g8e6e222de1_0_229:notes"/>
          <p:cNvSpPr txBox="1">
            <a:spLocks noGrp="1"/>
          </p:cNvSpPr>
          <p:nvPr>
            <p:ph type="sldNum" idx="12"/>
          </p:nvPr>
        </p:nvSpPr>
        <p:spPr>
          <a:xfrm>
            <a:off x="3885581" y="8831267"/>
            <a:ext cx="2972700" cy="4650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8e6e222de1_0_68:notes"/>
          <p:cNvSpPr>
            <a:spLocks noGrp="1" noRot="1" noChangeAspect="1"/>
          </p:cNvSpPr>
          <p:nvPr>
            <p:ph type="sldImg" idx="2"/>
          </p:nvPr>
        </p:nvSpPr>
        <p:spPr>
          <a:xfrm>
            <a:off x="1156435" y="697547"/>
            <a:ext cx="4546500" cy="3486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97" name="Google Shape;297;g8e6e222de1_0_68:notes"/>
          <p:cNvSpPr txBox="1">
            <a:spLocks noGrp="1"/>
          </p:cNvSpPr>
          <p:nvPr>
            <p:ph type="body" idx="1"/>
          </p:nvPr>
        </p:nvSpPr>
        <p:spPr>
          <a:xfrm>
            <a:off x="914715" y="4416428"/>
            <a:ext cx="5028600" cy="4183200"/>
          </a:xfrm>
          <a:prstGeom prst="rect">
            <a:avLst/>
          </a:prstGeom>
          <a:noFill/>
          <a:ln>
            <a:noFill/>
          </a:ln>
        </p:spPr>
        <p:txBody>
          <a:bodyPr spcFirstLastPara="1" wrap="square" lIns="93025" tIns="46525" rIns="93025" bIns="46525" anchor="t" anchorCtr="0">
            <a:noAutofit/>
          </a:bodyPr>
          <a:lstStyle/>
          <a:p>
            <a:pPr marL="0" lvl="0" indent="0" algn="l" rtl="0">
              <a:spcBef>
                <a:spcPts val="0"/>
              </a:spcBef>
              <a:spcAft>
                <a:spcPts val="0"/>
              </a:spcAft>
              <a:buNone/>
            </a:pPr>
            <a:endParaRPr/>
          </a:p>
        </p:txBody>
      </p:sp>
      <p:sp>
        <p:nvSpPr>
          <p:cNvPr id="298" name="Google Shape;298;g8e6e222de1_0_68:notes"/>
          <p:cNvSpPr txBox="1">
            <a:spLocks noGrp="1"/>
          </p:cNvSpPr>
          <p:nvPr>
            <p:ph type="sldNum" idx="12"/>
          </p:nvPr>
        </p:nvSpPr>
        <p:spPr>
          <a:xfrm>
            <a:off x="3885581" y="8831268"/>
            <a:ext cx="2972700" cy="465300"/>
          </a:xfrm>
          <a:prstGeom prst="rect">
            <a:avLst/>
          </a:prstGeom>
          <a:noFill/>
          <a:ln>
            <a:noFill/>
          </a:ln>
        </p:spPr>
        <p:txBody>
          <a:bodyPr spcFirstLastPara="1" wrap="square" lIns="93025" tIns="46525" rIns="93025" bIns="46525"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8e6e222de1_0_247:notes"/>
          <p:cNvSpPr>
            <a:spLocks noGrp="1" noRot="1" noChangeAspect="1"/>
          </p:cNvSpPr>
          <p:nvPr>
            <p:ph type="sldImg" idx="2"/>
          </p:nvPr>
        </p:nvSpPr>
        <p:spPr>
          <a:xfrm>
            <a:off x="1151833" y="696276"/>
            <a:ext cx="45561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04" name="Google Shape;304;g8e6e222de1_0_247:notes"/>
          <p:cNvSpPr txBox="1">
            <a:spLocks noGrp="1"/>
          </p:cNvSpPr>
          <p:nvPr>
            <p:ph type="body" idx="1"/>
          </p:nvPr>
        </p:nvSpPr>
        <p:spPr>
          <a:xfrm>
            <a:off x="914712" y="4416428"/>
            <a:ext cx="5028600" cy="4182900"/>
          </a:xfrm>
          <a:prstGeom prst="rect">
            <a:avLst/>
          </a:prstGeom>
          <a:noFill/>
          <a:ln>
            <a:noFill/>
          </a:ln>
        </p:spPr>
        <p:txBody>
          <a:bodyPr spcFirstLastPara="1" wrap="square" lIns="93100" tIns="46550" rIns="93100" bIns="46550" anchor="t" anchorCtr="0">
            <a:noAutofit/>
          </a:bodyPr>
          <a:lstStyle/>
          <a:p>
            <a:pPr marL="0" lvl="0" indent="0" algn="l" rtl="0">
              <a:spcBef>
                <a:spcPts val="360"/>
              </a:spcBef>
              <a:spcAft>
                <a:spcPts val="0"/>
              </a:spcAft>
              <a:buSzPts val="1400"/>
              <a:buNone/>
            </a:pPr>
            <a:r>
              <a:rPr lang="en-US"/>
              <a:t>Think about key questions for each grouping format. </a:t>
            </a:r>
            <a:endParaRPr/>
          </a:p>
          <a:p>
            <a:pPr marL="457200" lvl="0" indent="-304800" algn="l" rtl="0">
              <a:spcBef>
                <a:spcPts val="360"/>
              </a:spcBef>
              <a:spcAft>
                <a:spcPts val="0"/>
              </a:spcAft>
              <a:buClr>
                <a:schemeClr val="dk1"/>
              </a:buClr>
              <a:buSzPts val="1200"/>
              <a:buFont typeface="Franklin Gothic"/>
              <a:buChar char="●"/>
            </a:pPr>
            <a:r>
              <a:rPr lang="en-US"/>
              <a:t>What are the advantages of using this grouping format? </a:t>
            </a:r>
            <a:endParaRPr/>
          </a:p>
          <a:p>
            <a:pPr marL="457200" lvl="0" indent="-304800" algn="l" rtl="0">
              <a:spcBef>
                <a:spcPts val="0"/>
              </a:spcBef>
              <a:spcAft>
                <a:spcPts val="0"/>
              </a:spcAft>
              <a:buClr>
                <a:schemeClr val="dk1"/>
              </a:buClr>
              <a:buSzPts val="1200"/>
              <a:buFont typeface="Franklin Gothic"/>
              <a:buChar char="●"/>
            </a:pPr>
            <a:r>
              <a:rPr lang="en-US"/>
              <a:t>What is the objective of my instruction? </a:t>
            </a:r>
            <a:endParaRPr/>
          </a:p>
          <a:p>
            <a:pPr marL="457200" lvl="0" indent="-304800" algn="l" rtl="0">
              <a:spcBef>
                <a:spcPts val="0"/>
              </a:spcBef>
              <a:spcAft>
                <a:spcPts val="0"/>
              </a:spcAft>
              <a:buClr>
                <a:schemeClr val="dk1"/>
              </a:buClr>
              <a:buSzPts val="1200"/>
              <a:buFont typeface="Franklin Gothic"/>
              <a:buChar char="●"/>
            </a:pPr>
            <a:r>
              <a:rPr lang="en-US"/>
              <a:t>What kinds of activities would students perform in this grouping format? </a:t>
            </a:r>
            <a:endParaRPr/>
          </a:p>
          <a:p>
            <a:pPr marL="0" lvl="0" indent="0" algn="l" rtl="0">
              <a:spcBef>
                <a:spcPts val="360"/>
              </a:spcBef>
              <a:spcAft>
                <a:spcPts val="0"/>
              </a:spcAft>
              <a:buClr>
                <a:schemeClr val="dk1"/>
              </a:buClr>
              <a:buSzPts val="1100"/>
              <a:buFont typeface="Arial"/>
              <a:buNone/>
            </a:pPr>
            <a:endParaRPr/>
          </a:p>
          <a:p>
            <a:pPr marL="0" lvl="0" indent="0" algn="l" rtl="0">
              <a:spcBef>
                <a:spcPts val="360"/>
              </a:spcBef>
              <a:spcAft>
                <a:spcPts val="0"/>
              </a:spcAft>
              <a:buClr>
                <a:schemeClr val="dk1"/>
              </a:buClr>
              <a:buSzPts val="1100"/>
              <a:buFont typeface="Arial"/>
              <a:buNone/>
            </a:pPr>
            <a:r>
              <a:rPr lang="en-US"/>
              <a:t>Remember that flexible grouping formats should be based on student need, it should be fluid, and adapted according to need. </a:t>
            </a:r>
            <a:endParaRPr/>
          </a:p>
          <a:p>
            <a:pPr marL="0" lvl="0" indent="0" algn="l" rtl="0">
              <a:spcBef>
                <a:spcPts val="360"/>
              </a:spcBef>
              <a:spcAft>
                <a:spcPts val="0"/>
              </a:spcAft>
              <a:buClr>
                <a:schemeClr val="dk1"/>
              </a:buClr>
              <a:buSzPts val="1100"/>
              <a:buFont typeface="Arial"/>
              <a:buNone/>
            </a:pPr>
            <a:endParaRPr/>
          </a:p>
          <a:p>
            <a:pPr marL="0" lvl="0" indent="0" algn="l" rtl="0">
              <a:spcBef>
                <a:spcPts val="360"/>
              </a:spcBef>
              <a:spcAft>
                <a:spcPts val="0"/>
              </a:spcAft>
              <a:buSzPts val="1100"/>
              <a:buNone/>
            </a:pPr>
            <a:r>
              <a:rPr lang="en-US" i="1"/>
              <a:t>Trainer Notes: Refer participants to the Participant Workbook, Activity 3: Grouping for Effective Instruction. Give participants 10-12 minutes to work in teams to determine the advantages, instructional focus, and group formation for each type of grouping. After participants brainstorm with their team, they will be given additional examples of each type of grouping that can be added to their handout.</a:t>
            </a:r>
            <a:endParaRPr i="1"/>
          </a:p>
        </p:txBody>
      </p:sp>
      <p:sp>
        <p:nvSpPr>
          <p:cNvPr id="305" name="Google Shape;305;g8e6e222de1_0_247:notes"/>
          <p:cNvSpPr txBox="1">
            <a:spLocks noGrp="1"/>
          </p:cNvSpPr>
          <p:nvPr>
            <p:ph type="sldNum" idx="12"/>
          </p:nvPr>
        </p:nvSpPr>
        <p:spPr>
          <a:xfrm>
            <a:off x="3885581" y="8831267"/>
            <a:ext cx="2972700" cy="4650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8e6e222de1_0_260:notes"/>
          <p:cNvSpPr>
            <a:spLocks noGrp="1" noRot="1" noChangeAspect="1"/>
          </p:cNvSpPr>
          <p:nvPr>
            <p:ph type="sldImg" idx="2"/>
          </p:nvPr>
        </p:nvSpPr>
        <p:spPr>
          <a:xfrm>
            <a:off x="1151833" y="696276"/>
            <a:ext cx="45561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7" name="Google Shape;317;g8e6e222de1_0_260:notes"/>
          <p:cNvSpPr txBox="1">
            <a:spLocks noGrp="1"/>
          </p:cNvSpPr>
          <p:nvPr>
            <p:ph type="body" idx="1"/>
          </p:nvPr>
        </p:nvSpPr>
        <p:spPr>
          <a:xfrm>
            <a:off x="914712" y="4416428"/>
            <a:ext cx="5028600" cy="4182900"/>
          </a:xfrm>
          <a:prstGeom prst="rect">
            <a:avLst/>
          </a:prstGeom>
          <a:noFill/>
          <a:ln>
            <a:noFill/>
          </a:ln>
        </p:spPr>
        <p:txBody>
          <a:bodyPr spcFirstLastPara="1" wrap="square" lIns="93100" tIns="46550" rIns="93100" bIns="46550" anchor="t" anchorCtr="0">
            <a:noAutofit/>
          </a:bodyPr>
          <a:lstStyle/>
          <a:p>
            <a:pPr marL="0" lvl="0" indent="0" algn="l" rtl="0">
              <a:spcBef>
                <a:spcPts val="360"/>
              </a:spcBef>
              <a:spcAft>
                <a:spcPts val="0"/>
              </a:spcAft>
              <a:buSzPts val="1100"/>
              <a:buNone/>
            </a:pPr>
            <a:r>
              <a:rPr lang="en-US"/>
              <a:t>Whole-group instruction is effective for many instructional activities, but it does not provide the level of scaffolding and targeted instruction that many students need. </a:t>
            </a:r>
            <a:endParaRPr/>
          </a:p>
          <a:p>
            <a:pPr marL="0" lvl="0" indent="0" algn="l" rtl="0">
              <a:spcBef>
                <a:spcPts val="360"/>
              </a:spcBef>
              <a:spcAft>
                <a:spcPts val="0"/>
              </a:spcAft>
              <a:buSzPts val="1100"/>
              <a:buNone/>
            </a:pPr>
            <a:r>
              <a:rPr lang="en-US"/>
              <a:t>Whole group is effective for: </a:t>
            </a:r>
            <a:endParaRPr/>
          </a:p>
          <a:p>
            <a:pPr marL="457200" lvl="0" indent="-304800" algn="l" rtl="0">
              <a:spcBef>
                <a:spcPts val="360"/>
              </a:spcBef>
              <a:spcAft>
                <a:spcPts val="0"/>
              </a:spcAft>
              <a:buClr>
                <a:schemeClr val="dk1"/>
              </a:buClr>
              <a:buSzPts val="1200"/>
              <a:buFont typeface="Franklin Gothic"/>
              <a:buChar char="●"/>
            </a:pPr>
            <a:r>
              <a:rPr lang="en-US"/>
              <a:t>Introducing new concepts and skills </a:t>
            </a:r>
            <a:endParaRPr/>
          </a:p>
          <a:p>
            <a:pPr marL="457200" lvl="0" indent="-304800" algn="l" rtl="0">
              <a:spcBef>
                <a:spcPts val="0"/>
              </a:spcBef>
              <a:spcAft>
                <a:spcPts val="0"/>
              </a:spcAft>
              <a:buClr>
                <a:schemeClr val="dk1"/>
              </a:buClr>
              <a:buSzPts val="1200"/>
              <a:buFont typeface="Franklin Gothic"/>
              <a:buChar char="●"/>
            </a:pPr>
            <a:r>
              <a:rPr lang="en-US"/>
              <a:t>Modeling strategies and skills </a:t>
            </a:r>
            <a:endParaRPr/>
          </a:p>
          <a:p>
            <a:pPr marL="457200" lvl="0" indent="-304800" algn="l" rtl="0">
              <a:spcBef>
                <a:spcPts val="0"/>
              </a:spcBef>
              <a:spcAft>
                <a:spcPts val="0"/>
              </a:spcAft>
              <a:buClr>
                <a:schemeClr val="dk1"/>
              </a:buClr>
              <a:buSzPts val="1200"/>
              <a:buFont typeface="Franklin Gothic"/>
              <a:buChar char="●"/>
            </a:pPr>
            <a:r>
              <a:rPr lang="en-US"/>
              <a:t>Conducting read-alouds (when you read to students to develop vocabulary, comprehension, or motivation to read) </a:t>
            </a:r>
            <a:endParaRPr/>
          </a:p>
          <a:p>
            <a:pPr marL="457200" lvl="0" indent="-304800" algn="l" rtl="0">
              <a:spcBef>
                <a:spcPts val="0"/>
              </a:spcBef>
              <a:spcAft>
                <a:spcPts val="0"/>
              </a:spcAft>
              <a:buClr>
                <a:schemeClr val="dk1"/>
              </a:buClr>
              <a:buSzPts val="1200"/>
              <a:buFont typeface="Franklin Gothic"/>
              <a:buChar char="●"/>
            </a:pPr>
            <a:r>
              <a:rPr lang="en-US"/>
              <a:t>Conducting think-alouds (when you make your thinking transparent —for example, when you tell students the steps you take to decode a multisyllabic word or when you tell students the questions you ask yourself while reading) </a:t>
            </a:r>
            <a:endParaRPr/>
          </a:p>
          <a:p>
            <a:pPr marL="457200" lvl="0" indent="-304800" algn="l" rtl="0">
              <a:spcBef>
                <a:spcPts val="0"/>
              </a:spcBef>
              <a:spcAft>
                <a:spcPts val="0"/>
              </a:spcAft>
              <a:buClr>
                <a:schemeClr val="dk1"/>
              </a:buClr>
              <a:buSzPts val="1200"/>
              <a:buFont typeface="Franklin Gothic"/>
              <a:buChar char="●"/>
            </a:pPr>
            <a:r>
              <a:rPr lang="en-US"/>
              <a:t>Conducting class discussions </a:t>
            </a:r>
            <a:endParaRPr/>
          </a:p>
        </p:txBody>
      </p:sp>
      <p:sp>
        <p:nvSpPr>
          <p:cNvPr id="318" name="Google Shape;318;g8e6e222de1_0_260:notes"/>
          <p:cNvSpPr txBox="1">
            <a:spLocks noGrp="1"/>
          </p:cNvSpPr>
          <p:nvPr>
            <p:ph type="sldNum" idx="12"/>
          </p:nvPr>
        </p:nvSpPr>
        <p:spPr>
          <a:xfrm>
            <a:off x="3885581" y="8831267"/>
            <a:ext cx="2972700" cy="4650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77f7f53fd0_0_0:notes"/>
          <p:cNvSpPr>
            <a:spLocks noGrp="1" noRot="1" noChangeAspect="1"/>
          </p:cNvSpPr>
          <p:nvPr>
            <p:ph type="sldImg" idx="2"/>
          </p:nvPr>
        </p:nvSpPr>
        <p:spPr>
          <a:xfrm>
            <a:off x="1151833" y="696276"/>
            <a:ext cx="45561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7" name="Google Shape;137;g77f7f53fd0_0_0:notes"/>
          <p:cNvSpPr txBox="1">
            <a:spLocks noGrp="1"/>
          </p:cNvSpPr>
          <p:nvPr>
            <p:ph type="body" idx="1"/>
          </p:nvPr>
        </p:nvSpPr>
        <p:spPr>
          <a:xfrm>
            <a:off x="914712" y="4416428"/>
            <a:ext cx="5028600" cy="4182900"/>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a:solidFill>
                  <a:srgbClr val="000000"/>
                </a:solidFill>
              </a:rPr>
              <a:t>Below are the essential components of RTI that will be covered in the professional development modules. Today, we will discuss differentiation in core instruction within an RTI framework (in bold).</a:t>
            </a:r>
            <a:endParaRPr>
              <a:solidFill>
                <a:srgbClr val="000000"/>
              </a:solidFill>
            </a:endParaRPr>
          </a:p>
        </p:txBody>
      </p:sp>
      <p:sp>
        <p:nvSpPr>
          <p:cNvPr id="138" name="Google Shape;138;g77f7f53fd0_0_0:notes"/>
          <p:cNvSpPr txBox="1">
            <a:spLocks noGrp="1"/>
          </p:cNvSpPr>
          <p:nvPr>
            <p:ph type="sldNum" idx="12"/>
          </p:nvPr>
        </p:nvSpPr>
        <p:spPr>
          <a:xfrm>
            <a:off x="3885581" y="8831267"/>
            <a:ext cx="2972700" cy="4650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8e6e222de1_0_273:notes"/>
          <p:cNvSpPr>
            <a:spLocks noGrp="1" noRot="1" noChangeAspect="1"/>
          </p:cNvSpPr>
          <p:nvPr>
            <p:ph type="sldImg" idx="2"/>
          </p:nvPr>
        </p:nvSpPr>
        <p:spPr>
          <a:xfrm>
            <a:off x="1151833" y="696276"/>
            <a:ext cx="45561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25" name="Google Shape;325;g8e6e222de1_0_273:notes"/>
          <p:cNvSpPr txBox="1">
            <a:spLocks noGrp="1"/>
          </p:cNvSpPr>
          <p:nvPr>
            <p:ph type="body" idx="1"/>
          </p:nvPr>
        </p:nvSpPr>
        <p:spPr>
          <a:xfrm>
            <a:off x="914712" y="4416428"/>
            <a:ext cx="5028600" cy="4182900"/>
          </a:xfrm>
          <a:prstGeom prst="rect">
            <a:avLst/>
          </a:prstGeom>
          <a:noFill/>
          <a:ln>
            <a:noFill/>
          </a:ln>
        </p:spPr>
        <p:txBody>
          <a:bodyPr spcFirstLastPara="1" wrap="square" lIns="93100" tIns="46550" rIns="93100" bIns="46550" anchor="t" anchorCtr="0">
            <a:noAutofit/>
          </a:bodyPr>
          <a:lstStyle/>
          <a:p>
            <a:pPr marL="0" lvl="0" indent="0" algn="l" rtl="0">
              <a:spcBef>
                <a:spcPts val="360"/>
              </a:spcBef>
              <a:spcAft>
                <a:spcPts val="0"/>
              </a:spcAft>
              <a:buClr>
                <a:schemeClr val="dk1"/>
              </a:buClr>
              <a:buSzPts val="1100"/>
              <a:buFont typeface="Arial"/>
              <a:buNone/>
            </a:pPr>
            <a:r>
              <a:rPr lang="en-US"/>
              <a:t>Small-group instruction is important, but what does small-group instruction actually involve? Teachers can best differentiate in teacher-led small groups by organizing instruction around each student’s specific needs and skills. </a:t>
            </a:r>
            <a:endParaRPr/>
          </a:p>
          <a:p>
            <a:pPr marL="0" lvl="0" indent="0" algn="l" rtl="0">
              <a:spcBef>
                <a:spcPts val="360"/>
              </a:spcBef>
              <a:spcAft>
                <a:spcPts val="0"/>
              </a:spcAft>
              <a:buClr>
                <a:schemeClr val="dk1"/>
              </a:buClr>
              <a:buSzPts val="1100"/>
              <a:buFont typeface="Arial"/>
              <a:buNone/>
            </a:pPr>
            <a:endParaRPr/>
          </a:p>
          <a:p>
            <a:pPr marL="0" lvl="0" indent="0" algn="l" rtl="0">
              <a:spcBef>
                <a:spcPts val="360"/>
              </a:spcBef>
              <a:spcAft>
                <a:spcPts val="0"/>
              </a:spcAft>
              <a:buNone/>
            </a:pPr>
            <a:r>
              <a:rPr lang="en-US" i="1"/>
              <a:t>Trainer Notes: Pose the following question and discuss whole group.  What might the other students do while their classmates work in the teacher-led small group?</a:t>
            </a:r>
            <a:endParaRPr/>
          </a:p>
        </p:txBody>
      </p:sp>
      <p:sp>
        <p:nvSpPr>
          <p:cNvPr id="326" name="Google Shape;326;g8e6e222de1_0_273:notes"/>
          <p:cNvSpPr txBox="1">
            <a:spLocks noGrp="1"/>
          </p:cNvSpPr>
          <p:nvPr>
            <p:ph type="sldNum" idx="12"/>
          </p:nvPr>
        </p:nvSpPr>
        <p:spPr>
          <a:xfrm>
            <a:off x="3885581" y="8831267"/>
            <a:ext cx="2972700" cy="4650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8e6e222de1_0_280:notes"/>
          <p:cNvSpPr>
            <a:spLocks noGrp="1" noRot="1" noChangeAspect="1"/>
          </p:cNvSpPr>
          <p:nvPr>
            <p:ph type="sldImg" idx="2"/>
          </p:nvPr>
        </p:nvSpPr>
        <p:spPr>
          <a:xfrm>
            <a:off x="1151833" y="696276"/>
            <a:ext cx="45561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36" name="Google Shape;336;g8e6e222de1_0_280:notes"/>
          <p:cNvSpPr txBox="1">
            <a:spLocks noGrp="1"/>
          </p:cNvSpPr>
          <p:nvPr>
            <p:ph type="body" idx="1"/>
          </p:nvPr>
        </p:nvSpPr>
        <p:spPr>
          <a:xfrm>
            <a:off x="914712" y="4416428"/>
            <a:ext cx="5028600" cy="4182900"/>
          </a:xfrm>
          <a:prstGeom prst="rect">
            <a:avLst/>
          </a:prstGeom>
          <a:noFill/>
          <a:ln>
            <a:noFill/>
          </a:ln>
        </p:spPr>
        <p:txBody>
          <a:bodyPr spcFirstLastPara="1" wrap="square" lIns="93100" tIns="46550" rIns="93100" bIns="46550" anchor="t" anchorCtr="0">
            <a:noAutofit/>
          </a:bodyPr>
          <a:lstStyle/>
          <a:p>
            <a:pPr marL="0" lvl="0" indent="0" algn="l" rtl="0">
              <a:spcBef>
                <a:spcPts val="360"/>
              </a:spcBef>
              <a:spcAft>
                <a:spcPts val="0"/>
              </a:spcAft>
              <a:buNone/>
            </a:pPr>
            <a:r>
              <a:rPr lang="en-US"/>
              <a:t>Partnering students during whole group (e.g., in Think-Pair-Share) is a great way to promote discussions and increase engagement. Partnering is also useful for peer tutoring and workstation activities. </a:t>
            </a:r>
            <a:endParaRPr/>
          </a:p>
          <a:p>
            <a:pPr marL="0" lvl="0" indent="0" algn="l" rtl="0">
              <a:spcBef>
                <a:spcPts val="360"/>
              </a:spcBef>
              <a:spcAft>
                <a:spcPts val="0"/>
              </a:spcAft>
              <a:buNone/>
            </a:pPr>
            <a:endParaRPr/>
          </a:p>
          <a:p>
            <a:pPr marL="0" lvl="0" indent="0" algn="l" rtl="0">
              <a:spcBef>
                <a:spcPts val="360"/>
              </a:spcBef>
              <a:spcAft>
                <a:spcPts val="0"/>
              </a:spcAft>
              <a:buNone/>
            </a:pPr>
            <a:r>
              <a:rPr lang="en-US"/>
              <a:t>Working with a partner provides students with: </a:t>
            </a:r>
            <a:endParaRPr/>
          </a:p>
          <a:p>
            <a:pPr marL="457200" lvl="0" indent="-304800" algn="l" rtl="0">
              <a:spcBef>
                <a:spcPts val="360"/>
              </a:spcBef>
              <a:spcAft>
                <a:spcPts val="0"/>
              </a:spcAft>
              <a:buClr>
                <a:schemeClr val="dk1"/>
              </a:buClr>
              <a:buSzPts val="1200"/>
              <a:buFont typeface="Franklin Gothic"/>
              <a:buChar char="●"/>
            </a:pPr>
            <a:r>
              <a:rPr lang="en-US"/>
              <a:t>Support through modeling, scaffolding, and feedback from fellow students </a:t>
            </a:r>
            <a:endParaRPr/>
          </a:p>
          <a:p>
            <a:pPr marL="457200" lvl="0" indent="-304800" algn="l" rtl="0">
              <a:spcBef>
                <a:spcPts val="0"/>
              </a:spcBef>
              <a:spcAft>
                <a:spcPts val="0"/>
              </a:spcAft>
              <a:buClr>
                <a:schemeClr val="dk1"/>
              </a:buClr>
              <a:buSzPts val="1200"/>
              <a:buFont typeface="Franklin Gothic"/>
              <a:buChar char="●"/>
            </a:pPr>
            <a:r>
              <a:rPr lang="en-US"/>
              <a:t>Opportunities for oral language development </a:t>
            </a:r>
            <a:endParaRPr/>
          </a:p>
          <a:p>
            <a:pPr marL="457200" lvl="0" indent="-304800" algn="l" rtl="0">
              <a:spcBef>
                <a:spcPts val="0"/>
              </a:spcBef>
              <a:spcAft>
                <a:spcPts val="0"/>
              </a:spcAft>
              <a:buClr>
                <a:schemeClr val="dk1"/>
              </a:buClr>
              <a:buSzPts val="1200"/>
              <a:buFont typeface="Franklin Gothic"/>
              <a:buChar char="●"/>
            </a:pPr>
            <a:r>
              <a:rPr lang="en-US"/>
              <a:t>Multiple opportunities to respond </a:t>
            </a:r>
            <a:endParaRPr/>
          </a:p>
          <a:p>
            <a:pPr marL="457200" lvl="0" indent="-304800" algn="l" rtl="0">
              <a:spcBef>
                <a:spcPts val="0"/>
              </a:spcBef>
              <a:spcAft>
                <a:spcPts val="0"/>
              </a:spcAft>
              <a:buClr>
                <a:schemeClr val="dk1"/>
              </a:buClr>
              <a:buSzPts val="1200"/>
              <a:buFont typeface="Franklin Gothic"/>
              <a:buChar char="●"/>
            </a:pPr>
            <a:r>
              <a:rPr lang="en-US"/>
              <a:t>Guided practice to master a skill or concept </a:t>
            </a:r>
            <a:endParaRPr i="1"/>
          </a:p>
        </p:txBody>
      </p:sp>
      <p:sp>
        <p:nvSpPr>
          <p:cNvPr id="337" name="Google Shape;337;g8e6e222de1_0_280:notes"/>
          <p:cNvSpPr txBox="1">
            <a:spLocks noGrp="1"/>
          </p:cNvSpPr>
          <p:nvPr>
            <p:ph type="sldNum" idx="12"/>
          </p:nvPr>
        </p:nvSpPr>
        <p:spPr>
          <a:xfrm>
            <a:off x="3885581" y="8831267"/>
            <a:ext cx="2972700" cy="4650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8e6e222de1_0_287:notes"/>
          <p:cNvSpPr>
            <a:spLocks noGrp="1" noRot="1" noChangeAspect="1"/>
          </p:cNvSpPr>
          <p:nvPr>
            <p:ph type="sldImg" idx="2"/>
          </p:nvPr>
        </p:nvSpPr>
        <p:spPr>
          <a:xfrm>
            <a:off x="1151833" y="696276"/>
            <a:ext cx="45561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4" name="Google Shape;344;g8e6e222de1_0_287:notes"/>
          <p:cNvSpPr txBox="1">
            <a:spLocks noGrp="1"/>
          </p:cNvSpPr>
          <p:nvPr>
            <p:ph type="body" idx="1"/>
          </p:nvPr>
        </p:nvSpPr>
        <p:spPr>
          <a:xfrm>
            <a:off x="914712" y="4416428"/>
            <a:ext cx="5028600" cy="4182900"/>
          </a:xfrm>
          <a:prstGeom prst="rect">
            <a:avLst/>
          </a:prstGeom>
          <a:noFill/>
          <a:ln>
            <a:noFill/>
          </a:ln>
        </p:spPr>
        <p:txBody>
          <a:bodyPr spcFirstLastPara="1" wrap="square" lIns="93100" tIns="46550" rIns="93100" bIns="46550" anchor="t" anchorCtr="0">
            <a:noAutofit/>
          </a:bodyPr>
          <a:lstStyle/>
          <a:p>
            <a:pPr marL="0" lvl="0" indent="0" algn="l" rtl="0">
              <a:spcBef>
                <a:spcPts val="360"/>
              </a:spcBef>
              <a:spcAft>
                <a:spcPts val="0"/>
              </a:spcAft>
              <a:buClr>
                <a:schemeClr val="dk1"/>
              </a:buClr>
              <a:buSzPts val="1100"/>
              <a:buFont typeface="Arial"/>
              <a:buNone/>
            </a:pPr>
            <a:r>
              <a:rPr lang="en-US"/>
              <a:t>As with partnering students, having students work in heterogeneous small groups is a great way to engage students. Heterogeneous small-group work provides students with: </a:t>
            </a:r>
            <a:endParaRPr/>
          </a:p>
          <a:p>
            <a:pPr marL="457200" lvl="0" indent="-304800" algn="l" rtl="0">
              <a:spcBef>
                <a:spcPts val="360"/>
              </a:spcBef>
              <a:spcAft>
                <a:spcPts val="0"/>
              </a:spcAft>
              <a:buClr>
                <a:schemeClr val="dk1"/>
              </a:buClr>
              <a:buSzPts val="1200"/>
              <a:buFont typeface="Franklin Gothic"/>
              <a:buChar char="●"/>
            </a:pPr>
            <a:r>
              <a:rPr lang="en-US"/>
              <a:t>Cooperative learning opportunities </a:t>
            </a:r>
            <a:endParaRPr/>
          </a:p>
          <a:p>
            <a:pPr marL="457200" lvl="0" indent="-304800" algn="l" rtl="0">
              <a:spcBef>
                <a:spcPts val="0"/>
              </a:spcBef>
              <a:spcAft>
                <a:spcPts val="0"/>
              </a:spcAft>
              <a:buClr>
                <a:schemeClr val="dk1"/>
              </a:buClr>
              <a:buSzPts val="1200"/>
              <a:buFont typeface="Franklin Gothic"/>
              <a:buChar char="●"/>
            </a:pPr>
            <a:r>
              <a:rPr lang="en-US"/>
              <a:t>Support through modeling, scaffolding, and feedback from a fellow student </a:t>
            </a:r>
            <a:endParaRPr/>
          </a:p>
          <a:p>
            <a:pPr marL="457200" lvl="0" indent="-304800" algn="l" rtl="0">
              <a:spcBef>
                <a:spcPts val="0"/>
              </a:spcBef>
              <a:spcAft>
                <a:spcPts val="0"/>
              </a:spcAft>
              <a:buClr>
                <a:schemeClr val="dk1"/>
              </a:buClr>
              <a:buSzPts val="1200"/>
              <a:buFont typeface="Franklin Gothic"/>
              <a:buChar char="●"/>
            </a:pPr>
            <a:r>
              <a:rPr lang="en-US"/>
              <a:t>Opportunities for oral language development and vocabulary use </a:t>
            </a:r>
            <a:endParaRPr/>
          </a:p>
          <a:p>
            <a:pPr marL="457200" lvl="0" indent="-304800" algn="l" rtl="0">
              <a:spcBef>
                <a:spcPts val="0"/>
              </a:spcBef>
              <a:spcAft>
                <a:spcPts val="0"/>
              </a:spcAft>
              <a:buClr>
                <a:schemeClr val="dk1"/>
              </a:buClr>
              <a:buSzPts val="1200"/>
              <a:buFont typeface="Franklin Gothic"/>
              <a:buChar char="●"/>
            </a:pPr>
            <a:r>
              <a:rPr lang="en-US"/>
              <a:t>Multiple opportunities to respond</a:t>
            </a:r>
            <a:endParaRPr/>
          </a:p>
        </p:txBody>
      </p:sp>
      <p:sp>
        <p:nvSpPr>
          <p:cNvPr id="345" name="Google Shape;345;g8e6e222de1_0_287:notes"/>
          <p:cNvSpPr txBox="1">
            <a:spLocks noGrp="1"/>
          </p:cNvSpPr>
          <p:nvPr>
            <p:ph type="sldNum" idx="12"/>
          </p:nvPr>
        </p:nvSpPr>
        <p:spPr>
          <a:xfrm>
            <a:off x="3885581" y="8831267"/>
            <a:ext cx="2972700" cy="4650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8e6e222de1_0_294:notes"/>
          <p:cNvSpPr>
            <a:spLocks noGrp="1" noRot="1" noChangeAspect="1"/>
          </p:cNvSpPr>
          <p:nvPr>
            <p:ph type="sldImg" idx="2"/>
          </p:nvPr>
        </p:nvSpPr>
        <p:spPr>
          <a:xfrm>
            <a:off x="1151833" y="696276"/>
            <a:ext cx="45561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2" name="Google Shape;352;g8e6e222de1_0_294:notes"/>
          <p:cNvSpPr txBox="1">
            <a:spLocks noGrp="1"/>
          </p:cNvSpPr>
          <p:nvPr>
            <p:ph type="body" idx="1"/>
          </p:nvPr>
        </p:nvSpPr>
        <p:spPr>
          <a:xfrm>
            <a:off x="914712" y="4416428"/>
            <a:ext cx="5028600" cy="4182900"/>
          </a:xfrm>
          <a:prstGeom prst="rect">
            <a:avLst/>
          </a:prstGeom>
          <a:noFill/>
          <a:ln>
            <a:noFill/>
          </a:ln>
        </p:spPr>
        <p:txBody>
          <a:bodyPr spcFirstLastPara="1" wrap="square" lIns="93100" tIns="46550" rIns="93100" bIns="46550" anchor="t" anchorCtr="0">
            <a:noAutofit/>
          </a:bodyPr>
          <a:lstStyle/>
          <a:p>
            <a:pPr marL="0" lvl="0" indent="0" algn="l" rtl="0">
              <a:spcBef>
                <a:spcPts val="360"/>
              </a:spcBef>
              <a:spcAft>
                <a:spcPts val="0"/>
              </a:spcAft>
              <a:buNone/>
            </a:pPr>
            <a:r>
              <a:rPr lang="en-US"/>
              <a:t>One-on-one instruction allows educators to intensify and target instruction to meet student needs. If a student’s needs are vastly different from classmates, it is crucial to set aside time daily to target and individualize instruction for that student. </a:t>
            </a:r>
            <a:endParaRPr/>
          </a:p>
          <a:p>
            <a:pPr marL="0" lvl="0" indent="0" algn="l" rtl="0">
              <a:spcBef>
                <a:spcPts val="360"/>
              </a:spcBef>
              <a:spcAft>
                <a:spcPts val="0"/>
              </a:spcAft>
              <a:buNone/>
            </a:pPr>
            <a:endParaRPr/>
          </a:p>
          <a:p>
            <a:pPr marL="0" lvl="0" indent="0" algn="l" rtl="0">
              <a:spcBef>
                <a:spcPts val="360"/>
              </a:spcBef>
              <a:spcAft>
                <a:spcPts val="0"/>
              </a:spcAft>
              <a:buNone/>
            </a:pPr>
            <a:r>
              <a:rPr lang="en-US"/>
              <a:t>Often, there are two or three students with similar needs in a classroom. Teachers can just as effectively, and more efficiently, differentiate for the students in a small group, versus separate one-on-one instruction. </a:t>
            </a:r>
            <a:endParaRPr/>
          </a:p>
        </p:txBody>
      </p:sp>
      <p:sp>
        <p:nvSpPr>
          <p:cNvPr id="353" name="Google Shape;353;g8e6e222de1_0_294:notes"/>
          <p:cNvSpPr txBox="1">
            <a:spLocks noGrp="1"/>
          </p:cNvSpPr>
          <p:nvPr>
            <p:ph type="sldNum" idx="12"/>
          </p:nvPr>
        </p:nvSpPr>
        <p:spPr>
          <a:xfrm>
            <a:off x="3885581" y="8831267"/>
            <a:ext cx="2972700" cy="4650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8e6e222de1_0_301:notes"/>
          <p:cNvSpPr>
            <a:spLocks noGrp="1" noRot="1" noChangeAspect="1"/>
          </p:cNvSpPr>
          <p:nvPr>
            <p:ph type="sldImg" idx="2"/>
          </p:nvPr>
        </p:nvSpPr>
        <p:spPr>
          <a:xfrm>
            <a:off x="1151833" y="696276"/>
            <a:ext cx="45561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60" name="Google Shape;360;g8e6e222de1_0_301:notes"/>
          <p:cNvSpPr txBox="1">
            <a:spLocks noGrp="1"/>
          </p:cNvSpPr>
          <p:nvPr>
            <p:ph type="body" idx="1"/>
          </p:nvPr>
        </p:nvSpPr>
        <p:spPr>
          <a:xfrm>
            <a:off x="914712" y="4416428"/>
            <a:ext cx="5028600" cy="4182900"/>
          </a:xfrm>
          <a:prstGeom prst="rect">
            <a:avLst/>
          </a:prstGeom>
          <a:noFill/>
          <a:ln>
            <a:noFill/>
          </a:ln>
        </p:spPr>
        <p:txBody>
          <a:bodyPr spcFirstLastPara="1" wrap="square" lIns="93100" tIns="46550" rIns="93100" bIns="46550" anchor="t" anchorCtr="0">
            <a:noAutofit/>
          </a:bodyPr>
          <a:lstStyle/>
          <a:p>
            <a:pPr marL="0" lvl="0" indent="0" algn="l" rtl="0">
              <a:spcBef>
                <a:spcPts val="360"/>
              </a:spcBef>
              <a:spcAft>
                <a:spcPts val="0"/>
              </a:spcAft>
              <a:buClr>
                <a:schemeClr val="dk1"/>
              </a:buClr>
              <a:buSzPts val="1100"/>
              <a:buFont typeface="Arial"/>
              <a:buNone/>
            </a:pPr>
            <a:r>
              <a:rPr lang="en-US"/>
              <a:t>We often begin by teaching directly and explicitly in whole group and then move to other grouping formats to practice, reinforce, reteach, review, and demonstrate mastery of the skills and concepts. Teacher-led small groups or one-on-one instruction can occur while students are working with partners, in heterogeneous small groups, or independently. Placing students back together in whole group after small-group work provides an effective means to review what they just learned and to create connections to what the students will learn next. </a:t>
            </a:r>
            <a:endParaRPr/>
          </a:p>
          <a:p>
            <a:pPr marL="0" lvl="0" indent="0" algn="l" rtl="0">
              <a:spcBef>
                <a:spcPts val="360"/>
              </a:spcBef>
              <a:spcAft>
                <a:spcPts val="0"/>
              </a:spcAft>
              <a:buClr>
                <a:schemeClr val="dk1"/>
              </a:buClr>
              <a:buSzPts val="1100"/>
              <a:buFont typeface="Arial"/>
              <a:buNone/>
            </a:pPr>
            <a:endParaRPr/>
          </a:p>
          <a:p>
            <a:pPr marL="0" lvl="0" indent="0" algn="l" rtl="0">
              <a:spcBef>
                <a:spcPts val="360"/>
              </a:spcBef>
              <a:spcAft>
                <a:spcPts val="0"/>
              </a:spcAft>
              <a:buClr>
                <a:schemeClr val="dk1"/>
              </a:buClr>
              <a:buSzPts val="1100"/>
              <a:buFont typeface="Arial"/>
              <a:buNone/>
            </a:pPr>
            <a:r>
              <a:rPr lang="en-US"/>
              <a:t>Before independent practice, the final stage in the instructional process, students should be provided with: </a:t>
            </a:r>
            <a:endParaRPr/>
          </a:p>
          <a:p>
            <a:pPr marL="457200" lvl="0" indent="-304800" algn="l" rtl="0">
              <a:spcBef>
                <a:spcPts val="360"/>
              </a:spcBef>
              <a:spcAft>
                <a:spcPts val="0"/>
              </a:spcAft>
              <a:buClr>
                <a:schemeClr val="dk1"/>
              </a:buClr>
              <a:buSzPts val="1200"/>
              <a:buFont typeface="Franklin Gothic"/>
              <a:buChar char="●"/>
            </a:pPr>
            <a:r>
              <a:rPr lang="en-US"/>
              <a:t>Direct and explicit instruction (e.g., introducing a skill or concept)</a:t>
            </a:r>
            <a:endParaRPr/>
          </a:p>
          <a:p>
            <a:pPr marL="457200" lvl="0" indent="-304800" algn="l" rtl="0">
              <a:spcBef>
                <a:spcPts val="0"/>
              </a:spcBef>
              <a:spcAft>
                <a:spcPts val="0"/>
              </a:spcAft>
              <a:buClr>
                <a:schemeClr val="dk1"/>
              </a:buClr>
              <a:buSzPts val="1200"/>
              <a:buFont typeface="Franklin Gothic"/>
              <a:buChar char="●"/>
            </a:pPr>
            <a:r>
              <a:rPr lang="en-US"/>
              <a:t>Model a skill or concept </a:t>
            </a:r>
            <a:endParaRPr/>
          </a:p>
          <a:p>
            <a:pPr marL="457200" lvl="0" indent="-304800" algn="l" rtl="0">
              <a:spcBef>
                <a:spcPts val="0"/>
              </a:spcBef>
              <a:spcAft>
                <a:spcPts val="0"/>
              </a:spcAft>
              <a:buClr>
                <a:schemeClr val="dk1"/>
              </a:buClr>
              <a:buSzPts val="1200"/>
              <a:buFont typeface="Franklin Gothic"/>
              <a:buChar char="●"/>
            </a:pPr>
            <a:r>
              <a:rPr lang="en-US"/>
              <a:t>Guided practice with a skill or concept in whole group, teacher-led small group, partners, or heterogeneous small group </a:t>
            </a:r>
            <a:endParaRPr/>
          </a:p>
        </p:txBody>
      </p:sp>
      <p:sp>
        <p:nvSpPr>
          <p:cNvPr id="361" name="Google Shape;361;g8e6e222de1_0_301:notes"/>
          <p:cNvSpPr txBox="1">
            <a:spLocks noGrp="1"/>
          </p:cNvSpPr>
          <p:nvPr>
            <p:ph type="sldNum" idx="12"/>
          </p:nvPr>
        </p:nvSpPr>
        <p:spPr>
          <a:xfrm>
            <a:off x="3885581" y="8831267"/>
            <a:ext cx="2972700" cy="4650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8e6e222de1_0_324:notes"/>
          <p:cNvSpPr>
            <a:spLocks noGrp="1" noRot="1" noChangeAspect="1"/>
          </p:cNvSpPr>
          <p:nvPr>
            <p:ph type="sldImg" idx="2"/>
          </p:nvPr>
        </p:nvSpPr>
        <p:spPr>
          <a:xfrm>
            <a:off x="1156435" y="697547"/>
            <a:ext cx="4546500" cy="3486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82" name="Google Shape;382;g8e6e222de1_0_324:notes"/>
          <p:cNvSpPr txBox="1">
            <a:spLocks noGrp="1"/>
          </p:cNvSpPr>
          <p:nvPr>
            <p:ph type="body" idx="1"/>
          </p:nvPr>
        </p:nvSpPr>
        <p:spPr>
          <a:xfrm>
            <a:off x="914715" y="4416428"/>
            <a:ext cx="5028600" cy="4183200"/>
          </a:xfrm>
          <a:prstGeom prst="rect">
            <a:avLst/>
          </a:prstGeom>
          <a:noFill/>
          <a:ln>
            <a:noFill/>
          </a:ln>
        </p:spPr>
        <p:txBody>
          <a:bodyPr spcFirstLastPara="1" wrap="square" lIns="93025" tIns="46525" rIns="93025" bIns="46525" anchor="t" anchorCtr="0">
            <a:noAutofit/>
          </a:bodyPr>
          <a:lstStyle/>
          <a:p>
            <a:pPr marL="0" lvl="0" indent="0" algn="l" rtl="0">
              <a:spcBef>
                <a:spcPts val="0"/>
              </a:spcBef>
              <a:spcAft>
                <a:spcPts val="0"/>
              </a:spcAft>
              <a:buNone/>
            </a:pPr>
            <a:endParaRPr/>
          </a:p>
        </p:txBody>
      </p:sp>
      <p:sp>
        <p:nvSpPr>
          <p:cNvPr id="383" name="Google Shape;383;g8e6e222de1_0_324:notes"/>
          <p:cNvSpPr txBox="1">
            <a:spLocks noGrp="1"/>
          </p:cNvSpPr>
          <p:nvPr>
            <p:ph type="sldNum" idx="12"/>
          </p:nvPr>
        </p:nvSpPr>
        <p:spPr>
          <a:xfrm>
            <a:off x="3885581" y="8831268"/>
            <a:ext cx="2972700" cy="465300"/>
          </a:xfrm>
          <a:prstGeom prst="rect">
            <a:avLst/>
          </a:prstGeom>
          <a:noFill/>
          <a:ln>
            <a:noFill/>
          </a:ln>
        </p:spPr>
        <p:txBody>
          <a:bodyPr spcFirstLastPara="1" wrap="square" lIns="93025" tIns="46525" rIns="93025" bIns="46525"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8e6e222de1_0_330:notes"/>
          <p:cNvSpPr>
            <a:spLocks noGrp="1" noRot="1" noChangeAspect="1"/>
          </p:cNvSpPr>
          <p:nvPr>
            <p:ph type="sldImg" idx="2"/>
          </p:nvPr>
        </p:nvSpPr>
        <p:spPr>
          <a:xfrm>
            <a:off x="1151833" y="696276"/>
            <a:ext cx="45561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89" name="Google Shape;389;g8e6e222de1_0_330:notes"/>
          <p:cNvSpPr txBox="1">
            <a:spLocks noGrp="1"/>
          </p:cNvSpPr>
          <p:nvPr>
            <p:ph type="body" idx="1"/>
          </p:nvPr>
        </p:nvSpPr>
        <p:spPr>
          <a:xfrm>
            <a:off x="914712" y="4416428"/>
            <a:ext cx="5028600" cy="4182900"/>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Content – What we teach and how we give students access to the information and ideas that matter; what students know, understand, and are able to do as a result of what we teach.</a:t>
            </a:r>
            <a:endParaRPr/>
          </a:p>
          <a:p>
            <a:pPr marL="0" lvl="0" indent="0" algn="l" rtl="0">
              <a:lnSpc>
                <a:spcPct val="100000"/>
              </a:lnSpc>
              <a:spcBef>
                <a:spcPts val="360"/>
              </a:spcBef>
              <a:spcAft>
                <a:spcPts val="0"/>
              </a:spcAft>
              <a:buClr>
                <a:schemeClr val="dk1"/>
              </a:buClr>
              <a:buSzPts val="1400"/>
              <a:buFont typeface="Arial"/>
              <a:buNone/>
            </a:pPr>
            <a:endParaRPr b="1"/>
          </a:p>
          <a:p>
            <a:pPr marL="0" lvl="0" indent="0" algn="l" rtl="0">
              <a:lnSpc>
                <a:spcPct val="100000"/>
              </a:lnSpc>
              <a:spcBef>
                <a:spcPts val="0"/>
              </a:spcBef>
              <a:spcAft>
                <a:spcPts val="0"/>
              </a:spcAft>
              <a:buClr>
                <a:schemeClr val="dk1"/>
              </a:buClr>
              <a:buSzPts val="1400"/>
              <a:buFont typeface="Arial"/>
              <a:buNone/>
            </a:pPr>
            <a:r>
              <a:rPr lang="en-US"/>
              <a:t>Process – How students come to understand and “own” the knowledge, understanding, and skills essential to a topic; activities are designed to help students make sense of the content.</a:t>
            </a:r>
            <a:endParaRPr/>
          </a:p>
          <a:p>
            <a:pPr marL="0" lvl="0" indent="0" algn="l" rtl="0">
              <a:lnSpc>
                <a:spcPct val="100000"/>
              </a:lnSpc>
              <a:spcBef>
                <a:spcPts val="36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a:t>Product – How a student demonstrates what he/she has come to know, understand, and is able to do as a result of a segment of study.</a:t>
            </a:r>
            <a:endParaRPr/>
          </a:p>
          <a:p>
            <a:pPr marL="0" lvl="0" indent="0" algn="l" rtl="0">
              <a:lnSpc>
                <a:spcPct val="100000"/>
              </a:lnSpc>
              <a:spcBef>
                <a:spcPts val="360"/>
              </a:spcBef>
              <a:spcAft>
                <a:spcPts val="0"/>
              </a:spcAft>
              <a:buClr>
                <a:schemeClr val="dk1"/>
              </a:buClr>
              <a:buSzPts val="1400"/>
              <a:buFont typeface="Arial"/>
              <a:buNone/>
            </a:pPr>
            <a:r>
              <a:rPr lang="en-US"/>
              <a:t>			</a:t>
            </a:r>
            <a:endParaRPr/>
          </a:p>
          <a:p>
            <a:pPr marL="0" lvl="0" indent="0" algn="l" rtl="0">
              <a:lnSpc>
                <a:spcPct val="100000"/>
              </a:lnSpc>
              <a:spcBef>
                <a:spcPts val="0"/>
              </a:spcBef>
              <a:spcAft>
                <a:spcPts val="0"/>
              </a:spcAft>
              <a:buSzPts val="1400"/>
              <a:buNone/>
            </a:pPr>
            <a:r>
              <a:rPr lang="en-US" i="1"/>
              <a:t>Willoughby, J. (2012). </a:t>
            </a:r>
            <a:r>
              <a:rPr lang="en-US"/>
              <a:t>Differentiating instruction: Meeting students where they are. Retrieved May 14, 2014 from http://www.glencoe.com/sec/teachingtoday/subject/di_meeting.phtml </a:t>
            </a:r>
            <a:endParaRPr/>
          </a:p>
        </p:txBody>
      </p:sp>
      <p:sp>
        <p:nvSpPr>
          <p:cNvPr id="390" name="Google Shape;390;g8e6e222de1_0_330:notes"/>
          <p:cNvSpPr txBox="1">
            <a:spLocks noGrp="1"/>
          </p:cNvSpPr>
          <p:nvPr>
            <p:ph type="sldNum" idx="12"/>
          </p:nvPr>
        </p:nvSpPr>
        <p:spPr>
          <a:xfrm>
            <a:off x="3885581" y="8831267"/>
            <a:ext cx="2972700" cy="4650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8e6e222de1_0_355:notes"/>
          <p:cNvSpPr>
            <a:spLocks noGrp="1" noRot="1" noChangeAspect="1"/>
          </p:cNvSpPr>
          <p:nvPr>
            <p:ph type="sldImg" idx="2"/>
          </p:nvPr>
        </p:nvSpPr>
        <p:spPr>
          <a:xfrm>
            <a:off x="1151833" y="696276"/>
            <a:ext cx="45561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09" name="Google Shape;409;g8e6e222de1_0_355:notes"/>
          <p:cNvSpPr txBox="1">
            <a:spLocks noGrp="1"/>
          </p:cNvSpPr>
          <p:nvPr>
            <p:ph type="body" idx="1"/>
          </p:nvPr>
        </p:nvSpPr>
        <p:spPr>
          <a:xfrm>
            <a:off x="914712" y="4416428"/>
            <a:ext cx="5028600" cy="4182900"/>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SzPts val="1400"/>
              <a:buNone/>
            </a:pPr>
            <a:r>
              <a:rPr lang="en-US"/>
              <a:t>Differentiation is </a:t>
            </a:r>
            <a:r>
              <a:rPr lang="en-US" i="1"/>
              <a:t>not</a:t>
            </a:r>
            <a:r>
              <a:rPr lang="en-US"/>
              <a:t> the same as providing more intensive interventions to students with learning difficulties. For example, during Tier 1 all students receive small group instruction differentiated to meet their needs in reaching grade level standards. However, Tier 2 small groups are much more intense – meaning they are more targeted, involve homogeneous groups, and focus on filling an identified learning gap. Students at risk should receive both Tier 1 small group instruction as well as Tier 2 or Tier 3 small group intervention. </a:t>
            </a:r>
            <a:endParaRPr/>
          </a:p>
        </p:txBody>
      </p:sp>
      <p:sp>
        <p:nvSpPr>
          <p:cNvPr id="410" name="Google Shape;410;g8e6e222de1_0_355:notes"/>
          <p:cNvSpPr txBox="1">
            <a:spLocks noGrp="1"/>
          </p:cNvSpPr>
          <p:nvPr>
            <p:ph type="sldNum" idx="12"/>
          </p:nvPr>
        </p:nvSpPr>
        <p:spPr>
          <a:xfrm>
            <a:off x="3885581" y="8831267"/>
            <a:ext cx="2972700" cy="4650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8e6e222de1_0_369:notes"/>
          <p:cNvSpPr>
            <a:spLocks noGrp="1" noRot="1" noChangeAspect="1"/>
          </p:cNvSpPr>
          <p:nvPr>
            <p:ph type="sldImg" idx="2"/>
          </p:nvPr>
        </p:nvSpPr>
        <p:spPr>
          <a:xfrm>
            <a:off x="1151833" y="696276"/>
            <a:ext cx="45561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18" name="Google Shape;418;g8e6e222de1_0_369:notes"/>
          <p:cNvSpPr txBox="1">
            <a:spLocks noGrp="1"/>
          </p:cNvSpPr>
          <p:nvPr>
            <p:ph type="body" idx="1"/>
          </p:nvPr>
        </p:nvSpPr>
        <p:spPr>
          <a:xfrm>
            <a:off x="914712" y="4416428"/>
            <a:ext cx="5028600" cy="4182900"/>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SzPts val="1400"/>
              <a:buNone/>
            </a:pPr>
            <a:r>
              <a:rPr lang="en-US" i="1"/>
              <a:t>Trainer Notes: Ask participants if they can think of other ways to differentiate content.</a:t>
            </a:r>
            <a:endParaRPr/>
          </a:p>
        </p:txBody>
      </p:sp>
      <p:sp>
        <p:nvSpPr>
          <p:cNvPr id="419" name="Google Shape;419;g8e6e222de1_0_369:notes"/>
          <p:cNvSpPr txBox="1">
            <a:spLocks noGrp="1"/>
          </p:cNvSpPr>
          <p:nvPr>
            <p:ph type="sldNum" idx="12"/>
          </p:nvPr>
        </p:nvSpPr>
        <p:spPr>
          <a:xfrm>
            <a:off x="3885581" y="8831267"/>
            <a:ext cx="2972700" cy="4650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8e6e222de1_0_378:notes"/>
          <p:cNvSpPr>
            <a:spLocks noGrp="1" noRot="1" noChangeAspect="1"/>
          </p:cNvSpPr>
          <p:nvPr>
            <p:ph type="sldImg" idx="2"/>
          </p:nvPr>
        </p:nvSpPr>
        <p:spPr>
          <a:xfrm>
            <a:off x="1151833" y="696276"/>
            <a:ext cx="45561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27" name="Google Shape;427;g8e6e222de1_0_378:notes"/>
          <p:cNvSpPr txBox="1">
            <a:spLocks noGrp="1"/>
          </p:cNvSpPr>
          <p:nvPr>
            <p:ph type="body" idx="1"/>
          </p:nvPr>
        </p:nvSpPr>
        <p:spPr>
          <a:xfrm>
            <a:off x="914712" y="4416428"/>
            <a:ext cx="5028600" cy="4182900"/>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SzPts val="1400"/>
              <a:buNone/>
            </a:pPr>
            <a:r>
              <a:rPr lang="en-US" i="1"/>
              <a:t>Trainer Notes: Ask participants if they can think of other ways to differentiate process.</a:t>
            </a:r>
            <a:endParaRPr i="1"/>
          </a:p>
        </p:txBody>
      </p:sp>
      <p:sp>
        <p:nvSpPr>
          <p:cNvPr id="428" name="Google Shape;428;g8e6e222de1_0_378:notes"/>
          <p:cNvSpPr txBox="1">
            <a:spLocks noGrp="1"/>
          </p:cNvSpPr>
          <p:nvPr>
            <p:ph type="sldNum" idx="12"/>
          </p:nvPr>
        </p:nvSpPr>
        <p:spPr>
          <a:xfrm>
            <a:off x="3885581" y="8831267"/>
            <a:ext cx="2972700" cy="4650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8e6e222de1_0_74:notes"/>
          <p:cNvSpPr>
            <a:spLocks noGrp="1" noRot="1" noChangeAspect="1"/>
          </p:cNvSpPr>
          <p:nvPr>
            <p:ph type="sldImg" idx="2"/>
          </p:nvPr>
        </p:nvSpPr>
        <p:spPr>
          <a:xfrm>
            <a:off x="1151833" y="696276"/>
            <a:ext cx="45561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5" name="Google Shape;145;g8e6e222de1_0_74:notes"/>
          <p:cNvSpPr txBox="1">
            <a:spLocks noGrp="1"/>
          </p:cNvSpPr>
          <p:nvPr>
            <p:ph type="body" idx="1"/>
          </p:nvPr>
        </p:nvSpPr>
        <p:spPr>
          <a:xfrm>
            <a:off x="914712" y="4416428"/>
            <a:ext cx="5028600" cy="4182900"/>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SzPts val="1200"/>
              <a:buNone/>
            </a:pPr>
            <a:r>
              <a:rPr lang="en-US"/>
              <a:t>These are the objectives for today’s session.  </a:t>
            </a:r>
            <a:r>
              <a:rPr lang="en-US" i="1"/>
              <a:t>Read the slide.</a:t>
            </a:r>
            <a:endParaRPr>
              <a:solidFill>
                <a:srgbClr val="000000"/>
              </a:solidFill>
            </a:endParaRPr>
          </a:p>
        </p:txBody>
      </p:sp>
      <p:sp>
        <p:nvSpPr>
          <p:cNvPr id="146" name="Google Shape;146;g8e6e222de1_0_74:notes"/>
          <p:cNvSpPr txBox="1">
            <a:spLocks noGrp="1"/>
          </p:cNvSpPr>
          <p:nvPr>
            <p:ph type="sldNum" idx="12"/>
          </p:nvPr>
        </p:nvSpPr>
        <p:spPr>
          <a:xfrm>
            <a:off x="3885581" y="8831267"/>
            <a:ext cx="2972700" cy="4650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8e6e222de1_0_387:notes"/>
          <p:cNvSpPr>
            <a:spLocks noGrp="1" noRot="1" noChangeAspect="1"/>
          </p:cNvSpPr>
          <p:nvPr>
            <p:ph type="sldImg" idx="2"/>
          </p:nvPr>
        </p:nvSpPr>
        <p:spPr>
          <a:xfrm>
            <a:off x="1151833" y="696276"/>
            <a:ext cx="45561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36" name="Google Shape;436;g8e6e222de1_0_387:notes"/>
          <p:cNvSpPr txBox="1">
            <a:spLocks noGrp="1"/>
          </p:cNvSpPr>
          <p:nvPr>
            <p:ph type="body" idx="1"/>
          </p:nvPr>
        </p:nvSpPr>
        <p:spPr>
          <a:xfrm>
            <a:off x="914712" y="4416428"/>
            <a:ext cx="5028600" cy="4182900"/>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SzPts val="1400"/>
              <a:buNone/>
            </a:pPr>
            <a:r>
              <a:rPr lang="en-US" i="1"/>
              <a:t>Trainer Notes: Ask participants if they can think of other ways to differentiate the product.</a:t>
            </a:r>
            <a:endParaRPr i="1"/>
          </a:p>
        </p:txBody>
      </p:sp>
      <p:sp>
        <p:nvSpPr>
          <p:cNvPr id="437" name="Google Shape;437;g8e6e222de1_0_387:notes"/>
          <p:cNvSpPr txBox="1">
            <a:spLocks noGrp="1"/>
          </p:cNvSpPr>
          <p:nvPr>
            <p:ph type="sldNum" idx="12"/>
          </p:nvPr>
        </p:nvSpPr>
        <p:spPr>
          <a:xfrm>
            <a:off x="3885581" y="8831267"/>
            <a:ext cx="2972700" cy="4650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8e6e222de1_0_396:notes"/>
          <p:cNvSpPr>
            <a:spLocks noGrp="1" noRot="1" noChangeAspect="1"/>
          </p:cNvSpPr>
          <p:nvPr>
            <p:ph type="sldImg" idx="2"/>
          </p:nvPr>
        </p:nvSpPr>
        <p:spPr>
          <a:xfrm>
            <a:off x="1151833" y="696276"/>
            <a:ext cx="45561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45" name="Google Shape;445;g8e6e222de1_0_396:notes"/>
          <p:cNvSpPr txBox="1">
            <a:spLocks noGrp="1"/>
          </p:cNvSpPr>
          <p:nvPr>
            <p:ph type="body" idx="1"/>
          </p:nvPr>
        </p:nvSpPr>
        <p:spPr>
          <a:xfrm>
            <a:off x="914712" y="4416428"/>
            <a:ext cx="5028600" cy="4182900"/>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SzPts val="1400"/>
              <a:buNone/>
            </a:pPr>
            <a:r>
              <a:rPr lang="en-US" i="1"/>
              <a:t>Read the slide.</a:t>
            </a:r>
            <a:endParaRPr i="1"/>
          </a:p>
        </p:txBody>
      </p:sp>
      <p:sp>
        <p:nvSpPr>
          <p:cNvPr id="446" name="Google Shape;446;g8e6e222de1_0_396:notes"/>
          <p:cNvSpPr txBox="1">
            <a:spLocks noGrp="1"/>
          </p:cNvSpPr>
          <p:nvPr>
            <p:ph type="sldNum" idx="12"/>
          </p:nvPr>
        </p:nvSpPr>
        <p:spPr>
          <a:xfrm>
            <a:off x="3885581" y="8831267"/>
            <a:ext cx="2972700" cy="4650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8e6e222de1_0_404:notes"/>
          <p:cNvSpPr>
            <a:spLocks noGrp="1" noRot="1" noChangeAspect="1"/>
          </p:cNvSpPr>
          <p:nvPr>
            <p:ph type="sldImg" idx="2"/>
          </p:nvPr>
        </p:nvSpPr>
        <p:spPr>
          <a:xfrm>
            <a:off x="1151833" y="696276"/>
            <a:ext cx="45561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53" name="Google Shape;453;g8e6e222de1_0_404:notes"/>
          <p:cNvSpPr txBox="1">
            <a:spLocks noGrp="1"/>
          </p:cNvSpPr>
          <p:nvPr>
            <p:ph type="body" idx="1"/>
          </p:nvPr>
        </p:nvSpPr>
        <p:spPr>
          <a:xfrm>
            <a:off x="914712" y="4416428"/>
            <a:ext cx="5028600" cy="4182900"/>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SzPts val="1400"/>
              <a:buNone/>
            </a:pPr>
            <a:endParaRPr i="1"/>
          </a:p>
        </p:txBody>
      </p:sp>
      <p:sp>
        <p:nvSpPr>
          <p:cNvPr id="454" name="Google Shape;454;g8e6e222de1_0_404:notes"/>
          <p:cNvSpPr txBox="1">
            <a:spLocks noGrp="1"/>
          </p:cNvSpPr>
          <p:nvPr>
            <p:ph type="sldNum" idx="12"/>
          </p:nvPr>
        </p:nvSpPr>
        <p:spPr>
          <a:xfrm>
            <a:off x="3885581" y="8831267"/>
            <a:ext cx="2972700" cy="4650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8e6e222de1_0_412:notes"/>
          <p:cNvSpPr>
            <a:spLocks noGrp="1" noRot="1" noChangeAspect="1"/>
          </p:cNvSpPr>
          <p:nvPr>
            <p:ph type="sldImg" idx="2"/>
          </p:nvPr>
        </p:nvSpPr>
        <p:spPr>
          <a:xfrm>
            <a:off x="1151833" y="696276"/>
            <a:ext cx="45561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62" name="Google Shape;462;g8e6e222de1_0_412:notes"/>
          <p:cNvSpPr txBox="1">
            <a:spLocks noGrp="1"/>
          </p:cNvSpPr>
          <p:nvPr>
            <p:ph type="body" idx="1"/>
          </p:nvPr>
        </p:nvSpPr>
        <p:spPr>
          <a:xfrm>
            <a:off x="914712" y="4416428"/>
            <a:ext cx="5028600" cy="4182900"/>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SzPts val="1400"/>
              <a:buNone/>
            </a:pPr>
            <a:r>
              <a:rPr lang="en-US" i="1"/>
              <a:t>Trainer Notes: Pose the question and ask participants to reflect. Discuss whole group.</a:t>
            </a:r>
            <a:endParaRPr i="1"/>
          </a:p>
        </p:txBody>
      </p:sp>
      <p:sp>
        <p:nvSpPr>
          <p:cNvPr id="463" name="Google Shape;463;g8e6e222de1_0_412:notes"/>
          <p:cNvSpPr txBox="1">
            <a:spLocks noGrp="1"/>
          </p:cNvSpPr>
          <p:nvPr>
            <p:ph type="sldNum" idx="12"/>
          </p:nvPr>
        </p:nvSpPr>
        <p:spPr>
          <a:xfrm>
            <a:off x="3885581" y="8831267"/>
            <a:ext cx="2972700" cy="4650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6e9443af65_4_177:notes"/>
          <p:cNvSpPr>
            <a:spLocks noGrp="1" noRot="1" noChangeAspect="1"/>
          </p:cNvSpPr>
          <p:nvPr>
            <p:ph type="sldImg" idx="2"/>
          </p:nvPr>
        </p:nvSpPr>
        <p:spPr>
          <a:xfrm>
            <a:off x="1156435" y="697547"/>
            <a:ext cx="4546500" cy="3486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74" name="Google Shape;474;g6e9443af65_4_177:notes"/>
          <p:cNvSpPr txBox="1">
            <a:spLocks noGrp="1"/>
          </p:cNvSpPr>
          <p:nvPr>
            <p:ph type="body" idx="1"/>
          </p:nvPr>
        </p:nvSpPr>
        <p:spPr>
          <a:xfrm>
            <a:off x="914715" y="4416428"/>
            <a:ext cx="5028600" cy="4183200"/>
          </a:xfrm>
          <a:prstGeom prst="rect">
            <a:avLst/>
          </a:prstGeom>
          <a:noFill/>
          <a:ln>
            <a:noFill/>
          </a:ln>
        </p:spPr>
        <p:txBody>
          <a:bodyPr spcFirstLastPara="1" wrap="square" lIns="93025" tIns="46525" rIns="93025" bIns="46525" anchor="t" anchorCtr="0">
            <a:noAutofit/>
          </a:bodyPr>
          <a:lstStyle/>
          <a:p>
            <a:pPr marL="0" lvl="0" indent="0" algn="l" rtl="0">
              <a:spcBef>
                <a:spcPts val="0"/>
              </a:spcBef>
              <a:spcAft>
                <a:spcPts val="0"/>
              </a:spcAft>
              <a:buNone/>
            </a:pPr>
            <a:endParaRPr/>
          </a:p>
        </p:txBody>
      </p:sp>
      <p:sp>
        <p:nvSpPr>
          <p:cNvPr id="475" name="Google Shape;475;g6e9443af65_4_177:notes"/>
          <p:cNvSpPr txBox="1">
            <a:spLocks noGrp="1"/>
          </p:cNvSpPr>
          <p:nvPr>
            <p:ph type="sldNum" idx="12"/>
          </p:nvPr>
        </p:nvSpPr>
        <p:spPr>
          <a:xfrm>
            <a:off x="3885581" y="8831268"/>
            <a:ext cx="2972700" cy="465300"/>
          </a:xfrm>
          <a:prstGeom prst="rect">
            <a:avLst/>
          </a:prstGeom>
          <a:noFill/>
          <a:ln>
            <a:noFill/>
          </a:ln>
        </p:spPr>
        <p:txBody>
          <a:bodyPr spcFirstLastPara="1" wrap="square" lIns="93025" tIns="46525" rIns="93025" bIns="46525"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8e6e222de1_0_421:notes"/>
          <p:cNvSpPr>
            <a:spLocks noGrp="1" noRot="1" noChangeAspect="1"/>
          </p:cNvSpPr>
          <p:nvPr>
            <p:ph type="sldImg" idx="2"/>
          </p:nvPr>
        </p:nvSpPr>
        <p:spPr>
          <a:xfrm>
            <a:off x="1151833" y="696276"/>
            <a:ext cx="45561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1" name="Google Shape;481;g8e6e222de1_0_421:notes"/>
          <p:cNvSpPr txBox="1">
            <a:spLocks noGrp="1"/>
          </p:cNvSpPr>
          <p:nvPr>
            <p:ph type="body" idx="1"/>
          </p:nvPr>
        </p:nvSpPr>
        <p:spPr>
          <a:xfrm>
            <a:off x="914712" y="4416428"/>
            <a:ext cx="5028600" cy="4182900"/>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SzPts val="1400"/>
              <a:buNone/>
            </a:pPr>
            <a:r>
              <a:rPr lang="en-US" i="1"/>
              <a:t>Trainer Notes: Ask participants to read the quote and reflect on the importance of assessment paired with instruction. How do formative assessments impact instructional decisions?</a:t>
            </a:r>
            <a:endParaRPr i="1"/>
          </a:p>
        </p:txBody>
      </p:sp>
      <p:sp>
        <p:nvSpPr>
          <p:cNvPr id="482" name="Google Shape;482;g8e6e222de1_0_421:notes"/>
          <p:cNvSpPr txBox="1">
            <a:spLocks noGrp="1"/>
          </p:cNvSpPr>
          <p:nvPr>
            <p:ph type="sldNum" idx="12"/>
          </p:nvPr>
        </p:nvSpPr>
        <p:spPr>
          <a:xfrm>
            <a:off x="3885581" y="8831267"/>
            <a:ext cx="2972700" cy="4650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8e6e222de1_0_431:notes"/>
          <p:cNvSpPr>
            <a:spLocks noGrp="1" noRot="1" noChangeAspect="1"/>
          </p:cNvSpPr>
          <p:nvPr>
            <p:ph type="sldImg" idx="2"/>
          </p:nvPr>
        </p:nvSpPr>
        <p:spPr>
          <a:xfrm>
            <a:off x="1151833" y="696276"/>
            <a:ext cx="45561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90" name="Google Shape;490;g8e6e222de1_0_431:notes"/>
          <p:cNvSpPr txBox="1">
            <a:spLocks noGrp="1"/>
          </p:cNvSpPr>
          <p:nvPr>
            <p:ph type="body" idx="1"/>
          </p:nvPr>
        </p:nvSpPr>
        <p:spPr>
          <a:xfrm>
            <a:off x="914712" y="4416428"/>
            <a:ext cx="5028600" cy="4182900"/>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SzPts val="1400"/>
              <a:buNone/>
            </a:pPr>
            <a:r>
              <a:rPr lang="en-US" i="1"/>
              <a:t>Trainer Notes: Refer participants to Activity 4: Assessments in the participant workbook. With a partner, determine the purpose of each type of assessment and develop a list of classroom examples.  Provide 5-7 minutes for partners to complete this activity.  Ask participants to share and have a whole group discussion. </a:t>
            </a:r>
            <a:endParaRPr i="1"/>
          </a:p>
          <a:p>
            <a:pPr marL="0" lvl="0" indent="0" algn="l" rtl="0">
              <a:spcBef>
                <a:spcPts val="0"/>
              </a:spcBef>
              <a:spcAft>
                <a:spcPts val="0"/>
              </a:spcAft>
              <a:buSzPts val="1400"/>
              <a:buNone/>
            </a:pPr>
            <a:endParaRPr/>
          </a:p>
          <a:p>
            <a:pPr marL="0" lvl="0" indent="0" algn="l" rtl="0">
              <a:spcBef>
                <a:spcPts val="0"/>
              </a:spcBef>
              <a:spcAft>
                <a:spcPts val="0"/>
              </a:spcAft>
              <a:buSzPts val="1400"/>
              <a:buNone/>
            </a:pPr>
            <a:r>
              <a:rPr lang="en-US"/>
              <a:t>Pre-assessment: Any method, strategy, or process used to determine a student’s current level of readiness or interest in order to plan for appropriate instruction.</a:t>
            </a:r>
            <a:endParaRPr/>
          </a:p>
          <a:p>
            <a:pPr marL="0" lvl="0" indent="0" algn="l" rtl="0">
              <a:spcBef>
                <a:spcPts val="0"/>
              </a:spcBef>
              <a:spcAft>
                <a:spcPts val="0"/>
              </a:spcAft>
              <a:buSzPts val="1400"/>
              <a:buNone/>
            </a:pPr>
            <a:endParaRPr/>
          </a:p>
          <a:p>
            <a:pPr marL="0" lvl="0" indent="0" algn="l" rtl="0">
              <a:spcBef>
                <a:spcPts val="0"/>
              </a:spcBef>
              <a:spcAft>
                <a:spcPts val="0"/>
              </a:spcAft>
              <a:buSzPts val="1400"/>
              <a:buNone/>
            </a:pPr>
            <a:r>
              <a:rPr lang="en-US"/>
              <a:t>Formative Assessment: A process of accumulating information about a student’s progress to help make instructional decisions that will improve his/her understandings and achievement levels.</a:t>
            </a:r>
            <a:endParaRPr/>
          </a:p>
          <a:p>
            <a:pPr marL="0" lvl="0" indent="0" algn="l" rtl="0">
              <a:spcBef>
                <a:spcPts val="0"/>
              </a:spcBef>
              <a:spcAft>
                <a:spcPts val="0"/>
              </a:spcAft>
              <a:buSzPts val="1400"/>
              <a:buNone/>
            </a:pPr>
            <a:endParaRPr/>
          </a:p>
          <a:p>
            <a:pPr marL="0" lvl="0" indent="0" algn="l" rtl="0">
              <a:spcBef>
                <a:spcPts val="0"/>
              </a:spcBef>
              <a:spcAft>
                <a:spcPts val="0"/>
              </a:spcAft>
              <a:buSzPts val="1400"/>
              <a:buNone/>
            </a:pPr>
            <a:r>
              <a:rPr lang="en-US"/>
              <a:t>Summative Assessment: A means to determine a student’s mastery and understanding of information, skills, concepts, or processes.</a:t>
            </a:r>
            <a:endParaRPr i="1"/>
          </a:p>
        </p:txBody>
      </p:sp>
      <p:sp>
        <p:nvSpPr>
          <p:cNvPr id="491" name="Google Shape;491;g8e6e222de1_0_431:notes"/>
          <p:cNvSpPr txBox="1">
            <a:spLocks noGrp="1"/>
          </p:cNvSpPr>
          <p:nvPr>
            <p:ph type="sldNum" idx="12"/>
          </p:nvPr>
        </p:nvSpPr>
        <p:spPr>
          <a:xfrm>
            <a:off x="3885581" y="8831267"/>
            <a:ext cx="2972700" cy="4650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8e6e222de1_0_476:notes"/>
          <p:cNvSpPr>
            <a:spLocks noGrp="1" noRot="1" noChangeAspect="1"/>
          </p:cNvSpPr>
          <p:nvPr>
            <p:ph type="sldImg" idx="2"/>
          </p:nvPr>
        </p:nvSpPr>
        <p:spPr>
          <a:xfrm>
            <a:off x="1151833" y="696276"/>
            <a:ext cx="45561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10" name="Google Shape;510;g8e6e222de1_0_476:notes"/>
          <p:cNvSpPr txBox="1">
            <a:spLocks noGrp="1"/>
          </p:cNvSpPr>
          <p:nvPr>
            <p:ph type="body" idx="1"/>
          </p:nvPr>
        </p:nvSpPr>
        <p:spPr>
          <a:xfrm>
            <a:off x="914712" y="4416428"/>
            <a:ext cx="5028600" cy="4182900"/>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SzPts val="1400"/>
              <a:buNone/>
            </a:pPr>
            <a:r>
              <a:rPr lang="en-US" i="1">
                <a:latin typeface="Arial"/>
                <a:ea typeface="Arial"/>
                <a:cs typeface="Arial"/>
                <a:sym typeface="Arial"/>
              </a:rPr>
              <a:t>Read the slide.</a:t>
            </a:r>
            <a:endParaRPr i="1"/>
          </a:p>
        </p:txBody>
      </p:sp>
      <p:sp>
        <p:nvSpPr>
          <p:cNvPr id="511" name="Google Shape;511;g8e6e222de1_0_476:notes"/>
          <p:cNvSpPr txBox="1">
            <a:spLocks noGrp="1"/>
          </p:cNvSpPr>
          <p:nvPr>
            <p:ph type="sldNum" idx="12"/>
          </p:nvPr>
        </p:nvSpPr>
        <p:spPr>
          <a:xfrm>
            <a:off x="3885581" y="8831267"/>
            <a:ext cx="2972700" cy="4650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8e6e222de1_0_498:notes"/>
          <p:cNvSpPr>
            <a:spLocks noGrp="1" noRot="1" noChangeAspect="1"/>
          </p:cNvSpPr>
          <p:nvPr>
            <p:ph type="sldImg" idx="2"/>
          </p:nvPr>
        </p:nvSpPr>
        <p:spPr>
          <a:xfrm>
            <a:off x="1151833" y="696276"/>
            <a:ext cx="45561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29" name="Google Shape;529;g8e6e222de1_0_498:notes"/>
          <p:cNvSpPr txBox="1">
            <a:spLocks noGrp="1"/>
          </p:cNvSpPr>
          <p:nvPr>
            <p:ph type="body" idx="1"/>
          </p:nvPr>
        </p:nvSpPr>
        <p:spPr>
          <a:xfrm>
            <a:off x="914712" y="4416428"/>
            <a:ext cx="5028600" cy="4182900"/>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Clr>
                <a:schemeClr val="dk1"/>
              </a:buClr>
              <a:buSzPts val="1400"/>
              <a:buFont typeface="Arial"/>
              <a:buNone/>
            </a:pPr>
            <a:r>
              <a:rPr lang="en-US"/>
              <a:t>Consider the following:</a:t>
            </a:r>
            <a:endParaRPr/>
          </a:p>
          <a:p>
            <a:pPr marL="457200" lvl="0" indent="-304800" algn="l" rtl="0">
              <a:spcBef>
                <a:spcPts val="0"/>
              </a:spcBef>
              <a:spcAft>
                <a:spcPts val="0"/>
              </a:spcAft>
              <a:buClr>
                <a:schemeClr val="dk1"/>
              </a:buClr>
              <a:buSzPts val="1200"/>
              <a:buFont typeface="Franklin Gothic"/>
              <a:buChar char="●"/>
            </a:pPr>
            <a:r>
              <a:rPr lang="en-US"/>
              <a:t>What do the assessment results tell me about each of my students? </a:t>
            </a:r>
            <a:endParaRPr/>
          </a:p>
          <a:p>
            <a:pPr marL="914400" lvl="1" indent="-304800" algn="l" rtl="0">
              <a:spcBef>
                <a:spcPts val="0"/>
              </a:spcBef>
              <a:spcAft>
                <a:spcPts val="0"/>
              </a:spcAft>
              <a:buClr>
                <a:schemeClr val="dk1"/>
              </a:buClr>
              <a:buSzPts val="1200"/>
              <a:buFont typeface="Franklin Gothic"/>
              <a:buChar char="○"/>
            </a:pPr>
            <a:r>
              <a:rPr lang="en-US"/>
              <a:t>Be prepared to analyze the data from several measures of screening and progress monitoring at certain times during the school year.</a:t>
            </a:r>
            <a:endParaRPr/>
          </a:p>
          <a:p>
            <a:pPr marL="457200" lvl="0" indent="-304800" algn="l" rtl="0">
              <a:spcBef>
                <a:spcPts val="0"/>
              </a:spcBef>
              <a:spcAft>
                <a:spcPts val="0"/>
              </a:spcAft>
              <a:buClr>
                <a:schemeClr val="dk1"/>
              </a:buClr>
              <a:buSzPts val="1200"/>
              <a:buFont typeface="Franklin Gothic"/>
              <a:buChar char="●"/>
            </a:pPr>
            <a:r>
              <a:rPr lang="en-US"/>
              <a:t>Which target skill(s) can I identify to prevent future reading difficulties</a:t>
            </a:r>
            <a:endParaRPr/>
          </a:p>
          <a:p>
            <a:pPr marL="914400" lvl="1" indent="-304800" algn="l" rtl="0">
              <a:spcBef>
                <a:spcPts val="0"/>
              </a:spcBef>
              <a:spcAft>
                <a:spcPts val="0"/>
              </a:spcAft>
              <a:buClr>
                <a:schemeClr val="dk1"/>
              </a:buClr>
              <a:buSzPts val="1200"/>
              <a:buFont typeface="Franklin Gothic"/>
              <a:buChar char="○"/>
            </a:pPr>
            <a:r>
              <a:rPr lang="en-US"/>
              <a:t>Instruction needs to be proactive and prevent students’ future failure.</a:t>
            </a:r>
            <a:endParaRPr/>
          </a:p>
          <a:p>
            <a:pPr marL="457200" lvl="0" indent="-304800" algn="l" rtl="0">
              <a:spcBef>
                <a:spcPts val="0"/>
              </a:spcBef>
              <a:spcAft>
                <a:spcPts val="0"/>
              </a:spcAft>
              <a:buClr>
                <a:schemeClr val="dk1"/>
              </a:buClr>
              <a:buSzPts val="1200"/>
              <a:buFont typeface="Franklin Gothic"/>
              <a:buChar char="●"/>
            </a:pPr>
            <a:r>
              <a:rPr lang="en-US"/>
              <a:t>Which of my students need to work together as a group at this time</a:t>
            </a:r>
            <a:endParaRPr/>
          </a:p>
          <a:p>
            <a:pPr marL="914400" lvl="1" indent="-304800" algn="l" rtl="0">
              <a:spcBef>
                <a:spcPts val="0"/>
              </a:spcBef>
              <a:spcAft>
                <a:spcPts val="0"/>
              </a:spcAft>
              <a:buClr>
                <a:schemeClr val="dk1"/>
              </a:buClr>
              <a:buSzPts val="1200"/>
              <a:buFont typeface="Franklin Gothic"/>
              <a:buChar char="○"/>
            </a:pPr>
            <a:r>
              <a:rPr lang="en-US"/>
              <a:t>Go through the screening process using the screening data to decide who has the most similar instructional needs to receive differentiated instruction as a small group.</a:t>
            </a:r>
            <a:endParaRPr i="1"/>
          </a:p>
        </p:txBody>
      </p:sp>
      <p:sp>
        <p:nvSpPr>
          <p:cNvPr id="530" name="Google Shape;530;g8e6e222de1_0_498:notes"/>
          <p:cNvSpPr txBox="1">
            <a:spLocks noGrp="1"/>
          </p:cNvSpPr>
          <p:nvPr>
            <p:ph type="sldNum" idx="12"/>
          </p:nvPr>
        </p:nvSpPr>
        <p:spPr>
          <a:xfrm>
            <a:off x="3885581" y="8831267"/>
            <a:ext cx="2972700" cy="4650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8e6e222de1_0_506:notes"/>
          <p:cNvSpPr>
            <a:spLocks noGrp="1" noRot="1" noChangeAspect="1"/>
          </p:cNvSpPr>
          <p:nvPr>
            <p:ph type="sldImg" idx="2"/>
          </p:nvPr>
        </p:nvSpPr>
        <p:spPr>
          <a:xfrm>
            <a:off x="1151833" y="696276"/>
            <a:ext cx="45561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37" name="Google Shape;537;g8e6e222de1_0_506:notes"/>
          <p:cNvSpPr txBox="1">
            <a:spLocks noGrp="1"/>
          </p:cNvSpPr>
          <p:nvPr>
            <p:ph type="body" idx="1"/>
          </p:nvPr>
        </p:nvSpPr>
        <p:spPr>
          <a:xfrm>
            <a:off x="914712" y="4416428"/>
            <a:ext cx="5028600" cy="4182900"/>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u="sng">
                <a:solidFill>
                  <a:schemeClr val="hlink"/>
                </a:solidFill>
                <a:hlinkClick r:id="rId3"/>
              </a:rPr>
              <a:t>https://www.teachingchannel.org/videos/differentiated-instruction-with-data-walls</a:t>
            </a:r>
            <a:endParaRPr/>
          </a:p>
          <a:p>
            <a:pPr marL="0" lvl="0" indent="0" algn="l" rtl="0">
              <a:spcBef>
                <a:spcPts val="0"/>
              </a:spcBef>
              <a:spcAft>
                <a:spcPts val="0"/>
              </a:spcAft>
              <a:buNone/>
            </a:pPr>
            <a:endParaRPr/>
          </a:p>
        </p:txBody>
      </p:sp>
      <p:sp>
        <p:nvSpPr>
          <p:cNvPr id="538" name="Google Shape;538;g8e6e222de1_0_506:notes"/>
          <p:cNvSpPr txBox="1">
            <a:spLocks noGrp="1"/>
          </p:cNvSpPr>
          <p:nvPr>
            <p:ph type="sldNum" idx="12"/>
          </p:nvPr>
        </p:nvSpPr>
        <p:spPr>
          <a:xfrm>
            <a:off x="3885581" y="8831267"/>
            <a:ext cx="2972700" cy="4650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8e6e222de1_0_82:notes"/>
          <p:cNvSpPr>
            <a:spLocks noGrp="1" noRot="1" noChangeAspect="1"/>
          </p:cNvSpPr>
          <p:nvPr>
            <p:ph type="sldImg" idx="2"/>
          </p:nvPr>
        </p:nvSpPr>
        <p:spPr>
          <a:xfrm>
            <a:off x="1151833" y="696276"/>
            <a:ext cx="45561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3" name="Google Shape;153;g8e6e222de1_0_82:notes"/>
          <p:cNvSpPr txBox="1">
            <a:spLocks noGrp="1"/>
          </p:cNvSpPr>
          <p:nvPr>
            <p:ph type="body" idx="1"/>
          </p:nvPr>
        </p:nvSpPr>
        <p:spPr>
          <a:xfrm>
            <a:off x="914712" y="4416428"/>
            <a:ext cx="5028600" cy="4182900"/>
          </a:xfrm>
          <a:prstGeom prst="rect">
            <a:avLst/>
          </a:prstGeom>
          <a:noFill/>
          <a:ln>
            <a:noFill/>
          </a:ln>
        </p:spPr>
        <p:txBody>
          <a:bodyPr spcFirstLastPara="1" wrap="square" lIns="93100" tIns="46550" rIns="93100" bIns="46550" anchor="t" anchorCtr="0">
            <a:noAutofit/>
          </a:bodyPr>
          <a:lstStyle/>
          <a:p>
            <a:pPr marL="0" lvl="0" indent="0" algn="l" rtl="0">
              <a:spcBef>
                <a:spcPts val="360"/>
              </a:spcBef>
              <a:spcAft>
                <a:spcPts val="0"/>
              </a:spcAft>
              <a:buSzPts val="1400"/>
              <a:buNone/>
            </a:pPr>
            <a:r>
              <a:rPr lang="en-US"/>
              <a:t>In Module 6: Tier I Core Instruction, we learned that the focus of core instruction is on prevention for all students.  Core curriculum and instructional practices are research-based, aligned with grade-level state standards, and differentiated based on student needs and abilities.  </a:t>
            </a:r>
            <a:endParaRPr/>
          </a:p>
        </p:txBody>
      </p:sp>
      <p:sp>
        <p:nvSpPr>
          <p:cNvPr id="154" name="Google Shape;154;g8e6e222de1_0_82:notes"/>
          <p:cNvSpPr txBox="1">
            <a:spLocks noGrp="1"/>
          </p:cNvSpPr>
          <p:nvPr>
            <p:ph type="sldNum" idx="12"/>
          </p:nvPr>
        </p:nvSpPr>
        <p:spPr>
          <a:xfrm>
            <a:off x="3885581" y="8831267"/>
            <a:ext cx="2972700" cy="4650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8e6e222de1_0_519:notes"/>
          <p:cNvSpPr>
            <a:spLocks noGrp="1" noRot="1" noChangeAspect="1"/>
          </p:cNvSpPr>
          <p:nvPr>
            <p:ph type="sldImg" idx="2"/>
          </p:nvPr>
        </p:nvSpPr>
        <p:spPr>
          <a:xfrm>
            <a:off x="1151833" y="696276"/>
            <a:ext cx="45561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49" name="Google Shape;549;g8e6e222de1_0_519:notes"/>
          <p:cNvSpPr txBox="1">
            <a:spLocks noGrp="1"/>
          </p:cNvSpPr>
          <p:nvPr>
            <p:ph type="body" idx="1"/>
          </p:nvPr>
        </p:nvSpPr>
        <p:spPr>
          <a:xfrm>
            <a:off x="914712" y="4416428"/>
            <a:ext cx="5028600" cy="4182900"/>
          </a:xfrm>
          <a:prstGeom prst="rect">
            <a:avLst/>
          </a:prstGeom>
          <a:noFill/>
          <a:ln>
            <a:noFill/>
          </a:ln>
        </p:spPr>
        <p:txBody>
          <a:bodyPr spcFirstLastPara="1" wrap="square" lIns="93100" tIns="46550" rIns="93100" bIns="46550" anchor="t" anchorCtr="0">
            <a:noAutofit/>
          </a:bodyPr>
          <a:lstStyle/>
          <a:p>
            <a:pPr marL="0" lvl="0" indent="0" algn="l" rtl="0">
              <a:spcBef>
                <a:spcPts val="360"/>
              </a:spcBef>
              <a:spcAft>
                <a:spcPts val="0"/>
              </a:spcAft>
              <a:buNone/>
            </a:pPr>
            <a:r>
              <a:rPr lang="en-US" i="1"/>
              <a:t>Trainer Notes: Refer participants to Activity 5: Using Data to Differentiate, in the participant workbook.  The data for this activity is shown on slides 44-46 and also included in the participant workbook.  In teams of 3-4, have the participants analyze the student data to answer the questions and complete the activity.</a:t>
            </a:r>
            <a:endParaRPr/>
          </a:p>
        </p:txBody>
      </p:sp>
      <p:sp>
        <p:nvSpPr>
          <p:cNvPr id="550" name="Google Shape;550;g8e6e222de1_0_519:notes"/>
          <p:cNvSpPr txBox="1">
            <a:spLocks noGrp="1"/>
          </p:cNvSpPr>
          <p:nvPr>
            <p:ph type="sldNum" idx="12"/>
          </p:nvPr>
        </p:nvSpPr>
        <p:spPr>
          <a:xfrm>
            <a:off x="3885581" y="8831267"/>
            <a:ext cx="2972700" cy="4650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8e6e222de1_0_532:notes"/>
          <p:cNvSpPr>
            <a:spLocks noGrp="1" noRot="1" noChangeAspect="1"/>
          </p:cNvSpPr>
          <p:nvPr>
            <p:ph type="sldImg" idx="2"/>
          </p:nvPr>
        </p:nvSpPr>
        <p:spPr>
          <a:xfrm>
            <a:off x="1151833" y="696276"/>
            <a:ext cx="45561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61" name="Google Shape;561;g8e6e222de1_0_532:notes"/>
          <p:cNvSpPr txBox="1">
            <a:spLocks noGrp="1"/>
          </p:cNvSpPr>
          <p:nvPr>
            <p:ph type="body" idx="1"/>
          </p:nvPr>
        </p:nvSpPr>
        <p:spPr>
          <a:xfrm>
            <a:off x="914712" y="4416428"/>
            <a:ext cx="5028600" cy="4182900"/>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a:t>Florida Center for Reading Research. (2006). </a:t>
            </a:r>
            <a:r>
              <a:rPr lang="en-US" i="1"/>
              <a:t>Formation of groups—Third-grade class status report</a:t>
            </a:r>
            <a:r>
              <a:rPr lang="en-US"/>
              <a:t>. Retrieved from </a:t>
            </a:r>
            <a:r>
              <a:rPr lang="en-US" u="sng">
                <a:solidFill>
                  <a:schemeClr val="hlink"/>
                </a:solidFill>
                <a:hlinkClick r:id="rId3"/>
              </a:rPr>
              <a:t>http://www.fcrr.org/assessment/ET/diff/clsStatRprt3.html</a:t>
            </a:r>
            <a:endParaRPr i="1"/>
          </a:p>
        </p:txBody>
      </p:sp>
      <p:sp>
        <p:nvSpPr>
          <p:cNvPr id="562" name="Google Shape;562;g8e6e222de1_0_532:notes"/>
          <p:cNvSpPr txBox="1">
            <a:spLocks noGrp="1"/>
          </p:cNvSpPr>
          <p:nvPr>
            <p:ph type="sldNum" idx="12"/>
          </p:nvPr>
        </p:nvSpPr>
        <p:spPr>
          <a:xfrm>
            <a:off x="3885581" y="8831267"/>
            <a:ext cx="2972700" cy="4650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8e6e222de1_0_547:notes"/>
          <p:cNvSpPr>
            <a:spLocks noGrp="1" noRot="1" noChangeAspect="1"/>
          </p:cNvSpPr>
          <p:nvPr>
            <p:ph type="sldImg" idx="2"/>
          </p:nvPr>
        </p:nvSpPr>
        <p:spPr>
          <a:xfrm>
            <a:off x="1151833" y="696276"/>
            <a:ext cx="45561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5" name="Google Shape;575;g8e6e222de1_0_547:notes"/>
          <p:cNvSpPr txBox="1">
            <a:spLocks noGrp="1"/>
          </p:cNvSpPr>
          <p:nvPr>
            <p:ph type="body" idx="1"/>
          </p:nvPr>
        </p:nvSpPr>
        <p:spPr>
          <a:xfrm>
            <a:off x="914712" y="4416428"/>
            <a:ext cx="5028600" cy="4182900"/>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endParaRPr i="1"/>
          </a:p>
        </p:txBody>
      </p:sp>
      <p:sp>
        <p:nvSpPr>
          <p:cNvPr id="576" name="Google Shape;576;g8e6e222de1_0_547:notes"/>
          <p:cNvSpPr txBox="1">
            <a:spLocks noGrp="1"/>
          </p:cNvSpPr>
          <p:nvPr>
            <p:ph type="sldNum" idx="12"/>
          </p:nvPr>
        </p:nvSpPr>
        <p:spPr>
          <a:xfrm>
            <a:off x="3885581" y="8831267"/>
            <a:ext cx="2972700" cy="4650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8e6e222de1_0_562:notes"/>
          <p:cNvSpPr>
            <a:spLocks noGrp="1" noRot="1" noChangeAspect="1"/>
          </p:cNvSpPr>
          <p:nvPr>
            <p:ph type="sldImg" idx="2"/>
          </p:nvPr>
        </p:nvSpPr>
        <p:spPr>
          <a:xfrm>
            <a:off x="1151833" y="696276"/>
            <a:ext cx="45561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88" name="Google Shape;588;g8e6e222de1_0_562:notes"/>
          <p:cNvSpPr txBox="1">
            <a:spLocks noGrp="1"/>
          </p:cNvSpPr>
          <p:nvPr>
            <p:ph type="body" idx="1"/>
          </p:nvPr>
        </p:nvSpPr>
        <p:spPr>
          <a:xfrm>
            <a:off x="914712" y="4416428"/>
            <a:ext cx="5028600" cy="4182900"/>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endParaRPr i="1"/>
          </a:p>
        </p:txBody>
      </p:sp>
      <p:sp>
        <p:nvSpPr>
          <p:cNvPr id="589" name="Google Shape;589;g8e6e222de1_0_562:notes"/>
          <p:cNvSpPr txBox="1">
            <a:spLocks noGrp="1"/>
          </p:cNvSpPr>
          <p:nvPr>
            <p:ph type="sldNum" idx="12"/>
          </p:nvPr>
        </p:nvSpPr>
        <p:spPr>
          <a:xfrm>
            <a:off x="3885581" y="8831267"/>
            <a:ext cx="2972700" cy="4650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8e6e222de1_0_575:notes"/>
          <p:cNvSpPr>
            <a:spLocks noGrp="1" noRot="1" noChangeAspect="1"/>
          </p:cNvSpPr>
          <p:nvPr>
            <p:ph type="sldImg" idx="2"/>
          </p:nvPr>
        </p:nvSpPr>
        <p:spPr>
          <a:xfrm>
            <a:off x="1151833" y="696276"/>
            <a:ext cx="45561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01" name="Google Shape;601;g8e6e222de1_0_575:notes"/>
          <p:cNvSpPr txBox="1">
            <a:spLocks noGrp="1"/>
          </p:cNvSpPr>
          <p:nvPr>
            <p:ph type="body" idx="1"/>
          </p:nvPr>
        </p:nvSpPr>
        <p:spPr>
          <a:xfrm>
            <a:off x="914712" y="4416428"/>
            <a:ext cx="5028600" cy="4182900"/>
          </a:xfrm>
          <a:prstGeom prst="rect">
            <a:avLst/>
          </a:prstGeom>
          <a:noFill/>
          <a:ln>
            <a:noFill/>
          </a:ln>
        </p:spPr>
        <p:txBody>
          <a:bodyPr spcFirstLastPara="1" wrap="square" lIns="93100" tIns="46550" rIns="93100" bIns="46550" anchor="t" anchorCtr="0">
            <a:noAutofit/>
          </a:bodyPr>
          <a:lstStyle/>
          <a:p>
            <a:pPr marL="0" lvl="0" indent="0" algn="l" rtl="0">
              <a:spcBef>
                <a:spcPts val="360"/>
              </a:spcBef>
              <a:spcAft>
                <a:spcPts val="0"/>
              </a:spcAft>
              <a:buNone/>
            </a:pPr>
            <a:r>
              <a:rPr lang="en-US" i="1"/>
              <a:t>Trainer Notes: In whole group, ask teams to share their plan and discuss.</a:t>
            </a:r>
            <a:endParaRPr i="1"/>
          </a:p>
        </p:txBody>
      </p:sp>
      <p:sp>
        <p:nvSpPr>
          <p:cNvPr id="602" name="Google Shape;602;g8e6e222de1_0_575:notes"/>
          <p:cNvSpPr txBox="1">
            <a:spLocks noGrp="1"/>
          </p:cNvSpPr>
          <p:nvPr>
            <p:ph type="sldNum" idx="12"/>
          </p:nvPr>
        </p:nvSpPr>
        <p:spPr>
          <a:xfrm>
            <a:off x="3885581" y="8831267"/>
            <a:ext cx="2972700" cy="4650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6e9443af65_4_183:notes"/>
          <p:cNvSpPr>
            <a:spLocks noGrp="1" noRot="1" noChangeAspect="1"/>
          </p:cNvSpPr>
          <p:nvPr>
            <p:ph type="sldImg" idx="2"/>
          </p:nvPr>
        </p:nvSpPr>
        <p:spPr>
          <a:xfrm>
            <a:off x="1156435" y="697547"/>
            <a:ext cx="4546500" cy="3486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13" name="Google Shape;613;g6e9443af65_4_183:notes"/>
          <p:cNvSpPr txBox="1">
            <a:spLocks noGrp="1"/>
          </p:cNvSpPr>
          <p:nvPr>
            <p:ph type="body" idx="1"/>
          </p:nvPr>
        </p:nvSpPr>
        <p:spPr>
          <a:xfrm>
            <a:off x="914715" y="4416428"/>
            <a:ext cx="5028600" cy="4183200"/>
          </a:xfrm>
          <a:prstGeom prst="rect">
            <a:avLst/>
          </a:prstGeom>
          <a:noFill/>
          <a:ln>
            <a:noFill/>
          </a:ln>
        </p:spPr>
        <p:txBody>
          <a:bodyPr spcFirstLastPara="1" wrap="square" lIns="93025" tIns="46525" rIns="93025" bIns="46525" anchor="t" anchorCtr="0">
            <a:noAutofit/>
          </a:bodyPr>
          <a:lstStyle/>
          <a:p>
            <a:pPr marL="0" lvl="0" indent="0" algn="l" rtl="0">
              <a:spcBef>
                <a:spcPts val="0"/>
              </a:spcBef>
              <a:spcAft>
                <a:spcPts val="0"/>
              </a:spcAft>
              <a:buNone/>
            </a:pPr>
            <a:endParaRPr/>
          </a:p>
        </p:txBody>
      </p:sp>
      <p:sp>
        <p:nvSpPr>
          <p:cNvPr id="614" name="Google Shape;614;g6e9443af65_4_183:notes"/>
          <p:cNvSpPr txBox="1">
            <a:spLocks noGrp="1"/>
          </p:cNvSpPr>
          <p:nvPr>
            <p:ph type="sldNum" idx="12"/>
          </p:nvPr>
        </p:nvSpPr>
        <p:spPr>
          <a:xfrm>
            <a:off x="3885581" y="8831268"/>
            <a:ext cx="2972700" cy="465300"/>
          </a:xfrm>
          <a:prstGeom prst="rect">
            <a:avLst/>
          </a:prstGeom>
          <a:noFill/>
          <a:ln>
            <a:noFill/>
          </a:ln>
        </p:spPr>
        <p:txBody>
          <a:bodyPr spcFirstLastPara="1" wrap="square" lIns="93025" tIns="46525" rIns="93025" bIns="46525"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8e6e222de1_0_589:notes"/>
          <p:cNvSpPr>
            <a:spLocks noGrp="1" noRot="1" noChangeAspect="1"/>
          </p:cNvSpPr>
          <p:nvPr>
            <p:ph type="sldImg" idx="2"/>
          </p:nvPr>
        </p:nvSpPr>
        <p:spPr>
          <a:xfrm>
            <a:off x="1151833" y="696276"/>
            <a:ext cx="45561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20" name="Google Shape;620;g8e6e222de1_0_589:notes"/>
          <p:cNvSpPr txBox="1">
            <a:spLocks noGrp="1"/>
          </p:cNvSpPr>
          <p:nvPr>
            <p:ph type="body" idx="1"/>
          </p:nvPr>
        </p:nvSpPr>
        <p:spPr>
          <a:xfrm>
            <a:off x="914712" y="4416428"/>
            <a:ext cx="5028600" cy="4182900"/>
          </a:xfrm>
          <a:prstGeom prst="rect">
            <a:avLst/>
          </a:prstGeom>
          <a:noFill/>
          <a:ln>
            <a:noFill/>
          </a:ln>
        </p:spPr>
        <p:txBody>
          <a:bodyPr spcFirstLastPara="1" wrap="square" lIns="93100" tIns="46550" rIns="93100" bIns="46550" anchor="t" anchorCtr="0">
            <a:noAutofit/>
          </a:bodyPr>
          <a:lstStyle/>
          <a:p>
            <a:pPr marL="0" lvl="0" indent="0" algn="l" rtl="0">
              <a:spcBef>
                <a:spcPts val="360"/>
              </a:spcBef>
              <a:spcAft>
                <a:spcPts val="0"/>
              </a:spcAft>
              <a:buClr>
                <a:schemeClr val="dk1"/>
              </a:buClr>
              <a:buSzPts val="1100"/>
              <a:buFont typeface="Arial"/>
              <a:buNone/>
            </a:pPr>
            <a:r>
              <a:rPr lang="en-US" i="1"/>
              <a:t>Trainer Notes: Have participants watch the video of Carol Tomlinson speaking on differentiated instruction.</a:t>
            </a:r>
            <a:endParaRPr i="1"/>
          </a:p>
          <a:p>
            <a:pPr marL="0" lvl="0" indent="0" algn="l" rtl="0">
              <a:spcBef>
                <a:spcPts val="360"/>
              </a:spcBef>
              <a:spcAft>
                <a:spcPts val="0"/>
              </a:spcAft>
              <a:buClr>
                <a:schemeClr val="dk1"/>
              </a:buClr>
              <a:buSzPts val="1100"/>
              <a:buFont typeface="Arial"/>
              <a:buNone/>
            </a:pPr>
            <a:endParaRPr/>
          </a:p>
          <a:p>
            <a:pPr marL="0" lvl="0" indent="0" algn="l" rtl="0">
              <a:spcBef>
                <a:spcPts val="360"/>
              </a:spcBef>
              <a:spcAft>
                <a:spcPts val="0"/>
              </a:spcAft>
              <a:buNone/>
            </a:pPr>
            <a:r>
              <a:rPr lang="en-US" sz="1100" u="sng">
                <a:solidFill>
                  <a:schemeClr val="hlink"/>
                </a:solidFill>
                <a:latin typeface="Arial"/>
                <a:ea typeface="Arial"/>
                <a:cs typeface="Arial"/>
                <a:sym typeface="Arial"/>
                <a:hlinkClick r:id="rId3"/>
              </a:rPr>
              <a:t>Five Key Aspects of Differentiated Instruction</a:t>
            </a:r>
            <a:endParaRPr i="1"/>
          </a:p>
        </p:txBody>
      </p:sp>
      <p:sp>
        <p:nvSpPr>
          <p:cNvPr id="621" name="Google Shape;621;g8e6e222de1_0_589:notes"/>
          <p:cNvSpPr txBox="1">
            <a:spLocks noGrp="1"/>
          </p:cNvSpPr>
          <p:nvPr>
            <p:ph type="sldNum" idx="12"/>
          </p:nvPr>
        </p:nvSpPr>
        <p:spPr>
          <a:xfrm>
            <a:off x="3885581" y="8831267"/>
            <a:ext cx="2972700" cy="4650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8e6e222de1_0_601:notes"/>
          <p:cNvSpPr>
            <a:spLocks noGrp="1" noRot="1" noChangeAspect="1"/>
          </p:cNvSpPr>
          <p:nvPr>
            <p:ph type="sldImg" idx="2"/>
          </p:nvPr>
        </p:nvSpPr>
        <p:spPr>
          <a:xfrm>
            <a:off x="1151833" y="696276"/>
            <a:ext cx="45561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28" name="Google Shape;628;g8e6e222de1_0_601:notes"/>
          <p:cNvSpPr txBox="1">
            <a:spLocks noGrp="1"/>
          </p:cNvSpPr>
          <p:nvPr>
            <p:ph type="body" idx="1"/>
          </p:nvPr>
        </p:nvSpPr>
        <p:spPr>
          <a:xfrm>
            <a:off x="914712" y="4416428"/>
            <a:ext cx="5028600" cy="4182900"/>
          </a:xfrm>
          <a:prstGeom prst="rect">
            <a:avLst/>
          </a:prstGeom>
          <a:noFill/>
          <a:ln>
            <a:noFill/>
          </a:ln>
        </p:spPr>
        <p:txBody>
          <a:bodyPr spcFirstLastPara="1" wrap="square" lIns="93100" tIns="46550" rIns="93100" bIns="46550" anchor="t" anchorCtr="0">
            <a:noAutofit/>
          </a:bodyPr>
          <a:lstStyle/>
          <a:p>
            <a:pPr marL="0" lvl="0" indent="0" algn="l" rtl="0">
              <a:lnSpc>
                <a:spcPct val="115000"/>
              </a:lnSpc>
              <a:spcBef>
                <a:spcPts val="0"/>
              </a:spcBef>
              <a:spcAft>
                <a:spcPts val="0"/>
              </a:spcAft>
              <a:buNone/>
            </a:pPr>
            <a:r>
              <a:rPr lang="en-US" i="1"/>
              <a:t>Trainer Notes: Read the slide. Provide 2 - 3 minutes for discussion. Have participants go back to the Activity 1: Activator handout and complete the second column.</a:t>
            </a:r>
            <a:endParaRPr i="1"/>
          </a:p>
        </p:txBody>
      </p:sp>
      <p:sp>
        <p:nvSpPr>
          <p:cNvPr id="629" name="Google Shape;629;g8e6e222de1_0_601:notes"/>
          <p:cNvSpPr txBox="1">
            <a:spLocks noGrp="1"/>
          </p:cNvSpPr>
          <p:nvPr>
            <p:ph type="sldNum" idx="12"/>
          </p:nvPr>
        </p:nvSpPr>
        <p:spPr>
          <a:xfrm>
            <a:off x="3885581" y="8831267"/>
            <a:ext cx="2972700" cy="4650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8e6e222de1_0_613:notes"/>
          <p:cNvSpPr>
            <a:spLocks noGrp="1" noRot="1" noChangeAspect="1"/>
          </p:cNvSpPr>
          <p:nvPr>
            <p:ph type="sldImg" idx="2"/>
          </p:nvPr>
        </p:nvSpPr>
        <p:spPr>
          <a:xfrm>
            <a:off x="1151833" y="696276"/>
            <a:ext cx="45561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40" name="Google Shape;640;g8e6e222de1_0_613:notes"/>
          <p:cNvSpPr txBox="1">
            <a:spLocks noGrp="1"/>
          </p:cNvSpPr>
          <p:nvPr>
            <p:ph type="body" idx="1"/>
          </p:nvPr>
        </p:nvSpPr>
        <p:spPr>
          <a:xfrm>
            <a:off x="914712" y="4416428"/>
            <a:ext cx="5028600" cy="4182900"/>
          </a:xfrm>
          <a:prstGeom prst="rect">
            <a:avLst/>
          </a:prstGeom>
          <a:noFill/>
          <a:ln>
            <a:noFill/>
          </a:ln>
        </p:spPr>
        <p:txBody>
          <a:bodyPr spcFirstLastPara="1" wrap="square" lIns="93100" tIns="46550" rIns="93100" bIns="46550" anchor="t" anchorCtr="0">
            <a:noAutofit/>
          </a:bodyPr>
          <a:lstStyle/>
          <a:p>
            <a:pPr marL="0" lvl="0" indent="0" algn="l" rtl="0">
              <a:lnSpc>
                <a:spcPct val="115000"/>
              </a:lnSpc>
              <a:spcBef>
                <a:spcPts val="0"/>
              </a:spcBef>
              <a:spcAft>
                <a:spcPts val="0"/>
              </a:spcAft>
              <a:buNone/>
            </a:pPr>
            <a:endParaRPr i="1"/>
          </a:p>
        </p:txBody>
      </p:sp>
      <p:sp>
        <p:nvSpPr>
          <p:cNvPr id="641" name="Google Shape;641;g8e6e222de1_0_613:notes"/>
          <p:cNvSpPr txBox="1">
            <a:spLocks noGrp="1"/>
          </p:cNvSpPr>
          <p:nvPr>
            <p:ph type="sldNum" idx="12"/>
          </p:nvPr>
        </p:nvSpPr>
        <p:spPr>
          <a:xfrm>
            <a:off x="3885581" y="8831267"/>
            <a:ext cx="2972700" cy="4650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6e9443af65_4_189:notes"/>
          <p:cNvSpPr>
            <a:spLocks noGrp="1" noRot="1" noChangeAspect="1"/>
          </p:cNvSpPr>
          <p:nvPr>
            <p:ph type="sldImg" idx="2"/>
          </p:nvPr>
        </p:nvSpPr>
        <p:spPr>
          <a:xfrm>
            <a:off x="1156435" y="697547"/>
            <a:ext cx="4546500" cy="3486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51" name="Google Shape;651;g6e9443af65_4_189:notes"/>
          <p:cNvSpPr txBox="1">
            <a:spLocks noGrp="1"/>
          </p:cNvSpPr>
          <p:nvPr>
            <p:ph type="body" idx="1"/>
          </p:nvPr>
        </p:nvSpPr>
        <p:spPr>
          <a:xfrm>
            <a:off x="914715" y="4416428"/>
            <a:ext cx="5028600" cy="4183200"/>
          </a:xfrm>
          <a:prstGeom prst="rect">
            <a:avLst/>
          </a:prstGeom>
          <a:noFill/>
          <a:ln>
            <a:noFill/>
          </a:ln>
        </p:spPr>
        <p:txBody>
          <a:bodyPr spcFirstLastPara="1" wrap="square" lIns="93025" tIns="46525" rIns="93025" bIns="46525" anchor="t" anchorCtr="0">
            <a:noAutofit/>
          </a:bodyPr>
          <a:lstStyle/>
          <a:p>
            <a:pPr marL="0" lvl="0" indent="0" algn="l" rtl="0">
              <a:spcBef>
                <a:spcPts val="0"/>
              </a:spcBef>
              <a:spcAft>
                <a:spcPts val="0"/>
              </a:spcAft>
              <a:buNone/>
            </a:pPr>
            <a:endParaRPr/>
          </a:p>
        </p:txBody>
      </p:sp>
      <p:sp>
        <p:nvSpPr>
          <p:cNvPr id="652" name="Google Shape;652;g6e9443af65_4_189:notes"/>
          <p:cNvSpPr txBox="1">
            <a:spLocks noGrp="1"/>
          </p:cNvSpPr>
          <p:nvPr>
            <p:ph type="sldNum" idx="12"/>
          </p:nvPr>
        </p:nvSpPr>
        <p:spPr>
          <a:xfrm>
            <a:off x="3885581" y="8831268"/>
            <a:ext cx="2972700" cy="465300"/>
          </a:xfrm>
          <a:prstGeom prst="rect">
            <a:avLst/>
          </a:prstGeom>
          <a:noFill/>
          <a:ln>
            <a:noFill/>
          </a:ln>
        </p:spPr>
        <p:txBody>
          <a:bodyPr spcFirstLastPara="1" wrap="square" lIns="93025" tIns="46525" rIns="93025" bIns="46525"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6e9443af65_4_171:notes"/>
          <p:cNvSpPr>
            <a:spLocks noGrp="1" noRot="1" noChangeAspect="1"/>
          </p:cNvSpPr>
          <p:nvPr>
            <p:ph type="sldImg" idx="2"/>
          </p:nvPr>
        </p:nvSpPr>
        <p:spPr>
          <a:xfrm>
            <a:off x="1156435" y="697547"/>
            <a:ext cx="4546500" cy="3486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2" name="Google Shape;162;g6e9443af65_4_171:notes"/>
          <p:cNvSpPr txBox="1">
            <a:spLocks noGrp="1"/>
          </p:cNvSpPr>
          <p:nvPr>
            <p:ph type="body" idx="1"/>
          </p:nvPr>
        </p:nvSpPr>
        <p:spPr>
          <a:xfrm>
            <a:off x="914715" y="4416428"/>
            <a:ext cx="5028600" cy="4183200"/>
          </a:xfrm>
          <a:prstGeom prst="rect">
            <a:avLst/>
          </a:prstGeom>
          <a:noFill/>
          <a:ln>
            <a:noFill/>
          </a:ln>
        </p:spPr>
        <p:txBody>
          <a:bodyPr spcFirstLastPara="1" wrap="square" lIns="93025" tIns="46525" rIns="93025" bIns="46525" anchor="t" anchorCtr="0">
            <a:noAutofit/>
          </a:bodyPr>
          <a:lstStyle/>
          <a:p>
            <a:pPr marL="0" lvl="0" indent="0" algn="l" rtl="0">
              <a:spcBef>
                <a:spcPts val="0"/>
              </a:spcBef>
              <a:spcAft>
                <a:spcPts val="0"/>
              </a:spcAft>
              <a:buNone/>
            </a:pPr>
            <a:endParaRPr/>
          </a:p>
        </p:txBody>
      </p:sp>
      <p:sp>
        <p:nvSpPr>
          <p:cNvPr id="163" name="Google Shape;163;g6e9443af65_4_171:notes"/>
          <p:cNvSpPr txBox="1">
            <a:spLocks noGrp="1"/>
          </p:cNvSpPr>
          <p:nvPr>
            <p:ph type="sldNum" idx="12"/>
          </p:nvPr>
        </p:nvSpPr>
        <p:spPr>
          <a:xfrm>
            <a:off x="3885581" y="8831268"/>
            <a:ext cx="2972700" cy="465300"/>
          </a:xfrm>
          <a:prstGeom prst="rect">
            <a:avLst/>
          </a:prstGeom>
          <a:noFill/>
          <a:ln>
            <a:noFill/>
          </a:ln>
        </p:spPr>
        <p:txBody>
          <a:bodyPr spcFirstLastPara="1" wrap="square" lIns="93025" tIns="46525" rIns="93025" bIns="46525"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8e6e222de1_0_624:notes"/>
          <p:cNvSpPr>
            <a:spLocks noGrp="1" noRot="1" noChangeAspect="1"/>
          </p:cNvSpPr>
          <p:nvPr>
            <p:ph type="sldImg" idx="2"/>
          </p:nvPr>
        </p:nvSpPr>
        <p:spPr>
          <a:xfrm>
            <a:off x="1151833" y="696276"/>
            <a:ext cx="45561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58" name="Google Shape;658;g8e6e222de1_0_624:notes"/>
          <p:cNvSpPr txBox="1">
            <a:spLocks noGrp="1"/>
          </p:cNvSpPr>
          <p:nvPr>
            <p:ph type="body" idx="1"/>
          </p:nvPr>
        </p:nvSpPr>
        <p:spPr>
          <a:xfrm>
            <a:off x="914712" y="4416428"/>
            <a:ext cx="5028600" cy="4182900"/>
          </a:xfrm>
          <a:prstGeom prst="rect">
            <a:avLst/>
          </a:prstGeom>
          <a:noFill/>
          <a:ln>
            <a:noFill/>
          </a:ln>
        </p:spPr>
        <p:txBody>
          <a:bodyPr spcFirstLastPara="1" wrap="square" lIns="93100" tIns="46550" rIns="93100" bIns="46550" anchor="t" anchorCtr="0">
            <a:noAutofit/>
          </a:bodyPr>
          <a:lstStyle/>
          <a:p>
            <a:pPr marL="0" lvl="0" indent="0" algn="l" rtl="0">
              <a:lnSpc>
                <a:spcPct val="115000"/>
              </a:lnSpc>
              <a:spcBef>
                <a:spcPts val="0"/>
              </a:spcBef>
              <a:spcAft>
                <a:spcPts val="0"/>
              </a:spcAft>
              <a:buNone/>
            </a:pPr>
            <a:endParaRPr i="1"/>
          </a:p>
        </p:txBody>
      </p:sp>
      <p:sp>
        <p:nvSpPr>
          <p:cNvPr id="659" name="Google Shape;659;g8e6e222de1_0_624:notes"/>
          <p:cNvSpPr txBox="1">
            <a:spLocks noGrp="1"/>
          </p:cNvSpPr>
          <p:nvPr>
            <p:ph type="sldNum" idx="12"/>
          </p:nvPr>
        </p:nvSpPr>
        <p:spPr>
          <a:xfrm>
            <a:off x="3885581" y="8831267"/>
            <a:ext cx="2972700" cy="4650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8e6e222de1_0_635:notes"/>
          <p:cNvSpPr>
            <a:spLocks noGrp="1" noRot="1" noChangeAspect="1"/>
          </p:cNvSpPr>
          <p:nvPr>
            <p:ph type="sldImg" idx="2"/>
          </p:nvPr>
        </p:nvSpPr>
        <p:spPr>
          <a:xfrm>
            <a:off x="1151833" y="696276"/>
            <a:ext cx="45561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66" name="Google Shape;666;g8e6e222de1_0_635:notes"/>
          <p:cNvSpPr txBox="1">
            <a:spLocks noGrp="1"/>
          </p:cNvSpPr>
          <p:nvPr>
            <p:ph type="body" idx="1"/>
          </p:nvPr>
        </p:nvSpPr>
        <p:spPr>
          <a:xfrm>
            <a:off x="914712" y="4416428"/>
            <a:ext cx="5028600" cy="4182900"/>
          </a:xfrm>
          <a:prstGeom prst="rect">
            <a:avLst/>
          </a:prstGeom>
          <a:noFill/>
          <a:ln>
            <a:noFill/>
          </a:ln>
        </p:spPr>
        <p:txBody>
          <a:bodyPr spcFirstLastPara="1" wrap="square" lIns="93100" tIns="46550" rIns="93100" bIns="46550" anchor="t" anchorCtr="0">
            <a:noAutofit/>
          </a:bodyPr>
          <a:lstStyle/>
          <a:p>
            <a:pPr marL="0" lvl="0" indent="0" algn="l" rtl="0">
              <a:lnSpc>
                <a:spcPct val="115000"/>
              </a:lnSpc>
              <a:spcBef>
                <a:spcPts val="0"/>
              </a:spcBef>
              <a:spcAft>
                <a:spcPts val="0"/>
              </a:spcAft>
              <a:buNone/>
            </a:pPr>
            <a:endParaRPr i="1"/>
          </a:p>
        </p:txBody>
      </p:sp>
      <p:sp>
        <p:nvSpPr>
          <p:cNvPr id="667" name="Google Shape;667;g8e6e222de1_0_635:notes"/>
          <p:cNvSpPr txBox="1">
            <a:spLocks noGrp="1"/>
          </p:cNvSpPr>
          <p:nvPr>
            <p:ph type="sldNum" idx="12"/>
          </p:nvPr>
        </p:nvSpPr>
        <p:spPr>
          <a:xfrm>
            <a:off x="3885581" y="8831267"/>
            <a:ext cx="2972700" cy="4650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8e6e222de1_0_643:notes"/>
          <p:cNvSpPr>
            <a:spLocks noGrp="1" noRot="1" noChangeAspect="1"/>
          </p:cNvSpPr>
          <p:nvPr>
            <p:ph type="sldImg" idx="2"/>
          </p:nvPr>
        </p:nvSpPr>
        <p:spPr>
          <a:xfrm>
            <a:off x="1151833" y="696276"/>
            <a:ext cx="45561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74" name="Google Shape;674;g8e6e222de1_0_643:notes"/>
          <p:cNvSpPr txBox="1">
            <a:spLocks noGrp="1"/>
          </p:cNvSpPr>
          <p:nvPr>
            <p:ph type="body" idx="1"/>
          </p:nvPr>
        </p:nvSpPr>
        <p:spPr>
          <a:xfrm>
            <a:off x="914712" y="4416428"/>
            <a:ext cx="5028600" cy="4182900"/>
          </a:xfrm>
          <a:prstGeom prst="rect">
            <a:avLst/>
          </a:prstGeom>
          <a:noFill/>
          <a:ln>
            <a:noFill/>
          </a:ln>
        </p:spPr>
        <p:txBody>
          <a:bodyPr spcFirstLastPara="1" wrap="square" lIns="93100" tIns="46550" rIns="93100" bIns="46550" anchor="t" anchorCtr="0">
            <a:noAutofit/>
          </a:bodyPr>
          <a:lstStyle/>
          <a:p>
            <a:pPr marL="0" lvl="0" indent="0" algn="l" rtl="0">
              <a:lnSpc>
                <a:spcPct val="115000"/>
              </a:lnSpc>
              <a:spcBef>
                <a:spcPts val="0"/>
              </a:spcBef>
              <a:spcAft>
                <a:spcPts val="0"/>
              </a:spcAft>
              <a:buNone/>
            </a:pPr>
            <a:endParaRPr i="1"/>
          </a:p>
        </p:txBody>
      </p:sp>
      <p:sp>
        <p:nvSpPr>
          <p:cNvPr id="675" name="Google Shape;675;g8e6e222de1_0_643:notes"/>
          <p:cNvSpPr txBox="1">
            <a:spLocks noGrp="1"/>
          </p:cNvSpPr>
          <p:nvPr>
            <p:ph type="sldNum" idx="12"/>
          </p:nvPr>
        </p:nvSpPr>
        <p:spPr>
          <a:xfrm>
            <a:off x="3885581" y="8831267"/>
            <a:ext cx="2972700" cy="4650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8e6e222de1_0_651:notes"/>
          <p:cNvSpPr>
            <a:spLocks noGrp="1" noRot="1" noChangeAspect="1"/>
          </p:cNvSpPr>
          <p:nvPr>
            <p:ph type="sldImg" idx="2"/>
          </p:nvPr>
        </p:nvSpPr>
        <p:spPr>
          <a:xfrm>
            <a:off x="1151833" y="696276"/>
            <a:ext cx="45561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82" name="Google Shape;682;g8e6e222de1_0_651:notes"/>
          <p:cNvSpPr txBox="1">
            <a:spLocks noGrp="1"/>
          </p:cNvSpPr>
          <p:nvPr>
            <p:ph type="body" idx="1"/>
          </p:nvPr>
        </p:nvSpPr>
        <p:spPr>
          <a:xfrm>
            <a:off x="914712" y="4416428"/>
            <a:ext cx="5028600" cy="4182900"/>
          </a:xfrm>
          <a:prstGeom prst="rect">
            <a:avLst/>
          </a:prstGeom>
          <a:noFill/>
          <a:ln>
            <a:noFill/>
          </a:ln>
        </p:spPr>
        <p:txBody>
          <a:bodyPr spcFirstLastPara="1" wrap="square" lIns="93100" tIns="46550" rIns="93100" bIns="46550" anchor="t" anchorCtr="0">
            <a:noAutofit/>
          </a:bodyPr>
          <a:lstStyle/>
          <a:p>
            <a:pPr marL="0" lvl="0" indent="0" algn="l" rtl="0">
              <a:lnSpc>
                <a:spcPct val="115000"/>
              </a:lnSpc>
              <a:spcBef>
                <a:spcPts val="0"/>
              </a:spcBef>
              <a:spcAft>
                <a:spcPts val="0"/>
              </a:spcAft>
              <a:buNone/>
            </a:pPr>
            <a:endParaRPr i="1"/>
          </a:p>
        </p:txBody>
      </p:sp>
      <p:sp>
        <p:nvSpPr>
          <p:cNvPr id="683" name="Google Shape;683;g8e6e222de1_0_651:notes"/>
          <p:cNvSpPr txBox="1">
            <a:spLocks noGrp="1"/>
          </p:cNvSpPr>
          <p:nvPr>
            <p:ph type="sldNum" idx="12"/>
          </p:nvPr>
        </p:nvSpPr>
        <p:spPr>
          <a:xfrm>
            <a:off x="3885581" y="8831267"/>
            <a:ext cx="2972700" cy="4650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8e6e222de1_0_91:notes"/>
          <p:cNvSpPr>
            <a:spLocks noGrp="1" noRot="1" noChangeAspect="1"/>
          </p:cNvSpPr>
          <p:nvPr>
            <p:ph type="sldImg" idx="2"/>
          </p:nvPr>
        </p:nvSpPr>
        <p:spPr>
          <a:xfrm>
            <a:off x="1151833" y="696276"/>
            <a:ext cx="45561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9" name="Google Shape;169;g8e6e222de1_0_91:notes"/>
          <p:cNvSpPr txBox="1">
            <a:spLocks noGrp="1"/>
          </p:cNvSpPr>
          <p:nvPr>
            <p:ph type="body" idx="1"/>
          </p:nvPr>
        </p:nvSpPr>
        <p:spPr>
          <a:xfrm>
            <a:off x="914712" y="4416428"/>
            <a:ext cx="5028600" cy="4182900"/>
          </a:xfrm>
          <a:prstGeom prst="rect">
            <a:avLst/>
          </a:prstGeom>
          <a:noFill/>
          <a:ln>
            <a:noFill/>
          </a:ln>
        </p:spPr>
        <p:txBody>
          <a:bodyPr spcFirstLastPara="1" wrap="square" lIns="93100" tIns="46550" rIns="93100" bIns="46550" anchor="t" anchorCtr="0">
            <a:noAutofit/>
          </a:bodyPr>
          <a:lstStyle/>
          <a:p>
            <a:pPr marL="0" lvl="0" indent="0" algn="l" rtl="0">
              <a:lnSpc>
                <a:spcPct val="115000"/>
              </a:lnSpc>
              <a:spcBef>
                <a:spcPts val="0"/>
              </a:spcBef>
              <a:spcAft>
                <a:spcPts val="0"/>
              </a:spcAft>
              <a:buSzPts val="1100"/>
              <a:buNone/>
            </a:pPr>
            <a:r>
              <a:rPr lang="en-US" i="1">
                <a:latin typeface="Arial"/>
                <a:ea typeface="Arial"/>
                <a:cs typeface="Arial"/>
                <a:sym typeface="Arial"/>
              </a:rPr>
              <a:t>Trainer Notes: Using the Participant Workbook, have teams answer the questions related to differentiated instruction in Activity 1: Activator.  Give participants 3-5 minutes to work independently and then discuss as a team.  Participants will revisit the activity at the end of the module for reflection. </a:t>
            </a:r>
            <a:endParaRPr/>
          </a:p>
        </p:txBody>
      </p:sp>
      <p:sp>
        <p:nvSpPr>
          <p:cNvPr id="170" name="Google Shape;170;g8e6e222de1_0_91:notes"/>
          <p:cNvSpPr txBox="1">
            <a:spLocks noGrp="1"/>
          </p:cNvSpPr>
          <p:nvPr>
            <p:ph type="sldNum" idx="12"/>
          </p:nvPr>
        </p:nvSpPr>
        <p:spPr>
          <a:xfrm>
            <a:off x="3885581" y="8831267"/>
            <a:ext cx="2972700" cy="4650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8e6e222de1_0_105:notes"/>
          <p:cNvSpPr>
            <a:spLocks noGrp="1" noRot="1" noChangeAspect="1"/>
          </p:cNvSpPr>
          <p:nvPr>
            <p:ph type="sldImg" idx="2"/>
          </p:nvPr>
        </p:nvSpPr>
        <p:spPr>
          <a:xfrm>
            <a:off x="1151833" y="696276"/>
            <a:ext cx="45561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2" name="Google Shape;182;g8e6e222de1_0_105:notes"/>
          <p:cNvSpPr txBox="1">
            <a:spLocks noGrp="1"/>
          </p:cNvSpPr>
          <p:nvPr>
            <p:ph type="body" idx="1"/>
          </p:nvPr>
        </p:nvSpPr>
        <p:spPr>
          <a:xfrm>
            <a:off x="914712" y="4416428"/>
            <a:ext cx="5028600" cy="4182900"/>
          </a:xfrm>
          <a:prstGeom prst="rect">
            <a:avLst/>
          </a:prstGeom>
          <a:noFill/>
          <a:ln>
            <a:noFill/>
          </a:ln>
        </p:spPr>
        <p:txBody>
          <a:bodyPr spcFirstLastPara="1" wrap="square" lIns="93100" tIns="46550" rIns="93100" bIns="46550" anchor="t" anchorCtr="0">
            <a:noAutofit/>
          </a:bodyPr>
          <a:lstStyle/>
          <a:p>
            <a:pPr marL="0" lvl="0" indent="0" algn="l" rtl="0">
              <a:spcBef>
                <a:spcPts val="360"/>
              </a:spcBef>
              <a:spcAft>
                <a:spcPts val="0"/>
              </a:spcAft>
              <a:buClr>
                <a:schemeClr val="dk1"/>
              </a:buClr>
              <a:buSzPts val="1400"/>
              <a:buFont typeface="Arial"/>
              <a:buNone/>
            </a:pPr>
            <a:r>
              <a:rPr lang="en-US" i="1"/>
              <a:t>Trainer Notes: Ask participants to read the quote on the slide. Then, ask if they notice any similarities or differences when comparing their definition in Activity 1 to Carol Ann Tomlinson’s definition.</a:t>
            </a:r>
            <a:endParaRPr i="1"/>
          </a:p>
          <a:p>
            <a:pPr marL="0" lvl="0" indent="0" algn="l" rtl="0">
              <a:spcBef>
                <a:spcPts val="360"/>
              </a:spcBef>
              <a:spcAft>
                <a:spcPts val="0"/>
              </a:spcAft>
              <a:buClr>
                <a:schemeClr val="dk1"/>
              </a:buClr>
              <a:buSzPts val="1200"/>
              <a:buFont typeface="Franklin Gothic"/>
              <a:buNone/>
            </a:pPr>
            <a:endParaRPr/>
          </a:p>
          <a:p>
            <a:pPr marL="0" lvl="0" indent="0" algn="l" rtl="0">
              <a:lnSpc>
                <a:spcPct val="117999"/>
              </a:lnSpc>
              <a:spcBef>
                <a:spcPts val="600"/>
              </a:spcBef>
              <a:spcAft>
                <a:spcPts val="0"/>
              </a:spcAft>
              <a:buClr>
                <a:schemeClr val="dk1"/>
              </a:buClr>
              <a:buSzPts val="1200"/>
              <a:buFont typeface="Arial"/>
              <a:buNone/>
            </a:pPr>
            <a:r>
              <a:rPr lang="en-US"/>
              <a:t>Tomlinson, C. (2003). Differentiating instruction in mixed-ability classrooms. </a:t>
            </a:r>
            <a:endParaRPr/>
          </a:p>
          <a:p>
            <a:pPr marL="0" lvl="0" indent="0" algn="l" rtl="0">
              <a:lnSpc>
                <a:spcPct val="117999"/>
              </a:lnSpc>
              <a:spcBef>
                <a:spcPts val="600"/>
              </a:spcBef>
              <a:spcAft>
                <a:spcPts val="0"/>
              </a:spcAft>
              <a:buSzPts val="1200"/>
              <a:buNone/>
            </a:pPr>
            <a:r>
              <a:rPr lang="en-US"/>
              <a:t>CC Image from Pixabay.com</a:t>
            </a:r>
            <a:endParaRPr i="1">
              <a:latin typeface="Arial"/>
              <a:ea typeface="Arial"/>
              <a:cs typeface="Arial"/>
              <a:sym typeface="Arial"/>
            </a:endParaRPr>
          </a:p>
        </p:txBody>
      </p:sp>
      <p:sp>
        <p:nvSpPr>
          <p:cNvPr id="183" name="Google Shape;183;g8e6e222de1_0_105:notes"/>
          <p:cNvSpPr txBox="1">
            <a:spLocks noGrp="1"/>
          </p:cNvSpPr>
          <p:nvPr>
            <p:ph type="sldNum" idx="12"/>
          </p:nvPr>
        </p:nvSpPr>
        <p:spPr>
          <a:xfrm>
            <a:off x="3885581" y="8831267"/>
            <a:ext cx="2972700" cy="4650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8e6e222de1_0_122:notes"/>
          <p:cNvSpPr>
            <a:spLocks noGrp="1" noRot="1" noChangeAspect="1"/>
          </p:cNvSpPr>
          <p:nvPr>
            <p:ph type="sldImg" idx="2"/>
          </p:nvPr>
        </p:nvSpPr>
        <p:spPr>
          <a:xfrm>
            <a:off x="1151833" y="696276"/>
            <a:ext cx="45561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3" name="Google Shape;193;g8e6e222de1_0_122:notes"/>
          <p:cNvSpPr txBox="1">
            <a:spLocks noGrp="1"/>
          </p:cNvSpPr>
          <p:nvPr>
            <p:ph type="body" idx="1"/>
          </p:nvPr>
        </p:nvSpPr>
        <p:spPr>
          <a:xfrm>
            <a:off x="914712" y="4416428"/>
            <a:ext cx="5028600" cy="4182900"/>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SzPts val="1400"/>
              <a:buNone/>
            </a:pPr>
            <a:r>
              <a:rPr lang="en-US" i="1"/>
              <a:t>Trainer Notes: Briefly discuss the differences between Tier 1 and Tier 2.</a:t>
            </a:r>
            <a:endParaRPr i="1">
              <a:latin typeface="Arial"/>
              <a:ea typeface="Arial"/>
              <a:cs typeface="Arial"/>
              <a:sym typeface="Arial"/>
            </a:endParaRPr>
          </a:p>
        </p:txBody>
      </p:sp>
      <p:sp>
        <p:nvSpPr>
          <p:cNvPr id="194" name="Google Shape;194;g8e6e222de1_0_122:notes"/>
          <p:cNvSpPr txBox="1">
            <a:spLocks noGrp="1"/>
          </p:cNvSpPr>
          <p:nvPr>
            <p:ph type="sldNum" idx="12"/>
          </p:nvPr>
        </p:nvSpPr>
        <p:spPr>
          <a:xfrm>
            <a:off x="3885581" y="8831267"/>
            <a:ext cx="2972700" cy="4650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8ce6b3277f_0_5:notes"/>
          <p:cNvSpPr>
            <a:spLocks noGrp="1" noRot="1" noChangeAspect="1"/>
          </p:cNvSpPr>
          <p:nvPr>
            <p:ph type="sldImg" idx="2"/>
          </p:nvPr>
        </p:nvSpPr>
        <p:spPr>
          <a:xfrm>
            <a:off x="1151833" y="696276"/>
            <a:ext cx="45561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3" name="Google Shape;203;g8ce6b3277f_0_5:notes"/>
          <p:cNvSpPr txBox="1">
            <a:spLocks noGrp="1"/>
          </p:cNvSpPr>
          <p:nvPr>
            <p:ph type="body" idx="1"/>
          </p:nvPr>
        </p:nvSpPr>
        <p:spPr>
          <a:xfrm>
            <a:off x="914712" y="4416428"/>
            <a:ext cx="5028600" cy="4182900"/>
          </a:xfrm>
          <a:prstGeom prst="rect">
            <a:avLst/>
          </a:prstGeom>
          <a:noFill/>
          <a:ln>
            <a:noFill/>
          </a:ln>
        </p:spPr>
        <p:txBody>
          <a:bodyPr spcFirstLastPara="1" wrap="square" lIns="93100" tIns="46550" rIns="93100" bIns="46550" anchor="t" anchorCtr="0">
            <a:noAutofit/>
          </a:bodyPr>
          <a:lstStyle/>
          <a:p>
            <a:pPr marL="0" lvl="0" indent="0" algn="l" rtl="0">
              <a:spcBef>
                <a:spcPts val="360"/>
              </a:spcBef>
              <a:spcAft>
                <a:spcPts val="0"/>
              </a:spcAft>
              <a:buSzPts val="1100"/>
              <a:buNone/>
            </a:pPr>
            <a:r>
              <a:rPr lang="en-US" i="1"/>
              <a:t>Trainer Notes: Direct participants to Activity 2: Traditional or Differentiated Classroom in the Participant Workbook.  For each statement, participants determine if the description describes a traditional classroom or a differentiated classroom.  Provide 2-3 minutes for the activity and then reveal the descriptions under each category (also included on the next slide). </a:t>
            </a:r>
            <a:endParaRPr i="1"/>
          </a:p>
        </p:txBody>
      </p:sp>
      <p:sp>
        <p:nvSpPr>
          <p:cNvPr id="204" name="Google Shape;204;g8ce6b3277f_0_5:notes"/>
          <p:cNvSpPr txBox="1">
            <a:spLocks noGrp="1"/>
          </p:cNvSpPr>
          <p:nvPr>
            <p:ph type="sldNum" idx="12"/>
          </p:nvPr>
        </p:nvSpPr>
        <p:spPr>
          <a:xfrm>
            <a:off x="3885581" y="8831267"/>
            <a:ext cx="2972700" cy="4650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6"/>
        <p:cNvGrpSpPr/>
        <p:nvPr/>
      </p:nvGrpSpPr>
      <p:grpSpPr>
        <a:xfrm>
          <a:off x="0" y="0"/>
          <a:ext cx="0" cy="0"/>
          <a:chOff x="0" y="0"/>
          <a:chExt cx="0" cy="0"/>
        </a:xfrm>
      </p:grpSpPr>
      <p:sp>
        <p:nvSpPr>
          <p:cNvPr id="17" name="Google Shape;17;p2"/>
          <p:cNvSpPr txBox="1">
            <a:spLocks noGrp="1"/>
          </p:cNvSpPr>
          <p:nvPr>
            <p:ph type="body" idx="1"/>
          </p:nvPr>
        </p:nvSpPr>
        <p:spPr>
          <a:xfrm>
            <a:off x="683854" y="2655407"/>
            <a:ext cx="8228331" cy="156966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SzPts val="1400"/>
              <a:buNone/>
              <a:defRPr/>
            </a:lvl1pPr>
            <a:lvl2pPr marL="914400" lvl="1" indent="-228600" algn="ctr">
              <a:lnSpc>
                <a:spcPct val="100000"/>
              </a:lnSpc>
              <a:spcBef>
                <a:spcPts val="600"/>
              </a:spcBef>
              <a:spcAft>
                <a:spcPts val="0"/>
              </a:spcAft>
              <a:buSzPts val="1400"/>
              <a:buNone/>
              <a:defRPr sz="2400"/>
            </a:lvl2pPr>
            <a:lvl3pPr marL="1371600" lvl="2" indent="-228600" algn="ctr">
              <a:lnSpc>
                <a:spcPct val="100000"/>
              </a:lnSpc>
              <a:spcBef>
                <a:spcPts val="0"/>
              </a:spcBef>
              <a:spcAft>
                <a:spcPts val="0"/>
              </a:spcAft>
              <a:buSzPts val="1400"/>
              <a:buNone/>
              <a:defRPr/>
            </a:lvl3pPr>
            <a:lvl4pPr marL="1828800" lvl="3" indent="-228600" algn="ctr">
              <a:lnSpc>
                <a:spcPct val="100000"/>
              </a:lnSpc>
              <a:spcBef>
                <a:spcPts val="600"/>
              </a:spcBef>
              <a:spcAft>
                <a:spcPts val="0"/>
              </a:spcAft>
              <a:buSzPts val="1400"/>
              <a:buNone/>
              <a:defRPr/>
            </a:lvl4pPr>
            <a:lvl5pPr marL="2286000" lvl="4" indent="-228600" algn="ctr">
              <a:lnSpc>
                <a:spcPct val="100000"/>
              </a:lnSpc>
              <a:spcBef>
                <a:spcPts val="0"/>
              </a:spcBef>
              <a:spcAft>
                <a:spcPts val="0"/>
              </a:spcAft>
              <a:buSzPts val="14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 name="Google Shape;18;p2"/>
          <p:cNvSpPr txBox="1">
            <a:spLocks noGrp="1"/>
          </p:cNvSpPr>
          <p:nvPr>
            <p:ph type="ftr" idx="11"/>
          </p:nvPr>
        </p:nvSpPr>
        <p:spPr>
          <a:xfrm>
            <a:off x="5328339" y="6658605"/>
            <a:ext cx="3583885" cy="123111"/>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solidFill>
                  <a:srgbClr val="A5A5A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title"/>
          </p:nvPr>
        </p:nvSpPr>
        <p:spPr>
          <a:xfrm>
            <a:off x="683811" y="1910684"/>
            <a:ext cx="8228417" cy="677108"/>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lumn Bulleted Text">
  <p:cSld name="Two Column Bulleted Text">
    <p:spTree>
      <p:nvGrpSpPr>
        <p:cNvPr id="1" name="Shape 58"/>
        <p:cNvGrpSpPr/>
        <p:nvPr/>
      </p:nvGrpSpPr>
      <p:grpSpPr>
        <a:xfrm>
          <a:off x="0" y="0"/>
          <a:ext cx="0" cy="0"/>
          <a:chOff x="0" y="0"/>
          <a:chExt cx="0" cy="0"/>
        </a:xfrm>
      </p:grpSpPr>
      <p:sp>
        <p:nvSpPr>
          <p:cNvPr id="59" name="Google Shape;59;p12"/>
          <p:cNvSpPr txBox="1">
            <a:spLocks noGrp="1"/>
          </p:cNvSpPr>
          <p:nvPr>
            <p:ph type="body" idx="1"/>
          </p:nvPr>
        </p:nvSpPr>
        <p:spPr>
          <a:xfrm>
            <a:off x="687526" y="2055813"/>
            <a:ext cx="3972600" cy="385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17365D"/>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a:endParaRPr/>
          </a:p>
        </p:txBody>
      </p:sp>
      <p:sp>
        <p:nvSpPr>
          <p:cNvPr id="60" name="Google Shape;60;p12"/>
          <p:cNvSpPr txBox="1">
            <a:spLocks noGrp="1"/>
          </p:cNvSpPr>
          <p:nvPr>
            <p:ph type="body" idx="2"/>
          </p:nvPr>
        </p:nvSpPr>
        <p:spPr>
          <a:xfrm>
            <a:off x="4939596" y="2055813"/>
            <a:ext cx="3972600" cy="385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17365D"/>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a:endParaRPr/>
          </a:p>
        </p:txBody>
      </p:sp>
      <p:sp>
        <p:nvSpPr>
          <p:cNvPr id="61" name="Google Shape;61;p12"/>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2" name="Google Shape;62;p12"/>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9_Bulleted Text">
  <p:cSld name="9_Bulleted Text">
    <p:spTree>
      <p:nvGrpSpPr>
        <p:cNvPr id="1" name="Shape 63"/>
        <p:cNvGrpSpPr/>
        <p:nvPr/>
      </p:nvGrpSpPr>
      <p:grpSpPr>
        <a:xfrm>
          <a:off x="0" y="0"/>
          <a:ext cx="0" cy="0"/>
          <a:chOff x="0" y="0"/>
          <a:chExt cx="0" cy="0"/>
        </a:xfrm>
      </p:grpSpPr>
      <p:sp>
        <p:nvSpPr>
          <p:cNvPr id="64" name="Google Shape;64;p13"/>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17365D"/>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a:endParaRPr/>
          </a:p>
        </p:txBody>
      </p:sp>
      <p:sp>
        <p:nvSpPr>
          <p:cNvPr id="65" name="Google Shape;65;p13"/>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6" name="Google Shape;66;p13"/>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xt no bullets">
  <p:cSld name="Text no bullets">
    <p:spTree>
      <p:nvGrpSpPr>
        <p:cNvPr id="1" name="Shape 67"/>
        <p:cNvGrpSpPr/>
        <p:nvPr/>
      </p:nvGrpSpPr>
      <p:grpSpPr>
        <a:xfrm>
          <a:off x="0" y="0"/>
          <a:ext cx="0" cy="0"/>
          <a:chOff x="0" y="0"/>
          <a:chExt cx="0" cy="0"/>
        </a:xfrm>
      </p:grpSpPr>
      <p:sp>
        <p:nvSpPr>
          <p:cNvPr id="68" name="Google Shape;68;p14"/>
          <p:cNvSpPr txBox="1">
            <a:spLocks noGrp="1"/>
          </p:cNvSpPr>
          <p:nvPr>
            <p:ph type="body" idx="1"/>
          </p:nvPr>
        </p:nvSpPr>
        <p:spPr>
          <a:xfrm>
            <a:off x="687388" y="2055813"/>
            <a:ext cx="8224800" cy="3732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600"/>
              </a:spcBef>
              <a:spcAft>
                <a:spcPts val="0"/>
              </a:spcAft>
              <a:buSzPts val="2400"/>
              <a:buNone/>
              <a:defRPr>
                <a:solidFill>
                  <a:srgbClr val="17365D"/>
                </a:solidFill>
                <a:latin typeface="Arial"/>
                <a:ea typeface="Arial"/>
                <a:cs typeface="Arial"/>
                <a:sym typeface="Arial"/>
              </a:defRPr>
            </a:lvl1pPr>
            <a:lvl2pPr marL="914400" lvl="1" indent="-342900" algn="l" rtl="0">
              <a:lnSpc>
                <a:spcPct val="100000"/>
              </a:lnSpc>
              <a:spcBef>
                <a:spcPts val="600"/>
              </a:spcBef>
              <a:spcAft>
                <a:spcPts val="0"/>
              </a:spcAft>
              <a:buSzPts val="1800"/>
              <a:buFont typeface="Arial"/>
              <a:buChar char="•"/>
              <a:defRPr>
                <a:solidFill>
                  <a:srgbClr val="17365D"/>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a:solidFill>
                  <a:srgbClr val="17365D"/>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a:solidFill>
                  <a:srgbClr val="17365D"/>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a:solidFill>
                  <a:srgbClr val="17365D"/>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a:solidFill>
                  <a:srgbClr val="17365D"/>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a:solidFill>
                  <a:srgbClr val="17365D"/>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a:solidFill>
                  <a:srgbClr val="17365D"/>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a:solidFill>
                  <a:srgbClr val="17365D"/>
                </a:solidFill>
                <a:latin typeface="Arial"/>
                <a:ea typeface="Arial"/>
                <a:cs typeface="Arial"/>
                <a:sym typeface="Arial"/>
              </a:defRPr>
            </a:lvl9pPr>
          </a:lstStyle>
          <a:p>
            <a:endParaRPr/>
          </a:p>
        </p:txBody>
      </p:sp>
      <p:sp>
        <p:nvSpPr>
          <p:cNvPr id="69" name="Google Shape;69;p14"/>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0" name="Google Shape;70;p14"/>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71"/>
        <p:cNvGrpSpPr/>
        <p:nvPr/>
      </p:nvGrpSpPr>
      <p:grpSpPr>
        <a:xfrm>
          <a:off x="0" y="0"/>
          <a:ext cx="0" cy="0"/>
          <a:chOff x="0" y="0"/>
          <a:chExt cx="0" cy="0"/>
        </a:xfrm>
      </p:grpSpPr>
      <p:sp>
        <p:nvSpPr>
          <p:cNvPr id="72" name="Google Shape;72;p1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73" name="Google Shape;73;p1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74" name="Google Shape;74;p15"/>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Layout" type="obj">
  <p:cSld name="OBJECT">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687388" y="3709988"/>
            <a:ext cx="8229600" cy="769500"/>
          </a:xfrm>
          <a:prstGeom prst="rect">
            <a:avLst/>
          </a:prstGeom>
          <a:noFill/>
          <a:ln>
            <a:noFill/>
          </a:ln>
        </p:spPr>
        <p:txBody>
          <a:bodyPr spcFirstLastPara="1" wrap="square" lIns="0" tIns="45700" rIns="0" bIns="45700" anchor="b" anchorCtr="0">
            <a:noAutofit/>
          </a:bodyPr>
          <a:lstStyle>
            <a:lvl1pPr lvl="0" algn="l" rtl="0">
              <a:lnSpc>
                <a:spcPct val="100000"/>
              </a:lnSpc>
              <a:spcBef>
                <a:spcPts val="0"/>
              </a:spcBef>
              <a:spcAft>
                <a:spcPts val="0"/>
              </a:spcAft>
              <a:buClr>
                <a:schemeClr val="lt1"/>
              </a:buClr>
              <a:buSzPts val="4400"/>
              <a:buFont typeface="Arial"/>
              <a:buNone/>
              <a:defRPr>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3" name="Google Shape;83;p17"/>
          <p:cNvSpPr txBox="1">
            <a:spLocks noGrp="1"/>
          </p:cNvSpPr>
          <p:nvPr>
            <p:ph type="body" idx="1"/>
          </p:nvPr>
        </p:nvSpPr>
        <p:spPr>
          <a:xfrm>
            <a:off x="687388" y="4529139"/>
            <a:ext cx="8229600" cy="1389000"/>
          </a:xfrm>
          <a:prstGeom prst="rect">
            <a:avLst/>
          </a:prstGeom>
          <a:noFill/>
          <a:ln>
            <a:noFill/>
          </a:ln>
        </p:spPr>
        <p:txBody>
          <a:bodyPr spcFirstLastPara="1" wrap="square" lIns="0" tIns="45700" rIns="0" bIns="45700" anchor="t" anchorCtr="0">
            <a:noAutofit/>
          </a:bodyPr>
          <a:lstStyle>
            <a:lvl1pPr marL="457200" lvl="0" indent="-228600" algn="l" rtl="0">
              <a:lnSpc>
                <a:spcPct val="100000"/>
              </a:lnSpc>
              <a:spcBef>
                <a:spcPts val="360"/>
              </a:spcBef>
              <a:spcAft>
                <a:spcPts val="0"/>
              </a:spcAft>
              <a:buClr>
                <a:srgbClr val="BFBFBF"/>
              </a:buClr>
              <a:buSzPts val="1800"/>
              <a:buNone/>
              <a:defRPr/>
            </a:lvl1pPr>
            <a:lvl2pPr marL="914400" lvl="1" indent="-342900" algn="l" rtl="0">
              <a:lnSpc>
                <a:spcPct val="100000"/>
              </a:lnSpc>
              <a:spcBef>
                <a:spcPts val="360"/>
              </a:spcBef>
              <a:spcAft>
                <a:spcPts val="0"/>
              </a:spcAft>
              <a:buClr>
                <a:schemeClr val="lt1"/>
              </a:buClr>
              <a:buSzPts val="1800"/>
              <a:buChar char="–"/>
              <a:defRPr/>
            </a:lvl2pPr>
            <a:lvl3pPr marL="1371600" lvl="2" indent="-342900" algn="l" rtl="0">
              <a:lnSpc>
                <a:spcPct val="100000"/>
              </a:lnSpc>
              <a:spcBef>
                <a:spcPts val="360"/>
              </a:spcBef>
              <a:spcAft>
                <a:spcPts val="0"/>
              </a:spcAft>
              <a:buClr>
                <a:schemeClr val="lt1"/>
              </a:buClr>
              <a:buSzPts val="1800"/>
              <a:buChar char="•"/>
              <a:defRPr/>
            </a:lvl3pPr>
            <a:lvl4pPr marL="1828800" lvl="3" indent="-342900" algn="l" rtl="0">
              <a:lnSpc>
                <a:spcPct val="100000"/>
              </a:lnSpc>
              <a:spcBef>
                <a:spcPts val="360"/>
              </a:spcBef>
              <a:spcAft>
                <a:spcPts val="0"/>
              </a:spcAft>
              <a:buClr>
                <a:schemeClr val="lt1"/>
              </a:buClr>
              <a:buSzPts val="1800"/>
              <a:buChar char="–"/>
              <a:defRPr/>
            </a:lvl4pPr>
            <a:lvl5pPr marL="2286000" lvl="4" indent="-342900" algn="l" rtl="0">
              <a:lnSpc>
                <a:spcPct val="100000"/>
              </a:lnSpc>
              <a:spcBef>
                <a:spcPts val="360"/>
              </a:spcBef>
              <a:spcAft>
                <a:spcPts val="0"/>
              </a:spcAft>
              <a:buClr>
                <a:schemeClr val="lt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84" name="Google Shape;84;p17"/>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5"/>
        <p:cNvGrpSpPr/>
        <p:nvPr/>
      </p:nvGrpSpPr>
      <p:grpSpPr>
        <a:xfrm>
          <a:off x="0" y="0"/>
          <a:ext cx="0" cy="0"/>
          <a:chOff x="0" y="0"/>
          <a:chExt cx="0" cy="0"/>
        </a:xfrm>
      </p:grpSpPr>
      <p:sp>
        <p:nvSpPr>
          <p:cNvPr id="86" name="Google Shape;86;p18"/>
          <p:cNvSpPr txBox="1">
            <a:spLocks noGrp="1"/>
          </p:cNvSpPr>
          <p:nvPr>
            <p:ph type="ctrTitle"/>
          </p:nvPr>
        </p:nvSpPr>
        <p:spPr>
          <a:xfrm>
            <a:off x="685800" y="2130425"/>
            <a:ext cx="7772400" cy="1470000"/>
          </a:xfrm>
          <a:prstGeom prst="rect">
            <a:avLst/>
          </a:prstGeom>
          <a:noFill/>
          <a:ln>
            <a:noFill/>
          </a:ln>
        </p:spPr>
        <p:txBody>
          <a:bodyPr spcFirstLastPara="1" wrap="square" lIns="0" tIns="45700" rIns="0" bIns="45700" anchor="b" anchorCtr="0">
            <a:noAutofit/>
          </a:bodyPr>
          <a:lstStyle>
            <a:lvl1pPr lvl="0" algn="ctr" rtl="0">
              <a:lnSpc>
                <a:spcPct val="100000"/>
              </a:lnSpc>
              <a:spcBef>
                <a:spcPts val="0"/>
              </a:spcBef>
              <a:spcAft>
                <a:spcPts val="0"/>
              </a:spcAft>
              <a:buClr>
                <a:schemeClr val="lt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7" name="Google Shape;87;p18"/>
          <p:cNvSpPr txBox="1">
            <a:spLocks noGrp="1"/>
          </p:cNvSpPr>
          <p:nvPr>
            <p:ph type="subTitle" idx="1"/>
          </p:nvPr>
        </p:nvSpPr>
        <p:spPr>
          <a:xfrm>
            <a:off x="1371600" y="3886200"/>
            <a:ext cx="6400800" cy="1752600"/>
          </a:xfrm>
          <a:prstGeom prst="rect">
            <a:avLst/>
          </a:prstGeom>
          <a:noFill/>
          <a:ln>
            <a:noFill/>
          </a:ln>
        </p:spPr>
        <p:txBody>
          <a:bodyPr spcFirstLastPara="1" wrap="square" lIns="0" tIns="45700" rIns="0" bIns="45700" anchor="t" anchorCtr="0">
            <a:noAutofit/>
          </a:bodyPr>
          <a:lstStyle>
            <a:lvl1pPr lvl="0" algn="ctr" rtl="0">
              <a:lnSpc>
                <a:spcPct val="100000"/>
              </a:lnSpc>
              <a:spcBef>
                <a:spcPts val="640"/>
              </a:spcBef>
              <a:spcAft>
                <a:spcPts val="0"/>
              </a:spcAft>
              <a:buClr>
                <a:srgbClr val="888888"/>
              </a:buClr>
              <a:buSzPts val="3200"/>
              <a:buNone/>
              <a:defRPr>
                <a:solidFill>
                  <a:srgbClr val="888888"/>
                </a:solidFill>
              </a:defRPr>
            </a:lvl1pPr>
            <a:lvl2pPr lvl="1" algn="ctr" rtl="0">
              <a:lnSpc>
                <a:spcPct val="100000"/>
              </a:lnSpc>
              <a:spcBef>
                <a:spcPts val="360"/>
              </a:spcBef>
              <a:spcAft>
                <a:spcPts val="0"/>
              </a:spcAft>
              <a:buClr>
                <a:srgbClr val="888888"/>
              </a:buClr>
              <a:buSzPts val="1800"/>
              <a:buNone/>
              <a:defRPr>
                <a:solidFill>
                  <a:srgbClr val="888888"/>
                </a:solidFill>
              </a:defRPr>
            </a:lvl2pPr>
            <a:lvl3pPr lvl="2" algn="ctr" rtl="0">
              <a:lnSpc>
                <a:spcPct val="100000"/>
              </a:lnSpc>
              <a:spcBef>
                <a:spcPts val="360"/>
              </a:spcBef>
              <a:spcAft>
                <a:spcPts val="0"/>
              </a:spcAft>
              <a:buClr>
                <a:srgbClr val="888888"/>
              </a:buClr>
              <a:buSzPts val="1800"/>
              <a:buNone/>
              <a:defRPr>
                <a:solidFill>
                  <a:srgbClr val="888888"/>
                </a:solidFill>
              </a:defRPr>
            </a:lvl3pPr>
            <a:lvl4pPr lvl="3" algn="ctr" rtl="0">
              <a:lnSpc>
                <a:spcPct val="100000"/>
              </a:lnSpc>
              <a:spcBef>
                <a:spcPts val="360"/>
              </a:spcBef>
              <a:spcAft>
                <a:spcPts val="0"/>
              </a:spcAft>
              <a:buClr>
                <a:srgbClr val="888888"/>
              </a:buClr>
              <a:buSzPts val="1800"/>
              <a:buNone/>
              <a:defRPr>
                <a:solidFill>
                  <a:srgbClr val="888888"/>
                </a:solidFill>
              </a:defRPr>
            </a:lvl4pPr>
            <a:lvl5pPr lvl="4" algn="ctr" rtl="0">
              <a:lnSpc>
                <a:spcPct val="100000"/>
              </a:lnSpc>
              <a:spcBef>
                <a:spcPts val="360"/>
              </a:spcBef>
              <a:spcAft>
                <a:spcPts val="0"/>
              </a:spcAft>
              <a:buClr>
                <a:srgbClr val="888888"/>
              </a:buClr>
              <a:buSzPts val="1800"/>
              <a:buNone/>
              <a:defRPr>
                <a:solidFill>
                  <a:srgbClr val="888888"/>
                </a:solidFill>
              </a:defRPr>
            </a:lvl5pPr>
            <a:lvl6pPr lvl="5" algn="ctr" rtl="0">
              <a:lnSpc>
                <a:spcPct val="100000"/>
              </a:lnSpc>
              <a:spcBef>
                <a:spcPts val="400"/>
              </a:spcBef>
              <a:spcAft>
                <a:spcPts val="0"/>
              </a:spcAft>
              <a:buClr>
                <a:srgbClr val="888888"/>
              </a:buClr>
              <a:buSzPts val="2000"/>
              <a:buNone/>
              <a:defRPr>
                <a:solidFill>
                  <a:srgbClr val="888888"/>
                </a:solidFill>
              </a:defRPr>
            </a:lvl6pPr>
            <a:lvl7pPr lvl="6" algn="ctr" rtl="0">
              <a:lnSpc>
                <a:spcPct val="100000"/>
              </a:lnSpc>
              <a:spcBef>
                <a:spcPts val="400"/>
              </a:spcBef>
              <a:spcAft>
                <a:spcPts val="0"/>
              </a:spcAft>
              <a:buClr>
                <a:srgbClr val="888888"/>
              </a:buClr>
              <a:buSzPts val="2000"/>
              <a:buNone/>
              <a:defRPr>
                <a:solidFill>
                  <a:srgbClr val="888888"/>
                </a:solidFill>
              </a:defRPr>
            </a:lvl7pPr>
            <a:lvl8pPr lvl="7" algn="ctr" rtl="0">
              <a:lnSpc>
                <a:spcPct val="100000"/>
              </a:lnSpc>
              <a:spcBef>
                <a:spcPts val="400"/>
              </a:spcBef>
              <a:spcAft>
                <a:spcPts val="0"/>
              </a:spcAft>
              <a:buClr>
                <a:srgbClr val="888888"/>
              </a:buClr>
              <a:buSzPts val="2000"/>
              <a:buNone/>
              <a:defRPr>
                <a:solidFill>
                  <a:srgbClr val="888888"/>
                </a:solidFill>
              </a:defRPr>
            </a:lvl8pPr>
            <a:lvl9pPr lvl="8" algn="ctr" rtl="0">
              <a:lnSpc>
                <a:spcPct val="100000"/>
              </a:lnSpc>
              <a:spcBef>
                <a:spcPts val="400"/>
              </a:spcBef>
              <a:spcAft>
                <a:spcPts val="0"/>
              </a:spcAft>
              <a:buClr>
                <a:srgbClr val="888888"/>
              </a:buClr>
              <a:buSzPts val="2000"/>
              <a:buNone/>
              <a:defRPr>
                <a:solidFill>
                  <a:srgbClr val="888888"/>
                </a:solidFill>
              </a:defRPr>
            </a:lvl9pPr>
          </a:lstStyle>
          <a:p>
            <a:endParaRPr/>
          </a:p>
        </p:txBody>
      </p:sp>
      <p:sp>
        <p:nvSpPr>
          <p:cNvPr id="88" name="Google Shape;88;p1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89" name="Google Shape;89;p1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90" name="Google Shape;90;p18"/>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91"/>
        <p:cNvGrpSpPr/>
        <p:nvPr/>
      </p:nvGrpSpPr>
      <p:grpSpPr>
        <a:xfrm>
          <a:off x="0" y="0"/>
          <a:ext cx="0" cy="0"/>
          <a:chOff x="0" y="0"/>
          <a:chExt cx="0" cy="0"/>
        </a:xfrm>
      </p:grpSpPr>
      <p:sp>
        <p:nvSpPr>
          <p:cNvPr id="92" name="Google Shape;92;p1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93" name="Google Shape;93;p1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94" name="Google Shape;94;p19"/>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rg Chart">
  <p:cSld name="Org Chart">
    <p:spTree>
      <p:nvGrpSpPr>
        <p:cNvPr id="1" name="Shape 95"/>
        <p:cNvGrpSpPr/>
        <p:nvPr/>
      </p:nvGrpSpPr>
      <p:grpSpPr>
        <a:xfrm>
          <a:off x="0" y="0"/>
          <a:ext cx="0" cy="0"/>
          <a:chOff x="0" y="0"/>
          <a:chExt cx="0" cy="0"/>
        </a:xfrm>
      </p:grpSpPr>
      <p:sp>
        <p:nvSpPr>
          <p:cNvPr id="96" name="Google Shape;96;p20"/>
          <p:cNvSpPr>
            <a:spLocks noGrp="1"/>
          </p:cNvSpPr>
          <p:nvPr>
            <p:ph type="dgm" idx="2"/>
          </p:nvPr>
        </p:nvSpPr>
        <p:spPr>
          <a:xfrm>
            <a:off x="122785" y="747422"/>
            <a:ext cx="8905500" cy="5096700"/>
          </a:xfrm>
          <a:prstGeom prst="rect">
            <a:avLst/>
          </a:prstGeom>
          <a:noFill/>
          <a:ln>
            <a:noFill/>
          </a:ln>
        </p:spPr>
        <p:txBody>
          <a:bodyPr spcFirstLastPara="1" wrap="square" lIns="0" tIns="45700" rIns="0" bIns="45700" anchor="t" anchorCtr="0">
            <a:noAutofit/>
          </a:bodyPr>
          <a:lstStyle>
            <a:lvl1pPr marR="0" lvl="0" algn="l" rtl="0">
              <a:lnSpc>
                <a:spcPct val="100000"/>
              </a:lnSpc>
              <a:spcBef>
                <a:spcPts val="640"/>
              </a:spcBef>
              <a:spcAft>
                <a:spcPts val="0"/>
              </a:spcAft>
              <a:buClr>
                <a:srgbClr val="BFBFBF"/>
              </a:buClr>
              <a:buSzPts val="3200"/>
              <a:buFont typeface="Arial"/>
              <a:buNone/>
              <a:defRPr sz="3200" b="0" i="0" u="none" strike="noStrike" cap="none">
                <a:solidFill>
                  <a:srgbClr val="BFBFBF"/>
                </a:solidFill>
                <a:latin typeface="Arial"/>
                <a:ea typeface="Arial"/>
                <a:cs typeface="Arial"/>
                <a:sym typeface="Arial"/>
              </a:defRPr>
            </a:lvl1pPr>
            <a:lvl2pPr marR="0" lvl="1"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2pPr>
            <a:lvl3pPr marR="0" lvl="2"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3pPr>
            <a:lvl4pPr marR="0" lvl="3"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R="0" lvl="4"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7" name="Google Shape;97;p20"/>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8" name="Google Shape;98;p20"/>
          <p:cNvSpPr txBox="1">
            <a:spLocks noGrp="1"/>
          </p:cNvSpPr>
          <p:nvPr>
            <p:ph type="title"/>
          </p:nvPr>
        </p:nvSpPr>
        <p:spPr>
          <a:xfrm>
            <a:off x="122387" y="314394"/>
            <a:ext cx="8906400" cy="361500"/>
          </a:xfrm>
          <a:prstGeom prst="rect">
            <a:avLst/>
          </a:prstGeom>
          <a:noFill/>
          <a:ln>
            <a:noFill/>
          </a:ln>
        </p:spPr>
        <p:txBody>
          <a:bodyPr spcFirstLastPara="1" wrap="square" lIns="0" tIns="45700" rIns="0" bIns="45700" anchor="b" anchorCtr="0">
            <a:noAutofit/>
          </a:bodyPr>
          <a:lstStyle>
            <a:lvl1pPr lvl="0" algn="ctr" rtl="0">
              <a:lnSpc>
                <a:spcPct val="100000"/>
              </a:lnSpc>
              <a:spcBef>
                <a:spcPts val="0"/>
              </a:spcBef>
              <a:spcAft>
                <a:spcPts val="0"/>
              </a:spcAft>
              <a:buClr>
                <a:schemeClr val="lt1"/>
              </a:buClr>
              <a:buSzPts val="2200"/>
              <a:buFont typeface="Arial Narrow"/>
              <a:buNone/>
              <a:defRPr sz="2200" b="1"/>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687388" y="3709988"/>
            <a:ext cx="8229600" cy="769500"/>
          </a:xfrm>
          <a:prstGeom prst="rect">
            <a:avLst/>
          </a:prstGeom>
          <a:noFill/>
          <a:ln>
            <a:noFill/>
          </a:ln>
        </p:spPr>
        <p:txBody>
          <a:bodyPr spcFirstLastPara="1" wrap="square" lIns="0" tIns="45700" rIns="0" bIns="45700" anchor="b" anchorCtr="0">
            <a:noAutofit/>
          </a:bodyPr>
          <a:lstStyle>
            <a:lvl1pPr lvl="0" algn="ctr" rtl="0">
              <a:lnSpc>
                <a:spcPct val="100000"/>
              </a:lnSpc>
              <a:spcBef>
                <a:spcPts val="0"/>
              </a:spcBef>
              <a:spcAft>
                <a:spcPts val="0"/>
              </a:spcAft>
              <a:buClr>
                <a:schemeClr val="lt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1" name="Google Shape;101;p21"/>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ext no bullets">
  <p:cSld name="Text no bullets">
    <p:spTree>
      <p:nvGrpSpPr>
        <p:cNvPr id="1" name="Shape 102"/>
        <p:cNvGrpSpPr/>
        <p:nvPr/>
      </p:nvGrpSpPr>
      <p:grpSpPr>
        <a:xfrm>
          <a:off x="0" y="0"/>
          <a:ext cx="0" cy="0"/>
          <a:chOff x="0" y="0"/>
          <a:chExt cx="0" cy="0"/>
        </a:xfrm>
      </p:grpSpPr>
      <p:sp>
        <p:nvSpPr>
          <p:cNvPr id="103" name="Google Shape;103;p22"/>
          <p:cNvSpPr txBox="1">
            <a:spLocks noGrp="1"/>
          </p:cNvSpPr>
          <p:nvPr>
            <p:ph type="body" idx="1"/>
          </p:nvPr>
        </p:nvSpPr>
        <p:spPr>
          <a:xfrm>
            <a:off x="687388" y="2055813"/>
            <a:ext cx="8224800" cy="3732600"/>
          </a:xfrm>
          <a:prstGeom prst="rect">
            <a:avLst/>
          </a:prstGeom>
          <a:noFill/>
          <a:ln>
            <a:noFill/>
          </a:ln>
        </p:spPr>
        <p:txBody>
          <a:bodyPr spcFirstLastPara="1" wrap="square" lIns="0" tIns="45700" rIns="0" bIns="45700" anchor="t" anchorCtr="0">
            <a:noAutofit/>
          </a:bodyPr>
          <a:lstStyle>
            <a:lvl1pPr marL="457200" lvl="0" indent="-228600" algn="l" rtl="0">
              <a:lnSpc>
                <a:spcPct val="100000"/>
              </a:lnSpc>
              <a:spcBef>
                <a:spcPts val="640"/>
              </a:spcBef>
              <a:spcAft>
                <a:spcPts val="0"/>
              </a:spcAft>
              <a:buClr>
                <a:srgbClr val="25496F"/>
              </a:buClr>
              <a:buSzPts val="3200"/>
              <a:buNone/>
              <a:defRPr>
                <a:solidFill>
                  <a:srgbClr val="25496F"/>
                </a:solidFill>
                <a:latin typeface="Arial"/>
                <a:ea typeface="Arial"/>
                <a:cs typeface="Arial"/>
                <a:sym typeface="Arial"/>
              </a:defRPr>
            </a:lvl1pPr>
            <a:lvl2pPr marL="914400" lvl="1" indent="-342900" algn="l" rtl="0">
              <a:lnSpc>
                <a:spcPct val="100000"/>
              </a:lnSpc>
              <a:spcBef>
                <a:spcPts val="360"/>
              </a:spcBef>
              <a:spcAft>
                <a:spcPts val="0"/>
              </a:spcAft>
              <a:buClr>
                <a:srgbClr val="25496F"/>
              </a:buClr>
              <a:buSzPts val="1800"/>
              <a:buFont typeface="Arial"/>
              <a:buChar char="•"/>
              <a:defRPr>
                <a:solidFill>
                  <a:srgbClr val="25496F"/>
                </a:solidFill>
                <a:latin typeface="Arial"/>
                <a:ea typeface="Arial"/>
                <a:cs typeface="Arial"/>
                <a:sym typeface="Arial"/>
              </a:defRPr>
            </a:lvl2pPr>
            <a:lvl3pPr marL="1371600" lvl="2" indent="-342900" algn="l" rtl="0">
              <a:lnSpc>
                <a:spcPct val="100000"/>
              </a:lnSpc>
              <a:spcBef>
                <a:spcPts val="360"/>
              </a:spcBef>
              <a:spcAft>
                <a:spcPts val="0"/>
              </a:spcAft>
              <a:buClr>
                <a:srgbClr val="25496F"/>
              </a:buClr>
              <a:buSzPts val="1800"/>
              <a:buChar char="•"/>
              <a:defRPr>
                <a:solidFill>
                  <a:srgbClr val="25496F"/>
                </a:solidFill>
                <a:latin typeface="Arial"/>
                <a:ea typeface="Arial"/>
                <a:cs typeface="Arial"/>
                <a:sym typeface="Arial"/>
              </a:defRPr>
            </a:lvl3pPr>
            <a:lvl4pPr marL="1828800" lvl="3" indent="-342900" algn="l" rtl="0">
              <a:lnSpc>
                <a:spcPct val="100000"/>
              </a:lnSpc>
              <a:spcBef>
                <a:spcPts val="360"/>
              </a:spcBef>
              <a:spcAft>
                <a:spcPts val="0"/>
              </a:spcAft>
              <a:buClr>
                <a:srgbClr val="25496F"/>
              </a:buClr>
              <a:buSzPts val="1800"/>
              <a:buChar char="–"/>
              <a:defRPr>
                <a:solidFill>
                  <a:srgbClr val="25496F"/>
                </a:solidFill>
                <a:latin typeface="Arial"/>
                <a:ea typeface="Arial"/>
                <a:cs typeface="Arial"/>
                <a:sym typeface="Arial"/>
              </a:defRPr>
            </a:lvl4pPr>
            <a:lvl5pPr marL="2286000" lvl="4" indent="-342900" algn="l" rtl="0">
              <a:lnSpc>
                <a:spcPct val="100000"/>
              </a:lnSpc>
              <a:spcBef>
                <a:spcPts val="360"/>
              </a:spcBef>
              <a:spcAft>
                <a:spcPts val="0"/>
              </a:spcAft>
              <a:buClr>
                <a:srgbClr val="25496F"/>
              </a:buClr>
              <a:buSzPts val="1800"/>
              <a:buChar char="»"/>
              <a:defRPr>
                <a:solidFill>
                  <a:srgbClr val="25496F"/>
                </a:solidFill>
                <a:latin typeface="Arial"/>
                <a:ea typeface="Arial"/>
                <a:cs typeface="Arial"/>
                <a:sym typeface="Arial"/>
              </a:defRPr>
            </a:lvl5pPr>
            <a:lvl6pPr marL="2743200" lvl="5" indent="-355600" algn="l" rtl="0">
              <a:lnSpc>
                <a:spcPct val="100000"/>
              </a:lnSpc>
              <a:spcBef>
                <a:spcPts val="400"/>
              </a:spcBef>
              <a:spcAft>
                <a:spcPts val="0"/>
              </a:spcAft>
              <a:buClr>
                <a:srgbClr val="25496F"/>
              </a:buClr>
              <a:buSzPts val="2000"/>
              <a:buChar char="•"/>
              <a:defRPr>
                <a:solidFill>
                  <a:srgbClr val="25496F"/>
                </a:solidFill>
                <a:latin typeface="Arial"/>
                <a:ea typeface="Arial"/>
                <a:cs typeface="Arial"/>
                <a:sym typeface="Arial"/>
              </a:defRPr>
            </a:lvl6pPr>
            <a:lvl7pPr marL="3200400" lvl="6" indent="-355600" algn="l" rtl="0">
              <a:lnSpc>
                <a:spcPct val="100000"/>
              </a:lnSpc>
              <a:spcBef>
                <a:spcPts val="400"/>
              </a:spcBef>
              <a:spcAft>
                <a:spcPts val="0"/>
              </a:spcAft>
              <a:buClr>
                <a:srgbClr val="25496F"/>
              </a:buClr>
              <a:buSzPts val="2000"/>
              <a:buChar char="•"/>
              <a:defRPr>
                <a:solidFill>
                  <a:srgbClr val="25496F"/>
                </a:solidFill>
                <a:latin typeface="Arial"/>
                <a:ea typeface="Arial"/>
                <a:cs typeface="Arial"/>
                <a:sym typeface="Arial"/>
              </a:defRPr>
            </a:lvl7pPr>
            <a:lvl8pPr marL="3657600" lvl="7" indent="-355600" algn="l" rtl="0">
              <a:lnSpc>
                <a:spcPct val="100000"/>
              </a:lnSpc>
              <a:spcBef>
                <a:spcPts val="400"/>
              </a:spcBef>
              <a:spcAft>
                <a:spcPts val="0"/>
              </a:spcAft>
              <a:buClr>
                <a:srgbClr val="25496F"/>
              </a:buClr>
              <a:buSzPts val="2000"/>
              <a:buChar char="•"/>
              <a:defRPr>
                <a:solidFill>
                  <a:srgbClr val="25496F"/>
                </a:solidFill>
                <a:latin typeface="Arial"/>
                <a:ea typeface="Arial"/>
                <a:cs typeface="Arial"/>
                <a:sym typeface="Arial"/>
              </a:defRPr>
            </a:lvl8pPr>
            <a:lvl9pPr marL="4114800" lvl="8" indent="-355600" algn="l" rtl="0">
              <a:lnSpc>
                <a:spcPct val="100000"/>
              </a:lnSpc>
              <a:spcBef>
                <a:spcPts val="400"/>
              </a:spcBef>
              <a:spcAft>
                <a:spcPts val="0"/>
              </a:spcAft>
              <a:buClr>
                <a:srgbClr val="25496F"/>
              </a:buClr>
              <a:buSzPts val="2000"/>
              <a:buChar char="•"/>
              <a:defRPr>
                <a:solidFill>
                  <a:srgbClr val="25496F"/>
                </a:solidFill>
                <a:latin typeface="Arial"/>
                <a:ea typeface="Arial"/>
                <a:cs typeface="Arial"/>
                <a:sym typeface="Arial"/>
              </a:defRPr>
            </a:lvl9pPr>
          </a:lstStyle>
          <a:p>
            <a:endParaRPr/>
          </a:p>
        </p:txBody>
      </p:sp>
      <p:sp>
        <p:nvSpPr>
          <p:cNvPr id="104" name="Google Shape;104;p22"/>
          <p:cNvSpPr txBox="1">
            <a:spLocks noGrp="1"/>
          </p:cNvSpPr>
          <p:nvPr>
            <p:ph type="title"/>
          </p:nvPr>
        </p:nvSpPr>
        <p:spPr>
          <a:xfrm>
            <a:off x="687388" y="3709988"/>
            <a:ext cx="8229600" cy="769500"/>
          </a:xfrm>
          <a:prstGeom prst="rect">
            <a:avLst/>
          </a:prstGeom>
          <a:noFill/>
          <a:ln>
            <a:noFill/>
          </a:ln>
        </p:spPr>
        <p:txBody>
          <a:bodyPr spcFirstLastPara="1" wrap="square" lIns="0" tIns="45700" rIns="0" bIns="45700" anchor="b" anchorCtr="0">
            <a:noAutofit/>
          </a:bodyPr>
          <a:lstStyle>
            <a:lvl1pPr lvl="0" algn="ctr" rtl="0">
              <a:lnSpc>
                <a:spcPct val="100000"/>
              </a:lnSpc>
              <a:spcBef>
                <a:spcPts val="0"/>
              </a:spcBef>
              <a:spcAft>
                <a:spcPts val="0"/>
              </a:spcAft>
              <a:buClr>
                <a:schemeClr val="lt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5" name="Google Shape;105;p22"/>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683811" y="905710"/>
            <a:ext cx="8228400" cy="17850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 name="Google Shape;28;p4"/>
          <p:cNvSpPr txBox="1">
            <a:spLocks noGrp="1"/>
          </p:cNvSpPr>
          <p:nvPr>
            <p:ph type="ftr" idx="11"/>
          </p:nvPr>
        </p:nvSpPr>
        <p:spPr>
          <a:xfrm>
            <a:off x="5328340" y="6567844"/>
            <a:ext cx="3583800" cy="123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29" name="Google Shape;29;p4"/>
          <p:cNvSpPr txBox="1">
            <a:spLocks noGrp="1"/>
          </p:cNvSpPr>
          <p:nvPr>
            <p:ph type="body" idx="1"/>
          </p:nvPr>
        </p:nvSpPr>
        <p:spPr>
          <a:xfrm>
            <a:off x="687388" y="2938998"/>
            <a:ext cx="8224800" cy="24867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BFBFBF"/>
                </a:solidFill>
              </a:defRPr>
            </a:lvl1pPr>
            <a:lvl2pPr marL="914400" lvl="1" indent="-381000" algn="l" rtl="0">
              <a:lnSpc>
                <a:spcPct val="100000"/>
              </a:lnSpc>
              <a:spcBef>
                <a:spcPts val="600"/>
              </a:spcBef>
              <a:spcAft>
                <a:spcPts val="0"/>
              </a:spcAft>
              <a:buSzPts val="2400"/>
              <a:buChar char="•"/>
              <a:defRPr sz="2400">
                <a:solidFill>
                  <a:schemeClr val="lt1"/>
                </a:solidFill>
              </a:defRPr>
            </a:lvl2pPr>
            <a:lvl3pPr marL="1371600" lvl="2" indent="-355600" algn="l" rtl="0">
              <a:lnSpc>
                <a:spcPct val="100000"/>
              </a:lnSpc>
              <a:spcBef>
                <a:spcPts val="600"/>
              </a:spcBef>
              <a:spcAft>
                <a:spcPts val="0"/>
              </a:spcAft>
              <a:buSzPts val="2000"/>
              <a:buChar char="–"/>
              <a:defRPr sz="2000">
                <a:solidFill>
                  <a:schemeClr val="lt1"/>
                </a:solidFill>
              </a:defRPr>
            </a:lvl3pPr>
            <a:lvl4pPr marL="1828800" lvl="3" indent="-304800" algn="l" rtl="0">
              <a:lnSpc>
                <a:spcPct val="100000"/>
              </a:lnSpc>
              <a:spcBef>
                <a:spcPts val="600"/>
              </a:spcBef>
              <a:spcAft>
                <a:spcPts val="0"/>
              </a:spcAft>
              <a:buSzPts val="1200"/>
              <a:buChar char="o"/>
              <a:defRPr sz="1600">
                <a:solidFill>
                  <a:schemeClr val="lt1"/>
                </a:solidFill>
              </a:defRPr>
            </a:lvl4pPr>
            <a:lvl5pPr marL="2286000" lvl="4" indent="-342900" algn="l" rtl="0">
              <a:lnSpc>
                <a:spcPct val="100000"/>
              </a:lnSpc>
              <a:spcBef>
                <a:spcPts val="600"/>
              </a:spcBef>
              <a:spcAft>
                <a:spcPts val="0"/>
              </a:spcAft>
              <a:buSzPts val="1800"/>
              <a:buChar char="»"/>
              <a:defRPr/>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lumn Bulleted Text">
  <p:cSld name="Two Column Bulleted Text">
    <p:spTree>
      <p:nvGrpSpPr>
        <p:cNvPr id="1" name="Shape 106"/>
        <p:cNvGrpSpPr/>
        <p:nvPr/>
      </p:nvGrpSpPr>
      <p:grpSpPr>
        <a:xfrm>
          <a:off x="0" y="0"/>
          <a:ext cx="0" cy="0"/>
          <a:chOff x="0" y="0"/>
          <a:chExt cx="0" cy="0"/>
        </a:xfrm>
      </p:grpSpPr>
      <p:sp>
        <p:nvSpPr>
          <p:cNvPr id="107" name="Google Shape;107;p23"/>
          <p:cNvSpPr txBox="1">
            <a:spLocks noGrp="1"/>
          </p:cNvSpPr>
          <p:nvPr>
            <p:ph type="body" idx="1"/>
          </p:nvPr>
        </p:nvSpPr>
        <p:spPr>
          <a:xfrm>
            <a:off x="687526" y="2055813"/>
            <a:ext cx="3972600" cy="35097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108" name="Google Shape;108;p23"/>
          <p:cNvSpPr txBox="1">
            <a:spLocks noGrp="1"/>
          </p:cNvSpPr>
          <p:nvPr>
            <p:ph type="body" idx="2"/>
          </p:nvPr>
        </p:nvSpPr>
        <p:spPr>
          <a:xfrm>
            <a:off x="4939596" y="2055813"/>
            <a:ext cx="3972600" cy="35097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109" name="Google Shape;109;p23"/>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0" name="Google Shape;110;p23"/>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11" name="Google Shape;111;p23"/>
          <p:cNvSpPr txBox="1">
            <a:spLocks noGrp="1"/>
          </p:cNvSpPr>
          <p:nvPr>
            <p:ph type="body" idx="3"/>
          </p:nvPr>
        </p:nvSpPr>
        <p:spPr>
          <a:xfrm>
            <a:off x="687388" y="5734975"/>
            <a:ext cx="8224800" cy="153900"/>
          </a:xfrm>
          <a:prstGeom prst="rect">
            <a:avLst/>
          </a:prstGeom>
          <a:noFill/>
          <a:ln>
            <a:noFill/>
          </a:ln>
        </p:spPr>
        <p:txBody>
          <a:bodyPr spcFirstLastPara="1" wrap="square" lIns="0" tIns="0" rIns="0" bIns="0" anchor="b" anchorCtr="0">
            <a:noAutofit/>
          </a:bodyPr>
          <a:lstStyle>
            <a:lvl1pPr marL="457200" lvl="0" indent="-228600" algn="r" rtl="0">
              <a:lnSpc>
                <a:spcPct val="100000"/>
              </a:lnSpc>
              <a:spcBef>
                <a:spcPts val="0"/>
              </a:spcBef>
              <a:spcAft>
                <a:spcPts val="0"/>
              </a:spcAft>
              <a:buSzPts val="1000"/>
              <a:buNone/>
              <a:defRPr sz="1000"/>
            </a:lvl1pPr>
            <a:lvl2pPr marL="914400" lvl="1" indent="-228600" algn="r" rtl="0">
              <a:lnSpc>
                <a:spcPct val="100000"/>
              </a:lnSpc>
              <a:spcBef>
                <a:spcPts val="0"/>
              </a:spcBef>
              <a:spcAft>
                <a:spcPts val="0"/>
              </a:spcAft>
              <a:buSzPts val="1400"/>
              <a:buNone/>
              <a:defRPr sz="1400"/>
            </a:lvl2pPr>
            <a:lvl3pPr marL="1371600" lvl="2" indent="-228600" algn="r" rtl="0">
              <a:lnSpc>
                <a:spcPct val="100000"/>
              </a:lnSpc>
              <a:spcBef>
                <a:spcPts val="0"/>
              </a:spcBef>
              <a:spcAft>
                <a:spcPts val="0"/>
              </a:spcAft>
              <a:buSzPts val="1400"/>
              <a:buNone/>
              <a:defRPr sz="1400"/>
            </a:lvl3pPr>
            <a:lvl4pPr marL="1828800" lvl="3" indent="-228600" algn="r" rtl="0">
              <a:lnSpc>
                <a:spcPct val="100000"/>
              </a:lnSpc>
              <a:spcBef>
                <a:spcPts val="0"/>
              </a:spcBef>
              <a:spcAft>
                <a:spcPts val="0"/>
              </a:spcAft>
              <a:buSzPts val="1050"/>
              <a:buNone/>
              <a:defRPr sz="1400"/>
            </a:lvl4pPr>
            <a:lvl5pPr marL="2286000" lvl="4" indent="-228600" algn="r" rtl="0">
              <a:lnSpc>
                <a:spcPct val="100000"/>
              </a:lnSpc>
              <a:spcBef>
                <a:spcPts val="0"/>
              </a:spcBef>
              <a:spcAft>
                <a:spcPts val="0"/>
              </a:spcAft>
              <a:buSzPts val="1400"/>
              <a:buNone/>
              <a:defRPr sz="1400"/>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ulleted Text">
  <p:cSld name="Bulleted Text">
    <p:spTree>
      <p:nvGrpSpPr>
        <p:cNvPr id="1" name="Shape 112"/>
        <p:cNvGrpSpPr/>
        <p:nvPr/>
      </p:nvGrpSpPr>
      <p:grpSpPr>
        <a:xfrm>
          <a:off x="0" y="0"/>
          <a:ext cx="0" cy="0"/>
          <a:chOff x="0" y="0"/>
          <a:chExt cx="0" cy="0"/>
        </a:xfrm>
      </p:grpSpPr>
      <p:sp>
        <p:nvSpPr>
          <p:cNvPr id="113" name="Google Shape;113;p24"/>
          <p:cNvSpPr txBox="1">
            <a:spLocks noGrp="1"/>
          </p:cNvSpPr>
          <p:nvPr>
            <p:ph type="body" idx="1"/>
          </p:nvPr>
        </p:nvSpPr>
        <p:spPr>
          <a:xfrm>
            <a:off x="687526" y="2055813"/>
            <a:ext cx="8224800" cy="35097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114" name="Google Shape;114;p24"/>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5" name="Google Shape;115;p24"/>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16" name="Google Shape;116;p24"/>
          <p:cNvSpPr txBox="1">
            <a:spLocks noGrp="1"/>
          </p:cNvSpPr>
          <p:nvPr>
            <p:ph type="body" idx="2"/>
          </p:nvPr>
        </p:nvSpPr>
        <p:spPr>
          <a:xfrm>
            <a:off x="687388" y="5734975"/>
            <a:ext cx="8224800" cy="153900"/>
          </a:xfrm>
          <a:prstGeom prst="rect">
            <a:avLst/>
          </a:prstGeom>
          <a:noFill/>
          <a:ln>
            <a:noFill/>
          </a:ln>
        </p:spPr>
        <p:txBody>
          <a:bodyPr spcFirstLastPara="1" wrap="square" lIns="0" tIns="0" rIns="0" bIns="0" anchor="b" anchorCtr="0">
            <a:noAutofit/>
          </a:bodyPr>
          <a:lstStyle>
            <a:lvl1pPr marL="457200" lvl="0" indent="-228600" algn="r" rtl="0">
              <a:lnSpc>
                <a:spcPct val="100000"/>
              </a:lnSpc>
              <a:spcBef>
                <a:spcPts val="0"/>
              </a:spcBef>
              <a:spcAft>
                <a:spcPts val="0"/>
              </a:spcAft>
              <a:buSzPts val="1000"/>
              <a:buNone/>
              <a:defRPr sz="1000"/>
            </a:lvl1pPr>
            <a:lvl2pPr marL="914400" lvl="1" indent="-228600" algn="r" rtl="0">
              <a:lnSpc>
                <a:spcPct val="100000"/>
              </a:lnSpc>
              <a:spcBef>
                <a:spcPts val="0"/>
              </a:spcBef>
              <a:spcAft>
                <a:spcPts val="0"/>
              </a:spcAft>
              <a:buSzPts val="1400"/>
              <a:buNone/>
              <a:defRPr sz="1400"/>
            </a:lvl2pPr>
            <a:lvl3pPr marL="1371600" lvl="2" indent="-228600" algn="r" rtl="0">
              <a:lnSpc>
                <a:spcPct val="100000"/>
              </a:lnSpc>
              <a:spcBef>
                <a:spcPts val="0"/>
              </a:spcBef>
              <a:spcAft>
                <a:spcPts val="0"/>
              </a:spcAft>
              <a:buSzPts val="1400"/>
              <a:buNone/>
              <a:defRPr sz="1400"/>
            </a:lvl3pPr>
            <a:lvl4pPr marL="1828800" lvl="3" indent="-228600" algn="r" rtl="0">
              <a:lnSpc>
                <a:spcPct val="100000"/>
              </a:lnSpc>
              <a:spcBef>
                <a:spcPts val="0"/>
              </a:spcBef>
              <a:spcAft>
                <a:spcPts val="0"/>
              </a:spcAft>
              <a:buSzPts val="1050"/>
              <a:buNone/>
              <a:defRPr sz="1400"/>
            </a:lvl4pPr>
            <a:lvl5pPr marL="2286000" lvl="4" indent="-228600" algn="r" rtl="0">
              <a:lnSpc>
                <a:spcPct val="100000"/>
              </a:lnSpc>
              <a:spcBef>
                <a:spcPts val="0"/>
              </a:spcBef>
              <a:spcAft>
                <a:spcPts val="0"/>
              </a:spcAft>
              <a:buSzPts val="1400"/>
              <a:buNone/>
              <a:defRPr sz="1400"/>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17"/>
        <p:cNvGrpSpPr/>
        <p:nvPr/>
      </p:nvGrpSpPr>
      <p:grpSpPr>
        <a:xfrm>
          <a:off x="0" y="0"/>
          <a:ext cx="0" cy="0"/>
          <a:chOff x="0" y="0"/>
          <a:chExt cx="0" cy="0"/>
        </a:xfrm>
      </p:grpSpPr>
      <p:sp>
        <p:nvSpPr>
          <p:cNvPr id="118" name="Google Shape;118;p25"/>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9" name="Google Shape;119;p25"/>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20" name="Google Shape;120;p25"/>
          <p:cNvSpPr txBox="1">
            <a:spLocks noGrp="1"/>
          </p:cNvSpPr>
          <p:nvPr>
            <p:ph type="body" idx="1"/>
          </p:nvPr>
        </p:nvSpPr>
        <p:spPr>
          <a:xfrm>
            <a:off x="687388" y="5734975"/>
            <a:ext cx="8224800" cy="153900"/>
          </a:xfrm>
          <a:prstGeom prst="rect">
            <a:avLst/>
          </a:prstGeom>
          <a:noFill/>
          <a:ln>
            <a:noFill/>
          </a:ln>
        </p:spPr>
        <p:txBody>
          <a:bodyPr spcFirstLastPara="1" wrap="square" lIns="0" tIns="0" rIns="0" bIns="0" anchor="b" anchorCtr="0">
            <a:noAutofit/>
          </a:bodyPr>
          <a:lstStyle>
            <a:lvl1pPr marL="457200" lvl="0" indent="-228600" algn="r" rtl="0">
              <a:lnSpc>
                <a:spcPct val="100000"/>
              </a:lnSpc>
              <a:spcBef>
                <a:spcPts val="0"/>
              </a:spcBef>
              <a:spcAft>
                <a:spcPts val="0"/>
              </a:spcAft>
              <a:buSzPts val="1000"/>
              <a:buNone/>
              <a:defRPr sz="1000"/>
            </a:lvl1pPr>
            <a:lvl2pPr marL="914400" lvl="1" indent="-228600" algn="r" rtl="0">
              <a:lnSpc>
                <a:spcPct val="100000"/>
              </a:lnSpc>
              <a:spcBef>
                <a:spcPts val="0"/>
              </a:spcBef>
              <a:spcAft>
                <a:spcPts val="0"/>
              </a:spcAft>
              <a:buSzPts val="1400"/>
              <a:buNone/>
              <a:defRPr sz="1400"/>
            </a:lvl2pPr>
            <a:lvl3pPr marL="1371600" lvl="2" indent="-228600" algn="r" rtl="0">
              <a:lnSpc>
                <a:spcPct val="100000"/>
              </a:lnSpc>
              <a:spcBef>
                <a:spcPts val="0"/>
              </a:spcBef>
              <a:spcAft>
                <a:spcPts val="0"/>
              </a:spcAft>
              <a:buSzPts val="1400"/>
              <a:buNone/>
              <a:defRPr sz="1400"/>
            </a:lvl3pPr>
            <a:lvl4pPr marL="1828800" lvl="3" indent="-228600" algn="r" rtl="0">
              <a:lnSpc>
                <a:spcPct val="100000"/>
              </a:lnSpc>
              <a:spcBef>
                <a:spcPts val="0"/>
              </a:spcBef>
              <a:spcAft>
                <a:spcPts val="0"/>
              </a:spcAft>
              <a:buSzPts val="1050"/>
              <a:buNone/>
              <a:defRPr sz="1400"/>
            </a:lvl4pPr>
            <a:lvl5pPr marL="2286000" lvl="4" indent="-228600" algn="r" rtl="0">
              <a:lnSpc>
                <a:spcPct val="100000"/>
              </a:lnSpc>
              <a:spcBef>
                <a:spcPts val="0"/>
              </a:spcBef>
              <a:spcAft>
                <a:spcPts val="0"/>
              </a:spcAft>
              <a:buSzPts val="1400"/>
              <a:buNone/>
              <a:defRPr sz="1400"/>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21"/>
        <p:cNvGrpSpPr/>
        <p:nvPr/>
      </p:nvGrpSpPr>
      <p:grpSpPr>
        <a:xfrm>
          <a:off x="0" y="0"/>
          <a:ext cx="0" cy="0"/>
          <a:chOff x="0" y="0"/>
          <a:chExt cx="0" cy="0"/>
        </a:xfrm>
      </p:grpSpPr>
      <p:sp>
        <p:nvSpPr>
          <p:cNvPr id="122" name="Google Shape;122;p26"/>
          <p:cNvSpPr txBox="1">
            <a:spLocks noGrp="1"/>
          </p:cNvSpPr>
          <p:nvPr>
            <p:ph type="body" idx="1"/>
          </p:nvPr>
        </p:nvSpPr>
        <p:spPr>
          <a:xfrm>
            <a:off x="457200" y="1371600"/>
            <a:ext cx="8229600" cy="4663500"/>
          </a:xfrm>
          <a:prstGeom prst="rect">
            <a:avLst/>
          </a:prstGeom>
          <a:noFill/>
          <a:ln>
            <a:noFill/>
          </a:ln>
        </p:spPr>
        <p:txBody>
          <a:bodyPr spcFirstLastPara="1" wrap="square" lIns="0" tIns="45700" rIns="0" bIns="45700" anchor="t" anchorCtr="0">
            <a:noAutofit/>
          </a:bodyPr>
          <a:lstStyle>
            <a:lvl1pPr marL="457200" lvl="0" indent="-228600" algn="l" rtl="0">
              <a:lnSpc>
                <a:spcPct val="100000"/>
              </a:lnSpc>
              <a:spcBef>
                <a:spcPts val="640"/>
              </a:spcBef>
              <a:spcAft>
                <a:spcPts val="0"/>
              </a:spcAft>
              <a:buSzPts val="3200"/>
              <a:buNone/>
              <a:defRPr/>
            </a:lvl1pPr>
            <a:lvl2pPr marL="914400" lvl="1" indent="-342900" algn="l" rtl="0">
              <a:lnSpc>
                <a:spcPct val="100000"/>
              </a:lnSpc>
              <a:spcBef>
                <a:spcPts val="360"/>
              </a:spcBef>
              <a:spcAft>
                <a:spcPts val="0"/>
              </a:spcAft>
              <a:buSzPts val="1800"/>
              <a:buChar char="–"/>
              <a:defRPr/>
            </a:lvl2pPr>
            <a:lvl3pPr marL="1371600" lvl="2" indent="-342900" algn="l" rtl="0">
              <a:lnSpc>
                <a:spcPct val="100000"/>
              </a:lnSpc>
              <a:spcBef>
                <a:spcPts val="360"/>
              </a:spcBef>
              <a:spcAft>
                <a:spcPts val="0"/>
              </a:spcAft>
              <a:buSzPts val="1800"/>
              <a:buChar char="•"/>
              <a:defRPr/>
            </a:lvl3pPr>
            <a:lvl4pPr marL="1828800" lvl="3" indent="-342900" algn="l" rtl="0">
              <a:lnSpc>
                <a:spcPct val="100000"/>
              </a:lnSpc>
              <a:spcBef>
                <a:spcPts val="360"/>
              </a:spcBef>
              <a:spcAft>
                <a:spcPts val="0"/>
              </a:spcAft>
              <a:buSzPts val="1800"/>
              <a:buChar char="–"/>
              <a:defRPr/>
            </a:lvl4pPr>
            <a:lvl5pPr marL="2286000" lvl="4" indent="-342900" algn="l" rtl="0">
              <a:lnSpc>
                <a:spcPct val="100000"/>
              </a:lnSpc>
              <a:spcBef>
                <a:spcPts val="360"/>
              </a:spcBef>
              <a:spcAft>
                <a:spcPts val="0"/>
              </a:spcAft>
              <a:buSzPts val="1800"/>
              <a:buChar char="»"/>
              <a:defRPr/>
            </a:lvl5pPr>
            <a:lvl6pPr marL="2743200" lvl="5" indent="-355600" algn="l" rtl="0">
              <a:lnSpc>
                <a:spcPct val="100000"/>
              </a:lnSpc>
              <a:spcBef>
                <a:spcPts val="400"/>
              </a:spcBef>
              <a:spcAft>
                <a:spcPts val="0"/>
              </a:spcAft>
              <a:buSzPts val="2000"/>
              <a:buChar char="•"/>
              <a:defRPr/>
            </a:lvl6pPr>
            <a:lvl7pPr marL="3200400" lvl="6" indent="-355600" algn="l" rtl="0">
              <a:lnSpc>
                <a:spcPct val="100000"/>
              </a:lnSpc>
              <a:spcBef>
                <a:spcPts val="400"/>
              </a:spcBef>
              <a:spcAft>
                <a:spcPts val="0"/>
              </a:spcAft>
              <a:buSzPts val="2000"/>
              <a:buChar char="•"/>
              <a:defRPr/>
            </a:lvl7pPr>
            <a:lvl8pPr marL="3657600" lvl="7" indent="-355600" algn="l" rtl="0">
              <a:lnSpc>
                <a:spcPct val="100000"/>
              </a:lnSpc>
              <a:spcBef>
                <a:spcPts val="400"/>
              </a:spcBef>
              <a:spcAft>
                <a:spcPts val="0"/>
              </a:spcAft>
              <a:buSzPts val="2000"/>
              <a:buChar char="•"/>
              <a:defRPr/>
            </a:lvl8pPr>
            <a:lvl9pPr marL="4114800" lvl="8" indent="-355600" algn="l" rtl="0">
              <a:lnSpc>
                <a:spcPct val="100000"/>
              </a:lnSpc>
              <a:spcBef>
                <a:spcPts val="400"/>
              </a:spcBef>
              <a:spcAft>
                <a:spcPts val="0"/>
              </a:spcAft>
              <a:buSzPts val="2000"/>
              <a:buChar char="•"/>
              <a:defRPr/>
            </a:lvl9pPr>
          </a:lstStyle>
          <a:p>
            <a:endParaRPr/>
          </a:p>
        </p:txBody>
      </p:sp>
      <p:sp>
        <p:nvSpPr>
          <p:cNvPr id="123" name="Google Shape;123;p26"/>
          <p:cNvSpPr txBox="1">
            <a:spLocks noGrp="1"/>
          </p:cNvSpPr>
          <p:nvPr>
            <p:ph type="title"/>
          </p:nvPr>
        </p:nvSpPr>
        <p:spPr>
          <a:xfrm>
            <a:off x="687388" y="3709988"/>
            <a:ext cx="8229600" cy="769500"/>
          </a:xfrm>
          <a:prstGeom prst="rect">
            <a:avLst/>
          </a:prstGeom>
          <a:noFill/>
          <a:ln>
            <a:noFill/>
          </a:ln>
        </p:spPr>
        <p:txBody>
          <a:bodyPr spcFirstLastPara="1" wrap="square" lIns="0" tIns="45700" rIns="0" bIns="45700" anchor="b" anchorCtr="0">
            <a:noAutofit/>
          </a:bodyPr>
          <a:lstStyle>
            <a:lvl1pPr lvl="0" algn="ctr" rtl="0">
              <a:lnSpc>
                <a:spcPct val="100000"/>
              </a:lnSpc>
              <a:spcBef>
                <a:spcPts val="0"/>
              </a:spcBef>
              <a:spcAft>
                <a:spcPts val="0"/>
              </a:spcAft>
              <a:buSzPts val="4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4" name="Google Shape;124;p26"/>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25" name="Google Shape;125;p26"/>
          <p:cNvSpPr txBox="1">
            <a:spLocks noGrp="1"/>
          </p:cNvSpPr>
          <p:nvPr>
            <p:ph type="body" idx="2"/>
          </p:nvPr>
        </p:nvSpPr>
        <p:spPr>
          <a:xfrm>
            <a:off x="457200" y="6135624"/>
            <a:ext cx="8229600" cy="192000"/>
          </a:xfrm>
          <a:prstGeom prst="rect">
            <a:avLst/>
          </a:prstGeom>
          <a:noFill/>
          <a:ln>
            <a:noFill/>
          </a:ln>
        </p:spPr>
        <p:txBody>
          <a:bodyPr spcFirstLastPara="1" wrap="square" lIns="0" tIns="45700" rIns="0" bIns="45700" anchor="b" anchorCtr="0">
            <a:noAutofit/>
          </a:bodyPr>
          <a:lstStyle>
            <a:lvl1pPr marL="457200" marR="0" lvl="0" indent="-228600" algn="l" rtl="0">
              <a:lnSpc>
                <a:spcPct val="125000"/>
              </a:lnSpc>
              <a:spcBef>
                <a:spcPts val="0"/>
              </a:spcBef>
              <a:spcAft>
                <a:spcPts val="0"/>
              </a:spcAft>
              <a:buClr>
                <a:srgbClr val="BFBFBF"/>
              </a:buClr>
              <a:buSzPts val="1000"/>
              <a:buFont typeface="Arial"/>
              <a:buNone/>
              <a:defRPr sz="1000" i="0"/>
            </a:lvl1pPr>
            <a:lvl2pPr marL="914400" lvl="1" indent="-228600" algn="l" rtl="0">
              <a:lnSpc>
                <a:spcPct val="100000"/>
              </a:lnSpc>
              <a:spcBef>
                <a:spcPts val="360"/>
              </a:spcBef>
              <a:spcAft>
                <a:spcPts val="0"/>
              </a:spcAft>
              <a:buSzPts val="1800"/>
              <a:buNone/>
              <a:defRPr sz="563"/>
            </a:lvl2pPr>
            <a:lvl3pPr marL="1371600" lvl="2" indent="-228600" algn="l" rtl="0">
              <a:lnSpc>
                <a:spcPct val="100000"/>
              </a:lnSpc>
              <a:spcBef>
                <a:spcPts val="360"/>
              </a:spcBef>
              <a:spcAft>
                <a:spcPts val="0"/>
              </a:spcAft>
              <a:buSzPts val="1800"/>
              <a:buNone/>
              <a:defRPr sz="563"/>
            </a:lvl3pPr>
            <a:lvl4pPr marL="1828800" lvl="3" indent="-228600" algn="l" rtl="0">
              <a:lnSpc>
                <a:spcPct val="100000"/>
              </a:lnSpc>
              <a:spcBef>
                <a:spcPts val="360"/>
              </a:spcBef>
              <a:spcAft>
                <a:spcPts val="0"/>
              </a:spcAft>
              <a:buSzPts val="1800"/>
              <a:buNone/>
              <a:defRPr sz="563"/>
            </a:lvl4pPr>
            <a:lvl5pPr marL="2286000" lvl="4" indent="-228600" algn="l" rtl="0">
              <a:lnSpc>
                <a:spcPct val="100000"/>
              </a:lnSpc>
              <a:spcBef>
                <a:spcPts val="360"/>
              </a:spcBef>
              <a:spcAft>
                <a:spcPts val="0"/>
              </a:spcAft>
              <a:buSzPts val="1800"/>
              <a:buNone/>
              <a:defRPr sz="563"/>
            </a:lvl5pPr>
            <a:lvl6pPr marL="2743200" lvl="5" indent="-355600" algn="l" rtl="0">
              <a:lnSpc>
                <a:spcPct val="100000"/>
              </a:lnSpc>
              <a:spcBef>
                <a:spcPts val="400"/>
              </a:spcBef>
              <a:spcAft>
                <a:spcPts val="0"/>
              </a:spcAft>
              <a:buSzPts val="2000"/>
              <a:buChar char="•"/>
              <a:defRPr/>
            </a:lvl6pPr>
            <a:lvl7pPr marL="3200400" lvl="6" indent="-355600" algn="l" rtl="0">
              <a:lnSpc>
                <a:spcPct val="100000"/>
              </a:lnSpc>
              <a:spcBef>
                <a:spcPts val="400"/>
              </a:spcBef>
              <a:spcAft>
                <a:spcPts val="0"/>
              </a:spcAft>
              <a:buSzPts val="2000"/>
              <a:buChar char="•"/>
              <a:defRPr/>
            </a:lvl7pPr>
            <a:lvl8pPr marL="3657600" lvl="7" indent="-355600" algn="l" rtl="0">
              <a:lnSpc>
                <a:spcPct val="100000"/>
              </a:lnSpc>
              <a:spcBef>
                <a:spcPts val="400"/>
              </a:spcBef>
              <a:spcAft>
                <a:spcPts val="0"/>
              </a:spcAft>
              <a:buSzPts val="2000"/>
              <a:buChar char="•"/>
              <a:defRPr/>
            </a:lvl8pPr>
            <a:lvl9pPr marL="4114800" lvl="8" indent="-355600" algn="l" rtl="0">
              <a:lnSpc>
                <a:spcPct val="100000"/>
              </a:lnSpc>
              <a:spcBef>
                <a:spcPts val="400"/>
              </a:spcBef>
              <a:spcAft>
                <a:spcPts val="0"/>
              </a:spcAft>
              <a:buSzPts val="20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Bulleted Text">
  <p:cSld name="1_Bulleted Text">
    <p:spTree>
      <p:nvGrpSpPr>
        <p:cNvPr id="1" name="Shape 30"/>
        <p:cNvGrpSpPr/>
        <p:nvPr/>
      </p:nvGrpSpPr>
      <p:grpSpPr>
        <a:xfrm>
          <a:off x="0" y="0"/>
          <a:ext cx="0" cy="0"/>
          <a:chOff x="0" y="0"/>
          <a:chExt cx="0" cy="0"/>
        </a:xfrm>
      </p:grpSpPr>
      <p:sp>
        <p:nvSpPr>
          <p:cNvPr id="31" name="Google Shape;31;p5"/>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17365D"/>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a:endParaRPr/>
          </a:p>
        </p:txBody>
      </p:sp>
      <p:sp>
        <p:nvSpPr>
          <p:cNvPr id="32" name="Google Shape;32;p5"/>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3" name="Google Shape;33;p5"/>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ulleted Text">
  <p:cSld name="Bulleted Text">
    <p:spTree>
      <p:nvGrpSpPr>
        <p:cNvPr id="1" name="Shape 34"/>
        <p:cNvGrpSpPr/>
        <p:nvPr/>
      </p:nvGrpSpPr>
      <p:grpSpPr>
        <a:xfrm>
          <a:off x="0" y="0"/>
          <a:ext cx="0" cy="0"/>
          <a:chOff x="0" y="0"/>
          <a:chExt cx="0" cy="0"/>
        </a:xfrm>
      </p:grpSpPr>
      <p:sp>
        <p:nvSpPr>
          <p:cNvPr id="35" name="Google Shape;35;p6"/>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17365D"/>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a:endParaRPr/>
          </a:p>
        </p:txBody>
      </p:sp>
      <p:sp>
        <p:nvSpPr>
          <p:cNvPr id="36" name="Google Shape;36;p6"/>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 name="Google Shape;37;p6"/>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vider Layout">
  <p:cSld name="Divider Layout">
    <p:spTree>
      <p:nvGrpSpPr>
        <p:cNvPr id="1" name="Shape 38"/>
        <p:cNvGrpSpPr/>
        <p:nvPr/>
      </p:nvGrpSpPr>
      <p:grpSpPr>
        <a:xfrm>
          <a:off x="0" y="0"/>
          <a:ext cx="0" cy="0"/>
          <a:chOff x="0" y="0"/>
          <a:chExt cx="0" cy="0"/>
        </a:xfrm>
      </p:grpSpPr>
      <p:sp>
        <p:nvSpPr>
          <p:cNvPr id="39" name="Google Shape;39;p7"/>
          <p:cNvSpPr txBox="1">
            <a:spLocks noGrp="1"/>
          </p:cNvSpPr>
          <p:nvPr>
            <p:ph type="body" idx="1"/>
          </p:nvPr>
        </p:nvSpPr>
        <p:spPr>
          <a:xfrm>
            <a:off x="687388" y="2055812"/>
            <a:ext cx="8224800" cy="3794100"/>
          </a:xfrm>
          <a:prstGeom prst="rect">
            <a:avLst/>
          </a:prstGeom>
          <a:noFill/>
          <a:ln>
            <a:noFill/>
          </a:ln>
        </p:spPr>
        <p:txBody>
          <a:bodyPr spcFirstLastPara="1" wrap="square" lIns="0" tIns="0" rIns="0" bIns="0" anchor="t" anchorCtr="0">
            <a:noAutofit/>
          </a:bodyPr>
          <a:lstStyle>
            <a:lvl1pPr marL="457200" lvl="0" indent="-342900" algn="l" rtl="0">
              <a:lnSpc>
                <a:spcPct val="100000"/>
              </a:lnSpc>
              <a:spcBef>
                <a:spcPts val="600"/>
              </a:spcBef>
              <a:spcAft>
                <a:spcPts val="0"/>
              </a:spcAft>
              <a:buSzPts val="1800"/>
              <a:buChar char="▪"/>
              <a:defRPr/>
            </a:lvl1pPr>
            <a:lvl2pPr marL="914400" lvl="1" indent="-342900" algn="l" rtl="0">
              <a:lnSpc>
                <a:spcPct val="100000"/>
              </a:lnSpc>
              <a:spcBef>
                <a:spcPts val="600"/>
              </a:spcBef>
              <a:spcAft>
                <a:spcPts val="0"/>
              </a:spcAft>
              <a:buSzPts val="1800"/>
              <a:buChar char="•"/>
              <a:defRPr/>
            </a:lvl2pPr>
            <a:lvl3pPr marL="1371600" lvl="2" indent="-342900" algn="l" rtl="0">
              <a:lnSpc>
                <a:spcPct val="100000"/>
              </a:lnSpc>
              <a:spcBef>
                <a:spcPts val="600"/>
              </a:spcBef>
              <a:spcAft>
                <a:spcPts val="0"/>
              </a:spcAft>
              <a:buSzPts val="1800"/>
              <a:buChar char="–"/>
              <a:defRPr/>
            </a:lvl3pPr>
            <a:lvl4pPr marL="1828800" lvl="3" indent="-314325" algn="l" rtl="0">
              <a:lnSpc>
                <a:spcPct val="100000"/>
              </a:lnSpc>
              <a:spcBef>
                <a:spcPts val="600"/>
              </a:spcBef>
              <a:spcAft>
                <a:spcPts val="0"/>
              </a:spcAft>
              <a:buSzPts val="1350"/>
              <a:buChar char="o"/>
              <a:defRPr/>
            </a:lvl4pPr>
            <a:lvl5pPr marL="2286000" lvl="4" indent="-342900" algn="l" rtl="0">
              <a:lnSpc>
                <a:spcPct val="100000"/>
              </a:lnSpc>
              <a:spcBef>
                <a:spcPts val="600"/>
              </a:spcBef>
              <a:spcAft>
                <a:spcPts val="0"/>
              </a:spcAft>
              <a:buSzPts val="1800"/>
              <a:buChar char="»"/>
              <a:defRPr/>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sp>
        <p:nvSpPr>
          <p:cNvPr id="40" name="Google Shape;40;p7"/>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1" name="Google Shape;41;p7"/>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 name="Google Shape;44;p8"/>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5" name="Google Shape;45;p8"/>
          <p:cNvSpPr txBox="1">
            <a:spLocks noGrp="1"/>
          </p:cNvSpPr>
          <p:nvPr>
            <p:ph type="body" idx="1"/>
          </p:nvPr>
        </p:nvSpPr>
        <p:spPr>
          <a:xfrm>
            <a:off x="687388" y="5734975"/>
            <a:ext cx="8224800" cy="153900"/>
          </a:xfrm>
          <a:prstGeom prst="rect">
            <a:avLst/>
          </a:prstGeom>
          <a:noFill/>
          <a:ln>
            <a:noFill/>
          </a:ln>
        </p:spPr>
        <p:txBody>
          <a:bodyPr spcFirstLastPara="1" wrap="square" lIns="0" tIns="0" rIns="0" bIns="0" anchor="b" anchorCtr="0">
            <a:noAutofit/>
          </a:bodyPr>
          <a:lstStyle>
            <a:lvl1pPr marL="457200" lvl="0" indent="-228600" algn="r" rtl="0">
              <a:lnSpc>
                <a:spcPct val="100000"/>
              </a:lnSpc>
              <a:spcBef>
                <a:spcPts val="0"/>
              </a:spcBef>
              <a:spcAft>
                <a:spcPts val="0"/>
              </a:spcAft>
              <a:buSzPts val="1000"/>
              <a:buNone/>
              <a:defRPr sz="1000"/>
            </a:lvl1pPr>
            <a:lvl2pPr marL="914400" lvl="1" indent="-228600" algn="r" rtl="0">
              <a:lnSpc>
                <a:spcPct val="100000"/>
              </a:lnSpc>
              <a:spcBef>
                <a:spcPts val="0"/>
              </a:spcBef>
              <a:spcAft>
                <a:spcPts val="0"/>
              </a:spcAft>
              <a:buSzPts val="1400"/>
              <a:buNone/>
              <a:defRPr sz="1400"/>
            </a:lvl2pPr>
            <a:lvl3pPr marL="1371600" lvl="2" indent="-228600" algn="r" rtl="0">
              <a:lnSpc>
                <a:spcPct val="100000"/>
              </a:lnSpc>
              <a:spcBef>
                <a:spcPts val="0"/>
              </a:spcBef>
              <a:spcAft>
                <a:spcPts val="0"/>
              </a:spcAft>
              <a:buSzPts val="1400"/>
              <a:buNone/>
              <a:defRPr sz="1400"/>
            </a:lvl3pPr>
            <a:lvl4pPr marL="1828800" lvl="3" indent="-228600" algn="r" rtl="0">
              <a:lnSpc>
                <a:spcPct val="100000"/>
              </a:lnSpc>
              <a:spcBef>
                <a:spcPts val="0"/>
              </a:spcBef>
              <a:spcAft>
                <a:spcPts val="0"/>
              </a:spcAft>
              <a:buSzPts val="1050"/>
              <a:buNone/>
              <a:defRPr sz="1400"/>
            </a:lvl4pPr>
            <a:lvl5pPr marL="2286000" lvl="4" indent="-228600" algn="r" rtl="0">
              <a:lnSpc>
                <a:spcPct val="100000"/>
              </a:lnSpc>
              <a:spcBef>
                <a:spcPts val="0"/>
              </a:spcBef>
              <a:spcAft>
                <a:spcPts val="0"/>
              </a:spcAft>
              <a:buSzPts val="1400"/>
              <a:buNone/>
              <a:defRPr sz="1400"/>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6"/>
        <p:cNvGrpSpPr/>
        <p:nvPr/>
      </p:nvGrpSpPr>
      <p:grpSpPr>
        <a:xfrm>
          <a:off x="0" y="0"/>
          <a:ext cx="0" cy="0"/>
          <a:chOff x="0" y="0"/>
          <a:chExt cx="0" cy="0"/>
        </a:xfrm>
      </p:grpSpPr>
      <p:sp>
        <p:nvSpPr>
          <p:cNvPr id="47" name="Google Shape;47;p9"/>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8" name="Google Shape;48;p9"/>
          <p:cNvSpPr txBox="1">
            <a:spLocks noGrp="1"/>
          </p:cNvSpPr>
          <p:nvPr>
            <p:ph type="body" idx="1"/>
          </p:nvPr>
        </p:nvSpPr>
        <p:spPr>
          <a:xfrm>
            <a:off x="687388" y="2055812"/>
            <a:ext cx="8224800" cy="3794100"/>
          </a:xfrm>
          <a:prstGeom prst="rect">
            <a:avLst/>
          </a:prstGeom>
          <a:noFill/>
          <a:ln>
            <a:noFill/>
          </a:ln>
        </p:spPr>
        <p:txBody>
          <a:bodyPr spcFirstLastPara="1" wrap="square" lIns="0" tIns="0" rIns="0" bIns="0" anchor="t" anchorCtr="0">
            <a:noAutofit/>
          </a:bodyPr>
          <a:lstStyle>
            <a:lvl1pPr marL="457200" lvl="0" indent="-342900" algn="l" rtl="0">
              <a:lnSpc>
                <a:spcPct val="100000"/>
              </a:lnSpc>
              <a:spcBef>
                <a:spcPts val="600"/>
              </a:spcBef>
              <a:spcAft>
                <a:spcPts val="0"/>
              </a:spcAft>
              <a:buSzPts val="1800"/>
              <a:buChar char="▪"/>
              <a:defRPr/>
            </a:lvl1pPr>
            <a:lvl2pPr marL="914400" lvl="1" indent="-342900" algn="l" rtl="0">
              <a:lnSpc>
                <a:spcPct val="100000"/>
              </a:lnSpc>
              <a:spcBef>
                <a:spcPts val="600"/>
              </a:spcBef>
              <a:spcAft>
                <a:spcPts val="0"/>
              </a:spcAft>
              <a:buSzPts val="1800"/>
              <a:buChar char="•"/>
              <a:defRPr/>
            </a:lvl2pPr>
            <a:lvl3pPr marL="1371600" lvl="2" indent="-342900" algn="l" rtl="0">
              <a:lnSpc>
                <a:spcPct val="100000"/>
              </a:lnSpc>
              <a:spcBef>
                <a:spcPts val="600"/>
              </a:spcBef>
              <a:spcAft>
                <a:spcPts val="0"/>
              </a:spcAft>
              <a:buSzPts val="1800"/>
              <a:buChar char="–"/>
              <a:defRPr/>
            </a:lvl3pPr>
            <a:lvl4pPr marL="1828800" lvl="3" indent="-314325" algn="l" rtl="0">
              <a:lnSpc>
                <a:spcPct val="100000"/>
              </a:lnSpc>
              <a:spcBef>
                <a:spcPts val="600"/>
              </a:spcBef>
              <a:spcAft>
                <a:spcPts val="0"/>
              </a:spcAft>
              <a:buSzPts val="1350"/>
              <a:buChar char="o"/>
              <a:defRPr/>
            </a:lvl4pPr>
            <a:lvl5pPr marL="2286000" lvl="4" indent="-342900" algn="l" rtl="0">
              <a:lnSpc>
                <a:spcPct val="100000"/>
              </a:lnSpc>
              <a:spcBef>
                <a:spcPts val="600"/>
              </a:spcBef>
              <a:spcAft>
                <a:spcPts val="0"/>
              </a:spcAft>
              <a:buSzPts val="1800"/>
              <a:buChar char="»"/>
              <a:defRPr/>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sp>
        <p:nvSpPr>
          <p:cNvPr id="49" name="Google Shape;49;p9"/>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50" name="Google Shape;50;p9" descr="RTI Arkansas Logo.png"/>
          <p:cNvPicPr preferRelativeResize="0"/>
          <p:nvPr/>
        </p:nvPicPr>
        <p:blipFill rotWithShape="1">
          <a:blip r:embed="rId2">
            <a:alphaModFix/>
          </a:blip>
          <a:srcRect/>
          <a:stretch/>
        </p:blipFill>
        <p:spPr>
          <a:xfrm>
            <a:off x="6915748" y="466587"/>
            <a:ext cx="2025052" cy="37394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_Bulleted Text">
  <p:cSld name="4_Bulleted Text">
    <p:spTree>
      <p:nvGrpSpPr>
        <p:cNvPr id="1" name="Shape 51"/>
        <p:cNvGrpSpPr/>
        <p:nvPr/>
      </p:nvGrpSpPr>
      <p:grpSpPr>
        <a:xfrm>
          <a:off x="0" y="0"/>
          <a:ext cx="0" cy="0"/>
          <a:chOff x="0" y="0"/>
          <a:chExt cx="0" cy="0"/>
        </a:xfrm>
      </p:grpSpPr>
      <p:sp>
        <p:nvSpPr>
          <p:cNvPr id="52" name="Google Shape;52;p10"/>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17365D"/>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a:endParaRPr/>
          </a:p>
        </p:txBody>
      </p:sp>
      <p:sp>
        <p:nvSpPr>
          <p:cNvPr id="53" name="Google Shape;53;p10"/>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4" name="Google Shape;54;p10"/>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5"/>
        <p:cNvGrpSpPr/>
        <p:nvPr/>
      </p:nvGrpSpPr>
      <p:grpSpPr>
        <a:xfrm>
          <a:off x="0" y="0"/>
          <a:ext cx="0" cy="0"/>
          <a:chOff x="0" y="0"/>
          <a:chExt cx="0" cy="0"/>
        </a:xfrm>
      </p:grpSpPr>
      <p:sp>
        <p:nvSpPr>
          <p:cNvPr id="56" name="Google Shape;56;p11"/>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7" name="Google Shape;57;p11"/>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5.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4.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7.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6.jp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3.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4F7FB"/>
            </a:gs>
            <a:gs pos="74000">
              <a:srgbClr val="A9C1D7"/>
            </a:gs>
            <a:gs pos="83000">
              <a:srgbClr val="A9C1D7"/>
            </a:gs>
            <a:gs pos="100000">
              <a:srgbClr val="C6D5E4"/>
            </a:gs>
          </a:gsLst>
          <a:lin ang="5400000" scaled="0"/>
        </a:grad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11" name="Google Shape;11;p1"/>
          <p:cNvPicPr preferRelativeResize="0"/>
          <p:nvPr/>
        </p:nvPicPr>
        <p:blipFill rotWithShape="1">
          <a:blip r:embed="rId4">
            <a:alphaModFix/>
          </a:blip>
          <a:srcRect/>
          <a:stretch/>
        </p:blipFill>
        <p:spPr>
          <a:xfrm>
            <a:off x="4074913" y="4292682"/>
            <a:ext cx="1446212" cy="1447649"/>
          </a:xfrm>
          <a:prstGeom prst="rect">
            <a:avLst/>
          </a:prstGeom>
          <a:noFill/>
          <a:ln>
            <a:noFill/>
          </a:ln>
        </p:spPr>
      </p:pic>
      <p:sp>
        <p:nvSpPr>
          <p:cNvPr id="12" name="Google Shape;12;p1"/>
          <p:cNvSpPr txBox="1">
            <a:spLocks noGrp="1"/>
          </p:cNvSpPr>
          <p:nvPr>
            <p:ph type="title"/>
          </p:nvPr>
        </p:nvSpPr>
        <p:spPr>
          <a:xfrm>
            <a:off x="683811" y="1910684"/>
            <a:ext cx="8228417" cy="677108"/>
          </a:xfrm>
          <a:prstGeom prst="rect">
            <a:avLst/>
          </a:prstGeom>
          <a:noFill/>
          <a:ln>
            <a:noFill/>
          </a:ln>
        </p:spPr>
        <p:txBody>
          <a:bodyPr spcFirstLastPara="1" wrap="square" lIns="0" tIns="0" rIns="0" bIns="0" anchor="b" anchorCtr="0">
            <a:noAutofit/>
          </a:bodyPr>
          <a:lstStyle>
            <a:lvl1pPr marR="0" lvl="0" algn="ctr" rtl="0">
              <a:lnSpc>
                <a:spcPct val="100000"/>
              </a:lnSpc>
              <a:spcBef>
                <a:spcPts val="0"/>
              </a:spcBef>
              <a:spcAft>
                <a:spcPts val="0"/>
              </a:spcAft>
              <a:buClr>
                <a:srgbClr val="000000"/>
              </a:buClr>
              <a:buSzPts val="1400"/>
              <a:buFont typeface="Arial"/>
              <a:buNone/>
              <a:defRPr sz="4400" b="1" i="0" u="none" strike="noStrike" cap="none">
                <a:solidFill>
                  <a:srgbClr val="25496F"/>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Franklin Gothic"/>
                <a:ea typeface="Franklin Gothic"/>
                <a:cs typeface="Franklin Gothic"/>
                <a:sym typeface="Franklin Gothic"/>
              </a:defRPr>
            </a:lvl2pPr>
            <a:lvl3pPr marR="0" lvl="2"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Franklin Gothic"/>
                <a:ea typeface="Franklin Gothic"/>
                <a:cs typeface="Franklin Gothic"/>
                <a:sym typeface="Franklin Gothic"/>
              </a:defRPr>
            </a:lvl3pPr>
            <a:lvl4pPr marR="0" lvl="3"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Franklin Gothic"/>
                <a:ea typeface="Franklin Gothic"/>
                <a:cs typeface="Franklin Gothic"/>
                <a:sym typeface="Franklin Gothic"/>
              </a:defRPr>
            </a:lvl4pPr>
            <a:lvl5pPr marR="0" lvl="4"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Franklin Gothic"/>
                <a:ea typeface="Franklin Gothic"/>
                <a:cs typeface="Franklin Gothic"/>
                <a:sym typeface="Franklin Gothic"/>
              </a:defRPr>
            </a:lvl5pPr>
            <a:lvl6pPr marR="0" lvl="5"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Franklin Gothic"/>
                <a:ea typeface="Franklin Gothic"/>
                <a:cs typeface="Franklin Gothic"/>
                <a:sym typeface="Franklin Gothic"/>
              </a:defRPr>
            </a:lvl6pPr>
            <a:lvl7pPr marR="0" lvl="6"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Franklin Gothic"/>
                <a:ea typeface="Franklin Gothic"/>
                <a:cs typeface="Franklin Gothic"/>
                <a:sym typeface="Franklin Gothic"/>
              </a:defRPr>
            </a:lvl7pPr>
            <a:lvl8pPr marR="0" lvl="7"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Franklin Gothic"/>
                <a:ea typeface="Franklin Gothic"/>
                <a:cs typeface="Franklin Gothic"/>
                <a:sym typeface="Franklin Gothic"/>
              </a:defRPr>
            </a:lvl8pPr>
            <a:lvl9pPr marR="0" lvl="8"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Franklin Gothic"/>
                <a:ea typeface="Franklin Gothic"/>
                <a:cs typeface="Franklin Gothic"/>
                <a:sym typeface="Franklin Gothic"/>
              </a:defRPr>
            </a:lvl9pPr>
          </a:lstStyle>
          <a:p>
            <a:endParaRPr/>
          </a:p>
        </p:txBody>
      </p:sp>
      <p:sp>
        <p:nvSpPr>
          <p:cNvPr id="13" name="Google Shape;13;p1"/>
          <p:cNvSpPr txBox="1">
            <a:spLocks noGrp="1"/>
          </p:cNvSpPr>
          <p:nvPr>
            <p:ph type="body" idx="1"/>
          </p:nvPr>
        </p:nvSpPr>
        <p:spPr>
          <a:xfrm>
            <a:off x="683854" y="2655407"/>
            <a:ext cx="8228331" cy="156966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Clr>
                <a:srgbClr val="000000"/>
              </a:buClr>
              <a:buSzPts val="1400"/>
              <a:buFont typeface="Arial"/>
              <a:buNone/>
              <a:defRPr sz="3200" b="0" i="0" u="none" strike="noStrike" cap="none">
                <a:solidFill>
                  <a:srgbClr val="25496F"/>
                </a:solidFill>
                <a:latin typeface="Arial"/>
                <a:ea typeface="Arial"/>
                <a:cs typeface="Arial"/>
                <a:sym typeface="Arial"/>
              </a:defRPr>
            </a:lvl1pPr>
            <a:lvl2pPr marL="914400" marR="0" lvl="1" indent="-228600" algn="ctr" rtl="0">
              <a:lnSpc>
                <a:spcPct val="100000"/>
              </a:lnSpc>
              <a:spcBef>
                <a:spcPts val="600"/>
              </a:spcBef>
              <a:spcAft>
                <a:spcPts val="0"/>
              </a:spcAft>
              <a:buClr>
                <a:srgbClr val="000000"/>
              </a:buClr>
              <a:buSzPts val="1400"/>
              <a:buFont typeface="Arial"/>
              <a:buNone/>
              <a:defRPr sz="2400" b="0" i="0" u="none" strike="noStrike" cap="none">
                <a:solidFill>
                  <a:srgbClr val="25496F"/>
                </a:solidFill>
                <a:latin typeface="Arial"/>
                <a:ea typeface="Arial"/>
                <a:cs typeface="Arial"/>
                <a:sym typeface="Arial"/>
              </a:defRPr>
            </a:lvl2pPr>
            <a:lvl3pPr marL="1371600" marR="0" lvl="2" indent="-228600" algn="ctr" rtl="0">
              <a:lnSpc>
                <a:spcPct val="100000"/>
              </a:lnSpc>
              <a:spcBef>
                <a:spcPts val="0"/>
              </a:spcBef>
              <a:spcAft>
                <a:spcPts val="0"/>
              </a:spcAft>
              <a:buClr>
                <a:srgbClr val="000000"/>
              </a:buClr>
              <a:buSzPts val="1400"/>
              <a:buFont typeface="Arial"/>
              <a:buNone/>
              <a:defRPr sz="2000" b="0" i="0" u="none" strike="noStrike" cap="none">
                <a:solidFill>
                  <a:srgbClr val="25496F"/>
                </a:solidFill>
                <a:latin typeface="Arial"/>
                <a:ea typeface="Arial"/>
                <a:cs typeface="Arial"/>
                <a:sym typeface="Arial"/>
              </a:defRPr>
            </a:lvl3pPr>
            <a:lvl4pPr marL="1828800" marR="0" lvl="3" indent="-228600" algn="ctr" rtl="0">
              <a:lnSpc>
                <a:spcPct val="100000"/>
              </a:lnSpc>
              <a:spcBef>
                <a:spcPts val="600"/>
              </a:spcBef>
              <a:spcAft>
                <a:spcPts val="0"/>
              </a:spcAft>
              <a:buClr>
                <a:srgbClr val="000000"/>
              </a:buClr>
              <a:buSzPts val="1400"/>
              <a:buFont typeface="Arial"/>
              <a:buNone/>
              <a:defRPr sz="1600" b="0" i="0" u="none" strike="noStrike" cap="none">
                <a:solidFill>
                  <a:srgbClr val="25496F"/>
                </a:solidFill>
                <a:latin typeface="Arial"/>
                <a:ea typeface="Arial"/>
                <a:cs typeface="Arial"/>
                <a:sym typeface="Arial"/>
              </a:defRPr>
            </a:lvl4pPr>
            <a:lvl5pPr marL="2286000" marR="0" lvl="4" indent="-228600" algn="ctr" rtl="0">
              <a:lnSpc>
                <a:spcPct val="100000"/>
              </a:lnSpc>
              <a:spcBef>
                <a:spcPts val="0"/>
              </a:spcBef>
              <a:spcAft>
                <a:spcPts val="0"/>
              </a:spcAft>
              <a:buClr>
                <a:srgbClr val="000000"/>
              </a:buClr>
              <a:buSzPts val="1400"/>
              <a:buFont typeface="Arial"/>
              <a:buNone/>
              <a:defRPr sz="1400" b="0" i="0" u="none" strike="noStrike" cap="none">
                <a:solidFill>
                  <a:srgbClr val="25496F"/>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ftr" idx="11"/>
          </p:nvPr>
        </p:nvSpPr>
        <p:spPr>
          <a:xfrm>
            <a:off x="5328339" y="6656733"/>
            <a:ext cx="3583885" cy="123111"/>
          </a:xfrm>
          <a:prstGeom prst="rect">
            <a:avLst/>
          </a:prstGeom>
          <a:noFill/>
          <a:ln>
            <a:noFill/>
          </a:ln>
        </p:spPr>
        <p:txBody>
          <a:bodyPr spcFirstLastPara="1" wrap="square" lIns="0" tIns="0" rIns="0" bIns="0" anchor="ctr" anchorCtr="0">
            <a:noAutofit/>
          </a:bodyPr>
          <a:lstStyle>
            <a:lvl1pPr marR="0" lvl="0" algn="r" rtl="0">
              <a:lnSpc>
                <a:spcPct val="100000"/>
              </a:lnSpc>
              <a:spcBef>
                <a:spcPts val="0"/>
              </a:spcBef>
              <a:spcAft>
                <a:spcPts val="0"/>
              </a:spcAft>
              <a:buClr>
                <a:srgbClr val="000000"/>
              </a:buClr>
              <a:buSzPts val="1400"/>
              <a:buFont typeface="Arial"/>
              <a:buNone/>
              <a:defRPr sz="800" b="0" i="0" u="none" strike="noStrike" cap="none">
                <a:solidFill>
                  <a:srgbClr val="A5A5A5"/>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pic>
        <p:nvPicPr>
          <p:cNvPr id="15" name="Google Shape;15;p1" descr="RTI Arkansas Logo.png"/>
          <p:cNvPicPr preferRelativeResize="0"/>
          <p:nvPr/>
        </p:nvPicPr>
        <p:blipFill rotWithShape="1">
          <a:blip r:embed="rId5">
            <a:alphaModFix/>
          </a:blip>
          <a:srcRect/>
          <a:stretch/>
        </p:blipFill>
        <p:spPr>
          <a:xfrm>
            <a:off x="943823" y="391845"/>
            <a:ext cx="7708392" cy="142341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
        <p:cNvGrpSpPr/>
        <p:nvPr/>
      </p:nvGrpSpPr>
      <p:grpSpPr>
        <a:xfrm>
          <a:off x="0" y="0"/>
          <a:ext cx="0" cy="0"/>
          <a:chOff x="0" y="0"/>
          <a:chExt cx="0" cy="0"/>
        </a:xfrm>
      </p:grpSpPr>
      <p:pic>
        <p:nvPicPr>
          <p:cNvPr id="21" name="Google Shape;21;p3" descr="RTI PPT Template_Text.jpg"/>
          <p:cNvPicPr preferRelativeResize="0"/>
          <p:nvPr/>
        </p:nvPicPr>
        <p:blipFill rotWithShape="1">
          <a:blip r:embed="rId14">
            <a:alphaModFix/>
          </a:blip>
          <a:srcRect/>
          <a:stretch/>
        </p:blipFill>
        <p:spPr>
          <a:xfrm>
            <a:off x="0" y="0"/>
            <a:ext cx="9143998" cy="6857998"/>
          </a:xfrm>
          <a:prstGeom prst="rect">
            <a:avLst/>
          </a:prstGeom>
          <a:noFill/>
          <a:ln>
            <a:noFill/>
          </a:ln>
        </p:spPr>
      </p:pic>
      <p:sp>
        <p:nvSpPr>
          <p:cNvPr id="22" name="Google Shape;22;p3"/>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4800" b="0" i="0" u="none" strike="noStrike" cap="none">
                <a:solidFill>
                  <a:srgbClr val="A5A5A5"/>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3200" b="0" i="0" u="none" strike="noStrike" cap="none">
                <a:solidFill>
                  <a:srgbClr val="0F1419"/>
                </a:solidFill>
                <a:latin typeface="Franklin Gothic"/>
                <a:ea typeface="Franklin Gothic"/>
                <a:cs typeface="Franklin Gothic"/>
                <a:sym typeface="Franklin Gothic"/>
              </a:defRPr>
            </a:lvl2pPr>
            <a:lvl3pPr marR="0" lvl="2" algn="l" rtl="0">
              <a:lnSpc>
                <a:spcPct val="100000"/>
              </a:lnSpc>
              <a:spcBef>
                <a:spcPts val="0"/>
              </a:spcBef>
              <a:spcAft>
                <a:spcPts val="0"/>
              </a:spcAft>
              <a:buClr>
                <a:srgbClr val="000000"/>
              </a:buClr>
              <a:buSzPts val="1400"/>
              <a:buFont typeface="Arial"/>
              <a:buNone/>
              <a:defRPr sz="3200" b="0" i="0" u="none" strike="noStrike" cap="none">
                <a:solidFill>
                  <a:srgbClr val="0F1419"/>
                </a:solidFill>
                <a:latin typeface="Franklin Gothic"/>
                <a:ea typeface="Franklin Gothic"/>
                <a:cs typeface="Franklin Gothic"/>
                <a:sym typeface="Franklin Gothic"/>
              </a:defRPr>
            </a:lvl3pPr>
            <a:lvl4pPr marR="0" lvl="3" algn="l" rtl="0">
              <a:lnSpc>
                <a:spcPct val="100000"/>
              </a:lnSpc>
              <a:spcBef>
                <a:spcPts val="0"/>
              </a:spcBef>
              <a:spcAft>
                <a:spcPts val="0"/>
              </a:spcAft>
              <a:buClr>
                <a:srgbClr val="000000"/>
              </a:buClr>
              <a:buSzPts val="1400"/>
              <a:buFont typeface="Arial"/>
              <a:buNone/>
              <a:defRPr sz="3200" b="0" i="0" u="none" strike="noStrike" cap="none">
                <a:solidFill>
                  <a:srgbClr val="0F1419"/>
                </a:solidFill>
                <a:latin typeface="Franklin Gothic"/>
                <a:ea typeface="Franklin Gothic"/>
                <a:cs typeface="Franklin Gothic"/>
                <a:sym typeface="Franklin Gothic"/>
              </a:defRPr>
            </a:lvl4pPr>
            <a:lvl5pPr marR="0" lvl="4" algn="l" rtl="0">
              <a:lnSpc>
                <a:spcPct val="100000"/>
              </a:lnSpc>
              <a:spcBef>
                <a:spcPts val="0"/>
              </a:spcBef>
              <a:spcAft>
                <a:spcPts val="0"/>
              </a:spcAft>
              <a:buClr>
                <a:srgbClr val="000000"/>
              </a:buClr>
              <a:buSzPts val="1400"/>
              <a:buFont typeface="Arial"/>
              <a:buNone/>
              <a:defRPr sz="3200" b="0" i="0" u="none" strike="noStrike" cap="none">
                <a:solidFill>
                  <a:srgbClr val="0F1419"/>
                </a:solidFill>
                <a:latin typeface="Franklin Gothic"/>
                <a:ea typeface="Franklin Gothic"/>
                <a:cs typeface="Franklin Gothic"/>
                <a:sym typeface="Franklin Gothic"/>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Franklin Gothic"/>
                <a:ea typeface="Franklin Gothic"/>
                <a:cs typeface="Franklin Gothic"/>
                <a:sym typeface="Franklin Gothic"/>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Franklin Gothic"/>
                <a:ea typeface="Franklin Gothic"/>
                <a:cs typeface="Franklin Gothic"/>
                <a:sym typeface="Franklin Gothic"/>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Franklin Gothic"/>
                <a:ea typeface="Franklin Gothic"/>
                <a:cs typeface="Franklin Gothic"/>
                <a:sym typeface="Franklin Gothic"/>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Franklin Gothic"/>
                <a:ea typeface="Franklin Gothic"/>
                <a:cs typeface="Franklin Gothic"/>
                <a:sym typeface="Franklin Gothic"/>
              </a:defRPr>
            </a:lvl9pPr>
          </a:lstStyle>
          <a:p>
            <a:endParaRPr/>
          </a:p>
        </p:txBody>
      </p:sp>
      <p:sp>
        <p:nvSpPr>
          <p:cNvPr id="23" name="Google Shape;23;p3"/>
          <p:cNvSpPr txBox="1">
            <a:spLocks noGrp="1"/>
          </p:cNvSpPr>
          <p:nvPr>
            <p:ph type="body" idx="1"/>
          </p:nvPr>
        </p:nvSpPr>
        <p:spPr>
          <a:xfrm>
            <a:off x="687388" y="2055812"/>
            <a:ext cx="8224800" cy="3794100"/>
          </a:xfrm>
          <a:prstGeom prst="rect">
            <a:avLst/>
          </a:prstGeom>
          <a:noFill/>
          <a:ln>
            <a:noFill/>
          </a:ln>
        </p:spPr>
        <p:txBody>
          <a:bodyPr spcFirstLastPara="1" wrap="square" lIns="0" tIns="0" rIns="0" bIns="0" anchor="t" anchorCtr="0">
            <a:noAutofit/>
          </a:bodyPr>
          <a:lstStyle>
            <a:lvl1pPr marL="457200" marR="0" lvl="0" indent="-381000" algn="l" rtl="0">
              <a:lnSpc>
                <a:spcPct val="100000"/>
              </a:lnSpc>
              <a:spcBef>
                <a:spcPts val="600"/>
              </a:spcBef>
              <a:spcAft>
                <a:spcPts val="0"/>
              </a:spcAft>
              <a:buClr>
                <a:srgbClr val="A5A5A5"/>
              </a:buClr>
              <a:buSzPts val="2400"/>
              <a:buFont typeface="Noto Sans Symbols"/>
              <a:buChar char="▪"/>
              <a:defRPr sz="2400" b="0" i="0" u="none" strike="noStrike" cap="none">
                <a:solidFill>
                  <a:srgbClr val="17365D"/>
                </a:solidFill>
                <a:latin typeface="Arial"/>
                <a:ea typeface="Arial"/>
                <a:cs typeface="Arial"/>
                <a:sym typeface="Arial"/>
              </a:defRPr>
            </a:lvl1pPr>
            <a:lvl2pPr marL="914400" marR="0" lvl="1" indent="-342900" algn="l" rtl="0">
              <a:lnSpc>
                <a:spcPct val="100000"/>
              </a:lnSpc>
              <a:spcBef>
                <a:spcPts val="600"/>
              </a:spcBef>
              <a:spcAft>
                <a:spcPts val="0"/>
              </a:spcAft>
              <a:buClr>
                <a:srgbClr val="A5A5A5"/>
              </a:buClr>
              <a:buSzPts val="1800"/>
              <a:buFont typeface="Arial"/>
              <a:buChar char="•"/>
              <a:defRPr sz="1800" b="0" i="0" u="none" strike="noStrike" cap="none">
                <a:solidFill>
                  <a:srgbClr val="17365D"/>
                </a:solidFill>
                <a:latin typeface="Arial"/>
                <a:ea typeface="Arial"/>
                <a:cs typeface="Arial"/>
                <a:sym typeface="Arial"/>
              </a:defRPr>
            </a:lvl2pPr>
            <a:lvl3pPr marL="1371600" marR="0" lvl="2" indent="-317500" algn="l" rtl="0">
              <a:lnSpc>
                <a:spcPct val="100000"/>
              </a:lnSpc>
              <a:spcBef>
                <a:spcPts val="600"/>
              </a:spcBef>
              <a:spcAft>
                <a:spcPts val="0"/>
              </a:spcAft>
              <a:buClr>
                <a:srgbClr val="A5A5A5"/>
              </a:buClr>
              <a:buSzPts val="1400"/>
              <a:buFont typeface="Source Sans Pro"/>
              <a:buChar char="–"/>
              <a:defRPr sz="1400" b="0" i="0" u="none" strike="noStrike" cap="none">
                <a:solidFill>
                  <a:srgbClr val="17365D"/>
                </a:solidFill>
                <a:latin typeface="Arial"/>
                <a:ea typeface="Arial"/>
                <a:cs typeface="Arial"/>
                <a:sym typeface="Arial"/>
              </a:defRPr>
            </a:lvl3pPr>
            <a:lvl4pPr marL="1828800" marR="0" lvl="3" indent="-295275" algn="l" rtl="0">
              <a:lnSpc>
                <a:spcPct val="100000"/>
              </a:lnSpc>
              <a:spcBef>
                <a:spcPts val="600"/>
              </a:spcBef>
              <a:spcAft>
                <a:spcPts val="0"/>
              </a:spcAft>
              <a:buClr>
                <a:srgbClr val="A5A5A5"/>
              </a:buClr>
              <a:buSzPts val="1050"/>
              <a:buFont typeface="Courier New"/>
              <a:buChar char="o"/>
              <a:defRPr sz="1400" b="0" i="0" u="none" strike="noStrike" cap="none">
                <a:solidFill>
                  <a:srgbClr val="17365D"/>
                </a:solidFill>
                <a:latin typeface="Arial"/>
                <a:ea typeface="Arial"/>
                <a:cs typeface="Arial"/>
                <a:sym typeface="Arial"/>
              </a:defRPr>
            </a:lvl4pPr>
            <a:lvl5pPr marL="2286000" marR="0" lvl="4" indent="-317500" algn="l" rtl="0">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5pPr>
            <a:lvl6pPr marL="2743200" marR="0" lvl="5" indent="-317500" algn="l" rtl="0">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6pPr>
            <a:lvl7pPr marL="3200400" marR="0" lvl="6" indent="-317500" algn="l" rtl="0">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7pPr>
            <a:lvl8pPr marL="3657600" marR="0" lvl="7" indent="-317500" algn="l" rtl="0">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8pPr>
            <a:lvl9pPr marL="4114800" marR="0" lvl="8" indent="-317500" algn="l" rtl="0">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9pPr>
          </a:lstStyle>
          <a:p>
            <a:endParaRPr/>
          </a:p>
        </p:txBody>
      </p:sp>
      <p:sp>
        <p:nvSpPr>
          <p:cNvPr id="24" name="Google Shape;24;p3"/>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5" name="Google Shape;25;p3" descr="RTI Arkansas Logo.png"/>
          <p:cNvPicPr preferRelativeResize="0"/>
          <p:nvPr/>
        </p:nvPicPr>
        <p:blipFill rotWithShape="1">
          <a:blip r:embed="rId15">
            <a:alphaModFix/>
          </a:blip>
          <a:srcRect/>
          <a:stretch/>
        </p:blipFill>
        <p:spPr>
          <a:xfrm>
            <a:off x="6915748" y="466587"/>
            <a:ext cx="2025052" cy="37394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5"/>
        <p:cNvGrpSpPr/>
        <p:nvPr/>
      </p:nvGrpSpPr>
      <p:grpSpPr>
        <a:xfrm>
          <a:off x="0" y="0"/>
          <a:ext cx="0" cy="0"/>
          <a:chOff x="0" y="0"/>
          <a:chExt cx="0" cy="0"/>
        </a:xfrm>
      </p:grpSpPr>
      <p:pic>
        <p:nvPicPr>
          <p:cNvPr id="76" name="Google Shape;76;p16" descr="RTI PPT Template_Divider.jpg"/>
          <p:cNvPicPr preferRelativeResize="0"/>
          <p:nvPr/>
        </p:nvPicPr>
        <p:blipFill rotWithShape="1">
          <a:blip r:embed="rId12">
            <a:alphaModFix/>
          </a:blip>
          <a:srcRect/>
          <a:stretch/>
        </p:blipFill>
        <p:spPr>
          <a:xfrm>
            <a:off x="0" y="0"/>
            <a:ext cx="9143998" cy="6857998"/>
          </a:xfrm>
          <a:prstGeom prst="rect">
            <a:avLst/>
          </a:prstGeom>
          <a:noFill/>
          <a:ln>
            <a:noFill/>
          </a:ln>
        </p:spPr>
      </p:pic>
      <p:sp>
        <p:nvSpPr>
          <p:cNvPr id="77" name="Google Shape;77;p16"/>
          <p:cNvSpPr txBox="1">
            <a:spLocks noGrp="1"/>
          </p:cNvSpPr>
          <p:nvPr>
            <p:ph type="title"/>
          </p:nvPr>
        </p:nvSpPr>
        <p:spPr>
          <a:xfrm>
            <a:off x="687388" y="3709988"/>
            <a:ext cx="8229600" cy="769500"/>
          </a:xfrm>
          <a:prstGeom prst="rect">
            <a:avLst/>
          </a:prstGeom>
          <a:noFill/>
          <a:ln>
            <a:noFill/>
          </a:ln>
        </p:spPr>
        <p:txBody>
          <a:bodyPr spcFirstLastPara="1" wrap="square" lIns="0" tIns="45700" rIns="0" bIns="45700" anchor="b" anchorCtr="0">
            <a:noAutofit/>
          </a:bodyPr>
          <a:lstStyle>
            <a:lvl1pPr marR="0" lvl="0" algn="ctr" rtl="0">
              <a:lnSpc>
                <a:spcPct val="100000"/>
              </a:lnSpc>
              <a:spcBef>
                <a:spcPts val="0"/>
              </a:spcBef>
              <a:spcAft>
                <a:spcPts val="0"/>
              </a:spcAft>
              <a:buClr>
                <a:schemeClr val="lt1"/>
              </a:buClr>
              <a:buSzPts val="4400"/>
              <a:buFont typeface="Arial Narrow"/>
              <a:buNone/>
              <a:defRPr sz="4400" b="1" i="0" u="none" strike="noStrike" cap="none">
                <a:solidFill>
                  <a:schemeClr val="lt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8" name="Google Shape;78;p16"/>
          <p:cNvSpPr txBox="1">
            <a:spLocks noGrp="1"/>
          </p:cNvSpPr>
          <p:nvPr>
            <p:ph type="body" idx="1"/>
          </p:nvPr>
        </p:nvSpPr>
        <p:spPr>
          <a:xfrm>
            <a:off x="687388" y="4529139"/>
            <a:ext cx="8229600" cy="1389000"/>
          </a:xfrm>
          <a:prstGeom prst="rect">
            <a:avLst/>
          </a:prstGeom>
          <a:noFill/>
          <a:ln>
            <a:noFill/>
          </a:ln>
        </p:spPr>
        <p:txBody>
          <a:bodyPr spcFirstLastPara="1" wrap="square" lIns="0" tIns="45700" rIns="0" bIns="45700" anchor="t" anchorCtr="0">
            <a:noAutofit/>
          </a:bodyPr>
          <a:lstStyle>
            <a:lvl1pPr marL="457200" marR="0" lvl="0" indent="-228600" algn="l" rtl="0">
              <a:lnSpc>
                <a:spcPct val="100000"/>
              </a:lnSpc>
              <a:spcBef>
                <a:spcPts val="640"/>
              </a:spcBef>
              <a:spcAft>
                <a:spcPts val="0"/>
              </a:spcAft>
              <a:buClr>
                <a:srgbClr val="BFBFBF"/>
              </a:buClr>
              <a:buSzPts val="3200"/>
              <a:buFont typeface="Arial"/>
              <a:buNone/>
              <a:defRPr sz="3200" b="0" i="0" u="none" strike="noStrike" cap="none">
                <a:solidFill>
                  <a:srgbClr val="BFBFBF"/>
                </a:solidFill>
                <a:latin typeface="Arial"/>
                <a:ea typeface="Arial"/>
                <a:cs typeface="Arial"/>
                <a:sym typeface="Arial"/>
              </a:defRPr>
            </a:lvl1pPr>
            <a:lvl2pPr marL="914400" marR="0" lvl="1"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2pPr>
            <a:lvl3pPr marL="1371600" marR="0" lvl="2"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3pPr>
            <a:lvl4pPr marL="1828800" marR="0" lvl="3"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9" name="Google Shape;79;p16"/>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80" name="Google Shape;80;p16" descr="A close up of a logo&#10;&#10;Description automatically generated"/>
          <p:cNvPicPr preferRelativeResize="0"/>
          <p:nvPr/>
        </p:nvPicPr>
        <p:blipFill rotWithShape="1">
          <a:blip r:embed="rId13">
            <a:alphaModFix/>
          </a:blip>
          <a:srcRect/>
          <a:stretch/>
        </p:blipFill>
        <p:spPr>
          <a:xfrm>
            <a:off x="5749346" y="6064188"/>
            <a:ext cx="2783535" cy="70544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https://www.teachingchannel.org/videos/differentiated-instruction-with-data-walls"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watch?v=3TRGl3iXoAE"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hyperlink" Target="http://www.intensiveintervention.org/" TargetMode="External"/><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hyperlink" Target="http://www.fcrr.org/" TargetMode="External"/><Relationship Id="rId5" Type="http://schemas.openxmlformats.org/officeDocument/2006/relationships/hyperlink" Target="http://www.rtinetwork.org/" TargetMode="External"/><Relationship Id="rId4" Type="http://schemas.openxmlformats.org/officeDocument/2006/relationships/hyperlink" Target="http://www.rti4success.org/"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www.fcrr.org/assessment/ET/diff/clsStatRprt3.html" TargetMode="External"/><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hyperlink" Target="https://www.dyslexia.com/research/articles/alternative-brain-pathways/" TargetMode="External"/><Relationship Id="rId4" Type="http://schemas.openxmlformats.org/officeDocument/2006/relationships/hyperlink" Target="http://www.cdl.org/articles/differentiating-instruction-and-practice/"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educationcounts.govt.nz/publications/special_education/education-that-fits/chapter-sixteen-universal-design-for-learning" TargetMode="External"/><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hyperlink" Target="https://soarnc.org/wp-content/uploads/2014/05/Differentiated-Instruction.pdf" TargetMode="External"/><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7"/>
          <p:cNvSpPr txBox="1">
            <a:spLocks noGrp="1"/>
          </p:cNvSpPr>
          <p:nvPr>
            <p:ph type="body" idx="1"/>
          </p:nvPr>
        </p:nvSpPr>
        <p:spPr>
          <a:xfrm>
            <a:off x="0" y="2226688"/>
            <a:ext cx="9144000" cy="11448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3600"/>
              <a:buNone/>
            </a:pPr>
            <a:r>
              <a:rPr lang="en-US" sz="3600" b="1">
                <a:solidFill>
                  <a:schemeClr val="dk2"/>
                </a:solidFill>
              </a:rPr>
              <a:t>Module 7</a:t>
            </a:r>
            <a:br>
              <a:rPr lang="en-US" sz="3600">
                <a:solidFill>
                  <a:schemeClr val="dk2"/>
                </a:solidFill>
              </a:rPr>
            </a:br>
            <a:r>
              <a:rPr lang="en-US" sz="3600">
                <a:solidFill>
                  <a:schemeClr val="dk2"/>
                </a:solidFill>
              </a:rPr>
              <a:t>Differentiated Instruction in Tier 1</a:t>
            </a:r>
            <a:endParaRPr/>
          </a:p>
          <a:p>
            <a:pPr marL="0" lvl="0" indent="0" algn="ctr" rtl="0">
              <a:lnSpc>
                <a:spcPct val="100000"/>
              </a:lnSpc>
              <a:spcBef>
                <a:spcPts val="600"/>
              </a:spcBef>
              <a:spcAft>
                <a:spcPts val="0"/>
              </a:spcAft>
              <a:buSzPts val="3600"/>
              <a:buNone/>
            </a:pPr>
            <a:endParaRPr/>
          </a:p>
          <a:p>
            <a:pPr marL="0" lvl="0" indent="0" algn="ctr" rtl="0">
              <a:lnSpc>
                <a:spcPct val="100000"/>
              </a:lnSpc>
              <a:spcBef>
                <a:spcPts val="600"/>
              </a:spcBef>
              <a:spcAft>
                <a:spcPts val="0"/>
              </a:spcAft>
              <a:buSzPts val="3600"/>
              <a:buNone/>
            </a:pPr>
            <a:endParaRPr/>
          </a:p>
          <a:p>
            <a:pPr marL="0" lvl="0" indent="0" algn="ctr" rtl="0">
              <a:lnSpc>
                <a:spcPct val="100000"/>
              </a:lnSpc>
              <a:spcBef>
                <a:spcPts val="600"/>
              </a:spcBef>
              <a:spcAft>
                <a:spcPts val="0"/>
              </a:spcAft>
              <a:buSzPts val="3600"/>
              <a:buNone/>
            </a:pPr>
            <a:endParaRPr/>
          </a:p>
        </p:txBody>
      </p:sp>
      <p:sp>
        <p:nvSpPr>
          <p:cNvPr id="132" name="Google Shape;132;p27"/>
          <p:cNvSpPr/>
          <p:nvPr/>
        </p:nvSpPr>
        <p:spPr>
          <a:xfrm>
            <a:off x="6682154" y="450166"/>
            <a:ext cx="2335200" cy="5205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pic>
        <p:nvPicPr>
          <p:cNvPr id="133" name="Google Shape;133;p27" descr="RTI Arkansas Logo.png"/>
          <p:cNvPicPr preferRelativeResize="0"/>
          <p:nvPr/>
        </p:nvPicPr>
        <p:blipFill rotWithShape="1">
          <a:blip r:embed="rId3">
            <a:alphaModFix/>
          </a:blip>
          <a:srcRect/>
          <a:stretch/>
        </p:blipFill>
        <p:spPr>
          <a:xfrm>
            <a:off x="900684" y="384600"/>
            <a:ext cx="7708394" cy="1423416"/>
          </a:xfrm>
          <a:prstGeom prst="rect">
            <a:avLst/>
          </a:prstGeom>
          <a:noFill/>
          <a:ln>
            <a:noFill/>
          </a:ln>
        </p:spPr>
      </p:pic>
      <p:pic>
        <p:nvPicPr>
          <p:cNvPr id="134" name="Google Shape;134;p27" descr="A close up of a sign&#10;&#10;Description automatically generated"/>
          <p:cNvPicPr preferRelativeResize="0"/>
          <p:nvPr/>
        </p:nvPicPr>
        <p:blipFill rotWithShape="1">
          <a:blip r:embed="rId4">
            <a:alphaModFix/>
          </a:blip>
          <a:srcRect/>
          <a:stretch/>
        </p:blipFill>
        <p:spPr>
          <a:xfrm>
            <a:off x="3848900" y="4013036"/>
            <a:ext cx="1446212" cy="144621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6"/>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10</a:t>
            </a:fld>
            <a:endParaRPr/>
          </a:p>
        </p:txBody>
      </p:sp>
      <p:sp>
        <p:nvSpPr>
          <p:cNvPr id="224" name="Google Shape;224;p36"/>
          <p:cNvSpPr/>
          <p:nvPr/>
        </p:nvSpPr>
        <p:spPr>
          <a:xfrm>
            <a:off x="641800" y="1687000"/>
            <a:ext cx="8502300" cy="715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5" name="Google Shape;225;p36"/>
          <p:cNvPicPr preferRelativeResize="0"/>
          <p:nvPr/>
        </p:nvPicPr>
        <p:blipFill>
          <a:blip r:embed="rId3">
            <a:alphaModFix/>
          </a:blip>
          <a:stretch>
            <a:fillRect/>
          </a:stretch>
        </p:blipFill>
        <p:spPr>
          <a:xfrm rot="10800000">
            <a:off x="0" y="914400"/>
            <a:ext cx="9143999" cy="153900"/>
          </a:xfrm>
          <a:prstGeom prst="rect">
            <a:avLst/>
          </a:prstGeom>
          <a:noFill/>
          <a:ln>
            <a:noFill/>
          </a:ln>
        </p:spPr>
      </p:pic>
      <p:grpSp>
        <p:nvGrpSpPr>
          <p:cNvPr id="226" name="Google Shape;226;p36"/>
          <p:cNvGrpSpPr/>
          <p:nvPr/>
        </p:nvGrpSpPr>
        <p:grpSpPr>
          <a:xfrm>
            <a:off x="5241956" y="5940002"/>
            <a:ext cx="3378040" cy="918000"/>
            <a:chOff x="5241956" y="5940002"/>
            <a:chExt cx="3378040" cy="918000"/>
          </a:xfrm>
        </p:grpSpPr>
        <p:sp>
          <p:nvSpPr>
            <p:cNvPr id="227" name="Google Shape;227;p36"/>
            <p:cNvSpPr/>
            <p:nvPr/>
          </p:nvSpPr>
          <p:spPr>
            <a:xfrm>
              <a:off x="5241956" y="6153293"/>
              <a:ext cx="1480800" cy="491400"/>
            </a:xfrm>
            <a:prstGeom prst="ellipse">
              <a:avLst/>
            </a:prstGeom>
            <a:solidFill>
              <a:srgbClr val="BFBFBF"/>
            </a:solidFill>
            <a:ln>
              <a:noFill/>
            </a:ln>
            <a:effectLst>
              <a:outerShdw blurRad="44450" dist="27940" dir="5400000" algn="ctr">
                <a:srgbClr val="000000">
                  <a:alpha val="294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a:t>Workbook</a:t>
              </a:r>
              <a:endParaRPr sz="1300" b="1" i="0" u="none" strike="noStrike" cap="none">
                <a:solidFill>
                  <a:srgbClr val="000000"/>
                </a:solidFill>
                <a:latin typeface="Arial"/>
                <a:ea typeface="Arial"/>
                <a:cs typeface="Arial"/>
                <a:sym typeface="Arial"/>
              </a:endParaRPr>
            </a:p>
          </p:txBody>
        </p:sp>
        <p:grpSp>
          <p:nvGrpSpPr>
            <p:cNvPr id="228" name="Google Shape;228;p36"/>
            <p:cNvGrpSpPr/>
            <p:nvPr/>
          </p:nvGrpSpPr>
          <p:grpSpPr>
            <a:xfrm>
              <a:off x="6939615" y="5940002"/>
              <a:ext cx="1680381" cy="918000"/>
              <a:chOff x="6939451" y="5887473"/>
              <a:chExt cx="1608174" cy="918000"/>
            </a:xfrm>
          </p:grpSpPr>
          <p:sp>
            <p:nvSpPr>
              <p:cNvPr id="229" name="Google Shape;229;p36"/>
              <p:cNvSpPr/>
              <p:nvPr/>
            </p:nvSpPr>
            <p:spPr>
              <a:xfrm>
                <a:off x="6939451" y="5887473"/>
                <a:ext cx="1608174" cy="918000"/>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230" name="Google Shape;230;p36"/>
              <p:cNvSpPr txBox="1"/>
              <p:nvPr/>
            </p:nvSpPr>
            <p:spPr>
              <a:xfrm>
                <a:off x="7344700" y="6196025"/>
                <a:ext cx="1050900" cy="322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Activity </a:t>
                </a:r>
                <a:endParaRPr sz="1400" b="0" i="0" u="none" strike="noStrike" cap="none">
                  <a:solidFill>
                    <a:srgbClr val="000000"/>
                  </a:solidFill>
                  <a:latin typeface="Arial"/>
                  <a:ea typeface="Arial"/>
                  <a:cs typeface="Arial"/>
                  <a:sym typeface="Arial"/>
                </a:endParaRPr>
              </a:p>
            </p:txBody>
          </p:sp>
        </p:grpSp>
      </p:grpSp>
      <p:pic>
        <p:nvPicPr>
          <p:cNvPr id="231" name="Google Shape;231;p36"/>
          <p:cNvPicPr preferRelativeResize="0"/>
          <p:nvPr/>
        </p:nvPicPr>
        <p:blipFill rotWithShape="1">
          <a:blip r:embed="rId4">
            <a:alphaModFix/>
          </a:blip>
          <a:srcRect b="54450"/>
          <a:stretch/>
        </p:blipFill>
        <p:spPr>
          <a:xfrm>
            <a:off x="0" y="1068300"/>
            <a:ext cx="9141500" cy="2219001"/>
          </a:xfrm>
          <a:prstGeom prst="rect">
            <a:avLst/>
          </a:prstGeom>
          <a:noFill/>
          <a:ln>
            <a:noFill/>
          </a:ln>
        </p:spPr>
      </p:pic>
      <p:pic>
        <p:nvPicPr>
          <p:cNvPr id="232" name="Google Shape;232;p36"/>
          <p:cNvPicPr preferRelativeResize="0"/>
          <p:nvPr/>
        </p:nvPicPr>
        <p:blipFill rotWithShape="1">
          <a:blip r:embed="rId4">
            <a:alphaModFix/>
          </a:blip>
          <a:srcRect t="43747" b="32419"/>
          <a:stretch/>
        </p:blipFill>
        <p:spPr>
          <a:xfrm>
            <a:off x="0" y="3278100"/>
            <a:ext cx="9141500" cy="1161024"/>
          </a:xfrm>
          <a:prstGeom prst="rect">
            <a:avLst/>
          </a:prstGeom>
          <a:noFill/>
          <a:ln>
            <a:noFill/>
          </a:ln>
        </p:spPr>
      </p:pic>
      <p:pic>
        <p:nvPicPr>
          <p:cNvPr id="233" name="Google Shape;233;p36"/>
          <p:cNvPicPr preferRelativeResize="0"/>
          <p:nvPr/>
        </p:nvPicPr>
        <p:blipFill rotWithShape="1">
          <a:blip r:embed="rId4">
            <a:alphaModFix/>
          </a:blip>
          <a:srcRect t="67570"/>
          <a:stretch/>
        </p:blipFill>
        <p:spPr>
          <a:xfrm>
            <a:off x="0" y="4362925"/>
            <a:ext cx="9141500" cy="15798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7"/>
          <p:cNvSpPr txBox="1">
            <a:spLocks noGrp="1"/>
          </p:cNvSpPr>
          <p:nvPr>
            <p:ph type="title"/>
          </p:nvPr>
        </p:nvSpPr>
        <p:spPr>
          <a:xfrm>
            <a:off x="687425" y="318050"/>
            <a:ext cx="8224800" cy="14868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a:t>Strategies for Differentiated Instruction</a:t>
            </a:r>
            <a:endParaRPr/>
          </a:p>
        </p:txBody>
      </p:sp>
      <p:sp>
        <p:nvSpPr>
          <p:cNvPr id="240" name="Google Shape;240;p37"/>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11</a:t>
            </a:fld>
            <a:endParaRPr/>
          </a:p>
        </p:txBody>
      </p:sp>
      <p:sp>
        <p:nvSpPr>
          <p:cNvPr id="241" name="Google Shape;241;p37"/>
          <p:cNvSpPr txBox="1">
            <a:spLocks noGrp="1"/>
          </p:cNvSpPr>
          <p:nvPr>
            <p:ph type="body" idx="1"/>
          </p:nvPr>
        </p:nvSpPr>
        <p:spPr>
          <a:xfrm>
            <a:off x="687388" y="2055813"/>
            <a:ext cx="8224800" cy="35097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solidFill>
                  <a:srgbClr val="25496F"/>
                </a:solidFill>
                <a:highlight>
                  <a:srgbClr val="FFFFFF"/>
                </a:highlight>
              </a:rPr>
              <a:t>Differentiated instruction is </a:t>
            </a:r>
            <a:r>
              <a:rPr lang="en-US" b="1">
                <a:solidFill>
                  <a:srgbClr val="25496F"/>
                </a:solidFill>
                <a:highlight>
                  <a:srgbClr val="FFFFFF"/>
                </a:highlight>
              </a:rPr>
              <a:t>not</a:t>
            </a:r>
            <a:r>
              <a:rPr lang="en-US">
                <a:solidFill>
                  <a:srgbClr val="25496F"/>
                </a:solidFill>
                <a:highlight>
                  <a:srgbClr val="FFFFFF"/>
                </a:highlight>
              </a:rPr>
              <a:t> a single strategy but rather a framework that teachers can use to implement a variety of</a:t>
            </a:r>
            <a:r>
              <a:rPr lang="en-US">
                <a:highlight>
                  <a:srgbClr val="FFFFFF"/>
                </a:highlight>
              </a:rPr>
              <a:t> </a:t>
            </a:r>
            <a:r>
              <a:rPr lang="en-US">
                <a:solidFill>
                  <a:srgbClr val="25496F"/>
                </a:solidFill>
                <a:highlight>
                  <a:srgbClr val="FFFFFF"/>
                </a:highlight>
              </a:rPr>
              <a:t>evidence-based strategies:</a:t>
            </a:r>
            <a:endParaRPr>
              <a:solidFill>
                <a:srgbClr val="25496F"/>
              </a:solidFill>
              <a:highlight>
                <a:srgbClr val="FFFFFF"/>
              </a:highlight>
            </a:endParaRPr>
          </a:p>
          <a:p>
            <a:pPr marL="457200" lvl="0" indent="-381000" algn="l" rtl="0">
              <a:spcBef>
                <a:spcPts val="1900"/>
              </a:spcBef>
              <a:spcAft>
                <a:spcPts val="0"/>
              </a:spcAft>
              <a:buClr>
                <a:srgbClr val="A5A5A5"/>
              </a:buClr>
              <a:buSzPts val="2400"/>
              <a:buChar char="▪"/>
            </a:pPr>
            <a:r>
              <a:rPr lang="en-US">
                <a:solidFill>
                  <a:srgbClr val="25496F"/>
                </a:solidFill>
                <a:highlight>
                  <a:srgbClr val="FFFFFF"/>
                </a:highlight>
              </a:rPr>
              <a:t>Employ effective classroom management procedures</a:t>
            </a:r>
            <a:endParaRPr>
              <a:solidFill>
                <a:srgbClr val="25496F"/>
              </a:solidFill>
              <a:highlight>
                <a:srgbClr val="FFFFFF"/>
              </a:highlight>
            </a:endParaRPr>
          </a:p>
          <a:p>
            <a:pPr marL="457200" lvl="0" indent="-381000" algn="l" rtl="0">
              <a:spcBef>
                <a:spcPts val="1000"/>
              </a:spcBef>
              <a:spcAft>
                <a:spcPts val="0"/>
              </a:spcAft>
              <a:buClr>
                <a:srgbClr val="A5A5A5"/>
              </a:buClr>
              <a:buSzPts val="2400"/>
              <a:buChar char="▪"/>
            </a:pPr>
            <a:r>
              <a:rPr lang="en-US">
                <a:solidFill>
                  <a:srgbClr val="25496F"/>
                </a:solidFill>
                <a:highlight>
                  <a:srgbClr val="FFFFFF"/>
                </a:highlight>
              </a:rPr>
              <a:t>Group students for instruction (especially </a:t>
            </a:r>
            <a:r>
              <a:rPr lang="en-US">
                <a:highlight>
                  <a:srgbClr val="FFFFFF"/>
                </a:highlight>
              </a:rPr>
              <a:t>struggling students</a:t>
            </a:r>
            <a:r>
              <a:rPr lang="en-US">
                <a:solidFill>
                  <a:srgbClr val="25496F"/>
                </a:solidFill>
                <a:highlight>
                  <a:srgbClr val="FFFFFF"/>
                </a:highlight>
              </a:rPr>
              <a:t>)</a:t>
            </a:r>
            <a:endParaRPr>
              <a:solidFill>
                <a:srgbClr val="25496F"/>
              </a:solidFill>
              <a:highlight>
                <a:srgbClr val="FFFFFF"/>
              </a:highlight>
            </a:endParaRPr>
          </a:p>
          <a:p>
            <a:pPr marL="457200" lvl="0" indent="-381000" algn="l" rtl="0">
              <a:spcBef>
                <a:spcPts val="1000"/>
              </a:spcBef>
              <a:spcAft>
                <a:spcPts val="0"/>
              </a:spcAft>
              <a:buClr>
                <a:srgbClr val="A5A5A5"/>
              </a:buClr>
              <a:buSzPts val="2400"/>
              <a:buChar char="▪"/>
            </a:pPr>
            <a:r>
              <a:rPr lang="en-US">
                <a:solidFill>
                  <a:srgbClr val="25496F"/>
                </a:solidFill>
                <a:highlight>
                  <a:srgbClr val="FFFFFF"/>
                </a:highlight>
              </a:rPr>
              <a:t>Assess readiness</a:t>
            </a:r>
            <a:endParaRPr>
              <a:solidFill>
                <a:srgbClr val="25496F"/>
              </a:solidFill>
              <a:highlight>
                <a:srgbClr val="FFFFFF"/>
              </a:highlight>
            </a:endParaRPr>
          </a:p>
          <a:p>
            <a:pPr marL="457200" lvl="0" indent="-381000" algn="l" rtl="0">
              <a:spcBef>
                <a:spcPts val="1000"/>
              </a:spcBef>
              <a:spcAft>
                <a:spcPts val="0"/>
              </a:spcAft>
              <a:buClr>
                <a:srgbClr val="A5A5A5"/>
              </a:buClr>
              <a:buSzPts val="2400"/>
              <a:buChar char="▪"/>
            </a:pPr>
            <a:r>
              <a:rPr lang="en-US">
                <a:solidFill>
                  <a:srgbClr val="25496F"/>
                </a:solidFill>
                <a:highlight>
                  <a:srgbClr val="FFFFFF"/>
                </a:highlight>
              </a:rPr>
              <a:t>Teach to the student’s zone of proximal development</a:t>
            </a:r>
            <a:endParaRPr/>
          </a:p>
          <a:p>
            <a:pPr marL="0" lvl="0" indent="0" algn="l" rtl="0">
              <a:lnSpc>
                <a:spcPct val="100000"/>
              </a:lnSpc>
              <a:spcBef>
                <a:spcPts val="1000"/>
              </a:spcBef>
              <a:spcAft>
                <a:spcPts val="0"/>
              </a:spcAft>
              <a:buSzPts val="2800"/>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8"/>
          <p:cNvSpPr txBox="1">
            <a:spLocks noGrp="1"/>
          </p:cNvSpPr>
          <p:nvPr>
            <p:ph type="title"/>
          </p:nvPr>
        </p:nvSpPr>
        <p:spPr>
          <a:xfrm>
            <a:off x="687425" y="318050"/>
            <a:ext cx="8224800" cy="14868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a:t>Differentiated Instruction</a:t>
            </a:r>
            <a:endParaRPr/>
          </a:p>
        </p:txBody>
      </p:sp>
      <p:sp>
        <p:nvSpPr>
          <p:cNvPr id="248" name="Google Shape;248;p38"/>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12</a:t>
            </a:fld>
            <a:endParaRPr/>
          </a:p>
        </p:txBody>
      </p:sp>
      <p:sp>
        <p:nvSpPr>
          <p:cNvPr id="249" name="Google Shape;249;p38"/>
          <p:cNvSpPr txBox="1">
            <a:spLocks noGrp="1"/>
          </p:cNvSpPr>
          <p:nvPr>
            <p:ph type="body" idx="1"/>
          </p:nvPr>
        </p:nvSpPr>
        <p:spPr>
          <a:xfrm>
            <a:off x="687401" y="2001813"/>
            <a:ext cx="8224800" cy="3852000"/>
          </a:xfrm>
          <a:prstGeom prst="rect">
            <a:avLst/>
          </a:prstGeom>
          <a:noFill/>
          <a:ln>
            <a:noFill/>
          </a:ln>
        </p:spPr>
        <p:txBody>
          <a:bodyPr spcFirstLastPara="1" wrap="square" lIns="0" tIns="0" rIns="0" bIns="0" anchor="t" anchorCtr="0">
            <a:noAutofit/>
          </a:bodyPr>
          <a:lstStyle/>
          <a:p>
            <a:pPr marL="457200" lvl="0" indent="-381000" algn="l" rtl="0">
              <a:lnSpc>
                <a:spcPct val="100000"/>
              </a:lnSpc>
              <a:spcBef>
                <a:spcPts val="0"/>
              </a:spcBef>
              <a:spcAft>
                <a:spcPts val="0"/>
              </a:spcAft>
              <a:buSzPts val="2400"/>
              <a:buChar char="▪"/>
            </a:pPr>
            <a:r>
              <a:rPr lang="en-US"/>
              <a:t>All strategies are aligned with instructional goals and objectives</a:t>
            </a:r>
            <a:endParaRPr/>
          </a:p>
          <a:p>
            <a:pPr marL="457200" lvl="0" indent="-381000" algn="l" rtl="0">
              <a:lnSpc>
                <a:spcPct val="100000"/>
              </a:lnSpc>
              <a:spcBef>
                <a:spcPts val="1000"/>
              </a:spcBef>
              <a:spcAft>
                <a:spcPts val="0"/>
              </a:spcAft>
              <a:buSzPts val="2400"/>
              <a:buChar char="▪"/>
            </a:pPr>
            <a:r>
              <a:rPr lang="en-US"/>
              <a:t>Specific strategies are selected based on:</a:t>
            </a:r>
            <a:endParaRPr/>
          </a:p>
          <a:p>
            <a:pPr marL="914400" lvl="1" indent="-355600" algn="l" rtl="0">
              <a:lnSpc>
                <a:spcPct val="100000"/>
              </a:lnSpc>
              <a:spcBef>
                <a:spcPts val="1000"/>
              </a:spcBef>
              <a:spcAft>
                <a:spcPts val="0"/>
              </a:spcAft>
              <a:buSzPts val="2000"/>
              <a:buChar char="•"/>
            </a:pPr>
            <a:r>
              <a:rPr lang="en-US" sz="2000"/>
              <a:t>Focus of instruction</a:t>
            </a:r>
            <a:endParaRPr sz="2000"/>
          </a:p>
          <a:p>
            <a:pPr marL="914400" lvl="1" indent="-355600" algn="l" rtl="0">
              <a:lnSpc>
                <a:spcPct val="100000"/>
              </a:lnSpc>
              <a:spcBef>
                <a:spcPts val="1000"/>
              </a:spcBef>
              <a:spcAft>
                <a:spcPts val="0"/>
              </a:spcAft>
              <a:buSzPts val="2000"/>
              <a:buChar char="•"/>
            </a:pPr>
            <a:r>
              <a:rPr lang="en-US" sz="2000"/>
              <a:t>Focus of differentiation:</a:t>
            </a:r>
            <a:endParaRPr sz="2000"/>
          </a:p>
          <a:p>
            <a:pPr marL="1371600" lvl="2" indent="-342900" algn="l" rtl="0">
              <a:lnSpc>
                <a:spcPct val="100000"/>
              </a:lnSpc>
              <a:spcBef>
                <a:spcPts val="1000"/>
              </a:spcBef>
              <a:spcAft>
                <a:spcPts val="0"/>
              </a:spcAft>
              <a:buSzPts val="1800"/>
              <a:buChar char="–"/>
            </a:pPr>
            <a:r>
              <a:rPr lang="en-US" sz="1800"/>
              <a:t>Content</a:t>
            </a:r>
            <a:endParaRPr sz="1800"/>
          </a:p>
          <a:p>
            <a:pPr marL="1371600" lvl="2" indent="-342900" algn="l" rtl="0">
              <a:lnSpc>
                <a:spcPct val="100000"/>
              </a:lnSpc>
              <a:spcBef>
                <a:spcPts val="1000"/>
              </a:spcBef>
              <a:spcAft>
                <a:spcPts val="0"/>
              </a:spcAft>
              <a:buSzPts val="1800"/>
              <a:buChar char="–"/>
            </a:pPr>
            <a:r>
              <a:rPr lang="en-US" sz="1800"/>
              <a:t>Process</a:t>
            </a:r>
            <a:endParaRPr sz="1800"/>
          </a:p>
          <a:p>
            <a:pPr marL="1371600" lvl="2" indent="-342900" algn="l" rtl="0">
              <a:lnSpc>
                <a:spcPct val="100000"/>
              </a:lnSpc>
              <a:spcBef>
                <a:spcPts val="1000"/>
              </a:spcBef>
              <a:spcAft>
                <a:spcPts val="1000"/>
              </a:spcAft>
              <a:buSzPts val="1800"/>
              <a:buChar char="–"/>
            </a:pPr>
            <a:r>
              <a:rPr lang="en-US" sz="1800"/>
              <a:t>Product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39"/>
          <p:cNvPicPr preferRelativeResize="0"/>
          <p:nvPr/>
        </p:nvPicPr>
        <p:blipFill>
          <a:blip r:embed="rId3">
            <a:alphaModFix/>
          </a:blip>
          <a:stretch>
            <a:fillRect/>
          </a:stretch>
        </p:blipFill>
        <p:spPr>
          <a:xfrm>
            <a:off x="0" y="1100325"/>
            <a:ext cx="9144000" cy="4875625"/>
          </a:xfrm>
          <a:prstGeom prst="rect">
            <a:avLst/>
          </a:prstGeom>
          <a:noFill/>
          <a:ln>
            <a:noFill/>
          </a:ln>
        </p:spPr>
      </p:pic>
      <p:sp>
        <p:nvSpPr>
          <p:cNvPr id="256" name="Google Shape;256;p39"/>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13</a:t>
            </a:fld>
            <a:endParaRPr/>
          </a:p>
        </p:txBody>
      </p:sp>
      <p:sp>
        <p:nvSpPr>
          <p:cNvPr id="257" name="Google Shape;257;p39"/>
          <p:cNvSpPr txBox="1">
            <a:spLocks noGrp="1"/>
          </p:cNvSpPr>
          <p:nvPr>
            <p:ph type="title"/>
          </p:nvPr>
        </p:nvSpPr>
        <p:spPr>
          <a:xfrm>
            <a:off x="777125" y="313275"/>
            <a:ext cx="8224800" cy="6945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None/>
            </a:pPr>
            <a:r>
              <a:rPr lang="en-US" sz="4800"/>
              <a:t>Lesson Design</a:t>
            </a:r>
            <a:endParaRPr sz="4800"/>
          </a:p>
        </p:txBody>
      </p:sp>
      <p:pic>
        <p:nvPicPr>
          <p:cNvPr id="258" name="Google Shape;258;p39"/>
          <p:cNvPicPr preferRelativeResize="0"/>
          <p:nvPr/>
        </p:nvPicPr>
        <p:blipFill rotWithShape="1">
          <a:blip r:embed="rId4">
            <a:alphaModFix/>
          </a:blip>
          <a:srcRect l="3781"/>
          <a:stretch/>
        </p:blipFill>
        <p:spPr>
          <a:xfrm>
            <a:off x="435450" y="1124625"/>
            <a:ext cx="2366959" cy="4837799"/>
          </a:xfrm>
          <a:prstGeom prst="rect">
            <a:avLst/>
          </a:prstGeom>
          <a:noFill/>
          <a:ln>
            <a:noFill/>
          </a:ln>
        </p:spPr>
      </p:pic>
      <p:pic>
        <p:nvPicPr>
          <p:cNvPr id="259" name="Google Shape;259;p39"/>
          <p:cNvPicPr preferRelativeResize="0"/>
          <p:nvPr/>
        </p:nvPicPr>
        <p:blipFill rotWithShape="1">
          <a:blip r:embed="rId5">
            <a:alphaModFix/>
          </a:blip>
          <a:srcRect r="38785"/>
          <a:stretch/>
        </p:blipFill>
        <p:spPr>
          <a:xfrm>
            <a:off x="2687800" y="1124625"/>
            <a:ext cx="3746915" cy="4837799"/>
          </a:xfrm>
          <a:prstGeom prst="rect">
            <a:avLst/>
          </a:prstGeom>
          <a:noFill/>
          <a:ln>
            <a:noFill/>
          </a:ln>
        </p:spPr>
      </p:pic>
      <p:pic>
        <p:nvPicPr>
          <p:cNvPr id="260" name="Google Shape;260;p39"/>
          <p:cNvPicPr preferRelativeResize="0"/>
          <p:nvPr/>
        </p:nvPicPr>
        <p:blipFill rotWithShape="1">
          <a:blip r:embed="rId5">
            <a:alphaModFix/>
          </a:blip>
          <a:srcRect l="61641" r="-11"/>
          <a:stretch/>
        </p:blipFill>
        <p:spPr>
          <a:xfrm>
            <a:off x="6391950" y="1073475"/>
            <a:ext cx="2366950" cy="4875637"/>
          </a:xfrm>
          <a:prstGeom prst="rect">
            <a:avLst/>
          </a:prstGeom>
          <a:noFill/>
          <a:ln>
            <a:noFill/>
          </a:ln>
        </p:spPr>
      </p:pic>
      <p:sp>
        <p:nvSpPr>
          <p:cNvPr id="261" name="Google Shape;261;p39"/>
          <p:cNvSpPr/>
          <p:nvPr/>
        </p:nvSpPr>
        <p:spPr>
          <a:xfrm>
            <a:off x="0" y="1032825"/>
            <a:ext cx="9144000" cy="91800"/>
          </a:xfrm>
          <a:prstGeom prst="rect">
            <a:avLst/>
          </a:prstGeom>
          <a:solidFill>
            <a:srgbClr val="B7B7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58"/>
                                        </p:tgtEl>
                                        <p:attrNameLst>
                                          <p:attrName>style.visibility</p:attrName>
                                        </p:attrNameLst>
                                      </p:cBhvr>
                                      <p:to>
                                        <p:strVal val="visible"/>
                                      </p:to>
                                    </p:set>
                                    <p:anim calcmode="lin" valueType="num">
                                      <p:cBhvr additive="base">
                                        <p:cTn id="7" dur="500"/>
                                        <p:tgtEl>
                                          <p:spTgt spid="258"/>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60"/>
                                        </p:tgtEl>
                                        <p:attrNameLst>
                                          <p:attrName>style.visibility</p:attrName>
                                        </p:attrNameLst>
                                      </p:cBhvr>
                                      <p:to>
                                        <p:strVal val="visible"/>
                                      </p:to>
                                    </p:set>
                                    <p:anim calcmode="lin" valueType="num">
                                      <p:cBhvr additive="base">
                                        <p:cTn id="12" dur="500"/>
                                        <p:tgtEl>
                                          <p:spTgt spid="26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40"/>
          <p:cNvSpPr txBox="1">
            <a:spLocks noGrp="1"/>
          </p:cNvSpPr>
          <p:nvPr>
            <p:ph type="title"/>
          </p:nvPr>
        </p:nvSpPr>
        <p:spPr>
          <a:xfrm>
            <a:off x="687388" y="3709988"/>
            <a:ext cx="8229600" cy="769500"/>
          </a:xfrm>
          <a:prstGeom prst="rect">
            <a:avLst/>
          </a:prstGeom>
          <a:noFill/>
          <a:ln>
            <a:noFill/>
          </a:ln>
        </p:spPr>
        <p:txBody>
          <a:bodyPr spcFirstLastPara="1" wrap="square" lIns="0" tIns="45700" rIns="0" bIns="45700" anchor="b" anchorCtr="0">
            <a:noAutofit/>
          </a:bodyPr>
          <a:lstStyle/>
          <a:p>
            <a:pPr marL="0" lvl="0" indent="0" algn="l" rtl="0">
              <a:lnSpc>
                <a:spcPct val="100000"/>
              </a:lnSpc>
              <a:spcBef>
                <a:spcPts val="0"/>
              </a:spcBef>
              <a:spcAft>
                <a:spcPts val="0"/>
              </a:spcAft>
              <a:buSzPts val="4400"/>
              <a:buNone/>
            </a:pPr>
            <a:r>
              <a:rPr lang="en-US"/>
              <a:t>Why Differentiate Instruction?</a:t>
            </a:r>
            <a:endParaRPr/>
          </a:p>
        </p:txBody>
      </p:sp>
      <p:sp>
        <p:nvSpPr>
          <p:cNvPr id="268" name="Google Shape;268;p40"/>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1"/>
          <p:cNvSpPr txBox="1">
            <a:spLocks noGrp="1"/>
          </p:cNvSpPr>
          <p:nvPr>
            <p:ph type="title"/>
          </p:nvPr>
        </p:nvSpPr>
        <p:spPr>
          <a:xfrm>
            <a:off x="687425" y="318050"/>
            <a:ext cx="8224800" cy="14868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a:t>Why Differentiate Instruction?</a:t>
            </a:r>
            <a:endParaRPr/>
          </a:p>
        </p:txBody>
      </p:sp>
      <p:sp>
        <p:nvSpPr>
          <p:cNvPr id="275" name="Google Shape;275;p41"/>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15</a:t>
            </a:fld>
            <a:endParaRPr/>
          </a:p>
        </p:txBody>
      </p:sp>
      <p:sp>
        <p:nvSpPr>
          <p:cNvPr id="276" name="Google Shape;276;p41"/>
          <p:cNvSpPr/>
          <p:nvPr/>
        </p:nvSpPr>
        <p:spPr>
          <a:xfrm>
            <a:off x="6939615" y="5940002"/>
            <a:ext cx="1680372" cy="918000"/>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277" name="Google Shape;277;p41"/>
          <p:cNvSpPr txBox="1"/>
          <p:nvPr/>
        </p:nvSpPr>
        <p:spPr>
          <a:xfrm>
            <a:off x="7363059" y="6248554"/>
            <a:ext cx="1098000" cy="322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Discuss</a:t>
            </a:r>
            <a:endParaRPr sz="1400" b="0" i="0" u="none" strike="noStrike" cap="none">
              <a:solidFill>
                <a:srgbClr val="000000"/>
              </a:solidFill>
              <a:latin typeface="Arial"/>
              <a:ea typeface="Arial"/>
              <a:cs typeface="Arial"/>
              <a:sym typeface="Arial"/>
            </a:endParaRPr>
          </a:p>
        </p:txBody>
      </p:sp>
      <p:pic>
        <p:nvPicPr>
          <p:cNvPr id="278" name="Google Shape;278;p41"/>
          <p:cNvPicPr preferRelativeResize="0"/>
          <p:nvPr/>
        </p:nvPicPr>
        <p:blipFill>
          <a:blip r:embed="rId3">
            <a:alphaModFix/>
          </a:blip>
          <a:stretch>
            <a:fillRect/>
          </a:stretch>
        </p:blipFill>
        <p:spPr>
          <a:xfrm>
            <a:off x="606072" y="1881050"/>
            <a:ext cx="8057703" cy="39827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2"/>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16</a:t>
            </a:fld>
            <a:endParaRPr/>
          </a:p>
        </p:txBody>
      </p:sp>
      <p:sp>
        <p:nvSpPr>
          <p:cNvPr id="285" name="Google Shape;285;p42"/>
          <p:cNvSpPr/>
          <p:nvPr/>
        </p:nvSpPr>
        <p:spPr>
          <a:xfrm>
            <a:off x="513425" y="1595300"/>
            <a:ext cx="8630700" cy="1008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2"/>
          <p:cNvSpPr/>
          <p:nvPr/>
        </p:nvSpPr>
        <p:spPr>
          <a:xfrm>
            <a:off x="9775" y="878550"/>
            <a:ext cx="9144000" cy="1594800"/>
          </a:xfrm>
          <a:prstGeom prst="rect">
            <a:avLst/>
          </a:prstGeom>
          <a:solidFill>
            <a:schemeClr val="dk2"/>
          </a:solidFill>
          <a:ln w="38100" cap="flat" cmpd="sng">
            <a:solidFill>
              <a:srgbClr val="A5A5A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2"/>
          <p:cNvSpPr txBox="1"/>
          <p:nvPr/>
        </p:nvSpPr>
        <p:spPr>
          <a:xfrm>
            <a:off x="363850" y="878550"/>
            <a:ext cx="8391300" cy="159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a:solidFill>
                  <a:srgbClr val="FFFFFF"/>
                </a:solidFill>
              </a:rPr>
              <a:t>Strategies used to differentiate instructional and assessment tasks for English language learners, gifted students, and struggling students were also effective for other students in the classroom.</a:t>
            </a:r>
            <a:endParaRPr sz="2400">
              <a:solidFill>
                <a:srgbClr val="FFFFFF"/>
              </a:solidFill>
            </a:endParaRPr>
          </a:p>
        </p:txBody>
      </p:sp>
      <p:sp>
        <p:nvSpPr>
          <p:cNvPr id="288" name="Google Shape;288;p42"/>
          <p:cNvSpPr/>
          <p:nvPr/>
        </p:nvSpPr>
        <p:spPr>
          <a:xfrm>
            <a:off x="-3125" y="2596525"/>
            <a:ext cx="9144000" cy="1418100"/>
          </a:xfrm>
          <a:prstGeom prst="rect">
            <a:avLst/>
          </a:prstGeom>
          <a:solidFill>
            <a:srgbClr val="A5A5A5"/>
          </a:solidFill>
          <a:ln w="38100" cap="flat" cmpd="sng">
            <a:solidFill>
              <a:srgbClr val="A5A5A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2"/>
          <p:cNvSpPr txBox="1"/>
          <p:nvPr/>
        </p:nvSpPr>
        <p:spPr>
          <a:xfrm>
            <a:off x="366750" y="2596525"/>
            <a:ext cx="8545500" cy="1418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a:solidFill>
                  <a:srgbClr val="FFFFFF"/>
                </a:solidFill>
              </a:rPr>
              <a:t>Students with learning disabilities received more benefits from differentiated instruction than did their grade-level peers.</a:t>
            </a:r>
            <a:endParaRPr sz="2400">
              <a:solidFill>
                <a:srgbClr val="FFFFFF"/>
              </a:solidFill>
            </a:endParaRPr>
          </a:p>
        </p:txBody>
      </p:sp>
      <p:sp>
        <p:nvSpPr>
          <p:cNvPr id="290" name="Google Shape;290;p42"/>
          <p:cNvSpPr/>
          <p:nvPr/>
        </p:nvSpPr>
        <p:spPr>
          <a:xfrm>
            <a:off x="9775" y="4162100"/>
            <a:ext cx="9144000" cy="1594800"/>
          </a:xfrm>
          <a:prstGeom prst="rect">
            <a:avLst/>
          </a:prstGeom>
          <a:solidFill>
            <a:schemeClr val="dk2"/>
          </a:solidFill>
          <a:ln w="38100" cap="flat" cmpd="sng">
            <a:solidFill>
              <a:srgbClr val="A5A5A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2"/>
          <p:cNvSpPr txBox="1"/>
          <p:nvPr/>
        </p:nvSpPr>
        <p:spPr>
          <a:xfrm>
            <a:off x="363850" y="4155150"/>
            <a:ext cx="8391300" cy="159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a:solidFill>
                  <a:srgbClr val="FFFFFF"/>
                </a:solidFill>
              </a:rPr>
              <a:t>The reading skills of elementary- and middle-school students who participated in a reading program that incorporated differentiated instruction improved compared to the reading skills of students who did not receive the program.</a:t>
            </a:r>
            <a:endParaRPr sz="2400">
              <a:solidFill>
                <a:srgbClr val="FFFFFF"/>
              </a:solidFill>
            </a:endParaRPr>
          </a:p>
        </p:txBody>
      </p:sp>
      <p:sp>
        <p:nvSpPr>
          <p:cNvPr id="292" name="Google Shape;292;p42"/>
          <p:cNvSpPr/>
          <p:nvPr/>
        </p:nvSpPr>
        <p:spPr>
          <a:xfrm>
            <a:off x="9775" y="871950"/>
            <a:ext cx="275100" cy="1577100"/>
          </a:xfrm>
          <a:prstGeom prst="rect">
            <a:avLst/>
          </a:prstGeom>
          <a:solidFill>
            <a:srgbClr val="A5A5A5"/>
          </a:solidFill>
          <a:ln w="9525" cap="flat" cmpd="sng">
            <a:solidFill>
              <a:srgbClr val="A5A5A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2"/>
          <p:cNvSpPr/>
          <p:nvPr/>
        </p:nvSpPr>
        <p:spPr>
          <a:xfrm>
            <a:off x="9775" y="4148550"/>
            <a:ext cx="275100" cy="1594800"/>
          </a:xfrm>
          <a:prstGeom prst="rect">
            <a:avLst/>
          </a:prstGeom>
          <a:solidFill>
            <a:srgbClr val="A5A5A5"/>
          </a:solidFill>
          <a:ln w="9525" cap="flat" cmpd="sng">
            <a:solidFill>
              <a:srgbClr val="A5A5A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2"/>
          <p:cNvSpPr/>
          <p:nvPr/>
        </p:nvSpPr>
        <p:spPr>
          <a:xfrm>
            <a:off x="9775" y="2596525"/>
            <a:ext cx="275100" cy="1418100"/>
          </a:xfrm>
          <a:prstGeom prst="rect">
            <a:avLst/>
          </a:prstGeom>
          <a:solidFill>
            <a:srgbClr val="25496F"/>
          </a:solidFill>
          <a:ln w="9525" cap="flat" cmpd="sng">
            <a:solidFill>
              <a:srgbClr val="25496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43"/>
          <p:cNvSpPr txBox="1">
            <a:spLocks noGrp="1"/>
          </p:cNvSpPr>
          <p:nvPr>
            <p:ph type="title"/>
          </p:nvPr>
        </p:nvSpPr>
        <p:spPr>
          <a:xfrm>
            <a:off x="687388" y="3709988"/>
            <a:ext cx="8229600" cy="769500"/>
          </a:xfrm>
          <a:prstGeom prst="rect">
            <a:avLst/>
          </a:prstGeom>
          <a:noFill/>
          <a:ln>
            <a:noFill/>
          </a:ln>
        </p:spPr>
        <p:txBody>
          <a:bodyPr spcFirstLastPara="1" wrap="square" lIns="0" tIns="45700" rIns="0" bIns="45700" anchor="b" anchorCtr="0">
            <a:noAutofit/>
          </a:bodyPr>
          <a:lstStyle/>
          <a:p>
            <a:pPr marL="0" lvl="0" indent="0" algn="l" rtl="0">
              <a:lnSpc>
                <a:spcPct val="100000"/>
              </a:lnSpc>
              <a:spcBef>
                <a:spcPts val="0"/>
              </a:spcBef>
              <a:spcAft>
                <a:spcPts val="0"/>
              </a:spcAft>
              <a:buSzPts val="4400"/>
              <a:buNone/>
            </a:pPr>
            <a:r>
              <a:rPr lang="en-US"/>
              <a:t>Instructional Grouping</a:t>
            </a:r>
            <a:endParaRPr/>
          </a:p>
        </p:txBody>
      </p:sp>
      <p:sp>
        <p:nvSpPr>
          <p:cNvPr id="301" name="Google Shape;301;p43"/>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4"/>
          <p:cNvSpPr txBox="1">
            <a:spLocks noGrp="1"/>
          </p:cNvSpPr>
          <p:nvPr>
            <p:ph type="title"/>
          </p:nvPr>
        </p:nvSpPr>
        <p:spPr>
          <a:xfrm>
            <a:off x="687425" y="318050"/>
            <a:ext cx="8224800" cy="14868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a:t>Grouping for Effective Instruction</a:t>
            </a:r>
            <a:endParaRPr/>
          </a:p>
        </p:txBody>
      </p:sp>
      <p:sp>
        <p:nvSpPr>
          <p:cNvPr id="308" name="Google Shape;308;p44"/>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18</a:t>
            </a:fld>
            <a:endParaRPr/>
          </a:p>
        </p:txBody>
      </p:sp>
      <p:sp>
        <p:nvSpPr>
          <p:cNvPr id="309" name="Google Shape;309;p44"/>
          <p:cNvSpPr txBox="1">
            <a:spLocks noGrp="1"/>
          </p:cNvSpPr>
          <p:nvPr>
            <p:ph type="body" idx="1"/>
          </p:nvPr>
        </p:nvSpPr>
        <p:spPr>
          <a:xfrm>
            <a:off x="687450" y="1885850"/>
            <a:ext cx="8224800" cy="3945900"/>
          </a:xfrm>
          <a:prstGeom prst="rect">
            <a:avLst/>
          </a:prstGeom>
          <a:noFill/>
          <a:ln>
            <a:noFill/>
          </a:ln>
        </p:spPr>
        <p:txBody>
          <a:bodyPr spcFirstLastPara="1" wrap="square" lIns="0" tIns="0" rIns="0" bIns="0" anchor="t" anchorCtr="0">
            <a:noAutofit/>
          </a:bodyPr>
          <a:lstStyle/>
          <a:p>
            <a:pPr marL="457200" lvl="0" indent="-457200" algn="l" rtl="0">
              <a:lnSpc>
                <a:spcPct val="100000"/>
              </a:lnSpc>
              <a:spcBef>
                <a:spcPts val="0"/>
              </a:spcBef>
              <a:spcAft>
                <a:spcPts val="0"/>
              </a:spcAft>
              <a:buSzPts val="3600"/>
              <a:buFont typeface="Arial"/>
              <a:buChar char="▪"/>
            </a:pPr>
            <a:r>
              <a:rPr lang="en-US"/>
              <a:t>Focus on the purpose of instruction:</a:t>
            </a:r>
            <a:endParaRPr sz="1800"/>
          </a:p>
          <a:p>
            <a:pPr marL="914400" lvl="1" indent="-355600" algn="l" rtl="0">
              <a:lnSpc>
                <a:spcPct val="100000"/>
              </a:lnSpc>
              <a:spcBef>
                <a:spcPts val="0"/>
              </a:spcBef>
              <a:spcAft>
                <a:spcPts val="0"/>
              </a:spcAft>
              <a:buSzPts val="2000"/>
              <a:buChar char="•"/>
            </a:pPr>
            <a:r>
              <a:rPr lang="en-US" sz="2000"/>
              <a:t>What are the advantages of grouping the students in this manner?</a:t>
            </a:r>
            <a:endParaRPr sz="2000"/>
          </a:p>
          <a:p>
            <a:pPr marL="914400" lvl="1" indent="-355600" algn="l" rtl="0">
              <a:lnSpc>
                <a:spcPct val="100000"/>
              </a:lnSpc>
              <a:spcBef>
                <a:spcPts val="1000"/>
              </a:spcBef>
              <a:spcAft>
                <a:spcPts val="0"/>
              </a:spcAft>
              <a:buSzPts val="2000"/>
              <a:buChar char="•"/>
            </a:pPr>
            <a:r>
              <a:rPr lang="en-US" sz="2000"/>
              <a:t>What is the instructional focus?</a:t>
            </a:r>
            <a:endParaRPr sz="2000"/>
          </a:p>
          <a:p>
            <a:pPr marL="914400" lvl="1" indent="-355600" algn="l" rtl="0">
              <a:lnSpc>
                <a:spcPct val="100000"/>
              </a:lnSpc>
              <a:spcBef>
                <a:spcPts val="1000"/>
              </a:spcBef>
              <a:spcAft>
                <a:spcPts val="0"/>
              </a:spcAft>
              <a:buSzPts val="2000"/>
              <a:buChar char="•"/>
            </a:pPr>
            <a:r>
              <a:rPr lang="en-US" sz="2000"/>
              <a:t>What activities will be completed?</a:t>
            </a:r>
            <a:endParaRPr sz="2000"/>
          </a:p>
          <a:p>
            <a:pPr marL="457200" lvl="0" indent="-457200" algn="l" rtl="0">
              <a:spcBef>
                <a:spcPts val="1200"/>
              </a:spcBef>
              <a:spcAft>
                <a:spcPts val="0"/>
              </a:spcAft>
              <a:buSzPts val="3600"/>
              <a:buFont typeface="Arial"/>
              <a:buChar char="▪"/>
            </a:pPr>
            <a:r>
              <a:rPr lang="en-US"/>
              <a:t>Focus on student needs and instructional progress</a:t>
            </a:r>
            <a:endParaRPr/>
          </a:p>
          <a:p>
            <a:pPr marL="457200" lvl="0" indent="-457200" algn="l" rtl="0">
              <a:spcBef>
                <a:spcPts val="1200"/>
              </a:spcBef>
              <a:spcAft>
                <a:spcPts val="0"/>
              </a:spcAft>
              <a:buSzPts val="3600"/>
              <a:buFont typeface="Arial"/>
              <a:buChar char="▪"/>
            </a:pPr>
            <a:r>
              <a:rPr lang="en-US"/>
              <a:t>Use different grouping formats to address the wide range of student abilities</a:t>
            </a:r>
            <a:endParaRPr/>
          </a:p>
          <a:p>
            <a:pPr marL="0" lvl="0" indent="0" algn="l" rtl="0">
              <a:lnSpc>
                <a:spcPct val="100000"/>
              </a:lnSpc>
              <a:spcBef>
                <a:spcPts val="0"/>
              </a:spcBef>
              <a:spcAft>
                <a:spcPts val="0"/>
              </a:spcAft>
              <a:buNone/>
            </a:pPr>
            <a:endParaRPr/>
          </a:p>
          <a:p>
            <a:pPr marL="233362" lvl="0" indent="-80962" algn="l" rtl="0">
              <a:lnSpc>
                <a:spcPct val="100000"/>
              </a:lnSpc>
              <a:spcBef>
                <a:spcPts val="1200"/>
              </a:spcBef>
              <a:spcAft>
                <a:spcPts val="0"/>
              </a:spcAft>
              <a:buSzPts val="2400"/>
              <a:buNone/>
            </a:pPr>
            <a:r>
              <a:rPr lang="en-US"/>
              <a:t> </a:t>
            </a:r>
            <a:endParaRPr/>
          </a:p>
        </p:txBody>
      </p:sp>
      <p:sp>
        <p:nvSpPr>
          <p:cNvPr id="310" name="Google Shape;310;p44"/>
          <p:cNvSpPr/>
          <p:nvPr/>
        </p:nvSpPr>
        <p:spPr>
          <a:xfrm>
            <a:off x="5241956" y="6153293"/>
            <a:ext cx="1480800" cy="491400"/>
          </a:xfrm>
          <a:prstGeom prst="ellipse">
            <a:avLst/>
          </a:prstGeom>
          <a:solidFill>
            <a:srgbClr val="BFBFBF"/>
          </a:solidFill>
          <a:ln>
            <a:noFill/>
          </a:ln>
          <a:effectLst>
            <a:outerShdw blurRad="44450" dist="27940" dir="5400000" algn="ctr">
              <a:srgbClr val="000000">
                <a:alpha val="294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a:t>Workbook</a:t>
            </a:r>
            <a:endParaRPr sz="1300" b="1" i="0" u="none" strike="noStrike" cap="none">
              <a:solidFill>
                <a:srgbClr val="000000"/>
              </a:solidFill>
              <a:latin typeface="Arial"/>
              <a:ea typeface="Arial"/>
              <a:cs typeface="Arial"/>
              <a:sym typeface="Arial"/>
            </a:endParaRPr>
          </a:p>
        </p:txBody>
      </p:sp>
      <p:sp>
        <p:nvSpPr>
          <p:cNvPr id="311" name="Google Shape;311;p44"/>
          <p:cNvSpPr txBox="1"/>
          <p:nvPr/>
        </p:nvSpPr>
        <p:spPr>
          <a:xfrm>
            <a:off x="7363059" y="6248554"/>
            <a:ext cx="1098000" cy="322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Activity </a:t>
            </a:r>
            <a:endParaRPr sz="1400" b="0" i="0" u="none" strike="noStrike" cap="none">
              <a:solidFill>
                <a:srgbClr val="000000"/>
              </a:solidFill>
              <a:latin typeface="Arial"/>
              <a:ea typeface="Arial"/>
              <a:cs typeface="Arial"/>
              <a:sym typeface="Arial"/>
            </a:endParaRPr>
          </a:p>
        </p:txBody>
      </p:sp>
      <p:grpSp>
        <p:nvGrpSpPr>
          <p:cNvPr id="312" name="Google Shape;312;p44"/>
          <p:cNvGrpSpPr/>
          <p:nvPr/>
        </p:nvGrpSpPr>
        <p:grpSpPr>
          <a:xfrm>
            <a:off x="6939615" y="5940002"/>
            <a:ext cx="1680381" cy="918000"/>
            <a:chOff x="6939451" y="5887473"/>
            <a:chExt cx="1608174" cy="918000"/>
          </a:xfrm>
        </p:grpSpPr>
        <p:sp>
          <p:nvSpPr>
            <p:cNvPr id="313" name="Google Shape;313;p44"/>
            <p:cNvSpPr/>
            <p:nvPr/>
          </p:nvSpPr>
          <p:spPr>
            <a:xfrm>
              <a:off x="6939451" y="5887473"/>
              <a:ext cx="1608174" cy="918000"/>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314" name="Google Shape;314;p44"/>
            <p:cNvSpPr txBox="1"/>
            <p:nvPr/>
          </p:nvSpPr>
          <p:spPr>
            <a:xfrm>
              <a:off x="7344700" y="6196025"/>
              <a:ext cx="1050900" cy="322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Activity </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5"/>
          <p:cNvSpPr txBox="1">
            <a:spLocks noGrp="1"/>
          </p:cNvSpPr>
          <p:nvPr>
            <p:ph type="title"/>
          </p:nvPr>
        </p:nvSpPr>
        <p:spPr>
          <a:xfrm>
            <a:off x="687425" y="241850"/>
            <a:ext cx="8224800" cy="14868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a:t>Whole Group</a:t>
            </a:r>
            <a:endParaRPr/>
          </a:p>
        </p:txBody>
      </p:sp>
      <p:sp>
        <p:nvSpPr>
          <p:cNvPr id="321" name="Google Shape;321;p45"/>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19</a:t>
            </a:fld>
            <a:endParaRPr/>
          </a:p>
        </p:txBody>
      </p:sp>
      <p:graphicFrame>
        <p:nvGraphicFramePr>
          <p:cNvPr id="322" name="Google Shape;322;p45"/>
          <p:cNvGraphicFramePr/>
          <p:nvPr/>
        </p:nvGraphicFramePr>
        <p:xfrm>
          <a:off x="25" y="1805175"/>
          <a:ext cx="9144000" cy="4118175"/>
        </p:xfrm>
        <a:graphic>
          <a:graphicData uri="http://schemas.openxmlformats.org/drawingml/2006/table">
            <a:tbl>
              <a:tblPr>
                <a:noFill/>
                <a:tableStyleId>{B9608F41-52DD-4456-8847-3376B5E49E68}</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870925">
                <a:tc>
                  <a:txBody>
                    <a:bodyPr/>
                    <a:lstStyle/>
                    <a:p>
                      <a:pPr marL="0" lvl="0" indent="0" algn="ctr" rtl="0">
                        <a:spcBef>
                          <a:spcPts val="0"/>
                        </a:spcBef>
                        <a:spcAft>
                          <a:spcPts val="0"/>
                        </a:spcAft>
                        <a:buNone/>
                      </a:pPr>
                      <a:r>
                        <a:rPr lang="en-US" sz="2200" b="1">
                          <a:solidFill>
                            <a:srgbClr val="FFFFFF"/>
                          </a:solidFill>
                        </a:rPr>
                        <a:t>Advantages</a:t>
                      </a:r>
                      <a:endParaRPr sz="2200" b="1">
                        <a:solidFill>
                          <a:srgbClr val="FFFFFF"/>
                        </a:solidFill>
                      </a:endParaRPr>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US" sz="2200" b="1">
                          <a:solidFill>
                            <a:srgbClr val="FFFFFF"/>
                          </a:solidFill>
                        </a:rPr>
                        <a:t>Instructional Focus or Activities</a:t>
                      </a:r>
                      <a:endParaRPr sz="2200" b="1">
                        <a:solidFill>
                          <a:srgbClr val="FFFFFF"/>
                        </a:solidFill>
                      </a:endParaRPr>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US" sz="2200" b="1">
                          <a:solidFill>
                            <a:srgbClr val="FFFFFF"/>
                          </a:solidFill>
                        </a:rPr>
                        <a:t>Group Formation</a:t>
                      </a:r>
                      <a:endParaRPr sz="2200" b="1">
                        <a:solidFill>
                          <a:srgbClr val="FFFFFF"/>
                        </a:solidFill>
                      </a:endParaRPr>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247250">
                <a:tc>
                  <a:txBody>
                    <a:bodyPr/>
                    <a:lstStyle/>
                    <a:p>
                      <a:pPr marL="457200" lvl="0" indent="-355600" algn="l" rtl="0">
                        <a:spcBef>
                          <a:spcPts val="0"/>
                        </a:spcBef>
                        <a:spcAft>
                          <a:spcPts val="0"/>
                        </a:spcAft>
                        <a:buSzPts val="2000"/>
                        <a:buChar char="❏"/>
                      </a:pPr>
                      <a:r>
                        <a:rPr lang="en-US" sz="2000"/>
                        <a:t>Engages teachers and students in shared learning experiences</a:t>
                      </a:r>
                      <a:endParaRPr sz="2000"/>
                    </a:p>
                    <a:p>
                      <a:pPr marL="457200" lvl="0" indent="-355600" algn="l" rtl="0">
                        <a:spcBef>
                          <a:spcPts val="0"/>
                        </a:spcBef>
                        <a:spcAft>
                          <a:spcPts val="0"/>
                        </a:spcAft>
                        <a:buSzPts val="2000"/>
                        <a:buChar char="❏"/>
                      </a:pPr>
                      <a:r>
                        <a:rPr lang="en-US" sz="2000"/>
                        <a:t>Allows inclusion of every student</a:t>
                      </a:r>
                      <a:endParaRPr sz="2000"/>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CCCCC"/>
                    </a:solidFill>
                  </a:tcPr>
                </a:tc>
                <a:tc>
                  <a:txBody>
                    <a:bodyPr/>
                    <a:lstStyle/>
                    <a:p>
                      <a:pPr marL="457200" lvl="0" indent="-355600" algn="l" rtl="0">
                        <a:spcBef>
                          <a:spcPts val="0"/>
                        </a:spcBef>
                        <a:spcAft>
                          <a:spcPts val="0"/>
                        </a:spcAft>
                        <a:buSzPts val="2000"/>
                        <a:buChar char="❏"/>
                      </a:pPr>
                      <a:r>
                        <a:rPr lang="en-US" sz="2000"/>
                        <a:t>Introduction of new concepts</a:t>
                      </a:r>
                      <a:endParaRPr sz="2000"/>
                    </a:p>
                    <a:p>
                      <a:pPr marL="457200" lvl="0" indent="-355600" algn="l" rtl="0">
                        <a:spcBef>
                          <a:spcPts val="0"/>
                        </a:spcBef>
                        <a:spcAft>
                          <a:spcPts val="0"/>
                        </a:spcAft>
                        <a:buSzPts val="2000"/>
                        <a:buChar char="❏"/>
                      </a:pPr>
                      <a:r>
                        <a:rPr lang="en-US" sz="2000"/>
                        <a:t>Modeling</a:t>
                      </a:r>
                      <a:endParaRPr sz="2000"/>
                    </a:p>
                    <a:p>
                      <a:pPr marL="457200" lvl="0" indent="-355600" algn="l" rtl="0">
                        <a:spcBef>
                          <a:spcPts val="0"/>
                        </a:spcBef>
                        <a:spcAft>
                          <a:spcPts val="0"/>
                        </a:spcAft>
                        <a:buSzPts val="2000"/>
                        <a:buChar char="❏"/>
                      </a:pPr>
                      <a:r>
                        <a:rPr lang="en-US" sz="2000"/>
                        <a:t>Speaking/ performances</a:t>
                      </a:r>
                      <a:endParaRPr sz="2000"/>
                    </a:p>
                    <a:p>
                      <a:pPr marL="457200" lvl="0" indent="-355600" algn="l" rtl="0">
                        <a:spcBef>
                          <a:spcPts val="0"/>
                        </a:spcBef>
                        <a:spcAft>
                          <a:spcPts val="0"/>
                        </a:spcAft>
                        <a:buSzPts val="2000"/>
                        <a:buChar char="❏"/>
                      </a:pPr>
                      <a:r>
                        <a:rPr lang="en-US" sz="2000"/>
                        <a:t>Class discussions</a:t>
                      </a:r>
                      <a:endParaRPr sz="2000"/>
                    </a:p>
                    <a:p>
                      <a:pPr marL="457200" lvl="0" indent="-355600" algn="l" rtl="0">
                        <a:spcBef>
                          <a:spcPts val="0"/>
                        </a:spcBef>
                        <a:spcAft>
                          <a:spcPts val="0"/>
                        </a:spcAft>
                        <a:buSzPts val="2000"/>
                        <a:buChar char="❏"/>
                      </a:pPr>
                      <a:r>
                        <a:rPr lang="en-US" sz="2000"/>
                        <a:t>Differentiated, content-based on student needs</a:t>
                      </a:r>
                      <a:endParaRPr sz="2000"/>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A5A5A5"/>
                    </a:solidFill>
                  </a:tcPr>
                </a:tc>
                <a:tc>
                  <a:txBody>
                    <a:bodyPr/>
                    <a:lstStyle/>
                    <a:p>
                      <a:pPr marL="457200" lvl="0" indent="-355600" algn="l" rtl="0">
                        <a:spcBef>
                          <a:spcPts val="0"/>
                        </a:spcBef>
                        <a:spcAft>
                          <a:spcPts val="0"/>
                        </a:spcAft>
                        <a:buSzPts val="2000"/>
                        <a:buChar char="❏"/>
                      </a:pPr>
                      <a:r>
                        <a:rPr lang="en-US" sz="2000"/>
                        <a:t>Students placed in classes according to district policy</a:t>
                      </a:r>
                      <a:endParaRPr sz="2000"/>
                    </a:p>
                    <a:p>
                      <a:pPr marL="457200" lvl="0" indent="-355600" algn="l" rtl="0">
                        <a:spcBef>
                          <a:spcPts val="0"/>
                        </a:spcBef>
                        <a:spcAft>
                          <a:spcPts val="0"/>
                        </a:spcAft>
                        <a:buSzPts val="2000"/>
                        <a:buChar char="❏"/>
                      </a:pPr>
                      <a:r>
                        <a:rPr lang="en-US" sz="2000"/>
                        <a:t>Based on assessment data</a:t>
                      </a:r>
                      <a:endParaRPr sz="2000"/>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CCCCC"/>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8"/>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p>
            <a:pPr marL="457200" lvl="0" indent="-381000" algn="l" rtl="0">
              <a:lnSpc>
                <a:spcPct val="100000"/>
              </a:lnSpc>
              <a:spcBef>
                <a:spcPts val="0"/>
              </a:spcBef>
              <a:spcAft>
                <a:spcPts val="0"/>
              </a:spcAft>
              <a:buSzPts val="2400"/>
              <a:buChar char="▪"/>
            </a:pPr>
            <a:r>
              <a:rPr lang="en-US"/>
              <a:t>Response to Intervention (RTI) Overview</a:t>
            </a:r>
            <a:endParaRPr/>
          </a:p>
          <a:p>
            <a:pPr marL="457200" lvl="0" indent="-381000" algn="l" rtl="0">
              <a:lnSpc>
                <a:spcPct val="100000"/>
              </a:lnSpc>
              <a:spcBef>
                <a:spcPts val="1000"/>
              </a:spcBef>
              <a:spcAft>
                <a:spcPts val="0"/>
              </a:spcAft>
              <a:buSzPts val="2400"/>
              <a:buChar char="▪"/>
            </a:pPr>
            <a:r>
              <a:rPr lang="en-US"/>
              <a:t>Leadership in RTI</a:t>
            </a:r>
            <a:endParaRPr/>
          </a:p>
          <a:p>
            <a:pPr marL="457200" lvl="0" indent="-381000" algn="l" rtl="0">
              <a:lnSpc>
                <a:spcPct val="100000"/>
              </a:lnSpc>
              <a:spcBef>
                <a:spcPts val="1000"/>
              </a:spcBef>
              <a:spcAft>
                <a:spcPts val="0"/>
              </a:spcAft>
              <a:buSzPts val="2400"/>
              <a:buChar char="▪"/>
            </a:pPr>
            <a:r>
              <a:rPr lang="en-US"/>
              <a:t>Universal Screening</a:t>
            </a:r>
            <a:endParaRPr/>
          </a:p>
          <a:p>
            <a:pPr marL="457200" lvl="0" indent="-381000" algn="l" rtl="0">
              <a:lnSpc>
                <a:spcPct val="100000"/>
              </a:lnSpc>
              <a:spcBef>
                <a:spcPts val="1000"/>
              </a:spcBef>
              <a:spcAft>
                <a:spcPts val="0"/>
              </a:spcAft>
              <a:buSzPts val="2400"/>
              <a:buChar char="▪"/>
            </a:pPr>
            <a:r>
              <a:rPr lang="en-US" b="1"/>
              <a:t>Tier 1: Core Instruction </a:t>
            </a:r>
            <a:endParaRPr b="1"/>
          </a:p>
          <a:p>
            <a:pPr marL="457200" lvl="0" indent="-381000" algn="l" rtl="0">
              <a:lnSpc>
                <a:spcPct val="100000"/>
              </a:lnSpc>
              <a:spcBef>
                <a:spcPts val="1000"/>
              </a:spcBef>
              <a:spcAft>
                <a:spcPts val="0"/>
              </a:spcAft>
              <a:buSzPts val="2400"/>
              <a:buChar char="▪"/>
            </a:pPr>
            <a:r>
              <a:rPr lang="en-US"/>
              <a:t>Data-Based Decision Making and Progress Monitoring </a:t>
            </a:r>
            <a:endParaRPr/>
          </a:p>
          <a:p>
            <a:pPr marL="457200" lvl="0" indent="-381000" algn="l" rtl="0">
              <a:lnSpc>
                <a:spcPct val="100000"/>
              </a:lnSpc>
              <a:spcBef>
                <a:spcPts val="1000"/>
              </a:spcBef>
              <a:spcAft>
                <a:spcPts val="0"/>
              </a:spcAft>
              <a:buSzPts val="2400"/>
              <a:buChar char="▪"/>
            </a:pPr>
            <a:r>
              <a:rPr lang="en-US"/>
              <a:t>Tier 2: Supplemental Intervention</a:t>
            </a:r>
            <a:endParaRPr/>
          </a:p>
          <a:p>
            <a:pPr marL="457200" lvl="0" indent="-381000" algn="l" rtl="0">
              <a:lnSpc>
                <a:spcPct val="100000"/>
              </a:lnSpc>
              <a:spcBef>
                <a:spcPts val="1200"/>
              </a:spcBef>
              <a:spcAft>
                <a:spcPts val="1000"/>
              </a:spcAft>
              <a:buSzPts val="2400"/>
              <a:buChar char="▪"/>
            </a:pPr>
            <a:r>
              <a:rPr lang="en-US"/>
              <a:t>Tier 3: Intensive Intervention</a:t>
            </a:r>
            <a:endParaRPr/>
          </a:p>
        </p:txBody>
      </p:sp>
      <p:sp>
        <p:nvSpPr>
          <p:cNvPr id="141" name="Google Shape;141;p28"/>
          <p:cNvSpPr txBox="1">
            <a:spLocks noGrp="1"/>
          </p:cNvSpPr>
          <p:nvPr>
            <p:ph type="title"/>
          </p:nvPr>
        </p:nvSpPr>
        <p:spPr>
          <a:xfrm>
            <a:off x="687425" y="318050"/>
            <a:ext cx="8224800" cy="14868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RTI Professional </a:t>
            </a:r>
            <a:endParaRPr/>
          </a:p>
          <a:p>
            <a:pPr marL="0" lvl="0" indent="0" algn="l" rtl="0">
              <a:lnSpc>
                <a:spcPct val="90000"/>
              </a:lnSpc>
              <a:spcBef>
                <a:spcPts val="0"/>
              </a:spcBef>
              <a:spcAft>
                <a:spcPts val="0"/>
              </a:spcAft>
              <a:buSzPts val="1400"/>
              <a:buNone/>
            </a:pPr>
            <a:r>
              <a:rPr lang="en-US"/>
              <a:t>Development Series Overview</a:t>
            </a:r>
            <a:endParaRPr/>
          </a:p>
        </p:txBody>
      </p:sp>
      <p:sp>
        <p:nvSpPr>
          <p:cNvPr id="142" name="Google Shape;142;p28"/>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46"/>
          <p:cNvSpPr txBox="1">
            <a:spLocks noGrp="1"/>
          </p:cNvSpPr>
          <p:nvPr>
            <p:ph type="title"/>
          </p:nvPr>
        </p:nvSpPr>
        <p:spPr>
          <a:xfrm>
            <a:off x="687425" y="241850"/>
            <a:ext cx="8224800" cy="14868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a:t>Homogeneous Small Groups</a:t>
            </a:r>
            <a:endParaRPr/>
          </a:p>
        </p:txBody>
      </p:sp>
      <p:sp>
        <p:nvSpPr>
          <p:cNvPr id="329" name="Google Shape;329;p46"/>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20</a:t>
            </a:fld>
            <a:endParaRPr/>
          </a:p>
        </p:txBody>
      </p:sp>
      <p:graphicFrame>
        <p:nvGraphicFramePr>
          <p:cNvPr id="330" name="Google Shape;330;p46"/>
          <p:cNvGraphicFramePr/>
          <p:nvPr/>
        </p:nvGraphicFramePr>
        <p:xfrm>
          <a:off x="25" y="1805175"/>
          <a:ext cx="9144000" cy="4118175"/>
        </p:xfrm>
        <a:graphic>
          <a:graphicData uri="http://schemas.openxmlformats.org/drawingml/2006/table">
            <a:tbl>
              <a:tblPr>
                <a:noFill/>
                <a:tableStyleId>{B9608F41-52DD-4456-8847-3376B5E49E68}</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870925">
                <a:tc>
                  <a:txBody>
                    <a:bodyPr/>
                    <a:lstStyle/>
                    <a:p>
                      <a:pPr marL="0" lvl="0" indent="0" algn="ctr" rtl="0">
                        <a:spcBef>
                          <a:spcPts val="0"/>
                        </a:spcBef>
                        <a:spcAft>
                          <a:spcPts val="0"/>
                        </a:spcAft>
                        <a:buNone/>
                      </a:pPr>
                      <a:r>
                        <a:rPr lang="en-US" sz="2200" b="1">
                          <a:solidFill>
                            <a:srgbClr val="FFFFFF"/>
                          </a:solidFill>
                        </a:rPr>
                        <a:t>Advantages</a:t>
                      </a:r>
                      <a:endParaRPr sz="2200" b="1">
                        <a:solidFill>
                          <a:srgbClr val="FFFFFF"/>
                        </a:solidFill>
                      </a:endParaRPr>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US" sz="2200" b="1">
                          <a:solidFill>
                            <a:srgbClr val="FFFFFF"/>
                          </a:solidFill>
                        </a:rPr>
                        <a:t>Instructional Focus or Activities</a:t>
                      </a:r>
                      <a:endParaRPr sz="2200" b="1">
                        <a:solidFill>
                          <a:srgbClr val="FFFFFF"/>
                        </a:solidFill>
                      </a:endParaRPr>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US" sz="2200" b="1">
                          <a:solidFill>
                            <a:srgbClr val="FFFFFF"/>
                          </a:solidFill>
                        </a:rPr>
                        <a:t>Group Formation</a:t>
                      </a:r>
                      <a:endParaRPr sz="2200" b="1">
                        <a:solidFill>
                          <a:srgbClr val="FFFFFF"/>
                        </a:solidFill>
                      </a:endParaRPr>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247250">
                <a:tc>
                  <a:txBody>
                    <a:bodyPr/>
                    <a:lstStyle/>
                    <a:p>
                      <a:pPr marL="457200" lvl="0" indent="-355600" algn="l" rtl="0">
                        <a:spcBef>
                          <a:spcPts val="0"/>
                        </a:spcBef>
                        <a:spcAft>
                          <a:spcPts val="0"/>
                        </a:spcAft>
                        <a:buSzPts val="2000"/>
                        <a:buChar char="❏"/>
                      </a:pPr>
                      <a:r>
                        <a:rPr lang="en-US" sz="2000"/>
                        <a:t>Meets individual student needs</a:t>
                      </a:r>
                      <a:endParaRPr sz="2000"/>
                    </a:p>
                    <a:p>
                      <a:pPr marL="457200" lvl="0" indent="-355600" algn="l" rtl="0">
                        <a:spcBef>
                          <a:spcPts val="0"/>
                        </a:spcBef>
                        <a:spcAft>
                          <a:spcPts val="0"/>
                        </a:spcAft>
                        <a:buSzPts val="2000"/>
                        <a:buChar char="❏"/>
                      </a:pPr>
                      <a:r>
                        <a:rPr lang="en-US" sz="2000"/>
                        <a:t>Allows for further scaffolding if needed</a:t>
                      </a:r>
                      <a:endParaRPr sz="2000"/>
                    </a:p>
                    <a:p>
                      <a:pPr marL="457200" lvl="0" indent="-355600" algn="l" rtl="0">
                        <a:spcBef>
                          <a:spcPts val="0"/>
                        </a:spcBef>
                        <a:spcAft>
                          <a:spcPts val="0"/>
                        </a:spcAft>
                        <a:buSzPts val="2000"/>
                        <a:buChar char="❏"/>
                      </a:pPr>
                      <a:r>
                        <a:rPr lang="en-US" sz="2000"/>
                        <a:t>Provides practice opportunities with immediate feedback</a:t>
                      </a:r>
                      <a:endParaRPr sz="2000"/>
                    </a:p>
                    <a:p>
                      <a:pPr marL="457200" lvl="0" indent="-355600" algn="l" rtl="0">
                        <a:spcBef>
                          <a:spcPts val="0"/>
                        </a:spcBef>
                        <a:spcAft>
                          <a:spcPts val="0"/>
                        </a:spcAft>
                        <a:buSzPts val="2000"/>
                        <a:buChar char="❏"/>
                      </a:pPr>
                      <a:r>
                        <a:rPr lang="en-US" sz="2000"/>
                        <a:t>Allows teachers to vary group membership</a:t>
                      </a:r>
                      <a:endParaRPr sz="2000"/>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CCCCC"/>
                    </a:solidFill>
                  </a:tcPr>
                </a:tc>
                <a:tc>
                  <a:txBody>
                    <a:bodyPr/>
                    <a:lstStyle/>
                    <a:p>
                      <a:pPr marL="457200" lvl="0" indent="-355600" algn="l" rtl="0">
                        <a:spcBef>
                          <a:spcPts val="0"/>
                        </a:spcBef>
                        <a:spcAft>
                          <a:spcPts val="0"/>
                        </a:spcAft>
                        <a:buSzPts val="2000"/>
                        <a:buChar char="❏"/>
                      </a:pPr>
                      <a:r>
                        <a:rPr lang="en-US" sz="2000"/>
                        <a:t>Targeted to specific student needs</a:t>
                      </a:r>
                      <a:endParaRPr sz="2000"/>
                    </a:p>
                    <a:p>
                      <a:pPr marL="457200" lvl="0" indent="-355600" algn="l" rtl="0">
                        <a:spcBef>
                          <a:spcPts val="0"/>
                        </a:spcBef>
                        <a:spcAft>
                          <a:spcPts val="0"/>
                        </a:spcAft>
                        <a:buSzPts val="2000"/>
                        <a:buChar char="❏"/>
                      </a:pPr>
                      <a:r>
                        <a:rPr lang="en-US" sz="2000"/>
                        <a:t>Reteaching</a:t>
                      </a:r>
                      <a:endParaRPr sz="2000"/>
                    </a:p>
                    <a:p>
                      <a:pPr marL="457200" lvl="0" indent="-355600" algn="l" rtl="0">
                        <a:spcBef>
                          <a:spcPts val="0"/>
                        </a:spcBef>
                        <a:spcAft>
                          <a:spcPts val="0"/>
                        </a:spcAft>
                        <a:buSzPts val="2000"/>
                        <a:buChar char="❏"/>
                      </a:pPr>
                      <a:r>
                        <a:rPr lang="en-US" sz="2000"/>
                        <a:t>Extended modeling or scaffolding</a:t>
                      </a:r>
                      <a:endParaRPr sz="2000"/>
                    </a:p>
                    <a:p>
                      <a:pPr marL="457200" lvl="0" indent="-355600" algn="l" rtl="0">
                        <a:spcBef>
                          <a:spcPts val="0"/>
                        </a:spcBef>
                        <a:spcAft>
                          <a:spcPts val="0"/>
                        </a:spcAft>
                        <a:buSzPts val="2000"/>
                        <a:buChar char="❏"/>
                      </a:pPr>
                      <a:r>
                        <a:rPr lang="en-US" sz="2000"/>
                        <a:t>Extension of concepts and skills being taught in whole group</a:t>
                      </a:r>
                      <a:endParaRPr sz="2000"/>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A5A5A5"/>
                    </a:solidFill>
                  </a:tcPr>
                </a:tc>
                <a:tc>
                  <a:txBody>
                    <a:bodyPr/>
                    <a:lstStyle/>
                    <a:p>
                      <a:pPr marL="457200" lvl="0" indent="-355600" algn="l" rtl="0">
                        <a:spcBef>
                          <a:spcPts val="0"/>
                        </a:spcBef>
                        <a:spcAft>
                          <a:spcPts val="0"/>
                        </a:spcAft>
                        <a:buSzPts val="2000"/>
                        <a:buChar char="❏"/>
                      </a:pPr>
                      <a:r>
                        <a:rPr lang="en-US" sz="2000"/>
                        <a:t>Three to eight students with similar knowledge and skills</a:t>
                      </a:r>
                      <a:endParaRPr sz="2000"/>
                    </a:p>
                    <a:p>
                      <a:pPr marL="457200" lvl="0" indent="-355600" algn="l" rtl="0">
                        <a:spcBef>
                          <a:spcPts val="0"/>
                        </a:spcBef>
                        <a:spcAft>
                          <a:spcPts val="0"/>
                        </a:spcAft>
                        <a:buSzPts val="2000"/>
                        <a:buChar char="❏"/>
                      </a:pPr>
                      <a:r>
                        <a:rPr lang="en-US" sz="2000"/>
                        <a:t>Based on assessment data</a:t>
                      </a:r>
                      <a:endParaRPr sz="2000"/>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CCCCC"/>
                    </a:solidFill>
                  </a:tcPr>
                </a:tc>
                <a:extLst>
                  <a:ext uri="{0D108BD9-81ED-4DB2-BD59-A6C34878D82A}">
                    <a16:rowId xmlns:a16="http://schemas.microsoft.com/office/drawing/2014/main" val="10001"/>
                  </a:ext>
                </a:extLst>
              </a:tr>
            </a:tbl>
          </a:graphicData>
        </a:graphic>
      </p:graphicFrame>
      <p:grpSp>
        <p:nvGrpSpPr>
          <p:cNvPr id="331" name="Google Shape;331;p46"/>
          <p:cNvGrpSpPr/>
          <p:nvPr/>
        </p:nvGrpSpPr>
        <p:grpSpPr>
          <a:xfrm>
            <a:off x="6939615" y="5940002"/>
            <a:ext cx="1680381" cy="918000"/>
            <a:chOff x="6939451" y="5887473"/>
            <a:chExt cx="1608174" cy="918000"/>
          </a:xfrm>
        </p:grpSpPr>
        <p:sp>
          <p:nvSpPr>
            <p:cNvPr id="332" name="Google Shape;332;p46"/>
            <p:cNvSpPr/>
            <p:nvPr/>
          </p:nvSpPr>
          <p:spPr>
            <a:xfrm>
              <a:off x="6939451" y="5887473"/>
              <a:ext cx="1608174" cy="918000"/>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333" name="Google Shape;333;p46"/>
            <p:cNvSpPr txBox="1"/>
            <p:nvPr/>
          </p:nvSpPr>
          <p:spPr>
            <a:xfrm>
              <a:off x="7344700" y="6196025"/>
              <a:ext cx="1050900" cy="322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Discuss</a:t>
              </a: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7"/>
          <p:cNvSpPr txBox="1">
            <a:spLocks noGrp="1"/>
          </p:cNvSpPr>
          <p:nvPr>
            <p:ph type="title"/>
          </p:nvPr>
        </p:nvSpPr>
        <p:spPr>
          <a:xfrm>
            <a:off x="687425" y="241850"/>
            <a:ext cx="8224800" cy="14868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a:t>Peer Pairing</a:t>
            </a:r>
            <a:endParaRPr/>
          </a:p>
        </p:txBody>
      </p:sp>
      <p:sp>
        <p:nvSpPr>
          <p:cNvPr id="340" name="Google Shape;340;p47"/>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21</a:t>
            </a:fld>
            <a:endParaRPr/>
          </a:p>
        </p:txBody>
      </p:sp>
      <p:graphicFrame>
        <p:nvGraphicFramePr>
          <p:cNvPr id="341" name="Google Shape;341;p47"/>
          <p:cNvGraphicFramePr/>
          <p:nvPr/>
        </p:nvGraphicFramePr>
        <p:xfrm>
          <a:off x="25" y="1805175"/>
          <a:ext cx="9144000" cy="4118175"/>
        </p:xfrm>
        <a:graphic>
          <a:graphicData uri="http://schemas.openxmlformats.org/drawingml/2006/table">
            <a:tbl>
              <a:tblPr>
                <a:noFill/>
                <a:tableStyleId>{B9608F41-52DD-4456-8847-3376B5E49E68}</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870925">
                <a:tc>
                  <a:txBody>
                    <a:bodyPr/>
                    <a:lstStyle/>
                    <a:p>
                      <a:pPr marL="0" lvl="0" indent="0" algn="ctr" rtl="0">
                        <a:spcBef>
                          <a:spcPts val="0"/>
                        </a:spcBef>
                        <a:spcAft>
                          <a:spcPts val="0"/>
                        </a:spcAft>
                        <a:buNone/>
                      </a:pPr>
                      <a:r>
                        <a:rPr lang="en-US" sz="2200" b="1">
                          <a:solidFill>
                            <a:srgbClr val="FFFFFF"/>
                          </a:solidFill>
                        </a:rPr>
                        <a:t>Advantages</a:t>
                      </a:r>
                      <a:endParaRPr sz="2200" b="1">
                        <a:solidFill>
                          <a:srgbClr val="FFFFFF"/>
                        </a:solidFill>
                      </a:endParaRPr>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US" sz="2200" b="1">
                          <a:solidFill>
                            <a:srgbClr val="FFFFFF"/>
                          </a:solidFill>
                        </a:rPr>
                        <a:t>Instructional Focus or Activities</a:t>
                      </a:r>
                      <a:endParaRPr sz="2200" b="1">
                        <a:solidFill>
                          <a:srgbClr val="FFFFFF"/>
                        </a:solidFill>
                      </a:endParaRPr>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US" sz="2200" b="1">
                          <a:solidFill>
                            <a:srgbClr val="FFFFFF"/>
                          </a:solidFill>
                        </a:rPr>
                        <a:t>Group Formation</a:t>
                      </a:r>
                      <a:endParaRPr sz="2200" b="1">
                        <a:solidFill>
                          <a:srgbClr val="FFFFFF"/>
                        </a:solidFill>
                      </a:endParaRPr>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247250">
                <a:tc>
                  <a:txBody>
                    <a:bodyPr/>
                    <a:lstStyle/>
                    <a:p>
                      <a:pPr marL="457200" lvl="0" indent="-355600" algn="l" rtl="0">
                        <a:spcBef>
                          <a:spcPts val="0"/>
                        </a:spcBef>
                        <a:spcAft>
                          <a:spcPts val="0"/>
                        </a:spcAft>
                        <a:buSzPts val="2000"/>
                        <a:buChar char="❏"/>
                      </a:pPr>
                      <a:r>
                        <a:rPr lang="en-US" sz="2000"/>
                        <a:t>Meets individual needs</a:t>
                      </a:r>
                      <a:endParaRPr sz="2000"/>
                    </a:p>
                    <a:p>
                      <a:pPr marL="457200" lvl="0" indent="-355600" algn="l" rtl="0">
                        <a:spcBef>
                          <a:spcPts val="0"/>
                        </a:spcBef>
                        <a:spcAft>
                          <a:spcPts val="0"/>
                        </a:spcAft>
                        <a:buSzPts val="2000"/>
                        <a:buChar char="❏"/>
                      </a:pPr>
                      <a:r>
                        <a:rPr lang="en-US" sz="2000"/>
                        <a:t>Motivates students</a:t>
                      </a:r>
                      <a:endParaRPr sz="2000"/>
                    </a:p>
                    <a:p>
                      <a:pPr marL="457200" lvl="0" indent="-355600" algn="l" rtl="0">
                        <a:spcBef>
                          <a:spcPts val="0"/>
                        </a:spcBef>
                        <a:spcAft>
                          <a:spcPts val="0"/>
                        </a:spcAft>
                        <a:buSzPts val="2000"/>
                        <a:buChar char="❏"/>
                      </a:pPr>
                      <a:r>
                        <a:rPr lang="en-US" sz="2000"/>
                        <a:t>Addresses social needs</a:t>
                      </a:r>
                      <a:endParaRPr sz="2000"/>
                    </a:p>
                    <a:p>
                      <a:pPr marL="457200" lvl="0" indent="-355600" algn="l" rtl="0">
                        <a:spcBef>
                          <a:spcPts val="0"/>
                        </a:spcBef>
                        <a:spcAft>
                          <a:spcPts val="0"/>
                        </a:spcAft>
                        <a:buSzPts val="2000"/>
                        <a:buChar char="❏"/>
                      </a:pPr>
                      <a:r>
                        <a:rPr lang="en-US" sz="2000"/>
                        <a:t>Provides practice opportunities with continued feedback and support</a:t>
                      </a:r>
                      <a:endParaRPr sz="2000"/>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CCCCC"/>
                    </a:solidFill>
                  </a:tcPr>
                </a:tc>
                <a:tc>
                  <a:txBody>
                    <a:bodyPr/>
                    <a:lstStyle/>
                    <a:p>
                      <a:pPr marL="457200" lvl="0" indent="-355600" algn="l" rtl="0">
                        <a:spcBef>
                          <a:spcPts val="0"/>
                        </a:spcBef>
                        <a:spcAft>
                          <a:spcPts val="0"/>
                        </a:spcAft>
                        <a:buSzPts val="2000"/>
                        <a:buChar char="❏"/>
                      </a:pPr>
                      <a:r>
                        <a:rPr lang="en-US" sz="2000"/>
                        <a:t>Partner reading to reread texts</a:t>
                      </a:r>
                      <a:endParaRPr sz="2000"/>
                    </a:p>
                    <a:p>
                      <a:pPr marL="457200" lvl="0" indent="-355600" algn="l" rtl="0">
                        <a:spcBef>
                          <a:spcPts val="0"/>
                        </a:spcBef>
                        <a:spcAft>
                          <a:spcPts val="0"/>
                        </a:spcAft>
                        <a:buSzPts val="2000"/>
                        <a:buChar char="❏"/>
                      </a:pPr>
                      <a:r>
                        <a:rPr lang="en-US" sz="2000"/>
                        <a:t>Peer tutoring</a:t>
                      </a:r>
                      <a:endParaRPr sz="2000"/>
                    </a:p>
                    <a:p>
                      <a:pPr marL="457200" lvl="0" indent="-355600" algn="l" rtl="0">
                        <a:spcBef>
                          <a:spcPts val="0"/>
                        </a:spcBef>
                        <a:spcAft>
                          <a:spcPts val="0"/>
                        </a:spcAft>
                        <a:buSzPts val="2000"/>
                        <a:buChar char="❏"/>
                      </a:pPr>
                      <a:r>
                        <a:rPr lang="en-US" sz="2000"/>
                        <a:t>Activities to practice skills and to learn concepts</a:t>
                      </a:r>
                      <a:endParaRPr sz="2000"/>
                    </a:p>
                    <a:p>
                      <a:pPr marL="457200" lvl="0" indent="-355600" algn="l" rtl="0">
                        <a:spcBef>
                          <a:spcPts val="0"/>
                        </a:spcBef>
                        <a:spcAft>
                          <a:spcPts val="0"/>
                        </a:spcAft>
                        <a:buSzPts val="2000"/>
                        <a:buChar char="❏"/>
                      </a:pPr>
                      <a:r>
                        <a:rPr lang="en-US" sz="2000"/>
                        <a:t>Differentiated content based on student needs</a:t>
                      </a:r>
                      <a:endParaRPr sz="2000"/>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A5A5A5"/>
                    </a:solidFill>
                  </a:tcPr>
                </a:tc>
                <a:tc>
                  <a:txBody>
                    <a:bodyPr/>
                    <a:lstStyle/>
                    <a:p>
                      <a:pPr marL="457200" lvl="0" indent="-355600" algn="l" rtl="0">
                        <a:spcBef>
                          <a:spcPts val="0"/>
                        </a:spcBef>
                        <a:spcAft>
                          <a:spcPts val="0"/>
                        </a:spcAft>
                        <a:buSzPts val="2000"/>
                        <a:buChar char="❏"/>
                      </a:pPr>
                      <a:r>
                        <a:rPr lang="en-US" sz="2000"/>
                        <a:t>Based on assessment data</a:t>
                      </a:r>
                      <a:endParaRPr sz="2000"/>
                    </a:p>
                    <a:p>
                      <a:pPr marL="457200" lvl="0" indent="-355600" algn="l" rtl="0">
                        <a:spcBef>
                          <a:spcPts val="0"/>
                        </a:spcBef>
                        <a:spcAft>
                          <a:spcPts val="0"/>
                        </a:spcAft>
                        <a:buSzPts val="2000"/>
                        <a:buChar char="❏"/>
                      </a:pPr>
                      <a:r>
                        <a:rPr lang="en-US" sz="2000"/>
                        <a:t>Based on teacher observation</a:t>
                      </a:r>
                      <a:endParaRPr sz="2000"/>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CCCCC"/>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8"/>
          <p:cNvSpPr txBox="1">
            <a:spLocks noGrp="1"/>
          </p:cNvSpPr>
          <p:nvPr>
            <p:ph type="title"/>
          </p:nvPr>
        </p:nvSpPr>
        <p:spPr>
          <a:xfrm>
            <a:off x="687425" y="241850"/>
            <a:ext cx="8224800" cy="14868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a:t>Heterogeneous Small Groups</a:t>
            </a:r>
            <a:endParaRPr/>
          </a:p>
        </p:txBody>
      </p:sp>
      <p:sp>
        <p:nvSpPr>
          <p:cNvPr id="348" name="Google Shape;348;p48"/>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22</a:t>
            </a:fld>
            <a:endParaRPr/>
          </a:p>
        </p:txBody>
      </p:sp>
      <p:graphicFrame>
        <p:nvGraphicFramePr>
          <p:cNvPr id="349" name="Google Shape;349;p48"/>
          <p:cNvGraphicFramePr/>
          <p:nvPr/>
        </p:nvGraphicFramePr>
        <p:xfrm>
          <a:off x="25" y="1805175"/>
          <a:ext cx="9144000" cy="4118175"/>
        </p:xfrm>
        <a:graphic>
          <a:graphicData uri="http://schemas.openxmlformats.org/drawingml/2006/table">
            <a:tbl>
              <a:tblPr>
                <a:noFill/>
                <a:tableStyleId>{B9608F41-52DD-4456-8847-3376B5E49E68}</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870925">
                <a:tc>
                  <a:txBody>
                    <a:bodyPr/>
                    <a:lstStyle/>
                    <a:p>
                      <a:pPr marL="0" lvl="0" indent="0" algn="ctr" rtl="0">
                        <a:spcBef>
                          <a:spcPts val="0"/>
                        </a:spcBef>
                        <a:spcAft>
                          <a:spcPts val="0"/>
                        </a:spcAft>
                        <a:buNone/>
                      </a:pPr>
                      <a:r>
                        <a:rPr lang="en-US" sz="2200" b="1">
                          <a:solidFill>
                            <a:srgbClr val="FFFFFF"/>
                          </a:solidFill>
                        </a:rPr>
                        <a:t>Advantages</a:t>
                      </a:r>
                      <a:endParaRPr sz="2200" b="1">
                        <a:solidFill>
                          <a:srgbClr val="FFFFFF"/>
                        </a:solidFill>
                      </a:endParaRPr>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US" sz="2200" b="1">
                          <a:solidFill>
                            <a:srgbClr val="FFFFFF"/>
                          </a:solidFill>
                        </a:rPr>
                        <a:t>Instructional Focus or Activities</a:t>
                      </a:r>
                      <a:endParaRPr sz="2200" b="1">
                        <a:solidFill>
                          <a:srgbClr val="FFFFFF"/>
                        </a:solidFill>
                      </a:endParaRPr>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US" sz="2200" b="1">
                          <a:solidFill>
                            <a:srgbClr val="FFFFFF"/>
                          </a:solidFill>
                        </a:rPr>
                        <a:t>Group Formation</a:t>
                      </a:r>
                      <a:endParaRPr sz="2200" b="1">
                        <a:solidFill>
                          <a:srgbClr val="FFFFFF"/>
                        </a:solidFill>
                      </a:endParaRPr>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247250">
                <a:tc>
                  <a:txBody>
                    <a:bodyPr/>
                    <a:lstStyle/>
                    <a:p>
                      <a:pPr marL="457200" lvl="0" indent="-355600" algn="l" rtl="0">
                        <a:spcBef>
                          <a:spcPts val="0"/>
                        </a:spcBef>
                        <a:spcAft>
                          <a:spcPts val="0"/>
                        </a:spcAft>
                        <a:buSzPts val="2000"/>
                        <a:buChar char="❏"/>
                      </a:pPr>
                      <a:r>
                        <a:rPr lang="en-US" sz="2000"/>
                        <a:t>Allows for choice</a:t>
                      </a:r>
                      <a:endParaRPr sz="2000"/>
                    </a:p>
                    <a:p>
                      <a:pPr marL="457200" lvl="0" indent="-355600" algn="l" rtl="0">
                        <a:spcBef>
                          <a:spcPts val="0"/>
                        </a:spcBef>
                        <a:spcAft>
                          <a:spcPts val="0"/>
                        </a:spcAft>
                        <a:buSzPts val="2000"/>
                        <a:buChar char="❏"/>
                      </a:pPr>
                      <a:r>
                        <a:rPr lang="en-US" sz="2000"/>
                        <a:t>Motivates students</a:t>
                      </a:r>
                      <a:endParaRPr sz="2000"/>
                    </a:p>
                    <a:p>
                      <a:pPr marL="457200" lvl="0" indent="-355600" algn="l" rtl="0">
                        <a:spcBef>
                          <a:spcPts val="0"/>
                        </a:spcBef>
                        <a:spcAft>
                          <a:spcPts val="0"/>
                        </a:spcAft>
                        <a:buSzPts val="2000"/>
                        <a:buChar char="❏"/>
                      </a:pPr>
                      <a:r>
                        <a:rPr lang="en-US" sz="2000"/>
                        <a:t>Addresses social needs</a:t>
                      </a:r>
                      <a:endParaRPr sz="2000"/>
                    </a:p>
                    <a:p>
                      <a:pPr marL="457200" lvl="0" indent="-355600" algn="l" rtl="0">
                        <a:spcBef>
                          <a:spcPts val="0"/>
                        </a:spcBef>
                        <a:spcAft>
                          <a:spcPts val="0"/>
                        </a:spcAft>
                        <a:buSzPts val="2000"/>
                        <a:buChar char="❏"/>
                      </a:pPr>
                      <a:r>
                        <a:rPr lang="en-US" sz="2000"/>
                        <a:t>Provides practice opportunities with continued feedback and support</a:t>
                      </a:r>
                      <a:endParaRPr sz="2000"/>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CCCCC"/>
                    </a:solidFill>
                  </a:tcPr>
                </a:tc>
                <a:tc>
                  <a:txBody>
                    <a:bodyPr/>
                    <a:lstStyle/>
                    <a:p>
                      <a:pPr marL="457200" lvl="0" indent="-355600" algn="l" rtl="0">
                        <a:spcBef>
                          <a:spcPts val="0"/>
                        </a:spcBef>
                        <a:spcAft>
                          <a:spcPts val="0"/>
                        </a:spcAft>
                        <a:buSzPts val="2000"/>
                        <a:buChar char="❏"/>
                      </a:pPr>
                      <a:r>
                        <a:rPr lang="en-US" sz="2000"/>
                        <a:t>Activities that allow students to practice and extend what they are learning</a:t>
                      </a:r>
                      <a:endParaRPr sz="2000"/>
                    </a:p>
                    <a:p>
                      <a:pPr marL="457200" lvl="0" indent="-355600" algn="l" rtl="0">
                        <a:spcBef>
                          <a:spcPts val="0"/>
                        </a:spcBef>
                        <a:spcAft>
                          <a:spcPts val="0"/>
                        </a:spcAft>
                        <a:buSzPts val="2000"/>
                        <a:buChar char="❏"/>
                      </a:pPr>
                      <a:r>
                        <a:rPr lang="en-US" sz="2000"/>
                        <a:t>Differentiated content based on student needs</a:t>
                      </a:r>
                      <a:endParaRPr sz="2000"/>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A5A5A5"/>
                    </a:solidFill>
                  </a:tcPr>
                </a:tc>
                <a:tc>
                  <a:txBody>
                    <a:bodyPr/>
                    <a:lstStyle/>
                    <a:p>
                      <a:pPr marL="457200" lvl="0" indent="-355600" algn="l" rtl="0">
                        <a:spcBef>
                          <a:spcPts val="0"/>
                        </a:spcBef>
                        <a:spcAft>
                          <a:spcPts val="0"/>
                        </a:spcAft>
                        <a:buSzPts val="2000"/>
                        <a:buChar char="❏"/>
                      </a:pPr>
                      <a:r>
                        <a:rPr lang="en-US" sz="2000"/>
                        <a:t>Based on assessment data</a:t>
                      </a:r>
                      <a:endParaRPr sz="2000"/>
                    </a:p>
                    <a:p>
                      <a:pPr marL="457200" lvl="0" indent="-355600" algn="l" rtl="0">
                        <a:spcBef>
                          <a:spcPts val="0"/>
                        </a:spcBef>
                        <a:spcAft>
                          <a:spcPts val="0"/>
                        </a:spcAft>
                        <a:buSzPts val="2000"/>
                        <a:buChar char="❏"/>
                      </a:pPr>
                      <a:r>
                        <a:rPr lang="en-US" sz="2000"/>
                        <a:t>Based on students’ abilities or interests</a:t>
                      </a:r>
                      <a:endParaRPr sz="2000"/>
                    </a:p>
                    <a:p>
                      <a:pPr marL="457200" lvl="0" indent="-355600" algn="l" rtl="0">
                        <a:spcBef>
                          <a:spcPts val="0"/>
                        </a:spcBef>
                        <a:spcAft>
                          <a:spcPts val="0"/>
                        </a:spcAft>
                        <a:buSzPts val="2000"/>
                        <a:buChar char="❏"/>
                      </a:pPr>
                      <a:r>
                        <a:rPr lang="en-US" sz="2000"/>
                        <a:t>Can be cooperative groups or student-led groups</a:t>
                      </a:r>
                      <a:endParaRPr sz="2000"/>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CCCCC"/>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9"/>
          <p:cNvSpPr txBox="1">
            <a:spLocks noGrp="1"/>
          </p:cNvSpPr>
          <p:nvPr>
            <p:ph type="title"/>
          </p:nvPr>
        </p:nvSpPr>
        <p:spPr>
          <a:xfrm>
            <a:off x="687425" y="241850"/>
            <a:ext cx="8224800" cy="14868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a:t>One-on-One</a:t>
            </a:r>
            <a:endParaRPr/>
          </a:p>
        </p:txBody>
      </p:sp>
      <p:sp>
        <p:nvSpPr>
          <p:cNvPr id="356" name="Google Shape;356;p49"/>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23</a:t>
            </a:fld>
            <a:endParaRPr/>
          </a:p>
        </p:txBody>
      </p:sp>
      <p:graphicFrame>
        <p:nvGraphicFramePr>
          <p:cNvPr id="357" name="Google Shape;357;p49"/>
          <p:cNvGraphicFramePr/>
          <p:nvPr/>
        </p:nvGraphicFramePr>
        <p:xfrm>
          <a:off x="25" y="1805175"/>
          <a:ext cx="9144000" cy="4118175"/>
        </p:xfrm>
        <a:graphic>
          <a:graphicData uri="http://schemas.openxmlformats.org/drawingml/2006/table">
            <a:tbl>
              <a:tblPr>
                <a:noFill/>
                <a:tableStyleId>{B9608F41-52DD-4456-8847-3376B5E49E68}</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870925">
                <a:tc>
                  <a:txBody>
                    <a:bodyPr/>
                    <a:lstStyle/>
                    <a:p>
                      <a:pPr marL="0" lvl="0" indent="0" algn="ctr" rtl="0">
                        <a:spcBef>
                          <a:spcPts val="0"/>
                        </a:spcBef>
                        <a:spcAft>
                          <a:spcPts val="0"/>
                        </a:spcAft>
                        <a:buNone/>
                      </a:pPr>
                      <a:r>
                        <a:rPr lang="en-US" sz="2200" b="1">
                          <a:solidFill>
                            <a:srgbClr val="FFFFFF"/>
                          </a:solidFill>
                        </a:rPr>
                        <a:t>Advantages</a:t>
                      </a:r>
                      <a:endParaRPr sz="2200" b="1">
                        <a:solidFill>
                          <a:srgbClr val="FFFFFF"/>
                        </a:solidFill>
                      </a:endParaRPr>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US" sz="2200" b="1">
                          <a:solidFill>
                            <a:srgbClr val="FFFFFF"/>
                          </a:solidFill>
                        </a:rPr>
                        <a:t>Instructional Focus or Activities</a:t>
                      </a:r>
                      <a:endParaRPr sz="2200" b="1">
                        <a:solidFill>
                          <a:srgbClr val="FFFFFF"/>
                        </a:solidFill>
                      </a:endParaRPr>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en-US" sz="2200" b="1">
                          <a:solidFill>
                            <a:srgbClr val="FFFFFF"/>
                          </a:solidFill>
                        </a:rPr>
                        <a:t>Group Formation</a:t>
                      </a:r>
                      <a:endParaRPr sz="2200" b="1">
                        <a:solidFill>
                          <a:srgbClr val="FFFFFF"/>
                        </a:solidFill>
                      </a:endParaRPr>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247250">
                <a:tc>
                  <a:txBody>
                    <a:bodyPr/>
                    <a:lstStyle/>
                    <a:p>
                      <a:pPr marL="457200" lvl="0" indent="-355600" algn="l" rtl="0">
                        <a:spcBef>
                          <a:spcPts val="0"/>
                        </a:spcBef>
                        <a:spcAft>
                          <a:spcPts val="0"/>
                        </a:spcAft>
                        <a:buSzPts val="2000"/>
                        <a:buChar char="❏"/>
                      </a:pPr>
                      <a:r>
                        <a:rPr lang="en-US" sz="2000"/>
                        <a:t>Allows for choice</a:t>
                      </a:r>
                      <a:endParaRPr sz="2000"/>
                    </a:p>
                    <a:p>
                      <a:pPr marL="457200" lvl="0" indent="-355600" algn="l" rtl="0">
                        <a:spcBef>
                          <a:spcPts val="0"/>
                        </a:spcBef>
                        <a:spcAft>
                          <a:spcPts val="0"/>
                        </a:spcAft>
                        <a:buSzPts val="2000"/>
                        <a:buChar char="❏"/>
                      </a:pPr>
                      <a:r>
                        <a:rPr lang="en-US" sz="2000"/>
                        <a:t>Motivates students</a:t>
                      </a:r>
                      <a:endParaRPr sz="2000"/>
                    </a:p>
                    <a:p>
                      <a:pPr marL="457200" lvl="0" indent="-355600" algn="l" rtl="0">
                        <a:spcBef>
                          <a:spcPts val="0"/>
                        </a:spcBef>
                        <a:spcAft>
                          <a:spcPts val="0"/>
                        </a:spcAft>
                        <a:buSzPts val="2000"/>
                        <a:buChar char="❏"/>
                      </a:pPr>
                      <a:r>
                        <a:rPr lang="en-US" sz="2000"/>
                        <a:t>Addresses social needs</a:t>
                      </a:r>
                      <a:endParaRPr sz="2000"/>
                    </a:p>
                    <a:p>
                      <a:pPr marL="457200" lvl="0" indent="-355600" algn="l" rtl="0">
                        <a:spcBef>
                          <a:spcPts val="0"/>
                        </a:spcBef>
                        <a:spcAft>
                          <a:spcPts val="0"/>
                        </a:spcAft>
                        <a:buSzPts val="2000"/>
                        <a:buChar char="❏"/>
                      </a:pPr>
                      <a:r>
                        <a:rPr lang="en-US" sz="2000"/>
                        <a:t>Provides practice opportunities with continued feedback and support</a:t>
                      </a:r>
                      <a:endParaRPr sz="2000"/>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CCCCC"/>
                    </a:solidFill>
                  </a:tcPr>
                </a:tc>
                <a:tc>
                  <a:txBody>
                    <a:bodyPr/>
                    <a:lstStyle/>
                    <a:p>
                      <a:pPr marL="457200" lvl="0" indent="-355600" algn="l" rtl="0">
                        <a:spcBef>
                          <a:spcPts val="0"/>
                        </a:spcBef>
                        <a:spcAft>
                          <a:spcPts val="0"/>
                        </a:spcAft>
                        <a:buSzPts val="2000"/>
                        <a:buChar char="❏"/>
                      </a:pPr>
                      <a:r>
                        <a:rPr lang="en-US" sz="2000"/>
                        <a:t>Activities that allow students to practice and extend what they are leaning</a:t>
                      </a:r>
                      <a:endParaRPr sz="2000"/>
                    </a:p>
                    <a:p>
                      <a:pPr marL="457200" lvl="0" indent="-355600" algn="l" rtl="0">
                        <a:spcBef>
                          <a:spcPts val="0"/>
                        </a:spcBef>
                        <a:spcAft>
                          <a:spcPts val="0"/>
                        </a:spcAft>
                        <a:buSzPts val="2000"/>
                        <a:buChar char="❏"/>
                      </a:pPr>
                      <a:r>
                        <a:rPr lang="en-US" sz="2000"/>
                        <a:t>Differentiated content based on students’ needs</a:t>
                      </a:r>
                      <a:endParaRPr sz="2000"/>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A5A5A5"/>
                    </a:solidFill>
                  </a:tcPr>
                </a:tc>
                <a:tc>
                  <a:txBody>
                    <a:bodyPr/>
                    <a:lstStyle/>
                    <a:p>
                      <a:pPr marL="457200" lvl="0" indent="-355600" algn="l" rtl="0">
                        <a:spcBef>
                          <a:spcPts val="0"/>
                        </a:spcBef>
                        <a:spcAft>
                          <a:spcPts val="0"/>
                        </a:spcAft>
                        <a:buSzPts val="2000"/>
                        <a:buChar char="❏"/>
                      </a:pPr>
                      <a:r>
                        <a:rPr lang="en-US" sz="2000"/>
                        <a:t>Based on assessment data</a:t>
                      </a:r>
                      <a:endParaRPr sz="2000"/>
                    </a:p>
                    <a:p>
                      <a:pPr marL="457200" lvl="0" indent="-355600" algn="l" rtl="0">
                        <a:spcBef>
                          <a:spcPts val="0"/>
                        </a:spcBef>
                        <a:spcAft>
                          <a:spcPts val="0"/>
                        </a:spcAft>
                        <a:buSzPts val="2000"/>
                        <a:buChar char="❏"/>
                      </a:pPr>
                      <a:r>
                        <a:rPr lang="en-US" sz="2000"/>
                        <a:t>Based on students’ abilities or interests</a:t>
                      </a:r>
                      <a:endParaRPr sz="2000"/>
                    </a:p>
                    <a:p>
                      <a:pPr marL="457200" lvl="0" indent="-355600" algn="l" rtl="0">
                        <a:spcBef>
                          <a:spcPts val="0"/>
                        </a:spcBef>
                        <a:spcAft>
                          <a:spcPts val="0"/>
                        </a:spcAft>
                        <a:buSzPts val="2000"/>
                        <a:buChar char="❏"/>
                      </a:pPr>
                      <a:r>
                        <a:rPr lang="en-US" sz="2000"/>
                        <a:t>Can be cooperative groups or student-led groups</a:t>
                      </a:r>
                      <a:endParaRPr sz="2000"/>
                    </a:p>
                  </a:txBody>
                  <a:tcPr marL="91425" marR="9142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CCCCC"/>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0"/>
          <p:cNvSpPr txBox="1">
            <a:spLocks noGrp="1"/>
          </p:cNvSpPr>
          <p:nvPr>
            <p:ph type="title"/>
          </p:nvPr>
        </p:nvSpPr>
        <p:spPr>
          <a:xfrm>
            <a:off x="687425" y="241850"/>
            <a:ext cx="8224800" cy="8766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a:t>Group Dynamics</a:t>
            </a:r>
            <a:endParaRPr/>
          </a:p>
        </p:txBody>
      </p:sp>
      <p:sp>
        <p:nvSpPr>
          <p:cNvPr id="364" name="Google Shape;364;p50"/>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24</a:t>
            </a:fld>
            <a:endParaRPr/>
          </a:p>
        </p:txBody>
      </p:sp>
      <p:grpSp>
        <p:nvGrpSpPr>
          <p:cNvPr id="365" name="Google Shape;365;p50"/>
          <p:cNvGrpSpPr/>
          <p:nvPr/>
        </p:nvGrpSpPr>
        <p:grpSpPr>
          <a:xfrm>
            <a:off x="2155038" y="1090488"/>
            <a:ext cx="4886276" cy="4758900"/>
            <a:chOff x="2604900" y="2200950"/>
            <a:chExt cx="3934200" cy="3933300"/>
          </a:xfrm>
        </p:grpSpPr>
        <p:grpSp>
          <p:nvGrpSpPr>
            <p:cNvPr id="366" name="Google Shape;366;p50"/>
            <p:cNvGrpSpPr/>
            <p:nvPr/>
          </p:nvGrpSpPr>
          <p:grpSpPr>
            <a:xfrm>
              <a:off x="2604900" y="2200950"/>
              <a:ext cx="3934200" cy="3933300"/>
              <a:chOff x="2604900" y="605090"/>
              <a:chExt cx="3934200" cy="3933300"/>
            </a:xfrm>
          </p:grpSpPr>
          <p:sp>
            <p:nvSpPr>
              <p:cNvPr id="367" name="Google Shape;367;p50"/>
              <p:cNvSpPr/>
              <p:nvPr/>
            </p:nvSpPr>
            <p:spPr>
              <a:xfrm>
                <a:off x="2604900" y="605090"/>
                <a:ext cx="3934200" cy="3933300"/>
              </a:xfrm>
              <a:prstGeom prst="ellipse">
                <a:avLst/>
              </a:prstGeom>
              <a:solidFill>
                <a:srgbClr val="1155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0"/>
              <p:cNvSpPr txBox="1"/>
              <p:nvPr/>
            </p:nvSpPr>
            <p:spPr>
              <a:xfrm>
                <a:off x="3707697" y="825717"/>
                <a:ext cx="1728600" cy="534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solidFill>
                      <a:srgbClr val="FFFFFF"/>
                    </a:solidFill>
                    <a:latin typeface="Roboto"/>
                    <a:ea typeface="Roboto"/>
                    <a:cs typeface="Roboto"/>
                    <a:sym typeface="Roboto"/>
                  </a:rPr>
                  <a:t>Whole Group</a:t>
                </a:r>
                <a:endParaRPr sz="1800">
                  <a:solidFill>
                    <a:srgbClr val="FFFFFF"/>
                  </a:solidFill>
                  <a:latin typeface="Roboto"/>
                  <a:ea typeface="Roboto"/>
                  <a:cs typeface="Roboto"/>
                  <a:sym typeface="Roboto"/>
                </a:endParaRPr>
              </a:p>
            </p:txBody>
          </p:sp>
        </p:grpSp>
        <p:grpSp>
          <p:nvGrpSpPr>
            <p:cNvPr id="369" name="Google Shape;369;p50"/>
            <p:cNvGrpSpPr/>
            <p:nvPr/>
          </p:nvGrpSpPr>
          <p:grpSpPr>
            <a:xfrm>
              <a:off x="2961450" y="2913750"/>
              <a:ext cx="3221100" cy="3220500"/>
              <a:chOff x="2961450" y="1317890"/>
              <a:chExt cx="3221100" cy="3220500"/>
            </a:xfrm>
          </p:grpSpPr>
          <p:sp>
            <p:nvSpPr>
              <p:cNvPr id="370" name="Google Shape;370;p50"/>
              <p:cNvSpPr/>
              <p:nvPr/>
            </p:nvSpPr>
            <p:spPr>
              <a:xfrm>
                <a:off x="2961450" y="1317890"/>
                <a:ext cx="3221100" cy="32205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0"/>
              <p:cNvSpPr txBox="1"/>
              <p:nvPr/>
            </p:nvSpPr>
            <p:spPr>
              <a:xfrm>
                <a:off x="3693759" y="1557224"/>
                <a:ext cx="1728600" cy="56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solidFill>
                      <a:srgbClr val="FFFFFF"/>
                    </a:solidFill>
                    <a:latin typeface="Roboto"/>
                    <a:ea typeface="Roboto"/>
                    <a:cs typeface="Roboto"/>
                    <a:sym typeface="Roboto"/>
                  </a:rPr>
                  <a:t>Student Pairing or Heterogenous Small Groups</a:t>
                </a:r>
                <a:endParaRPr sz="1800">
                  <a:solidFill>
                    <a:srgbClr val="FFFFFF"/>
                  </a:solidFill>
                  <a:latin typeface="Roboto"/>
                  <a:ea typeface="Roboto"/>
                  <a:cs typeface="Roboto"/>
                  <a:sym typeface="Roboto"/>
                </a:endParaRPr>
              </a:p>
            </p:txBody>
          </p:sp>
        </p:grpSp>
        <p:grpSp>
          <p:nvGrpSpPr>
            <p:cNvPr id="372" name="Google Shape;372;p50"/>
            <p:cNvGrpSpPr/>
            <p:nvPr/>
          </p:nvGrpSpPr>
          <p:grpSpPr>
            <a:xfrm>
              <a:off x="3401700" y="3793650"/>
              <a:ext cx="2340600" cy="2340600"/>
              <a:chOff x="3401700" y="2197790"/>
              <a:chExt cx="2340600" cy="2340600"/>
            </a:xfrm>
          </p:grpSpPr>
          <p:sp>
            <p:nvSpPr>
              <p:cNvPr id="373" name="Google Shape;373;p50"/>
              <p:cNvSpPr/>
              <p:nvPr/>
            </p:nvSpPr>
            <p:spPr>
              <a:xfrm>
                <a:off x="3401700" y="2197790"/>
                <a:ext cx="2340600" cy="2340600"/>
              </a:xfrm>
              <a:prstGeom prst="ellipse">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50"/>
              <p:cNvSpPr txBox="1"/>
              <p:nvPr/>
            </p:nvSpPr>
            <p:spPr>
              <a:xfrm>
                <a:off x="3833392" y="2367890"/>
                <a:ext cx="1477200" cy="649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solidFill>
                      <a:srgbClr val="FFFFFF"/>
                    </a:solidFill>
                    <a:latin typeface="Roboto"/>
                    <a:ea typeface="Roboto"/>
                    <a:cs typeface="Roboto"/>
                    <a:sym typeface="Roboto"/>
                  </a:rPr>
                  <a:t>Homogeneous Small Groups or One-on-One</a:t>
                </a:r>
                <a:endParaRPr sz="1800">
                  <a:solidFill>
                    <a:srgbClr val="FFFFFF"/>
                  </a:solidFill>
                  <a:latin typeface="Roboto"/>
                  <a:ea typeface="Roboto"/>
                  <a:cs typeface="Roboto"/>
                  <a:sym typeface="Roboto"/>
                </a:endParaRPr>
              </a:p>
            </p:txBody>
          </p:sp>
        </p:grpSp>
        <p:grpSp>
          <p:nvGrpSpPr>
            <p:cNvPr id="375" name="Google Shape;375;p50"/>
            <p:cNvGrpSpPr/>
            <p:nvPr/>
          </p:nvGrpSpPr>
          <p:grpSpPr>
            <a:xfrm>
              <a:off x="3833550" y="4657050"/>
              <a:ext cx="1476900" cy="1477200"/>
              <a:chOff x="3833550" y="3061190"/>
              <a:chExt cx="1476900" cy="1477200"/>
            </a:xfrm>
          </p:grpSpPr>
          <p:sp>
            <p:nvSpPr>
              <p:cNvPr id="376" name="Google Shape;376;p50"/>
              <p:cNvSpPr/>
              <p:nvPr/>
            </p:nvSpPr>
            <p:spPr>
              <a:xfrm>
                <a:off x="3833550" y="3061190"/>
                <a:ext cx="1476900" cy="1477200"/>
              </a:xfrm>
              <a:prstGeom prst="ellipse">
                <a:avLst/>
              </a:pr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0"/>
              <p:cNvSpPr txBox="1"/>
              <p:nvPr/>
            </p:nvSpPr>
            <p:spPr>
              <a:xfrm>
                <a:off x="3957000" y="3499463"/>
                <a:ext cx="1230000" cy="649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solidFill>
                      <a:srgbClr val="FFFFFF"/>
                    </a:solidFill>
                    <a:latin typeface="Roboto"/>
                    <a:ea typeface="Roboto"/>
                    <a:cs typeface="Roboto"/>
                    <a:sym typeface="Roboto"/>
                  </a:rPr>
                  <a:t>Independent Work</a:t>
                </a:r>
                <a:endParaRPr sz="1800">
                  <a:solidFill>
                    <a:srgbClr val="FFFFFF"/>
                  </a:solidFill>
                  <a:latin typeface="Roboto"/>
                  <a:ea typeface="Roboto"/>
                  <a:cs typeface="Roboto"/>
                  <a:sym typeface="Roboto"/>
                </a:endParaRPr>
              </a:p>
            </p:txBody>
          </p:sp>
        </p:grpSp>
      </p:grpSp>
      <p:cxnSp>
        <p:nvCxnSpPr>
          <p:cNvPr id="378" name="Google Shape;378;p50"/>
          <p:cNvCxnSpPr/>
          <p:nvPr/>
        </p:nvCxnSpPr>
        <p:spPr>
          <a:xfrm flipH="1">
            <a:off x="5212135" y="2092213"/>
            <a:ext cx="1189800" cy="2560200"/>
          </a:xfrm>
          <a:prstGeom prst="straightConnector1">
            <a:avLst/>
          </a:prstGeom>
          <a:noFill/>
          <a:ln w="19050" cap="flat" cmpd="sng">
            <a:solidFill>
              <a:srgbClr val="FFFFFF"/>
            </a:solidFill>
            <a:prstDash val="solid"/>
            <a:round/>
            <a:headEnd type="none" w="med" len="med"/>
            <a:tailEnd type="triangle" w="med" len="med"/>
          </a:ln>
        </p:spPr>
      </p:cxnSp>
      <p:cxnSp>
        <p:nvCxnSpPr>
          <p:cNvPr id="379" name="Google Shape;379;p50"/>
          <p:cNvCxnSpPr/>
          <p:nvPr/>
        </p:nvCxnSpPr>
        <p:spPr>
          <a:xfrm>
            <a:off x="2849935" y="2092213"/>
            <a:ext cx="1189800" cy="2560200"/>
          </a:xfrm>
          <a:prstGeom prst="straightConnector1">
            <a:avLst/>
          </a:prstGeom>
          <a:noFill/>
          <a:ln w="19050" cap="flat" cmpd="sng">
            <a:solidFill>
              <a:srgbClr val="FFFFFF"/>
            </a:solidFill>
            <a:prstDash val="solid"/>
            <a:round/>
            <a:headEnd type="none" w="med" len="med"/>
            <a:tailEnd type="triangle" w="med" len="med"/>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51"/>
          <p:cNvSpPr txBox="1">
            <a:spLocks noGrp="1"/>
          </p:cNvSpPr>
          <p:nvPr>
            <p:ph type="title"/>
          </p:nvPr>
        </p:nvSpPr>
        <p:spPr>
          <a:xfrm>
            <a:off x="687388" y="3709988"/>
            <a:ext cx="8229600" cy="769500"/>
          </a:xfrm>
          <a:prstGeom prst="rect">
            <a:avLst/>
          </a:prstGeom>
          <a:noFill/>
          <a:ln>
            <a:noFill/>
          </a:ln>
        </p:spPr>
        <p:txBody>
          <a:bodyPr spcFirstLastPara="1" wrap="square" lIns="0" tIns="45700" rIns="0" bIns="45700" anchor="b" anchorCtr="0">
            <a:noAutofit/>
          </a:bodyPr>
          <a:lstStyle/>
          <a:p>
            <a:pPr marL="0" lvl="0" indent="0" algn="l" rtl="0">
              <a:lnSpc>
                <a:spcPct val="100000"/>
              </a:lnSpc>
              <a:spcBef>
                <a:spcPts val="0"/>
              </a:spcBef>
              <a:spcAft>
                <a:spcPts val="0"/>
              </a:spcAft>
              <a:buSzPts val="4400"/>
              <a:buNone/>
            </a:pPr>
            <a:r>
              <a:rPr lang="en-US"/>
              <a:t>Content, Process, and Product</a:t>
            </a:r>
            <a:endParaRPr/>
          </a:p>
        </p:txBody>
      </p:sp>
      <p:sp>
        <p:nvSpPr>
          <p:cNvPr id="386" name="Google Shape;386;p51"/>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52"/>
          <p:cNvSpPr txBox="1">
            <a:spLocks noGrp="1"/>
          </p:cNvSpPr>
          <p:nvPr>
            <p:ph type="title"/>
          </p:nvPr>
        </p:nvSpPr>
        <p:spPr>
          <a:xfrm>
            <a:off x="687425" y="318050"/>
            <a:ext cx="8224800" cy="14868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a:t>Elements of Differentiated Instruction</a:t>
            </a:r>
            <a:endParaRPr/>
          </a:p>
        </p:txBody>
      </p:sp>
      <p:sp>
        <p:nvSpPr>
          <p:cNvPr id="393" name="Google Shape;393;p52"/>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26</a:t>
            </a:fld>
            <a:endParaRPr/>
          </a:p>
        </p:txBody>
      </p:sp>
      <p:grpSp>
        <p:nvGrpSpPr>
          <p:cNvPr id="394" name="Google Shape;394;p52"/>
          <p:cNvGrpSpPr/>
          <p:nvPr/>
        </p:nvGrpSpPr>
        <p:grpSpPr>
          <a:xfrm>
            <a:off x="687387" y="2163413"/>
            <a:ext cx="8224800" cy="3470369"/>
            <a:chOff x="0" y="216080"/>
            <a:chExt cx="8224800" cy="3470369"/>
          </a:xfrm>
        </p:grpSpPr>
        <p:sp>
          <p:nvSpPr>
            <p:cNvPr id="395" name="Google Shape;395;p52"/>
            <p:cNvSpPr/>
            <p:nvPr/>
          </p:nvSpPr>
          <p:spPr>
            <a:xfrm>
              <a:off x="0" y="496520"/>
              <a:ext cx="8224800" cy="807900"/>
            </a:xfrm>
            <a:prstGeom prst="rect">
              <a:avLst/>
            </a:prstGeom>
            <a:solidFill>
              <a:schemeClr val="lt1">
                <a:alpha val="89410"/>
              </a:schemeClr>
            </a:solidFill>
            <a:ln w="25400" cap="flat" cmpd="sng">
              <a:solidFill>
                <a:srgbClr val="4A76A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52"/>
            <p:cNvSpPr txBox="1"/>
            <p:nvPr/>
          </p:nvSpPr>
          <p:spPr>
            <a:xfrm>
              <a:off x="0" y="496520"/>
              <a:ext cx="8224800" cy="807900"/>
            </a:xfrm>
            <a:prstGeom prst="rect">
              <a:avLst/>
            </a:prstGeom>
            <a:noFill/>
            <a:ln>
              <a:noFill/>
            </a:ln>
          </p:spPr>
          <p:txBody>
            <a:bodyPr spcFirstLastPara="1" wrap="square" lIns="638325" tIns="395725" rIns="638325" bIns="135125" anchor="t" anchorCtr="0">
              <a:noAutofit/>
            </a:bodyPr>
            <a:lstStyle/>
            <a:p>
              <a:pPr marL="171450" marR="0" lvl="1" indent="-171450" algn="l" rtl="0">
                <a:lnSpc>
                  <a:spcPct val="90000"/>
                </a:lnSpc>
                <a:spcBef>
                  <a:spcPts val="0"/>
                </a:spcBef>
                <a:spcAft>
                  <a:spcPts val="0"/>
                </a:spcAft>
                <a:buClr>
                  <a:schemeClr val="dk1"/>
                </a:buClr>
                <a:buSzPts val="1900"/>
                <a:buFont typeface="Arial"/>
                <a:buChar char="•"/>
              </a:pPr>
              <a:r>
                <a:rPr lang="en-US" sz="1900" b="0" i="0" u="none" strike="noStrike" cap="none">
                  <a:solidFill>
                    <a:schemeClr val="dk1"/>
                  </a:solidFill>
                  <a:latin typeface="Arial"/>
                  <a:ea typeface="Arial"/>
                  <a:cs typeface="Arial"/>
                  <a:sym typeface="Arial"/>
                </a:rPr>
                <a:t>Input, what students learn</a:t>
              </a:r>
              <a:endParaRPr sz="1400" b="0" i="0" u="none" strike="noStrike" cap="none">
                <a:solidFill>
                  <a:srgbClr val="000000"/>
                </a:solidFill>
                <a:latin typeface="Arial"/>
                <a:ea typeface="Arial"/>
                <a:cs typeface="Arial"/>
                <a:sym typeface="Arial"/>
              </a:endParaRPr>
            </a:p>
          </p:txBody>
        </p:sp>
        <p:sp>
          <p:nvSpPr>
            <p:cNvPr id="397" name="Google Shape;397;p52"/>
            <p:cNvSpPr/>
            <p:nvPr/>
          </p:nvSpPr>
          <p:spPr>
            <a:xfrm>
              <a:off x="343510" y="216080"/>
              <a:ext cx="5757300" cy="561000"/>
            </a:xfrm>
            <a:prstGeom prst="roundRect">
              <a:avLst>
                <a:gd name="adj" fmla="val 16667"/>
              </a:avLst>
            </a:prstGeom>
            <a:solidFill>
              <a:srgbClr val="4A76A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52"/>
            <p:cNvSpPr txBox="1"/>
            <p:nvPr/>
          </p:nvSpPr>
          <p:spPr>
            <a:xfrm>
              <a:off x="370890" y="243460"/>
              <a:ext cx="5702700" cy="506100"/>
            </a:xfrm>
            <a:prstGeom prst="rect">
              <a:avLst/>
            </a:prstGeom>
            <a:solidFill>
              <a:srgbClr val="25496F"/>
            </a:solidFill>
            <a:ln>
              <a:noFill/>
            </a:ln>
          </p:spPr>
          <p:txBody>
            <a:bodyPr spcFirstLastPara="1" wrap="square" lIns="217600" tIns="0" rIns="217600" bIns="0" anchor="ctr" anchorCtr="0">
              <a:noAutofit/>
            </a:bodyPr>
            <a:lstStyle/>
            <a:p>
              <a:pPr marL="0" marR="0" lvl="0" indent="0" algn="l" rtl="0">
                <a:lnSpc>
                  <a:spcPct val="90000"/>
                </a:lnSpc>
                <a:spcBef>
                  <a:spcPts val="0"/>
                </a:spcBef>
                <a:spcAft>
                  <a:spcPts val="0"/>
                </a:spcAft>
                <a:buClr>
                  <a:schemeClr val="lt1"/>
                </a:buClr>
                <a:buSzPts val="2800"/>
                <a:buFont typeface="Arial"/>
                <a:buNone/>
              </a:pPr>
              <a:r>
                <a:rPr lang="en-US" sz="2800" b="0" i="0" u="none" strike="noStrike" cap="none">
                  <a:solidFill>
                    <a:schemeClr val="lt1"/>
                  </a:solidFill>
                  <a:latin typeface="Arial"/>
                  <a:ea typeface="Arial"/>
                  <a:cs typeface="Arial"/>
                  <a:sym typeface="Arial"/>
                </a:rPr>
                <a:t>Content</a:t>
              </a:r>
              <a:endParaRPr sz="1400" b="0" i="0" u="none" strike="noStrike" cap="none">
                <a:solidFill>
                  <a:srgbClr val="000000"/>
                </a:solidFill>
                <a:latin typeface="Arial"/>
                <a:ea typeface="Arial"/>
                <a:cs typeface="Arial"/>
                <a:sym typeface="Arial"/>
              </a:endParaRPr>
            </a:p>
          </p:txBody>
        </p:sp>
        <p:sp>
          <p:nvSpPr>
            <p:cNvPr id="399" name="Google Shape;399;p52"/>
            <p:cNvSpPr/>
            <p:nvPr/>
          </p:nvSpPr>
          <p:spPr>
            <a:xfrm>
              <a:off x="0" y="1687535"/>
              <a:ext cx="8224800" cy="807900"/>
            </a:xfrm>
            <a:prstGeom prst="rect">
              <a:avLst/>
            </a:prstGeom>
            <a:solidFill>
              <a:schemeClr val="lt1">
                <a:alpha val="89410"/>
              </a:schemeClr>
            </a:solidFill>
            <a:ln w="25400" cap="flat" cmpd="sng">
              <a:solidFill>
                <a:srgbClr val="4A76A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52"/>
            <p:cNvSpPr txBox="1"/>
            <p:nvPr/>
          </p:nvSpPr>
          <p:spPr>
            <a:xfrm>
              <a:off x="0" y="1687535"/>
              <a:ext cx="8224800" cy="807900"/>
            </a:xfrm>
            <a:prstGeom prst="rect">
              <a:avLst/>
            </a:prstGeom>
            <a:noFill/>
            <a:ln>
              <a:noFill/>
            </a:ln>
          </p:spPr>
          <p:txBody>
            <a:bodyPr spcFirstLastPara="1" wrap="square" lIns="638325" tIns="395725" rIns="638325" bIns="135125" anchor="t" anchorCtr="0">
              <a:noAutofit/>
            </a:bodyPr>
            <a:lstStyle/>
            <a:p>
              <a:pPr marL="171450" marR="0" lvl="1" indent="-171450" algn="l" rtl="0">
                <a:lnSpc>
                  <a:spcPct val="90000"/>
                </a:lnSpc>
                <a:spcBef>
                  <a:spcPts val="0"/>
                </a:spcBef>
                <a:spcAft>
                  <a:spcPts val="0"/>
                </a:spcAft>
                <a:buClr>
                  <a:schemeClr val="dk1"/>
                </a:buClr>
                <a:buSzPts val="1900"/>
                <a:buFont typeface="Arial"/>
                <a:buChar char="•"/>
              </a:pPr>
              <a:r>
                <a:rPr lang="en-US" sz="1900" b="0" i="0" u="none" strike="noStrike" cap="none">
                  <a:solidFill>
                    <a:schemeClr val="dk1"/>
                  </a:solidFill>
                  <a:latin typeface="Arial"/>
                  <a:ea typeface="Arial"/>
                  <a:cs typeface="Arial"/>
                  <a:sym typeface="Arial"/>
                </a:rPr>
                <a:t>How students go about making sense of ideas and information</a:t>
              </a:r>
              <a:endParaRPr sz="1400" b="0" i="0" u="none" strike="noStrike" cap="none">
                <a:solidFill>
                  <a:srgbClr val="000000"/>
                </a:solidFill>
                <a:latin typeface="Arial"/>
                <a:ea typeface="Arial"/>
                <a:cs typeface="Arial"/>
                <a:sym typeface="Arial"/>
              </a:endParaRPr>
            </a:p>
          </p:txBody>
        </p:sp>
        <p:sp>
          <p:nvSpPr>
            <p:cNvPr id="401" name="Google Shape;401;p52"/>
            <p:cNvSpPr/>
            <p:nvPr/>
          </p:nvSpPr>
          <p:spPr>
            <a:xfrm>
              <a:off x="428176" y="1422418"/>
              <a:ext cx="5757300" cy="561000"/>
            </a:xfrm>
            <a:prstGeom prst="roundRect">
              <a:avLst>
                <a:gd name="adj" fmla="val 16667"/>
              </a:avLst>
            </a:prstGeom>
            <a:solidFill>
              <a:srgbClr val="4A76A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52"/>
            <p:cNvSpPr txBox="1"/>
            <p:nvPr/>
          </p:nvSpPr>
          <p:spPr>
            <a:xfrm>
              <a:off x="455556" y="1449798"/>
              <a:ext cx="5702700" cy="506100"/>
            </a:xfrm>
            <a:prstGeom prst="rect">
              <a:avLst/>
            </a:prstGeom>
            <a:solidFill>
              <a:srgbClr val="25496F"/>
            </a:solidFill>
            <a:ln>
              <a:noFill/>
            </a:ln>
          </p:spPr>
          <p:txBody>
            <a:bodyPr spcFirstLastPara="1" wrap="square" lIns="217600" tIns="0" rIns="217600" bIns="0" anchor="ctr" anchorCtr="0">
              <a:noAutofit/>
            </a:bodyPr>
            <a:lstStyle/>
            <a:p>
              <a:pPr marL="0" marR="0" lvl="0" indent="0" algn="l" rtl="0">
                <a:lnSpc>
                  <a:spcPct val="90000"/>
                </a:lnSpc>
                <a:spcBef>
                  <a:spcPts val="0"/>
                </a:spcBef>
                <a:spcAft>
                  <a:spcPts val="0"/>
                </a:spcAft>
                <a:buClr>
                  <a:schemeClr val="lt1"/>
                </a:buClr>
                <a:buSzPts val="2800"/>
                <a:buFont typeface="Arial"/>
                <a:buNone/>
              </a:pPr>
              <a:r>
                <a:rPr lang="en-US" sz="2800" b="0" i="0" u="none" strike="noStrike" cap="none">
                  <a:solidFill>
                    <a:schemeClr val="lt1"/>
                  </a:solidFill>
                  <a:latin typeface="Arial"/>
                  <a:ea typeface="Arial"/>
                  <a:cs typeface="Arial"/>
                  <a:sym typeface="Arial"/>
                </a:rPr>
                <a:t>Process</a:t>
              </a:r>
              <a:endParaRPr sz="1400" b="0" i="0" u="none" strike="noStrike" cap="none">
                <a:solidFill>
                  <a:srgbClr val="000000"/>
                </a:solidFill>
                <a:latin typeface="Arial"/>
                <a:ea typeface="Arial"/>
                <a:cs typeface="Arial"/>
                <a:sym typeface="Arial"/>
              </a:endParaRPr>
            </a:p>
          </p:txBody>
        </p:sp>
        <p:sp>
          <p:nvSpPr>
            <p:cNvPr id="403" name="Google Shape;403;p52"/>
            <p:cNvSpPr/>
            <p:nvPr/>
          </p:nvSpPr>
          <p:spPr>
            <a:xfrm>
              <a:off x="0" y="2878549"/>
              <a:ext cx="8224800" cy="807900"/>
            </a:xfrm>
            <a:prstGeom prst="rect">
              <a:avLst/>
            </a:prstGeom>
            <a:solidFill>
              <a:schemeClr val="lt1">
                <a:alpha val="89410"/>
              </a:schemeClr>
            </a:solidFill>
            <a:ln w="25400" cap="flat" cmpd="sng">
              <a:solidFill>
                <a:srgbClr val="4A76A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52"/>
            <p:cNvSpPr txBox="1"/>
            <p:nvPr/>
          </p:nvSpPr>
          <p:spPr>
            <a:xfrm>
              <a:off x="0" y="2878549"/>
              <a:ext cx="8224800" cy="807900"/>
            </a:xfrm>
            <a:prstGeom prst="rect">
              <a:avLst/>
            </a:prstGeom>
            <a:noFill/>
            <a:ln>
              <a:noFill/>
            </a:ln>
          </p:spPr>
          <p:txBody>
            <a:bodyPr spcFirstLastPara="1" wrap="square" lIns="638325" tIns="395725" rIns="638325" bIns="135125" anchor="t" anchorCtr="0">
              <a:noAutofit/>
            </a:bodyPr>
            <a:lstStyle/>
            <a:p>
              <a:pPr marL="171450" marR="0" lvl="1" indent="-171450" algn="l" rtl="0">
                <a:lnSpc>
                  <a:spcPct val="90000"/>
                </a:lnSpc>
                <a:spcBef>
                  <a:spcPts val="0"/>
                </a:spcBef>
                <a:spcAft>
                  <a:spcPts val="0"/>
                </a:spcAft>
                <a:buClr>
                  <a:schemeClr val="dk1"/>
                </a:buClr>
                <a:buSzPts val="1900"/>
                <a:buFont typeface="Arial"/>
                <a:buChar char="•"/>
              </a:pPr>
              <a:r>
                <a:rPr lang="en-US" sz="1900" b="0" i="0" u="none" strike="noStrike" cap="none">
                  <a:solidFill>
                    <a:schemeClr val="dk1"/>
                  </a:solidFill>
                  <a:latin typeface="Arial"/>
                  <a:ea typeface="Arial"/>
                  <a:cs typeface="Arial"/>
                  <a:sym typeface="Arial"/>
                </a:rPr>
                <a:t>Output, how students demonstrate what they have learned</a:t>
              </a:r>
              <a:endParaRPr sz="1400" b="0" i="0" u="none" strike="noStrike" cap="none">
                <a:solidFill>
                  <a:srgbClr val="000000"/>
                </a:solidFill>
                <a:latin typeface="Arial"/>
                <a:ea typeface="Arial"/>
                <a:cs typeface="Arial"/>
                <a:sym typeface="Arial"/>
              </a:endParaRPr>
            </a:p>
          </p:txBody>
        </p:sp>
        <p:sp>
          <p:nvSpPr>
            <p:cNvPr id="405" name="Google Shape;405;p52"/>
            <p:cNvSpPr/>
            <p:nvPr/>
          </p:nvSpPr>
          <p:spPr>
            <a:xfrm>
              <a:off x="411241" y="2598110"/>
              <a:ext cx="5757300" cy="561000"/>
            </a:xfrm>
            <a:prstGeom prst="roundRect">
              <a:avLst>
                <a:gd name="adj" fmla="val 16667"/>
              </a:avLst>
            </a:prstGeom>
            <a:solidFill>
              <a:srgbClr val="4A76A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52"/>
            <p:cNvSpPr txBox="1"/>
            <p:nvPr/>
          </p:nvSpPr>
          <p:spPr>
            <a:xfrm>
              <a:off x="438621" y="2625490"/>
              <a:ext cx="5702700" cy="506100"/>
            </a:xfrm>
            <a:prstGeom prst="rect">
              <a:avLst/>
            </a:prstGeom>
            <a:solidFill>
              <a:srgbClr val="25496F"/>
            </a:solidFill>
            <a:ln>
              <a:noFill/>
            </a:ln>
          </p:spPr>
          <p:txBody>
            <a:bodyPr spcFirstLastPara="1" wrap="square" lIns="217600" tIns="0" rIns="217600" bIns="0" anchor="ctr" anchorCtr="0">
              <a:noAutofit/>
            </a:bodyPr>
            <a:lstStyle/>
            <a:p>
              <a:pPr marL="0" marR="0" lvl="0" indent="0" algn="l" rtl="0">
                <a:lnSpc>
                  <a:spcPct val="90000"/>
                </a:lnSpc>
                <a:spcBef>
                  <a:spcPts val="0"/>
                </a:spcBef>
                <a:spcAft>
                  <a:spcPts val="0"/>
                </a:spcAft>
                <a:buClr>
                  <a:schemeClr val="lt1"/>
                </a:buClr>
                <a:buSzPts val="2800"/>
                <a:buFont typeface="Arial"/>
                <a:buNone/>
              </a:pPr>
              <a:r>
                <a:rPr lang="en-US" sz="2800" b="0" i="0" u="none" strike="noStrike" cap="none">
                  <a:solidFill>
                    <a:schemeClr val="lt1"/>
                  </a:solidFill>
                  <a:latin typeface="Arial"/>
                  <a:ea typeface="Arial"/>
                  <a:cs typeface="Arial"/>
                  <a:sym typeface="Arial"/>
                </a:rPr>
                <a:t>Product</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53"/>
          <p:cNvSpPr txBox="1">
            <a:spLocks noGrp="1"/>
          </p:cNvSpPr>
          <p:nvPr>
            <p:ph type="title"/>
          </p:nvPr>
        </p:nvSpPr>
        <p:spPr>
          <a:xfrm>
            <a:off x="687425" y="318050"/>
            <a:ext cx="8224800" cy="14868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a:t>What Are Differentiated </a:t>
            </a:r>
            <a:br>
              <a:rPr lang="en-US"/>
            </a:br>
            <a:r>
              <a:rPr lang="en-US"/>
              <a:t>Learning Activities? </a:t>
            </a:r>
            <a:endParaRPr/>
          </a:p>
        </p:txBody>
      </p:sp>
      <p:sp>
        <p:nvSpPr>
          <p:cNvPr id="413" name="Google Shape;413;p53"/>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27</a:t>
            </a:fld>
            <a:endParaRPr/>
          </a:p>
        </p:txBody>
      </p:sp>
      <p:sp>
        <p:nvSpPr>
          <p:cNvPr id="414" name="Google Shape;414;p53"/>
          <p:cNvSpPr txBox="1">
            <a:spLocks noGrp="1"/>
          </p:cNvSpPr>
          <p:nvPr>
            <p:ph type="body" idx="1"/>
          </p:nvPr>
        </p:nvSpPr>
        <p:spPr>
          <a:xfrm>
            <a:off x="687525" y="1907025"/>
            <a:ext cx="8224800" cy="3924600"/>
          </a:xfrm>
          <a:prstGeom prst="rect">
            <a:avLst/>
          </a:prstGeom>
          <a:noFill/>
          <a:ln>
            <a:noFill/>
          </a:ln>
        </p:spPr>
        <p:txBody>
          <a:bodyPr spcFirstLastPara="1" wrap="square" lIns="0" tIns="0" rIns="0" bIns="0" anchor="t" anchorCtr="0">
            <a:noAutofit/>
          </a:bodyPr>
          <a:lstStyle/>
          <a:p>
            <a:pPr marL="457200" lvl="0" indent="-381000" algn="l" rtl="0">
              <a:spcBef>
                <a:spcPts val="1200"/>
              </a:spcBef>
              <a:spcAft>
                <a:spcPts val="0"/>
              </a:spcAft>
              <a:buSzPts val="2400"/>
              <a:buChar char="▪"/>
            </a:pPr>
            <a:r>
              <a:rPr lang="en-US"/>
              <a:t>Differentiation is </a:t>
            </a:r>
            <a:r>
              <a:rPr lang="en-US" b="1" i="1"/>
              <a:t>not</a:t>
            </a:r>
            <a:r>
              <a:rPr lang="en-US"/>
              <a:t> the same as providing more intensive interventions to students with learning difficulties</a:t>
            </a:r>
            <a:endParaRPr/>
          </a:p>
          <a:p>
            <a:pPr marL="457200" lvl="0" indent="-381000" algn="l" rtl="0">
              <a:spcBef>
                <a:spcPts val="1000"/>
              </a:spcBef>
              <a:spcAft>
                <a:spcPts val="0"/>
              </a:spcAft>
              <a:buSzPts val="2400"/>
              <a:buChar char="▪"/>
            </a:pPr>
            <a:r>
              <a:rPr lang="en-US"/>
              <a:t>Differentiation involves:</a:t>
            </a:r>
            <a:endParaRPr/>
          </a:p>
          <a:p>
            <a:pPr marL="914400" lvl="1" indent="-355600" algn="l" rtl="0">
              <a:lnSpc>
                <a:spcPct val="100000"/>
              </a:lnSpc>
              <a:spcBef>
                <a:spcPts val="0"/>
              </a:spcBef>
              <a:spcAft>
                <a:spcPts val="0"/>
              </a:spcAft>
              <a:buSzPts val="2000"/>
              <a:buChar char="•"/>
            </a:pPr>
            <a:r>
              <a:rPr lang="en-US" sz="2000"/>
              <a:t>Mixed instructional groups</a:t>
            </a:r>
            <a:endParaRPr sz="2000"/>
          </a:p>
          <a:p>
            <a:pPr marL="914400" lvl="1" indent="-355600" algn="l" rtl="0">
              <a:lnSpc>
                <a:spcPct val="100000"/>
              </a:lnSpc>
              <a:spcBef>
                <a:spcPts val="0"/>
              </a:spcBef>
              <a:spcAft>
                <a:spcPts val="0"/>
              </a:spcAft>
              <a:buSzPts val="2000"/>
              <a:buChar char="•"/>
            </a:pPr>
            <a:r>
              <a:rPr lang="en-US" sz="2000"/>
              <a:t>Team teaching </a:t>
            </a:r>
            <a:endParaRPr sz="2000"/>
          </a:p>
          <a:p>
            <a:pPr marL="914400" lvl="1" indent="-355600" algn="l" rtl="0">
              <a:lnSpc>
                <a:spcPct val="100000"/>
              </a:lnSpc>
              <a:spcBef>
                <a:spcPts val="0"/>
              </a:spcBef>
              <a:spcAft>
                <a:spcPts val="0"/>
              </a:spcAft>
              <a:buSzPts val="2000"/>
              <a:buChar char="•"/>
            </a:pPr>
            <a:r>
              <a:rPr lang="en-US" sz="2000"/>
              <a:t>Peer tutoring</a:t>
            </a:r>
            <a:endParaRPr sz="2000"/>
          </a:p>
          <a:p>
            <a:pPr marL="914400" lvl="1" indent="-355600" algn="l" rtl="0">
              <a:lnSpc>
                <a:spcPct val="100000"/>
              </a:lnSpc>
              <a:spcBef>
                <a:spcPts val="0"/>
              </a:spcBef>
              <a:spcAft>
                <a:spcPts val="0"/>
              </a:spcAft>
              <a:buSzPts val="2000"/>
              <a:buChar char="•"/>
            </a:pPr>
            <a:r>
              <a:rPr lang="en-US" sz="2000"/>
              <a:t>Learning centers</a:t>
            </a:r>
            <a:endParaRPr sz="2000"/>
          </a:p>
          <a:p>
            <a:pPr marL="914400" lvl="1" indent="-355600" algn="l" rtl="0">
              <a:lnSpc>
                <a:spcPct val="100000"/>
              </a:lnSpc>
              <a:spcBef>
                <a:spcPts val="0"/>
              </a:spcBef>
              <a:spcAft>
                <a:spcPts val="0"/>
              </a:spcAft>
              <a:buSzPts val="2000"/>
              <a:buChar char="•"/>
            </a:pPr>
            <a:r>
              <a:rPr lang="en-US" sz="2000"/>
              <a:t>Classroom accommodations to ensure </a:t>
            </a:r>
            <a:br>
              <a:rPr lang="en-US" sz="2000"/>
            </a:br>
            <a:r>
              <a:rPr lang="en-US" sz="2000"/>
              <a:t>all students have access to the </a:t>
            </a:r>
            <a:br>
              <a:rPr lang="en-US" sz="2000"/>
            </a:br>
            <a:r>
              <a:rPr lang="en-US" sz="2000"/>
              <a:t>instructional program</a:t>
            </a:r>
            <a:endParaRPr sz="2000"/>
          </a:p>
        </p:txBody>
      </p:sp>
      <p:pic>
        <p:nvPicPr>
          <p:cNvPr id="415" name="Google Shape;415;p53"/>
          <p:cNvPicPr preferRelativeResize="0"/>
          <p:nvPr/>
        </p:nvPicPr>
        <p:blipFill rotWithShape="1">
          <a:blip r:embed="rId3">
            <a:alphaModFix/>
          </a:blip>
          <a:srcRect l="10769" t="7330" r="1603"/>
          <a:stretch/>
        </p:blipFill>
        <p:spPr>
          <a:xfrm>
            <a:off x="6176674" y="3727450"/>
            <a:ext cx="2730850" cy="2008375"/>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54"/>
          <p:cNvSpPr txBox="1">
            <a:spLocks noGrp="1"/>
          </p:cNvSpPr>
          <p:nvPr>
            <p:ph type="title"/>
          </p:nvPr>
        </p:nvSpPr>
        <p:spPr>
          <a:xfrm>
            <a:off x="687425" y="318050"/>
            <a:ext cx="8224800" cy="14868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a:t>Differentiated Content By:</a:t>
            </a:r>
            <a:endParaRPr/>
          </a:p>
        </p:txBody>
      </p:sp>
      <p:sp>
        <p:nvSpPr>
          <p:cNvPr id="422" name="Google Shape;422;p54"/>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28</a:t>
            </a:fld>
            <a:endParaRPr/>
          </a:p>
        </p:txBody>
      </p:sp>
      <p:sp>
        <p:nvSpPr>
          <p:cNvPr id="423" name="Google Shape;423;p54"/>
          <p:cNvSpPr txBox="1">
            <a:spLocks noGrp="1"/>
          </p:cNvSpPr>
          <p:nvPr>
            <p:ph type="body" idx="1"/>
          </p:nvPr>
        </p:nvSpPr>
        <p:spPr>
          <a:xfrm>
            <a:off x="687526" y="1979613"/>
            <a:ext cx="8224800" cy="3852000"/>
          </a:xfrm>
          <a:prstGeom prst="rect">
            <a:avLst/>
          </a:prstGeom>
          <a:noFill/>
          <a:ln>
            <a:noFill/>
          </a:ln>
        </p:spPr>
        <p:txBody>
          <a:bodyPr spcFirstLastPara="1" wrap="square" lIns="0" tIns="0" rIns="0" bIns="0" anchor="t" anchorCtr="0">
            <a:noAutofit/>
          </a:bodyPr>
          <a:lstStyle/>
          <a:p>
            <a:pPr marL="457200" lvl="0" indent="-381000" algn="l" rtl="0">
              <a:spcBef>
                <a:spcPts val="1200"/>
              </a:spcBef>
              <a:spcAft>
                <a:spcPts val="0"/>
              </a:spcAft>
              <a:buSzPts val="2400"/>
              <a:buChar char="▪"/>
            </a:pPr>
            <a:r>
              <a:rPr lang="en-US">
                <a:solidFill>
                  <a:srgbClr val="25496F"/>
                </a:solidFill>
              </a:rPr>
              <a:t>Entry points</a:t>
            </a:r>
            <a:endParaRPr>
              <a:solidFill>
                <a:srgbClr val="25496F"/>
              </a:solidFill>
            </a:endParaRPr>
          </a:p>
          <a:p>
            <a:pPr marL="457200" lvl="0" indent="-381000" algn="l" rtl="0">
              <a:spcBef>
                <a:spcPts val="1200"/>
              </a:spcBef>
              <a:spcAft>
                <a:spcPts val="0"/>
              </a:spcAft>
              <a:buSzPts val="2400"/>
              <a:buChar char="▪"/>
            </a:pPr>
            <a:r>
              <a:rPr lang="en-US">
                <a:solidFill>
                  <a:srgbClr val="25496F"/>
                </a:solidFill>
              </a:rPr>
              <a:t>Chunking </a:t>
            </a:r>
            <a:endParaRPr>
              <a:solidFill>
                <a:srgbClr val="25496F"/>
              </a:solidFill>
            </a:endParaRPr>
          </a:p>
          <a:p>
            <a:pPr marL="457200" lvl="0" indent="-381000" algn="l" rtl="0">
              <a:spcBef>
                <a:spcPts val="1200"/>
              </a:spcBef>
              <a:spcAft>
                <a:spcPts val="0"/>
              </a:spcAft>
              <a:buSzPts val="2400"/>
              <a:buChar char="▪"/>
            </a:pPr>
            <a:r>
              <a:rPr lang="en-US">
                <a:solidFill>
                  <a:srgbClr val="25496F"/>
                </a:solidFill>
              </a:rPr>
              <a:t>Instructional goals </a:t>
            </a:r>
            <a:endParaRPr>
              <a:solidFill>
                <a:srgbClr val="25496F"/>
              </a:solidFill>
            </a:endParaRPr>
          </a:p>
          <a:p>
            <a:pPr marL="457200" lvl="0" indent="-381000" algn="l" rtl="0">
              <a:spcBef>
                <a:spcPts val="1200"/>
              </a:spcBef>
              <a:spcAft>
                <a:spcPts val="0"/>
              </a:spcAft>
              <a:buSzPts val="2400"/>
              <a:buChar char="▪"/>
            </a:pPr>
            <a:r>
              <a:rPr lang="en-US">
                <a:solidFill>
                  <a:srgbClr val="25496F"/>
                </a:solidFill>
              </a:rPr>
              <a:t>Knowledge taught</a:t>
            </a:r>
            <a:endParaRPr>
              <a:solidFill>
                <a:srgbClr val="25496F"/>
              </a:solidFill>
            </a:endParaRPr>
          </a:p>
          <a:p>
            <a:pPr marL="457200" lvl="0" indent="-381000" algn="l" rtl="0">
              <a:spcBef>
                <a:spcPts val="1200"/>
              </a:spcBef>
              <a:spcAft>
                <a:spcPts val="0"/>
              </a:spcAft>
              <a:buSzPts val="2400"/>
              <a:buChar char="▪"/>
            </a:pPr>
            <a:r>
              <a:rPr lang="en-US">
                <a:solidFill>
                  <a:srgbClr val="25496F"/>
                </a:solidFill>
              </a:rPr>
              <a:t>Skills </a:t>
            </a:r>
            <a:endParaRPr/>
          </a:p>
        </p:txBody>
      </p:sp>
      <p:pic>
        <p:nvPicPr>
          <p:cNvPr id="424" name="Google Shape;424;p54"/>
          <p:cNvPicPr preferRelativeResize="0"/>
          <p:nvPr/>
        </p:nvPicPr>
        <p:blipFill rotWithShape="1">
          <a:blip r:embed="rId3">
            <a:alphaModFix/>
          </a:blip>
          <a:srcRect/>
          <a:stretch/>
        </p:blipFill>
        <p:spPr>
          <a:xfrm>
            <a:off x="5097536" y="2458768"/>
            <a:ext cx="3657600" cy="2504464"/>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55"/>
          <p:cNvSpPr txBox="1">
            <a:spLocks noGrp="1"/>
          </p:cNvSpPr>
          <p:nvPr>
            <p:ph type="title"/>
          </p:nvPr>
        </p:nvSpPr>
        <p:spPr>
          <a:xfrm>
            <a:off x="687425" y="318050"/>
            <a:ext cx="8224800" cy="14868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a:t>Differentiated Process By:</a:t>
            </a:r>
            <a:endParaRPr/>
          </a:p>
        </p:txBody>
      </p:sp>
      <p:sp>
        <p:nvSpPr>
          <p:cNvPr id="431" name="Google Shape;431;p55"/>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29</a:t>
            </a:fld>
            <a:endParaRPr/>
          </a:p>
        </p:txBody>
      </p:sp>
      <p:sp>
        <p:nvSpPr>
          <p:cNvPr id="432" name="Google Shape;432;p55"/>
          <p:cNvSpPr txBox="1">
            <a:spLocks noGrp="1"/>
          </p:cNvSpPr>
          <p:nvPr>
            <p:ph type="body" idx="1"/>
          </p:nvPr>
        </p:nvSpPr>
        <p:spPr>
          <a:xfrm>
            <a:off x="687526" y="1979613"/>
            <a:ext cx="8224800" cy="3852000"/>
          </a:xfrm>
          <a:prstGeom prst="rect">
            <a:avLst/>
          </a:prstGeom>
          <a:noFill/>
          <a:ln>
            <a:noFill/>
          </a:ln>
        </p:spPr>
        <p:txBody>
          <a:bodyPr spcFirstLastPara="1" wrap="square" lIns="0" tIns="0" rIns="0" bIns="0" anchor="t" anchorCtr="0">
            <a:noAutofit/>
          </a:bodyPr>
          <a:lstStyle/>
          <a:p>
            <a:pPr marL="457200" lvl="0" indent="-381000" algn="l" rtl="0">
              <a:spcBef>
                <a:spcPts val="0"/>
              </a:spcBef>
              <a:spcAft>
                <a:spcPts val="0"/>
              </a:spcAft>
              <a:buSzPts val="2400"/>
              <a:buChar char="▪"/>
            </a:pPr>
            <a:r>
              <a:rPr lang="en-US">
                <a:solidFill>
                  <a:srgbClr val="25496F"/>
                </a:solidFill>
              </a:rPr>
              <a:t>Centers</a:t>
            </a:r>
            <a:endParaRPr>
              <a:solidFill>
                <a:srgbClr val="25496F"/>
              </a:solidFill>
            </a:endParaRPr>
          </a:p>
          <a:p>
            <a:pPr marL="457200" lvl="0" indent="-381000" algn="l" rtl="0">
              <a:spcBef>
                <a:spcPts val="1200"/>
              </a:spcBef>
              <a:spcAft>
                <a:spcPts val="0"/>
              </a:spcAft>
              <a:buSzPts val="2400"/>
              <a:buChar char="▪"/>
            </a:pPr>
            <a:r>
              <a:rPr lang="en-US">
                <a:solidFill>
                  <a:srgbClr val="25496F"/>
                </a:solidFill>
              </a:rPr>
              <a:t>Differentiated lessons </a:t>
            </a:r>
            <a:endParaRPr>
              <a:solidFill>
                <a:srgbClr val="25496F"/>
              </a:solidFill>
            </a:endParaRPr>
          </a:p>
          <a:p>
            <a:pPr marL="457200" lvl="0" indent="-381000" algn="l" rtl="0">
              <a:spcBef>
                <a:spcPts val="1200"/>
              </a:spcBef>
              <a:spcAft>
                <a:spcPts val="0"/>
              </a:spcAft>
              <a:buSzPts val="2400"/>
              <a:buChar char="▪"/>
            </a:pPr>
            <a:r>
              <a:rPr lang="en-US">
                <a:solidFill>
                  <a:srgbClr val="25496F"/>
                </a:solidFill>
              </a:rPr>
              <a:t>Contracts</a:t>
            </a:r>
            <a:endParaRPr>
              <a:solidFill>
                <a:srgbClr val="25496F"/>
              </a:solidFill>
            </a:endParaRPr>
          </a:p>
          <a:p>
            <a:pPr marL="457200" lvl="0" indent="-381000" algn="l" rtl="0">
              <a:spcBef>
                <a:spcPts val="1200"/>
              </a:spcBef>
              <a:spcAft>
                <a:spcPts val="0"/>
              </a:spcAft>
              <a:buSzPts val="2400"/>
              <a:buChar char="▪"/>
            </a:pPr>
            <a:r>
              <a:rPr lang="en-US">
                <a:solidFill>
                  <a:srgbClr val="25496F"/>
                </a:solidFill>
              </a:rPr>
              <a:t>Games</a:t>
            </a:r>
            <a:endParaRPr>
              <a:solidFill>
                <a:srgbClr val="25496F"/>
              </a:solidFill>
            </a:endParaRPr>
          </a:p>
          <a:p>
            <a:pPr marL="457200" lvl="0" indent="-381000" algn="l" rtl="0">
              <a:spcBef>
                <a:spcPts val="1200"/>
              </a:spcBef>
              <a:spcAft>
                <a:spcPts val="0"/>
              </a:spcAft>
              <a:buSzPts val="2400"/>
              <a:buChar char="▪"/>
            </a:pPr>
            <a:r>
              <a:rPr lang="en-US">
                <a:solidFill>
                  <a:srgbClr val="25496F"/>
                </a:solidFill>
              </a:rPr>
              <a:t>Choices in ways to engage</a:t>
            </a:r>
            <a:br>
              <a:rPr lang="en-US">
                <a:solidFill>
                  <a:srgbClr val="25496F"/>
                </a:solidFill>
              </a:rPr>
            </a:br>
            <a:r>
              <a:rPr lang="en-US">
                <a:solidFill>
                  <a:srgbClr val="25496F"/>
                </a:solidFill>
              </a:rPr>
              <a:t>in and demonstrate learning </a:t>
            </a:r>
            <a:endParaRPr>
              <a:solidFill>
                <a:srgbClr val="25496F"/>
              </a:solidFill>
            </a:endParaRPr>
          </a:p>
        </p:txBody>
      </p:sp>
      <p:pic>
        <p:nvPicPr>
          <p:cNvPr id="433" name="Google Shape;433;p55"/>
          <p:cNvPicPr preferRelativeResize="0"/>
          <p:nvPr/>
        </p:nvPicPr>
        <p:blipFill rotWithShape="1">
          <a:blip r:embed="rId3">
            <a:alphaModFix/>
          </a:blip>
          <a:srcRect/>
          <a:stretch/>
        </p:blipFill>
        <p:spPr>
          <a:xfrm>
            <a:off x="5252278" y="2494628"/>
            <a:ext cx="3657601" cy="2452692"/>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9"/>
          <p:cNvSpPr txBox="1">
            <a:spLocks noGrp="1"/>
          </p:cNvSpPr>
          <p:nvPr>
            <p:ph type="title"/>
          </p:nvPr>
        </p:nvSpPr>
        <p:spPr>
          <a:xfrm>
            <a:off x="687425" y="318050"/>
            <a:ext cx="8224800" cy="14868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Module 7 Objectives</a:t>
            </a:r>
            <a:endParaRPr/>
          </a:p>
        </p:txBody>
      </p:sp>
      <p:sp>
        <p:nvSpPr>
          <p:cNvPr id="149" name="Google Shape;149;p29"/>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3</a:t>
            </a:fld>
            <a:endParaRPr/>
          </a:p>
        </p:txBody>
      </p:sp>
      <p:sp>
        <p:nvSpPr>
          <p:cNvPr id="150" name="Google Shape;150;p29"/>
          <p:cNvSpPr txBox="1">
            <a:spLocks noGrp="1"/>
          </p:cNvSpPr>
          <p:nvPr>
            <p:ph type="body" idx="1"/>
          </p:nvPr>
        </p:nvSpPr>
        <p:spPr>
          <a:xfrm>
            <a:off x="687526" y="2055813"/>
            <a:ext cx="8224800" cy="35097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a:t>Participants will be able to:</a:t>
            </a:r>
            <a:endParaRPr/>
          </a:p>
          <a:p>
            <a:pPr marL="457200" lvl="0" indent="-381000" algn="l" rtl="0">
              <a:lnSpc>
                <a:spcPct val="100000"/>
              </a:lnSpc>
              <a:spcBef>
                <a:spcPts val="1000"/>
              </a:spcBef>
              <a:spcAft>
                <a:spcPts val="0"/>
              </a:spcAft>
              <a:buSzPts val="2400"/>
              <a:buChar char="▪"/>
            </a:pPr>
            <a:r>
              <a:rPr lang="en-US"/>
              <a:t>Explain the importance of differentiated instruction within Tier I core instruction.</a:t>
            </a:r>
            <a:endParaRPr/>
          </a:p>
          <a:p>
            <a:pPr marL="457200" lvl="0" indent="-381000" algn="l" rtl="0">
              <a:lnSpc>
                <a:spcPct val="100000"/>
              </a:lnSpc>
              <a:spcBef>
                <a:spcPts val="1000"/>
              </a:spcBef>
              <a:spcAft>
                <a:spcPts val="0"/>
              </a:spcAft>
              <a:buSzPts val="2400"/>
              <a:buChar char="▪"/>
            </a:pPr>
            <a:r>
              <a:rPr lang="en-US"/>
              <a:t>Understand the key elements of differentiated instruction.</a:t>
            </a:r>
            <a:endParaRPr/>
          </a:p>
          <a:p>
            <a:pPr marL="457200" lvl="0" indent="-381000" algn="l" rtl="0">
              <a:lnSpc>
                <a:spcPct val="100000"/>
              </a:lnSpc>
              <a:spcBef>
                <a:spcPts val="1000"/>
              </a:spcBef>
              <a:spcAft>
                <a:spcPts val="0"/>
              </a:spcAft>
              <a:buSzPts val="2400"/>
              <a:buChar char="▪"/>
            </a:pPr>
            <a:r>
              <a:rPr lang="en-US"/>
              <a:t>Analyze differentiated instruction for three main instructional components: content, process, and product.</a:t>
            </a:r>
            <a:endParaRPr/>
          </a:p>
          <a:p>
            <a:pPr marL="457200" lvl="0" indent="-381000" algn="l" rtl="0">
              <a:lnSpc>
                <a:spcPct val="100000"/>
              </a:lnSpc>
              <a:spcBef>
                <a:spcPts val="1000"/>
              </a:spcBef>
              <a:spcAft>
                <a:spcPts val="1000"/>
              </a:spcAft>
              <a:buSzPts val="2400"/>
              <a:buChar char="▪"/>
            </a:pPr>
            <a:r>
              <a:rPr lang="en-US"/>
              <a:t>Use data to differentiate instruction for all students.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56"/>
          <p:cNvSpPr txBox="1">
            <a:spLocks noGrp="1"/>
          </p:cNvSpPr>
          <p:nvPr>
            <p:ph type="title"/>
          </p:nvPr>
        </p:nvSpPr>
        <p:spPr>
          <a:xfrm>
            <a:off x="687425" y="318050"/>
            <a:ext cx="8224800" cy="14868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a:t>Differentiated Product By:</a:t>
            </a:r>
            <a:endParaRPr/>
          </a:p>
        </p:txBody>
      </p:sp>
      <p:sp>
        <p:nvSpPr>
          <p:cNvPr id="440" name="Google Shape;440;p56"/>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30</a:t>
            </a:fld>
            <a:endParaRPr/>
          </a:p>
        </p:txBody>
      </p:sp>
      <p:sp>
        <p:nvSpPr>
          <p:cNvPr id="441" name="Google Shape;441;p56"/>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p>
            <a:pPr marL="457200" lvl="0" indent="-381000" algn="l" rtl="0">
              <a:spcBef>
                <a:spcPts val="0"/>
              </a:spcBef>
              <a:spcAft>
                <a:spcPts val="0"/>
              </a:spcAft>
              <a:buSzPts val="2400"/>
              <a:buChar char="▪"/>
            </a:pPr>
            <a:r>
              <a:rPr lang="en-US">
                <a:solidFill>
                  <a:srgbClr val="25496F"/>
                </a:solidFill>
              </a:rPr>
              <a:t>Interest and readiness</a:t>
            </a:r>
            <a:endParaRPr>
              <a:solidFill>
                <a:srgbClr val="25496F"/>
              </a:solidFill>
            </a:endParaRPr>
          </a:p>
          <a:p>
            <a:pPr marL="457200" lvl="0" indent="-381000" algn="l" rtl="0">
              <a:spcBef>
                <a:spcPts val="600"/>
              </a:spcBef>
              <a:spcAft>
                <a:spcPts val="0"/>
              </a:spcAft>
              <a:buSzPts val="2400"/>
              <a:buChar char="▪"/>
            </a:pPr>
            <a:r>
              <a:rPr lang="en-US">
                <a:solidFill>
                  <a:srgbClr val="25496F"/>
                </a:solidFill>
              </a:rPr>
              <a:t>Clear expectations</a:t>
            </a:r>
            <a:endParaRPr>
              <a:solidFill>
                <a:srgbClr val="25496F"/>
              </a:solidFill>
            </a:endParaRPr>
          </a:p>
          <a:p>
            <a:pPr marL="457200" lvl="0" indent="-381000" algn="l" rtl="0">
              <a:spcBef>
                <a:spcPts val="600"/>
              </a:spcBef>
              <a:spcAft>
                <a:spcPts val="0"/>
              </a:spcAft>
              <a:buSzPts val="2400"/>
              <a:buChar char="▪"/>
            </a:pPr>
            <a:r>
              <a:rPr lang="en-US">
                <a:solidFill>
                  <a:srgbClr val="25496F"/>
                </a:solidFill>
              </a:rPr>
              <a:t>Timelines</a:t>
            </a:r>
            <a:endParaRPr>
              <a:solidFill>
                <a:srgbClr val="25496F"/>
              </a:solidFill>
            </a:endParaRPr>
          </a:p>
          <a:p>
            <a:pPr marL="457200" lvl="0" indent="-381000" algn="l" rtl="0">
              <a:spcBef>
                <a:spcPts val="600"/>
              </a:spcBef>
              <a:spcAft>
                <a:spcPts val="0"/>
              </a:spcAft>
              <a:buSzPts val="2400"/>
              <a:buChar char="▪"/>
            </a:pPr>
            <a:r>
              <a:rPr lang="en-US">
                <a:solidFill>
                  <a:srgbClr val="25496F"/>
                </a:solidFill>
              </a:rPr>
              <a:t>Agreements</a:t>
            </a:r>
            <a:endParaRPr>
              <a:solidFill>
                <a:srgbClr val="25496F"/>
              </a:solidFill>
            </a:endParaRPr>
          </a:p>
          <a:p>
            <a:pPr marL="457200" lvl="0" indent="-381000" algn="l" rtl="0">
              <a:spcBef>
                <a:spcPts val="600"/>
              </a:spcBef>
              <a:spcAft>
                <a:spcPts val="0"/>
              </a:spcAft>
              <a:buSzPts val="2400"/>
              <a:buChar char="▪"/>
            </a:pPr>
            <a:r>
              <a:rPr lang="en-US">
                <a:solidFill>
                  <a:srgbClr val="25496F"/>
                </a:solidFill>
              </a:rPr>
              <a:t>Product guides</a:t>
            </a:r>
            <a:endParaRPr>
              <a:solidFill>
                <a:srgbClr val="25496F"/>
              </a:solidFill>
            </a:endParaRPr>
          </a:p>
          <a:p>
            <a:pPr marL="457200" lvl="0" indent="-381000" algn="l" rtl="0">
              <a:spcBef>
                <a:spcPts val="600"/>
              </a:spcBef>
              <a:spcAft>
                <a:spcPts val="0"/>
              </a:spcAft>
              <a:buSzPts val="2400"/>
              <a:buChar char="▪"/>
            </a:pPr>
            <a:r>
              <a:rPr lang="en-US">
                <a:solidFill>
                  <a:srgbClr val="25496F"/>
                </a:solidFill>
              </a:rPr>
              <a:t>Rubrics</a:t>
            </a:r>
            <a:endParaRPr>
              <a:solidFill>
                <a:srgbClr val="25496F"/>
              </a:solidFill>
            </a:endParaRPr>
          </a:p>
          <a:p>
            <a:pPr marL="457200" lvl="0" indent="-381000" algn="l" rtl="0">
              <a:spcBef>
                <a:spcPts val="600"/>
              </a:spcBef>
              <a:spcAft>
                <a:spcPts val="0"/>
              </a:spcAft>
              <a:buSzPts val="2400"/>
              <a:buChar char="▪"/>
            </a:pPr>
            <a:r>
              <a:rPr lang="en-US">
                <a:solidFill>
                  <a:srgbClr val="25496F"/>
                </a:solidFill>
              </a:rPr>
              <a:t>Evaluation</a:t>
            </a:r>
            <a:endParaRPr>
              <a:solidFill>
                <a:srgbClr val="25496F"/>
              </a:solidFill>
            </a:endParaRPr>
          </a:p>
          <a:p>
            <a:pPr marL="457200" lvl="0" indent="-381000" algn="l" rtl="0">
              <a:spcBef>
                <a:spcPts val="600"/>
              </a:spcBef>
              <a:spcAft>
                <a:spcPts val="0"/>
              </a:spcAft>
              <a:buSzPts val="2400"/>
              <a:buChar char="▪"/>
            </a:pPr>
            <a:r>
              <a:rPr lang="en-US">
                <a:solidFill>
                  <a:srgbClr val="25496F"/>
                </a:solidFill>
              </a:rPr>
              <a:t>Performance-based assessments</a:t>
            </a:r>
            <a:endParaRPr>
              <a:solidFill>
                <a:srgbClr val="25496F"/>
              </a:solidFill>
            </a:endParaRPr>
          </a:p>
        </p:txBody>
      </p:sp>
      <p:pic>
        <p:nvPicPr>
          <p:cNvPr id="442" name="Google Shape;442;p56"/>
          <p:cNvPicPr preferRelativeResize="0"/>
          <p:nvPr/>
        </p:nvPicPr>
        <p:blipFill rotWithShape="1">
          <a:blip r:embed="rId3">
            <a:alphaModFix/>
          </a:blip>
          <a:srcRect/>
          <a:stretch/>
        </p:blipFill>
        <p:spPr>
          <a:xfrm>
            <a:off x="6007539" y="2475993"/>
            <a:ext cx="2826140" cy="244864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57"/>
          <p:cNvSpPr txBox="1">
            <a:spLocks noGrp="1"/>
          </p:cNvSpPr>
          <p:nvPr>
            <p:ph type="title"/>
          </p:nvPr>
        </p:nvSpPr>
        <p:spPr>
          <a:xfrm>
            <a:off x="687425" y="318050"/>
            <a:ext cx="8224800" cy="14868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a:t>Addressing Common Needs in Tier 1</a:t>
            </a:r>
            <a:endParaRPr/>
          </a:p>
        </p:txBody>
      </p:sp>
      <p:sp>
        <p:nvSpPr>
          <p:cNvPr id="449" name="Google Shape;449;p57"/>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31</a:t>
            </a:fld>
            <a:endParaRPr/>
          </a:p>
        </p:txBody>
      </p:sp>
      <p:sp>
        <p:nvSpPr>
          <p:cNvPr id="450" name="Google Shape;450;p57"/>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p>
            <a:pPr marL="457200" lvl="0" indent="-381000" algn="l" rtl="0">
              <a:spcBef>
                <a:spcPts val="0"/>
              </a:spcBef>
              <a:spcAft>
                <a:spcPts val="0"/>
              </a:spcAft>
              <a:buClr>
                <a:srgbClr val="A5A5A5"/>
              </a:buClr>
              <a:buSzPts val="2400"/>
              <a:buChar char="▪"/>
            </a:pPr>
            <a:r>
              <a:rPr lang="en-US">
                <a:solidFill>
                  <a:srgbClr val="25496F"/>
                </a:solidFill>
              </a:rPr>
              <a:t>Prioritize instruction </a:t>
            </a:r>
            <a:endParaRPr>
              <a:solidFill>
                <a:srgbClr val="25496F"/>
              </a:solidFill>
            </a:endParaRPr>
          </a:p>
          <a:p>
            <a:pPr marL="457200" lvl="0" indent="-381000" algn="l" rtl="0">
              <a:spcBef>
                <a:spcPts val="1000"/>
              </a:spcBef>
              <a:spcAft>
                <a:spcPts val="0"/>
              </a:spcAft>
              <a:buClr>
                <a:srgbClr val="A5A5A5"/>
              </a:buClr>
              <a:buSzPts val="2400"/>
              <a:buChar char="▪"/>
            </a:pPr>
            <a:r>
              <a:rPr lang="en-US">
                <a:solidFill>
                  <a:srgbClr val="25496F"/>
                </a:solidFill>
              </a:rPr>
              <a:t>Scaffold material</a:t>
            </a:r>
            <a:endParaRPr>
              <a:solidFill>
                <a:srgbClr val="25496F"/>
              </a:solidFill>
            </a:endParaRPr>
          </a:p>
          <a:p>
            <a:pPr marL="457200" lvl="0" indent="-381000" algn="l" rtl="0">
              <a:spcBef>
                <a:spcPts val="1000"/>
              </a:spcBef>
              <a:spcAft>
                <a:spcPts val="0"/>
              </a:spcAft>
              <a:buClr>
                <a:srgbClr val="A5A5A5"/>
              </a:buClr>
              <a:buSzPts val="2400"/>
              <a:buChar char="▪"/>
            </a:pPr>
            <a:r>
              <a:rPr lang="en-US">
                <a:solidFill>
                  <a:srgbClr val="25496F"/>
                </a:solidFill>
              </a:rPr>
              <a:t>Link assessment to instruction</a:t>
            </a:r>
            <a:endParaRPr>
              <a:solidFill>
                <a:srgbClr val="25496F"/>
              </a:solidFill>
            </a:endParaRPr>
          </a:p>
          <a:p>
            <a:pPr marL="457200" lvl="0" indent="-381000" algn="l" rtl="0">
              <a:spcBef>
                <a:spcPts val="1000"/>
              </a:spcBef>
              <a:spcAft>
                <a:spcPts val="0"/>
              </a:spcAft>
              <a:buClr>
                <a:srgbClr val="A5A5A5"/>
              </a:buClr>
              <a:buSzPts val="2400"/>
              <a:buChar char="▪"/>
            </a:pPr>
            <a:r>
              <a:rPr lang="en-US">
                <a:solidFill>
                  <a:srgbClr val="25496F"/>
                </a:solidFill>
              </a:rPr>
              <a:t>Adjust the pace of instruction</a:t>
            </a:r>
            <a:endParaRPr>
              <a:solidFill>
                <a:srgbClr val="25496F"/>
              </a:solidFill>
            </a:endParaRPr>
          </a:p>
          <a:p>
            <a:pPr marL="457200" lvl="0" indent="-381000" algn="l" rtl="0">
              <a:spcBef>
                <a:spcPts val="1000"/>
              </a:spcBef>
              <a:spcAft>
                <a:spcPts val="1000"/>
              </a:spcAft>
              <a:buClr>
                <a:srgbClr val="A5A5A5"/>
              </a:buClr>
              <a:buSzPts val="2400"/>
              <a:buChar char="▪"/>
            </a:pPr>
            <a:r>
              <a:rPr lang="en-US">
                <a:solidFill>
                  <a:srgbClr val="25496F"/>
                </a:solidFill>
              </a:rPr>
              <a:t>Flexibly group students based on data</a:t>
            </a:r>
            <a:endParaRPr>
              <a:solidFill>
                <a:srgbClr val="25496F"/>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58"/>
          <p:cNvSpPr txBox="1">
            <a:spLocks noGrp="1"/>
          </p:cNvSpPr>
          <p:nvPr>
            <p:ph type="title"/>
          </p:nvPr>
        </p:nvSpPr>
        <p:spPr>
          <a:xfrm>
            <a:off x="687425" y="318050"/>
            <a:ext cx="8224800" cy="14868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a:t>Monitoring Student Progress</a:t>
            </a:r>
            <a:endParaRPr/>
          </a:p>
        </p:txBody>
      </p:sp>
      <p:sp>
        <p:nvSpPr>
          <p:cNvPr id="457" name="Google Shape;457;p58"/>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32</a:t>
            </a:fld>
            <a:endParaRPr/>
          </a:p>
        </p:txBody>
      </p:sp>
      <p:sp>
        <p:nvSpPr>
          <p:cNvPr id="458" name="Google Shape;458;p58"/>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p>
            <a:pPr marL="457200" lvl="0" indent="-381000" algn="l" rtl="0">
              <a:spcBef>
                <a:spcPts val="0"/>
              </a:spcBef>
              <a:spcAft>
                <a:spcPts val="0"/>
              </a:spcAft>
              <a:buClr>
                <a:srgbClr val="A5A5A5"/>
              </a:buClr>
              <a:buSzPts val="2400"/>
              <a:buChar char="▪"/>
            </a:pPr>
            <a:r>
              <a:rPr lang="en-US">
                <a:solidFill>
                  <a:srgbClr val="25496F"/>
                </a:solidFill>
              </a:rPr>
              <a:t>Checklists</a:t>
            </a:r>
            <a:endParaRPr>
              <a:solidFill>
                <a:srgbClr val="25496F"/>
              </a:solidFill>
            </a:endParaRPr>
          </a:p>
          <a:p>
            <a:pPr marL="457200" lvl="0" indent="-381000" algn="l" rtl="0">
              <a:spcBef>
                <a:spcPts val="1200"/>
              </a:spcBef>
              <a:spcAft>
                <a:spcPts val="0"/>
              </a:spcAft>
              <a:buClr>
                <a:srgbClr val="A5A5A5"/>
              </a:buClr>
              <a:buSzPts val="2400"/>
              <a:buChar char="▪"/>
            </a:pPr>
            <a:r>
              <a:rPr lang="en-US">
                <a:solidFill>
                  <a:srgbClr val="25496F"/>
                </a:solidFill>
              </a:rPr>
              <a:t>Rubrics</a:t>
            </a:r>
            <a:endParaRPr>
              <a:solidFill>
                <a:srgbClr val="25496F"/>
              </a:solidFill>
            </a:endParaRPr>
          </a:p>
          <a:p>
            <a:pPr marL="457200" lvl="0" indent="-381000" algn="l" rtl="0">
              <a:spcBef>
                <a:spcPts val="1200"/>
              </a:spcBef>
              <a:spcAft>
                <a:spcPts val="0"/>
              </a:spcAft>
              <a:buClr>
                <a:srgbClr val="A5A5A5"/>
              </a:buClr>
              <a:buSzPts val="2400"/>
              <a:buChar char="▪"/>
            </a:pPr>
            <a:r>
              <a:rPr lang="en-US">
                <a:solidFill>
                  <a:srgbClr val="25496F"/>
                </a:solidFill>
              </a:rPr>
              <a:t>Student-plotted line graph</a:t>
            </a:r>
            <a:endParaRPr>
              <a:solidFill>
                <a:srgbClr val="25496F"/>
              </a:solidFill>
            </a:endParaRPr>
          </a:p>
          <a:p>
            <a:pPr marL="457200" lvl="0" indent="-381000" algn="l" rtl="0">
              <a:spcBef>
                <a:spcPts val="1200"/>
              </a:spcBef>
              <a:spcAft>
                <a:spcPts val="0"/>
              </a:spcAft>
              <a:buClr>
                <a:srgbClr val="A5A5A5"/>
              </a:buClr>
              <a:buSzPts val="2400"/>
              <a:buChar char="▪"/>
            </a:pPr>
            <a:r>
              <a:rPr lang="en-US">
                <a:solidFill>
                  <a:srgbClr val="25496F"/>
                </a:solidFill>
              </a:rPr>
              <a:t>Exit cards</a:t>
            </a:r>
            <a:endParaRPr>
              <a:solidFill>
                <a:srgbClr val="25496F"/>
              </a:solidFill>
            </a:endParaRPr>
          </a:p>
          <a:p>
            <a:pPr marL="457200" lvl="0" indent="-381000" algn="l" rtl="0">
              <a:spcBef>
                <a:spcPts val="1200"/>
              </a:spcBef>
              <a:spcAft>
                <a:spcPts val="0"/>
              </a:spcAft>
              <a:buClr>
                <a:srgbClr val="A5A5A5"/>
              </a:buClr>
              <a:buSzPts val="2400"/>
              <a:buChar char="▪"/>
            </a:pPr>
            <a:r>
              <a:rPr lang="en-US">
                <a:solidFill>
                  <a:srgbClr val="25496F"/>
                </a:solidFill>
              </a:rPr>
              <a:t>Readiness scale</a:t>
            </a:r>
            <a:endParaRPr>
              <a:solidFill>
                <a:srgbClr val="25496F"/>
              </a:solidFill>
            </a:endParaRPr>
          </a:p>
        </p:txBody>
      </p:sp>
      <p:pic>
        <p:nvPicPr>
          <p:cNvPr id="459" name="Google Shape;459;p58"/>
          <p:cNvPicPr preferRelativeResize="0"/>
          <p:nvPr/>
        </p:nvPicPr>
        <p:blipFill rotWithShape="1">
          <a:blip r:embed="rId3">
            <a:alphaModFix/>
          </a:blip>
          <a:srcRect/>
          <a:stretch/>
        </p:blipFill>
        <p:spPr>
          <a:xfrm>
            <a:off x="5061393" y="2246312"/>
            <a:ext cx="3516134" cy="351613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59"/>
          <p:cNvSpPr txBox="1">
            <a:spLocks noGrp="1"/>
          </p:cNvSpPr>
          <p:nvPr>
            <p:ph type="title"/>
          </p:nvPr>
        </p:nvSpPr>
        <p:spPr>
          <a:xfrm>
            <a:off x="687425" y="318050"/>
            <a:ext cx="8224800" cy="14868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a:t>Reflecting on Practice</a:t>
            </a:r>
            <a:endParaRPr/>
          </a:p>
        </p:txBody>
      </p:sp>
      <p:sp>
        <p:nvSpPr>
          <p:cNvPr id="466" name="Google Shape;466;p59"/>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33</a:t>
            </a:fld>
            <a:endParaRPr/>
          </a:p>
        </p:txBody>
      </p:sp>
      <p:sp>
        <p:nvSpPr>
          <p:cNvPr id="467" name="Google Shape;467;p59"/>
          <p:cNvSpPr txBox="1">
            <a:spLocks noGrp="1"/>
          </p:cNvSpPr>
          <p:nvPr>
            <p:ph type="body" idx="1"/>
          </p:nvPr>
        </p:nvSpPr>
        <p:spPr>
          <a:xfrm>
            <a:off x="687525" y="2055825"/>
            <a:ext cx="5143500" cy="3316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2400"/>
              <a:buFont typeface="Arial"/>
              <a:buNone/>
            </a:pPr>
            <a:r>
              <a:rPr lang="en-US">
                <a:solidFill>
                  <a:srgbClr val="25496F"/>
                </a:solidFill>
              </a:rPr>
              <a:t>What new ideas have I learned today that will help support the differentiation of content, process, and product in classroom instruction?</a:t>
            </a:r>
            <a:endParaRPr>
              <a:solidFill>
                <a:srgbClr val="25496F"/>
              </a:solidFill>
            </a:endParaRPr>
          </a:p>
          <a:p>
            <a:pPr marL="0" lvl="0" indent="0" algn="l" rtl="0">
              <a:spcBef>
                <a:spcPts val="1200"/>
              </a:spcBef>
              <a:spcAft>
                <a:spcPts val="0"/>
              </a:spcAft>
              <a:buNone/>
            </a:pPr>
            <a:endParaRPr>
              <a:solidFill>
                <a:srgbClr val="25496F"/>
              </a:solidFill>
            </a:endParaRPr>
          </a:p>
        </p:txBody>
      </p:sp>
      <p:pic>
        <p:nvPicPr>
          <p:cNvPr id="468" name="Google Shape;468;p59"/>
          <p:cNvPicPr preferRelativeResize="0"/>
          <p:nvPr/>
        </p:nvPicPr>
        <p:blipFill rotWithShape="1">
          <a:blip r:embed="rId3">
            <a:alphaModFix/>
          </a:blip>
          <a:srcRect/>
          <a:stretch/>
        </p:blipFill>
        <p:spPr>
          <a:xfrm>
            <a:off x="6251053" y="2055813"/>
            <a:ext cx="2582625" cy="2586664"/>
          </a:xfrm>
          <a:prstGeom prst="rect">
            <a:avLst/>
          </a:prstGeom>
          <a:noFill/>
          <a:ln>
            <a:noFill/>
          </a:ln>
        </p:spPr>
      </p:pic>
      <p:grpSp>
        <p:nvGrpSpPr>
          <p:cNvPr id="469" name="Google Shape;469;p59"/>
          <p:cNvGrpSpPr/>
          <p:nvPr/>
        </p:nvGrpSpPr>
        <p:grpSpPr>
          <a:xfrm>
            <a:off x="6939615" y="5940002"/>
            <a:ext cx="1680381" cy="918000"/>
            <a:chOff x="6939451" y="5887473"/>
            <a:chExt cx="1608174" cy="918000"/>
          </a:xfrm>
        </p:grpSpPr>
        <p:sp>
          <p:nvSpPr>
            <p:cNvPr id="470" name="Google Shape;470;p59"/>
            <p:cNvSpPr/>
            <p:nvPr/>
          </p:nvSpPr>
          <p:spPr>
            <a:xfrm>
              <a:off x="6939451" y="5887473"/>
              <a:ext cx="1608174" cy="918000"/>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471" name="Google Shape;471;p59"/>
            <p:cNvSpPr txBox="1"/>
            <p:nvPr/>
          </p:nvSpPr>
          <p:spPr>
            <a:xfrm>
              <a:off x="7344700" y="6196025"/>
              <a:ext cx="1050900" cy="322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Discuss</a:t>
              </a: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60"/>
          <p:cNvSpPr txBox="1">
            <a:spLocks noGrp="1"/>
          </p:cNvSpPr>
          <p:nvPr>
            <p:ph type="title"/>
          </p:nvPr>
        </p:nvSpPr>
        <p:spPr>
          <a:xfrm>
            <a:off x="687388" y="3709988"/>
            <a:ext cx="8229600" cy="769500"/>
          </a:xfrm>
          <a:prstGeom prst="rect">
            <a:avLst/>
          </a:prstGeom>
          <a:noFill/>
          <a:ln>
            <a:noFill/>
          </a:ln>
        </p:spPr>
        <p:txBody>
          <a:bodyPr spcFirstLastPara="1" wrap="square" lIns="0" tIns="45700" rIns="0" bIns="45700" anchor="b" anchorCtr="0">
            <a:noAutofit/>
          </a:bodyPr>
          <a:lstStyle/>
          <a:p>
            <a:pPr marL="0" lvl="0" indent="0" algn="l" rtl="0">
              <a:lnSpc>
                <a:spcPct val="100000"/>
              </a:lnSpc>
              <a:spcBef>
                <a:spcPts val="0"/>
              </a:spcBef>
              <a:spcAft>
                <a:spcPts val="0"/>
              </a:spcAft>
              <a:buSzPts val="4400"/>
              <a:buNone/>
            </a:pPr>
            <a:r>
              <a:rPr lang="en-US"/>
              <a:t>Using Data to Differentiate</a:t>
            </a:r>
            <a:endParaRPr/>
          </a:p>
        </p:txBody>
      </p:sp>
      <p:sp>
        <p:nvSpPr>
          <p:cNvPr id="478" name="Google Shape;478;p60"/>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61"/>
          <p:cNvSpPr txBox="1">
            <a:spLocks noGrp="1"/>
          </p:cNvSpPr>
          <p:nvPr>
            <p:ph type="title"/>
          </p:nvPr>
        </p:nvSpPr>
        <p:spPr>
          <a:xfrm>
            <a:off x="687425" y="318050"/>
            <a:ext cx="8224800" cy="14868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a:t>Assessment-Driven Instruction</a:t>
            </a:r>
            <a:endParaRPr/>
          </a:p>
        </p:txBody>
      </p:sp>
      <p:sp>
        <p:nvSpPr>
          <p:cNvPr id="485" name="Google Shape;485;p61"/>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35</a:t>
            </a:fld>
            <a:endParaRPr/>
          </a:p>
        </p:txBody>
      </p:sp>
      <p:sp>
        <p:nvSpPr>
          <p:cNvPr id="486" name="Google Shape;486;p61"/>
          <p:cNvSpPr txBox="1">
            <a:spLocks noGrp="1"/>
          </p:cNvSpPr>
          <p:nvPr>
            <p:ph type="body" idx="1"/>
          </p:nvPr>
        </p:nvSpPr>
        <p:spPr>
          <a:xfrm>
            <a:off x="687388" y="2055813"/>
            <a:ext cx="8224800" cy="35097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600"/>
              <a:buNone/>
            </a:pPr>
            <a:r>
              <a:rPr lang="en-US"/>
              <a:t>When instruction is assessment-driven, teachers view assessment as an important step in the instructional cycle. </a:t>
            </a:r>
            <a:endParaRPr/>
          </a:p>
          <a:p>
            <a:pPr marL="0" lvl="0" indent="0" algn="l" rtl="0">
              <a:lnSpc>
                <a:spcPct val="100000"/>
              </a:lnSpc>
              <a:spcBef>
                <a:spcPts val="1200"/>
              </a:spcBef>
              <a:spcAft>
                <a:spcPts val="0"/>
              </a:spcAft>
              <a:buSzPts val="2600"/>
              <a:buNone/>
            </a:pPr>
            <a:r>
              <a:rPr lang="en-US"/>
              <a:t>“When teachers’ classroom assessments become an integral part of the instructional process and a central ingredient in their efforts to help students learn, the benefits of assessment for both students and teachers will be boundless.” </a:t>
            </a:r>
            <a:endParaRPr/>
          </a:p>
          <a:p>
            <a:pPr marL="0" lvl="0" indent="0" algn="l" rtl="0">
              <a:lnSpc>
                <a:spcPct val="100000"/>
              </a:lnSpc>
              <a:spcBef>
                <a:spcPts val="0"/>
              </a:spcBef>
              <a:spcAft>
                <a:spcPts val="0"/>
              </a:spcAft>
              <a:buSzPts val="2600"/>
              <a:buNone/>
            </a:pPr>
            <a:r>
              <a:rPr lang="en-US"/>
              <a:t>					 — Thomas Guskey</a:t>
            </a:r>
            <a:endParaRPr/>
          </a:p>
        </p:txBody>
      </p:sp>
      <p:sp>
        <p:nvSpPr>
          <p:cNvPr id="487" name="Google Shape;487;p61"/>
          <p:cNvSpPr txBox="1">
            <a:spLocks noGrp="1"/>
          </p:cNvSpPr>
          <p:nvPr>
            <p:ph type="body" idx="4294967295"/>
          </p:nvPr>
        </p:nvSpPr>
        <p:spPr>
          <a:xfrm>
            <a:off x="687388" y="5734975"/>
            <a:ext cx="8224800" cy="1539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000"/>
              <a:buNone/>
            </a:pPr>
            <a:r>
              <a:rPr lang="en-US" sz="1200"/>
              <a:t>Guskey, 2003, p. 11</a:t>
            </a:r>
            <a:endParaRPr sz="12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62"/>
          <p:cNvSpPr txBox="1">
            <a:spLocks noGrp="1"/>
          </p:cNvSpPr>
          <p:nvPr>
            <p:ph type="title"/>
          </p:nvPr>
        </p:nvSpPr>
        <p:spPr>
          <a:xfrm>
            <a:off x="687425" y="318050"/>
            <a:ext cx="8224800" cy="11490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a:t>Ongoing Assessment Continuum</a:t>
            </a:r>
            <a:endParaRPr/>
          </a:p>
        </p:txBody>
      </p:sp>
      <p:sp>
        <p:nvSpPr>
          <p:cNvPr id="494" name="Google Shape;494;p62"/>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36</a:t>
            </a:fld>
            <a:endParaRPr/>
          </a:p>
        </p:txBody>
      </p:sp>
      <p:sp>
        <p:nvSpPr>
          <p:cNvPr id="495" name="Google Shape;495;p62"/>
          <p:cNvSpPr/>
          <p:nvPr/>
        </p:nvSpPr>
        <p:spPr>
          <a:xfrm>
            <a:off x="568450" y="1687000"/>
            <a:ext cx="8575500" cy="568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62"/>
          <p:cNvSpPr/>
          <p:nvPr/>
        </p:nvSpPr>
        <p:spPr>
          <a:xfrm>
            <a:off x="385700" y="1445225"/>
            <a:ext cx="8466900" cy="516300"/>
          </a:xfrm>
          <a:prstGeom prst="leftRightArrow">
            <a:avLst>
              <a:gd name="adj1" fmla="val 50000"/>
              <a:gd name="adj2" fmla="val 50000"/>
            </a:avLst>
          </a:prstGeom>
          <a:solidFill>
            <a:srgbClr val="25496F"/>
          </a:solidFill>
          <a:ln w="25400" cap="flat" cmpd="sng">
            <a:solidFill>
              <a:srgbClr val="25496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497" name="Google Shape;497;p62"/>
          <p:cNvSpPr txBox="1"/>
          <p:nvPr/>
        </p:nvSpPr>
        <p:spPr>
          <a:xfrm>
            <a:off x="6192000" y="2052650"/>
            <a:ext cx="2660700" cy="1149000"/>
          </a:xfrm>
          <a:prstGeom prst="rect">
            <a:avLst/>
          </a:prstGeom>
          <a:solidFill>
            <a:srgbClr val="E8D2E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2000" b="1" i="0" u="none" strike="noStrike" cap="none">
                <a:solidFill>
                  <a:schemeClr val="dk1"/>
                </a:solidFill>
                <a:latin typeface="Arial"/>
                <a:ea typeface="Arial"/>
                <a:cs typeface="Arial"/>
                <a:sym typeface="Arial"/>
              </a:rPr>
              <a:t>Summative Assessment: </a:t>
            </a:r>
            <a:br>
              <a:rPr lang="en-US" sz="2000" b="1" i="0" u="none" strike="noStrike" cap="none">
                <a:solidFill>
                  <a:schemeClr val="dk1"/>
                </a:solidFill>
                <a:latin typeface="Arial"/>
                <a:ea typeface="Arial"/>
                <a:cs typeface="Arial"/>
                <a:sym typeface="Arial"/>
              </a:rPr>
            </a:br>
            <a:r>
              <a:rPr lang="en-US" sz="2000">
                <a:solidFill>
                  <a:schemeClr val="dk1"/>
                </a:solidFill>
              </a:rPr>
              <a:t>After a lesson or unit</a:t>
            </a:r>
            <a:endParaRPr sz="2000" b="0" i="0" u="none" strike="noStrike" cap="none">
              <a:solidFill>
                <a:schemeClr val="dk1"/>
              </a:solidFill>
              <a:latin typeface="Arial"/>
              <a:ea typeface="Arial"/>
              <a:cs typeface="Arial"/>
              <a:sym typeface="Arial"/>
            </a:endParaRPr>
          </a:p>
        </p:txBody>
      </p:sp>
      <p:sp>
        <p:nvSpPr>
          <p:cNvPr id="498" name="Google Shape;498;p62"/>
          <p:cNvSpPr txBox="1"/>
          <p:nvPr/>
        </p:nvSpPr>
        <p:spPr>
          <a:xfrm>
            <a:off x="385700" y="2052650"/>
            <a:ext cx="2664300" cy="1149000"/>
          </a:xfrm>
          <a:prstGeom prst="rect">
            <a:avLst/>
          </a:prstGeom>
          <a:solidFill>
            <a:srgbClr val="E8D2E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2000" b="1" i="0" u="none" strike="noStrike" cap="none">
                <a:solidFill>
                  <a:schemeClr val="dk1"/>
                </a:solidFill>
                <a:latin typeface="Arial"/>
                <a:ea typeface="Arial"/>
                <a:cs typeface="Arial"/>
                <a:sym typeface="Arial"/>
              </a:rPr>
              <a:t>Pre-assessment:</a:t>
            </a:r>
            <a:endParaRPr sz="20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2000">
                <a:solidFill>
                  <a:schemeClr val="dk1"/>
                </a:solidFill>
              </a:rPr>
              <a:t>Before a lesson or unit</a:t>
            </a:r>
            <a:endParaRPr sz="2000" b="0" i="0" u="none" strike="noStrike" cap="none">
              <a:solidFill>
                <a:schemeClr val="dk1"/>
              </a:solidFill>
              <a:latin typeface="Arial"/>
              <a:ea typeface="Arial"/>
              <a:cs typeface="Arial"/>
              <a:sym typeface="Arial"/>
            </a:endParaRPr>
          </a:p>
        </p:txBody>
      </p:sp>
      <p:sp>
        <p:nvSpPr>
          <p:cNvPr id="499" name="Google Shape;499;p62"/>
          <p:cNvSpPr txBox="1"/>
          <p:nvPr/>
        </p:nvSpPr>
        <p:spPr>
          <a:xfrm>
            <a:off x="3223250" y="2052650"/>
            <a:ext cx="2802600" cy="1149000"/>
          </a:xfrm>
          <a:prstGeom prst="rect">
            <a:avLst/>
          </a:prstGeom>
          <a:solidFill>
            <a:srgbClr val="E8D2E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2000" b="1" i="0" u="none" strike="noStrike" cap="none">
                <a:solidFill>
                  <a:schemeClr val="dk1"/>
                </a:solidFill>
                <a:latin typeface="Arial"/>
                <a:ea typeface="Arial"/>
                <a:cs typeface="Arial"/>
                <a:sym typeface="Arial"/>
              </a:rPr>
              <a:t>Formative</a:t>
            </a:r>
            <a:r>
              <a:rPr lang="en-US" sz="2000" b="1">
                <a:solidFill>
                  <a:schemeClr val="dk1"/>
                </a:solidFill>
              </a:rPr>
              <a:t> </a:t>
            </a:r>
            <a:r>
              <a:rPr lang="en-US" sz="2000" b="1" i="0" u="none" strike="noStrike" cap="none">
                <a:solidFill>
                  <a:schemeClr val="dk1"/>
                </a:solidFill>
                <a:latin typeface="Arial"/>
                <a:ea typeface="Arial"/>
                <a:cs typeface="Arial"/>
                <a:sym typeface="Arial"/>
              </a:rPr>
              <a:t>Assessment: </a:t>
            </a:r>
            <a:r>
              <a:rPr lang="en-US" sz="2000">
                <a:solidFill>
                  <a:schemeClr val="dk1"/>
                </a:solidFill>
              </a:rPr>
              <a:t>During a lesson or unit</a:t>
            </a:r>
            <a:endParaRPr sz="2000" b="0" i="0" u="none" strike="noStrike" cap="none">
              <a:solidFill>
                <a:srgbClr val="000000"/>
              </a:solidFill>
              <a:latin typeface="Arial"/>
              <a:ea typeface="Arial"/>
              <a:cs typeface="Arial"/>
              <a:sym typeface="Arial"/>
            </a:endParaRPr>
          </a:p>
        </p:txBody>
      </p:sp>
      <p:sp>
        <p:nvSpPr>
          <p:cNvPr id="500" name="Google Shape;500;p62"/>
          <p:cNvSpPr txBox="1"/>
          <p:nvPr/>
        </p:nvSpPr>
        <p:spPr>
          <a:xfrm>
            <a:off x="385700" y="3293900"/>
            <a:ext cx="2660700" cy="2555700"/>
          </a:xfrm>
          <a:prstGeom prst="rect">
            <a:avLst/>
          </a:prstGeom>
          <a:solidFill>
            <a:srgbClr val="D1F0EC"/>
          </a:solidFill>
          <a:ln>
            <a:noFill/>
          </a:ln>
        </p:spPr>
        <p:txBody>
          <a:bodyPr spcFirstLastPara="1" wrap="square" lIns="91425" tIns="45700" rIns="91425" bIns="45700" anchor="t" anchorCtr="0">
            <a:noAutofit/>
          </a:bodyPr>
          <a:lstStyle/>
          <a:p>
            <a:pPr marL="234950" marR="0" lvl="0" indent="-2476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Pretest</a:t>
            </a:r>
            <a:endParaRPr sz="1800" b="0" i="0" u="none" strike="noStrike" cap="none">
              <a:solidFill>
                <a:srgbClr val="000000"/>
              </a:solidFill>
              <a:latin typeface="Arial"/>
              <a:ea typeface="Arial"/>
              <a:cs typeface="Arial"/>
              <a:sym typeface="Arial"/>
            </a:endParaRPr>
          </a:p>
          <a:p>
            <a:pPr marL="234950" marR="0" lvl="0" indent="-2476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KWL</a:t>
            </a:r>
            <a:endParaRPr sz="1800" b="0" i="0" u="none" strike="noStrike" cap="none">
              <a:solidFill>
                <a:srgbClr val="000000"/>
              </a:solidFill>
              <a:latin typeface="Arial"/>
              <a:ea typeface="Arial"/>
              <a:cs typeface="Arial"/>
              <a:sym typeface="Arial"/>
            </a:endParaRPr>
          </a:p>
          <a:p>
            <a:pPr marL="234950" marR="0" lvl="0" indent="-2476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Checklist</a:t>
            </a:r>
            <a:endParaRPr sz="1800" b="0" i="0" u="none" strike="noStrike" cap="none">
              <a:solidFill>
                <a:srgbClr val="000000"/>
              </a:solidFill>
              <a:latin typeface="Arial"/>
              <a:ea typeface="Arial"/>
              <a:cs typeface="Arial"/>
              <a:sym typeface="Arial"/>
            </a:endParaRPr>
          </a:p>
          <a:p>
            <a:pPr marL="234950" marR="0" lvl="0" indent="-2476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Observation</a:t>
            </a:r>
            <a:endParaRPr sz="1800" b="0" i="0" u="none" strike="noStrike" cap="none">
              <a:solidFill>
                <a:srgbClr val="000000"/>
              </a:solidFill>
              <a:latin typeface="Arial"/>
              <a:ea typeface="Arial"/>
              <a:cs typeface="Arial"/>
              <a:sym typeface="Arial"/>
            </a:endParaRPr>
          </a:p>
          <a:p>
            <a:pPr marL="234950" marR="0" lvl="0" indent="-2476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Self-evaluation</a:t>
            </a:r>
            <a:endParaRPr sz="1800" b="0" i="0" u="none" strike="noStrike" cap="none">
              <a:solidFill>
                <a:srgbClr val="000000"/>
              </a:solidFill>
              <a:latin typeface="Arial"/>
              <a:ea typeface="Arial"/>
              <a:cs typeface="Arial"/>
              <a:sym typeface="Arial"/>
            </a:endParaRPr>
          </a:p>
          <a:p>
            <a:pPr marL="234950" marR="0" lvl="0" indent="-2476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Questioning</a:t>
            </a:r>
            <a:endParaRPr sz="1800" b="0" i="0" u="none" strike="noStrike" cap="none">
              <a:solidFill>
                <a:srgbClr val="000000"/>
              </a:solidFill>
              <a:latin typeface="Arial"/>
              <a:ea typeface="Arial"/>
              <a:cs typeface="Arial"/>
              <a:sym typeface="Arial"/>
            </a:endParaRPr>
          </a:p>
        </p:txBody>
      </p:sp>
      <p:sp>
        <p:nvSpPr>
          <p:cNvPr id="501" name="Google Shape;501;p62"/>
          <p:cNvSpPr txBox="1"/>
          <p:nvPr/>
        </p:nvSpPr>
        <p:spPr>
          <a:xfrm>
            <a:off x="3227000" y="3293900"/>
            <a:ext cx="2802600" cy="2555700"/>
          </a:xfrm>
          <a:prstGeom prst="rect">
            <a:avLst/>
          </a:prstGeom>
          <a:solidFill>
            <a:srgbClr val="D1F0EC"/>
          </a:solidFill>
          <a:ln>
            <a:noFill/>
          </a:ln>
        </p:spPr>
        <p:txBody>
          <a:bodyPr spcFirstLastPara="1" wrap="square" lIns="91425" tIns="45700" rIns="91425" bIns="45700" anchor="t" anchorCtr="0">
            <a:noAutofit/>
          </a:bodyPr>
          <a:lstStyle/>
          <a:p>
            <a:pPr marL="234950" marR="0" lvl="0" indent="-2476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Conference exit card</a:t>
            </a:r>
            <a:endParaRPr sz="1800" b="0" i="0" u="none" strike="noStrike" cap="none">
              <a:solidFill>
                <a:srgbClr val="000000"/>
              </a:solidFill>
              <a:latin typeface="Arial"/>
              <a:ea typeface="Arial"/>
              <a:cs typeface="Arial"/>
              <a:sym typeface="Arial"/>
            </a:endParaRPr>
          </a:p>
          <a:p>
            <a:pPr marL="234950" marR="0" lvl="0" indent="-2476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Peer evaluation </a:t>
            </a:r>
            <a:endParaRPr sz="1800" b="0" i="0" u="none" strike="noStrike" cap="none">
              <a:solidFill>
                <a:srgbClr val="000000"/>
              </a:solidFill>
              <a:latin typeface="Arial"/>
              <a:ea typeface="Arial"/>
              <a:cs typeface="Arial"/>
              <a:sym typeface="Arial"/>
            </a:endParaRPr>
          </a:p>
          <a:p>
            <a:pPr marL="234950" marR="0" lvl="0" indent="-2476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Portfolio check</a:t>
            </a:r>
            <a:endParaRPr sz="1800" b="0" i="0" u="none" strike="noStrike" cap="none">
              <a:solidFill>
                <a:srgbClr val="000000"/>
              </a:solidFill>
              <a:latin typeface="Arial"/>
              <a:ea typeface="Arial"/>
              <a:cs typeface="Arial"/>
              <a:sym typeface="Arial"/>
            </a:endParaRPr>
          </a:p>
          <a:p>
            <a:pPr marL="234950" marR="0" lvl="0" indent="-2476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Three-minute pause</a:t>
            </a:r>
            <a:endParaRPr sz="1800" b="0" i="0" u="none" strike="noStrike" cap="none">
              <a:solidFill>
                <a:srgbClr val="000000"/>
              </a:solidFill>
              <a:latin typeface="Arial"/>
              <a:ea typeface="Arial"/>
              <a:cs typeface="Arial"/>
              <a:sym typeface="Arial"/>
            </a:endParaRPr>
          </a:p>
          <a:p>
            <a:pPr marL="234950" marR="0" lvl="0" indent="-2476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Quiz</a:t>
            </a:r>
            <a:endParaRPr sz="1800" b="0" i="0" u="none" strike="noStrike" cap="none">
              <a:solidFill>
                <a:srgbClr val="000000"/>
              </a:solidFill>
              <a:latin typeface="Arial"/>
              <a:ea typeface="Arial"/>
              <a:cs typeface="Arial"/>
              <a:sym typeface="Arial"/>
            </a:endParaRPr>
          </a:p>
          <a:p>
            <a:pPr marL="234950" marR="0" lvl="0" indent="-2476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Observation </a:t>
            </a:r>
            <a:endParaRPr sz="1800" b="0" i="0" u="none" strike="noStrike" cap="none">
              <a:solidFill>
                <a:srgbClr val="000000"/>
              </a:solidFill>
              <a:latin typeface="Arial"/>
              <a:ea typeface="Arial"/>
              <a:cs typeface="Arial"/>
              <a:sym typeface="Arial"/>
            </a:endParaRPr>
          </a:p>
          <a:p>
            <a:pPr marL="234950" marR="0" lvl="0" indent="-2476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Journal entry</a:t>
            </a:r>
            <a:endParaRPr sz="1800" b="0" i="0" u="none" strike="noStrike" cap="none">
              <a:solidFill>
                <a:srgbClr val="000000"/>
              </a:solidFill>
              <a:latin typeface="Arial"/>
              <a:ea typeface="Arial"/>
              <a:cs typeface="Arial"/>
              <a:sym typeface="Arial"/>
            </a:endParaRPr>
          </a:p>
          <a:p>
            <a:pPr marL="234950" marR="0" lvl="0" indent="-2476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Self-evaluation</a:t>
            </a:r>
            <a:endParaRPr sz="1800" b="0" i="0" u="none" strike="noStrike" cap="none">
              <a:solidFill>
                <a:srgbClr val="000000"/>
              </a:solidFill>
              <a:latin typeface="Arial"/>
              <a:ea typeface="Arial"/>
              <a:cs typeface="Arial"/>
              <a:sym typeface="Arial"/>
            </a:endParaRPr>
          </a:p>
          <a:p>
            <a:pPr marL="234950" marR="0" lvl="0" indent="-2476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Questioning</a:t>
            </a:r>
            <a:endParaRPr sz="1800" b="0" i="0" u="none" strike="noStrike" cap="none">
              <a:solidFill>
                <a:srgbClr val="000000"/>
              </a:solidFill>
              <a:latin typeface="Arial"/>
              <a:ea typeface="Arial"/>
              <a:cs typeface="Arial"/>
              <a:sym typeface="Arial"/>
            </a:endParaRPr>
          </a:p>
        </p:txBody>
      </p:sp>
      <p:sp>
        <p:nvSpPr>
          <p:cNvPr id="502" name="Google Shape;502;p62"/>
          <p:cNvSpPr txBox="1"/>
          <p:nvPr/>
        </p:nvSpPr>
        <p:spPr>
          <a:xfrm>
            <a:off x="6192000" y="3293900"/>
            <a:ext cx="2660700" cy="2555700"/>
          </a:xfrm>
          <a:prstGeom prst="rect">
            <a:avLst/>
          </a:prstGeom>
          <a:solidFill>
            <a:srgbClr val="D1F0EC"/>
          </a:solidFill>
          <a:ln>
            <a:noFill/>
          </a:ln>
        </p:spPr>
        <p:txBody>
          <a:bodyPr spcFirstLastPara="1" wrap="square" lIns="91425" tIns="45700" rIns="91425" bIns="45700" anchor="t" anchorCtr="0">
            <a:noAutofit/>
          </a:bodyPr>
          <a:lstStyle/>
          <a:p>
            <a:pPr marL="234950" marR="0" lvl="0" indent="-2476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Unit test</a:t>
            </a:r>
            <a:endParaRPr sz="1800" b="0" i="0" u="none" strike="noStrike" cap="none">
              <a:solidFill>
                <a:srgbClr val="000000"/>
              </a:solidFill>
              <a:latin typeface="Arial"/>
              <a:ea typeface="Arial"/>
              <a:cs typeface="Arial"/>
              <a:sym typeface="Arial"/>
            </a:endParaRPr>
          </a:p>
          <a:p>
            <a:pPr marL="234950" marR="0" lvl="0" indent="-2476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Performance task</a:t>
            </a:r>
            <a:endParaRPr sz="1800" b="0" i="0" u="none" strike="noStrike" cap="none">
              <a:solidFill>
                <a:srgbClr val="000000"/>
              </a:solidFill>
              <a:latin typeface="Arial"/>
              <a:ea typeface="Arial"/>
              <a:cs typeface="Arial"/>
              <a:sym typeface="Arial"/>
            </a:endParaRPr>
          </a:p>
          <a:p>
            <a:pPr marL="234950" marR="0" lvl="0" indent="-2476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Product/exhibit</a:t>
            </a:r>
            <a:endParaRPr sz="1800" b="0" i="0" u="none" strike="noStrike" cap="none">
              <a:solidFill>
                <a:srgbClr val="000000"/>
              </a:solidFill>
              <a:latin typeface="Arial"/>
              <a:ea typeface="Arial"/>
              <a:cs typeface="Arial"/>
              <a:sym typeface="Arial"/>
            </a:endParaRPr>
          </a:p>
          <a:p>
            <a:pPr marL="234950" marR="0" lvl="0" indent="-2476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Demonstration</a:t>
            </a:r>
            <a:endParaRPr sz="1800" b="0" i="0" u="none" strike="noStrike" cap="none">
              <a:solidFill>
                <a:srgbClr val="000000"/>
              </a:solidFill>
              <a:latin typeface="Arial"/>
              <a:ea typeface="Arial"/>
              <a:cs typeface="Arial"/>
              <a:sym typeface="Arial"/>
            </a:endParaRPr>
          </a:p>
          <a:p>
            <a:pPr marL="234950" marR="0" lvl="0" indent="-2476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Portfolio review</a:t>
            </a:r>
            <a:endParaRPr sz="1800" b="0" i="0" u="none" strike="noStrike" cap="none">
              <a:solidFill>
                <a:srgbClr val="000000"/>
              </a:solidFill>
              <a:latin typeface="Arial"/>
              <a:ea typeface="Arial"/>
              <a:cs typeface="Arial"/>
              <a:sym typeface="Arial"/>
            </a:endParaRPr>
          </a:p>
        </p:txBody>
      </p:sp>
      <p:sp>
        <p:nvSpPr>
          <p:cNvPr id="503" name="Google Shape;503;p62"/>
          <p:cNvSpPr/>
          <p:nvPr/>
        </p:nvSpPr>
        <p:spPr>
          <a:xfrm>
            <a:off x="5241956" y="6153293"/>
            <a:ext cx="1480800" cy="491400"/>
          </a:xfrm>
          <a:prstGeom prst="ellipse">
            <a:avLst/>
          </a:prstGeom>
          <a:solidFill>
            <a:srgbClr val="BFBFBF"/>
          </a:solidFill>
          <a:ln>
            <a:noFill/>
          </a:ln>
          <a:effectLst>
            <a:outerShdw blurRad="44450" dist="27940" dir="5400000" algn="ctr">
              <a:srgbClr val="000000">
                <a:alpha val="294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a:t>Workbook</a:t>
            </a:r>
            <a:endParaRPr sz="1300" b="1" i="0" u="none" strike="noStrike" cap="none">
              <a:solidFill>
                <a:srgbClr val="000000"/>
              </a:solidFill>
              <a:latin typeface="Arial"/>
              <a:ea typeface="Arial"/>
              <a:cs typeface="Arial"/>
              <a:sym typeface="Arial"/>
            </a:endParaRPr>
          </a:p>
        </p:txBody>
      </p:sp>
      <p:grpSp>
        <p:nvGrpSpPr>
          <p:cNvPr id="504" name="Google Shape;504;p62"/>
          <p:cNvGrpSpPr/>
          <p:nvPr/>
        </p:nvGrpSpPr>
        <p:grpSpPr>
          <a:xfrm>
            <a:off x="6939615" y="5940002"/>
            <a:ext cx="1680381" cy="918000"/>
            <a:chOff x="6939451" y="5887473"/>
            <a:chExt cx="1608174" cy="918000"/>
          </a:xfrm>
        </p:grpSpPr>
        <p:sp>
          <p:nvSpPr>
            <p:cNvPr id="505" name="Google Shape;505;p62"/>
            <p:cNvSpPr/>
            <p:nvPr/>
          </p:nvSpPr>
          <p:spPr>
            <a:xfrm>
              <a:off x="6939451" y="5887473"/>
              <a:ext cx="1608174" cy="918000"/>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506" name="Google Shape;506;p62"/>
            <p:cNvSpPr txBox="1"/>
            <p:nvPr/>
          </p:nvSpPr>
          <p:spPr>
            <a:xfrm>
              <a:off x="7344700" y="6196025"/>
              <a:ext cx="1050900" cy="322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Activity </a:t>
              </a:r>
              <a:endParaRPr sz="1400" b="0" i="0" u="none" strike="noStrike" cap="none">
                <a:solidFill>
                  <a:srgbClr val="000000"/>
                </a:solidFill>
                <a:latin typeface="Arial"/>
                <a:ea typeface="Arial"/>
                <a:cs typeface="Arial"/>
                <a:sym typeface="Arial"/>
              </a:endParaRPr>
            </a:p>
          </p:txBody>
        </p:sp>
      </p:grpSp>
      <p:sp>
        <p:nvSpPr>
          <p:cNvPr id="507" name="Google Shape;507;p62"/>
          <p:cNvSpPr txBox="1"/>
          <p:nvPr/>
        </p:nvSpPr>
        <p:spPr>
          <a:xfrm>
            <a:off x="5943600" y="5638800"/>
            <a:ext cx="3000000" cy="318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200"/>
              <a:t>Tomlinson, 2009 </a:t>
            </a:r>
            <a:endParaRPr sz="12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63"/>
          <p:cNvSpPr txBox="1">
            <a:spLocks noGrp="1"/>
          </p:cNvSpPr>
          <p:nvPr>
            <p:ph type="title"/>
          </p:nvPr>
        </p:nvSpPr>
        <p:spPr>
          <a:xfrm>
            <a:off x="687425" y="318050"/>
            <a:ext cx="8224800" cy="14868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a:t>Using Data to Plan for </a:t>
            </a:r>
            <a:endParaRPr/>
          </a:p>
          <a:p>
            <a:pPr marL="0" lvl="0" indent="0" algn="l" rtl="0">
              <a:lnSpc>
                <a:spcPct val="90000"/>
              </a:lnSpc>
              <a:spcBef>
                <a:spcPts val="0"/>
              </a:spcBef>
              <a:spcAft>
                <a:spcPts val="0"/>
              </a:spcAft>
              <a:buSzPts val="1400"/>
              <a:buNone/>
            </a:pPr>
            <a:r>
              <a:rPr lang="en-US"/>
              <a:t>Differentiated Instruction</a:t>
            </a:r>
            <a:endParaRPr/>
          </a:p>
        </p:txBody>
      </p:sp>
      <p:sp>
        <p:nvSpPr>
          <p:cNvPr id="514" name="Google Shape;514;p63"/>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37</a:t>
            </a:fld>
            <a:endParaRPr/>
          </a:p>
        </p:txBody>
      </p:sp>
      <p:grpSp>
        <p:nvGrpSpPr>
          <p:cNvPr id="515" name="Google Shape;515;p63"/>
          <p:cNvGrpSpPr/>
          <p:nvPr/>
        </p:nvGrpSpPr>
        <p:grpSpPr>
          <a:xfrm>
            <a:off x="692775" y="1962995"/>
            <a:ext cx="8219550" cy="3833130"/>
            <a:chOff x="5387" y="421089"/>
            <a:chExt cx="8219550" cy="3833130"/>
          </a:xfrm>
        </p:grpSpPr>
        <p:sp>
          <p:nvSpPr>
            <p:cNvPr id="516" name="Google Shape;516;p63"/>
            <p:cNvSpPr txBox="1"/>
            <p:nvPr/>
          </p:nvSpPr>
          <p:spPr>
            <a:xfrm>
              <a:off x="5387" y="1795419"/>
              <a:ext cx="2560200" cy="2458800"/>
            </a:xfrm>
            <a:prstGeom prst="rect">
              <a:avLst/>
            </a:prstGeom>
            <a:noFill/>
            <a:ln>
              <a:noFill/>
            </a:ln>
          </p:spPr>
          <p:txBody>
            <a:bodyPr spcFirstLastPara="1" wrap="square" lIns="60950" tIns="60950" rIns="60950" bIns="60950" anchor="t" anchorCtr="0">
              <a:noAutofit/>
            </a:bodyPr>
            <a:lstStyle/>
            <a:p>
              <a:pPr marL="228600" marR="0" lvl="0" indent="-228600" algn="l" rtl="0">
                <a:lnSpc>
                  <a:spcPct val="90000"/>
                </a:lnSpc>
                <a:spcBef>
                  <a:spcPts val="0"/>
                </a:spcBef>
                <a:spcAft>
                  <a:spcPts val="0"/>
                </a:spcAft>
                <a:buClr>
                  <a:srgbClr val="25496F"/>
                </a:buClr>
                <a:buSzPts val="1600"/>
                <a:buFont typeface="Arial"/>
                <a:buNone/>
              </a:pPr>
              <a:r>
                <a:rPr lang="en-US" sz="1800" b="0" i="0" u="none" strike="noStrike" cap="none">
                  <a:solidFill>
                    <a:srgbClr val="25496F"/>
                  </a:solidFill>
                  <a:latin typeface="Arial"/>
                  <a:ea typeface="Arial"/>
                  <a:cs typeface="Arial"/>
                  <a:sym typeface="Arial"/>
                </a:rPr>
                <a:t>1. Gather screening and additional classroom data </a:t>
              </a:r>
              <a:endParaRPr sz="1800" b="0" i="0" u="none" strike="noStrike" cap="none">
                <a:solidFill>
                  <a:srgbClr val="000000"/>
                </a:solidFill>
                <a:latin typeface="Arial"/>
                <a:ea typeface="Arial"/>
                <a:cs typeface="Arial"/>
                <a:sym typeface="Arial"/>
              </a:endParaRPr>
            </a:p>
            <a:p>
              <a:pPr marL="228600" marR="0" lvl="0" indent="-228600" algn="l" rtl="0">
                <a:lnSpc>
                  <a:spcPct val="90000"/>
                </a:lnSpc>
                <a:spcBef>
                  <a:spcPts val="560"/>
                </a:spcBef>
                <a:spcAft>
                  <a:spcPts val="0"/>
                </a:spcAft>
                <a:buClr>
                  <a:srgbClr val="25496F"/>
                </a:buClr>
                <a:buSzPts val="1600"/>
                <a:buFont typeface="Arial"/>
                <a:buNone/>
              </a:pPr>
              <a:r>
                <a:rPr lang="en-US" sz="1800" b="0" i="0" u="none" strike="noStrike" cap="none">
                  <a:solidFill>
                    <a:srgbClr val="25496F"/>
                  </a:solidFill>
                  <a:latin typeface="Arial"/>
                  <a:ea typeface="Arial"/>
                  <a:cs typeface="Arial"/>
                  <a:sym typeface="Arial"/>
                </a:rPr>
                <a:t>2. Analyze screening data, verify with additional data</a:t>
              </a:r>
              <a:endParaRPr sz="1800" b="0" i="0" u="none" strike="noStrike" cap="none">
                <a:solidFill>
                  <a:srgbClr val="000000"/>
                </a:solidFill>
                <a:latin typeface="Arial"/>
                <a:ea typeface="Arial"/>
                <a:cs typeface="Arial"/>
                <a:sym typeface="Arial"/>
              </a:endParaRPr>
            </a:p>
          </p:txBody>
        </p:sp>
        <p:sp>
          <p:nvSpPr>
            <p:cNvPr id="517" name="Google Shape;517;p63"/>
            <p:cNvSpPr/>
            <p:nvPr/>
          </p:nvSpPr>
          <p:spPr>
            <a:xfrm>
              <a:off x="2053185" y="969771"/>
              <a:ext cx="436200" cy="436200"/>
            </a:xfrm>
            <a:prstGeom prst="triangle">
              <a:avLst>
                <a:gd name="adj" fmla="val 100000"/>
              </a:avLst>
            </a:prstGeom>
            <a:gradFill>
              <a:gsLst>
                <a:gs pos="0">
                  <a:srgbClr val="558F07"/>
                </a:gs>
                <a:gs pos="80000">
                  <a:srgbClr val="71BD09"/>
                </a:gs>
                <a:gs pos="100000">
                  <a:srgbClr val="71C206"/>
                </a:gs>
              </a:gsLst>
              <a:lin ang="16200038" scaled="0"/>
            </a:gradFill>
            <a:ln w="9525" cap="flat" cmpd="sng">
              <a:solidFill>
                <a:srgbClr val="72AF2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 name="Google Shape;518;p63"/>
            <p:cNvSpPr/>
            <p:nvPr/>
          </p:nvSpPr>
          <p:spPr>
            <a:xfrm>
              <a:off x="4882791" y="421983"/>
              <a:ext cx="436200" cy="436200"/>
            </a:xfrm>
            <a:prstGeom prst="triangle">
              <a:avLst>
                <a:gd name="adj" fmla="val 100000"/>
              </a:avLst>
            </a:prstGeom>
            <a:gradFill>
              <a:gsLst>
                <a:gs pos="0">
                  <a:srgbClr val="C68D00"/>
                </a:gs>
                <a:gs pos="80000">
                  <a:srgbClr val="FFB900"/>
                </a:gs>
                <a:gs pos="100000">
                  <a:srgbClr val="FFBD00"/>
                </a:gs>
              </a:gsLst>
              <a:lin ang="16200038" scaled="0"/>
            </a:gradFill>
            <a:ln w="9525" cap="flat" cmpd="sng">
              <a:solidFill>
                <a:srgbClr val="EFB217"/>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 name="Google Shape;519;p63"/>
            <p:cNvSpPr/>
            <p:nvPr/>
          </p:nvSpPr>
          <p:spPr>
            <a:xfrm rot="5400000">
              <a:off x="5941529" y="-89661"/>
              <a:ext cx="1538700" cy="2560200"/>
            </a:xfrm>
            <a:prstGeom prst="corner">
              <a:avLst>
                <a:gd name="adj1" fmla="val 16120"/>
                <a:gd name="adj2" fmla="val 16110"/>
              </a:avLst>
            </a:prstGeom>
            <a:gradFill>
              <a:gsLst>
                <a:gs pos="0">
                  <a:srgbClr val="178476"/>
                </a:gs>
                <a:gs pos="80000">
                  <a:srgbClr val="1FAD9C"/>
                </a:gs>
                <a:gs pos="100000">
                  <a:srgbClr val="1CB19E"/>
                </a:gs>
              </a:gsLst>
              <a:lin ang="16200038" scaled="0"/>
            </a:gradFill>
            <a:ln w="9525" cap="flat" cmpd="sng">
              <a:solidFill>
                <a:srgbClr val="32A395"/>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p63"/>
            <p:cNvSpPr txBox="1"/>
            <p:nvPr/>
          </p:nvSpPr>
          <p:spPr>
            <a:xfrm>
              <a:off x="5664737" y="695194"/>
              <a:ext cx="2560200" cy="2158500"/>
            </a:xfrm>
            <a:prstGeom prst="rect">
              <a:avLst/>
            </a:prstGeom>
            <a:noFill/>
            <a:ln>
              <a:noFill/>
            </a:ln>
          </p:spPr>
          <p:txBody>
            <a:bodyPr spcFirstLastPara="1" wrap="square" lIns="60950" tIns="60950" rIns="60950" bIns="60950" anchor="t" anchorCtr="0">
              <a:noAutofit/>
            </a:bodyPr>
            <a:lstStyle/>
            <a:p>
              <a:pPr marL="228600" marR="0" lvl="0" indent="-228600" algn="l" rtl="0">
                <a:lnSpc>
                  <a:spcPct val="90000"/>
                </a:lnSpc>
                <a:spcBef>
                  <a:spcPts val="0"/>
                </a:spcBef>
                <a:spcAft>
                  <a:spcPts val="0"/>
                </a:spcAft>
                <a:buClr>
                  <a:srgbClr val="25496F"/>
                </a:buClr>
                <a:buSzPts val="1600"/>
                <a:buFont typeface="Arial"/>
                <a:buNone/>
              </a:pPr>
              <a:r>
                <a:rPr lang="en-US" sz="1800" b="0" i="0" u="none" strike="noStrike" cap="none">
                  <a:solidFill>
                    <a:srgbClr val="25496F"/>
                  </a:solidFill>
                  <a:latin typeface="Arial"/>
                  <a:ea typeface="Arial"/>
                  <a:cs typeface="Arial"/>
                  <a:sym typeface="Arial"/>
                </a:rPr>
                <a:t>5.	</a:t>
              </a:r>
              <a:r>
                <a:rPr lang="en-US" sz="1800">
                  <a:solidFill>
                    <a:srgbClr val="25496F"/>
                  </a:solidFill>
                </a:rPr>
                <a:t>Meet with collaborative and student intervention teams to determine students who need supplemental or intensive intervention</a:t>
              </a:r>
              <a:endParaRPr sz="1800" b="0" i="0" u="none" strike="noStrike" cap="none">
                <a:solidFill>
                  <a:srgbClr val="385878"/>
                </a:solidFill>
                <a:latin typeface="Arial"/>
                <a:ea typeface="Arial"/>
                <a:cs typeface="Arial"/>
                <a:sym typeface="Arial"/>
              </a:endParaRPr>
            </a:p>
          </p:txBody>
        </p:sp>
      </p:grpSp>
      <p:sp>
        <p:nvSpPr>
          <p:cNvPr id="521" name="Google Shape;521;p63"/>
          <p:cNvSpPr/>
          <p:nvPr/>
        </p:nvSpPr>
        <p:spPr>
          <a:xfrm rot="5400000">
            <a:off x="969705" y="2547822"/>
            <a:ext cx="1538700" cy="2560200"/>
          </a:xfrm>
          <a:prstGeom prst="corner">
            <a:avLst>
              <a:gd name="adj1" fmla="val 16120"/>
              <a:gd name="adj2" fmla="val 16110"/>
            </a:avLst>
          </a:prstGeom>
          <a:gradFill>
            <a:gsLst>
              <a:gs pos="0">
                <a:srgbClr val="8A3300"/>
              </a:gs>
              <a:gs pos="80000">
                <a:srgbClr val="B64400"/>
              </a:gs>
              <a:gs pos="100000">
                <a:srgbClr val="BB4300"/>
              </a:gs>
            </a:gsLst>
            <a:lin ang="16200038" scaled="0"/>
          </a:gradFill>
          <a:ln w="9525" cap="flat" cmpd="sng">
            <a:solidFill>
              <a:srgbClr val="A74C12"/>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 name="Google Shape;522;p63"/>
          <p:cNvSpPr/>
          <p:nvPr/>
        </p:nvSpPr>
        <p:spPr>
          <a:xfrm rot="5400000">
            <a:off x="3799311" y="2000033"/>
            <a:ext cx="1538700" cy="2560200"/>
          </a:xfrm>
          <a:prstGeom prst="corner">
            <a:avLst>
              <a:gd name="adj1" fmla="val 16120"/>
              <a:gd name="adj2" fmla="val 16110"/>
            </a:avLst>
          </a:prstGeom>
          <a:gradFill>
            <a:gsLst>
              <a:gs pos="0">
                <a:srgbClr val="5D255C"/>
              </a:gs>
              <a:gs pos="80000">
                <a:srgbClr val="7B3178"/>
              </a:gs>
              <a:gs pos="100000">
                <a:srgbClr val="7C307A"/>
              </a:gs>
            </a:gsLst>
            <a:lin ang="16200038" scaled="0"/>
          </a:gradFill>
          <a:ln w="9525" cap="flat" cmpd="sng">
            <a:solidFill>
              <a:schemeClr val="accent4"/>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 name="Google Shape;523;p63"/>
          <p:cNvSpPr txBox="1"/>
          <p:nvPr/>
        </p:nvSpPr>
        <p:spPr>
          <a:xfrm>
            <a:off x="3522400" y="2787200"/>
            <a:ext cx="2560200" cy="2308800"/>
          </a:xfrm>
          <a:prstGeom prst="rect">
            <a:avLst/>
          </a:prstGeom>
          <a:noFill/>
          <a:ln>
            <a:noFill/>
          </a:ln>
        </p:spPr>
        <p:txBody>
          <a:bodyPr spcFirstLastPara="1" wrap="square" lIns="60950" tIns="60950" rIns="60950" bIns="60950" anchor="t" anchorCtr="0">
            <a:noAutofit/>
          </a:bodyPr>
          <a:lstStyle/>
          <a:p>
            <a:pPr marL="228600" marR="0" lvl="0" indent="-228600" algn="l" rtl="0">
              <a:lnSpc>
                <a:spcPct val="100000"/>
              </a:lnSpc>
              <a:spcBef>
                <a:spcPts val="0"/>
              </a:spcBef>
              <a:spcAft>
                <a:spcPts val="0"/>
              </a:spcAft>
              <a:buClr>
                <a:srgbClr val="25496F"/>
              </a:buClr>
              <a:buSzPts val="1600"/>
              <a:buFont typeface="Arial"/>
              <a:buNone/>
            </a:pPr>
            <a:r>
              <a:rPr lang="en-US" sz="1800" b="0" i="0" u="none" strike="noStrike" cap="none">
                <a:solidFill>
                  <a:srgbClr val="25496F"/>
                </a:solidFill>
                <a:latin typeface="Arial"/>
                <a:ea typeface="Arial"/>
                <a:cs typeface="Arial"/>
                <a:sym typeface="Arial"/>
              </a:rPr>
              <a:t>3. Examine skill deficit areas to determine instructional focus</a:t>
            </a:r>
            <a:endParaRPr sz="18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rgbClr val="25496F"/>
              </a:buClr>
              <a:buSzPts val="1600"/>
              <a:buFont typeface="Arial"/>
              <a:buNone/>
            </a:pPr>
            <a:r>
              <a:rPr lang="en-US" sz="1800" b="0" i="0" u="none" strike="noStrike" cap="none">
                <a:solidFill>
                  <a:srgbClr val="25496F"/>
                </a:solidFill>
                <a:latin typeface="Arial"/>
                <a:ea typeface="Arial"/>
                <a:cs typeface="Arial"/>
                <a:sym typeface="Arial"/>
              </a:rPr>
              <a:t>4.</a:t>
            </a:r>
            <a:r>
              <a:rPr lang="en-US" sz="1800">
                <a:solidFill>
                  <a:srgbClr val="25496F"/>
                </a:solidFill>
              </a:rPr>
              <a:t> </a:t>
            </a:r>
            <a:r>
              <a:rPr lang="en-US" sz="1800">
                <a:solidFill>
                  <a:srgbClr val="385878"/>
                </a:solidFill>
              </a:rPr>
              <a:t>Form instructional groups based on deep analysis of screening and additional data </a:t>
            </a:r>
            <a:endParaRPr sz="1800" b="0" i="0" u="none" strike="noStrike" cap="none">
              <a:solidFill>
                <a:srgbClr val="000000"/>
              </a:solidFill>
              <a:latin typeface="Arial"/>
              <a:ea typeface="Arial"/>
              <a:cs typeface="Arial"/>
              <a:sym typeface="Arial"/>
            </a:endParaRPr>
          </a:p>
          <a:p>
            <a:pPr marL="228600" marR="0" lvl="0" indent="-228600" algn="l" rtl="0">
              <a:lnSpc>
                <a:spcPct val="90000"/>
              </a:lnSpc>
              <a:spcBef>
                <a:spcPts val="560"/>
              </a:spcBef>
              <a:spcAft>
                <a:spcPts val="0"/>
              </a:spcAft>
              <a:buClr>
                <a:schemeClr val="dk1"/>
              </a:buClr>
              <a:buSzPts val="1600"/>
              <a:buFont typeface="Arial"/>
              <a:buNone/>
            </a:pPr>
            <a:endParaRPr sz="1800" b="0" i="0" u="none" strike="noStrike" cap="none">
              <a:solidFill>
                <a:srgbClr val="25496F"/>
              </a:solidFill>
              <a:latin typeface="Arial"/>
              <a:ea typeface="Arial"/>
              <a:cs typeface="Arial"/>
              <a:sym typeface="Arial"/>
            </a:endParaRPr>
          </a:p>
        </p:txBody>
      </p:sp>
      <p:sp>
        <p:nvSpPr>
          <p:cNvPr id="524" name="Google Shape;524;p63"/>
          <p:cNvSpPr txBox="1"/>
          <p:nvPr/>
        </p:nvSpPr>
        <p:spPr>
          <a:xfrm>
            <a:off x="520775" y="5340700"/>
            <a:ext cx="2498400" cy="471900"/>
          </a:xfrm>
          <a:prstGeom prst="rect">
            <a:avLst/>
          </a:prstGeom>
          <a:noFill/>
          <a:ln w="28575" cap="flat" cmpd="sng">
            <a:solidFill>
              <a:srgbClr val="99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25496F"/>
                </a:solidFill>
                <a:latin typeface="Arial"/>
                <a:ea typeface="Arial"/>
                <a:cs typeface="Arial"/>
                <a:sym typeface="Arial"/>
              </a:rPr>
              <a:t>Collect data</a:t>
            </a:r>
            <a:endParaRPr sz="2400" b="0" i="0" u="none" strike="noStrike" cap="none">
              <a:solidFill>
                <a:srgbClr val="25496F"/>
              </a:solidFill>
              <a:latin typeface="Arial"/>
              <a:ea typeface="Arial"/>
              <a:cs typeface="Arial"/>
              <a:sym typeface="Arial"/>
            </a:endParaRPr>
          </a:p>
        </p:txBody>
      </p:sp>
      <p:sp>
        <p:nvSpPr>
          <p:cNvPr id="525" name="Google Shape;525;p63"/>
          <p:cNvSpPr txBox="1"/>
          <p:nvPr/>
        </p:nvSpPr>
        <p:spPr>
          <a:xfrm>
            <a:off x="3212350" y="5340700"/>
            <a:ext cx="2950500" cy="461700"/>
          </a:xfrm>
          <a:prstGeom prst="rect">
            <a:avLst/>
          </a:prstGeom>
          <a:noFill/>
          <a:ln w="28575" cap="flat" cmpd="sng">
            <a:solidFill>
              <a:srgbClr val="5D255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25496F"/>
                </a:solidFill>
                <a:latin typeface="Arial"/>
                <a:ea typeface="Arial"/>
                <a:cs typeface="Arial"/>
                <a:sym typeface="Arial"/>
              </a:rPr>
              <a:t>Identify the problem</a:t>
            </a:r>
            <a:endParaRPr sz="2400" b="0" i="0" u="none" strike="noStrike" cap="none">
              <a:solidFill>
                <a:srgbClr val="25496F"/>
              </a:solidFill>
              <a:latin typeface="Arial"/>
              <a:ea typeface="Arial"/>
              <a:cs typeface="Arial"/>
              <a:sym typeface="Arial"/>
            </a:endParaRPr>
          </a:p>
        </p:txBody>
      </p:sp>
      <p:sp>
        <p:nvSpPr>
          <p:cNvPr id="526" name="Google Shape;526;p63"/>
          <p:cNvSpPr txBox="1"/>
          <p:nvPr/>
        </p:nvSpPr>
        <p:spPr>
          <a:xfrm>
            <a:off x="6362900" y="5340700"/>
            <a:ext cx="2699400" cy="461700"/>
          </a:xfrm>
          <a:prstGeom prst="rect">
            <a:avLst/>
          </a:prstGeom>
          <a:noFill/>
          <a:ln w="19050" cap="flat" cmpd="sng">
            <a:solidFill>
              <a:srgbClr val="17847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25496F"/>
                </a:solidFill>
                <a:latin typeface="Arial"/>
                <a:ea typeface="Arial"/>
                <a:cs typeface="Arial"/>
                <a:sym typeface="Arial"/>
              </a:rPr>
              <a:t>Develop solutions</a:t>
            </a:r>
            <a:endParaRPr sz="2400" b="0" i="0" u="none" strike="noStrike" cap="none">
              <a:solidFill>
                <a:srgbClr val="25496F"/>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64"/>
          <p:cNvSpPr txBox="1">
            <a:spLocks noGrp="1"/>
          </p:cNvSpPr>
          <p:nvPr>
            <p:ph type="title"/>
          </p:nvPr>
        </p:nvSpPr>
        <p:spPr>
          <a:xfrm>
            <a:off x="687425" y="318050"/>
            <a:ext cx="8224800" cy="14868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a:t>How to Analyze Data</a:t>
            </a:r>
            <a:endParaRPr/>
          </a:p>
        </p:txBody>
      </p:sp>
      <p:sp>
        <p:nvSpPr>
          <p:cNvPr id="533" name="Google Shape;533;p64"/>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38</a:t>
            </a:fld>
            <a:endParaRPr/>
          </a:p>
        </p:txBody>
      </p:sp>
      <p:sp>
        <p:nvSpPr>
          <p:cNvPr id="534" name="Google Shape;534;p64"/>
          <p:cNvSpPr txBox="1">
            <a:spLocks noGrp="1"/>
          </p:cNvSpPr>
          <p:nvPr>
            <p:ph type="body" idx="1"/>
          </p:nvPr>
        </p:nvSpPr>
        <p:spPr>
          <a:xfrm>
            <a:off x="687388" y="2055813"/>
            <a:ext cx="8224800" cy="3509700"/>
          </a:xfrm>
          <a:prstGeom prst="rect">
            <a:avLst/>
          </a:prstGeom>
          <a:noFill/>
          <a:ln>
            <a:noFill/>
          </a:ln>
        </p:spPr>
        <p:txBody>
          <a:bodyPr spcFirstLastPara="1" wrap="square" lIns="0" tIns="0" rIns="0" bIns="0" anchor="t" anchorCtr="0">
            <a:noAutofit/>
          </a:bodyPr>
          <a:lstStyle/>
          <a:p>
            <a:pPr marL="339725" lvl="0" indent="-339725" algn="l" rtl="0">
              <a:spcBef>
                <a:spcPts val="1200"/>
              </a:spcBef>
              <a:spcAft>
                <a:spcPts val="0"/>
              </a:spcAft>
              <a:buSzPts val="2400"/>
              <a:buChar char="▪"/>
            </a:pPr>
            <a:r>
              <a:rPr lang="en-US">
                <a:solidFill>
                  <a:srgbClr val="25496F"/>
                </a:solidFill>
              </a:rPr>
              <a:t>What do the </a:t>
            </a:r>
            <a:r>
              <a:rPr lang="en-US" b="1" i="1">
                <a:solidFill>
                  <a:srgbClr val="25496F"/>
                </a:solidFill>
              </a:rPr>
              <a:t>assessment results </a:t>
            </a:r>
            <a:r>
              <a:rPr lang="en-US">
                <a:solidFill>
                  <a:srgbClr val="25496F"/>
                </a:solidFill>
              </a:rPr>
              <a:t>tell me about each of my students?</a:t>
            </a:r>
            <a:endParaRPr>
              <a:solidFill>
                <a:srgbClr val="25496F"/>
              </a:solidFill>
            </a:endParaRPr>
          </a:p>
          <a:p>
            <a:pPr marL="339725" lvl="0" indent="-339725" algn="l" rtl="0">
              <a:spcBef>
                <a:spcPts val="1200"/>
              </a:spcBef>
              <a:spcAft>
                <a:spcPts val="0"/>
              </a:spcAft>
              <a:buSzPts val="2400"/>
              <a:buChar char="▪"/>
            </a:pPr>
            <a:r>
              <a:rPr lang="en-US">
                <a:solidFill>
                  <a:srgbClr val="25496F"/>
                </a:solidFill>
              </a:rPr>
              <a:t>Which </a:t>
            </a:r>
            <a:r>
              <a:rPr lang="en-US" b="1" i="1">
                <a:solidFill>
                  <a:srgbClr val="25496F"/>
                </a:solidFill>
              </a:rPr>
              <a:t>target skill(s) </a:t>
            </a:r>
            <a:r>
              <a:rPr lang="en-US">
                <a:solidFill>
                  <a:srgbClr val="25496F"/>
                </a:solidFill>
              </a:rPr>
              <a:t>can I identify to prevent future difficulties?</a:t>
            </a:r>
            <a:endParaRPr>
              <a:solidFill>
                <a:srgbClr val="25496F"/>
              </a:solidFill>
            </a:endParaRPr>
          </a:p>
          <a:p>
            <a:pPr marL="339725" lvl="0" indent="-339725" algn="l" rtl="0">
              <a:spcBef>
                <a:spcPts val="1200"/>
              </a:spcBef>
              <a:spcAft>
                <a:spcPts val="0"/>
              </a:spcAft>
              <a:buSzPts val="2400"/>
              <a:buChar char="▪"/>
            </a:pPr>
            <a:r>
              <a:rPr lang="en-US">
                <a:solidFill>
                  <a:srgbClr val="25496F"/>
                </a:solidFill>
              </a:rPr>
              <a:t>Which of my students need to work together as a </a:t>
            </a:r>
            <a:r>
              <a:rPr lang="en-US" b="1" i="1">
                <a:solidFill>
                  <a:srgbClr val="25496F"/>
                </a:solidFill>
              </a:rPr>
              <a:t>group at this time</a:t>
            </a:r>
            <a:r>
              <a:rPr lang="en-US">
                <a:solidFill>
                  <a:srgbClr val="25496F"/>
                </a:solidFill>
              </a:rPr>
              <a:t>?</a:t>
            </a:r>
            <a:endParaRPr/>
          </a:p>
          <a:p>
            <a:pPr marL="0" lvl="0" indent="0" algn="l" rtl="0">
              <a:lnSpc>
                <a:spcPct val="100000"/>
              </a:lnSpc>
              <a:spcBef>
                <a:spcPts val="0"/>
              </a:spcBef>
              <a:spcAft>
                <a:spcPts val="0"/>
              </a:spcAft>
              <a:buSzPts val="2600"/>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65"/>
          <p:cNvSpPr txBox="1">
            <a:spLocks noGrp="1"/>
          </p:cNvSpPr>
          <p:nvPr>
            <p:ph type="title"/>
          </p:nvPr>
        </p:nvSpPr>
        <p:spPr>
          <a:xfrm>
            <a:off x="687425" y="318050"/>
            <a:ext cx="8224800" cy="14868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a:t>How to Analyze Data: Data Walls</a:t>
            </a:r>
            <a:endParaRPr/>
          </a:p>
        </p:txBody>
      </p:sp>
      <p:sp>
        <p:nvSpPr>
          <p:cNvPr id="541" name="Google Shape;541;p65"/>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39</a:t>
            </a:fld>
            <a:endParaRPr/>
          </a:p>
        </p:txBody>
      </p:sp>
      <p:grpSp>
        <p:nvGrpSpPr>
          <p:cNvPr id="542" name="Google Shape;542;p65"/>
          <p:cNvGrpSpPr/>
          <p:nvPr/>
        </p:nvGrpSpPr>
        <p:grpSpPr>
          <a:xfrm>
            <a:off x="6570490" y="5885727"/>
            <a:ext cx="1680381" cy="918000"/>
            <a:chOff x="6939451" y="5887473"/>
            <a:chExt cx="1608174" cy="918000"/>
          </a:xfrm>
        </p:grpSpPr>
        <p:sp>
          <p:nvSpPr>
            <p:cNvPr id="543" name="Google Shape;543;p65"/>
            <p:cNvSpPr/>
            <p:nvPr/>
          </p:nvSpPr>
          <p:spPr>
            <a:xfrm>
              <a:off x="6939451" y="5887473"/>
              <a:ext cx="1608174" cy="918000"/>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544" name="Google Shape;544;p65"/>
            <p:cNvSpPr txBox="1"/>
            <p:nvPr/>
          </p:nvSpPr>
          <p:spPr>
            <a:xfrm>
              <a:off x="7344700" y="6196025"/>
              <a:ext cx="1050900" cy="322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Discuss</a:t>
              </a: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pic>
        <p:nvPicPr>
          <p:cNvPr id="545" name="Google Shape;545;p65">
            <a:hlinkClick r:id="rId3"/>
          </p:cNvPr>
          <p:cNvPicPr preferRelativeResize="0"/>
          <p:nvPr/>
        </p:nvPicPr>
        <p:blipFill rotWithShape="1">
          <a:blip r:embed="rId4">
            <a:alphaModFix/>
          </a:blip>
          <a:srcRect/>
          <a:stretch/>
        </p:blipFill>
        <p:spPr>
          <a:xfrm>
            <a:off x="2170925" y="1998725"/>
            <a:ext cx="4915299" cy="3407774"/>
          </a:xfrm>
          <a:prstGeom prst="rect">
            <a:avLst/>
          </a:prstGeom>
          <a:noFill/>
          <a:ln>
            <a:noFill/>
          </a:ln>
        </p:spPr>
      </p:pic>
      <p:sp>
        <p:nvSpPr>
          <p:cNvPr id="546" name="Google Shape;546;p65"/>
          <p:cNvSpPr txBox="1"/>
          <p:nvPr/>
        </p:nvSpPr>
        <p:spPr>
          <a:xfrm>
            <a:off x="778624" y="5415275"/>
            <a:ext cx="82248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400" b="0" i="0" u="none" strike="noStrike" cap="none">
                <a:solidFill>
                  <a:srgbClr val="25496F"/>
                </a:solidFill>
                <a:latin typeface="Arial"/>
                <a:ea typeface="Arial"/>
                <a:cs typeface="Arial"/>
                <a:sym typeface="Arial"/>
              </a:rPr>
              <a:t>As you watch, list the key words or phrases.</a:t>
            </a:r>
            <a:endParaRPr sz="2400" b="0" i="0" u="none" strike="noStrike" cap="none">
              <a:solidFill>
                <a:srgbClr val="25496F"/>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30"/>
          <p:cNvSpPr txBox="1">
            <a:spLocks noGrp="1"/>
          </p:cNvSpPr>
          <p:nvPr>
            <p:ph type="title"/>
          </p:nvPr>
        </p:nvSpPr>
        <p:spPr>
          <a:xfrm>
            <a:off x="687425" y="318050"/>
            <a:ext cx="8224800" cy="14868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Tier 1 Core Instruction</a:t>
            </a:r>
            <a:endParaRPr/>
          </a:p>
        </p:txBody>
      </p:sp>
      <p:sp>
        <p:nvSpPr>
          <p:cNvPr id="157" name="Google Shape;157;p30"/>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4</a:t>
            </a:fld>
            <a:endParaRPr/>
          </a:p>
        </p:txBody>
      </p:sp>
      <p:pic>
        <p:nvPicPr>
          <p:cNvPr id="158" name="Google Shape;158;p30"/>
          <p:cNvPicPr preferRelativeResize="0"/>
          <p:nvPr/>
        </p:nvPicPr>
        <p:blipFill rotWithShape="1">
          <a:blip r:embed="rId3">
            <a:alphaModFix/>
          </a:blip>
          <a:srcRect/>
          <a:stretch/>
        </p:blipFill>
        <p:spPr>
          <a:xfrm>
            <a:off x="5758746" y="3008806"/>
            <a:ext cx="2773234" cy="2641506"/>
          </a:xfrm>
          <a:prstGeom prst="rect">
            <a:avLst/>
          </a:prstGeom>
          <a:noFill/>
          <a:ln>
            <a:noFill/>
          </a:ln>
        </p:spPr>
      </p:pic>
      <p:sp>
        <p:nvSpPr>
          <p:cNvPr id="159" name="Google Shape;159;p30"/>
          <p:cNvSpPr txBox="1">
            <a:spLocks noGrp="1"/>
          </p:cNvSpPr>
          <p:nvPr>
            <p:ph type="body" idx="1"/>
          </p:nvPr>
        </p:nvSpPr>
        <p:spPr>
          <a:xfrm>
            <a:off x="687526" y="2055813"/>
            <a:ext cx="8224800" cy="3509700"/>
          </a:xfrm>
          <a:prstGeom prst="rect">
            <a:avLst/>
          </a:prstGeom>
          <a:noFill/>
          <a:ln>
            <a:noFill/>
          </a:ln>
        </p:spPr>
        <p:txBody>
          <a:bodyPr spcFirstLastPara="1" wrap="square" lIns="0" tIns="0" rIns="0" bIns="0" anchor="t" anchorCtr="0">
            <a:noAutofit/>
          </a:bodyPr>
          <a:lstStyle/>
          <a:p>
            <a:pPr marL="457200" lvl="0" indent="-381000" algn="l" rtl="0">
              <a:lnSpc>
                <a:spcPct val="100000"/>
              </a:lnSpc>
              <a:spcBef>
                <a:spcPts val="1200"/>
              </a:spcBef>
              <a:spcAft>
                <a:spcPts val="0"/>
              </a:spcAft>
              <a:buSzPts val="2400"/>
              <a:buChar char="▪"/>
            </a:pPr>
            <a:r>
              <a:rPr lang="en-US"/>
              <a:t>Focus on prevention for all students</a:t>
            </a:r>
            <a:endParaRPr/>
          </a:p>
          <a:p>
            <a:pPr marL="0" lvl="0" indent="0" algn="l" rtl="0">
              <a:lnSpc>
                <a:spcPct val="100000"/>
              </a:lnSpc>
              <a:spcBef>
                <a:spcPts val="600"/>
              </a:spcBef>
              <a:spcAft>
                <a:spcPts val="0"/>
              </a:spcAft>
              <a:buNone/>
            </a:pPr>
            <a:endParaRPr sz="2000"/>
          </a:p>
          <a:p>
            <a:pPr marL="457200" lvl="0" indent="-381000" algn="l" rtl="0">
              <a:lnSpc>
                <a:spcPct val="100000"/>
              </a:lnSpc>
              <a:spcBef>
                <a:spcPts val="600"/>
              </a:spcBef>
              <a:spcAft>
                <a:spcPts val="0"/>
              </a:spcAft>
              <a:buSzPts val="2400"/>
              <a:buChar char="▪"/>
            </a:pPr>
            <a:r>
              <a:rPr lang="en-US"/>
              <a:t>High-quality instruction and materials:</a:t>
            </a:r>
            <a:endParaRPr/>
          </a:p>
          <a:p>
            <a:pPr marL="914400" lvl="1" indent="-355600" algn="l" rtl="0">
              <a:lnSpc>
                <a:spcPct val="100000"/>
              </a:lnSpc>
              <a:spcBef>
                <a:spcPts val="0"/>
              </a:spcBef>
              <a:spcAft>
                <a:spcPts val="0"/>
              </a:spcAft>
              <a:buSzPts val="2000"/>
              <a:buChar char="•"/>
            </a:pPr>
            <a:r>
              <a:rPr lang="en-US" sz="2000"/>
              <a:t>Standards aligned</a:t>
            </a:r>
            <a:endParaRPr sz="2000"/>
          </a:p>
          <a:p>
            <a:pPr marL="914400" lvl="1" indent="-355600" algn="l" rtl="0">
              <a:lnSpc>
                <a:spcPct val="100000"/>
              </a:lnSpc>
              <a:spcBef>
                <a:spcPts val="1000"/>
              </a:spcBef>
              <a:spcAft>
                <a:spcPts val="0"/>
              </a:spcAft>
              <a:buSzPts val="2000"/>
              <a:buChar char="•"/>
            </a:pPr>
            <a:r>
              <a:rPr lang="en-US" sz="2000"/>
              <a:t>Research based</a:t>
            </a:r>
            <a:endParaRPr sz="2000"/>
          </a:p>
          <a:p>
            <a:pPr marL="914400" lvl="1" indent="-355600" algn="l" rtl="0">
              <a:lnSpc>
                <a:spcPct val="100000"/>
              </a:lnSpc>
              <a:spcBef>
                <a:spcPts val="1000"/>
              </a:spcBef>
              <a:spcAft>
                <a:spcPts val="0"/>
              </a:spcAft>
              <a:buSzPts val="2000"/>
              <a:buChar char="•"/>
            </a:pPr>
            <a:r>
              <a:rPr lang="en-US" sz="2000" b="1"/>
              <a:t>Differentiated </a:t>
            </a:r>
            <a:endParaRPr sz="2000"/>
          </a:p>
          <a:p>
            <a:pPr marL="463550" lvl="1" indent="-119062" algn="l" rtl="0">
              <a:lnSpc>
                <a:spcPct val="100000"/>
              </a:lnSpc>
              <a:spcBef>
                <a:spcPts val="1000"/>
              </a:spcBef>
              <a:spcAft>
                <a:spcPts val="0"/>
              </a:spcAft>
              <a:buSzPts val="1800"/>
              <a:buNone/>
            </a:pPr>
            <a:endParaRPr/>
          </a:p>
          <a:p>
            <a:pPr marL="233362" lvl="0" indent="-80962" algn="l" rtl="0">
              <a:lnSpc>
                <a:spcPct val="100000"/>
              </a:lnSpc>
              <a:spcBef>
                <a:spcPts val="600"/>
              </a:spcBef>
              <a:spcAft>
                <a:spcPts val="0"/>
              </a:spcAft>
              <a:buSzPts val="2400"/>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66"/>
          <p:cNvSpPr txBox="1">
            <a:spLocks noGrp="1"/>
          </p:cNvSpPr>
          <p:nvPr>
            <p:ph type="title"/>
          </p:nvPr>
        </p:nvSpPr>
        <p:spPr>
          <a:xfrm>
            <a:off x="687425" y="318050"/>
            <a:ext cx="8224800" cy="14868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a:t>Using Data to Differentiate</a:t>
            </a:r>
            <a:endParaRPr/>
          </a:p>
        </p:txBody>
      </p:sp>
      <p:sp>
        <p:nvSpPr>
          <p:cNvPr id="553" name="Google Shape;553;p66"/>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40</a:t>
            </a:fld>
            <a:endParaRPr/>
          </a:p>
        </p:txBody>
      </p:sp>
      <p:grpSp>
        <p:nvGrpSpPr>
          <p:cNvPr id="554" name="Google Shape;554;p66"/>
          <p:cNvGrpSpPr/>
          <p:nvPr/>
        </p:nvGrpSpPr>
        <p:grpSpPr>
          <a:xfrm>
            <a:off x="6875290" y="5885727"/>
            <a:ext cx="1680381" cy="918000"/>
            <a:chOff x="6939451" y="5887473"/>
            <a:chExt cx="1608174" cy="918000"/>
          </a:xfrm>
        </p:grpSpPr>
        <p:sp>
          <p:nvSpPr>
            <p:cNvPr id="555" name="Google Shape;555;p66"/>
            <p:cNvSpPr/>
            <p:nvPr/>
          </p:nvSpPr>
          <p:spPr>
            <a:xfrm>
              <a:off x="6939451" y="5887473"/>
              <a:ext cx="1608174" cy="918000"/>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556" name="Google Shape;556;p66"/>
            <p:cNvSpPr txBox="1"/>
            <p:nvPr/>
          </p:nvSpPr>
          <p:spPr>
            <a:xfrm>
              <a:off x="7344700" y="6196025"/>
              <a:ext cx="1050900" cy="322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Activity</a:t>
              </a: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sp>
        <p:nvSpPr>
          <p:cNvPr id="557" name="Google Shape;557;p66"/>
          <p:cNvSpPr/>
          <p:nvPr/>
        </p:nvSpPr>
        <p:spPr>
          <a:xfrm>
            <a:off x="5241956" y="6153293"/>
            <a:ext cx="1480800" cy="491400"/>
          </a:xfrm>
          <a:prstGeom prst="ellipse">
            <a:avLst/>
          </a:prstGeom>
          <a:solidFill>
            <a:srgbClr val="BFBFBF"/>
          </a:solidFill>
          <a:ln>
            <a:noFill/>
          </a:ln>
          <a:effectLst>
            <a:outerShdw blurRad="44450" dist="27940" dir="5400000" algn="ctr">
              <a:srgbClr val="000000">
                <a:alpha val="294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a:t>Workbook</a:t>
            </a:r>
            <a:endParaRPr sz="1300" b="1" i="0" u="none" strike="noStrike" cap="none">
              <a:solidFill>
                <a:srgbClr val="000000"/>
              </a:solidFill>
              <a:latin typeface="Arial"/>
              <a:ea typeface="Arial"/>
              <a:cs typeface="Arial"/>
              <a:sym typeface="Arial"/>
            </a:endParaRPr>
          </a:p>
        </p:txBody>
      </p:sp>
      <p:sp>
        <p:nvSpPr>
          <p:cNvPr id="558" name="Google Shape;558;p66"/>
          <p:cNvSpPr txBox="1">
            <a:spLocks noGrp="1"/>
          </p:cNvSpPr>
          <p:nvPr>
            <p:ph type="body" idx="1"/>
          </p:nvPr>
        </p:nvSpPr>
        <p:spPr>
          <a:xfrm>
            <a:off x="687526" y="2055813"/>
            <a:ext cx="8224800" cy="3509700"/>
          </a:xfrm>
          <a:prstGeom prst="rect">
            <a:avLst/>
          </a:prstGeom>
          <a:noFill/>
          <a:ln>
            <a:noFill/>
          </a:ln>
        </p:spPr>
        <p:txBody>
          <a:bodyPr spcFirstLastPara="1" wrap="square" lIns="0" tIns="0" rIns="0" bIns="0" anchor="t" anchorCtr="0">
            <a:noAutofit/>
          </a:bodyPr>
          <a:lstStyle/>
          <a:p>
            <a:pPr marL="457200" lvl="0" indent="-381000" algn="l" rtl="0">
              <a:lnSpc>
                <a:spcPct val="100000"/>
              </a:lnSpc>
              <a:spcBef>
                <a:spcPts val="0"/>
              </a:spcBef>
              <a:spcAft>
                <a:spcPts val="0"/>
              </a:spcAft>
              <a:buSzPts val="2400"/>
              <a:buChar char="▪"/>
            </a:pPr>
            <a:r>
              <a:rPr lang="en-US"/>
              <a:t>Step 1: Analyze the data. What does the data tell you about what the student does and does not know?</a:t>
            </a:r>
            <a:endParaRPr/>
          </a:p>
          <a:p>
            <a:pPr marL="457200" lvl="0" indent="-381000" algn="l" rtl="0">
              <a:lnSpc>
                <a:spcPct val="100000"/>
              </a:lnSpc>
              <a:spcBef>
                <a:spcPts val="1000"/>
              </a:spcBef>
              <a:spcAft>
                <a:spcPts val="0"/>
              </a:spcAft>
              <a:buSzPts val="2400"/>
              <a:buChar char="▪"/>
            </a:pPr>
            <a:r>
              <a:rPr lang="en-US"/>
              <a:t>Step 2: Identify barriers and challenges. </a:t>
            </a:r>
            <a:endParaRPr/>
          </a:p>
          <a:p>
            <a:pPr marL="457200" lvl="0" indent="-381000" algn="l" rtl="0">
              <a:lnSpc>
                <a:spcPct val="100000"/>
              </a:lnSpc>
              <a:spcBef>
                <a:spcPts val="1000"/>
              </a:spcBef>
              <a:spcAft>
                <a:spcPts val="0"/>
              </a:spcAft>
              <a:buSzPts val="2400"/>
              <a:buChar char="▪"/>
            </a:pPr>
            <a:r>
              <a:rPr lang="en-US"/>
              <a:t>Step 3: Group students homogeneously or heterogeneously.</a:t>
            </a:r>
            <a:endParaRPr/>
          </a:p>
          <a:p>
            <a:pPr marL="457200" lvl="0" indent="-381000" algn="l" rtl="0">
              <a:lnSpc>
                <a:spcPct val="100000"/>
              </a:lnSpc>
              <a:spcBef>
                <a:spcPts val="1000"/>
              </a:spcBef>
              <a:spcAft>
                <a:spcPts val="1000"/>
              </a:spcAft>
              <a:buSzPts val="2400"/>
              <a:buChar char="▪"/>
            </a:pPr>
            <a:r>
              <a:rPr lang="en-US"/>
              <a:t>Step 4: Plan instructional methods, materials, </a:t>
            </a:r>
            <a:br>
              <a:rPr lang="en-US"/>
            </a:br>
            <a:r>
              <a:rPr lang="en-US"/>
              <a:t>and assessments.</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67"/>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41</a:t>
            </a:fld>
            <a:endParaRPr/>
          </a:p>
        </p:txBody>
      </p:sp>
      <p:grpSp>
        <p:nvGrpSpPr>
          <p:cNvPr id="565" name="Google Shape;565;p67"/>
          <p:cNvGrpSpPr/>
          <p:nvPr/>
        </p:nvGrpSpPr>
        <p:grpSpPr>
          <a:xfrm>
            <a:off x="6875290" y="5885727"/>
            <a:ext cx="1680381" cy="918000"/>
            <a:chOff x="6939451" y="5887473"/>
            <a:chExt cx="1608174" cy="918000"/>
          </a:xfrm>
        </p:grpSpPr>
        <p:sp>
          <p:nvSpPr>
            <p:cNvPr id="566" name="Google Shape;566;p67"/>
            <p:cNvSpPr/>
            <p:nvPr/>
          </p:nvSpPr>
          <p:spPr>
            <a:xfrm>
              <a:off x="6939451" y="5887473"/>
              <a:ext cx="1608174" cy="918000"/>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567" name="Google Shape;567;p67"/>
            <p:cNvSpPr txBox="1"/>
            <p:nvPr/>
          </p:nvSpPr>
          <p:spPr>
            <a:xfrm>
              <a:off x="7344700" y="6196025"/>
              <a:ext cx="1050900" cy="322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Activity</a:t>
              </a: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sp>
        <p:nvSpPr>
          <p:cNvPr id="568" name="Google Shape;568;p67"/>
          <p:cNvSpPr/>
          <p:nvPr/>
        </p:nvSpPr>
        <p:spPr>
          <a:xfrm>
            <a:off x="5241956" y="6153293"/>
            <a:ext cx="1480800" cy="491400"/>
          </a:xfrm>
          <a:prstGeom prst="ellipse">
            <a:avLst/>
          </a:prstGeom>
          <a:solidFill>
            <a:srgbClr val="BFBFBF"/>
          </a:solidFill>
          <a:ln>
            <a:noFill/>
          </a:ln>
          <a:effectLst>
            <a:outerShdw blurRad="44450" dist="27940" dir="5400000" algn="ctr">
              <a:srgbClr val="000000">
                <a:alpha val="294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a:t>Workbook</a:t>
            </a:r>
            <a:endParaRPr sz="1300" b="1" i="0" u="none" strike="noStrike" cap="none">
              <a:solidFill>
                <a:srgbClr val="000000"/>
              </a:solidFill>
              <a:latin typeface="Arial"/>
              <a:ea typeface="Arial"/>
              <a:cs typeface="Arial"/>
              <a:sym typeface="Arial"/>
            </a:endParaRPr>
          </a:p>
        </p:txBody>
      </p:sp>
      <p:sp>
        <p:nvSpPr>
          <p:cNvPr id="569" name="Google Shape;569;p67"/>
          <p:cNvSpPr/>
          <p:nvPr/>
        </p:nvSpPr>
        <p:spPr>
          <a:xfrm>
            <a:off x="458425" y="1521975"/>
            <a:ext cx="8685600" cy="611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0" name="Google Shape;570;p67"/>
          <p:cNvPicPr preferRelativeResize="0">
            <a:picLocks noGrp="1"/>
          </p:cNvPicPr>
          <p:nvPr>
            <p:ph type="body" idx="1"/>
          </p:nvPr>
        </p:nvPicPr>
        <p:blipFill rotWithShape="1">
          <a:blip r:embed="rId3">
            <a:alphaModFix/>
          </a:blip>
          <a:srcRect/>
          <a:stretch/>
        </p:blipFill>
        <p:spPr>
          <a:xfrm>
            <a:off x="4492550" y="895350"/>
            <a:ext cx="3675900" cy="4990500"/>
          </a:xfrm>
          <a:prstGeom prst="rect">
            <a:avLst/>
          </a:prstGeom>
          <a:noFill/>
          <a:ln w="9525" cap="flat" cmpd="sng">
            <a:solidFill>
              <a:srgbClr val="000000"/>
            </a:solidFill>
            <a:prstDash val="solid"/>
            <a:round/>
            <a:headEnd type="none" w="sm" len="sm"/>
            <a:tailEnd type="none" w="sm" len="sm"/>
          </a:ln>
        </p:spPr>
      </p:pic>
      <p:sp>
        <p:nvSpPr>
          <p:cNvPr id="571" name="Google Shape;571;p67"/>
          <p:cNvSpPr txBox="1">
            <a:spLocks noGrp="1"/>
          </p:cNvSpPr>
          <p:nvPr>
            <p:ph type="title"/>
          </p:nvPr>
        </p:nvSpPr>
        <p:spPr>
          <a:xfrm>
            <a:off x="338150" y="1143025"/>
            <a:ext cx="4383000" cy="1957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sz="4800"/>
              <a:t>Case Example: </a:t>
            </a:r>
            <a:endParaRPr sz="4800"/>
          </a:p>
          <a:p>
            <a:pPr marL="0" lvl="0" indent="0" algn="l" rtl="0">
              <a:lnSpc>
                <a:spcPct val="90000"/>
              </a:lnSpc>
              <a:spcBef>
                <a:spcPts val="0"/>
              </a:spcBef>
              <a:spcAft>
                <a:spcPts val="0"/>
              </a:spcAft>
              <a:buSzPts val="1400"/>
              <a:buNone/>
            </a:pPr>
            <a:r>
              <a:rPr lang="en-US" sz="4800"/>
              <a:t>Ms. Rock’s Third-Grade Class </a:t>
            </a:r>
            <a:endParaRPr sz="4800"/>
          </a:p>
          <a:p>
            <a:pPr marL="0" lvl="0" indent="0" algn="l" rtl="0">
              <a:lnSpc>
                <a:spcPct val="90000"/>
              </a:lnSpc>
              <a:spcBef>
                <a:spcPts val="0"/>
              </a:spcBef>
              <a:spcAft>
                <a:spcPts val="0"/>
              </a:spcAft>
              <a:buSzPts val="1400"/>
              <a:buNone/>
            </a:pPr>
            <a:r>
              <a:rPr lang="en-US" sz="4800"/>
              <a:t>(19 students)</a:t>
            </a:r>
            <a:endParaRPr sz="4800"/>
          </a:p>
        </p:txBody>
      </p:sp>
      <p:sp>
        <p:nvSpPr>
          <p:cNvPr id="572" name="Google Shape;572;p67"/>
          <p:cNvSpPr txBox="1">
            <a:spLocks noGrp="1"/>
          </p:cNvSpPr>
          <p:nvPr>
            <p:ph type="body" idx="4294967295"/>
          </p:nvPr>
        </p:nvSpPr>
        <p:spPr>
          <a:xfrm>
            <a:off x="92624" y="5753125"/>
            <a:ext cx="3675900" cy="153900"/>
          </a:xfrm>
          <a:prstGeom prst="rect">
            <a:avLst/>
          </a:prstGeom>
          <a:noFill/>
          <a:ln>
            <a:noFill/>
          </a:ln>
        </p:spPr>
        <p:txBody>
          <a:bodyPr spcFirstLastPara="1" wrap="square" lIns="0" tIns="0" rIns="0" bIns="0" anchor="b" anchorCtr="0">
            <a:noAutofit/>
          </a:bodyPr>
          <a:lstStyle/>
          <a:p>
            <a:pPr marL="457200" lvl="0" indent="-228600" algn="r" rtl="0">
              <a:lnSpc>
                <a:spcPct val="100000"/>
              </a:lnSpc>
              <a:spcBef>
                <a:spcPts val="0"/>
              </a:spcBef>
              <a:spcAft>
                <a:spcPts val="0"/>
              </a:spcAft>
              <a:buSzPts val="1000"/>
              <a:buNone/>
            </a:pPr>
            <a:r>
              <a:rPr lang="en-US" sz="1200"/>
              <a:t>Florida Center for Reading Research, 2006 </a:t>
            </a:r>
            <a:endParaRPr sz="12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68"/>
          <p:cNvSpPr/>
          <p:nvPr/>
        </p:nvSpPr>
        <p:spPr>
          <a:xfrm>
            <a:off x="458425" y="1521975"/>
            <a:ext cx="8685600" cy="611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68"/>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42</a:t>
            </a:fld>
            <a:endParaRPr/>
          </a:p>
        </p:txBody>
      </p:sp>
      <p:sp>
        <p:nvSpPr>
          <p:cNvPr id="580" name="Google Shape;580;p68"/>
          <p:cNvSpPr/>
          <p:nvPr/>
        </p:nvSpPr>
        <p:spPr>
          <a:xfrm>
            <a:off x="5241956" y="6153293"/>
            <a:ext cx="1480800" cy="491400"/>
          </a:xfrm>
          <a:prstGeom prst="ellipse">
            <a:avLst/>
          </a:prstGeom>
          <a:solidFill>
            <a:srgbClr val="BFBFBF"/>
          </a:solidFill>
          <a:ln>
            <a:noFill/>
          </a:ln>
          <a:effectLst>
            <a:outerShdw blurRad="44450" dist="27940" dir="5400000" algn="ctr">
              <a:srgbClr val="000000">
                <a:alpha val="294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a:t>Workbook</a:t>
            </a:r>
            <a:endParaRPr sz="1300" b="1" i="0" u="none" strike="noStrike" cap="none">
              <a:solidFill>
                <a:srgbClr val="000000"/>
              </a:solidFill>
              <a:latin typeface="Arial"/>
              <a:ea typeface="Arial"/>
              <a:cs typeface="Arial"/>
              <a:sym typeface="Arial"/>
            </a:endParaRPr>
          </a:p>
        </p:txBody>
      </p:sp>
      <p:graphicFrame>
        <p:nvGraphicFramePr>
          <p:cNvPr id="581" name="Google Shape;581;p68"/>
          <p:cNvGraphicFramePr/>
          <p:nvPr/>
        </p:nvGraphicFramePr>
        <p:xfrm>
          <a:off x="18" y="1433263"/>
          <a:ext cx="9144000" cy="4572020"/>
        </p:xfrm>
        <a:graphic>
          <a:graphicData uri="http://schemas.openxmlformats.org/drawingml/2006/table">
            <a:tbl>
              <a:tblPr firstRow="1" bandRow="1">
                <a:noFill/>
                <a:tableStyleId>{23D75BD3-99D1-4B47-A0C5-F7EB12D69315}</a:tableStyleId>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306675">
                <a:tc>
                  <a:txBody>
                    <a:bodyPr/>
                    <a:lstStyle/>
                    <a:p>
                      <a:pPr marL="0" marR="0" lvl="0" indent="0" algn="ctr" rtl="0">
                        <a:lnSpc>
                          <a:spcPct val="100000"/>
                        </a:lnSpc>
                        <a:spcBef>
                          <a:spcPts val="0"/>
                        </a:spcBef>
                        <a:spcAft>
                          <a:spcPts val="0"/>
                        </a:spcAft>
                        <a:buClr>
                          <a:srgbClr val="000000"/>
                        </a:buClr>
                        <a:buSzPts val="1400"/>
                        <a:buFont typeface="Arial"/>
                        <a:buNone/>
                      </a:pPr>
                      <a:r>
                        <a:rPr lang="en-US" sz="1800"/>
                        <a:t>Sarah</a:t>
                      </a:r>
                      <a:endParaRPr sz="18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a:t>Connor</a:t>
                      </a:r>
                      <a:endParaRPr sz="18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a:t>Trevor</a:t>
                      </a:r>
                      <a:endParaRPr sz="18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a:t>Zeddy</a:t>
                      </a:r>
                      <a:endParaRPr sz="18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a:t>Ashley</a:t>
                      </a:r>
                      <a:endParaRPr sz="1800" u="none" strike="noStrike" cap="none"/>
                    </a:p>
                  </a:txBody>
                  <a:tcPr marL="91450" marR="91450" marT="45725" marB="45725"/>
                </a:tc>
                <a:extLst>
                  <a:ext uri="{0D108BD9-81ED-4DB2-BD59-A6C34878D82A}">
                    <a16:rowId xmlns:a16="http://schemas.microsoft.com/office/drawing/2014/main" val="10000"/>
                  </a:ext>
                </a:extLst>
              </a:tr>
              <a:tr h="4069575">
                <a:tc>
                  <a:txBody>
                    <a:bodyPr/>
                    <a:lstStyle/>
                    <a:p>
                      <a:pPr marL="0" marR="0" lvl="0" indent="0" algn="l" rtl="0">
                        <a:lnSpc>
                          <a:spcPct val="100000"/>
                        </a:lnSpc>
                        <a:spcBef>
                          <a:spcPts val="0"/>
                        </a:spcBef>
                        <a:spcAft>
                          <a:spcPts val="0"/>
                        </a:spcAft>
                        <a:buClr>
                          <a:srgbClr val="000000"/>
                        </a:buClr>
                        <a:buSzPts val="1400"/>
                        <a:buFont typeface="Arial"/>
                        <a:buNone/>
                      </a:pPr>
                      <a:r>
                        <a:rPr lang="en-US" sz="1500"/>
                        <a:t>… </a:t>
                      </a:r>
                      <a:r>
                        <a:rPr lang="en-US" sz="1500" u="none" strike="noStrike" cap="none"/>
                        <a:t>likes to be asked to do things by the teacher. She is interested in fitting in and speaks out often in class. She has a wild imagination and loves to read, but her comprehension skills are below grade level.</a:t>
                      </a:r>
                      <a:endParaRPr sz="1500" u="none" strike="noStrike" cap="none"/>
                    </a:p>
                    <a:p>
                      <a:pPr marL="0" marR="0" lvl="0" indent="0" algn="l" rtl="0">
                        <a:lnSpc>
                          <a:spcPct val="100000"/>
                        </a:lnSpc>
                        <a:spcBef>
                          <a:spcPts val="0"/>
                        </a:spcBef>
                        <a:spcAft>
                          <a:spcPts val="0"/>
                        </a:spcAft>
                        <a:buClr>
                          <a:srgbClr val="000000"/>
                        </a:buClr>
                        <a:buSzPts val="1400"/>
                        <a:buFont typeface="Arial"/>
                        <a:buNone/>
                      </a:pPr>
                      <a:endParaRPr sz="15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Arial"/>
                        <a:buNone/>
                      </a:pPr>
                      <a:r>
                        <a:rPr lang="en-US" sz="1500"/>
                        <a:t>… </a:t>
                      </a:r>
                      <a:r>
                        <a:rPr lang="en-US" sz="1500" u="none" strike="noStrike" cap="none">
                          <a:latin typeface="Arial"/>
                          <a:ea typeface="Arial"/>
                          <a:cs typeface="Arial"/>
                          <a:sym typeface="Arial"/>
                        </a:rPr>
                        <a:t>is hyperactive and likes to dance around the room when class is near the end. </a:t>
                      </a:r>
                      <a:r>
                        <a:rPr lang="en-US" sz="1500"/>
                        <a:t>He pays attention more when audio/visual is used in the classroom. He is a solid reader and enjoys excelling and being the “best.” </a:t>
                      </a:r>
                      <a:r>
                        <a:rPr lang="en-US" sz="1500" u="none" strike="noStrike" cap="none">
                          <a:latin typeface="Arial"/>
                          <a:ea typeface="Arial"/>
                          <a:cs typeface="Arial"/>
                          <a:sym typeface="Arial"/>
                        </a:rPr>
                        <a:t>He gets very excited to start new books, but they don’t hold his attention for long.</a:t>
                      </a:r>
                      <a:endParaRPr sz="15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500" b="1"/>
                        <a:t>… </a:t>
                      </a:r>
                      <a:r>
                        <a:rPr lang="en-US" sz="1500" u="none" strike="noStrike" cap="none"/>
                        <a:t>does not feel a connection to school. He is a very intelligent student, but he “follows.” He seems to do well in every type of activity when he applies himself. He has exhibited strong reading skills, but does not always complete work.</a:t>
                      </a:r>
                      <a:endParaRPr sz="1500" u="none" strike="noStrike" cap="none"/>
                    </a:p>
                    <a:p>
                      <a:pPr marL="0" marR="0" lvl="0" indent="0" algn="l" rtl="0">
                        <a:lnSpc>
                          <a:spcPct val="100000"/>
                        </a:lnSpc>
                        <a:spcBef>
                          <a:spcPts val="0"/>
                        </a:spcBef>
                        <a:spcAft>
                          <a:spcPts val="0"/>
                        </a:spcAft>
                        <a:buClr>
                          <a:srgbClr val="000000"/>
                        </a:buClr>
                        <a:buSzPts val="1800"/>
                        <a:buFont typeface="Arial"/>
                        <a:buNone/>
                      </a:pPr>
                      <a:endParaRPr sz="15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500" b="1"/>
                        <a:t>… </a:t>
                      </a:r>
                      <a:r>
                        <a:rPr lang="en-US" sz="1500"/>
                        <a:t>struggles in reading and is significantly below grade level. </a:t>
                      </a:r>
                      <a:r>
                        <a:rPr lang="en-US" sz="1500" u="none" strike="noStrike" cap="none"/>
                        <a:t>He is an expert hunter and fisherman and knows more about the outdoors than anyone. He </a:t>
                      </a:r>
                      <a:r>
                        <a:rPr lang="en-US" sz="1500"/>
                        <a:t>enjoys hands-on</a:t>
                      </a:r>
                      <a:r>
                        <a:rPr lang="en-US" sz="1500" u="none" strike="noStrike" cap="none"/>
                        <a:t>  activities the best. His reading and writing skills have only slightly improved over the last two years.</a:t>
                      </a:r>
                      <a:endParaRPr sz="15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500" b="1"/>
                        <a:t>… </a:t>
                      </a:r>
                      <a:r>
                        <a:rPr lang="en-US" sz="1500" u="none" strike="noStrike" cap="none"/>
                        <a:t>is a very quick learner. She seems to get things just by listening. She likes to excel. She is very concerned about rules and right versus wrong. She is a natural leader. Her reading and writing skills are both above grade level. </a:t>
                      </a:r>
                      <a:endParaRPr sz="1500" u="none" strike="noStrike" cap="none"/>
                    </a:p>
                    <a:p>
                      <a:pPr marL="0" marR="0" lvl="0" indent="0" algn="l" rtl="0">
                        <a:lnSpc>
                          <a:spcPct val="100000"/>
                        </a:lnSpc>
                        <a:spcBef>
                          <a:spcPts val="0"/>
                        </a:spcBef>
                        <a:spcAft>
                          <a:spcPts val="0"/>
                        </a:spcAft>
                        <a:buClr>
                          <a:srgbClr val="000000"/>
                        </a:buClr>
                        <a:buSzPts val="1800"/>
                        <a:buFont typeface="Arial"/>
                        <a:buNone/>
                      </a:pPr>
                      <a:endParaRPr sz="1500" u="none" strike="noStrike" cap="none"/>
                    </a:p>
                  </a:txBody>
                  <a:tcPr marL="91450" marR="91450" marT="45725" marB="45725"/>
                </a:tc>
                <a:extLst>
                  <a:ext uri="{0D108BD9-81ED-4DB2-BD59-A6C34878D82A}">
                    <a16:rowId xmlns:a16="http://schemas.microsoft.com/office/drawing/2014/main" val="10001"/>
                  </a:ext>
                </a:extLst>
              </a:tr>
            </a:tbl>
          </a:graphicData>
        </a:graphic>
      </p:graphicFrame>
      <p:grpSp>
        <p:nvGrpSpPr>
          <p:cNvPr id="582" name="Google Shape;582;p68"/>
          <p:cNvGrpSpPr/>
          <p:nvPr/>
        </p:nvGrpSpPr>
        <p:grpSpPr>
          <a:xfrm>
            <a:off x="6875290" y="5885727"/>
            <a:ext cx="1680381" cy="918000"/>
            <a:chOff x="6939451" y="5887473"/>
            <a:chExt cx="1608174" cy="918000"/>
          </a:xfrm>
        </p:grpSpPr>
        <p:sp>
          <p:nvSpPr>
            <p:cNvPr id="583" name="Google Shape;583;p68"/>
            <p:cNvSpPr/>
            <p:nvPr/>
          </p:nvSpPr>
          <p:spPr>
            <a:xfrm>
              <a:off x="6939451" y="5887473"/>
              <a:ext cx="1608174" cy="918000"/>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584" name="Google Shape;584;p68"/>
            <p:cNvSpPr txBox="1"/>
            <p:nvPr/>
          </p:nvSpPr>
          <p:spPr>
            <a:xfrm>
              <a:off x="7344700" y="6196025"/>
              <a:ext cx="1050900" cy="322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Activity</a:t>
              </a: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sp>
        <p:nvSpPr>
          <p:cNvPr id="585" name="Google Shape;585;p68"/>
          <p:cNvSpPr txBox="1">
            <a:spLocks noGrp="1"/>
          </p:cNvSpPr>
          <p:nvPr>
            <p:ph type="title"/>
          </p:nvPr>
        </p:nvSpPr>
        <p:spPr>
          <a:xfrm>
            <a:off x="455925" y="318050"/>
            <a:ext cx="8456400" cy="10572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sz="4800"/>
              <a:t>Ms. Rock’s Third-Grade Class</a:t>
            </a:r>
            <a:endParaRPr sz="48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69"/>
          <p:cNvSpPr/>
          <p:nvPr/>
        </p:nvSpPr>
        <p:spPr>
          <a:xfrm>
            <a:off x="458425" y="1521975"/>
            <a:ext cx="8685600" cy="611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69"/>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43</a:t>
            </a:fld>
            <a:endParaRPr/>
          </a:p>
        </p:txBody>
      </p:sp>
      <p:sp>
        <p:nvSpPr>
          <p:cNvPr id="593" name="Google Shape;593;p69"/>
          <p:cNvSpPr/>
          <p:nvPr/>
        </p:nvSpPr>
        <p:spPr>
          <a:xfrm>
            <a:off x="5241956" y="6153293"/>
            <a:ext cx="1480800" cy="491400"/>
          </a:xfrm>
          <a:prstGeom prst="ellipse">
            <a:avLst/>
          </a:prstGeom>
          <a:solidFill>
            <a:srgbClr val="BFBFBF"/>
          </a:solidFill>
          <a:ln>
            <a:noFill/>
          </a:ln>
          <a:effectLst>
            <a:outerShdw blurRad="44450" dist="27940" dir="5400000" algn="ctr">
              <a:srgbClr val="000000">
                <a:alpha val="294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a:t>Workbook</a:t>
            </a:r>
            <a:endParaRPr sz="1300" b="1" i="0" u="none" strike="noStrike" cap="none">
              <a:solidFill>
                <a:srgbClr val="000000"/>
              </a:solidFill>
              <a:latin typeface="Arial"/>
              <a:ea typeface="Arial"/>
              <a:cs typeface="Arial"/>
              <a:sym typeface="Arial"/>
            </a:endParaRPr>
          </a:p>
        </p:txBody>
      </p:sp>
      <p:grpSp>
        <p:nvGrpSpPr>
          <p:cNvPr id="594" name="Google Shape;594;p69"/>
          <p:cNvGrpSpPr/>
          <p:nvPr/>
        </p:nvGrpSpPr>
        <p:grpSpPr>
          <a:xfrm>
            <a:off x="6875290" y="5885727"/>
            <a:ext cx="1680381" cy="918000"/>
            <a:chOff x="6939451" y="5887473"/>
            <a:chExt cx="1608174" cy="918000"/>
          </a:xfrm>
        </p:grpSpPr>
        <p:sp>
          <p:nvSpPr>
            <p:cNvPr id="595" name="Google Shape;595;p69"/>
            <p:cNvSpPr/>
            <p:nvPr/>
          </p:nvSpPr>
          <p:spPr>
            <a:xfrm>
              <a:off x="6939451" y="5887473"/>
              <a:ext cx="1608174" cy="918000"/>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596" name="Google Shape;596;p69"/>
            <p:cNvSpPr txBox="1"/>
            <p:nvPr/>
          </p:nvSpPr>
          <p:spPr>
            <a:xfrm>
              <a:off x="7344700" y="6196025"/>
              <a:ext cx="1050900" cy="322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Activity</a:t>
              </a: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sp>
        <p:nvSpPr>
          <p:cNvPr id="597" name="Google Shape;597;p69"/>
          <p:cNvSpPr txBox="1">
            <a:spLocks noGrp="1"/>
          </p:cNvSpPr>
          <p:nvPr>
            <p:ph type="title"/>
          </p:nvPr>
        </p:nvSpPr>
        <p:spPr>
          <a:xfrm>
            <a:off x="455925" y="318050"/>
            <a:ext cx="8456400" cy="10572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sz="4800"/>
              <a:t>Ms. Rock’s Third-Grade Class</a:t>
            </a:r>
            <a:endParaRPr sz="4800"/>
          </a:p>
        </p:txBody>
      </p:sp>
      <p:graphicFrame>
        <p:nvGraphicFramePr>
          <p:cNvPr id="598" name="Google Shape;598;p69"/>
          <p:cNvGraphicFramePr/>
          <p:nvPr/>
        </p:nvGraphicFramePr>
        <p:xfrm>
          <a:off x="-12" y="1375258"/>
          <a:ext cx="9144000" cy="4510500"/>
        </p:xfrm>
        <a:graphic>
          <a:graphicData uri="http://schemas.openxmlformats.org/drawingml/2006/table">
            <a:tbl>
              <a:tblPr>
                <a:noFill/>
                <a:tableStyleId>{720937C9-D4FF-419B-BB0F-A0D44B2D3C80}</a:tableStyleId>
              </a:tblPr>
              <a:tblGrid>
                <a:gridCol w="1374375">
                  <a:extLst>
                    <a:ext uri="{9D8B030D-6E8A-4147-A177-3AD203B41FA5}">
                      <a16:colId xmlns:a16="http://schemas.microsoft.com/office/drawing/2014/main" val="20000"/>
                    </a:ext>
                  </a:extLst>
                </a:gridCol>
                <a:gridCol w="1676000">
                  <a:extLst>
                    <a:ext uri="{9D8B030D-6E8A-4147-A177-3AD203B41FA5}">
                      <a16:colId xmlns:a16="http://schemas.microsoft.com/office/drawing/2014/main" val="20001"/>
                    </a:ext>
                  </a:extLst>
                </a:gridCol>
                <a:gridCol w="6093625">
                  <a:extLst>
                    <a:ext uri="{9D8B030D-6E8A-4147-A177-3AD203B41FA5}">
                      <a16:colId xmlns:a16="http://schemas.microsoft.com/office/drawing/2014/main" val="20002"/>
                    </a:ext>
                  </a:extLst>
                </a:gridCol>
              </a:tblGrid>
              <a:tr h="834400">
                <a:tc>
                  <a:txBody>
                    <a:bodyPr/>
                    <a:lstStyle/>
                    <a:p>
                      <a:pPr marL="0" marR="0" lvl="0" indent="0" algn="l" rtl="0">
                        <a:lnSpc>
                          <a:spcPct val="100000"/>
                        </a:lnSpc>
                        <a:spcBef>
                          <a:spcPts val="0"/>
                        </a:spcBef>
                        <a:spcAft>
                          <a:spcPts val="0"/>
                        </a:spcAft>
                        <a:buClr>
                          <a:srgbClr val="000000"/>
                        </a:buClr>
                        <a:buSzPts val="1350"/>
                        <a:buFont typeface="Arial"/>
                        <a:buNone/>
                      </a:pPr>
                      <a:r>
                        <a:rPr lang="en-US" sz="1600" b="1" u="none" strike="noStrike" cap="none">
                          <a:solidFill>
                            <a:schemeClr val="dk1"/>
                          </a:solidFill>
                          <a:latin typeface="Arial"/>
                          <a:ea typeface="Arial"/>
                          <a:cs typeface="Arial"/>
                          <a:sym typeface="Arial"/>
                        </a:rPr>
                        <a:t>Student Assessment Results</a:t>
                      </a:r>
                      <a:endParaRPr sz="1600" b="1" u="none" strike="noStrike" cap="none">
                        <a:solidFill>
                          <a:schemeClr val="dk1"/>
                        </a:solidFill>
                        <a:latin typeface="Arial"/>
                        <a:ea typeface="Arial"/>
                        <a:cs typeface="Arial"/>
                        <a:sym typeface="Arial"/>
                      </a:endParaRPr>
                    </a:p>
                  </a:txBody>
                  <a:tcPr marL="45725" marR="45725"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DD6EE"/>
                    </a:solidFill>
                  </a:tcPr>
                </a:tc>
                <a:tc>
                  <a:txBody>
                    <a:bodyPr/>
                    <a:lstStyle/>
                    <a:p>
                      <a:pPr marL="0" marR="0" lvl="0" indent="0" algn="l" rtl="0">
                        <a:lnSpc>
                          <a:spcPct val="100000"/>
                        </a:lnSpc>
                        <a:spcBef>
                          <a:spcPts val="0"/>
                        </a:spcBef>
                        <a:spcAft>
                          <a:spcPts val="0"/>
                        </a:spcAft>
                        <a:buClr>
                          <a:srgbClr val="000000"/>
                        </a:buClr>
                        <a:buSzPts val="1350"/>
                        <a:buFont typeface="Arial"/>
                        <a:buNone/>
                      </a:pPr>
                      <a:r>
                        <a:rPr lang="en-US" sz="1600" b="1" u="none" strike="noStrike" cap="none">
                          <a:solidFill>
                            <a:schemeClr val="dk1"/>
                          </a:solidFill>
                          <a:latin typeface="Arial"/>
                          <a:ea typeface="Arial"/>
                          <a:cs typeface="Arial"/>
                          <a:sym typeface="Arial"/>
                        </a:rPr>
                        <a:t>Instructional Focus and Group</a:t>
                      </a:r>
                      <a:endParaRPr sz="1600" b="1" u="none" strike="noStrike" cap="none">
                        <a:solidFill>
                          <a:schemeClr val="dk1"/>
                        </a:solidFill>
                        <a:latin typeface="Arial"/>
                        <a:ea typeface="Arial"/>
                        <a:cs typeface="Arial"/>
                        <a:sym typeface="Arial"/>
                      </a:endParaRPr>
                    </a:p>
                  </a:txBody>
                  <a:tcPr marL="45725" marR="45725"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DD6EE"/>
                    </a:solidFill>
                  </a:tcPr>
                </a:tc>
                <a:tc>
                  <a:txBody>
                    <a:bodyPr/>
                    <a:lstStyle/>
                    <a:p>
                      <a:pPr marL="0" marR="0" lvl="0" indent="0" algn="l" rtl="0">
                        <a:lnSpc>
                          <a:spcPct val="100000"/>
                        </a:lnSpc>
                        <a:spcBef>
                          <a:spcPts val="0"/>
                        </a:spcBef>
                        <a:spcAft>
                          <a:spcPts val="0"/>
                        </a:spcAft>
                        <a:buClr>
                          <a:srgbClr val="000000"/>
                        </a:buClr>
                        <a:buSzPts val="1350"/>
                        <a:buFont typeface="Arial"/>
                        <a:buNone/>
                      </a:pPr>
                      <a:r>
                        <a:rPr lang="en-US" sz="1600" b="1" u="none" strike="noStrike" cap="none">
                          <a:solidFill>
                            <a:schemeClr val="dk1"/>
                          </a:solidFill>
                          <a:latin typeface="Arial"/>
                          <a:ea typeface="Arial"/>
                          <a:cs typeface="Arial"/>
                          <a:sym typeface="Arial"/>
                        </a:rPr>
                        <a:t>Reading Concepts and Skills Needed/Expectation</a:t>
                      </a:r>
                      <a:endParaRPr sz="1600" b="1" u="none" strike="noStrike" cap="none">
                        <a:solidFill>
                          <a:schemeClr val="dk1"/>
                        </a:solidFill>
                        <a:latin typeface="Arial"/>
                        <a:ea typeface="Arial"/>
                        <a:cs typeface="Arial"/>
                        <a:sym typeface="Arial"/>
                      </a:endParaRPr>
                    </a:p>
                  </a:txBody>
                  <a:tcPr marL="45725" marR="45725"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DD6EE"/>
                    </a:solidFill>
                  </a:tcPr>
                </a:tc>
                <a:extLst>
                  <a:ext uri="{0D108BD9-81ED-4DB2-BD59-A6C34878D82A}">
                    <a16:rowId xmlns:a16="http://schemas.microsoft.com/office/drawing/2014/main" val="10000"/>
                  </a:ext>
                </a:extLst>
              </a:tr>
              <a:tr h="635725">
                <a:tc rowSpan="5">
                  <a:txBody>
                    <a:bodyPr/>
                    <a:lstStyle/>
                    <a:p>
                      <a:pPr marL="0" marR="0" lvl="0" indent="0" algn="l" rtl="0">
                        <a:lnSpc>
                          <a:spcPct val="107000"/>
                        </a:lnSpc>
                        <a:spcBef>
                          <a:spcPts val="0"/>
                        </a:spcBef>
                        <a:spcAft>
                          <a:spcPts val="0"/>
                        </a:spcAft>
                        <a:buClr>
                          <a:srgbClr val="000000"/>
                        </a:buClr>
                        <a:buSzPts val="1350"/>
                        <a:buFont typeface="Arial"/>
                        <a:buNone/>
                      </a:pPr>
                      <a:r>
                        <a:rPr lang="en-US" sz="1600" u="none" strike="noStrike" cap="none">
                          <a:latin typeface="Architects Daughter"/>
                          <a:ea typeface="Architects Daughter"/>
                          <a:cs typeface="Architects Daughter"/>
                          <a:sym typeface="Architects Daughter"/>
                        </a:rPr>
                        <a:t>Sarah 85</a:t>
                      </a:r>
                      <a:br>
                        <a:rPr lang="en-US" sz="1600" u="none" strike="noStrike" cap="none">
                          <a:latin typeface="Architects Daughter"/>
                          <a:ea typeface="Architects Daughter"/>
                          <a:cs typeface="Architects Daughter"/>
                          <a:sym typeface="Architects Daughter"/>
                        </a:rPr>
                      </a:br>
                      <a:r>
                        <a:rPr lang="en-US" sz="1600" u="none" strike="noStrike" cap="none">
                          <a:latin typeface="Architects Daughter"/>
                          <a:ea typeface="Architects Daughter"/>
                          <a:cs typeface="Architects Daughter"/>
                          <a:sym typeface="Architects Daughter"/>
                        </a:rPr>
                        <a:t>Zeddy 20</a:t>
                      </a:r>
                      <a:br>
                        <a:rPr lang="en-US" sz="1600" u="none" strike="noStrike" cap="none">
                          <a:latin typeface="Architects Daughter"/>
                          <a:ea typeface="Architects Daughter"/>
                          <a:cs typeface="Architects Daughter"/>
                          <a:sym typeface="Architects Daughter"/>
                        </a:rPr>
                      </a:br>
                      <a:r>
                        <a:rPr lang="en-US" sz="1600" u="none" strike="noStrike" cap="none">
                          <a:latin typeface="Architects Daughter"/>
                          <a:ea typeface="Architects Daughter"/>
                          <a:cs typeface="Architects Daughter"/>
                          <a:sym typeface="Architects Daughter"/>
                        </a:rPr>
                        <a:t>Connor 66</a:t>
                      </a:r>
                      <a:br>
                        <a:rPr lang="en-US" sz="1600" u="none" strike="noStrike" cap="none">
                          <a:latin typeface="Architects Daughter"/>
                          <a:ea typeface="Architects Daughter"/>
                          <a:cs typeface="Architects Daughter"/>
                          <a:sym typeface="Architects Daughter"/>
                        </a:rPr>
                      </a:br>
                      <a:r>
                        <a:rPr lang="en-US" sz="1600" u="none" strike="noStrike" cap="none">
                          <a:latin typeface="Architects Daughter"/>
                          <a:ea typeface="Architects Daughter"/>
                          <a:cs typeface="Architects Daughter"/>
                          <a:sym typeface="Architects Daughter"/>
                        </a:rPr>
                        <a:t>Trevor 13</a:t>
                      </a:r>
                      <a:endParaRPr sz="1600" u="none" strike="noStrike" cap="none">
                        <a:latin typeface="Calibri"/>
                        <a:ea typeface="Calibri"/>
                        <a:cs typeface="Calibri"/>
                        <a:sym typeface="Calibri"/>
                      </a:endParaRPr>
                    </a:p>
                    <a:p>
                      <a:pPr marL="0" marR="0" lvl="0" indent="0" algn="l" rtl="0">
                        <a:lnSpc>
                          <a:spcPct val="107000"/>
                        </a:lnSpc>
                        <a:spcBef>
                          <a:spcPts val="0"/>
                        </a:spcBef>
                        <a:spcAft>
                          <a:spcPts val="0"/>
                        </a:spcAft>
                        <a:buClr>
                          <a:srgbClr val="000000"/>
                        </a:buClr>
                        <a:buSzPts val="1350"/>
                        <a:buFont typeface="Arial"/>
                        <a:buNone/>
                      </a:pPr>
                      <a:r>
                        <a:rPr lang="en-US" sz="1600" u="none" strike="noStrike" cap="none">
                          <a:latin typeface="Architects Daughter"/>
                          <a:ea typeface="Architects Daughter"/>
                          <a:cs typeface="Architects Daughter"/>
                          <a:sym typeface="Architects Daughter"/>
                        </a:rPr>
                        <a:t>Ashley 132</a:t>
                      </a:r>
                      <a:endParaRPr sz="1600" u="none" strike="noStrike" cap="none">
                        <a:latin typeface="Calibri"/>
                        <a:ea typeface="Calibri"/>
                        <a:cs typeface="Calibri"/>
                        <a:sym typeface="Calibri"/>
                      </a:endParaRPr>
                    </a:p>
                  </a:txBody>
                  <a:tcPr marL="45725" marR="45725"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Clr>
                          <a:srgbClr val="000000"/>
                        </a:buClr>
                        <a:buSzPts val="1350"/>
                        <a:buFont typeface="Arial"/>
                        <a:buNone/>
                      </a:pPr>
                      <a:r>
                        <a:rPr lang="en-US" sz="1600" b="1" u="none" strike="noStrike" cap="none">
                          <a:latin typeface="Arial"/>
                          <a:ea typeface="Arial"/>
                          <a:cs typeface="Arial"/>
                          <a:sym typeface="Arial"/>
                        </a:rPr>
                        <a:t>Phonemic Awareness</a:t>
                      </a:r>
                      <a:endParaRPr sz="1600" u="none" strike="noStrike" cap="none">
                        <a:latin typeface="Arial"/>
                        <a:ea typeface="Arial"/>
                        <a:cs typeface="Arial"/>
                        <a:sym typeface="Arial"/>
                      </a:endParaRPr>
                    </a:p>
                  </a:txBody>
                  <a:tcPr marL="45725" marR="45725"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234950" marR="0" lvl="0" indent="-247650" algn="l" rtl="0">
                        <a:lnSpc>
                          <a:spcPct val="107000"/>
                        </a:lnSpc>
                        <a:spcBef>
                          <a:spcPts val="0"/>
                        </a:spcBef>
                        <a:spcAft>
                          <a:spcPts val="0"/>
                        </a:spcAft>
                        <a:buClr>
                          <a:schemeClr val="dk1"/>
                        </a:buClr>
                        <a:buSzPts val="1600"/>
                        <a:buFont typeface="Arial"/>
                        <a:buChar char="•"/>
                      </a:pPr>
                      <a:r>
                        <a:rPr lang="en-US" sz="1600" u="none" strike="noStrike" cap="none">
                          <a:latin typeface="Architects Daughter"/>
                          <a:ea typeface="Architects Daughter"/>
                          <a:cs typeface="Architects Daughter"/>
                          <a:sym typeface="Architects Daughter"/>
                        </a:rPr>
                        <a:t>Difficulty distinguishing B and D sound in words (Trevor)</a:t>
                      </a:r>
                      <a:endParaRPr sz="1600" u="none" strike="noStrike" cap="none">
                        <a:latin typeface="Architects Daughter"/>
                        <a:ea typeface="Architects Daughter"/>
                        <a:cs typeface="Architects Daughter"/>
                        <a:sym typeface="Architects Daughter"/>
                      </a:endParaRPr>
                    </a:p>
                    <a:p>
                      <a:pPr marL="234950" marR="0" lvl="0" indent="-247650" algn="l" rtl="0">
                        <a:lnSpc>
                          <a:spcPct val="107000"/>
                        </a:lnSpc>
                        <a:spcBef>
                          <a:spcPts val="0"/>
                        </a:spcBef>
                        <a:spcAft>
                          <a:spcPts val="0"/>
                        </a:spcAft>
                        <a:buSzPts val="1600"/>
                        <a:buChar char="•"/>
                      </a:pPr>
                      <a:r>
                        <a:rPr lang="en-US" sz="1600">
                          <a:latin typeface="Architects Daughter"/>
                          <a:ea typeface="Architects Daughter"/>
                          <a:cs typeface="Architects Daughter"/>
                          <a:sym typeface="Architects Daughter"/>
                        </a:rPr>
                        <a:t>Difficulty distinguishing beginning and medial sounds (Zeddy)  </a:t>
                      </a:r>
                      <a:endParaRPr sz="1600">
                        <a:latin typeface="Architects Daughter"/>
                        <a:ea typeface="Architects Daughter"/>
                        <a:cs typeface="Architects Daughter"/>
                        <a:sym typeface="Architects Daughter"/>
                      </a:endParaRPr>
                    </a:p>
                  </a:txBody>
                  <a:tcPr marL="45725" marR="45725"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647525">
                <a:tc vMerge="1">
                  <a:txBody>
                    <a:bodyPr/>
                    <a:lstStyle/>
                    <a:p>
                      <a:endParaRPr lang="en-US"/>
                    </a:p>
                  </a:txBody>
                  <a:tcPr/>
                </a:tc>
                <a:tc>
                  <a:txBody>
                    <a:bodyPr/>
                    <a:lstStyle/>
                    <a:p>
                      <a:pPr marL="0" marR="0" lvl="0" indent="0" algn="l" rtl="0">
                        <a:lnSpc>
                          <a:spcPct val="107000"/>
                        </a:lnSpc>
                        <a:spcBef>
                          <a:spcPts val="0"/>
                        </a:spcBef>
                        <a:spcAft>
                          <a:spcPts val="0"/>
                        </a:spcAft>
                        <a:buClr>
                          <a:srgbClr val="000000"/>
                        </a:buClr>
                        <a:buSzPts val="1350"/>
                        <a:buFont typeface="Arial"/>
                        <a:buNone/>
                      </a:pPr>
                      <a:r>
                        <a:rPr lang="en-US" sz="1600" b="1" u="none" strike="noStrike" cap="none">
                          <a:latin typeface="Arial"/>
                          <a:ea typeface="Arial"/>
                          <a:cs typeface="Arial"/>
                          <a:sym typeface="Arial"/>
                        </a:rPr>
                        <a:t>Phonics/ decoding</a:t>
                      </a:r>
                      <a:endParaRPr sz="1600" u="none" strike="noStrike" cap="none">
                        <a:latin typeface="Arial"/>
                        <a:ea typeface="Arial"/>
                        <a:cs typeface="Arial"/>
                        <a:sym typeface="Arial"/>
                      </a:endParaRPr>
                    </a:p>
                  </a:txBody>
                  <a:tcPr marL="45725" marR="45725"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234950" marR="0" lvl="0" indent="-247650" algn="l" rtl="0">
                        <a:lnSpc>
                          <a:spcPct val="107000"/>
                        </a:lnSpc>
                        <a:spcBef>
                          <a:spcPts val="0"/>
                        </a:spcBef>
                        <a:spcAft>
                          <a:spcPts val="0"/>
                        </a:spcAft>
                        <a:buClr>
                          <a:schemeClr val="dk1"/>
                        </a:buClr>
                        <a:buSzPts val="1600"/>
                        <a:buFont typeface="Arial"/>
                        <a:buChar char="•"/>
                      </a:pPr>
                      <a:r>
                        <a:rPr lang="en-US" sz="1600" u="none" strike="noStrike" cap="none">
                          <a:latin typeface="Architects Daughter"/>
                          <a:ea typeface="Architects Daughter"/>
                          <a:cs typeface="Architects Daughter"/>
                          <a:sym typeface="Architects Daughter"/>
                        </a:rPr>
                        <a:t>Difficulty decoding CVC words (Zeddy and Trevor)</a:t>
                      </a:r>
                      <a:endParaRPr sz="1600" u="none" strike="noStrike" cap="none">
                        <a:latin typeface="Calibri"/>
                        <a:ea typeface="Calibri"/>
                        <a:cs typeface="Calibri"/>
                        <a:sym typeface="Calibri"/>
                      </a:endParaRPr>
                    </a:p>
                    <a:p>
                      <a:pPr marL="234950" marR="0" lvl="0" indent="-247650" algn="l" rtl="0">
                        <a:lnSpc>
                          <a:spcPct val="107000"/>
                        </a:lnSpc>
                        <a:spcBef>
                          <a:spcPts val="0"/>
                        </a:spcBef>
                        <a:spcAft>
                          <a:spcPts val="0"/>
                        </a:spcAft>
                        <a:buClr>
                          <a:schemeClr val="dk1"/>
                        </a:buClr>
                        <a:buSzPts val="1600"/>
                        <a:buFont typeface="Arial"/>
                        <a:buChar char="•"/>
                      </a:pPr>
                      <a:r>
                        <a:rPr lang="en-US" sz="1600" u="none" strike="noStrike" cap="none">
                          <a:latin typeface="Architects Daughter"/>
                          <a:ea typeface="Architects Daughter"/>
                          <a:cs typeface="Architects Daughter"/>
                          <a:sym typeface="Architects Daughter"/>
                        </a:rPr>
                        <a:t>Difficulty decoding </a:t>
                      </a:r>
                      <a:r>
                        <a:rPr lang="en-US" sz="1600">
                          <a:latin typeface="Architects Daughter"/>
                          <a:ea typeface="Architects Daughter"/>
                          <a:cs typeface="Architects Daughter"/>
                          <a:sym typeface="Architects Daughter"/>
                        </a:rPr>
                        <a:t>multisyllabic</a:t>
                      </a:r>
                      <a:r>
                        <a:rPr lang="en-US" sz="1600" u="none" strike="noStrike" cap="none">
                          <a:latin typeface="Architects Daughter"/>
                          <a:ea typeface="Architects Daughter"/>
                          <a:cs typeface="Architects Daughter"/>
                          <a:sym typeface="Architects Daughter"/>
                        </a:rPr>
                        <a:t> words (Connor) </a:t>
                      </a:r>
                      <a:endParaRPr sz="1600" u="none" strike="noStrike" cap="none">
                        <a:latin typeface="Calibri"/>
                        <a:ea typeface="Calibri"/>
                        <a:cs typeface="Calibri"/>
                        <a:sym typeface="Calibri"/>
                      </a:endParaRPr>
                    </a:p>
                  </a:txBody>
                  <a:tcPr marL="45725" marR="45725"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624700">
                <a:tc vMerge="1">
                  <a:txBody>
                    <a:bodyPr/>
                    <a:lstStyle/>
                    <a:p>
                      <a:endParaRPr lang="en-US"/>
                    </a:p>
                  </a:txBody>
                  <a:tcPr/>
                </a:tc>
                <a:tc>
                  <a:txBody>
                    <a:bodyPr/>
                    <a:lstStyle/>
                    <a:p>
                      <a:pPr marL="0" marR="0" lvl="0" indent="0" algn="l" rtl="0">
                        <a:lnSpc>
                          <a:spcPct val="107000"/>
                        </a:lnSpc>
                        <a:spcBef>
                          <a:spcPts val="0"/>
                        </a:spcBef>
                        <a:spcAft>
                          <a:spcPts val="0"/>
                        </a:spcAft>
                        <a:buClr>
                          <a:srgbClr val="000000"/>
                        </a:buClr>
                        <a:buSzPts val="1350"/>
                        <a:buFont typeface="Arial"/>
                        <a:buNone/>
                      </a:pPr>
                      <a:r>
                        <a:rPr lang="en-US" sz="1600" b="1" u="none" strike="noStrike" cap="none">
                          <a:latin typeface="Arial"/>
                          <a:ea typeface="Arial"/>
                          <a:cs typeface="Arial"/>
                          <a:sym typeface="Arial"/>
                        </a:rPr>
                        <a:t>Fluency</a:t>
                      </a:r>
                      <a:endParaRPr sz="1600" u="none" strike="noStrike" cap="none">
                        <a:latin typeface="Arial"/>
                        <a:ea typeface="Arial"/>
                        <a:cs typeface="Arial"/>
                        <a:sym typeface="Arial"/>
                      </a:endParaRPr>
                    </a:p>
                  </a:txBody>
                  <a:tcPr marL="45725" marR="45725"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234950" marR="0" lvl="0" indent="-247650" algn="l" rtl="0">
                        <a:lnSpc>
                          <a:spcPct val="107000"/>
                        </a:lnSpc>
                        <a:spcBef>
                          <a:spcPts val="0"/>
                        </a:spcBef>
                        <a:spcAft>
                          <a:spcPts val="0"/>
                        </a:spcAft>
                        <a:buClr>
                          <a:schemeClr val="dk1"/>
                        </a:buClr>
                        <a:buSzPts val="1600"/>
                        <a:buFont typeface="Arial"/>
                        <a:buChar char="•"/>
                      </a:pPr>
                      <a:r>
                        <a:rPr lang="en-US" sz="1600" u="none" strike="noStrike" cap="none">
                          <a:latin typeface="Architects Daughter"/>
                          <a:ea typeface="Architects Daughter"/>
                          <a:cs typeface="Architects Daughter"/>
                          <a:sym typeface="Architects Daughter"/>
                        </a:rPr>
                        <a:t>Need to increase rate of reading accuracy (Zeddy, Connor, Sarah)</a:t>
                      </a:r>
                      <a:endParaRPr sz="1600" u="none" strike="noStrike" cap="none">
                        <a:latin typeface="Calibri"/>
                        <a:ea typeface="Calibri"/>
                        <a:cs typeface="Calibri"/>
                        <a:sym typeface="Calibri"/>
                      </a:endParaRPr>
                    </a:p>
                  </a:txBody>
                  <a:tcPr marL="45725" marR="45725"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624700">
                <a:tc vMerge="1">
                  <a:txBody>
                    <a:bodyPr/>
                    <a:lstStyle/>
                    <a:p>
                      <a:endParaRPr lang="en-US"/>
                    </a:p>
                  </a:txBody>
                  <a:tcPr/>
                </a:tc>
                <a:tc>
                  <a:txBody>
                    <a:bodyPr/>
                    <a:lstStyle/>
                    <a:p>
                      <a:pPr marL="0" marR="0" lvl="0" indent="0" algn="l" rtl="0">
                        <a:lnSpc>
                          <a:spcPct val="107000"/>
                        </a:lnSpc>
                        <a:spcBef>
                          <a:spcPts val="0"/>
                        </a:spcBef>
                        <a:spcAft>
                          <a:spcPts val="0"/>
                        </a:spcAft>
                        <a:buClr>
                          <a:srgbClr val="000000"/>
                        </a:buClr>
                        <a:buSzPts val="1350"/>
                        <a:buFont typeface="Arial"/>
                        <a:buNone/>
                      </a:pPr>
                      <a:r>
                        <a:rPr lang="en-US" sz="1600" b="1" u="none" strike="noStrike" cap="none">
                          <a:latin typeface="Arial"/>
                          <a:ea typeface="Arial"/>
                          <a:cs typeface="Arial"/>
                          <a:sym typeface="Arial"/>
                        </a:rPr>
                        <a:t>Vocabulary</a:t>
                      </a:r>
                      <a:endParaRPr sz="1600" u="none" strike="noStrike" cap="none">
                        <a:latin typeface="Arial"/>
                        <a:ea typeface="Arial"/>
                        <a:cs typeface="Arial"/>
                        <a:sym typeface="Arial"/>
                      </a:endParaRPr>
                    </a:p>
                  </a:txBody>
                  <a:tcPr marL="45725" marR="45725"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234950" marR="0" lvl="0" indent="-247650" algn="l" rtl="0">
                        <a:lnSpc>
                          <a:spcPct val="107000"/>
                        </a:lnSpc>
                        <a:spcBef>
                          <a:spcPts val="0"/>
                        </a:spcBef>
                        <a:spcAft>
                          <a:spcPts val="0"/>
                        </a:spcAft>
                        <a:buClr>
                          <a:schemeClr val="dk1"/>
                        </a:buClr>
                        <a:buSzPts val="1600"/>
                        <a:buFont typeface="Arial"/>
                        <a:buChar char="•"/>
                      </a:pPr>
                      <a:r>
                        <a:rPr lang="en-US" sz="1600" u="none" strike="noStrike" cap="none">
                          <a:latin typeface="Architects Daughter"/>
                          <a:ea typeface="Architects Daughter"/>
                          <a:cs typeface="Architects Daughter"/>
                          <a:sym typeface="Architects Daughter"/>
                        </a:rPr>
                        <a:t>Needs background knowledge to gain meaning from new words/ELL (Connor)</a:t>
                      </a:r>
                      <a:endParaRPr sz="1600" u="none" strike="noStrike" cap="none">
                        <a:latin typeface="Calibri"/>
                        <a:ea typeface="Calibri"/>
                        <a:cs typeface="Calibri"/>
                        <a:sym typeface="Calibri"/>
                      </a:endParaRPr>
                    </a:p>
                  </a:txBody>
                  <a:tcPr marL="45725" marR="45725"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1143450">
                <a:tc vMerge="1">
                  <a:txBody>
                    <a:bodyPr/>
                    <a:lstStyle/>
                    <a:p>
                      <a:endParaRPr lang="en-US"/>
                    </a:p>
                  </a:txBody>
                  <a:tcPr/>
                </a:tc>
                <a:tc>
                  <a:txBody>
                    <a:bodyPr/>
                    <a:lstStyle/>
                    <a:p>
                      <a:pPr marL="0" marR="0" lvl="0" indent="0" algn="l" rtl="0">
                        <a:lnSpc>
                          <a:spcPct val="107000"/>
                        </a:lnSpc>
                        <a:spcBef>
                          <a:spcPts val="0"/>
                        </a:spcBef>
                        <a:spcAft>
                          <a:spcPts val="0"/>
                        </a:spcAft>
                        <a:buClr>
                          <a:srgbClr val="000000"/>
                        </a:buClr>
                        <a:buSzPts val="1350"/>
                        <a:buFont typeface="Arial"/>
                        <a:buNone/>
                      </a:pPr>
                      <a:r>
                        <a:rPr lang="en-US" sz="1600" b="1" u="none" strike="noStrike" cap="none">
                          <a:latin typeface="Arial"/>
                          <a:ea typeface="Arial"/>
                          <a:cs typeface="Arial"/>
                          <a:sym typeface="Arial"/>
                        </a:rPr>
                        <a:t>Comprehension</a:t>
                      </a:r>
                      <a:endParaRPr sz="1600" u="none" strike="noStrike" cap="none">
                        <a:latin typeface="Arial"/>
                        <a:ea typeface="Arial"/>
                        <a:cs typeface="Arial"/>
                        <a:sym typeface="Arial"/>
                      </a:endParaRPr>
                    </a:p>
                  </a:txBody>
                  <a:tcPr marL="45725" marR="45725"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234950" marR="0" lvl="0" indent="-247650" algn="l" rtl="0">
                        <a:lnSpc>
                          <a:spcPct val="107000"/>
                        </a:lnSpc>
                        <a:spcBef>
                          <a:spcPts val="0"/>
                        </a:spcBef>
                        <a:spcAft>
                          <a:spcPts val="0"/>
                        </a:spcAft>
                        <a:buClr>
                          <a:schemeClr val="dk1"/>
                        </a:buClr>
                        <a:buSzPts val="1600"/>
                        <a:buFont typeface="Arial"/>
                        <a:buChar char="•"/>
                      </a:pPr>
                      <a:r>
                        <a:rPr lang="en-US" sz="1600" u="none" strike="noStrike" cap="none">
                          <a:latin typeface="Architects Daughter"/>
                          <a:ea typeface="Architects Daughter"/>
                          <a:cs typeface="Architects Daughter"/>
                          <a:sym typeface="Architects Daughter"/>
                        </a:rPr>
                        <a:t>Needs to develop higher order thinking skills (questioning and inferring) to comprehend above-grade-level text (Ashley)</a:t>
                      </a:r>
                      <a:endParaRPr sz="1600" u="none" strike="noStrike" cap="none">
                        <a:latin typeface="Calibri"/>
                        <a:ea typeface="Calibri"/>
                        <a:cs typeface="Calibri"/>
                        <a:sym typeface="Calibri"/>
                      </a:endParaRPr>
                    </a:p>
                    <a:p>
                      <a:pPr marL="234950" marR="0" lvl="0" indent="-247650" algn="l" rtl="0">
                        <a:lnSpc>
                          <a:spcPct val="107000"/>
                        </a:lnSpc>
                        <a:spcBef>
                          <a:spcPts val="0"/>
                        </a:spcBef>
                        <a:spcAft>
                          <a:spcPts val="0"/>
                        </a:spcAft>
                        <a:buClr>
                          <a:schemeClr val="dk1"/>
                        </a:buClr>
                        <a:buSzPts val="1600"/>
                        <a:buFont typeface="Arial"/>
                        <a:buChar char="•"/>
                      </a:pPr>
                      <a:r>
                        <a:rPr lang="en-US" sz="1600" u="none" strike="noStrike" cap="none">
                          <a:latin typeface="Architects Daughter"/>
                          <a:ea typeface="Architects Daughter"/>
                          <a:cs typeface="Architects Daughter"/>
                          <a:sym typeface="Architects Daughter"/>
                        </a:rPr>
                        <a:t>Difficulty identifying main idea and details </a:t>
                      </a:r>
                      <a:br>
                        <a:rPr lang="en-US" sz="1600" u="none" strike="noStrike" cap="none">
                          <a:latin typeface="Architects Daughter"/>
                          <a:ea typeface="Architects Daughter"/>
                          <a:cs typeface="Architects Daughter"/>
                          <a:sym typeface="Architects Daughter"/>
                        </a:rPr>
                      </a:br>
                      <a:r>
                        <a:rPr lang="en-US" sz="1600" u="none" strike="noStrike" cap="none">
                          <a:latin typeface="Architects Daughter"/>
                          <a:ea typeface="Architects Daughter"/>
                          <a:cs typeface="Architects Daughter"/>
                          <a:sym typeface="Architects Daughter"/>
                        </a:rPr>
                        <a:t>(Trevor, Sarah,</a:t>
                      </a:r>
                      <a:r>
                        <a:rPr lang="en-US" sz="1600">
                          <a:latin typeface="Architects Daughter"/>
                          <a:ea typeface="Architects Daughter"/>
                          <a:cs typeface="Architects Daughter"/>
                          <a:sym typeface="Architects Daughter"/>
                        </a:rPr>
                        <a:t>, </a:t>
                      </a:r>
                      <a:r>
                        <a:rPr lang="en-US" sz="1600" u="none" strike="noStrike" cap="none">
                          <a:latin typeface="Architects Daughter"/>
                          <a:ea typeface="Architects Daughter"/>
                          <a:cs typeface="Architects Daughter"/>
                          <a:sym typeface="Architects Daughter"/>
                        </a:rPr>
                        <a:t>Zeddy)</a:t>
                      </a:r>
                      <a:endParaRPr sz="1600" u="none" strike="noStrike" cap="none">
                        <a:latin typeface="Calibri"/>
                        <a:ea typeface="Calibri"/>
                        <a:cs typeface="Calibri"/>
                        <a:sym typeface="Calibri"/>
                      </a:endParaRPr>
                    </a:p>
                  </a:txBody>
                  <a:tcPr marL="45725" marR="45725"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70"/>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44</a:t>
            </a:fld>
            <a:endParaRPr/>
          </a:p>
        </p:txBody>
      </p:sp>
      <p:sp>
        <p:nvSpPr>
          <p:cNvPr id="605" name="Google Shape;605;p70"/>
          <p:cNvSpPr/>
          <p:nvPr/>
        </p:nvSpPr>
        <p:spPr>
          <a:xfrm>
            <a:off x="5241956" y="6153293"/>
            <a:ext cx="1480800" cy="491400"/>
          </a:xfrm>
          <a:prstGeom prst="ellipse">
            <a:avLst/>
          </a:prstGeom>
          <a:solidFill>
            <a:srgbClr val="BFBFBF"/>
          </a:solidFill>
          <a:ln>
            <a:noFill/>
          </a:ln>
          <a:effectLst>
            <a:outerShdw blurRad="44450" dist="27940" dir="5400000" algn="ctr">
              <a:srgbClr val="000000">
                <a:alpha val="294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a:t>Workbook</a:t>
            </a:r>
            <a:endParaRPr sz="1300" b="1" i="0" u="none" strike="noStrike" cap="none">
              <a:solidFill>
                <a:srgbClr val="000000"/>
              </a:solidFill>
              <a:latin typeface="Arial"/>
              <a:ea typeface="Arial"/>
              <a:cs typeface="Arial"/>
              <a:sym typeface="Arial"/>
            </a:endParaRPr>
          </a:p>
        </p:txBody>
      </p:sp>
      <p:grpSp>
        <p:nvGrpSpPr>
          <p:cNvPr id="606" name="Google Shape;606;p70"/>
          <p:cNvGrpSpPr/>
          <p:nvPr/>
        </p:nvGrpSpPr>
        <p:grpSpPr>
          <a:xfrm>
            <a:off x="6875290" y="5885727"/>
            <a:ext cx="1680381" cy="918000"/>
            <a:chOff x="6939451" y="5887473"/>
            <a:chExt cx="1608174" cy="918000"/>
          </a:xfrm>
        </p:grpSpPr>
        <p:sp>
          <p:nvSpPr>
            <p:cNvPr id="607" name="Google Shape;607;p70"/>
            <p:cNvSpPr/>
            <p:nvPr/>
          </p:nvSpPr>
          <p:spPr>
            <a:xfrm>
              <a:off x="6939451" y="5887473"/>
              <a:ext cx="1608174" cy="918000"/>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608" name="Google Shape;608;p70"/>
            <p:cNvSpPr txBox="1"/>
            <p:nvPr/>
          </p:nvSpPr>
          <p:spPr>
            <a:xfrm>
              <a:off x="7344700" y="6196025"/>
              <a:ext cx="1050900" cy="322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Activity</a:t>
              </a: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sp>
        <p:nvSpPr>
          <p:cNvPr id="609" name="Google Shape;609;p70"/>
          <p:cNvSpPr txBox="1">
            <a:spLocks noGrp="1"/>
          </p:cNvSpPr>
          <p:nvPr>
            <p:ph type="title"/>
          </p:nvPr>
        </p:nvSpPr>
        <p:spPr>
          <a:xfrm>
            <a:off x="687400" y="318050"/>
            <a:ext cx="8224800" cy="1447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a:t>Using Data to Differentiate</a:t>
            </a:r>
            <a:endParaRPr/>
          </a:p>
        </p:txBody>
      </p:sp>
      <p:sp>
        <p:nvSpPr>
          <p:cNvPr id="610" name="Google Shape;610;p70"/>
          <p:cNvSpPr txBox="1">
            <a:spLocks noGrp="1"/>
          </p:cNvSpPr>
          <p:nvPr>
            <p:ph type="body" idx="1"/>
          </p:nvPr>
        </p:nvSpPr>
        <p:spPr>
          <a:xfrm>
            <a:off x="687526" y="2055813"/>
            <a:ext cx="8224800" cy="3509700"/>
          </a:xfrm>
          <a:prstGeom prst="rect">
            <a:avLst/>
          </a:prstGeom>
          <a:noFill/>
          <a:ln>
            <a:noFill/>
          </a:ln>
        </p:spPr>
        <p:txBody>
          <a:bodyPr spcFirstLastPara="1" wrap="square" lIns="0" tIns="0" rIns="0" bIns="0" anchor="t" anchorCtr="0">
            <a:noAutofit/>
          </a:bodyPr>
          <a:lstStyle/>
          <a:p>
            <a:pPr marL="457200" lvl="0" indent="-381000" algn="l" rtl="0">
              <a:lnSpc>
                <a:spcPct val="100000"/>
              </a:lnSpc>
              <a:spcBef>
                <a:spcPts val="0"/>
              </a:spcBef>
              <a:spcAft>
                <a:spcPts val="0"/>
              </a:spcAft>
              <a:buSzPts val="2400"/>
              <a:buChar char="▪"/>
            </a:pPr>
            <a:r>
              <a:rPr lang="en-US"/>
              <a:t>Step 1: Analyze the data. What does the data tell you about what the student does and does not know?</a:t>
            </a:r>
            <a:endParaRPr/>
          </a:p>
          <a:p>
            <a:pPr marL="457200" lvl="0" indent="-381000" algn="l" rtl="0">
              <a:lnSpc>
                <a:spcPct val="100000"/>
              </a:lnSpc>
              <a:spcBef>
                <a:spcPts val="1000"/>
              </a:spcBef>
              <a:spcAft>
                <a:spcPts val="0"/>
              </a:spcAft>
              <a:buSzPts val="2400"/>
              <a:buChar char="▪"/>
            </a:pPr>
            <a:r>
              <a:rPr lang="en-US"/>
              <a:t>Step 2: Identify barriers and challenges. </a:t>
            </a:r>
            <a:endParaRPr/>
          </a:p>
          <a:p>
            <a:pPr marL="457200" lvl="0" indent="-381000" algn="l" rtl="0">
              <a:lnSpc>
                <a:spcPct val="100000"/>
              </a:lnSpc>
              <a:spcBef>
                <a:spcPts val="1000"/>
              </a:spcBef>
              <a:spcAft>
                <a:spcPts val="0"/>
              </a:spcAft>
              <a:buSzPts val="2400"/>
              <a:buChar char="▪"/>
            </a:pPr>
            <a:r>
              <a:rPr lang="en-US"/>
              <a:t>Step 3: Group students homogeneously or heterogeneously.</a:t>
            </a:r>
            <a:endParaRPr/>
          </a:p>
          <a:p>
            <a:pPr marL="457200" lvl="0" indent="-381000" algn="l" rtl="0">
              <a:lnSpc>
                <a:spcPct val="100000"/>
              </a:lnSpc>
              <a:spcBef>
                <a:spcPts val="1200"/>
              </a:spcBef>
              <a:spcAft>
                <a:spcPts val="1000"/>
              </a:spcAft>
              <a:buSzPts val="2400"/>
              <a:buChar char="▪"/>
            </a:pPr>
            <a:r>
              <a:rPr lang="en-US"/>
              <a:t>Step 4: Plan instructional methods, materials, </a:t>
            </a:r>
            <a:br>
              <a:rPr lang="en-US"/>
            </a:br>
            <a:r>
              <a:rPr lang="en-US"/>
              <a:t>and assessments.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71"/>
          <p:cNvSpPr txBox="1">
            <a:spLocks noGrp="1"/>
          </p:cNvSpPr>
          <p:nvPr>
            <p:ph type="title"/>
          </p:nvPr>
        </p:nvSpPr>
        <p:spPr>
          <a:xfrm>
            <a:off x="687388" y="3709988"/>
            <a:ext cx="8229600" cy="769500"/>
          </a:xfrm>
          <a:prstGeom prst="rect">
            <a:avLst/>
          </a:prstGeom>
          <a:noFill/>
          <a:ln>
            <a:noFill/>
          </a:ln>
        </p:spPr>
        <p:txBody>
          <a:bodyPr spcFirstLastPara="1" wrap="square" lIns="0" tIns="45700" rIns="0" bIns="45700" anchor="b" anchorCtr="0">
            <a:noAutofit/>
          </a:bodyPr>
          <a:lstStyle/>
          <a:p>
            <a:pPr marL="0" lvl="0" indent="0" algn="l" rtl="0">
              <a:lnSpc>
                <a:spcPct val="100000"/>
              </a:lnSpc>
              <a:spcBef>
                <a:spcPts val="0"/>
              </a:spcBef>
              <a:spcAft>
                <a:spcPts val="0"/>
              </a:spcAft>
              <a:buSzPts val="4400"/>
              <a:buNone/>
            </a:pPr>
            <a:r>
              <a:rPr lang="en-US"/>
              <a:t>Reflection</a:t>
            </a:r>
            <a:endParaRPr/>
          </a:p>
        </p:txBody>
      </p:sp>
      <p:sp>
        <p:nvSpPr>
          <p:cNvPr id="617" name="Google Shape;617;p71"/>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72"/>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46</a:t>
            </a:fld>
            <a:endParaRPr/>
          </a:p>
        </p:txBody>
      </p:sp>
      <p:sp>
        <p:nvSpPr>
          <p:cNvPr id="624" name="Google Shape;624;p72"/>
          <p:cNvSpPr txBox="1">
            <a:spLocks noGrp="1"/>
          </p:cNvSpPr>
          <p:nvPr>
            <p:ph type="title"/>
          </p:nvPr>
        </p:nvSpPr>
        <p:spPr>
          <a:xfrm>
            <a:off x="687400" y="318050"/>
            <a:ext cx="8224800" cy="1447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a:t>Five Key Aspects of </a:t>
            </a:r>
            <a:endParaRPr/>
          </a:p>
          <a:p>
            <a:pPr marL="0" lvl="0" indent="0" algn="l" rtl="0">
              <a:lnSpc>
                <a:spcPct val="90000"/>
              </a:lnSpc>
              <a:spcBef>
                <a:spcPts val="0"/>
              </a:spcBef>
              <a:spcAft>
                <a:spcPts val="0"/>
              </a:spcAft>
              <a:buSzPts val="1400"/>
              <a:buNone/>
            </a:pPr>
            <a:r>
              <a:rPr lang="en-US"/>
              <a:t>Differentiated Instruction</a:t>
            </a:r>
            <a:endParaRPr/>
          </a:p>
        </p:txBody>
      </p:sp>
      <p:pic>
        <p:nvPicPr>
          <p:cNvPr id="625" name="Google Shape;625;p72">
            <a:hlinkClick r:id="rId3"/>
          </p:cNvPr>
          <p:cNvPicPr preferRelativeResize="0"/>
          <p:nvPr/>
        </p:nvPicPr>
        <p:blipFill>
          <a:blip r:embed="rId4">
            <a:alphaModFix/>
          </a:blip>
          <a:stretch>
            <a:fillRect/>
          </a:stretch>
        </p:blipFill>
        <p:spPr>
          <a:xfrm>
            <a:off x="2113125" y="1974000"/>
            <a:ext cx="5169651" cy="39034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73"/>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47</a:t>
            </a:fld>
            <a:endParaRPr/>
          </a:p>
        </p:txBody>
      </p:sp>
      <p:sp>
        <p:nvSpPr>
          <p:cNvPr id="632" name="Google Shape;632;p73"/>
          <p:cNvSpPr txBox="1">
            <a:spLocks noGrp="1"/>
          </p:cNvSpPr>
          <p:nvPr>
            <p:ph type="title"/>
          </p:nvPr>
        </p:nvSpPr>
        <p:spPr>
          <a:xfrm>
            <a:off x="687400" y="318050"/>
            <a:ext cx="8224800" cy="1447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a:t>Revisit Activator Activity</a:t>
            </a:r>
            <a:endParaRPr/>
          </a:p>
        </p:txBody>
      </p:sp>
      <p:sp>
        <p:nvSpPr>
          <p:cNvPr id="633" name="Google Shape;633;p73"/>
          <p:cNvSpPr txBox="1"/>
          <p:nvPr/>
        </p:nvSpPr>
        <p:spPr>
          <a:xfrm>
            <a:off x="687526" y="2055813"/>
            <a:ext cx="8224800" cy="3509700"/>
          </a:xfrm>
          <a:prstGeom prst="rect">
            <a:avLst/>
          </a:prstGeom>
          <a:noFill/>
          <a:ln>
            <a:noFill/>
          </a:ln>
        </p:spPr>
        <p:txBody>
          <a:bodyPr spcFirstLastPara="1" wrap="square" lIns="0" tIns="0" rIns="0" bIns="0" anchor="t" anchorCtr="0">
            <a:noAutofit/>
          </a:bodyPr>
          <a:lstStyle/>
          <a:p>
            <a:pPr marL="457200" lvl="0" indent="-381000" algn="l" rtl="0">
              <a:spcBef>
                <a:spcPts val="600"/>
              </a:spcBef>
              <a:spcAft>
                <a:spcPts val="0"/>
              </a:spcAft>
              <a:buClr>
                <a:srgbClr val="A5A5A5"/>
              </a:buClr>
              <a:buSzPts val="2400"/>
              <a:buFont typeface="Noto Sans Symbols"/>
              <a:buChar char="▪"/>
            </a:pPr>
            <a:r>
              <a:rPr lang="en-US" sz="2400">
                <a:solidFill>
                  <a:srgbClr val="25496F"/>
                </a:solidFill>
              </a:rPr>
              <a:t>What is differentiated instruction?</a:t>
            </a:r>
            <a:endParaRPr sz="2400">
              <a:solidFill>
                <a:srgbClr val="25496F"/>
              </a:solidFill>
            </a:endParaRPr>
          </a:p>
          <a:p>
            <a:pPr marL="457200" lvl="0" indent="-381000" algn="l" rtl="0">
              <a:spcBef>
                <a:spcPts val="1000"/>
              </a:spcBef>
              <a:spcAft>
                <a:spcPts val="0"/>
              </a:spcAft>
              <a:buClr>
                <a:srgbClr val="A5A5A5"/>
              </a:buClr>
              <a:buSzPts val="2400"/>
              <a:buFont typeface="Noto Sans Symbols"/>
              <a:buChar char="▪"/>
            </a:pPr>
            <a:r>
              <a:rPr lang="en-US" sz="2400">
                <a:solidFill>
                  <a:srgbClr val="25496F"/>
                </a:solidFill>
              </a:rPr>
              <a:t>How do teachers plan for differentiated instruction?</a:t>
            </a:r>
            <a:endParaRPr sz="2400">
              <a:solidFill>
                <a:srgbClr val="25496F"/>
              </a:solidFill>
            </a:endParaRPr>
          </a:p>
          <a:p>
            <a:pPr marL="457200" lvl="0" indent="-381000" algn="l" rtl="0">
              <a:spcBef>
                <a:spcPts val="1000"/>
              </a:spcBef>
              <a:spcAft>
                <a:spcPts val="0"/>
              </a:spcAft>
              <a:buClr>
                <a:srgbClr val="A5A5A5"/>
              </a:buClr>
              <a:buSzPts val="2400"/>
              <a:buFont typeface="Noto Sans Symbols"/>
              <a:buChar char="▪"/>
            </a:pPr>
            <a:r>
              <a:rPr lang="en-US" sz="2400">
                <a:solidFill>
                  <a:srgbClr val="25496F"/>
                </a:solidFill>
              </a:rPr>
              <a:t>How do teachers prepare their students and classrooms for differentiated instruction?</a:t>
            </a:r>
            <a:endParaRPr sz="2400">
              <a:solidFill>
                <a:srgbClr val="25496F"/>
              </a:solidFill>
            </a:endParaRPr>
          </a:p>
          <a:p>
            <a:pPr marL="457200" lvl="0" indent="-381000" algn="l" rtl="0">
              <a:spcBef>
                <a:spcPts val="1000"/>
              </a:spcBef>
              <a:spcAft>
                <a:spcPts val="1000"/>
              </a:spcAft>
              <a:buClr>
                <a:srgbClr val="A5A5A5"/>
              </a:buClr>
              <a:buSzPts val="2400"/>
              <a:buFont typeface="Noto Sans Symbols"/>
              <a:buChar char="▪"/>
            </a:pPr>
            <a:r>
              <a:rPr lang="en-US" sz="2400">
                <a:solidFill>
                  <a:srgbClr val="25496F"/>
                </a:solidFill>
              </a:rPr>
              <a:t>What does differentiated instruction look like in the classroom?</a:t>
            </a:r>
            <a:endParaRPr sz="2400">
              <a:solidFill>
                <a:srgbClr val="25496F"/>
              </a:solidFill>
            </a:endParaRPr>
          </a:p>
        </p:txBody>
      </p:sp>
      <p:sp>
        <p:nvSpPr>
          <p:cNvPr id="634" name="Google Shape;634;p73"/>
          <p:cNvSpPr/>
          <p:nvPr/>
        </p:nvSpPr>
        <p:spPr>
          <a:xfrm>
            <a:off x="5241956" y="6153293"/>
            <a:ext cx="1480800" cy="491400"/>
          </a:xfrm>
          <a:prstGeom prst="ellipse">
            <a:avLst/>
          </a:prstGeom>
          <a:solidFill>
            <a:srgbClr val="BFBFBF"/>
          </a:solidFill>
          <a:ln>
            <a:noFill/>
          </a:ln>
          <a:effectLst>
            <a:outerShdw blurRad="44450" dist="27940" dir="5400000" algn="ctr">
              <a:srgbClr val="000000">
                <a:alpha val="294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a:t>Workbook</a:t>
            </a:r>
            <a:endParaRPr sz="1300" b="1" i="0" u="none" strike="noStrike" cap="none">
              <a:solidFill>
                <a:srgbClr val="000000"/>
              </a:solidFill>
              <a:latin typeface="Arial"/>
              <a:ea typeface="Arial"/>
              <a:cs typeface="Arial"/>
              <a:sym typeface="Arial"/>
            </a:endParaRPr>
          </a:p>
        </p:txBody>
      </p:sp>
      <p:grpSp>
        <p:nvGrpSpPr>
          <p:cNvPr id="635" name="Google Shape;635;p73"/>
          <p:cNvGrpSpPr/>
          <p:nvPr/>
        </p:nvGrpSpPr>
        <p:grpSpPr>
          <a:xfrm>
            <a:off x="6939615" y="5940002"/>
            <a:ext cx="1680381" cy="918000"/>
            <a:chOff x="6939451" y="5887473"/>
            <a:chExt cx="1608174" cy="918000"/>
          </a:xfrm>
        </p:grpSpPr>
        <p:sp>
          <p:nvSpPr>
            <p:cNvPr id="636" name="Google Shape;636;p73"/>
            <p:cNvSpPr/>
            <p:nvPr/>
          </p:nvSpPr>
          <p:spPr>
            <a:xfrm>
              <a:off x="6939451" y="5887473"/>
              <a:ext cx="1608174" cy="918000"/>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637" name="Google Shape;637;p73"/>
            <p:cNvSpPr txBox="1"/>
            <p:nvPr/>
          </p:nvSpPr>
          <p:spPr>
            <a:xfrm>
              <a:off x="7344700" y="6196025"/>
              <a:ext cx="1050900" cy="322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Activity </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74"/>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48</a:t>
            </a:fld>
            <a:endParaRPr/>
          </a:p>
        </p:txBody>
      </p:sp>
      <p:sp>
        <p:nvSpPr>
          <p:cNvPr id="644" name="Google Shape;644;p74"/>
          <p:cNvSpPr txBox="1">
            <a:spLocks noGrp="1"/>
          </p:cNvSpPr>
          <p:nvPr>
            <p:ph type="title"/>
          </p:nvPr>
        </p:nvSpPr>
        <p:spPr>
          <a:xfrm>
            <a:off x="687400" y="318050"/>
            <a:ext cx="8224800" cy="1447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a:t>Next Steps</a:t>
            </a:r>
            <a:endParaRPr/>
          </a:p>
        </p:txBody>
      </p:sp>
      <p:sp>
        <p:nvSpPr>
          <p:cNvPr id="645" name="Google Shape;645;p74"/>
          <p:cNvSpPr txBox="1"/>
          <p:nvPr/>
        </p:nvSpPr>
        <p:spPr>
          <a:xfrm>
            <a:off x="687526" y="2055813"/>
            <a:ext cx="8224800" cy="3509700"/>
          </a:xfrm>
          <a:prstGeom prst="rect">
            <a:avLst/>
          </a:prstGeom>
          <a:noFill/>
          <a:ln>
            <a:noFill/>
          </a:ln>
        </p:spPr>
        <p:txBody>
          <a:bodyPr spcFirstLastPara="1" wrap="square" lIns="0" tIns="0" rIns="0" bIns="0" anchor="t" anchorCtr="0">
            <a:noAutofit/>
          </a:bodyPr>
          <a:lstStyle/>
          <a:p>
            <a:pPr marL="457200" lvl="0" indent="-381000" algn="l" rtl="0">
              <a:spcBef>
                <a:spcPts val="0"/>
              </a:spcBef>
              <a:spcAft>
                <a:spcPts val="0"/>
              </a:spcAft>
              <a:buClr>
                <a:srgbClr val="A5A5A5"/>
              </a:buClr>
              <a:buSzPts val="2400"/>
              <a:buFont typeface="Noto Sans Symbols"/>
              <a:buChar char="▪"/>
            </a:pPr>
            <a:r>
              <a:rPr lang="en-US" sz="2400">
                <a:solidFill>
                  <a:srgbClr val="25496F"/>
                </a:solidFill>
              </a:rPr>
              <a:t>With your team, reflect on your next steps. What steps do you need to add to the action plan created in Module 6 Tier 1 Core Instruction?</a:t>
            </a:r>
            <a:endParaRPr sz="2400">
              <a:solidFill>
                <a:srgbClr val="25496F"/>
              </a:solidFill>
            </a:endParaRPr>
          </a:p>
          <a:p>
            <a:pPr marL="457200" lvl="0" indent="-381000" algn="l" rtl="0">
              <a:spcBef>
                <a:spcPts val="1200"/>
              </a:spcBef>
              <a:spcAft>
                <a:spcPts val="0"/>
              </a:spcAft>
              <a:buClr>
                <a:srgbClr val="A5A5A5"/>
              </a:buClr>
              <a:buSzPts val="2400"/>
              <a:buFont typeface="Noto Sans Symbols"/>
              <a:buChar char="▪"/>
            </a:pPr>
            <a:r>
              <a:rPr lang="en-US" sz="2400">
                <a:solidFill>
                  <a:srgbClr val="25496F"/>
                </a:solidFill>
              </a:rPr>
              <a:t>What resources do you need to accomplish this work?</a:t>
            </a:r>
            <a:endParaRPr sz="2400">
              <a:solidFill>
                <a:srgbClr val="25496F"/>
              </a:solidFill>
            </a:endParaRPr>
          </a:p>
        </p:txBody>
      </p:sp>
      <p:grpSp>
        <p:nvGrpSpPr>
          <p:cNvPr id="646" name="Google Shape;646;p74"/>
          <p:cNvGrpSpPr/>
          <p:nvPr/>
        </p:nvGrpSpPr>
        <p:grpSpPr>
          <a:xfrm>
            <a:off x="6939615" y="5940002"/>
            <a:ext cx="1680381" cy="918000"/>
            <a:chOff x="6939451" y="5887473"/>
            <a:chExt cx="1608174" cy="918000"/>
          </a:xfrm>
        </p:grpSpPr>
        <p:sp>
          <p:nvSpPr>
            <p:cNvPr id="647" name="Google Shape;647;p74"/>
            <p:cNvSpPr/>
            <p:nvPr/>
          </p:nvSpPr>
          <p:spPr>
            <a:xfrm>
              <a:off x="6939451" y="5887473"/>
              <a:ext cx="1608174" cy="918000"/>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648" name="Google Shape;648;p74"/>
            <p:cNvSpPr txBox="1"/>
            <p:nvPr/>
          </p:nvSpPr>
          <p:spPr>
            <a:xfrm>
              <a:off x="7300070" y="6196021"/>
              <a:ext cx="1095600" cy="322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Discuss</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75"/>
          <p:cNvSpPr txBox="1">
            <a:spLocks noGrp="1"/>
          </p:cNvSpPr>
          <p:nvPr>
            <p:ph type="title"/>
          </p:nvPr>
        </p:nvSpPr>
        <p:spPr>
          <a:xfrm>
            <a:off x="687388" y="3709988"/>
            <a:ext cx="8229600" cy="769500"/>
          </a:xfrm>
          <a:prstGeom prst="rect">
            <a:avLst/>
          </a:prstGeom>
          <a:noFill/>
          <a:ln>
            <a:noFill/>
          </a:ln>
        </p:spPr>
        <p:txBody>
          <a:bodyPr spcFirstLastPara="1" wrap="square" lIns="0" tIns="45700" rIns="0" bIns="45700" anchor="b" anchorCtr="0">
            <a:noAutofit/>
          </a:bodyPr>
          <a:lstStyle/>
          <a:p>
            <a:pPr marL="0" lvl="0" indent="0" algn="l" rtl="0">
              <a:lnSpc>
                <a:spcPct val="100000"/>
              </a:lnSpc>
              <a:spcBef>
                <a:spcPts val="0"/>
              </a:spcBef>
              <a:spcAft>
                <a:spcPts val="0"/>
              </a:spcAft>
              <a:buSzPts val="4400"/>
              <a:buNone/>
            </a:pPr>
            <a:r>
              <a:rPr lang="en-US"/>
              <a:t>Resources and References</a:t>
            </a:r>
            <a:endParaRPr/>
          </a:p>
        </p:txBody>
      </p:sp>
      <p:sp>
        <p:nvSpPr>
          <p:cNvPr id="655" name="Google Shape;655;p75"/>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1"/>
          <p:cNvSpPr txBox="1">
            <a:spLocks noGrp="1"/>
          </p:cNvSpPr>
          <p:nvPr>
            <p:ph type="title"/>
          </p:nvPr>
        </p:nvSpPr>
        <p:spPr>
          <a:xfrm>
            <a:off x="687388" y="3709988"/>
            <a:ext cx="8229600" cy="769500"/>
          </a:xfrm>
          <a:prstGeom prst="rect">
            <a:avLst/>
          </a:prstGeom>
          <a:noFill/>
          <a:ln>
            <a:noFill/>
          </a:ln>
        </p:spPr>
        <p:txBody>
          <a:bodyPr spcFirstLastPara="1" wrap="square" lIns="0" tIns="45700" rIns="0" bIns="45700" anchor="b" anchorCtr="0">
            <a:noAutofit/>
          </a:bodyPr>
          <a:lstStyle/>
          <a:p>
            <a:pPr marL="0" lvl="0" indent="0" algn="l" rtl="0">
              <a:lnSpc>
                <a:spcPct val="100000"/>
              </a:lnSpc>
              <a:spcBef>
                <a:spcPts val="0"/>
              </a:spcBef>
              <a:spcAft>
                <a:spcPts val="0"/>
              </a:spcAft>
              <a:buSzPts val="4400"/>
              <a:buNone/>
            </a:pPr>
            <a:r>
              <a:rPr lang="en-US"/>
              <a:t>What is Differentiated Instruction?</a:t>
            </a:r>
            <a:endParaRPr/>
          </a:p>
        </p:txBody>
      </p:sp>
      <p:sp>
        <p:nvSpPr>
          <p:cNvPr id="166" name="Google Shape;166;p31"/>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76"/>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50</a:t>
            </a:fld>
            <a:endParaRPr/>
          </a:p>
        </p:txBody>
      </p:sp>
      <p:sp>
        <p:nvSpPr>
          <p:cNvPr id="662" name="Google Shape;662;p76"/>
          <p:cNvSpPr txBox="1">
            <a:spLocks noGrp="1"/>
          </p:cNvSpPr>
          <p:nvPr>
            <p:ph type="title"/>
          </p:nvPr>
        </p:nvSpPr>
        <p:spPr>
          <a:xfrm>
            <a:off x="687400" y="318050"/>
            <a:ext cx="8224800" cy="1447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a:t>Need More Information?</a:t>
            </a:r>
            <a:endParaRPr/>
          </a:p>
        </p:txBody>
      </p:sp>
      <p:sp>
        <p:nvSpPr>
          <p:cNvPr id="663" name="Google Shape;663;p76"/>
          <p:cNvSpPr txBox="1">
            <a:spLocks noGrp="1"/>
          </p:cNvSpPr>
          <p:nvPr>
            <p:ph type="body" idx="1"/>
          </p:nvPr>
        </p:nvSpPr>
        <p:spPr>
          <a:xfrm>
            <a:off x="687388" y="2055813"/>
            <a:ext cx="8224800" cy="35097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000"/>
              <a:buNone/>
            </a:pPr>
            <a:r>
              <a:rPr lang="en-US">
                <a:solidFill>
                  <a:srgbClr val="25496F"/>
                </a:solidFill>
              </a:rPr>
              <a:t>National Center on Intensive Intervention </a:t>
            </a:r>
            <a:endParaRPr>
              <a:solidFill>
                <a:srgbClr val="25496F"/>
              </a:solidFill>
            </a:endParaRPr>
          </a:p>
          <a:p>
            <a:pPr marL="0" lvl="0" indent="0" algn="l" rtl="0">
              <a:lnSpc>
                <a:spcPct val="100000"/>
              </a:lnSpc>
              <a:spcBef>
                <a:spcPts val="0"/>
              </a:spcBef>
              <a:spcAft>
                <a:spcPts val="0"/>
              </a:spcAft>
              <a:buSzPts val="2000"/>
              <a:buNone/>
            </a:pPr>
            <a:r>
              <a:rPr lang="en-US" u="sng">
                <a:solidFill>
                  <a:srgbClr val="25496F"/>
                </a:solidFill>
                <a:hlinkClick r:id="rId3">
                  <a:extLst>
                    <a:ext uri="{A12FA001-AC4F-418D-AE19-62706E023703}">
                      <ahyp:hlinkClr xmlns:ahyp="http://schemas.microsoft.com/office/drawing/2018/hyperlinkcolor" val="tx"/>
                    </a:ext>
                  </a:extLst>
                </a:hlinkClick>
              </a:rPr>
              <a:t>www.intensiveintervention.org</a:t>
            </a:r>
            <a:r>
              <a:rPr lang="en-US">
                <a:solidFill>
                  <a:srgbClr val="25496F"/>
                </a:solidFill>
              </a:rPr>
              <a:t> </a:t>
            </a:r>
            <a:endParaRPr>
              <a:solidFill>
                <a:srgbClr val="25496F"/>
              </a:solidFill>
            </a:endParaRPr>
          </a:p>
          <a:p>
            <a:pPr marL="0" lvl="0" indent="0" algn="l" rtl="0">
              <a:lnSpc>
                <a:spcPct val="100000"/>
              </a:lnSpc>
              <a:spcBef>
                <a:spcPts val="1800"/>
              </a:spcBef>
              <a:spcAft>
                <a:spcPts val="0"/>
              </a:spcAft>
              <a:buSzPts val="2000"/>
              <a:buNone/>
            </a:pPr>
            <a:r>
              <a:rPr lang="en-US">
                <a:solidFill>
                  <a:srgbClr val="25496F"/>
                </a:solidFill>
              </a:rPr>
              <a:t>National Center on Response to Intervention</a:t>
            </a:r>
            <a:endParaRPr>
              <a:solidFill>
                <a:srgbClr val="25496F"/>
              </a:solidFill>
            </a:endParaRPr>
          </a:p>
          <a:p>
            <a:pPr marL="0" lvl="0" indent="0" algn="l" rtl="0">
              <a:lnSpc>
                <a:spcPct val="100000"/>
              </a:lnSpc>
              <a:spcBef>
                <a:spcPts val="0"/>
              </a:spcBef>
              <a:spcAft>
                <a:spcPts val="0"/>
              </a:spcAft>
              <a:buSzPts val="2000"/>
              <a:buNone/>
            </a:pPr>
            <a:r>
              <a:rPr lang="en-US" u="sng">
                <a:solidFill>
                  <a:srgbClr val="25496F"/>
                </a:solidFill>
                <a:hlinkClick r:id="rId4">
                  <a:extLst>
                    <a:ext uri="{A12FA001-AC4F-418D-AE19-62706E023703}">
                      <ahyp:hlinkClr xmlns:ahyp="http://schemas.microsoft.com/office/drawing/2018/hyperlinkcolor" val="tx"/>
                    </a:ext>
                  </a:extLst>
                </a:hlinkClick>
              </a:rPr>
              <a:t>www.rti4success.org</a:t>
            </a:r>
            <a:r>
              <a:rPr lang="en-US">
                <a:solidFill>
                  <a:srgbClr val="25496F"/>
                </a:solidFill>
              </a:rPr>
              <a:t> </a:t>
            </a:r>
            <a:endParaRPr>
              <a:solidFill>
                <a:srgbClr val="25496F"/>
              </a:solidFill>
            </a:endParaRPr>
          </a:p>
          <a:p>
            <a:pPr marL="0" lvl="0" indent="0" algn="l" rtl="0">
              <a:lnSpc>
                <a:spcPct val="100000"/>
              </a:lnSpc>
              <a:spcBef>
                <a:spcPts val="1800"/>
              </a:spcBef>
              <a:spcAft>
                <a:spcPts val="0"/>
              </a:spcAft>
              <a:buSzPts val="2000"/>
              <a:buNone/>
            </a:pPr>
            <a:r>
              <a:rPr lang="en-US">
                <a:solidFill>
                  <a:srgbClr val="25496F"/>
                </a:solidFill>
              </a:rPr>
              <a:t>RTI Action Network</a:t>
            </a:r>
            <a:endParaRPr>
              <a:solidFill>
                <a:srgbClr val="25496F"/>
              </a:solidFill>
            </a:endParaRPr>
          </a:p>
          <a:p>
            <a:pPr marL="0" lvl="0" indent="0" algn="l" rtl="0">
              <a:lnSpc>
                <a:spcPct val="100000"/>
              </a:lnSpc>
              <a:spcBef>
                <a:spcPts val="0"/>
              </a:spcBef>
              <a:spcAft>
                <a:spcPts val="0"/>
              </a:spcAft>
              <a:buSzPts val="2000"/>
              <a:buNone/>
            </a:pPr>
            <a:r>
              <a:rPr lang="en-US" u="sng">
                <a:solidFill>
                  <a:srgbClr val="25496F"/>
                </a:solidFill>
                <a:hlinkClick r:id="rId5">
                  <a:extLst>
                    <a:ext uri="{A12FA001-AC4F-418D-AE19-62706E023703}">
                      <ahyp:hlinkClr xmlns:ahyp="http://schemas.microsoft.com/office/drawing/2018/hyperlinkcolor" val="tx"/>
                    </a:ext>
                  </a:extLst>
                </a:hlinkClick>
              </a:rPr>
              <a:t>www.rtinetwork.org</a:t>
            </a:r>
            <a:endParaRPr>
              <a:solidFill>
                <a:srgbClr val="25496F"/>
              </a:solidFill>
            </a:endParaRPr>
          </a:p>
          <a:p>
            <a:pPr marL="0" lvl="0" indent="0" algn="l" rtl="0">
              <a:lnSpc>
                <a:spcPct val="100000"/>
              </a:lnSpc>
              <a:spcBef>
                <a:spcPts val="1800"/>
              </a:spcBef>
              <a:spcAft>
                <a:spcPts val="0"/>
              </a:spcAft>
              <a:buSzPts val="2000"/>
              <a:buNone/>
            </a:pPr>
            <a:r>
              <a:rPr lang="en-US">
                <a:solidFill>
                  <a:srgbClr val="25496F"/>
                </a:solidFill>
              </a:rPr>
              <a:t>Florida Center for Reading Research</a:t>
            </a:r>
            <a:endParaRPr>
              <a:solidFill>
                <a:srgbClr val="25496F"/>
              </a:solidFill>
            </a:endParaRPr>
          </a:p>
          <a:p>
            <a:pPr marL="0" lvl="0" indent="0" algn="l" rtl="0">
              <a:lnSpc>
                <a:spcPct val="100000"/>
              </a:lnSpc>
              <a:spcBef>
                <a:spcPts val="0"/>
              </a:spcBef>
              <a:spcAft>
                <a:spcPts val="0"/>
              </a:spcAft>
              <a:buSzPts val="2000"/>
              <a:buNone/>
            </a:pPr>
            <a:r>
              <a:rPr lang="en-US" u="sng">
                <a:solidFill>
                  <a:srgbClr val="25496F"/>
                </a:solidFill>
                <a:hlinkClick r:id="rId6">
                  <a:extLst>
                    <a:ext uri="{A12FA001-AC4F-418D-AE19-62706E023703}">
                      <ahyp:hlinkClr xmlns:ahyp="http://schemas.microsoft.com/office/drawing/2018/hyperlinkcolor" val="tx"/>
                    </a:ext>
                  </a:extLst>
                </a:hlinkClick>
              </a:rPr>
              <a:t>www.fcrr.org</a:t>
            </a:r>
            <a:r>
              <a:rPr lang="en-US">
                <a:solidFill>
                  <a:srgbClr val="25496F"/>
                </a:solidFill>
              </a:rPr>
              <a:t> </a:t>
            </a:r>
            <a:endParaRPr>
              <a:solidFill>
                <a:srgbClr val="25496F"/>
              </a:solidFill>
            </a:endParaRPr>
          </a:p>
          <a:p>
            <a:pPr marL="0" lvl="0" indent="0" algn="l" rtl="0">
              <a:lnSpc>
                <a:spcPct val="100000"/>
              </a:lnSpc>
              <a:spcBef>
                <a:spcPts val="600"/>
              </a:spcBef>
              <a:spcAft>
                <a:spcPts val="0"/>
              </a:spcAft>
              <a:buSzPts val="2200"/>
              <a:buNone/>
            </a:pPr>
            <a:endParaRPr>
              <a:solidFill>
                <a:srgbClr val="25496F"/>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77"/>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51</a:t>
            </a:fld>
            <a:endParaRPr/>
          </a:p>
        </p:txBody>
      </p:sp>
      <p:sp>
        <p:nvSpPr>
          <p:cNvPr id="670" name="Google Shape;670;p77"/>
          <p:cNvSpPr txBox="1">
            <a:spLocks noGrp="1"/>
          </p:cNvSpPr>
          <p:nvPr>
            <p:ph type="title"/>
          </p:nvPr>
        </p:nvSpPr>
        <p:spPr>
          <a:xfrm>
            <a:off x="687400" y="318050"/>
            <a:ext cx="8224800" cy="1447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a:t>References</a:t>
            </a:r>
            <a:endParaRPr/>
          </a:p>
        </p:txBody>
      </p:sp>
      <p:sp>
        <p:nvSpPr>
          <p:cNvPr id="671" name="Google Shape;671;p77"/>
          <p:cNvSpPr txBox="1">
            <a:spLocks noGrp="1"/>
          </p:cNvSpPr>
          <p:nvPr>
            <p:ph type="body" idx="1"/>
          </p:nvPr>
        </p:nvSpPr>
        <p:spPr>
          <a:xfrm>
            <a:off x="687525" y="1935350"/>
            <a:ext cx="8224800" cy="3706500"/>
          </a:xfrm>
          <a:prstGeom prst="rect">
            <a:avLst/>
          </a:prstGeom>
          <a:noFill/>
          <a:ln>
            <a:noFill/>
          </a:ln>
        </p:spPr>
        <p:txBody>
          <a:bodyPr spcFirstLastPara="1" wrap="square" lIns="0" tIns="0" rIns="0" bIns="0" anchor="t" anchorCtr="0">
            <a:noAutofit/>
          </a:bodyPr>
          <a:lstStyle/>
          <a:p>
            <a:pPr marL="457200" lvl="0" indent="-457200" algn="l" rtl="0">
              <a:lnSpc>
                <a:spcPct val="100000"/>
              </a:lnSpc>
              <a:spcBef>
                <a:spcPts val="0"/>
              </a:spcBef>
              <a:spcAft>
                <a:spcPts val="0"/>
              </a:spcAft>
              <a:buSzPts val="1600"/>
              <a:buNone/>
            </a:pPr>
            <a:r>
              <a:rPr lang="en-US" sz="1400">
                <a:solidFill>
                  <a:srgbClr val="25496F"/>
                </a:solidFill>
                <a:highlight>
                  <a:srgbClr val="FFFFFF"/>
                </a:highlight>
              </a:rPr>
              <a:t>Baumgartner, T., Lipowski, M. B., &amp; Rush, C. (2003). </a:t>
            </a:r>
            <a:r>
              <a:rPr lang="en-US" sz="1400" i="1">
                <a:solidFill>
                  <a:srgbClr val="25496F"/>
                </a:solidFill>
                <a:highlight>
                  <a:srgbClr val="FFFFFF"/>
                </a:highlight>
              </a:rPr>
              <a:t>Increasing reading achievement of primary and middle school students through differentiated instruction</a:t>
            </a:r>
            <a:r>
              <a:rPr lang="en-US" sz="1400">
                <a:solidFill>
                  <a:srgbClr val="25496F"/>
                </a:solidFill>
                <a:highlight>
                  <a:srgbClr val="FFFFFF"/>
                </a:highlight>
              </a:rPr>
              <a:t> (Master's research). Available from Education Resources Information Center. </a:t>
            </a:r>
            <a:endParaRPr sz="1400">
              <a:solidFill>
                <a:srgbClr val="25496F"/>
              </a:solidFill>
            </a:endParaRPr>
          </a:p>
          <a:p>
            <a:pPr marL="457200" lvl="0" indent="-457200" algn="l" rtl="0">
              <a:lnSpc>
                <a:spcPct val="100000"/>
              </a:lnSpc>
              <a:spcBef>
                <a:spcPts val="1000"/>
              </a:spcBef>
              <a:spcAft>
                <a:spcPts val="0"/>
              </a:spcAft>
              <a:buSzPts val="1600"/>
              <a:buNone/>
            </a:pPr>
            <a:r>
              <a:rPr lang="en-US" sz="1400">
                <a:solidFill>
                  <a:srgbClr val="25496F"/>
                </a:solidFill>
                <a:highlight>
                  <a:srgbClr val="FFFFFF"/>
                </a:highlight>
              </a:rPr>
              <a:t>Chard, D. (n.d.). Differentiating Instruction for Students with Special Needs. </a:t>
            </a:r>
            <a:r>
              <a:rPr lang="en-US" sz="1400" i="1">
                <a:solidFill>
                  <a:srgbClr val="25496F"/>
                </a:solidFill>
                <a:highlight>
                  <a:srgbClr val="FFFFFF"/>
                </a:highlight>
              </a:rPr>
              <a:t>Easthampton Public Schools</a:t>
            </a:r>
            <a:r>
              <a:rPr lang="en-US" sz="1400">
                <a:solidFill>
                  <a:srgbClr val="25496F"/>
                </a:solidFill>
                <a:highlight>
                  <a:srgbClr val="FFFFFF"/>
                </a:highlight>
              </a:rPr>
              <a:t>. Retrieved from http://www.epsd.us/training/differentiating-             instruction-students-special-needs.pdf</a:t>
            </a:r>
            <a:endParaRPr sz="1400">
              <a:solidFill>
                <a:srgbClr val="25496F"/>
              </a:solidFill>
            </a:endParaRPr>
          </a:p>
          <a:p>
            <a:pPr marL="457200" lvl="0" indent="-457200" algn="l" rtl="0">
              <a:lnSpc>
                <a:spcPct val="100000"/>
              </a:lnSpc>
              <a:spcBef>
                <a:spcPts val="1000"/>
              </a:spcBef>
              <a:spcAft>
                <a:spcPts val="0"/>
              </a:spcAft>
              <a:buSzPts val="1600"/>
              <a:buNone/>
            </a:pPr>
            <a:r>
              <a:rPr lang="en-US" sz="1400">
                <a:solidFill>
                  <a:srgbClr val="25496F"/>
                </a:solidFill>
              </a:rPr>
              <a:t>Florida Center for Reading Research. (2006). </a:t>
            </a:r>
            <a:r>
              <a:rPr lang="en-US" sz="1400" i="1">
                <a:solidFill>
                  <a:srgbClr val="25496F"/>
                </a:solidFill>
              </a:rPr>
              <a:t>Formation of groups—Third-grade class status report</a:t>
            </a:r>
            <a:r>
              <a:rPr lang="en-US" sz="1400">
                <a:solidFill>
                  <a:srgbClr val="25496F"/>
                </a:solidFill>
              </a:rPr>
              <a:t>. Tallahassee, FL: Author. Retrieved from </a:t>
            </a:r>
            <a:r>
              <a:rPr lang="en-US" sz="1400" u="sng">
                <a:solidFill>
                  <a:srgbClr val="25496F"/>
                </a:solidFill>
                <a:hlinkClick r:id="rId3">
                  <a:extLst>
                    <a:ext uri="{A12FA001-AC4F-418D-AE19-62706E023703}">
                      <ahyp:hlinkClr xmlns:ahyp="http://schemas.microsoft.com/office/drawing/2018/hyperlinkcolor" val="tx"/>
                    </a:ext>
                  </a:extLst>
                </a:hlinkClick>
              </a:rPr>
              <a:t>http://www.fcrr.org/assessment/ET/diff/clsStatRprt3.html</a:t>
            </a:r>
            <a:r>
              <a:rPr lang="en-US" sz="1400">
                <a:solidFill>
                  <a:srgbClr val="25496F"/>
                </a:solidFill>
              </a:rPr>
              <a:t> </a:t>
            </a:r>
            <a:endParaRPr sz="1400">
              <a:solidFill>
                <a:srgbClr val="25496F"/>
              </a:solidFill>
            </a:endParaRPr>
          </a:p>
          <a:p>
            <a:pPr marL="457200" lvl="0" indent="-457200" algn="l" rtl="0">
              <a:lnSpc>
                <a:spcPct val="100000"/>
              </a:lnSpc>
              <a:spcBef>
                <a:spcPts val="1000"/>
              </a:spcBef>
              <a:spcAft>
                <a:spcPts val="0"/>
              </a:spcAft>
              <a:buSzPts val="1600"/>
              <a:buNone/>
            </a:pPr>
            <a:r>
              <a:rPr lang="en-US" sz="1400">
                <a:solidFill>
                  <a:srgbClr val="25496F"/>
                </a:solidFill>
              </a:rPr>
              <a:t>Gibson, V. (2010). </a:t>
            </a:r>
            <a:r>
              <a:rPr lang="en-US" sz="1400" i="1">
                <a:solidFill>
                  <a:srgbClr val="25496F"/>
                </a:solidFill>
              </a:rPr>
              <a:t>Differentiating instruction and practice: Practical steps for implementation</a:t>
            </a:r>
            <a:r>
              <a:rPr lang="en-US" sz="1400">
                <a:solidFill>
                  <a:srgbClr val="25496F"/>
                </a:solidFill>
              </a:rPr>
              <a:t>. Metairie, LA: The Center for Development for Learning. Retrieved from </a:t>
            </a:r>
            <a:r>
              <a:rPr lang="en-US" sz="1400" u="sng">
                <a:solidFill>
                  <a:srgbClr val="25496F"/>
                </a:solidFill>
                <a:hlinkClick r:id="rId4">
                  <a:extLst>
                    <a:ext uri="{A12FA001-AC4F-418D-AE19-62706E023703}">
                      <ahyp:hlinkClr xmlns:ahyp="http://schemas.microsoft.com/office/drawing/2018/hyperlinkcolor" val="tx"/>
                    </a:ext>
                  </a:extLst>
                </a:hlinkClick>
              </a:rPr>
              <a:t>http://www.cdl.org/articles/differentiating-instruction-and-practice/</a:t>
            </a:r>
            <a:r>
              <a:rPr lang="en-US" sz="1400">
                <a:solidFill>
                  <a:srgbClr val="25496F"/>
                </a:solidFill>
              </a:rPr>
              <a:t> </a:t>
            </a:r>
            <a:endParaRPr sz="1400">
              <a:solidFill>
                <a:srgbClr val="25496F"/>
              </a:solidFill>
            </a:endParaRPr>
          </a:p>
          <a:p>
            <a:pPr marL="457200" lvl="0" indent="-457200" algn="l" rtl="0">
              <a:lnSpc>
                <a:spcPct val="100000"/>
              </a:lnSpc>
              <a:spcBef>
                <a:spcPts val="1000"/>
              </a:spcBef>
              <a:spcAft>
                <a:spcPts val="0"/>
              </a:spcAft>
              <a:buSzPts val="1600"/>
              <a:buNone/>
            </a:pPr>
            <a:r>
              <a:rPr lang="en-US" sz="1400">
                <a:solidFill>
                  <a:srgbClr val="25496F"/>
                </a:solidFill>
              </a:rPr>
              <a:t>Guskey, T. R. (2003). Using data to improve student achievement. </a:t>
            </a:r>
            <a:r>
              <a:rPr lang="en-US" sz="1400" i="1">
                <a:solidFill>
                  <a:srgbClr val="25496F"/>
                </a:solidFill>
              </a:rPr>
              <a:t>Educational Leadership, 60</a:t>
            </a:r>
            <a:r>
              <a:rPr lang="en-US" sz="1400">
                <a:solidFill>
                  <a:srgbClr val="25496F"/>
                </a:solidFill>
              </a:rPr>
              <a:t>(5), 6–11.</a:t>
            </a:r>
            <a:endParaRPr sz="1400">
              <a:solidFill>
                <a:srgbClr val="25496F"/>
              </a:solidFill>
            </a:endParaRPr>
          </a:p>
          <a:p>
            <a:pPr marL="457200" lvl="0" indent="-457200" algn="l" rtl="0">
              <a:lnSpc>
                <a:spcPct val="100000"/>
              </a:lnSpc>
              <a:spcBef>
                <a:spcPts val="1000"/>
              </a:spcBef>
              <a:spcAft>
                <a:spcPts val="1000"/>
              </a:spcAft>
              <a:buSzPts val="1600"/>
              <a:buNone/>
            </a:pPr>
            <a:r>
              <a:rPr lang="en-US" sz="1400">
                <a:solidFill>
                  <a:srgbClr val="25496F"/>
                </a:solidFill>
              </a:rPr>
              <a:t>Marshall, A. (2015). </a:t>
            </a:r>
            <a:r>
              <a:rPr lang="en-US" sz="1400" i="1">
                <a:solidFill>
                  <a:srgbClr val="25496F"/>
                </a:solidFill>
              </a:rPr>
              <a:t>Brain scans show dyslexics read better with alternative strategies</a:t>
            </a:r>
            <a:r>
              <a:rPr lang="en-US" sz="1400">
                <a:solidFill>
                  <a:srgbClr val="25496F"/>
                </a:solidFill>
              </a:rPr>
              <a:t>. Burlingame, CA: Davis Dyslexia Association International. Retrieved from </a:t>
            </a:r>
            <a:r>
              <a:rPr lang="en-US" sz="1400" u="sng">
                <a:solidFill>
                  <a:srgbClr val="25496F"/>
                </a:solidFill>
                <a:hlinkClick r:id="rId5">
                  <a:extLst>
                    <a:ext uri="{A12FA001-AC4F-418D-AE19-62706E023703}">
                      <ahyp:hlinkClr xmlns:ahyp="http://schemas.microsoft.com/office/drawing/2018/hyperlinkcolor" val="tx"/>
                    </a:ext>
                  </a:extLst>
                </a:hlinkClick>
              </a:rPr>
              <a:t>https://www.dyslexia.com/research/articles/alternative-brain-pathways/</a:t>
            </a:r>
            <a:r>
              <a:rPr lang="en-US" sz="1400">
                <a:solidFill>
                  <a:srgbClr val="25496F"/>
                </a:solidFill>
              </a:rPr>
              <a:t>	</a:t>
            </a:r>
            <a:endParaRPr sz="1400">
              <a:solidFill>
                <a:srgbClr val="25496F"/>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78"/>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52</a:t>
            </a:fld>
            <a:endParaRPr/>
          </a:p>
        </p:txBody>
      </p:sp>
      <p:sp>
        <p:nvSpPr>
          <p:cNvPr id="678" name="Google Shape;678;p78"/>
          <p:cNvSpPr txBox="1">
            <a:spLocks noGrp="1"/>
          </p:cNvSpPr>
          <p:nvPr>
            <p:ph type="title"/>
          </p:nvPr>
        </p:nvSpPr>
        <p:spPr>
          <a:xfrm>
            <a:off x="687400" y="318050"/>
            <a:ext cx="8224800" cy="1447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a:t>References</a:t>
            </a:r>
            <a:endParaRPr/>
          </a:p>
        </p:txBody>
      </p:sp>
      <p:sp>
        <p:nvSpPr>
          <p:cNvPr id="679" name="Google Shape;679;p78"/>
          <p:cNvSpPr txBox="1">
            <a:spLocks noGrp="1"/>
          </p:cNvSpPr>
          <p:nvPr>
            <p:ph type="body" idx="1"/>
          </p:nvPr>
        </p:nvSpPr>
        <p:spPr>
          <a:xfrm>
            <a:off x="687525" y="1859025"/>
            <a:ext cx="8224800" cy="3706500"/>
          </a:xfrm>
          <a:prstGeom prst="rect">
            <a:avLst/>
          </a:prstGeom>
          <a:noFill/>
          <a:ln>
            <a:noFill/>
          </a:ln>
        </p:spPr>
        <p:txBody>
          <a:bodyPr spcFirstLastPara="1" wrap="square" lIns="0" tIns="0" rIns="0" bIns="0" anchor="t" anchorCtr="0">
            <a:noAutofit/>
          </a:bodyPr>
          <a:lstStyle/>
          <a:p>
            <a:pPr marL="457200" lvl="0" indent="-457200" algn="l" rtl="0">
              <a:lnSpc>
                <a:spcPct val="100000"/>
              </a:lnSpc>
              <a:spcBef>
                <a:spcPts val="600"/>
              </a:spcBef>
              <a:spcAft>
                <a:spcPts val="0"/>
              </a:spcAft>
              <a:buSzPts val="1600"/>
              <a:buNone/>
            </a:pPr>
            <a:r>
              <a:rPr lang="en-US" sz="1400">
                <a:solidFill>
                  <a:srgbClr val="25496F"/>
                </a:solidFill>
              </a:rPr>
              <a:t>McKenna, M. C., &amp; Walpole, S. (2005). How well does assessment inform our reading instruction? </a:t>
            </a:r>
            <a:r>
              <a:rPr lang="en-US" sz="1400" i="1">
                <a:solidFill>
                  <a:srgbClr val="25496F"/>
                </a:solidFill>
              </a:rPr>
              <a:t>The Reading Teacher</a:t>
            </a:r>
            <a:r>
              <a:rPr lang="en-US" sz="1400">
                <a:solidFill>
                  <a:srgbClr val="25496F"/>
                </a:solidFill>
              </a:rPr>
              <a:t>, </a:t>
            </a:r>
            <a:r>
              <a:rPr lang="en-US" sz="1400" i="1">
                <a:solidFill>
                  <a:srgbClr val="25496F"/>
                </a:solidFill>
              </a:rPr>
              <a:t>59</a:t>
            </a:r>
            <a:r>
              <a:rPr lang="en-US" sz="1400">
                <a:solidFill>
                  <a:srgbClr val="25496F"/>
                </a:solidFill>
              </a:rPr>
              <a:t>, 84–86.</a:t>
            </a:r>
            <a:endParaRPr sz="1400">
              <a:solidFill>
                <a:srgbClr val="25496F"/>
              </a:solidFill>
            </a:endParaRPr>
          </a:p>
          <a:p>
            <a:pPr marL="457200" lvl="0" indent="-457200" algn="l" rtl="0">
              <a:spcBef>
                <a:spcPts val="1000"/>
              </a:spcBef>
              <a:spcAft>
                <a:spcPts val="0"/>
              </a:spcAft>
              <a:buClr>
                <a:schemeClr val="dk1"/>
              </a:buClr>
              <a:buSzPts val="1600"/>
              <a:buFont typeface="Arial"/>
              <a:buNone/>
            </a:pPr>
            <a:r>
              <a:rPr lang="en-US" sz="1400">
                <a:solidFill>
                  <a:srgbClr val="25496F"/>
                </a:solidFill>
                <a:highlight>
                  <a:srgbClr val="FFFFFF"/>
                </a:highlight>
              </a:rPr>
              <a:t>McQuarrie, L., McRae, P., &amp; Stack-Cutler, H. (2008). </a:t>
            </a:r>
            <a:r>
              <a:rPr lang="en-US" sz="1400" i="1">
                <a:solidFill>
                  <a:srgbClr val="25496F"/>
                </a:solidFill>
                <a:highlight>
                  <a:srgbClr val="FFFFFF"/>
                </a:highlight>
              </a:rPr>
              <a:t>Differentiated instruction provincial research review</a:t>
            </a:r>
            <a:r>
              <a:rPr lang="en-US" sz="1400">
                <a:solidFill>
                  <a:srgbClr val="25496F"/>
                </a:solidFill>
                <a:highlight>
                  <a:srgbClr val="FFFFFF"/>
                </a:highlight>
              </a:rPr>
              <a:t>. Edmonton: Alberta Initiative for School Improvement.</a:t>
            </a:r>
            <a:endParaRPr sz="1400">
              <a:solidFill>
                <a:srgbClr val="25496F"/>
              </a:solidFill>
            </a:endParaRPr>
          </a:p>
          <a:p>
            <a:pPr marL="457200" lvl="0" indent="-457200" algn="l" rtl="0">
              <a:spcBef>
                <a:spcPts val="1000"/>
              </a:spcBef>
              <a:spcAft>
                <a:spcPts val="0"/>
              </a:spcAft>
              <a:buClr>
                <a:schemeClr val="dk1"/>
              </a:buClr>
              <a:buSzPts val="1600"/>
              <a:buFont typeface="Arial"/>
              <a:buNone/>
            </a:pPr>
            <a:r>
              <a:rPr lang="en-US" sz="1400">
                <a:solidFill>
                  <a:srgbClr val="25496F"/>
                </a:solidFill>
              </a:rPr>
              <a:t>Mitchell, D. (2010). </a:t>
            </a:r>
            <a:r>
              <a:rPr lang="en-US" sz="1400" i="1">
                <a:solidFill>
                  <a:srgbClr val="25496F"/>
                </a:solidFill>
              </a:rPr>
              <a:t>Education that fits: Review of international trends in the education of students with special educational needs</a:t>
            </a:r>
            <a:r>
              <a:rPr lang="en-US" sz="1400">
                <a:solidFill>
                  <a:srgbClr val="25496F"/>
                </a:solidFill>
              </a:rPr>
              <a:t>. University of Canterbury, Ministry of Education. Retrieved from </a:t>
            </a:r>
            <a:r>
              <a:rPr lang="en-US" sz="1400">
                <a:solidFill>
                  <a:srgbClr val="25496F"/>
                </a:solidFill>
                <a:uFill>
                  <a:noFill/>
                </a:uFill>
                <a:hlinkClick r:id="rId3">
                  <a:extLst>
                    <a:ext uri="{A12FA001-AC4F-418D-AE19-62706E023703}">
                      <ahyp:hlinkClr xmlns:ahyp="http://schemas.microsoft.com/office/drawing/2018/hyperlinkcolor" val="tx"/>
                    </a:ext>
                  </a:extLst>
                </a:hlinkClick>
              </a:rPr>
              <a:t>https://www.educationcounts.govt.nz/publications/special_education/education-that-fits/chapter-sixteen-universal-design-for-learning</a:t>
            </a:r>
            <a:endParaRPr sz="1400">
              <a:solidFill>
                <a:srgbClr val="25496F"/>
              </a:solidFill>
            </a:endParaRPr>
          </a:p>
          <a:p>
            <a:pPr marL="457200" lvl="0" indent="-457200" algn="l" rtl="0">
              <a:spcBef>
                <a:spcPts val="1000"/>
              </a:spcBef>
              <a:spcAft>
                <a:spcPts val="0"/>
              </a:spcAft>
              <a:buClr>
                <a:schemeClr val="dk1"/>
              </a:buClr>
              <a:buSzPts val="1600"/>
              <a:buFont typeface="Arial"/>
              <a:buNone/>
            </a:pPr>
            <a:r>
              <a:rPr lang="en-US" sz="1400">
                <a:solidFill>
                  <a:srgbClr val="25496F"/>
                </a:solidFill>
              </a:rPr>
              <a:t>Tomlinson, C. (2003). </a:t>
            </a:r>
            <a:r>
              <a:rPr lang="en-US" sz="1400" i="1">
                <a:solidFill>
                  <a:srgbClr val="25496F"/>
                </a:solidFill>
              </a:rPr>
              <a:t>Differentiating instruction in mixed-ability classrooms</a:t>
            </a:r>
            <a:r>
              <a:rPr lang="en-US" sz="1400">
                <a:solidFill>
                  <a:srgbClr val="25496F"/>
                </a:solidFill>
              </a:rPr>
              <a:t>. Upper Saddle River, NJ: Pearson/Merrill Prentice Hall. </a:t>
            </a:r>
            <a:endParaRPr sz="1400">
              <a:solidFill>
                <a:srgbClr val="25496F"/>
              </a:solidFill>
            </a:endParaRPr>
          </a:p>
          <a:p>
            <a:pPr marL="457200" lvl="0" indent="-457200" algn="l" rtl="0">
              <a:spcBef>
                <a:spcPts val="1000"/>
              </a:spcBef>
              <a:spcAft>
                <a:spcPts val="0"/>
              </a:spcAft>
              <a:buSzPts val="1600"/>
              <a:buNone/>
            </a:pPr>
            <a:r>
              <a:rPr lang="en-US" sz="1400">
                <a:solidFill>
                  <a:srgbClr val="25496F"/>
                </a:solidFill>
              </a:rPr>
              <a:t>Tomlinson, C.A. &amp; McTighe, J. (2006). Integrating differentiated instruction and understanding by design: Connecting content and kids. Alexandria, VA: ASCD. </a:t>
            </a:r>
            <a:endParaRPr sz="1400">
              <a:solidFill>
                <a:srgbClr val="25496F"/>
              </a:solidFill>
            </a:endParaRPr>
          </a:p>
          <a:p>
            <a:pPr marL="457200" lvl="0" indent="-457200" algn="l" rtl="0">
              <a:spcBef>
                <a:spcPts val="1000"/>
              </a:spcBef>
              <a:spcAft>
                <a:spcPts val="0"/>
              </a:spcAft>
              <a:buSzPts val="1600"/>
              <a:buNone/>
            </a:pPr>
            <a:r>
              <a:rPr lang="en-US" sz="1400">
                <a:solidFill>
                  <a:srgbClr val="25496F"/>
                </a:solidFill>
              </a:rPr>
              <a:t>Tyner, B. (2004). Small-group Reading Instruction: A Differentiated Teaching Model for Beginning and Struggling Readers. Newark, DE: International Reading Association.</a:t>
            </a:r>
            <a:endParaRPr sz="1400">
              <a:solidFill>
                <a:srgbClr val="25496F"/>
              </a:solidFill>
            </a:endParaRPr>
          </a:p>
          <a:p>
            <a:pPr marL="0" lvl="0" indent="0" algn="l" rtl="0">
              <a:spcBef>
                <a:spcPts val="500"/>
              </a:spcBef>
              <a:spcAft>
                <a:spcPts val="0"/>
              </a:spcAft>
              <a:buClr>
                <a:schemeClr val="dk1"/>
              </a:buClr>
              <a:buSzPts val="1600"/>
              <a:buFont typeface="Arial"/>
              <a:buNone/>
            </a:pPr>
            <a:endParaRPr sz="1400">
              <a:solidFill>
                <a:srgbClr val="25496F"/>
              </a:solidFill>
            </a:endParaRPr>
          </a:p>
          <a:p>
            <a:pPr marL="457200" lvl="0" indent="-457200" algn="l" rtl="0">
              <a:lnSpc>
                <a:spcPct val="100000"/>
              </a:lnSpc>
              <a:spcBef>
                <a:spcPts val="1000"/>
              </a:spcBef>
              <a:spcAft>
                <a:spcPts val="0"/>
              </a:spcAft>
              <a:buSzPts val="1600"/>
              <a:buNone/>
            </a:pPr>
            <a:endParaRPr sz="1400">
              <a:solidFill>
                <a:srgbClr val="25496F"/>
              </a:solidFill>
            </a:endParaRPr>
          </a:p>
          <a:p>
            <a:pPr marL="0" lvl="0" indent="0" algn="l" rtl="0">
              <a:lnSpc>
                <a:spcPct val="100000"/>
              </a:lnSpc>
              <a:spcBef>
                <a:spcPts val="1000"/>
              </a:spcBef>
              <a:spcAft>
                <a:spcPts val="1000"/>
              </a:spcAft>
              <a:buSzPts val="1600"/>
              <a:buNone/>
            </a:pPr>
            <a:r>
              <a:rPr lang="en-US" sz="1400">
                <a:solidFill>
                  <a:srgbClr val="25496F"/>
                </a:solidFill>
              </a:rPr>
              <a:t>	</a:t>
            </a:r>
            <a:endParaRPr sz="1400">
              <a:solidFill>
                <a:srgbClr val="25496F"/>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79"/>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53</a:t>
            </a:fld>
            <a:endParaRPr/>
          </a:p>
        </p:txBody>
      </p:sp>
      <p:sp>
        <p:nvSpPr>
          <p:cNvPr id="686" name="Google Shape;686;p79"/>
          <p:cNvSpPr txBox="1">
            <a:spLocks noGrp="1"/>
          </p:cNvSpPr>
          <p:nvPr>
            <p:ph type="title"/>
          </p:nvPr>
        </p:nvSpPr>
        <p:spPr>
          <a:xfrm>
            <a:off x="687400" y="318050"/>
            <a:ext cx="8224800" cy="1447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a:t>References</a:t>
            </a:r>
            <a:endParaRPr/>
          </a:p>
        </p:txBody>
      </p:sp>
      <p:sp>
        <p:nvSpPr>
          <p:cNvPr id="687" name="Google Shape;687;p79"/>
          <p:cNvSpPr txBox="1">
            <a:spLocks noGrp="1"/>
          </p:cNvSpPr>
          <p:nvPr>
            <p:ph type="body" idx="1"/>
          </p:nvPr>
        </p:nvSpPr>
        <p:spPr>
          <a:xfrm>
            <a:off x="687525" y="1921250"/>
            <a:ext cx="8224800" cy="3644400"/>
          </a:xfrm>
          <a:prstGeom prst="rect">
            <a:avLst/>
          </a:prstGeom>
          <a:noFill/>
          <a:ln>
            <a:noFill/>
          </a:ln>
        </p:spPr>
        <p:txBody>
          <a:bodyPr spcFirstLastPara="1" wrap="square" lIns="0" tIns="0" rIns="0" bIns="0" anchor="t" anchorCtr="0">
            <a:noAutofit/>
          </a:bodyPr>
          <a:lstStyle/>
          <a:p>
            <a:pPr marL="457200" lvl="0" indent="-457200" algn="l" rtl="0">
              <a:lnSpc>
                <a:spcPct val="100000"/>
              </a:lnSpc>
              <a:spcBef>
                <a:spcPts val="0"/>
              </a:spcBef>
              <a:spcAft>
                <a:spcPts val="0"/>
              </a:spcAft>
              <a:buSzPts val="1600"/>
              <a:buNone/>
            </a:pPr>
            <a:r>
              <a:rPr lang="en-US" sz="1400">
                <a:solidFill>
                  <a:srgbClr val="25496F"/>
                </a:solidFill>
              </a:rPr>
              <a:t>Shaywitz, S. E., Shaywitz, B. A., Fulbright, S. E., Skudlarski, P., Mencl, W. E., Constable, R. T.,…Gore, J. C. (2003). Neural systems for compensation and persistence: Young adult outcome of childhood reading disability. </a:t>
            </a:r>
            <a:r>
              <a:rPr lang="en-US" sz="1400" i="1">
                <a:solidFill>
                  <a:srgbClr val="25496F"/>
                </a:solidFill>
              </a:rPr>
              <a:t>Biological Psychiatry, 54</a:t>
            </a:r>
            <a:r>
              <a:rPr lang="en-US" sz="1400">
                <a:solidFill>
                  <a:srgbClr val="25496F"/>
                </a:solidFill>
              </a:rPr>
              <a:t>, 25–33. </a:t>
            </a:r>
            <a:endParaRPr sz="1400" i="1">
              <a:solidFill>
                <a:srgbClr val="25496F"/>
              </a:solidFill>
            </a:endParaRPr>
          </a:p>
          <a:p>
            <a:pPr marL="457200" lvl="0" indent="-457200" algn="l" rtl="0">
              <a:lnSpc>
                <a:spcPct val="100000"/>
              </a:lnSpc>
              <a:spcBef>
                <a:spcPts val="1000"/>
              </a:spcBef>
              <a:spcAft>
                <a:spcPts val="1000"/>
              </a:spcAft>
              <a:buSzPts val="1600"/>
              <a:buNone/>
            </a:pPr>
            <a:r>
              <a:rPr lang="en-US" sz="1400">
                <a:solidFill>
                  <a:srgbClr val="25496F"/>
                </a:solidFill>
              </a:rPr>
              <a:t>Willoughby, J. (2012). </a:t>
            </a:r>
            <a:r>
              <a:rPr lang="en-US" sz="1400" i="1">
                <a:solidFill>
                  <a:srgbClr val="25496F"/>
                </a:solidFill>
              </a:rPr>
              <a:t>Differentiating instruction: Meeting students where they are. </a:t>
            </a:r>
            <a:r>
              <a:rPr lang="en-US" sz="1400">
                <a:solidFill>
                  <a:srgbClr val="25496F"/>
                </a:solidFill>
              </a:rPr>
              <a:t>Retrieved from </a:t>
            </a:r>
            <a:r>
              <a:rPr lang="en-US" sz="1400">
                <a:solidFill>
                  <a:srgbClr val="25496F"/>
                </a:solidFill>
                <a:uFill>
                  <a:noFill/>
                </a:uFill>
                <a:hlinkClick r:id="rId3">
                  <a:extLst>
                    <a:ext uri="{A12FA001-AC4F-418D-AE19-62706E023703}">
                      <ahyp:hlinkClr xmlns:ahyp="http://schemas.microsoft.com/office/drawing/2018/hyperlinkcolor" val="tx"/>
                    </a:ext>
                  </a:extLst>
                </a:hlinkClick>
              </a:rPr>
              <a:t>https://soarnc.org/wp-content/uploads/2014/05/Differentiated-Instruction.pdf</a:t>
            </a:r>
            <a:r>
              <a:rPr lang="en-US" sz="1400">
                <a:solidFill>
                  <a:srgbClr val="25496F"/>
                </a:solidFill>
              </a:rPr>
              <a:t> </a:t>
            </a:r>
            <a:endParaRPr sz="1400">
              <a:solidFill>
                <a:srgbClr val="25496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2"/>
          <p:cNvSpPr txBox="1">
            <a:spLocks noGrp="1"/>
          </p:cNvSpPr>
          <p:nvPr>
            <p:ph type="title"/>
          </p:nvPr>
        </p:nvSpPr>
        <p:spPr>
          <a:xfrm>
            <a:off x="687425" y="318050"/>
            <a:ext cx="8224800" cy="14868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Differentiated Instruction Activator</a:t>
            </a:r>
            <a:endParaRPr/>
          </a:p>
        </p:txBody>
      </p:sp>
      <p:sp>
        <p:nvSpPr>
          <p:cNvPr id="173" name="Google Shape;173;p32"/>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6</a:t>
            </a:fld>
            <a:endParaRPr/>
          </a:p>
        </p:txBody>
      </p:sp>
      <p:grpSp>
        <p:nvGrpSpPr>
          <p:cNvPr id="174" name="Google Shape;174;p32"/>
          <p:cNvGrpSpPr/>
          <p:nvPr/>
        </p:nvGrpSpPr>
        <p:grpSpPr>
          <a:xfrm>
            <a:off x="5241956" y="5940002"/>
            <a:ext cx="3378040" cy="918000"/>
            <a:chOff x="5241956" y="5940002"/>
            <a:chExt cx="3378040" cy="918000"/>
          </a:xfrm>
        </p:grpSpPr>
        <p:sp>
          <p:nvSpPr>
            <p:cNvPr id="175" name="Google Shape;175;p32"/>
            <p:cNvSpPr/>
            <p:nvPr/>
          </p:nvSpPr>
          <p:spPr>
            <a:xfrm>
              <a:off x="5241956" y="6153293"/>
              <a:ext cx="1480800" cy="491400"/>
            </a:xfrm>
            <a:prstGeom prst="ellipse">
              <a:avLst/>
            </a:prstGeom>
            <a:solidFill>
              <a:srgbClr val="BFBFBF"/>
            </a:solidFill>
            <a:ln>
              <a:noFill/>
            </a:ln>
            <a:effectLst>
              <a:outerShdw blurRad="44450" dist="27940" dir="5400000" algn="ctr">
                <a:srgbClr val="000000">
                  <a:alpha val="294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a:t>Workbook</a:t>
              </a:r>
              <a:endParaRPr sz="1300" b="1" i="0" u="none" strike="noStrike" cap="none">
                <a:solidFill>
                  <a:srgbClr val="000000"/>
                </a:solidFill>
                <a:latin typeface="Arial"/>
                <a:ea typeface="Arial"/>
                <a:cs typeface="Arial"/>
                <a:sym typeface="Arial"/>
              </a:endParaRPr>
            </a:p>
          </p:txBody>
        </p:sp>
        <p:grpSp>
          <p:nvGrpSpPr>
            <p:cNvPr id="176" name="Google Shape;176;p32"/>
            <p:cNvGrpSpPr/>
            <p:nvPr/>
          </p:nvGrpSpPr>
          <p:grpSpPr>
            <a:xfrm>
              <a:off x="6939615" y="5940002"/>
              <a:ext cx="1680381" cy="918000"/>
              <a:chOff x="6939451" y="5887473"/>
              <a:chExt cx="1608174" cy="918000"/>
            </a:xfrm>
          </p:grpSpPr>
          <p:sp>
            <p:nvSpPr>
              <p:cNvPr id="177" name="Google Shape;177;p32"/>
              <p:cNvSpPr/>
              <p:nvPr/>
            </p:nvSpPr>
            <p:spPr>
              <a:xfrm>
                <a:off x="6939451" y="5887473"/>
                <a:ext cx="1608174" cy="918000"/>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78" name="Google Shape;178;p32"/>
              <p:cNvSpPr txBox="1"/>
              <p:nvPr/>
            </p:nvSpPr>
            <p:spPr>
              <a:xfrm>
                <a:off x="7344700" y="6196025"/>
                <a:ext cx="1050900" cy="322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Activity </a:t>
                </a:r>
                <a:endParaRPr sz="1400" b="0" i="0" u="none" strike="noStrike" cap="none">
                  <a:solidFill>
                    <a:srgbClr val="000000"/>
                  </a:solidFill>
                  <a:latin typeface="Arial"/>
                  <a:ea typeface="Arial"/>
                  <a:cs typeface="Arial"/>
                  <a:sym typeface="Arial"/>
                </a:endParaRPr>
              </a:p>
            </p:txBody>
          </p:sp>
        </p:grpSp>
      </p:grpSp>
      <p:sp>
        <p:nvSpPr>
          <p:cNvPr id="179" name="Google Shape;179;p32"/>
          <p:cNvSpPr txBox="1"/>
          <p:nvPr/>
        </p:nvSpPr>
        <p:spPr>
          <a:xfrm>
            <a:off x="687526" y="2055813"/>
            <a:ext cx="8224800" cy="3509700"/>
          </a:xfrm>
          <a:prstGeom prst="rect">
            <a:avLst/>
          </a:prstGeom>
          <a:noFill/>
          <a:ln>
            <a:noFill/>
          </a:ln>
        </p:spPr>
        <p:txBody>
          <a:bodyPr spcFirstLastPara="1" wrap="square" lIns="0" tIns="0" rIns="0" bIns="0" anchor="t" anchorCtr="0">
            <a:noAutofit/>
          </a:bodyPr>
          <a:lstStyle/>
          <a:p>
            <a:pPr marL="457200" lvl="0" indent="-381000" algn="l" rtl="0">
              <a:spcBef>
                <a:spcPts val="600"/>
              </a:spcBef>
              <a:spcAft>
                <a:spcPts val="0"/>
              </a:spcAft>
              <a:buClr>
                <a:srgbClr val="A5A5A5"/>
              </a:buClr>
              <a:buSzPts val="2400"/>
              <a:buFont typeface="Noto Sans Symbols"/>
              <a:buChar char="▪"/>
            </a:pPr>
            <a:r>
              <a:rPr lang="en-US" sz="2400">
                <a:solidFill>
                  <a:srgbClr val="25496F"/>
                </a:solidFill>
              </a:rPr>
              <a:t>What is differentiated instruction?</a:t>
            </a:r>
            <a:endParaRPr sz="2400">
              <a:solidFill>
                <a:srgbClr val="25496F"/>
              </a:solidFill>
            </a:endParaRPr>
          </a:p>
          <a:p>
            <a:pPr marL="457200" lvl="0" indent="-381000" algn="l" rtl="0">
              <a:spcBef>
                <a:spcPts val="1000"/>
              </a:spcBef>
              <a:spcAft>
                <a:spcPts val="0"/>
              </a:spcAft>
              <a:buClr>
                <a:srgbClr val="A5A5A5"/>
              </a:buClr>
              <a:buSzPts val="2400"/>
              <a:buFont typeface="Noto Sans Symbols"/>
              <a:buChar char="▪"/>
            </a:pPr>
            <a:r>
              <a:rPr lang="en-US" sz="2400">
                <a:solidFill>
                  <a:srgbClr val="25496F"/>
                </a:solidFill>
              </a:rPr>
              <a:t>How do teachers plan for differentiated instruction?</a:t>
            </a:r>
            <a:endParaRPr sz="2400">
              <a:solidFill>
                <a:srgbClr val="25496F"/>
              </a:solidFill>
            </a:endParaRPr>
          </a:p>
          <a:p>
            <a:pPr marL="457200" lvl="0" indent="-381000" algn="l" rtl="0">
              <a:spcBef>
                <a:spcPts val="1000"/>
              </a:spcBef>
              <a:spcAft>
                <a:spcPts val="0"/>
              </a:spcAft>
              <a:buClr>
                <a:srgbClr val="A5A5A5"/>
              </a:buClr>
              <a:buSzPts val="2400"/>
              <a:buFont typeface="Noto Sans Symbols"/>
              <a:buChar char="▪"/>
            </a:pPr>
            <a:r>
              <a:rPr lang="en-US" sz="2400">
                <a:solidFill>
                  <a:srgbClr val="25496F"/>
                </a:solidFill>
              </a:rPr>
              <a:t>How do teachers prepare their students and classrooms for differentiated instruction?</a:t>
            </a:r>
            <a:endParaRPr sz="2400">
              <a:solidFill>
                <a:srgbClr val="25496F"/>
              </a:solidFill>
            </a:endParaRPr>
          </a:p>
          <a:p>
            <a:pPr marL="457200" lvl="0" indent="-381000" algn="l" rtl="0">
              <a:spcBef>
                <a:spcPts val="1000"/>
              </a:spcBef>
              <a:spcAft>
                <a:spcPts val="1000"/>
              </a:spcAft>
              <a:buClr>
                <a:srgbClr val="A5A5A5"/>
              </a:buClr>
              <a:buSzPts val="2400"/>
              <a:buFont typeface="Noto Sans Symbols"/>
              <a:buChar char="▪"/>
            </a:pPr>
            <a:r>
              <a:rPr lang="en-US" sz="2400">
                <a:solidFill>
                  <a:srgbClr val="25496F"/>
                </a:solidFill>
              </a:rPr>
              <a:t>What does differentiated instruction look like in the classroom?</a:t>
            </a:r>
            <a:endParaRPr sz="2400">
              <a:solidFill>
                <a:srgbClr val="25496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3"/>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7</a:t>
            </a:fld>
            <a:endParaRPr/>
          </a:p>
        </p:txBody>
      </p:sp>
      <p:sp>
        <p:nvSpPr>
          <p:cNvPr id="186" name="Google Shape;186;p33"/>
          <p:cNvSpPr/>
          <p:nvPr/>
        </p:nvSpPr>
        <p:spPr>
          <a:xfrm>
            <a:off x="513425" y="1595300"/>
            <a:ext cx="8630700" cy="7701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7" name="Google Shape;187;p33"/>
          <p:cNvPicPr preferRelativeResize="0"/>
          <p:nvPr/>
        </p:nvPicPr>
        <p:blipFill rotWithShape="1">
          <a:blip r:embed="rId3">
            <a:alphaModFix/>
          </a:blip>
          <a:srcRect t="2828" b="13489"/>
          <a:stretch/>
        </p:blipFill>
        <p:spPr>
          <a:xfrm>
            <a:off x="205600" y="928625"/>
            <a:ext cx="8722200" cy="4865824"/>
          </a:xfrm>
          <a:prstGeom prst="rect">
            <a:avLst/>
          </a:prstGeom>
          <a:noFill/>
          <a:ln w="19050" cap="flat" cmpd="sng">
            <a:solidFill>
              <a:srgbClr val="000000"/>
            </a:solidFill>
            <a:prstDash val="solid"/>
            <a:round/>
            <a:headEnd type="none" w="sm" len="sm"/>
            <a:tailEnd type="none" w="sm" len="sm"/>
          </a:ln>
        </p:spPr>
      </p:pic>
      <p:sp>
        <p:nvSpPr>
          <p:cNvPr id="188" name="Google Shape;188;p33"/>
          <p:cNvSpPr/>
          <p:nvPr/>
        </p:nvSpPr>
        <p:spPr>
          <a:xfrm>
            <a:off x="770150" y="1490650"/>
            <a:ext cx="7591500" cy="37722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9" name="Google Shape;189;p33"/>
          <p:cNvPicPr preferRelativeResize="0"/>
          <p:nvPr/>
        </p:nvPicPr>
        <p:blipFill rotWithShape="1">
          <a:blip r:embed="rId3">
            <a:alphaModFix amt="36000"/>
          </a:blip>
          <a:srcRect l="6467" t="12495" r="6493" b="22628"/>
          <a:stretch/>
        </p:blipFill>
        <p:spPr>
          <a:xfrm>
            <a:off x="770150" y="1490650"/>
            <a:ext cx="7591502" cy="3772202"/>
          </a:xfrm>
          <a:prstGeom prst="rect">
            <a:avLst/>
          </a:prstGeom>
          <a:noFill/>
          <a:ln w="9525" cap="flat" cmpd="sng">
            <a:solidFill>
              <a:srgbClr val="000000"/>
            </a:solidFill>
            <a:prstDash val="solid"/>
            <a:round/>
            <a:headEnd type="none" w="sm" len="sm"/>
            <a:tailEnd type="none" w="sm" len="sm"/>
          </a:ln>
        </p:spPr>
      </p:pic>
      <p:sp>
        <p:nvSpPr>
          <p:cNvPr id="190" name="Google Shape;190;p33"/>
          <p:cNvSpPr txBox="1">
            <a:spLocks noGrp="1"/>
          </p:cNvSpPr>
          <p:nvPr>
            <p:ph type="body" idx="1"/>
          </p:nvPr>
        </p:nvSpPr>
        <p:spPr>
          <a:xfrm>
            <a:off x="891575" y="1580700"/>
            <a:ext cx="7359900" cy="3572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600"/>
              <a:buNone/>
            </a:pPr>
            <a:r>
              <a:rPr lang="en-US" sz="2800"/>
              <a:t>“Differentiated instruction is a </a:t>
            </a:r>
            <a:r>
              <a:rPr lang="en-US" sz="2800" b="1"/>
              <a:t>process</a:t>
            </a:r>
            <a:r>
              <a:rPr lang="en-US" sz="2800"/>
              <a:t> to approach teaching and learning for students of differing abilities in the same class. The intent of differentiating instruction is to maximize each student’s growth and individual success by </a:t>
            </a:r>
            <a:r>
              <a:rPr lang="en-US" sz="2800" b="1"/>
              <a:t>meeting each student where he or she is</a:t>
            </a:r>
            <a:r>
              <a:rPr lang="en-US" sz="2800"/>
              <a:t>, and assisting in the learning process.”</a:t>
            </a:r>
            <a:endParaRPr sz="2800"/>
          </a:p>
          <a:p>
            <a:pPr marL="0" lvl="0" indent="0" algn="l" rtl="0">
              <a:lnSpc>
                <a:spcPct val="100000"/>
              </a:lnSpc>
              <a:spcBef>
                <a:spcPts val="1200"/>
              </a:spcBef>
              <a:spcAft>
                <a:spcPts val="0"/>
              </a:spcAft>
              <a:buSzPts val="2600"/>
              <a:buNone/>
            </a:pPr>
            <a:r>
              <a:rPr lang="en-US" sz="2800"/>
              <a:t>	                               — Carol Ann Tomlinson</a:t>
            </a:r>
            <a:endParaRPr sz="2800"/>
          </a:p>
          <a:p>
            <a:pPr marL="0" lvl="0" indent="0" algn="l" rtl="0">
              <a:lnSpc>
                <a:spcPct val="100000"/>
              </a:lnSpc>
              <a:spcBef>
                <a:spcPts val="600"/>
              </a:spcBef>
              <a:spcAft>
                <a:spcPts val="0"/>
              </a:spcAft>
              <a:buSzPts val="2800"/>
              <a:buNone/>
            </a:pPr>
            <a:endParaRPr sz="28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4"/>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8</a:t>
            </a:fld>
            <a:endParaRPr/>
          </a:p>
        </p:txBody>
      </p:sp>
      <p:sp>
        <p:nvSpPr>
          <p:cNvPr id="197" name="Google Shape;197;p34"/>
          <p:cNvSpPr txBox="1">
            <a:spLocks noGrp="1"/>
          </p:cNvSpPr>
          <p:nvPr>
            <p:ph type="title"/>
          </p:nvPr>
        </p:nvSpPr>
        <p:spPr>
          <a:xfrm>
            <a:off x="687388" y="318053"/>
            <a:ext cx="8224800" cy="7461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sz="4800"/>
              <a:t>Distinction: Tier 1 &amp; Tier 2 </a:t>
            </a:r>
            <a:endParaRPr sz="4800"/>
          </a:p>
        </p:txBody>
      </p:sp>
      <p:sp>
        <p:nvSpPr>
          <p:cNvPr id="198" name="Google Shape;198;p34"/>
          <p:cNvSpPr/>
          <p:nvPr/>
        </p:nvSpPr>
        <p:spPr>
          <a:xfrm>
            <a:off x="641800" y="1576975"/>
            <a:ext cx="8502300" cy="556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4"/>
          <p:cNvSpPr txBox="1">
            <a:spLocks noGrp="1"/>
          </p:cNvSpPr>
          <p:nvPr>
            <p:ph type="body" idx="1"/>
          </p:nvPr>
        </p:nvSpPr>
        <p:spPr>
          <a:xfrm>
            <a:off x="142575" y="1060450"/>
            <a:ext cx="8896800" cy="304800"/>
          </a:xfrm>
          <a:prstGeom prst="rect">
            <a:avLst/>
          </a:prstGeom>
          <a:noFill/>
          <a:ln w="19050" cap="flat" cmpd="sng">
            <a:solidFill>
              <a:srgbClr val="25496F"/>
            </a:solidFill>
            <a:prstDash val="solid"/>
            <a:round/>
            <a:headEnd type="none" w="sm" len="sm"/>
            <a:tailEnd type="none" w="sm" len="sm"/>
          </a:ln>
        </p:spPr>
        <p:txBody>
          <a:bodyPr spcFirstLastPara="1" wrap="square" lIns="0" tIns="0" rIns="0" bIns="0" anchor="ctr" anchorCtr="0">
            <a:noAutofit/>
          </a:bodyPr>
          <a:lstStyle/>
          <a:p>
            <a:pPr marL="0" lvl="0" indent="0" algn="ctr" rtl="0">
              <a:lnSpc>
                <a:spcPct val="100000"/>
              </a:lnSpc>
              <a:spcBef>
                <a:spcPts val="0"/>
              </a:spcBef>
              <a:spcAft>
                <a:spcPts val="0"/>
              </a:spcAft>
              <a:buSzPts val="2200"/>
              <a:buNone/>
            </a:pPr>
            <a:r>
              <a:rPr lang="en-US" sz="2000"/>
              <a:t>Tier 1 differentiated instruction is </a:t>
            </a:r>
            <a:r>
              <a:rPr lang="en-US" sz="2000" b="1"/>
              <a:t>not</a:t>
            </a:r>
            <a:r>
              <a:rPr lang="en-US" sz="2000"/>
              <a:t> the same as providing Tier 2 intervention</a:t>
            </a:r>
            <a:endParaRPr sz="2000"/>
          </a:p>
        </p:txBody>
      </p:sp>
      <p:graphicFrame>
        <p:nvGraphicFramePr>
          <p:cNvPr id="200" name="Google Shape;200;p34"/>
          <p:cNvGraphicFramePr/>
          <p:nvPr/>
        </p:nvGraphicFramePr>
        <p:xfrm>
          <a:off x="0" y="1437823"/>
          <a:ext cx="9115550" cy="4483220"/>
        </p:xfrm>
        <a:graphic>
          <a:graphicData uri="http://schemas.openxmlformats.org/drawingml/2006/table">
            <a:tbl>
              <a:tblPr firstRow="1" bandRow="1">
                <a:noFill/>
                <a:tableStyleId>{23D75BD3-99D1-4B47-A0C5-F7EB12D69315}</a:tableStyleId>
              </a:tblPr>
              <a:tblGrid>
                <a:gridCol w="301955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351950">
                <a:tc>
                  <a:txBody>
                    <a:bodyPr/>
                    <a:lstStyle/>
                    <a:p>
                      <a:pPr marL="0" marR="0" lvl="0" indent="0" algn="ctr" rtl="0">
                        <a:lnSpc>
                          <a:spcPct val="100000"/>
                        </a:lnSpc>
                        <a:spcBef>
                          <a:spcPts val="0"/>
                        </a:spcBef>
                        <a:spcAft>
                          <a:spcPts val="0"/>
                        </a:spcAft>
                        <a:buClr>
                          <a:srgbClr val="000000"/>
                        </a:buClr>
                        <a:buSzPts val="1500"/>
                        <a:buFont typeface="Arial"/>
                        <a:buNone/>
                      </a:pPr>
                      <a:r>
                        <a:rPr lang="en-US" sz="1800" u="none" strike="noStrike" cap="none"/>
                        <a:t>Characteristic </a:t>
                      </a:r>
                      <a:endParaRPr sz="1800" u="none" strike="noStrike" cap="none"/>
                    </a:p>
                  </a:txBody>
                  <a:tcPr marL="91450" marR="91450" marT="45725" marB="457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800" u="none" strike="noStrike" cap="none"/>
                        <a:t>Tier 1</a:t>
                      </a:r>
                      <a:endParaRPr sz="1800" u="none" strike="noStrike" cap="none"/>
                    </a:p>
                  </a:txBody>
                  <a:tcPr marL="91450" marR="91450" marT="45725" marB="457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800" u="none" strike="noStrike" cap="none"/>
                        <a:t>Tier 2</a:t>
                      </a:r>
                      <a:endParaRPr sz="1800" u="none" strike="noStrike" cap="none"/>
                    </a:p>
                  </a:txBody>
                  <a:tcPr marL="91450" marR="91450" marT="45725" marB="457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tcPr>
                </a:tc>
                <a:extLst>
                  <a:ext uri="{0D108BD9-81ED-4DB2-BD59-A6C34878D82A}">
                    <a16:rowId xmlns:a16="http://schemas.microsoft.com/office/drawing/2014/main" val="10000"/>
                  </a:ext>
                </a:extLst>
              </a:tr>
              <a:tr h="598025">
                <a:tc>
                  <a:txBody>
                    <a:bodyPr/>
                    <a:lstStyle/>
                    <a:p>
                      <a:pPr marL="0" marR="0" lvl="0" indent="0" algn="ctr" rtl="0">
                        <a:lnSpc>
                          <a:spcPct val="100000"/>
                        </a:lnSpc>
                        <a:spcBef>
                          <a:spcPts val="0"/>
                        </a:spcBef>
                        <a:spcAft>
                          <a:spcPts val="0"/>
                        </a:spcAft>
                        <a:buClr>
                          <a:srgbClr val="000000"/>
                        </a:buClr>
                        <a:buSzPts val="1500"/>
                        <a:buFont typeface="Arial"/>
                        <a:buNone/>
                      </a:pPr>
                      <a:r>
                        <a:rPr lang="en-US" sz="1600" u="none" strike="noStrike" cap="none"/>
                        <a:t>Type and Frequency of Instruction </a:t>
                      </a:r>
                      <a:endParaRPr sz="1600" u="none" strike="noStrike" cap="none"/>
                    </a:p>
                  </a:txBody>
                  <a:tcPr marL="91450" marR="91450" marT="45725" marB="457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500"/>
                        <a:buFont typeface="Arial"/>
                        <a:buNone/>
                      </a:pPr>
                      <a:r>
                        <a:rPr lang="en-US" sz="1600" u="none" strike="noStrike" cap="none"/>
                        <a:t>Whole group and small group</a:t>
                      </a:r>
                      <a:r>
                        <a:rPr lang="en-US" sz="1600"/>
                        <a:t>; </a:t>
                      </a:r>
                      <a:r>
                        <a:rPr lang="en-US" sz="1600" u="none" strike="noStrike" cap="none"/>
                        <a:t>daily</a:t>
                      </a:r>
                      <a:endParaRPr sz="1600" u="none" strike="noStrike" cap="none"/>
                    </a:p>
                  </a:txBody>
                  <a:tcPr marL="91450" marR="91450" marT="45725" marB="457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600" u="none" strike="noStrike" cap="none"/>
                        <a:t>Small group (e.g., ~3 times per week for 30 minutes)</a:t>
                      </a:r>
                      <a:endParaRPr sz="1600" u="none" strike="noStrike" cap="none"/>
                    </a:p>
                  </a:txBody>
                  <a:tcPr marL="91450" marR="91450" marT="45725" marB="457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tcPr>
                </a:tc>
                <a:extLst>
                  <a:ext uri="{0D108BD9-81ED-4DB2-BD59-A6C34878D82A}">
                    <a16:rowId xmlns:a16="http://schemas.microsoft.com/office/drawing/2014/main" val="10001"/>
                  </a:ext>
                </a:extLst>
              </a:tr>
              <a:tr h="854725">
                <a:tc>
                  <a:txBody>
                    <a:bodyPr/>
                    <a:lstStyle/>
                    <a:p>
                      <a:pPr marL="0" marR="0" lvl="0" indent="0" algn="ctr" rtl="0">
                        <a:lnSpc>
                          <a:spcPct val="100000"/>
                        </a:lnSpc>
                        <a:spcBef>
                          <a:spcPts val="0"/>
                        </a:spcBef>
                        <a:spcAft>
                          <a:spcPts val="0"/>
                        </a:spcAft>
                        <a:buClr>
                          <a:srgbClr val="000000"/>
                        </a:buClr>
                        <a:buSzPts val="1500"/>
                        <a:buFont typeface="Arial"/>
                        <a:buNone/>
                      </a:pPr>
                      <a:r>
                        <a:rPr lang="en-US" sz="1600" u="none" strike="noStrike" cap="none"/>
                        <a:t>Instructor</a:t>
                      </a:r>
                      <a:endParaRPr sz="1600" u="none" strike="noStrike" cap="none"/>
                    </a:p>
                  </a:txBody>
                  <a:tcPr marL="91450" marR="91450" marT="45725" marB="457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500"/>
                        <a:buFont typeface="Arial"/>
                        <a:buNone/>
                      </a:pPr>
                      <a:r>
                        <a:rPr lang="en-US" sz="1600" u="none" strike="noStrike" cap="none"/>
                        <a:t>General education teacher</a:t>
                      </a:r>
                      <a:endParaRPr sz="1600" u="none" strike="noStrike" cap="none"/>
                    </a:p>
                  </a:txBody>
                  <a:tcPr marL="91450" marR="91450" marT="45725" marB="457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600"/>
                        <a:t>General education teacher, h</a:t>
                      </a:r>
                      <a:r>
                        <a:rPr lang="en-US" sz="1600" u="none" strike="noStrike" cap="none"/>
                        <a:t>ighly trained </a:t>
                      </a:r>
                      <a:r>
                        <a:rPr lang="en-US" sz="1600"/>
                        <a:t>professional</a:t>
                      </a:r>
                      <a:r>
                        <a:rPr lang="en-US" sz="1600" u="none" strike="noStrike" cap="none"/>
                        <a:t>, interventionist, specialist</a:t>
                      </a:r>
                      <a:endParaRPr sz="1600" u="none" strike="noStrike" cap="none"/>
                    </a:p>
                  </a:txBody>
                  <a:tcPr marL="91450" marR="91450" marT="45725" marB="457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tcPr>
                </a:tc>
                <a:extLst>
                  <a:ext uri="{0D108BD9-81ED-4DB2-BD59-A6C34878D82A}">
                    <a16:rowId xmlns:a16="http://schemas.microsoft.com/office/drawing/2014/main" val="10002"/>
                  </a:ext>
                </a:extLst>
              </a:tr>
              <a:tr h="603325">
                <a:tc>
                  <a:txBody>
                    <a:bodyPr/>
                    <a:lstStyle/>
                    <a:p>
                      <a:pPr marL="0" marR="0" lvl="0" indent="0" algn="ctr" rtl="0">
                        <a:lnSpc>
                          <a:spcPct val="100000"/>
                        </a:lnSpc>
                        <a:spcBef>
                          <a:spcPts val="0"/>
                        </a:spcBef>
                        <a:spcAft>
                          <a:spcPts val="0"/>
                        </a:spcAft>
                        <a:buClr>
                          <a:srgbClr val="000000"/>
                        </a:buClr>
                        <a:buSzPts val="1500"/>
                        <a:buFont typeface="Arial"/>
                        <a:buNone/>
                      </a:pPr>
                      <a:r>
                        <a:rPr lang="en-US" sz="1600" u="none" strike="noStrike" cap="none"/>
                        <a:t>Curricular Focus </a:t>
                      </a:r>
                      <a:endParaRPr sz="1600" b="1" u="none" strike="noStrike" cap="none"/>
                    </a:p>
                  </a:txBody>
                  <a:tcPr marL="91450" marR="91450" marT="45725" marB="457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600"/>
                        <a:t>Grade-level state standards</a:t>
                      </a:r>
                      <a:endParaRPr sz="1600" u="none" strike="noStrike" cap="none"/>
                    </a:p>
                  </a:txBody>
                  <a:tcPr marL="91450" marR="91450" marT="45725" marB="457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600" u="none" strike="noStrike" cap="none"/>
                        <a:t>1–2 targeted </a:t>
                      </a:r>
                      <a:r>
                        <a:rPr lang="en-US" sz="1600"/>
                        <a:t>components</a:t>
                      </a:r>
                      <a:r>
                        <a:rPr lang="en-US" sz="1600" u="none" strike="noStrike" cap="none"/>
                        <a:t> (identified deficit areas) </a:t>
                      </a:r>
                      <a:endParaRPr sz="1600" u="none" strike="noStrike" cap="none"/>
                    </a:p>
                  </a:txBody>
                  <a:tcPr marL="91450" marR="91450" marT="45725" marB="457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tcPr>
                </a:tc>
                <a:extLst>
                  <a:ext uri="{0D108BD9-81ED-4DB2-BD59-A6C34878D82A}">
                    <a16:rowId xmlns:a16="http://schemas.microsoft.com/office/drawing/2014/main" val="10003"/>
                  </a:ext>
                </a:extLst>
              </a:tr>
              <a:tr h="854725">
                <a:tc>
                  <a:txBody>
                    <a:bodyPr/>
                    <a:lstStyle/>
                    <a:p>
                      <a:pPr marL="0" marR="0" lvl="0" indent="0" algn="ctr" rtl="0">
                        <a:lnSpc>
                          <a:spcPct val="100000"/>
                        </a:lnSpc>
                        <a:spcBef>
                          <a:spcPts val="0"/>
                        </a:spcBef>
                        <a:spcAft>
                          <a:spcPts val="0"/>
                        </a:spcAft>
                        <a:buClr>
                          <a:srgbClr val="000000"/>
                        </a:buClr>
                        <a:buSzPts val="1500"/>
                        <a:buFont typeface="Arial"/>
                        <a:buNone/>
                      </a:pPr>
                      <a:r>
                        <a:rPr lang="en-US" sz="1600" u="none" strike="noStrike" cap="none"/>
                        <a:t>Materials</a:t>
                      </a:r>
                      <a:endParaRPr sz="1600" b="1" u="none" strike="noStrike" cap="none"/>
                    </a:p>
                  </a:txBody>
                  <a:tcPr marL="91450" marR="91450" marT="45725" marB="457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600" u="none" strike="noStrike" cap="none"/>
                        <a:t>Standards-aligned, research-based grade-level curriculum</a:t>
                      </a:r>
                      <a:endParaRPr sz="1600" u="none" strike="noStrike" cap="none"/>
                    </a:p>
                  </a:txBody>
                  <a:tcPr marL="91450" marR="91450" marT="45725" marB="457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600" u="none" strike="noStrike" cap="none"/>
                        <a:t>Evidence-based intervention program or practice</a:t>
                      </a:r>
                      <a:endParaRPr sz="1600" u="none" strike="noStrike" cap="none"/>
                    </a:p>
                  </a:txBody>
                  <a:tcPr marL="91450" marR="91450" marT="45725" marB="457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tcPr>
                </a:tc>
                <a:extLst>
                  <a:ext uri="{0D108BD9-81ED-4DB2-BD59-A6C34878D82A}">
                    <a16:rowId xmlns:a16="http://schemas.microsoft.com/office/drawing/2014/main" val="10004"/>
                  </a:ext>
                </a:extLst>
              </a:tr>
              <a:tr h="603325">
                <a:tc>
                  <a:txBody>
                    <a:bodyPr/>
                    <a:lstStyle/>
                    <a:p>
                      <a:pPr marL="0" marR="0" lvl="0" indent="0" algn="ctr" rtl="0">
                        <a:lnSpc>
                          <a:spcPct val="100000"/>
                        </a:lnSpc>
                        <a:spcBef>
                          <a:spcPts val="0"/>
                        </a:spcBef>
                        <a:spcAft>
                          <a:spcPts val="0"/>
                        </a:spcAft>
                        <a:buClr>
                          <a:srgbClr val="000000"/>
                        </a:buClr>
                        <a:buSzPts val="1500"/>
                        <a:buFont typeface="Arial"/>
                        <a:buNone/>
                      </a:pPr>
                      <a:r>
                        <a:rPr lang="en-US" sz="1600" u="none" strike="noStrike" cap="none"/>
                        <a:t>Instruction </a:t>
                      </a:r>
                      <a:endParaRPr sz="1600" b="1" u="none" strike="noStrike" cap="none"/>
                    </a:p>
                  </a:txBody>
                  <a:tcPr marL="91450" marR="91450" marT="45725" marB="457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600" u="none" strike="noStrike" cap="none"/>
                        <a:t>Explicit, systematic, and differentiated </a:t>
                      </a:r>
                      <a:endParaRPr sz="1600" u="none" strike="noStrike" cap="none"/>
                    </a:p>
                  </a:txBody>
                  <a:tcPr marL="91450" marR="91450" marT="45725" marB="457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600" u="none" strike="noStrike" cap="none"/>
                        <a:t>Explicit, systematic, and differentiated </a:t>
                      </a:r>
                      <a:endParaRPr sz="1600" u="none" strike="noStrike" cap="none"/>
                    </a:p>
                  </a:txBody>
                  <a:tcPr marL="91450" marR="91450" marT="45725" marB="457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tcPr>
                </a:tc>
                <a:extLst>
                  <a:ext uri="{0D108BD9-81ED-4DB2-BD59-A6C34878D82A}">
                    <a16:rowId xmlns:a16="http://schemas.microsoft.com/office/drawing/2014/main" val="10005"/>
                  </a:ext>
                </a:extLst>
              </a:tr>
              <a:tr h="603325">
                <a:tc>
                  <a:txBody>
                    <a:bodyPr/>
                    <a:lstStyle/>
                    <a:p>
                      <a:pPr marL="0" marR="0" lvl="0" indent="0" algn="ctr" rtl="0">
                        <a:lnSpc>
                          <a:spcPct val="100000"/>
                        </a:lnSpc>
                        <a:spcBef>
                          <a:spcPts val="0"/>
                        </a:spcBef>
                        <a:spcAft>
                          <a:spcPts val="0"/>
                        </a:spcAft>
                        <a:buClr>
                          <a:srgbClr val="000000"/>
                        </a:buClr>
                        <a:buSzPts val="1500"/>
                        <a:buFont typeface="Arial"/>
                        <a:buNone/>
                      </a:pPr>
                      <a:r>
                        <a:rPr lang="en-US" sz="1600" u="none" strike="noStrike" cap="none"/>
                        <a:t>Progress Monitored</a:t>
                      </a:r>
                      <a:endParaRPr sz="1600" b="1" u="none" strike="noStrike" cap="none"/>
                    </a:p>
                  </a:txBody>
                  <a:tcPr marL="91450" marR="91450" marT="45725" marB="457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600" u="none" strike="noStrike" cap="none"/>
                        <a:t>Recommended monthly for “on-watch” students </a:t>
                      </a:r>
                      <a:endParaRPr sz="1600" u="none" strike="noStrike" cap="none"/>
                    </a:p>
                  </a:txBody>
                  <a:tcPr marL="91450" marR="91450" marT="45725" marB="457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600" u="none" strike="noStrike" cap="none"/>
                        <a:t>Biweekly </a:t>
                      </a:r>
                      <a:r>
                        <a:rPr lang="en-US" sz="1600"/>
                        <a:t>targeted</a:t>
                      </a:r>
                      <a:r>
                        <a:rPr lang="en-US" sz="1600" u="none" strike="noStrike" cap="none"/>
                        <a:t> students </a:t>
                      </a:r>
                      <a:endParaRPr sz="1600" u="none" strike="noStrike" cap="none"/>
                    </a:p>
                  </a:txBody>
                  <a:tcPr marL="91450" marR="91450" marT="45725" marB="457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5"/>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9</a:t>
            </a:fld>
            <a:endParaRPr/>
          </a:p>
        </p:txBody>
      </p:sp>
      <p:grpSp>
        <p:nvGrpSpPr>
          <p:cNvPr id="207" name="Google Shape;207;p35"/>
          <p:cNvGrpSpPr/>
          <p:nvPr/>
        </p:nvGrpSpPr>
        <p:grpSpPr>
          <a:xfrm>
            <a:off x="5241956" y="5940002"/>
            <a:ext cx="3378040" cy="918000"/>
            <a:chOff x="5241956" y="5940002"/>
            <a:chExt cx="3378040" cy="918000"/>
          </a:xfrm>
        </p:grpSpPr>
        <p:sp>
          <p:nvSpPr>
            <p:cNvPr id="208" name="Google Shape;208;p35"/>
            <p:cNvSpPr/>
            <p:nvPr/>
          </p:nvSpPr>
          <p:spPr>
            <a:xfrm>
              <a:off x="5241956" y="6153293"/>
              <a:ext cx="1480800" cy="491400"/>
            </a:xfrm>
            <a:prstGeom prst="ellipse">
              <a:avLst/>
            </a:prstGeom>
            <a:solidFill>
              <a:srgbClr val="BFBFBF"/>
            </a:solidFill>
            <a:ln>
              <a:noFill/>
            </a:ln>
            <a:effectLst>
              <a:outerShdw blurRad="44450" dist="27940" dir="5400000" algn="ctr">
                <a:srgbClr val="000000">
                  <a:alpha val="294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a:t>Workbook</a:t>
              </a:r>
              <a:endParaRPr sz="1300" b="1" i="0" u="none" strike="noStrike" cap="none">
                <a:solidFill>
                  <a:srgbClr val="000000"/>
                </a:solidFill>
                <a:latin typeface="Arial"/>
                <a:ea typeface="Arial"/>
                <a:cs typeface="Arial"/>
                <a:sym typeface="Arial"/>
              </a:endParaRPr>
            </a:p>
          </p:txBody>
        </p:sp>
        <p:grpSp>
          <p:nvGrpSpPr>
            <p:cNvPr id="209" name="Google Shape;209;p35"/>
            <p:cNvGrpSpPr/>
            <p:nvPr/>
          </p:nvGrpSpPr>
          <p:grpSpPr>
            <a:xfrm>
              <a:off x="6939615" y="5940002"/>
              <a:ext cx="1680381" cy="918000"/>
              <a:chOff x="6939451" y="5887473"/>
              <a:chExt cx="1608174" cy="918000"/>
            </a:xfrm>
          </p:grpSpPr>
          <p:sp>
            <p:nvSpPr>
              <p:cNvPr id="210" name="Google Shape;210;p35"/>
              <p:cNvSpPr/>
              <p:nvPr/>
            </p:nvSpPr>
            <p:spPr>
              <a:xfrm>
                <a:off x="6939451" y="5887473"/>
                <a:ext cx="1608174" cy="918000"/>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211" name="Google Shape;211;p35"/>
              <p:cNvSpPr txBox="1"/>
              <p:nvPr/>
            </p:nvSpPr>
            <p:spPr>
              <a:xfrm>
                <a:off x="7344700" y="6196025"/>
                <a:ext cx="1050900" cy="322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Activity </a:t>
                </a:r>
                <a:endParaRPr sz="1400" b="0" i="0" u="none" strike="noStrike" cap="none">
                  <a:solidFill>
                    <a:srgbClr val="000000"/>
                  </a:solidFill>
                  <a:latin typeface="Arial"/>
                  <a:ea typeface="Arial"/>
                  <a:cs typeface="Arial"/>
                  <a:sym typeface="Arial"/>
                </a:endParaRPr>
              </a:p>
            </p:txBody>
          </p:sp>
        </p:grpSp>
      </p:grpSp>
      <p:sp>
        <p:nvSpPr>
          <p:cNvPr id="212" name="Google Shape;212;p35"/>
          <p:cNvSpPr/>
          <p:nvPr/>
        </p:nvSpPr>
        <p:spPr>
          <a:xfrm>
            <a:off x="641800" y="1687000"/>
            <a:ext cx="8502300" cy="715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3" name="Google Shape;213;p35"/>
          <p:cNvPicPr preferRelativeResize="0"/>
          <p:nvPr/>
        </p:nvPicPr>
        <p:blipFill>
          <a:blip r:embed="rId3">
            <a:alphaModFix/>
          </a:blip>
          <a:stretch>
            <a:fillRect/>
          </a:stretch>
        </p:blipFill>
        <p:spPr>
          <a:xfrm rot="10800000">
            <a:off x="0" y="838200"/>
            <a:ext cx="9143999" cy="153900"/>
          </a:xfrm>
          <a:prstGeom prst="rect">
            <a:avLst/>
          </a:prstGeom>
          <a:noFill/>
          <a:ln>
            <a:noFill/>
          </a:ln>
        </p:spPr>
      </p:pic>
      <p:pic>
        <p:nvPicPr>
          <p:cNvPr id="214" name="Google Shape;214;p35"/>
          <p:cNvPicPr preferRelativeResize="0"/>
          <p:nvPr/>
        </p:nvPicPr>
        <p:blipFill rotWithShape="1">
          <a:blip r:embed="rId4">
            <a:alphaModFix/>
          </a:blip>
          <a:srcRect b="87378"/>
          <a:stretch/>
        </p:blipFill>
        <p:spPr>
          <a:xfrm>
            <a:off x="0" y="961175"/>
            <a:ext cx="9144001" cy="625801"/>
          </a:xfrm>
          <a:prstGeom prst="rect">
            <a:avLst/>
          </a:prstGeom>
          <a:noFill/>
          <a:ln>
            <a:noFill/>
          </a:ln>
        </p:spPr>
      </p:pic>
      <p:pic>
        <p:nvPicPr>
          <p:cNvPr id="215" name="Google Shape;215;p35"/>
          <p:cNvPicPr preferRelativeResize="0"/>
          <p:nvPr/>
        </p:nvPicPr>
        <p:blipFill rotWithShape="1">
          <a:blip r:embed="rId4">
            <a:alphaModFix/>
          </a:blip>
          <a:srcRect t="12621" b="62992"/>
          <a:stretch/>
        </p:blipFill>
        <p:spPr>
          <a:xfrm>
            <a:off x="0" y="1586975"/>
            <a:ext cx="9144001" cy="1209125"/>
          </a:xfrm>
          <a:prstGeom prst="rect">
            <a:avLst/>
          </a:prstGeom>
          <a:noFill/>
          <a:ln>
            <a:noFill/>
          </a:ln>
        </p:spPr>
      </p:pic>
      <p:pic>
        <p:nvPicPr>
          <p:cNvPr id="216" name="Google Shape;216;p35"/>
          <p:cNvPicPr preferRelativeResize="0"/>
          <p:nvPr/>
        </p:nvPicPr>
        <p:blipFill rotWithShape="1">
          <a:blip r:embed="rId4">
            <a:alphaModFix/>
          </a:blip>
          <a:srcRect t="35665" b="37030"/>
          <a:stretch/>
        </p:blipFill>
        <p:spPr>
          <a:xfrm>
            <a:off x="0" y="2729975"/>
            <a:ext cx="9144001" cy="1353862"/>
          </a:xfrm>
          <a:prstGeom prst="rect">
            <a:avLst/>
          </a:prstGeom>
          <a:noFill/>
          <a:ln>
            <a:noFill/>
          </a:ln>
        </p:spPr>
      </p:pic>
      <p:pic>
        <p:nvPicPr>
          <p:cNvPr id="217" name="Google Shape;217;p35"/>
          <p:cNvPicPr preferRelativeResize="0"/>
          <p:nvPr/>
        </p:nvPicPr>
        <p:blipFill rotWithShape="1">
          <a:blip r:embed="rId4">
            <a:alphaModFix/>
          </a:blip>
          <a:srcRect t="61799" b="1123"/>
          <a:stretch/>
        </p:blipFill>
        <p:spPr>
          <a:xfrm>
            <a:off x="0" y="4025375"/>
            <a:ext cx="9144001" cy="18384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RTI-Arkansas_PPT_042315">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asic">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ivider Master">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4571</Words>
  <Application>Microsoft Macintosh PowerPoint</Application>
  <PresentationFormat>On-screen Show (4:3)</PresentationFormat>
  <Paragraphs>573</Paragraphs>
  <Slides>53</Slides>
  <Notes>53</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53</vt:i4>
      </vt:variant>
    </vt:vector>
  </HeadingPairs>
  <TitlesOfParts>
    <vt:vector size="65" baseType="lpstr">
      <vt:lpstr>Noto Sans Symbols</vt:lpstr>
      <vt:lpstr>Roboto</vt:lpstr>
      <vt:lpstr>Arial Narrow</vt:lpstr>
      <vt:lpstr>Architects Daughter</vt:lpstr>
      <vt:lpstr>Franklin Gothic</vt:lpstr>
      <vt:lpstr>Calibri</vt:lpstr>
      <vt:lpstr>Arial</vt:lpstr>
      <vt:lpstr>Source Sans Pro</vt:lpstr>
      <vt:lpstr>Courier New</vt:lpstr>
      <vt:lpstr>CRTI-Arkansas_PPT_042315</vt:lpstr>
      <vt:lpstr>Basic</vt:lpstr>
      <vt:lpstr>Divider Master</vt:lpstr>
      <vt:lpstr>PowerPoint Presentation</vt:lpstr>
      <vt:lpstr>RTI Professional  Development Series Overview</vt:lpstr>
      <vt:lpstr>Module 7 Objectives</vt:lpstr>
      <vt:lpstr>Tier 1 Core Instruction</vt:lpstr>
      <vt:lpstr>What is Differentiated Instruction?</vt:lpstr>
      <vt:lpstr>Differentiated Instruction Activator</vt:lpstr>
      <vt:lpstr>PowerPoint Presentation</vt:lpstr>
      <vt:lpstr>Distinction: Tier 1 &amp; Tier 2 </vt:lpstr>
      <vt:lpstr>PowerPoint Presentation</vt:lpstr>
      <vt:lpstr>PowerPoint Presentation</vt:lpstr>
      <vt:lpstr>Strategies for Differentiated Instruction</vt:lpstr>
      <vt:lpstr>Differentiated Instruction</vt:lpstr>
      <vt:lpstr>Lesson Design</vt:lpstr>
      <vt:lpstr>Why Differentiate Instruction?</vt:lpstr>
      <vt:lpstr>Why Differentiate Instruction?</vt:lpstr>
      <vt:lpstr>PowerPoint Presentation</vt:lpstr>
      <vt:lpstr>Instructional Grouping</vt:lpstr>
      <vt:lpstr>Grouping for Effective Instruction</vt:lpstr>
      <vt:lpstr>Whole Group</vt:lpstr>
      <vt:lpstr>Homogeneous Small Groups</vt:lpstr>
      <vt:lpstr>Peer Pairing</vt:lpstr>
      <vt:lpstr>Heterogeneous Small Groups</vt:lpstr>
      <vt:lpstr>One-on-One</vt:lpstr>
      <vt:lpstr>Group Dynamics</vt:lpstr>
      <vt:lpstr>Content, Process, and Product</vt:lpstr>
      <vt:lpstr>Elements of Differentiated Instruction</vt:lpstr>
      <vt:lpstr>What Are Differentiated  Learning Activities? </vt:lpstr>
      <vt:lpstr>Differentiated Content By:</vt:lpstr>
      <vt:lpstr>Differentiated Process By:</vt:lpstr>
      <vt:lpstr>Differentiated Product By:</vt:lpstr>
      <vt:lpstr>Addressing Common Needs in Tier 1</vt:lpstr>
      <vt:lpstr>Monitoring Student Progress</vt:lpstr>
      <vt:lpstr>Reflecting on Practice</vt:lpstr>
      <vt:lpstr>Using Data to Differentiate</vt:lpstr>
      <vt:lpstr>Assessment-Driven Instruction</vt:lpstr>
      <vt:lpstr>Ongoing Assessment Continuum</vt:lpstr>
      <vt:lpstr>Using Data to Plan for  Differentiated Instruction</vt:lpstr>
      <vt:lpstr>How to Analyze Data</vt:lpstr>
      <vt:lpstr>How to Analyze Data: Data Walls</vt:lpstr>
      <vt:lpstr>Using Data to Differentiate</vt:lpstr>
      <vt:lpstr>Case Example:  Ms. Rock’s Third-Grade Class  (19 students)</vt:lpstr>
      <vt:lpstr>Ms. Rock’s Third-Grade Class</vt:lpstr>
      <vt:lpstr>Ms. Rock’s Third-Grade Class</vt:lpstr>
      <vt:lpstr>Using Data to Differentiate</vt:lpstr>
      <vt:lpstr>Reflection</vt:lpstr>
      <vt:lpstr>Five Key Aspects of  Differentiated Instruction</vt:lpstr>
      <vt:lpstr>Revisit Activator Activity</vt:lpstr>
      <vt:lpstr>Next Steps</vt:lpstr>
      <vt:lpstr>Resources and References</vt:lpstr>
      <vt:lpstr>Need More Information?</vt:lpstr>
      <vt:lpstr>References</vt:lpstr>
      <vt:lpstr>References</vt:lpstr>
      <vt:lpstr>References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1</cp:revision>
  <dcterms:modified xsi:type="dcterms:W3CDTF">2020-10-20T15:07:17Z</dcterms:modified>
</cp:coreProperties>
</file>