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5" r:id="rId2"/>
    <p:sldMasterId id="2147483678" r:id="rId3"/>
  </p:sldMasterIdLst>
  <p:notesMasterIdLst>
    <p:notesMasterId r:id="rId4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6858000" type="screen4x3"/>
  <p:notesSz cx="6985000" cy="9283700"/>
  <p:embeddedFontLst>
    <p:embeddedFont>
      <p:font typeface="Arial Narrow" panose="020B0604020202020204" pitchFamily="34" charset="0"/>
      <p:regular r:id="rId45"/>
      <p:bold r:id="rId46"/>
      <p:italic r:id="rId47"/>
      <p:boldItalic r:id="rId48"/>
    </p:embeddedFont>
    <p:embeddedFont>
      <p:font typeface="Franklin Gothic" panose="020B0603020102020204" pitchFamily="34" charset="0"/>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l90TuZGDJBG+XgGsVZY3BBAWX8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272101-29AC-413A-9D35-1B4359A66C7F}">
  <a:tblStyle styleId="{0B272101-29AC-413A-9D35-1B4359A66C7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2170"/>
  </p:normalViewPr>
  <p:slideViewPr>
    <p:cSldViewPr snapToGrid="0">
      <p:cViewPr varScale="1">
        <p:scale>
          <a:sx n="92" d="100"/>
          <a:sy n="92" d="100"/>
        </p:scale>
        <p:origin x="2200" y="184"/>
      </p:cViewPr>
      <p:guideLst>
        <p:guide orient="horz"/>
        <p:guide/>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8"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20" Type="http://schemas.openxmlformats.org/officeDocument/2006/relationships/slide" Target="slides/slide17.xml"/><Relationship Id="rId41" Type="http://schemas.openxmlformats.org/officeDocument/2006/relationships/slide" Target="slides/slide38.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0"/>
            <a:ext cx="3027466" cy="464503"/>
          </a:xfrm>
          <a:prstGeom prst="rect">
            <a:avLst/>
          </a:prstGeom>
          <a:noFill/>
          <a:ln>
            <a:noFill/>
          </a:ln>
        </p:spPr>
        <p:txBody>
          <a:bodyPr spcFirstLastPara="1" wrap="square" lIns="93100" tIns="46550" rIns="9310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7536" y="0"/>
            <a:ext cx="3027466" cy="464503"/>
          </a:xfrm>
          <a:prstGeom prst="rect">
            <a:avLst/>
          </a:prstGeom>
          <a:noFill/>
          <a:ln>
            <a:noFill/>
          </a:ln>
        </p:spPr>
        <p:txBody>
          <a:bodyPr spcFirstLastPara="1" wrap="square" lIns="93100" tIns="46550" rIns="9310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8819202"/>
            <a:ext cx="3027466" cy="464502"/>
          </a:xfrm>
          <a:prstGeom prst="rect">
            <a:avLst/>
          </a:prstGeom>
          <a:noFill/>
          <a:ln>
            <a:noFill/>
          </a:ln>
        </p:spPr>
        <p:txBody>
          <a:bodyPr spcFirstLastPara="1" wrap="square" lIns="93100" tIns="46550" rIns="9310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Franklin Gothic"/>
                <a:ea typeface="Franklin Gothic"/>
                <a:cs typeface="Franklin Gothic"/>
                <a:sym typeface="Franklin Gothic"/>
              </a:rPr>
              <a:t>‹#›</a:t>
            </a:fld>
            <a:endParaRPr sz="1200" b="0" i="0" u="none" strike="noStrike" cap="none">
              <a:solidFill>
                <a:schemeClr val="dk1"/>
              </a:solidFill>
              <a:latin typeface="Franklin Gothic"/>
              <a:ea typeface="Franklin Gothic"/>
              <a:cs typeface="Franklin Gothic"/>
              <a:sym typeface="Frankli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1: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sz="1100" i="1">
              <a:latin typeface="Calibri"/>
              <a:ea typeface="Calibri"/>
              <a:cs typeface="Calibri"/>
              <a:sym typeface="Calibri"/>
            </a:endParaRPr>
          </a:p>
        </p:txBody>
      </p:sp>
      <p:sp>
        <p:nvSpPr>
          <p:cNvPr id="193" name="Google Shape;193;p1: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8" name="Google Shape;278;p12: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0" u="none">
                <a:solidFill>
                  <a:srgbClr val="000000"/>
                </a:solidFill>
              </a:rPr>
              <a:t>There are many things teams need to take into consideration when planning for the implementation of universal screening. We will discuss each of these in more detail. </a:t>
            </a:r>
            <a:endParaRPr i="0" u="none">
              <a:solidFill>
                <a:srgbClr val="000000"/>
              </a:solidFill>
            </a:endParaRPr>
          </a:p>
        </p:txBody>
      </p:sp>
      <p:sp>
        <p:nvSpPr>
          <p:cNvPr id="279" name="Google Shape;279;p12: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c9212bf8b_2_3: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6" name="Google Shape;286;g7c9212bf8b_2_3: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Module 3 outlined the following criteria for an RTI Universal Screening Tool.  </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Read the slide</a:t>
            </a:r>
            <a:r>
              <a:rPr lang="en-US">
                <a:solidFill>
                  <a:srgbClr val="000000"/>
                </a:solidFill>
              </a:rPr>
              <a:t>. </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a:p>
            <a:pPr marL="0" lvl="0" indent="0" algn="l" rtl="0">
              <a:spcBef>
                <a:spcPts val="0"/>
              </a:spcBef>
              <a:spcAft>
                <a:spcPts val="0"/>
              </a:spcAft>
              <a:buClr>
                <a:schemeClr val="dk1"/>
              </a:buClr>
              <a:buSzPts val="1400"/>
              <a:buFont typeface="Arial"/>
              <a:buNone/>
            </a:pPr>
            <a:r>
              <a:rPr lang="en-US">
                <a:solidFill>
                  <a:srgbClr val="000000"/>
                </a:solidFill>
              </a:rPr>
              <a:t>The focus is on all students, not just those who we believe are at risk. Students may slip through the cracks unless a systematic process for screening is in place. Screening is not a diagnostic test; it is a brief, reliable, and valid assessment to identify which students may need additional assessments (such as progress monitoring or diagnostic assessments) or additional instructional support. The tools should demonstrate diagnostic accuracy for predicting learning or behavioral outcomes. In other words, the tool should be able to accurately identify who could be at risk. </a:t>
            </a:r>
            <a:endParaRPr>
              <a:solidFill>
                <a:srgbClr val="000000"/>
              </a:solidFill>
            </a:endParaRPr>
          </a:p>
          <a:p>
            <a:pPr marL="0" lvl="0" indent="0" algn="l" rtl="0">
              <a:spcBef>
                <a:spcPts val="0"/>
              </a:spcBef>
              <a:spcAft>
                <a:spcPts val="0"/>
              </a:spcAft>
              <a:buClr>
                <a:schemeClr val="dk1"/>
              </a:buClr>
              <a:buSzPts val="1400"/>
              <a:buFont typeface="Arial"/>
              <a:buNone/>
            </a:pPr>
            <a:endParaRPr>
              <a:solidFill>
                <a:srgbClr val="000000"/>
              </a:solidFill>
            </a:endParaRPr>
          </a:p>
          <a:p>
            <a:pPr marL="0" lvl="0" indent="0" algn="l" rtl="0">
              <a:spcBef>
                <a:spcPts val="0"/>
              </a:spcBef>
              <a:spcAft>
                <a:spcPts val="0"/>
              </a:spcAft>
              <a:buSzPts val="1400"/>
              <a:buNone/>
            </a:pPr>
            <a:r>
              <a:rPr lang="en-US">
                <a:solidFill>
                  <a:srgbClr val="000000"/>
                </a:solidFill>
              </a:rPr>
              <a:t>We will take a deep dive into the features of the NCII Academic Screening Tools Chart to learn where teams can find evidence of these criteria. This can be very useful in the tool selection process. </a:t>
            </a:r>
            <a:endParaRPr>
              <a:solidFill>
                <a:srgbClr val="000000"/>
              </a:solidFill>
            </a:endParaRPr>
          </a:p>
        </p:txBody>
      </p:sp>
      <p:sp>
        <p:nvSpPr>
          <p:cNvPr id="287" name="Google Shape;287;g7c9212bf8b_2_3: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3: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p13: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Trainer Notes: Have participants r</a:t>
            </a:r>
            <a:r>
              <a:rPr lang="en-US" i="1" u="none">
                <a:solidFill>
                  <a:srgbClr val="000000"/>
                </a:solidFill>
              </a:rPr>
              <a:t>efer to Activity 3</a:t>
            </a:r>
            <a:r>
              <a:rPr lang="en-US" i="1">
                <a:solidFill>
                  <a:srgbClr val="000000"/>
                </a:solidFill>
              </a:rPr>
              <a:t>: Planning for Universal Screening Implementation in the Participant Workbook. Have participants refer to Section 1- What are the universal screening tools?  Teams should discuss and answer the questions.  </a:t>
            </a:r>
            <a:endParaRPr i="1">
              <a:solidFill>
                <a:srgbClr val="000000"/>
              </a:solidFill>
            </a:endParaRPr>
          </a:p>
          <a:p>
            <a:pPr marL="0" lvl="0" indent="0" algn="l" rtl="0">
              <a:lnSpc>
                <a:spcPct val="100000"/>
              </a:lnSpc>
              <a:spcBef>
                <a:spcPts val="36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In order to select a screening tool and establish a process for screening, you must first identify the needs and priorities of the district and/or school and determine the logistics for implementation. The first step in this process is determining a purpose for screening. With your team, answer the questions regarding universal screening tools. Remember the primary reasons your team identified for implementing universal screening in Activity 1 and the anticipated challenges you identified in Activity 2.</a:t>
            </a:r>
            <a:endParaRPr i="0" u="none">
              <a:solidFill>
                <a:srgbClr val="000000"/>
              </a:solidFill>
            </a:endParaRPr>
          </a:p>
        </p:txBody>
      </p:sp>
      <p:sp>
        <p:nvSpPr>
          <p:cNvPr id="296" name="Google Shape;296;p13: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c9212bf8b_6_0: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8" name="Google Shape;308;g7c9212bf8b_6_0: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solidFill>
                  <a:srgbClr val="000000"/>
                </a:solidFill>
              </a:rPr>
              <a:t>Consider how well the tool aligns with the district and school initiatives. For example, does the tool assess areas that are important for staff and students. Does the tool support or contradict current and future initiatives, activities, or policies related to federal, state, district, or school?  For example, do we have an initiative in our school that requires an assessment tool that collects similar data? Could we use this tool to achieve the requirements for both? </a:t>
            </a:r>
            <a:endParaRPr>
              <a:solidFill>
                <a:srgbClr val="000000"/>
              </a:solidFill>
            </a:endParaRPr>
          </a:p>
          <a:p>
            <a:pPr marL="0" lvl="0" indent="0" algn="l" rtl="0">
              <a:lnSpc>
                <a:spcPct val="100000"/>
              </a:lnSpc>
              <a:spcBef>
                <a:spcPts val="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Trainer Notes: The slide is animated. After discussing the scope, direct participants</a:t>
            </a:r>
            <a:r>
              <a:rPr lang="en-US" i="1" u="none">
                <a:solidFill>
                  <a:srgbClr val="000000"/>
                </a:solidFill>
              </a:rPr>
              <a:t> to the Participant Workbook, Activity 3</a:t>
            </a:r>
            <a:r>
              <a:rPr lang="en-US" i="1">
                <a:solidFill>
                  <a:srgbClr val="000000"/>
                </a:solidFill>
              </a:rPr>
              <a:t>: Planning for Universal Screening Implementation, Section 2- What is our scope?  Teams should discuss and answer the questions.  </a:t>
            </a:r>
            <a:endParaRPr i="0" u="none">
              <a:solidFill>
                <a:srgbClr val="000000"/>
              </a:solidFill>
            </a:endParaRPr>
          </a:p>
        </p:txBody>
      </p:sp>
      <p:sp>
        <p:nvSpPr>
          <p:cNvPr id="309" name="Google Shape;309;g7c9212bf8b_6_0: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c8c79c0a0_0_667: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7c8c79c0a0_0_667:notes"/>
          <p:cNvSpPr txBox="1">
            <a:spLocks noGrp="1"/>
          </p:cNvSpPr>
          <p:nvPr>
            <p:ph type="body" idx="1"/>
          </p:nvPr>
        </p:nvSpPr>
        <p:spPr>
          <a:xfrm>
            <a:off x="931651" y="4410394"/>
            <a:ext cx="5121600" cy="41772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r>
              <a:rPr lang="en-US" i="1">
                <a:solidFill>
                  <a:srgbClr val="000000"/>
                </a:solidFill>
              </a:rPr>
              <a:t>Read the slide. </a:t>
            </a:r>
            <a:endParaRPr i="1">
              <a:solidFill>
                <a:srgbClr val="000000"/>
              </a:solidFill>
            </a:endParaRPr>
          </a:p>
        </p:txBody>
      </p:sp>
      <p:sp>
        <p:nvSpPr>
          <p:cNvPr id="323" name="Google Shape;323;g7c8c79c0a0_0_667:notes"/>
          <p:cNvSpPr txBox="1">
            <a:spLocks noGrp="1"/>
          </p:cNvSpPr>
          <p:nvPr>
            <p:ph type="sldNum" idx="12"/>
          </p:nvPr>
        </p:nvSpPr>
        <p:spPr>
          <a:xfrm>
            <a:off x="3957536" y="8819202"/>
            <a:ext cx="3027600" cy="4644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c8c79c0a0_0_674: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c8c79c0a0_0_674:notes"/>
          <p:cNvSpPr txBox="1">
            <a:spLocks noGrp="1"/>
          </p:cNvSpPr>
          <p:nvPr>
            <p:ph type="body" idx="1"/>
          </p:nvPr>
        </p:nvSpPr>
        <p:spPr>
          <a:xfrm>
            <a:off x="931651" y="4410394"/>
            <a:ext cx="5121600" cy="4177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None/>
            </a:pPr>
            <a:r>
              <a:rPr lang="en-US" i="1">
                <a:solidFill>
                  <a:srgbClr val="000000"/>
                </a:solidFill>
              </a:rPr>
              <a:t>Trainer Notes: Have participants refer to Activity 3: Planning for Universal Screening Implementation, Section 3- Who is the target population?  Teams should discuss and answer the questions.  </a:t>
            </a:r>
            <a:endParaRPr i="1">
              <a:solidFill>
                <a:srgbClr val="000000"/>
              </a:solidFill>
            </a:endParaRPr>
          </a:p>
        </p:txBody>
      </p:sp>
      <p:sp>
        <p:nvSpPr>
          <p:cNvPr id="331" name="Google Shape;331;g7c8c79c0a0_0_674:notes"/>
          <p:cNvSpPr txBox="1">
            <a:spLocks noGrp="1"/>
          </p:cNvSpPr>
          <p:nvPr>
            <p:ph type="sldNum" idx="12"/>
          </p:nvPr>
        </p:nvSpPr>
        <p:spPr>
          <a:xfrm>
            <a:off x="3957536" y="8819202"/>
            <a:ext cx="3027600" cy="4644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2: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360"/>
              </a:spcBef>
              <a:spcAft>
                <a:spcPts val="0"/>
              </a:spcAft>
              <a:buSzPts val="1400"/>
              <a:buNone/>
            </a:pPr>
            <a:r>
              <a:rPr lang="en-US" i="1">
                <a:solidFill>
                  <a:srgbClr val="000000"/>
                </a:solidFill>
              </a:rPr>
              <a:t>Trainer Notes: Discuss with participants the importance of creating schedules at the beginning which considers time allowed for screening multiple times per year. Read the slide.</a:t>
            </a:r>
            <a:endParaRPr i="1">
              <a:solidFill>
                <a:srgbClr val="000000"/>
              </a:solidFill>
            </a:endParaRPr>
          </a:p>
        </p:txBody>
      </p:sp>
      <p:sp>
        <p:nvSpPr>
          <p:cNvPr id="343" name="Google Shape;343;p22: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3: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0" name="Google Shape;350;p23: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latin typeface="Franklin Gothic"/>
                <a:ea typeface="Franklin Gothic"/>
                <a:cs typeface="Franklin Gothic"/>
                <a:sym typeface="Franklin Gothic"/>
              </a:rPr>
              <a:t>Best practice recommends that academic universal screening </a:t>
            </a:r>
            <a:r>
              <a:rPr lang="en-US">
                <a:solidFill>
                  <a:srgbClr val="000000"/>
                </a:solidFill>
              </a:rPr>
              <a:t>be</a:t>
            </a:r>
            <a:r>
              <a:rPr lang="en-US">
                <a:solidFill>
                  <a:srgbClr val="000000"/>
                </a:solidFill>
                <a:latin typeface="Franklin Gothic"/>
                <a:ea typeface="Franklin Gothic"/>
                <a:cs typeface="Franklin Gothic"/>
                <a:sym typeface="Franklin Gothic"/>
              </a:rPr>
              <a:t> conducted in the fall, winter, and spring.  </a:t>
            </a:r>
            <a:endParaRPr>
              <a:solidFill>
                <a:srgbClr val="000000"/>
              </a:solidFill>
              <a:latin typeface="Franklin Gothic"/>
              <a:ea typeface="Franklin Gothic"/>
              <a:cs typeface="Franklin Gothic"/>
              <a:sym typeface="Franklin Gothic"/>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c8c79c0a0_0_686: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c8c79c0a0_0_686:notes"/>
          <p:cNvSpPr txBox="1">
            <a:spLocks noGrp="1"/>
          </p:cNvSpPr>
          <p:nvPr>
            <p:ph type="body" idx="1"/>
          </p:nvPr>
        </p:nvSpPr>
        <p:spPr>
          <a:xfrm>
            <a:off x="931651" y="4410394"/>
            <a:ext cx="5121600" cy="4177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None/>
            </a:pPr>
            <a:r>
              <a:rPr lang="en-US" i="1">
                <a:solidFill>
                  <a:srgbClr val="000000"/>
                </a:solidFill>
              </a:rPr>
              <a:t>Trainer Notes: Have participants refer to Activity 3: Planning for Universal Screening Implementation, Section 4- What do we need to know about timing? Teams should discuss and answer the questions.  </a:t>
            </a:r>
            <a:endParaRPr>
              <a:solidFill>
                <a:srgbClr val="000000"/>
              </a:solidFill>
            </a:endParaRPr>
          </a:p>
        </p:txBody>
      </p:sp>
      <p:sp>
        <p:nvSpPr>
          <p:cNvPr id="360" name="Google Shape;360;g7c8c79c0a0_0_686:notes"/>
          <p:cNvSpPr txBox="1">
            <a:spLocks noGrp="1"/>
          </p:cNvSpPr>
          <p:nvPr>
            <p:ph type="sldNum" idx="12"/>
          </p:nvPr>
        </p:nvSpPr>
        <p:spPr>
          <a:xfrm>
            <a:off x="3957536" y="8819202"/>
            <a:ext cx="3027600" cy="4644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6: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2" name="Google Shape;372;p26: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26: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c8c79c0a0_0_63: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1" name="Google Shape;201;g7c8c79c0a0_0_63: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Below are the essential components of RTI that will be covered in the professional development modules. Today, we will discuss universal screening within an RTI framework (in bold).</a:t>
            </a:r>
            <a:endParaRPr>
              <a:solidFill>
                <a:srgbClr val="000000"/>
              </a:solidFill>
            </a:endParaRPr>
          </a:p>
        </p:txBody>
      </p:sp>
      <p:sp>
        <p:nvSpPr>
          <p:cNvPr id="202" name="Google Shape;202;g7c8c79c0a0_0_63: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7: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0" name="Google Shape;380;p27: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100"/>
              <a:buNone/>
            </a:pPr>
            <a:r>
              <a:rPr lang="en-US" i="1">
                <a:solidFill>
                  <a:srgbClr val="000000"/>
                </a:solidFill>
              </a:rPr>
              <a:t>Trainer Notes: Direct participants refer Activity 3: Planning for Universal Screening Implementation, Section 5- What are the staff roles related to screening? Teams should discuss and answer the questions.  </a:t>
            </a:r>
            <a:endParaRPr i="1">
              <a:solidFill>
                <a:srgbClr val="000000"/>
              </a:solidFill>
            </a:endParaRPr>
          </a:p>
          <a:p>
            <a:pPr marL="0" lvl="0" indent="0" algn="l" rtl="0">
              <a:lnSpc>
                <a:spcPct val="100000"/>
              </a:lnSpc>
              <a:spcBef>
                <a:spcPts val="360"/>
              </a:spcBef>
              <a:spcAft>
                <a:spcPts val="0"/>
              </a:spcAft>
              <a:buSzPts val="1400"/>
              <a:buNone/>
            </a:pPr>
            <a:endParaRPr/>
          </a:p>
        </p:txBody>
      </p:sp>
      <p:sp>
        <p:nvSpPr>
          <p:cNvPr id="381" name="Google Shape;381;p27: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8: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3" name="Google Shape;393;p28: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Trainer Notes: Administration approaches will be dependent upon the tool selected. Tab 3 of the NCII Academic Screening Tools Chart provides information about the usability and administration features of the reviewed screening tools. </a:t>
            </a:r>
            <a:endParaRPr i="1">
              <a:solidFill>
                <a:srgbClr val="000000"/>
              </a:solidFill>
            </a:endParaRPr>
          </a:p>
        </p:txBody>
      </p:sp>
      <p:sp>
        <p:nvSpPr>
          <p:cNvPr id="394" name="Google Shape;394;p28: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c9212bf8b_7_3: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c9212bf8b_7_3:notes"/>
          <p:cNvSpPr txBox="1">
            <a:spLocks noGrp="1"/>
          </p:cNvSpPr>
          <p:nvPr>
            <p:ph type="body" idx="1"/>
          </p:nvPr>
        </p:nvSpPr>
        <p:spPr>
          <a:xfrm>
            <a:off x="931651" y="4410394"/>
            <a:ext cx="5121600" cy="4177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100"/>
              <a:buFont typeface="Arial"/>
              <a:buNone/>
            </a:pPr>
            <a:r>
              <a:rPr lang="en-US" i="1">
                <a:solidFill>
                  <a:srgbClr val="000000"/>
                </a:solidFill>
              </a:rPr>
              <a:t>Trainer Notes: Have participants refer to Activity 3: Planning for Universal Screening Implementation, Section 6- What do we need for administration of screening? Teams should discuss and answer the questions. </a:t>
            </a:r>
            <a:endParaRPr>
              <a:solidFill>
                <a:srgbClr val="000000"/>
              </a:solidFill>
            </a:endParaRPr>
          </a:p>
        </p:txBody>
      </p:sp>
      <p:sp>
        <p:nvSpPr>
          <p:cNvPr id="402" name="Google Shape;402;g7c9212bf8b_7_3:notes"/>
          <p:cNvSpPr txBox="1">
            <a:spLocks noGrp="1"/>
          </p:cNvSpPr>
          <p:nvPr>
            <p:ph type="sldNum" idx="12"/>
          </p:nvPr>
        </p:nvSpPr>
        <p:spPr>
          <a:xfrm>
            <a:off x="3957536" y="8819202"/>
            <a:ext cx="3027600" cy="4644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0: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4" name="Google Shape;414;p30: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marR="0" lvl="0" indent="0" algn="l" rtl="0">
              <a:lnSpc>
                <a:spcPct val="100000"/>
              </a:lnSpc>
              <a:spcBef>
                <a:spcPts val="0"/>
              </a:spcBef>
              <a:spcAft>
                <a:spcPts val="0"/>
              </a:spcAft>
              <a:buClr>
                <a:schemeClr val="dk1"/>
              </a:buClr>
              <a:buSzPts val="839"/>
              <a:buFont typeface="Franklin Gothic"/>
              <a:buNone/>
            </a:pPr>
            <a:r>
              <a:rPr lang="en-US" i="1">
                <a:solidFill>
                  <a:srgbClr val="000000"/>
                </a:solidFill>
              </a:rPr>
              <a:t>Trainer Notes: If teams have already selected a tool, refer them to the information posted on the NCII Screening Tools Chart website or the publisher’s website to find this information. If no tools have been selected, provide a general overview of the funding considerations. Have participants refer to Activity 3: Planning for Universal Screening Implementation, Section 7- What funds support are needed? Teams should discuss and answer the questions. </a:t>
            </a:r>
            <a:endParaRPr i="1">
              <a:solidFill>
                <a:srgbClr val="000000"/>
              </a:solidFill>
            </a:endParaRPr>
          </a:p>
          <a:p>
            <a:pPr marL="457200" lvl="0" indent="-304800" algn="l" rtl="0">
              <a:lnSpc>
                <a:spcPct val="100000"/>
              </a:lnSpc>
              <a:spcBef>
                <a:spcPts val="588"/>
              </a:spcBef>
              <a:spcAft>
                <a:spcPts val="0"/>
              </a:spcAft>
              <a:buSzPts val="1200"/>
              <a:buChar char="●"/>
            </a:pPr>
            <a:r>
              <a:rPr lang="en-US">
                <a:solidFill>
                  <a:srgbClr val="000000"/>
                </a:solidFill>
              </a:rPr>
              <a:t>Cost of screening tool: Many tools have a per-student cost ($1-5) and some have additional systems costs.</a:t>
            </a:r>
            <a:endParaRPr>
              <a:solidFill>
                <a:srgbClr val="000000"/>
              </a:solidFill>
            </a:endParaRPr>
          </a:p>
          <a:p>
            <a:pPr marL="457200" lvl="0" indent="-304800" algn="l" rtl="0">
              <a:lnSpc>
                <a:spcPct val="100000"/>
              </a:lnSpc>
              <a:spcBef>
                <a:spcPts val="0"/>
              </a:spcBef>
              <a:spcAft>
                <a:spcPts val="0"/>
              </a:spcAft>
              <a:buSzPts val="1200"/>
              <a:buChar char="●"/>
            </a:pPr>
            <a:r>
              <a:rPr lang="en-US">
                <a:solidFill>
                  <a:srgbClr val="000000"/>
                </a:solidFill>
              </a:rPr>
              <a:t>Cost of training: Some tools provide technical assistance and training (in person or web-based) for an additional fee.</a:t>
            </a:r>
            <a:endParaRPr>
              <a:solidFill>
                <a:srgbClr val="000000"/>
              </a:solidFill>
            </a:endParaRPr>
          </a:p>
          <a:p>
            <a:pPr marL="457200" lvl="0" indent="-304800" algn="l" rtl="0">
              <a:lnSpc>
                <a:spcPct val="100000"/>
              </a:lnSpc>
              <a:spcBef>
                <a:spcPts val="0"/>
              </a:spcBef>
              <a:spcAft>
                <a:spcPts val="0"/>
              </a:spcAft>
              <a:buSzPts val="1200"/>
              <a:buChar char="●"/>
            </a:pPr>
            <a:r>
              <a:rPr lang="en-US">
                <a:solidFill>
                  <a:srgbClr val="000000"/>
                </a:solidFill>
              </a:rPr>
              <a:t>Cost of necessary materials and additional resources.</a:t>
            </a:r>
            <a:endParaRPr>
              <a:solidFill>
                <a:srgbClr val="000000"/>
              </a:solidFill>
            </a:endParaRPr>
          </a:p>
          <a:p>
            <a:pPr marL="457200" lvl="0" indent="-304800" algn="l" rtl="0">
              <a:lnSpc>
                <a:spcPct val="100000"/>
              </a:lnSpc>
              <a:spcBef>
                <a:spcPts val="0"/>
              </a:spcBef>
              <a:spcAft>
                <a:spcPts val="0"/>
              </a:spcAft>
              <a:buSzPts val="1200"/>
              <a:buChar char="●"/>
            </a:pPr>
            <a:r>
              <a:rPr lang="en-US">
                <a:solidFill>
                  <a:srgbClr val="000000"/>
                </a:solidFill>
              </a:rPr>
              <a:t>Cost of instruction for identified students: When making data decisions, consider what resources are available to serve the identified students at each level.</a:t>
            </a:r>
            <a:endParaRPr>
              <a:solidFill>
                <a:srgbClr val="000000"/>
              </a:solidFill>
            </a:endParaRPr>
          </a:p>
          <a:p>
            <a:pPr marL="0" lvl="0" indent="0" algn="l" rtl="0">
              <a:lnSpc>
                <a:spcPct val="100000"/>
              </a:lnSpc>
              <a:spcBef>
                <a:spcPts val="252"/>
              </a:spcBef>
              <a:spcAft>
                <a:spcPts val="0"/>
              </a:spcAft>
              <a:buSzPts val="1400"/>
              <a:buNone/>
            </a:pPr>
            <a:endParaRPr>
              <a:solidFill>
                <a:srgbClr val="000000"/>
              </a:solidFill>
            </a:endParaRPr>
          </a:p>
        </p:txBody>
      </p:sp>
      <p:sp>
        <p:nvSpPr>
          <p:cNvPr id="415" name="Google Shape;415;p30: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2: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7" name="Google Shape;427;p32: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Read the slide.</a:t>
            </a:r>
            <a:endParaRPr i="1">
              <a:solidFill>
                <a:srgbClr val="000000"/>
              </a:solidFill>
            </a:endParaRPr>
          </a:p>
        </p:txBody>
      </p:sp>
      <p:sp>
        <p:nvSpPr>
          <p:cNvPr id="428" name="Google Shape;428;p32: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c8c79c0a0_0_722: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c8c79c0a0_0_722:notes"/>
          <p:cNvSpPr txBox="1">
            <a:spLocks noGrp="1"/>
          </p:cNvSpPr>
          <p:nvPr>
            <p:ph type="body" idx="1"/>
          </p:nvPr>
        </p:nvSpPr>
        <p:spPr>
          <a:xfrm>
            <a:off x="931651" y="4410394"/>
            <a:ext cx="5121600" cy="4177200"/>
          </a:xfrm>
          <a:prstGeom prst="rect">
            <a:avLst/>
          </a:prstGeom>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100"/>
              <a:buFont typeface="Arial"/>
              <a:buNone/>
            </a:pPr>
            <a:r>
              <a:rPr lang="en-US" i="1">
                <a:solidFill>
                  <a:srgbClr val="000000"/>
                </a:solidFill>
              </a:rPr>
              <a:t>Trainer Notes: Have participants refer to Activity 3: Planning for Universal Screening Implementation, Section 8- What do we need for training?  Teams should discuss and answer the questions. </a:t>
            </a:r>
            <a:endParaRPr>
              <a:solidFill>
                <a:srgbClr val="000000"/>
              </a:solidFill>
            </a:endParaRPr>
          </a:p>
        </p:txBody>
      </p:sp>
      <p:sp>
        <p:nvSpPr>
          <p:cNvPr id="436" name="Google Shape;436;g7c8c79c0a0_0_722:notes"/>
          <p:cNvSpPr txBox="1">
            <a:spLocks noGrp="1"/>
          </p:cNvSpPr>
          <p:nvPr>
            <p:ph type="sldNum" idx="12"/>
          </p:nvPr>
        </p:nvSpPr>
        <p:spPr>
          <a:xfrm>
            <a:off x="3957536" y="8819202"/>
            <a:ext cx="3027600" cy="4644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7c8c79c0a0_0_617: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8" name="Google Shape;448;g7c8c79c0a0_0_617: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SzPts val="1200"/>
              <a:buNone/>
            </a:pPr>
            <a:r>
              <a:rPr lang="en-US">
                <a:solidFill>
                  <a:srgbClr val="000000"/>
                </a:solidFill>
              </a:rPr>
              <a:t>In Module 3, we reviewed the types of decisions districts, schools, grade level teams, and teachers can make using universal screening data. </a:t>
            </a:r>
            <a:endParaRPr>
              <a:solidFill>
                <a:srgbClr val="000000"/>
              </a:solidFill>
            </a:endParaRPr>
          </a:p>
          <a:p>
            <a:pPr marL="0" lvl="0" indent="0" algn="l" rtl="0">
              <a:spcBef>
                <a:spcPts val="0"/>
              </a:spcBef>
              <a:spcAft>
                <a:spcPts val="0"/>
              </a:spcAft>
              <a:buSzPts val="1200"/>
              <a:buNone/>
            </a:pPr>
            <a:endParaRPr>
              <a:solidFill>
                <a:srgbClr val="000000"/>
              </a:solidFill>
            </a:endParaRPr>
          </a:p>
          <a:p>
            <a:pPr marL="0" lvl="0" indent="0" algn="l" rtl="0">
              <a:spcBef>
                <a:spcPts val="0"/>
              </a:spcBef>
              <a:spcAft>
                <a:spcPts val="0"/>
              </a:spcAft>
              <a:buSzPts val="1200"/>
              <a:buNone/>
            </a:pPr>
            <a:r>
              <a:rPr lang="en-US">
                <a:solidFill>
                  <a:srgbClr val="000000"/>
                </a:solidFill>
              </a:rPr>
              <a:t>The next section will highlight how teams make decisions and discuss the use of target identification rates for identifying students in need of interventions. For additional information, see Module 8: Data-based Decision Making. </a:t>
            </a:r>
            <a:endParaRPr>
              <a:solidFill>
                <a:srgbClr val="000000"/>
              </a:solidFill>
            </a:endParaRPr>
          </a:p>
        </p:txBody>
      </p:sp>
      <p:sp>
        <p:nvSpPr>
          <p:cNvPr id="449" name="Google Shape;449;g7c8c79c0a0_0_617: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5: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5" name="Google Shape;455;p35: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With RTI, the mechanism for making decisions about the participation of students in the instruction/intervention levels should meet the following criteria.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Read the slide.</a:t>
            </a:r>
            <a:endParaRPr i="1">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456" name="Google Shape;456;p35: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6: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3" name="Google Shape;463;p36: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Read the slide.</a:t>
            </a:r>
            <a:endParaRPr i="1">
              <a:solidFill>
                <a:srgbClr val="000000"/>
              </a:solidFill>
            </a:endParaRPr>
          </a:p>
        </p:txBody>
      </p:sp>
      <p:sp>
        <p:nvSpPr>
          <p:cNvPr id="464" name="Google Shape;464;p36: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7: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360"/>
              </a:spcBef>
              <a:spcAft>
                <a:spcPts val="0"/>
              </a:spcAft>
              <a:buSzPts val="1400"/>
              <a:buNone/>
            </a:pPr>
            <a:r>
              <a:rPr lang="en-US" i="1">
                <a:solidFill>
                  <a:srgbClr val="000000"/>
                </a:solidFill>
              </a:rPr>
              <a:t>Read the slide.</a:t>
            </a:r>
            <a:endParaRPr i="1">
              <a:solidFill>
                <a:srgbClr val="000000"/>
              </a:solidFill>
            </a:endParaRPr>
          </a:p>
        </p:txBody>
      </p:sp>
      <p:sp>
        <p:nvSpPr>
          <p:cNvPr id="471" name="Google Shape;471;p37: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c8c79c0a0_0_187: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9" name="Google Shape;209;g7c8c79c0a0_0_187: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The Division of Elementary and Secondary Education (DESE) has developed this graphic to highlight the essential components of the RTI framework, universal screening, progress monitoring, and data-based decision making.  </a:t>
            </a:r>
            <a:endParaRPr>
              <a:solidFill>
                <a:srgbClr val="000000"/>
              </a:solidFill>
            </a:endParaRPr>
          </a:p>
        </p:txBody>
      </p:sp>
      <p:sp>
        <p:nvSpPr>
          <p:cNvPr id="210" name="Google Shape;210;g7c8c79c0a0_0_187: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8c87819321_0_8: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SzPts val="1400"/>
              <a:buNone/>
            </a:pPr>
            <a:r>
              <a:rPr lang="en-US">
                <a:solidFill>
                  <a:srgbClr val="000000"/>
                </a:solidFill>
              </a:rPr>
              <a:t>Districts can use data presented in this manner to compare schools at different grade levels and to answer questions about effectiveness. For example, is primary prevention (e.g., core curriculum and instruction) working for most students in the schools?  Districts can also use these data to make decisions about resource allocation (e.g., which schools appear to need additional support or further analysis?).</a:t>
            </a:r>
            <a:endParaRPr>
              <a:solidFill>
                <a:srgbClr val="000000"/>
              </a:solidFill>
            </a:endParaRPr>
          </a:p>
          <a:p>
            <a:pPr marL="0" lvl="0" indent="0" algn="l" rtl="0">
              <a:spcBef>
                <a:spcPts val="360"/>
              </a:spcBef>
              <a:spcAft>
                <a:spcPts val="0"/>
              </a:spcAft>
              <a:buSzPts val="1400"/>
              <a:buNone/>
            </a:pPr>
            <a:endParaRPr>
              <a:solidFill>
                <a:srgbClr val="000000"/>
              </a:solidFill>
            </a:endParaRPr>
          </a:p>
          <a:p>
            <a:pPr marL="0" lvl="0" indent="0" algn="l" rtl="0">
              <a:spcBef>
                <a:spcPts val="360"/>
              </a:spcBef>
              <a:spcAft>
                <a:spcPts val="0"/>
              </a:spcAft>
              <a:buClr>
                <a:schemeClr val="dk1"/>
              </a:buClr>
              <a:buSzPts val="1400"/>
              <a:buFont typeface="Arial"/>
              <a:buNone/>
            </a:pPr>
            <a:r>
              <a:rPr lang="en-US" i="1">
                <a:solidFill>
                  <a:srgbClr val="000000"/>
                </a:solidFill>
              </a:rPr>
              <a:t>Trainer Notes: Ensure that the outcome of this type of data analysis is to assist districts in identifying ways to improve the overall system, and more appropriately target support schools with unique needs.   </a:t>
            </a:r>
            <a:endParaRPr i="1">
              <a:solidFill>
                <a:srgbClr val="000000"/>
              </a:solidFill>
            </a:endParaRPr>
          </a:p>
          <a:p>
            <a:pPr marL="0" lvl="0" indent="0" algn="l" rtl="0">
              <a:spcBef>
                <a:spcPts val="360"/>
              </a:spcBef>
              <a:spcAft>
                <a:spcPts val="0"/>
              </a:spcAft>
              <a:buClr>
                <a:schemeClr val="dk1"/>
              </a:buClr>
              <a:buSzPts val="1400"/>
              <a:buFont typeface="Arial"/>
              <a:buNone/>
            </a:pPr>
            <a:endParaRPr i="1">
              <a:solidFill>
                <a:srgbClr val="000000"/>
              </a:solidFill>
            </a:endParaRPr>
          </a:p>
          <a:p>
            <a:pPr marL="0" lvl="0" indent="0" algn="l" rtl="0">
              <a:spcBef>
                <a:spcPts val="360"/>
              </a:spcBef>
              <a:spcAft>
                <a:spcPts val="0"/>
              </a:spcAft>
              <a:buClr>
                <a:schemeClr val="dk1"/>
              </a:buClr>
              <a:buSzPts val="1400"/>
              <a:buFont typeface="Arial"/>
              <a:buNone/>
            </a:pPr>
            <a:r>
              <a:rPr lang="en-US" i="1">
                <a:solidFill>
                  <a:srgbClr val="000000"/>
                </a:solidFill>
              </a:rPr>
              <a:t>Pose the following questions and ask teams to discuss.  Examples of possible answers are provided.</a:t>
            </a:r>
            <a:endParaRPr i="1">
              <a:solidFill>
                <a:srgbClr val="000000"/>
              </a:solidFill>
            </a:endParaRPr>
          </a:p>
          <a:p>
            <a:pPr marL="0" lvl="0" indent="0" algn="l" rtl="0">
              <a:spcBef>
                <a:spcPts val="360"/>
              </a:spcBef>
              <a:spcAft>
                <a:spcPts val="0"/>
              </a:spcAft>
              <a:buClr>
                <a:schemeClr val="dk1"/>
              </a:buClr>
              <a:buSzPts val="1400"/>
              <a:buFont typeface="Arial"/>
              <a:buNone/>
            </a:pPr>
            <a:r>
              <a:rPr lang="en-US" i="1">
                <a:solidFill>
                  <a:srgbClr val="000000"/>
                </a:solidFill>
              </a:rPr>
              <a:t>1. What does the information tell us about how primary prevention (e.g., core curriculum and instruction) is working in schools in our district? </a:t>
            </a:r>
            <a:endParaRPr i="1">
              <a:solidFill>
                <a:srgbClr val="000000"/>
              </a:solidFill>
            </a:endParaRPr>
          </a:p>
          <a:p>
            <a:pPr marL="0" lvl="0" indent="0" algn="l" rtl="0">
              <a:spcBef>
                <a:spcPts val="360"/>
              </a:spcBef>
              <a:spcAft>
                <a:spcPts val="0"/>
              </a:spcAft>
              <a:buNone/>
            </a:pPr>
            <a:r>
              <a:rPr lang="en-US" i="1">
                <a:solidFill>
                  <a:srgbClr val="000000"/>
                </a:solidFill>
              </a:rPr>
              <a:t>There is a lot of variation in performance across the schools and the grade levels in this district. The median score for some schools in the district is above the target across all three grade levels and seems fairly consistent with the state composite comparison, while other schools seem to be struggling or struggle in one grade. This variation may be especially worrisome to a district if a standardized district curriculum is in place. </a:t>
            </a:r>
            <a:endParaRPr i="1">
              <a:solidFill>
                <a:srgbClr val="000000"/>
              </a:solidFill>
            </a:endParaRPr>
          </a:p>
          <a:p>
            <a:pPr marL="0" lvl="0" indent="0" algn="l" rtl="0">
              <a:spcBef>
                <a:spcPts val="360"/>
              </a:spcBef>
              <a:spcAft>
                <a:spcPts val="0"/>
              </a:spcAft>
              <a:buClr>
                <a:schemeClr val="dk1"/>
              </a:buClr>
              <a:buSzPts val="1400"/>
              <a:buFont typeface="Arial"/>
              <a:buNone/>
            </a:pPr>
            <a:r>
              <a:rPr lang="en-US" i="1">
                <a:solidFill>
                  <a:srgbClr val="000000"/>
                </a:solidFill>
              </a:rPr>
              <a:t>2. In this district, which two schools are struggling the most? School E and School A . </a:t>
            </a:r>
            <a:endParaRPr i="1">
              <a:solidFill>
                <a:srgbClr val="000000"/>
              </a:solidFill>
            </a:endParaRPr>
          </a:p>
          <a:p>
            <a:pPr marL="0" lvl="0" indent="0" algn="l" rtl="0">
              <a:spcBef>
                <a:spcPts val="360"/>
              </a:spcBef>
              <a:spcAft>
                <a:spcPts val="0"/>
              </a:spcAft>
              <a:buClr>
                <a:schemeClr val="dk1"/>
              </a:buClr>
              <a:buSzPts val="1400"/>
              <a:buFont typeface="Arial"/>
              <a:buNone/>
            </a:pPr>
            <a:r>
              <a:rPr lang="en-US" i="1">
                <a:solidFill>
                  <a:srgbClr val="000000"/>
                </a:solidFill>
              </a:rPr>
              <a:t>3. In this district, which school is doing the best? School D </a:t>
            </a:r>
            <a:endParaRPr i="1">
              <a:solidFill>
                <a:srgbClr val="000000"/>
              </a:solidFill>
            </a:endParaRPr>
          </a:p>
          <a:p>
            <a:pPr marL="0" lvl="0" indent="0" algn="l" rtl="0">
              <a:spcBef>
                <a:spcPts val="360"/>
              </a:spcBef>
              <a:spcAft>
                <a:spcPts val="0"/>
              </a:spcAft>
              <a:buClr>
                <a:schemeClr val="dk1"/>
              </a:buClr>
              <a:buSzPts val="1400"/>
              <a:buFont typeface="Arial"/>
              <a:buNone/>
            </a:pPr>
            <a:r>
              <a:rPr lang="en-US" i="1">
                <a:solidFill>
                  <a:srgbClr val="000000"/>
                </a:solidFill>
              </a:rPr>
              <a:t>4. What decisions might the district make about resource allocation (e.g., which schools appear to need additional support or further analysis)?</a:t>
            </a:r>
            <a:endParaRPr i="1">
              <a:solidFill>
                <a:srgbClr val="000000"/>
              </a:solidFill>
            </a:endParaRPr>
          </a:p>
          <a:p>
            <a:pPr marL="0" lvl="0" indent="0" algn="l" rtl="0">
              <a:spcBef>
                <a:spcPts val="360"/>
              </a:spcBef>
              <a:spcAft>
                <a:spcPts val="0"/>
              </a:spcAft>
              <a:buNone/>
            </a:pPr>
            <a:r>
              <a:rPr lang="en-US" i="1">
                <a:solidFill>
                  <a:srgbClr val="000000"/>
                </a:solidFill>
              </a:rPr>
              <a:t>Looking at the data, the district may consider trying to determine what is happening at School E that causes it to perform lower across all three grades. It may be necessary to allocate additional resources to School E in order to bring the scores up. In schools where one grade level scores below the other grade levels it may be necessary to do further analysis to see if additional resources need to be targeted at a specific grade level in order to improve scores. </a:t>
            </a:r>
            <a:endParaRPr i="1">
              <a:solidFill>
                <a:srgbClr val="000000"/>
              </a:solidFill>
            </a:endParaRPr>
          </a:p>
        </p:txBody>
      </p:sp>
      <p:sp>
        <p:nvSpPr>
          <p:cNvPr id="478" name="Google Shape;478;g8c87819321_0_8: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9: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7" name="Google Shape;487;p39: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360"/>
              </a:spcBef>
              <a:spcAft>
                <a:spcPts val="0"/>
              </a:spcAft>
              <a:buSzPts val="1400"/>
              <a:buNone/>
            </a:pPr>
            <a:r>
              <a:rPr lang="en-US">
                <a:solidFill>
                  <a:srgbClr val="000000"/>
                </a:solidFill>
              </a:rPr>
              <a:t>It’s important to look at the district-level data first to identify districtwide trends, before looking at school- and student-level data.</a:t>
            </a:r>
            <a:endParaRPr>
              <a:solidFill>
                <a:srgbClr val="000000"/>
              </a:solidFill>
            </a:endParaRPr>
          </a:p>
          <a:p>
            <a:pPr marL="0" lvl="0" indent="0" algn="l" rtl="0">
              <a:lnSpc>
                <a:spcPct val="90000"/>
              </a:lnSpc>
              <a:spcBef>
                <a:spcPts val="0"/>
              </a:spcBef>
              <a:spcAft>
                <a:spcPts val="0"/>
              </a:spcAft>
              <a:buSzPts val="1400"/>
              <a:buNone/>
            </a:pPr>
            <a:endParaRPr>
              <a:solidFill>
                <a:srgbClr val="000000"/>
              </a:solidFill>
            </a:endParaRPr>
          </a:p>
          <a:p>
            <a:pPr marL="0" lvl="0" indent="0" algn="l" rtl="0">
              <a:lnSpc>
                <a:spcPct val="90000"/>
              </a:lnSpc>
              <a:spcBef>
                <a:spcPts val="0"/>
              </a:spcBef>
              <a:spcAft>
                <a:spcPts val="0"/>
              </a:spcAft>
              <a:buSzPts val="1400"/>
              <a:buNone/>
            </a:pPr>
            <a:r>
              <a:rPr lang="en-US">
                <a:solidFill>
                  <a:srgbClr val="000000"/>
                </a:solidFill>
              </a:rPr>
              <a:t>Districts/schools can also analyze performance by subgroup. Are students in low socioeconomic performing similarly to other students? Are students with disabilities performing at similar rates as students without disabilities? It appears, based on these data, that students in the “other” category, who are not identified with a specific status, are outperforming the target group (based on national or locally developed targets or benchmarks) in this district, yet both the low socioeconomic and special education populations fall below the target or benchmark scores. It is also important to note that compared with other groups, students receiving special education services are not making the same level of growth over time</a:t>
            </a:r>
            <a:r>
              <a:rPr lang="en-US" u="none">
                <a:solidFill>
                  <a:srgbClr val="000000"/>
                </a:solidFill>
              </a:rPr>
              <a:t>.  </a:t>
            </a:r>
            <a:endParaRPr>
              <a:solidFill>
                <a:srgbClr val="000000"/>
              </a:solidFill>
            </a:endParaRPr>
          </a:p>
          <a:p>
            <a:pPr marL="0" lvl="0" indent="0" algn="l" rtl="0">
              <a:lnSpc>
                <a:spcPct val="90000"/>
              </a:lnSpc>
              <a:spcBef>
                <a:spcPts val="360"/>
              </a:spcBef>
              <a:spcAft>
                <a:spcPts val="0"/>
              </a:spcAft>
              <a:buSzPts val="1400"/>
              <a:buNone/>
            </a:pPr>
            <a:endParaRPr u="none">
              <a:solidFill>
                <a:srgbClr val="000000"/>
              </a:solidFill>
            </a:endParaRPr>
          </a:p>
          <a:p>
            <a:pPr marL="0" lvl="0" indent="0" algn="l" rtl="0">
              <a:lnSpc>
                <a:spcPct val="90000"/>
              </a:lnSpc>
              <a:spcBef>
                <a:spcPts val="360"/>
              </a:spcBef>
              <a:spcAft>
                <a:spcPts val="0"/>
              </a:spcAft>
              <a:buSzPts val="1400"/>
              <a:buNone/>
            </a:pPr>
            <a:r>
              <a:rPr lang="en-US" u="none">
                <a:solidFill>
                  <a:srgbClr val="000000"/>
                </a:solidFill>
              </a:rPr>
              <a:t>The district would need to obtain more information about special education students to determine why they are not closing the gap.  </a:t>
            </a:r>
            <a:endParaRPr>
              <a:solidFill>
                <a:srgbClr val="000000"/>
              </a:solidFill>
            </a:endParaRPr>
          </a:p>
          <a:p>
            <a:pPr marL="0" lvl="0" indent="0" algn="l" rtl="0">
              <a:lnSpc>
                <a:spcPct val="90000"/>
              </a:lnSpc>
              <a:spcBef>
                <a:spcPts val="360"/>
              </a:spcBef>
              <a:spcAft>
                <a:spcPts val="0"/>
              </a:spcAft>
              <a:buSzPts val="1400"/>
              <a:buNone/>
            </a:pPr>
            <a:endParaRPr u="none">
              <a:solidFill>
                <a:srgbClr val="000000"/>
              </a:solidFill>
            </a:endParaRPr>
          </a:p>
          <a:p>
            <a:pPr marL="0" lvl="0" indent="0" algn="l" rtl="0">
              <a:lnSpc>
                <a:spcPct val="90000"/>
              </a:lnSpc>
              <a:spcBef>
                <a:spcPts val="360"/>
              </a:spcBef>
              <a:spcAft>
                <a:spcPts val="0"/>
              </a:spcAft>
              <a:buSzPts val="1400"/>
              <a:buNone/>
            </a:pPr>
            <a:r>
              <a:rPr lang="en-US" i="1" u="none">
                <a:solidFill>
                  <a:srgbClr val="000000"/>
                </a:solidFill>
              </a:rPr>
              <a:t>Note: Students receiving special education services </a:t>
            </a:r>
            <a:r>
              <a:rPr lang="en-US" i="1">
                <a:solidFill>
                  <a:srgbClr val="000000"/>
                </a:solidFill>
              </a:rPr>
              <a:t>should</a:t>
            </a:r>
            <a:r>
              <a:rPr lang="en-US" i="1" u="none">
                <a:solidFill>
                  <a:srgbClr val="000000"/>
                </a:solidFill>
              </a:rPr>
              <a:t> still be receiving core instruction within a general education setting.</a:t>
            </a:r>
            <a:endParaRPr i="1" u="none">
              <a:solidFill>
                <a:srgbClr val="000000"/>
              </a:solidFill>
            </a:endParaRPr>
          </a:p>
        </p:txBody>
      </p:sp>
      <p:sp>
        <p:nvSpPr>
          <p:cNvPr id="488" name="Google Shape;488;p39: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0: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6" name="Google Shape;546;p40:notes"/>
          <p:cNvSpPr txBox="1">
            <a:spLocks noGrp="1"/>
          </p:cNvSpPr>
          <p:nvPr>
            <p:ph type="body" idx="1"/>
          </p:nvPr>
        </p:nvSpPr>
        <p:spPr>
          <a:xfrm>
            <a:off x="139700" y="4260850"/>
            <a:ext cx="6705600" cy="5022850"/>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Clr>
                <a:schemeClr val="dk1"/>
              </a:buClr>
              <a:buSzPts val="1400"/>
              <a:buFont typeface="Arial"/>
              <a:buNone/>
            </a:pPr>
            <a:r>
              <a:rPr lang="en-US">
                <a:solidFill>
                  <a:srgbClr val="000000"/>
                </a:solidFill>
              </a:rPr>
              <a:t>Grade- and class-level teams can look at screening data to see the effectiveness of the core curriculum and how changes to the core instruction influence students’ responses across the school year. This is an example of grade-level data. A similar process could be used for class-level data. </a:t>
            </a:r>
            <a:endParaRPr>
              <a:solidFill>
                <a:srgbClr val="000000"/>
              </a:solidFill>
            </a:endParaRPr>
          </a:p>
          <a:p>
            <a:pPr marL="0" lvl="0" indent="0" algn="l" rtl="0">
              <a:lnSpc>
                <a:spcPct val="100000"/>
              </a:lnSpc>
              <a:spcBef>
                <a:spcPts val="360"/>
              </a:spcBef>
              <a:spcAft>
                <a:spcPts val="0"/>
              </a:spcAft>
              <a:buSzPts val="1400"/>
              <a:buNone/>
            </a:pPr>
            <a:endParaRPr i="1">
              <a:solidFill>
                <a:srgbClr val="000000"/>
              </a:solidFill>
            </a:endParaRPr>
          </a:p>
          <a:p>
            <a:pPr marL="0" lvl="0" indent="0" algn="l" rtl="0">
              <a:lnSpc>
                <a:spcPct val="100000"/>
              </a:lnSpc>
              <a:spcBef>
                <a:spcPts val="360"/>
              </a:spcBef>
              <a:spcAft>
                <a:spcPts val="0"/>
              </a:spcAft>
              <a:buSzPts val="1400"/>
              <a:buNone/>
            </a:pPr>
            <a:r>
              <a:rPr lang="en-US" i="1">
                <a:solidFill>
                  <a:srgbClr val="000000"/>
                </a:solidFill>
              </a:rPr>
              <a:t>Trainer Notes: Explain the data presented on the slide. The data show the percentage of risk status by benchmark period for a grade level. In the first triangle, which represents fall, 73% of students were at or above target, 15% were at some risk, and 12% were at significant risk. </a:t>
            </a:r>
            <a:endParaRPr>
              <a:solidFill>
                <a:srgbClr val="000000"/>
              </a:solidFill>
            </a:endParaRPr>
          </a:p>
          <a:p>
            <a:pPr marL="0" lvl="0" indent="0" algn="l" rtl="0">
              <a:spcBef>
                <a:spcPts val="360"/>
              </a:spcBef>
              <a:spcAft>
                <a:spcPts val="0"/>
              </a:spcAft>
              <a:buClr>
                <a:schemeClr val="dk1"/>
              </a:buClr>
              <a:buSzPts val="1400"/>
              <a:buFont typeface="Arial"/>
              <a:buNone/>
            </a:pPr>
            <a:endParaRPr>
              <a:solidFill>
                <a:srgbClr val="000000"/>
              </a:solidFill>
            </a:endParaRPr>
          </a:p>
          <a:p>
            <a:pPr marL="0" lvl="0" indent="0" algn="l" rtl="0">
              <a:spcBef>
                <a:spcPts val="360"/>
              </a:spcBef>
              <a:spcAft>
                <a:spcPts val="0"/>
              </a:spcAft>
              <a:buClr>
                <a:schemeClr val="dk1"/>
              </a:buClr>
              <a:buSzPts val="1400"/>
              <a:buFont typeface="Arial"/>
              <a:buNone/>
            </a:pPr>
            <a:r>
              <a:rPr lang="en-US" i="1">
                <a:solidFill>
                  <a:srgbClr val="000000"/>
                </a:solidFill>
              </a:rPr>
              <a:t>Pose the following questions to participants and ask teams discuss.  </a:t>
            </a:r>
            <a:endParaRPr i="1">
              <a:solidFill>
                <a:srgbClr val="000000"/>
              </a:solidFill>
            </a:endParaRPr>
          </a:p>
          <a:p>
            <a:pPr marL="457200" lvl="0" indent="-304800" algn="l" rtl="0">
              <a:spcBef>
                <a:spcPts val="360"/>
              </a:spcBef>
              <a:spcAft>
                <a:spcPts val="0"/>
              </a:spcAft>
              <a:buClr>
                <a:srgbClr val="000000"/>
              </a:buClr>
              <a:buSzPts val="1200"/>
              <a:buFont typeface="Franklin Gothic"/>
              <a:buChar char="●"/>
            </a:pPr>
            <a:r>
              <a:rPr lang="en-US" i="1">
                <a:solidFill>
                  <a:srgbClr val="000000"/>
                </a:solidFill>
              </a:rPr>
              <a:t>Are incoming students prepared for the (2nd) grade level curriculum? </a:t>
            </a:r>
            <a:endParaRPr i="1">
              <a:solidFill>
                <a:srgbClr val="000000"/>
              </a:solidFill>
            </a:endParaRPr>
          </a:p>
          <a:p>
            <a:pPr marL="457200" lvl="0" indent="-304800" algn="l" rtl="0">
              <a:spcBef>
                <a:spcPts val="360"/>
              </a:spcBef>
              <a:spcAft>
                <a:spcPts val="0"/>
              </a:spcAft>
              <a:buClr>
                <a:srgbClr val="000000"/>
              </a:buClr>
              <a:buSzPts val="1200"/>
              <a:buFont typeface="Franklin Gothic"/>
              <a:buChar char="●"/>
            </a:pPr>
            <a:r>
              <a:rPr lang="en-US" i="1">
                <a:solidFill>
                  <a:srgbClr val="000000"/>
                </a:solidFill>
              </a:rPr>
              <a:t>Are the majority of students benefiting from the core program? </a:t>
            </a:r>
            <a:endParaRPr i="1">
              <a:solidFill>
                <a:srgbClr val="000000"/>
              </a:solidFill>
            </a:endParaRPr>
          </a:p>
          <a:p>
            <a:pPr marL="457200" lvl="0" indent="-304800" algn="l" rtl="0">
              <a:spcBef>
                <a:spcPts val="360"/>
              </a:spcBef>
              <a:spcAft>
                <a:spcPts val="0"/>
              </a:spcAft>
              <a:buClr>
                <a:srgbClr val="000000"/>
              </a:buClr>
              <a:buSzPts val="1200"/>
              <a:buFont typeface="Franklin Gothic"/>
              <a:buChar char="●"/>
            </a:pPr>
            <a:r>
              <a:rPr lang="en-US" i="1">
                <a:solidFill>
                  <a:srgbClr val="000000"/>
                </a:solidFill>
              </a:rPr>
              <a:t>Is the curriculum and instruction increasing the number of students expected to meet the benchmark?</a:t>
            </a:r>
            <a:endParaRPr>
              <a:solidFill>
                <a:srgbClr val="000000"/>
              </a:solidFill>
            </a:endParaRPr>
          </a:p>
        </p:txBody>
      </p:sp>
      <p:sp>
        <p:nvSpPr>
          <p:cNvPr id="547" name="Google Shape;547;p40: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2: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3" name="Google Shape;603;p42: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Identifying students at risk is another type of decision teams make with screening data. Ranking graphs can be used to conduct student-level analysis at the grade or class level. This type of analysis allows you to see how individual students rank against other students in the class or grade. Teachers can use this information for differentiating instruction or to create small instructional groups (for example, the students grouped in the black boxes). </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a:p>
            <a:pPr marL="0" lvl="0" indent="0" algn="l" rtl="0">
              <a:lnSpc>
                <a:spcPct val="100000"/>
              </a:lnSpc>
              <a:spcBef>
                <a:spcPts val="360"/>
              </a:spcBef>
              <a:spcAft>
                <a:spcPts val="0"/>
              </a:spcAft>
              <a:buSzPts val="1400"/>
              <a:buNone/>
            </a:pPr>
            <a:r>
              <a:rPr lang="en-US" i="1">
                <a:solidFill>
                  <a:srgbClr val="000000"/>
                </a:solidFill>
              </a:rPr>
              <a:t>Trainer Notes: Pose the following question to participants and discuss whole group: Which students are at-risk? How do you know?</a:t>
            </a:r>
            <a:endParaRPr b="1">
              <a:solidFill>
                <a:srgbClr val="000000"/>
              </a:solidFill>
            </a:endParaRPr>
          </a:p>
        </p:txBody>
      </p:sp>
      <p:sp>
        <p:nvSpPr>
          <p:cNvPr id="604" name="Google Shape;604;p42: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44: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3" name="Google Shape;613;p44: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0" u="none">
                <a:solidFill>
                  <a:srgbClr val="000000"/>
                </a:solidFill>
              </a:rPr>
              <a:t>The green boxes, called box </a:t>
            </a:r>
            <a:r>
              <a:rPr lang="en-US">
                <a:solidFill>
                  <a:srgbClr val="000000"/>
                </a:solidFill>
              </a:rPr>
              <a:t>plots</a:t>
            </a:r>
            <a:r>
              <a:rPr lang="en-US" i="0" u="none">
                <a:solidFill>
                  <a:srgbClr val="000000"/>
                </a:solidFill>
              </a:rPr>
              <a:t>, show the average performance of students in the grade at each benchmark (those scoring between the 25</a:t>
            </a:r>
            <a:r>
              <a:rPr lang="en-US" i="0" u="none" baseline="30000">
                <a:solidFill>
                  <a:srgbClr val="000000"/>
                </a:solidFill>
              </a:rPr>
              <a:t>th</a:t>
            </a:r>
            <a:r>
              <a:rPr lang="en-US" i="0" u="none">
                <a:solidFill>
                  <a:srgbClr val="000000"/>
                </a:solidFill>
              </a:rPr>
              <a:t> and 75</a:t>
            </a:r>
            <a:r>
              <a:rPr lang="en-US" i="0" u="none" baseline="30000">
                <a:solidFill>
                  <a:srgbClr val="000000"/>
                </a:solidFill>
              </a:rPr>
              <a:t>th</a:t>
            </a:r>
            <a:r>
              <a:rPr lang="en-US">
                <a:solidFill>
                  <a:srgbClr val="000000"/>
                </a:solidFill>
              </a:rPr>
              <a:t> percen</a:t>
            </a:r>
            <a:r>
              <a:rPr lang="en-US" i="0" u="none">
                <a:solidFill>
                  <a:srgbClr val="000000"/>
                </a:solidFill>
              </a:rPr>
              <a:t>tile). The blue (between 75</a:t>
            </a:r>
            <a:r>
              <a:rPr lang="en-US" i="0" u="none" baseline="30000">
                <a:solidFill>
                  <a:srgbClr val="000000"/>
                </a:solidFill>
              </a:rPr>
              <a:t>th</a:t>
            </a:r>
            <a:r>
              <a:rPr lang="en-US" i="0" u="none">
                <a:solidFill>
                  <a:srgbClr val="000000"/>
                </a:solidFill>
              </a:rPr>
              <a:t>-90</a:t>
            </a:r>
            <a:r>
              <a:rPr lang="en-US" i="0" u="none" baseline="30000">
                <a:solidFill>
                  <a:srgbClr val="000000"/>
                </a:solidFill>
              </a:rPr>
              <a:t>th</a:t>
            </a:r>
            <a:r>
              <a:rPr lang="en-US" i="0" u="none">
                <a:solidFill>
                  <a:srgbClr val="000000"/>
                </a:solidFill>
              </a:rPr>
              <a:t> </a:t>
            </a:r>
            <a:r>
              <a:rPr lang="en-US">
                <a:solidFill>
                  <a:srgbClr val="000000"/>
                </a:solidFill>
              </a:rPr>
              <a:t>percent</a:t>
            </a:r>
            <a:r>
              <a:rPr lang="en-US" i="0" u="none">
                <a:solidFill>
                  <a:srgbClr val="000000"/>
                </a:solidFill>
              </a:rPr>
              <a:t>ile) and purple (25</a:t>
            </a:r>
            <a:r>
              <a:rPr lang="en-US" i="0" u="none" baseline="30000">
                <a:solidFill>
                  <a:srgbClr val="000000"/>
                </a:solidFill>
              </a:rPr>
              <a:t>th</a:t>
            </a:r>
            <a:r>
              <a:rPr lang="en-US" i="0" u="none">
                <a:solidFill>
                  <a:srgbClr val="000000"/>
                </a:solidFill>
              </a:rPr>
              <a:t> and 10</a:t>
            </a:r>
            <a:r>
              <a:rPr lang="en-US" i="0" u="none" baseline="30000">
                <a:solidFill>
                  <a:srgbClr val="000000"/>
                </a:solidFill>
              </a:rPr>
              <a:t>th</a:t>
            </a:r>
            <a:r>
              <a:rPr lang="en-US" i="0" u="none">
                <a:solidFill>
                  <a:srgbClr val="000000"/>
                </a:solidFill>
              </a:rPr>
              <a:t> </a:t>
            </a:r>
            <a:r>
              <a:rPr lang="en-US">
                <a:solidFill>
                  <a:srgbClr val="000000"/>
                </a:solidFill>
              </a:rPr>
              <a:t>percen</a:t>
            </a:r>
            <a:r>
              <a:rPr lang="en-US" i="0" u="none">
                <a:solidFill>
                  <a:srgbClr val="000000"/>
                </a:solidFill>
              </a:rPr>
              <a:t>tile) lines below and above show the range of students outside of the average range. Where is the student performing as indicated by blue dots? This student is performing below the 10</a:t>
            </a:r>
            <a:r>
              <a:rPr lang="en-US" i="0" u="none" baseline="30000">
                <a:solidFill>
                  <a:srgbClr val="000000"/>
                </a:solidFill>
              </a:rPr>
              <a:t>th</a:t>
            </a:r>
            <a:r>
              <a:rPr lang="en-US" i="0" u="none">
                <a:solidFill>
                  <a:srgbClr val="000000"/>
                </a:solidFill>
              </a:rPr>
              <a:t> </a:t>
            </a:r>
            <a:r>
              <a:rPr lang="en-US">
                <a:solidFill>
                  <a:srgbClr val="000000"/>
                </a:solidFill>
              </a:rPr>
              <a:t>percen</a:t>
            </a:r>
            <a:r>
              <a:rPr lang="en-US" i="0" u="none">
                <a:solidFill>
                  <a:srgbClr val="000000"/>
                </a:solidFill>
              </a:rPr>
              <a:t>tile compared to his same grade peers at all three benchmarks. </a:t>
            </a:r>
            <a:endParaRPr i="0" u="none">
              <a:solidFill>
                <a:srgbClr val="000000"/>
              </a:solidFill>
            </a:endParaRPr>
          </a:p>
        </p:txBody>
      </p:sp>
      <p:sp>
        <p:nvSpPr>
          <p:cNvPr id="614" name="Google Shape;614;p44: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43: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3" name="Google Shape;673;p43: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Read the slide.</a:t>
            </a:r>
            <a:endParaRPr i="1">
              <a:solidFill>
                <a:srgbClr val="000000"/>
              </a:solidFill>
            </a:endParaRPr>
          </a:p>
        </p:txBody>
      </p:sp>
      <p:sp>
        <p:nvSpPr>
          <p:cNvPr id="674" name="Google Shape;674;p43: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7c8c79c0a0_0_623: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1" name="Google Shape;681;g7c8c79c0a0_0_623: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spcBef>
                <a:spcPts val="0"/>
              </a:spcBef>
              <a:spcAft>
                <a:spcPts val="0"/>
              </a:spcAft>
              <a:buSzPts val="1400"/>
              <a:buNone/>
            </a:pPr>
            <a:r>
              <a:rPr lang="en-US">
                <a:solidFill>
                  <a:srgbClr val="000000"/>
                </a:solidFill>
              </a:rPr>
              <a:t>Before we wrap up, let’s see what you learned today and discuss next steps.</a:t>
            </a:r>
            <a:endParaRPr>
              <a:solidFill>
                <a:srgbClr val="000000"/>
              </a:solidFill>
            </a:endParaRPr>
          </a:p>
        </p:txBody>
      </p:sp>
      <p:sp>
        <p:nvSpPr>
          <p:cNvPr id="682" name="Google Shape;682;g7c8c79c0a0_0_623: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51: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8" name="Google Shape;688;p51: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Trainer Notes: Refer participants back to Activity 2: Anticipating and Addressing Implementation Challenges and the questions at the end of Activity 3: Planning for Universal Screening Implementation.  Provide time for teams to discuss and complete the potential solutions column of Activity 2 and the remaining questions in Activity 3.  Provide participants 5-10 minutes as time allows. </a:t>
            </a:r>
            <a:endParaRPr i="1">
              <a:solidFill>
                <a:srgbClr val="000000"/>
              </a:solidFill>
            </a:endParaRPr>
          </a:p>
        </p:txBody>
      </p:sp>
      <p:sp>
        <p:nvSpPr>
          <p:cNvPr id="689" name="Google Shape;689;p51: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52: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1" name="Google Shape;701;p52: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Trainer Notes: Read the slide. Allow participants 1-2 minutes to respond to the questions. </a:t>
            </a:r>
            <a:endParaRPr i="1">
              <a:solidFill>
                <a:srgbClr val="000000"/>
              </a:solidFill>
            </a:endParaRPr>
          </a:p>
          <a:p>
            <a:pPr marL="0" lvl="0" indent="0" algn="l" rtl="0">
              <a:lnSpc>
                <a:spcPct val="100000"/>
              </a:lnSpc>
              <a:spcBef>
                <a:spcPts val="360"/>
              </a:spcBef>
              <a:spcAft>
                <a:spcPts val="0"/>
              </a:spcAft>
              <a:buSzPts val="1400"/>
              <a:buNone/>
            </a:pPr>
            <a:endParaRPr i="1"/>
          </a:p>
        </p:txBody>
      </p:sp>
      <p:sp>
        <p:nvSpPr>
          <p:cNvPr id="702" name="Google Shape;702;p52: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3: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0" name="Google Shape;710;p53: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p:txBody>
      </p:sp>
      <p:sp>
        <p:nvSpPr>
          <p:cNvPr id="711" name="Google Shape;711;p53: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c8c79c0a0_0_314: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7" name="Google Shape;217;g7c8c79c0a0_0_314: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solidFill>
                  <a:srgbClr val="000000"/>
                </a:solidFill>
              </a:rPr>
              <a:t>The pyramid graphic depicts the progression of support across the multilevel prevention system. This represents three tiers of prevention and the percentage of students we would expect to benefit from those levels of prevention in an effective system. </a:t>
            </a:r>
            <a:endParaRPr>
              <a:solidFill>
                <a:srgbClr val="000000"/>
              </a:solidFill>
            </a:endParaRPr>
          </a:p>
          <a:p>
            <a:pPr marL="0" lvl="0" indent="0" algn="l" rtl="0">
              <a:spcBef>
                <a:spcPts val="0"/>
              </a:spcBef>
              <a:spcAft>
                <a:spcPts val="0"/>
              </a:spcAft>
              <a:buClr>
                <a:schemeClr val="dk1"/>
              </a:buClr>
              <a:buSzPts val="1400"/>
              <a:buFont typeface="Arial"/>
              <a:buNone/>
            </a:pPr>
            <a:endParaRPr>
              <a:solidFill>
                <a:srgbClr val="000000"/>
              </a:solidFill>
            </a:endParaRPr>
          </a:p>
          <a:p>
            <a:pPr marL="0" lvl="0" indent="0" algn="l" rtl="0">
              <a:spcBef>
                <a:spcPts val="0"/>
              </a:spcBef>
              <a:spcAft>
                <a:spcPts val="0"/>
              </a:spcAft>
              <a:buClr>
                <a:schemeClr val="dk1"/>
              </a:buClr>
              <a:buSzPts val="1400"/>
              <a:buFont typeface="Arial"/>
              <a:buNone/>
            </a:pPr>
            <a:r>
              <a:rPr lang="en-US">
                <a:solidFill>
                  <a:srgbClr val="000000"/>
                </a:solidFill>
              </a:rPr>
              <a:t>The first tier is the base of the pyramid as it is the foundation of the framework. In Arkansas, we expect most students, at least 80%, to benefit from the instruction, which uses well-differentiated instruction in the core curriculum. The next tier, Tier 2, is the second level. We expect approximately 10–15% of students to need supplemental, small-group instruction to benefit from the core instruction and curriculum. The top level in red, or Tier 3 Intensive Intervention, includes specialized, individualized instruction for students with intensive needs. It typically involves small-group and/or one-on-one instruction of one to three students who are significantly behind their peers. Decisions regarding student participation in both Tier 2 and Tier 3 interventions are made on a case-by-case basis according to student need. </a:t>
            </a:r>
            <a:endParaRPr>
              <a:solidFill>
                <a:srgbClr val="000000"/>
              </a:solidFill>
            </a:endParaRPr>
          </a:p>
          <a:p>
            <a:pPr marL="0" lvl="0" indent="0" algn="l" rtl="0">
              <a:spcBef>
                <a:spcPts val="0"/>
              </a:spcBef>
              <a:spcAft>
                <a:spcPts val="0"/>
              </a:spcAft>
              <a:buClr>
                <a:schemeClr val="dk1"/>
              </a:buClr>
              <a:buSzPts val="1400"/>
              <a:buFont typeface="Arial"/>
              <a:buNone/>
            </a:pPr>
            <a:endParaRPr>
              <a:solidFill>
                <a:srgbClr val="000000"/>
              </a:solidFill>
            </a:endParaRPr>
          </a:p>
          <a:p>
            <a:pPr marL="0" lvl="0" indent="0" algn="l" rtl="0">
              <a:spcBef>
                <a:spcPts val="0"/>
              </a:spcBef>
              <a:spcAft>
                <a:spcPts val="0"/>
              </a:spcAft>
              <a:buClr>
                <a:schemeClr val="dk1"/>
              </a:buClr>
              <a:buSzPts val="1200"/>
              <a:buFont typeface="Franklin Gothic"/>
              <a:buNone/>
            </a:pPr>
            <a:r>
              <a:rPr lang="en-US" i="1">
                <a:solidFill>
                  <a:srgbClr val="000000"/>
                </a:solidFill>
              </a:rPr>
              <a:t>Trainer Notes: It is important to differentiate between an RTI framework and an RTI model. The levels correspond to the RTI framework, whereas the tiers correspond to the RTI model specified by states, districts, and schools. Keep in mind that these are recommended estimates. If these percentages are not representative of your school, then these recommended percentages may be good targets to work toward. </a:t>
            </a:r>
            <a:endParaRPr>
              <a:solidFill>
                <a:srgbClr val="000000"/>
              </a:solidFill>
            </a:endParaRPr>
          </a:p>
        </p:txBody>
      </p:sp>
      <p:sp>
        <p:nvSpPr>
          <p:cNvPr id="218" name="Google Shape;218;g7c8c79c0a0_0_314: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54: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8" name="Google Shape;718;p54: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54: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c8c79c0a0_0_441: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8" name="Google Shape;228;g7c8c79c0a0_0_441: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solidFill>
                  <a:srgbClr val="000000"/>
                </a:solidFill>
              </a:rPr>
              <a:t>Universal screening is divided into three modules. </a:t>
            </a:r>
            <a:endParaRPr>
              <a:solidFill>
                <a:srgbClr val="000000"/>
              </a:solidFill>
            </a:endParaRPr>
          </a:p>
          <a:p>
            <a:pPr marL="0" lvl="0" indent="0" algn="l" rtl="0">
              <a:spcBef>
                <a:spcPts val="0"/>
              </a:spcBef>
              <a:spcAft>
                <a:spcPts val="0"/>
              </a:spcAft>
              <a:buClr>
                <a:schemeClr val="dk1"/>
              </a:buClr>
              <a:buSzPts val="1400"/>
              <a:buFont typeface="Arial"/>
              <a:buNone/>
            </a:pPr>
            <a:endParaRPr>
              <a:solidFill>
                <a:srgbClr val="000000"/>
              </a:solidFill>
            </a:endParaRPr>
          </a:p>
          <a:p>
            <a:pPr marL="0" lvl="0" indent="0" algn="l" rtl="0">
              <a:spcBef>
                <a:spcPts val="0"/>
              </a:spcBef>
              <a:spcAft>
                <a:spcPts val="0"/>
              </a:spcAft>
              <a:buClr>
                <a:schemeClr val="dk1"/>
              </a:buClr>
              <a:buSzPts val="1400"/>
              <a:buFont typeface="Arial"/>
              <a:buNone/>
            </a:pPr>
            <a:r>
              <a:rPr lang="en-US">
                <a:solidFill>
                  <a:srgbClr val="000000"/>
                </a:solidFill>
              </a:rPr>
              <a:t>Module 3 presents the features of an RTI universal screening process and data system, and provides a rationale for why districts and schools should conduct universal screening. Depending on the level of discussion, this module should take between 1 hr. 25 mins. and 1 hr. and 45 mins. It is intended for all audiences. </a:t>
            </a:r>
            <a:endParaRPr>
              <a:solidFill>
                <a:srgbClr val="000000"/>
              </a:solidFill>
            </a:endParaRPr>
          </a:p>
          <a:p>
            <a:pPr marL="0" lvl="0" indent="0" algn="l" rtl="0">
              <a:spcBef>
                <a:spcPts val="0"/>
              </a:spcBef>
              <a:spcAft>
                <a:spcPts val="0"/>
              </a:spcAft>
              <a:buClr>
                <a:schemeClr val="dk1"/>
              </a:buClr>
              <a:buSzPts val="1400"/>
              <a:buFont typeface="Arial"/>
              <a:buNone/>
            </a:pPr>
            <a:endParaRPr>
              <a:solidFill>
                <a:srgbClr val="000000"/>
              </a:solidFill>
            </a:endParaRPr>
          </a:p>
          <a:p>
            <a:pPr marL="0" lvl="0" indent="0" algn="l" rtl="0">
              <a:spcBef>
                <a:spcPts val="0"/>
              </a:spcBef>
              <a:spcAft>
                <a:spcPts val="0"/>
              </a:spcAft>
              <a:buClr>
                <a:schemeClr val="dk1"/>
              </a:buClr>
              <a:buSzPts val="1400"/>
              <a:buFont typeface="Arial"/>
              <a:buNone/>
            </a:pPr>
            <a:r>
              <a:rPr lang="en-US">
                <a:solidFill>
                  <a:srgbClr val="000000"/>
                </a:solidFill>
              </a:rPr>
              <a:t>Module 4 presents the screening tools chart and an activity to engage participants in the screening tool selection process. It is recommended for teams responsible for selecting the RTI universal screening tools. This module should take between 1 hr. to 1.5 hrs. </a:t>
            </a:r>
            <a:r>
              <a:rPr lang="en-US" b="1">
                <a:solidFill>
                  <a:srgbClr val="000000"/>
                </a:solidFill>
              </a:rPr>
              <a:t>This module is not required for teams who have already selected a universal screener. </a:t>
            </a:r>
            <a:endParaRPr i="1">
              <a:solidFill>
                <a:srgbClr val="000000"/>
              </a:solidFill>
            </a:endParaRPr>
          </a:p>
          <a:p>
            <a:pPr marL="457200" lvl="0" indent="-304800" algn="l" rtl="0">
              <a:spcBef>
                <a:spcPts val="0"/>
              </a:spcBef>
              <a:spcAft>
                <a:spcPts val="0"/>
              </a:spcAft>
              <a:buClr>
                <a:srgbClr val="000000"/>
              </a:buClr>
              <a:buSzPts val="1200"/>
              <a:buFont typeface="Franklin Gothic"/>
              <a:buChar char="●"/>
            </a:pPr>
            <a:r>
              <a:rPr lang="en-US" i="1">
                <a:solidFill>
                  <a:srgbClr val="000000"/>
                </a:solidFill>
              </a:rPr>
              <a:t>Trainer Notes: Before starting this module, participating teams are encouraged to engage in a pre-planning activity, which can be found in the resource section of Module 4.  If possible, consider delivering Module 3 and Module 4 on two different days. This allows teams to complete the pre-planning activity prior to engaging in the tool selection process.</a:t>
            </a:r>
            <a:r>
              <a:rPr lang="en-US">
                <a:solidFill>
                  <a:srgbClr val="000000"/>
                </a:solidFill>
              </a:rPr>
              <a:t> </a:t>
            </a:r>
            <a:endParaRPr>
              <a:solidFill>
                <a:srgbClr val="000000"/>
              </a:solidFill>
            </a:endParaRPr>
          </a:p>
          <a:p>
            <a:pPr marL="0" lvl="0" indent="0" algn="l" rtl="0">
              <a:spcBef>
                <a:spcPts val="0"/>
              </a:spcBef>
              <a:spcAft>
                <a:spcPts val="0"/>
              </a:spcAft>
              <a:buClr>
                <a:schemeClr val="dk1"/>
              </a:buClr>
              <a:buSzPts val="1400"/>
              <a:buFont typeface="Arial"/>
              <a:buNone/>
            </a:pPr>
            <a:endParaRPr>
              <a:solidFill>
                <a:srgbClr val="000000"/>
              </a:solidFill>
            </a:endParaRPr>
          </a:p>
          <a:p>
            <a:pPr marL="0" lvl="0" indent="0" algn="l" rtl="0">
              <a:spcBef>
                <a:spcPts val="0"/>
              </a:spcBef>
              <a:spcAft>
                <a:spcPts val="0"/>
              </a:spcAft>
              <a:buSzPts val="1400"/>
              <a:buNone/>
            </a:pPr>
            <a:r>
              <a:rPr lang="en-US">
                <a:solidFill>
                  <a:srgbClr val="000000"/>
                </a:solidFill>
              </a:rPr>
              <a:t>Module 5 presents the implementation process for universal screening and explains how to use data for making decisions at different tiers of instruction.  This module should take between 1.25 to 1.5 hours.</a:t>
            </a:r>
            <a:endParaRPr>
              <a:solidFill>
                <a:srgbClr val="000000"/>
              </a:solidFill>
            </a:endParaRPr>
          </a:p>
        </p:txBody>
      </p:sp>
      <p:sp>
        <p:nvSpPr>
          <p:cNvPr id="229" name="Google Shape;229;g7c8c79c0a0_0_441: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6" name="Google Shape;236;p7: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Read the slide.</a:t>
            </a:r>
            <a:endParaRPr i="1">
              <a:solidFill>
                <a:srgbClr val="000000"/>
              </a:solidFill>
            </a:endParaRPr>
          </a:p>
        </p:txBody>
      </p:sp>
      <p:sp>
        <p:nvSpPr>
          <p:cNvPr id="237" name="Google Shape;237;p7: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c8c79c0a0_0_560: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g7c8c79c0a0_0_560: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SzPts val="1400"/>
              <a:buNone/>
            </a:pPr>
            <a:endParaRPr sz="1100">
              <a:latin typeface="Calibri"/>
              <a:ea typeface="Calibri"/>
              <a:cs typeface="Calibri"/>
              <a:sym typeface="Calibri"/>
            </a:endParaRPr>
          </a:p>
        </p:txBody>
      </p:sp>
      <p:sp>
        <p:nvSpPr>
          <p:cNvPr id="246" name="Google Shape;246;g7c8c79c0a0_0_560: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2" name="Google Shape;252;p10: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Trainer Notes: Before planning for implementation, teams need to be clear about why they are implementing universal screening. Refer participants to Activity 1: Top 3 Reasons for Implementing Universal Screening and review the directions in the Participant Workbook. </a:t>
            </a:r>
            <a:endParaRPr>
              <a:solidFill>
                <a:srgbClr val="000000"/>
              </a:solidFill>
            </a:endParaRPr>
          </a:p>
          <a:p>
            <a:pPr marL="0" lvl="0" indent="0" algn="l" rtl="0">
              <a:lnSpc>
                <a:spcPct val="100000"/>
              </a:lnSpc>
              <a:spcBef>
                <a:spcPts val="36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For this activity, your team will come to consensus about the top three reasons for implementing universal screening in your district or school. The outcome of this activity is to provide team members with a consistent message for responding to questions from stakeholders (e.g., teachers, families, and leaders) about why the district or school is implementing universal screening. </a:t>
            </a:r>
            <a:endParaRPr>
              <a:solidFill>
                <a:srgbClr val="000000"/>
              </a:solidFill>
            </a:endParaRPr>
          </a:p>
        </p:txBody>
      </p:sp>
      <p:sp>
        <p:nvSpPr>
          <p:cNvPr id="253" name="Google Shape;253;p10: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5" name="Google Shape;265;p11: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360"/>
              </a:spcBef>
              <a:spcAft>
                <a:spcPts val="0"/>
              </a:spcAft>
              <a:buSzPts val="1400"/>
              <a:buNone/>
            </a:pPr>
            <a:r>
              <a:rPr lang="en-US" i="1">
                <a:solidFill>
                  <a:srgbClr val="000000"/>
                </a:solidFill>
              </a:rPr>
              <a:t>Trainer Notes: Have participants refer to Activity 2: Anticipating and Addressing Implementation Challenges.</a:t>
            </a:r>
            <a:r>
              <a:rPr lang="en-US">
                <a:solidFill>
                  <a:srgbClr val="000000"/>
                </a:solidFill>
              </a:rPr>
              <a:t> </a:t>
            </a:r>
            <a:r>
              <a:rPr lang="en-US" i="1">
                <a:solidFill>
                  <a:srgbClr val="000000"/>
                </a:solidFill>
              </a:rPr>
              <a:t>This activity should be limited to no more than 5 minutes. Let participants know that they will be able to return to the solution column after Activity 3. </a:t>
            </a:r>
            <a:endParaRPr>
              <a:solidFill>
                <a:srgbClr val="000000"/>
              </a:solidFill>
            </a:endParaRPr>
          </a:p>
          <a:p>
            <a:pPr marL="0" lvl="0" indent="0" algn="l" rtl="0">
              <a:spcBef>
                <a:spcPts val="0"/>
              </a:spcBef>
              <a:spcAft>
                <a:spcPts val="0"/>
              </a:spcAft>
              <a:buSzPts val="1400"/>
              <a:buNone/>
            </a:pPr>
            <a:endParaRPr>
              <a:solidFill>
                <a:srgbClr val="000000"/>
              </a:solidFill>
            </a:endParaRPr>
          </a:p>
          <a:p>
            <a:pPr marL="0" lvl="0" indent="0" algn="l" rtl="0">
              <a:spcBef>
                <a:spcPts val="0"/>
              </a:spcBef>
              <a:spcAft>
                <a:spcPts val="0"/>
              </a:spcAft>
              <a:buSzPts val="1400"/>
              <a:buNone/>
            </a:pPr>
            <a:r>
              <a:rPr lang="en-US">
                <a:solidFill>
                  <a:srgbClr val="000000"/>
                </a:solidFill>
              </a:rPr>
              <a:t>Effective implementation requires teams to anticipate and develop plans for addressing potential challenges. </a:t>
            </a:r>
            <a:endParaRPr>
              <a:solidFill>
                <a:srgbClr val="000000"/>
              </a:solidFill>
            </a:endParaRPr>
          </a:p>
        </p:txBody>
      </p:sp>
      <p:sp>
        <p:nvSpPr>
          <p:cNvPr id="266" name="Google Shape;266;p11: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5"/>
        <p:cNvGrpSpPr/>
        <p:nvPr/>
      </p:nvGrpSpPr>
      <p:grpSpPr>
        <a:xfrm>
          <a:off x="0" y="0"/>
          <a:ext cx="0" cy="0"/>
          <a:chOff x="0" y="0"/>
          <a:chExt cx="0" cy="0"/>
        </a:xfrm>
      </p:grpSpPr>
      <p:sp>
        <p:nvSpPr>
          <p:cNvPr id="16" name="Google Shape;16;p56"/>
          <p:cNvSpPr txBox="1">
            <a:spLocks noGrp="1"/>
          </p:cNvSpPr>
          <p:nvPr>
            <p:ph type="title"/>
          </p:nvPr>
        </p:nvSpPr>
        <p:spPr>
          <a:xfrm>
            <a:off x="683811" y="905710"/>
            <a:ext cx="8228413" cy="178510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6"/>
          <p:cNvSpPr txBox="1">
            <a:spLocks noGrp="1"/>
          </p:cNvSpPr>
          <p:nvPr>
            <p:ph type="ftr" idx="11"/>
          </p:nvPr>
        </p:nvSpPr>
        <p:spPr>
          <a:xfrm>
            <a:off x="5328340" y="6567844"/>
            <a:ext cx="3583885" cy="12311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8" name="Google Shape;18;p56"/>
          <p:cNvSpPr txBox="1">
            <a:spLocks noGrp="1"/>
          </p:cNvSpPr>
          <p:nvPr>
            <p:ph type="body" idx="1"/>
          </p:nvPr>
        </p:nvSpPr>
        <p:spPr>
          <a:xfrm>
            <a:off x="687388" y="2938998"/>
            <a:ext cx="8224837" cy="2486835"/>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BFBFBF"/>
                </a:solidFill>
              </a:defRPr>
            </a:lvl1pPr>
            <a:lvl2pPr marL="914400" lvl="1" indent="-381000" algn="l">
              <a:lnSpc>
                <a:spcPct val="100000"/>
              </a:lnSpc>
              <a:spcBef>
                <a:spcPts val="600"/>
              </a:spcBef>
              <a:spcAft>
                <a:spcPts val="0"/>
              </a:spcAft>
              <a:buSzPts val="2400"/>
              <a:buChar char="•"/>
              <a:defRPr sz="2400">
                <a:solidFill>
                  <a:schemeClr val="lt1"/>
                </a:solidFill>
              </a:defRPr>
            </a:lvl2pPr>
            <a:lvl3pPr marL="1371600" lvl="2" indent="-355600" algn="l">
              <a:lnSpc>
                <a:spcPct val="100000"/>
              </a:lnSpc>
              <a:spcBef>
                <a:spcPts val="600"/>
              </a:spcBef>
              <a:spcAft>
                <a:spcPts val="0"/>
              </a:spcAft>
              <a:buSzPts val="2000"/>
              <a:buChar char="–"/>
              <a:defRPr sz="2000">
                <a:solidFill>
                  <a:schemeClr val="lt1"/>
                </a:solidFill>
              </a:defRPr>
            </a:lvl3pPr>
            <a:lvl4pPr marL="1828800" lvl="3" indent="-304800" algn="l">
              <a:lnSpc>
                <a:spcPct val="100000"/>
              </a:lnSpc>
              <a:spcBef>
                <a:spcPts val="600"/>
              </a:spcBef>
              <a:spcAft>
                <a:spcPts val="0"/>
              </a:spcAft>
              <a:buSzPts val="1200"/>
              <a:buChar char="o"/>
              <a:defRPr sz="1600">
                <a:solidFill>
                  <a:schemeClr val="lt1"/>
                </a:solidFill>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0"/>
        <p:cNvGrpSpPr/>
        <p:nvPr/>
      </p:nvGrpSpPr>
      <p:grpSpPr>
        <a:xfrm>
          <a:off x="0" y="0"/>
          <a:ext cx="0" cy="0"/>
          <a:chOff x="0" y="0"/>
          <a:chExt cx="0" cy="0"/>
        </a:xfrm>
      </p:grpSpPr>
      <p:sp>
        <p:nvSpPr>
          <p:cNvPr id="51" name="Google Shape;51;p6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68"/>
          <p:cNvSpPr txBox="1">
            <a:spLocks noGrp="1"/>
          </p:cNvSpPr>
          <p:nvPr>
            <p:ph type="title"/>
          </p:nvPr>
        </p:nvSpPr>
        <p:spPr>
          <a:xfrm>
            <a:off x="722313" y="3328987"/>
            <a:ext cx="7772400" cy="223361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000" b="1" cap="none">
                <a:solidFill>
                  <a:srgbClr val="2E0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8"/>
          <p:cNvSpPr txBox="1">
            <a:spLocks noGrp="1"/>
          </p:cNvSpPr>
          <p:nvPr>
            <p:ph type="body" idx="1"/>
          </p:nvPr>
        </p:nvSpPr>
        <p:spPr>
          <a:xfrm>
            <a:off x="722313" y="1524000"/>
            <a:ext cx="7772400" cy="1500187"/>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600"/>
              </a:spcBef>
              <a:spcAft>
                <a:spcPts val="0"/>
              </a:spcAft>
              <a:buSzPts val="3200"/>
              <a:buNone/>
              <a:defRPr sz="3200">
                <a:solidFill>
                  <a:srgbClr val="7F7F7F"/>
                </a:solidFill>
              </a:defRPr>
            </a:lvl1pPr>
            <a:lvl2pPr marL="914400" lvl="1" indent="-228600" algn="l">
              <a:lnSpc>
                <a:spcPct val="100000"/>
              </a:lnSpc>
              <a:spcBef>
                <a:spcPts val="600"/>
              </a:spcBef>
              <a:spcAft>
                <a:spcPts val="0"/>
              </a:spcAft>
              <a:buSzPts val="1800"/>
              <a:buNone/>
              <a:defRPr sz="1800">
                <a:solidFill>
                  <a:srgbClr val="888888"/>
                </a:solidFill>
              </a:defRPr>
            </a:lvl2pPr>
            <a:lvl3pPr marL="1371600" lvl="2" indent="-228600" algn="l">
              <a:lnSpc>
                <a:spcPct val="100000"/>
              </a:lnSpc>
              <a:spcBef>
                <a:spcPts val="600"/>
              </a:spcBef>
              <a:spcAft>
                <a:spcPts val="0"/>
              </a:spcAft>
              <a:buSzPts val="1600"/>
              <a:buNone/>
              <a:defRPr sz="1600">
                <a:solidFill>
                  <a:srgbClr val="888888"/>
                </a:solidFill>
              </a:defRPr>
            </a:lvl3pPr>
            <a:lvl4pPr marL="1828800" lvl="3" indent="-228600" algn="l">
              <a:lnSpc>
                <a:spcPct val="100000"/>
              </a:lnSpc>
              <a:spcBef>
                <a:spcPts val="600"/>
              </a:spcBef>
              <a:spcAft>
                <a:spcPts val="0"/>
              </a:spcAft>
              <a:buSzPts val="1050"/>
              <a:buNone/>
              <a:defRPr sz="1400">
                <a:solidFill>
                  <a:srgbClr val="888888"/>
                </a:solidFill>
              </a:defRPr>
            </a:lvl4pPr>
            <a:lvl5pPr marL="2286000" lvl="4" indent="-228600" algn="l">
              <a:lnSpc>
                <a:spcPct val="100000"/>
              </a:lnSpc>
              <a:spcBef>
                <a:spcPts val="600"/>
              </a:spcBef>
              <a:spcAft>
                <a:spcPts val="0"/>
              </a:spcAft>
              <a:buSzPts val="1400"/>
              <a:buNone/>
              <a:defRPr sz="1400">
                <a:solidFill>
                  <a:srgbClr val="888888"/>
                </a:solidFill>
              </a:defRPr>
            </a:lvl5pPr>
            <a:lvl6pPr marL="2743200" lvl="5" indent="-228600" algn="l">
              <a:lnSpc>
                <a:spcPct val="100000"/>
              </a:lnSpc>
              <a:spcBef>
                <a:spcPts val="600"/>
              </a:spcBef>
              <a:spcAft>
                <a:spcPts val="0"/>
              </a:spcAft>
              <a:buSzPts val="1400"/>
              <a:buNone/>
              <a:defRPr sz="1400">
                <a:solidFill>
                  <a:srgbClr val="888888"/>
                </a:solidFill>
              </a:defRPr>
            </a:lvl6pPr>
            <a:lvl7pPr marL="3200400" lvl="6" indent="-228600" algn="l">
              <a:lnSpc>
                <a:spcPct val="100000"/>
              </a:lnSpc>
              <a:spcBef>
                <a:spcPts val="600"/>
              </a:spcBef>
              <a:spcAft>
                <a:spcPts val="0"/>
              </a:spcAft>
              <a:buSzPts val="1400"/>
              <a:buNone/>
              <a:defRPr sz="1400">
                <a:solidFill>
                  <a:srgbClr val="888888"/>
                </a:solidFill>
              </a:defRPr>
            </a:lvl7pPr>
            <a:lvl8pPr marL="3657600" lvl="7" indent="-228600" algn="l">
              <a:lnSpc>
                <a:spcPct val="100000"/>
              </a:lnSpc>
              <a:spcBef>
                <a:spcPts val="600"/>
              </a:spcBef>
              <a:spcAft>
                <a:spcPts val="0"/>
              </a:spcAft>
              <a:buSzPts val="1400"/>
              <a:buNone/>
              <a:defRPr sz="1400">
                <a:solidFill>
                  <a:srgbClr val="888888"/>
                </a:solidFill>
              </a:defRPr>
            </a:lvl8pPr>
            <a:lvl9pPr marL="4114800" lvl="8" indent="-228600" algn="l">
              <a:lnSpc>
                <a:spcPct val="100000"/>
              </a:lnSpc>
              <a:spcBef>
                <a:spcPts val="600"/>
              </a:spcBef>
              <a:spcAft>
                <a:spcPts val="0"/>
              </a:spcAft>
              <a:buSzPts val="1400"/>
              <a:buNone/>
              <a:defRPr sz="1400">
                <a:solidFill>
                  <a:srgbClr val="888888"/>
                </a:solidFill>
              </a:defRPr>
            </a:lvl9pPr>
          </a:lstStyle>
          <a:p>
            <a:endParaRPr/>
          </a:p>
        </p:txBody>
      </p:sp>
      <p:sp>
        <p:nvSpPr>
          <p:cNvPr id="56" name="Google Shape;56;p6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57" name="Google Shape;57;p68"/>
          <p:cNvCxnSpPr/>
          <p:nvPr/>
        </p:nvCxnSpPr>
        <p:spPr>
          <a:xfrm>
            <a:off x="715296" y="3169316"/>
            <a:ext cx="7772400" cy="1588"/>
          </a:xfrm>
          <a:prstGeom prst="straightConnector1">
            <a:avLst/>
          </a:prstGeom>
          <a:noFill/>
          <a:ln w="9525" cap="flat" cmpd="sng">
            <a:solidFill>
              <a:srgbClr val="608F2D"/>
            </a:solidFill>
            <a:prstDash val="solid"/>
            <a:round/>
            <a:headEnd type="none" w="sm" len="sm"/>
            <a:tailEnd type="none" w="sm" len="sm"/>
          </a:ln>
        </p:spPr>
      </p:cxnSp>
      <p:cxnSp>
        <p:nvCxnSpPr>
          <p:cNvPr id="58" name="Google Shape;58;p68"/>
          <p:cNvCxnSpPr/>
          <p:nvPr/>
        </p:nvCxnSpPr>
        <p:spPr>
          <a:xfrm>
            <a:off x="715296" y="3169316"/>
            <a:ext cx="7772400" cy="1588"/>
          </a:xfrm>
          <a:prstGeom prst="straightConnector1">
            <a:avLst/>
          </a:prstGeom>
          <a:noFill/>
          <a:ln w="9525" cap="flat" cmpd="sng">
            <a:solidFill>
              <a:srgbClr val="608F2D"/>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9"/>
        <p:cNvGrpSpPr/>
        <p:nvPr/>
      </p:nvGrpSpPr>
      <p:grpSpPr>
        <a:xfrm>
          <a:off x="0" y="0"/>
          <a:ext cx="0" cy="0"/>
          <a:chOff x="0" y="0"/>
          <a:chExt cx="0" cy="0"/>
        </a:xfrm>
      </p:grpSpPr>
      <p:sp>
        <p:nvSpPr>
          <p:cNvPr id="60" name="Google Shape;60;p69"/>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69"/>
          <p:cNvSpPr txBox="1">
            <a:spLocks noGrp="1"/>
          </p:cNvSpPr>
          <p:nvPr>
            <p:ph type="title"/>
          </p:nvPr>
        </p:nvSpPr>
        <p:spPr>
          <a:xfrm>
            <a:off x="457200" y="579438"/>
            <a:ext cx="8229600" cy="86836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4000" b="1">
                <a:solidFill>
                  <a:srgbClr val="2E0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70"/>
          <p:cNvSpPr txBox="1">
            <a:spLocks noGrp="1"/>
          </p:cNvSpPr>
          <p:nvPr>
            <p:ph type="ctrTitle"/>
          </p:nvPr>
        </p:nvSpPr>
        <p:spPr>
          <a:xfrm>
            <a:off x="685800" y="2130425"/>
            <a:ext cx="7772400" cy="14700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0"/>
          <p:cNvSpPr txBox="1">
            <a:spLocks noGrp="1"/>
          </p:cNvSpPr>
          <p:nvPr>
            <p:ph type="subTitle" idx="1"/>
          </p:nvPr>
        </p:nvSpPr>
        <p:spPr>
          <a:xfrm>
            <a:off x="1371600" y="3886200"/>
            <a:ext cx="6400800" cy="1752600"/>
          </a:xfrm>
          <a:prstGeom prst="rect">
            <a:avLst/>
          </a:prstGeom>
          <a:noFill/>
          <a:ln>
            <a:noFill/>
          </a:ln>
        </p:spPr>
        <p:txBody>
          <a:bodyPr spcFirstLastPara="1" wrap="square" lIns="0" tIns="0" rIns="0" bIns="0" anchor="t" anchorCtr="0">
            <a:noAutofit/>
          </a:bodyPr>
          <a:lstStyle>
            <a:lvl1pPr lvl="0" algn="ctr">
              <a:lnSpc>
                <a:spcPct val="100000"/>
              </a:lnSpc>
              <a:spcBef>
                <a:spcPts val="600"/>
              </a:spcBef>
              <a:spcAft>
                <a:spcPts val="0"/>
              </a:spcAft>
              <a:buSzPts val="2400"/>
              <a:buNone/>
              <a:defRPr>
                <a:solidFill>
                  <a:srgbClr val="888888"/>
                </a:solidFill>
              </a:defRPr>
            </a:lvl1pPr>
            <a:lvl2pPr lvl="1" algn="ctr">
              <a:lnSpc>
                <a:spcPct val="100000"/>
              </a:lnSpc>
              <a:spcBef>
                <a:spcPts val="600"/>
              </a:spcBef>
              <a:spcAft>
                <a:spcPts val="0"/>
              </a:spcAft>
              <a:buSzPts val="1800"/>
              <a:buNone/>
              <a:defRPr>
                <a:solidFill>
                  <a:srgbClr val="888888"/>
                </a:solidFill>
              </a:defRPr>
            </a:lvl2pPr>
            <a:lvl3pPr lvl="2" algn="ctr">
              <a:lnSpc>
                <a:spcPct val="100000"/>
              </a:lnSpc>
              <a:spcBef>
                <a:spcPts val="600"/>
              </a:spcBef>
              <a:spcAft>
                <a:spcPts val="0"/>
              </a:spcAft>
              <a:buSzPts val="1400"/>
              <a:buNone/>
              <a:defRPr>
                <a:solidFill>
                  <a:srgbClr val="888888"/>
                </a:solidFill>
              </a:defRPr>
            </a:lvl3pPr>
            <a:lvl4pPr lvl="3" algn="ctr">
              <a:lnSpc>
                <a:spcPct val="100000"/>
              </a:lnSpc>
              <a:spcBef>
                <a:spcPts val="600"/>
              </a:spcBef>
              <a:spcAft>
                <a:spcPts val="0"/>
              </a:spcAft>
              <a:buSzPts val="1050"/>
              <a:buNone/>
              <a:defRPr>
                <a:solidFill>
                  <a:srgbClr val="888888"/>
                </a:solidFill>
              </a:defRPr>
            </a:lvl4pPr>
            <a:lvl5pPr lvl="4" algn="ctr">
              <a:lnSpc>
                <a:spcPct val="100000"/>
              </a:lnSpc>
              <a:spcBef>
                <a:spcPts val="600"/>
              </a:spcBef>
              <a:spcAft>
                <a:spcPts val="0"/>
              </a:spcAft>
              <a:buSzPts val="1400"/>
              <a:buNone/>
              <a:defRPr>
                <a:solidFill>
                  <a:srgbClr val="888888"/>
                </a:solidFill>
              </a:defRPr>
            </a:lvl5pPr>
            <a:lvl6pPr lvl="5" algn="ctr">
              <a:lnSpc>
                <a:spcPct val="100000"/>
              </a:lnSpc>
              <a:spcBef>
                <a:spcPts val="600"/>
              </a:spcBef>
              <a:spcAft>
                <a:spcPts val="0"/>
              </a:spcAft>
              <a:buSzPts val="1400"/>
              <a:buNone/>
              <a:defRPr>
                <a:solidFill>
                  <a:srgbClr val="888888"/>
                </a:solidFill>
              </a:defRPr>
            </a:lvl6pPr>
            <a:lvl7pPr lvl="6" algn="ctr">
              <a:lnSpc>
                <a:spcPct val="100000"/>
              </a:lnSpc>
              <a:spcBef>
                <a:spcPts val="600"/>
              </a:spcBef>
              <a:spcAft>
                <a:spcPts val="0"/>
              </a:spcAft>
              <a:buSzPts val="1400"/>
              <a:buNone/>
              <a:defRPr>
                <a:solidFill>
                  <a:srgbClr val="888888"/>
                </a:solidFill>
              </a:defRPr>
            </a:lvl7pPr>
            <a:lvl8pPr lvl="7" algn="ctr">
              <a:lnSpc>
                <a:spcPct val="100000"/>
              </a:lnSpc>
              <a:spcBef>
                <a:spcPts val="600"/>
              </a:spcBef>
              <a:spcAft>
                <a:spcPts val="0"/>
              </a:spcAft>
              <a:buSzPts val="1400"/>
              <a:buNone/>
              <a:defRPr>
                <a:solidFill>
                  <a:srgbClr val="888888"/>
                </a:solidFill>
              </a:defRPr>
            </a:lvl8pPr>
            <a:lvl9pPr lvl="8" algn="ctr">
              <a:lnSpc>
                <a:spcPct val="100000"/>
              </a:lnSpc>
              <a:spcBef>
                <a:spcPts val="600"/>
              </a:spcBef>
              <a:spcAft>
                <a:spcPts val="0"/>
              </a:spcAft>
              <a:buSzPts val="1400"/>
              <a:buNone/>
              <a:defRPr>
                <a:solidFill>
                  <a:srgbClr val="888888"/>
                </a:solidFill>
              </a:defRPr>
            </a:lvl9pPr>
          </a:lstStyle>
          <a:p>
            <a:endParaRPr/>
          </a:p>
        </p:txBody>
      </p:sp>
      <p:sp>
        <p:nvSpPr>
          <p:cNvPr id="65" name="Google Shape;65;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66" name="Google Shape;66;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67" name="Google Shape;67;p7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68"/>
        <p:cNvGrpSpPr/>
        <p:nvPr/>
      </p:nvGrpSpPr>
      <p:grpSpPr>
        <a:xfrm>
          <a:off x="0" y="0"/>
          <a:ext cx="0" cy="0"/>
          <a:chOff x="0" y="0"/>
          <a:chExt cx="0" cy="0"/>
        </a:xfrm>
      </p:grpSpPr>
      <p:sp>
        <p:nvSpPr>
          <p:cNvPr id="69" name="Google Shape;69;p71"/>
          <p:cNvSpPr txBox="1">
            <a:spLocks noGrp="1"/>
          </p:cNvSpPr>
          <p:nvPr>
            <p:ph type="body" idx="1"/>
          </p:nvPr>
        </p:nvSpPr>
        <p:spPr>
          <a:xfrm>
            <a:off x="687526" y="2055813"/>
            <a:ext cx="397262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70" name="Google Shape;70;p71"/>
          <p:cNvSpPr txBox="1">
            <a:spLocks noGrp="1"/>
          </p:cNvSpPr>
          <p:nvPr>
            <p:ph type="body" idx="2"/>
          </p:nvPr>
        </p:nvSpPr>
        <p:spPr>
          <a:xfrm>
            <a:off x="4939596" y="2055813"/>
            <a:ext cx="397262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71" name="Google Shape;71;p71"/>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73"/>
        <p:cNvGrpSpPr/>
        <p:nvPr/>
      </p:nvGrpSpPr>
      <p:grpSpPr>
        <a:xfrm>
          <a:off x="0" y="0"/>
          <a:ext cx="0" cy="0"/>
          <a:chOff x="0" y="0"/>
          <a:chExt cx="0" cy="0"/>
        </a:xfrm>
      </p:grpSpPr>
      <p:sp>
        <p:nvSpPr>
          <p:cNvPr id="74" name="Google Shape;74;p7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75" name="Google Shape;75;p7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76" name="Google Shape;76;p7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with Byline Slide">
  <p:cSld name="Title and Text with Byline Slide">
    <p:spTree>
      <p:nvGrpSpPr>
        <p:cNvPr id="1" name="Shape 77"/>
        <p:cNvGrpSpPr/>
        <p:nvPr/>
      </p:nvGrpSpPr>
      <p:grpSpPr>
        <a:xfrm>
          <a:off x="0" y="0"/>
          <a:ext cx="0" cy="0"/>
          <a:chOff x="0" y="0"/>
          <a:chExt cx="0" cy="0"/>
        </a:xfrm>
      </p:grpSpPr>
      <p:sp>
        <p:nvSpPr>
          <p:cNvPr id="78" name="Google Shape;78;p7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9" name="Google Shape;79;p73"/>
          <p:cNvCxnSpPr/>
          <p:nvPr/>
        </p:nvCxnSpPr>
        <p:spPr>
          <a:xfrm>
            <a:off x="385064" y="1824164"/>
            <a:ext cx="8302752" cy="1588"/>
          </a:xfrm>
          <a:prstGeom prst="straightConnector1">
            <a:avLst/>
          </a:prstGeom>
          <a:noFill/>
          <a:ln w="9525" cap="flat" cmpd="sng">
            <a:solidFill>
              <a:srgbClr val="608F2D"/>
            </a:solidFill>
            <a:prstDash val="solid"/>
            <a:round/>
            <a:headEnd type="none" w="sm" len="sm"/>
            <a:tailEnd type="none" w="sm" len="sm"/>
          </a:ln>
        </p:spPr>
      </p:cxnSp>
      <p:sp>
        <p:nvSpPr>
          <p:cNvPr id="80" name="Google Shape;80;p73"/>
          <p:cNvSpPr txBox="1">
            <a:spLocks noGrp="1"/>
          </p:cNvSpPr>
          <p:nvPr>
            <p:ph type="body" idx="1"/>
          </p:nvPr>
        </p:nvSpPr>
        <p:spPr>
          <a:xfrm>
            <a:off x="381000" y="2057400"/>
            <a:ext cx="8305800" cy="3200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2400"/>
              <a:buFont typeface="Arial"/>
              <a:buNone/>
              <a:defRPr/>
            </a:lvl1pPr>
            <a:lvl2pPr marL="914400" lvl="1" indent="-342900" algn="l">
              <a:lnSpc>
                <a:spcPct val="100000"/>
              </a:lnSpc>
              <a:spcBef>
                <a:spcPts val="600"/>
              </a:spcBef>
              <a:spcAft>
                <a:spcPts val="0"/>
              </a:spcAft>
              <a:buSzPts val="1800"/>
              <a:buFont typeface="Arial"/>
              <a:buChar char="•"/>
              <a:defRPr/>
            </a:lvl2pPr>
            <a:lvl3pPr marL="1371600" lvl="2" indent="-317500" algn="l">
              <a:lnSpc>
                <a:spcPct val="100000"/>
              </a:lnSpc>
              <a:spcBef>
                <a:spcPts val="600"/>
              </a:spcBef>
              <a:spcAft>
                <a:spcPts val="0"/>
              </a:spcAft>
              <a:buSzPts val="1400"/>
              <a:buFont typeface="Arial"/>
              <a:buChar char="•"/>
              <a:defRPr/>
            </a:lvl3pPr>
            <a:lvl4pPr marL="1828800" lvl="3" indent="-295275" algn="l">
              <a:lnSpc>
                <a:spcPct val="100000"/>
              </a:lnSpc>
              <a:spcBef>
                <a:spcPts val="600"/>
              </a:spcBef>
              <a:spcAft>
                <a:spcPts val="0"/>
              </a:spcAft>
              <a:buSzPts val="1050"/>
              <a:buFont typeface="Arial"/>
              <a:buChar char="•"/>
              <a:defRPr/>
            </a:lvl4pPr>
            <a:lvl5pPr marL="2286000" lvl="4" indent="-317500" algn="l">
              <a:lnSpc>
                <a:spcPct val="100000"/>
              </a:lnSpc>
              <a:spcBef>
                <a:spcPts val="600"/>
              </a:spcBef>
              <a:spcAft>
                <a:spcPts val="0"/>
              </a:spcAft>
              <a:buSzPts val="1400"/>
              <a:buFont typeface="Arial"/>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81" name="Google Shape;81;p73"/>
          <p:cNvSpPr txBox="1">
            <a:spLocks noGrp="1"/>
          </p:cNvSpPr>
          <p:nvPr>
            <p:ph type="title"/>
          </p:nvPr>
        </p:nvSpPr>
        <p:spPr>
          <a:xfrm>
            <a:off x="384048" y="758952"/>
            <a:ext cx="8229600" cy="98755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b="1">
                <a:solidFill>
                  <a:srgbClr val="2E0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3"/>
          <p:cNvSpPr txBox="1">
            <a:spLocks noGrp="1"/>
          </p:cNvSpPr>
          <p:nvPr>
            <p:ph type="body" idx="2"/>
          </p:nvPr>
        </p:nvSpPr>
        <p:spPr>
          <a:xfrm>
            <a:off x="381000" y="5334000"/>
            <a:ext cx="8305800" cy="457200"/>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600"/>
              </a:spcBef>
              <a:spcAft>
                <a:spcPts val="0"/>
              </a:spcAft>
              <a:buSzPts val="1600"/>
              <a:buFont typeface="Arial"/>
              <a:buNone/>
              <a:defRPr sz="16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cxnSp>
        <p:nvCxnSpPr>
          <p:cNvPr id="83" name="Google Shape;83;p73"/>
          <p:cNvCxnSpPr/>
          <p:nvPr/>
        </p:nvCxnSpPr>
        <p:spPr>
          <a:xfrm>
            <a:off x="385064" y="1824164"/>
            <a:ext cx="8302752" cy="1588"/>
          </a:xfrm>
          <a:prstGeom prst="straightConnector1">
            <a:avLst/>
          </a:prstGeom>
          <a:noFill/>
          <a:ln w="9525" cap="flat" cmpd="sng">
            <a:solidFill>
              <a:srgbClr val="608F2D"/>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90"/>
        <p:cNvGrpSpPr/>
        <p:nvPr/>
      </p:nvGrpSpPr>
      <p:grpSpPr>
        <a:xfrm>
          <a:off x="0" y="0"/>
          <a:ext cx="0" cy="0"/>
          <a:chOff x="0" y="0"/>
          <a:chExt cx="0" cy="0"/>
        </a:xfrm>
      </p:grpSpPr>
      <p:sp>
        <p:nvSpPr>
          <p:cNvPr id="91" name="Google Shape;91;g7c8c79c0a0_0_454"/>
          <p:cNvSpPr txBox="1">
            <a:spLocks noGrp="1"/>
          </p:cNvSpPr>
          <p:nvPr>
            <p:ph type="title"/>
          </p:nvPr>
        </p:nvSpPr>
        <p:spPr>
          <a:xfrm>
            <a:off x="683811" y="905710"/>
            <a:ext cx="8228400" cy="17850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g7c8c79c0a0_0_454"/>
          <p:cNvSpPr txBox="1">
            <a:spLocks noGrp="1"/>
          </p:cNvSpPr>
          <p:nvPr>
            <p:ph type="ftr" idx="11"/>
          </p:nvPr>
        </p:nvSpPr>
        <p:spPr>
          <a:xfrm>
            <a:off x="5328340" y="6567844"/>
            <a:ext cx="3583800" cy="12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3" name="Google Shape;93;g7c8c79c0a0_0_454"/>
          <p:cNvSpPr txBox="1">
            <a:spLocks noGrp="1"/>
          </p:cNvSpPr>
          <p:nvPr>
            <p:ph type="body" idx="1"/>
          </p:nvPr>
        </p:nvSpPr>
        <p:spPr>
          <a:xfrm>
            <a:off x="687388" y="2938998"/>
            <a:ext cx="8224800" cy="2486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BFBFBF"/>
                </a:solidFill>
              </a:defRPr>
            </a:lvl1pPr>
            <a:lvl2pPr marL="914400" lvl="1" indent="-381000" algn="l" rtl="0">
              <a:lnSpc>
                <a:spcPct val="100000"/>
              </a:lnSpc>
              <a:spcBef>
                <a:spcPts val="600"/>
              </a:spcBef>
              <a:spcAft>
                <a:spcPts val="0"/>
              </a:spcAft>
              <a:buSzPts val="2400"/>
              <a:buChar char="•"/>
              <a:defRPr sz="2400">
                <a:solidFill>
                  <a:schemeClr val="lt1"/>
                </a:solidFill>
              </a:defRPr>
            </a:lvl2pPr>
            <a:lvl3pPr marL="1371600" lvl="2" indent="-355600" algn="l" rtl="0">
              <a:lnSpc>
                <a:spcPct val="100000"/>
              </a:lnSpc>
              <a:spcBef>
                <a:spcPts val="600"/>
              </a:spcBef>
              <a:spcAft>
                <a:spcPts val="0"/>
              </a:spcAft>
              <a:buSzPts val="2000"/>
              <a:buChar char="–"/>
              <a:defRPr sz="2000">
                <a:solidFill>
                  <a:schemeClr val="lt1"/>
                </a:solidFill>
              </a:defRPr>
            </a:lvl3pPr>
            <a:lvl4pPr marL="1828800" lvl="3" indent="-304800" algn="l" rtl="0">
              <a:lnSpc>
                <a:spcPct val="100000"/>
              </a:lnSpc>
              <a:spcBef>
                <a:spcPts val="600"/>
              </a:spcBef>
              <a:spcAft>
                <a:spcPts val="0"/>
              </a:spcAft>
              <a:buSzPts val="1200"/>
              <a:buChar char="o"/>
              <a:defRPr sz="1600">
                <a:solidFill>
                  <a:schemeClr val="lt1"/>
                </a:solidFill>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Bulleted Text">
  <p:cSld name="1_Bulleted Text">
    <p:spTree>
      <p:nvGrpSpPr>
        <p:cNvPr id="1" name="Shape 94"/>
        <p:cNvGrpSpPr/>
        <p:nvPr/>
      </p:nvGrpSpPr>
      <p:grpSpPr>
        <a:xfrm>
          <a:off x="0" y="0"/>
          <a:ext cx="0" cy="0"/>
          <a:chOff x="0" y="0"/>
          <a:chExt cx="0" cy="0"/>
        </a:xfrm>
      </p:grpSpPr>
      <p:sp>
        <p:nvSpPr>
          <p:cNvPr id="95" name="Google Shape;95;g7c8c79c0a0_0_458"/>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96" name="Google Shape;96;g7c8c79c0a0_0_45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g7c8c79c0a0_0_45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98"/>
        <p:cNvGrpSpPr/>
        <p:nvPr/>
      </p:nvGrpSpPr>
      <p:grpSpPr>
        <a:xfrm>
          <a:off x="0" y="0"/>
          <a:ext cx="0" cy="0"/>
          <a:chOff x="0" y="0"/>
          <a:chExt cx="0" cy="0"/>
        </a:xfrm>
      </p:grpSpPr>
      <p:sp>
        <p:nvSpPr>
          <p:cNvPr id="99" name="Google Shape;99;g7c8c79c0a0_0_462"/>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100" name="Google Shape;100;g7c8c79c0a0_0_462"/>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g7c8c79c0a0_0_46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ulleted Text">
  <p:cSld name="1_Bulleted Text">
    <p:spTree>
      <p:nvGrpSpPr>
        <p:cNvPr id="1" name="Shape 19"/>
        <p:cNvGrpSpPr/>
        <p:nvPr/>
      </p:nvGrpSpPr>
      <p:grpSpPr>
        <a:xfrm>
          <a:off x="0" y="0"/>
          <a:ext cx="0" cy="0"/>
          <a:chOff x="0" y="0"/>
          <a:chExt cx="0" cy="0"/>
        </a:xfrm>
      </p:grpSpPr>
      <p:sp>
        <p:nvSpPr>
          <p:cNvPr id="20" name="Google Shape;20;p57"/>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1" name="Google Shape;21;p5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Layout">
  <p:cSld name="Divider Layout">
    <p:spTree>
      <p:nvGrpSpPr>
        <p:cNvPr id="1" name="Shape 102"/>
        <p:cNvGrpSpPr/>
        <p:nvPr/>
      </p:nvGrpSpPr>
      <p:grpSpPr>
        <a:xfrm>
          <a:off x="0" y="0"/>
          <a:ext cx="0" cy="0"/>
          <a:chOff x="0" y="0"/>
          <a:chExt cx="0" cy="0"/>
        </a:xfrm>
      </p:grpSpPr>
      <p:sp>
        <p:nvSpPr>
          <p:cNvPr id="103" name="Google Shape;103;g7c8c79c0a0_0_466"/>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600"/>
              </a:spcBef>
              <a:spcAft>
                <a:spcPts val="0"/>
              </a:spcAft>
              <a:buSzPts val="1800"/>
              <a:buChar char="▪"/>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600"/>
              </a:spcBef>
              <a:spcAft>
                <a:spcPts val="0"/>
              </a:spcAft>
              <a:buSzPts val="1800"/>
              <a:buChar char="–"/>
              <a:defRPr/>
            </a:lvl3pPr>
            <a:lvl4pPr marL="1828800" lvl="3" indent="-314325" algn="l" rtl="0">
              <a:lnSpc>
                <a:spcPct val="100000"/>
              </a:lnSpc>
              <a:spcBef>
                <a:spcPts val="600"/>
              </a:spcBef>
              <a:spcAft>
                <a:spcPts val="0"/>
              </a:spcAft>
              <a:buSzPts val="1350"/>
              <a:buChar char="o"/>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
        <p:nvSpPr>
          <p:cNvPr id="104" name="Google Shape;104;g7c8c79c0a0_0_46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5" name="Google Shape;105;g7c8c79c0a0_0_466"/>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06"/>
        <p:cNvGrpSpPr/>
        <p:nvPr/>
      </p:nvGrpSpPr>
      <p:grpSpPr>
        <a:xfrm>
          <a:off x="0" y="0"/>
          <a:ext cx="0" cy="0"/>
          <a:chOff x="0" y="0"/>
          <a:chExt cx="0" cy="0"/>
        </a:xfrm>
      </p:grpSpPr>
      <p:sp>
        <p:nvSpPr>
          <p:cNvPr id="107" name="Google Shape;107;g7c8c79c0a0_0_470"/>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g7c8c79c0a0_0_47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g7c8c79c0a0_0_470"/>
          <p:cNvSpPr txBox="1">
            <a:spLocks noGrp="1"/>
          </p:cNvSpPr>
          <p:nvPr>
            <p:ph type="body" idx="1"/>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0"/>
        <p:cNvGrpSpPr/>
        <p:nvPr/>
      </p:nvGrpSpPr>
      <p:grpSpPr>
        <a:xfrm>
          <a:off x="0" y="0"/>
          <a:ext cx="0" cy="0"/>
          <a:chOff x="0" y="0"/>
          <a:chExt cx="0" cy="0"/>
        </a:xfrm>
      </p:grpSpPr>
      <p:sp>
        <p:nvSpPr>
          <p:cNvPr id="111" name="Google Shape;111;g7c8c79c0a0_0_474"/>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g7c8c79c0a0_0_474"/>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600"/>
              </a:spcBef>
              <a:spcAft>
                <a:spcPts val="0"/>
              </a:spcAft>
              <a:buSzPts val="1800"/>
              <a:buChar char="▪"/>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600"/>
              </a:spcBef>
              <a:spcAft>
                <a:spcPts val="0"/>
              </a:spcAft>
              <a:buSzPts val="1800"/>
              <a:buChar char="–"/>
              <a:defRPr/>
            </a:lvl3pPr>
            <a:lvl4pPr marL="1828800" lvl="3" indent="-314325" algn="l" rtl="0">
              <a:lnSpc>
                <a:spcPct val="100000"/>
              </a:lnSpc>
              <a:spcBef>
                <a:spcPts val="600"/>
              </a:spcBef>
              <a:spcAft>
                <a:spcPts val="0"/>
              </a:spcAft>
              <a:buSzPts val="1350"/>
              <a:buChar char="o"/>
              <a:defRPr/>
            </a:lvl4pPr>
            <a:lvl5pPr marL="2286000" lvl="4" indent="-342900" algn="l" rtl="0">
              <a:lnSpc>
                <a:spcPct val="100000"/>
              </a:lnSpc>
              <a:spcBef>
                <a:spcPts val="600"/>
              </a:spcBef>
              <a:spcAft>
                <a:spcPts val="0"/>
              </a:spcAft>
              <a:buSzPts val="1800"/>
              <a:buChar char="»"/>
              <a:defRPr/>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
        <p:nvSpPr>
          <p:cNvPr id="113" name="Google Shape;113;g7c8c79c0a0_0_47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14" name="Google Shape;114;g7c8c79c0a0_0_474" descr="RTI Arkansas Logo.png"/>
          <p:cNvPicPr preferRelativeResize="0"/>
          <p:nvPr/>
        </p:nvPicPr>
        <p:blipFill rotWithShape="1">
          <a:blip r:embed="rId2">
            <a:alphaModFix/>
          </a:blip>
          <a:srcRect/>
          <a:stretch/>
        </p:blipFill>
        <p:spPr>
          <a:xfrm>
            <a:off x="6915748" y="466587"/>
            <a:ext cx="2025052" cy="37394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Bulleted Text">
  <p:cSld name="4_Bulleted Text">
    <p:spTree>
      <p:nvGrpSpPr>
        <p:cNvPr id="1" name="Shape 115"/>
        <p:cNvGrpSpPr/>
        <p:nvPr/>
      </p:nvGrpSpPr>
      <p:grpSpPr>
        <a:xfrm>
          <a:off x="0" y="0"/>
          <a:ext cx="0" cy="0"/>
          <a:chOff x="0" y="0"/>
          <a:chExt cx="0" cy="0"/>
        </a:xfrm>
      </p:grpSpPr>
      <p:sp>
        <p:nvSpPr>
          <p:cNvPr id="116" name="Google Shape;116;g7c8c79c0a0_0_479"/>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117" name="Google Shape;117;g7c8c79c0a0_0_479"/>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g7c8c79c0a0_0_47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9"/>
        <p:cNvGrpSpPr/>
        <p:nvPr/>
      </p:nvGrpSpPr>
      <p:grpSpPr>
        <a:xfrm>
          <a:off x="0" y="0"/>
          <a:ext cx="0" cy="0"/>
          <a:chOff x="0" y="0"/>
          <a:chExt cx="0" cy="0"/>
        </a:xfrm>
      </p:grpSpPr>
      <p:sp>
        <p:nvSpPr>
          <p:cNvPr id="120" name="Google Shape;120;g7c8c79c0a0_0_48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g7c8c79c0a0_0_48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122"/>
        <p:cNvGrpSpPr/>
        <p:nvPr/>
      </p:nvGrpSpPr>
      <p:grpSpPr>
        <a:xfrm>
          <a:off x="0" y="0"/>
          <a:ext cx="0" cy="0"/>
          <a:chOff x="0" y="0"/>
          <a:chExt cx="0" cy="0"/>
        </a:xfrm>
      </p:grpSpPr>
      <p:sp>
        <p:nvSpPr>
          <p:cNvPr id="123" name="Google Shape;123;g7c8c79c0a0_0_486"/>
          <p:cNvSpPr txBox="1">
            <a:spLocks noGrp="1"/>
          </p:cNvSpPr>
          <p:nvPr>
            <p:ph type="body" idx="1"/>
          </p:nvPr>
        </p:nvSpPr>
        <p:spPr>
          <a:xfrm>
            <a:off x="687526" y="2055813"/>
            <a:ext cx="39726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124" name="Google Shape;124;g7c8c79c0a0_0_486"/>
          <p:cNvSpPr txBox="1">
            <a:spLocks noGrp="1"/>
          </p:cNvSpPr>
          <p:nvPr>
            <p:ph type="body" idx="2"/>
          </p:nvPr>
        </p:nvSpPr>
        <p:spPr>
          <a:xfrm>
            <a:off x="4939596" y="2055813"/>
            <a:ext cx="39726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125" name="Google Shape;125;g7c8c79c0a0_0_486"/>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g7c8c79c0a0_0_486"/>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9_Bulleted Text">
  <p:cSld name="9_Bulleted Text">
    <p:spTree>
      <p:nvGrpSpPr>
        <p:cNvPr id="1" name="Shape 127"/>
        <p:cNvGrpSpPr/>
        <p:nvPr/>
      </p:nvGrpSpPr>
      <p:grpSpPr>
        <a:xfrm>
          <a:off x="0" y="0"/>
          <a:ext cx="0" cy="0"/>
          <a:chOff x="0" y="0"/>
          <a:chExt cx="0" cy="0"/>
        </a:xfrm>
      </p:grpSpPr>
      <p:sp>
        <p:nvSpPr>
          <p:cNvPr id="128" name="Google Shape;128;g7c8c79c0a0_0_491"/>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129" name="Google Shape;129;g7c8c79c0a0_0_491"/>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g7c8c79c0a0_0_49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131"/>
        <p:cNvGrpSpPr/>
        <p:nvPr/>
      </p:nvGrpSpPr>
      <p:grpSpPr>
        <a:xfrm>
          <a:off x="0" y="0"/>
          <a:ext cx="0" cy="0"/>
          <a:chOff x="0" y="0"/>
          <a:chExt cx="0" cy="0"/>
        </a:xfrm>
      </p:grpSpPr>
      <p:sp>
        <p:nvSpPr>
          <p:cNvPr id="132" name="Google Shape;132;g7c8c79c0a0_0_495"/>
          <p:cNvSpPr txBox="1">
            <a:spLocks noGrp="1"/>
          </p:cNvSpPr>
          <p:nvPr>
            <p:ph type="body" idx="1"/>
          </p:nvPr>
        </p:nvSpPr>
        <p:spPr>
          <a:xfrm>
            <a:off x="687388" y="2055813"/>
            <a:ext cx="8224800" cy="373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600"/>
              </a:spcBef>
              <a:spcAft>
                <a:spcPts val="0"/>
              </a:spcAft>
              <a:buSzPts val="2400"/>
              <a:buNone/>
              <a:defRPr>
                <a:solidFill>
                  <a:srgbClr val="17365D"/>
                </a:solidFill>
                <a:latin typeface="Arial"/>
                <a:ea typeface="Arial"/>
                <a:cs typeface="Arial"/>
                <a:sym typeface="Arial"/>
              </a:defRPr>
            </a:lvl1pPr>
            <a:lvl2pPr marL="914400" lvl="1" indent="-342900" algn="l" rtl="0">
              <a:lnSpc>
                <a:spcPct val="100000"/>
              </a:lnSpc>
              <a:spcBef>
                <a:spcPts val="600"/>
              </a:spcBef>
              <a:spcAft>
                <a:spcPts val="0"/>
              </a:spcAft>
              <a:buSzPts val="1800"/>
              <a:buFont typeface="Arial"/>
              <a:buChar char="•"/>
              <a:defRPr>
                <a:solidFill>
                  <a:srgbClr val="17365D"/>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a:solidFill>
                  <a:srgbClr val="17365D"/>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a:solidFill>
                  <a:srgbClr val="17365D"/>
                </a:solidFill>
                <a:latin typeface="Arial"/>
                <a:ea typeface="Arial"/>
                <a:cs typeface="Arial"/>
                <a:sym typeface="Arial"/>
              </a:defRPr>
            </a:lvl9pPr>
          </a:lstStyle>
          <a:p>
            <a:endParaRPr/>
          </a:p>
        </p:txBody>
      </p:sp>
      <p:sp>
        <p:nvSpPr>
          <p:cNvPr id="133" name="Google Shape;133;g7c8c79c0a0_0_495"/>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g7c8c79c0a0_0_495"/>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35"/>
        <p:cNvGrpSpPr/>
        <p:nvPr/>
      </p:nvGrpSpPr>
      <p:grpSpPr>
        <a:xfrm>
          <a:off x="0" y="0"/>
          <a:ext cx="0" cy="0"/>
          <a:chOff x="0" y="0"/>
          <a:chExt cx="0" cy="0"/>
        </a:xfrm>
      </p:grpSpPr>
      <p:sp>
        <p:nvSpPr>
          <p:cNvPr id="136" name="Google Shape;136;g7c8c79c0a0_0_49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37" name="Google Shape;137;g7c8c79c0a0_0_49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38" name="Google Shape;138;g7c8c79c0a0_0_49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vider Layout" type="obj">
  <p:cSld name="OBJECT">
    <p:spTree>
      <p:nvGrpSpPr>
        <p:cNvPr id="1" name="Shape 145"/>
        <p:cNvGrpSpPr/>
        <p:nvPr/>
      </p:nvGrpSpPr>
      <p:grpSpPr>
        <a:xfrm>
          <a:off x="0" y="0"/>
          <a:ext cx="0" cy="0"/>
          <a:chOff x="0" y="0"/>
          <a:chExt cx="0" cy="0"/>
        </a:xfrm>
      </p:grpSpPr>
      <p:sp>
        <p:nvSpPr>
          <p:cNvPr id="146" name="Google Shape;146;g7c8c79c0a0_0_572"/>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l" rtl="0">
              <a:lnSpc>
                <a:spcPct val="100000"/>
              </a:lnSpc>
              <a:spcBef>
                <a:spcPts val="0"/>
              </a:spcBef>
              <a:spcAft>
                <a:spcPts val="0"/>
              </a:spcAft>
              <a:buClr>
                <a:schemeClr val="lt1"/>
              </a:buClr>
              <a:buSzPts val="44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g7c8c79c0a0_0_572"/>
          <p:cNvSpPr txBox="1">
            <a:spLocks noGrp="1"/>
          </p:cNvSpPr>
          <p:nvPr>
            <p:ph type="body" idx="1"/>
          </p:nvPr>
        </p:nvSpPr>
        <p:spPr>
          <a:xfrm>
            <a:off x="687388" y="4529139"/>
            <a:ext cx="8229600" cy="1389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360"/>
              </a:spcBef>
              <a:spcAft>
                <a:spcPts val="0"/>
              </a:spcAft>
              <a:buClr>
                <a:srgbClr val="BFBFBF"/>
              </a:buClr>
              <a:buSzPts val="1800"/>
              <a:buNone/>
              <a:defRPr/>
            </a:lvl1pPr>
            <a:lvl2pPr marL="914400" lvl="1" indent="-342900" algn="l" rtl="0">
              <a:lnSpc>
                <a:spcPct val="100000"/>
              </a:lnSpc>
              <a:spcBef>
                <a:spcPts val="360"/>
              </a:spcBef>
              <a:spcAft>
                <a:spcPts val="0"/>
              </a:spcAft>
              <a:buClr>
                <a:schemeClr val="lt1"/>
              </a:buClr>
              <a:buSzPts val="1800"/>
              <a:buChar char="–"/>
              <a:defRPr/>
            </a:lvl2pPr>
            <a:lvl3pPr marL="1371600" lvl="2" indent="-342900" algn="l" rtl="0">
              <a:lnSpc>
                <a:spcPct val="100000"/>
              </a:lnSpc>
              <a:spcBef>
                <a:spcPts val="360"/>
              </a:spcBef>
              <a:spcAft>
                <a:spcPts val="0"/>
              </a:spcAft>
              <a:buClr>
                <a:schemeClr val="lt1"/>
              </a:buClr>
              <a:buSzPts val="1800"/>
              <a:buChar char="•"/>
              <a:defRPr/>
            </a:lvl3pPr>
            <a:lvl4pPr marL="1828800" lvl="3" indent="-342900" algn="l" rtl="0">
              <a:lnSpc>
                <a:spcPct val="100000"/>
              </a:lnSpc>
              <a:spcBef>
                <a:spcPts val="360"/>
              </a:spcBef>
              <a:spcAft>
                <a:spcPts val="0"/>
              </a:spcAft>
              <a:buClr>
                <a:schemeClr val="lt1"/>
              </a:buClr>
              <a:buSzPts val="1800"/>
              <a:buChar char="–"/>
              <a:defRPr/>
            </a:lvl4pPr>
            <a:lvl5pPr marL="2286000" lvl="4" indent="-342900" algn="l" rtl="0">
              <a:lnSpc>
                <a:spcPct val="100000"/>
              </a:lnSpc>
              <a:spcBef>
                <a:spcPts val="360"/>
              </a:spcBef>
              <a:spcAft>
                <a:spcPts val="0"/>
              </a:spcAft>
              <a:buClr>
                <a:schemeClr val="lt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8" name="Google Shape;148;g7c8c79c0a0_0_57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23"/>
        <p:cNvGrpSpPr/>
        <p:nvPr/>
      </p:nvGrpSpPr>
      <p:grpSpPr>
        <a:xfrm>
          <a:off x="0" y="0"/>
          <a:ext cx="0" cy="0"/>
          <a:chOff x="0" y="0"/>
          <a:chExt cx="0" cy="0"/>
        </a:xfrm>
      </p:grpSpPr>
      <p:sp>
        <p:nvSpPr>
          <p:cNvPr id="24" name="Google Shape;24;p58"/>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5" name="Google Shape;25;p58"/>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9"/>
        <p:cNvGrpSpPr/>
        <p:nvPr/>
      </p:nvGrpSpPr>
      <p:grpSpPr>
        <a:xfrm>
          <a:off x="0" y="0"/>
          <a:ext cx="0" cy="0"/>
          <a:chOff x="0" y="0"/>
          <a:chExt cx="0" cy="0"/>
        </a:xfrm>
      </p:grpSpPr>
      <p:sp>
        <p:nvSpPr>
          <p:cNvPr id="150" name="Google Shape;150;g7c8c79c0a0_0_576"/>
          <p:cNvSpPr txBox="1">
            <a:spLocks noGrp="1"/>
          </p:cNvSpPr>
          <p:nvPr>
            <p:ph type="ctrTitle"/>
          </p:nvPr>
        </p:nvSpPr>
        <p:spPr>
          <a:xfrm>
            <a:off x="685800" y="2130425"/>
            <a:ext cx="7772400" cy="14700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g7c8c79c0a0_0_576"/>
          <p:cNvSpPr txBox="1">
            <a:spLocks noGrp="1"/>
          </p:cNvSpPr>
          <p:nvPr>
            <p:ph type="subTitle" idx="1"/>
          </p:nvPr>
        </p:nvSpPr>
        <p:spPr>
          <a:xfrm>
            <a:off x="1371600" y="3886200"/>
            <a:ext cx="6400800" cy="1752600"/>
          </a:xfrm>
          <a:prstGeom prst="rect">
            <a:avLst/>
          </a:prstGeom>
          <a:noFill/>
          <a:ln>
            <a:noFill/>
          </a:ln>
        </p:spPr>
        <p:txBody>
          <a:bodyPr spcFirstLastPara="1" wrap="square" lIns="0" tIns="45700" rIns="0" bIns="45700" anchor="t" anchorCtr="0">
            <a:noAutofit/>
          </a:bodyPr>
          <a:lstStyle>
            <a:lvl1pPr lvl="0" algn="ctr" rtl="0">
              <a:lnSpc>
                <a:spcPct val="100000"/>
              </a:lnSpc>
              <a:spcBef>
                <a:spcPts val="640"/>
              </a:spcBef>
              <a:spcAft>
                <a:spcPts val="0"/>
              </a:spcAft>
              <a:buClr>
                <a:srgbClr val="888888"/>
              </a:buClr>
              <a:buSzPts val="3200"/>
              <a:buNone/>
              <a:defRPr>
                <a:solidFill>
                  <a:srgbClr val="888888"/>
                </a:solidFill>
              </a:defRPr>
            </a:lvl1pPr>
            <a:lvl2pPr lvl="1" algn="ctr" rtl="0">
              <a:lnSpc>
                <a:spcPct val="100000"/>
              </a:lnSpc>
              <a:spcBef>
                <a:spcPts val="360"/>
              </a:spcBef>
              <a:spcAft>
                <a:spcPts val="0"/>
              </a:spcAft>
              <a:buClr>
                <a:srgbClr val="888888"/>
              </a:buClr>
              <a:buSzPts val="1800"/>
              <a:buNone/>
              <a:defRPr>
                <a:solidFill>
                  <a:srgbClr val="888888"/>
                </a:solidFill>
              </a:defRPr>
            </a:lvl2pPr>
            <a:lvl3pPr lvl="2" algn="ctr" rtl="0">
              <a:lnSpc>
                <a:spcPct val="100000"/>
              </a:lnSpc>
              <a:spcBef>
                <a:spcPts val="360"/>
              </a:spcBef>
              <a:spcAft>
                <a:spcPts val="0"/>
              </a:spcAft>
              <a:buClr>
                <a:srgbClr val="888888"/>
              </a:buClr>
              <a:buSzPts val="1800"/>
              <a:buNone/>
              <a:defRPr>
                <a:solidFill>
                  <a:srgbClr val="888888"/>
                </a:solidFill>
              </a:defRPr>
            </a:lvl3pPr>
            <a:lvl4pPr lvl="3" algn="ctr" rtl="0">
              <a:lnSpc>
                <a:spcPct val="100000"/>
              </a:lnSpc>
              <a:spcBef>
                <a:spcPts val="360"/>
              </a:spcBef>
              <a:spcAft>
                <a:spcPts val="0"/>
              </a:spcAft>
              <a:buClr>
                <a:srgbClr val="888888"/>
              </a:buClr>
              <a:buSzPts val="1800"/>
              <a:buNone/>
              <a:defRPr>
                <a:solidFill>
                  <a:srgbClr val="888888"/>
                </a:solidFill>
              </a:defRPr>
            </a:lvl4pPr>
            <a:lvl5pPr lvl="4" algn="ctr" rtl="0">
              <a:lnSpc>
                <a:spcPct val="100000"/>
              </a:lnSpc>
              <a:spcBef>
                <a:spcPts val="360"/>
              </a:spcBef>
              <a:spcAft>
                <a:spcPts val="0"/>
              </a:spcAft>
              <a:buClr>
                <a:srgbClr val="888888"/>
              </a:buClr>
              <a:buSzPts val="18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2" name="Google Shape;152;g7c8c79c0a0_0_57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53" name="Google Shape;153;g7c8c79c0a0_0_57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54" name="Google Shape;154;g7c8c79c0a0_0_57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55"/>
        <p:cNvGrpSpPr/>
        <p:nvPr/>
      </p:nvGrpSpPr>
      <p:grpSpPr>
        <a:xfrm>
          <a:off x="0" y="0"/>
          <a:ext cx="0" cy="0"/>
          <a:chOff x="0" y="0"/>
          <a:chExt cx="0" cy="0"/>
        </a:xfrm>
      </p:grpSpPr>
      <p:sp>
        <p:nvSpPr>
          <p:cNvPr id="156" name="Google Shape;156;g7c8c79c0a0_0_58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57" name="Google Shape;157;g7c8c79c0a0_0_58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58" name="Google Shape;158;g7c8c79c0a0_0_58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rg Chart">
  <p:cSld name="Org Chart">
    <p:spTree>
      <p:nvGrpSpPr>
        <p:cNvPr id="1" name="Shape 159"/>
        <p:cNvGrpSpPr/>
        <p:nvPr/>
      </p:nvGrpSpPr>
      <p:grpSpPr>
        <a:xfrm>
          <a:off x="0" y="0"/>
          <a:ext cx="0" cy="0"/>
          <a:chOff x="0" y="0"/>
          <a:chExt cx="0" cy="0"/>
        </a:xfrm>
      </p:grpSpPr>
      <p:sp>
        <p:nvSpPr>
          <p:cNvPr id="160" name="Google Shape;160;g7c8c79c0a0_0_586"/>
          <p:cNvSpPr>
            <a:spLocks noGrp="1"/>
          </p:cNvSpPr>
          <p:nvPr>
            <p:ph type="dgm" idx="2"/>
          </p:nvPr>
        </p:nvSpPr>
        <p:spPr>
          <a:xfrm>
            <a:off x="122785" y="747422"/>
            <a:ext cx="8905500" cy="50967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640"/>
              </a:spcBef>
              <a:spcAft>
                <a:spcPts val="0"/>
              </a:spcAft>
              <a:buClr>
                <a:srgbClr val="BFBFBF"/>
              </a:buClr>
              <a:buSzPts val="3200"/>
              <a:buFont typeface="Arial"/>
              <a:buNone/>
              <a:defRPr sz="3200" b="0" i="0" u="none" strike="noStrike" cap="none">
                <a:solidFill>
                  <a:srgbClr val="BFBFBF"/>
                </a:solidFill>
                <a:latin typeface="Arial"/>
                <a:ea typeface="Arial"/>
                <a:cs typeface="Arial"/>
                <a:sym typeface="Arial"/>
              </a:defRPr>
            </a:lvl1pPr>
            <a:lvl2pPr marR="0" lvl="1"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R="0" lvl="2"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R="0" lvl="3"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Google Shape;161;g7c8c79c0a0_0_58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g7c8c79c0a0_0_586"/>
          <p:cNvSpPr txBox="1">
            <a:spLocks noGrp="1"/>
          </p:cNvSpPr>
          <p:nvPr>
            <p:ph type="title"/>
          </p:nvPr>
        </p:nvSpPr>
        <p:spPr>
          <a:xfrm>
            <a:off x="122387" y="314394"/>
            <a:ext cx="8906400" cy="361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2200"/>
              <a:buFont typeface="Arial Narrow"/>
              <a:buNone/>
              <a:defRPr sz="22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3"/>
        <p:cNvGrpSpPr/>
        <p:nvPr/>
      </p:nvGrpSpPr>
      <p:grpSpPr>
        <a:xfrm>
          <a:off x="0" y="0"/>
          <a:ext cx="0" cy="0"/>
          <a:chOff x="0" y="0"/>
          <a:chExt cx="0" cy="0"/>
        </a:xfrm>
      </p:grpSpPr>
      <p:sp>
        <p:nvSpPr>
          <p:cNvPr id="164" name="Google Shape;164;g7c8c79c0a0_0_590"/>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5" name="Google Shape;165;g7c8c79c0a0_0_59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166"/>
        <p:cNvGrpSpPr/>
        <p:nvPr/>
      </p:nvGrpSpPr>
      <p:grpSpPr>
        <a:xfrm>
          <a:off x="0" y="0"/>
          <a:ext cx="0" cy="0"/>
          <a:chOff x="0" y="0"/>
          <a:chExt cx="0" cy="0"/>
        </a:xfrm>
      </p:grpSpPr>
      <p:sp>
        <p:nvSpPr>
          <p:cNvPr id="167" name="Google Shape;167;g7c8c79c0a0_0_593"/>
          <p:cNvSpPr txBox="1">
            <a:spLocks noGrp="1"/>
          </p:cNvSpPr>
          <p:nvPr>
            <p:ph type="body" idx="1"/>
          </p:nvPr>
        </p:nvSpPr>
        <p:spPr>
          <a:xfrm>
            <a:off x="687388" y="2055813"/>
            <a:ext cx="8224800" cy="37326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640"/>
              </a:spcBef>
              <a:spcAft>
                <a:spcPts val="0"/>
              </a:spcAft>
              <a:buClr>
                <a:srgbClr val="25496F"/>
              </a:buClr>
              <a:buSzPts val="3200"/>
              <a:buNone/>
              <a:defRPr>
                <a:solidFill>
                  <a:srgbClr val="25496F"/>
                </a:solidFill>
                <a:latin typeface="Arial"/>
                <a:ea typeface="Arial"/>
                <a:cs typeface="Arial"/>
                <a:sym typeface="Arial"/>
              </a:defRPr>
            </a:lvl1pPr>
            <a:lvl2pPr marL="914400" lvl="1" indent="-342900" algn="l" rtl="0">
              <a:lnSpc>
                <a:spcPct val="100000"/>
              </a:lnSpc>
              <a:spcBef>
                <a:spcPts val="360"/>
              </a:spcBef>
              <a:spcAft>
                <a:spcPts val="0"/>
              </a:spcAft>
              <a:buClr>
                <a:srgbClr val="25496F"/>
              </a:buClr>
              <a:buSzPts val="1800"/>
              <a:buFont typeface="Arial"/>
              <a:buChar char="•"/>
              <a:defRPr>
                <a:solidFill>
                  <a:srgbClr val="25496F"/>
                </a:solidFill>
                <a:latin typeface="Arial"/>
                <a:ea typeface="Arial"/>
                <a:cs typeface="Arial"/>
                <a:sym typeface="Arial"/>
              </a:defRPr>
            </a:lvl2pPr>
            <a:lvl3pPr marL="1371600" lvl="2" indent="-342900" algn="l" rtl="0">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3pPr>
            <a:lvl4pPr marL="1828800" lvl="3" indent="-342900" algn="l" rtl="0">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4pPr>
            <a:lvl5pPr marL="2286000" lvl="4" indent="-342900" algn="l" rtl="0">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5pPr>
            <a:lvl6pPr marL="2743200" lvl="5"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6pPr>
            <a:lvl7pPr marL="3200400" lvl="6"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7pPr>
            <a:lvl8pPr marL="3657600" lvl="7"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8pPr>
            <a:lvl9pPr marL="4114800" lvl="8"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9pPr>
          </a:lstStyle>
          <a:p>
            <a:endParaRPr/>
          </a:p>
        </p:txBody>
      </p:sp>
      <p:sp>
        <p:nvSpPr>
          <p:cNvPr id="168" name="Google Shape;168;g7c8c79c0a0_0_593"/>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g7c8c79c0a0_0_59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170"/>
        <p:cNvGrpSpPr/>
        <p:nvPr/>
      </p:nvGrpSpPr>
      <p:grpSpPr>
        <a:xfrm>
          <a:off x="0" y="0"/>
          <a:ext cx="0" cy="0"/>
          <a:chOff x="0" y="0"/>
          <a:chExt cx="0" cy="0"/>
        </a:xfrm>
      </p:grpSpPr>
      <p:sp>
        <p:nvSpPr>
          <p:cNvPr id="171" name="Google Shape;171;g7c8c79c0a0_0_597"/>
          <p:cNvSpPr txBox="1">
            <a:spLocks noGrp="1"/>
          </p:cNvSpPr>
          <p:nvPr>
            <p:ph type="body" idx="1"/>
          </p:nvPr>
        </p:nvSpPr>
        <p:spPr>
          <a:xfrm>
            <a:off x="687526" y="2055813"/>
            <a:ext cx="3972600" cy="3509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72" name="Google Shape;172;g7c8c79c0a0_0_597"/>
          <p:cNvSpPr txBox="1">
            <a:spLocks noGrp="1"/>
          </p:cNvSpPr>
          <p:nvPr>
            <p:ph type="body" idx="2"/>
          </p:nvPr>
        </p:nvSpPr>
        <p:spPr>
          <a:xfrm>
            <a:off x="4939596" y="2055813"/>
            <a:ext cx="3972600" cy="3509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73" name="Google Shape;173;g7c8c79c0a0_0_597"/>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 name="Google Shape;174;g7c8c79c0a0_0_597"/>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g7c8c79c0a0_0_597"/>
          <p:cNvSpPr txBox="1">
            <a:spLocks noGrp="1"/>
          </p:cNvSpPr>
          <p:nvPr>
            <p:ph type="body" idx="3"/>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176"/>
        <p:cNvGrpSpPr/>
        <p:nvPr/>
      </p:nvGrpSpPr>
      <p:grpSpPr>
        <a:xfrm>
          <a:off x="0" y="0"/>
          <a:ext cx="0" cy="0"/>
          <a:chOff x="0" y="0"/>
          <a:chExt cx="0" cy="0"/>
        </a:xfrm>
      </p:grpSpPr>
      <p:sp>
        <p:nvSpPr>
          <p:cNvPr id="177" name="Google Shape;177;g7c8c79c0a0_0_603"/>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78" name="Google Shape;178;g7c8c79c0a0_0_603"/>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g7c8c79c0a0_0_60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g7c8c79c0a0_0_603"/>
          <p:cNvSpPr txBox="1">
            <a:spLocks noGrp="1"/>
          </p:cNvSpPr>
          <p:nvPr>
            <p:ph type="body" idx="2"/>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81"/>
        <p:cNvGrpSpPr/>
        <p:nvPr/>
      </p:nvGrpSpPr>
      <p:grpSpPr>
        <a:xfrm>
          <a:off x="0" y="0"/>
          <a:ext cx="0" cy="0"/>
          <a:chOff x="0" y="0"/>
          <a:chExt cx="0" cy="0"/>
        </a:xfrm>
      </p:grpSpPr>
      <p:sp>
        <p:nvSpPr>
          <p:cNvPr id="182" name="Google Shape;182;g7c8c79c0a0_0_608"/>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3" name="Google Shape;183;g7c8c79c0a0_0_60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g7c8c79c0a0_0_608"/>
          <p:cNvSpPr txBox="1">
            <a:spLocks noGrp="1"/>
          </p:cNvSpPr>
          <p:nvPr>
            <p:ph type="body" idx="1"/>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5"/>
        <p:cNvGrpSpPr/>
        <p:nvPr/>
      </p:nvGrpSpPr>
      <p:grpSpPr>
        <a:xfrm>
          <a:off x="0" y="0"/>
          <a:ext cx="0" cy="0"/>
          <a:chOff x="0" y="0"/>
          <a:chExt cx="0" cy="0"/>
        </a:xfrm>
      </p:grpSpPr>
      <p:sp>
        <p:nvSpPr>
          <p:cNvPr id="186" name="Google Shape;186;g7c8c79c0a0_0_612"/>
          <p:cNvSpPr txBox="1">
            <a:spLocks noGrp="1"/>
          </p:cNvSpPr>
          <p:nvPr>
            <p:ph type="body" idx="1"/>
          </p:nvPr>
        </p:nvSpPr>
        <p:spPr>
          <a:xfrm>
            <a:off x="457200" y="1371600"/>
            <a:ext cx="8229600" cy="46635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640"/>
              </a:spcBef>
              <a:spcAft>
                <a:spcPts val="0"/>
              </a:spcAft>
              <a:buSzPts val="3200"/>
              <a:buNone/>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187" name="Google Shape;187;g7c8c79c0a0_0_612"/>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 name="Google Shape;188;g7c8c79c0a0_0_612"/>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9" name="Google Shape;189;g7c8c79c0a0_0_612"/>
          <p:cNvSpPr txBox="1">
            <a:spLocks noGrp="1"/>
          </p:cNvSpPr>
          <p:nvPr>
            <p:ph type="body" idx="2"/>
          </p:nvPr>
        </p:nvSpPr>
        <p:spPr>
          <a:xfrm>
            <a:off x="457200" y="6135624"/>
            <a:ext cx="8229600" cy="192000"/>
          </a:xfrm>
          <a:prstGeom prst="rect">
            <a:avLst/>
          </a:prstGeom>
          <a:noFill/>
          <a:ln>
            <a:noFill/>
          </a:ln>
        </p:spPr>
        <p:txBody>
          <a:bodyPr spcFirstLastPara="1" wrap="square" lIns="0" tIns="45700" rIns="0" bIns="45700" anchor="b" anchorCtr="0">
            <a:noAutofit/>
          </a:bodyPr>
          <a:lstStyle>
            <a:lvl1pPr marL="457200" marR="0" lvl="0" indent="-228600" algn="l" rtl="0">
              <a:lnSpc>
                <a:spcPct val="125000"/>
              </a:lnSpc>
              <a:spcBef>
                <a:spcPts val="0"/>
              </a:spcBef>
              <a:spcAft>
                <a:spcPts val="0"/>
              </a:spcAft>
              <a:buClr>
                <a:srgbClr val="BFBFBF"/>
              </a:buClr>
              <a:buSzPts val="1000"/>
              <a:buFont typeface="Arial"/>
              <a:buNone/>
              <a:defRPr sz="1000" i="0"/>
            </a:lvl1pPr>
            <a:lvl2pPr marL="914400" lvl="1" indent="-228600" algn="l" rtl="0">
              <a:lnSpc>
                <a:spcPct val="100000"/>
              </a:lnSpc>
              <a:spcBef>
                <a:spcPts val="360"/>
              </a:spcBef>
              <a:spcAft>
                <a:spcPts val="0"/>
              </a:spcAft>
              <a:buSzPts val="1800"/>
              <a:buNone/>
              <a:defRPr sz="563"/>
            </a:lvl2pPr>
            <a:lvl3pPr marL="1371600" lvl="2" indent="-228600" algn="l" rtl="0">
              <a:lnSpc>
                <a:spcPct val="100000"/>
              </a:lnSpc>
              <a:spcBef>
                <a:spcPts val="360"/>
              </a:spcBef>
              <a:spcAft>
                <a:spcPts val="0"/>
              </a:spcAft>
              <a:buSzPts val="1800"/>
              <a:buNone/>
              <a:defRPr sz="563"/>
            </a:lvl3pPr>
            <a:lvl4pPr marL="1828800" lvl="3" indent="-228600" algn="l" rtl="0">
              <a:lnSpc>
                <a:spcPct val="100000"/>
              </a:lnSpc>
              <a:spcBef>
                <a:spcPts val="360"/>
              </a:spcBef>
              <a:spcAft>
                <a:spcPts val="0"/>
              </a:spcAft>
              <a:buSzPts val="1800"/>
              <a:buNone/>
              <a:defRPr sz="563"/>
            </a:lvl4pPr>
            <a:lvl5pPr marL="2286000" lvl="4" indent="-228600" algn="l" rtl="0">
              <a:lnSpc>
                <a:spcPct val="100000"/>
              </a:lnSpc>
              <a:spcBef>
                <a:spcPts val="360"/>
              </a:spcBef>
              <a:spcAft>
                <a:spcPts val="0"/>
              </a:spcAft>
              <a:buSzPts val="1800"/>
              <a:buNone/>
              <a:defRPr sz="563"/>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Layout">
  <p:cSld name="Divider Layout">
    <p:spTree>
      <p:nvGrpSpPr>
        <p:cNvPr id="1" name="Shape 27"/>
        <p:cNvGrpSpPr/>
        <p:nvPr/>
      </p:nvGrpSpPr>
      <p:grpSpPr>
        <a:xfrm>
          <a:off x="0" y="0"/>
          <a:ext cx="0" cy="0"/>
          <a:chOff x="0" y="0"/>
          <a:chExt cx="0" cy="0"/>
        </a:xfrm>
      </p:grpSpPr>
      <p:sp>
        <p:nvSpPr>
          <p:cNvPr id="28" name="Google Shape;28;p59"/>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29" name="Google Shape;29;p59"/>
          <p:cNvSpPr txBox="1">
            <a:spLocks noGrp="1"/>
          </p:cNvSpPr>
          <p:nvPr>
            <p:ph type="sldNum" idx="12"/>
          </p:nvPr>
        </p:nvSpPr>
        <p:spPr>
          <a:xfrm>
            <a:off x="8755130"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0" name="Google Shape;30;p59"/>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1"/>
        <p:cNvGrpSpPr/>
        <p:nvPr/>
      </p:nvGrpSpPr>
      <p:grpSpPr>
        <a:xfrm>
          <a:off x="0" y="0"/>
          <a:ext cx="0" cy="0"/>
          <a:chOff x="0" y="0"/>
          <a:chExt cx="0" cy="0"/>
        </a:xfrm>
      </p:grpSpPr>
      <p:sp>
        <p:nvSpPr>
          <p:cNvPr id="32" name="Google Shape;32;p60"/>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60"/>
          <p:cNvSpPr txBox="1">
            <a:spLocks noGrp="1"/>
          </p:cNvSpPr>
          <p:nvPr>
            <p:ph type="body" idx="1"/>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61"/>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1"/>
          <p:cNvSpPr txBox="1">
            <a:spLocks noGrp="1"/>
          </p:cNvSpPr>
          <p:nvPr>
            <p:ph type="body" idx="1"/>
          </p:nvPr>
        </p:nvSpPr>
        <p:spPr>
          <a:xfrm>
            <a:off x="687388" y="1981200"/>
            <a:ext cx="7999500" cy="4038600"/>
          </a:xfrm>
          <a:prstGeom prst="rect">
            <a:avLst/>
          </a:prstGeom>
          <a:noFill/>
          <a:ln>
            <a:noFill/>
          </a:ln>
        </p:spPr>
        <p:txBody>
          <a:bodyPr spcFirstLastPara="1" wrap="square" lIns="0" tIns="0" rIns="0" bIns="0" anchor="t" anchorCtr="0">
            <a:noAutofit/>
          </a:bodyPr>
          <a:lstStyle>
            <a:lvl1pPr marL="457200" lvl="0" indent="-342900">
              <a:spcBef>
                <a:spcPts val="600"/>
              </a:spcBef>
              <a:spcAft>
                <a:spcPts val="0"/>
              </a:spcAft>
              <a:buClr>
                <a:srgbClr val="999999"/>
              </a:buClr>
              <a:buSzPts val="1800"/>
              <a:buChar char="▪"/>
              <a:defRPr sz="2800"/>
            </a:lvl1pPr>
            <a:lvl2pPr marL="914400" lvl="1" indent="-342900">
              <a:spcBef>
                <a:spcPts val="600"/>
              </a:spcBef>
              <a:spcAft>
                <a:spcPts val="0"/>
              </a:spcAft>
              <a:buClr>
                <a:srgbClr val="999999"/>
              </a:buClr>
              <a:buSzPts val="1800"/>
              <a:buChar char="•"/>
              <a:defRPr sz="2500"/>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38" name="Google Shape;38;p6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9" name="Google Shape;39;p61" descr="RTI Arkansas Logo.png"/>
          <p:cNvPicPr preferRelativeResize="0"/>
          <p:nvPr/>
        </p:nvPicPr>
        <p:blipFill rotWithShape="1">
          <a:blip r:embed="rId2">
            <a:alphaModFix/>
          </a:blip>
          <a:srcRect/>
          <a:stretch/>
        </p:blipFill>
        <p:spPr>
          <a:xfrm>
            <a:off x="6915748" y="466587"/>
            <a:ext cx="2025052" cy="37394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40"/>
        <p:cNvGrpSpPr/>
        <p:nvPr/>
      </p:nvGrpSpPr>
      <p:grpSpPr>
        <a:xfrm>
          <a:off x="0" y="0"/>
          <a:ext cx="0" cy="0"/>
          <a:chOff x="0" y="0"/>
          <a:chExt cx="0" cy="0"/>
        </a:xfrm>
      </p:grpSpPr>
      <p:sp>
        <p:nvSpPr>
          <p:cNvPr id="41" name="Google Shape;41;p64"/>
          <p:cNvSpPr txBox="1">
            <a:spLocks noGrp="1"/>
          </p:cNvSpPr>
          <p:nvPr>
            <p:ph type="body" idx="1"/>
          </p:nvPr>
        </p:nvSpPr>
        <p:spPr>
          <a:xfrm>
            <a:off x="687388" y="2055813"/>
            <a:ext cx="8224837" cy="37327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2400"/>
              <a:buNone/>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Font typeface="Arial"/>
              <a:buChar char="•"/>
              <a:defRPr>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a:solidFill>
                  <a:srgbClr val="17365D"/>
                </a:solidFill>
                <a:latin typeface="Arial"/>
                <a:ea typeface="Arial"/>
                <a:cs typeface="Arial"/>
                <a:sym typeface="Arial"/>
              </a:defRPr>
            </a:lvl9pPr>
          </a:lstStyle>
          <a:p>
            <a:endParaRPr/>
          </a:p>
        </p:txBody>
      </p:sp>
      <p:sp>
        <p:nvSpPr>
          <p:cNvPr id="42" name="Google Shape;42;p64"/>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4"/>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44"/>
        <p:cNvGrpSpPr/>
        <p:nvPr/>
      </p:nvGrpSpPr>
      <p:grpSpPr>
        <a:xfrm>
          <a:off x="0" y="0"/>
          <a:ext cx="0" cy="0"/>
          <a:chOff x="0" y="0"/>
          <a:chExt cx="0" cy="0"/>
        </a:xfrm>
      </p:grpSpPr>
      <p:sp>
        <p:nvSpPr>
          <p:cNvPr id="45" name="Google Shape;45;p6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65"/>
          <p:cNvSpPr txBox="1">
            <a:spLocks noGrp="1"/>
          </p:cNvSpPr>
          <p:nvPr>
            <p:ph type="title"/>
          </p:nvPr>
        </p:nvSpPr>
        <p:spPr>
          <a:xfrm>
            <a:off x="457200" y="579438"/>
            <a:ext cx="8229600" cy="86836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4000" b="1">
                <a:solidFill>
                  <a:srgbClr val="2E0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47"/>
        <p:cNvGrpSpPr/>
        <p:nvPr/>
      </p:nvGrpSpPr>
      <p:grpSpPr>
        <a:xfrm>
          <a:off x="0" y="0"/>
          <a:ext cx="0" cy="0"/>
          <a:chOff x="0" y="0"/>
          <a:chExt cx="0" cy="0"/>
        </a:xfrm>
      </p:grpSpPr>
      <p:sp>
        <p:nvSpPr>
          <p:cNvPr id="48" name="Google Shape;48;p6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jp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5" descr="RTI PPT Template_Text.jpg"/>
          <p:cNvPicPr preferRelativeResize="0"/>
          <p:nvPr/>
        </p:nvPicPr>
        <p:blipFill rotWithShape="1">
          <a:blip r:embed="rId18">
            <a:alphaModFix/>
          </a:blip>
          <a:srcRect/>
          <a:stretch/>
        </p:blipFill>
        <p:spPr>
          <a:xfrm>
            <a:off x="0" y="0"/>
            <a:ext cx="9144000" cy="6858000"/>
          </a:xfrm>
          <a:prstGeom prst="rect">
            <a:avLst/>
          </a:prstGeom>
          <a:noFill/>
          <a:ln>
            <a:noFill/>
          </a:ln>
        </p:spPr>
      </p:pic>
      <p:sp>
        <p:nvSpPr>
          <p:cNvPr id="11" name="Google Shape;11;p55"/>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A5A5A5"/>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12" name="Google Shape;12;p55"/>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A5A5A5"/>
              </a:buClr>
              <a:buSzPts val="2400"/>
              <a:buFont typeface="Noto Sans Symbols"/>
              <a:buChar char="▪"/>
              <a:defRPr sz="2400" b="0" i="0" u="none" strike="noStrike" cap="none">
                <a:solidFill>
                  <a:srgbClr val="17365D"/>
                </a:solidFill>
                <a:latin typeface="Arial"/>
                <a:ea typeface="Arial"/>
                <a:cs typeface="Arial"/>
                <a:sym typeface="Arial"/>
              </a:defRPr>
            </a:lvl1pPr>
            <a:lvl2pPr marL="914400" marR="0" lvl="1" indent="-342900" algn="l" rtl="0">
              <a:lnSpc>
                <a:spcPct val="100000"/>
              </a:lnSpc>
              <a:spcBef>
                <a:spcPts val="600"/>
              </a:spcBef>
              <a:spcAft>
                <a:spcPts val="0"/>
              </a:spcAft>
              <a:buClr>
                <a:srgbClr val="A5A5A5"/>
              </a:buClr>
              <a:buSzPts val="1800"/>
              <a:buFont typeface="Arial"/>
              <a:buChar char="•"/>
              <a:defRPr sz="1800" b="0" i="0" u="none" strike="noStrike" cap="none">
                <a:solidFill>
                  <a:srgbClr val="17365D"/>
                </a:solidFill>
                <a:latin typeface="Arial"/>
                <a:ea typeface="Arial"/>
                <a:cs typeface="Arial"/>
                <a:sym typeface="Arial"/>
              </a:defRPr>
            </a:lvl2pPr>
            <a:lvl3pPr marL="1371600" marR="0" lvl="2" indent="-317500" algn="l" rtl="0">
              <a:lnSpc>
                <a:spcPct val="100000"/>
              </a:lnSpc>
              <a:spcBef>
                <a:spcPts val="600"/>
              </a:spcBef>
              <a:spcAft>
                <a:spcPts val="0"/>
              </a:spcAft>
              <a:buClr>
                <a:srgbClr val="A5A5A5"/>
              </a:buClr>
              <a:buSzPts val="1400"/>
              <a:buFont typeface="Libre Franklin"/>
              <a:buChar char="–"/>
              <a:defRPr sz="1400" b="0" i="0" u="none" strike="noStrike" cap="none">
                <a:solidFill>
                  <a:srgbClr val="17365D"/>
                </a:solidFill>
                <a:latin typeface="Arial"/>
                <a:ea typeface="Arial"/>
                <a:cs typeface="Arial"/>
                <a:sym typeface="Arial"/>
              </a:defRPr>
            </a:lvl3pPr>
            <a:lvl4pPr marL="1828800" marR="0" lvl="3" indent="-295275" algn="l" rtl="0">
              <a:lnSpc>
                <a:spcPct val="100000"/>
              </a:lnSpc>
              <a:spcBef>
                <a:spcPts val="600"/>
              </a:spcBef>
              <a:spcAft>
                <a:spcPts val="0"/>
              </a:spcAft>
              <a:buClr>
                <a:srgbClr val="A5A5A5"/>
              </a:buClr>
              <a:buSzPts val="1050"/>
              <a:buFont typeface="Courier New"/>
              <a:buChar char="o"/>
              <a:defRPr sz="1400" b="0" i="0" u="none" strike="noStrike" cap="none">
                <a:solidFill>
                  <a:srgbClr val="17365D"/>
                </a:solidFill>
                <a:latin typeface="Arial"/>
                <a:ea typeface="Arial"/>
                <a:cs typeface="Arial"/>
                <a:sym typeface="Arial"/>
              </a:defRPr>
            </a:lvl4pPr>
            <a:lvl5pPr marL="2286000" marR="0" lvl="4"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5pPr>
            <a:lvl6pPr marL="2743200" marR="0" lvl="5"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6pPr>
            <a:lvl7pPr marL="3200400" marR="0" lvl="6"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7pPr>
            <a:lvl8pPr marL="3657600" marR="0" lvl="7"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8pPr>
            <a:lvl9pPr marL="4114800" marR="0" lvl="8"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9pPr>
          </a:lstStyle>
          <a:p>
            <a:endParaRPr/>
          </a:p>
        </p:txBody>
      </p:sp>
      <p:sp>
        <p:nvSpPr>
          <p:cNvPr id="13" name="Google Shape;13;p5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55" descr="RTI Arkansas Logo.png"/>
          <p:cNvPicPr preferRelativeResize="0"/>
          <p:nvPr/>
        </p:nvPicPr>
        <p:blipFill rotWithShape="1">
          <a:blip r:embed="rId19">
            <a:alphaModFix/>
          </a:blip>
          <a:srcRect/>
          <a:stretch/>
        </p:blipFill>
        <p:spPr>
          <a:xfrm>
            <a:off x="6915748" y="466587"/>
            <a:ext cx="2025052" cy="3739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Google Shape;85;g7c8c79c0a0_0_448" descr="RTI PPT Template_Text.jpg"/>
          <p:cNvPicPr preferRelativeResize="0"/>
          <p:nvPr/>
        </p:nvPicPr>
        <p:blipFill rotWithShape="1">
          <a:blip r:embed="rId14">
            <a:alphaModFix/>
          </a:blip>
          <a:srcRect/>
          <a:stretch/>
        </p:blipFill>
        <p:spPr>
          <a:xfrm>
            <a:off x="0" y="0"/>
            <a:ext cx="9143998" cy="6857998"/>
          </a:xfrm>
          <a:prstGeom prst="rect">
            <a:avLst/>
          </a:prstGeom>
          <a:noFill/>
          <a:ln>
            <a:noFill/>
          </a:ln>
        </p:spPr>
      </p:pic>
      <p:sp>
        <p:nvSpPr>
          <p:cNvPr id="86" name="Google Shape;86;g7c8c79c0a0_0_44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A5A5A5"/>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87" name="Google Shape;87;g7c8c79c0a0_0_448"/>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A5A5A5"/>
              </a:buClr>
              <a:buSzPts val="2400"/>
              <a:buFont typeface="Noto Sans Symbols"/>
              <a:buChar char="▪"/>
              <a:defRPr sz="2400" b="0" i="0" u="none" strike="noStrike" cap="none">
                <a:solidFill>
                  <a:srgbClr val="17365D"/>
                </a:solidFill>
                <a:latin typeface="Arial"/>
                <a:ea typeface="Arial"/>
                <a:cs typeface="Arial"/>
                <a:sym typeface="Arial"/>
              </a:defRPr>
            </a:lvl1pPr>
            <a:lvl2pPr marL="914400" marR="0" lvl="1" indent="-342900" algn="l" rtl="0">
              <a:lnSpc>
                <a:spcPct val="100000"/>
              </a:lnSpc>
              <a:spcBef>
                <a:spcPts val="600"/>
              </a:spcBef>
              <a:spcAft>
                <a:spcPts val="0"/>
              </a:spcAft>
              <a:buClr>
                <a:srgbClr val="A5A5A5"/>
              </a:buClr>
              <a:buSzPts val="1800"/>
              <a:buFont typeface="Arial"/>
              <a:buChar char="•"/>
              <a:defRPr sz="1800" b="0" i="0" u="none" strike="noStrike" cap="none">
                <a:solidFill>
                  <a:srgbClr val="17365D"/>
                </a:solidFill>
                <a:latin typeface="Arial"/>
                <a:ea typeface="Arial"/>
                <a:cs typeface="Arial"/>
                <a:sym typeface="Arial"/>
              </a:defRPr>
            </a:lvl2pPr>
            <a:lvl3pPr marL="1371600" marR="0" lvl="2" indent="-317500" algn="l" rtl="0">
              <a:lnSpc>
                <a:spcPct val="100000"/>
              </a:lnSpc>
              <a:spcBef>
                <a:spcPts val="600"/>
              </a:spcBef>
              <a:spcAft>
                <a:spcPts val="0"/>
              </a:spcAft>
              <a:buClr>
                <a:srgbClr val="A5A5A5"/>
              </a:buClr>
              <a:buSzPts val="1400"/>
              <a:buFont typeface="Source Sans Pro"/>
              <a:buChar char="–"/>
              <a:defRPr sz="1400" b="0" i="0" u="none" strike="noStrike" cap="none">
                <a:solidFill>
                  <a:srgbClr val="17365D"/>
                </a:solidFill>
                <a:latin typeface="Arial"/>
                <a:ea typeface="Arial"/>
                <a:cs typeface="Arial"/>
                <a:sym typeface="Arial"/>
              </a:defRPr>
            </a:lvl3pPr>
            <a:lvl4pPr marL="1828800" marR="0" lvl="3" indent="-295275" algn="l" rtl="0">
              <a:lnSpc>
                <a:spcPct val="100000"/>
              </a:lnSpc>
              <a:spcBef>
                <a:spcPts val="600"/>
              </a:spcBef>
              <a:spcAft>
                <a:spcPts val="0"/>
              </a:spcAft>
              <a:buClr>
                <a:srgbClr val="A5A5A5"/>
              </a:buClr>
              <a:buSzPts val="1050"/>
              <a:buFont typeface="Courier New"/>
              <a:buChar char="o"/>
              <a:defRPr sz="1400" b="0" i="0" u="none" strike="noStrike" cap="none">
                <a:solidFill>
                  <a:srgbClr val="17365D"/>
                </a:solidFill>
                <a:latin typeface="Arial"/>
                <a:ea typeface="Arial"/>
                <a:cs typeface="Arial"/>
                <a:sym typeface="Arial"/>
              </a:defRPr>
            </a:lvl4pPr>
            <a:lvl5pPr marL="2286000" marR="0" lvl="4"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5pPr>
            <a:lvl6pPr marL="2743200" marR="0" lvl="5"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6pPr>
            <a:lvl7pPr marL="3200400" marR="0" lvl="6"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7pPr>
            <a:lvl8pPr marL="3657600" marR="0" lvl="7"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8pPr>
            <a:lvl9pPr marL="4114800" marR="0" lvl="8"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9pPr>
          </a:lstStyle>
          <a:p>
            <a:endParaRPr/>
          </a:p>
        </p:txBody>
      </p:sp>
      <p:sp>
        <p:nvSpPr>
          <p:cNvPr id="88" name="Google Shape;88;g7c8c79c0a0_0_44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g7c8c79c0a0_0_448" descr="RTI Arkansas Logo.png"/>
          <p:cNvPicPr preferRelativeResize="0"/>
          <p:nvPr/>
        </p:nvPicPr>
        <p:blipFill rotWithShape="1">
          <a:blip r:embed="rId15">
            <a:alphaModFix/>
          </a:blip>
          <a:srcRect/>
          <a:stretch/>
        </p:blipFill>
        <p:spPr>
          <a:xfrm>
            <a:off x="6915748" y="466587"/>
            <a:ext cx="2025052" cy="3739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pic>
        <p:nvPicPr>
          <p:cNvPr id="140" name="Google Shape;140;g7c8c79c0a0_0_566" descr="RTI PPT Template_Divider.jpg"/>
          <p:cNvPicPr preferRelativeResize="0"/>
          <p:nvPr/>
        </p:nvPicPr>
        <p:blipFill rotWithShape="1">
          <a:blip r:embed="rId12">
            <a:alphaModFix/>
          </a:blip>
          <a:srcRect/>
          <a:stretch/>
        </p:blipFill>
        <p:spPr>
          <a:xfrm>
            <a:off x="0" y="0"/>
            <a:ext cx="9143998" cy="6857998"/>
          </a:xfrm>
          <a:prstGeom prst="rect">
            <a:avLst/>
          </a:prstGeom>
          <a:noFill/>
          <a:ln>
            <a:noFill/>
          </a:ln>
        </p:spPr>
      </p:pic>
      <p:sp>
        <p:nvSpPr>
          <p:cNvPr id="141" name="Google Shape;141;g7c8c79c0a0_0_566"/>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marR="0" lvl="0" algn="ctr" rtl="0">
              <a:lnSpc>
                <a:spcPct val="10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2" name="Google Shape;142;g7c8c79c0a0_0_566"/>
          <p:cNvSpPr txBox="1">
            <a:spLocks noGrp="1"/>
          </p:cNvSpPr>
          <p:nvPr>
            <p:ph type="body" idx="1"/>
          </p:nvPr>
        </p:nvSpPr>
        <p:spPr>
          <a:xfrm>
            <a:off x="687388" y="4529139"/>
            <a:ext cx="8229600" cy="1389000"/>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640"/>
              </a:spcBef>
              <a:spcAft>
                <a:spcPts val="0"/>
              </a:spcAft>
              <a:buClr>
                <a:srgbClr val="BFBFBF"/>
              </a:buClr>
              <a:buSzPts val="3200"/>
              <a:buFont typeface="Arial"/>
              <a:buNone/>
              <a:defRPr sz="3200" b="0" i="0" u="none" strike="noStrike" cap="none">
                <a:solidFill>
                  <a:srgbClr val="BFBFBF"/>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3" name="Google Shape;143;g7c8c79c0a0_0_566"/>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4" name="Google Shape;144;g7c8c79c0a0_0_566" descr="A close up of a logo&#10;&#10;Description automatically generated"/>
          <p:cNvPicPr preferRelativeResize="0"/>
          <p:nvPr/>
        </p:nvPicPr>
        <p:blipFill rotWithShape="1">
          <a:blip r:embed="rId13">
            <a:alphaModFix/>
          </a:blip>
          <a:srcRect/>
          <a:stretch/>
        </p:blipFill>
        <p:spPr>
          <a:xfrm>
            <a:off x="5749346" y="6064188"/>
            <a:ext cx="2783535" cy="7054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hyperlink" Target="http://www.iris.peabody.vanderbilt.edu/" TargetMode="External"/><Relationship Id="rId4" Type="http://schemas.openxmlformats.org/officeDocument/2006/relationships/hyperlink" Target="http://www.rti4succes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hyperlink" Target="http://www.rti4success.org/resource/rti-implementer-series-module-1-screening"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
          <p:cNvSpPr txBox="1">
            <a:spLocks noGrp="1"/>
          </p:cNvSpPr>
          <p:nvPr>
            <p:ph type="body" idx="1"/>
          </p:nvPr>
        </p:nvSpPr>
        <p:spPr>
          <a:xfrm>
            <a:off x="900675" y="2029750"/>
            <a:ext cx="7312200" cy="1144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600"/>
              <a:buNone/>
            </a:pPr>
            <a:r>
              <a:rPr lang="en-US" sz="3600" b="1">
                <a:solidFill>
                  <a:schemeClr val="dk2"/>
                </a:solidFill>
              </a:rPr>
              <a:t>Module 5 </a:t>
            </a:r>
            <a:endParaRPr sz="3600">
              <a:solidFill>
                <a:schemeClr val="dk2"/>
              </a:solidFill>
            </a:endParaRPr>
          </a:p>
          <a:p>
            <a:pPr marL="0" lvl="0" indent="0" algn="ctr" rtl="0">
              <a:lnSpc>
                <a:spcPct val="100000"/>
              </a:lnSpc>
              <a:spcBef>
                <a:spcPts val="600"/>
              </a:spcBef>
              <a:spcAft>
                <a:spcPts val="0"/>
              </a:spcAft>
              <a:buSzPts val="3600"/>
              <a:buNone/>
            </a:pPr>
            <a:r>
              <a:rPr lang="en-US" sz="3600">
                <a:solidFill>
                  <a:schemeClr val="dk2"/>
                </a:solidFill>
              </a:rPr>
              <a:t>Establishing a Universal </a:t>
            </a:r>
            <a:endParaRPr sz="3600">
              <a:solidFill>
                <a:schemeClr val="dk2"/>
              </a:solidFill>
            </a:endParaRPr>
          </a:p>
          <a:p>
            <a:pPr marL="0" lvl="0" indent="0" algn="ctr" rtl="0">
              <a:lnSpc>
                <a:spcPct val="100000"/>
              </a:lnSpc>
              <a:spcBef>
                <a:spcPts val="600"/>
              </a:spcBef>
              <a:spcAft>
                <a:spcPts val="0"/>
              </a:spcAft>
              <a:buSzPts val="3600"/>
              <a:buNone/>
            </a:pPr>
            <a:r>
              <a:rPr lang="en-US" sz="3600">
                <a:solidFill>
                  <a:schemeClr val="dk2"/>
                </a:solidFill>
              </a:rPr>
              <a:t>Screening Process</a:t>
            </a:r>
            <a:endParaRPr sz="3600">
              <a:solidFill>
                <a:schemeClr val="dk2"/>
              </a:solidFill>
            </a:endParaRPr>
          </a:p>
        </p:txBody>
      </p:sp>
      <p:sp>
        <p:nvSpPr>
          <p:cNvPr id="196" name="Google Shape;196;p1"/>
          <p:cNvSpPr/>
          <p:nvPr/>
        </p:nvSpPr>
        <p:spPr>
          <a:xfrm>
            <a:off x="6682154" y="450166"/>
            <a:ext cx="2335237" cy="52050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197" name="Google Shape;197;p1" descr="RTI Arkansas Logo.png"/>
          <p:cNvPicPr preferRelativeResize="0"/>
          <p:nvPr/>
        </p:nvPicPr>
        <p:blipFill rotWithShape="1">
          <a:blip r:embed="rId3">
            <a:alphaModFix/>
          </a:blip>
          <a:srcRect/>
          <a:stretch/>
        </p:blipFill>
        <p:spPr>
          <a:xfrm>
            <a:off x="900684" y="384600"/>
            <a:ext cx="7708392" cy="1423416"/>
          </a:xfrm>
          <a:prstGeom prst="rect">
            <a:avLst/>
          </a:prstGeom>
          <a:noFill/>
          <a:ln>
            <a:noFill/>
          </a:ln>
        </p:spPr>
      </p:pic>
      <p:pic>
        <p:nvPicPr>
          <p:cNvPr id="198" name="Google Shape;198;p1" descr="A close up of a sign&#10;&#10;Description automatically generated"/>
          <p:cNvPicPr preferRelativeResize="0"/>
          <p:nvPr/>
        </p:nvPicPr>
        <p:blipFill rotWithShape="1">
          <a:blip r:embed="rId4">
            <a:alphaModFix/>
          </a:blip>
          <a:srcRect/>
          <a:stretch/>
        </p:blipFill>
        <p:spPr>
          <a:xfrm>
            <a:off x="3848900" y="4311773"/>
            <a:ext cx="1446212" cy="14462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Considerations for </a:t>
            </a:r>
            <a:br>
              <a:rPr lang="en-US"/>
            </a:br>
            <a:r>
              <a:rPr lang="en-US"/>
              <a:t>Universal Screening Implementation </a:t>
            </a:r>
            <a:endParaRPr/>
          </a:p>
        </p:txBody>
      </p:sp>
      <p:sp>
        <p:nvSpPr>
          <p:cNvPr id="282" name="Google Shape;282;p12"/>
          <p:cNvSpPr txBox="1">
            <a:spLocks noGrp="1"/>
          </p:cNvSpPr>
          <p:nvPr>
            <p:ph type="body" idx="1"/>
          </p:nvPr>
        </p:nvSpPr>
        <p:spPr>
          <a:xfrm>
            <a:off x="687388" y="2058988"/>
            <a:ext cx="7999412" cy="3884612"/>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sz="2400"/>
              <a:t>Outcome measures</a:t>
            </a:r>
            <a:endParaRPr sz="2400"/>
          </a:p>
          <a:p>
            <a:pPr marL="457200" lvl="0" indent="-381000" algn="l" rtl="0">
              <a:lnSpc>
                <a:spcPct val="100000"/>
              </a:lnSpc>
              <a:spcBef>
                <a:spcPts val="1000"/>
              </a:spcBef>
              <a:spcAft>
                <a:spcPts val="0"/>
              </a:spcAft>
              <a:buSzPts val="2400"/>
              <a:buChar char="▪"/>
            </a:pPr>
            <a:r>
              <a:rPr lang="en-US" sz="2400"/>
              <a:t>Scope</a:t>
            </a:r>
            <a:endParaRPr sz="2400"/>
          </a:p>
          <a:p>
            <a:pPr marL="457200" lvl="0" indent="-381000" algn="l" rtl="0">
              <a:lnSpc>
                <a:spcPct val="100000"/>
              </a:lnSpc>
              <a:spcBef>
                <a:spcPts val="1000"/>
              </a:spcBef>
              <a:spcAft>
                <a:spcPts val="0"/>
              </a:spcAft>
              <a:buSzPts val="2400"/>
              <a:buChar char="▪"/>
            </a:pPr>
            <a:r>
              <a:rPr lang="en-US" sz="2400"/>
              <a:t>Population</a:t>
            </a:r>
            <a:endParaRPr sz="2400"/>
          </a:p>
          <a:p>
            <a:pPr marL="457200" lvl="0" indent="-381000" algn="l" rtl="0">
              <a:lnSpc>
                <a:spcPct val="100000"/>
              </a:lnSpc>
              <a:spcBef>
                <a:spcPts val="1000"/>
              </a:spcBef>
              <a:spcAft>
                <a:spcPts val="0"/>
              </a:spcAft>
              <a:buSzPts val="2400"/>
              <a:buChar char="▪"/>
            </a:pPr>
            <a:r>
              <a:rPr lang="en-US" sz="2400"/>
              <a:t>Timing </a:t>
            </a:r>
            <a:endParaRPr sz="2400"/>
          </a:p>
          <a:p>
            <a:pPr marL="457200" lvl="0" indent="-381000" algn="l" rtl="0">
              <a:lnSpc>
                <a:spcPct val="100000"/>
              </a:lnSpc>
              <a:spcBef>
                <a:spcPts val="1000"/>
              </a:spcBef>
              <a:spcAft>
                <a:spcPts val="0"/>
              </a:spcAft>
              <a:buSzPts val="2400"/>
              <a:buChar char="▪"/>
            </a:pPr>
            <a:r>
              <a:rPr lang="en-US" sz="2400"/>
              <a:t>Materials</a:t>
            </a:r>
            <a:endParaRPr sz="2400"/>
          </a:p>
          <a:p>
            <a:pPr marL="457200" lvl="0" indent="-381000" algn="l" rtl="0">
              <a:lnSpc>
                <a:spcPct val="100000"/>
              </a:lnSpc>
              <a:spcBef>
                <a:spcPts val="1000"/>
              </a:spcBef>
              <a:spcAft>
                <a:spcPts val="0"/>
              </a:spcAft>
              <a:buSzPts val="2400"/>
              <a:buChar char="▪"/>
            </a:pPr>
            <a:r>
              <a:rPr lang="en-US" sz="2400"/>
              <a:t>Funds</a:t>
            </a:r>
            <a:endParaRPr sz="2400"/>
          </a:p>
          <a:p>
            <a:pPr marL="457200" lvl="0" indent="-381000" algn="l" rtl="0">
              <a:lnSpc>
                <a:spcPct val="100000"/>
              </a:lnSpc>
              <a:spcBef>
                <a:spcPts val="1000"/>
              </a:spcBef>
              <a:spcAft>
                <a:spcPts val="1000"/>
              </a:spcAft>
              <a:buSzPts val="2400"/>
              <a:buChar char="▪"/>
            </a:pPr>
            <a:r>
              <a:rPr lang="en-US" sz="2400"/>
              <a:t>Training</a:t>
            </a:r>
            <a:endParaRPr sz="2400"/>
          </a:p>
        </p:txBody>
      </p:sp>
      <p:sp>
        <p:nvSpPr>
          <p:cNvPr id="283" name="Google Shape;283;p1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7c9212bf8b_2_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Universal Screening Tool: </a:t>
            </a:r>
            <a:br>
              <a:rPr lang="en-US"/>
            </a:br>
            <a:r>
              <a:rPr lang="en-US"/>
              <a:t>Minimum Requirements</a:t>
            </a:r>
            <a:endParaRPr/>
          </a:p>
        </p:txBody>
      </p:sp>
      <p:sp>
        <p:nvSpPr>
          <p:cNvPr id="290" name="Google Shape;290;g7c9212bf8b_2_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91" name="Google Shape;291;g7c9212bf8b_2_3"/>
          <p:cNvPicPr preferRelativeResize="0"/>
          <p:nvPr/>
        </p:nvPicPr>
        <p:blipFill rotWithShape="1">
          <a:blip r:embed="rId3">
            <a:alphaModFix/>
          </a:blip>
          <a:srcRect t="21253" r="9346"/>
          <a:stretch/>
        </p:blipFill>
        <p:spPr>
          <a:xfrm>
            <a:off x="6284700" y="4361150"/>
            <a:ext cx="2633808" cy="1486800"/>
          </a:xfrm>
          <a:prstGeom prst="rect">
            <a:avLst/>
          </a:prstGeom>
          <a:noFill/>
          <a:ln w="9525" cap="flat" cmpd="sng">
            <a:solidFill>
              <a:srgbClr val="1F497D"/>
            </a:solidFill>
            <a:prstDash val="solid"/>
            <a:round/>
            <a:headEnd type="none" w="sm" len="sm"/>
            <a:tailEnd type="none" w="sm" len="sm"/>
          </a:ln>
        </p:spPr>
      </p:pic>
      <p:sp>
        <p:nvSpPr>
          <p:cNvPr id="292" name="Google Shape;292;g7c9212bf8b_2_3"/>
          <p:cNvSpPr txBox="1">
            <a:spLocks noGrp="1"/>
          </p:cNvSpPr>
          <p:nvPr>
            <p:ph type="body" idx="1"/>
          </p:nvPr>
        </p:nvSpPr>
        <p:spPr>
          <a:xfrm>
            <a:off x="687400" y="1903400"/>
            <a:ext cx="8148600" cy="28155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a:t>Reliable (consistent results)</a:t>
            </a:r>
            <a:endParaRPr/>
          </a:p>
          <a:p>
            <a:pPr marL="457200" lvl="0" indent="-381000" algn="l" rtl="0">
              <a:spcBef>
                <a:spcPts val="1000"/>
              </a:spcBef>
              <a:spcAft>
                <a:spcPts val="0"/>
              </a:spcAft>
              <a:buSzPts val="2400"/>
              <a:buChar char="▪"/>
            </a:pPr>
            <a:r>
              <a:rPr lang="en-US"/>
              <a:t>Valid (correlations between the instruments and valued outcomes are strong)</a:t>
            </a:r>
            <a:endParaRPr/>
          </a:p>
          <a:p>
            <a:pPr marL="457200" lvl="0" indent="-381000" algn="l" rtl="0">
              <a:spcBef>
                <a:spcPts val="1000"/>
              </a:spcBef>
              <a:spcAft>
                <a:spcPts val="0"/>
              </a:spcAft>
              <a:buSzPts val="2400"/>
              <a:buChar char="▪"/>
            </a:pPr>
            <a:r>
              <a:rPr lang="en-US"/>
              <a:t>Predictive (risk status are accurate)</a:t>
            </a:r>
            <a:endParaRPr/>
          </a:p>
          <a:p>
            <a:pPr marL="457200" lvl="0" indent="-381000" algn="l" rtl="0">
              <a:spcBef>
                <a:spcPts val="1200"/>
              </a:spcBef>
              <a:spcAft>
                <a:spcPts val="1000"/>
              </a:spcAft>
              <a:buSzPts val="2400"/>
              <a:buChar char="▪"/>
            </a:pPr>
            <a:r>
              <a:rPr lang="en-US"/>
              <a:t>Usability (understandable so that staff is able </a:t>
            </a:r>
            <a:br>
              <a:rPr lang="en-US"/>
            </a:br>
            <a:r>
              <a:rPr lang="en-US"/>
              <a:t>to articulate the supporting evidence)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3"/>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Planning for Universal </a:t>
            </a:r>
            <a:endParaRPr/>
          </a:p>
          <a:p>
            <a:pPr marL="0" lvl="0" indent="0" algn="l" rtl="0">
              <a:lnSpc>
                <a:spcPct val="90000"/>
              </a:lnSpc>
              <a:spcBef>
                <a:spcPts val="0"/>
              </a:spcBef>
              <a:spcAft>
                <a:spcPts val="0"/>
              </a:spcAft>
              <a:buSzPts val="1400"/>
              <a:buNone/>
            </a:pPr>
            <a:r>
              <a:rPr lang="en-US"/>
              <a:t>Screening Implementation </a:t>
            </a:r>
            <a:endParaRPr/>
          </a:p>
        </p:txBody>
      </p:sp>
      <p:sp>
        <p:nvSpPr>
          <p:cNvPr id="299" name="Google Shape;299;p1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12</a:t>
            </a:fld>
            <a:endParaRPr/>
          </a:p>
        </p:txBody>
      </p:sp>
      <p:grpSp>
        <p:nvGrpSpPr>
          <p:cNvPr id="300" name="Google Shape;300;p13"/>
          <p:cNvGrpSpPr/>
          <p:nvPr/>
        </p:nvGrpSpPr>
        <p:grpSpPr>
          <a:xfrm>
            <a:off x="5314742" y="5887473"/>
            <a:ext cx="3232883" cy="918000"/>
            <a:chOff x="5314742" y="5887473"/>
            <a:chExt cx="3232883" cy="918000"/>
          </a:xfrm>
        </p:grpSpPr>
        <p:sp>
          <p:nvSpPr>
            <p:cNvPr id="301" name="Google Shape;301;p13"/>
            <p:cNvSpPr/>
            <p:nvPr/>
          </p:nvSpPr>
          <p:spPr>
            <a:xfrm>
              <a:off x="5314742" y="610076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302" name="Google Shape;302;p13"/>
            <p:cNvGrpSpPr/>
            <p:nvPr/>
          </p:nvGrpSpPr>
          <p:grpSpPr>
            <a:xfrm>
              <a:off x="6939451" y="5887473"/>
              <a:ext cx="1608174" cy="918000"/>
              <a:chOff x="6939451" y="5887473"/>
              <a:chExt cx="1608174" cy="918000"/>
            </a:xfrm>
          </p:grpSpPr>
          <p:sp>
            <p:nvSpPr>
              <p:cNvPr id="303" name="Google Shape;303;p13"/>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04" name="Google Shape;304;p13"/>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grpSp>
      <p:pic>
        <p:nvPicPr>
          <p:cNvPr id="305" name="Google Shape;305;p13"/>
          <p:cNvPicPr preferRelativeResize="0"/>
          <p:nvPr/>
        </p:nvPicPr>
        <p:blipFill>
          <a:blip r:embed="rId3">
            <a:alphaModFix/>
          </a:blip>
          <a:stretch>
            <a:fillRect/>
          </a:stretch>
        </p:blipFill>
        <p:spPr>
          <a:xfrm>
            <a:off x="152400" y="2109747"/>
            <a:ext cx="8839202" cy="32615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7c9212bf8b_6_0"/>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Scope</a:t>
            </a:r>
            <a:endParaRPr/>
          </a:p>
        </p:txBody>
      </p:sp>
      <p:sp>
        <p:nvSpPr>
          <p:cNvPr id="312" name="Google Shape;312;g7c9212bf8b_6_0"/>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13</a:t>
            </a:fld>
            <a:endParaRPr/>
          </a:p>
        </p:txBody>
      </p:sp>
      <p:grpSp>
        <p:nvGrpSpPr>
          <p:cNvPr id="313" name="Google Shape;313;g7c9212bf8b_6_0"/>
          <p:cNvGrpSpPr/>
          <p:nvPr/>
        </p:nvGrpSpPr>
        <p:grpSpPr>
          <a:xfrm>
            <a:off x="5314742" y="5887473"/>
            <a:ext cx="3232883" cy="918000"/>
            <a:chOff x="5314742" y="5887473"/>
            <a:chExt cx="3232883" cy="918000"/>
          </a:xfrm>
        </p:grpSpPr>
        <p:sp>
          <p:nvSpPr>
            <p:cNvPr id="314" name="Google Shape;314;g7c9212bf8b_6_0"/>
            <p:cNvSpPr/>
            <p:nvPr/>
          </p:nvSpPr>
          <p:spPr>
            <a:xfrm>
              <a:off x="5314742" y="610076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315" name="Google Shape;315;g7c9212bf8b_6_0"/>
            <p:cNvGrpSpPr/>
            <p:nvPr/>
          </p:nvGrpSpPr>
          <p:grpSpPr>
            <a:xfrm>
              <a:off x="6939451" y="5887473"/>
              <a:ext cx="1608174" cy="918000"/>
              <a:chOff x="6939451" y="5887473"/>
              <a:chExt cx="1608174" cy="918000"/>
            </a:xfrm>
          </p:grpSpPr>
          <p:sp>
            <p:nvSpPr>
              <p:cNvPr id="316" name="Google Shape;316;g7c9212bf8b_6_0"/>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17" name="Google Shape;317;g7c9212bf8b_6_0"/>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grpSp>
      <p:pic>
        <p:nvPicPr>
          <p:cNvPr id="318" name="Google Shape;318;g7c9212bf8b_6_0"/>
          <p:cNvPicPr preferRelativeResize="0"/>
          <p:nvPr/>
        </p:nvPicPr>
        <p:blipFill>
          <a:blip r:embed="rId3">
            <a:alphaModFix/>
          </a:blip>
          <a:stretch>
            <a:fillRect/>
          </a:stretch>
        </p:blipFill>
        <p:spPr>
          <a:xfrm>
            <a:off x="431625" y="3650300"/>
            <a:ext cx="8480699" cy="2237175"/>
          </a:xfrm>
          <a:prstGeom prst="rect">
            <a:avLst/>
          </a:prstGeom>
          <a:noFill/>
          <a:ln w="9525" cap="flat" cmpd="sng">
            <a:solidFill>
              <a:srgbClr val="000000"/>
            </a:solidFill>
            <a:prstDash val="solid"/>
            <a:round/>
            <a:headEnd type="none" w="sm" len="sm"/>
            <a:tailEnd type="none" w="sm" len="sm"/>
          </a:ln>
        </p:spPr>
      </p:pic>
      <p:sp>
        <p:nvSpPr>
          <p:cNvPr id="319" name="Google Shape;319;g7c9212bf8b_6_0"/>
          <p:cNvSpPr txBox="1">
            <a:spLocks noGrp="1"/>
          </p:cNvSpPr>
          <p:nvPr>
            <p:ph type="body" idx="1"/>
          </p:nvPr>
        </p:nvSpPr>
        <p:spPr>
          <a:xfrm>
            <a:off x="687400" y="1957400"/>
            <a:ext cx="8224800" cy="16929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sz="2400"/>
              <a:t>District or school focus: areas important to staff and students</a:t>
            </a:r>
            <a:endParaRPr sz="2400"/>
          </a:p>
          <a:p>
            <a:pPr marL="457200" lvl="0" indent="-381000" algn="l" rtl="0">
              <a:lnSpc>
                <a:spcPct val="100000"/>
              </a:lnSpc>
              <a:spcBef>
                <a:spcPts val="1000"/>
              </a:spcBef>
              <a:spcAft>
                <a:spcPts val="1000"/>
              </a:spcAft>
              <a:buSzPts val="2400"/>
              <a:buChar char="▪"/>
            </a:pPr>
            <a:r>
              <a:rPr lang="en-US" sz="2400"/>
              <a:t>Alignment of other initiatives, activities, and policies: federal, state, district, and school</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7c8c79c0a0_0_667"/>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Target Population</a:t>
            </a:r>
            <a:endParaRPr/>
          </a:p>
        </p:txBody>
      </p:sp>
      <p:sp>
        <p:nvSpPr>
          <p:cNvPr id="326" name="Google Shape;326;g7c8c79c0a0_0_667"/>
          <p:cNvSpPr txBox="1">
            <a:spLocks noGrp="1"/>
          </p:cNvSpPr>
          <p:nvPr>
            <p:ph type="body" idx="1"/>
          </p:nvPr>
        </p:nvSpPr>
        <p:spPr>
          <a:xfrm>
            <a:off x="687388" y="1981200"/>
            <a:ext cx="7999500" cy="4038600"/>
          </a:xfrm>
          <a:prstGeom prst="rect">
            <a:avLst/>
          </a:prstGeom>
        </p:spPr>
        <p:txBody>
          <a:bodyPr spcFirstLastPara="1" wrap="square" lIns="0" tIns="0" rIns="0" bIns="0" anchor="t" anchorCtr="0">
            <a:noAutofit/>
          </a:bodyPr>
          <a:lstStyle/>
          <a:p>
            <a:pPr marL="457200" lvl="0" indent="-381000" algn="l" rtl="0">
              <a:lnSpc>
                <a:spcPct val="90000"/>
              </a:lnSpc>
              <a:spcBef>
                <a:spcPts val="1000"/>
              </a:spcBef>
              <a:spcAft>
                <a:spcPts val="0"/>
              </a:spcAft>
              <a:buClr>
                <a:srgbClr val="A5A5A5"/>
              </a:buClr>
              <a:buSzPts val="2400"/>
              <a:buChar char="▪"/>
            </a:pPr>
            <a:r>
              <a:rPr lang="en-US" sz="2400">
                <a:solidFill>
                  <a:srgbClr val="17365D"/>
                </a:solidFill>
              </a:rPr>
              <a:t>Screening tools may vary in the validity, reliability, and accuracy depending on the </a:t>
            </a:r>
            <a:r>
              <a:rPr lang="en-US" sz="2400"/>
              <a:t>student </a:t>
            </a:r>
            <a:r>
              <a:rPr lang="en-US" sz="2400">
                <a:solidFill>
                  <a:srgbClr val="17365D"/>
                </a:solidFill>
              </a:rPr>
              <a:t>population</a:t>
            </a:r>
            <a:endParaRPr sz="2400">
              <a:solidFill>
                <a:srgbClr val="17365D"/>
              </a:solidFill>
            </a:endParaRPr>
          </a:p>
          <a:p>
            <a:pPr marL="914400" lvl="1" indent="-355600" algn="l" rtl="0">
              <a:lnSpc>
                <a:spcPct val="90000"/>
              </a:lnSpc>
              <a:spcBef>
                <a:spcPts val="1000"/>
              </a:spcBef>
              <a:spcAft>
                <a:spcPts val="0"/>
              </a:spcAft>
              <a:buClr>
                <a:srgbClr val="A5A5A5"/>
              </a:buClr>
              <a:buSzPts val="2000"/>
              <a:buChar char="•"/>
            </a:pPr>
            <a:r>
              <a:rPr lang="en-US" sz="2000">
                <a:solidFill>
                  <a:srgbClr val="17365D"/>
                </a:solidFill>
              </a:rPr>
              <a:t>Specific subgroups (EL, special education)</a:t>
            </a:r>
            <a:endParaRPr sz="2000">
              <a:solidFill>
                <a:srgbClr val="17365D"/>
              </a:solidFill>
            </a:endParaRPr>
          </a:p>
          <a:p>
            <a:pPr marL="914400" lvl="1" indent="-355600" algn="l" rtl="0">
              <a:lnSpc>
                <a:spcPct val="90000"/>
              </a:lnSpc>
              <a:spcBef>
                <a:spcPts val="1000"/>
              </a:spcBef>
              <a:spcAft>
                <a:spcPts val="0"/>
              </a:spcAft>
              <a:buClr>
                <a:srgbClr val="A5A5A5"/>
              </a:buClr>
              <a:buSzPts val="2000"/>
              <a:buChar char="•"/>
            </a:pPr>
            <a:r>
              <a:rPr lang="en-US" sz="2000">
                <a:solidFill>
                  <a:srgbClr val="17365D"/>
                </a:solidFill>
              </a:rPr>
              <a:t>Test may need language or other accommodations</a:t>
            </a:r>
            <a:endParaRPr sz="2000">
              <a:solidFill>
                <a:srgbClr val="17365D"/>
              </a:solidFill>
            </a:endParaRPr>
          </a:p>
          <a:p>
            <a:pPr marL="457200" lvl="0" indent="-381000" algn="l" rtl="0">
              <a:lnSpc>
                <a:spcPct val="90000"/>
              </a:lnSpc>
              <a:spcBef>
                <a:spcPts val="1000"/>
              </a:spcBef>
              <a:spcAft>
                <a:spcPts val="0"/>
              </a:spcAft>
              <a:buClr>
                <a:srgbClr val="A5A5A5"/>
              </a:buClr>
              <a:buSzPts val="2400"/>
              <a:buChar char="▪"/>
            </a:pPr>
            <a:r>
              <a:rPr lang="en-US" sz="2400">
                <a:solidFill>
                  <a:srgbClr val="17365D"/>
                </a:solidFill>
              </a:rPr>
              <a:t>Grade levels</a:t>
            </a:r>
            <a:endParaRPr sz="2400">
              <a:solidFill>
                <a:srgbClr val="17365D"/>
              </a:solidFill>
            </a:endParaRPr>
          </a:p>
          <a:p>
            <a:pPr marL="914400" lvl="1" indent="-355600" algn="l" rtl="0">
              <a:lnSpc>
                <a:spcPct val="90000"/>
              </a:lnSpc>
              <a:spcBef>
                <a:spcPts val="1000"/>
              </a:spcBef>
              <a:spcAft>
                <a:spcPts val="1000"/>
              </a:spcAft>
              <a:buClr>
                <a:srgbClr val="A5A5A5"/>
              </a:buClr>
              <a:buSzPts val="2000"/>
              <a:buChar char="•"/>
            </a:pPr>
            <a:r>
              <a:rPr lang="en-US" sz="2000">
                <a:solidFill>
                  <a:srgbClr val="17365D"/>
                </a:solidFill>
              </a:rPr>
              <a:t>Tools may vary by grade and benchmark periods</a:t>
            </a:r>
            <a:endParaRPr sz="2000">
              <a:solidFill>
                <a:srgbClr val="17365D"/>
              </a:solidFill>
            </a:endParaRPr>
          </a:p>
        </p:txBody>
      </p:sp>
      <p:sp>
        <p:nvSpPr>
          <p:cNvPr id="327" name="Google Shape;327;g7c8c79c0a0_0_667"/>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7c8c79c0a0_0_674"/>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Target Population</a:t>
            </a:r>
            <a:endParaRPr/>
          </a:p>
        </p:txBody>
      </p:sp>
      <p:sp>
        <p:nvSpPr>
          <p:cNvPr id="334" name="Google Shape;334;g7c8c79c0a0_0_674"/>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15</a:t>
            </a:fld>
            <a:endParaRPr/>
          </a:p>
        </p:txBody>
      </p:sp>
      <p:grpSp>
        <p:nvGrpSpPr>
          <p:cNvPr id="335" name="Google Shape;335;g7c8c79c0a0_0_674"/>
          <p:cNvGrpSpPr/>
          <p:nvPr/>
        </p:nvGrpSpPr>
        <p:grpSpPr>
          <a:xfrm>
            <a:off x="5314742" y="5887473"/>
            <a:ext cx="3232883" cy="918000"/>
            <a:chOff x="5314742" y="5887473"/>
            <a:chExt cx="3232883" cy="918000"/>
          </a:xfrm>
        </p:grpSpPr>
        <p:sp>
          <p:nvSpPr>
            <p:cNvPr id="336" name="Google Shape;336;g7c8c79c0a0_0_674"/>
            <p:cNvSpPr/>
            <p:nvPr/>
          </p:nvSpPr>
          <p:spPr>
            <a:xfrm>
              <a:off x="5314742" y="610076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337" name="Google Shape;337;g7c8c79c0a0_0_674"/>
            <p:cNvGrpSpPr/>
            <p:nvPr/>
          </p:nvGrpSpPr>
          <p:grpSpPr>
            <a:xfrm>
              <a:off x="6939451" y="5887473"/>
              <a:ext cx="1608174" cy="918000"/>
              <a:chOff x="6939451" y="5887473"/>
              <a:chExt cx="1608174" cy="918000"/>
            </a:xfrm>
          </p:grpSpPr>
          <p:sp>
            <p:nvSpPr>
              <p:cNvPr id="338" name="Google Shape;338;g7c8c79c0a0_0_674"/>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39" name="Google Shape;339;g7c8c79c0a0_0_674"/>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grpSp>
      <p:pic>
        <p:nvPicPr>
          <p:cNvPr id="340" name="Google Shape;340;g7c8c79c0a0_0_674"/>
          <p:cNvPicPr preferRelativeResize="0"/>
          <p:nvPr/>
        </p:nvPicPr>
        <p:blipFill>
          <a:blip r:embed="rId3">
            <a:alphaModFix/>
          </a:blip>
          <a:stretch>
            <a:fillRect/>
          </a:stretch>
        </p:blipFill>
        <p:spPr>
          <a:xfrm>
            <a:off x="228600" y="2109653"/>
            <a:ext cx="8839202" cy="33324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Timing </a:t>
            </a:r>
            <a:endParaRPr/>
          </a:p>
        </p:txBody>
      </p:sp>
      <p:sp>
        <p:nvSpPr>
          <p:cNvPr id="346" name="Google Shape;346;p22"/>
          <p:cNvSpPr txBox="1">
            <a:spLocks noGrp="1"/>
          </p:cNvSpPr>
          <p:nvPr>
            <p:ph type="body" idx="1"/>
          </p:nvPr>
        </p:nvSpPr>
        <p:spPr>
          <a:xfrm>
            <a:off x="687425" y="2035650"/>
            <a:ext cx="8224800" cy="3900600"/>
          </a:xfrm>
          <a:prstGeom prst="rect">
            <a:avLst/>
          </a:prstGeom>
          <a:noFill/>
          <a:ln>
            <a:noFill/>
          </a:ln>
        </p:spPr>
        <p:txBody>
          <a:bodyPr spcFirstLastPara="1" wrap="square" lIns="0" tIns="0" rIns="0" bIns="0" anchor="t" anchorCtr="0">
            <a:noAutofit/>
          </a:bodyPr>
          <a:lstStyle/>
          <a:p>
            <a:pPr marL="457200" lvl="0" indent="-381000" algn="l" rtl="0">
              <a:spcBef>
                <a:spcPts val="0"/>
              </a:spcBef>
              <a:spcAft>
                <a:spcPts val="0"/>
              </a:spcAft>
              <a:buClr>
                <a:srgbClr val="999999"/>
              </a:buClr>
              <a:buSzPts val="2400"/>
              <a:buChar char="▪"/>
            </a:pPr>
            <a:r>
              <a:rPr lang="en-US" sz="2400"/>
              <a:t>Scheduling for test administration and scoring</a:t>
            </a:r>
            <a:endParaRPr sz="2400"/>
          </a:p>
          <a:p>
            <a:pPr marL="914400" lvl="1" indent="-368300" algn="l" rtl="0">
              <a:spcBef>
                <a:spcPts val="0"/>
              </a:spcBef>
              <a:spcAft>
                <a:spcPts val="0"/>
              </a:spcAft>
              <a:buClr>
                <a:srgbClr val="999999"/>
              </a:buClr>
              <a:buSzPts val="2200"/>
              <a:buFont typeface="Noto Sans Symbols"/>
              <a:buChar char="•"/>
            </a:pPr>
            <a:r>
              <a:rPr lang="en-US" sz="2200"/>
              <a:t>Screening is </a:t>
            </a:r>
            <a:r>
              <a:rPr lang="en-US" sz="2200" b="1"/>
              <a:t>conducted for all students</a:t>
            </a:r>
            <a:r>
              <a:rPr lang="en-US" sz="2200"/>
              <a:t> (i.e., is universal) </a:t>
            </a:r>
            <a:endParaRPr sz="2200"/>
          </a:p>
          <a:p>
            <a:pPr marL="914400" lvl="1" indent="-368300" algn="l" rtl="0">
              <a:spcBef>
                <a:spcPts val="0"/>
              </a:spcBef>
              <a:spcAft>
                <a:spcPts val="0"/>
              </a:spcAft>
              <a:buClr>
                <a:srgbClr val="999999"/>
              </a:buClr>
              <a:buSzPts val="2200"/>
              <a:buFont typeface="Noto Sans Symbols"/>
              <a:buChar char="•"/>
            </a:pPr>
            <a:r>
              <a:rPr lang="en-US" sz="2200"/>
              <a:t>A process to </a:t>
            </a:r>
            <a:r>
              <a:rPr lang="en-US" sz="2200" b="1"/>
              <a:t>screen all students occurs more than once per year </a:t>
            </a:r>
            <a:r>
              <a:rPr lang="en-US" sz="2200"/>
              <a:t>(e.g., fall, winter, and spring)</a:t>
            </a:r>
            <a:endParaRPr sz="2200"/>
          </a:p>
          <a:p>
            <a:pPr marL="457200" lvl="0" indent="-381000" algn="l" rtl="0">
              <a:spcBef>
                <a:spcPts val="0"/>
              </a:spcBef>
              <a:spcAft>
                <a:spcPts val="0"/>
              </a:spcAft>
              <a:buClr>
                <a:srgbClr val="999999"/>
              </a:buClr>
              <a:buSzPts val="2400"/>
              <a:buChar char="▪"/>
            </a:pPr>
            <a:r>
              <a:rPr lang="en-US" sz="2400"/>
              <a:t>Scheduling time for interpretation and decision making</a:t>
            </a:r>
            <a:endParaRPr sz="2400"/>
          </a:p>
          <a:p>
            <a:pPr marL="457200" lvl="0" indent="-381000" algn="l" rtl="0">
              <a:spcBef>
                <a:spcPts val="600"/>
              </a:spcBef>
              <a:spcAft>
                <a:spcPts val="0"/>
              </a:spcAft>
              <a:buClr>
                <a:srgbClr val="999999"/>
              </a:buClr>
              <a:buSzPts val="2400"/>
              <a:buChar char="▪"/>
            </a:pPr>
            <a:r>
              <a:rPr lang="en-US" sz="2400"/>
              <a:t>Delivery</a:t>
            </a:r>
            <a:endParaRPr sz="2400"/>
          </a:p>
          <a:p>
            <a:pPr marL="914400" lvl="1" indent="-368300" algn="l" rtl="0">
              <a:spcBef>
                <a:spcPts val="600"/>
              </a:spcBef>
              <a:spcAft>
                <a:spcPts val="0"/>
              </a:spcAft>
              <a:buClr>
                <a:srgbClr val="666666"/>
              </a:buClr>
              <a:buSzPts val="2200"/>
              <a:buChar char="•"/>
            </a:pPr>
            <a:r>
              <a:rPr lang="en-US" sz="2200"/>
              <a:t>Individually administered test approximately 1 to 5 minutes</a:t>
            </a:r>
            <a:endParaRPr sz="2200"/>
          </a:p>
          <a:p>
            <a:pPr marL="914400" lvl="1" indent="-368300" algn="l" rtl="0">
              <a:spcBef>
                <a:spcPts val="600"/>
              </a:spcBef>
              <a:spcAft>
                <a:spcPts val="0"/>
              </a:spcAft>
              <a:buClr>
                <a:srgbClr val="666666"/>
              </a:buClr>
              <a:buSzPts val="2200"/>
              <a:buChar char="•"/>
            </a:pPr>
            <a:r>
              <a:rPr lang="en-US" sz="2200"/>
              <a:t>Class-wide tests range from 3 to 60 minutes</a:t>
            </a:r>
            <a:endParaRPr sz="2200"/>
          </a:p>
          <a:p>
            <a:pPr marL="457200" lvl="0" indent="0" algn="l" rtl="0">
              <a:lnSpc>
                <a:spcPct val="100000"/>
              </a:lnSpc>
              <a:spcBef>
                <a:spcPts val="0"/>
              </a:spcBef>
              <a:spcAft>
                <a:spcPts val="0"/>
              </a:spcAft>
              <a:buNone/>
            </a:pPr>
            <a:endParaRPr sz="2400"/>
          </a:p>
        </p:txBody>
      </p:sp>
      <p:sp>
        <p:nvSpPr>
          <p:cNvPr id="347" name="Google Shape;347;p22"/>
          <p:cNvSpPr txBox="1">
            <a:spLocks noGrp="1"/>
          </p:cNvSpPr>
          <p:nvPr>
            <p:ph type="sldNum" idx="4294967295"/>
          </p:nvPr>
        </p:nvSpPr>
        <p:spPr>
          <a:xfrm>
            <a:off x="8829675" y="6280150"/>
            <a:ext cx="314400" cy="3651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3"/>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Universal Screening: </a:t>
            </a:r>
            <a:endParaRPr/>
          </a:p>
          <a:p>
            <a:pPr marL="0" lvl="0" indent="0" algn="l" rtl="0">
              <a:lnSpc>
                <a:spcPct val="90000"/>
              </a:lnSpc>
              <a:spcBef>
                <a:spcPts val="0"/>
              </a:spcBef>
              <a:spcAft>
                <a:spcPts val="0"/>
              </a:spcAft>
              <a:buSzPts val="1400"/>
              <a:buNone/>
            </a:pPr>
            <a:r>
              <a:rPr lang="en-US"/>
              <a:t>Three Times Per Year</a:t>
            </a:r>
            <a:endParaRPr/>
          </a:p>
        </p:txBody>
      </p:sp>
      <p:grpSp>
        <p:nvGrpSpPr>
          <p:cNvPr id="353" name="Google Shape;353;p23"/>
          <p:cNvGrpSpPr/>
          <p:nvPr/>
        </p:nvGrpSpPr>
        <p:grpSpPr>
          <a:xfrm>
            <a:off x="106364" y="3031325"/>
            <a:ext cx="2212542" cy="1520700"/>
            <a:chOff x="649" y="9456"/>
            <a:chExt cx="2534413" cy="1520700"/>
          </a:xfrm>
        </p:grpSpPr>
        <p:sp>
          <p:nvSpPr>
            <p:cNvPr id="354" name="Google Shape;354;p23"/>
            <p:cNvSpPr/>
            <p:nvPr/>
          </p:nvSpPr>
          <p:spPr>
            <a:xfrm>
              <a:off x="649" y="9459"/>
              <a:ext cx="2534317" cy="1520590"/>
            </a:xfrm>
            <a:prstGeom prst="rect">
              <a:avLst/>
            </a:prstGeom>
            <a:solidFill>
              <a:srgbClr val="9748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3"/>
            <p:cNvSpPr/>
            <p:nvPr/>
          </p:nvSpPr>
          <p:spPr>
            <a:xfrm>
              <a:off x="662" y="9456"/>
              <a:ext cx="2534400" cy="15207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200">
                  <a:solidFill>
                    <a:schemeClr val="lt1"/>
                  </a:solidFill>
                </a:rPr>
                <a:t>Screening typically occurs at least 3 times per year</a:t>
              </a:r>
              <a:endParaRPr sz="2200" b="0" i="0" u="none" strike="noStrike" cap="none">
                <a:solidFill>
                  <a:schemeClr val="lt1"/>
                </a:solidFill>
                <a:latin typeface="Arial"/>
                <a:ea typeface="Arial"/>
                <a:cs typeface="Arial"/>
                <a:sym typeface="Arial"/>
              </a:endParaRPr>
            </a:p>
          </p:txBody>
        </p:sp>
      </p:grpSp>
      <p:pic>
        <p:nvPicPr>
          <p:cNvPr id="356" name="Google Shape;356;p23"/>
          <p:cNvPicPr preferRelativeResize="0"/>
          <p:nvPr/>
        </p:nvPicPr>
        <p:blipFill rotWithShape="1">
          <a:blip r:embed="rId3">
            <a:alphaModFix/>
          </a:blip>
          <a:srcRect t="1768"/>
          <a:stretch/>
        </p:blipFill>
        <p:spPr>
          <a:xfrm>
            <a:off x="2410225" y="2259800"/>
            <a:ext cx="6569852" cy="29471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7c8c79c0a0_0_686"/>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Timing</a:t>
            </a:r>
            <a:endParaRPr/>
          </a:p>
        </p:txBody>
      </p:sp>
      <p:sp>
        <p:nvSpPr>
          <p:cNvPr id="363" name="Google Shape;363;g7c8c79c0a0_0_686"/>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18</a:t>
            </a:fld>
            <a:endParaRPr/>
          </a:p>
        </p:txBody>
      </p:sp>
      <p:grpSp>
        <p:nvGrpSpPr>
          <p:cNvPr id="364" name="Google Shape;364;g7c8c79c0a0_0_686"/>
          <p:cNvGrpSpPr/>
          <p:nvPr/>
        </p:nvGrpSpPr>
        <p:grpSpPr>
          <a:xfrm>
            <a:off x="5314742" y="5887473"/>
            <a:ext cx="3232883" cy="918000"/>
            <a:chOff x="5314742" y="5887473"/>
            <a:chExt cx="3232883" cy="918000"/>
          </a:xfrm>
        </p:grpSpPr>
        <p:sp>
          <p:nvSpPr>
            <p:cNvPr id="365" name="Google Shape;365;g7c8c79c0a0_0_686"/>
            <p:cNvSpPr/>
            <p:nvPr/>
          </p:nvSpPr>
          <p:spPr>
            <a:xfrm>
              <a:off x="5314742" y="610076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366" name="Google Shape;366;g7c8c79c0a0_0_686"/>
            <p:cNvGrpSpPr/>
            <p:nvPr/>
          </p:nvGrpSpPr>
          <p:grpSpPr>
            <a:xfrm>
              <a:off x="6939451" y="5887473"/>
              <a:ext cx="1608174" cy="918000"/>
              <a:chOff x="6939451" y="5887473"/>
              <a:chExt cx="1608174" cy="918000"/>
            </a:xfrm>
          </p:grpSpPr>
          <p:sp>
            <p:nvSpPr>
              <p:cNvPr id="367" name="Google Shape;367;g7c8c79c0a0_0_686"/>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68" name="Google Shape;368;g7c8c79c0a0_0_686"/>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grpSp>
      <p:pic>
        <p:nvPicPr>
          <p:cNvPr id="369" name="Google Shape;369;g7c8c79c0a0_0_686"/>
          <p:cNvPicPr preferRelativeResize="0"/>
          <p:nvPr/>
        </p:nvPicPr>
        <p:blipFill>
          <a:blip r:embed="rId3">
            <a:alphaModFix/>
          </a:blip>
          <a:stretch>
            <a:fillRect/>
          </a:stretch>
        </p:blipFill>
        <p:spPr>
          <a:xfrm>
            <a:off x="1219200" y="1957250"/>
            <a:ext cx="6677817" cy="39302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Staff Roles</a:t>
            </a:r>
            <a:endParaRPr/>
          </a:p>
        </p:txBody>
      </p:sp>
      <p:sp>
        <p:nvSpPr>
          <p:cNvPr id="376" name="Google Shape;376;p26"/>
          <p:cNvSpPr txBox="1">
            <a:spLocks noGrp="1"/>
          </p:cNvSpPr>
          <p:nvPr>
            <p:ph type="body" idx="1"/>
          </p:nvPr>
        </p:nvSpPr>
        <p:spPr>
          <a:xfrm>
            <a:off x="687388" y="1979612"/>
            <a:ext cx="8224800" cy="3794100"/>
          </a:xfrm>
          <a:prstGeom prst="rect">
            <a:avLst/>
          </a:prstGeom>
          <a:noFill/>
          <a:ln>
            <a:noFill/>
          </a:ln>
        </p:spPr>
        <p:txBody>
          <a:bodyPr spcFirstLastPara="1" wrap="square" lIns="0" tIns="0" rIns="0" bIns="0" anchor="t" anchorCtr="0">
            <a:noAutofit/>
          </a:bodyPr>
          <a:lstStyle/>
          <a:p>
            <a:pPr marL="457200" lvl="0" indent="-381000" algn="l" rtl="0">
              <a:lnSpc>
                <a:spcPct val="90000"/>
              </a:lnSpc>
              <a:spcBef>
                <a:spcPts val="0"/>
              </a:spcBef>
              <a:spcAft>
                <a:spcPts val="0"/>
              </a:spcAft>
              <a:buSzPts val="2400"/>
              <a:buChar char="▪"/>
            </a:pPr>
            <a:r>
              <a:rPr lang="en-US" sz="2400">
                <a:solidFill>
                  <a:srgbClr val="17365D"/>
                </a:solidFill>
              </a:rPr>
              <a:t>Options for administering and scoring the assessments</a:t>
            </a:r>
            <a:r>
              <a:rPr lang="en-US" sz="2400"/>
              <a:t>: </a:t>
            </a:r>
            <a:endParaRPr sz="2400"/>
          </a:p>
          <a:p>
            <a:pPr marL="914400" lvl="1" indent="-355600" algn="l" rtl="0">
              <a:lnSpc>
                <a:spcPct val="90000"/>
              </a:lnSpc>
              <a:spcBef>
                <a:spcPts val="1000"/>
              </a:spcBef>
              <a:spcAft>
                <a:spcPts val="0"/>
              </a:spcAft>
              <a:buSzPts val="2000"/>
              <a:buChar char="•"/>
            </a:pPr>
            <a:r>
              <a:rPr lang="en-US" sz="2000"/>
              <a:t>a</a:t>
            </a:r>
            <a:r>
              <a:rPr lang="en-US" sz="2000">
                <a:solidFill>
                  <a:srgbClr val="17365D"/>
                </a:solidFill>
              </a:rPr>
              <a:t>ssessment team</a:t>
            </a:r>
            <a:endParaRPr sz="2000"/>
          </a:p>
          <a:p>
            <a:pPr marL="914400" lvl="1" indent="-355600" algn="l" rtl="0">
              <a:lnSpc>
                <a:spcPct val="90000"/>
              </a:lnSpc>
              <a:spcBef>
                <a:spcPts val="1000"/>
              </a:spcBef>
              <a:spcAft>
                <a:spcPts val="0"/>
              </a:spcAft>
              <a:buSzPts val="2000"/>
              <a:buChar char="•"/>
            </a:pPr>
            <a:r>
              <a:rPr lang="en-US" sz="2000"/>
              <a:t>g</a:t>
            </a:r>
            <a:r>
              <a:rPr lang="en-US" sz="2000">
                <a:solidFill>
                  <a:srgbClr val="17365D"/>
                </a:solidFill>
              </a:rPr>
              <a:t>eneral education teacher</a:t>
            </a:r>
            <a:endParaRPr sz="2000"/>
          </a:p>
          <a:p>
            <a:pPr marL="914400" lvl="1" indent="-355600" algn="l" rtl="0">
              <a:lnSpc>
                <a:spcPct val="90000"/>
              </a:lnSpc>
              <a:spcBef>
                <a:spcPts val="1000"/>
              </a:spcBef>
              <a:spcAft>
                <a:spcPts val="0"/>
              </a:spcAft>
              <a:buSzPts val="2000"/>
              <a:buChar char="•"/>
            </a:pPr>
            <a:r>
              <a:rPr lang="en-US" sz="2000"/>
              <a:t>p</a:t>
            </a:r>
            <a:r>
              <a:rPr lang="en-US" sz="2000">
                <a:solidFill>
                  <a:srgbClr val="17365D"/>
                </a:solidFill>
              </a:rPr>
              <a:t>araeducator</a:t>
            </a:r>
            <a:endParaRPr sz="2000"/>
          </a:p>
          <a:p>
            <a:pPr marL="914400" lvl="1" indent="-355600" algn="l" rtl="0">
              <a:lnSpc>
                <a:spcPct val="90000"/>
              </a:lnSpc>
              <a:spcBef>
                <a:spcPts val="1000"/>
              </a:spcBef>
              <a:spcAft>
                <a:spcPts val="0"/>
              </a:spcAft>
              <a:buSzPts val="2000"/>
              <a:buChar char="•"/>
            </a:pPr>
            <a:r>
              <a:rPr lang="en-US" sz="2000"/>
              <a:t>c</a:t>
            </a:r>
            <a:r>
              <a:rPr lang="en-US" sz="2000">
                <a:solidFill>
                  <a:srgbClr val="17365D"/>
                </a:solidFill>
              </a:rPr>
              <a:t>omputer or Web (depends on tool)</a:t>
            </a:r>
            <a:endParaRPr sz="2000">
              <a:solidFill>
                <a:srgbClr val="17365D"/>
              </a:solidFill>
            </a:endParaRPr>
          </a:p>
          <a:p>
            <a:pPr marL="457200" lvl="0" indent="-381000" algn="l" rtl="0">
              <a:lnSpc>
                <a:spcPct val="100000"/>
              </a:lnSpc>
              <a:spcBef>
                <a:spcPts val="1000"/>
              </a:spcBef>
              <a:spcAft>
                <a:spcPts val="1000"/>
              </a:spcAft>
              <a:buSzPts val="2400"/>
              <a:buChar char="▪"/>
            </a:pPr>
            <a:r>
              <a:rPr lang="en-US" sz="2400">
                <a:solidFill>
                  <a:srgbClr val="17365D"/>
                </a:solidFill>
              </a:rPr>
              <a:t>Data team for analyzing and sharing data </a:t>
            </a:r>
            <a:r>
              <a:rPr lang="en-US" sz="2400"/>
              <a:t>(e.g., leadership, grade-level, content specific, student intervention team)</a:t>
            </a:r>
            <a:endParaRPr sz="2400">
              <a:solidFill>
                <a:srgbClr val="17365D"/>
              </a:solidFill>
            </a:endParaRPr>
          </a:p>
        </p:txBody>
      </p:sp>
      <p:sp>
        <p:nvSpPr>
          <p:cNvPr id="377" name="Google Shape;377;p2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7c8c79c0a0_0_63"/>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a:t>Response to Intervention (RTI) Overview</a:t>
            </a:r>
            <a:endParaRPr/>
          </a:p>
          <a:p>
            <a:pPr marL="457200" lvl="0" indent="-381000" algn="l" rtl="0">
              <a:lnSpc>
                <a:spcPct val="100000"/>
              </a:lnSpc>
              <a:spcBef>
                <a:spcPts val="1000"/>
              </a:spcBef>
              <a:spcAft>
                <a:spcPts val="0"/>
              </a:spcAft>
              <a:buSzPts val="2400"/>
              <a:buChar char="▪"/>
            </a:pPr>
            <a:r>
              <a:rPr lang="en-US"/>
              <a:t>Leadership in RTI</a:t>
            </a:r>
            <a:endParaRPr/>
          </a:p>
          <a:p>
            <a:pPr marL="457200" lvl="0" indent="-381000" algn="l" rtl="0">
              <a:lnSpc>
                <a:spcPct val="100000"/>
              </a:lnSpc>
              <a:spcBef>
                <a:spcPts val="1000"/>
              </a:spcBef>
              <a:spcAft>
                <a:spcPts val="0"/>
              </a:spcAft>
              <a:buSzPts val="2400"/>
              <a:buChar char="▪"/>
            </a:pPr>
            <a:r>
              <a:rPr lang="en-US" b="1"/>
              <a:t>Universal Screening</a:t>
            </a:r>
            <a:endParaRPr/>
          </a:p>
          <a:p>
            <a:pPr marL="457200" lvl="0" indent="-381000" algn="l" rtl="0">
              <a:lnSpc>
                <a:spcPct val="100000"/>
              </a:lnSpc>
              <a:spcBef>
                <a:spcPts val="1000"/>
              </a:spcBef>
              <a:spcAft>
                <a:spcPts val="0"/>
              </a:spcAft>
              <a:buSzPts val="2400"/>
              <a:buChar char="▪"/>
            </a:pPr>
            <a:r>
              <a:rPr lang="en-US"/>
              <a:t>Tier 1: Core Instruction </a:t>
            </a:r>
            <a:endParaRPr/>
          </a:p>
          <a:p>
            <a:pPr marL="457200" lvl="0" indent="-381000" algn="l" rtl="0">
              <a:lnSpc>
                <a:spcPct val="100000"/>
              </a:lnSpc>
              <a:spcBef>
                <a:spcPts val="1000"/>
              </a:spcBef>
              <a:spcAft>
                <a:spcPts val="0"/>
              </a:spcAft>
              <a:buSzPts val="2400"/>
              <a:buChar char="▪"/>
            </a:pPr>
            <a:r>
              <a:rPr lang="en-US"/>
              <a:t>Data-Based Decision Making and Progress Monitoring </a:t>
            </a:r>
            <a:endParaRPr/>
          </a:p>
          <a:p>
            <a:pPr marL="457200" lvl="0" indent="-381000" algn="l" rtl="0">
              <a:lnSpc>
                <a:spcPct val="100000"/>
              </a:lnSpc>
              <a:spcBef>
                <a:spcPts val="1000"/>
              </a:spcBef>
              <a:spcAft>
                <a:spcPts val="0"/>
              </a:spcAft>
              <a:buSzPts val="2400"/>
              <a:buChar char="▪"/>
            </a:pPr>
            <a:r>
              <a:rPr lang="en-US"/>
              <a:t>Tier 2: Supplemental Intervention</a:t>
            </a:r>
            <a:endParaRPr/>
          </a:p>
          <a:p>
            <a:pPr marL="457200" lvl="0" indent="-381000" algn="l" rtl="0">
              <a:lnSpc>
                <a:spcPct val="100000"/>
              </a:lnSpc>
              <a:spcBef>
                <a:spcPts val="1200"/>
              </a:spcBef>
              <a:spcAft>
                <a:spcPts val="1000"/>
              </a:spcAft>
              <a:buSzPts val="2400"/>
              <a:buChar char="▪"/>
            </a:pPr>
            <a:r>
              <a:rPr lang="en-US"/>
              <a:t>Tier 3: Intensive Intervention</a:t>
            </a:r>
            <a:endParaRPr/>
          </a:p>
        </p:txBody>
      </p:sp>
      <p:sp>
        <p:nvSpPr>
          <p:cNvPr id="205" name="Google Shape;205;g7c8c79c0a0_0_63"/>
          <p:cNvSpPr txBox="1">
            <a:spLocks noGrp="1"/>
          </p:cNvSpPr>
          <p:nvPr>
            <p:ph type="title"/>
          </p:nvPr>
        </p:nvSpPr>
        <p:spPr>
          <a:xfrm>
            <a:off x="687425" y="318050"/>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RTI Professional </a:t>
            </a:r>
            <a:endParaRPr/>
          </a:p>
          <a:p>
            <a:pPr marL="0" lvl="0" indent="0" algn="l" rtl="0">
              <a:lnSpc>
                <a:spcPct val="100000"/>
              </a:lnSpc>
              <a:spcBef>
                <a:spcPts val="0"/>
              </a:spcBef>
              <a:spcAft>
                <a:spcPts val="0"/>
              </a:spcAft>
              <a:buSzPts val="1400"/>
              <a:buNone/>
            </a:pPr>
            <a:r>
              <a:rPr lang="en-US"/>
              <a:t>Development Series Overview</a:t>
            </a:r>
            <a:endParaRPr/>
          </a:p>
        </p:txBody>
      </p:sp>
      <p:sp>
        <p:nvSpPr>
          <p:cNvPr id="206" name="Google Shape;206;g7c8c79c0a0_0_6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Staff Roles</a:t>
            </a:r>
            <a:endParaRPr b="1">
              <a:solidFill>
                <a:srgbClr val="2E005C"/>
              </a:solidFill>
            </a:endParaRPr>
          </a:p>
        </p:txBody>
      </p:sp>
      <p:sp>
        <p:nvSpPr>
          <p:cNvPr id="384" name="Google Shape;384;p2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20</a:t>
            </a:fld>
            <a:endParaRPr/>
          </a:p>
        </p:txBody>
      </p:sp>
      <p:grpSp>
        <p:nvGrpSpPr>
          <p:cNvPr id="385" name="Google Shape;385;p27"/>
          <p:cNvGrpSpPr/>
          <p:nvPr/>
        </p:nvGrpSpPr>
        <p:grpSpPr>
          <a:xfrm>
            <a:off x="5314742" y="5887473"/>
            <a:ext cx="3232883" cy="918000"/>
            <a:chOff x="5314742" y="5887473"/>
            <a:chExt cx="3232883" cy="918000"/>
          </a:xfrm>
        </p:grpSpPr>
        <p:sp>
          <p:nvSpPr>
            <p:cNvPr id="386" name="Google Shape;386;p27"/>
            <p:cNvSpPr/>
            <p:nvPr/>
          </p:nvSpPr>
          <p:spPr>
            <a:xfrm>
              <a:off x="5314742" y="610076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387" name="Google Shape;387;p27"/>
            <p:cNvGrpSpPr/>
            <p:nvPr/>
          </p:nvGrpSpPr>
          <p:grpSpPr>
            <a:xfrm>
              <a:off x="6939451" y="5887473"/>
              <a:ext cx="1608174" cy="918000"/>
              <a:chOff x="6939451" y="5887473"/>
              <a:chExt cx="1608174" cy="918000"/>
            </a:xfrm>
          </p:grpSpPr>
          <p:sp>
            <p:nvSpPr>
              <p:cNvPr id="388" name="Google Shape;388;p27"/>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89" name="Google Shape;389;p27"/>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grpSp>
      <p:pic>
        <p:nvPicPr>
          <p:cNvPr id="390" name="Google Shape;390;p27"/>
          <p:cNvPicPr preferRelativeResize="0"/>
          <p:nvPr/>
        </p:nvPicPr>
        <p:blipFill>
          <a:blip r:embed="rId3">
            <a:alphaModFix/>
          </a:blip>
          <a:stretch>
            <a:fillRect/>
          </a:stretch>
        </p:blipFill>
        <p:spPr>
          <a:xfrm>
            <a:off x="685800" y="1957350"/>
            <a:ext cx="8022648" cy="3930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Administration</a:t>
            </a:r>
            <a:endParaRPr/>
          </a:p>
        </p:txBody>
      </p:sp>
      <p:sp>
        <p:nvSpPr>
          <p:cNvPr id="397" name="Google Shape;397;p28"/>
          <p:cNvSpPr txBox="1">
            <a:spLocks noGrp="1"/>
          </p:cNvSpPr>
          <p:nvPr>
            <p:ph type="body" idx="1"/>
          </p:nvPr>
        </p:nvSpPr>
        <p:spPr>
          <a:xfrm>
            <a:off x="687388" y="1978924"/>
            <a:ext cx="8075612" cy="3812275"/>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sz="2400">
                <a:solidFill>
                  <a:srgbClr val="17365D"/>
                </a:solidFill>
              </a:rPr>
              <a:t>Delivery options</a:t>
            </a:r>
            <a:endParaRPr sz="2400">
              <a:solidFill>
                <a:srgbClr val="17365D"/>
              </a:solidFill>
            </a:endParaRPr>
          </a:p>
          <a:p>
            <a:pPr marL="914400" lvl="1" indent="-381000" algn="l" rtl="0">
              <a:lnSpc>
                <a:spcPct val="100000"/>
              </a:lnSpc>
              <a:spcBef>
                <a:spcPts val="0"/>
              </a:spcBef>
              <a:spcAft>
                <a:spcPts val="0"/>
              </a:spcAft>
              <a:buSzPts val="2400"/>
              <a:buChar char="•"/>
            </a:pPr>
            <a:r>
              <a:rPr lang="en-US" sz="2400">
                <a:solidFill>
                  <a:srgbClr val="17365D"/>
                </a:solidFill>
              </a:rPr>
              <a:t>Paper and pencil</a:t>
            </a:r>
            <a:endParaRPr sz="2400">
              <a:solidFill>
                <a:srgbClr val="17365D"/>
              </a:solidFill>
            </a:endParaRPr>
          </a:p>
          <a:p>
            <a:pPr marL="914400" lvl="1" indent="-381000" algn="l" rtl="0">
              <a:lnSpc>
                <a:spcPct val="100000"/>
              </a:lnSpc>
              <a:spcBef>
                <a:spcPts val="0"/>
              </a:spcBef>
              <a:spcAft>
                <a:spcPts val="0"/>
              </a:spcAft>
              <a:buSzPts val="2400"/>
              <a:buChar char="•"/>
            </a:pPr>
            <a:r>
              <a:rPr lang="en-US" sz="2400">
                <a:solidFill>
                  <a:srgbClr val="17365D"/>
                </a:solidFill>
              </a:rPr>
              <a:t>Computer/Internet</a:t>
            </a:r>
            <a:endParaRPr sz="2400">
              <a:solidFill>
                <a:srgbClr val="17365D"/>
              </a:solidFill>
            </a:endParaRPr>
          </a:p>
          <a:p>
            <a:pPr marL="457200" lvl="0" indent="-381000" algn="l" rtl="0">
              <a:lnSpc>
                <a:spcPct val="100000"/>
              </a:lnSpc>
              <a:spcBef>
                <a:spcPts val="0"/>
              </a:spcBef>
              <a:spcAft>
                <a:spcPts val="0"/>
              </a:spcAft>
              <a:buSzPts val="2400"/>
              <a:buChar char="▪"/>
            </a:pPr>
            <a:r>
              <a:rPr lang="en-US" sz="2400">
                <a:solidFill>
                  <a:srgbClr val="17365D"/>
                </a:solidFill>
              </a:rPr>
              <a:t>Analysis</a:t>
            </a:r>
            <a:endParaRPr sz="2400">
              <a:solidFill>
                <a:srgbClr val="17365D"/>
              </a:solidFill>
            </a:endParaRPr>
          </a:p>
          <a:p>
            <a:pPr marL="914400" lvl="1" indent="-381000" algn="l" rtl="0">
              <a:lnSpc>
                <a:spcPct val="100000"/>
              </a:lnSpc>
              <a:spcBef>
                <a:spcPts val="0"/>
              </a:spcBef>
              <a:spcAft>
                <a:spcPts val="0"/>
              </a:spcAft>
              <a:buSzPts val="2400"/>
              <a:buChar char="•"/>
            </a:pPr>
            <a:r>
              <a:rPr lang="en-US" sz="2400">
                <a:solidFill>
                  <a:srgbClr val="17365D"/>
                </a:solidFill>
              </a:rPr>
              <a:t>Internet-based analysis and reporting software</a:t>
            </a:r>
            <a:endParaRPr sz="2400">
              <a:solidFill>
                <a:srgbClr val="17365D"/>
              </a:solidFill>
            </a:endParaRPr>
          </a:p>
          <a:p>
            <a:pPr marL="914400" lvl="1" indent="-381000" algn="l" rtl="0">
              <a:lnSpc>
                <a:spcPct val="100000"/>
              </a:lnSpc>
              <a:spcBef>
                <a:spcPts val="0"/>
              </a:spcBef>
              <a:spcAft>
                <a:spcPts val="0"/>
              </a:spcAft>
              <a:buSzPts val="2400"/>
              <a:buChar char="•"/>
            </a:pPr>
            <a:r>
              <a:rPr lang="en-US" sz="2400">
                <a:solidFill>
                  <a:srgbClr val="17365D"/>
                </a:solidFill>
              </a:rPr>
              <a:t>Statistical software </a:t>
            </a:r>
            <a:endParaRPr sz="2400">
              <a:solidFill>
                <a:srgbClr val="17365D"/>
              </a:solidFill>
            </a:endParaRPr>
          </a:p>
          <a:p>
            <a:pPr marL="457200" lvl="0" indent="-381000" algn="l" rtl="0">
              <a:lnSpc>
                <a:spcPct val="100000"/>
              </a:lnSpc>
              <a:spcBef>
                <a:spcPts val="0"/>
              </a:spcBef>
              <a:spcAft>
                <a:spcPts val="0"/>
              </a:spcAft>
              <a:buSzPts val="2400"/>
              <a:buChar char="▪"/>
            </a:pPr>
            <a:r>
              <a:rPr lang="en-US" sz="2400">
                <a:solidFill>
                  <a:srgbClr val="17365D"/>
                </a:solidFill>
              </a:rPr>
              <a:t>Location</a:t>
            </a:r>
            <a:endParaRPr sz="2400">
              <a:solidFill>
                <a:srgbClr val="17365D"/>
              </a:solidFill>
            </a:endParaRPr>
          </a:p>
          <a:p>
            <a:pPr marL="914400" lvl="1" indent="-381000" algn="l" rtl="0">
              <a:lnSpc>
                <a:spcPct val="100000"/>
              </a:lnSpc>
              <a:spcBef>
                <a:spcPts val="0"/>
              </a:spcBef>
              <a:spcAft>
                <a:spcPts val="0"/>
              </a:spcAft>
              <a:buSzPts val="2400"/>
              <a:buChar char="•"/>
            </a:pPr>
            <a:r>
              <a:rPr lang="en-US" sz="2400">
                <a:solidFill>
                  <a:srgbClr val="17365D"/>
                </a:solidFill>
              </a:rPr>
              <a:t>Classroom</a:t>
            </a:r>
            <a:endParaRPr sz="2400">
              <a:solidFill>
                <a:srgbClr val="17365D"/>
              </a:solidFill>
            </a:endParaRPr>
          </a:p>
          <a:p>
            <a:pPr marL="914400" lvl="1" indent="-381000" algn="l" rtl="0">
              <a:lnSpc>
                <a:spcPct val="100000"/>
              </a:lnSpc>
              <a:spcBef>
                <a:spcPts val="0"/>
              </a:spcBef>
              <a:spcAft>
                <a:spcPts val="0"/>
              </a:spcAft>
              <a:buSzPts val="2400"/>
              <a:buChar char="•"/>
            </a:pPr>
            <a:r>
              <a:rPr lang="en-US" sz="2400">
                <a:solidFill>
                  <a:srgbClr val="17365D"/>
                </a:solidFill>
              </a:rPr>
              <a:t>Other space (i.e. , Computer lab)</a:t>
            </a:r>
            <a:endParaRPr sz="2400">
              <a:solidFill>
                <a:srgbClr val="17365D"/>
              </a:solidFill>
            </a:endParaRPr>
          </a:p>
        </p:txBody>
      </p:sp>
      <p:sp>
        <p:nvSpPr>
          <p:cNvPr id="398" name="Google Shape;398;p2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7c9212bf8b_7_3"/>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Administration</a:t>
            </a:r>
            <a:endParaRPr/>
          </a:p>
        </p:txBody>
      </p:sp>
      <p:sp>
        <p:nvSpPr>
          <p:cNvPr id="405" name="Google Shape;405;g7c9212bf8b_7_3"/>
          <p:cNvSpPr txBox="1">
            <a:spLocks noGrp="1"/>
          </p:cNvSpPr>
          <p:nvPr>
            <p:ph type="sldNum" idx="12"/>
          </p:nvPr>
        </p:nvSpPr>
        <p:spPr>
          <a:xfrm>
            <a:off x="8755006"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22</a:t>
            </a:fld>
            <a:endParaRPr/>
          </a:p>
        </p:txBody>
      </p:sp>
      <p:grpSp>
        <p:nvGrpSpPr>
          <p:cNvPr id="406" name="Google Shape;406;g7c9212bf8b_7_3"/>
          <p:cNvGrpSpPr/>
          <p:nvPr/>
        </p:nvGrpSpPr>
        <p:grpSpPr>
          <a:xfrm>
            <a:off x="5471917" y="5939998"/>
            <a:ext cx="3232883" cy="918000"/>
            <a:chOff x="5314742" y="5887473"/>
            <a:chExt cx="3232883" cy="918000"/>
          </a:xfrm>
        </p:grpSpPr>
        <p:sp>
          <p:nvSpPr>
            <p:cNvPr id="407" name="Google Shape;407;g7c9212bf8b_7_3"/>
            <p:cNvSpPr/>
            <p:nvPr/>
          </p:nvSpPr>
          <p:spPr>
            <a:xfrm>
              <a:off x="5314742" y="610076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408" name="Google Shape;408;g7c9212bf8b_7_3"/>
            <p:cNvGrpSpPr/>
            <p:nvPr/>
          </p:nvGrpSpPr>
          <p:grpSpPr>
            <a:xfrm>
              <a:off x="6939451" y="5887473"/>
              <a:ext cx="1608174" cy="918000"/>
              <a:chOff x="6939451" y="5887473"/>
              <a:chExt cx="1608174" cy="918000"/>
            </a:xfrm>
          </p:grpSpPr>
          <p:sp>
            <p:nvSpPr>
              <p:cNvPr id="409" name="Google Shape;409;g7c9212bf8b_7_3"/>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10" name="Google Shape;410;g7c9212bf8b_7_3"/>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grpSp>
      <p:pic>
        <p:nvPicPr>
          <p:cNvPr id="411" name="Google Shape;411;g7c9212bf8b_7_3"/>
          <p:cNvPicPr preferRelativeResize="0"/>
          <p:nvPr/>
        </p:nvPicPr>
        <p:blipFill>
          <a:blip r:embed="rId3">
            <a:alphaModFix/>
          </a:blip>
          <a:stretch>
            <a:fillRect/>
          </a:stretch>
        </p:blipFill>
        <p:spPr>
          <a:xfrm>
            <a:off x="228600" y="1957253"/>
            <a:ext cx="8839199" cy="32697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0"/>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Funding Considerations</a:t>
            </a:r>
            <a:endParaRPr/>
          </a:p>
        </p:txBody>
      </p:sp>
      <p:sp>
        <p:nvSpPr>
          <p:cNvPr id="418" name="Google Shape;418;p3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23</a:t>
            </a:fld>
            <a:endParaRPr/>
          </a:p>
        </p:txBody>
      </p:sp>
      <p:sp>
        <p:nvSpPr>
          <p:cNvPr id="419" name="Google Shape;419;p30"/>
          <p:cNvSpPr txBox="1">
            <a:spLocks noGrp="1"/>
          </p:cNvSpPr>
          <p:nvPr>
            <p:ph type="body" idx="1"/>
          </p:nvPr>
        </p:nvSpPr>
        <p:spPr>
          <a:xfrm>
            <a:off x="687526" y="1903413"/>
            <a:ext cx="8224800" cy="3852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a:t>Screening tool(s) and data system</a:t>
            </a:r>
            <a:endParaRPr/>
          </a:p>
          <a:p>
            <a:pPr marL="457200" lvl="0" indent="-381000" algn="l" rtl="0">
              <a:lnSpc>
                <a:spcPct val="100000"/>
              </a:lnSpc>
              <a:spcBef>
                <a:spcPts val="0"/>
              </a:spcBef>
              <a:spcAft>
                <a:spcPts val="0"/>
              </a:spcAft>
              <a:buSzPts val="2400"/>
              <a:buChar char="▪"/>
            </a:pPr>
            <a:r>
              <a:rPr lang="en-US"/>
              <a:t>Training</a:t>
            </a:r>
            <a:endParaRPr/>
          </a:p>
          <a:p>
            <a:pPr marL="457200" lvl="0" indent="-381000" algn="l" rtl="0">
              <a:lnSpc>
                <a:spcPct val="100000"/>
              </a:lnSpc>
              <a:spcBef>
                <a:spcPts val="0"/>
              </a:spcBef>
              <a:spcAft>
                <a:spcPts val="0"/>
              </a:spcAft>
              <a:buSzPts val="2400"/>
              <a:buChar char="▪"/>
            </a:pPr>
            <a:r>
              <a:rPr lang="en-US"/>
              <a:t>Necessary materials</a:t>
            </a:r>
            <a:endParaRPr/>
          </a:p>
          <a:p>
            <a:pPr marL="457200" lvl="0" indent="-381000" algn="l" rtl="0">
              <a:lnSpc>
                <a:spcPct val="100000"/>
              </a:lnSpc>
              <a:spcBef>
                <a:spcPts val="0"/>
              </a:spcBef>
              <a:spcAft>
                <a:spcPts val="0"/>
              </a:spcAft>
              <a:buSzPts val="2400"/>
              <a:buChar char="▪"/>
            </a:pPr>
            <a:r>
              <a:rPr lang="en-US"/>
              <a:t>Instruction for identified students</a:t>
            </a:r>
            <a:endParaRPr/>
          </a:p>
        </p:txBody>
      </p:sp>
      <p:pic>
        <p:nvPicPr>
          <p:cNvPr id="420" name="Google Shape;420;p30"/>
          <p:cNvPicPr preferRelativeResize="0"/>
          <p:nvPr/>
        </p:nvPicPr>
        <p:blipFill>
          <a:blip r:embed="rId3">
            <a:alphaModFix/>
          </a:blip>
          <a:stretch>
            <a:fillRect/>
          </a:stretch>
        </p:blipFill>
        <p:spPr>
          <a:xfrm>
            <a:off x="1560675" y="3432300"/>
            <a:ext cx="6456700" cy="2469250"/>
          </a:xfrm>
          <a:prstGeom prst="rect">
            <a:avLst/>
          </a:prstGeom>
          <a:noFill/>
          <a:ln w="9525" cap="flat" cmpd="sng">
            <a:solidFill>
              <a:srgbClr val="000000"/>
            </a:solidFill>
            <a:prstDash val="solid"/>
            <a:round/>
            <a:headEnd type="none" w="sm" len="sm"/>
            <a:tailEnd type="none" w="sm" len="sm"/>
          </a:ln>
        </p:spPr>
      </p:pic>
      <p:sp>
        <p:nvSpPr>
          <p:cNvPr id="421" name="Google Shape;421;p30"/>
          <p:cNvSpPr/>
          <p:nvPr/>
        </p:nvSpPr>
        <p:spPr>
          <a:xfrm>
            <a:off x="5467142" y="610076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422" name="Google Shape;422;p30"/>
          <p:cNvGrpSpPr/>
          <p:nvPr/>
        </p:nvGrpSpPr>
        <p:grpSpPr>
          <a:xfrm>
            <a:off x="7091851" y="5887473"/>
            <a:ext cx="1608174" cy="918000"/>
            <a:chOff x="6939451" y="5887473"/>
            <a:chExt cx="1608174" cy="918000"/>
          </a:xfrm>
        </p:grpSpPr>
        <p:sp>
          <p:nvSpPr>
            <p:cNvPr id="423" name="Google Shape;423;p30"/>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24" name="Google Shape;424;p30"/>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Training</a:t>
            </a:r>
            <a:endParaRPr/>
          </a:p>
        </p:txBody>
      </p:sp>
      <p:sp>
        <p:nvSpPr>
          <p:cNvPr id="431" name="Google Shape;431;p32"/>
          <p:cNvSpPr txBox="1">
            <a:spLocks noGrp="1"/>
          </p:cNvSpPr>
          <p:nvPr>
            <p:ph type="body" idx="1"/>
          </p:nvPr>
        </p:nvSpPr>
        <p:spPr>
          <a:xfrm>
            <a:off x="687388" y="1981200"/>
            <a:ext cx="7999412" cy="40386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US" sz="2400"/>
              <a:t>T</a:t>
            </a:r>
            <a:r>
              <a:rPr lang="en-US" sz="2400">
                <a:solidFill>
                  <a:srgbClr val="17365D"/>
                </a:solidFill>
              </a:rPr>
              <a:t>o ensure the fidelity of implementation</a:t>
            </a:r>
            <a:endParaRPr sz="2400">
              <a:solidFill>
                <a:srgbClr val="17365D"/>
              </a:solidFill>
            </a:endParaRPr>
          </a:p>
          <a:p>
            <a:pPr marL="457200" lvl="0" indent="-381000" algn="l" rtl="0">
              <a:spcBef>
                <a:spcPts val="1000"/>
              </a:spcBef>
              <a:spcAft>
                <a:spcPts val="0"/>
              </a:spcAft>
              <a:buSzPts val="2400"/>
              <a:buChar char="▪"/>
            </a:pPr>
            <a:r>
              <a:rPr lang="en-US" sz="2400">
                <a:solidFill>
                  <a:srgbClr val="17365D"/>
                </a:solidFill>
              </a:rPr>
              <a:t>Training may include: </a:t>
            </a:r>
            <a:endParaRPr sz="2400">
              <a:solidFill>
                <a:srgbClr val="17365D"/>
              </a:solidFill>
            </a:endParaRPr>
          </a:p>
          <a:p>
            <a:pPr marL="914400" lvl="1" indent="-381000" algn="l" rtl="0">
              <a:spcBef>
                <a:spcPts val="1000"/>
              </a:spcBef>
              <a:spcAft>
                <a:spcPts val="0"/>
              </a:spcAft>
              <a:buSzPts val="2400"/>
              <a:buChar char="•"/>
            </a:pPr>
            <a:r>
              <a:rPr lang="en-US" sz="2400">
                <a:solidFill>
                  <a:srgbClr val="17365D"/>
                </a:solidFill>
              </a:rPr>
              <a:t>Field-tested training manuals</a:t>
            </a:r>
            <a:endParaRPr sz="2400">
              <a:solidFill>
                <a:srgbClr val="17365D"/>
              </a:solidFill>
            </a:endParaRPr>
          </a:p>
          <a:p>
            <a:pPr marL="914400" lvl="1" indent="-381000" algn="l" rtl="0">
              <a:spcBef>
                <a:spcPts val="1000"/>
              </a:spcBef>
              <a:spcAft>
                <a:spcPts val="0"/>
              </a:spcAft>
              <a:buSzPts val="2400"/>
              <a:buChar char="•"/>
            </a:pPr>
            <a:r>
              <a:rPr lang="en-US" sz="2400">
                <a:solidFill>
                  <a:srgbClr val="17365D"/>
                </a:solidFill>
              </a:rPr>
              <a:t>Professional development activities (e.g., in</a:t>
            </a:r>
            <a:r>
              <a:rPr lang="en-US" sz="2400"/>
              <a:t>-</a:t>
            </a:r>
            <a:r>
              <a:rPr lang="en-US" sz="2400">
                <a:solidFill>
                  <a:srgbClr val="17365D"/>
                </a:solidFill>
              </a:rPr>
              <a:t>person, </a:t>
            </a:r>
            <a:r>
              <a:rPr lang="en-US" sz="2400"/>
              <a:t>w</a:t>
            </a:r>
            <a:r>
              <a:rPr lang="en-US" sz="2400">
                <a:solidFill>
                  <a:srgbClr val="17365D"/>
                </a:solidFill>
              </a:rPr>
              <a:t>eb</a:t>
            </a:r>
            <a:r>
              <a:rPr lang="en-US" sz="2400"/>
              <a:t>-</a:t>
            </a:r>
            <a:r>
              <a:rPr lang="en-US" sz="2400">
                <a:solidFill>
                  <a:srgbClr val="17365D"/>
                </a:solidFill>
              </a:rPr>
              <a:t>based)</a:t>
            </a:r>
            <a:endParaRPr sz="2400">
              <a:solidFill>
                <a:srgbClr val="17365D"/>
              </a:solidFill>
            </a:endParaRPr>
          </a:p>
          <a:p>
            <a:pPr marL="457200" lvl="0" indent="-381000" algn="l" rtl="0">
              <a:spcBef>
                <a:spcPts val="1000"/>
              </a:spcBef>
              <a:spcAft>
                <a:spcPts val="1000"/>
              </a:spcAft>
              <a:buSzPts val="2400"/>
              <a:buChar char="▪"/>
            </a:pPr>
            <a:r>
              <a:rPr lang="en-US" sz="2400">
                <a:solidFill>
                  <a:srgbClr val="17365D"/>
                </a:solidFill>
              </a:rPr>
              <a:t>Ongoing technical assistance support </a:t>
            </a:r>
            <a:endParaRPr sz="2400">
              <a:solidFill>
                <a:srgbClr val="17365D"/>
              </a:solidFill>
            </a:endParaRPr>
          </a:p>
        </p:txBody>
      </p:sp>
      <p:sp>
        <p:nvSpPr>
          <p:cNvPr id="432" name="Google Shape;432;p3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7c8c79c0a0_0_722"/>
          <p:cNvSpPr txBox="1">
            <a:spLocks noGrp="1"/>
          </p:cNvSpPr>
          <p:nvPr>
            <p:ph type="title"/>
          </p:nvPr>
        </p:nvSpPr>
        <p:spPr>
          <a:xfrm>
            <a:off x="687388" y="318053"/>
            <a:ext cx="8224800" cy="148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Training</a:t>
            </a:r>
            <a:endParaRPr/>
          </a:p>
        </p:txBody>
      </p:sp>
      <p:sp>
        <p:nvSpPr>
          <p:cNvPr id="439" name="Google Shape;439;g7c8c79c0a0_0_722"/>
          <p:cNvSpPr txBox="1">
            <a:spLocks noGrp="1"/>
          </p:cNvSpPr>
          <p:nvPr>
            <p:ph type="sldNum" idx="12"/>
          </p:nvPr>
        </p:nvSpPr>
        <p:spPr>
          <a:xfrm>
            <a:off x="8755131" y="6507316"/>
            <a:ext cx="157200" cy="1539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25</a:t>
            </a:fld>
            <a:endParaRPr/>
          </a:p>
        </p:txBody>
      </p:sp>
      <p:grpSp>
        <p:nvGrpSpPr>
          <p:cNvPr id="440" name="Google Shape;440;g7c8c79c0a0_0_722"/>
          <p:cNvGrpSpPr/>
          <p:nvPr/>
        </p:nvGrpSpPr>
        <p:grpSpPr>
          <a:xfrm>
            <a:off x="5467142" y="5880898"/>
            <a:ext cx="3232883" cy="918000"/>
            <a:chOff x="5314742" y="5887473"/>
            <a:chExt cx="3232883" cy="918000"/>
          </a:xfrm>
        </p:grpSpPr>
        <p:sp>
          <p:nvSpPr>
            <p:cNvPr id="441" name="Google Shape;441;g7c8c79c0a0_0_722"/>
            <p:cNvSpPr/>
            <p:nvPr/>
          </p:nvSpPr>
          <p:spPr>
            <a:xfrm>
              <a:off x="5314742" y="610076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442" name="Google Shape;442;g7c8c79c0a0_0_722"/>
            <p:cNvGrpSpPr/>
            <p:nvPr/>
          </p:nvGrpSpPr>
          <p:grpSpPr>
            <a:xfrm>
              <a:off x="6939451" y="5887473"/>
              <a:ext cx="1608174" cy="918000"/>
              <a:chOff x="6939451" y="5887473"/>
              <a:chExt cx="1608174" cy="918000"/>
            </a:xfrm>
          </p:grpSpPr>
          <p:sp>
            <p:nvSpPr>
              <p:cNvPr id="443" name="Google Shape;443;g7c8c79c0a0_0_722"/>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44" name="Google Shape;444;g7c8c79c0a0_0_722"/>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grpSp>
      <p:pic>
        <p:nvPicPr>
          <p:cNvPr id="445" name="Google Shape;445;g7c8c79c0a0_0_722"/>
          <p:cNvPicPr preferRelativeResize="0"/>
          <p:nvPr/>
        </p:nvPicPr>
        <p:blipFill>
          <a:blip r:embed="rId3">
            <a:alphaModFix/>
          </a:blip>
          <a:stretch>
            <a:fillRect/>
          </a:stretch>
        </p:blipFill>
        <p:spPr>
          <a:xfrm>
            <a:off x="228600" y="1957253"/>
            <a:ext cx="8839200" cy="3662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7c8c79c0a0_0_617"/>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How is Universal Screening Data Used for Decision Making?</a:t>
            </a:r>
            <a:endParaRPr/>
          </a:p>
        </p:txBody>
      </p:sp>
      <p:sp>
        <p:nvSpPr>
          <p:cNvPr id="452" name="Google Shape;452;g7c8c79c0a0_0_61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5"/>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RTI Decision Making Process</a:t>
            </a:r>
            <a:endParaRPr/>
          </a:p>
        </p:txBody>
      </p:sp>
      <p:sp>
        <p:nvSpPr>
          <p:cNvPr id="459" name="Google Shape;459;p35"/>
          <p:cNvSpPr txBox="1">
            <a:spLocks noGrp="1"/>
          </p:cNvSpPr>
          <p:nvPr>
            <p:ph type="body" idx="1"/>
          </p:nvPr>
        </p:nvSpPr>
        <p:spPr>
          <a:xfrm>
            <a:off x="687388" y="1981200"/>
            <a:ext cx="7999500" cy="4038600"/>
          </a:xfrm>
          <a:prstGeom prst="rect">
            <a:avLst/>
          </a:prstGeom>
          <a:noFill/>
          <a:ln>
            <a:noFill/>
          </a:ln>
        </p:spPr>
        <p:txBody>
          <a:bodyPr spcFirstLastPara="1" wrap="square" lIns="0" tIns="0" rIns="0" bIns="0" anchor="t" anchorCtr="0">
            <a:noAutofit/>
          </a:bodyPr>
          <a:lstStyle/>
          <a:p>
            <a:pPr marL="457200" lvl="0" indent="-381000" algn="l" rtl="0">
              <a:lnSpc>
                <a:spcPct val="90000"/>
              </a:lnSpc>
              <a:spcBef>
                <a:spcPts val="1000"/>
              </a:spcBef>
              <a:spcAft>
                <a:spcPts val="0"/>
              </a:spcAft>
              <a:buSzPts val="2400"/>
              <a:buChar char="▪"/>
            </a:pPr>
            <a:r>
              <a:rPr lang="en-US" sz="2400"/>
              <a:t>Data-driven and based on validated methods  </a:t>
            </a:r>
            <a:endParaRPr sz="2400"/>
          </a:p>
          <a:p>
            <a:pPr marL="457200" lvl="0" indent="-381000" algn="l" rtl="0">
              <a:lnSpc>
                <a:spcPct val="90000"/>
              </a:lnSpc>
              <a:spcBef>
                <a:spcPts val="1000"/>
              </a:spcBef>
              <a:spcAft>
                <a:spcPts val="0"/>
              </a:spcAft>
              <a:buSzPts val="2400"/>
              <a:buChar char="▪"/>
            </a:pPr>
            <a:r>
              <a:rPr lang="en-US" sz="2400"/>
              <a:t>Involves a broad base of stakeholders</a:t>
            </a:r>
            <a:endParaRPr sz="2400"/>
          </a:p>
          <a:p>
            <a:pPr marL="457200" lvl="0" indent="-381000" algn="l" rtl="0">
              <a:lnSpc>
                <a:spcPct val="90000"/>
              </a:lnSpc>
              <a:spcBef>
                <a:spcPts val="1000"/>
              </a:spcBef>
              <a:spcAft>
                <a:spcPts val="0"/>
              </a:spcAft>
              <a:buSzPts val="2400"/>
              <a:buChar char="▪"/>
            </a:pPr>
            <a:r>
              <a:rPr lang="en-US" sz="2400"/>
              <a:t>Operationalized with clear, established decision rules (e.g., movement between levels or tiers, determination of appropriate instruction or interventions)</a:t>
            </a:r>
            <a:endParaRPr sz="2400"/>
          </a:p>
        </p:txBody>
      </p:sp>
      <p:sp>
        <p:nvSpPr>
          <p:cNvPr id="460" name="Google Shape;460;p3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Effective RTI Teaming</a:t>
            </a:r>
            <a:endParaRPr/>
          </a:p>
        </p:txBody>
      </p:sp>
      <p:sp>
        <p:nvSpPr>
          <p:cNvPr id="467" name="Google Shape;467;p36"/>
          <p:cNvSpPr txBox="1">
            <a:spLocks noGrp="1"/>
          </p:cNvSpPr>
          <p:nvPr>
            <p:ph type="body" idx="1"/>
          </p:nvPr>
        </p:nvSpPr>
        <p:spPr>
          <a:xfrm>
            <a:off x="687388" y="1981200"/>
            <a:ext cx="7999500" cy="4038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400"/>
              <a:t>RTI team is representative of all key stakeholders </a:t>
            </a:r>
            <a:endParaRPr sz="2400"/>
          </a:p>
          <a:p>
            <a:pPr marL="457200" lvl="0" indent="-381000" algn="l" rtl="0">
              <a:lnSpc>
                <a:spcPct val="100000"/>
              </a:lnSpc>
              <a:spcBef>
                <a:spcPts val="1000"/>
              </a:spcBef>
              <a:spcAft>
                <a:spcPts val="0"/>
              </a:spcAft>
              <a:buSzPts val="2400"/>
              <a:buChar char="▪"/>
            </a:pPr>
            <a:r>
              <a:rPr lang="en-US" sz="2400"/>
              <a:t>Structures and clear processes are in place to guide decision making </a:t>
            </a:r>
            <a:endParaRPr sz="2400"/>
          </a:p>
          <a:p>
            <a:pPr marL="457200" lvl="0" indent="-381000" algn="l" rtl="0">
              <a:lnSpc>
                <a:spcPct val="100000"/>
              </a:lnSpc>
              <a:spcBef>
                <a:spcPts val="1000"/>
              </a:spcBef>
              <a:spcAft>
                <a:spcPts val="1000"/>
              </a:spcAft>
              <a:buSzPts val="2400"/>
              <a:buChar char="▪"/>
            </a:pPr>
            <a:r>
              <a:rPr lang="en-US" sz="2400"/>
              <a:t>Time is set aside for the team to meet regularly</a:t>
            </a:r>
            <a:endParaRPr sz="2400"/>
          </a:p>
        </p:txBody>
      </p:sp>
      <p:sp>
        <p:nvSpPr>
          <p:cNvPr id="468" name="Google Shape;468;p3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28</a:t>
            </a:fld>
            <a:endParaRPr>
              <a:solidFill>
                <a:srgbClr val="BFBFB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Types of Universal </a:t>
            </a:r>
            <a:endParaRPr/>
          </a:p>
          <a:p>
            <a:pPr marL="0" lvl="0" indent="0" algn="l" rtl="0">
              <a:lnSpc>
                <a:spcPct val="90000"/>
              </a:lnSpc>
              <a:spcBef>
                <a:spcPts val="0"/>
              </a:spcBef>
              <a:spcAft>
                <a:spcPts val="0"/>
              </a:spcAft>
              <a:buSzPts val="1400"/>
              <a:buNone/>
            </a:pPr>
            <a:r>
              <a:rPr lang="en-US"/>
              <a:t>Screening Decisions</a:t>
            </a:r>
            <a:endParaRPr/>
          </a:p>
        </p:txBody>
      </p:sp>
      <p:sp>
        <p:nvSpPr>
          <p:cNvPr id="474" name="Google Shape;474;p37"/>
          <p:cNvSpPr txBox="1">
            <a:spLocks noGrp="1"/>
          </p:cNvSpPr>
          <p:nvPr>
            <p:ph type="body" idx="1"/>
          </p:nvPr>
        </p:nvSpPr>
        <p:spPr>
          <a:xfrm>
            <a:off x="687388" y="1981200"/>
            <a:ext cx="7999500" cy="4038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sz="2400"/>
              <a:t>Identifying students who need additional assessment and intervention </a:t>
            </a:r>
            <a:endParaRPr sz="2400"/>
          </a:p>
          <a:p>
            <a:pPr marL="457200" lvl="0" indent="-381000" algn="l" rtl="0">
              <a:lnSpc>
                <a:spcPct val="100000"/>
              </a:lnSpc>
              <a:spcBef>
                <a:spcPts val="1000"/>
              </a:spcBef>
              <a:spcAft>
                <a:spcPts val="0"/>
              </a:spcAft>
              <a:buSzPts val="2400"/>
              <a:buChar char="▪"/>
            </a:pPr>
            <a:r>
              <a:rPr lang="en-US" sz="2400"/>
              <a:t>Identifying system (e.g., district, school, grade, class) trends and needs</a:t>
            </a:r>
            <a:endParaRPr sz="2400"/>
          </a:p>
          <a:p>
            <a:pPr marL="457200" lvl="0" indent="-381000" algn="l" rtl="0">
              <a:lnSpc>
                <a:spcPct val="100000"/>
              </a:lnSpc>
              <a:spcBef>
                <a:spcPts val="1000"/>
              </a:spcBef>
              <a:spcAft>
                <a:spcPts val="1000"/>
              </a:spcAft>
              <a:buSzPts val="2400"/>
              <a:buChar char="▪"/>
            </a:pPr>
            <a:r>
              <a:rPr lang="en-US" sz="2400"/>
              <a:t>Monitoring the effects of individual and system interventions/changes</a:t>
            </a:r>
            <a:endParaRPr sz="2400"/>
          </a:p>
        </p:txBody>
      </p:sp>
      <p:sp>
        <p:nvSpPr>
          <p:cNvPr id="475" name="Google Shape;475;p3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29</a:t>
            </a:fld>
            <a:endParaRPr>
              <a:solidFill>
                <a:srgbClr val="BFBFB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7c8c79c0a0_0_187"/>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Essential Components of RTI</a:t>
            </a:r>
            <a:endParaRPr/>
          </a:p>
        </p:txBody>
      </p:sp>
      <p:pic>
        <p:nvPicPr>
          <p:cNvPr id="213" name="Google Shape;213;g7c8c79c0a0_0_187"/>
          <p:cNvPicPr preferRelativeResize="0">
            <a:picLocks noGrp="1"/>
          </p:cNvPicPr>
          <p:nvPr>
            <p:ph type="body" idx="1"/>
          </p:nvPr>
        </p:nvPicPr>
        <p:blipFill rotWithShape="1">
          <a:blip r:embed="rId3">
            <a:alphaModFix/>
          </a:blip>
          <a:srcRect/>
          <a:stretch/>
        </p:blipFill>
        <p:spPr>
          <a:xfrm>
            <a:off x="2950947" y="2056345"/>
            <a:ext cx="3242100" cy="3794100"/>
          </a:xfrm>
          <a:prstGeom prst="rect">
            <a:avLst/>
          </a:prstGeom>
          <a:noFill/>
          <a:ln>
            <a:noFill/>
          </a:ln>
        </p:spPr>
      </p:pic>
      <p:sp>
        <p:nvSpPr>
          <p:cNvPr id="214" name="Google Shape;214;g7c8c79c0a0_0_18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8c87819321_0_8"/>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400"/>
              <a:buNone/>
            </a:pPr>
            <a:r>
              <a:rPr lang="en-US"/>
              <a:t>Comparing School Performance</a:t>
            </a:r>
            <a:endParaRPr/>
          </a:p>
        </p:txBody>
      </p:sp>
      <p:sp>
        <p:nvSpPr>
          <p:cNvPr id="481" name="Google Shape;481;g8c87819321_0_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30</a:t>
            </a:fld>
            <a:endParaRPr>
              <a:solidFill>
                <a:srgbClr val="BFBFBF"/>
              </a:solidFill>
            </a:endParaRPr>
          </a:p>
        </p:txBody>
      </p:sp>
      <p:pic>
        <p:nvPicPr>
          <p:cNvPr id="482" name="Google Shape;482;g8c87819321_0_8"/>
          <p:cNvPicPr preferRelativeResize="0"/>
          <p:nvPr/>
        </p:nvPicPr>
        <p:blipFill>
          <a:blip r:embed="rId3">
            <a:alphaModFix/>
          </a:blip>
          <a:stretch>
            <a:fillRect/>
          </a:stretch>
        </p:blipFill>
        <p:spPr>
          <a:xfrm>
            <a:off x="381000" y="1957253"/>
            <a:ext cx="8450332" cy="3774114"/>
          </a:xfrm>
          <a:prstGeom prst="rect">
            <a:avLst/>
          </a:prstGeom>
          <a:noFill/>
          <a:ln>
            <a:noFill/>
          </a:ln>
        </p:spPr>
      </p:pic>
      <p:sp>
        <p:nvSpPr>
          <p:cNvPr id="483" name="Google Shape;483;g8c87819321_0_8"/>
          <p:cNvSpPr/>
          <p:nvPr/>
        </p:nvSpPr>
        <p:spPr>
          <a:xfrm>
            <a:off x="7091851" y="5880898"/>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84" name="Google Shape;484;g8c87819321_0_8"/>
          <p:cNvSpPr txBox="1"/>
          <p:nvPr/>
        </p:nvSpPr>
        <p:spPr>
          <a:xfrm>
            <a:off x="7497100" y="6189450"/>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Discuss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9"/>
          <p:cNvSpPr/>
          <p:nvPr/>
        </p:nvSpPr>
        <p:spPr>
          <a:xfrm>
            <a:off x="914400" y="1981200"/>
            <a:ext cx="6400800" cy="3657600"/>
          </a:xfrm>
          <a:prstGeom prst="rect">
            <a:avLst/>
          </a:prstGeom>
          <a:solidFill>
            <a:srgbClr val="EEF3C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491" name="Google Shape;491;p39"/>
          <p:cNvCxnSpPr/>
          <p:nvPr/>
        </p:nvCxnSpPr>
        <p:spPr>
          <a:xfrm>
            <a:off x="914400" y="4267200"/>
            <a:ext cx="6400800" cy="0"/>
          </a:xfrm>
          <a:prstGeom prst="straightConnector1">
            <a:avLst/>
          </a:prstGeom>
          <a:noFill/>
          <a:ln w="9525" cap="flat" cmpd="sng">
            <a:solidFill>
              <a:schemeClr val="dk1"/>
            </a:solidFill>
            <a:prstDash val="solid"/>
            <a:round/>
            <a:headEnd type="none" w="sm" len="sm"/>
            <a:tailEnd type="none" w="sm" len="sm"/>
          </a:ln>
        </p:spPr>
      </p:cxnSp>
      <p:cxnSp>
        <p:nvCxnSpPr>
          <p:cNvPr id="492" name="Google Shape;492;p39"/>
          <p:cNvCxnSpPr/>
          <p:nvPr/>
        </p:nvCxnSpPr>
        <p:spPr>
          <a:xfrm>
            <a:off x="914400" y="4724400"/>
            <a:ext cx="6400800" cy="0"/>
          </a:xfrm>
          <a:prstGeom prst="straightConnector1">
            <a:avLst/>
          </a:prstGeom>
          <a:noFill/>
          <a:ln w="9525" cap="flat" cmpd="sng">
            <a:solidFill>
              <a:schemeClr val="dk1"/>
            </a:solidFill>
            <a:prstDash val="solid"/>
            <a:round/>
            <a:headEnd type="none" w="sm" len="sm"/>
            <a:tailEnd type="none" w="sm" len="sm"/>
          </a:ln>
        </p:spPr>
      </p:cxnSp>
      <p:cxnSp>
        <p:nvCxnSpPr>
          <p:cNvPr id="493" name="Google Shape;493;p39"/>
          <p:cNvCxnSpPr/>
          <p:nvPr/>
        </p:nvCxnSpPr>
        <p:spPr>
          <a:xfrm>
            <a:off x="914400" y="5181600"/>
            <a:ext cx="6400800" cy="0"/>
          </a:xfrm>
          <a:prstGeom prst="straightConnector1">
            <a:avLst/>
          </a:prstGeom>
          <a:noFill/>
          <a:ln w="9525" cap="flat" cmpd="sng">
            <a:solidFill>
              <a:schemeClr val="dk1"/>
            </a:solidFill>
            <a:prstDash val="solid"/>
            <a:round/>
            <a:headEnd type="none" w="sm" len="sm"/>
            <a:tailEnd type="none" w="sm" len="sm"/>
          </a:ln>
        </p:spPr>
      </p:cxnSp>
      <p:sp>
        <p:nvSpPr>
          <p:cNvPr id="494" name="Google Shape;494;p39"/>
          <p:cNvSpPr txBox="1"/>
          <p:nvPr/>
        </p:nvSpPr>
        <p:spPr>
          <a:xfrm>
            <a:off x="457200" y="5029200"/>
            <a:ext cx="4572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20</a:t>
            </a:r>
            <a:endParaRPr sz="1600" b="0" i="0" u="none" strike="noStrike" cap="none">
              <a:solidFill>
                <a:schemeClr val="dk1"/>
              </a:solidFill>
              <a:latin typeface="Arial"/>
              <a:ea typeface="Arial"/>
              <a:cs typeface="Arial"/>
              <a:sym typeface="Arial"/>
            </a:endParaRPr>
          </a:p>
        </p:txBody>
      </p:sp>
      <p:sp>
        <p:nvSpPr>
          <p:cNvPr id="495" name="Google Shape;495;p39"/>
          <p:cNvSpPr txBox="1"/>
          <p:nvPr/>
        </p:nvSpPr>
        <p:spPr>
          <a:xfrm>
            <a:off x="381000" y="2743200"/>
            <a:ext cx="6096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120</a:t>
            </a:r>
            <a:endParaRPr sz="1600" b="0" i="0" u="none" strike="noStrike" cap="none">
              <a:solidFill>
                <a:schemeClr val="dk1"/>
              </a:solidFill>
              <a:latin typeface="Arial"/>
              <a:ea typeface="Arial"/>
              <a:cs typeface="Arial"/>
              <a:sym typeface="Arial"/>
            </a:endParaRPr>
          </a:p>
        </p:txBody>
      </p:sp>
      <p:sp>
        <p:nvSpPr>
          <p:cNvPr id="496" name="Google Shape;496;p39"/>
          <p:cNvSpPr txBox="1"/>
          <p:nvPr/>
        </p:nvSpPr>
        <p:spPr>
          <a:xfrm>
            <a:off x="381000" y="3200400"/>
            <a:ext cx="6096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100</a:t>
            </a:r>
            <a:endParaRPr sz="1600" b="0" i="0" u="none" strike="noStrike" cap="none">
              <a:solidFill>
                <a:schemeClr val="dk1"/>
              </a:solidFill>
              <a:latin typeface="Arial"/>
              <a:ea typeface="Arial"/>
              <a:cs typeface="Arial"/>
              <a:sym typeface="Arial"/>
            </a:endParaRPr>
          </a:p>
        </p:txBody>
      </p:sp>
      <p:sp>
        <p:nvSpPr>
          <p:cNvPr id="497" name="Google Shape;497;p39"/>
          <p:cNvSpPr txBox="1"/>
          <p:nvPr/>
        </p:nvSpPr>
        <p:spPr>
          <a:xfrm>
            <a:off x="457200" y="4114800"/>
            <a:ext cx="4572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60</a:t>
            </a:r>
            <a:endParaRPr sz="1600" b="0" i="0" u="none" strike="noStrike" cap="none">
              <a:solidFill>
                <a:schemeClr val="dk1"/>
              </a:solidFill>
              <a:latin typeface="Arial"/>
              <a:ea typeface="Arial"/>
              <a:cs typeface="Arial"/>
              <a:sym typeface="Arial"/>
            </a:endParaRPr>
          </a:p>
        </p:txBody>
      </p:sp>
      <p:sp>
        <p:nvSpPr>
          <p:cNvPr id="498" name="Google Shape;498;p39"/>
          <p:cNvSpPr txBox="1"/>
          <p:nvPr/>
        </p:nvSpPr>
        <p:spPr>
          <a:xfrm>
            <a:off x="457200" y="3657600"/>
            <a:ext cx="4572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80</a:t>
            </a:r>
            <a:endParaRPr sz="1600" b="0" i="0" u="none" strike="noStrike" cap="none">
              <a:solidFill>
                <a:schemeClr val="dk1"/>
              </a:solidFill>
              <a:latin typeface="Arial"/>
              <a:ea typeface="Arial"/>
              <a:cs typeface="Arial"/>
              <a:sym typeface="Arial"/>
            </a:endParaRPr>
          </a:p>
        </p:txBody>
      </p:sp>
      <p:sp>
        <p:nvSpPr>
          <p:cNvPr id="499" name="Google Shape;499;p39"/>
          <p:cNvSpPr txBox="1"/>
          <p:nvPr/>
        </p:nvSpPr>
        <p:spPr>
          <a:xfrm>
            <a:off x="457200" y="4572000"/>
            <a:ext cx="4572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40</a:t>
            </a:r>
            <a:endParaRPr sz="1600" b="0" i="0" u="none" strike="noStrike" cap="none">
              <a:solidFill>
                <a:schemeClr val="dk1"/>
              </a:solidFill>
              <a:latin typeface="Arial"/>
              <a:ea typeface="Arial"/>
              <a:cs typeface="Arial"/>
              <a:sym typeface="Arial"/>
            </a:endParaRPr>
          </a:p>
        </p:txBody>
      </p:sp>
      <p:sp>
        <p:nvSpPr>
          <p:cNvPr id="500" name="Google Shape;500;p39"/>
          <p:cNvSpPr txBox="1"/>
          <p:nvPr/>
        </p:nvSpPr>
        <p:spPr>
          <a:xfrm>
            <a:off x="381000" y="2252246"/>
            <a:ext cx="6096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140</a:t>
            </a:r>
            <a:endParaRPr sz="1600" b="0" i="0" u="none" strike="noStrike" cap="none">
              <a:solidFill>
                <a:schemeClr val="dk1"/>
              </a:solidFill>
              <a:latin typeface="Arial"/>
              <a:ea typeface="Arial"/>
              <a:cs typeface="Arial"/>
              <a:sym typeface="Arial"/>
            </a:endParaRPr>
          </a:p>
        </p:txBody>
      </p:sp>
      <p:sp>
        <p:nvSpPr>
          <p:cNvPr id="501" name="Google Shape;501;p39"/>
          <p:cNvSpPr txBox="1"/>
          <p:nvPr/>
        </p:nvSpPr>
        <p:spPr>
          <a:xfrm>
            <a:off x="1219200" y="5638800"/>
            <a:ext cx="121920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Fall</a:t>
            </a:r>
            <a:endParaRPr sz="1600" b="0" i="0" u="none" strike="noStrike" cap="none">
              <a:solidFill>
                <a:schemeClr val="dk1"/>
              </a:solidFill>
              <a:latin typeface="Arial"/>
              <a:ea typeface="Arial"/>
              <a:cs typeface="Arial"/>
              <a:sym typeface="Arial"/>
            </a:endParaRPr>
          </a:p>
        </p:txBody>
      </p:sp>
      <p:sp>
        <p:nvSpPr>
          <p:cNvPr id="502" name="Google Shape;502;p39"/>
          <p:cNvSpPr txBox="1"/>
          <p:nvPr/>
        </p:nvSpPr>
        <p:spPr>
          <a:xfrm>
            <a:off x="5943600" y="5638800"/>
            <a:ext cx="129540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Spring</a:t>
            </a:r>
            <a:endParaRPr sz="1600" b="0" i="0" u="none" strike="noStrike" cap="none">
              <a:solidFill>
                <a:schemeClr val="dk1"/>
              </a:solidFill>
              <a:latin typeface="Arial"/>
              <a:ea typeface="Arial"/>
              <a:cs typeface="Arial"/>
              <a:sym typeface="Arial"/>
            </a:endParaRPr>
          </a:p>
        </p:txBody>
      </p:sp>
      <p:sp>
        <p:nvSpPr>
          <p:cNvPr id="503" name="Google Shape;503;p39"/>
          <p:cNvSpPr txBox="1"/>
          <p:nvPr/>
        </p:nvSpPr>
        <p:spPr>
          <a:xfrm>
            <a:off x="3733800" y="5638800"/>
            <a:ext cx="129540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Winter</a:t>
            </a:r>
            <a:endParaRPr sz="1600" b="0" i="0" u="none" strike="noStrike" cap="none">
              <a:solidFill>
                <a:schemeClr val="dk1"/>
              </a:solidFill>
              <a:latin typeface="Arial"/>
              <a:ea typeface="Arial"/>
              <a:cs typeface="Arial"/>
              <a:sym typeface="Arial"/>
            </a:endParaRPr>
          </a:p>
        </p:txBody>
      </p:sp>
      <p:cxnSp>
        <p:nvCxnSpPr>
          <p:cNvPr id="504" name="Google Shape;504;p39"/>
          <p:cNvCxnSpPr>
            <a:stCxn id="490" idx="1"/>
            <a:endCxn id="490" idx="3"/>
          </p:cNvCxnSpPr>
          <p:nvPr/>
        </p:nvCxnSpPr>
        <p:spPr>
          <a:xfrm>
            <a:off x="914400" y="3810000"/>
            <a:ext cx="6400800" cy="0"/>
          </a:xfrm>
          <a:prstGeom prst="straightConnector1">
            <a:avLst/>
          </a:prstGeom>
          <a:noFill/>
          <a:ln w="9525" cap="flat" cmpd="sng">
            <a:solidFill>
              <a:schemeClr val="dk1"/>
            </a:solidFill>
            <a:prstDash val="solid"/>
            <a:round/>
            <a:headEnd type="none" w="sm" len="sm"/>
            <a:tailEnd type="none" w="sm" len="sm"/>
          </a:ln>
        </p:spPr>
      </p:cxnSp>
      <p:cxnSp>
        <p:nvCxnSpPr>
          <p:cNvPr id="505" name="Google Shape;505;p39"/>
          <p:cNvCxnSpPr/>
          <p:nvPr/>
        </p:nvCxnSpPr>
        <p:spPr>
          <a:xfrm>
            <a:off x="914400" y="3352800"/>
            <a:ext cx="6400800" cy="0"/>
          </a:xfrm>
          <a:prstGeom prst="straightConnector1">
            <a:avLst/>
          </a:prstGeom>
          <a:noFill/>
          <a:ln w="9525" cap="flat" cmpd="sng">
            <a:solidFill>
              <a:schemeClr val="dk1"/>
            </a:solidFill>
            <a:prstDash val="solid"/>
            <a:round/>
            <a:headEnd type="none" w="sm" len="sm"/>
            <a:tailEnd type="none" w="sm" len="sm"/>
          </a:ln>
        </p:spPr>
      </p:cxnSp>
      <p:cxnSp>
        <p:nvCxnSpPr>
          <p:cNvPr id="506" name="Google Shape;506;p39"/>
          <p:cNvCxnSpPr/>
          <p:nvPr/>
        </p:nvCxnSpPr>
        <p:spPr>
          <a:xfrm>
            <a:off x="914400" y="2895600"/>
            <a:ext cx="6400800" cy="0"/>
          </a:xfrm>
          <a:prstGeom prst="straightConnector1">
            <a:avLst/>
          </a:prstGeom>
          <a:noFill/>
          <a:ln w="9525" cap="flat" cmpd="sng">
            <a:solidFill>
              <a:schemeClr val="dk1"/>
            </a:solidFill>
            <a:prstDash val="solid"/>
            <a:round/>
            <a:headEnd type="none" w="sm" len="sm"/>
            <a:tailEnd type="none" w="sm" len="sm"/>
          </a:ln>
        </p:spPr>
      </p:cxnSp>
      <p:cxnSp>
        <p:nvCxnSpPr>
          <p:cNvPr id="507" name="Google Shape;507;p39"/>
          <p:cNvCxnSpPr/>
          <p:nvPr/>
        </p:nvCxnSpPr>
        <p:spPr>
          <a:xfrm>
            <a:off x="914400" y="2438400"/>
            <a:ext cx="6400800" cy="0"/>
          </a:xfrm>
          <a:prstGeom prst="straightConnector1">
            <a:avLst/>
          </a:prstGeom>
          <a:noFill/>
          <a:ln w="9525" cap="flat" cmpd="sng">
            <a:solidFill>
              <a:schemeClr val="dk1"/>
            </a:solidFill>
            <a:prstDash val="solid"/>
            <a:round/>
            <a:headEnd type="none" w="sm" len="sm"/>
            <a:tailEnd type="none" w="sm" len="sm"/>
          </a:ln>
        </p:spPr>
      </p:cxnSp>
      <p:sp>
        <p:nvSpPr>
          <p:cNvPr id="508" name="Google Shape;508;p39"/>
          <p:cNvSpPr txBox="1"/>
          <p:nvPr/>
        </p:nvSpPr>
        <p:spPr>
          <a:xfrm rot="-5400000">
            <a:off x="-1031615" y="3473738"/>
            <a:ext cx="2584965"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Words Read Correctly </a:t>
            </a:r>
            <a:endParaRPr sz="1600" b="0" i="0" u="none" strike="noStrike" cap="none">
              <a:solidFill>
                <a:schemeClr val="dk1"/>
              </a:solidFill>
              <a:latin typeface="Arial"/>
              <a:ea typeface="Arial"/>
              <a:cs typeface="Arial"/>
              <a:sym typeface="Arial"/>
            </a:endParaRPr>
          </a:p>
        </p:txBody>
      </p:sp>
      <p:cxnSp>
        <p:nvCxnSpPr>
          <p:cNvPr id="509" name="Google Shape;509;p39"/>
          <p:cNvCxnSpPr/>
          <p:nvPr/>
        </p:nvCxnSpPr>
        <p:spPr>
          <a:xfrm rot="10800000" flipH="1">
            <a:off x="1828800" y="3886200"/>
            <a:ext cx="2286000" cy="708118"/>
          </a:xfrm>
          <a:prstGeom prst="straightConnector1">
            <a:avLst/>
          </a:prstGeom>
          <a:noFill/>
          <a:ln w="9525" cap="flat" cmpd="sng">
            <a:solidFill>
              <a:srgbClr val="4A7DBA"/>
            </a:solidFill>
            <a:prstDash val="solid"/>
            <a:round/>
            <a:headEnd type="none" w="sm" len="sm"/>
            <a:tailEnd type="none" w="sm" len="sm"/>
          </a:ln>
        </p:spPr>
      </p:cxnSp>
      <p:cxnSp>
        <p:nvCxnSpPr>
          <p:cNvPr id="510" name="Google Shape;510;p39"/>
          <p:cNvCxnSpPr/>
          <p:nvPr/>
        </p:nvCxnSpPr>
        <p:spPr>
          <a:xfrm rot="10800000" flipH="1">
            <a:off x="4114800" y="3429000"/>
            <a:ext cx="2339882" cy="457200"/>
          </a:xfrm>
          <a:prstGeom prst="straightConnector1">
            <a:avLst/>
          </a:prstGeom>
          <a:noFill/>
          <a:ln w="9525" cap="flat" cmpd="sng">
            <a:solidFill>
              <a:srgbClr val="4A7DBA"/>
            </a:solidFill>
            <a:prstDash val="solid"/>
            <a:round/>
            <a:headEnd type="none" w="sm" len="sm"/>
            <a:tailEnd type="none" w="sm" len="sm"/>
          </a:ln>
        </p:spPr>
      </p:cxnSp>
      <p:sp>
        <p:nvSpPr>
          <p:cNvPr id="511" name="Google Shape;511;p39"/>
          <p:cNvSpPr/>
          <p:nvPr/>
        </p:nvSpPr>
        <p:spPr>
          <a:xfrm>
            <a:off x="1676400" y="4191000"/>
            <a:ext cx="152400" cy="152400"/>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512" name="Google Shape;512;p39"/>
          <p:cNvCxnSpPr>
            <a:stCxn id="511" idx="7"/>
          </p:cNvCxnSpPr>
          <p:nvPr/>
        </p:nvCxnSpPr>
        <p:spPr>
          <a:xfrm rot="10800000" flipH="1">
            <a:off x="1806482" y="3429118"/>
            <a:ext cx="2308200" cy="784200"/>
          </a:xfrm>
          <a:prstGeom prst="straightConnector1">
            <a:avLst/>
          </a:prstGeom>
          <a:noFill/>
          <a:ln w="9525" cap="flat" cmpd="sng">
            <a:solidFill>
              <a:srgbClr val="FF0000"/>
            </a:solidFill>
            <a:prstDash val="solid"/>
            <a:round/>
            <a:headEnd type="none" w="sm" len="sm"/>
            <a:tailEnd type="none" w="sm" len="sm"/>
          </a:ln>
        </p:spPr>
      </p:cxnSp>
      <p:sp>
        <p:nvSpPr>
          <p:cNvPr id="513" name="Google Shape;513;p39"/>
          <p:cNvSpPr/>
          <p:nvPr/>
        </p:nvSpPr>
        <p:spPr>
          <a:xfrm>
            <a:off x="4114800" y="3352800"/>
            <a:ext cx="152400" cy="152400"/>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514" name="Google Shape;514;p39"/>
          <p:cNvCxnSpPr>
            <a:stCxn id="513" idx="7"/>
          </p:cNvCxnSpPr>
          <p:nvPr/>
        </p:nvCxnSpPr>
        <p:spPr>
          <a:xfrm rot="10800000" flipH="1">
            <a:off x="4244882" y="2667118"/>
            <a:ext cx="2232000" cy="708000"/>
          </a:xfrm>
          <a:prstGeom prst="straightConnector1">
            <a:avLst/>
          </a:prstGeom>
          <a:noFill/>
          <a:ln w="9525" cap="flat" cmpd="sng">
            <a:solidFill>
              <a:srgbClr val="FF0000"/>
            </a:solidFill>
            <a:prstDash val="solid"/>
            <a:round/>
            <a:headEnd type="none" w="sm" len="sm"/>
            <a:tailEnd type="none" w="sm" len="sm"/>
          </a:ln>
        </p:spPr>
      </p:cxnSp>
      <p:sp>
        <p:nvSpPr>
          <p:cNvPr id="515" name="Google Shape;515;p39"/>
          <p:cNvSpPr/>
          <p:nvPr/>
        </p:nvSpPr>
        <p:spPr>
          <a:xfrm>
            <a:off x="6400800" y="2590800"/>
            <a:ext cx="152400" cy="152400"/>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516" name="Google Shape;516;p39"/>
          <p:cNvCxnSpPr/>
          <p:nvPr/>
        </p:nvCxnSpPr>
        <p:spPr>
          <a:xfrm rot="10800000" flipH="1">
            <a:off x="1828800" y="4724400"/>
            <a:ext cx="2514600" cy="381000"/>
          </a:xfrm>
          <a:prstGeom prst="straightConnector1">
            <a:avLst/>
          </a:prstGeom>
          <a:noFill/>
          <a:ln w="9525" cap="flat" cmpd="sng">
            <a:solidFill>
              <a:srgbClr val="00B0F0"/>
            </a:solidFill>
            <a:prstDash val="solid"/>
            <a:round/>
            <a:headEnd type="none" w="sm" len="sm"/>
            <a:tailEnd type="none" w="sm" len="sm"/>
          </a:ln>
        </p:spPr>
      </p:cxnSp>
      <p:cxnSp>
        <p:nvCxnSpPr>
          <p:cNvPr id="517" name="Google Shape;517;p39"/>
          <p:cNvCxnSpPr/>
          <p:nvPr/>
        </p:nvCxnSpPr>
        <p:spPr>
          <a:xfrm rot="10800000" flipH="1">
            <a:off x="4419600" y="4114800"/>
            <a:ext cx="2133600" cy="609600"/>
          </a:xfrm>
          <a:prstGeom prst="straightConnector1">
            <a:avLst/>
          </a:prstGeom>
          <a:noFill/>
          <a:ln w="9525" cap="flat" cmpd="sng">
            <a:solidFill>
              <a:srgbClr val="00B0F0"/>
            </a:solidFill>
            <a:prstDash val="solid"/>
            <a:round/>
            <a:headEnd type="none" w="sm" len="sm"/>
            <a:tailEnd type="none" w="sm" len="sm"/>
          </a:ln>
        </p:spPr>
      </p:cxnSp>
      <p:cxnSp>
        <p:nvCxnSpPr>
          <p:cNvPr id="518" name="Google Shape;518;p39"/>
          <p:cNvCxnSpPr/>
          <p:nvPr/>
        </p:nvCxnSpPr>
        <p:spPr>
          <a:xfrm rot="10800000" flipH="1">
            <a:off x="1752600" y="4572000"/>
            <a:ext cx="2590800" cy="304800"/>
          </a:xfrm>
          <a:prstGeom prst="straightConnector1">
            <a:avLst/>
          </a:prstGeom>
          <a:noFill/>
          <a:ln w="9525" cap="flat" cmpd="sng">
            <a:solidFill>
              <a:schemeClr val="accent4"/>
            </a:solidFill>
            <a:prstDash val="solid"/>
            <a:round/>
            <a:headEnd type="none" w="sm" len="sm"/>
            <a:tailEnd type="none" w="sm" len="sm"/>
          </a:ln>
        </p:spPr>
      </p:cxnSp>
      <p:cxnSp>
        <p:nvCxnSpPr>
          <p:cNvPr id="519" name="Google Shape;519;p39"/>
          <p:cNvCxnSpPr/>
          <p:nvPr/>
        </p:nvCxnSpPr>
        <p:spPr>
          <a:xfrm rot="10800000" flipH="1">
            <a:off x="4419600" y="4419600"/>
            <a:ext cx="2057400" cy="152400"/>
          </a:xfrm>
          <a:prstGeom prst="straightConnector1">
            <a:avLst/>
          </a:prstGeom>
          <a:noFill/>
          <a:ln w="9525" cap="flat" cmpd="sng">
            <a:solidFill>
              <a:schemeClr val="accent4"/>
            </a:solidFill>
            <a:prstDash val="solid"/>
            <a:round/>
            <a:headEnd type="none" w="sm" len="sm"/>
            <a:tailEnd type="none" w="sm" len="sm"/>
          </a:ln>
        </p:spPr>
      </p:cxnSp>
      <p:sp>
        <p:nvSpPr>
          <p:cNvPr id="520" name="Google Shape;520;p39"/>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Analyzing Growth of Subgroups </a:t>
            </a:r>
            <a:endParaRPr/>
          </a:p>
        </p:txBody>
      </p:sp>
      <p:sp>
        <p:nvSpPr>
          <p:cNvPr id="521" name="Google Shape;521;p39"/>
          <p:cNvSpPr txBox="1">
            <a:spLocks noGrp="1"/>
          </p:cNvSpPr>
          <p:nvPr>
            <p:ph type="sldNum" idx="4294967295"/>
          </p:nvPr>
        </p:nvSpPr>
        <p:spPr>
          <a:xfrm>
            <a:off x="6553200" y="6356350"/>
            <a:ext cx="2133600" cy="36512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31</a:t>
            </a:fld>
            <a:endParaRPr/>
          </a:p>
        </p:txBody>
      </p:sp>
      <p:sp>
        <p:nvSpPr>
          <p:cNvPr id="522" name="Google Shape;522;p39"/>
          <p:cNvSpPr/>
          <p:nvPr/>
        </p:nvSpPr>
        <p:spPr>
          <a:xfrm>
            <a:off x="6400800" y="2590800"/>
            <a:ext cx="152400" cy="228600"/>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23" name="Google Shape;523;p39"/>
          <p:cNvSpPr txBox="1"/>
          <p:nvPr/>
        </p:nvSpPr>
        <p:spPr>
          <a:xfrm>
            <a:off x="7696200" y="2438400"/>
            <a:ext cx="1219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Other</a:t>
            </a:r>
            <a:endParaRPr sz="1400" b="0" i="0" u="none" strike="noStrike" cap="none">
              <a:solidFill>
                <a:schemeClr val="dk1"/>
              </a:solidFill>
              <a:latin typeface="Arial"/>
              <a:ea typeface="Arial"/>
              <a:cs typeface="Arial"/>
              <a:sym typeface="Arial"/>
            </a:endParaRPr>
          </a:p>
        </p:txBody>
      </p:sp>
      <p:sp>
        <p:nvSpPr>
          <p:cNvPr id="524" name="Google Shape;524;p39"/>
          <p:cNvSpPr/>
          <p:nvPr/>
        </p:nvSpPr>
        <p:spPr>
          <a:xfrm>
            <a:off x="7505700" y="2475011"/>
            <a:ext cx="152400" cy="228600"/>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25" name="Google Shape;525;p39"/>
          <p:cNvSpPr/>
          <p:nvPr/>
        </p:nvSpPr>
        <p:spPr>
          <a:xfrm>
            <a:off x="4114800" y="3276600"/>
            <a:ext cx="152400" cy="228600"/>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26" name="Google Shape;526;p39"/>
          <p:cNvSpPr/>
          <p:nvPr/>
        </p:nvSpPr>
        <p:spPr>
          <a:xfrm>
            <a:off x="1676400" y="4191000"/>
            <a:ext cx="152400" cy="228600"/>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27" name="Google Shape;527;p39"/>
          <p:cNvSpPr/>
          <p:nvPr/>
        </p:nvSpPr>
        <p:spPr>
          <a:xfrm>
            <a:off x="1676400" y="5029200"/>
            <a:ext cx="228600" cy="228600"/>
          </a:xfrm>
          <a:prstGeom prst="diamond">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28" name="Google Shape;528;p39"/>
          <p:cNvSpPr/>
          <p:nvPr/>
        </p:nvSpPr>
        <p:spPr>
          <a:xfrm>
            <a:off x="6400800" y="4038600"/>
            <a:ext cx="228600" cy="228600"/>
          </a:xfrm>
          <a:prstGeom prst="diamond">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29" name="Google Shape;529;p39"/>
          <p:cNvSpPr txBox="1"/>
          <p:nvPr/>
        </p:nvSpPr>
        <p:spPr>
          <a:xfrm>
            <a:off x="7696200" y="3335259"/>
            <a:ext cx="1447800" cy="55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dk1"/>
                </a:solidFill>
              </a:rPr>
              <a:t>Low Socioeconomic</a:t>
            </a:r>
            <a:endParaRPr sz="1400" b="0" i="0" u="none" strike="noStrike" cap="none">
              <a:solidFill>
                <a:schemeClr val="dk1"/>
              </a:solidFill>
              <a:latin typeface="Arial"/>
              <a:ea typeface="Arial"/>
              <a:cs typeface="Arial"/>
              <a:sym typeface="Arial"/>
            </a:endParaRPr>
          </a:p>
        </p:txBody>
      </p:sp>
      <p:sp>
        <p:nvSpPr>
          <p:cNvPr id="530" name="Google Shape;530;p39"/>
          <p:cNvSpPr/>
          <p:nvPr/>
        </p:nvSpPr>
        <p:spPr>
          <a:xfrm>
            <a:off x="7467600" y="3338611"/>
            <a:ext cx="228600" cy="228600"/>
          </a:xfrm>
          <a:prstGeom prst="diamond">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31" name="Google Shape;531;p39"/>
          <p:cNvSpPr/>
          <p:nvPr/>
        </p:nvSpPr>
        <p:spPr>
          <a:xfrm>
            <a:off x="6406896" y="3352800"/>
            <a:ext cx="146304" cy="228600"/>
          </a:xfrm>
          <a:prstGeom prst="triangle">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32" name="Google Shape;532;p39"/>
          <p:cNvSpPr/>
          <p:nvPr/>
        </p:nvSpPr>
        <p:spPr>
          <a:xfrm>
            <a:off x="6477000" y="4343400"/>
            <a:ext cx="152400" cy="1524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33" name="Google Shape;533;p39"/>
          <p:cNvSpPr txBox="1"/>
          <p:nvPr/>
        </p:nvSpPr>
        <p:spPr>
          <a:xfrm>
            <a:off x="7696200" y="3886050"/>
            <a:ext cx="16002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Special Education</a:t>
            </a:r>
            <a:endParaRPr sz="1400" b="0" i="0" u="none" strike="noStrike" cap="none">
              <a:solidFill>
                <a:schemeClr val="dk1"/>
              </a:solidFill>
              <a:latin typeface="Arial"/>
              <a:ea typeface="Arial"/>
              <a:cs typeface="Arial"/>
              <a:sym typeface="Arial"/>
            </a:endParaRPr>
          </a:p>
        </p:txBody>
      </p:sp>
      <p:sp>
        <p:nvSpPr>
          <p:cNvPr id="534" name="Google Shape;534;p39"/>
          <p:cNvSpPr/>
          <p:nvPr/>
        </p:nvSpPr>
        <p:spPr>
          <a:xfrm>
            <a:off x="7505700" y="4004461"/>
            <a:ext cx="152400" cy="1524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35" name="Google Shape;535;p39"/>
          <p:cNvSpPr/>
          <p:nvPr/>
        </p:nvSpPr>
        <p:spPr>
          <a:xfrm>
            <a:off x="1752600" y="4495800"/>
            <a:ext cx="146304" cy="228600"/>
          </a:xfrm>
          <a:prstGeom prst="triangle">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36" name="Google Shape;536;p39"/>
          <p:cNvSpPr txBox="1"/>
          <p:nvPr/>
        </p:nvSpPr>
        <p:spPr>
          <a:xfrm>
            <a:off x="7696200" y="2895600"/>
            <a:ext cx="12954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Target Score</a:t>
            </a:r>
            <a:endParaRPr sz="1400" b="0" i="0" u="none" strike="noStrike" cap="none">
              <a:solidFill>
                <a:schemeClr val="dk1"/>
              </a:solidFill>
              <a:latin typeface="Arial"/>
              <a:ea typeface="Arial"/>
              <a:cs typeface="Arial"/>
              <a:sym typeface="Arial"/>
            </a:endParaRPr>
          </a:p>
        </p:txBody>
      </p:sp>
      <p:sp>
        <p:nvSpPr>
          <p:cNvPr id="537" name="Google Shape;537;p39"/>
          <p:cNvSpPr/>
          <p:nvPr/>
        </p:nvSpPr>
        <p:spPr>
          <a:xfrm>
            <a:off x="7508748" y="2906811"/>
            <a:ext cx="146304" cy="228600"/>
          </a:xfrm>
          <a:prstGeom prst="triangle">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38" name="Google Shape;538;p39"/>
          <p:cNvSpPr/>
          <p:nvPr/>
        </p:nvSpPr>
        <p:spPr>
          <a:xfrm>
            <a:off x="4191000" y="3733800"/>
            <a:ext cx="146304" cy="228600"/>
          </a:xfrm>
          <a:prstGeom prst="triangle">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39" name="Google Shape;539;p39"/>
          <p:cNvSpPr/>
          <p:nvPr/>
        </p:nvSpPr>
        <p:spPr>
          <a:xfrm>
            <a:off x="1752600" y="4800600"/>
            <a:ext cx="152400" cy="1524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40" name="Google Shape;540;p39"/>
          <p:cNvSpPr/>
          <p:nvPr/>
        </p:nvSpPr>
        <p:spPr>
          <a:xfrm>
            <a:off x="4343400" y="4495800"/>
            <a:ext cx="152400" cy="1524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41" name="Google Shape;541;p39"/>
          <p:cNvSpPr/>
          <p:nvPr/>
        </p:nvSpPr>
        <p:spPr>
          <a:xfrm>
            <a:off x="4267200" y="4648200"/>
            <a:ext cx="228600" cy="228600"/>
          </a:xfrm>
          <a:prstGeom prst="diamond">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42" name="Google Shape;542;p39"/>
          <p:cNvSpPr/>
          <p:nvPr/>
        </p:nvSpPr>
        <p:spPr>
          <a:xfrm>
            <a:off x="7091851" y="5880898"/>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43" name="Google Shape;543;p39"/>
          <p:cNvSpPr txBox="1"/>
          <p:nvPr/>
        </p:nvSpPr>
        <p:spPr>
          <a:xfrm>
            <a:off x="7497100" y="6189450"/>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Discuss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40"/>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Comparing Benchmark </a:t>
            </a:r>
            <a:endParaRPr/>
          </a:p>
          <a:p>
            <a:pPr marL="0" lvl="0" indent="0" algn="l" rtl="0">
              <a:lnSpc>
                <a:spcPct val="90000"/>
              </a:lnSpc>
              <a:spcBef>
                <a:spcPts val="0"/>
              </a:spcBef>
              <a:spcAft>
                <a:spcPts val="0"/>
              </a:spcAft>
              <a:buSzPts val="1400"/>
              <a:buNone/>
            </a:pPr>
            <a:r>
              <a:rPr lang="en-US"/>
              <a:t>Scores Across the Year</a:t>
            </a:r>
            <a:endParaRPr/>
          </a:p>
        </p:txBody>
      </p:sp>
      <p:sp>
        <p:nvSpPr>
          <p:cNvPr id="550" name="Google Shape;550;p40"/>
          <p:cNvSpPr txBox="1">
            <a:spLocks noGrp="1"/>
          </p:cNvSpPr>
          <p:nvPr>
            <p:ph type="sldNum" idx="4294967295"/>
          </p:nvPr>
        </p:nvSpPr>
        <p:spPr>
          <a:xfrm>
            <a:off x="6553200" y="6356350"/>
            <a:ext cx="2133600" cy="36512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32</a:t>
            </a:fld>
            <a:endParaRPr/>
          </a:p>
        </p:txBody>
      </p:sp>
      <p:sp>
        <p:nvSpPr>
          <p:cNvPr id="551" name="Google Shape;551;p40"/>
          <p:cNvSpPr/>
          <p:nvPr/>
        </p:nvSpPr>
        <p:spPr>
          <a:xfrm>
            <a:off x="457200" y="1798637"/>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cxnSp>
        <p:nvCxnSpPr>
          <p:cNvPr id="552" name="Google Shape;552;p40"/>
          <p:cNvCxnSpPr/>
          <p:nvPr/>
        </p:nvCxnSpPr>
        <p:spPr>
          <a:xfrm>
            <a:off x="1371600" y="2572305"/>
            <a:ext cx="6858000" cy="0"/>
          </a:xfrm>
          <a:prstGeom prst="straightConnector1">
            <a:avLst/>
          </a:prstGeom>
          <a:noFill/>
          <a:ln w="9525" cap="flat" cmpd="sng">
            <a:solidFill>
              <a:schemeClr val="dk1"/>
            </a:solidFill>
            <a:prstDash val="solid"/>
            <a:round/>
            <a:headEnd type="none" w="sm" len="sm"/>
            <a:tailEnd type="none" w="sm" len="sm"/>
          </a:ln>
        </p:spPr>
      </p:cxnSp>
      <p:sp>
        <p:nvSpPr>
          <p:cNvPr id="553" name="Google Shape;553;p40"/>
          <p:cNvSpPr/>
          <p:nvPr/>
        </p:nvSpPr>
        <p:spPr>
          <a:xfrm>
            <a:off x="1371600" y="1886505"/>
            <a:ext cx="6858000" cy="38100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54" name="Google Shape;554;p40"/>
          <p:cNvCxnSpPr/>
          <p:nvPr/>
        </p:nvCxnSpPr>
        <p:spPr>
          <a:xfrm>
            <a:off x="1371600" y="3867705"/>
            <a:ext cx="6781800" cy="0"/>
          </a:xfrm>
          <a:prstGeom prst="straightConnector1">
            <a:avLst/>
          </a:prstGeom>
          <a:noFill/>
          <a:ln w="9525" cap="flat" cmpd="sng">
            <a:solidFill>
              <a:schemeClr val="dk1"/>
            </a:solidFill>
            <a:prstDash val="solid"/>
            <a:round/>
            <a:headEnd type="none" w="sm" len="sm"/>
            <a:tailEnd type="none" w="sm" len="sm"/>
          </a:ln>
        </p:spPr>
      </p:cxnSp>
      <p:cxnSp>
        <p:nvCxnSpPr>
          <p:cNvPr id="555" name="Google Shape;555;p40"/>
          <p:cNvCxnSpPr/>
          <p:nvPr/>
        </p:nvCxnSpPr>
        <p:spPr>
          <a:xfrm>
            <a:off x="1371600" y="4172505"/>
            <a:ext cx="6781800" cy="0"/>
          </a:xfrm>
          <a:prstGeom prst="straightConnector1">
            <a:avLst/>
          </a:prstGeom>
          <a:noFill/>
          <a:ln w="9525" cap="flat" cmpd="sng">
            <a:solidFill>
              <a:schemeClr val="dk1"/>
            </a:solidFill>
            <a:prstDash val="solid"/>
            <a:round/>
            <a:headEnd type="none" w="sm" len="sm"/>
            <a:tailEnd type="none" w="sm" len="sm"/>
          </a:ln>
        </p:spPr>
      </p:cxnSp>
      <p:cxnSp>
        <p:nvCxnSpPr>
          <p:cNvPr id="556" name="Google Shape;556;p40"/>
          <p:cNvCxnSpPr/>
          <p:nvPr/>
        </p:nvCxnSpPr>
        <p:spPr>
          <a:xfrm>
            <a:off x="1371600" y="4477305"/>
            <a:ext cx="6781800" cy="0"/>
          </a:xfrm>
          <a:prstGeom prst="straightConnector1">
            <a:avLst/>
          </a:prstGeom>
          <a:noFill/>
          <a:ln w="9525" cap="flat" cmpd="sng">
            <a:solidFill>
              <a:schemeClr val="dk1"/>
            </a:solidFill>
            <a:prstDash val="solid"/>
            <a:round/>
            <a:headEnd type="none" w="sm" len="sm"/>
            <a:tailEnd type="none" w="sm" len="sm"/>
          </a:ln>
        </p:spPr>
      </p:cxnSp>
      <p:cxnSp>
        <p:nvCxnSpPr>
          <p:cNvPr id="557" name="Google Shape;557;p40"/>
          <p:cNvCxnSpPr/>
          <p:nvPr/>
        </p:nvCxnSpPr>
        <p:spPr>
          <a:xfrm>
            <a:off x="1371600" y="4858305"/>
            <a:ext cx="6781800" cy="0"/>
          </a:xfrm>
          <a:prstGeom prst="straightConnector1">
            <a:avLst/>
          </a:prstGeom>
          <a:noFill/>
          <a:ln w="9525" cap="flat" cmpd="sng">
            <a:solidFill>
              <a:schemeClr val="dk1"/>
            </a:solidFill>
            <a:prstDash val="solid"/>
            <a:round/>
            <a:headEnd type="none" w="sm" len="sm"/>
            <a:tailEnd type="none" w="sm" len="sm"/>
          </a:ln>
        </p:spPr>
      </p:cxnSp>
      <p:cxnSp>
        <p:nvCxnSpPr>
          <p:cNvPr id="558" name="Google Shape;558;p40"/>
          <p:cNvCxnSpPr/>
          <p:nvPr/>
        </p:nvCxnSpPr>
        <p:spPr>
          <a:xfrm>
            <a:off x="1371600" y="5163105"/>
            <a:ext cx="6781800" cy="0"/>
          </a:xfrm>
          <a:prstGeom prst="straightConnector1">
            <a:avLst/>
          </a:prstGeom>
          <a:noFill/>
          <a:ln w="9525" cap="flat" cmpd="sng">
            <a:solidFill>
              <a:schemeClr val="dk1"/>
            </a:solidFill>
            <a:prstDash val="solid"/>
            <a:round/>
            <a:headEnd type="none" w="sm" len="sm"/>
            <a:tailEnd type="none" w="sm" len="sm"/>
          </a:ln>
        </p:spPr>
      </p:cxnSp>
      <p:sp>
        <p:nvSpPr>
          <p:cNvPr id="559" name="Google Shape;559;p40"/>
          <p:cNvSpPr txBox="1"/>
          <p:nvPr/>
        </p:nvSpPr>
        <p:spPr>
          <a:xfrm>
            <a:off x="838200" y="5010705"/>
            <a:ext cx="4572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10</a:t>
            </a:r>
            <a:endParaRPr sz="1800" b="0" i="0" u="none" strike="noStrike" cap="none">
              <a:solidFill>
                <a:schemeClr val="dk1"/>
              </a:solidFill>
              <a:latin typeface="Arial"/>
              <a:ea typeface="Arial"/>
              <a:cs typeface="Arial"/>
              <a:sym typeface="Arial"/>
            </a:endParaRPr>
          </a:p>
        </p:txBody>
      </p:sp>
      <p:sp>
        <p:nvSpPr>
          <p:cNvPr id="560" name="Google Shape;560;p40"/>
          <p:cNvSpPr txBox="1"/>
          <p:nvPr/>
        </p:nvSpPr>
        <p:spPr>
          <a:xfrm>
            <a:off x="838200" y="2343705"/>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90</a:t>
            </a:r>
            <a:endParaRPr sz="1800" b="0" i="0" u="none" strike="noStrike" cap="none">
              <a:solidFill>
                <a:schemeClr val="dk1"/>
              </a:solidFill>
              <a:latin typeface="Arial"/>
              <a:ea typeface="Arial"/>
              <a:cs typeface="Arial"/>
              <a:sym typeface="Arial"/>
            </a:endParaRPr>
          </a:p>
        </p:txBody>
      </p:sp>
      <p:sp>
        <p:nvSpPr>
          <p:cNvPr id="561" name="Google Shape;561;p40"/>
          <p:cNvSpPr txBox="1"/>
          <p:nvPr/>
        </p:nvSpPr>
        <p:spPr>
          <a:xfrm>
            <a:off x="838200" y="3345973"/>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60</a:t>
            </a:r>
            <a:endParaRPr sz="1800" b="0" i="0" u="none" strike="noStrike" cap="none">
              <a:solidFill>
                <a:schemeClr val="dk1"/>
              </a:solidFill>
              <a:latin typeface="Arial"/>
              <a:ea typeface="Arial"/>
              <a:cs typeface="Arial"/>
              <a:sym typeface="Arial"/>
            </a:endParaRPr>
          </a:p>
        </p:txBody>
      </p:sp>
      <p:sp>
        <p:nvSpPr>
          <p:cNvPr id="562" name="Google Shape;562;p40"/>
          <p:cNvSpPr txBox="1"/>
          <p:nvPr/>
        </p:nvSpPr>
        <p:spPr>
          <a:xfrm>
            <a:off x="838200" y="4336573"/>
            <a:ext cx="4572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30</a:t>
            </a:r>
            <a:endParaRPr sz="1800" b="0" i="0" u="none" strike="noStrike" cap="none">
              <a:solidFill>
                <a:schemeClr val="dk1"/>
              </a:solidFill>
              <a:latin typeface="Arial"/>
              <a:ea typeface="Arial"/>
              <a:cs typeface="Arial"/>
              <a:sym typeface="Arial"/>
            </a:endParaRPr>
          </a:p>
        </p:txBody>
      </p:sp>
      <p:sp>
        <p:nvSpPr>
          <p:cNvPr id="563" name="Google Shape;563;p40"/>
          <p:cNvSpPr txBox="1"/>
          <p:nvPr/>
        </p:nvSpPr>
        <p:spPr>
          <a:xfrm>
            <a:off x="838200" y="3639105"/>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50</a:t>
            </a:r>
            <a:endParaRPr sz="1800" b="0" i="0" u="none" strike="noStrike" cap="none">
              <a:solidFill>
                <a:schemeClr val="dk1"/>
              </a:solidFill>
              <a:latin typeface="Arial"/>
              <a:ea typeface="Arial"/>
              <a:cs typeface="Arial"/>
              <a:sym typeface="Arial"/>
            </a:endParaRPr>
          </a:p>
        </p:txBody>
      </p:sp>
      <p:sp>
        <p:nvSpPr>
          <p:cNvPr id="564" name="Google Shape;564;p40"/>
          <p:cNvSpPr txBox="1"/>
          <p:nvPr/>
        </p:nvSpPr>
        <p:spPr>
          <a:xfrm>
            <a:off x="838200" y="4717573"/>
            <a:ext cx="4572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20</a:t>
            </a:r>
            <a:endParaRPr sz="1800" b="0" i="0" u="none" strike="noStrike" cap="none">
              <a:solidFill>
                <a:schemeClr val="dk1"/>
              </a:solidFill>
              <a:latin typeface="Arial"/>
              <a:ea typeface="Arial"/>
              <a:cs typeface="Arial"/>
              <a:sym typeface="Arial"/>
            </a:endParaRPr>
          </a:p>
        </p:txBody>
      </p:sp>
      <p:sp>
        <p:nvSpPr>
          <p:cNvPr id="565" name="Google Shape;565;p40"/>
          <p:cNvSpPr txBox="1"/>
          <p:nvPr/>
        </p:nvSpPr>
        <p:spPr>
          <a:xfrm>
            <a:off x="762000" y="1962705"/>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100</a:t>
            </a:r>
            <a:endParaRPr sz="1800" b="0" i="0" u="none" strike="noStrike" cap="none">
              <a:solidFill>
                <a:schemeClr val="dk1"/>
              </a:solidFill>
              <a:latin typeface="Arial"/>
              <a:ea typeface="Arial"/>
              <a:cs typeface="Arial"/>
              <a:sym typeface="Arial"/>
            </a:endParaRPr>
          </a:p>
        </p:txBody>
      </p:sp>
      <p:sp>
        <p:nvSpPr>
          <p:cNvPr id="566" name="Google Shape;566;p40"/>
          <p:cNvSpPr txBox="1"/>
          <p:nvPr/>
        </p:nvSpPr>
        <p:spPr>
          <a:xfrm>
            <a:off x="1981200" y="5638800"/>
            <a:ext cx="12192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Fall</a:t>
            </a:r>
            <a:endParaRPr sz="1800" b="0" i="0" u="none" strike="noStrike" cap="none">
              <a:solidFill>
                <a:schemeClr val="dk1"/>
              </a:solidFill>
              <a:latin typeface="Arial"/>
              <a:ea typeface="Arial"/>
              <a:cs typeface="Arial"/>
              <a:sym typeface="Arial"/>
            </a:endParaRPr>
          </a:p>
        </p:txBody>
      </p:sp>
      <p:sp>
        <p:nvSpPr>
          <p:cNvPr id="567" name="Google Shape;567;p40"/>
          <p:cNvSpPr txBox="1"/>
          <p:nvPr/>
        </p:nvSpPr>
        <p:spPr>
          <a:xfrm>
            <a:off x="6553200" y="5696505"/>
            <a:ext cx="12954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40"/>
          <p:cNvSpPr txBox="1"/>
          <p:nvPr/>
        </p:nvSpPr>
        <p:spPr>
          <a:xfrm>
            <a:off x="4267200" y="5638800"/>
            <a:ext cx="12954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Winter</a:t>
            </a:r>
            <a:endParaRPr sz="1800" b="0" i="0" u="none" strike="noStrike" cap="none">
              <a:solidFill>
                <a:schemeClr val="dk1"/>
              </a:solidFill>
              <a:latin typeface="Arial"/>
              <a:ea typeface="Arial"/>
              <a:cs typeface="Arial"/>
              <a:sym typeface="Arial"/>
            </a:endParaRPr>
          </a:p>
        </p:txBody>
      </p:sp>
      <p:cxnSp>
        <p:nvCxnSpPr>
          <p:cNvPr id="569" name="Google Shape;569;p40"/>
          <p:cNvCxnSpPr/>
          <p:nvPr/>
        </p:nvCxnSpPr>
        <p:spPr>
          <a:xfrm>
            <a:off x="1371600" y="3562905"/>
            <a:ext cx="6781800" cy="0"/>
          </a:xfrm>
          <a:prstGeom prst="straightConnector1">
            <a:avLst/>
          </a:prstGeom>
          <a:noFill/>
          <a:ln w="9525" cap="flat" cmpd="sng">
            <a:solidFill>
              <a:schemeClr val="dk1"/>
            </a:solidFill>
            <a:prstDash val="solid"/>
            <a:round/>
            <a:headEnd type="none" w="sm" len="sm"/>
            <a:tailEnd type="none" w="sm" len="sm"/>
          </a:ln>
        </p:spPr>
      </p:cxnSp>
      <p:cxnSp>
        <p:nvCxnSpPr>
          <p:cNvPr id="570" name="Google Shape;570;p40"/>
          <p:cNvCxnSpPr/>
          <p:nvPr/>
        </p:nvCxnSpPr>
        <p:spPr>
          <a:xfrm>
            <a:off x="1371600" y="3258105"/>
            <a:ext cx="6781800" cy="0"/>
          </a:xfrm>
          <a:prstGeom prst="straightConnector1">
            <a:avLst/>
          </a:prstGeom>
          <a:noFill/>
          <a:ln w="9525" cap="flat" cmpd="sng">
            <a:solidFill>
              <a:schemeClr val="dk1"/>
            </a:solidFill>
            <a:prstDash val="solid"/>
            <a:round/>
            <a:headEnd type="none" w="sm" len="sm"/>
            <a:tailEnd type="none" w="sm" len="sm"/>
          </a:ln>
        </p:spPr>
      </p:cxnSp>
      <p:cxnSp>
        <p:nvCxnSpPr>
          <p:cNvPr id="571" name="Google Shape;571;p40"/>
          <p:cNvCxnSpPr/>
          <p:nvPr/>
        </p:nvCxnSpPr>
        <p:spPr>
          <a:xfrm>
            <a:off x="1371600" y="2877105"/>
            <a:ext cx="6781800" cy="0"/>
          </a:xfrm>
          <a:prstGeom prst="straightConnector1">
            <a:avLst/>
          </a:prstGeom>
          <a:noFill/>
          <a:ln w="9525" cap="flat" cmpd="sng">
            <a:solidFill>
              <a:schemeClr val="dk1"/>
            </a:solidFill>
            <a:prstDash val="solid"/>
            <a:round/>
            <a:headEnd type="none" w="sm" len="sm"/>
            <a:tailEnd type="none" w="sm" len="sm"/>
          </a:ln>
        </p:spPr>
      </p:cxnSp>
      <p:cxnSp>
        <p:nvCxnSpPr>
          <p:cNvPr id="572" name="Google Shape;572;p40"/>
          <p:cNvCxnSpPr/>
          <p:nvPr/>
        </p:nvCxnSpPr>
        <p:spPr>
          <a:xfrm>
            <a:off x="1371600" y="2267505"/>
            <a:ext cx="6858000" cy="0"/>
          </a:xfrm>
          <a:prstGeom prst="straightConnector1">
            <a:avLst/>
          </a:prstGeom>
          <a:noFill/>
          <a:ln w="9525" cap="flat" cmpd="sng">
            <a:solidFill>
              <a:schemeClr val="dk1"/>
            </a:solidFill>
            <a:prstDash val="solid"/>
            <a:round/>
            <a:headEnd type="none" w="sm" len="sm"/>
            <a:tailEnd type="none" w="sm" len="sm"/>
          </a:ln>
        </p:spPr>
      </p:cxnSp>
      <p:sp>
        <p:nvSpPr>
          <p:cNvPr id="573" name="Google Shape;573;p40"/>
          <p:cNvSpPr txBox="1"/>
          <p:nvPr/>
        </p:nvSpPr>
        <p:spPr>
          <a:xfrm rot="-5400000">
            <a:off x="70366" y="3105705"/>
            <a:ext cx="1295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Percent</a:t>
            </a:r>
            <a:endParaRPr sz="1800" b="0" i="0" u="none" strike="noStrike" cap="none">
              <a:solidFill>
                <a:schemeClr val="dk1"/>
              </a:solidFill>
              <a:latin typeface="Arial"/>
              <a:ea typeface="Arial"/>
              <a:cs typeface="Arial"/>
              <a:sym typeface="Arial"/>
            </a:endParaRPr>
          </a:p>
        </p:txBody>
      </p:sp>
      <p:sp>
        <p:nvSpPr>
          <p:cNvPr id="574" name="Google Shape;574;p40"/>
          <p:cNvSpPr/>
          <p:nvPr/>
        </p:nvSpPr>
        <p:spPr>
          <a:xfrm>
            <a:off x="3581400" y="2038905"/>
            <a:ext cx="2286000" cy="3657600"/>
          </a:xfrm>
          <a:prstGeom prst="triangle">
            <a:avLst>
              <a:gd name="adj" fmla="val 50000"/>
            </a:avLst>
          </a:prstGeom>
          <a:solidFill>
            <a:srgbClr val="92D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75" name="Google Shape;575;p40"/>
          <p:cNvCxnSpPr/>
          <p:nvPr/>
        </p:nvCxnSpPr>
        <p:spPr>
          <a:xfrm>
            <a:off x="2209800" y="2953305"/>
            <a:ext cx="533400" cy="0"/>
          </a:xfrm>
          <a:prstGeom prst="straightConnector1">
            <a:avLst/>
          </a:prstGeom>
          <a:noFill/>
          <a:ln w="9525" cap="flat" cmpd="sng">
            <a:solidFill>
              <a:schemeClr val="dk1"/>
            </a:solidFill>
            <a:prstDash val="solid"/>
            <a:round/>
            <a:headEnd type="none" w="sm" len="sm"/>
            <a:tailEnd type="none" w="sm" len="sm"/>
          </a:ln>
        </p:spPr>
      </p:cxnSp>
      <p:sp>
        <p:nvSpPr>
          <p:cNvPr id="576" name="Google Shape;576;p40"/>
          <p:cNvSpPr/>
          <p:nvPr/>
        </p:nvSpPr>
        <p:spPr>
          <a:xfrm>
            <a:off x="4191000" y="1962705"/>
            <a:ext cx="1066800" cy="1828800"/>
          </a:xfrm>
          <a:prstGeom prst="triangle">
            <a:avLst>
              <a:gd name="adj" fmla="val 50000"/>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7" name="Google Shape;577;p40"/>
          <p:cNvSpPr txBox="1"/>
          <p:nvPr/>
        </p:nvSpPr>
        <p:spPr>
          <a:xfrm>
            <a:off x="2057400" y="4248705"/>
            <a:ext cx="914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55</a:t>
            </a:r>
            <a:endParaRPr sz="1800" b="0" i="0" u="none" strike="noStrike" cap="none">
              <a:solidFill>
                <a:schemeClr val="dk1"/>
              </a:solidFill>
              <a:latin typeface="Arial"/>
              <a:ea typeface="Arial"/>
              <a:cs typeface="Arial"/>
              <a:sym typeface="Arial"/>
            </a:endParaRPr>
          </a:p>
        </p:txBody>
      </p:sp>
      <p:sp>
        <p:nvSpPr>
          <p:cNvPr id="578" name="Google Shape;578;p40"/>
          <p:cNvSpPr/>
          <p:nvPr/>
        </p:nvSpPr>
        <p:spPr>
          <a:xfrm>
            <a:off x="4495800" y="1886505"/>
            <a:ext cx="457200" cy="838200"/>
          </a:xfrm>
          <a:prstGeom prst="triangle">
            <a:avLst>
              <a:gd name="adj" fmla="val 50000"/>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9" name="Google Shape;579;p40"/>
          <p:cNvSpPr txBox="1"/>
          <p:nvPr/>
        </p:nvSpPr>
        <p:spPr>
          <a:xfrm>
            <a:off x="838200" y="2648505"/>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80</a:t>
            </a:r>
            <a:endParaRPr sz="1800" b="0" i="0" u="none" strike="noStrike" cap="none">
              <a:solidFill>
                <a:schemeClr val="dk1"/>
              </a:solidFill>
              <a:latin typeface="Arial"/>
              <a:ea typeface="Arial"/>
              <a:cs typeface="Arial"/>
              <a:sym typeface="Arial"/>
            </a:endParaRPr>
          </a:p>
        </p:txBody>
      </p:sp>
      <p:sp>
        <p:nvSpPr>
          <p:cNvPr id="580" name="Google Shape;580;p40"/>
          <p:cNvSpPr txBox="1"/>
          <p:nvPr/>
        </p:nvSpPr>
        <p:spPr>
          <a:xfrm>
            <a:off x="838200" y="3006169"/>
            <a:ext cx="4572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70</a:t>
            </a:r>
            <a:endParaRPr sz="1800" b="0" i="0" u="none" strike="noStrike" cap="none">
              <a:solidFill>
                <a:schemeClr val="dk1"/>
              </a:solidFill>
              <a:latin typeface="Arial"/>
              <a:ea typeface="Arial"/>
              <a:cs typeface="Arial"/>
              <a:sym typeface="Arial"/>
            </a:endParaRPr>
          </a:p>
        </p:txBody>
      </p:sp>
      <p:sp>
        <p:nvSpPr>
          <p:cNvPr id="581" name="Google Shape;581;p40"/>
          <p:cNvSpPr txBox="1"/>
          <p:nvPr/>
        </p:nvSpPr>
        <p:spPr>
          <a:xfrm>
            <a:off x="838200" y="3943905"/>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40</a:t>
            </a:r>
            <a:endParaRPr sz="1800" b="0" i="0" u="none" strike="noStrike" cap="none">
              <a:solidFill>
                <a:schemeClr val="dk1"/>
              </a:solidFill>
              <a:latin typeface="Arial"/>
              <a:ea typeface="Arial"/>
              <a:cs typeface="Arial"/>
              <a:sym typeface="Arial"/>
            </a:endParaRPr>
          </a:p>
        </p:txBody>
      </p:sp>
      <p:sp>
        <p:nvSpPr>
          <p:cNvPr id="582" name="Google Shape;582;p40"/>
          <p:cNvSpPr/>
          <p:nvPr/>
        </p:nvSpPr>
        <p:spPr>
          <a:xfrm>
            <a:off x="1371600" y="2038905"/>
            <a:ext cx="2286000" cy="3657600"/>
          </a:xfrm>
          <a:prstGeom prst="triangle">
            <a:avLst>
              <a:gd name="adj" fmla="val 50000"/>
            </a:avLst>
          </a:prstGeom>
          <a:solidFill>
            <a:srgbClr val="92D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3" name="Google Shape;583;p40"/>
          <p:cNvSpPr/>
          <p:nvPr/>
        </p:nvSpPr>
        <p:spPr>
          <a:xfrm>
            <a:off x="2171214" y="1886505"/>
            <a:ext cx="684827" cy="1283732"/>
          </a:xfrm>
          <a:prstGeom prst="triangle">
            <a:avLst>
              <a:gd name="adj" fmla="val 50000"/>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4" name="Google Shape;584;p40"/>
          <p:cNvSpPr/>
          <p:nvPr/>
        </p:nvSpPr>
        <p:spPr>
          <a:xfrm>
            <a:off x="2319074" y="1886505"/>
            <a:ext cx="387485" cy="762000"/>
          </a:xfrm>
          <a:prstGeom prst="triangle">
            <a:avLst>
              <a:gd name="adj" fmla="val 50000"/>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5" name="Google Shape;585;p40"/>
          <p:cNvSpPr txBox="1"/>
          <p:nvPr/>
        </p:nvSpPr>
        <p:spPr>
          <a:xfrm>
            <a:off x="2209800" y="4248705"/>
            <a:ext cx="76200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73</a:t>
            </a:r>
            <a:endParaRPr sz="2000" b="1" i="0" u="none" strike="noStrike" cap="none">
              <a:solidFill>
                <a:schemeClr val="dk1"/>
              </a:solidFill>
              <a:latin typeface="Arial"/>
              <a:ea typeface="Arial"/>
              <a:cs typeface="Arial"/>
              <a:sym typeface="Arial"/>
            </a:endParaRPr>
          </a:p>
        </p:txBody>
      </p:sp>
      <p:sp>
        <p:nvSpPr>
          <p:cNvPr id="586" name="Google Shape;586;p40"/>
          <p:cNvSpPr txBox="1"/>
          <p:nvPr/>
        </p:nvSpPr>
        <p:spPr>
          <a:xfrm>
            <a:off x="4495800" y="4172505"/>
            <a:ext cx="53340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53</a:t>
            </a:r>
            <a:endParaRPr sz="2000" b="1" i="0" u="none" strike="noStrike" cap="none">
              <a:solidFill>
                <a:schemeClr val="dk1"/>
              </a:solidFill>
              <a:latin typeface="Arial"/>
              <a:ea typeface="Arial"/>
              <a:cs typeface="Arial"/>
              <a:sym typeface="Arial"/>
            </a:endParaRPr>
          </a:p>
        </p:txBody>
      </p:sp>
      <p:sp>
        <p:nvSpPr>
          <p:cNvPr id="587" name="Google Shape;587;p40"/>
          <p:cNvSpPr txBox="1"/>
          <p:nvPr/>
        </p:nvSpPr>
        <p:spPr>
          <a:xfrm>
            <a:off x="4495800" y="2343705"/>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588" name="Google Shape;588;p40"/>
          <p:cNvSpPr txBox="1"/>
          <p:nvPr/>
        </p:nvSpPr>
        <p:spPr>
          <a:xfrm>
            <a:off x="6477000" y="5638800"/>
            <a:ext cx="12954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Spring</a:t>
            </a:r>
            <a:endParaRPr sz="1800" b="0" i="0" u="none" strike="noStrike" cap="none">
              <a:solidFill>
                <a:schemeClr val="dk1"/>
              </a:solidFill>
              <a:latin typeface="Arial"/>
              <a:ea typeface="Arial"/>
              <a:cs typeface="Arial"/>
              <a:sym typeface="Arial"/>
            </a:endParaRPr>
          </a:p>
        </p:txBody>
      </p:sp>
      <p:sp>
        <p:nvSpPr>
          <p:cNvPr id="589" name="Google Shape;589;p40"/>
          <p:cNvSpPr/>
          <p:nvPr/>
        </p:nvSpPr>
        <p:spPr>
          <a:xfrm>
            <a:off x="5943600" y="2038905"/>
            <a:ext cx="2286000" cy="3657600"/>
          </a:xfrm>
          <a:prstGeom prst="triangle">
            <a:avLst>
              <a:gd name="adj" fmla="val 50000"/>
            </a:avLst>
          </a:prstGeom>
          <a:solidFill>
            <a:srgbClr val="92D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0" name="Google Shape;590;p40"/>
          <p:cNvSpPr/>
          <p:nvPr/>
        </p:nvSpPr>
        <p:spPr>
          <a:xfrm>
            <a:off x="6750996" y="1962705"/>
            <a:ext cx="673154" cy="1143002"/>
          </a:xfrm>
          <a:prstGeom prst="triangle">
            <a:avLst>
              <a:gd name="adj" fmla="val 49354"/>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1" name="Google Shape;591;p40"/>
          <p:cNvSpPr/>
          <p:nvPr/>
        </p:nvSpPr>
        <p:spPr>
          <a:xfrm>
            <a:off x="6934200" y="1886505"/>
            <a:ext cx="304800" cy="609600"/>
          </a:xfrm>
          <a:prstGeom prst="triangle">
            <a:avLst>
              <a:gd name="adj" fmla="val 50000"/>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2" name="Google Shape;592;p40"/>
          <p:cNvSpPr txBox="1"/>
          <p:nvPr/>
        </p:nvSpPr>
        <p:spPr>
          <a:xfrm>
            <a:off x="6858000" y="4153395"/>
            <a:ext cx="53340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76</a:t>
            </a:r>
            <a:endParaRPr sz="2000" b="1" i="0" u="none" strike="noStrike" cap="none">
              <a:solidFill>
                <a:schemeClr val="dk1"/>
              </a:solidFill>
              <a:latin typeface="Arial"/>
              <a:ea typeface="Arial"/>
              <a:cs typeface="Arial"/>
              <a:sym typeface="Arial"/>
            </a:endParaRPr>
          </a:p>
        </p:txBody>
      </p:sp>
      <p:sp>
        <p:nvSpPr>
          <p:cNvPr id="593" name="Google Shape;593;p40"/>
          <p:cNvSpPr txBox="1"/>
          <p:nvPr/>
        </p:nvSpPr>
        <p:spPr>
          <a:xfrm>
            <a:off x="4495800" y="3181905"/>
            <a:ext cx="533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32</a:t>
            </a:r>
            <a:endParaRPr sz="1800" b="0" i="0" u="none" strike="noStrike" cap="none">
              <a:solidFill>
                <a:schemeClr val="dk1"/>
              </a:solidFill>
              <a:latin typeface="Arial"/>
              <a:ea typeface="Arial"/>
              <a:cs typeface="Arial"/>
              <a:sym typeface="Arial"/>
            </a:endParaRPr>
          </a:p>
        </p:txBody>
      </p:sp>
      <p:sp>
        <p:nvSpPr>
          <p:cNvPr id="594" name="Google Shape;594;p40"/>
          <p:cNvSpPr txBox="1"/>
          <p:nvPr/>
        </p:nvSpPr>
        <p:spPr>
          <a:xfrm>
            <a:off x="6858000" y="2724705"/>
            <a:ext cx="533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14</a:t>
            </a:r>
            <a:endParaRPr sz="1800" b="0" i="0" u="none" strike="noStrike" cap="none">
              <a:solidFill>
                <a:schemeClr val="dk1"/>
              </a:solidFill>
              <a:latin typeface="Arial"/>
              <a:ea typeface="Arial"/>
              <a:cs typeface="Arial"/>
              <a:sym typeface="Arial"/>
            </a:endParaRPr>
          </a:p>
        </p:txBody>
      </p:sp>
      <p:sp>
        <p:nvSpPr>
          <p:cNvPr id="595" name="Google Shape;595;p40"/>
          <p:cNvSpPr txBox="1"/>
          <p:nvPr/>
        </p:nvSpPr>
        <p:spPr>
          <a:xfrm>
            <a:off x="2286000" y="2800905"/>
            <a:ext cx="533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15</a:t>
            </a:r>
            <a:endParaRPr sz="1800" b="0" i="0" u="none" strike="noStrike" cap="none">
              <a:solidFill>
                <a:schemeClr val="dk1"/>
              </a:solidFill>
              <a:latin typeface="Arial"/>
              <a:ea typeface="Arial"/>
              <a:cs typeface="Arial"/>
              <a:sym typeface="Arial"/>
            </a:endParaRPr>
          </a:p>
        </p:txBody>
      </p:sp>
      <p:sp>
        <p:nvSpPr>
          <p:cNvPr id="596" name="Google Shape;596;p40"/>
          <p:cNvSpPr txBox="1"/>
          <p:nvPr/>
        </p:nvSpPr>
        <p:spPr>
          <a:xfrm>
            <a:off x="6852650" y="2179954"/>
            <a:ext cx="533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10</a:t>
            </a:r>
            <a:endParaRPr sz="1800" b="0" i="0" u="none" strike="noStrike" cap="none">
              <a:solidFill>
                <a:schemeClr val="dk1"/>
              </a:solidFill>
              <a:latin typeface="Arial"/>
              <a:ea typeface="Arial"/>
              <a:cs typeface="Arial"/>
              <a:sym typeface="Arial"/>
            </a:endParaRPr>
          </a:p>
        </p:txBody>
      </p:sp>
      <p:sp>
        <p:nvSpPr>
          <p:cNvPr id="597" name="Google Shape;597;p40"/>
          <p:cNvSpPr txBox="1"/>
          <p:nvPr/>
        </p:nvSpPr>
        <p:spPr>
          <a:xfrm>
            <a:off x="4495800" y="2343705"/>
            <a:ext cx="533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15</a:t>
            </a:r>
            <a:endParaRPr sz="1800" b="0" i="0" u="none" strike="noStrike" cap="none">
              <a:solidFill>
                <a:schemeClr val="dk1"/>
              </a:solidFill>
              <a:latin typeface="Arial"/>
              <a:ea typeface="Arial"/>
              <a:cs typeface="Arial"/>
              <a:sym typeface="Arial"/>
            </a:endParaRPr>
          </a:p>
        </p:txBody>
      </p:sp>
      <p:sp>
        <p:nvSpPr>
          <p:cNvPr id="598" name="Google Shape;598;p40"/>
          <p:cNvSpPr txBox="1"/>
          <p:nvPr/>
        </p:nvSpPr>
        <p:spPr>
          <a:xfrm>
            <a:off x="2286000" y="2343705"/>
            <a:ext cx="533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12</a:t>
            </a:r>
            <a:endParaRPr sz="1800" b="0" i="0" u="none" strike="noStrike" cap="none">
              <a:solidFill>
                <a:schemeClr val="dk1"/>
              </a:solidFill>
              <a:latin typeface="Arial"/>
              <a:ea typeface="Arial"/>
              <a:cs typeface="Arial"/>
              <a:sym typeface="Arial"/>
            </a:endParaRPr>
          </a:p>
        </p:txBody>
      </p:sp>
      <p:sp>
        <p:nvSpPr>
          <p:cNvPr id="599" name="Google Shape;599;p40"/>
          <p:cNvSpPr/>
          <p:nvPr/>
        </p:nvSpPr>
        <p:spPr>
          <a:xfrm>
            <a:off x="7091851" y="5880898"/>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00" name="Google Shape;600;p40"/>
          <p:cNvSpPr txBox="1"/>
          <p:nvPr/>
        </p:nvSpPr>
        <p:spPr>
          <a:xfrm>
            <a:off x="7497100" y="6189450"/>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Discuss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33</a:t>
            </a:fld>
            <a:endParaRPr/>
          </a:p>
        </p:txBody>
      </p:sp>
      <p:graphicFrame>
        <p:nvGraphicFramePr>
          <p:cNvPr id="607" name="Google Shape;607;p42"/>
          <p:cNvGraphicFramePr/>
          <p:nvPr/>
        </p:nvGraphicFramePr>
        <p:xfrm>
          <a:off x="254179" y="960770"/>
          <a:ext cx="6431675" cy="4799575"/>
        </p:xfrm>
        <a:graphic>
          <a:graphicData uri="http://schemas.openxmlformats.org/drawingml/2006/table">
            <a:tbl>
              <a:tblPr>
                <a:noFill/>
                <a:tableStyleId>{0B272101-29AC-413A-9D35-1B4359A66C7F}</a:tableStyleId>
              </a:tblPr>
              <a:tblGrid>
                <a:gridCol w="530225">
                  <a:extLst>
                    <a:ext uri="{9D8B030D-6E8A-4147-A177-3AD203B41FA5}">
                      <a16:colId xmlns:a16="http://schemas.microsoft.com/office/drawing/2014/main" val="20000"/>
                    </a:ext>
                  </a:extLst>
                </a:gridCol>
                <a:gridCol w="530225">
                  <a:extLst>
                    <a:ext uri="{9D8B030D-6E8A-4147-A177-3AD203B41FA5}">
                      <a16:colId xmlns:a16="http://schemas.microsoft.com/office/drawing/2014/main" val="20001"/>
                    </a:ext>
                  </a:extLst>
                </a:gridCol>
                <a:gridCol w="530225">
                  <a:extLst>
                    <a:ext uri="{9D8B030D-6E8A-4147-A177-3AD203B41FA5}">
                      <a16:colId xmlns:a16="http://schemas.microsoft.com/office/drawing/2014/main" val="20002"/>
                    </a:ext>
                  </a:extLst>
                </a:gridCol>
                <a:gridCol w="530225">
                  <a:extLst>
                    <a:ext uri="{9D8B030D-6E8A-4147-A177-3AD203B41FA5}">
                      <a16:colId xmlns:a16="http://schemas.microsoft.com/office/drawing/2014/main" val="20003"/>
                    </a:ext>
                  </a:extLst>
                </a:gridCol>
                <a:gridCol w="635075">
                  <a:extLst>
                    <a:ext uri="{9D8B030D-6E8A-4147-A177-3AD203B41FA5}">
                      <a16:colId xmlns:a16="http://schemas.microsoft.com/office/drawing/2014/main" val="20004"/>
                    </a:ext>
                  </a:extLst>
                </a:gridCol>
                <a:gridCol w="817800">
                  <a:extLst>
                    <a:ext uri="{9D8B030D-6E8A-4147-A177-3AD203B41FA5}">
                      <a16:colId xmlns:a16="http://schemas.microsoft.com/office/drawing/2014/main" val="20005"/>
                    </a:ext>
                  </a:extLst>
                </a:gridCol>
                <a:gridCol w="2857900">
                  <a:extLst>
                    <a:ext uri="{9D8B030D-6E8A-4147-A177-3AD203B41FA5}">
                      <a16:colId xmlns:a16="http://schemas.microsoft.com/office/drawing/2014/main" val="20006"/>
                    </a:ext>
                  </a:extLst>
                </a:gridCol>
              </a:tblGrid>
              <a:tr h="3047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ID</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Name</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Corrects</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Errors</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Accuracy</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Performance Summary</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Potential Instructional Action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49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01256</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Jim</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107</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1"/>
                  </a:ext>
                </a:extLst>
              </a:tr>
              <a:tr h="1549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02343</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Jenny</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107</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2"/>
                  </a:ext>
                </a:extLst>
              </a:tr>
              <a:tr h="176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16705</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Jackie</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105</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3"/>
                  </a:ext>
                </a:extLst>
              </a:tr>
              <a:tr h="1626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02341</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Jill</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103</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4"/>
                  </a:ext>
                </a:extLst>
              </a:tr>
              <a:tr h="162625">
                <a:tc gridSpan="7">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-------------Cut score = 102-----------</a:t>
                      </a:r>
                      <a:endParaRPr sz="1000" b="1" i="0" u="none" strike="noStrike" cap="none">
                        <a:solidFill>
                          <a:srgbClr val="000000"/>
                        </a:solidFill>
                        <a:latin typeface="Calibri"/>
                        <a:ea typeface="Calibri"/>
                        <a:cs typeface="Calibri"/>
                        <a:sym typeface="Calibri"/>
                      </a:endParaRPr>
                    </a:p>
                  </a:txBody>
                  <a:tcPr marL="5175" marR="5175" marT="51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549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23602</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Jerry</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101</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6"/>
                  </a:ext>
                </a:extLst>
              </a:tr>
              <a:tr h="1694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14507</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Jack</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101</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7"/>
                  </a:ext>
                </a:extLst>
              </a:tr>
              <a:tr h="1694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06235</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Jerome</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90</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8"/>
                  </a:ext>
                </a:extLst>
              </a:tr>
              <a:tr h="1829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01267</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Joann</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88</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9"/>
                  </a:ext>
                </a:extLst>
              </a:tr>
              <a:tr h="1558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20002</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Jared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86</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0"/>
                  </a:ext>
                </a:extLst>
              </a:tr>
              <a:tr h="1549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00012</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Jason</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80</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1"/>
                  </a:ext>
                </a:extLst>
              </a:tr>
              <a:tr h="1762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12325</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Jeff</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77</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2"/>
                  </a:ext>
                </a:extLst>
              </a:tr>
              <a:tr h="1829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02345</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Jessica</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77</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3"/>
                  </a:ext>
                </a:extLst>
              </a:tr>
              <a:tr h="1626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01384</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Jen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74</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4"/>
                  </a:ext>
                </a:extLst>
              </a:tr>
              <a:tr h="1694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04312</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Jim</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72</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5"/>
                  </a:ext>
                </a:extLst>
              </a:tr>
              <a:tr h="1558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08752</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Jeremy</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71</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6"/>
                  </a:ext>
                </a:extLst>
              </a:tr>
              <a:tr h="176200">
                <a:tc gridSpan="7">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 &gt; 70</a:t>
                      </a:r>
                      <a:endParaRPr sz="1400" u="none" strike="noStrike" cap="none"/>
                    </a:p>
                  </a:txBody>
                  <a:tcPr marL="5175" marR="5175" marT="51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r h="1694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14562</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Jackson</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69</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Secondary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18"/>
                  </a:ext>
                </a:extLst>
              </a:tr>
              <a:tr h="1829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09873</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Jessie</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69</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Secondary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19"/>
                  </a:ext>
                </a:extLst>
              </a:tr>
              <a:tr h="1829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05631</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Jillian</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60</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Secondary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20"/>
                  </a:ext>
                </a:extLst>
              </a:tr>
              <a:tr h="1626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02344</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Juanita</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57</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Secondary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21"/>
                  </a:ext>
                </a:extLst>
              </a:tr>
              <a:tr h="1626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12074</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Jaclyn</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55</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Secondary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22"/>
                  </a:ext>
                </a:extLst>
              </a:tr>
              <a:tr h="1626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13551</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Janet</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53</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Secondary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23"/>
                  </a:ext>
                </a:extLst>
              </a:tr>
              <a:tr h="154900">
                <a:tc gridSpan="7">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Deficient &gt; 46 </a:t>
                      </a:r>
                      <a:endParaRPr sz="1400" u="none" strike="noStrike" cap="none"/>
                    </a:p>
                  </a:txBody>
                  <a:tcPr marL="5175" marR="5175" marT="51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4"/>
                  </a:ext>
                </a:extLst>
              </a:tr>
              <a:tr h="1558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01834</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Jade</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43</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Deficient</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Need for Tertiary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25"/>
                  </a:ext>
                </a:extLst>
              </a:tr>
              <a:tr h="1558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23515</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James</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39</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Deficient</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Need for Tertiary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26"/>
                  </a:ext>
                </a:extLst>
              </a:tr>
              <a:tr h="1549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22145</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31</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Deficient</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Need for Tertiary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27"/>
                  </a:ext>
                </a:extLst>
              </a:tr>
            </a:tbl>
          </a:graphicData>
        </a:graphic>
      </p:graphicFrame>
      <p:sp>
        <p:nvSpPr>
          <p:cNvPr id="608" name="Google Shape;608;p42"/>
          <p:cNvSpPr/>
          <p:nvPr/>
        </p:nvSpPr>
        <p:spPr>
          <a:xfrm>
            <a:off x="254175" y="3930650"/>
            <a:ext cx="6431700" cy="12216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09" name="Google Shape;609;p42"/>
          <p:cNvSpPr/>
          <p:nvPr/>
        </p:nvSpPr>
        <p:spPr>
          <a:xfrm>
            <a:off x="254175" y="5152200"/>
            <a:ext cx="6431700" cy="6171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10" name="Google Shape;610;p42"/>
          <p:cNvSpPr txBox="1"/>
          <p:nvPr/>
        </p:nvSpPr>
        <p:spPr>
          <a:xfrm>
            <a:off x="6792275" y="1542625"/>
            <a:ext cx="2351700" cy="2413800"/>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None/>
            </a:pPr>
            <a:r>
              <a:rPr lang="en-US" sz="4800">
                <a:solidFill>
                  <a:srgbClr val="A5A5A5"/>
                </a:solidFill>
                <a:latin typeface="Arial Narrow"/>
                <a:ea typeface="Arial Narrow"/>
                <a:cs typeface="Arial Narrow"/>
                <a:sym typeface="Arial Narrow"/>
              </a:rPr>
              <a:t>Identifying Students At-Risk</a:t>
            </a:r>
            <a:endParaRPr sz="4800">
              <a:solidFill>
                <a:srgbClr val="A5A5A5"/>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500"/>
                                        <p:tgtEl>
                                          <p:spTgt spid="60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9"/>
                                        </p:tgtEl>
                                        <p:attrNameLst>
                                          <p:attrName>style.visibility</p:attrName>
                                        </p:attrNameLst>
                                      </p:cBhvr>
                                      <p:to>
                                        <p:strVal val="visible"/>
                                      </p:to>
                                    </p:set>
                                    <p:anim calcmode="lin" valueType="num">
                                      <p:cBhvr additive="base">
                                        <p:cTn id="12" dur="500"/>
                                        <p:tgtEl>
                                          <p:spTgt spid="6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4"/>
          <p:cNvSpPr/>
          <p:nvPr/>
        </p:nvSpPr>
        <p:spPr>
          <a:xfrm>
            <a:off x="842944" y="1755208"/>
            <a:ext cx="6781800" cy="3657600"/>
          </a:xfrm>
          <a:prstGeom prst="rect">
            <a:avLst/>
          </a:prstGeom>
          <a:solidFill>
            <a:srgbClr val="EEF3C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617" name="Google Shape;617;p44"/>
          <p:cNvCxnSpPr/>
          <p:nvPr/>
        </p:nvCxnSpPr>
        <p:spPr>
          <a:xfrm>
            <a:off x="762000" y="4050268"/>
            <a:ext cx="6781800" cy="0"/>
          </a:xfrm>
          <a:prstGeom prst="straightConnector1">
            <a:avLst/>
          </a:prstGeom>
          <a:noFill/>
          <a:ln w="9525" cap="flat" cmpd="sng">
            <a:solidFill>
              <a:schemeClr val="dk1"/>
            </a:solidFill>
            <a:prstDash val="solid"/>
            <a:round/>
            <a:headEnd type="none" w="sm" len="sm"/>
            <a:tailEnd type="none" w="sm" len="sm"/>
          </a:ln>
        </p:spPr>
      </p:cxnSp>
      <p:cxnSp>
        <p:nvCxnSpPr>
          <p:cNvPr id="618" name="Google Shape;618;p44"/>
          <p:cNvCxnSpPr/>
          <p:nvPr/>
        </p:nvCxnSpPr>
        <p:spPr>
          <a:xfrm>
            <a:off x="762000" y="4507468"/>
            <a:ext cx="6781800" cy="0"/>
          </a:xfrm>
          <a:prstGeom prst="straightConnector1">
            <a:avLst/>
          </a:prstGeom>
          <a:noFill/>
          <a:ln w="9525" cap="flat" cmpd="sng">
            <a:solidFill>
              <a:schemeClr val="dk1"/>
            </a:solidFill>
            <a:prstDash val="solid"/>
            <a:round/>
            <a:headEnd type="none" w="sm" len="sm"/>
            <a:tailEnd type="none" w="sm" len="sm"/>
          </a:ln>
        </p:spPr>
      </p:cxnSp>
      <p:cxnSp>
        <p:nvCxnSpPr>
          <p:cNvPr id="619" name="Google Shape;619;p44"/>
          <p:cNvCxnSpPr/>
          <p:nvPr/>
        </p:nvCxnSpPr>
        <p:spPr>
          <a:xfrm>
            <a:off x="762000" y="4964668"/>
            <a:ext cx="6781800" cy="0"/>
          </a:xfrm>
          <a:prstGeom prst="straightConnector1">
            <a:avLst/>
          </a:prstGeom>
          <a:noFill/>
          <a:ln w="9525" cap="flat" cmpd="sng">
            <a:solidFill>
              <a:schemeClr val="dk1"/>
            </a:solidFill>
            <a:prstDash val="solid"/>
            <a:round/>
            <a:headEnd type="none" w="sm" len="sm"/>
            <a:tailEnd type="none" w="sm" len="sm"/>
          </a:ln>
        </p:spPr>
      </p:cxnSp>
      <p:sp>
        <p:nvSpPr>
          <p:cNvPr id="620" name="Google Shape;620;p44"/>
          <p:cNvSpPr txBox="1"/>
          <p:nvPr/>
        </p:nvSpPr>
        <p:spPr>
          <a:xfrm>
            <a:off x="228599" y="4812268"/>
            <a:ext cx="576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25</a:t>
            </a:r>
            <a:endParaRPr sz="2400" b="0" i="0" u="none" strike="noStrike" cap="none">
              <a:solidFill>
                <a:schemeClr val="dk1"/>
              </a:solidFill>
              <a:latin typeface="Arial"/>
              <a:ea typeface="Arial"/>
              <a:cs typeface="Arial"/>
              <a:sym typeface="Arial"/>
            </a:endParaRPr>
          </a:p>
        </p:txBody>
      </p:sp>
      <p:sp>
        <p:nvSpPr>
          <p:cNvPr id="621" name="Google Shape;621;p44"/>
          <p:cNvSpPr txBox="1"/>
          <p:nvPr/>
        </p:nvSpPr>
        <p:spPr>
          <a:xfrm>
            <a:off x="152400" y="2526268"/>
            <a:ext cx="826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175</a:t>
            </a:r>
            <a:endParaRPr sz="2400" b="0" i="0" u="none" strike="noStrike" cap="none">
              <a:solidFill>
                <a:schemeClr val="dk1"/>
              </a:solidFill>
              <a:latin typeface="Arial"/>
              <a:ea typeface="Arial"/>
              <a:cs typeface="Arial"/>
              <a:sym typeface="Arial"/>
            </a:endParaRPr>
          </a:p>
        </p:txBody>
      </p:sp>
      <p:sp>
        <p:nvSpPr>
          <p:cNvPr id="622" name="Google Shape;622;p44"/>
          <p:cNvSpPr txBox="1"/>
          <p:nvPr/>
        </p:nvSpPr>
        <p:spPr>
          <a:xfrm>
            <a:off x="152400" y="2983468"/>
            <a:ext cx="750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150</a:t>
            </a:r>
            <a:endParaRPr sz="2400" b="0" i="0" u="none" strike="noStrike" cap="none">
              <a:solidFill>
                <a:schemeClr val="dk1"/>
              </a:solidFill>
              <a:latin typeface="Arial"/>
              <a:ea typeface="Arial"/>
              <a:cs typeface="Arial"/>
              <a:sym typeface="Arial"/>
            </a:endParaRPr>
          </a:p>
        </p:txBody>
      </p:sp>
      <p:sp>
        <p:nvSpPr>
          <p:cNvPr id="623" name="Google Shape;623;p44"/>
          <p:cNvSpPr txBox="1"/>
          <p:nvPr/>
        </p:nvSpPr>
        <p:spPr>
          <a:xfrm>
            <a:off x="228600" y="3897868"/>
            <a:ext cx="533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75</a:t>
            </a:r>
            <a:endParaRPr sz="2400" b="0" i="0" u="none" strike="noStrike" cap="none">
              <a:solidFill>
                <a:schemeClr val="dk1"/>
              </a:solidFill>
              <a:latin typeface="Arial"/>
              <a:ea typeface="Arial"/>
              <a:cs typeface="Arial"/>
              <a:sym typeface="Arial"/>
            </a:endParaRPr>
          </a:p>
        </p:txBody>
      </p:sp>
      <p:sp>
        <p:nvSpPr>
          <p:cNvPr id="624" name="Google Shape;624;p44"/>
          <p:cNvSpPr txBox="1"/>
          <p:nvPr/>
        </p:nvSpPr>
        <p:spPr>
          <a:xfrm>
            <a:off x="152400" y="3440668"/>
            <a:ext cx="750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100</a:t>
            </a:r>
            <a:endParaRPr sz="2400" b="0" i="0" u="none" strike="noStrike" cap="none">
              <a:solidFill>
                <a:schemeClr val="dk1"/>
              </a:solidFill>
              <a:latin typeface="Arial"/>
              <a:ea typeface="Arial"/>
              <a:cs typeface="Arial"/>
              <a:sym typeface="Arial"/>
            </a:endParaRPr>
          </a:p>
        </p:txBody>
      </p:sp>
      <p:sp>
        <p:nvSpPr>
          <p:cNvPr id="625" name="Google Shape;625;p44"/>
          <p:cNvSpPr txBox="1"/>
          <p:nvPr/>
        </p:nvSpPr>
        <p:spPr>
          <a:xfrm>
            <a:off x="228600" y="4355068"/>
            <a:ext cx="562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50</a:t>
            </a:r>
            <a:endParaRPr sz="2400" b="0" i="0" u="none" strike="noStrike" cap="none">
              <a:solidFill>
                <a:schemeClr val="dk1"/>
              </a:solidFill>
              <a:latin typeface="Arial"/>
              <a:ea typeface="Arial"/>
              <a:cs typeface="Arial"/>
              <a:sym typeface="Arial"/>
            </a:endParaRPr>
          </a:p>
        </p:txBody>
      </p:sp>
      <p:sp>
        <p:nvSpPr>
          <p:cNvPr id="626" name="Google Shape;626;p44"/>
          <p:cNvSpPr txBox="1"/>
          <p:nvPr/>
        </p:nvSpPr>
        <p:spPr>
          <a:xfrm>
            <a:off x="152400" y="2069068"/>
            <a:ext cx="750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200</a:t>
            </a:r>
            <a:endParaRPr sz="2400" b="0" i="0" u="none" strike="noStrike" cap="none">
              <a:solidFill>
                <a:schemeClr val="dk1"/>
              </a:solidFill>
              <a:latin typeface="Arial"/>
              <a:ea typeface="Arial"/>
              <a:cs typeface="Arial"/>
              <a:sym typeface="Arial"/>
            </a:endParaRPr>
          </a:p>
        </p:txBody>
      </p:sp>
      <p:sp>
        <p:nvSpPr>
          <p:cNvPr id="627" name="Google Shape;627;p44"/>
          <p:cNvSpPr/>
          <p:nvPr/>
        </p:nvSpPr>
        <p:spPr>
          <a:xfrm>
            <a:off x="1600200" y="4355068"/>
            <a:ext cx="609600" cy="381000"/>
          </a:xfrm>
          <a:prstGeom prst="rect">
            <a:avLst/>
          </a:prstGeom>
          <a:solidFill>
            <a:srgbClr val="77D07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628" name="Google Shape;628;p44"/>
          <p:cNvCxnSpPr/>
          <p:nvPr/>
        </p:nvCxnSpPr>
        <p:spPr>
          <a:xfrm>
            <a:off x="1600200" y="4507468"/>
            <a:ext cx="609600" cy="0"/>
          </a:xfrm>
          <a:prstGeom prst="straightConnector1">
            <a:avLst/>
          </a:prstGeom>
          <a:noFill/>
          <a:ln w="57150" cap="flat" cmpd="sng">
            <a:solidFill>
              <a:schemeClr val="dk1"/>
            </a:solidFill>
            <a:prstDash val="solid"/>
            <a:round/>
            <a:headEnd type="none" w="sm" len="sm"/>
            <a:tailEnd type="none" w="sm" len="sm"/>
          </a:ln>
        </p:spPr>
      </p:cxnSp>
      <p:cxnSp>
        <p:nvCxnSpPr>
          <p:cNvPr id="629" name="Google Shape;629;p44"/>
          <p:cNvCxnSpPr/>
          <p:nvPr/>
        </p:nvCxnSpPr>
        <p:spPr>
          <a:xfrm rot="5400000">
            <a:off x="1714500" y="4164568"/>
            <a:ext cx="381000" cy="0"/>
          </a:xfrm>
          <a:prstGeom prst="straightConnector1">
            <a:avLst/>
          </a:prstGeom>
          <a:noFill/>
          <a:ln w="38100" cap="flat" cmpd="sng">
            <a:solidFill>
              <a:srgbClr val="0070C0"/>
            </a:solidFill>
            <a:prstDash val="solid"/>
            <a:round/>
            <a:headEnd type="none" w="sm" len="sm"/>
            <a:tailEnd type="none" w="sm" len="sm"/>
          </a:ln>
        </p:spPr>
      </p:cxnSp>
      <p:sp>
        <p:nvSpPr>
          <p:cNvPr id="630" name="Google Shape;630;p44"/>
          <p:cNvSpPr txBox="1"/>
          <p:nvPr/>
        </p:nvSpPr>
        <p:spPr>
          <a:xfrm>
            <a:off x="1371600" y="5498068"/>
            <a:ext cx="12192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Fall</a:t>
            </a:r>
            <a:endParaRPr sz="2400" b="0" i="0" u="none" strike="noStrike" cap="none">
              <a:solidFill>
                <a:schemeClr val="dk1"/>
              </a:solidFill>
              <a:latin typeface="Arial"/>
              <a:ea typeface="Arial"/>
              <a:cs typeface="Arial"/>
              <a:sym typeface="Arial"/>
            </a:endParaRPr>
          </a:p>
        </p:txBody>
      </p:sp>
      <p:sp>
        <p:nvSpPr>
          <p:cNvPr id="631" name="Google Shape;631;p44"/>
          <p:cNvSpPr txBox="1"/>
          <p:nvPr/>
        </p:nvSpPr>
        <p:spPr>
          <a:xfrm>
            <a:off x="5943600" y="5498068"/>
            <a:ext cx="1295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Spring</a:t>
            </a:r>
            <a:endParaRPr sz="2400" b="0" i="0" u="none" strike="noStrike" cap="none">
              <a:solidFill>
                <a:schemeClr val="dk1"/>
              </a:solidFill>
              <a:latin typeface="Arial"/>
              <a:ea typeface="Arial"/>
              <a:cs typeface="Arial"/>
              <a:sym typeface="Arial"/>
            </a:endParaRPr>
          </a:p>
        </p:txBody>
      </p:sp>
      <p:sp>
        <p:nvSpPr>
          <p:cNvPr id="632" name="Google Shape;632;p44"/>
          <p:cNvSpPr txBox="1"/>
          <p:nvPr/>
        </p:nvSpPr>
        <p:spPr>
          <a:xfrm>
            <a:off x="3657600" y="5498068"/>
            <a:ext cx="1295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Winter</a:t>
            </a:r>
            <a:endParaRPr sz="2400" b="0" i="0" u="none" strike="noStrike" cap="none">
              <a:solidFill>
                <a:schemeClr val="dk1"/>
              </a:solidFill>
              <a:latin typeface="Arial"/>
              <a:ea typeface="Arial"/>
              <a:cs typeface="Arial"/>
              <a:sym typeface="Arial"/>
            </a:endParaRPr>
          </a:p>
        </p:txBody>
      </p:sp>
      <p:sp>
        <p:nvSpPr>
          <p:cNvPr id="633" name="Google Shape;633;p44"/>
          <p:cNvSpPr txBox="1"/>
          <p:nvPr/>
        </p:nvSpPr>
        <p:spPr>
          <a:xfrm>
            <a:off x="642950" y="598250"/>
            <a:ext cx="8108400" cy="960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A5A5A5"/>
              </a:buClr>
              <a:buSzPts val="4000"/>
              <a:buFont typeface="Arial Narrow"/>
              <a:buNone/>
            </a:pPr>
            <a:r>
              <a:rPr lang="en-US" sz="4800" b="0" i="0" u="none" strike="noStrike" cap="none">
                <a:solidFill>
                  <a:srgbClr val="A5A5A5"/>
                </a:solidFill>
                <a:latin typeface="Arial Narrow"/>
                <a:ea typeface="Arial Narrow"/>
                <a:cs typeface="Arial Narrow"/>
                <a:sym typeface="Arial Narrow"/>
              </a:rPr>
              <a:t>Student Comparison </a:t>
            </a:r>
            <a:endParaRPr sz="4800" b="0" i="0" u="none" strike="noStrike" cap="none">
              <a:solidFill>
                <a:srgbClr val="A5A5A5"/>
              </a:solidFill>
              <a:latin typeface="Arial Narrow"/>
              <a:ea typeface="Arial Narrow"/>
              <a:cs typeface="Arial Narrow"/>
              <a:sym typeface="Arial Narrow"/>
            </a:endParaRPr>
          </a:p>
          <a:p>
            <a:pPr marL="0" marR="0" lvl="0" indent="0" algn="l" rtl="0">
              <a:lnSpc>
                <a:spcPct val="90000"/>
              </a:lnSpc>
              <a:spcBef>
                <a:spcPts val="0"/>
              </a:spcBef>
              <a:spcAft>
                <a:spcPts val="0"/>
              </a:spcAft>
              <a:buClr>
                <a:srgbClr val="A5A5A5"/>
              </a:buClr>
              <a:buSzPts val="4000"/>
              <a:buFont typeface="Arial Narrow"/>
              <a:buNone/>
            </a:pPr>
            <a:r>
              <a:rPr lang="en-US" sz="4800" b="0" i="0" u="none" strike="noStrike" cap="none">
                <a:solidFill>
                  <a:srgbClr val="A5A5A5"/>
                </a:solidFill>
                <a:latin typeface="Arial Narrow"/>
                <a:ea typeface="Arial Narrow"/>
                <a:cs typeface="Arial Narrow"/>
                <a:sym typeface="Arial Narrow"/>
              </a:rPr>
              <a:t>Lower than Norm</a:t>
            </a:r>
            <a:endParaRPr sz="4800" b="0" i="0" u="none" strike="noStrike" cap="none">
              <a:solidFill>
                <a:srgbClr val="A5A5A5"/>
              </a:solidFill>
              <a:latin typeface="Arial Narrow"/>
              <a:ea typeface="Arial Narrow"/>
              <a:cs typeface="Arial Narrow"/>
              <a:sym typeface="Arial Narrow"/>
            </a:endParaRPr>
          </a:p>
        </p:txBody>
      </p:sp>
      <p:cxnSp>
        <p:nvCxnSpPr>
          <p:cNvPr id="634" name="Google Shape;634;p44"/>
          <p:cNvCxnSpPr>
            <a:stCxn id="616" idx="1"/>
            <a:endCxn id="616" idx="3"/>
          </p:cNvCxnSpPr>
          <p:nvPr/>
        </p:nvCxnSpPr>
        <p:spPr>
          <a:xfrm>
            <a:off x="842944" y="3584008"/>
            <a:ext cx="6781800" cy="0"/>
          </a:xfrm>
          <a:prstGeom prst="straightConnector1">
            <a:avLst/>
          </a:prstGeom>
          <a:noFill/>
          <a:ln w="9525" cap="flat" cmpd="sng">
            <a:solidFill>
              <a:schemeClr val="dk1"/>
            </a:solidFill>
            <a:prstDash val="solid"/>
            <a:round/>
            <a:headEnd type="none" w="sm" len="sm"/>
            <a:tailEnd type="none" w="sm" len="sm"/>
          </a:ln>
        </p:spPr>
      </p:cxnSp>
      <p:cxnSp>
        <p:nvCxnSpPr>
          <p:cNvPr id="635" name="Google Shape;635;p44"/>
          <p:cNvCxnSpPr/>
          <p:nvPr/>
        </p:nvCxnSpPr>
        <p:spPr>
          <a:xfrm>
            <a:off x="762000" y="3135868"/>
            <a:ext cx="6781800" cy="0"/>
          </a:xfrm>
          <a:prstGeom prst="straightConnector1">
            <a:avLst/>
          </a:prstGeom>
          <a:noFill/>
          <a:ln w="9525" cap="flat" cmpd="sng">
            <a:solidFill>
              <a:schemeClr val="dk1"/>
            </a:solidFill>
            <a:prstDash val="solid"/>
            <a:round/>
            <a:headEnd type="none" w="sm" len="sm"/>
            <a:tailEnd type="none" w="sm" len="sm"/>
          </a:ln>
        </p:spPr>
      </p:cxnSp>
      <p:cxnSp>
        <p:nvCxnSpPr>
          <p:cNvPr id="636" name="Google Shape;636;p44"/>
          <p:cNvCxnSpPr/>
          <p:nvPr/>
        </p:nvCxnSpPr>
        <p:spPr>
          <a:xfrm>
            <a:off x="762000" y="2678668"/>
            <a:ext cx="6781800" cy="0"/>
          </a:xfrm>
          <a:prstGeom prst="straightConnector1">
            <a:avLst/>
          </a:prstGeom>
          <a:noFill/>
          <a:ln w="9525" cap="flat" cmpd="sng">
            <a:solidFill>
              <a:schemeClr val="dk1"/>
            </a:solidFill>
            <a:prstDash val="solid"/>
            <a:round/>
            <a:headEnd type="none" w="sm" len="sm"/>
            <a:tailEnd type="none" w="sm" len="sm"/>
          </a:ln>
        </p:spPr>
      </p:cxnSp>
      <p:cxnSp>
        <p:nvCxnSpPr>
          <p:cNvPr id="637" name="Google Shape;637;p44"/>
          <p:cNvCxnSpPr/>
          <p:nvPr/>
        </p:nvCxnSpPr>
        <p:spPr>
          <a:xfrm>
            <a:off x="762000" y="2221468"/>
            <a:ext cx="6781800" cy="0"/>
          </a:xfrm>
          <a:prstGeom prst="straightConnector1">
            <a:avLst/>
          </a:prstGeom>
          <a:noFill/>
          <a:ln w="9525" cap="flat" cmpd="sng">
            <a:solidFill>
              <a:schemeClr val="dk1"/>
            </a:solidFill>
            <a:prstDash val="solid"/>
            <a:round/>
            <a:headEnd type="none" w="sm" len="sm"/>
            <a:tailEnd type="none" w="sm" len="sm"/>
          </a:ln>
        </p:spPr>
      </p:cxnSp>
      <p:cxnSp>
        <p:nvCxnSpPr>
          <p:cNvPr id="638" name="Google Shape;638;p44"/>
          <p:cNvCxnSpPr/>
          <p:nvPr/>
        </p:nvCxnSpPr>
        <p:spPr>
          <a:xfrm rot="5400000">
            <a:off x="1066800" y="3593068"/>
            <a:ext cx="3657600" cy="0"/>
          </a:xfrm>
          <a:prstGeom prst="straightConnector1">
            <a:avLst/>
          </a:prstGeom>
          <a:noFill/>
          <a:ln w="38100" cap="flat" cmpd="sng">
            <a:solidFill>
              <a:schemeClr val="dk1"/>
            </a:solidFill>
            <a:prstDash val="solid"/>
            <a:round/>
            <a:headEnd type="none" w="sm" len="sm"/>
            <a:tailEnd type="none" w="sm" len="sm"/>
          </a:ln>
        </p:spPr>
      </p:cxnSp>
      <p:cxnSp>
        <p:nvCxnSpPr>
          <p:cNvPr id="639" name="Google Shape;639;p44"/>
          <p:cNvCxnSpPr/>
          <p:nvPr/>
        </p:nvCxnSpPr>
        <p:spPr>
          <a:xfrm rot="5400000">
            <a:off x="3505200" y="3593068"/>
            <a:ext cx="3657600" cy="0"/>
          </a:xfrm>
          <a:prstGeom prst="straightConnector1">
            <a:avLst/>
          </a:prstGeom>
          <a:noFill/>
          <a:ln w="38100" cap="flat" cmpd="sng">
            <a:solidFill>
              <a:schemeClr val="dk1"/>
            </a:solidFill>
            <a:prstDash val="solid"/>
            <a:round/>
            <a:headEnd type="none" w="sm" len="sm"/>
            <a:tailEnd type="none" w="sm" len="sm"/>
          </a:ln>
        </p:spPr>
      </p:cxnSp>
      <p:cxnSp>
        <p:nvCxnSpPr>
          <p:cNvPr id="640" name="Google Shape;640;p44"/>
          <p:cNvCxnSpPr/>
          <p:nvPr/>
        </p:nvCxnSpPr>
        <p:spPr>
          <a:xfrm>
            <a:off x="1295400" y="4507468"/>
            <a:ext cx="1219200" cy="0"/>
          </a:xfrm>
          <a:prstGeom prst="straightConnector1">
            <a:avLst/>
          </a:prstGeom>
          <a:noFill/>
          <a:ln w="57150" cap="flat" cmpd="sng">
            <a:solidFill>
              <a:schemeClr val="dk1"/>
            </a:solidFill>
            <a:prstDash val="solid"/>
            <a:round/>
            <a:headEnd type="none" w="sm" len="sm"/>
            <a:tailEnd type="none" w="sm" len="sm"/>
          </a:ln>
        </p:spPr>
      </p:cxnSp>
      <p:sp>
        <p:nvSpPr>
          <p:cNvPr id="641" name="Google Shape;641;p44"/>
          <p:cNvSpPr/>
          <p:nvPr/>
        </p:nvSpPr>
        <p:spPr>
          <a:xfrm>
            <a:off x="3810000" y="3288268"/>
            <a:ext cx="609600" cy="838200"/>
          </a:xfrm>
          <a:prstGeom prst="rect">
            <a:avLst/>
          </a:prstGeom>
          <a:solidFill>
            <a:srgbClr val="77D07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642" name="Google Shape;642;p44"/>
          <p:cNvCxnSpPr/>
          <p:nvPr/>
        </p:nvCxnSpPr>
        <p:spPr>
          <a:xfrm>
            <a:off x="3810000" y="3669268"/>
            <a:ext cx="609600" cy="0"/>
          </a:xfrm>
          <a:prstGeom prst="straightConnector1">
            <a:avLst/>
          </a:prstGeom>
          <a:noFill/>
          <a:ln w="28575" cap="flat" cmpd="sng">
            <a:solidFill>
              <a:schemeClr val="dk1"/>
            </a:solidFill>
            <a:prstDash val="solid"/>
            <a:round/>
            <a:headEnd type="none" w="sm" len="sm"/>
            <a:tailEnd type="none" w="sm" len="sm"/>
          </a:ln>
        </p:spPr>
      </p:cxnSp>
      <p:cxnSp>
        <p:nvCxnSpPr>
          <p:cNvPr id="643" name="Google Shape;643;p44"/>
          <p:cNvCxnSpPr/>
          <p:nvPr/>
        </p:nvCxnSpPr>
        <p:spPr>
          <a:xfrm>
            <a:off x="3352800" y="3745468"/>
            <a:ext cx="1524000" cy="0"/>
          </a:xfrm>
          <a:prstGeom prst="straightConnector1">
            <a:avLst/>
          </a:prstGeom>
          <a:noFill/>
          <a:ln w="57150" cap="flat" cmpd="sng">
            <a:solidFill>
              <a:schemeClr val="dk1"/>
            </a:solidFill>
            <a:prstDash val="solid"/>
            <a:round/>
            <a:headEnd type="none" w="sm" len="sm"/>
            <a:tailEnd type="none" w="sm" len="sm"/>
          </a:ln>
        </p:spPr>
      </p:cxnSp>
      <p:cxnSp>
        <p:nvCxnSpPr>
          <p:cNvPr id="644" name="Google Shape;644;p44"/>
          <p:cNvCxnSpPr>
            <a:stCxn id="641" idx="2"/>
          </p:cNvCxnSpPr>
          <p:nvPr/>
        </p:nvCxnSpPr>
        <p:spPr>
          <a:xfrm>
            <a:off x="4114800" y="4126468"/>
            <a:ext cx="0" cy="381000"/>
          </a:xfrm>
          <a:prstGeom prst="straightConnector1">
            <a:avLst/>
          </a:prstGeom>
          <a:noFill/>
          <a:ln w="38100" cap="flat" cmpd="sng">
            <a:solidFill>
              <a:schemeClr val="accent4"/>
            </a:solidFill>
            <a:prstDash val="solid"/>
            <a:round/>
            <a:headEnd type="none" w="sm" len="sm"/>
            <a:tailEnd type="none" w="sm" len="sm"/>
          </a:ln>
        </p:spPr>
      </p:cxnSp>
      <p:cxnSp>
        <p:nvCxnSpPr>
          <p:cNvPr id="645" name="Google Shape;645;p44"/>
          <p:cNvCxnSpPr>
            <a:endCxn id="641" idx="0"/>
          </p:cNvCxnSpPr>
          <p:nvPr/>
        </p:nvCxnSpPr>
        <p:spPr>
          <a:xfrm>
            <a:off x="4114800" y="2373868"/>
            <a:ext cx="0" cy="914400"/>
          </a:xfrm>
          <a:prstGeom prst="straightConnector1">
            <a:avLst/>
          </a:prstGeom>
          <a:noFill/>
          <a:ln w="38100" cap="flat" cmpd="sng">
            <a:solidFill>
              <a:srgbClr val="0070C0"/>
            </a:solidFill>
            <a:prstDash val="solid"/>
            <a:round/>
            <a:headEnd type="none" w="sm" len="sm"/>
            <a:tailEnd type="none" w="sm" len="sm"/>
          </a:ln>
        </p:spPr>
      </p:cxnSp>
      <p:sp>
        <p:nvSpPr>
          <p:cNvPr id="646" name="Google Shape;646;p44"/>
          <p:cNvSpPr/>
          <p:nvPr/>
        </p:nvSpPr>
        <p:spPr>
          <a:xfrm>
            <a:off x="6248400" y="2450068"/>
            <a:ext cx="609600" cy="685800"/>
          </a:xfrm>
          <a:prstGeom prst="rect">
            <a:avLst/>
          </a:prstGeom>
          <a:solidFill>
            <a:srgbClr val="77D07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647" name="Google Shape;647;p44"/>
          <p:cNvCxnSpPr/>
          <p:nvPr/>
        </p:nvCxnSpPr>
        <p:spPr>
          <a:xfrm>
            <a:off x="5715000" y="2907268"/>
            <a:ext cx="1600200" cy="0"/>
          </a:xfrm>
          <a:prstGeom prst="straightConnector1">
            <a:avLst/>
          </a:prstGeom>
          <a:noFill/>
          <a:ln w="57150" cap="flat" cmpd="sng">
            <a:solidFill>
              <a:schemeClr val="dk1"/>
            </a:solidFill>
            <a:prstDash val="solid"/>
            <a:round/>
            <a:headEnd type="none" w="sm" len="sm"/>
            <a:tailEnd type="none" w="sm" len="sm"/>
          </a:ln>
        </p:spPr>
      </p:cxnSp>
      <p:cxnSp>
        <p:nvCxnSpPr>
          <p:cNvPr id="648" name="Google Shape;648;p44"/>
          <p:cNvCxnSpPr>
            <a:stCxn id="646" idx="1"/>
            <a:endCxn id="646" idx="3"/>
          </p:cNvCxnSpPr>
          <p:nvPr/>
        </p:nvCxnSpPr>
        <p:spPr>
          <a:xfrm>
            <a:off x="6248400" y="2792968"/>
            <a:ext cx="609600" cy="0"/>
          </a:xfrm>
          <a:prstGeom prst="straightConnector1">
            <a:avLst/>
          </a:prstGeom>
          <a:noFill/>
          <a:ln w="28575" cap="flat" cmpd="sng">
            <a:solidFill>
              <a:schemeClr val="dk1"/>
            </a:solidFill>
            <a:prstDash val="solid"/>
            <a:round/>
            <a:headEnd type="none" w="sm" len="sm"/>
            <a:tailEnd type="none" w="sm" len="sm"/>
          </a:ln>
        </p:spPr>
      </p:cxnSp>
      <p:cxnSp>
        <p:nvCxnSpPr>
          <p:cNvPr id="649" name="Google Shape;649;p44"/>
          <p:cNvCxnSpPr/>
          <p:nvPr/>
        </p:nvCxnSpPr>
        <p:spPr>
          <a:xfrm rot="5400000">
            <a:off x="6248400" y="2145268"/>
            <a:ext cx="609600" cy="0"/>
          </a:xfrm>
          <a:prstGeom prst="straightConnector1">
            <a:avLst/>
          </a:prstGeom>
          <a:noFill/>
          <a:ln w="38100" cap="flat" cmpd="sng">
            <a:solidFill>
              <a:srgbClr val="0070C0"/>
            </a:solidFill>
            <a:prstDash val="solid"/>
            <a:round/>
            <a:headEnd type="none" w="sm" len="sm"/>
            <a:tailEnd type="none" w="sm" len="sm"/>
          </a:ln>
        </p:spPr>
      </p:cxnSp>
      <p:cxnSp>
        <p:nvCxnSpPr>
          <p:cNvPr id="650" name="Google Shape;650;p44"/>
          <p:cNvCxnSpPr/>
          <p:nvPr/>
        </p:nvCxnSpPr>
        <p:spPr>
          <a:xfrm rot="5400000">
            <a:off x="6362700" y="3326368"/>
            <a:ext cx="381000" cy="0"/>
          </a:xfrm>
          <a:prstGeom prst="straightConnector1">
            <a:avLst/>
          </a:prstGeom>
          <a:noFill/>
          <a:ln w="38100" cap="flat" cmpd="sng">
            <a:solidFill>
              <a:schemeClr val="accent4"/>
            </a:solidFill>
            <a:prstDash val="solid"/>
            <a:round/>
            <a:headEnd type="none" w="sm" len="sm"/>
            <a:tailEnd type="none" w="sm" len="sm"/>
          </a:ln>
        </p:spPr>
      </p:cxnSp>
      <p:sp>
        <p:nvSpPr>
          <p:cNvPr id="651" name="Google Shape;651;p44"/>
          <p:cNvSpPr/>
          <p:nvPr/>
        </p:nvSpPr>
        <p:spPr>
          <a:xfrm>
            <a:off x="7772400" y="2145268"/>
            <a:ext cx="304800" cy="838200"/>
          </a:xfrm>
          <a:prstGeom prst="rect">
            <a:avLst/>
          </a:prstGeom>
          <a:solidFill>
            <a:srgbClr val="77D07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652" name="Google Shape;652;p44"/>
          <p:cNvCxnSpPr/>
          <p:nvPr/>
        </p:nvCxnSpPr>
        <p:spPr>
          <a:xfrm>
            <a:off x="7772400" y="2526268"/>
            <a:ext cx="304800" cy="0"/>
          </a:xfrm>
          <a:prstGeom prst="straightConnector1">
            <a:avLst/>
          </a:prstGeom>
          <a:noFill/>
          <a:ln w="19050" cap="flat" cmpd="sng">
            <a:solidFill>
              <a:schemeClr val="dk1"/>
            </a:solidFill>
            <a:prstDash val="solid"/>
            <a:round/>
            <a:headEnd type="none" w="sm" len="sm"/>
            <a:tailEnd type="none" w="sm" len="sm"/>
          </a:ln>
        </p:spPr>
      </p:cxnSp>
      <p:cxnSp>
        <p:nvCxnSpPr>
          <p:cNvPr id="653" name="Google Shape;653;p44"/>
          <p:cNvCxnSpPr>
            <a:stCxn id="651" idx="0"/>
          </p:cNvCxnSpPr>
          <p:nvPr/>
        </p:nvCxnSpPr>
        <p:spPr>
          <a:xfrm rot="10800000">
            <a:off x="7924800" y="1764268"/>
            <a:ext cx="0" cy="381000"/>
          </a:xfrm>
          <a:prstGeom prst="straightConnector1">
            <a:avLst/>
          </a:prstGeom>
          <a:noFill/>
          <a:ln w="28575" cap="flat" cmpd="sng">
            <a:solidFill>
              <a:srgbClr val="0070C0"/>
            </a:solidFill>
            <a:prstDash val="solid"/>
            <a:round/>
            <a:headEnd type="none" w="sm" len="sm"/>
            <a:tailEnd type="none" w="sm" len="sm"/>
          </a:ln>
        </p:spPr>
      </p:cxnSp>
      <p:cxnSp>
        <p:nvCxnSpPr>
          <p:cNvPr id="654" name="Google Shape;654;p44"/>
          <p:cNvCxnSpPr>
            <a:stCxn id="651" idx="2"/>
          </p:cNvCxnSpPr>
          <p:nvPr/>
        </p:nvCxnSpPr>
        <p:spPr>
          <a:xfrm>
            <a:off x="7924800" y="2983468"/>
            <a:ext cx="0" cy="381000"/>
          </a:xfrm>
          <a:prstGeom prst="straightConnector1">
            <a:avLst/>
          </a:prstGeom>
          <a:noFill/>
          <a:ln w="28575" cap="flat" cmpd="sng">
            <a:solidFill>
              <a:schemeClr val="accent4"/>
            </a:solidFill>
            <a:prstDash val="solid"/>
            <a:round/>
            <a:headEnd type="none" w="sm" len="sm"/>
            <a:tailEnd type="none" w="sm" len="sm"/>
          </a:ln>
        </p:spPr>
      </p:cxnSp>
      <p:sp>
        <p:nvSpPr>
          <p:cNvPr id="655" name="Google Shape;655;p44"/>
          <p:cNvSpPr txBox="1"/>
          <p:nvPr/>
        </p:nvSpPr>
        <p:spPr>
          <a:xfrm>
            <a:off x="8229600" y="1688068"/>
            <a:ext cx="914400" cy="307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90</a:t>
            </a:r>
            <a:r>
              <a:rPr lang="en-US" sz="1400" b="0" i="0" u="none" strike="noStrike" cap="none" baseline="30000">
                <a:solidFill>
                  <a:schemeClr val="dk1"/>
                </a:solidFill>
                <a:latin typeface="Arial"/>
                <a:ea typeface="Arial"/>
                <a:cs typeface="Arial"/>
                <a:sym typeface="Arial"/>
              </a:rPr>
              <a:t>th</a:t>
            </a:r>
            <a:r>
              <a:rPr lang="en-US" sz="1400" b="0" i="0" u="none" strike="noStrike" cap="none">
                <a:solidFill>
                  <a:schemeClr val="dk1"/>
                </a:solidFill>
                <a:latin typeface="Arial"/>
                <a:ea typeface="Arial"/>
                <a:cs typeface="Arial"/>
                <a:sym typeface="Arial"/>
              </a:rPr>
              <a:t>%ile</a:t>
            </a:r>
            <a:endParaRPr sz="1400" b="0" i="0" u="none" strike="noStrike" cap="none">
              <a:solidFill>
                <a:schemeClr val="dk1"/>
              </a:solidFill>
              <a:latin typeface="Arial"/>
              <a:ea typeface="Arial"/>
              <a:cs typeface="Arial"/>
              <a:sym typeface="Arial"/>
            </a:endParaRPr>
          </a:p>
        </p:txBody>
      </p:sp>
      <p:sp>
        <p:nvSpPr>
          <p:cNvPr id="656" name="Google Shape;656;p44"/>
          <p:cNvSpPr txBox="1"/>
          <p:nvPr/>
        </p:nvSpPr>
        <p:spPr>
          <a:xfrm>
            <a:off x="8229600" y="2069068"/>
            <a:ext cx="9144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75</a:t>
            </a:r>
            <a:r>
              <a:rPr lang="en-US" sz="1400" b="0" i="0" u="none" strike="noStrike" cap="none" baseline="30000">
                <a:solidFill>
                  <a:schemeClr val="dk1"/>
                </a:solidFill>
                <a:latin typeface="Arial"/>
                <a:ea typeface="Arial"/>
                <a:cs typeface="Arial"/>
                <a:sym typeface="Arial"/>
              </a:rPr>
              <a:t>th</a:t>
            </a:r>
            <a:r>
              <a:rPr lang="en-US" sz="1400" b="0" i="0" u="none" strike="noStrike" cap="none">
                <a:solidFill>
                  <a:schemeClr val="dk1"/>
                </a:solidFill>
                <a:latin typeface="Arial"/>
                <a:ea typeface="Arial"/>
                <a:cs typeface="Arial"/>
                <a:sym typeface="Arial"/>
              </a:rPr>
              <a:t>%ile</a:t>
            </a:r>
            <a:endParaRPr sz="1400" b="0" i="0" u="none" strike="noStrike" cap="none">
              <a:solidFill>
                <a:schemeClr val="dk1"/>
              </a:solidFill>
              <a:latin typeface="Arial"/>
              <a:ea typeface="Arial"/>
              <a:cs typeface="Arial"/>
              <a:sym typeface="Arial"/>
            </a:endParaRPr>
          </a:p>
        </p:txBody>
      </p:sp>
      <p:sp>
        <p:nvSpPr>
          <p:cNvPr id="657" name="Google Shape;657;p44"/>
          <p:cNvSpPr txBox="1"/>
          <p:nvPr/>
        </p:nvSpPr>
        <p:spPr>
          <a:xfrm>
            <a:off x="8229600" y="2373868"/>
            <a:ext cx="9144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50</a:t>
            </a:r>
            <a:r>
              <a:rPr lang="en-US" sz="1400" b="0" i="0" u="none" strike="noStrike" cap="none" baseline="30000">
                <a:solidFill>
                  <a:schemeClr val="dk1"/>
                </a:solidFill>
                <a:latin typeface="Arial"/>
                <a:ea typeface="Arial"/>
                <a:cs typeface="Arial"/>
                <a:sym typeface="Arial"/>
              </a:rPr>
              <a:t>th</a:t>
            </a:r>
            <a:r>
              <a:rPr lang="en-US" sz="1400" b="0" i="0" u="none" strike="noStrike" cap="none">
                <a:solidFill>
                  <a:schemeClr val="dk1"/>
                </a:solidFill>
                <a:latin typeface="Arial"/>
                <a:ea typeface="Arial"/>
                <a:cs typeface="Arial"/>
                <a:sym typeface="Arial"/>
              </a:rPr>
              <a:t>%ile</a:t>
            </a:r>
            <a:endParaRPr sz="1400" b="0" i="0" u="none" strike="noStrike" cap="none">
              <a:solidFill>
                <a:schemeClr val="dk1"/>
              </a:solidFill>
              <a:latin typeface="Arial"/>
              <a:ea typeface="Arial"/>
              <a:cs typeface="Arial"/>
              <a:sym typeface="Arial"/>
            </a:endParaRPr>
          </a:p>
        </p:txBody>
      </p:sp>
      <p:sp>
        <p:nvSpPr>
          <p:cNvPr id="658" name="Google Shape;658;p44"/>
          <p:cNvSpPr txBox="1"/>
          <p:nvPr/>
        </p:nvSpPr>
        <p:spPr>
          <a:xfrm>
            <a:off x="8229600" y="2678668"/>
            <a:ext cx="9144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25</a:t>
            </a:r>
            <a:r>
              <a:rPr lang="en-US" sz="1400" b="0" i="0" u="none" strike="noStrike" cap="none" baseline="30000">
                <a:solidFill>
                  <a:schemeClr val="dk1"/>
                </a:solidFill>
                <a:latin typeface="Arial"/>
                <a:ea typeface="Arial"/>
                <a:cs typeface="Arial"/>
                <a:sym typeface="Arial"/>
              </a:rPr>
              <a:t>th</a:t>
            </a:r>
            <a:r>
              <a:rPr lang="en-US" sz="1400" b="0" i="0" u="none" strike="noStrike" cap="none">
                <a:solidFill>
                  <a:schemeClr val="dk1"/>
                </a:solidFill>
                <a:latin typeface="Arial"/>
                <a:ea typeface="Arial"/>
                <a:cs typeface="Arial"/>
                <a:sym typeface="Arial"/>
              </a:rPr>
              <a:t>%ile</a:t>
            </a:r>
            <a:endParaRPr sz="1400" b="0" i="0" u="none" strike="noStrike" cap="none">
              <a:solidFill>
                <a:schemeClr val="dk1"/>
              </a:solidFill>
              <a:latin typeface="Arial"/>
              <a:ea typeface="Arial"/>
              <a:cs typeface="Arial"/>
              <a:sym typeface="Arial"/>
            </a:endParaRPr>
          </a:p>
        </p:txBody>
      </p:sp>
      <p:sp>
        <p:nvSpPr>
          <p:cNvPr id="659" name="Google Shape;659;p44"/>
          <p:cNvSpPr txBox="1"/>
          <p:nvPr/>
        </p:nvSpPr>
        <p:spPr>
          <a:xfrm flipH="1">
            <a:off x="8229600" y="3059668"/>
            <a:ext cx="9144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10</a:t>
            </a:r>
            <a:r>
              <a:rPr lang="en-US" sz="1400" b="0" i="0" u="none" strike="noStrike" cap="none" baseline="30000">
                <a:solidFill>
                  <a:schemeClr val="dk1"/>
                </a:solidFill>
                <a:latin typeface="Arial"/>
                <a:ea typeface="Arial"/>
                <a:cs typeface="Arial"/>
                <a:sym typeface="Arial"/>
              </a:rPr>
              <a:t>th</a:t>
            </a:r>
            <a:r>
              <a:rPr lang="en-US" sz="1400" b="0" i="0" u="none" strike="noStrike" cap="none">
                <a:solidFill>
                  <a:schemeClr val="dk1"/>
                </a:solidFill>
                <a:latin typeface="Arial"/>
                <a:ea typeface="Arial"/>
                <a:cs typeface="Arial"/>
                <a:sym typeface="Arial"/>
              </a:rPr>
              <a:t> %ile</a:t>
            </a:r>
            <a:endParaRPr sz="1400" b="0" i="0" u="none" strike="noStrike" cap="none">
              <a:solidFill>
                <a:schemeClr val="dk1"/>
              </a:solidFill>
              <a:latin typeface="Arial"/>
              <a:ea typeface="Arial"/>
              <a:cs typeface="Arial"/>
              <a:sym typeface="Arial"/>
            </a:endParaRPr>
          </a:p>
        </p:txBody>
      </p:sp>
      <p:sp>
        <p:nvSpPr>
          <p:cNvPr id="660" name="Google Shape;660;p44"/>
          <p:cNvSpPr txBox="1"/>
          <p:nvPr/>
        </p:nvSpPr>
        <p:spPr>
          <a:xfrm>
            <a:off x="8153400" y="3593068"/>
            <a:ext cx="1066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Target</a:t>
            </a:r>
            <a:endParaRPr sz="1400" b="0" i="0" u="none" strike="noStrike" cap="none">
              <a:solidFill>
                <a:schemeClr val="dk1"/>
              </a:solidFill>
              <a:latin typeface="Arial"/>
              <a:ea typeface="Arial"/>
              <a:cs typeface="Arial"/>
              <a:sym typeface="Arial"/>
            </a:endParaRPr>
          </a:p>
        </p:txBody>
      </p:sp>
      <p:sp>
        <p:nvSpPr>
          <p:cNvPr id="661" name="Google Shape;661;p44"/>
          <p:cNvSpPr txBox="1"/>
          <p:nvPr/>
        </p:nvSpPr>
        <p:spPr>
          <a:xfrm rot="-5400000">
            <a:off x="-539250" y="2907284"/>
            <a:ext cx="1295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Score</a:t>
            </a:r>
            <a:endParaRPr sz="2400" b="0" i="0" u="none" strike="noStrike" cap="none">
              <a:solidFill>
                <a:schemeClr val="dk1"/>
              </a:solidFill>
              <a:latin typeface="Arial"/>
              <a:ea typeface="Arial"/>
              <a:cs typeface="Arial"/>
              <a:sym typeface="Arial"/>
            </a:endParaRPr>
          </a:p>
        </p:txBody>
      </p:sp>
      <p:sp>
        <p:nvSpPr>
          <p:cNvPr id="662" name="Google Shape;662;p44"/>
          <p:cNvSpPr/>
          <p:nvPr/>
        </p:nvSpPr>
        <p:spPr>
          <a:xfrm>
            <a:off x="1752600" y="4964668"/>
            <a:ext cx="228600" cy="228600"/>
          </a:xfrm>
          <a:prstGeom prst="ellipse">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63" name="Google Shape;663;p44"/>
          <p:cNvSpPr/>
          <p:nvPr/>
        </p:nvSpPr>
        <p:spPr>
          <a:xfrm>
            <a:off x="6477000" y="3593068"/>
            <a:ext cx="228600" cy="228600"/>
          </a:xfrm>
          <a:prstGeom prst="ellipse">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64" name="Google Shape;664;p44"/>
          <p:cNvSpPr/>
          <p:nvPr/>
        </p:nvSpPr>
        <p:spPr>
          <a:xfrm>
            <a:off x="4038600" y="4431268"/>
            <a:ext cx="228600" cy="228600"/>
          </a:xfrm>
          <a:prstGeom prst="ellipse">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665" name="Google Shape;665;p44"/>
          <p:cNvCxnSpPr>
            <a:stCxn id="662" idx="6"/>
            <a:endCxn id="664" idx="3"/>
          </p:cNvCxnSpPr>
          <p:nvPr/>
        </p:nvCxnSpPr>
        <p:spPr>
          <a:xfrm rot="10800000" flipH="1">
            <a:off x="1981200" y="4626268"/>
            <a:ext cx="2091000" cy="452700"/>
          </a:xfrm>
          <a:prstGeom prst="straightConnector1">
            <a:avLst/>
          </a:prstGeom>
          <a:noFill/>
          <a:ln w="9525" cap="flat" cmpd="sng">
            <a:solidFill>
              <a:srgbClr val="00B0F0"/>
            </a:solidFill>
            <a:prstDash val="solid"/>
            <a:round/>
            <a:headEnd type="none" w="sm" len="sm"/>
            <a:tailEnd type="none" w="sm" len="sm"/>
          </a:ln>
        </p:spPr>
      </p:cxnSp>
      <p:cxnSp>
        <p:nvCxnSpPr>
          <p:cNvPr id="666" name="Google Shape;666;p44"/>
          <p:cNvCxnSpPr>
            <a:stCxn id="664" idx="6"/>
            <a:endCxn id="663" idx="3"/>
          </p:cNvCxnSpPr>
          <p:nvPr/>
        </p:nvCxnSpPr>
        <p:spPr>
          <a:xfrm rot="10800000" flipH="1">
            <a:off x="4267200" y="3788068"/>
            <a:ext cx="2243400" cy="757500"/>
          </a:xfrm>
          <a:prstGeom prst="straightConnector1">
            <a:avLst/>
          </a:prstGeom>
          <a:noFill/>
          <a:ln w="9525" cap="flat" cmpd="sng">
            <a:solidFill>
              <a:srgbClr val="00B0F0"/>
            </a:solidFill>
            <a:prstDash val="solid"/>
            <a:round/>
            <a:headEnd type="none" w="sm" len="sm"/>
            <a:tailEnd type="none" w="sm" len="sm"/>
          </a:ln>
        </p:spPr>
      </p:cxnSp>
      <p:sp>
        <p:nvSpPr>
          <p:cNvPr id="667" name="Google Shape;667;p44"/>
          <p:cNvSpPr/>
          <p:nvPr/>
        </p:nvSpPr>
        <p:spPr>
          <a:xfrm>
            <a:off x="7772400" y="3897868"/>
            <a:ext cx="228600" cy="228600"/>
          </a:xfrm>
          <a:prstGeom prst="ellipse">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668" name="Google Shape;668;p44"/>
          <p:cNvCxnSpPr/>
          <p:nvPr/>
        </p:nvCxnSpPr>
        <p:spPr>
          <a:xfrm>
            <a:off x="7620000" y="3745468"/>
            <a:ext cx="533400" cy="0"/>
          </a:xfrm>
          <a:prstGeom prst="straightConnector1">
            <a:avLst/>
          </a:prstGeom>
          <a:noFill/>
          <a:ln w="28575" cap="flat" cmpd="sng">
            <a:solidFill>
              <a:schemeClr val="dk1"/>
            </a:solidFill>
            <a:prstDash val="solid"/>
            <a:round/>
            <a:headEnd type="none" w="sm" len="sm"/>
            <a:tailEnd type="none" w="sm" len="sm"/>
          </a:ln>
        </p:spPr>
      </p:cxnSp>
      <p:sp>
        <p:nvSpPr>
          <p:cNvPr id="669" name="Google Shape;669;p44"/>
          <p:cNvSpPr txBox="1"/>
          <p:nvPr/>
        </p:nvSpPr>
        <p:spPr>
          <a:xfrm>
            <a:off x="8153400" y="3897868"/>
            <a:ext cx="990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Student</a:t>
            </a:r>
            <a:endParaRPr sz="1400" b="0" i="0" u="none" strike="noStrike" cap="none">
              <a:solidFill>
                <a:schemeClr val="dk1"/>
              </a:solidFill>
              <a:latin typeface="Arial"/>
              <a:ea typeface="Arial"/>
              <a:cs typeface="Arial"/>
              <a:sym typeface="Arial"/>
            </a:endParaRPr>
          </a:p>
        </p:txBody>
      </p:sp>
      <p:sp>
        <p:nvSpPr>
          <p:cNvPr id="670" name="Google Shape;670;p4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Identifying Students in </a:t>
            </a:r>
            <a:br>
              <a:rPr lang="en-US"/>
            </a:br>
            <a:r>
              <a:rPr lang="en-US"/>
              <a:t>Need of Additional Support</a:t>
            </a:r>
            <a:endParaRPr/>
          </a:p>
        </p:txBody>
      </p:sp>
      <p:sp>
        <p:nvSpPr>
          <p:cNvPr id="677" name="Google Shape;677;p43"/>
          <p:cNvSpPr txBox="1">
            <a:spLocks noGrp="1"/>
          </p:cNvSpPr>
          <p:nvPr>
            <p:ph type="body" idx="1"/>
          </p:nvPr>
        </p:nvSpPr>
        <p:spPr>
          <a:xfrm>
            <a:off x="687388" y="1981200"/>
            <a:ext cx="7999500" cy="4038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sz="2400"/>
              <a:t>May vary based on needs and resources of school</a:t>
            </a:r>
            <a:endParaRPr sz="2400"/>
          </a:p>
          <a:p>
            <a:pPr marL="914400" lvl="1" indent="-381000" algn="l" rtl="0">
              <a:lnSpc>
                <a:spcPct val="100000"/>
              </a:lnSpc>
              <a:spcBef>
                <a:spcPts val="1000"/>
              </a:spcBef>
              <a:spcAft>
                <a:spcPts val="0"/>
              </a:spcAft>
              <a:buSzPts val="2400"/>
              <a:buChar char="•"/>
            </a:pPr>
            <a:r>
              <a:rPr lang="en-US" sz="2400"/>
              <a:t>Target or criterion scores</a:t>
            </a:r>
            <a:endParaRPr sz="2400"/>
          </a:p>
          <a:p>
            <a:pPr marL="914400" lvl="1" indent="-381000" algn="l" rtl="0">
              <a:lnSpc>
                <a:spcPct val="100000"/>
              </a:lnSpc>
              <a:spcBef>
                <a:spcPts val="1000"/>
              </a:spcBef>
              <a:spcAft>
                <a:spcPts val="0"/>
              </a:spcAft>
              <a:buSzPts val="2400"/>
              <a:buChar char="•"/>
            </a:pPr>
            <a:r>
              <a:rPr lang="en-US" sz="2400"/>
              <a:t>Lowest percentage of students whose needs can be met with resources (e.g., 20%)</a:t>
            </a:r>
            <a:endParaRPr sz="2400"/>
          </a:p>
          <a:p>
            <a:pPr marL="457200" lvl="0" indent="-381000" algn="l" rtl="0">
              <a:lnSpc>
                <a:spcPct val="100000"/>
              </a:lnSpc>
              <a:spcBef>
                <a:spcPts val="1000"/>
              </a:spcBef>
              <a:spcAft>
                <a:spcPts val="1000"/>
              </a:spcAft>
              <a:buSzPts val="2400"/>
              <a:buChar char="▪"/>
            </a:pPr>
            <a:r>
              <a:rPr lang="en-US" sz="2400"/>
              <a:t>If more than 20% of students are identified as needing intervention, focus should be on improving core instruction/curriculum</a:t>
            </a:r>
            <a:endParaRPr sz="2400"/>
          </a:p>
        </p:txBody>
      </p:sp>
      <p:sp>
        <p:nvSpPr>
          <p:cNvPr id="678" name="Google Shape;678;p4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7c8c79c0a0_0_623"/>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Closing</a:t>
            </a:r>
            <a:endParaRPr/>
          </a:p>
        </p:txBody>
      </p:sp>
      <p:sp>
        <p:nvSpPr>
          <p:cNvPr id="685" name="Google Shape;685;g7c8c79c0a0_0_62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1"/>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Next Steps</a:t>
            </a:r>
            <a:endParaRPr/>
          </a:p>
        </p:txBody>
      </p:sp>
      <p:sp>
        <p:nvSpPr>
          <p:cNvPr id="692" name="Google Shape;692;p51"/>
          <p:cNvSpPr txBox="1">
            <a:spLocks noGrp="1"/>
          </p:cNvSpPr>
          <p:nvPr>
            <p:ph type="body" idx="1"/>
          </p:nvPr>
        </p:nvSpPr>
        <p:spPr>
          <a:xfrm>
            <a:off x="687388" y="2053882"/>
            <a:ext cx="7770900" cy="3813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2400"/>
              <a:t>As a team, discuss the following:</a:t>
            </a:r>
            <a:endParaRPr sz="2400"/>
          </a:p>
          <a:p>
            <a:pPr marL="457200" lvl="0" indent="-381000" algn="l" rtl="0">
              <a:lnSpc>
                <a:spcPct val="100000"/>
              </a:lnSpc>
              <a:spcBef>
                <a:spcPts val="600"/>
              </a:spcBef>
              <a:spcAft>
                <a:spcPts val="0"/>
              </a:spcAft>
              <a:buSzPts val="2400"/>
              <a:buChar char="▪"/>
            </a:pPr>
            <a:r>
              <a:rPr lang="en-US" sz="2400"/>
              <a:t>Are there additional challenges to consider?</a:t>
            </a:r>
            <a:endParaRPr sz="2400"/>
          </a:p>
          <a:p>
            <a:pPr marL="457200" lvl="0" indent="-381000" algn="l" rtl="0">
              <a:lnSpc>
                <a:spcPct val="100000"/>
              </a:lnSpc>
              <a:spcBef>
                <a:spcPts val="1000"/>
              </a:spcBef>
              <a:spcAft>
                <a:spcPts val="0"/>
              </a:spcAft>
              <a:buSzPts val="2400"/>
              <a:buChar char="▪"/>
            </a:pPr>
            <a:r>
              <a:rPr lang="en-US" sz="2400"/>
              <a:t>On a scale of 1-10 (10 = very prepared), how prepared do you feel to address these and other identified challenges? Why?</a:t>
            </a:r>
            <a:endParaRPr sz="2400"/>
          </a:p>
          <a:p>
            <a:pPr marL="457200" lvl="0" indent="-381000" algn="l" rtl="0">
              <a:lnSpc>
                <a:spcPct val="100000"/>
              </a:lnSpc>
              <a:spcBef>
                <a:spcPts val="1000"/>
              </a:spcBef>
              <a:spcAft>
                <a:spcPts val="0"/>
              </a:spcAft>
              <a:buSzPts val="2400"/>
              <a:buChar char="▪"/>
            </a:pPr>
            <a:r>
              <a:rPr lang="en-US" sz="2400"/>
              <a:t>What resources and supports do you need?</a:t>
            </a:r>
            <a:endParaRPr sz="2400"/>
          </a:p>
          <a:p>
            <a:pPr marL="0" lvl="0" indent="0" algn="l" rtl="0">
              <a:lnSpc>
                <a:spcPct val="90000"/>
              </a:lnSpc>
              <a:spcBef>
                <a:spcPts val="1000"/>
              </a:spcBef>
              <a:spcAft>
                <a:spcPts val="0"/>
              </a:spcAft>
              <a:buNone/>
            </a:pPr>
            <a:endParaRPr sz="2400"/>
          </a:p>
          <a:p>
            <a:pPr marL="0" lvl="0" indent="0" algn="l" rtl="0">
              <a:lnSpc>
                <a:spcPct val="90000"/>
              </a:lnSpc>
              <a:spcBef>
                <a:spcPts val="600"/>
              </a:spcBef>
              <a:spcAft>
                <a:spcPts val="0"/>
              </a:spcAft>
              <a:buNone/>
            </a:pPr>
            <a:endParaRPr sz="2400"/>
          </a:p>
          <a:p>
            <a:pPr marL="0" lvl="0" indent="0" algn="l" rtl="0">
              <a:lnSpc>
                <a:spcPct val="90000"/>
              </a:lnSpc>
              <a:spcBef>
                <a:spcPts val="600"/>
              </a:spcBef>
              <a:spcAft>
                <a:spcPts val="0"/>
              </a:spcAft>
              <a:buNone/>
            </a:pPr>
            <a:endParaRPr sz="2400"/>
          </a:p>
          <a:p>
            <a:pPr marL="0" lvl="0" indent="0" algn="l" rtl="0">
              <a:lnSpc>
                <a:spcPct val="90000"/>
              </a:lnSpc>
              <a:spcBef>
                <a:spcPts val="600"/>
              </a:spcBef>
              <a:spcAft>
                <a:spcPts val="0"/>
              </a:spcAft>
              <a:buNone/>
            </a:pPr>
            <a:endParaRPr sz="2400"/>
          </a:p>
        </p:txBody>
      </p:sp>
      <p:sp>
        <p:nvSpPr>
          <p:cNvPr id="693" name="Google Shape;693;p5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37</a:t>
            </a:fld>
            <a:endParaRPr/>
          </a:p>
        </p:txBody>
      </p:sp>
      <p:grpSp>
        <p:nvGrpSpPr>
          <p:cNvPr id="694" name="Google Shape;694;p51"/>
          <p:cNvGrpSpPr/>
          <p:nvPr/>
        </p:nvGrpSpPr>
        <p:grpSpPr>
          <a:xfrm>
            <a:off x="5467142" y="5939998"/>
            <a:ext cx="3232883" cy="918000"/>
            <a:chOff x="5314742" y="5787598"/>
            <a:chExt cx="3232883" cy="918000"/>
          </a:xfrm>
        </p:grpSpPr>
        <p:sp>
          <p:nvSpPr>
            <p:cNvPr id="695" name="Google Shape;695;p51"/>
            <p:cNvSpPr/>
            <p:nvPr/>
          </p:nvSpPr>
          <p:spPr>
            <a:xfrm>
              <a:off x="5314742" y="5964089"/>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696" name="Google Shape;696;p51"/>
            <p:cNvGrpSpPr/>
            <p:nvPr/>
          </p:nvGrpSpPr>
          <p:grpSpPr>
            <a:xfrm>
              <a:off x="6939451" y="5787598"/>
              <a:ext cx="1608174" cy="918000"/>
              <a:chOff x="6939451" y="5787598"/>
              <a:chExt cx="1608174" cy="918000"/>
            </a:xfrm>
          </p:grpSpPr>
          <p:sp>
            <p:nvSpPr>
              <p:cNvPr id="697" name="Google Shape;697;p51"/>
              <p:cNvSpPr/>
              <p:nvPr/>
            </p:nvSpPr>
            <p:spPr>
              <a:xfrm>
                <a:off x="6939451" y="5787598"/>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98" name="Google Shape;698;p51"/>
              <p:cNvSpPr txBox="1"/>
              <p:nvPr/>
            </p:nvSpPr>
            <p:spPr>
              <a:xfrm>
                <a:off x="7344700" y="6085200"/>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52"/>
          <p:cNvSpPr txBox="1">
            <a:spLocks noGrp="1"/>
          </p:cNvSpPr>
          <p:nvPr>
            <p:ph type="title"/>
          </p:nvPr>
        </p:nvSpPr>
        <p:spPr>
          <a:xfrm>
            <a:off x="687400" y="318050"/>
            <a:ext cx="8224800" cy="1486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Did We Meet the Module Objectives?</a:t>
            </a:r>
            <a:endParaRPr/>
          </a:p>
        </p:txBody>
      </p:sp>
      <p:sp>
        <p:nvSpPr>
          <p:cNvPr id="705" name="Google Shape;705;p52"/>
          <p:cNvSpPr txBox="1">
            <a:spLocks noGrp="1"/>
          </p:cNvSpPr>
          <p:nvPr>
            <p:ph type="body" idx="1"/>
          </p:nvPr>
        </p:nvSpPr>
        <p:spPr>
          <a:xfrm>
            <a:off x="687388" y="1981200"/>
            <a:ext cx="7999500" cy="403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US" sz="2400"/>
              <a:t>THINK-PAIR-SHARE</a:t>
            </a:r>
            <a:endParaRPr sz="2400"/>
          </a:p>
          <a:p>
            <a:pPr marL="0" lvl="0" indent="0" algn="l" rtl="0">
              <a:lnSpc>
                <a:spcPct val="100000"/>
              </a:lnSpc>
              <a:spcBef>
                <a:spcPts val="1000"/>
              </a:spcBef>
              <a:spcAft>
                <a:spcPts val="0"/>
              </a:spcAft>
              <a:buNone/>
            </a:pPr>
            <a:r>
              <a:rPr lang="en-US" sz="2400"/>
              <a:t>As a result of the presentation, how comfortable do you feel in: </a:t>
            </a:r>
            <a:endParaRPr sz="2400"/>
          </a:p>
          <a:p>
            <a:pPr marL="457200" lvl="0" indent="-381000" algn="l" rtl="0">
              <a:lnSpc>
                <a:spcPct val="100000"/>
              </a:lnSpc>
              <a:spcBef>
                <a:spcPts val="1000"/>
              </a:spcBef>
              <a:spcAft>
                <a:spcPts val="0"/>
              </a:spcAft>
              <a:buSzPts val="2400"/>
              <a:buChar char="▪"/>
            </a:pPr>
            <a:r>
              <a:rPr lang="en-US" sz="2400"/>
              <a:t>developing a universal screening process implementation plan with your team?</a:t>
            </a:r>
            <a:endParaRPr sz="2400"/>
          </a:p>
          <a:p>
            <a:pPr marL="457200" lvl="0" indent="-381000" algn="l" rtl="0">
              <a:lnSpc>
                <a:spcPct val="100000"/>
              </a:lnSpc>
              <a:spcBef>
                <a:spcPts val="1000"/>
              </a:spcBef>
              <a:spcAft>
                <a:spcPts val="0"/>
              </a:spcAft>
              <a:buSzPts val="2400"/>
              <a:buChar char="▪"/>
            </a:pPr>
            <a:r>
              <a:rPr lang="en-US" sz="2400"/>
              <a:t>explaining how universal screening can be used for decision making at different levels of instruction?</a:t>
            </a:r>
            <a:endParaRPr sz="2400"/>
          </a:p>
          <a:p>
            <a:pPr marL="0" lvl="0" indent="0" algn="l" rtl="0">
              <a:lnSpc>
                <a:spcPct val="100000"/>
              </a:lnSpc>
              <a:spcBef>
                <a:spcPts val="1000"/>
              </a:spcBef>
              <a:spcAft>
                <a:spcPts val="1000"/>
              </a:spcAft>
              <a:buNone/>
            </a:pPr>
            <a:r>
              <a:rPr lang="en-US" sz="2400"/>
              <a:t>What other questions do you still have about implementing universal screening?</a:t>
            </a:r>
            <a:endParaRPr sz="2400"/>
          </a:p>
        </p:txBody>
      </p:sp>
      <p:pic>
        <p:nvPicPr>
          <p:cNvPr id="706" name="Google Shape;706;p52"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sp>
        <p:nvSpPr>
          <p:cNvPr id="707" name="Google Shape;707;p5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38</a:t>
            </a:fld>
            <a:endParaRPr>
              <a:solidFill>
                <a:srgbClr val="BFBFB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53"/>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Resources </a:t>
            </a:r>
            <a:endParaRPr/>
          </a:p>
        </p:txBody>
      </p:sp>
      <p:sp>
        <p:nvSpPr>
          <p:cNvPr id="714" name="Google Shape;714;p53"/>
          <p:cNvSpPr txBox="1">
            <a:spLocks noGrp="1"/>
          </p:cNvSpPr>
          <p:nvPr>
            <p:ph type="body" idx="1"/>
          </p:nvPr>
        </p:nvSpPr>
        <p:spPr>
          <a:xfrm>
            <a:off x="687388" y="1981200"/>
            <a:ext cx="7999500" cy="4038600"/>
          </a:xfrm>
          <a:prstGeom prst="rect">
            <a:avLst/>
          </a:prstGeom>
          <a:noFill/>
          <a:ln>
            <a:noFill/>
          </a:ln>
        </p:spPr>
        <p:txBody>
          <a:bodyPr spcFirstLastPara="1" wrap="square" lIns="0" tIns="0" rIns="0" bIns="0" anchor="t" anchorCtr="0">
            <a:noAutofit/>
          </a:bodyPr>
          <a:lstStyle/>
          <a:p>
            <a:pPr marL="233362" lvl="0" indent="-182562" algn="l" rtl="0">
              <a:lnSpc>
                <a:spcPct val="100000"/>
              </a:lnSpc>
              <a:spcBef>
                <a:spcPts val="0"/>
              </a:spcBef>
              <a:spcAft>
                <a:spcPts val="0"/>
              </a:spcAft>
              <a:buSzPts val="2400"/>
              <a:buChar char="▪"/>
            </a:pPr>
            <a:r>
              <a:rPr lang="en-US" sz="2400" u="sng">
                <a:solidFill>
                  <a:schemeClr val="hlink"/>
                </a:solidFill>
                <a:hlinkClick r:id="rId3"/>
              </a:rPr>
              <a:t>www.intensiveintervention.org</a:t>
            </a:r>
            <a:endParaRPr sz="2400"/>
          </a:p>
          <a:p>
            <a:pPr marL="233362" lvl="0" indent="-182562" algn="l" rtl="0">
              <a:lnSpc>
                <a:spcPct val="100000"/>
              </a:lnSpc>
              <a:spcBef>
                <a:spcPts val="600"/>
              </a:spcBef>
              <a:spcAft>
                <a:spcPts val="0"/>
              </a:spcAft>
              <a:buSzPts val="2400"/>
              <a:buChar char="▪"/>
            </a:pPr>
            <a:r>
              <a:rPr lang="en-US" sz="2400" u="sng">
                <a:solidFill>
                  <a:schemeClr val="hlink"/>
                </a:solidFill>
                <a:hlinkClick r:id="rId4"/>
              </a:rPr>
              <a:t>www.rti4success.org</a:t>
            </a:r>
            <a:endParaRPr sz="2400"/>
          </a:p>
          <a:p>
            <a:pPr marL="233362" lvl="0" indent="-182562" algn="l" rtl="0">
              <a:lnSpc>
                <a:spcPct val="100000"/>
              </a:lnSpc>
              <a:spcBef>
                <a:spcPts val="600"/>
              </a:spcBef>
              <a:spcAft>
                <a:spcPts val="0"/>
              </a:spcAft>
              <a:buSzPts val="2400"/>
              <a:buChar char="▪"/>
            </a:pPr>
            <a:r>
              <a:rPr lang="en-US" sz="2400" u="sng">
                <a:solidFill>
                  <a:schemeClr val="hlink"/>
                </a:solidFill>
                <a:hlinkClick r:id="rId5"/>
              </a:rPr>
              <a:t>www.iris.peabody.vanderbilt.edu</a:t>
            </a:r>
            <a:r>
              <a:rPr lang="en-US" sz="2400"/>
              <a:t> </a:t>
            </a:r>
            <a:endParaRPr sz="2400"/>
          </a:p>
          <a:p>
            <a:pPr marL="233362" lvl="0" indent="-80962" algn="l" rtl="0">
              <a:lnSpc>
                <a:spcPct val="100000"/>
              </a:lnSpc>
              <a:spcBef>
                <a:spcPts val="600"/>
              </a:spcBef>
              <a:spcAft>
                <a:spcPts val="0"/>
              </a:spcAft>
              <a:buSzPts val="2400"/>
              <a:buNone/>
            </a:pPr>
            <a:endParaRPr sz="2400"/>
          </a:p>
        </p:txBody>
      </p:sp>
      <p:sp>
        <p:nvSpPr>
          <p:cNvPr id="715" name="Google Shape;715;p53"/>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39</a:t>
            </a:fld>
            <a:endParaRPr>
              <a:solidFill>
                <a:srgbClr val="BFBFB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7c8c79c0a0_0_314"/>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RTI Arkansas Model</a:t>
            </a:r>
            <a:endParaRPr/>
          </a:p>
        </p:txBody>
      </p:sp>
      <p:sp>
        <p:nvSpPr>
          <p:cNvPr id="221" name="Google Shape;221;g7c8c79c0a0_0_314"/>
          <p:cNvSpPr txBox="1">
            <a:spLocks noGrp="1"/>
          </p:cNvSpPr>
          <p:nvPr>
            <p:ph type="body" idx="1"/>
          </p:nvPr>
        </p:nvSpPr>
        <p:spPr>
          <a:xfrm>
            <a:off x="687388" y="5734975"/>
            <a:ext cx="82248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endParaRPr/>
          </a:p>
        </p:txBody>
      </p:sp>
      <p:pic>
        <p:nvPicPr>
          <p:cNvPr id="222" name="Google Shape;222;g7c8c79c0a0_0_314"/>
          <p:cNvPicPr preferRelativeResize="0"/>
          <p:nvPr/>
        </p:nvPicPr>
        <p:blipFill rotWithShape="1">
          <a:blip r:embed="rId3">
            <a:alphaModFix/>
          </a:blip>
          <a:srcRect l="-669" t="68635" r="-770" b="-291"/>
          <a:stretch/>
        </p:blipFill>
        <p:spPr>
          <a:xfrm>
            <a:off x="2070016" y="4667692"/>
            <a:ext cx="4681081" cy="1126017"/>
          </a:xfrm>
          <a:prstGeom prst="rect">
            <a:avLst/>
          </a:prstGeom>
          <a:noFill/>
          <a:ln>
            <a:noFill/>
          </a:ln>
        </p:spPr>
      </p:pic>
      <p:pic>
        <p:nvPicPr>
          <p:cNvPr id="223" name="Google Shape;223;g7c8c79c0a0_0_314"/>
          <p:cNvPicPr preferRelativeResize="0"/>
          <p:nvPr/>
        </p:nvPicPr>
        <p:blipFill rotWithShape="1">
          <a:blip r:embed="rId3">
            <a:alphaModFix/>
          </a:blip>
          <a:srcRect l="-1850" t="33747" r="1849" b="33465"/>
          <a:stretch/>
        </p:blipFill>
        <p:spPr>
          <a:xfrm>
            <a:off x="1994714" y="3506813"/>
            <a:ext cx="4604908" cy="1038127"/>
          </a:xfrm>
          <a:prstGeom prst="rect">
            <a:avLst/>
          </a:prstGeom>
          <a:noFill/>
          <a:ln>
            <a:noFill/>
          </a:ln>
        </p:spPr>
      </p:pic>
      <p:pic>
        <p:nvPicPr>
          <p:cNvPr id="224" name="Google Shape;224;g7c8c79c0a0_0_314"/>
          <p:cNvPicPr preferRelativeResize="0"/>
          <p:nvPr/>
        </p:nvPicPr>
        <p:blipFill rotWithShape="1">
          <a:blip r:embed="rId3">
            <a:alphaModFix/>
          </a:blip>
          <a:srcRect b="67060"/>
          <a:stretch/>
        </p:blipFill>
        <p:spPr>
          <a:xfrm>
            <a:off x="2070016" y="2216243"/>
            <a:ext cx="4681081" cy="1121574"/>
          </a:xfrm>
          <a:prstGeom prst="rect">
            <a:avLst/>
          </a:prstGeom>
          <a:noFill/>
          <a:ln>
            <a:noFill/>
          </a:ln>
        </p:spPr>
      </p:pic>
      <p:sp>
        <p:nvSpPr>
          <p:cNvPr id="225" name="Google Shape;225;g7c8c79c0a0_0_31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54"/>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References</a:t>
            </a:r>
            <a:endParaRPr/>
          </a:p>
        </p:txBody>
      </p:sp>
      <p:sp>
        <p:nvSpPr>
          <p:cNvPr id="722" name="Google Shape;722;p54"/>
          <p:cNvSpPr txBox="1">
            <a:spLocks noGrp="1"/>
          </p:cNvSpPr>
          <p:nvPr>
            <p:ph type="body" idx="1"/>
          </p:nvPr>
        </p:nvSpPr>
        <p:spPr>
          <a:xfrm>
            <a:off x="687388" y="1997452"/>
            <a:ext cx="8224800" cy="3794100"/>
          </a:xfrm>
          <a:prstGeom prst="rect">
            <a:avLst/>
          </a:prstGeom>
          <a:noFill/>
          <a:ln>
            <a:noFill/>
          </a:ln>
        </p:spPr>
        <p:txBody>
          <a:bodyPr spcFirstLastPara="1" wrap="square" lIns="0" tIns="0" rIns="0" bIns="0" anchor="t" anchorCtr="0">
            <a:noAutofit/>
          </a:bodyPr>
          <a:lstStyle/>
          <a:p>
            <a:pPr marL="233362" lvl="0" indent="-233362" algn="l" rtl="0">
              <a:lnSpc>
                <a:spcPct val="100000"/>
              </a:lnSpc>
              <a:spcBef>
                <a:spcPts val="0"/>
              </a:spcBef>
              <a:spcAft>
                <a:spcPts val="0"/>
              </a:spcAft>
              <a:buSzPts val="1800"/>
              <a:buChar char="▪"/>
            </a:pPr>
            <a:r>
              <a:rPr lang="en-US" sz="1800"/>
              <a:t>National Center on Response to Intervention. (2010). </a:t>
            </a:r>
            <a:r>
              <a:rPr lang="en-US" sz="1800" i="1"/>
              <a:t>Implementer Series Module 1: Screening. </a:t>
            </a:r>
            <a:r>
              <a:rPr lang="en-US" sz="1800"/>
              <a:t>Washington, DC: U.S. Department of Education, Office of Special Education Programs, National Center on Response to Intervention. Retrieved from </a:t>
            </a:r>
            <a:r>
              <a:rPr lang="en-US" sz="1400" u="sng">
                <a:solidFill>
                  <a:schemeClr val="hlink"/>
                </a:solidFill>
                <a:hlinkClick r:id="rId3"/>
              </a:rPr>
              <a:t>http://www.rti4success.org/resource/rti-implementer-series-module-1-screening</a:t>
            </a:r>
            <a:r>
              <a:rPr lang="en-US" sz="1400"/>
              <a:t> </a:t>
            </a:r>
            <a:endParaRPr sz="1400"/>
          </a:p>
          <a:p>
            <a:pPr marL="233362" lvl="0" indent="-119062" algn="l" rtl="0">
              <a:lnSpc>
                <a:spcPct val="100000"/>
              </a:lnSpc>
              <a:spcBef>
                <a:spcPts val="600"/>
              </a:spcBef>
              <a:spcAft>
                <a:spcPts val="0"/>
              </a:spcAft>
              <a:buSzPts val="1800"/>
              <a:buNone/>
            </a:pPr>
            <a:endParaRPr sz="1800"/>
          </a:p>
        </p:txBody>
      </p:sp>
      <p:sp>
        <p:nvSpPr>
          <p:cNvPr id="723" name="Google Shape;723;p5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40</a:t>
            </a:fld>
            <a:endParaRPr>
              <a:solidFill>
                <a:srgbClr val="BFBFB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7c8c79c0a0_0_441"/>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Universal Screening </a:t>
            </a:r>
            <a:br>
              <a:rPr lang="en-US"/>
            </a:br>
            <a:r>
              <a:rPr lang="en-US"/>
              <a:t>Modules </a:t>
            </a:r>
            <a:endParaRPr/>
          </a:p>
        </p:txBody>
      </p:sp>
      <p:sp>
        <p:nvSpPr>
          <p:cNvPr id="232" name="Google Shape;232;g7c8c79c0a0_0_441"/>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a:t>Module 3:Universal Screening Overview</a:t>
            </a:r>
            <a:endParaRPr/>
          </a:p>
          <a:p>
            <a:pPr marL="914400" lvl="1" indent="-355600" algn="l" rtl="0">
              <a:lnSpc>
                <a:spcPct val="100000"/>
              </a:lnSpc>
              <a:spcBef>
                <a:spcPts val="0"/>
              </a:spcBef>
              <a:spcAft>
                <a:spcPts val="0"/>
              </a:spcAft>
              <a:buSzPts val="2000"/>
              <a:buChar char="•"/>
            </a:pPr>
            <a:r>
              <a:rPr lang="en-US" sz="2000"/>
              <a:t>What is universal screening? </a:t>
            </a:r>
            <a:endParaRPr sz="2000"/>
          </a:p>
          <a:p>
            <a:pPr marL="914400" lvl="1" indent="-355600" algn="l" rtl="0">
              <a:lnSpc>
                <a:spcPct val="100000"/>
              </a:lnSpc>
              <a:spcBef>
                <a:spcPts val="0"/>
              </a:spcBef>
              <a:spcAft>
                <a:spcPts val="0"/>
              </a:spcAft>
              <a:buSzPts val="2000"/>
              <a:buChar char="•"/>
            </a:pPr>
            <a:r>
              <a:rPr lang="en-US" sz="2000"/>
              <a:t>Why universal screening?</a:t>
            </a:r>
            <a:endParaRPr sz="2000"/>
          </a:p>
          <a:p>
            <a:pPr marL="457200" lvl="0" indent="-381000" algn="l" rtl="0">
              <a:lnSpc>
                <a:spcPct val="100000"/>
              </a:lnSpc>
              <a:spcBef>
                <a:spcPts val="0"/>
              </a:spcBef>
              <a:spcAft>
                <a:spcPts val="0"/>
              </a:spcAft>
              <a:buSzPts val="2400"/>
              <a:buChar char="▪"/>
            </a:pPr>
            <a:r>
              <a:rPr lang="en-US"/>
              <a:t>Module 4: Selecting Universal Screeners </a:t>
            </a:r>
            <a:endParaRPr/>
          </a:p>
          <a:p>
            <a:pPr marL="914400" lvl="1" indent="-355600" algn="l" rtl="0">
              <a:lnSpc>
                <a:spcPct val="100000"/>
              </a:lnSpc>
              <a:spcBef>
                <a:spcPts val="0"/>
              </a:spcBef>
              <a:spcAft>
                <a:spcPts val="0"/>
              </a:spcAft>
              <a:buSzPts val="2000"/>
              <a:buChar char="•"/>
            </a:pPr>
            <a:r>
              <a:rPr lang="en-US" sz="2000"/>
              <a:t>What should be considered in selecting universal screening tools?</a:t>
            </a:r>
            <a:endParaRPr sz="2000"/>
          </a:p>
          <a:p>
            <a:pPr marL="914400" lvl="1" indent="-355600" algn="l" rtl="0">
              <a:lnSpc>
                <a:spcPct val="100000"/>
              </a:lnSpc>
              <a:spcBef>
                <a:spcPts val="0"/>
              </a:spcBef>
              <a:spcAft>
                <a:spcPts val="0"/>
              </a:spcAft>
              <a:buSzPts val="2000"/>
              <a:buChar char="•"/>
            </a:pPr>
            <a:r>
              <a:rPr lang="en-US" sz="2000"/>
              <a:t>How do teams select valid and reliable tools?</a:t>
            </a:r>
            <a:endParaRPr sz="2000"/>
          </a:p>
          <a:p>
            <a:pPr marL="457200" lvl="0" indent="-381000" algn="l" rtl="0">
              <a:lnSpc>
                <a:spcPct val="100000"/>
              </a:lnSpc>
              <a:spcBef>
                <a:spcPts val="0"/>
              </a:spcBef>
              <a:spcAft>
                <a:spcPts val="0"/>
              </a:spcAft>
              <a:buSzPts val="2400"/>
              <a:buChar char="▪"/>
            </a:pPr>
            <a:r>
              <a:rPr lang="en-US" b="1"/>
              <a:t>Module 5: Establishing a Universal Screening Process</a:t>
            </a:r>
            <a:endParaRPr b="1"/>
          </a:p>
          <a:p>
            <a:pPr marL="914400" lvl="1" indent="-355600" algn="l" rtl="0">
              <a:lnSpc>
                <a:spcPct val="100000"/>
              </a:lnSpc>
              <a:spcBef>
                <a:spcPts val="0"/>
              </a:spcBef>
              <a:spcAft>
                <a:spcPts val="0"/>
              </a:spcAft>
              <a:buSzPts val="2000"/>
              <a:buChar char="•"/>
            </a:pPr>
            <a:r>
              <a:rPr lang="en-US" sz="2000" b="1"/>
              <a:t>How is universal screening implemented? </a:t>
            </a:r>
            <a:endParaRPr sz="2000" b="1"/>
          </a:p>
          <a:p>
            <a:pPr marL="914400" lvl="1" indent="-355600" algn="l" rtl="0">
              <a:lnSpc>
                <a:spcPct val="100000"/>
              </a:lnSpc>
              <a:spcBef>
                <a:spcPts val="0"/>
              </a:spcBef>
              <a:spcAft>
                <a:spcPts val="0"/>
              </a:spcAft>
              <a:buSzPts val="2000"/>
              <a:buChar char="•"/>
            </a:pPr>
            <a:r>
              <a:rPr lang="en-US" sz="2000" b="1"/>
              <a:t>How is universal screening data used for decision making? </a:t>
            </a:r>
            <a:endParaRPr sz="2000" b="1"/>
          </a:p>
        </p:txBody>
      </p:sp>
      <p:sp>
        <p:nvSpPr>
          <p:cNvPr id="233" name="Google Shape;233;g7c8c79c0a0_0_44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Module 5 Objectives</a:t>
            </a:r>
            <a:endParaRPr/>
          </a:p>
        </p:txBody>
      </p:sp>
      <p:sp>
        <p:nvSpPr>
          <p:cNvPr id="240" name="Google Shape;240;p7"/>
          <p:cNvSpPr txBox="1">
            <a:spLocks noGrp="1"/>
          </p:cNvSpPr>
          <p:nvPr>
            <p:ph type="body" idx="1"/>
          </p:nvPr>
        </p:nvSpPr>
        <p:spPr>
          <a:xfrm>
            <a:off x="687388" y="1981200"/>
            <a:ext cx="7999500" cy="403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2400"/>
              <a:t>Participants will be able to:</a:t>
            </a:r>
            <a:endParaRPr sz="2400"/>
          </a:p>
          <a:p>
            <a:pPr marL="457200" lvl="0" indent="-381000" algn="l" rtl="0">
              <a:lnSpc>
                <a:spcPct val="100000"/>
              </a:lnSpc>
              <a:spcBef>
                <a:spcPts val="1000"/>
              </a:spcBef>
              <a:spcAft>
                <a:spcPts val="0"/>
              </a:spcAft>
              <a:buSzPts val="2400"/>
              <a:buChar char="▪"/>
            </a:pPr>
            <a:r>
              <a:rPr lang="en-US" sz="2400"/>
              <a:t>Develop an implementation plan for the universal screening process. </a:t>
            </a:r>
            <a:endParaRPr sz="2400"/>
          </a:p>
          <a:p>
            <a:pPr marL="457200" lvl="0" indent="-381000" algn="l" rtl="0">
              <a:lnSpc>
                <a:spcPct val="100000"/>
              </a:lnSpc>
              <a:spcBef>
                <a:spcPts val="1000"/>
              </a:spcBef>
              <a:spcAft>
                <a:spcPts val="1000"/>
              </a:spcAft>
              <a:buSzPts val="2400"/>
              <a:buChar char="▪"/>
            </a:pPr>
            <a:r>
              <a:rPr lang="en-US" sz="2400"/>
              <a:t>Explain how universal screening can be used for decision making at different tiers of instruction. </a:t>
            </a:r>
            <a:endParaRPr sz="2400"/>
          </a:p>
        </p:txBody>
      </p:sp>
      <p:pic>
        <p:nvPicPr>
          <p:cNvPr id="241" name="Google Shape;241;p7"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sp>
        <p:nvSpPr>
          <p:cNvPr id="242" name="Google Shape;242;p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6</a:t>
            </a:fld>
            <a:endParaRPr>
              <a:solidFill>
                <a:srgbClr val="BFBFB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7c8c79c0a0_0_560"/>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How is Universal Screening Implemented?</a:t>
            </a:r>
            <a:endParaRPr/>
          </a:p>
        </p:txBody>
      </p:sp>
      <p:sp>
        <p:nvSpPr>
          <p:cNvPr id="249" name="Google Shape;249;g7c8c79c0a0_0_56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0"/>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Top 3 Reasons for </a:t>
            </a:r>
            <a:endParaRPr/>
          </a:p>
          <a:p>
            <a:pPr marL="0" lvl="0" indent="0" algn="l" rtl="0">
              <a:lnSpc>
                <a:spcPct val="90000"/>
              </a:lnSpc>
              <a:spcBef>
                <a:spcPts val="0"/>
              </a:spcBef>
              <a:spcAft>
                <a:spcPts val="0"/>
              </a:spcAft>
              <a:buSzPts val="1400"/>
              <a:buNone/>
            </a:pPr>
            <a:r>
              <a:rPr lang="en-US"/>
              <a:t>Implementing Universal Screening </a:t>
            </a:r>
            <a:endParaRPr/>
          </a:p>
        </p:txBody>
      </p:sp>
      <p:sp>
        <p:nvSpPr>
          <p:cNvPr id="256" name="Google Shape;256;p1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BFBFBF"/>
                </a:solidFill>
              </a:rPr>
              <a:t>8</a:t>
            </a:fld>
            <a:endParaRPr>
              <a:solidFill>
                <a:srgbClr val="BFBFBF"/>
              </a:solidFill>
            </a:endParaRPr>
          </a:p>
        </p:txBody>
      </p:sp>
      <p:grpSp>
        <p:nvGrpSpPr>
          <p:cNvPr id="257" name="Google Shape;257;p10"/>
          <p:cNvGrpSpPr/>
          <p:nvPr/>
        </p:nvGrpSpPr>
        <p:grpSpPr>
          <a:xfrm>
            <a:off x="5314742" y="5887473"/>
            <a:ext cx="3232883" cy="918000"/>
            <a:chOff x="5314742" y="5887473"/>
            <a:chExt cx="3232883" cy="918000"/>
          </a:xfrm>
        </p:grpSpPr>
        <p:sp>
          <p:nvSpPr>
            <p:cNvPr id="258" name="Google Shape;258;p10"/>
            <p:cNvSpPr/>
            <p:nvPr/>
          </p:nvSpPr>
          <p:spPr>
            <a:xfrm>
              <a:off x="5314742" y="610076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259" name="Google Shape;259;p10"/>
            <p:cNvGrpSpPr/>
            <p:nvPr/>
          </p:nvGrpSpPr>
          <p:grpSpPr>
            <a:xfrm>
              <a:off x="6939451" y="5887473"/>
              <a:ext cx="1608174" cy="918000"/>
              <a:chOff x="6939451" y="5887473"/>
              <a:chExt cx="1608174" cy="918000"/>
            </a:xfrm>
          </p:grpSpPr>
          <p:sp>
            <p:nvSpPr>
              <p:cNvPr id="260" name="Google Shape;260;p10"/>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61" name="Google Shape;261;p10"/>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grpSp>
      <p:pic>
        <p:nvPicPr>
          <p:cNvPr id="262" name="Google Shape;262;p10"/>
          <p:cNvPicPr preferRelativeResize="0"/>
          <p:nvPr/>
        </p:nvPicPr>
        <p:blipFill rotWithShape="1">
          <a:blip r:embed="rId3">
            <a:alphaModFix/>
          </a:blip>
          <a:srcRect b="6094"/>
          <a:stretch/>
        </p:blipFill>
        <p:spPr>
          <a:xfrm>
            <a:off x="2465975" y="1960900"/>
            <a:ext cx="4129749" cy="3758876"/>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1"/>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Anticipating and Addressing Implementation Challenges </a:t>
            </a:r>
            <a:endParaRPr/>
          </a:p>
        </p:txBody>
      </p:sp>
      <p:sp>
        <p:nvSpPr>
          <p:cNvPr id="269" name="Google Shape;269;p1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BFBFBF"/>
                </a:solidFill>
              </a:rPr>
              <a:t>9</a:t>
            </a:fld>
            <a:endParaRPr>
              <a:solidFill>
                <a:srgbClr val="BFBFBF"/>
              </a:solidFill>
            </a:endParaRPr>
          </a:p>
        </p:txBody>
      </p:sp>
      <p:pic>
        <p:nvPicPr>
          <p:cNvPr id="270" name="Google Shape;270;p11"/>
          <p:cNvPicPr preferRelativeResize="0"/>
          <p:nvPr/>
        </p:nvPicPr>
        <p:blipFill>
          <a:blip r:embed="rId3">
            <a:alphaModFix/>
          </a:blip>
          <a:stretch>
            <a:fillRect/>
          </a:stretch>
        </p:blipFill>
        <p:spPr>
          <a:xfrm>
            <a:off x="861125" y="1957347"/>
            <a:ext cx="7421728" cy="3777726"/>
          </a:xfrm>
          <a:prstGeom prst="rect">
            <a:avLst/>
          </a:prstGeom>
          <a:noFill/>
          <a:ln w="9525" cap="flat" cmpd="sng">
            <a:solidFill>
              <a:srgbClr val="000000"/>
            </a:solidFill>
            <a:prstDash val="solid"/>
            <a:round/>
            <a:headEnd type="none" w="sm" len="sm"/>
            <a:tailEnd type="none" w="sm" len="sm"/>
          </a:ln>
        </p:spPr>
      </p:pic>
      <p:grpSp>
        <p:nvGrpSpPr>
          <p:cNvPr id="271" name="Google Shape;271;p11"/>
          <p:cNvGrpSpPr/>
          <p:nvPr/>
        </p:nvGrpSpPr>
        <p:grpSpPr>
          <a:xfrm>
            <a:off x="5314742" y="5887473"/>
            <a:ext cx="3232883" cy="918000"/>
            <a:chOff x="5314742" y="5887473"/>
            <a:chExt cx="3232883" cy="918000"/>
          </a:xfrm>
        </p:grpSpPr>
        <p:sp>
          <p:nvSpPr>
            <p:cNvPr id="272" name="Google Shape;272;p11"/>
            <p:cNvSpPr/>
            <p:nvPr/>
          </p:nvSpPr>
          <p:spPr>
            <a:xfrm>
              <a:off x="5314742" y="610076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273" name="Google Shape;273;p11"/>
            <p:cNvGrpSpPr/>
            <p:nvPr/>
          </p:nvGrpSpPr>
          <p:grpSpPr>
            <a:xfrm>
              <a:off x="6939451" y="5887473"/>
              <a:ext cx="1608174" cy="918000"/>
              <a:chOff x="6939451" y="5887473"/>
              <a:chExt cx="1608174" cy="918000"/>
            </a:xfrm>
          </p:grpSpPr>
          <p:sp>
            <p:nvSpPr>
              <p:cNvPr id="274" name="Google Shape;274;p11"/>
              <p:cNvSpPr/>
              <p:nvPr/>
            </p:nvSpPr>
            <p:spPr>
              <a:xfrm>
                <a:off x="6939451" y="588747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75" name="Google Shape;275;p11"/>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theme/theme1.xml><?xml version="1.0" encoding="utf-8"?>
<a:theme xmlns:a="http://schemas.openxmlformats.org/drawingml/2006/main" name="Bas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4074</Words>
  <Application>Microsoft Macintosh PowerPoint</Application>
  <PresentationFormat>On-screen Show (4:3)</PresentationFormat>
  <Paragraphs>574</Paragraphs>
  <Slides>40</Slides>
  <Notes>40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Noto Sans Symbols</vt:lpstr>
      <vt:lpstr>Arial Narrow</vt:lpstr>
      <vt:lpstr>Calibri</vt:lpstr>
      <vt:lpstr>Franklin Gothic</vt:lpstr>
      <vt:lpstr>Arial</vt:lpstr>
      <vt:lpstr>Courier New</vt:lpstr>
      <vt:lpstr>Source Sans Pro</vt:lpstr>
      <vt:lpstr>Libre Franklin</vt:lpstr>
      <vt:lpstr>Basic</vt:lpstr>
      <vt:lpstr>Basic</vt:lpstr>
      <vt:lpstr>Divider Master</vt:lpstr>
      <vt:lpstr>PowerPoint Presentation</vt:lpstr>
      <vt:lpstr>RTI Professional  Development Series Overview</vt:lpstr>
      <vt:lpstr>Essential Components of RTI</vt:lpstr>
      <vt:lpstr>RTI Arkansas Model</vt:lpstr>
      <vt:lpstr>Universal Screening  Modules </vt:lpstr>
      <vt:lpstr>Module 5 Objectives</vt:lpstr>
      <vt:lpstr>How is Universal Screening Implemented?</vt:lpstr>
      <vt:lpstr>Top 3 Reasons for  Implementing Universal Screening </vt:lpstr>
      <vt:lpstr>Anticipating and Addressing Implementation Challenges </vt:lpstr>
      <vt:lpstr>Considerations for  Universal Screening Implementation </vt:lpstr>
      <vt:lpstr>Universal Screening Tool:  Minimum Requirements</vt:lpstr>
      <vt:lpstr>Planning for Universal  Screening Implementation </vt:lpstr>
      <vt:lpstr>Scope</vt:lpstr>
      <vt:lpstr>Target Population</vt:lpstr>
      <vt:lpstr>Target Population</vt:lpstr>
      <vt:lpstr>Timing </vt:lpstr>
      <vt:lpstr>Universal Screening:  Three Times Per Year</vt:lpstr>
      <vt:lpstr>Timing</vt:lpstr>
      <vt:lpstr>Staff Roles</vt:lpstr>
      <vt:lpstr>Staff Roles</vt:lpstr>
      <vt:lpstr>Administration</vt:lpstr>
      <vt:lpstr>Administration</vt:lpstr>
      <vt:lpstr>Funding Considerations</vt:lpstr>
      <vt:lpstr>Training</vt:lpstr>
      <vt:lpstr>Training</vt:lpstr>
      <vt:lpstr>How is Universal Screening Data Used for Decision Making?</vt:lpstr>
      <vt:lpstr>RTI Decision Making Process</vt:lpstr>
      <vt:lpstr>Effective RTI Teaming</vt:lpstr>
      <vt:lpstr>Types of Universal  Screening Decisions</vt:lpstr>
      <vt:lpstr>Comparing School Performance</vt:lpstr>
      <vt:lpstr>Analyzing Growth of Subgroups </vt:lpstr>
      <vt:lpstr>Comparing Benchmark  Scores Across the Year</vt:lpstr>
      <vt:lpstr>PowerPoint Presentation</vt:lpstr>
      <vt:lpstr>PowerPoint Presentation</vt:lpstr>
      <vt:lpstr>Identifying Students in  Need of Additional Support</vt:lpstr>
      <vt:lpstr>Closing</vt:lpstr>
      <vt:lpstr>Next Steps</vt:lpstr>
      <vt:lpstr>Did We Meet the Module Objectives?</vt:lpstr>
      <vt:lpstr>Resources </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Tessie</dc:creator>
  <cp:lastModifiedBy>Microsoft Office User</cp:lastModifiedBy>
  <cp:revision>1</cp:revision>
  <dcterms:modified xsi:type="dcterms:W3CDTF">2020-10-20T14:02:21Z</dcterms:modified>
</cp:coreProperties>
</file>