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1"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985000" cy="9283700"/>
  <p:embeddedFontLst>
    <p:embeddedFont>
      <p:font typeface="Arial Narrow" panose="020B0604020202020204" pitchFamily="34" charset="0"/>
      <p:regular r:id="rId45"/>
      <p:bold r:id="rId46"/>
      <p:italic r:id="rId47"/>
      <p:boldItalic r:id="rId48"/>
    </p:embeddedFont>
    <p:embeddedFont>
      <p:font typeface="Franklin Gothic" panose="020B0603020102020204" pitchFamily="34" charset="0"/>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69">
          <p15:clr>
            <a:srgbClr val="A4A3A4"/>
          </p15:clr>
        </p15:guide>
        <p15:guide id="2" pos="1022">
          <p15:clr>
            <a:srgbClr val="A4A3A4"/>
          </p15:clr>
        </p15:guide>
        <p15:guide id="3" orient="horz" pos="1944">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1EUzm3ROJWYsLtwHTMF8JcKFX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3141"/>
  </p:normalViewPr>
  <p:slideViewPr>
    <p:cSldViewPr snapToGrid="0">
      <p:cViewPr varScale="1">
        <p:scale>
          <a:sx n="81" d="100"/>
          <a:sy n="81" d="100"/>
        </p:scale>
        <p:origin x="2520" y="192"/>
      </p:cViewPr>
      <p:guideLst>
        <p:guide orient="horz" pos="1469"/>
        <p:guide pos="1022"/>
        <p:guide orient="horz" pos="194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customschemas.google.com/relationships/presentationmetadata" Target="metadata"/><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3027466" cy="464503"/>
          </a:xfrm>
          <a:prstGeom prst="rect">
            <a:avLst/>
          </a:prstGeom>
          <a:noFill/>
          <a:ln>
            <a:noFill/>
          </a:ln>
        </p:spPr>
        <p:txBody>
          <a:bodyPr spcFirstLastPara="1" wrap="square" lIns="93100" tIns="46550" rIns="9310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7536" y="0"/>
            <a:ext cx="3027466" cy="464503"/>
          </a:xfrm>
          <a:prstGeom prst="rect">
            <a:avLst/>
          </a:prstGeom>
          <a:noFill/>
          <a:ln>
            <a:noFill/>
          </a:ln>
        </p:spPr>
        <p:txBody>
          <a:bodyPr spcFirstLastPara="1" wrap="square" lIns="93100" tIns="46550" rIns="9310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819202"/>
            <a:ext cx="3027466" cy="464502"/>
          </a:xfrm>
          <a:prstGeom prst="rect">
            <a:avLst/>
          </a:prstGeom>
          <a:noFill/>
          <a:ln>
            <a:noFill/>
          </a:ln>
        </p:spPr>
        <p:txBody>
          <a:bodyPr spcFirstLastPara="1" wrap="square" lIns="93100" tIns="46550" rIns="9310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Franklin Gothic"/>
                <a:ea typeface="Franklin Gothic"/>
                <a:cs typeface="Franklin Gothic"/>
                <a:sym typeface="Franklin Gothic"/>
              </a:rPr>
              <a:t>‹#›</a:t>
            </a:fld>
            <a:endParaRPr sz="1200" b="0" i="0" u="none" strike="noStrike" cap="none">
              <a:solidFill>
                <a:schemeClr val="dk1"/>
              </a:solidFill>
              <a:latin typeface="Franklin Gothic"/>
              <a:ea typeface="Franklin Gothic"/>
              <a:cs typeface="Franklin Gothic"/>
              <a:sym typeface="Frankli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harts.intensiveintervention.org/chart/academic-screen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harts.intensiveintervention.org/chart/academic-screen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harts.intensiveintervention.org/chart/academic-screeni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intensiveintervention.org/sites/default/files/Tools_Chart_User_Guide-508.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sz="1100" i="1">
              <a:latin typeface="Calibri"/>
              <a:ea typeface="Calibri"/>
              <a:cs typeface="Calibri"/>
              <a:sym typeface="Calibri"/>
            </a:endParaRPr>
          </a:p>
        </p:txBody>
      </p:sp>
      <p:sp>
        <p:nvSpPr>
          <p:cNvPr id="118" name="Google Shape;118;p1: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7" name="Google Shape;197;p1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i="1"/>
              <a:t>Trainer Notes: Read the slide and discuss the key features of universal screening. </a:t>
            </a:r>
            <a:endParaRPr i="1">
              <a:solidFill>
                <a:srgbClr val="000000"/>
              </a:solidFill>
            </a:endParaRPr>
          </a:p>
        </p:txBody>
      </p:sp>
      <p:sp>
        <p:nvSpPr>
          <p:cNvPr id="198" name="Google Shape;198;p10: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Evidence indicates that universal screening tools are reliable, correlations between the instruments and valued outcomes are strong, predictions of risk status are accurate, and staff members are able to articulate the supporting evidence.</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The focus of the module is on universal screening tools and its data system.</a:t>
            </a:r>
            <a:endParaRPr>
              <a:solidFill>
                <a:srgbClr val="000000"/>
              </a:solidFill>
            </a:endParaRPr>
          </a:p>
        </p:txBody>
      </p:sp>
      <p:sp>
        <p:nvSpPr>
          <p:cNvPr id="206" name="Google Shape;206;p11: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c5212c62c_0_38: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g7c5212c62c_0_38: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Let’s review. Module 3 outlined the following criteria for an RTI Universal Screening Tool.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Read the slide</a:t>
            </a:r>
            <a:r>
              <a:rPr lang="en-US">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spcBef>
                <a:spcPts val="0"/>
              </a:spcBef>
              <a:spcAft>
                <a:spcPts val="0"/>
              </a:spcAft>
              <a:buSzPts val="1400"/>
              <a:buNone/>
            </a:pPr>
            <a:r>
              <a:rPr lang="en-US">
                <a:solidFill>
                  <a:srgbClr val="000000"/>
                </a:solidFill>
              </a:rPr>
              <a:t>The focus is on all students, not just those who we believe are at risk. Students may slip through the cracks unless a systematic process for screening is in place. Screening is not a diagnostic test; it is a brief, reliable, and valid assessment to identify which students may need additional assessments (such as progress monitoring or diagnostic assessments) or additional instructional support. The tools should demonstrate diagnostic accuracy for predicting learning or behavioral outcomes. In other words, the tool should be able to accurately identify who could be at risk.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We will take a deep dive into the features of the NCII Academic Screening Tools Chart to learn where teams can find evidence of these criteria. This can be very useful in the tool selection process.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14" name="Google Shape;214;g7c5212c62c_0_38: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p1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360"/>
              </a:spcBef>
              <a:spcAft>
                <a:spcPts val="0"/>
              </a:spcAft>
              <a:buSzPts val="1400"/>
              <a:buNone/>
            </a:pPr>
            <a:r>
              <a:rPr lang="en-US" i="1">
                <a:solidFill>
                  <a:srgbClr val="000000"/>
                </a:solidFill>
              </a:rPr>
              <a:t>Read the slide</a:t>
            </a:r>
            <a:r>
              <a:rPr lang="en-US">
                <a:solidFill>
                  <a:srgbClr val="000000"/>
                </a:solidFill>
              </a:rPr>
              <a:t>. </a:t>
            </a:r>
            <a:endParaRPr>
              <a:solidFill>
                <a:srgbClr val="000000"/>
              </a:solidFill>
            </a:endParaRPr>
          </a:p>
        </p:txBody>
      </p:sp>
      <p:sp>
        <p:nvSpPr>
          <p:cNvPr id="223" name="Google Shape;223;p13: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p14: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Present the question, “Why do we screen?”  Allow participants 2-5 minutes to brainstorm in small groups or pairs.  Then share and discuss the ideas whole group. Use the slide to give additional supporting reasons.</a:t>
            </a:r>
            <a:endParaRPr i="1">
              <a:solidFill>
                <a:srgbClr val="000000"/>
              </a:solidFill>
            </a:endParaRPr>
          </a:p>
          <a:p>
            <a:pPr marL="0" lvl="0" indent="0" algn="l" rtl="0">
              <a:lnSpc>
                <a:spcPct val="100000"/>
              </a:lnSpc>
              <a:spcBef>
                <a:spcPts val="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CC Image from Pixabay.com</a:t>
            </a:r>
            <a:endParaRPr>
              <a:solidFill>
                <a:srgbClr val="000000"/>
              </a:solidFill>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i="1"/>
          </a:p>
        </p:txBody>
      </p:sp>
      <p:sp>
        <p:nvSpPr>
          <p:cNvPr id="231" name="Google Shape;231;p14: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2" name="Google Shape;242;p15: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Before we begin the process of identifying universal screeners, it is important to come to consensus as a team about the purpose of the universal screener data. How will you use the universal screening data?</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In teams, complete Activity 1: Purpose for Universal Screening in the Participant Workbook. </a:t>
            </a:r>
            <a:r>
              <a:rPr lang="en-US" u="none">
                <a:solidFill>
                  <a:srgbClr val="000000"/>
                </a:solidFill>
              </a:rPr>
              <a:t>The purpose </a:t>
            </a:r>
            <a:r>
              <a:rPr lang="en-US">
                <a:solidFill>
                  <a:srgbClr val="000000"/>
                </a:solidFill>
              </a:rPr>
              <a:t>of the activity is to</a:t>
            </a:r>
            <a:r>
              <a:rPr lang="en-US" u="none">
                <a:solidFill>
                  <a:srgbClr val="000000"/>
                </a:solidFill>
              </a:rPr>
              <a:t> guide discussions that will allow your team to </a:t>
            </a:r>
            <a:r>
              <a:rPr lang="en-US">
                <a:solidFill>
                  <a:srgbClr val="000000"/>
                </a:solidFill>
              </a:rPr>
              <a:t>identify a shared purpose for universal screening.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Trainer Notes: Review the activity directions with participants.</a:t>
            </a:r>
            <a:r>
              <a:rPr lang="en-US">
                <a:solidFill>
                  <a:srgbClr val="000000"/>
                </a:solidFill>
              </a:rPr>
              <a:t> </a:t>
            </a:r>
            <a:r>
              <a:rPr lang="en-US" i="1">
                <a:solidFill>
                  <a:srgbClr val="000000"/>
                </a:solidFill>
              </a:rPr>
              <a:t>Allow 10-15 minutes for the activity, depending on the readiness of team members. When approaching the activity, prompt teams to focus on the district level first, school level second, and so on. </a:t>
            </a:r>
            <a:endParaRPr i="1">
              <a:solidFill>
                <a:srgbClr val="000000"/>
              </a:solidFill>
            </a:endParaRPr>
          </a:p>
          <a:p>
            <a:pPr marL="0" lvl="0" indent="0" algn="l" rtl="0">
              <a:lnSpc>
                <a:spcPct val="100000"/>
              </a:lnSpc>
              <a:spcBef>
                <a:spcPts val="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Prompts used to encourage discussion among teams: What are you looking for (i.e., what do you want to know)? Why are you screening? How will you respond to other staff when they ask why they are conducting universal screening?</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CC Image from Pixabay.com</a:t>
            </a:r>
            <a:endParaRPr>
              <a:solidFill>
                <a:srgbClr val="000000"/>
              </a:solidFill>
            </a:endParaRPr>
          </a:p>
        </p:txBody>
      </p:sp>
      <p:sp>
        <p:nvSpPr>
          <p:cNvPr id="243" name="Google Shape;243;p15: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c4a516f07_1_1: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g7c4a516f07_1_1: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sz="1100">
              <a:latin typeface="Calibri"/>
              <a:ea typeface="Calibri"/>
              <a:cs typeface="Calibri"/>
              <a:sym typeface="Calibri"/>
            </a:endParaRPr>
          </a:p>
        </p:txBody>
      </p:sp>
      <p:sp>
        <p:nvSpPr>
          <p:cNvPr id="257" name="Google Shape;257;g7c4a516f07_1_1: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17: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Steps to consider in establishing a screening process.</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Read the slide.</a:t>
            </a:r>
            <a:endParaRPr>
              <a:solidFill>
                <a:srgbClr val="000000"/>
              </a:solidFill>
            </a:endParaRPr>
          </a:p>
        </p:txBody>
      </p:sp>
      <p:sp>
        <p:nvSpPr>
          <p:cNvPr id="264" name="Google Shape;264;p17: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p18: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The first step is to determine the needs and priorities. As a team, you already identified the purpose or purposes for screening in </a:t>
            </a:r>
            <a:r>
              <a:rPr lang="en-US" i="0">
                <a:solidFill>
                  <a:srgbClr val="000000"/>
                </a:solidFill>
              </a:rPr>
              <a:t>Activity 1: Purpose for Screening</a:t>
            </a:r>
            <a:r>
              <a:rPr lang="en-US" i="1">
                <a:solidFill>
                  <a:srgbClr val="000000"/>
                </a:solidFill>
              </a:rPr>
              <a:t>. </a:t>
            </a:r>
            <a:r>
              <a:rPr lang="en-US" i="0">
                <a:solidFill>
                  <a:srgbClr val="000000"/>
                </a:solidFill>
              </a:rPr>
              <a:t>In addition, prior to </a:t>
            </a:r>
            <a:r>
              <a:rPr lang="en-US">
                <a:solidFill>
                  <a:srgbClr val="000000"/>
                </a:solidFill>
              </a:rPr>
              <a:t>participating in this module</a:t>
            </a:r>
            <a:r>
              <a:rPr lang="en-US" i="0">
                <a:solidFill>
                  <a:srgbClr val="000000"/>
                </a:solidFill>
              </a:rPr>
              <a:t>, your team </a:t>
            </a:r>
            <a:r>
              <a:rPr lang="en-US">
                <a:solidFill>
                  <a:srgbClr val="000000"/>
                </a:solidFill>
              </a:rPr>
              <a:t>began, and likely completed, the Pre-session Activity: Assessing Your Needs and Current Context.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Trainer Notes: Briefly highlight the contexts listed on the slide. Tell participants each context will be discussed deeper in the next 6 slides.  Teams will use the pre-session handout to briefly share their summary of resources. If teams did not complete the pre-session activity, they will have the opportunity to do so as each context is reviewed in the next 6 slides. </a:t>
            </a:r>
            <a:endParaRPr i="1">
              <a:solidFill>
                <a:srgbClr val="000000"/>
              </a:solidFill>
            </a:endParaRPr>
          </a:p>
          <a:p>
            <a:pPr marL="0" lvl="0" indent="0" algn="l" rtl="0">
              <a:lnSpc>
                <a:spcPct val="100000"/>
              </a:lnSpc>
              <a:spcBef>
                <a:spcPts val="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endParaRPr i="1"/>
          </a:p>
        </p:txBody>
      </p:sp>
      <p:sp>
        <p:nvSpPr>
          <p:cNvPr id="272" name="Google Shape;272;p18: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3" name="Google Shape;283;p19: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400"/>
              <a:buFont typeface="Arial"/>
              <a:buNone/>
            </a:pPr>
            <a:r>
              <a:rPr lang="en-US" i="1">
                <a:solidFill>
                  <a:srgbClr val="000000"/>
                </a:solidFill>
              </a:rPr>
              <a:t>Trainer Notes: If teams did not complete the pre-session activity, have them briefly discuss their team consideration for focus and record the responses in the </a:t>
            </a:r>
            <a:r>
              <a:rPr lang="en-US" i="1" u="sng">
                <a:solidFill>
                  <a:srgbClr val="000000"/>
                </a:solidFill>
              </a:rPr>
              <a:t>Clarifying District/School Context </a:t>
            </a:r>
            <a:r>
              <a:rPr lang="en-US" i="1">
                <a:solidFill>
                  <a:srgbClr val="000000"/>
                </a:solidFill>
              </a:rPr>
              <a:t>section of the pre-session handout. For teams who completed the pre-session work, ask them to briefly share out their responses to the questions presented on the slide. </a:t>
            </a:r>
            <a:endParaRPr i="1">
              <a:solidFill>
                <a:srgbClr val="000000"/>
              </a:solidFill>
            </a:endParaRPr>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84" name="Google Shape;284;p19: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c4a516f07_1_1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c4a516f07_1_12: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Before starting this module, participating teams are encouraged to engage in a pre-planning activity, which can be found in the Participant Workbook.  If possible, consider delivering Module 3 and Module 4 on two different days. This allows teams time to complete the pre-planning activity prior to engaging in the tool selection process. </a:t>
            </a:r>
            <a:endParaRPr/>
          </a:p>
          <a:p>
            <a:pPr marL="0" lvl="0" indent="0" algn="l" rtl="0">
              <a:spcBef>
                <a:spcPts val="0"/>
              </a:spcBef>
              <a:spcAft>
                <a:spcPts val="0"/>
              </a:spcAft>
              <a:buNone/>
            </a:pPr>
            <a:endParaRPr/>
          </a:p>
        </p:txBody>
      </p:sp>
      <p:sp>
        <p:nvSpPr>
          <p:cNvPr id="127" name="Google Shape;127;g7c4a516f07_1_12: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1" name="Google Shape;291;p2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400"/>
              <a:buFont typeface="Arial"/>
              <a:buNone/>
            </a:pPr>
            <a:r>
              <a:rPr lang="en-US" i="1"/>
              <a:t>Trainer Notes: </a:t>
            </a:r>
            <a:r>
              <a:rPr lang="en-US" i="1">
                <a:solidFill>
                  <a:srgbClr val="000000"/>
                </a:solidFill>
              </a:rPr>
              <a:t>If teams did not complete the pre-session activity, have them briefly discuss their team consideration for budget and record the responses in the </a:t>
            </a:r>
            <a:r>
              <a:rPr lang="en-US" i="1" u="sng">
                <a:solidFill>
                  <a:srgbClr val="000000"/>
                </a:solidFill>
              </a:rPr>
              <a:t>Clarifying District/School Context </a:t>
            </a:r>
            <a:r>
              <a:rPr lang="en-US" i="1">
                <a:solidFill>
                  <a:srgbClr val="000000"/>
                </a:solidFill>
              </a:rPr>
              <a:t>section of the pre-session handout. For teams who completed the pre-session work, ask them to briefly share out their responses to the questions presented on the slide. </a:t>
            </a:r>
            <a:endParaRPr i="1">
              <a:solidFill>
                <a:srgbClr val="000000"/>
              </a:solidFill>
            </a:endParaRPr>
          </a:p>
          <a:p>
            <a:pPr marL="0" lvl="0" indent="0" algn="l" rtl="0">
              <a:spcBef>
                <a:spcPts val="36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200"/>
              <a:buFont typeface="Franklin Gothic"/>
              <a:buNone/>
            </a:pPr>
            <a:r>
              <a:rPr lang="en-US" i="1"/>
              <a:t> </a:t>
            </a:r>
            <a:endParaRPr i="1"/>
          </a:p>
          <a:p>
            <a:pPr marL="0" lvl="0" indent="0" algn="l" rtl="0">
              <a:lnSpc>
                <a:spcPct val="100000"/>
              </a:lnSpc>
              <a:spcBef>
                <a:spcPts val="360"/>
              </a:spcBef>
              <a:spcAft>
                <a:spcPts val="0"/>
              </a:spcAft>
              <a:buSzPts val="1400"/>
              <a:buNone/>
            </a:pPr>
            <a:endParaRPr/>
          </a:p>
        </p:txBody>
      </p:sp>
      <p:sp>
        <p:nvSpPr>
          <p:cNvPr id="292" name="Google Shape;292;p20: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9" name="Google Shape;299;p2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400"/>
              <a:buFont typeface="Arial"/>
              <a:buNone/>
            </a:pPr>
            <a:r>
              <a:rPr lang="en-US" i="1">
                <a:solidFill>
                  <a:srgbClr val="000000"/>
                </a:solidFill>
              </a:rPr>
              <a:t>Trainer Notes: If teams did not complete the pre-session activity, have them briefly discuss their team consideration for staffing and record the responses in the </a:t>
            </a:r>
            <a:r>
              <a:rPr lang="en-US" i="1" u="sng">
                <a:solidFill>
                  <a:srgbClr val="000000"/>
                </a:solidFill>
              </a:rPr>
              <a:t>Clarifying District/School Context </a:t>
            </a:r>
            <a:r>
              <a:rPr lang="en-US" i="1">
                <a:solidFill>
                  <a:srgbClr val="000000"/>
                </a:solidFill>
              </a:rPr>
              <a:t>section of the pre-session handout. For teams who completed the pre-session work, ask them to briefly share out their responses to the questions presented on the slide. </a:t>
            </a:r>
            <a:endParaRPr i="1">
              <a:solidFill>
                <a:srgbClr val="000000"/>
              </a:solidFill>
            </a:endParaRPr>
          </a:p>
          <a:p>
            <a:pPr marL="0" lvl="0" indent="0" algn="l" rtl="0">
              <a:spcBef>
                <a:spcPts val="36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200"/>
              <a:buFont typeface="Franklin Gothic"/>
              <a:buNone/>
            </a:pPr>
            <a:endParaRPr i="1"/>
          </a:p>
          <a:p>
            <a:pPr marL="0" lvl="0" indent="0" algn="l" rtl="0">
              <a:lnSpc>
                <a:spcPct val="100000"/>
              </a:lnSpc>
              <a:spcBef>
                <a:spcPts val="360"/>
              </a:spcBef>
              <a:spcAft>
                <a:spcPts val="0"/>
              </a:spcAft>
              <a:buSzPts val="1400"/>
              <a:buNone/>
            </a:pPr>
            <a:endParaRPr/>
          </a:p>
        </p:txBody>
      </p:sp>
      <p:sp>
        <p:nvSpPr>
          <p:cNvPr id="300" name="Google Shape;300;p21: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Google Shape;307;p2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400"/>
              <a:buFont typeface="Arial"/>
              <a:buNone/>
            </a:pPr>
            <a:r>
              <a:rPr lang="en-US" i="1">
                <a:solidFill>
                  <a:srgbClr val="000000"/>
                </a:solidFill>
              </a:rPr>
              <a:t>Trainer Notes: If teams did not complete the pre-session activity, have them briefly discuss their team consideration for PD and record the responses in the </a:t>
            </a:r>
            <a:r>
              <a:rPr lang="en-US" i="1" u="sng">
                <a:solidFill>
                  <a:srgbClr val="000000"/>
                </a:solidFill>
              </a:rPr>
              <a:t>Clarifying District/School Context </a:t>
            </a:r>
            <a:r>
              <a:rPr lang="en-US" i="1">
                <a:solidFill>
                  <a:srgbClr val="000000"/>
                </a:solidFill>
              </a:rPr>
              <a:t>section of the pre-session handout. For teams who completed the pre-session work, ask them to briefly share out their responses to the questions presented on the slide. </a:t>
            </a:r>
            <a:endParaRPr i="1">
              <a:solidFill>
                <a:srgbClr val="000000"/>
              </a:solidFill>
            </a:endParaRPr>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360"/>
              </a:spcBef>
              <a:spcAft>
                <a:spcPts val="0"/>
              </a:spcAft>
              <a:buSzPts val="1400"/>
              <a:buNone/>
            </a:pPr>
            <a:endParaRPr i="1"/>
          </a:p>
        </p:txBody>
      </p:sp>
      <p:sp>
        <p:nvSpPr>
          <p:cNvPr id="308" name="Google Shape;308;p2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5" name="Google Shape;315;p2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400"/>
              <a:buFont typeface="Arial"/>
              <a:buNone/>
            </a:pPr>
            <a:r>
              <a:rPr lang="en-US" i="1">
                <a:solidFill>
                  <a:srgbClr val="000000"/>
                </a:solidFill>
              </a:rPr>
              <a:t>Trainer Notes: If teams did not complete the pre-session activity, have them briefly discuss their team consideration for time and record the responses in the </a:t>
            </a:r>
            <a:r>
              <a:rPr lang="en-US" i="1" u="sng">
                <a:solidFill>
                  <a:srgbClr val="000000"/>
                </a:solidFill>
              </a:rPr>
              <a:t>Clarifying District/School Context </a:t>
            </a:r>
            <a:r>
              <a:rPr lang="en-US" i="1">
                <a:solidFill>
                  <a:srgbClr val="000000"/>
                </a:solidFill>
              </a:rPr>
              <a:t>section of the pre-session handout. For teams who completed the pre-session work, ask them to briefly share out their responses to the questions presented on the slide. </a:t>
            </a:r>
            <a:endParaRPr i="1">
              <a:solidFill>
                <a:srgbClr val="000000"/>
              </a:solidFill>
            </a:endParaRPr>
          </a:p>
          <a:p>
            <a:pPr marL="0" lvl="0" indent="0" algn="l" rtl="0">
              <a:spcBef>
                <a:spcPts val="360"/>
              </a:spcBef>
              <a:spcAft>
                <a:spcPts val="0"/>
              </a:spcAft>
              <a:buClr>
                <a:schemeClr val="dk1"/>
              </a:buClr>
              <a:buSzPts val="1400"/>
              <a:buFont typeface="Arial"/>
              <a:buNone/>
            </a:pPr>
            <a:endParaRPr i="1">
              <a:solidFill>
                <a:srgbClr val="000000"/>
              </a:solidFill>
            </a:endParaRPr>
          </a:p>
          <a:p>
            <a:pPr marL="0" lvl="0" indent="0" algn="l" rtl="0">
              <a:spcBef>
                <a:spcPts val="360"/>
              </a:spcBef>
              <a:spcAft>
                <a:spcPts val="0"/>
              </a:spcAft>
              <a:buClr>
                <a:schemeClr val="dk1"/>
              </a:buClr>
              <a:buSzPts val="1400"/>
              <a:buFont typeface="Arial"/>
              <a:buNone/>
            </a:pPr>
            <a:r>
              <a:rPr lang="en-US">
                <a:solidFill>
                  <a:srgbClr val="000000"/>
                </a:solidFill>
              </a:rPr>
              <a:t>CC Image from Pixabay.com</a:t>
            </a:r>
            <a:endParaRPr>
              <a:solidFill>
                <a:srgbClr val="000000"/>
              </a:solidFill>
            </a:endParaRPr>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360"/>
              </a:spcBef>
              <a:spcAft>
                <a:spcPts val="0"/>
              </a:spcAft>
              <a:buSzPts val="1400"/>
              <a:buNone/>
            </a:pPr>
            <a:endParaRPr i="1"/>
          </a:p>
        </p:txBody>
      </p:sp>
      <p:sp>
        <p:nvSpPr>
          <p:cNvPr id="316" name="Google Shape;316;p23: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4" name="Google Shape;324;p24: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marR="0" lvl="0" indent="0" algn="l" rtl="0">
              <a:lnSpc>
                <a:spcPct val="100000"/>
              </a:lnSpc>
              <a:spcBef>
                <a:spcPts val="0"/>
              </a:spcBef>
              <a:spcAft>
                <a:spcPts val="0"/>
              </a:spcAft>
              <a:buClr>
                <a:schemeClr val="dk1"/>
              </a:buClr>
              <a:buSzPts val="1200"/>
              <a:buFont typeface="Franklin Gothic"/>
              <a:buNone/>
            </a:pPr>
            <a:r>
              <a:rPr lang="en-US" i="1">
                <a:solidFill>
                  <a:srgbClr val="000000"/>
                </a:solidFill>
              </a:rPr>
              <a:t>Trainer Notes: If teams did not complete the pre-session activity, have them briefly discuss their team consideration for resources and record the responses in the </a:t>
            </a:r>
            <a:r>
              <a:rPr lang="en-US" i="1" u="sng">
                <a:solidFill>
                  <a:srgbClr val="000000"/>
                </a:solidFill>
              </a:rPr>
              <a:t>Clarifying District/School Context </a:t>
            </a:r>
            <a:r>
              <a:rPr lang="en-US" i="1">
                <a:solidFill>
                  <a:srgbClr val="000000"/>
                </a:solidFill>
              </a:rPr>
              <a:t>section of the pre-session handout. For teams who completed the pre-session work, ask them to briefly share out their responses to the questions presented on the slide. </a:t>
            </a:r>
            <a:endParaRPr i="1">
              <a:solidFill>
                <a:srgbClr val="000000"/>
              </a:solidFill>
            </a:endParaRPr>
          </a:p>
          <a:p>
            <a:pPr marL="0" lvl="0" indent="0" algn="l" rtl="0">
              <a:spcBef>
                <a:spcPts val="36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200"/>
              <a:buFont typeface="Franklin Gothic"/>
              <a:buNone/>
            </a:pPr>
            <a:endParaRPr i="1"/>
          </a:p>
          <a:p>
            <a:pPr marL="0" lvl="0" indent="0" algn="l" rtl="0">
              <a:lnSpc>
                <a:spcPct val="100000"/>
              </a:lnSpc>
              <a:spcBef>
                <a:spcPts val="360"/>
              </a:spcBef>
              <a:spcAft>
                <a:spcPts val="0"/>
              </a:spcAft>
              <a:buSzPts val="1400"/>
              <a:buNone/>
            </a:pPr>
            <a:endParaRPr/>
          </a:p>
        </p:txBody>
      </p:sp>
      <p:sp>
        <p:nvSpPr>
          <p:cNvPr id="325" name="Google Shape;325;p24: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2" name="Google Shape;332;p26: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SzPts val="1400"/>
              <a:buNone/>
            </a:pPr>
            <a:r>
              <a:rPr lang="en-US">
                <a:solidFill>
                  <a:srgbClr val="000000"/>
                </a:solidFill>
              </a:rPr>
              <a:t>NCII recommends the following six steps for using the tools chart to select a screening tool:</a:t>
            </a:r>
            <a:r>
              <a:rPr lang="en-US" i="1">
                <a:solidFill>
                  <a:srgbClr val="000000"/>
                </a:solidFill>
              </a:rPr>
              <a:t> </a:t>
            </a:r>
            <a:endParaRPr>
              <a:solidFill>
                <a:srgbClr val="000000"/>
              </a:solidFill>
            </a:endParaRPr>
          </a:p>
          <a:p>
            <a:pPr marL="0" lvl="0" indent="0" algn="l" rtl="0">
              <a:lnSpc>
                <a:spcPct val="90000"/>
              </a:lnSpc>
              <a:spcBef>
                <a:spcPts val="333"/>
              </a:spcBef>
              <a:spcAft>
                <a:spcPts val="0"/>
              </a:spcAft>
              <a:buSzPts val="1400"/>
              <a:buNone/>
            </a:pPr>
            <a:endParaRPr i="1">
              <a:solidFill>
                <a:srgbClr val="000000"/>
              </a:solidFill>
            </a:endParaRPr>
          </a:p>
          <a:p>
            <a:pPr marL="0" lvl="0" indent="0" algn="l" rtl="0">
              <a:lnSpc>
                <a:spcPct val="90000"/>
              </a:lnSpc>
              <a:spcBef>
                <a:spcPts val="333"/>
              </a:spcBef>
              <a:spcAft>
                <a:spcPts val="0"/>
              </a:spcAft>
              <a:buSzPts val="1400"/>
              <a:buNone/>
            </a:pPr>
            <a:r>
              <a:rPr lang="en-US" i="1">
                <a:solidFill>
                  <a:srgbClr val="000000"/>
                </a:solidFill>
              </a:rPr>
              <a:t>Read the slide. </a:t>
            </a:r>
            <a:endParaRPr>
              <a:solidFill>
                <a:srgbClr val="000000"/>
              </a:solidFill>
            </a:endParaRPr>
          </a:p>
          <a:p>
            <a:pPr marL="0" lvl="0" indent="0" algn="l" rtl="0">
              <a:lnSpc>
                <a:spcPct val="90000"/>
              </a:lnSpc>
              <a:spcBef>
                <a:spcPts val="333"/>
              </a:spcBef>
              <a:spcAft>
                <a:spcPts val="0"/>
              </a:spcAft>
              <a:buSzPts val="1400"/>
              <a:buNone/>
            </a:pPr>
            <a:endParaRPr i="1">
              <a:solidFill>
                <a:srgbClr val="000000"/>
              </a:solidFill>
            </a:endParaRPr>
          </a:p>
          <a:p>
            <a:pPr marL="0" lvl="0" indent="0" algn="l" rtl="0">
              <a:lnSpc>
                <a:spcPct val="90000"/>
              </a:lnSpc>
              <a:spcBef>
                <a:spcPts val="333"/>
              </a:spcBef>
              <a:spcAft>
                <a:spcPts val="0"/>
              </a:spcAft>
              <a:buSzPts val="1400"/>
              <a:buNone/>
            </a:pPr>
            <a:r>
              <a:rPr lang="en-US" i="1">
                <a:solidFill>
                  <a:srgbClr val="000000"/>
                </a:solidFill>
              </a:rPr>
              <a:t>Trainer Notes: Animation stars will appear to demonstrate that teams have completed (or reviewed) numbers 1-3 in previous activities. An arrow will show that the following activities will focus on using the Screening Tools Chart to select screening tools. </a:t>
            </a:r>
            <a:endParaRPr>
              <a:solidFill>
                <a:srgbClr val="000000"/>
              </a:solidFill>
            </a:endParaRPr>
          </a:p>
          <a:p>
            <a:pPr marL="0" lvl="0" indent="0" algn="l" rtl="0">
              <a:lnSpc>
                <a:spcPct val="90000"/>
              </a:lnSpc>
              <a:spcBef>
                <a:spcPts val="333"/>
              </a:spcBef>
              <a:spcAft>
                <a:spcPts val="0"/>
              </a:spcAft>
              <a:buSzPts val="1400"/>
              <a:buNone/>
            </a:pPr>
            <a:endParaRPr i="0"/>
          </a:p>
          <a:p>
            <a:pPr marL="0" lvl="0" indent="0" algn="l" rtl="0">
              <a:lnSpc>
                <a:spcPct val="90000"/>
              </a:lnSpc>
              <a:spcBef>
                <a:spcPts val="333"/>
              </a:spcBef>
              <a:spcAft>
                <a:spcPts val="0"/>
              </a:spcAft>
              <a:buSzPts val="1400"/>
              <a:buNone/>
            </a:pPr>
            <a:endParaRPr sz="1110" i="1"/>
          </a:p>
          <a:p>
            <a:pPr marL="0" lvl="0" indent="0" algn="l" rtl="0">
              <a:lnSpc>
                <a:spcPct val="90000"/>
              </a:lnSpc>
              <a:spcBef>
                <a:spcPts val="333"/>
              </a:spcBef>
              <a:spcAft>
                <a:spcPts val="0"/>
              </a:spcAft>
              <a:buSzPts val="1400"/>
              <a:buNone/>
            </a:pPr>
            <a:endParaRPr sz="1110" i="1"/>
          </a:p>
        </p:txBody>
      </p:sp>
      <p:sp>
        <p:nvSpPr>
          <p:cNvPr id="333" name="Google Shape;333;p26: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6db692c55c_0_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6db692c55c_0_0: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a:t>The Academic Screening Tools Chart, developed by NCII, is composed of screening tools that can be used to identify students at risk for poor academic outcomes, including students who require intensive intervention. The chart displays ratings on technical rigor in the areas of </a:t>
            </a:r>
            <a:r>
              <a:rPr lang="en-US" b="1"/>
              <a:t>classification accuracy </a:t>
            </a:r>
            <a:r>
              <a:rPr lang="en-US"/>
              <a:t>(accurate identification of student needs)</a:t>
            </a:r>
            <a:r>
              <a:rPr lang="en-US" b="1"/>
              <a:t>, technical standards </a:t>
            </a:r>
            <a:r>
              <a:rPr lang="en-US"/>
              <a:t>(e.g., reliability data, validity data, sample representativeness, bias analysis)</a:t>
            </a:r>
            <a:r>
              <a:rPr lang="en-US" b="1"/>
              <a:t>, and usability features </a:t>
            </a:r>
            <a:r>
              <a:rPr lang="en-US"/>
              <a:t>(e.g., administration format, required time, scoring format, decision rules, evidence provided)</a:t>
            </a:r>
            <a:r>
              <a:rPr lang="en-US" b="1"/>
              <a:t>.</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For each of the standards, the Technical Review Committee (TRC) reviews data submitted by developers of the programs and tools and provides a rating of </a:t>
            </a:r>
            <a:r>
              <a:rPr lang="en-US" b="1"/>
              <a:t>convincing evidence</a:t>
            </a:r>
            <a:r>
              <a:rPr lang="en-US"/>
              <a:t> (full bubble), </a:t>
            </a:r>
            <a:r>
              <a:rPr lang="en-US" b="1"/>
              <a:t>partially convincing evidence</a:t>
            </a:r>
            <a:r>
              <a:rPr lang="en-US"/>
              <a:t> (half bubble), </a:t>
            </a:r>
            <a:r>
              <a:rPr lang="en-US" b="1"/>
              <a:t>unconvincing evidence</a:t>
            </a:r>
            <a:r>
              <a:rPr lang="en-US"/>
              <a:t> (empty bubble), or </a:t>
            </a:r>
            <a:r>
              <a:rPr lang="en-US" b="1"/>
              <a:t>data unavailable</a:t>
            </a:r>
            <a:r>
              <a:rPr lang="en-US"/>
              <a:t> (dashed line). Each chart includes a legend that summarizes the information about ratings. </a:t>
            </a:r>
            <a:endParaRPr/>
          </a:p>
          <a:p>
            <a:pPr marL="0" lvl="0" indent="0" algn="l" rtl="0">
              <a:spcBef>
                <a:spcPts val="360"/>
              </a:spcBef>
              <a:spcAft>
                <a:spcPts val="0"/>
              </a:spcAft>
              <a:buNone/>
            </a:pPr>
            <a:endParaRPr/>
          </a:p>
          <a:p>
            <a:pPr marL="0" lvl="0" indent="0" algn="l" rtl="0">
              <a:spcBef>
                <a:spcPts val="0"/>
              </a:spcBef>
              <a:spcAft>
                <a:spcPts val="0"/>
              </a:spcAft>
              <a:buNone/>
            </a:pPr>
            <a:r>
              <a:rPr lang="en-US" i="1"/>
              <a:t>Trainer Notes: Have participants access the NCII Academic Screening Tools Chart. </a:t>
            </a:r>
            <a:r>
              <a:rPr lang="en-US" i="1" u="sng">
                <a:solidFill>
                  <a:schemeClr val="hlink"/>
                </a:solidFill>
                <a:hlinkClick r:id="rId3"/>
              </a:rPr>
              <a:t>Academic Screening Tools Chart</a:t>
            </a:r>
            <a:r>
              <a:rPr lang="en-US" i="1"/>
              <a:t> </a:t>
            </a:r>
            <a:endParaRPr/>
          </a:p>
        </p:txBody>
      </p:sp>
      <p:sp>
        <p:nvSpPr>
          <p:cNvPr id="345" name="Google Shape;345;g6db692c55c_0_0: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c4a516f07_4_2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7c4a516f07_4_21: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100"/>
              <a:buFont typeface="Arial"/>
              <a:buNone/>
            </a:pPr>
            <a:r>
              <a:rPr lang="en-US" i="1">
                <a:solidFill>
                  <a:srgbClr val="000000"/>
                </a:solidFill>
              </a:rPr>
              <a:t>Trainer Notes: Guide participants through the Academic Screening Tools Chart to familiarize teams with the content and language.  See notes below.</a:t>
            </a:r>
            <a:endParaRPr i="1">
              <a:solidFill>
                <a:srgbClr val="000000"/>
              </a:solidFill>
            </a:endParaRPr>
          </a:p>
          <a:p>
            <a:pPr marL="0" lvl="0" indent="0" algn="l" rtl="0">
              <a:lnSpc>
                <a:spcPct val="100000"/>
              </a:lnSpc>
              <a:spcBef>
                <a:spcPts val="333"/>
              </a:spcBef>
              <a:spcAft>
                <a:spcPts val="0"/>
              </a:spcAft>
              <a:buClr>
                <a:schemeClr val="dk1"/>
              </a:buClr>
              <a:buSzPts val="1400"/>
              <a:buFont typeface="Arial"/>
              <a:buNone/>
            </a:pPr>
            <a:endParaRPr>
              <a:solidFill>
                <a:srgbClr val="000000"/>
              </a:solidFill>
            </a:endParaRPr>
          </a:p>
          <a:p>
            <a:pPr marL="0" lvl="0" indent="0" algn="l" rtl="0">
              <a:lnSpc>
                <a:spcPct val="100000"/>
              </a:lnSpc>
              <a:spcBef>
                <a:spcPts val="0"/>
              </a:spcBef>
              <a:spcAft>
                <a:spcPts val="0"/>
              </a:spcAft>
              <a:buClr>
                <a:schemeClr val="dk1"/>
              </a:buClr>
              <a:buSzPts val="1400"/>
              <a:buFont typeface="Arial"/>
              <a:buNone/>
            </a:pPr>
            <a:r>
              <a:rPr lang="en-US">
                <a:solidFill>
                  <a:srgbClr val="000000"/>
                </a:solidFill>
              </a:rPr>
              <a:t>The first area presented is the rating of classification accuracy. </a:t>
            </a:r>
            <a:endParaRPr>
              <a:solidFill>
                <a:srgbClr val="000000"/>
              </a:solidFill>
            </a:endParaRPr>
          </a:p>
          <a:p>
            <a:pPr marL="457200" lvl="0" indent="-304800" algn="l" rtl="0">
              <a:lnSpc>
                <a:spcPct val="100000"/>
              </a:lnSpc>
              <a:spcBef>
                <a:spcPts val="333"/>
              </a:spcBef>
              <a:spcAft>
                <a:spcPts val="0"/>
              </a:spcAft>
              <a:buSzPts val="1200"/>
              <a:buFont typeface="Franklin Gothic"/>
              <a:buChar char="●"/>
            </a:pPr>
            <a:r>
              <a:rPr lang="en-US">
                <a:solidFill>
                  <a:srgbClr val="000000"/>
                </a:solidFill>
              </a:rPr>
              <a:t>The main goal of classification accuracy is to understand how well scores on a screening assessment correctly identify students at risk versus those not at risk. This is a key step in universal screening.</a:t>
            </a:r>
            <a:endParaRPr>
              <a:solidFill>
                <a:srgbClr val="000000"/>
              </a:solidFill>
            </a:endParaRPr>
          </a:p>
          <a:p>
            <a:pPr marL="457200" lvl="0" indent="-304800" algn="l" rtl="0">
              <a:lnSpc>
                <a:spcPct val="100000"/>
              </a:lnSpc>
              <a:spcBef>
                <a:spcPts val="0"/>
              </a:spcBef>
              <a:spcAft>
                <a:spcPts val="0"/>
              </a:spcAft>
              <a:buSzPts val="1200"/>
              <a:buFont typeface="Franklin Gothic"/>
              <a:buChar char="●"/>
            </a:pPr>
            <a:r>
              <a:rPr lang="en-US">
                <a:solidFill>
                  <a:srgbClr val="000000"/>
                </a:solidFill>
                <a:highlight>
                  <a:srgbClr val="FFFFFF"/>
                </a:highlight>
              </a:rPr>
              <a:t>Classification Accuracy is rated separately for each criterion measure and time of year for the test administration (e.g., Fall, Winter, Spring). Ratings are provided for up to two different criterion measures and up to three different time points. </a:t>
            </a:r>
            <a:endParaRPr>
              <a:solidFill>
                <a:srgbClr val="000000"/>
              </a:solidFill>
              <a:highlight>
                <a:srgbClr val="FFFFFF"/>
              </a:highlight>
            </a:endParaRPr>
          </a:p>
          <a:p>
            <a:pPr marL="457200" lvl="0" indent="0" algn="l" rtl="0">
              <a:lnSpc>
                <a:spcPct val="100000"/>
              </a:lnSpc>
              <a:spcBef>
                <a:spcPts val="333"/>
              </a:spcBef>
              <a:spcAft>
                <a:spcPts val="0"/>
              </a:spcAft>
              <a:buNone/>
            </a:pPr>
            <a:endParaRPr>
              <a:solidFill>
                <a:srgbClr val="000000"/>
              </a:solidFill>
            </a:endParaRPr>
          </a:p>
        </p:txBody>
      </p:sp>
      <p:sp>
        <p:nvSpPr>
          <p:cNvPr id="359" name="Google Shape;359;g7c4a516f07_4_21: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c4a516f07_4_3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c4a516f07_4_35: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100"/>
              <a:buFont typeface="Arial"/>
              <a:buNone/>
            </a:pPr>
            <a:r>
              <a:rPr lang="en-US" i="1"/>
              <a:t>Trainer Notes: Guide participants through the Academic Screening Tools Chart to familiarize teams with the content and language.  See notes below.</a:t>
            </a:r>
            <a:endParaRPr i="1">
              <a:solidFill>
                <a:srgbClr val="000000"/>
              </a:solidFill>
            </a:endParaRPr>
          </a:p>
          <a:p>
            <a:pPr marL="0" lvl="0" indent="0" algn="l" rtl="0">
              <a:spcBef>
                <a:spcPts val="360"/>
              </a:spcBef>
              <a:spcAft>
                <a:spcPts val="0"/>
              </a:spcAft>
              <a:buNone/>
            </a:pPr>
            <a:endParaRPr>
              <a:solidFill>
                <a:srgbClr val="000000"/>
              </a:solidFill>
            </a:endParaRPr>
          </a:p>
          <a:p>
            <a:pPr marL="0" lvl="0" indent="0" algn="l" rtl="0">
              <a:spcBef>
                <a:spcPts val="0"/>
              </a:spcBef>
              <a:spcAft>
                <a:spcPts val="0"/>
              </a:spcAft>
              <a:buClr>
                <a:schemeClr val="dk1"/>
              </a:buClr>
              <a:buSzPts val="1400"/>
              <a:buFont typeface="Arial"/>
              <a:buNone/>
            </a:pPr>
            <a:r>
              <a:rPr lang="en-US">
                <a:solidFill>
                  <a:srgbClr val="000000"/>
                </a:solidFill>
              </a:rPr>
              <a:t>The second area presented is the rating of technical standards. </a:t>
            </a:r>
            <a:endParaRPr>
              <a:solidFill>
                <a:srgbClr val="000000"/>
              </a:solidFill>
            </a:endParaRPr>
          </a:p>
          <a:p>
            <a:pPr marL="457200" lvl="0" indent="-304800" algn="l" rtl="0">
              <a:spcBef>
                <a:spcPts val="0"/>
              </a:spcBef>
              <a:spcAft>
                <a:spcPts val="0"/>
              </a:spcAft>
              <a:buSzPts val="1200"/>
              <a:buFont typeface="Franklin Gothic"/>
              <a:buChar char="●"/>
            </a:pPr>
            <a:r>
              <a:rPr lang="en-US">
                <a:solidFill>
                  <a:srgbClr val="000000"/>
                </a:solidFill>
              </a:rPr>
              <a:t>Reliability is the consistency of a set of scores that are designed to measure the same thing.  Decisions about what to do with data require that the information is trustworthy. Regardless of the school personnel administering the screening, the assumption is that the obtained screener scores accurately reflect a student’s ability, and there is little to no error in the score. To make judgements about whether a student is truly at risk, and therefore needs intervention, one should ensure that the screening tool used provides consistent information. </a:t>
            </a:r>
            <a:endParaRPr>
              <a:solidFill>
                <a:srgbClr val="000000"/>
              </a:solidFill>
            </a:endParaRPr>
          </a:p>
          <a:p>
            <a:pPr marL="457200" lvl="0" indent="-304800" algn="l" rtl="0">
              <a:spcBef>
                <a:spcPts val="0"/>
              </a:spcBef>
              <a:spcAft>
                <a:spcPts val="0"/>
              </a:spcAft>
              <a:buSzPts val="1200"/>
              <a:buFont typeface="Franklin Gothic"/>
              <a:buChar char="●"/>
            </a:pPr>
            <a:r>
              <a:rPr lang="en-US">
                <a:solidFill>
                  <a:srgbClr val="000000"/>
                </a:solidFill>
              </a:rPr>
              <a:t>Validity is broadly defined as how well something measures what it is supposed to measure. While reliability is evaluated through the consistency of scores, validity is concerned with how well a set of scores reflects the intended construct or domain being assessed. </a:t>
            </a:r>
            <a:endParaRPr>
              <a:solidFill>
                <a:srgbClr val="000000"/>
              </a:solidFill>
            </a:endParaRPr>
          </a:p>
          <a:p>
            <a:pPr marL="457200" lvl="0" indent="-304800" algn="l" rtl="0">
              <a:spcBef>
                <a:spcPts val="0"/>
              </a:spcBef>
              <a:spcAft>
                <a:spcPts val="0"/>
              </a:spcAft>
              <a:buSzPts val="1200"/>
              <a:buFont typeface="Franklin Gothic"/>
              <a:buChar char="●"/>
            </a:pPr>
            <a:r>
              <a:rPr lang="en-US">
                <a:solidFill>
                  <a:srgbClr val="000000"/>
                </a:solidFill>
              </a:rPr>
              <a:t>A representative sample is a group that closely matches the characteristics of its population as a whole. If you are trying to determine whether or not a screening tool accurately measures children’s skills, you want to ensure that the sample used to validate the tool is representative of the population of interest. To do this, you must have a clear understanding of the population identified by the developer of the screening assessment.</a:t>
            </a:r>
            <a:endParaRPr>
              <a:solidFill>
                <a:srgbClr val="000000"/>
              </a:solidFill>
            </a:endParaRPr>
          </a:p>
          <a:p>
            <a:pPr marL="457200" lvl="0" indent="-304800" algn="l" rtl="0">
              <a:spcBef>
                <a:spcPts val="0"/>
              </a:spcBef>
              <a:spcAft>
                <a:spcPts val="0"/>
              </a:spcAft>
              <a:buSzPts val="1200"/>
              <a:buFont typeface="Franklin Gothic"/>
              <a:buChar char="●"/>
            </a:pPr>
            <a:r>
              <a:rPr lang="en-US">
                <a:solidFill>
                  <a:srgbClr val="000000"/>
                </a:solidFill>
                <a:highlight>
                  <a:srgbClr val="FFFFFF"/>
                </a:highlight>
              </a:rPr>
              <a:t>Bias Analysis refers to an analysis that examines the degree to which a tool is or is not biased against subgroups (e.g., race/ethnicity, gender, socioeconomic status, students with disabilities, English language learners).</a:t>
            </a:r>
            <a:endParaRPr>
              <a:solidFill>
                <a:srgbClr val="000000"/>
              </a:solidFill>
            </a:endParaRPr>
          </a:p>
        </p:txBody>
      </p:sp>
      <p:sp>
        <p:nvSpPr>
          <p:cNvPr id="368" name="Google Shape;368;g7c4a516f07_4_35: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7c4a516f07_4_49: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7c4a516f07_4_49: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100"/>
              <a:buFont typeface="Arial"/>
              <a:buNone/>
            </a:pPr>
            <a:r>
              <a:rPr lang="en-US" i="1"/>
              <a:t>Trainer Notes: Guide participants through the Academic Screening Tools Chart to familiarize teams with the content and language.  See notes below.</a:t>
            </a:r>
            <a:endParaRPr i="1"/>
          </a:p>
          <a:p>
            <a:pPr marL="0" lvl="0" indent="0" algn="l" rtl="0">
              <a:spcBef>
                <a:spcPts val="360"/>
              </a:spcBef>
              <a:spcAft>
                <a:spcPts val="0"/>
              </a:spcAft>
              <a:buNone/>
            </a:pPr>
            <a:endParaRPr>
              <a:solidFill>
                <a:srgbClr val="000000"/>
              </a:solidFill>
            </a:endParaRPr>
          </a:p>
          <a:p>
            <a:pPr marL="0" lvl="0" indent="0" algn="l" rtl="0">
              <a:spcBef>
                <a:spcPts val="0"/>
              </a:spcBef>
              <a:spcAft>
                <a:spcPts val="0"/>
              </a:spcAft>
              <a:buClr>
                <a:schemeClr val="dk1"/>
              </a:buClr>
              <a:buSzPts val="1100"/>
              <a:buFont typeface="Arial"/>
              <a:buNone/>
            </a:pPr>
            <a:r>
              <a:rPr lang="en-US">
                <a:solidFill>
                  <a:srgbClr val="000000"/>
                </a:solidFill>
              </a:rPr>
              <a:t>The last area presented is the rating of usability features. </a:t>
            </a:r>
            <a:endParaRPr>
              <a:solidFill>
                <a:srgbClr val="000000"/>
              </a:solidFill>
            </a:endParaRPr>
          </a:p>
          <a:p>
            <a:pPr marL="457200" lvl="0" indent="-304800" algn="l" rtl="0">
              <a:lnSpc>
                <a:spcPct val="100000"/>
              </a:lnSpc>
              <a:spcBef>
                <a:spcPts val="0"/>
              </a:spcBef>
              <a:spcAft>
                <a:spcPts val="0"/>
              </a:spcAft>
              <a:buSzPts val="1200"/>
              <a:buFont typeface="Franklin Gothic"/>
              <a:buChar char="●"/>
            </a:pPr>
            <a:r>
              <a:rPr lang="en-US">
                <a:solidFill>
                  <a:srgbClr val="000000"/>
                </a:solidFill>
                <a:highlight>
                  <a:srgbClr val="FFFFFF"/>
                </a:highlight>
              </a:rPr>
              <a:t>Administration format - The administration format may include individual student administration and/or small groups of students.</a:t>
            </a:r>
            <a:endParaRPr>
              <a:solidFill>
                <a:srgbClr val="000000"/>
              </a:solidFill>
              <a:highlight>
                <a:srgbClr val="FFFFFF"/>
              </a:highlight>
            </a:endParaRPr>
          </a:p>
          <a:p>
            <a:pPr marL="457200" lvl="0" indent="-304800" algn="l" rtl="0">
              <a:lnSpc>
                <a:spcPct val="100000"/>
              </a:lnSpc>
              <a:spcBef>
                <a:spcPts val="0"/>
              </a:spcBef>
              <a:spcAft>
                <a:spcPts val="0"/>
              </a:spcAft>
              <a:buSzPts val="1200"/>
              <a:buFont typeface="Franklin Gothic"/>
              <a:buChar char="●"/>
            </a:pPr>
            <a:r>
              <a:rPr lang="en-US">
                <a:solidFill>
                  <a:srgbClr val="000000"/>
                </a:solidFill>
                <a:highlight>
                  <a:srgbClr val="FFFFFF"/>
                </a:highlight>
              </a:rPr>
              <a:t>Screening administration and scoring time - The time needed to administer and score the assessment.</a:t>
            </a:r>
            <a:endParaRPr>
              <a:solidFill>
                <a:srgbClr val="000000"/>
              </a:solidFill>
              <a:highlight>
                <a:srgbClr val="FFFFFF"/>
              </a:highlight>
            </a:endParaRPr>
          </a:p>
          <a:p>
            <a:pPr marL="457200" lvl="0" indent="-304800" algn="l" rtl="0">
              <a:lnSpc>
                <a:spcPct val="100000"/>
              </a:lnSpc>
              <a:spcBef>
                <a:spcPts val="0"/>
              </a:spcBef>
              <a:spcAft>
                <a:spcPts val="0"/>
              </a:spcAft>
              <a:buSzPts val="1200"/>
              <a:buFont typeface="Franklin Gothic"/>
              <a:buChar char="●"/>
            </a:pPr>
            <a:r>
              <a:rPr lang="en-US">
                <a:solidFill>
                  <a:srgbClr val="000000"/>
                </a:solidFill>
                <a:highlight>
                  <a:srgbClr val="FFFFFF"/>
                </a:highlight>
              </a:rPr>
              <a:t>Scoring format - The scoring format may include manual scoring (i.e., hand scoring) and/or automatic scoring (i.e., computer scoring).</a:t>
            </a:r>
            <a:endParaRPr>
              <a:solidFill>
                <a:srgbClr val="000000"/>
              </a:solidFill>
              <a:highlight>
                <a:srgbClr val="FFFFFF"/>
              </a:highlight>
            </a:endParaRPr>
          </a:p>
          <a:p>
            <a:pPr marL="457200" lvl="0" indent="-304800" algn="l" rtl="0">
              <a:lnSpc>
                <a:spcPct val="100000"/>
              </a:lnSpc>
              <a:spcBef>
                <a:spcPts val="0"/>
              </a:spcBef>
              <a:spcAft>
                <a:spcPts val="0"/>
              </a:spcAft>
              <a:buSzPts val="1200"/>
              <a:buFont typeface="Franklin Gothic"/>
              <a:buChar char="●"/>
            </a:pPr>
            <a:r>
              <a:rPr lang="en-US">
                <a:solidFill>
                  <a:srgbClr val="000000"/>
                </a:solidFill>
                <a:highlight>
                  <a:srgbClr val="FFFFFF"/>
                </a:highlight>
              </a:rPr>
              <a:t>Types of decision rules - Indicates the decision rules, or criteria for decision making, available for the tool.</a:t>
            </a:r>
            <a:endParaRPr>
              <a:solidFill>
                <a:srgbClr val="000000"/>
              </a:solidFill>
              <a:highlight>
                <a:srgbClr val="FFFFFF"/>
              </a:highlight>
            </a:endParaRPr>
          </a:p>
          <a:p>
            <a:pPr marL="457200" lvl="0" indent="-304800" algn="l" rtl="0">
              <a:lnSpc>
                <a:spcPct val="100000"/>
              </a:lnSpc>
              <a:spcBef>
                <a:spcPts val="0"/>
              </a:spcBef>
              <a:spcAft>
                <a:spcPts val="0"/>
              </a:spcAft>
              <a:buSzPts val="1200"/>
              <a:buFont typeface="Franklin Gothic"/>
              <a:buChar char="●"/>
            </a:pPr>
            <a:r>
              <a:rPr lang="en-US">
                <a:solidFill>
                  <a:srgbClr val="000000"/>
                </a:solidFill>
                <a:highlight>
                  <a:srgbClr val="FFFFFF"/>
                </a:highlight>
              </a:rPr>
              <a:t>Evidence available for multiple decision rules - Indicates whether evidence was provided in support of multiple decision rules.</a:t>
            </a:r>
            <a:endParaRPr>
              <a:solidFill>
                <a:srgbClr val="000000"/>
              </a:solidFill>
              <a:highlight>
                <a:srgbClr val="FFFFFF"/>
              </a:highlight>
            </a:endParaRPr>
          </a:p>
          <a:p>
            <a:pPr marL="0" lvl="0" indent="0" algn="l" rtl="0">
              <a:lnSpc>
                <a:spcPct val="100000"/>
              </a:lnSpc>
              <a:spcBef>
                <a:spcPts val="800"/>
              </a:spcBef>
              <a:spcAft>
                <a:spcPts val="0"/>
              </a:spcAft>
              <a:buNone/>
            </a:pPr>
            <a:endParaRPr>
              <a:solidFill>
                <a:srgbClr val="000000"/>
              </a:solidFill>
            </a:endParaRPr>
          </a:p>
        </p:txBody>
      </p:sp>
      <p:sp>
        <p:nvSpPr>
          <p:cNvPr id="377" name="Google Shape;377;g7c4a516f07_4_49: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c432b1d4c_0_23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g7c432b1d4c_0_23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t>Below are the essential components of RTI that will be covered in the professional development modules. Today, we will discuss universal screening within an RTI framework (in bold).</a:t>
            </a:r>
            <a:endParaRPr/>
          </a:p>
        </p:txBody>
      </p:sp>
      <p:sp>
        <p:nvSpPr>
          <p:cNvPr id="138" name="Google Shape;138;g7c432b1d4c_0_23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c6714eabf_1_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c6714eabf_1_0: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i="1"/>
              <a:t>Trainer Notes:  </a:t>
            </a:r>
            <a:r>
              <a:rPr lang="en-US" i="1">
                <a:solidFill>
                  <a:srgbClr val="000000"/>
                </a:solidFill>
              </a:rPr>
              <a:t>When possible, demonstrate the most updated version of the tools chart on the website </a:t>
            </a:r>
            <a:r>
              <a:rPr lang="en-US" u="sng">
                <a:solidFill>
                  <a:srgbClr val="000000"/>
                </a:solidFill>
                <a:hlinkClick r:id="rId3"/>
              </a:rPr>
              <a:t>Academic Screening Tools Chart</a:t>
            </a:r>
            <a:r>
              <a:rPr lang="en-US" i="1">
                <a:solidFill>
                  <a:srgbClr val="000000"/>
                </a:solidFill>
              </a:rPr>
              <a:t> instead of using the following screenshots.   </a:t>
            </a:r>
            <a:endParaRPr>
              <a:solidFill>
                <a:srgbClr val="000000"/>
              </a:solidFill>
            </a:endParaRPr>
          </a:p>
          <a:p>
            <a:pPr marL="0" lvl="0" indent="0" algn="l" rtl="0">
              <a:spcBef>
                <a:spcPts val="360"/>
              </a:spcBef>
              <a:spcAft>
                <a:spcPts val="0"/>
              </a:spcAft>
              <a:buClr>
                <a:schemeClr val="dk1"/>
              </a:buClr>
              <a:buSzPts val="1400"/>
              <a:buFont typeface="Arial"/>
              <a:buNone/>
            </a:pPr>
            <a:endParaRPr i="1">
              <a:solidFill>
                <a:srgbClr val="000000"/>
              </a:solidFill>
            </a:endParaRPr>
          </a:p>
          <a:p>
            <a:pPr marL="0" lvl="0" indent="0" algn="l" rtl="0">
              <a:spcBef>
                <a:spcPts val="0"/>
              </a:spcBef>
              <a:spcAft>
                <a:spcPts val="0"/>
              </a:spcAft>
              <a:buClr>
                <a:schemeClr val="dk1"/>
              </a:buClr>
              <a:buSzPts val="1400"/>
              <a:buFont typeface="Arial"/>
              <a:buNone/>
            </a:pPr>
            <a:r>
              <a:rPr lang="en-US">
                <a:solidFill>
                  <a:srgbClr val="000000"/>
                </a:solidFill>
              </a:rPr>
              <a:t>The tools chart offers an “implementation table” for each tool, which can be accessed by clicking on the name of the tool. The implementation table includes the following information:</a:t>
            </a:r>
            <a:endParaRPr>
              <a:solidFill>
                <a:srgbClr val="000000"/>
              </a:solidFill>
            </a:endParaRPr>
          </a:p>
          <a:p>
            <a:pPr marL="457200" lvl="0" indent="-304800" algn="l" rtl="0">
              <a:spcBef>
                <a:spcPts val="0"/>
              </a:spcBef>
              <a:spcAft>
                <a:spcPts val="0"/>
              </a:spcAft>
              <a:buClr>
                <a:srgbClr val="000000"/>
              </a:buClr>
              <a:buSzPts val="1200"/>
              <a:buFont typeface="Franklin Gothic"/>
              <a:buChar char="●"/>
            </a:pPr>
            <a:r>
              <a:rPr lang="en-US">
                <a:solidFill>
                  <a:srgbClr val="000000"/>
                </a:solidFill>
              </a:rPr>
              <a:t>Cost of the tool</a:t>
            </a:r>
            <a:endParaRPr>
              <a:solidFill>
                <a:srgbClr val="000000"/>
              </a:solidFill>
            </a:endParaRPr>
          </a:p>
          <a:p>
            <a:pPr marL="457200" lvl="0" indent="-304800" algn="l" rtl="0">
              <a:spcBef>
                <a:spcPts val="0"/>
              </a:spcBef>
              <a:spcAft>
                <a:spcPts val="0"/>
              </a:spcAft>
              <a:buClr>
                <a:srgbClr val="000000"/>
              </a:buClr>
              <a:buSzPts val="1200"/>
              <a:buFont typeface="Franklin Gothic"/>
              <a:buChar char="●"/>
            </a:pPr>
            <a:r>
              <a:rPr lang="en-US">
                <a:solidFill>
                  <a:srgbClr val="000000"/>
                </a:solidFill>
              </a:rPr>
              <a:t>Training required to implement the tool</a:t>
            </a:r>
            <a:endParaRPr>
              <a:solidFill>
                <a:srgbClr val="000000"/>
              </a:solidFill>
            </a:endParaRPr>
          </a:p>
          <a:p>
            <a:pPr marL="457200" lvl="0" indent="-304800" algn="l" rtl="0">
              <a:spcBef>
                <a:spcPts val="0"/>
              </a:spcBef>
              <a:spcAft>
                <a:spcPts val="0"/>
              </a:spcAft>
              <a:buClr>
                <a:srgbClr val="000000"/>
              </a:buClr>
              <a:buSzPts val="1200"/>
              <a:buFont typeface="Franklin Gothic"/>
              <a:buChar char="●"/>
            </a:pPr>
            <a:r>
              <a:rPr lang="en-US">
                <a:solidFill>
                  <a:srgbClr val="000000"/>
                </a:solidFill>
              </a:rPr>
              <a:t>Level of staff expertise required to administer the tool</a:t>
            </a:r>
            <a:endParaRPr>
              <a:solidFill>
                <a:srgbClr val="000000"/>
              </a:solidFill>
            </a:endParaRPr>
          </a:p>
          <a:p>
            <a:pPr marL="457200" lvl="0" indent="-304800" algn="l" rtl="0">
              <a:spcBef>
                <a:spcPts val="0"/>
              </a:spcBef>
              <a:spcAft>
                <a:spcPts val="0"/>
              </a:spcAft>
              <a:buClr>
                <a:srgbClr val="000000"/>
              </a:buClr>
              <a:buSzPts val="1200"/>
              <a:buFont typeface="Franklin Gothic"/>
              <a:buChar char="●"/>
            </a:pPr>
            <a:r>
              <a:rPr lang="en-US">
                <a:solidFill>
                  <a:srgbClr val="000000"/>
                </a:solidFill>
              </a:rPr>
              <a:t>Where to go for training and technical support</a:t>
            </a:r>
            <a:endParaRPr>
              <a:solidFill>
                <a:srgbClr val="000000"/>
              </a:solidFill>
            </a:endParaRPr>
          </a:p>
          <a:p>
            <a:pPr marL="457200" lvl="0" indent="-304800" algn="l" rtl="0">
              <a:spcBef>
                <a:spcPts val="0"/>
              </a:spcBef>
              <a:spcAft>
                <a:spcPts val="0"/>
              </a:spcAft>
              <a:buClr>
                <a:srgbClr val="000000"/>
              </a:buClr>
              <a:buSzPts val="1200"/>
              <a:buFont typeface="Franklin Gothic"/>
              <a:buChar char="●"/>
            </a:pPr>
            <a:r>
              <a:rPr lang="en-US">
                <a:solidFill>
                  <a:srgbClr val="000000"/>
                </a:solidFill>
              </a:rPr>
              <a:t>How scores are reported</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This information is provided by the vendor.</a:t>
            </a:r>
            <a:endParaRPr>
              <a:solidFill>
                <a:srgbClr val="000000"/>
              </a:solidFill>
            </a:endParaRPr>
          </a:p>
        </p:txBody>
      </p:sp>
      <p:sp>
        <p:nvSpPr>
          <p:cNvPr id="386" name="Google Shape;386;g7c6714eabf_1_0: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7c6714eabf_1_1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7c6714eabf_1_11: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i="1"/>
              <a:t>Trainer Notes: </a:t>
            </a:r>
            <a:r>
              <a:rPr lang="en-US" i="1">
                <a:solidFill>
                  <a:srgbClr val="000000"/>
                </a:solidFill>
              </a:rPr>
              <a:t>When possible, demonstrate the most updated version of the tools chart on the website </a:t>
            </a:r>
            <a:r>
              <a:rPr lang="en-US" u="sng">
                <a:solidFill>
                  <a:srgbClr val="000000"/>
                </a:solidFill>
                <a:hlinkClick r:id="rId3"/>
              </a:rPr>
              <a:t>Academic Screening Tools Chart</a:t>
            </a:r>
            <a:r>
              <a:rPr lang="en-US" i="1">
                <a:solidFill>
                  <a:srgbClr val="000000"/>
                </a:solidFill>
              </a:rPr>
              <a:t> instead of using the following screenshots.   </a:t>
            </a:r>
            <a:endParaRPr>
              <a:solidFill>
                <a:srgbClr val="000000"/>
              </a:solidFill>
            </a:endParaRPr>
          </a:p>
          <a:p>
            <a:pPr marL="0" lvl="0" indent="0" algn="l" rtl="0">
              <a:spcBef>
                <a:spcPts val="360"/>
              </a:spcBef>
              <a:spcAft>
                <a:spcPts val="0"/>
              </a:spcAft>
              <a:buClr>
                <a:schemeClr val="dk1"/>
              </a:buClr>
              <a:buSzPts val="1400"/>
              <a:buFont typeface="Arial"/>
              <a:buNone/>
            </a:pPr>
            <a:endParaRPr i="1">
              <a:solidFill>
                <a:srgbClr val="000000"/>
              </a:solidFill>
            </a:endParaRPr>
          </a:p>
          <a:p>
            <a:pPr marL="0" lvl="0" indent="0" algn="l" rtl="0">
              <a:spcBef>
                <a:spcPts val="0"/>
              </a:spcBef>
              <a:spcAft>
                <a:spcPts val="0"/>
              </a:spcAft>
              <a:buClr>
                <a:schemeClr val="dk1"/>
              </a:buClr>
              <a:buSzPts val="1400"/>
              <a:buFont typeface="Arial"/>
              <a:buNone/>
            </a:pPr>
            <a:r>
              <a:rPr lang="en-US">
                <a:solidFill>
                  <a:srgbClr val="000000"/>
                </a:solidFill>
              </a:rPr>
              <a:t>The tools chart also includes details about the actual data submitted to the TRC for review. Data can be viewed by clicking on any of the rating bubbles in the cells of the chart. </a:t>
            </a:r>
            <a:endParaRPr>
              <a:solidFill>
                <a:srgbClr val="000000"/>
              </a:solidFill>
            </a:endParaRPr>
          </a:p>
          <a:p>
            <a:pPr marL="0" lvl="0" indent="0" algn="l" rtl="0">
              <a:spcBef>
                <a:spcPts val="360"/>
              </a:spcBef>
              <a:spcAft>
                <a:spcPts val="0"/>
              </a:spcAft>
              <a:buClr>
                <a:schemeClr val="dk1"/>
              </a:buClr>
              <a:buSzPts val="1400"/>
              <a:buFont typeface="Arial"/>
              <a:buNone/>
            </a:pPr>
            <a:endParaRPr>
              <a:solidFill>
                <a:srgbClr val="000000"/>
              </a:solidFill>
            </a:endParaRPr>
          </a:p>
          <a:p>
            <a:pPr marL="0" lvl="0" indent="0" algn="l" rtl="0">
              <a:spcBef>
                <a:spcPts val="0"/>
              </a:spcBef>
              <a:spcAft>
                <a:spcPts val="0"/>
              </a:spcAft>
              <a:buClr>
                <a:schemeClr val="dk1"/>
              </a:buClr>
              <a:buSzPts val="1400"/>
              <a:buFont typeface="Arial"/>
              <a:buNone/>
            </a:pPr>
            <a:r>
              <a:rPr lang="en-US">
                <a:solidFill>
                  <a:srgbClr val="000000"/>
                </a:solidFill>
              </a:rPr>
              <a:t>NCII recommends, when possible, to look for tools that conducted classification studies with outcome measures and samples similar to the population and outcome of interest. By clicking on the rating bubble, more information can be obtained about which tool(s) is most appropriate for specific populations of students. </a:t>
            </a:r>
            <a:endParaRPr>
              <a:solidFill>
                <a:srgbClr val="000000"/>
              </a:solidFill>
            </a:endParaRPr>
          </a:p>
          <a:p>
            <a:pPr marL="0" lvl="0" indent="0" algn="l" rtl="0">
              <a:spcBef>
                <a:spcPts val="360"/>
              </a:spcBef>
              <a:spcAft>
                <a:spcPts val="0"/>
              </a:spcAft>
              <a:buClr>
                <a:schemeClr val="dk1"/>
              </a:buClr>
              <a:buSzPts val="1400"/>
              <a:buFont typeface="Arial"/>
              <a:buNone/>
            </a:pPr>
            <a:endParaRPr>
              <a:solidFill>
                <a:srgbClr val="000000"/>
              </a:solidFill>
            </a:endParaRPr>
          </a:p>
          <a:p>
            <a:pPr marL="0" lvl="0" indent="0" algn="l" rtl="0">
              <a:spcBef>
                <a:spcPts val="0"/>
              </a:spcBef>
              <a:spcAft>
                <a:spcPts val="0"/>
              </a:spcAft>
              <a:buNone/>
            </a:pPr>
            <a:r>
              <a:rPr lang="en-US">
                <a:solidFill>
                  <a:srgbClr val="000000"/>
                </a:solidFill>
              </a:rPr>
              <a:t>To explain the ratings, it is recommended that someone on the team be familiar with data.</a:t>
            </a:r>
            <a:endParaRPr>
              <a:solidFill>
                <a:srgbClr val="000000"/>
              </a:solidFill>
            </a:endParaRPr>
          </a:p>
        </p:txBody>
      </p:sp>
      <p:sp>
        <p:nvSpPr>
          <p:cNvPr id="398" name="Google Shape;398;g7c6714eabf_1_11: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9" name="Google Shape;409;p3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dirty="0">
                <a:solidFill>
                  <a:srgbClr val="000000"/>
                </a:solidFill>
              </a:rPr>
              <a:t>For more information about the six recommended steps for using the screening tools chart and selecting a tool, check out the National Center on Intensive Intervention User Guide available for download on the NCII website: </a:t>
            </a:r>
            <a:endParaRPr dirty="0">
              <a:solidFill>
                <a:srgbClr val="000000"/>
              </a:solidFill>
            </a:endParaRPr>
          </a:p>
          <a:p>
            <a:pPr marL="0" lvl="0" indent="0" algn="l" rtl="0">
              <a:lnSpc>
                <a:spcPct val="100000"/>
              </a:lnSpc>
              <a:spcBef>
                <a:spcPts val="0"/>
              </a:spcBef>
              <a:spcAft>
                <a:spcPts val="0"/>
              </a:spcAft>
              <a:buSzPts val="1400"/>
              <a:buNone/>
            </a:pPr>
            <a:r>
              <a:rPr lang="en-US" u="sng" dirty="0">
                <a:solidFill>
                  <a:schemeClr val="hlink"/>
                </a:solidFill>
                <a:hlinkClick r:id="rId3"/>
              </a:rPr>
              <a:t>https://intensiveintervention.org/sites/default/files/Tools_Chart_User_Guide-508.pdf</a:t>
            </a:r>
            <a:endParaRPr dirty="0"/>
          </a:p>
          <a:p>
            <a:pPr marL="333696" lvl="0" indent="-333696" algn="l" rtl="0">
              <a:lnSpc>
                <a:spcPct val="100000"/>
              </a:lnSpc>
              <a:spcBef>
                <a:spcPts val="1178"/>
              </a:spcBef>
              <a:spcAft>
                <a:spcPts val="0"/>
              </a:spcAft>
              <a:buSzPts val="1400"/>
              <a:buNone/>
            </a:pPr>
            <a:endParaRPr dirty="0">
              <a:solidFill>
                <a:srgbClr val="000000"/>
              </a:solidFill>
            </a:endParaRPr>
          </a:p>
        </p:txBody>
      </p:sp>
      <p:sp>
        <p:nvSpPr>
          <p:cNvPr id="410" name="Google Shape;410;p3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8" name="Google Shape;418;p3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Let’s learn more about the National Center on Intensive Intervention (NCII) Screening Tools Chart. </a:t>
            </a:r>
            <a:endParaRPr i="1">
              <a:solidFill>
                <a:srgbClr val="000000"/>
              </a:solidFill>
            </a:endParaRPr>
          </a:p>
          <a:p>
            <a:pPr marL="0" lvl="0" indent="0" algn="l" rtl="0">
              <a:spcBef>
                <a:spcPts val="0"/>
              </a:spcBef>
              <a:spcAft>
                <a:spcPts val="0"/>
              </a:spcAft>
              <a:buClr>
                <a:srgbClr val="000000"/>
              </a:buClr>
              <a:buSzPts val="1400"/>
              <a:buFont typeface="Arial"/>
              <a:buNone/>
            </a:pPr>
            <a:endParaRPr i="1">
              <a:solidFill>
                <a:srgbClr val="000000"/>
              </a:solidFill>
            </a:endParaRPr>
          </a:p>
          <a:p>
            <a:pPr marL="0" lvl="0" indent="0" algn="l" rtl="0">
              <a:spcBef>
                <a:spcPts val="0"/>
              </a:spcBef>
              <a:spcAft>
                <a:spcPts val="0"/>
              </a:spcAft>
              <a:buClr>
                <a:srgbClr val="000000"/>
              </a:buClr>
              <a:buSzPts val="1400"/>
              <a:buFont typeface="Arial"/>
              <a:buNone/>
            </a:pPr>
            <a:r>
              <a:rPr lang="en-US" i="1">
                <a:solidFill>
                  <a:srgbClr val="000000"/>
                </a:solidFill>
              </a:rPr>
              <a:t>Trainer Notes: Refer participants to Activity 2: Selecting a Universal Screener in the Participant Workbook. The tools chart includes a large amount of information designed to assist in selecting a tool that is most appropriate for use in your classroom, school, or district. The “best” tool is not going to be the same for every user and is not determined by any single element on the chart. Users of the chart should review all of the different elements when making a decision. Activity 2 will help teams navigate the process. </a:t>
            </a:r>
            <a:endParaRPr i="1">
              <a:solidFill>
                <a:srgbClr val="000000"/>
              </a:solidFill>
            </a:endParaRPr>
          </a:p>
          <a:p>
            <a:pPr marL="0" lvl="0" indent="0" algn="l" rtl="0">
              <a:spcBef>
                <a:spcPts val="360"/>
              </a:spcBef>
              <a:spcAft>
                <a:spcPts val="0"/>
              </a:spcAft>
              <a:buClr>
                <a:srgbClr val="000000"/>
              </a:buClr>
              <a:buSzPts val="1400"/>
              <a:buFont typeface="Arial"/>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Now that teams are familiar with the features of the Screening Tools Chart, have teams use the available tools charts and data from Activity 1 to identify 1-3 potential tools that match their priorities and needs. Once selected, teams should use the rubric located in Activity 2 to assess the extent to which each screening tool meets the Center on Response to Intervention criteria for effective RTI screening and progress monitoring. If teams already have a screening tool in place have them use the rubric to evaluate their current tool.</a:t>
            </a:r>
            <a:endParaRPr i="1">
              <a:solidFill>
                <a:srgbClr val="000000"/>
              </a:solidFill>
            </a:endParaRPr>
          </a:p>
          <a:p>
            <a:pPr marL="0" lvl="0" indent="0" algn="l" rtl="0">
              <a:lnSpc>
                <a:spcPct val="100000"/>
              </a:lnSpc>
              <a:spcBef>
                <a:spcPts val="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Review the rubrics for Activity 2 in the handout. Explain that the rubrics are based on the criteria outlined from NCII. Schools and districts also need to consider their needs and priorities when making the final selection. </a:t>
            </a:r>
            <a:endParaRPr i="1">
              <a:solidFill>
                <a:srgbClr val="000000"/>
              </a:solidFill>
            </a:endParaRPr>
          </a:p>
          <a:p>
            <a:pPr marL="0" lvl="0" indent="0" algn="l" rtl="0">
              <a:spcBef>
                <a:spcPts val="0"/>
              </a:spcBef>
              <a:spcAft>
                <a:spcPts val="0"/>
              </a:spcAft>
              <a:buSzPts val="1400"/>
              <a:buNone/>
            </a:pPr>
            <a:endParaRPr i="1">
              <a:solidFill>
                <a:srgbClr val="000000"/>
              </a:solidFill>
            </a:endParaRPr>
          </a:p>
          <a:p>
            <a:pPr marL="0" lvl="0" indent="0" algn="l" rtl="0">
              <a:spcBef>
                <a:spcPts val="0"/>
              </a:spcBef>
              <a:spcAft>
                <a:spcPts val="0"/>
              </a:spcAft>
              <a:buClr>
                <a:schemeClr val="dk1"/>
              </a:buClr>
              <a:buSzPts val="1400"/>
              <a:buFont typeface="Arial"/>
              <a:buNone/>
            </a:pPr>
            <a:r>
              <a:rPr lang="en-US" i="1">
                <a:solidFill>
                  <a:srgbClr val="000000"/>
                </a:solidFill>
              </a:rPr>
              <a:t>If teams have time allow them to review Activity 3: Evaluating the Data System and Other Factors.</a:t>
            </a:r>
            <a:endParaRPr>
              <a:solidFill>
                <a:srgbClr val="000000"/>
              </a:solidFill>
            </a:endParaRPr>
          </a:p>
        </p:txBody>
      </p:sp>
      <p:sp>
        <p:nvSpPr>
          <p:cNvPr id="419" name="Google Shape;419;p33: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5: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1" name="Google Shape;431;p35: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You may find that the tools chart does not provide all the needed information. For example, what if a tool in which you are interested does not have disaggregated data for a particular subgroup? Is this important to you? The National Center on Intensive Intervention recommends that you contact the vendor or developer. Developers who have chosen to submit their tools for review and publish them on the chart want to meet the needs of their customers. As such, they are interested in doing more research to provide the requested data.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Similarly, if a tool that you currently use or are interested in learning about is not on the chart, call the developer of that tool. Let them know about the TRC review process and the tools chart, and ask them to consider submitting the tool for review.</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The tools chart provides publisher contact information in the Service and Support column.</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p:txBody>
      </p:sp>
      <p:sp>
        <p:nvSpPr>
          <p:cNvPr id="432" name="Google Shape;432;p35: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6: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2" name="Google Shape;442;p36: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The last step in the process is to establish basic universal screening procedures. Procedures that need to be considered are:</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Read the slide.</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These will be covered in more detail in Module 5: Establishing a Universal Screening Process and the Data-Based Decision Making Module.</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p:txBody>
      </p:sp>
      <p:sp>
        <p:nvSpPr>
          <p:cNvPr id="443" name="Google Shape;443;p36: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c6714eabf_0_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0" name="Google Shape;450;g7c6714eabf_0_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solidFill>
                  <a:srgbClr val="000000"/>
                </a:solidFill>
              </a:rPr>
              <a:t>Before we wrap up, let’s see what you learned today and discuss next steps.</a:t>
            </a:r>
            <a:endParaRPr>
              <a:solidFill>
                <a:srgbClr val="000000"/>
              </a:solidFill>
            </a:endParaRPr>
          </a:p>
          <a:p>
            <a:pPr marL="0" lvl="0" indent="0" algn="l" rtl="0">
              <a:lnSpc>
                <a:spcPct val="100000"/>
              </a:lnSpc>
              <a:spcBef>
                <a:spcPts val="0"/>
              </a:spcBef>
              <a:spcAft>
                <a:spcPts val="0"/>
              </a:spcAft>
              <a:buSzPts val="1400"/>
              <a:buNone/>
            </a:pPr>
            <a:endParaRPr sz="1100">
              <a:latin typeface="Calibri"/>
              <a:ea typeface="Calibri"/>
              <a:cs typeface="Calibri"/>
              <a:sym typeface="Calibri"/>
            </a:endParaRPr>
          </a:p>
        </p:txBody>
      </p:sp>
      <p:sp>
        <p:nvSpPr>
          <p:cNvPr id="451" name="Google Shape;451;g7c6714eabf_0_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8: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7" name="Google Shape;457;p38: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Implementing a new universal screening tool and data system requires planning and communication. Here are some recommended next steps for the team. </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Read the slide.</a:t>
            </a:r>
            <a:endParaRPr i="1">
              <a:solidFill>
                <a:srgbClr val="000000"/>
              </a:solidFill>
            </a:endParaRPr>
          </a:p>
        </p:txBody>
      </p:sp>
      <p:sp>
        <p:nvSpPr>
          <p:cNvPr id="458" name="Google Shape;458;p38: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9: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5" name="Google Shape;465;p39: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i="1"/>
              <a:t>Trainer Notes: Read the slide. </a:t>
            </a:r>
            <a:r>
              <a:rPr lang="en-US" i="1">
                <a:solidFill>
                  <a:srgbClr val="000000"/>
                </a:solidFill>
              </a:rPr>
              <a:t>Allow participants 1-2 minutes to respond to the questions. </a:t>
            </a:r>
            <a:endParaRPr i="1">
              <a:solidFill>
                <a:srgbClr val="000000"/>
              </a:solidFill>
            </a:endParaRPr>
          </a:p>
          <a:p>
            <a:pPr marL="0" lvl="0" indent="0" algn="l" rtl="0">
              <a:lnSpc>
                <a:spcPct val="100000"/>
              </a:lnSpc>
              <a:spcBef>
                <a:spcPts val="36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466" name="Google Shape;466;p39: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7" name="Google Shape;477;p4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Once you have selected a universal screener, the next step is to establish a universal screening process. Module 5 walks teams through preparing for initial implementation.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CC Image from PIxabay.com</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p:txBody>
      </p:sp>
      <p:sp>
        <p:nvSpPr>
          <p:cNvPr id="478" name="Google Shape;478;p40: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Google Shape;145;p4: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t>The Division of Elementary and Secondary Education (DESE) has developed this graphic to highlight the essential components of the RTI framework, universal screening, progress monitoring, and data-based decision making.  </a:t>
            </a:r>
            <a:endParaRPr/>
          </a:p>
        </p:txBody>
      </p:sp>
      <p:sp>
        <p:nvSpPr>
          <p:cNvPr id="146" name="Google Shape;146;p4: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6" name="Google Shape;486;p4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41: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4" name="Google Shape;494;p4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4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The pyramid graphic depicts the progression of support across the multilevel prevention system. This represents three tiers of prevention and the percentage of students we would expect to benefit from those levels of prevention in an effective system.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The first tier is the base of the pyramid as it is the foundation of the framework. In Arkansas, we expect most students, at least 80%, to benefit from the instruction, which uses well-differentiated instruction in the core curriculum. The next tier, Tier 2, is the second level. We expect approximately 10–15% of students to need supplemental, small-group instruction to benefit from the core instruction and curriculum. The top level in red, or Tier 3 Intensive Intervention, includes specialized, individualized instruction for students with intensive needs. It typically involves small-group and/or one-on-one instruction of one to three students who are significantly behind their peers. Decisions regarding student participation in both Tier 2 and Tier 3 interventions are made on a case-by-case basis according to student need.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200"/>
              <a:buFont typeface="Franklin Gothic"/>
              <a:buNone/>
            </a:pPr>
            <a:r>
              <a:rPr lang="en-US" i="1"/>
              <a:t>Trainer Notes: It is important to differentiate between an RTI framework and an RTI model. The levels correspond to the RTI framework, whereas the tiers correspond to the RTI model specified by states, districts, and schools. Keep in mind that these are recommended estimates. If these percentages are not representative of your school, then these recommended percentages may be good targets to work toward. </a:t>
            </a:r>
            <a:endParaRPr>
              <a:solidFill>
                <a:srgbClr val="000000"/>
              </a:solidFill>
            </a:endParaRPr>
          </a:p>
        </p:txBody>
      </p:sp>
      <p:sp>
        <p:nvSpPr>
          <p:cNvPr id="154" name="Google Shape;154;p5: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c432b1d4c_0_33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g7c432b1d4c_0_33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Universal screening is divided into three modules.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Module 3 presents the features of an RTI universal screening process and data system, and provides a rationale for why districts and schools should conduct universal screening. Depending on the level of discussion, this module should take between 1 hr. 25 mins. and 1 hr. and 45 mins. It is intended for all audiences.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Module 4 presents the screening tools chart and an activity to engage participants in the screening tool selection process. It is recommended for teams responsible for selecting the RTI universal screening tools. This module should take between 1 hr. to 1.5 hrs. </a:t>
            </a:r>
            <a:r>
              <a:rPr lang="en-US" b="1"/>
              <a:t>This module is not required for teams who have already selected a universal screener. </a:t>
            </a:r>
            <a:endParaRPr i="1"/>
          </a:p>
          <a:p>
            <a:pPr marL="457200" lvl="0" indent="-304800" algn="l" rtl="0">
              <a:spcBef>
                <a:spcPts val="0"/>
              </a:spcBef>
              <a:spcAft>
                <a:spcPts val="0"/>
              </a:spcAft>
              <a:buClr>
                <a:schemeClr val="dk1"/>
              </a:buClr>
              <a:buSzPts val="1200"/>
              <a:buFont typeface="Franklin Gothic"/>
              <a:buChar char="●"/>
            </a:pPr>
            <a:r>
              <a:rPr lang="en-US" i="1"/>
              <a:t>Trainer Notes: Before starting this module, participating teams are encouraged to engage in a pre-planning activity, which can be found in the resource section of Module 4.  If possible, consider delivering Module 3 and Module 4 on two different days. This allows teams to complete the pre-planning activity prior to engaging in the tool selection process.</a:t>
            </a:r>
            <a:r>
              <a:rPr lang="en-US"/>
              <a:t>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SzPts val="1400"/>
              <a:buNone/>
            </a:pPr>
            <a:r>
              <a:rPr lang="en-US"/>
              <a:t>Module 5 presents the implementation process for universal screening and explains how to use data for making decisions at different tiers of instruction.  This module should take between 1.25 to 1.5 hours.</a:t>
            </a:r>
            <a:endParaRPr>
              <a:solidFill>
                <a:srgbClr val="000000"/>
              </a:solidFill>
            </a:endParaRPr>
          </a:p>
        </p:txBody>
      </p:sp>
      <p:sp>
        <p:nvSpPr>
          <p:cNvPr id="165" name="Google Shape;165;g7c432b1d4c_0_33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7: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0">
                <a:solidFill>
                  <a:srgbClr val="000000"/>
                </a:solidFill>
              </a:rPr>
              <a:t>Today, we will focus on </a:t>
            </a:r>
            <a:r>
              <a:rPr lang="en-US">
                <a:solidFill>
                  <a:srgbClr val="000000"/>
                </a:solidFill>
              </a:rPr>
              <a:t>Module 4</a:t>
            </a:r>
            <a:r>
              <a:rPr lang="en-US" i="0">
                <a:solidFill>
                  <a:srgbClr val="000000"/>
                </a:solidFill>
              </a:rPr>
              <a:t>: Selecting Universal Screeners.</a:t>
            </a:r>
            <a:endParaRPr i="0">
              <a:solidFill>
                <a:srgbClr val="000000"/>
              </a:solidFill>
            </a:endParaRPr>
          </a:p>
          <a:p>
            <a:pPr marL="0" lvl="0" indent="0" algn="l" rtl="0">
              <a:lnSpc>
                <a:spcPct val="100000"/>
              </a:lnSpc>
              <a:spcBef>
                <a:spcPts val="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Trainer Notes: Read the slide. The recommended presentation time is between 1 – 1.5 hours. </a:t>
            </a:r>
            <a:endParaRPr i="1">
              <a:solidFill>
                <a:srgbClr val="000000"/>
              </a:solidFill>
            </a:endParaRPr>
          </a:p>
          <a:p>
            <a:pPr marL="0" lvl="0" indent="0" algn="l" rtl="0">
              <a:lnSpc>
                <a:spcPct val="100000"/>
              </a:lnSpc>
              <a:spcBef>
                <a:spcPts val="0"/>
              </a:spcBef>
              <a:spcAft>
                <a:spcPts val="0"/>
              </a:spcAft>
              <a:buSzPts val="1400"/>
              <a:buNone/>
            </a:pPr>
            <a:endParaRPr i="1"/>
          </a:p>
        </p:txBody>
      </p:sp>
      <p:sp>
        <p:nvSpPr>
          <p:cNvPr id="173" name="Google Shape;173;p7: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c432b1d4c_0_436: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g7c432b1d4c_0_436: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sz="1100">
              <a:latin typeface="Calibri"/>
              <a:ea typeface="Calibri"/>
              <a:cs typeface="Calibri"/>
              <a:sym typeface="Calibri"/>
            </a:endParaRPr>
          </a:p>
        </p:txBody>
      </p:sp>
      <p:sp>
        <p:nvSpPr>
          <p:cNvPr id="182" name="Google Shape;182;g7c432b1d4c_0_436: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9: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In addition to </a:t>
            </a:r>
            <a:r>
              <a:rPr lang="en-US" b="1"/>
              <a:t>identifying students at risk for poor learning outcomes and those who need additional assessment and intervention</a:t>
            </a:r>
            <a:r>
              <a:rPr lang="en-US"/>
              <a:t>, screening data can help to answer key questions about the </a:t>
            </a:r>
            <a:r>
              <a:rPr lang="en-US" b="1"/>
              <a:t>effectiveness of curriculum and instruction</a:t>
            </a:r>
            <a:r>
              <a:rPr lang="en-US"/>
              <a:t>.</a:t>
            </a:r>
            <a:endParaRPr/>
          </a:p>
          <a:p>
            <a:pPr marL="0" lvl="0" indent="0" algn="l" rtl="0">
              <a:spcBef>
                <a:spcPts val="0"/>
              </a:spcBef>
              <a:spcAft>
                <a:spcPts val="0"/>
              </a:spcAft>
              <a:buClr>
                <a:schemeClr val="dk1"/>
              </a:buClr>
              <a:buSzPts val="1400"/>
              <a:buFont typeface="Arial"/>
              <a:buNone/>
            </a:pPr>
            <a:r>
              <a:rPr lang="en-US"/>
              <a:t>Who gets screened and what are they screened for?</a:t>
            </a:r>
            <a:endParaRPr/>
          </a:p>
          <a:p>
            <a:pPr marL="0" lvl="0" indent="0" algn="l" rtl="0">
              <a:spcBef>
                <a:spcPts val="0"/>
              </a:spcBef>
              <a:spcAft>
                <a:spcPts val="0"/>
              </a:spcAft>
              <a:buClr>
                <a:schemeClr val="dk1"/>
              </a:buClr>
              <a:buSzPts val="1400"/>
              <a:buFont typeface="Arial"/>
              <a:buNone/>
            </a:pPr>
            <a:r>
              <a:rPr lang="en-US"/>
              <a:t>Screening typically includes all students.</a:t>
            </a:r>
            <a:endParaRPr/>
          </a:p>
          <a:p>
            <a:pPr marL="457200" lvl="0" indent="-304800" algn="l" rtl="0">
              <a:spcBef>
                <a:spcPts val="0"/>
              </a:spcBef>
              <a:spcAft>
                <a:spcPts val="0"/>
              </a:spcAft>
              <a:buClr>
                <a:schemeClr val="dk1"/>
              </a:buClr>
              <a:buSzPts val="1200"/>
              <a:buFont typeface="Franklin Gothic"/>
              <a:buChar char="●"/>
            </a:pPr>
            <a:r>
              <a:rPr lang="en-US"/>
              <a:t>Regular screening is necessary throughout the year for ALL students. Through screening at the middle or end of the year, you may “catch” students who were doing well at the beginning of the year but are struggling as the demands increase.</a:t>
            </a:r>
            <a:br>
              <a:rPr lang="en-US"/>
            </a:br>
            <a:endParaRPr/>
          </a:p>
          <a:p>
            <a:pPr marL="224543" lvl="0" indent="-224543" algn="l" rtl="0">
              <a:spcBef>
                <a:spcPts val="0"/>
              </a:spcBef>
              <a:spcAft>
                <a:spcPts val="0"/>
              </a:spcAft>
              <a:buClr>
                <a:schemeClr val="dk1"/>
              </a:buClr>
              <a:buSzPts val="1400"/>
              <a:buFont typeface="Arial"/>
              <a:buNone/>
            </a:pPr>
            <a:r>
              <a:rPr lang="en-US"/>
              <a:t>Screening is a two-stage process.</a:t>
            </a:r>
            <a:endParaRPr/>
          </a:p>
          <a:p>
            <a:pPr marL="457200" lvl="0" indent="-304800" algn="l" rtl="0">
              <a:spcBef>
                <a:spcPts val="0"/>
              </a:spcBef>
              <a:spcAft>
                <a:spcPts val="0"/>
              </a:spcAft>
              <a:buClr>
                <a:schemeClr val="dk1"/>
              </a:buClr>
              <a:buSzPts val="1200"/>
              <a:buChar char="●"/>
            </a:pPr>
            <a:r>
              <a:rPr lang="en-US"/>
              <a:t>Struggling students are identified by implementing a two-stage screening process. The first stage, </a:t>
            </a:r>
            <a:r>
              <a:rPr lang="en-US" b="1"/>
              <a:t>universal screening</a:t>
            </a:r>
            <a:r>
              <a:rPr lang="en-US"/>
              <a:t>, is a brief assessment for all students conducted at the beginning of the school year; however, many schools and districts use it two or three times throughout the school year. </a:t>
            </a:r>
            <a:endParaRPr/>
          </a:p>
          <a:p>
            <a:pPr marL="457200" lvl="0" indent="-304800" algn="l" rtl="0">
              <a:spcBef>
                <a:spcPts val="0"/>
              </a:spcBef>
              <a:spcAft>
                <a:spcPts val="0"/>
              </a:spcAft>
              <a:buClr>
                <a:schemeClr val="dk1"/>
              </a:buClr>
              <a:buSzPts val="1200"/>
              <a:buChar char="●"/>
            </a:pPr>
            <a:r>
              <a:rPr lang="en-US"/>
              <a:t>For students who score at or below the cut score on the universal screener, a second stage of screening is then conducted to more accurately predict which students are truly at risk for poor learning outcomes. This </a:t>
            </a:r>
            <a:r>
              <a:rPr lang="en-US" b="1"/>
              <a:t>second stage</a:t>
            </a:r>
            <a:r>
              <a:rPr lang="en-US"/>
              <a:t> involves additional, </a:t>
            </a:r>
            <a:r>
              <a:rPr lang="en-US" b="1"/>
              <a:t>more in-depth testing and/or short-term progress monitoring </a:t>
            </a:r>
            <a:r>
              <a:rPr lang="en-US"/>
              <a:t>to confirm a student’s at-risk status.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400"/>
              <a:buFont typeface="Arial"/>
              <a:buNone/>
            </a:pPr>
            <a:r>
              <a:rPr lang="en-US"/>
              <a:t>What is screened should be based on the needs and goals of the school. Schools typically screen in literacy, mathematics, and behavior but may also consider screening in other areas. </a:t>
            </a:r>
            <a:endParaRPr>
              <a:solidFill>
                <a:srgbClr val="000000"/>
              </a:solidFill>
            </a:endParaRPr>
          </a:p>
        </p:txBody>
      </p:sp>
      <p:sp>
        <p:nvSpPr>
          <p:cNvPr id="189" name="Google Shape;189;p9:notes"/>
          <p:cNvSpPr txBox="1">
            <a:spLocks noGrp="1"/>
          </p:cNvSpPr>
          <p:nvPr>
            <p:ph type="sldNum" idx="12"/>
          </p:nvPr>
        </p:nvSpPr>
        <p:spPr>
          <a:xfrm>
            <a:off x="3891791" y="8900128"/>
            <a:ext cx="2977082" cy="468176"/>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sp>
        <p:nvSpPr>
          <p:cNvPr id="16" name="Google Shape;16;p44"/>
          <p:cNvSpPr txBox="1">
            <a:spLocks noGrp="1"/>
          </p:cNvSpPr>
          <p:nvPr>
            <p:ph type="title"/>
          </p:nvPr>
        </p:nvSpPr>
        <p:spPr>
          <a:xfrm>
            <a:off x="683811" y="905710"/>
            <a:ext cx="8228413" cy="178510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4"/>
          <p:cNvSpPr txBox="1">
            <a:spLocks noGrp="1"/>
          </p:cNvSpPr>
          <p:nvPr>
            <p:ph type="ftr" idx="11"/>
          </p:nvPr>
        </p:nvSpPr>
        <p:spPr>
          <a:xfrm>
            <a:off x="5328340" y="6567844"/>
            <a:ext cx="3583885" cy="12311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8" name="Google Shape;18;p44"/>
          <p:cNvSpPr txBox="1">
            <a:spLocks noGrp="1"/>
          </p:cNvSpPr>
          <p:nvPr>
            <p:ph type="body" idx="1"/>
          </p:nvPr>
        </p:nvSpPr>
        <p:spPr>
          <a:xfrm>
            <a:off x="687388" y="2938998"/>
            <a:ext cx="8224837" cy="2486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BFBFBF"/>
                </a:solidFill>
              </a:defRPr>
            </a:lvl1pPr>
            <a:lvl2pPr marL="914400" lvl="1" indent="-381000" algn="l">
              <a:lnSpc>
                <a:spcPct val="100000"/>
              </a:lnSpc>
              <a:spcBef>
                <a:spcPts val="600"/>
              </a:spcBef>
              <a:spcAft>
                <a:spcPts val="0"/>
              </a:spcAft>
              <a:buSzPts val="2400"/>
              <a:buChar char="•"/>
              <a:defRPr sz="2400">
                <a:solidFill>
                  <a:schemeClr val="lt1"/>
                </a:solidFill>
              </a:defRPr>
            </a:lvl2pPr>
            <a:lvl3pPr marL="1371600" lvl="2" indent="-355600" algn="l">
              <a:lnSpc>
                <a:spcPct val="100000"/>
              </a:lnSpc>
              <a:spcBef>
                <a:spcPts val="600"/>
              </a:spcBef>
              <a:spcAft>
                <a:spcPts val="0"/>
              </a:spcAft>
              <a:buSzPts val="2000"/>
              <a:buChar char="–"/>
              <a:defRPr sz="2000">
                <a:solidFill>
                  <a:schemeClr val="lt1"/>
                </a:solidFill>
              </a:defRPr>
            </a:lvl3pPr>
            <a:lvl4pPr marL="1828800" lvl="3" indent="-304800" algn="l">
              <a:lnSpc>
                <a:spcPct val="100000"/>
              </a:lnSpc>
              <a:spcBef>
                <a:spcPts val="600"/>
              </a:spcBef>
              <a:spcAft>
                <a:spcPts val="0"/>
              </a:spcAft>
              <a:buSzPts val="1200"/>
              <a:buChar char="o"/>
              <a:defRPr sz="1600">
                <a:solidFill>
                  <a:schemeClr val="lt1"/>
                </a:solidFill>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Bulleted Text">
  <p:cSld name="9_Bulleted Text">
    <p:spTree>
      <p:nvGrpSpPr>
        <p:cNvPr id="1" name="Shape 52"/>
        <p:cNvGrpSpPr/>
        <p:nvPr/>
      </p:nvGrpSpPr>
      <p:grpSpPr>
        <a:xfrm>
          <a:off x="0" y="0"/>
          <a:ext cx="0" cy="0"/>
          <a:chOff x="0" y="0"/>
          <a:chExt cx="0" cy="0"/>
        </a:xfrm>
      </p:grpSpPr>
      <p:sp>
        <p:nvSpPr>
          <p:cNvPr id="53" name="Google Shape;53;p55"/>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54" name="Google Shape;54;p5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56"/>
        <p:cNvGrpSpPr/>
        <p:nvPr/>
      </p:nvGrpSpPr>
      <p:grpSpPr>
        <a:xfrm>
          <a:off x="0" y="0"/>
          <a:ext cx="0" cy="0"/>
          <a:chOff x="0" y="0"/>
          <a:chExt cx="0" cy="0"/>
        </a:xfrm>
      </p:grpSpPr>
      <p:sp>
        <p:nvSpPr>
          <p:cNvPr id="57" name="Google Shape;57;p56"/>
          <p:cNvSpPr txBox="1">
            <a:spLocks noGrp="1"/>
          </p:cNvSpPr>
          <p:nvPr>
            <p:ph type="body" idx="1"/>
          </p:nvPr>
        </p:nvSpPr>
        <p:spPr>
          <a:xfrm>
            <a:off x="687388" y="2055813"/>
            <a:ext cx="8224837" cy="37327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Font typeface="Arial"/>
              <a:buChar char="•"/>
              <a:defRPr>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58" name="Google Shape;58;p5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60"/>
        <p:cNvGrpSpPr/>
        <p:nvPr/>
      </p:nvGrpSpPr>
      <p:grpSpPr>
        <a:xfrm>
          <a:off x="0" y="0"/>
          <a:ext cx="0" cy="0"/>
          <a:chOff x="0" y="0"/>
          <a:chExt cx="0" cy="0"/>
        </a:xfrm>
      </p:grpSpPr>
      <p:sp>
        <p:nvSpPr>
          <p:cNvPr id="61" name="Google Shape;61;p5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2" name="Google Shape;62;p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3" name="Google Shape;63;p5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Layout" type="obj">
  <p:cSld name="OBJECT">
    <p:spTree>
      <p:nvGrpSpPr>
        <p:cNvPr id="1" name="Shape 70"/>
        <p:cNvGrpSpPr/>
        <p:nvPr/>
      </p:nvGrpSpPr>
      <p:grpSpPr>
        <a:xfrm>
          <a:off x="0" y="0"/>
          <a:ext cx="0" cy="0"/>
          <a:chOff x="0" y="0"/>
          <a:chExt cx="0" cy="0"/>
        </a:xfrm>
      </p:grpSpPr>
      <p:sp>
        <p:nvSpPr>
          <p:cNvPr id="71" name="Google Shape;71;g7c432b1d4c_0_19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l" rtl="0">
              <a:lnSpc>
                <a:spcPct val="100000"/>
              </a:lnSpc>
              <a:spcBef>
                <a:spcPts val="0"/>
              </a:spcBef>
              <a:spcAft>
                <a:spcPts val="0"/>
              </a:spcAft>
              <a:buClr>
                <a:schemeClr val="lt1"/>
              </a:buClr>
              <a:buSzPts val="44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g7c432b1d4c_0_191"/>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360"/>
              </a:spcBef>
              <a:spcAft>
                <a:spcPts val="0"/>
              </a:spcAft>
              <a:buClr>
                <a:srgbClr val="BFBFBF"/>
              </a:buClr>
              <a:buSzPts val="1800"/>
              <a:buNone/>
              <a:defRPr/>
            </a:lvl1pPr>
            <a:lvl2pPr marL="914400" lvl="1" indent="-342900" algn="l" rtl="0">
              <a:lnSpc>
                <a:spcPct val="100000"/>
              </a:lnSpc>
              <a:spcBef>
                <a:spcPts val="360"/>
              </a:spcBef>
              <a:spcAft>
                <a:spcPts val="0"/>
              </a:spcAft>
              <a:buClr>
                <a:schemeClr val="lt1"/>
              </a:buClr>
              <a:buSzPts val="1800"/>
              <a:buChar char="–"/>
              <a:defRPr/>
            </a:lvl2pPr>
            <a:lvl3pPr marL="1371600" lvl="2" indent="-342900" algn="l" rtl="0">
              <a:lnSpc>
                <a:spcPct val="100000"/>
              </a:lnSpc>
              <a:spcBef>
                <a:spcPts val="360"/>
              </a:spcBef>
              <a:spcAft>
                <a:spcPts val="0"/>
              </a:spcAft>
              <a:buClr>
                <a:schemeClr val="lt1"/>
              </a:buClr>
              <a:buSzPts val="1800"/>
              <a:buChar char="•"/>
              <a:defRPr/>
            </a:lvl3pPr>
            <a:lvl4pPr marL="1828800" lvl="3" indent="-342900" algn="l" rtl="0">
              <a:lnSpc>
                <a:spcPct val="100000"/>
              </a:lnSpc>
              <a:spcBef>
                <a:spcPts val="360"/>
              </a:spcBef>
              <a:spcAft>
                <a:spcPts val="0"/>
              </a:spcAft>
              <a:buClr>
                <a:schemeClr val="lt1"/>
              </a:buClr>
              <a:buSzPts val="1800"/>
              <a:buChar char="–"/>
              <a:defRPr/>
            </a:lvl4pPr>
            <a:lvl5pPr marL="2286000" lvl="4" indent="-342900" algn="l" rtl="0">
              <a:lnSpc>
                <a:spcPct val="100000"/>
              </a:lnSpc>
              <a:spcBef>
                <a:spcPts val="360"/>
              </a:spcBef>
              <a:spcAft>
                <a:spcPts val="0"/>
              </a:spcAft>
              <a:buClr>
                <a:schemeClr val="lt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3" name="Google Shape;73;g7c432b1d4c_0_19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g7c432b1d4c_0_195"/>
          <p:cNvSpPr txBox="1">
            <a:spLocks noGrp="1"/>
          </p:cNvSpPr>
          <p:nvPr>
            <p:ph type="ctrTitle"/>
          </p:nvPr>
        </p:nvSpPr>
        <p:spPr>
          <a:xfrm>
            <a:off x="685800" y="2130425"/>
            <a:ext cx="7772400" cy="14700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g7c432b1d4c_0_195"/>
          <p:cNvSpPr txBox="1">
            <a:spLocks noGrp="1"/>
          </p:cNvSpPr>
          <p:nvPr>
            <p:ph type="subTitle" idx="1"/>
          </p:nvPr>
        </p:nvSpPr>
        <p:spPr>
          <a:xfrm>
            <a:off x="1371600" y="3886200"/>
            <a:ext cx="6400800" cy="1752600"/>
          </a:xfrm>
          <a:prstGeom prst="rect">
            <a:avLst/>
          </a:prstGeom>
          <a:noFill/>
          <a:ln>
            <a:noFill/>
          </a:ln>
        </p:spPr>
        <p:txBody>
          <a:bodyPr spcFirstLastPara="1" wrap="square" lIns="0" tIns="45700" rIns="0" bIns="45700" anchor="t" anchorCtr="0">
            <a:no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360"/>
              </a:spcBef>
              <a:spcAft>
                <a:spcPts val="0"/>
              </a:spcAft>
              <a:buClr>
                <a:srgbClr val="888888"/>
              </a:buClr>
              <a:buSzPts val="1800"/>
              <a:buNone/>
              <a:defRPr>
                <a:solidFill>
                  <a:srgbClr val="888888"/>
                </a:solidFill>
              </a:defRPr>
            </a:lvl2pPr>
            <a:lvl3pPr lvl="2" algn="ctr" rtl="0">
              <a:lnSpc>
                <a:spcPct val="100000"/>
              </a:lnSpc>
              <a:spcBef>
                <a:spcPts val="360"/>
              </a:spcBef>
              <a:spcAft>
                <a:spcPts val="0"/>
              </a:spcAft>
              <a:buClr>
                <a:srgbClr val="888888"/>
              </a:buClr>
              <a:buSzPts val="1800"/>
              <a:buNone/>
              <a:defRPr>
                <a:solidFill>
                  <a:srgbClr val="888888"/>
                </a:solidFill>
              </a:defRPr>
            </a:lvl3pPr>
            <a:lvl4pPr lvl="3" algn="ctr" rtl="0">
              <a:lnSpc>
                <a:spcPct val="100000"/>
              </a:lnSpc>
              <a:spcBef>
                <a:spcPts val="360"/>
              </a:spcBef>
              <a:spcAft>
                <a:spcPts val="0"/>
              </a:spcAft>
              <a:buClr>
                <a:srgbClr val="888888"/>
              </a:buClr>
              <a:buSzPts val="1800"/>
              <a:buNone/>
              <a:defRPr>
                <a:solidFill>
                  <a:srgbClr val="888888"/>
                </a:solidFill>
              </a:defRPr>
            </a:lvl4pPr>
            <a:lvl5pPr lvl="4" algn="ctr" rtl="0">
              <a:lnSpc>
                <a:spcPct val="100000"/>
              </a:lnSpc>
              <a:spcBef>
                <a:spcPts val="360"/>
              </a:spcBef>
              <a:spcAft>
                <a:spcPts val="0"/>
              </a:spcAft>
              <a:buClr>
                <a:srgbClr val="888888"/>
              </a:buClr>
              <a:buSzPts val="18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g7c432b1d4c_0_19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78" name="Google Shape;78;g7c432b1d4c_0_19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79" name="Google Shape;79;g7c432b1d4c_0_19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80"/>
        <p:cNvGrpSpPr/>
        <p:nvPr/>
      </p:nvGrpSpPr>
      <p:grpSpPr>
        <a:xfrm>
          <a:off x="0" y="0"/>
          <a:ext cx="0" cy="0"/>
          <a:chOff x="0" y="0"/>
          <a:chExt cx="0" cy="0"/>
        </a:xfrm>
      </p:grpSpPr>
      <p:sp>
        <p:nvSpPr>
          <p:cNvPr id="81" name="Google Shape;81;g7c432b1d4c_0_20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2" name="Google Shape;82;g7c432b1d4c_0_20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3" name="Google Shape;83;g7c432b1d4c_0_20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rg Chart">
  <p:cSld name="Org Chart">
    <p:spTree>
      <p:nvGrpSpPr>
        <p:cNvPr id="1" name="Shape 84"/>
        <p:cNvGrpSpPr/>
        <p:nvPr/>
      </p:nvGrpSpPr>
      <p:grpSpPr>
        <a:xfrm>
          <a:off x="0" y="0"/>
          <a:ext cx="0" cy="0"/>
          <a:chOff x="0" y="0"/>
          <a:chExt cx="0" cy="0"/>
        </a:xfrm>
      </p:grpSpPr>
      <p:sp>
        <p:nvSpPr>
          <p:cNvPr id="85" name="Google Shape;85;g7c432b1d4c_0_205"/>
          <p:cNvSpPr>
            <a:spLocks noGrp="1"/>
          </p:cNvSpPr>
          <p:nvPr>
            <p:ph type="dgm" idx="2"/>
          </p:nvPr>
        </p:nvSpPr>
        <p:spPr>
          <a:xfrm>
            <a:off x="122785" y="747422"/>
            <a:ext cx="8905500" cy="50967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R="0" lvl="1"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g7c432b1d4c_0_20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g7c432b1d4c_0_205"/>
          <p:cNvSpPr txBox="1">
            <a:spLocks noGrp="1"/>
          </p:cNvSpPr>
          <p:nvPr>
            <p:ph type="title"/>
          </p:nvPr>
        </p:nvSpPr>
        <p:spPr>
          <a:xfrm>
            <a:off x="122387" y="314394"/>
            <a:ext cx="8906400" cy="361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2200"/>
              <a:buFont typeface="Arial Narrow"/>
              <a:buNone/>
              <a:defRPr sz="22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8"/>
        <p:cNvGrpSpPr/>
        <p:nvPr/>
      </p:nvGrpSpPr>
      <p:grpSpPr>
        <a:xfrm>
          <a:off x="0" y="0"/>
          <a:ext cx="0" cy="0"/>
          <a:chOff x="0" y="0"/>
          <a:chExt cx="0" cy="0"/>
        </a:xfrm>
      </p:grpSpPr>
      <p:sp>
        <p:nvSpPr>
          <p:cNvPr id="89" name="Google Shape;89;g7c432b1d4c_0_209"/>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g7c432b1d4c_0_20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91"/>
        <p:cNvGrpSpPr/>
        <p:nvPr/>
      </p:nvGrpSpPr>
      <p:grpSpPr>
        <a:xfrm>
          <a:off x="0" y="0"/>
          <a:ext cx="0" cy="0"/>
          <a:chOff x="0" y="0"/>
          <a:chExt cx="0" cy="0"/>
        </a:xfrm>
      </p:grpSpPr>
      <p:sp>
        <p:nvSpPr>
          <p:cNvPr id="92" name="Google Shape;92;g7c432b1d4c_0_212"/>
          <p:cNvSpPr txBox="1">
            <a:spLocks noGrp="1"/>
          </p:cNvSpPr>
          <p:nvPr>
            <p:ph type="body" idx="1"/>
          </p:nvPr>
        </p:nvSpPr>
        <p:spPr>
          <a:xfrm>
            <a:off x="687388" y="2055813"/>
            <a:ext cx="8224800" cy="37326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640"/>
              </a:spcBef>
              <a:spcAft>
                <a:spcPts val="0"/>
              </a:spcAft>
              <a:buClr>
                <a:srgbClr val="25496F"/>
              </a:buClr>
              <a:buSzPts val="3200"/>
              <a:buNone/>
              <a:defRPr>
                <a:solidFill>
                  <a:srgbClr val="25496F"/>
                </a:solidFill>
                <a:latin typeface="Arial"/>
                <a:ea typeface="Arial"/>
                <a:cs typeface="Arial"/>
                <a:sym typeface="Arial"/>
              </a:defRPr>
            </a:lvl1pPr>
            <a:lvl2pPr marL="914400" lvl="1" indent="-342900" algn="l" rtl="0">
              <a:lnSpc>
                <a:spcPct val="100000"/>
              </a:lnSpc>
              <a:spcBef>
                <a:spcPts val="360"/>
              </a:spcBef>
              <a:spcAft>
                <a:spcPts val="0"/>
              </a:spcAft>
              <a:buClr>
                <a:srgbClr val="25496F"/>
              </a:buClr>
              <a:buSzPts val="1800"/>
              <a:buFont typeface="Arial"/>
              <a:buChar char="•"/>
              <a:defRPr>
                <a:solidFill>
                  <a:srgbClr val="25496F"/>
                </a:solidFill>
                <a:latin typeface="Arial"/>
                <a:ea typeface="Arial"/>
                <a:cs typeface="Arial"/>
                <a:sym typeface="Arial"/>
              </a:defRPr>
            </a:lvl2pPr>
            <a:lvl3pPr marL="1371600" lvl="2"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3pPr>
            <a:lvl4pPr marL="1828800" lvl="3"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4pPr>
            <a:lvl5pPr marL="2286000" lvl="4"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5pPr>
            <a:lvl6pPr marL="2743200" lvl="5"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6pPr>
            <a:lvl7pPr marL="3200400" lvl="6"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7pPr>
            <a:lvl8pPr marL="3657600" lvl="7"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8pPr>
            <a:lvl9pPr marL="4114800" lvl="8"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9pPr>
          </a:lstStyle>
          <a:p>
            <a:endParaRPr/>
          </a:p>
        </p:txBody>
      </p:sp>
      <p:sp>
        <p:nvSpPr>
          <p:cNvPr id="93" name="Google Shape;93;g7c432b1d4c_0_212"/>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g7c432b1d4c_0_21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95"/>
        <p:cNvGrpSpPr/>
        <p:nvPr/>
      </p:nvGrpSpPr>
      <p:grpSpPr>
        <a:xfrm>
          <a:off x="0" y="0"/>
          <a:ext cx="0" cy="0"/>
          <a:chOff x="0" y="0"/>
          <a:chExt cx="0" cy="0"/>
        </a:xfrm>
      </p:grpSpPr>
      <p:sp>
        <p:nvSpPr>
          <p:cNvPr id="96" name="Google Shape;96;g7c432b1d4c_0_216"/>
          <p:cNvSpPr txBox="1">
            <a:spLocks noGrp="1"/>
          </p:cNvSpPr>
          <p:nvPr>
            <p:ph type="body" idx="1"/>
          </p:nvPr>
        </p:nvSpPr>
        <p:spPr>
          <a:xfrm>
            <a:off x="687526" y="2055813"/>
            <a:ext cx="39726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97" name="Google Shape;97;g7c432b1d4c_0_216"/>
          <p:cNvSpPr txBox="1">
            <a:spLocks noGrp="1"/>
          </p:cNvSpPr>
          <p:nvPr>
            <p:ph type="body" idx="2"/>
          </p:nvPr>
        </p:nvSpPr>
        <p:spPr>
          <a:xfrm>
            <a:off x="4939596" y="2055813"/>
            <a:ext cx="39726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98" name="Google Shape;98;g7c432b1d4c_0_216"/>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g7c432b1d4c_0_21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g7c432b1d4c_0_216"/>
          <p:cNvSpPr txBox="1">
            <a:spLocks noGrp="1"/>
          </p:cNvSpPr>
          <p:nvPr>
            <p:ph type="body" idx="3"/>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ulleted Text">
  <p:cSld name="1_Bulleted Text">
    <p:spTree>
      <p:nvGrpSpPr>
        <p:cNvPr id="1" name="Shape 19"/>
        <p:cNvGrpSpPr/>
        <p:nvPr/>
      </p:nvGrpSpPr>
      <p:grpSpPr>
        <a:xfrm>
          <a:off x="0" y="0"/>
          <a:ext cx="0" cy="0"/>
          <a:chOff x="0" y="0"/>
          <a:chExt cx="0" cy="0"/>
        </a:xfrm>
      </p:grpSpPr>
      <p:sp>
        <p:nvSpPr>
          <p:cNvPr id="20" name="Google Shape;20;p45"/>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1" name="Google Shape;21;p4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01"/>
        <p:cNvGrpSpPr/>
        <p:nvPr/>
      </p:nvGrpSpPr>
      <p:grpSpPr>
        <a:xfrm>
          <a:off x="0" y="0"/>
          <a:ext cx="0" cy="0"/>
          <a:chOff x="0" y="0"/>
          <a:chExt cx="0" cy="0"/>
        </a:xfrm>
      </p:grpSpPr>
      <p:sp>
        <p:nvSpPr>
          <p:cNvPr id="102" name="Google Shape;102;g7c432b1d4c_0_222"/>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03" name="Google Shape;103;g7c432b1d4c_0_222"/>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7c432b1d4c_0_22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g7c432b1d4c_0_222"/>
          <p:cNvSpPr txBox="1">
            <a:spLocks noGrp="1"/>
          </p:cNvSpPr>
          <p:nvPr>
            <p:ph type="body" idx="2"/>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06"/>
        <p:cNvGrpSpPr/>
        <p:nvPr/>
      </p:nvGrpSpPr>
      <p:grpSpPr>
        <a:xfrm>
          <a:off x="0" y="0"/>
          <a:ext cx="0" cy="0"/>
          <a:chOff x="0" y="0"/>
          <a:chExt cx="0" cy="0"/>
        </a:xfrm>
      </p:grpSpPr>
      <p:sp>
        <p:nvSpPr>
          <p:cNvPr id="107" name="Google Shape;107;g7c432b1d4c_0_227"/>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7c432b1d4c_0_22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g7c432b1d4c_0_227"/>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sp>
        <p:nvSpPr>
          <p:cNvPr id="111" name="Google Shape;111;g7c432b1d4c_0_231"/>
          <p:cNvSpPr txBox="1">
            <a:spLocks noGrp="1"/>
          </p:cNvSpPr>
          <p:nvPr>
            <p:ph type="body" idx="1"/>
          </p:nvPr>
        </p:nvSpPr>
        <p:spPr>
          <a:xfrm>
            <a:off x="457200" y="1371600"/>
            <a:ext cx="8229600" cy="46635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640"/>
              </a:spcBef>
              <a:spcAft>
                <a:spcPts val="0"/>
              </a:spcAft>
              <a:buSzPts val="3200"/>
              <a:buNone/>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112" name="Google Shape;112;g7c432b1d4c_0_23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g7c432b1d4c_0_23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g7c432b1d4c_0_231"/>
          <p:cNvSpPr txBox="1">
            <a:spLocks noGrp="1"/>
          </p:cNvSpPr>
          <p:nvPr>
            <p:ph type="body" idx="2"/>
          </p:nvPr>
        </p:nvSpPr>
        <p:spPr>
          <a:xfrm>
            <a:off x="457200" y="6135624"/>
            <a:ext cx="8229600" cy="192000"/>
          </a:xfrm>
          <a:prstGeom prst="rect">
            <a:avLst/>
          </a:prstGeom>
          <a:noFill/>
          <a:ln>
            <a:noFill/>
          </a:ln>
        </p:spPr>
        <p:txBody>
          <a:bodyPr spcFirstLastPara="1" wrap="square" lIns="0" tIns="45700" rIns="0" bIns="45700" anchor="b" anchorCtr="0">
            <a:noAutofit/>
          </a:bodyPr>
          <a:lstStyle>
            <a:lvl1pPr marL="457200" marR="0" lvl="0" indent="-228600" algn="l" rtl="0">
              <a:lnSpc>
                <a:spcPct val="125000"/>
              </a:lnSpc>
              <a:spcBef>
                <a:spcPts val="0"/>
              </a:spcBef>
              <a:spcAft>
                <a:spcPts val="0"/>
              </a:spcAft>
              <a:buClr>
                <a:srgbClr val="BFBFBF"/>
              </a:buClr>
              <a:buSzPts val="1000"/>
              <a:buFont typeface="Arial"/>
              <a:buNone/>
              <a:defRPr sz="1000" i="0"/>
            </a:lvl1pPr>
            <a:lvl2pPr marL="914400" lvl="1" indent="-228600" algn="l" rtl="0">
              <a:lnSpc>
                <a:spcPct val="100000"/>
              </a:lnSpc>
              <a:spcBef>
                <a:spcPts val="360"/>
              </a:spcBef>
              <a:spcAft>
                <a:spcPts val="0"/>
              </a:spcAft>
              <a:buSzPts val="1800"/>
              <a:buNone/>
              <a:defRPr sz="563"/>
            </a:lvl2pPr>
            <a:lvl3pPr marL="1371600" lvl="2" indent="-228600" algn="l" rtl="0">
              <a:lnSpc>
                <a:spcPct val="100000"/>
              </a:lnSpc>
              <a:spcBef>
                <a:spcPts val="360"/>
              </a:spcBef>
              <a:spcAft>
                <a:spcPts val="0"/>
              </a:spcAft>
              <a:buSzPts val="1800"/>
              <a:buNone/>
              <a:defRPr sz="563"/>
            </a:lvl3pPr>
            <a:lvl4pPr marL="1828800" lvl="3" indent="-228600" algn="l" rtl="0">
              <a:lnSpc>
                <a:spcPct val="100000"/>
              </a:lnSpc>
              <a:spcBef>
                <a:spcPts val="360"/>
              </a:spcBef>
              <a:spcAft>
                <a:spcPts val="0"/>
              </a:spcAft>
              <a:buSzPts val="1800"/>
              <a:buNone/>
              <a:defRPr sz="563"/>
            </a:lvl4pPr>
            <a:lvl5pPr marL="2286000" lvl="4" indent="-228600" algn="l" rtl="0">
              <a:lnSpc>
                <a:spcPct val="100000"/>
              </a:lnSpc>
              <a:spcBef>
                <a:spcPts val="360"/>
              </a:spcBef>
              <a:spcAft>
                <a:spcPts val="0"/>
              </a:spcAft>
              <a:buSzPts val="1800"/>
              <a:buNone/>
              <a:defRPr sz="563"/>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23"/>
        <p:cNvGrpSpPr/>
        <p:nvPr/>
      </p:nvGrpSpPr>
      <p:grpSpPr>
        <a:xfrm>
          <a:off x="0" y="0"/>
          <a:ext cx="0" cy="0"/>
          <a:chOff x="0" y="0"/>
          <a:chExt cx="0" cy="0"/>
        </a:xfrm>
      </p:grpSpPr>
      <p:sp>
        <p:nvSpPr>
          <p:cNvPr id="24" name="Google Shape;24;p46"/>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5" name="Google Shape;25;p4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Layout">
  <p:cSld name="Divider Layout">
    <p:spTree>
      <p:nvGrpSpPr>
        <p:cNvPr id="1" name="Shape 27"/>
        <p:cNvGrpSpPr/>
        <p:nvPr/>
      </p:nvGrpSpPr>
      <p:grpSpPr>
        <a:xfrm>
          <a:off x="0" y="0"/>
          <a:ext cx="0" cy="0"/>
          <a:chOff x="0" y="0"/>
          <a:chExt cx="0" cy="0"/>
        </a:xfrm>
      </p:grpSpPr>
      <p:sp>
        <p:nvSpPr>
          <p:cNvPr id="28" name="Google Shape;28;p47"/>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9" name="Google Shape;29;p47"/>
          <p:cNvSpPr txBox="1">
            <a:spLocks noGrp="1"/>
          </p:cNvSpPr>
          <p:nvPr>
            <p:ph type="sldNum" idx="12"/>
          </p:nvPr>
        </p:nvSpPr>
        <p:spPr>
          <a:xfrm>
            <a:off x="8755130"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4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1"/>
        <p:cNvGrpSpPr/>
        <p:nvPr/>
      </p:nvGrpSpPr>
      <p:grpSpPr>
        <a:xfrm>
          <a:off x="0" y="0"/>
          <a:ext cx="0" cy="0"/>
          <a:chOff x="0" y="0"/>
          <a:chExt cx="0" cy="0"/>
        </a:xfrm>
      </p:grpSpPr>
      <p:sp>
        <p:nvSpPr>
          <p:cNvPr id="32" name="Google Shape;32;p48"/>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8"/>
          <p:cNvSpPr txBox="1">
            <a:spLocks noGrp="1"/>
          </p:cNvSpPr>
          <p:nvPr>
            <p:ph type="body" idx="1"/>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4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9"/>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38" name="Google Shape;38;p4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49" descr="RTI Arkansas Logo.png"/>
          <p:cNvPicPr preferRelativeResize="0"/>
          <p:nvPr/>
        </p:nvPicPr>
        <p:blipFill rotWithShape="1">
          <a:blip r:embed="rId2">
            <a:alphaModFix/>
          </a:blip>
          <a:srcRect/>
          <a:stretch/>
        </p:blipFill>
        <p:spPr>
          <a:xfrm>
            <a:off x="6915748" y="466587"/>
            <a:ext cx="2025052" cy="3739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Bulleted Text">
  <p:cSld name="4_Bulleted Text">
    <p:spTree>
      <p:nvGrpSpPr>
        <p:cNvPr id="1" name="Shape 40"/>
        <p:cNvGrpSpPr/>
        <p:nvPr/>
      </p:nvGrpSpPr>
      <p:grpSpPr>
        <a:xfrm>
          <a:off x="0" y="0"/>
          <a:ext cx="0" cy="0"/>
          <a:chOff x="0" y="0"/>
          <a:chExt cx="0" cy="0"/>
        </a:xfrm>
      </p:grpSpPr>
      <p:sp>
        <p:nvSpPr>
          <p:cNvPr id="41" name="Google Shape;41;p52"/>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42" name="Google Shape;42;p5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
        <p:cNvGrpSpPr/>
        <p:nvPr/>
      </p:nvGrpSpPr>
      <p:grpSpPr>
        <a:xfrm>
          <a:off x="0" y="0"/>
          <a:ext cx="0" cy="0"/>
          <a:chOff x="0" y="0"/>
          <a:chExt cx="0" cy="0"/>
        </a:xfrm>
      </p:grpSpPr>
      <p:sp>
        <p:nvSpPr>
          <p:cNvPr id="45" name="Google Shape;45;p5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47"/>
        <p:cNvGrpSpPr/>
        <p:nvPr/>
      </p:nvGrpSpPr>
      <p:grpSpPr>
        <a:xfrm>
          <a:off x="0" y="0"/>
          <a:ext cx="0" cy="0"/>
          <a:chOff x="0" y="0"/>
          <a:chExt cx="0" cy="0"/>
        </a:xfrm>
      </p:grpSpPr>
      <p:sp>
        <p:nvSpPr>
          <p:cNvPr id="48" name="Google Shape;48;p54"/>
          <p:cNvSpPr txBox="1">
            <a:spLocks noGrp="1"/>
          </p:cNvSpPr>
          <p:nvPr>
            <p:ph type="body" idx="1"/>
          </p:nvPr>
        </p:nvSpPr>
        <p:spPr>
          <a:xfrm>
            <a:off x="687526" y="2055813"/>
            <a:ext cx="397262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49" name="Google Shape;49;p54"/>
          <p:cNvSpPr txBox="1">
            <a:spLocks noGrp="1"/>
          </p:cNvSpPr>
          <p:nvPr>
            <p:ph type="body" idx="2"/>
          </p:nvPr>
        </p:nvSpPr>
        <p:spPr>
          <a:xfrm>
            <a:off x="4939596" y="2055813"/>
            <a:ext cx="397262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50" name="Google Shape;50;p5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3" descr="RTI PPT Template_Text.jpg"/>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11" name="Google Shape;11;p4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12" name="Google Shape;12;p43"/>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17365D"/>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Source Sans Pro"/>
              <a:buChar char="–"/>
              <a:defRPr sz="1400" b="0" i="0" u="none" strike="noStrike" cap="none">
                <a:solidFill>
                  <a:srgbClr val="17365D"/>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
        <p:nvSpPr>
          <p:cNvPr id="13" name="Google Shape;13;p4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43" descr="RTI Arkansas Logo.png"/>
          <p:cNvPicPr preferRelativeResize="0"/>
          <p:nvPr/>
        </p:nvPicPr>
        <p:blipFill rotWithShape="1">
          <a:blip r:embed="rId15">
            <a:alphaModFix/>
          </a:blip>
          <a:srcRect/>
          <a:stretch/>
        </p:blipFill>
        <p:spPr>
          <a:xfrm>
            <a:off x="6915748" y="466587"/>
            <a:ext cx="2025052" cy="3739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Google Shape;65;g7c432b1d4c_0_185" descr="RTI PPT Template_Divider.jpg"/>
          <p:cNvPicPr preferRelativeResize="0"/>
          <p:nvPr/>
        </p:nvPicPr>
        <p:blipFill rotWithShape="1">
          <a:blip r:embed="rId12">
            <a:alphaModFix/>
          </a:blip>
          <a:srcRect/>
          <a:stretch/>
        </p:blipFill>
        <p:spPr>
          <a:xfrm>
            <a:off x="0" y="0"/>
            <a:ext cx="9143998" cy="6857998"/>
          </a:xfrm>
          <a:prstGeom prst="rect">
            <a:avLst/>
          </a:prstGeom>
          <a:noFill/>
          <a:ln>
            <a:noFill/>
          </a:ln>
        </p:spPr>
      </p:pic>
      <p:sp>
        <p:nvSpPr>
          <p:cNvPr id="66" name="Google Shape;66;g7c432b1d4c_0_185"/>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marR="0" lvl="0" algn="ctr" rtl="0">
              <a:lnSpc>
                <a:spcPct val="10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g7c432b1d4c_0_185"/>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g7c432b1d4c_0_18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g7c432b1d4c_0_185" descr="A close up of a logo&#10;&#10;Description automatically generated"/>
          <p:cNvPicPr preferRelativeResize="0"/>
          <p:nvPr/>
        </p:nvPicPr>
        <p:blipFill rotWithShape="1">
          <a:blip r:embed="rId13">
            <a:alphaModFix/>
          </a:blip>
          <a:srcRect/>
          <a:stretch/>
        </p:blipFill>
        <p:spPr>
          <a:xfrm>
            <a:off x="5749346" y="6064188"/>
            <a:ext cx="2783535" cy="7054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charts.intensiveintervention.org/chart/academic-screen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hyperlink" Target="http://www.iris.peabody.vanderbilt.edu/" TargetMode="External"/><Relationship Id="rId4" Type="http://schemas.openxmlformats.org/officeDocument/2006/relationships/hyperlink" Target="http://www.rti4success.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rti4success.org/resource/rti-implementer-series-module-1-screening"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body" idx="1"/>
          </p:nvPr>
        </p:nvSpPr>
        <p:spPr>
          <a:xfrm>
            <a:off x="0" y="2226688"/>
            <a:ext cx="9144000" cy="1144929"/>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600"/>
              <a:buNone/>
            </a:pPr>
            <a:r>
              <a:rPr lang="en-US" sz="3600" b="1">
                <a:solidFill>
                  <a:schemeClr val="dk2"/>
                </a:solidFill>
              </a:rPr>
              <a:t>Module 4</a:t>
            </a:r>
            <a:br>
              <a:rPr lang="en-US" sz="3600">
                <a:solidFill>
                  <a:schemeClr val="dk2"/>
                </a:solidFill>
              </a:rPr>
            </a:br>
            <a:r>
              <a:rPr lang="en-US" sz="3600">
                <a:solidFill>
                  <a:schemeClr val="dk2"/>
                </a:solidFill>
              </a:rPr>
              <a:t>Selecting Universal Screeners</a:t>
            </a:r>
            <a:endParaRPr/>
          </a:p>
          <a:p>
            <a:pPr marL="0" lvl="0" indent="0" algn="ctr" rtl="0">
              <a:lnSpc>
                <a:spcPct val="100000"/>
              </a:lnSpc>
              <a:spcBef>
                <a:spcPts val="600"/>
              </a:spcBef>
              <a:spcAft>
                <a:spcPts val="0"/>
              </a:spcAft>
              <a:buSzPts val="3600"/>
              <a:buNone/>
            </a:pPr>
            <a:endParaRPr/>
          </a:p>
          <a:p>
            <a:pPr marL="0" lvl="0" indent="0" algn="ctr" rtl="0">
              <a:lnSpc>
                <a:spcPct val="100000"/>
              </a:lnSpc>
              <a:spcBef>
                <a:spcPts val="600"/>
              </a:spcBef>
              <a:spcAft>
                <a:spcPts val="0"/>
              </a:spcAft>
              <a:buSzPts val="3600"/>
              <a:buNone/>
            </a:pPr>
            <a:endParaRPr/>
          </a:p>
          <a:p>
            <a:pPr marL="0" lvl="0" indent="0" algn="ctr" rtl="0">
              <a:lnSpc>
                <a:spcPct val="100000"/>
              </a:lnSpc>
              <a:spcBef>
                <a:spcPts val="600"/>
              </a:spcBef>
              <a:spcAft>
                <a:spcPts val="0"/>
              </a:spcAft>
              <a:buSzPts val="3600"/>
              <a:buNone/>
            </a:pPr>
            <a:endParaRPr/>
          </a:p>
        </p:txBody>
      </p:sp>
      <p:sp>
        <p:nvSpPr>
          <p:cNvPr id="121" name="Google Shape;121;p1"/>
          <p:cNvSpPr/>
          <p:nvPr/>
        </p:nvSpPr>
        <p:spPr>
          <a:xfrm>
            <a:off x="6682154" y="450166"/>
            <a:ext cx="2335237" cy="52050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22" name="Google Shape;122;p1" descr="RTI Arkansas Logo.png"/>
          <p:cNvPicPr preferRelativeResize="0"/>
          <p:nvPr/>
        </p:nvPicPr>
        <p:blipFill rotWithShape="1">
          <a:blip r:embed="rId3">
            <a:alphaModFix/>
          </a:blip>
          <a:srcRect/>
          <a:stretch/>
        </p:blipFill>
        <p:spPr>
          <a:xfrm>
            <a:off x="900684" y="384600"/>
            <a:ext cx="7708392" cy="1423416"/>
          </a:xfrm>
          <a:prstGeom prst="rect">
            <a:avLst/>
          </a:prstGeom>
          <a:noFill/>
          <a:ln>
            <a:noFill/>
          </a:ln>
        </p:spPr>
      </p:pic>
      <p:pic>
        <p:nvPicPr>
          <p:cNvPr id="123" name="Google Shape;123;p1" descr="A close up of a sign&#10;&#10;Description automatically generated"/>
          <p:cNvPicPr preferRelativeResize="0"/>
          <p:nvPr/>
        </p:nvPicPr>
        <p:blipFill rotWithShape="1">
          <a:blip r:embed="rId4">
            <a:alphaModFix/>
          </a:blip>
          <a:srcRect/>
          <a:stretch/>
        </p:blipFill>
        <p:spPr>
          <a:xfrm>
            <a:off x="3848900" y="3854573"/>
            <a:ext cx="1446212" cy="14462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2400"/>
              <a:buChar char="▪"/>
            </a:pPr>
            <a:r>
              <a:rPr lang="en-US"/>
              <a:t>Provides an </a:t>
            </a:r>
            <a:r>
              <a:rPr lang="en-US" i="1"/>
              <a:t>indicator</a:t>
            </a:r>
            <a:r>
              <a:rPr lang="en-US"/>
              <a:t> of risk status</a:t>
            </a:r>
            <a:endParaRPr/>
          </a:p>
          <a:p>
            <a:pPr marL="342900" lvl="0" indent="-342900" algn="l" rtl="0">
              <a:lnSpc>
                <a:spcPct val="100000"/>
              </a:lnSpc>
              <a:spcBef>
                <a:spcPts val="600"/>
              </a:spcBef>
              <a:spcAft>
                <a:spcPts val="0"/>
              </a:spcAft>
              <a:buSzPts val="2400"/>
              <a:buChar char="▪"/>
            </a:pPr>
            <a:r>
              <a:rPr lang="en-US"/>
              <a:t>Utilizes valid and reliable tools designed for efficient administration and scoring </a:t>
            </a:r>
            <a:endParaRPr/>
          </a:p>
          <a:p>
            <a:pPr marL="342900" lvl="0" indent="-342900" algn="l" rtl="0">
              <a:lnSpc>
                <a:spcPct val="100000"/>
              </a:lnSpc>
              <a:spcBef>
                <a:spcPts val="600"/>
              </a:spcBef>
              <a:spcAft>
                <a:spcPts val="0"/>
              </a:spcAft>
              <a:buSzPts val="2400"/>
              <a:buChar char="▪"/>
            </a:pPr>
            <a:r>
              <a:rPr lang="en-US"/>
              <a:t>Utilizes standardized tools and processes</a:t>
            </a:r>
            <a:endParaRPr/>
          </a:p>
          <a:p>
            <a:pPr marL="342900" lvl="0" indent="-342900" algn="l" rtl="0">
              <a:lnSpc>
                <a:spcPct val="100000"/>
              </a:lnSpc>
              <a:spcBef>
                <a:spcPts val="600"/>
              </a:spcBef>
              <a:spcAft>
                <a:spcPts val="0"/>
              </a:spcAft>
              <a:buSzPts val="2400"/>
              <a:buChar char="▪"/>
            </a:pPr>
            <a:r>
              <a:rPr lang="en-US"/>
              <a:t>Based on a prevention focus</a:t>
            </a:r>
            <a:endParaRPr/>
          </a:p>
          <a:p>
            <a:pPr marL="342900" lvl="0" indent="-342900" algn="l" rtl="0">
              <a:lnSpc>
                <a:spcPct val="100000"/>
              </a:lnSpc>
              <a:spcBef>
                <a:spcPts val="600"/>
              </a:spcBef>
              <a:spcAft>
                <a:spcPts val="0"/>
              </a:spcAft>
              <a:buSzPts val="2400"/>
              <a:buChar char="▪"/>
            </a:pPr>
            <a:r>
              <a:rPr lang="en-US"/>
              <a:t>Designed as a formative, not diagnostic, assessment tool for monitoring growth (sensitive to change)</a:t>
            </a:r>
            <a:endParaRPr/>
          </a:p>
          <a:p>
            <a:pPr marL="342900" lvl="0" indent="-342900" algn="l" rtl="0">
              <a:lnSpc>
                <a:spcPct val="100000"/>
              </a:lnSpc>
              <a:spcBef>
                <a:spcPts val="600"/>
              </a:spcBef>
              <a:spcAft>
                <a:spcPts val="0"/>
              </a:spcAft>
              <a:buSzPts val="2400"/>
              <a:buChar char="▪"/>
            </a:pPr>
            <a:r>
              <a:rPr lang="en-US"/>
              <a:t>Part of a comprehensive data system that provides easy access to reports at all levels of instruction</a:t>
            </a:r>
            <a:endParaRPr/>
          </a:p>
        </p:txBody>
      </p:sp>
      <p:sp>
        <p:nvSpPr>
          <p:cNvPr id="201" name="Google Shape;201;p1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Key Features of Universal Screening</a:t>
            </a:r>
            <a:endParaRPr/>
          </a:p>
        </p:txBody>
      </p:sp>
      <p:sp>
        <p:nvSpPr>
          <p:cNvPr id="202" name="Google Shape;202;p1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10</a:t>
            </a:fld>
            <a:endParaRPr>
              <a:solidFill>
                <a:srgbClr val="BFBFB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body" idx="1"/>
          </p:nvPr>
        </p:nvSpPr>
        <p:spPr>
          <a:xfrm>
            <a:off x="687388" y="2055813"/>
            <a:ext cx="8224838" cy="3852006"/>
          </a:xfrm>
          <a:prstGeom prst="rect">
            <a:avLst/>
          </a:prstGeom>
          <a:noFill/>
          <a:ln>
            <a:noFill/>
          </a:ln>
        </p:spPr>
        <p:txBody>
          <a:bodyPr spcFirstLastPara="1" wrap="square" lIns="0" tIns="0" rIns="0" bIns="0" anchor="t" anchorCtr="0">
            <a:noAutofit/>
          </a:bodyPr>
          <a:lstStyle/>
          <a:p>
            <a:pPr marL="457200" lvl="0" indent="-431800" algn="l" rtl="0">
              <a:lnSpc>
                <a:spcPct val="100000"/>
              </a:lnSpc>
              <a:spcBef>
                <a:spcPts val="0"/>
              </a:spcBef>
              <a:spcAft>
                <a:spcPts val="0"/>
              </a:spcAft>
              <a:buSzPts val="2400"/>
              <a:buFont typeface="Arial Narrow"/>
              <a:buAutoNum type="arabicPeriod"/>
            </a:pPr>
            <a:r>
              <a:rPr lang="en-US" b="1"/>
              <a:t>Screening Tools</a:t>
            </a:r>
            <a:endParaRPr/>
          </a:p>
          <a:p>
            <a:pPr marL="457200" lvl="0" indent="-431800" algn="l" rtl="0">
              <a:lnSpc>
                <a:spcPct val="100000"/>
              </a:lnSpc>
              <a:spcBef>
                <a:spcPts val="1200"/>
              </a:spcBef>
              <a:spcAft>
                <a:spcPts val="0"/>
              </a:spcAft>
              <a:buSzPts val="2400"/>
              <a:buFont typeface="Arial Narrow"/>
              <a:buAutoNum type="arabicPeriod"/>
            </a:pPr>
            <a:r>
              <a:rPr lang="en-US"/>
              <a:t>Universal Screening Process</a:t>
            </a:r>
            <a:endParaRPr/>
          </a:p>
          <a:p>
            <a:pPr marL="457200" lvl="0" indent="-431800" algn="l" rtl="0">
              <a:lnSpc>
                <a:spcPct val="100000"/>
              </a:lnSpc>
              <a:spcBef>
                <a:spcPts val="1200"/>
              </a:spcBef>
              <a:spcAft>
                <a:spcPts val="0"/>
              </a:spcAft>
              <a:buSzPts val="2400"/>
              <a:buFont typeface="Arial Narrow"/>
              <a:buAutoNum type="arabicPeriod"/>
            </a:pPr>
            <a:r>
              <a:rPr lang="en-US"/>
              <a:t>Data Points to Verify Risk Status</a:t>
            </a:r>
            <a:endParaRPr/>
          </a:p>
          <a:p>
            <a:pPr marL="457200" lvl="0" indent="-431800" algn="l" rtl="0">
              <a:lnSpc>
                <a:spcPct val="100000"/>
              </a:lnSpc>
              <a:spcBef>
                <a:spcPts val="1200"/>
              </a:spcBef>
              <a:spcAft>
                <a:spcPts val="0"/>
              </a:spcAft>
              <a:buSzPts val="2400"/>
              <a:buFont typeface="Arial Narrow"/>
              <a:buAutoNum type="arabicPeriod"/>
            </a:pPr>
            <a:r>
              <a:rPr lang="en-US" b="1"/>
              <a:t>Data System  </a:t>
            </a:r>
            <a:r>
              <a:rPr lang="en-US"/>
              <a:t>	</a:t>
            </a:r>
            <a:endParaRPr/>
          </a:p>
        </p:txBody>
      </p:sp>
      <p:sp>
        <p:nvSpPr>
          <p:cNvPr id="209" name="Google Shape;209;p1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Criteria for Universal Screening</a:t>
            </a:r>
            <a:endParaRPr/>
          </a:p>
        </p:txBody>
      </p:sp>
      <p:sp>
        <p:nvSpPr>
          <p:cNvPr id="210" name="Google Shape;210;p1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11</a:t>
            </a:fld>
            <a:endParaRPr>
              <a:solidFill>
                <a:srgbClr val="BFBFB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7c5212c62c_0_3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Universal Screening Tool: </a:t>
            </a:r>
            <a:br>
              <a:rPr lang="en-US"/>
            </a:br>
            <a:r>
              <a:rPr lang="en-US"/>
              <a:t>Minimum Requirements</a:t>
            </a:r>
            <a:endParaRPr/>
          </a:p>
        </p:txBody>
      </p:sp>
      <p:sp>
        <p:nvSpPr>
          <p:cNvPr id="217" name="Google Shape;217;g7c5212c62c_0_3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12</a:t>
            </a:fld>
            <a:endParaRPr>
              <a:solidFill>
                <a:srgbClr val="BFBFBF"/>
              </a:solidFill>
            </a:endParaRPr>
          </a:p>
        </p:txBody>
      </p:sp>
      <p:pic>
        <p:nvPicPr>
          <p:cNvPr id="218" name="Google Shape;218;g7c5212c62c_0_38"/>
          <p:cNvPicPr preferRelativeResize="0"/>
          <p:nvPr/>
        </p:nvPicPr>
        <p:blipFill rotWithShape="1">
          <a:blip r:embed="rId3">
            <a:alphaModFix/>
          </a:blip>
          <a:srcRect t="21253" r="9346"/>
          <a:stretch/>
        </p:blipFill>
        <p:spPr>
          <a:xfrm>
            <a:off x="6260050" y="4225000"/>
            <a:ext cx="2728476" cy="1540243"/>
          </a:xfrm>
          <a:prstGeom prst="rect">
            <a:avLst/>
          </a:prstGeom>
          <a:noFill/>
          <a:ln w="9525" cap="flat" cmpd="sng">
            <a:solidFill>
              <a:srgbClr val="1F497D"/>
            </a:solidFill>
            <a:prstDash val="solid"/>
            <a:round/>
            <a:headEnd type="none" w="sm" len="sm"/>
            <a:tailEnd type="none" w="sm" len="sm"/>
          </a:ln>
        </p:spPr>
      </p:pic>
      <p:sp>
        <p:nvSpPr>
          <p:cNvPr id="219" name="Google Shape;219;g7c5212c62c_0_38"/>
          <p:cNvSpPr txBox="1">
            <a:spLocks noGrp="1"/>
          </p:cNvSpPr>
          <p:nvPr>
            <p:ph type="body" idx="1"/>
          </p:nvPr>
        </p:nvSpPr>
        <p:spPr>
          <a:xfrm>
            <a:off x="611200" y="1903403"/>
            <a:ext cx="8224800" cy="28155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SzPts val="2400"/>
              <a:buFont typeface="Arial"/>
              <a:buChar char="▪"/>
            </a:pPr>
            <a:r>
              <a:rPr lang="en-US"/>
              <a:t>Reliable (consistent results)</a:t>
            </a:r>
            <a:endParaRPr/>
          </a:p>
          <a:p>
            <a:pPr marL="457200" lvl="0" indent="-381000" algn="l" rtl="0">
              <a:spcBef>
                <a:spcPts val="600"/>
              </a:spcBef>
              <a:spcAft>
                <a:spcPts val="0"/>
              </a:spcAft>
              <a:buSzPts val="2400"/>
              <a:buFont typeface="Arial"/>
              <a:buChar char="▪"/>
            </a:pPr>
            <a:r>
              <a:rPr lang="en-US"/>
              <a:t>Valid (correlations between the instruments and valued outcomes are strong)</a:t>
            </a:r>
            <a:endParaRPr/>
          </a:p>
          <a:p>
            <a:pPr marL="457200" lvl="0" indent="-381000" algn="l" rtl="0">
              <a:spcBef>
                <a:spcPts val="1200"/>
              </a:spcBef>
              <a:spcAft>
                <a:spcPts val="0"/>
              </a:spcAft>
              <a:buSzPts val="2400"/>
              <a:buFont typeface="Arial"/>
              <a:buChar char="▪"/>
            </a:pPr>
            <a:r>
              <a:rPr lang="en-US"/>
              <a:t>Predictive (risk status are accurate)</a:t>
            </a:r>
            <a:endParaRPr/>
          </a:p>
          <a:p>
            <a:pPr marL="457200" lvl="0" indent="-381000" algn="l" rtl="0">
              <a:spcBef>
                <a:spcPts val="1200"/>
              </a:spcBef>
              <a:spcAft>
                <a:spcPts val="0"/>
              </a:spcAft>
              <a:buSzPts val="2400"/>
              <a:buFont typeface="Arial"/>
              <a:buChar char="▪"/>
            </a:pPr>
            <a:r>
              <a:rPr lang="en-US"/>
              <a:t>Usability (understandable so that staff is able </a:t>
            </a:r>
            <a:br>
              <a:rPr lang="en-US"/>
            </a:br>
            <a:r>
              <a:rPr lang="en-US"/>
              <a:t>to articulate the supporting evidence)</a:t>
            </a:r>
            <a:endParaRPr/>
          </a:p>
          <a:p>
            <a:pPr marL="0" lvl="0" indent="0" algn="l" rtl="0">
              <a:lnSpc>
                <a:spcPct val="100000"/>
              </a:lnSpc>
              <a:spcBef>
                <a:spcPts val="600"/>
              </a:spcBef>
              <a:spcAft>
                <a:spcPts val="0"/>
              </a:spcAft>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A data system must meet all of the following conditions: </a:t>
            </a:r>
            <a:endParaRPr/>
          </a:p>
          <a:p>
            <a:pPr marL="342900" lvl="1" indent="-355600" algn="l" rtl="0">
              <a:lnSpc>
                <a:spcPct val="100000"/>
              </a:lnSpc>
              <a:spcBef>
                <a:spcPts val="600"/>
              </a:spcBef>
              <a:spcAft>
                <a:spcPts val="0"/>
              </a:spcAft>
              <a:buSzPts val="2000"/>
              <a:buFont typeface="Arial"/>
              <a:buAutoNum type="arabicPeriod"/>
            </a:pPr>
            <a:r>
              <a:rPr lang="en-US" sz="2000"/>
              <a:t>System allows users to document and access individual student-level data (including screening and progress-monitoring data) and instructional decisions</a:t>
            </a:r>
            <a:endParaRPr sz="2000"/>
          </a:p>
          <a:p>
            <a:pPr marL="342900" lvl="1" indent="-355600" algn="l" rtl="0">
              <a:lnSpc>
                <a:spcPct val="100000"/>
              </a:lnSpc>
              <a:spcBef>
                <a:spcPts val="1200"/>
              </a:spcBef>
              <a:spcAft>
                <a:spcPts val="0"/>
              </a:spcAft>
              <a:buSzPts val="2000"/>
              <a:buFont typeface="Arial"/>
              <a:buAutoNum type="arabicPeriod"/>
            </a:pPr>
            <a:r>
              <a:rPr lang="en-US" sz="2000"/>
              <a:t>Data can be entered in a timely manner </a:t>
            </a:r>
            <a:endParaRPr sz="2000"/>
          </a:p>
          <a:p>
            <a:pPr marL="342900" lvl="1" indent="-355600" algn="l" rtl="0">
              <a:lnSpc>
                <a:spcPct val="100000"/>
              </a:lnSpc>
              <a:spcBef>
                <a:spcPts val="1200"/>
              </a:spcBef>
              <a:spcAft>
                <a:spcPts val="0"/>
              </a:spcAft>
              <a:buSzPts val="2000"/>
              <a:buFont typeface="Arial"/>
              <a:buAutoNum type="arabicPeriod"/>
            </a:pPr>
            <a:r>
              <a:rPr lang="en-US" sz="2000"/>
              <a:t>Data can be represented graphically</a:t>
            </a:r>
            <a:endParaRPr sz="2000"/>
          </a:p>
          <a:p>
            <a:pPr marL="342900" lvl="1" indent="-355600" algn="l" rtl="0">
              <a:lnSpc>
                <a:spcPct val="100000"/>
              </a:lnSpc>
              <a:spcBef>
                <a:spcPts val="1200"/>
              </a:spcBef>
              <a:spcAft>
                <a:spcPts val="0"/>
              </a:spcAft>
              <a:buSzPts val="2000"/>
              <a:buFont typeface="Arial"/>
              <a:buAutoNum type="arabicPeriod"/>
            </a:pPr>
            <a:r>
              <a:rPr lang="en-US" sz="2000"/>
              <a:t>System provides a process for setting/evaluating goals	</a:t>
            </a:r>
            <a:endParaRPr sz="2000"/>
          </a:p>
          <a:p>
            <a:pPr marL="233363" lvl="0" indent="-80963" algn="l" rtl="0">
              <a:lnSpc>
                <a:spcPct val="100000"/>
              </a:lnSpc>
              <a:spcBef>
                <a:spcPts val="600"/>
              </a:spcBef>
              <a:spcAft>
                <a:spcPts val="0"/>
              </a:spcAft>
              <a:buSzPts val="2400"/>
              <a:buNone/>
            </a:pPr>
            <a:endParaRPr/>
          </a:p>
        </p:txBody>
      </p:sp>
      <p:sp>
        <p:nvSpPr>
          <p:cNvPr id="226" name="Google Shape;226;p1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Universal Screening Data </a:t>
            </a:r>
            <a:endParaRPr/>
          </a:p>
          <a:p>
            <a:pPr marL="0" lvl="0" indent="0" algn="l" rtl="0">
              <a:lnSpc>
                <a:spcPct val="90000"/>
              </a:lnSpc>
              <a:spcBef>
                <a:spcPts val="0"/>
              </a:spcBef>
              <a:spcAft>
                <a:spcPts val="0"/>
              </a:spcAft>
              <a:buSzPts val="1400"/>
              <a:buNone/>
            </a:pPr>
            <a:r>
              <a:rPr lang="en-US"/>
              <a:t>System: Minimum Requirements</a:t>
            </a:r>
            <a:endParaRPr/>
          </a:p>
        </p:txBody>
      </p:sp>
      <p:sp>
        <p:nvSpPr>
          <p:cNvPr id="227" name="Google Shape;227;p1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Why Screening?</a:t>
            </a:r>
            <a:endParaRPr/>
          </a:p>
        </p:txBody>
      </p:sp>
      <p:sp>
        <p:nvSpPr>
          <p:cNvPr id="234" name="Google Shape;234;p14"/>
          <p:cNvSpPr txBox="1">
            <a:spLocks noGrp="1"/>
          </p:cNvSpPr>
          <p:nvPr>
            <p:ph type="body" idx="1"/>
          </p:nvPr>
        </p:nvSpPr>
        <p:spPr>
          <a:xfrm>
            <a:off x="687400" y="2055804"/>
            <a:ext cx="8224800" cy="25161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2400"/>
              <a:buChar char="▪"/>
            </a:pPr>
            <a:r>
              <a:rPr lang="en-US"/>
              <a:t>Supports schools to efficiently and effectively identifying students in need of additional assessment or instruction</a:t>
            </a:r>
            <a:endParaRPr/>
          </a:p>
          <a:p>
            <a:pPr marL="342900" lvl="0" indent="-342900" algn="l" rtl="0">
              <a:lnSpc>
                <a:spcPct val="100000"/>
              </a:lnSpc>
              <a:spcBef>
                <a:spcPts val="1200"/>
              </a:spcBef>
              <a:spcAft>
                <a:spcPts val="0"/>
              </a:spcAft>
              <a:buSzPts val="2400"/>
              <a:buChar char="▪"/>
            </a:pPr>
            <a:r>
              <a:rPr lang="en-US"/>
              <a:t>Provides a “health” indicator of the RTI system at all levels</a:t>
            </a:r>
            <a:endParaRPr/>
          </a:p>
          <a:p>
            <a:pPr marL="342900" lvl="0" indent="-342900" algn="l" rtl="0">
              <a:lnSpc>
                <a:spcPct val="100000"/>
              </a:lnSpc>
              <a:spcBef>
                <a:spcPts val="1200"/>
              </a:spcBef>
              <a:spcAft>
                <a:spcPts val="0"/>
              </a:spcAft>
              <a:buSzPts val="2400"/>
              <a:buChar char="▪"/>
            </a:pPr>
            <a:r>
              <a:rPr lang="en-US"/>
              <a:t>Supports decision making at all levels of instruction</a:t>
            </a:r>
            <a:endParaRPr/>
          </a:p>
          <a:p>
            <a:pPr marL="233363" lvl="0" indent="-80963" algn="l" rtl="0">
              <a:lnSpc>
                <a:spcPct val="100000"/>
              </a:lnSpc>
              <a:spcBef>
                <a:spcPts val="600"/>
              </a:spcBef>
              <a:spcAft>
                <a:spcPts val="0"/>
              </a:spcAft>
              <a:buSzPts val="2400"/>
              <a:buNone/>
            </a:pPr>
            <a:endParaRPr/>
          </a:p>
        </p:txBody>
      </p:sp>
      <p:sp>
        <p:nvSpPr>
          <p:cNvPr id="235" name="Google Shape;235;p1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14</a:t>
            </a:fld>
            <a:endParaRPr>
              <a:solidFill>
                <a:srgbClr val="BFBFBF"/>
              </a:solidFill>
            </a:endParaRPr>
          </a:p>
        </p:txBody>
      </p:sp>
      <p:grpSp>
        <p:nvGrpSpPr>
          <p:cNvPr id="236" name="Google Shape;236;p14"/>
          <p:cNvGrpSpPr/>
          <p:nvPr/>
        </p:nvGrpSpPr>
        <p:grpSpPr>
          <a:xfrm>
            <a:off x="6939451" y="5887473"/>
            <a:ext cx="1608174" cy="918000"/>
            <a:chOff x="6939451" y="5887473"/>
            <a:chExt cx="1608174" cy="918000"/>
          </a:xfrm>
        </p:grpSpPr>
        <p:sp>
          <p:nvSpPr>
            <p:cNvPr id="237" name="Google Shape;237;p14"/>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38" name="Google Shape;238;p14"/>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pic>
        <p:nvPicPr>
          <p:cNvPr id="239" name="Google Shape;239;p14"/>
          <p:cNvPicPr preferRelativeResize="0"/>
          <p:nvPr/>
        </p:nvPicPr>
        <p:blipFill>
          <a:blip r:embed="rId3">
            <a:alphaModFix/>
          </a:blip>
          <a:stretch>
            <a:fillRect/>
          </a:stretch>
        </p:blipFill>
        <p:spPr>
          <a:xfrm>
            <a:off x="6695400" y="3765800"/>
            <a:ext cx="2216798" cy="22167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5"/>
          <p:cNvSpPr txBox="1">
            <a:spLocks noGrp="1"/>
          </p:cNvSpPr>
          <p:nvPr>
            <p:ph type="title"/>
          </p:nvPr>
        </p:nvSpPr>
        <p:spPr>
          <a:xfrm>
            <a:off x="664050" y="861400"/>
            <a:ext cx="8577900" cy="918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Purpose for Universal Screening</a:t>
            </a:r>
            <a:endParaRPr/>
          </a:p>
        </p:txBody>
      </p:sp>
      <p:sp>
        <p:nvSpPr>
          <p:cNvPr id="246" name="Google Shape;246;p15"/>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342900" lvl="0" indent="-317500" algn="l" rtl="0">
              <a:lnSpc>
                <a:spcPct val="100000"/>
              </a:lnSpc>
              <a:spcBef>
                <a:spcPts val="0"/>
              </a:spcBef>
              <a:spcAft>
                <a:spcPts val="0"/>
              </a:spcAft>
              <a:buSzPts val="2400"/>
              <a:buChar char="▪"/>
            </a:pPr>
            <a:r>
              <a:rPr lang="en-US"/>
              <a:t>What is our purpose for conducting universal screening?</a:t>
            </a:r>
            <a:endParaRPr/>
          </a:p>
          <a:p>
            <a:pPr marL="342900" lvl="0" indent="-317500" algn="l" rtl="0">
              <a:lnSpc>
                <a:spcPct val="100000"/>
              </a:lnSpc>
              <a:spcBef>
                <a:spcPts val="1200"/>
              </a:spcBef>
              <a:spcAft>
                <a:spcPts val="0"/>
              </a:spcAft>
              <a:buSzPts val="2400"/>
              <a:buChar char="▪"/>
            </a:pPr>
            <a:r>
              <a:rPr lang="en-US"/>
              <a:t>How will we use the data?</a:t>
            </a:r>
            <a:endParaRPr/>
          </a:p>
        </p:txBody>
      </p:sp>
      <p:sp>
        <p:nvSpPr>
          <p:cNvPr id="247" name="Google Shape;247;p1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15</a:t>
            </a:fld>
            <a:endParaRPr/>
          </a:p>
        </p:txBody>
      </p:sp>
      <p:grpSp>
        <p:nvGrpSpPr>
          <p:cNvPr id="248" name="Google Shape;248;p15"/>
          <p:cNvGrpSpPr/>
          <p:nvPr/>
        </p:nvGrpSpPr>
        <p:grpSpPr>
          <a:xfrm>
            <a:off x="5314742" y="5887473"/>
            <a:ext cx="3232883" cy="918000"/>
            <a:chOff x="5314742" y="5887473"/>
            <a:chExt cx="3232883" cy="918000"/>
          </a:xfrm>
        </p:grpSpPr>
        <p:sp>
          <p:nvSpPr>
            <p:cNvPr id="249" name="Google Shape;249;p15"/>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250" name="Google Shape;250;p15"/>
            <p:cNvGrpSpPr/>
            <p:nvPr/>
          </p:nvGrpSpPr>
          <p:grpSpPr>
            <a:xfrm>
              <a:off x="6939451" y="5887473"/>
              <a:ext cx="1608174" cy="918000"/>
              <a:chOff x="6939451" y="5887473"/>
              <a:chExt cx="1608174" cy="918000"/>
            </a:xfrm>
          </p:grpSpPr>
          <p:sp>
            <p:nvSpPr>
              <p:cNvPr id="251" name="Google Shape;251;p15"/>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52" name="Google Shape;252;p15"/>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253" name="Google Shape;253;p15"/>
          <p:cNvPicPr preferRelativeResize="0"/>
          <p:nvPr/>
        </p:nvPicPr>
        <p:blipFill rotWithShape="1">
          <a:blip r:embed="rId3">
            <a:alphaModFix/>
          </a:blip>
          <a:srcRect l="5116" t="2669" r="2530" b="46685"/>
          <a:stretch/>
        </p:blipFill>
        <p:spPr>
          <a:xfrm>
            <a:off x="1778275" y="3255650"/>
            <a:ext cx="5775475" cy="2238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7c4a516f07_1_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Steps for Identifying RTI Universal Screeners</a:t>
            </a:r>
            <a:endParaRPr/>
          </a:p>
        </p:txBody>
      </p:sp>
      <p:sp>
        <p:nvSpPr>
          <p:cNvPr id="260" name="Google Shape;260;g7c4a516f07_1_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Getting Started </a:t>
            </a:r>
            <a:endParaRPr/>
          </a:p>
        </p:txBody>
      </p:sp>
      <p:sp>
        <p:nvSpPr>
          <p:cNvPr id="267" name="Google Shape;267;p17"/>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342900" lvl="0" indent="-317500" algn="l" rtl="0">
              <a:lnSpc>
                <a:spcPct val="100000"/>
              </a:lnSpc>
              <a:spcBef>
                <a:spcPts val="1200"/>
              </a:spcBef>
              <a:spcAft>
                <a:spcPts val="0"/>
              </a:spcAft>
              <a:buSzPts val="2400"/>
              <a:buChar char="▪"/>
            </a:pPr>
            <a:r>
              <a:rPr lang="en-US"/>
              <a:t>Step 1: Determine Needs and Priorities</a:t>
            </a:r>
            <a:endParaRPr/>
          </a:p>
          <a:p>
            <a:pPr marL="342900" lvl="0" indent="-317500" algn="l" rtl="0">
              <a:lnSpc>
                <a:spcPct val="100000"/>
              </a:lnSpc>
              <a:spcBef>
                <a:spcPts val="1200"/>
              </a:spcBef>
              <a:spcAft>
                <a:spcPts val="0"/>
              </a:spcAft>
              <a:buSzPts val="2400"/>
              <a:buChar char="▪"/>
            </a:pPr>
            <a:r>
              <a:rPr lang="en-US"/>
              <a:t>Step 2: Review and Select a Screening Tool</a:t>
            </a:r>
            <a:endParaRPr/>
          </a:p>
          <a:p>
            <a:pPr marL="342900" lvl="0" indent="-317500" algn="l" rtl="0">
              <a:lnSpc>
                <a:spcPct val="100000"/>
              </a:lnSpc>
              <a:spcBef>
                <a:spcPts val="1200"/>
              </a:spcBef>
              <a:spcAft>
                <a:spcPts val="0"/>
              </a:spcAft>
              <a:buSzPts val="2400"/>
              <a:buChar char="▪"/>
            </a:pPr>
            <a:r>
              <a:rPr lang="en-US"/>
              <a:t>Step 3: Establish Procedures</a:t>
            </a:r>
            <a:endParaRPr/>
          </a:p>
        </p:txBody>
      </p:sp>
      <p:sp>
        <p:nvSpPr>
          <p:cNvPr id="268" name="Google Shape;268;p1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600"/>
              </a:spcBef>
              <a:spcAft>
                <a:spcPts val="0"/>
              </a:spcAft>
              <a:buSzPts val="2400"/>
              <a:buChar char="▪"/>
            </a:pPr>
            <a:r>
              <a:rPr lang="en-US" sz="2800"/>
              <a:t>Focus</a:t>
            </a:r>
            <a:endParaRPr/>
          </a:p>
          <a:p>
            <a:pPr marL="342900" lvl="0" indent="-342900" algn="l" rtl="0">
              <a:lnSpc>
                <a:spcPct val="100000"/>
              </a:lnSpc>
              <a:spcBef>
                <a:spcPts val="1200"/>
              </a:spcBef>
              <a:spcAft>
                <a:spcPts val="0"/>
              </a:spcAft>
              <a:buSzPts val="2400"/>
              <a:buChar char="▪"/>
            </a:pPr>
            <a:r>
              <a:rPr lang="en-US" sz="2800"/>
              <a:t>Budget</a:t>
            </a:r>
            <a:endParaRPr/>
          </a:p>
          <a:p>
            <a:pPr marL="342900" lvl="0" indent="-342900" algn="l" rtl="0">
              <a:lnSpc>
                <a:spcPct val="100000"/>
              </a:lnSpc>
              <a:spcBef>
                <a:spcPts val="1200"/>
              </a:spcBef>
              <a:spcAft>
                <a:spcPts val="0"/>
              </a:spcAft>
              <a:buSzPts val="2400"/>
              <a:buChar char="▪"/>
            </a:pPr>
            <a:r>
              <a:rPr lang="en-US" sz="2800"/>
              <a:t>Staffing</a:t>
            </a:r>
            <a:endParaRPr/>
          </a:p>
          <a:p>
            <a:pPr marL="342900" lvl="0" indent="-342900" algn="l" rtl="0">
              <a:lnSpc>
                <a:spcPct val="100000"/>
              </a:lnSpc>
              <a:spcBef>
                <a:spcPts val="1200"/>
              </a:spcBef>
              <a:spcAft>
                <a:spcPts val="0"/>
              </a:spcAft>
              <a:buSzPts val="2400"/>
              <a:buChar char="▪"/>
            </a:pPr>
            <a:r>
              <a:rPr lang="en-US" sz="2800"/>
              <a:t>Professional Development</a:t>
            </a:r>
            <a:endParaRPr/>
          </a:p>
          <a:p>
            <a:pPr marL="342900" lvl="0" indent="-342900" algn="l" rtl="0">
              <a:lnSpc>
                <a:spcPct val="100000"/>
              </a:lnSpc>
              <a:spcBef>
                <a:spcPts val="1200"/>
              </a:spcBef>
              <a:spcAft>
                <a:spcPts val="0"/>
              </a:spcAft>
              <a:buSzPts val="2400"/>
              <a:buChar char="▪"/>
            </a:pPr>
            <a:r>
              <a:rPr lang="en-US" sz="2800"/>
              <a:t>Time</a:t>
            </a:r>
            <a:endParaRPr/>
          </a:p>
          <a:p>
            <a:pPr marL="342900" lvl="0" indent="-342900" algn="l" rtl="0">
              <a:lnSpc>
                <a:spcPct val="100000"/>
              </a:lnSpc>
              <a:spcBef>
                <a:spcPts val="1200"/>
              </a:spcBef>
              <a:spcAft>
                <a:spcPts val="0"/>
              </a:spcAft>
              <a:buSzPts val="2400"/>
              <a:buChar char="▪"/>
            </a:pPr>
            <a:r>
              <a:rPr lang="en-US" sz="2800"/>
              <a:t>Resources</a:t>
            </a:r>
            <a:endParaRPr/>
          </a:p>
        </p:txBody>
      </p:sp>
      <p:sp>
        <p:nvSpPr>
          <p:cNvPr id="275" name="Google Shape;275;p18"/>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1: Determine </a:t>
            </a:r>
            <a:endParaRPr/>
          </a:p>
          <a:p>
            <a:pPr marL="0" lvl="0" indent="0" algn="l" rtl="0">
              <a:lnSpc>
                <a:spcPct val="90000"/>
              </a:lnSpc>
              <a:spcBef>
                <a:spcPts val="0"/>
              </a:spcBef>
              <a:spcAft>
                <a:spcPts val="0"/>
              </a:spcAft>
              <a:buSzPts val="1400"/>
              <a:buNone/>
            </a:pPr>
            <a:r>
              <a:rPr lang="en-US"/>
              <a:t>Needs and Priorities</a:t>
            </a:r>
            <a:endParaRPr/>
          </a:p>
        </p:txBody>
      </p:sp>
      <p:sp>
        <p:nvSpPr>
          <p:cNvPr id="276" name="Google Shape;276;p1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grpSp>
        <p:nvGrpSpPr>
          <p:cNvPr id="277" name="Google Shape;277;p18"/>
          <p:cNvGrpSpPr/>
          <p:nvPr/>
        </p:nvGrpSpPr>
        <p:grpSpPr>
          <a:xfrm>
            <a:off x="6939451" y="5887473"/>
            <a:ext cx="1608174" cy="918000"/>
            <a:chOff x="6939451" y="5887473"/>
            <a:chExt cx="1608174" cy="918000"/>
          </a:xfrm>
        </p:grpSpPr>
        <p:sp>
          <p:nvSpPr>
            <p:cNvPr id="278" name="Google Shape;278;p18"/>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79" name="Google Shape;279;p18"/>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sp>
        <p:nvSpPr>
          <p:cNvPr id="280" name="Google Shape;280;p18"/>
          <p:cNvSpPr/>
          <p:nvPr/>
        </p:nvSpPr>
        <p:spPr>
          <a:xfrm>
            <a:off x="4855103" y="6068076"/>
            <a:ext cx="1987500" cy="5568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Team Consideration: Focus</a:t>
            </a:r>
            <a:endParaRPr/>
          </a:p>
        </p:txBody>
      </p:sp>
      <p:sp>
        <p:nvSpPr>
          <p:cNvPr id="287" name="Google Shape;287;p19"/>
          <p:cNvSpPr txBox="1">
            <a:spLocks noGrp="1"/>
          </p:cNvSpPr>
          <p:nvPr>
            <p:ph type="body" idx="1"/>
          </p:nvPr>
        </p:nvSpPr>
        <p:spPr>
          <a:xfrm>
            <a:off x="687400" y="1944275"/>
            <a:ext cx="8224800" cy="39057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600"/>
              </a:spcBef>
              <a:spcAft>
                <a:spcPts val="0"/>
              </a:spcAft>
              <a:buSzPts val="2400"/>
              <a:buChar char="▪"/>
            </a:pPr>
            <a:r>
              <a:rPr lang="en-US"/>
              <a:t>What are our current outcomes of interest (e.g., behavioral, reading, mathematics)?</a:t>
            </a:r>
            <a:endParaRPr/>
          </a:p>
          <a:p>
            <a:pPr marL="342900" lvl="0" indent="-342900" algn="l" rtl="0">
              <a:lnSpc>
                <a:spcPct val="100000"/>
              </a:lnSpc>
              <a:spcBef>
                <a:spcPts val="600"/>
              </a:spcBef>
              <a:spcAft>
                <a:spcPts val="0"/>
              </a:spcAft>
              <a:buSzPts val="2400"/>
              <a:buChar char="▪"/>
            </a:pPr>
            <a:r>
              <a:rPr lang="en-US"/>
              <a:t>What are potential outcomes of interest for the future? </a:t>
            </a:r>
            <a:endParaRPr/>
          </a:p>
          <a:p>
            <a:pPr marL="342900" lvl="0" indent="-342900" algn="l" rtl="0">
              <a:lnSpc>
                <a:spcPct val="100000"/>
              </a:lnSpc>
              <a:spcBef>
                <a:spcPts val="600"/>
              </a:spcBef>
              <a:spcAft>
                <a:spcPts val="0"/>
              </a:spcAft>
              <a:buSzPts val="2400"/>
              <a:buChar char="▪"/>
            </a:pPr>
            <a:r>
              <a:rPr lang="en-US"/>
              <a:t>What grade levels will be involved?</a:t>
            </a:r>
            <a:endParaRPr/>
          </a:p>
          <a:p>
            <a:pPr marL="342900" lvl="0" indent="-342900" algn="l" rtl="0">
              <a:lnSpc>
                <a:spcPct val="100000"/>
              </a:lnSpc>
              <a:spcBef>
                <a:spcPts val="600"/>
              </a:spcBef>
              <a:spcAft>
                <a:spcPts val="0"/>
              </a:spcAft>
              <a:buSzPts val="2400"/>
              <a:buChar char="▪"/>
            </a:pPr>
            <a:r>
              <a:rPr lang="en-US"/>
              <a:t>What specific groups of students should we take into consideration (e.g., students with disabilities, English learners, low socioeconomic status)?</a:t>
            </a:r>
            <a:endParaRPr/>
          </a:p>
          <a:p>
            <a:pPr marL="342900" lvl="0" indent="-342900" algn="l" rtl="0">
              <a:lnSpc>
                <a:spcPct val="100000"/>
              </a:lnSpc>
              <a:spcBef>
                <a:spcPts val="600"/>
              </a:spcBef>
              <a:spcAft>
                <a:spcPts val="0"/>
              </a:spcAft>
              <a:buSzPts val="2400"/>
              <a:buChar char="▪"/>
            </a:pPr>
            <a:r>
              <a:rPr lang="en-US"/>
              <a:t>Do the tool and data system need to serve multiple projects or initiatives? </a:t>
            </a:r>
            <a:endParaRPr/>
          </a:p>
        </p:txBody>
      </p:sp>
      <p:sp>
        <p:nvSpPr>
          <p:cNvPr id="288" name="Google Shape;288;p1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c4a516f07_1_12"/>
          <p:cNvSpPr txBox="1">
            <a:spLocks noGrp="1"/>
          </p:cNvSpPr>
          <p:nvPr>
            <p:ph type="title"/>
          </p:nvPr>
        </p:nvSpPr>
        <p:spPr>
          <a:xfrm>
            <a:off x="687400" y="67500"/>
            <a:ext cx="8224800" cy="16899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Pre-Session Activity: </a:t>
            </a:r>
            <a:endParaRPr/>
          </a:p>
          <a:p>
            <a:pPr marL="0" lvl="0" indent="0" algn="l" rtl="0">
              <a:lnSpc>
                <a:spcPct val="90000"/>
              </a:lnSpc>
              <a:spcBef>
                <a:spcPts val="0"/>
              </a:spcBef>
              <a:spcAft>
                <a:spcPts val="0"/>
              </a:spcAft>
              <a:buNone/>
            </a:pPr>
            <a:r>
              <a:rPr lang="en-US"/>
              <a:t>Assessing Needs &amp; Current Context</a:t>
            </a:r>
            <a:endParaRPr/>
          </a:p>
        </p:txBody>
      </p:sp>
      <p:sp>
        <p:nvSpPr>
          <p:cNvPr id="130" name="Google Shape;130;g7c4a516f07_1_12"/>
          <p:cNvSpPr txBox="1"/>
          <p:nvPr/>
        </p:nvSpPr>
        <p:spPr>
          <a:xfrm>
            <a:off x="687526" y="2055813"/>
            <a:ext cx="8224800" cy="3852000"/>
          </a:xfrm>
          <a:prstGeom prst="rect">
            <a:avLst/>
          </a:prstGeom>
          <a:noFill/>
          <a:ln>
            <a:noFill/>
          </a:ln>
        </p:spPr>
        <p:txBody>
          <a:bodyPr spcFirstLastPara="1" wrap="square" lIns="0" tIns="0" rIns="0" bIns="0" anchor="t" anchorCtr="0">
            <a:noAutofit/>
          </a:bodyPr>
          <a:lstStyle/>
          <a:p>
            <a:pPr marL="233362" lvl="0" indent="-233362" algn="l" rtl="0">
              <a:spcBef>
                <a:spcPts val="0"/>
              </a:spcBef>
              <a:spcAft>
                <a:spcPts val="0"/>
              </a:spcAft>
              <a:buClr>
                <a:srgbClr val="A5A5A5"/>
              </a:buClr>
              <a:buSzPts val="2400"/>
              <a:buFont typeface="Noto Sans Symbols"/>
              <a:buChar char="▪"/>
            </a:pPr>
            <a:r>
              <a:rPr lang="en-US" sz="2400">
                <a:solidFill>
                  <a:srgbClr val="17365D"/>
                </a:solidFill>
              </a:rPr>
              <a:t>Gather data</a:t>
            </a:r>
            <a:endParaRPr sz="2400">
              <a:solidFill>
                <a:srgbClr val="17365D"/>
              </a:solidFill>
            </a:endParaRPr>
          </a:p>
          <a:p>
            <a:pPr marL="233362" lvl="0" indent="-233362" algn="l" rtl="0">
              <a:spcBef>
                <a:spcPts val="1200"/>
              </a:spcBef>
              <a:spcAft>
                <a:spcPts val="0"/>
              </a:spcAft>
              <a:buClr>
                <a:srgbClr val="A5A5A5"/>
              </a:buClr>
              <a:buSzPts val="2400"/>
              <a:buFont typeface="Noto Sans Symbols"/>
              <a:buChar char="▪"/>
            </a:pPr>
            <a:r>
              <a:rPr lang="en-US" sz="2400">
                <a:solidFill>
                  <a:srgbClr val="17365D"/>
                </a:solidFill>
              </a:rPr>
              <a:t>Identify potential needs and considerations</a:t>
            </a:r>
            <a:endParaRPr sz="2400">
              <a:solidFill>
                <a:srgbClr val="17365D"/>
              </a:solidFill>
            </a:endParaRPr>
          </a:p>
          <a:p>
            <a:pPr marL="233362" lvl="0" indent="-233362" algn="l" rtl="0">
              <a:spcBef>
                <a:spcPts val="1200"/>
              </a:spcBef>
              <a:spcAft>
                <a:spcPts val="0"/>
              </a:spcAft>
              <a:buClr>
                <a:srgbClr val="A5A5A5"/>
              </a:buClr>
              <a:buSzPts val="2400"/>
              <a:buFont typeface="Noto Sans Symbols"/>
              <a:buChar char="▪"/>
            </a:pPr>
            <a:r>
              <a:rPr lang="en-US" sz="2400">
                <a:solidFill>
                  <a:srgbClr val="17365D"/>
                </a:solidFill>
              </a:rPr>
              <a:t>Clarify district/school context </a:t>
            </a:r>
            <a:endParaRPr sz="2400">
              <a:solidFill>
                <a:srgbClr val="17365D"/>
              </a:solidFill>
            </a:endParaRPr>
          </a:p>
          <a:p>
            <a:pPr marL="233362" lvl="0" indent="-233362" algn="l" rtl="0">
              <a:spcBef>
                <a:spcPts val="1200"/>
              </a:spcBef>
              <a:spcAft>
                <a:spcPts val="0"/>
              </a:spcAft>
              <a:buClr>
                <a:srgbClr val="A5A5A5"/>
              </a:buClr>
              <a:buSzPts val="2400"/>
              <a:buFont typeface="Noto Sans Symbols"/>
              <a:buChar char="▪"/>
            </a:pPr>
            <a:r>
              <a:rPr lang="en-US" sz="2400">
                <a:solidFill>
                  <a:srgbClr val="17365D"/>
                </a:solidFill>
              </a:rPr>
              <a:t>Prioritize needs and resource limitations</a:t>
            </a:r>
            <a:endParaRPr sz="2400">
              <a:solidFill>
                <a:srgbClr val="17365D"/>
              </a:solidFill>
            </a:endParaRPr>
          </a:p>
          <a:p>
            <a:pPr marL="0" lvl="0" indent="0" algn="l" rtl="0">
              <a:spcBef>
                <a:spcPts val="1200"/>
              </a:spcBef>
              <a:spcAft>
                <a:spcPts val="0"/>
              </a:spcAft>
              <a:buNone/>
            </a:pPr>
            <a:endParaRPr sz="2400">
              <a:solidFill>
                <a:srgbClr val="17365D"/>
              </a:solidFill>
            </a:endParaRPr>
          </a:p>
        </p:txBody>
      </p:sp>
      <p:grpSp>
        <p:nvGrpSpPr>
          <p:cNvPr id="131" name="Google Shape;131;g7c4a516f07_1_12"/>
          <p:cNvGrpSpPr/>
          <p:nvPr/>
        </p:nvGrpSpPr>
        <p:grpSpPr>
          <a:xfrm>
            <a:off x="6939451" y="5887473"/>
            <a:ext cx="1608174" cy="918000"/>
            <a:chOff x="6939451" y="5887473"/>
            <a:chExt cx="1608174" cy="918000"/>
          </a:xfrm>
        </p:grpSpPr>
        <p:sp>
          <p:nvSpPr>
            <p:cNvPr id="132" name="Google Shape;132;g7c4a516f07_1_12"/>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3" name="Google Shape;133;g7c4a516f07_1_12"/>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sp>
        <p:nvSpPr>
          <p:cNvPr id="134" name="Google Shape;134;g7c4a516f07_1_12"/>
          <p:cNvSpPr/>
          <p:nvPr/>
        </p:nvSpPr>
        <p:spPr>
          <a:xfrm>
            <a:off x="4855103" y="6068076"/>
            <a:ext cx="1987500" cy="5568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Team Consideration: Budget</a:t>
            </a:r>
            <a:endParaRPr/>
          </a:p>
        </p:txBody>
      </p:sp>
      <p:sp>
        <p:nvSpPr>
          <p:cNvPr id="295" name="Google Shape;295;p20"/>
          <p:cNvSpPr txBox="1">
            <a:spLocks noGrp="1"/>
          </p:cNvSpPr>
          <p:nvPr>
            <p:ph type="body" idx="1"/>
          </p:nvPr>
        </p:nvSpPr>
        <p:spPr>
          <a:xfrm>
            <a:off x="687388" y="2055812"/>
            <a:ext cx="8067743" cy="3794125"/>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2400"/>
              <a:buChar char="▪"/>
            </a:pPr>
            <a:r>
              <a:rPr lang="en-US"/>
              <a:t>Funds for initial purchase and ongoing maintenance of the tool?</a:t>
            </a:r>
            <a:endParaRPr/>
          </a:p>
          <a:p>
            <a:pPr marL="342900" lvl="0" indent="-342900" algn="l" rtl="0">
              <a:lnSpc>
                <a:spcPct val="100000"/>
              </a:lnSpc>
              <a:spcBef>
                <a:spcPts val="600"/>
              </a:spcBef>
              <a:spcAft>
                <a:spcPts val="0"/>
              </a:spcAft>
              <a:buSzPts val="2400"/>
              <a:buChar char="▪"/>
            </a:pPr>
            <a:r>
              <a:rPr lang="en-US"/>
              <a:t>Funds for initial and ongoing professional development?</a:t>
            </a:r>
            <a:endParaRPr/>
          </a:p>
        </p:txBody>
      </p:sp>
      <p:sp>
        <p:nvSpPr>
          <p:cNvPr id="296" name="Google Shape;296;p2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20</a:t>
            </a:fld>
            <a:endParaRPr>
              <a:solidFill>
                <a:srgbClr val="BFBFB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Team Consideration: Staffing</a:t>
            </a:r>
            <a:endParaRPr/>
          </a:p>
        </p:txBody>
      </p:sp>
      <p:sp>
        <p:nvSpPr>
          <p:cNvPr id="303" name="Google Shape;303;p21"/>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2400"/>
              <a:buChar char="▪"/>
            </a:pPr>
            <a:r>
              <a:rPr lang="en-US"/>
              <a:t>What are staff preferences for test delivery?</a:t>
            </a:r>
            <a:endParaRPr/>
          </a:p>
          <a:p>
            <a:pPr marL="342900" lvl="0" indent="-342900" algn="l" rtl="0">
              <a:lnSpc>
                <a:spcPct val="100000"/>
              </a:lnSpc>
              <a:spcBef>
                <a:spcPts val="600"/>
              </a:spcBef>
              <a:spcAft>
                <a:spcPts val="0"/>
              </a:spcAft>
              <a:buSzPts val="2400"/>
              <a:buChar char="▪"/>
            </a:pPr>
            <a:r>
              <a:rPr lang="en-US"/>
              <a:t>How many staff would be available for test administration? </a:t>
            </a:r>
            <a:endParaRPr/>
          </a:p>
          <a:p>
            <a:pPr marL="342900" lvl="0" indent="-342900" algn="l" rtl="0">
              <a:lnSpc>
                <a:spcPct val="100000"/>
              </a:lnSpc>
              <a:spcBef>
                <a:spcPts val="600"/>
              </a:spcBef>
              <a:spcAft>
                <a:spcPts val="0"/>
              </a:spcAft>
              <a:buSzPts val="2400"/>
              <a:buChar char="▪"/>
            </a:pPr>
            <a:r>
              <a:rPr lang="en-US"/>
              <a:t>Will classroom teachers administer the assessment?</a:t>
            </a:r>
            <a:endParaRPr/>
          </a:p>
          <a:p>
            <a:pPr marL="342900" lvl="0" indent="-342900" algn="l" rtl="0">
              <a:lnSpc>
                <a:spcPct val="100000"/>
              </a:lnSpc>
              <a:spcBef>
                <a:spcPts val="600"/>
              </a:spcBef>
              <a:spcAft>
                <a:spcPts val="0"/>
              </a:spcAft>
              <a:buSzPts val="2400"/>
              <a:buChar char="▪"/>
            </a:pPr>
            <a:r>
              <a:rPr lang="en-US"/>
              <a:t>What is the current knowledge level of our staff?</a:t>
            </a:r>
            <a:endParaRPr/>
          </a:p>
          <a:p>
            <a:pPr marL="233363" lvl="0" indent="-80963" algn="l" rtl="0">
              <a:lnSpc>
                <a:spcPct val="100000"/>
              </a:lnSpc>
              <a:spcBef>
                <a:spcPts val="600"/>
              </a:spcBef>
              <a:spcAft>
                <a:spcPts val="0"/>
              </a:spcAft>
              <a:buSzPts val="2400"/>
              <a:buNone/>
            </a:pPr>
            <a:endParaRPr/>
          </a:p>
        </p:txBody>
      </p:sp>
      <p:sp>
        <p:nvSpPr>
          <p:cNvPr id="304" name="Google Shape;304;p2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21</a:t>
            </a:fld>
            <a:endParaRPr>
              <a:solidFill>
                <a:srgbClr val="BFBFB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Team Consideration: </a:t>
            </a:r>
            <a:br>
              <a:rPr lang="en-US"/>
            </a:br>
            <a:r>
              <a:rPr lang="en-US"/>
              <a:t>Professional Development</a:t>
            </a:r>
            <a:endParaRPr/>
          </a:p>
        </p:txBody>
      </p:sp>
      <p:sp>
        <p:nvSpPr>
          <p:cNvPr id="311" name="Google Shape;311;p22"/>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2400"/>
              <a:buChar char="▪"/>
            </a:pPr>
            <a:r>
              <a:rPr lang="en-US"/>
              <a:t>How much time will be allocated for professional development on test administration and scoring?</a:t>
            </a:r>
            <a:endParaRPr/>
          </a:p>
          <a:p>
            <a:pPr marL="342900" lvl="0" indent="-342900" algn="l" rtl="0">
              <a:lnSpc>
                <a:spcPct val="100000"/>
              </a:lnSpc>
              <a:spcBef>
                <a:spcPts val="1000"/>
              </a:spcBef>
              <a:spcAft>
                <a:spcPts val="1000"/>
              </a:spcAft>
              <a:buSzPts val="2400"/>
              <a:buChar char="▪"/>
            </a:pPr>
            <a:r>
              <a:rPr lang="en-US"/>
              <a:t>What professional development approaches meet the needs of our staff (online, face-to-face)? </a:t>
            </a:r>
            <a:endParaRPr/>
          </a:p>
        </p:txBody>
      </p:sp>
      <p:sp>
        <p:nvSpPr>
          <p:cNvPr id="312" name="Google Shape;312;p2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22</a:t>
            </a:fld>
            <a:endParaRPr>
              <a:solidFill>
                <a:srgbClr val="BFBFB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Team Consideration: Time</a:t>
            </a:r>
            <a:endParaRPr/>
          </a:p>
        </p:txBody>
      </p:sp>
      <p:sp>
        <p:nvSpPr>
          <p:cNvPr id="319" name="Google Shape;319;p23"/>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2400"/>
              <a:buChar char="▪"/>
            </a:pPr>
            <a:r>
              <a:rPr lang="en-US"/>
              <a:t>How much time will be allocated for benchmark data collection?</a:t>
            </a:r>
            <a:endParaRPr/>
          </a:p>
          <a:p>
            <a:pPr marL="342900" lvl="0" indent="-342900" algn="l" rtl="0">
              <a:lnSpc>
                <a:spcPct val="100000"/>
              </a:lnSpc>
              <a:spcBef>
                <a:spcPts val="600"/>
              </a:spcBef>
              <a:spcAft>
                <a:spcPts val="0"/>
              </a:spcAft>
              <a:buSzPts val="2400"/>
              <a:buChar char="▪"/>
            </a:pPr>
            <a:r>
              <a:rPr lang="en-US"/>
              <a:t>How much time will be allocated to reviewing data and making decisions? </a:t>
            </a:r>
            <a:endParaRPr/>
          </a:p>
        </p:txBody>
      </p:sp>
      <p:sp>
        <p:nvSpPr>
          <p:cNvPr id="320" name="Google Shape;320;p2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23</a:t>
            </a:fld>
            <a:endParaRPr>
              <a:solidFill>
                <a:srgbClr val="BFBFBF"/>
              </a:solidFill>
            </a:endParaRPr>
          </a:p>
        </p:txBody>
      </p:sp>
      <p:pic>
        <p:nvPicPr>
          <p:cNvPr id="321" name="Google Shape;321;p23"/>
          <p:cNvPicPr preferRelativeResize="0"/>
          <p:nvPr/>
        </p:nvPicPr>
        <p:blipFill>
          <a:blip r:embed="rId3">
            <a:alphaModFix/>
          </a:blip>
          <a:stretch>
            <a:fillRect/>
          </a:stretch>
        </p:blipFill>
        <p:spPr>
          <a:xfrm>
            <a:off x="5897650" y="3552750"/>
            <a:ext cx="2297174" cy="22971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Team Consideration: Resources</a:t>
            </a:r>
            <a:endParaRPr/>
          </a:p>
        </p:txBody>
      </p:sp>
      <p:sp>
        <p:nvSpPr>
          <p:cNvPr id="328" name="Google Shape;328;p24"/>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A5A5A5"/>
              </a:buClr>
              <a:buSzPts val="2400"/>
              <a:buChar char="▪"/>
            </a:pPr>
            <a:r>
              <a:rPr lang="en-US"/>
              <a:t>What resources are available for test administration (e.g., computer, iPads, paper-pencil only)?</a:t>
            </a:r>
            <a:endParaRPr/>
          </a:p>
          <a:p>
            <a:pPr marL="342900" lvl="0" indent="-342900" algn="l" rtl="0">
              <a:lnSpc>
                <a:spcPct val="100000"/>
              </a:lnSpc>
              <a:spcBef>
                <a:spcPts val="1000"/>
              </a:spcBef>
              <a:spcAft>
                <a:spcPts val="0"/>
              </a:spcAft>
              <a:buClr>
                <a:srgbClr val="A5A5A5"/>
              </a:buClr>
              <a:buSzPts val="2400"/>
              <a:buChar char="▪"/>
            </a:pPr>
            <a:r>
              <a:rPr lang="en-US"/>
              <a:t>Are there space limitations for testing students? </a:t>
            </a:r>
            <a:endParaRPr/>
          </a:p>
          <a:p>
            <a:pPr marL="342900" lvl="0" indent="-342900" algn="l" rtl="0">
              <a:lnSpc>
                <a:spcPct val="100000"/>
              </a:lnSpc>
              <a:spcBef>
                <a:spcPts val="1000"/>
              </a:spcBef>
              <a:spcAft>
                <a:spcPts val="1000"/>
              </a:spcAft>
              <a:buClr>
                <a:srgbClr val="A5A5A5"/>
              </a:buClr>
              <a:buSzPts val="2400"/>
              <a:buChar char="▪"/>
            </a:pPr>
            <a:r>
              <a:rPr lang="en-US"/>
              <a:t>What other resources to should be considered? </a:t>
            </a:r>
            <a:endParaRPr/>
          </a:p>
        </p:txBody>
      </p:sp>
      <p:sp>
        <p:nvSpPr>
          <p:cNvPr id="329" name="Google Shape;329;p2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24</a:t>
            </a:fld>
            <a:endParaRPr>
              <a:solidFill>
                <a:srgbClr val="BFBFB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Tips for Using the Tools Chart</a:t>
            </a:r>
            <a:endParaRPr/>
          </a:p>
        </p:txBody>
      </p:sp>
      <p:sp>
        <p:nvSpPr>
          <p:cNvPr id="336" name="Google Shape;336;p26"/>
          <p:cNvSpPr txBox="1">
            <a:spLocks noGrp="1"/>
          </p:cNvSpPr>
          <p:nvPr>
            <p:ph type="body" idx="1"/>
          </p:nvPr>
        </p:nvSpPr>
        <p:spPr>
          <a:xfrm>
            <a:off x="687388" y="1981200"/>
            <a:ext cx="7999412" cy="3657600"/>
          </a:xfrm>
          <a:prstGeom prst="rect">
            <a:avLst/>
          </a:prstGeom>
          <a:noFill/>
          <a:ln>
            <a:noFill/>
          </a:ln>
        </p:spPr>
        <p:txBody>
          <a:bodyPr spcFirstLastPara="1" wrap="square" lIns="0" tIns="0" rIns="0" bIns="0" anchor="t" anchorCtr="0">
            <a:noAutofit/>
          </a:bodyPr>
          <a:lstStyle/>
          <a:p>
            <a:pPr marL="342900" lvl="0" indent="-317500" algn="l" rtl="0">
              <a:lnSpc>
                <a:spcPct val="100000"/>
              </a:lnSpc>
              <a:spcBef>
                <a:spcPts val="0"/>
              </a:spcBef>
              <a:spcAft>
                <a:spcPts val="0"/>
              </a:spcAft>
              <a:buClr>
                <a:srgbClr val="A5A5A5"/>
              </a:buClr>
              <a:buSzPts val="2400"/>
              <a:buChar char="▪"/>
            </a:pPr>
            <a:r>
              <a:rPr lang="en-US"/>
              <a:t>Gather a team</a:t>
            </a:r>
            <a:endParaRPr/>
          </a:p>
          <a:p>
            <a:pPr marL="342900" lvl="0" indent="-317500" algn="l" rtl="0">
              <a:lnSpc>
                <a:spcPct val="100000"/>
              </a:lnSpc>
              <a:spcBef>
                <a:spcPts val="1000"/>
              </a:spcBef>
              <a:spcAft>
                <a:spcPts val="0"/>
              </a:spcAft>
              <a:buClr>
                <a:srgbClr val="A5A5A5"/>
              </a:buClr>
              <a:buSzPts val="2400"/>
              <a:buChar char="▪"/>
            </a:pPr>
            <a:r>
              <a:rPr lang="en-US"/>
              <a:t>Determine your needs</a:t>
            </a:r>
            <a:endParaRPr/>
          </a:p>
          <a:p>
            <a:pPr marL="342900" lvl="0" indent="-317500" algn="l" rtl="0">
              <a:lnSpc>
                <a:spcPct val="100000"/>
              </a:lnSpc>
              <a:spcBef>
                <a:spcPts val="1000"/>
              </a:spcBef>
              <a:spcAft>
                <a:spcPts val="0"/>
              </a:spcAft>
              <a:buClr>
                <a:srgbClr val="A5A5A5"/>
              </a:buClr>
              <a:buSzPts val="2400"/>
              <a:buChar char="▪"/>
            </a:pPr>
            <a:r>
              <a:rPr lang="en-US"/>
              <a:t>Determine your priorities</a:t>
            </a:r>
            <a:endParaRPr/>
          </a:p>
          <a:p>
            <a:pPr marL="342900" lvl="0" indent="-317500" algn="l" rtl="0">
              <a:lnSpc>
                <a:spcPct val="100000"/>
              </a:lnSpc>
              <a:spcBef>
                <a:spcPts val="1000"/>
              </a:spcBef>
              <a:spcAft>
                <a:spcPts val="0"/>
              </a:spcAft>
              <a:buClr>
                <a:srgbClr val="A5A5A5"/>
              </a:buClr>
              <a:buSzPts val="2400"/>
              <a:buChar char="▪"/>
            </a:pPr>
            <a:r>
              <a:rPr lang="en-US"/>
              <a:t>Familiarize yourself with the content and language        of the chart</a:t>
            </a:r>
            <a:endParaRPr/>
          </a:p>
          <a:p>
            <a:pPr marL="342900" lvl="0" indent="-317500" algn="l" rtl="0">
              <a:lnSpc>
                <a:spcPct val="100000"/>
              </a:lnSpc>
              <a:spcBef>
                <a:spcPts val="1000"/>
              </a:spcBef>
              <a:spcAft>
                <a:spcPts val="0"/>
              </a:spcAft>
              <a:buClr>
                <a:srgbClr val="A5A5A5"/>
              </a:buClr>
              <a:buSzPts val="2400"/>
              <a:buChar char="▪"/>
            </a:pPr>
            <a:r>
              <a:rPr lang="en-US"/>
              <a:t>Review the data and evaluate the tools</a:t>
            </a:r>
            <a:endParaRPr/>
          </a:p>
          <a:p>
            <a:pPr marL="342900" lvl="0" indent="-317500" algn="l" rtl="0">
              <a:lnSpc>
                <a:spcPct val="100000"/>
              </a:lnSpc>
              <a:spcBef>
                <a:spcPts val="1000"/>
              </a:spcBef>
              <a:spcAft>
                <a:spcPts val="1000"/>
              </a:spcAft>
              <a:buClr>
                <a:srgbClr val="A5A5A5"/>
              </a:buClr>
              <a:buSzPts val="2400"/>
              <a:buChar char="▪"/>
            </a:pPr>
            <a:r>
              <a:rPr lang="en-US"/>
              <a:t>Ask for more information</a:t>
            </a:r>
            <a:endParaRPr/>
          </a:p>
        </p:txBody>
      </p:sp>
      <p:sp>
        <p:nvSpPr>
          <p:cNvPr id="337" name="Google Shape;337;p2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25</a:t>
            </a:fld>
            <a:endParaRPr/>
          </a:p>
        </p:txBody>
      </p:sp>
      <p:sp>
        <p:nvSpPr>
          <p:cNvPr id="338" name="Google Shape;338;p26"/>
          <p:cNvSpPr/>
          <p:nvPr/>
        </p:nvSpPr>
        <p:spPr>
          <a:xfrm>
            <a:off x="3180471" y="1905000"/>
            <a:ext cx="450300" cy="466500"/>
          </a:xfrm>
          <a:prstGeom prst="star5">
            <a:avLst>
              <a:gd name="adj" fmla="val 19098"/>
              <a:gd name="hf" fmla="val 105146"/>
              <a:gd name="vf" fmla="val 110557"/>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39" name="Google Shape;339;p26"/>
          <p:cNvSpPr/>
          <p:nvPr/>
        </p:nvSpPr>
        <p:spPr>
          <a:xfrm>
            <a:off x="4231823" y="2371578"/>
            <a:ext cx="450300" cy="466500"/>
          </a:xfrm>
          <a:prstGeom prst="star5">
            <a:avLst>
              <a:gd name="adj" fmla="val 19098"/>
              <a:gd name="hf" fmla="val 105146"/>
              <a:gd name="vf" fmla="val 110557"/>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40" name="Google Shape;340;p26"/>
          <p:cNvSpPr/>
          <p:nvPr/>
        </p:nvSpPr>
        <p:spPr>
          <a:xfrm>
            <a:off x="4498438" y="2866291"/>
            <a:ext cx="450300" cy="490500"/>
          </a:xfrm>
          <a:prstGeom prst="star5">
            <a:avLst>
              <a:gd name="adj" fmla="val 19098"/>
              <a:gd name="hf" fmla="val 105146"/>
              <a:gd name="vf" fmla="val 110557"/>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41" name="Google Shape;341;p26"/>
          <p:cNvSpPr/>
          <p:nvPr/>
        </p:nvSpPr>
        <p:spPr>
          <a:xfrm>
            <a:off x="7977425" y="3356800"/>
            <a:ext cx="934800" cy="6789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6db692c55c_0_0"/>
          <p:cNvSpPr txBox="1">
            <a:spLocks noGrp="1"/>
          </p:cNvSpPr>
          <p:nvPr>
            <p:ph type="title"/>
          </p:nvPr>
        </p:nvSpPr>
        <p:spPr>
          <a:xfrm>
            <a:off x="535000" y="470450"/>
            <a:ext cx="8224800" cy="13500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Familiarize Yourself With </a:t>
            </a:r>
            <a:endParaRPr/>
          </a:p>
          <a:p>
            <a:pPr marL="0" lvl="0" indent="0" algn="l" rtl="0">
              <a:lnSpc>
                <a:spcPct val="90000"/>
              </a:lnSpc>
              <a:spcBef>
                <a:spcPts val="0"/>
              </a:spcBef>
              <a:spcAft>
                <a:spcPts val="0"/>
              </a:spcAft>
              <a:buNone/>
            </a:pPr>
            <a:r>
              <a:rPr lang="en-US"/>
              <a:t>Content and Language of the Chart </a:t>
            </a:r>
            <a:endParaRPr/>
          </a:p>
        </p:txBody>
      </p:sp>
      <p:sp>
        <p:nvSpPr>
          <p:cNvPr id="348" name="Google Shape;348;g6db692c55c_0_0"/>
          <p:cNvSpPr txBox="1">
            <a:spLocks noGrp="1"/>
          </p:cNvSpPr>
          <p:nvPr>
            <p:ph type="body" idx="1"/>
          </p:nvPr>
        </p:nvSpPr>
        <p:spPr>
          <a:xfrm>
            <a:off x="600600" y="1957250"/>
            <a:ext cx="5169000" cy="3892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a:t>Ratings of technical rigor</a:t>
            </a:r>
            <a:endParaRPr/>
          </a:p>
          <a:p>
            <a:pPr marL="457200" lvl="0" indent="-381000" algn="l" rtl="0">
              <a:spcBef>
                <a:spcPts val="1000"/>
              </a:spcBef>
              <a:spcAft>
                <a:spcPts val="0"/>
              </a:spcAft>
              <a:buSzPts val="2400"/>
              <a:buChar char="▪"/>
            </a:pPr>
            <a:r>
              <a:rPr lang="en-US"/>
              <a:t>Efficiency of the tool</a:t>
            </a:r>
            <a:endParaRPr/>
          </a:p>
          <a:p>
            <a:pPr marL="457200" lvl="0" indent="-381000" algn="l" rtl="0">
              <a:spcBef>
                <a:spcPts val="1000"/>
              </a:spcBef>
              <a:spcAft>
                <a:spcPts val="0"/>
              </a:spcAft>
              <a:buSzPts val="2400"/>
              <a:buChar char="▪"/>
            </a:pPr>
            <a:r>
              <a:rPr lang="en-US"/>
              <a:t>Implementation requirements</a:t>
            </a:r>
            <a:endParaRPr/>
          </a:p>
          <a:p>
            <a:pPr marL="457200" lvl="0" indent="-381000" algn="l" rtl="0">
              <a:spcBef>
                <a:spcPts val="1000"/>
              </a:spcBef>
              <a:spcAft>
                <a:spcPts val="1000"/>
              </a:spcAft>
              <a:buSzPts val="2400"/>
              <a:buChar char="▪"/>
            </a:pPr>
            <a:r>
              <a:rPr lang="en-US"/>
              <a:t>Detailed data submitted by the vendor</a:t>
            </a:r>
            <a:endParaRPr/>
          </a:p>
        </p:txBody>
      </p:sp>
      <p:sp>
        <p:nvSpPr>
          <p:cNvPr id="349" name="Google Shape;349;g6db692c55c_0_0"/>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26</a:t>
            </a:fld>
            <a:endParaRPr/>
          </a:p>
        </p:txBody>
      </p:sp>
      <p:pic>
        <p:nvPicPr>
          <p:cNvPr id="350" name="Google Shape;350;g6db692c55c_0_0"/>
          <p:cNvPicPr preferRelativeResize="0"/>
          <p:nvPr/>
        </p:nvPicPr>
        <p:blipFill rotWithShape="1">
          <a:blip r:embed="rId3">
            <a:alphaModFix/>
          </a:blip>
          <a:srcRect l="6925" t="6550" r="7251" b="23465"/>
          <a:stretch/>
        </p:blipFill>
        <p:spPr>
          <a:xfrm>
            <a:off x="6102000" y="1951050"/>
            <a:ext cx="2881725" cy="3067678"/>
          </a:xfrm>
          <a:prstGeom prst="rect">
            <a:avLst/>
          </a:prstGeom>
          <a:noFill/>
          <a:ln w="9525" cap="flat" cmpd="sng">
            <a:solidFill>
              <a:schemeClr val="dk2"/>
            </a:solidFill>
            <a:prstDash val="solid"/>
            <a:round/>
            <a:headEnd type="none" w="sm" len="sm"/>
            <a:tailEnd type="none" w="sm" len="sm"/>
          </a:ln>
        </p:spPr>
      </p:pic>
      <p:pic>
        <p:nvPicPr>
          <p:cNvPr id="351" name="Google Shape;351;g6db692c55c_0_0">
            <a:hlinkClick r:id="rId4"/>
          </p:cNvPr>
          <p:cNvPicPr preferRelativeResize="0"/>
          <p:nvPr/>
        </p:nvPicPr>
        <p:blipFill rotWithShape="1">
          <a:blip r:embed="rId5">
            <a:alphaModFix/>
          </a:blip>
          <a:srcRect t="19067"/>
          <a:stretch/>
        </p:blipFill>
        <p:spPr>
          <a:xfrm>
            <a:off x="2327451" y="4065300"/>
            <a:ext cx="3393548" cy="1784749"/>
          </a:xfrm>
          <a:prstGeom prst="rect">
            <a:avLst/>
          </a:prstGeom>
          <a:noFill/>
          <a:ln w="9525" cap="flat" cmpd="sng">
            <a:solidFill>
              <a:srgbClr val="1F497D"/>
            </a:solidFill>
            <a:prstDash val="solid"/>
            <a:round/>
            <a:headEnd type="none" w="sm" len="sm"/>
            <a:tailEnd type="none" w="sm" len="sm"/>
          </a:ln>
        </p:spPr>
      </p:pic>
      <p:sp>
        <p:nvSpPr>
          <p:cNvPr id="352" name="Google Shape;352;g6db692c55c_0_0"/>
          <p:cNvSpPr txBox="1"/>
          <p:nvPr/>
        </p:nvSpPr>
        <p:spPr>
          <a:xfrm>
            <a:off x="3238225" y="4901950"/>
            <a:ext cx="1572000" cy="48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t>DEMO</a:t>
            </a:r>
            <a:endParaRPr sz="2800" b="1"/>
          </a:p>
        </p:txBody>
      </p:sp>
      <p:grpSp>
        <p:nvGrpSpPr>
          <p:cNvPr id="353" name="Google Shape;353;g6db692c55c_0_0"/>
          <p:cNvGrpSpPr/>
          <p:nvPr/>
        </p:nvGrpSpPr>
        <p:grpSpPr>
          <a:xfrm>
            <a:off x="6544326" y="5850048"/>
            <a:ext cx="1608174" cy="918000"/>
            <a:chOff x="6939451" y="5887473"/>
            <a:chExt cx="1608174" cy="918000"/>
          </a:xfrm>
        </p:grpSpPr>
        <p:sp>
          <p:nvSpPr>
            <p:cNvPr id="354" name="Google Shape;354;g6db692c55c_0_0"/>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55" name="Google Shape;355;g6db692c55c_0_0"/>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7c4a516f07_4_21"/>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Content and Language</a:t>
            </a:r>
            <a:endParaRPr/>
          </a:p>
          <a:p>
            <a:pPr marL="0" lvl="0" indent="0" algn="l" rtl="0">
              <a:lnSpc>
                <a:spcPct val="90000"/>
              </a:lnSpc>
              <a:spcBef>
                <a:spcPts val="0"/>
              </a:spcBef>
              <a:spcAft>
                <a:spcPts val="0"/>
              </a:spcAft>
              <a:buNone/>
            </a:pPr>
            <a:r>
              <a:rPr lang="en-US"/>
              <a:t>Chart: Classification Accuracy</a:t>
            </a:r>
            <a:endParaRPr/>
          </a:p>
        </p:txBody>
      </p:sp>
      <p:sp>
        <p:nvSpPr>
          <p:cNvPr id="362" name="Google Shape;362;g7c4a516f07_4_21"/>
          <p:cNvSpPr txBox="1">
            <a:spLocks noGrp="1"/>
          </p:cNvSpPr>
          <p:nvPr>
            <p:ph type="body" idx="1"/>
          </p:nvPr>
        </p:nvSpPr>
        <p:spPr>
          <a:xfrm>
            <a:off x="611200" y="3117700"/>
            <a:ext cx="8224800" cy="26259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a:t>Understand how well scores on a screening assessment correctly identify at risk versus those not at risk</a:t>
            </a:r>
            <a:endParaRPr/>
          </a:p>
          <a:p>
            <a:pPr marL="457200" lvl="0" indent="-381000" algn="l" rtl="0">
              <a:spcBef>
                <a:spcPts val="1000"/>
              </a:spcBef>
              <a:spcAft>
                <a:spcPts val="1000"/>
              </a:spcAft>
              <a:buSzPts val="2400"/>
              <a:buChar char="▪"/>
            </a:pPr>
            <a:r>
              <a:rPr lang="en-US"/>
              <a:t>Rated separately for each criterion measure and time of year for the test administration</a:t>
            </a:r>
            <a:endParaRPr/>
          </a:p>
        </p:txBody>
      </p:sp>
      <p:sp>
        <p:nvSpPr>
          <p:cNvPr id="363" name="Google Shape;363;g7c4a516f07_4_21"/>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27</a:t>
            </a:fld>
            <a:endParaRPr/>
          </a:p>
        </p:txBody>
      </p:sp>
      <p:pic>
        <p:nvPicPr>
          <p:cNvPr id="364" name="Google Shape;364;g7c4a516f07_4_21"/>
          <p:cNvPicPr preferRelativeResize="0"/>
          <p:nvPr/>
        </p:nvPicPr>
        <p:blipFill>
          <a:blip r:embed="rId3">
            <a:alphaModFix/>
          </a:blip>
          <a:stretch>
            <a:fillRect/>
          </a:stretch>
        </p:blipFill>
        <p:spPr>
          <a:xfrm>
            <a:off x="535800" y="1925976"/>
            <a:ext cx="8224801" cy="1070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7c4a516f07_4_35"/>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Content and Language of</a:t>
            </a:r>
            <a:endParaRPr/>
          </a:p>
          <a:p>
            <a:pPr marL="0" lvl="0" indent="0" algn="l" rtl="0">
              <a:lnSpc>
                <a:spcPct val="90000"/>
              </a:lnSpc>
              <a:spcBef>
                <a:spcPts val="0"/>
              </a:spcBef>
              <a:spcAft>
                <a:spcPts val="0"/>
              </a:spcAft>
              <a:buNone/>
            </a:pPr>
            <a:r>
              <a:rPr lang="en-US"/>
              <a:t>Chart: Technical Standards</a:t>
            </a:r>
            <a:endParaRPr/>
          </a:p>
        </p:txBody>
      </p:sp>
      <p:sp>
        <p:nvSpPr>
          <p:cNvPr id="371" name="Google Shape;371;g7c4a516f07_4_35"/>
          <p:cNvSpPr txBox="1">
            <a:spLocks noGrp="1"/>
          </p:cNvSpPr>
          <p:nvPr>
            <p:ph type="body" idx="1"/>
          </p:nvPr>
        </p:nvSpPr>
        <p:spPr>
          <a:xfrm>
            <a:off x="687400" y="3271000"/>
            <a:ext cx="8224800" cy="23475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a:t>Reliability</a:t>
            </a:r>
            <a:endParaRPr/>
          </a:p>
          <a:p>
            <a:pPr marL="457200" lvl="0" indent="-381000" algn="l" rtl="0">
              <a:spcBef>
                <a:spcPts val="1000"/>
              </a:spcBef>
              <a:spcAft>
                <a:spcPts val="0"/>
              </a:spcAft>
              <a:buSzPts val="2400"/>
              <a:buChar char="▪"/>
            </a:pPr>
            <a:r>
              <a:rPr lang="en-US"/>
              <a:t>Validity</a:t>
            </a:r>
            <a:endParaRPr/>
          </a:p>
          <a:p>
            <a:pPr marL="457200" lvl="0" indent="-381000" algn="l" rtl="0">
              <a:spcBef>
                <a:spcPts val="1000"/>
              </a:spcBef>
              <a:spcAft>
                <a:spcPts val="0"/>
              </a:spcAft>
              <a:buSzPts val="2400"/>
              <a:buChar char="▪"/>
            </a:pPr>
            <a:r>
              <a:rPr lang="en-US"/>
              <a:t>Sample representatives</a:t>
            </a:r>
            <a:endParaRPr/>
          </a:p>
          <a:p>
            <a:pPr marL="457200" lvl="0" indent="-381000" algn="l" rtl="0">
              <a:spcBef>
                <a:spcPts val="1000"/>
              </a:spcBef>
              <a:spcAft>
                <a:spcPts val="1000"/>
              </a:spcAft>
              <a:buSzPts val="2400"/>
              <a:buChar char="▪"/>
            </a:pPr>
            <a:r>
              <a:rPr lang="en-US"/>
              <a:t>Conducted bias analysis </a:t>
            </a:r>
            <a:endParaRPr/>
          </a:p>
        </p:txBody>
      </p:sp>
      <p:sp>
        <p:nvSpPr>
          <p:cNvPr id="372" name="Google Shape;372;g7c4a516f07_4_35"/>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28</a:t>
            </a:fld>
            <a:endParaRPr/>
          </a:p>
        </p:txBody>
      </p:sp>
      <p:pic>
        <p:nvPicPr>
          <p:cNvPr id="373" name="Google Shape;373;g7c4a516f07_4_35"/>
          <p:cNvPicPr preferRelativeResize="0"/>
          <p:nvPr/>
        </p:nvPicPr>
        <p:blipFill>
          <a:blip r:embed="rId3">
            <a:alphaModFix/>
          </a:blip>
          <a:stretch>
            <a:fillRect/>
          </a:stretch>
        </p:blipFill>
        <p:spPr>
          <a:xfrm>
            <a:off x="227800" y="1973300"/>
            <a:ext cx="8684401" cy="11292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7c4a516f07_4_49"/>
          <p:cNvSpPr txBox="1">
            <a:spLocks noGrp="1"/>
          </p:cNvSpPr>
          <p:nvPr>
            <p:ph type="body" idx="1"/>
          </p:nvPr>
        </p:nvSpPr>
        <p:spPr>
          <a:xfrm>
            <a:off x="687525" y="3275020"/>
            <a:ext cx="8224800" cy="23931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a:t>Administration format</a:t>
            </a:r>
            <a:endParaRPr/>
          </a:p>
          <a:p>
            <a:pPr marL="457200" lvl="0" indent="-381000" algn="l" rtl="0">
              <a:spcBef>
                <a:spcPts val="1000"/>
              </a:spcBef>
              <a:spcAft>
                <a:spcPts val="0"/>
              </a:spcAft>
              <a:buSzPts val="2400"/>
              <a:buChar char="▪"/>
            </a:pPr>
            <a:r>
              <a:rPr lang="en-US"/>
              <a:t>Screening administration and scoring time</a:t>
            </a:r>
            <a:endParaRPr/>
          </a:p>
          <a:p>
            <a:pPr marL="457200" lvl="0" indent="-381000" algn="l" rtl="0">
              <a:spcBef>
                <a:spcPts val="1000"/>
              </a:spcBef>
              <a:spcAft>
                <a:spcPts val="0"/>
              </a:spcAft>
              <a:buSzPts val="2400"/>
              <a:buChar char="▪"/>
            </a:pPr>
            <a:r>
              <a:rPr lang="en-US"/>
              <a:t>Scoring format</a:t>
            </a:r>
            <a:endParaRPr/>
          </a:p>
          <a:p>
            <a:pPr marL="457200" lvl="0" indent="-381000" algn="l" rtl="0">
              <a:spcBef>
                <a:spcPts val="1000"/>
              </a:spcBef>
              <a:spcAft>
                <a:spcPts val="0"/>
              </a:spcAft>
              <a:buSzPts val="2400"/>
              <a:buChar char="▪"/>
            </a:pPr>
            <a:r>
              <a:rPr lang="en-US"/>
              <a:t>Types of decision rules</a:t>
            </a:r>
            <a:endParaRPr/>
          </a:p>
          <a:p>
            <a:pPr marL="457200" lvl="0" indent="-381000" algn="l" rtl="0">
              <a:spcBef>
                <a:spcPts val="1000"/>
              </a:spcBef>
              <a:spcAft>
                <a:spcPts val="0"/>
              </a:spcAft>
              <a:buSzPts val="2400"/>
              <a:buChar char="▪"/>
            </a:pPr>
            <a:r>
              <a:rPr lang="en-US"/>
              <a:t>Evidence available from multiple decision rules</a:t>
            </a:r>
            <a:endParaRPr/>
          </a:p>
          <a:p>
            <a:pPr marL="0" lvl="0" indent="0" algn="l" rtl="0">
              <a:spcBef>
                <a:spcPts val="1000"/>
              </a:spcBef>
              <a:spcAft>
                <a:spcPts val="1000"/>
              </a:spcAft>
              <a:buNone/>
            </a:pPr>
            <a:endParaRPr/>
          </a:p>
        </p:txBody>
      </p:sp>
      <p:sp>
        <p:nvSpPr>
          <p:cNvPr id="380" name="Google Shape;380;g7c4a516f07_4_49"/>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Content and Language of </a:t>
            </a:r>
            <a:endParaRPr/>
          </a:p>
          <a:p>
            <a:pPr marL="0" lvl="0" indent="0" algn="l" rtl="0">
              <a:lnSpc>
                <a:spcPct val="90000"/>
              </a:lnSpc>
              <a:spcBef>
                <a:spcPts val="0"/>
              </a:spcBef>
              <a:spcAft>
                <a:spcPts val="0"/>
              </a:spcAft>
              <a:buNone/>
            </a:pPr>
            <a:r>
              <a:rPr lang="en-US"/>
              <a:t>Chart: Usability Features</a:t>
            </a:r>
            <a:endParaRPr/>
          </a:p>
        </p:txBody>
      </p:sp>
      <p:sp>
        <p:nvSpPr>
          <p:cNvPr id="381" name="Google Shape;381;g7c4a516f07_4_49"/>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29</a:t>
            </a:fld>
            <a:endParaRPr/>
          </a:p>
        </p:txBody>
      </p:sp>
      <p:pic>
        <p:nvPicPr>
          <p:cNvPr id="382" name="Google Shape;382;g7c4a516f07_4_49"/>
          <p:cNvPicPr preferRelativeResize="0"/>
          <p:nvPr/>
        </p:nvPicPr>
        <p:blipFill>
          <a:blip r:embed="rId3">
            <a:alphaModFix/>
          </a:blip>
          <a:stretch>
            <a:fillRect/>
          </a:stretch>
        </p:blipFill>
        <p:spPr>
          <a:xfrm>
            <a:off x="343700" y="1988975"/>
            <a:ext cx="8456599" cy="11019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7c432b1d4c_0_236"/>
          <p:cNvSpPr txBox="1">
            <a:spLocks noGrp="1"/>
          </p:cNvSpPr>
          <p:nvPr>
            <p:ph type="body" idx="1"/>
          </p:nvPr>
        </p:nvSpPr>
        <p:spPr>
          <a:xfrm>
            <a:off x="687525" y="2055825"/>
            <a:ext cx="8224800" cy="385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t>Response to Intervention (RTI) Overview</a:t>
            </a:r>
            <a:endParaRPr/>
          </a:p>
          <a:p>
            <a:pPr marL="457200" lvl="0" indent="-381000" algn="l" rtl="0">
              <a:lnSpc>
                <a:spcPct val="100000"/>
              </a:lnSpc>
              <a:spcBef>
                <a:spcPts val="1000"/>
              </a:spcBef>
              <a:spcAft>
                <a:spcPts val="0"/>
              </a:spcAft>
              <a:buSzPts val="2400"/>
              <a:buChar char="▪"/>
            </a:pPr>
            <a:r>
              <a:rPr lang="en-US"/>
              <a:t>Leadership in RTI</a:t>
            </a:r>
            <a:endParaRPr/>
          </a:p>
          <a:p>
            <a:pPr marL="457200" lvl="0" indent="-381000" algn="l" rtl="0">
              <a:lnSpc>
                <a:spcPct val="100000"/>
              </a:lnSpc>
              <a:spcBef>
                <a:spcPts val="1000"/>
              </a:spcBef>
              <a:spcAft>
                <a:spcPts val="0"/>
              </a:spcAft>
              <a:buSzPts val="2400"/>
              <a:buChar char="▪"/>
            </a:pPr>
            <a:r>
              <a:rPr lang="en-US" b="1"/>
              <a:t>Universal Screening</a:t>
            </a:r>
            <a:endParaRPr/>
          </a:p>
          <a:p>
            <a:pPr marL="457200" lvl="0" indent="-381000" algn="l" rtl="0">
              <a:lnSpc>
                <a:spcPct val="100000"/>
              </a:lnSpc>
              <a:spcBef>
                <a:spcPts val="1000"/>
              </a:spcBef>
              <a:spcAft>
                <a:spcPts val="0"/>
              </a:spcAft>
              <a:buSzPts val="2400"/>
              <a:buChar char="▪"/>
            </a:pPr>
            <a:r>
              <a:rPr lang="en-US"/>
              <a:t>Tier 1: Core Instruction </a:t>
            </a:r>
            <a:endParaRPr/>
          </a:p>
          <a:p>
            <a:pPr marL="457200" lvl="0" indent="-381000" algn="l" rtl="0">
              <a:lnSpc>
                <a:spcPct val="100000"/>
              </a:lnSpc>
              <a:spcBef>
                <a:spcPts val="1000"/>
              </a:spcBef>
              <a:spcAft>
                <a:spcPts val="0"/>
              </a:spcAft>
              <a:buSzPts val="2400"/>
              <a:buChar char="▪"/>
            </a:pPr>
            <a:r>
              <a:rPr lang="en-US"/>
              <a:t>Data-Based Decision Making and Progress Monitoring </a:t>
            </a:r>
            <a:endParaRPr/>
          </a:p>
          <a:p>
            <a:pPr marL="457200" lvl="0" indent="-381000" algn="l" rtl="0">
              <a:lnSpc>
                <a:spcPct val="100000"/>
              </a:lnSpc>
              <a:spcBef>
                <a:spcPts val="1000"/>
              </a:spcBef>
              <a:spcAft>
                <a:spcPts val="0"/>
              </a:spcAft>
              <a:buSzPts val="2400"/>
              <a:buChar char="▪"/>
            </a:pPr>
            <a:r>
              <a:rPr lang="en-US"/>
              <a:t>Tier 2: Supplemental Intervention</a:t>
            </a:r>
            <a:endParaRPr/>
          </a:p>
          <a:p>
            <a:pPr marL="457200" lvl="0" indent="-381000" algn="l" rtl="0">
              <a:lnSpc>
                <a:spcPct val="100000"/>
              </a:lnSpc>
              <a:spcBef>
                <a:spcPts val="1200"/>
              </a:spcBef>
              <a:spcAft>
                <a:spcPts val="1000"/>
              </a:spcAft>
              <a:buSzPts val="2400"/>
              <a:buChar char="▪"/>
            </a:pPr>
            <a:r>
              <a:rPr lang="en-US"/>
              <a:t>Tier 3: Intensive Intervention</a:t>
            </a:r>
            <a:endParaRPr/>
          </a:p>
        </p:txBody>
      </p:sp>
      <p:sp>
        <p:nvSpPr>
          <p:cNvPr id="141" name="Google Shape;141;g7c432b1d4c_0_236"/>
          <p:cNvSpPr txBox="1">
            <a:spLocks noGrp="1"/>
          </p:cNvSpPr>
          <p:nvPr>
            <p:ph type="title"/>
          </p:nvPr>
        </p:nvSpPr>
        <p:spPr>
          <a:xfrm>
            <a:off x="687425" y="318050"/>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RTI Professional </a:t>
            </a:r>
            <a:endParaRPr/>
          </a:p>
          <a:p>
            <a:pPr marL="0" lvl="0" indent="0" algn="l" rtl="0">
              <a:lnSpc>
                <a:spcPct val="90000"/>
              </a:lnSpc>
              <a:spcBef>
                <a:spcPts val="0"/>
              </a:spcBef>
              <a:spcAft>
                <a:spcPts val="0"/>
              </a:spcAft>
              <a:buSzPts val="1400"/>
              <a:buNone/>
            </a:pPr>
            <a:r>
              <a:rPr lang="en-US"/>
              <a:t>Development Series Overview</a:t>
            </a:r>
            <a:endParaRPr/>
          </a:p>
        </p:txBody>
      </p:sp>
      <p:sp>
        <p:nvSpPr>
          <p:cNvPr id="142" name="Google Shape;142;g7c432b1d4c_0_23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7c6714eabf_1_0"/>
          <p:cNvSpPr txBox="1">
            <a:spLocks noGrp="1"/>
          </p:cNvSpPr>
          <p:nvPr>
            <p:ph type="body" idx="1"/>
          </p:nvPr>
        </p:nvSpPr>
        <p:spPr>
          <a:xfrm>
            <a:off x="687526" y="1903425"/>
            <a:ext cx="3319500" cy="3852000"/>
          </a:xfrm>
          <a:prstGeom prst="rect">
            <a:avLst/>
          </a:prstGeom>
        </p:spPr>
        <p:txBody>
          <a:bodyPr spcFirstLastPara="1" wrap="square" lIns="0" tIns="0" rIns="0" bIns="0" anchor="t" anchorCtr="0">
            <a:noAutofit/>
          </a:bodyPr>
          <a:lstStyle/>
          <a:p>
            <a:pPr marL="342900" lvl="0" indent="-342900" algn="l" rtl="0">
              <a:spcBef>
                <a:spcPts val="600"/>
              </a:spcBef>
              <a:spcAft>
                <a:spcPts val="0"/>
              </a:spcAft>
              <a:buSzPts val="2400"/>
              <a:buChar char="▪"/>
            </a:pPr>
            <a:r>
              <a:rPr lang="en-US"/>
              <a:t>Cost of tool</a:t>
            </a:r>
            <a:endParaRPr/>
          </a:p>
          <a:p>
            <a:pPr marL="342900" lvl="0" indent="-342900" algn="l" rtl="0">
              <a:spcBef>
                <a:spcPts val="600"/>
              </a:spcBef>
              <a:spcAft>
                <a:spcPts val="0"/>
              </a:spcAft>
              <a:buSzPts val="2400"/>
              <a:buChar char="▪"/>
            </a:pPr>
            <a:r>
              <a:rPr lang="en-US"/>
              <a:t>Training required to implement tool</a:t>
            </a:r>
            <a:endParaRPr/>
          </a:p>
          <a:p>
            <a:pPr marL="342900" lvl="0" indent="-342900" algn="l" rtl="0">
              <a:spcBef>
                <a:spcPts val="600"/>
              </a:spcBef>
              <a:spcAft>
                <a:spcPts val="0"/>
              </a:spcAft>
              <a:buSzPts val="2400"/>
              <a:buChar char="▪"/>
            </a:pPr>
            <a:r>
              <a:rPr lang="en-US"/>
              <a:t>Level of expertise required to administer tool</a:t>
            </a:r>
            <a:endParaRPr/>
          </a:p>
          <a:p>
            <a:pPr marL="342900" lvl="0" indent="-342900" algn="l" rtl="0">
              <a:spcBef>
                <a:spcPts val="600"/>
              </a:spcBef>
              <a:spcAft>
                <a:spcPts val="0"/>
              </a:spcAft>
              <a:buSzPts val="2400"/>
              <a:buChar char="▪"/>
            </a:pPr>
            <a:r>
              <a:rPr lang="en-US"/>
              <a:t>Training and technical support offered</a:t>
            </a:r>
            <a:endParaRPr/>
          </a:p>
          <a:p>
            <a:pPr marL="342900" lvl="0" indent="-342900" algn="l" rtl="0">
              <a:spcBef>
                <a:spcPts val="600"/>
              </a:spcBef>
              <a:spcAft>
                <a:spcPts val="0"/>
              </a:spcAft>
              <a:buSzPts val="2400"/>
              <a:buChar char="▪"/>
            </a:pPr>
            <a:r>
              <a:rPr lang="en-US"/>
              <a:t>How scores are reported</a:t>
            </a:r>
            <a:endParaRPr/>
          </a:p>
          <a:p>
            <a:pPr marL="0" lvl="0" indent="0" algn="l" rtl="0">
              <a:spcBef>
                <a:spcPts val="600"/>
              </a:spcBef>
              <a:spcAft>
                <a:spcPts val="0"/>
              </a:spcAft>
              <a:buNone/>
            </a:pPr>
            <a:endParaRPr/>
          </a:p>
        </p:txBody>
      </p:sp>
      <p:sp>
        <p:nvSpPr>
          <p:cNvPr id="389" name="Google Shape;389;g7c6714eabf_1_0"/>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Content and Language of </a:t>
            </a:r>
            <a:endParaRPr/>
          </a:p>
          <a:p>
            <a:pPr marL="0" lvl="0" indent="0" algn="l" rtl="0">
              <a:lnSpc>
                <a:spcPct val="90000"/>
              </a:lnSpc>
              <a:spcBef>
                <a:spcPts val="0"/>
              </a:spcBef>
              <a:spcAft>
                <a:spcPts val="0"/>
              </a:spcAft>
              <a:buNone/>
            </a:pPr>
            <a:r>
              <a:rPr lang="en-US"/>
              <a:t>Chart: Implementation Requirements</a:t>
            </a:r>
            <a:endParaRPr/>
          </a:p>
        </p:txBody>
      </p:sp>
      <p:sp>
        <p:nvSpPr>
          <p:cNvPr id="390" name="Google Shape;390;g7c6714eabf_1_0"/>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30</a:t>
            </a:fld>
            <a:endParaRPr/>
          </a:p>
        </p:txBody>
      </p:sp>
      <p:pic>
        <p:nvPicPr>
          <p:cNvPr id="391" name="Google Shape;391;g7c6714eabf_1_0"/>
          <p:cNvPicPr preferRelativeResize="0"/>
          <p:nvPr/>
        </p:nvPicPr>
        <p:blipFill>
          <a:blip r:embed="rId3">
            <a:alphaModFix/>
          </a:blip>
          <a:stretch>
            <a:fillRect/>
          </a:stretch>
        </p:blipFill>
        <p:spPr>
          <a:xfrm>
            <a:off x="4198625" y="2765785"/>
            <a:ext cx="4381873" cy="3142041"/>
          </a:xfrm>
          <a:prstGeom prst="rect">
            <a:avLst/>
          </a:prstGeom>
          <a:noFill/>
          <a:ln w="9525" cap="flat" cmpd="sng">
            <a:solidFill>
              <a:schemeClr val="dk2"/>
            </a:solidFill>
            <a:prstDash val="solid"/>
            <a:round/>
            <a:headEnd type="none" w="sm" len="sm"/>
            <a:tailEnd type="none" w="sm" len="sm"/>
          </a:ln>
        </p:spPr>
      </p:pic>
      <p:sp>
        <p:nvSpPr>
          <p:cNvPr id="392" name="Google Shape;392;g7c6714eabf_1_0"/>
          <p:cNvSpPr/>
          <p:nvPr/>
        </p:nvSpPr>
        <p:spPr>
          <a:xfrm>
            <a:off x="4423350" y="3297550"/>
            <a:ext cx="587400" cy="339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g7c6714eabf_1_0"/>
          <p:cNvPicPr preferRelativeResize="0"/>
          <p:nvPr/>
        </p:nvPicPr>
        <p:blipFill>
          <a:blip r:embed="rId4">
            <a:alphaModFix/>
          </a:blip>
          <a:stretch>
            <a:fillRect/>
          </a:stretch>
        </p:blipFill>
        <p:spPr>
          <a:xfrm>
            <a:off x="5492550" y="2557950"/>
            <a:ext cx="3495874" cy="3342062"/>
          </a:xfrm>
          <a:prstGeom prst="rect">
            <a:avLst/>
          </a:prstGeom>
          <a:noFill/>
          <a:ln w="9525" cap="flat" cmpd="sng">
            <a:solidFill>
              <a:schemeClr val="dk2"/>
            </a:solidFill>
            <a:prstDash val="solid"/>
            <a:round/>
            <a:headEnd type="none" w="sm" len="sm"/>
            <a:tailEnd type="none" w="sm" len="sm"/>
          </a:ln>
        </p:spPr>
      </p:pic>
      <p:sp>
        <p:nvSpPr>
          <p:cNvPr id="394" name="Google Shape;394;g7c6714eabf_1_0"/>
          <p:cNvSpPr txBox="1">
            <a:spLocks noGrp="1"/>
          </p:cNvSpPr>
          <p:nvPr>
            <p:ph type="body" idx="1"/>
          </p:nvPr>
        </p:nvSpPr>
        <p:spPr>
          <a:xfrm>
            <a:off x="4007025" y="1804850"/>
            <a:ext cx="4981500" cy="7530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2200">
                <a:solidFill>
                  <a:srgbClr val="366092"/>
                </a:solidFill>
              </a:rPr>
              <a:t>Select the name of tool to view “implementation table”</a:t>
            </a:r>
            <a:endParaRPr sz="2200">
              <a:solidFill>
                <a:srgbClr val="366092"/>
              </a:solidFill>
            </a:endParaRPr>
          </a:p>
          <a:p>
            <a:pPr marL="0" lvl="0" indent="0" algn="ctr" rtl="0">
              <a:spcBef>
                <a:spcPts val="600"/>
              </a:spcBef>
              <a:spcAft>
                <a:spcPts val="0"/>
              </a:spcAft>
              <a:buNone/>
            </a:pPr>
            <a:endParaRPr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7c6714eabf_1_11"/>
          <p:cNvSpPr txBox="1">
            <a:spLocks noGrp="1"/>
          </p:cNvSpPr>
          <p:nvPr>
            <p:ph type="body" idx="1"/>
          </p:nvPr>
        </p:nvSpPr>
        <p:spPr>
          <a:xfrm>
            <a:off x="687400" y="1951700"/>
            <a:ext cx="4230600" cy="3942600"/>
          </a:xfrm>
          <a:prstGeom prst="rect">
            <a:avLst/>
          </a:prstGeom>
        </p:spPr>
        <p:txBody>
          <a:bodyPr spcFirstLastPara="1" wrap="square" lIns="0" tIns="0" rIns="0" bIns="0" anchor="t" anchorCtr="0">
            <a:noAutofit/>
          </a:bodyPr>
          <a:lstStyle/>
          <a:p>
            <a:pPr marL="342900" lvl="0" indent="-342900" algn="l" rtl="0">
              <a:spcBef>
                <a:spcPts val="600"/>
              </a:spcBef>
              <a:spcAft>
                <a:spcPts val="0"/>
              </a:spcAft>
              <a:buSzPts val="2400"/>
              <a:buChar char="▪"/>
            </a:pPr>
            <a:r>
              <a:rPr lang="en-US"/>
              <a:t>Details about submitted data </a:t>
            </a:r>
            <a:endParaRPr/>
          </a:p>
          <a:p>
            <a:pPr marL="342900" lvl="0" indent="-342900" algn="l" rtl="0">
              <a:spcBef>
                <a:spcPts val="600"/>
              </a:spcBef>
              <a:spcAft>
                <a:spcPts val="0"/>
              </a:spcAft>
              <a:buSzPts val="2400"/>
              <a:buChar char="▪"/>
            </a:pPr>
            <a:r>
              <a:rPr lang="en-US"/>
              <a:t>Look for tools that conducted classification studies with outcome measures and samples similar to the population and outcome of interest</a:t>
            </a:r>
            <a:endParaRPr/>
          </a:p>
          <a:p>
            <a:pPr marL="342900" lvl="0" indent="-342900" algn="l" rtl="0">
              <a:spcBef>
                <a:spcPts val="600"/>
              </a:spcBef>
              <a:spcAft>
                <a:spcPts val="0"/>
              </a:spcAft>
              <a:buSzPts val="2400"/>
              <a:buChar char="▪"/>
            </a:pPr>
            <a:r>
              <a:rPr lang="en-US"/>
              <a:t>Information to help determine which tool(s) is </a:t>
            </a:r>
            <a:br>
              <a:rPr lang="en-US"/>
            </a:br>
            <a:r>
              <a:rPr lang="en-US"/>
              <a:t>most appropriate for needs</a:t>
            </a:r>
            <a:endParaRPr/>
          </a:p>
        </p:txBody>
      </p:sp>
      <p:sp>
        <p:nvSpPr>
          <p:cNvPr id="401" name="Google Shape;401;g7c6714eabf_1_11"/>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a:t>Content and Language of </a:t>
            </a:r>
            <a:endParaRPr/>
          </a:p>
          <a:p>
            <a:pPr marL="0" lvl="0" indent="0" algn="l" rtl="0">
              <a:lnSpc>
                <a:spcPct val="90000"/>
              </a:lnSpc>
              <a:spcBef>
                <a:spcPts val="0"/>
              </a:spcBef>
              <a:spcAft>
                <a:spcPts val="0"/>
              </a:spcAft>
              <a:buNone/>
            </a:pPr>
            <a:r>
              <a:rPr lang="en-US"/>
              <a:t>Chart: Data</a:t>
            </a:r>
            <a:endParaRPr/>
          </a:p>
        </p:txBody>
      </p:sp>
      <p:sp>
        <p:nvSpPr>
          <p:cNvPr id="402" name="Google Shape;402;g7c6714eabf_1_11"/>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31</a:t>
            </a:fld>
            <a:endParaRPr/>
          </a:p>
        </p:txBody>
      </p:sp>
      <p:pic>
        <p:nvPicPr>
          <p:cNvPr id="403" name="Google Shape;403;g7c6714eabf_1_11"/>
          <p:cNvPicPr preferRelativeResize="0"/>
          <p:nvPr/>
        </p:nvPicPr>
        <p:blipFill>
          <a:blip r:embed="rId3">
            <a:alphaModFix/>
          </a:blip>
          <a:stretch>
            <a:fillRect/>
          </a:stretch>
        </p:blipFill>
        <p:spPr>
          <a:xfrm>
            <a:off x="4918025" y="2988250"/>
            <a:ext cx="4070400" cy="2918701"/>
          </a:xfrm>
          <a:prstGeom prst="rect">
            <a:avLst/>
          </a:prstGeom>
          <a:noFill/>
          <a:ln w="9525" cap="flat" cmpd="sng">
            <a:solidFill>
              <a:srgbClr val="000000"/>
            </a:solidFill>
            <a:prstDash val="solid"/>
            <a:round/>
            <a:headEnd type="none" w="sm" len="sm"/>
            <a:tailEnd type="none" w="sm" len="sm"/>
          </a:ln>
        </p:spPr>
      </p:pic>
      <p:sp>
        <p:nvSpPr>
          <p:cNvPr id="404" name="Google Shape;404;g7c6714eabf_1_11"/>
          <p:cNvSpPr/>
          <p:nvPr/>
        </p:nvSpPr>
        <p:spPr>
          <a:xfrm>
            <a:off x="5106650" y="3453100"/>
            <a:ext cx="498600" cy="335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5" name="Google Shape;405;g7c6714eabf_1_11"/>
          <p:cNvPicPr preferRelativeResize="0"/>
          <p:nvPr/>
        </p:nvPicPr>
        <p:blipFill rotWithShape="1">
          <a:blip r:embed="rId4">
            <a:alphaModFix/>
          </a:blip>
          <a:srcRect r="1797"/>
          <a:stretch/>
        </p:blipFill>
        <p:spPr>
          <a:xfrm>
            <a:off x="5654050" y="2694475"/>
            <a:ext cx="3337549" cy="2683222"/>
          </a:xfrm>
          <a:prstGeom prst="rect">
            <a:avLst/>
          </a:prstGeom>
          <a:noFill/>
          <a:ln w="9525" cap="flat" cmpd="sng">
            <a:solidFill>
              <a:srgbClr val="000000"/>
            </a:solidFill>
            <a:prstDash val="solid"/>
            <a:round/>
            <a:headEnd type="none" w="sm" len="sm"/>
            <a:tailEnd type="none" w="sm" len="sm"/>
          </a:ln>
        </p:spPr>
      </p:pic>
      <p:sp>
        <p:nvSpPr>
          <p:cNvPr id="406" name="Google Shape;406;g7c6714eabf_1_11"/>
          <p:cNvSpPr txBox="1">
            <a:spLocks noGrp="1"/>
          </p:cNvSpPr>
          <p:nvPr>
            <p:ph type="body" idx="1"/>
          </p:nvPr>
        </p:nvSpPr>
        <p:spPr>
          <a:xfrm>
            <a:off x="5654050" y="1881050"/>
            <a:ext cx="3258000" cy="7530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2200">
                <a:solidFill>
                  <a:srgbClr val="366092"/>
                </a:solidFill>
              </a:rPr>
              <a:t>Select the name of tool to view the data</a:t>
            </a:r>
            <a:endParaRPr sz="2200">
              <a:solidFill>
                <a:srgbClr val="366092"/>
              </a:solidFill>
            </a:endParaRPr>
          </a:p>
          <a:p>
            <a:pPr marL="0" lvl="0" indent="0" algn="ctr" rtl="0">
              <a:spcBef>
                <a:spcPts val="600"/>
              </a:spcBef>
              <a:spcAft>
                <a:spcPts val="0"/>
              </a:spcAft>
              <a:buNone/>
            </a:pP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NCII Screening Tool Chart </a:t>
            </a:r>
            <a:endParaRPr/>
          </a:p>
          <a:p>
            <a:pPr marL="0" lvl="0" indent="0" algn="l" rtl="0">
              <a:lnSpc>
                <a:spcPct val="90000"/>
              </a:lnSpc>
              <a:spcBef>
                <a:spcPts val="0"/>
              </a:spcBef>
              <a:spcAft>
                <a:spcPts val="0"/>
              </a:spcAft>
              <a:buSzPts val="1400"/>
              <a:buNone/>
            </a:pPr>
            <a:r>
              <a:rPr lang="en-US"/>
              <a:t>Users Guide</a:t>
            </a:r>
            <a:endParaRPr/>
          </a:p>
        </p:txBody>
      </p:sp>
      <p:sp>
        <p:nvSpPr>
          <p:cNvPr id="413" name="Google Shape;413;p3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32</a:t>
            </a:fld>
            <a:endParaRPr/>
          </a:p>
        </p:txBody>
      </p:sp>
      <p:pic>
        <p:nvPicPr>
          <p:cNvPr id="414" name="Google Shape;414;p32" descr="Pop-out"/>
          <p:cNvPicPr preferRelativeResize="0"/>
          <p:nvPr/>
        </p:nvPicPr>
        <p:blipFill rotWithShape="1">
          <a:blip r:embed="rId3">
            <a:alphaModFix/>
          </a:blip>
          <a:srcRect/>
          <a:stretch/>
        </p:blipFill>
        <p:spPr>
          <a:xfrm>
            <a:off x="155575" y="-136525"/>
            <a:ext cx="9525" cy="9525"/>
          </a:xfrm>
          <a:prstGeom prst="rect">
            <a:avLst/>
          </a:prstGeom>
          <a:noFill/>
          <a:ln>
            <a:noFill/>
          </a:ln>
        </p:spPr>
      </p:pic>
      <p:pic>
        <p:nvPicPr>
          <p:cNvPr id="415" name="Google Shape;415;p32"/>
          <p:cNvPicPr preferRelativeResize="0"/>
          <p:nvPr/>
        </p:nvPicPr>
        <p:blipFill rotWithShape="1">
          <a:blip r:embed="rId4">
            <a:alphaModFix/>
          </a:blip>
          <a:srcRect t="2238" b="3723"/>
          <a:stretch/>
        </p:blipFill>
        <p:spPr>
          <a:xfrm>
            <a:off x="3404725" y="1975475"/>
            <a:ext cx="3148875" cy="38225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Identify One to Three Potential Tools</a:t>
            </a:r>
            <a:endParaRPr/>
          </a:p>
        </p:txBody>
      </p:sp>
      <p:sp>
        <p:nvSpPr>
          <p:cNvPr id="422" name="Google Shape;422;p3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33</a:t>
            </a:fld>
            <a:endParaRPr/>
          </a:p>
        </p:txBody>
      </p:sp>
      <p:grpSp>
        <p:nvGrpSpPr>
          <p:cNvPr id="423" name="Google Shape;423;p33"/>
          <p:cNvGrpSpPr/>
          <p:nvPr/>
        </p:nvGrpSpPr>
        <p:grpSpPr>
          <a:xfrm>
            <a:off x="5314742" y="5887473"/>
            <a:ext cx="3232883" cy="918000"/>
            <a:chOff x="5314742" y="5887473"/>
            <a:chExt cx="3232883" cy="918000"/>
          </a:xfrm>
        </p:grpSpPr>
        <p:sp>
          <p:nvSpPr>
            <p:cNvPr id="424" name="Google Shape;424;p33"/>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Handbook</a:t>
              </a:r>
              <a:endParaRPr sz="1300" b="1" i="0" u="none" strike="noStrike" cap="none">
                <a:solidFill>
                  <a:srgbClr val="000000"/>
                </a:solidFill>
                <a:latin typeface="Arial"/>
                <a:ea typeface="Arial"/>
                <a:cs typeface="Arial"/>
                <a:sym typeface="Arial"/>
              </a:endParaRPr>
            </a:p>
          </p:txBody>
        </p:sp>
        <p:grpSp>
          <p:nvGrpSpPr>
            <p:cNvPr id="425" name="Google Shape;425;p33"/>
            <p:cNvGrpSpPr/>
            <p:nvPr/>
          </p:nvGrpSpPr>
          <p:grpSpPr>
            <a:xfrm>
              <a:off x="6939451" y="5887473"/>
              <a:ext cx="1608174" cy="918000"/>
              <a:chOff x="6939451" y="5887473"/>
              <a:chExt cx="1608174" cy="918000"/>
            </a:xfrm>
          </p:grpSpPr>
          <p:sp>
            <p:nvSpPr>
              <p:cNvPr id="426" name="Google Shape;426;p33"/>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27" name="Google Shape;427;p33"/>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428" name="Google Shape;428;p33"/>
          <p:cNvPicPr preferRelativeResize="0"/>
          <p:nvPr/>
        </p:nvPicPr>
        <p:blipFill rotWithShape="1">
          <a:blip r:embed="rId3">
            <a:alphaModFix/>
          </a:blip>
          <a:srcRect/>
          <a:stretch/>
        </p:blipFill>
        <p:spPr>
          <a:xfrm>
            <a:off x="839800" y="1958506"/>
            <a:ext cx="7500650" cy="379204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Not Sure? Ask for More Information </a:t>
            </a:r>
            <a:endParaRPr/>
          </a:p>
        </p:txBody>
      </p:sp>
      <p:sp>
        <p:nvSpPr>
          <p:cNvPr id="435" name="Google Shape;435;p3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a:p>
        </p:txBody>
      </p:sp>
      <p:pic>
        <p:nvPicPr>
          <p:cNvPr id="436" name="Google Shape;436;p35"/>
          <p:cNvPicPr preferRelativeResize="0"/>
          <p:nvPr/>
        </p:nvPicPr>
        <p:blipFill rotWithShape="1">
          <a:blip r:embed="rId3">
            <a:alphaModFix/>
          </a:blip>
          <a:srcRect t="21253" r="9346"/>
          <a:stretch/>
        </p:blipFill>
        <p:spPr>
          <a:xfrm>
            <a:off x="444824" y="2423650"/>
            <a:ext cx="6158223" cy="3476349"/>
          </a:xfrm>
          <a:prstGeom prst="rect">
            <a:avLst/>
          </a:prstGeom>
          <a:noFill/>
          <a:ln w="9525" cap="flat" cmpd="sng">
            <a:solidFill>
              <a:srgbClr val="1F497D"/>
            </a:solidFill>
            <a:prstDash val="solid"/>
            <a:round/>
            <a:headEnd type="none" w="sm" len="sm"/>
            <a:tailEnd type="none" w="sm" len="sm"/>
          </a:ln>
        </p:spPr>
      </p:pic>
      <p:pic>
        <p:nvPicPr>
          <p:cNvPr id="437" name="Google Shape;437;p35"/>
          <p:cNvPicPr preferRelativeResize="0"/>
          <p:nvPr/>
        </p:nvPicPr>
        <p:blipFill rotWithShape="1">
          <a:blip r:embed="rId4">
            <a:alphaModFix/>
          </a:blip>
          <a:srcRect b="31304"/>
          <a:stretch/>
        </p:blipFill>
        <p:spPr>
          <a:xfrm>
            <a:off x="2279800" y="1900125"/>
            <a:ext cx="6090780" cy="3999874"/>
          </a:xfrm>
          <a:prstGeom prst="rect">
            <a:avLst/>
          </a:prstGeom>
          <a:noFill/>
          <a:ln w="9525" cap="flat" cmpd="sng">
            <a:solidFill>
              <a:schemeClr val="dk2"/>
            </a:solidFill>
            <a:prstDash val="solid"/>
            <a:round/>
            <a:headEnd type="none" w="sm" len="sm"/>
            <a:tailEnd type="none" w="sm" len="sm"/>
          </a:ln>
        </p:spPr>
      </p:pic>
      <p:sp>
        <p:nvSpPr>
          <p:cNvPr id="438" name="Google Shape;438;p35"/>
          <p:cNvSpPr/>
          <p:nvPr/>
        </p:nvSpPr>
        <p:spPr>
          <a:xfrm>
            <a:off x="851800" y="3354250"/>
            <a:ext cx="770700" cy="433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4738000" y="3735250"/>
            <a:ext cx="1205700" cy="1486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3: Establishing </a:t>
            </a:r>
            <a:br>
              <a:rPr lang="en-US"/>
            </a:br>
            <a:r>
              <a:rPr lang="en-US"/>
              <a:t>Universal Screening Procedures</a:t>
            </a:r>
            <a:endParaRPr/>
          </a:p>
        </p:txBody>
      </p:sp>
      <p:sp>
        <p:nvSpPr>
          <p:cNvPr id="446" name="Google Shape;446;p36"/>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600"/>
              </a:spcBef>
              <a:spcAft>
                <a:spcPts val="0"/>
              </a:spcAft>
              <a:buSzPts val="2400"/>
              <a:buFont typeface="Arial"/>
              <a:buAutoNum type="arabicPeriod"/>
            </a:pPr>
            <a:r>
              <a:rPr lang="en-US"/>
              <a:t>Conducting data reviews</a:t>
            </a:r>
            <a:endParaRPr/>
          </a:p>
          <a:p>
            <a:pPr marL="457200" lvl="0" indent="-457200" algn="l" rtl="0">
              <a:lnSpc>
                <a:spcPct val="100000"/>
              </a:lnSpc>
              <a:spcBef>
                <a:spcPts val="600"/>
              </a:spcBef>
              <a:spcAft>
                <a:spcPts val="0"/>
              </a:spcAft>
              <a:buSzPts val="2400"/>
              <a:buFont typeface="Arial"/>
              <a:buAutoNum type="arabicPeriod"/>
            </a:pPr>
            <a:r>
              <a:rPr lang="en-US"/>
              <a:t>Identifying the at-risk population</a:t>
            </a:r>
            <a:endParaRPr/>
          </a:p>
          <a:p>
            <a:pPr marL="457200" lvl="0" indent="-457200" algn="l" rtl="0">
              <a:lnSpc>
                <a:spcPct val="100000"/>
              </a:lnSpc>
              <a:spcBef>
                <a:spcPts val="600"/>
              </a:spcBef>
              <a:spcAft>
                <a:spcPts val="0"/>
              </a:spcAft>
              <a:buSzPts val="2400"/>
              <a:buFont typeface="Arial"/>
              <a:buAutoNum type="arabicPeriod"/>
            </a:pPr>
            <a:r>
              <a:rPr lang="en-US"/>
              <a:t>Assessing efficacy of core instruction and interventions</a:t>
            </a:r>
            <a:endParaRPr/>
          </a:p>
          <a:p>
            <a:pPr marL="457200" lvl="0" indent="-457200" algn="l" rtl="0">
              <a:lnSpc>
                <a:spcPct val="100000"/>
              </a:lnSpc>
              <a:spcBef>
                <a:spcPts val="600"/>
              </a:spcBef>
              <a:spcAft>
                <a:spcPts val="0"/>
              </a:spcAft>
              <a:buSzPts val="2400"/>
              <a:buFont typeface="Arial"/>
              <a:buAutoNum type="arabicPeriod"/>
            </a:pPr>
            <a:r>
              <a:rPr lang="en-US"/>
              <a:t>Assessing progress of groups of students</a:t>
            </a:r>
            <a:endParaRPr/>
          </a:p>
          <a:p>
            <a:pPr marL="457200" lvl="0" indent="-457200" algn="l" rtl="0">
              <a:lnSpc>
                <a:spcPct val="100000"/>
              </a:lnSpc>
              <a:spcBef>
                <a:spcPts val="600"/>
              </a:spcBef>
              <a:spcAft>
                <a:spcPts val="0"/>
              </a:spcAft>
              <a:buSzPts val="2400"/>
              <a:buFont typeface="Arial"/>
              <a:buAutoNum type="arabicPeriod"/>
            </a:pPr>
            <a:r>
              <a:rPr lang="en-US"/>
              <a:t>Making decisions</a:t>
            </a:r>
            <a:endParaRPr/>
          </a:p>
          <a:p>
            <a:pPr marL="457200" lvl="0" indent="-457200" algn="l" rtl="0">
              <a:lnSpc>
                <a:spcPct val="100000"/>
              </a:lnSpc>
              <a:spcBef>
                <a:spcPts val="600"/>
              </a:spcBef>
              <a:spcAft>
                <a:spcPts val="0"/>
              </a:spcAft>
              <a:buSzPts val="2400"/>
              <a:buFont typeface="Arial"/>
              <a:buAutoNum type="arabicPeriod"/>
            </a:pPr>
            <a:r>
              <a:rPr lang="en-US"/>
              <a:t>Reporting and sharing data</a:t>
            </a:r>
            <a:endParaRPr/>
          </a:p>
          <a:p>
            <a:pPr marL="457200" lvl="0" indent="-228600" algn="l" rtl="0">
              <a:lnSpc>
                <a:spcPct val="100000"/>
              </a:lnSpc>
              <a:spcBef>
                <a:spcPts val="600"/>
              </a:spcBef>
              <a:spcAft>
                <a:spcPts val="0"/>
              </a:spcAft>
              <a:buSzPts val="1800"/>
              <a:buNone/>
            </a:pPr>
            <a:endParaRPr/>
          </a:p>
        </p:txBody>
      </p:sp>
      <p:sp>
        <p:nvSpPr>
          <p:cNvPr id="447" name="Google Shape;447;p3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7c6714eabf_0_8"/>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Closing</a:t>
            </a:r>
            <a:endParaRPr/>
          </a:p>
        </p:txBody>
      </p:sp>
      <p:sp>
        <p:nvSpPr>
          <p:cNvPr id="454" name="Google Shape;454;g7c6714eabf_0_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8"/>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a:t>Increase ownership by engaging teachers and leaders in the final decision-making process</a:t>
            </a:r>
            <a:endParaRPr/>
          </a:p>
          <a:p>
            <a:pPr marL="233363" lvl="0" indent="-233363" algn="l" rtl="0">
              <a:lnSpc>
                <a:spcPct val="100000"/>
              </a:lnSpc>
              <a:spcBef>
                <a:spcPts val="1200"/>
              </a:spcBef>
              <a:spcAft>
                <a:spcPts val="0"/>
              </a:spcAft>
              <a:buSzPts val="2400"/>
              <a:buChar char="▪"/>
            </a:pPr>
            <a:r>
              <a:rPr lang="en-US"/>
              <a:t>Communicate final decision: </a:t>
            </a:r>
            <a:endParaRPr/>
          </a:p>
          <a:p>
            <a:pPr marL="463550" lvl="1" indent="-246063" algn="l" rtl="0">
              <a:lnSpc>
                <a:spcPct val="100000"/>
              </a:lnSpc>
              <a:spcBef>
                <a:spcPts val="600"/>
              </a:spcBef>
              <a:spcAft>
                <a:spcPts val="0"/>
              </a:spcAft>
              <a:buSzPts val="2000"/>
              <a:buChar char="•"/>
            </a:pPr>
            <a:r>
              <a:rPr lang="en-US" sz="2000"/>
              <a:t>Consider requesting access to sample accounts for teachers and administrators to pilot with several students prior to implementation</a:t>
            </a:r>
            <a:endParaRPr sz="2000"/>
          </a:p>
          <a:p>
            <a:pPr marL="233363" lvl="0" indent="-233363" algn="l" rtl="0">
              <a:lnSpc>
                <a:spcPct val="100000"/>
              </a:lnSpc>
              <a:spcBef>
                <a:spcPts val="1200"/>
              </a:spcBef>
              <a:spcAft>
                <a:spcPts val="0"/>
              </a:spcAft>
              <a:buSzPts val="2400"/>
              <a:buChar char="▪"/>
            </a:pPr>
            <a:r>
              <a:rPr lang="en-US"/>
              <a:t>Develop a Universal Screening Tool Implementation Plan: </a:t>
            </a:r>
            <a:endParaRPr/>
          </a:p>
          <a:p>
            <a:pPr marL="463550" lvl="1" indent="-246063" algn="l" rtl="0">
              <a:lnSpc>
                <a:spcPct val="100000"/>
              </a:lnSpc>
              <a:spcBef>
                <a:spcPts val="600"/>
              </a:spcBef>
              <a:spcAft>
                <a:spcPts val="0"/>
              </a:spcAft>
              <a:buSzPts val="2000"/>
              <a:buChar char="•"/>
            </a:pPr>
            <a:r>
              <a:rPr lang="en-US" sz="2000"/>
              <a:t>Acquisition and board approval, if needed</a:t>
            </a:r>
            <a:endParaRPr sz="2000"/>
          </a:p>
          <a:p>
            <a:pPr marL="463550" lvl="1" indent="-246063" algn="l" rtl="0">
              <a:lnSpc>
                <a:spcPct val="100000"/>
              </a:lnSpc>
              <a:spcBef>
                <a:spcPts val="600"/>
              </a:spcBef>
              <a:spcAft>
                <a:spcPts val="0"/>
              </a:spcAft>
              <a:buSzPts val="2000"/>
              <a:buChar char="•"/>
            </a:pPr>
            <a:r>
              <a:rPr lang="en-US" sz="2000"/>
              <a:t>Staff professional development</a:t>
            </a:r>
            <a:endParaRPr sz="2000"/>
          </a:p>
          <a:p>
            <a:pPr marL="463550" lvl="1" indent="-246063" algn="l" rtl="0">
              <a:lnSpc>
                <a:spcPct val="100000"/>
              </a:lnSpc>
              <a:spcBef>
                <a:spcPts val="600"/>
              </a:spcBef>
              <a:spcAft>
                <a:spcPts val="0"/>
              </a:spcAft>
              <a:buSzPts val="2000"/>
              <a:buChar char="•"/>
            </a:pPr>
            <a:r>
              <a:rPr lang="en-US" sz="2000"/>
              <a:t>Implementation timeline</a:t>
            </a:r>
            <a:endParaRPr sz="2000"/>
          </a:p>
        </p:txBody>
      </p:sp>
      <p:sp>
        <p:nvSpPr>
          <p:cNvPr id="461" name="Google Shape;461;p38"/>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Communicate Selection &amp; </a:t>
            </a:r>
            <a:br>
              <a:rPr lang="en-US"/>
            </a:br>
            <a:r>
              <a:rPr lang="en-US"/>
              <a:t>Develop Implementation Plan </a:t>
            </a:r>
            <a:endParaRPr/>
          </a:p>
        </p:txBody>
      </p:sp>
      <p:sp>
        <p:nvSpPr>
          <p:cNvPr id="462" name="Google Shape;462;p3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37</a:t>
            </a:fld>
            <a:endParaRPr>
              <a:solidFill>
                <a:srgbClr val="BFBFB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9"/>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sz="3200"/>
              <a:t>Think-Pair-Share</a:t>
            </a:r>
            <a:endParaRPr/>
          </a:p>
          <a:p>
            <a:pPr marL="233362" lvl="0" indent="-233362" algn="l" rtl="0">
              <a:lnSpc>
                <a:spcPct val="100000"/>
              </a:lnSpc>
              <a:spcBef>
                <a:spcPts val="600"/>
              </a:spcBef>
              <a:spcAft>
                <a:spcPts val="0"/>
              </a:spcAft>
              <a:buSzPts val="2400"/>
              <a:buChar char="▪"/>
            </a:pPr>
            <a:r>
              <a:rPr lang="en-US"/>
              <a:t>As a result of the presentation, how comfortable do I feel in using the NCII Screening Tools Chart to identify an RTI screening tool and data system? </a:t>
            </a:r>
            <a:endParaRPr/>
          </a:p>
          <a:p>
            <a:pPr marL="233363" lvl="0" indent="-233363" algn="l" rtl="0">
              <a:lnSpc>
                <a:spcPct val="100000"/>
              </a:lnSpc>
              <a:spcBef>
                <a:spcPts val="1200"/>
              </a:spcBef>
              <a:spcAft>
                <a:spcPts val="0"/>
              </a:spcAft>
              <a:buSzPts val="2400"/>
              <a:buChar char="▪"/>
            </a:pPr>
            <a:r>
              <a:rPr lang="en-US"/>
              <a:t>What other questions do I still have about selecting universal screeners?</a:t>
            </a:r>
            <a:endParaRPr/>
          </a:p>
        </p:txBody>
      </p:sp>
      <p:sp>
        <p:nvSpPr>
          <p:cNvPr id="469" name="Google Shape;469;p3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Did We Meet the </a:t>
            </a:r>
            <a:br>
              <a:rPr lang="en-US"/>
            </a:br>
            <a:r>
              <a:rPr lang="en-US"/>
              <a:t>Module Objectives?</a:t>
            </a:r>
            <a:endParaRPr/>
          </a:p>
        </p:txBody>
      </p:sp>
      <p:sp>
        <p:nvSpPr>
          <p:cNvPr id="470" name="Google Shape;470;p3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38</a:t>
            </a:fld>
            <a:endParaRPr>
              <a:solidFill>
                <a:srgbClr val="BFBFBF"/>
              </a:solidFill>
            </a:endParaRPr>
          </a:p>
        </p:txBody>
      </p:sp>
      <p:pic>
        <p:nvPicPr>
          <p:cNvPr id="471" name="Google Shape;471;p39"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grpSp>
        <p:nvGrpSpPr>
          <p:cNvPr id="472" name="Google Shape;472;p39"/>
          <p:cNvGrpSpPr/>
          <p:nvPr/>
        </p:nvGrpSpPr>
        <p:grpSpPr>
          <a:xfrm>
            <a:off x="6939451" y="5887473"/>
            <a:ext cx="1608174" cy="918000"/>
            <a:chOff x="6939451" y="5887473"/>
            <a:chExt cx="1608174" cy="918000"/>
          </a:xfrm>
        </p:grpSpPr>
        <p:sp>
          <p:nvSpPr>
            <p:cNvPr id="473" name="Google Shape;473;p39"/>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74" name="Google Shape;474;p39"/>
            <p:cNvSpPr txBox="1"/>
            <p:nvPr/>
          </p:nvSpPr>
          <p:spPr>
            <a:xfrm>
              <a:off x="7344700" y="6144875"/>
              <a:ext cx="1050900" cy="37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Discuss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0"/>
          <p:cNvSpPr txBox="1">
            <a:spLocks noGrp="1"/>
          </p:cNvSpPr>
          <p:nvPr>
            <p:ph type="body" idx="1"/>
          </p:nvPr>
        </p:nvSpPr>
        <p:spPr>
          <a:xfrm>
            <a:off x="687527" y="2055813"/>
            <a:ext cx="3884473" cy="3852006"/>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600"/>
              </a:spcBef>
              <a:spcAft>
                <a:spcPts val="0"/>
              </a:spcAft>
              <a:buSzPts val="2400"/>
              <a:buChar char="▪"/>
            </a:pPr>
            <a:r>
              <a:rPr lang="en-US"/>
              <a:t>Module 5: Establishing a Universal Screening Process</a:t>
            </a:r>
            <a:endParaRPr/>
          </a:p>
        </p:txBody>
      </p:sp>
      <p:sp>
        <p:nvSpPr>
          <p:cNvPr id="481" name="Google Shape;481;p4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Next Steps</a:t>
            </a:r>
            <a:endParaRPr/>
          </a:p>
        </p:txBody>
      </p:sp>
      <p:sp>
        <p:nvSpPr>
          <p:cNvPr id="482" name="Google Shape;482;p4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39</a:t>
            </a:fld>
            <a:endParaRPr/>
          </a:p>
        </p:txBody>
      </p:sp>
      <p:pic>
        <p:nvPicPr>
          <p:cNvPr id="483" name="Google Shape;483;p40" descr="http://debtreleaseireland.com/img/next-step.jpg"/>
          <p:cNvPicPr preferRelativeResize="0"/>
          <p:nvPr/>
        </p:nvPicPr>
        <p:blipFill rotWithShape="1">
          <a:blip r:embed="rId3">
            <a:alphaModFix/>
          </a:blip>
          <a:srcRect/>
          <a:stretch/>
        </p:blipFill>
        <p:spPr>
          <a:xfrm>
            <a:off x="4864100" y="2813113"/>
            <a:ext cx="4048125" cy="26860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Essential Components of RTI</a:t>
            </a:r>
            <a:endParaRPr/>
          </a:p>
        </p:txBody>
      </p:sp>
      <p:pic>
        <p:nvPicPr>
          <p:cNvPr id="149" name="Google Shape;149;p4"/>
          <p:cNvPicPr preferRelativeResize="0">
            <a:picLocks noGrp="1"/>
          </p:cNvPicPr>
          <p:nvPr>
            <p:ph type="body" idx="1"/>
          </p:nvPr>
        </p:nvPicPr>
        <p:blipFill rotWithShape="1">
          <a:blip r:embed="rId3">
            <a:alphaModFix/>
          </a:blip>
          <a:srcRect/>
          <a:stretch/>
        </p:blipFill>
        <p:spPr>
          <a:xfrm>
            <a:off x="2950947" y="2056345"/>
            <a:ext cx="3242106" cy="3794125"/>
          </a:xfrm>
          <a:prstGeom prst="rect">
            <a:avLst/>
          </a:prstGeom>
          <a:noFill/>
          <a:ln>
            <a:noFill/>
          </a:ln>
        </p:spPr>
      </p:pic>
      <p:sp>
        <p:nvSpPr>
          <p:cNvPr id="150" name="Google Shape;150;p4"/>
          <p:cNvSpPr txBox="1">
            <a:spLocks noGrp="1"/>
          </p:cNvSpPr>
          <p:nvPr>
            <p:ph type="sldNum" idx="12"/>
          </p:nvPr>
        </p:nvSpPr>
        <p:spPr>
          <a:xfrm>
            <a:off x="8755130"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Resources </a:t>
            </a:r>
            <a:endParaRPr/>
          </a:p>
        </p:txBody>
      </p:sp>
      <p:sp>
        <p:nvSpPr>
          <p:cNvPr id="490" name="Google Shape;490;p41"/>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233363" lvl="0" indent="-271463" algn="l" rtl="0">
              <a:lnSpc>
                <a:spcPct val="100000"/>
              </a:lnSpc>
              <a:spcBef>
                <a:spcPts val="0"/>
              </a:spcBef>
              <a:spcAft>
                <a:spcPts val="0"/>
              </a:spcAft>
              <a:buSzPts val="2400"/>
              <a:buChar char="▪"/>
            </a:pPr>
            <a:r>
              <a:rPr lang="en-US" u="sng">
                <a:solidFill>
                  <a:schemeClr val="hlink"/>
                </a:solidFill>
                <a:hlinkClick r:id="rId3"/>
              </a:rPr>
              <a:t>www.intensiveintervention.org</a:t>
            </a:r>
            <a:endParaRPr/>
          </a:p>
          <a:p>
            <a:pPr marL="233363" lvl="0" indent="-271463" algn="l" rtl="0">
              <a:lnSpc>
                <a:spcPct val="100000"/>
              </a:lnSpc>
              <a:spcBef>
                <a:spcPts val="1200"/>
              </a:spcBef>
              <a:spcAft>
                <a:spcPts val="0"/>
              </a:spcAft>
              <a:buSzPts val="2400"/>
              <a:buChar char="▪"/>
            </a:pPr>
            <a:r>
              <a:rPr lang="en-US" u="sng">
                <a:solidFill>
                  <a:schemeClr val="hlink"/>
                </a:solidFill>
                <a:hlinkClick r:id="rId4"/>
              </a:rPr>
              <a:t>www.rti4success.org</a:t>
            </a:r>
            <a:endParaRPr/>
          </a:p>
          <a:p>
            <a:pPr marL="233363" lvl="0" indent="-271463" algn="l" rtl="0">
              <a:lnSpc>
                <a:spcPct val="100000"/>
              </a:lnSpc>
              <a:spcBef>
                <a:spcPts val="1200"/>
              </a:spcBef>
              <a:spcAft>
                <a:spcPts val="0"/>
              </a:spcAft>
              <a:buSzPts val="2400"/>
              <a:buChar char="▪"/>
            </a:pPr>
            <a:r>
              <a:rPr lang="en-US" u="sng">
                <a:solidFill>
                  <a:schemeClr val="hlink"/>
                </a:solidFill>
                <a:hlinkClick r:id="rId5"/>
              </a:rPr>
              <a:t>www.iris.peabody.vanderbilt.edu</a:t>
            </a:r>
            <a:r>
              <a:rPr lang="en-US"/>
              <a:t> </a:t>
            </a:r>
            <a:endParaRPr/>
          </a:p>
          <a:p>
            <a:pPr marL="233363" lvl="0" indent="-80963" algn="l" rtl="0">
              <a:lnSpc>
                <a:spcPct val="100000"/>
              </a:lnSpc>
              <a:spcBef>
                <a:spcPts val="600"/>
              </a:spcBef>
              <a:spcAft>
                <a:spcPts val="0"/>
              </a:spcAft>
              <a:buSzPts val="2400"/>
              <a:buNone/>
            </a:pPr>
            <a:endParaRPr/>
          </a:p>
        </p:txBody>
      </p:sp>
      <p:sp>
        <p:nvSpPr>
          <p:cNvPr id="491" name="Google Shape;491;p4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40</a:t>
            </a:fld>
            <a:endParaRPr>
              <a:solidFill>
                <a:srgbClr val="BFBFB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References</a:t>
            </a:r>
            <a:endParaRPr/>
          </a:p>
        </p:txBody>
      </p:sp>
      <p:sp>
        <p:nvSpPr>
          <p:cNvPr id="498" name="Google Shape;498;p42"/>
          <p:cNvSpPr txBox="1">
            <a:spLocks noGrp="1"/>
          </p:cNvSpPr>
          <p:nvPr>
            <p:ph type="body" idx="1"/>
          </p:nvPr>
        </p:nvSpPr>
        <p:spPr>
          <a:xfrm>
            <a:off x="687388" y="1997452"/>
            <a:ext cx="8224837" cy="3794125"/>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SzPts val="1800"/>
              <a:buNone/>
            </a:pPr>
            <a:r>
              <a:rPr lang="en-US" sz="1800"/>
              <a:t>National Center on Response to Intervention. (2010). </a:t>
            </a:r>
            <a:r>
              <a:rPr lang="en-US" sz="1800" i="1"/>
              <a:t>Implementer Series </a:t>
            </a:r>
            <a:br>
              <a:rPr lang="en-US" sz="1800" i="1"/>
            </a:br>
            <a:r>
              <a:rPr lang="en-US" sz="1800" i="1"/>
              <a:t>Module 1: Screening. </a:t>
            </a:r>
            <a:r>
              <a:rPr lang="en-US" sz="1800"/>
              <a:t>Washington, DC: U.S. Department of Education, Office of Special Education Programs, National Center on Response to Intervention. Retrieved from </a:t>
            </a:r>
            <a:r>
              <a:rPr lang="en-US" sz="1800" u="sng">
                <a:solidFill>
                  <a:schemeClr val="hlink"/>
                </a:solidFill>
                <a:hlinkClick r:id="rId3"/>
              </a:rPr>
              <a:t>http://www.rti4success.org/resource/rti-implementer-series-module-1-screening</a:t>
            </a:r>
            <a:r>
              <a:rPr lang="en-US" sz="1800"/>
              <a:t> </a:t>
            </a:r>
            <a:endParaRPr/>
          </a:p>
          <a:p>
            <a:pPr marL="233363" lvl="0" indent="-119063" algn="l" rtl="0">
              <a:lnSpc>
                <a:spcPct val="100000"/>
              </a:lnSpc>
              <a:spcBef>
                <a:spcPts val="600"/>
              </a:spcBef>
              <a:spcAft>
                <a:spcPts val="0"/>
              </a:spcAft>
              <a:buSzPts val="1800"/>
              <a:buNone/>
            </a:pPr>
            <a:endParaRPr sz="1800"/>
          </a:p>
        </p:txBody>
      </p:sp>
      <p:sp>
        <p:nvSpPr>
          <p:cNvPr id="499" name="Google Shape;499;p4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41</a:t>
            </a:fld>
            <a:endParaRPr>
              <a:solidFill>
                <a:srgbClr val="BFBFB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RTI Arkansas Model</a:t>
            </a:r>
            <a:endParaRPr/>
          </a:p>
        </p:txBody>
      </p:sp>
      <p:sp>
        <p:nvSpPr>
          <p:cNvPr id="157" name="Google Shape;157;p5"/>
          <p:cNvSpPr txBox="1">
            <a:spLocks noGrp="1"/>
          </p:cNvSpPr>
          <p:nvPr>
            <p:ph type="body" idx="1"/>
          </p:nvPr>
        </p:nvSpPr>
        <p:spPr>
          <a:xfrm>
            <a:off x="687388" y="5734975"/>
            <a:ext cx="8224837"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endParaRPr/>
          </a:p>
        </p:txBody>
      </p:sp>
      <p:pic>
        <p:nvPicPr>
          <p:cNvPr id="158" name="Google Shape;158;p5"/>
          <p:cNvPicPr preferRelativeResize="0"/>
          <p:nvPr/>
        </p:nvPicPr>
        <p:blipFill rotWithShape="1">
          <a:blip r:embed="rId3">
            <a:alphaModFix/>
          </a:blip>
          <a:srcRect l="-672" t="68636" r="-768" b="-292"/>
          <a:stretch/>
        </p:blipFill>
        <p:spPr>
          <a:xfrm>
            <a:off x="2070016" y="4667692"/>
            <a:ext cx="4681082" cy="1126017"/>
          </a:xfrm>
          <a:prstGeom prst="rect">
            <a:avLst/>
          </a:prstGeom>
          <a:noFill/>
          <a:ln>
            <a:noFill/>
          </a:ln>
        </p:spPr>
      </p:pic>
      <p:pic>
        <p:nvPicPr>
          <p:cNvPr id="159" name="Google Shape;159;p5"/>
          <p:cNvPicPr preferRelativeResize="0"/>
          <p:nvPr/>
        </p:nvPicPr>
        <p:blipFill rotWithShape="1">
          <a:blip r:embed="rId3">
            <a:alphaModFix/>
          </a:blip>
          <a:srcRect l="-1849" t="33748" r="1848" b="33464"/>
          <a:stretch/>
        </p:blipFill>
        <p:spPr>
          <a:xfrm>
            <a:off x="1994714" y="3506813"/>
            <a:ext cx="4604906" cy="1038126"/>
          </a:xfrm>
          <a:prstGeom prst="rect">
            <a:avLst/>
          </a:prstGeom>
          <a:noFill/>
          <a:ln>
            <a:noFill/>
          </a:ln>
        </p:spPr>
      </p:pic>
      <p:pic>
        <p:nvPicPr>
          <p:cNvPr id="160" name="Google Shape;160;p5"/>
          <p:cNvPicPr preferRelativeResize="0"/>
          <p:nvPr/>
        </p:nvPicPr>
        <p:blipFill rotWithShape="1">
          <a:blip r:embed="rId3">
            <a:alphaModFix/>
          </a:blip>
          <a:srcRect b="67061"/>
          <a:stretch/>
        </p:blipFill>
        <p:spPr>
          <a:xfrm>
            <a:off x="2070016" y="2216243"/>
            <a:ext cx="4681082" cy="1121574"/>
          </a:xfrm>
          <a:prstGeom prst="rect">
            <a:avLst/>
          </a:prstGeom>
          <a:noFill/>
          <a:ln>
            <a:noFill/>
          </a:ln>
        </p:spPr>
      </p:pic>
      <p:sp>
        <p:nvSpPr>
          <p:cNvPr id="161" name="Google Shape;161;p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7c432b1d4c_0_33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Universal Screening Modules </a:t>
            </a:r>
            <a:endParaRPr/>
          </a:p>
        </p:txBody>
      </p:sp>
      <p:sp>
        <p:nvSpPr>
          <p:cNvPr id="168" name="Google Shape;168;g7c432b1d4c_0_336"/>
          <p:cNvSpPr txBox="1">
            <a:spLocks noGrp="1"/>
          </p:cNvSpPr>
          <p:nvPr>
            <p:ph type="body" idx="1"/>
          </p:nvPr>
        </p:nvSpPr>
        <p:spPr>
          <a:xfrm>
            <a:off x="687400" y="1954350"/>
            <a:ext cx="8224800" cy="38955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2400"/>
              <a:buChar char="▪"/>
            </a:pPr>
            <a:r>
              <a:rPr lang="en-US"/>
              <a:t>Module 3:Universal Screening Overview</a:t>
            </a:r>
            <a:endParaRPr/>
          </a:p>
          <a:p>
            <a:pPr marL="463550" lvl="1" indent="-246062" algn="l" rtl="0">
              <a:lnSpc>
                <a:spcPct val="100000"/>
              </a:lnSpc>
              <a:spcBef>
                <a:spcPts val="600"/>
              </a:spcBef>
              <a:spcAft>
                <a:spcPts val="0"/>
              </a:spcAft>
              <a:buSzPts val="2000"/>
              <a:buChar char="•"/>
            </a:pPr>
            <a:r>
              <a:rPr lang="en-US" sz="2000"/>
              <a:t>What is universal screening? </a:t>
            </a:r>
            <a:endParaRPr sz="2000"/>
          </a:p>
          <a:p>
            <a:pPr marL="463550" lvl="1" indent="-246062" algn="l" rtl="0">
              <a:lnSpc>
                <a:spcPct val="100000"/>
              </a:lnSpc>
              <a:spcBef>
                <a:spcPts val="600"/>
              </a:spcBef>
              <a:spcAft>
                <a:spcPts val="0"/>
              </a:spcAft>
              <a:buSzPts val="2000"/>
              <a:buChar char="•"/>
            </a:pPr>
            <a:r>
              <a:rPr lang="en-US" sz="2000"/>
              <a:t>Why universal screening?</a:t>
            </a:r>
            <a:endParaRPr sz="2000"/>
          </a:p>
          <a:p>
            <a:pPr marL="233362" lvl="0" indent="-233362" algn="l" rtl="0">
              <a:lnSpc>
                <a:spcPct val="100000"/>
              </a:lnSpc>
              <a:spcBef>
                <a:spcPts val="600"/>
              </a:spcBef>
              <a:spcAft>
                <a:spcPts val="0"/>
              </a:spcAft>
              <a:buSzPts val="2400"/>
              <a:buChar char="▪"/>
            </a:pPr>
            <a:r>
              <a:rPr lang="en-US" b="1"/>
              <a:t>Module 4: Selecting Universal Screeners </a:t>
            </a:r>
            <a:endParaRPr b="1"/>
          </a:p>
          <a:p>
            <a:pPr marL="463550" lvl="1" indent="-246062" algn="l" rtl="0">
              <a:lnSpc>
                <a:spcPct val="100000"/>
              </a:lnSpc>
              <a:spcBef>
                <a:spcPts val="600"/>
              </a:spcBef>
              <a:spcAft>
                <a:spcPts val="0"/>
              </a:spcAft>
              <a:buSzPts val="2000"/>
              <a:buChar char="•"/>
            </a:pPr>
            <a:r>
              <a:rPr lang="en-US" sz="2000" b="1"/>
              <a:t>What should be considered in selecting universal screening tools?</a:t>
            </a:r>
            <a:endParaRPr sz="2000" b="1"/>
          </a:p>
          <a:p>
            <a:pPr marL="463550" lvl="1" indent="-246062" algn="l" rtl="0">
              <a:lnSpc>
                <a:spcPct val="100000"/>
              </a:lnSpc>
              <a:spcBef>
                <a:spcPts val="600"/>
              </a:spcBef>
              <a:spcAft>
                <a:spcPts val="0"/>
              </a:spcAft>
              <a:buSzPts val="2000"/>
              <a:buChar char="•"/>
            </a:pPr>
            <a:r>
              <a:rPr lang="en-US" sz="2000" b="1"/>
              <a:t>How do teams select valid and reliable tools?</a:t>
            </a:r>
            <a:endParaRPr sz="2000" b="1"/>
          </a:p>
          <a:p>
            <a:pPr marL="233362" lvl="0" indent="-233362" algn="l" rtl="0">
              <a:lnSpc>
                <a:spcPct val="100000"/>
              </a:lnSpc>
              <a:spcBef>
                <a:spcPts val="600"/>
              </a:spcBef>
              <a:spcAft>
                <a:spcPts val="0"/>
              </a:spcAft>
              <a:buSzPts val="2400"/>
              <a:buChar char="▪"/>
            </a:pPr>
            <a:r>
              <a:rPr lang="en-US"/>
              <a:t>Module 5: Establishing a Universal Screening Process</a:t>
            </a:r>
            <a:endParaRPr/>
          </a:p>
          <a:p>
            <a:pPr marL="463550" lvl="1" indent="-246062" algn="l" rtl="0">
              <a:lnSpc>
                <a:spcPct val="100000"/>
              </a:lnSpc>
              <a:spcBef>
                <a:spcPts val="600"/>
              </a:spcBef>
              <a:spcAft>
                <a:spcPts val="0"/>
              </a:spcAft>
              <a:buSzPts val="2000"/>
              <a:buChar char="•"/>
            </a:pPr>
            <a:r>
              <a:rPr lang="en-US" sz="2000"/>
              <a:t>How is universal screening implemented? </a:t>
            </a:r>
            <a:endParaRPr sz="2000"/>
          </a:p>
          <a:p>
            <a:pPr marL="463550" lvl="1" indent="-246062" algn="l" rtl="0">
              <a:lnSpc>
                <a:spcPct val="100000"/>
              </a:lnSpc>
              <a:spcBef>
                <a:spcPts val="600"/>
              </a:spcBef>
              <a:spcAft>
                <a:spcPts val="0"/>
              </a:spcAft>
              <a:buSzPts val="2000"/>
              <a:buChar char="•"/>
            </a:pPr>
            <a:r>
              <a:rPr lang="en-US" sz="2000"/>
              <a:t>How is universal screening data used for decision making? </a:t>
            </a:r>
            <a:endParaRPr sz="2000"/>
          </a:p>
        </p:txBody>
      </p:sp>
      <p:sp>
        <p:nvSpPr>
          <p:cNvPr id="169" name="Google Shape;169;g7c432b1d4c_0_33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Module 4 Objectives</a:t>
            </a:r>
            <a:endParaRPr/>
          </a:p>
        </p:txBody>
      </p:sp>
      <p:sp>
        <p:nvSpPr>
          <p:cNvPr id="176" name="Google Shape;176;p7"/>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Participants will be able to:</a:t>
            </a:r>
            <a:endParaRPr/>
          </a:p>
          <a:p>
            <a:pPr marL="233363" lvl="0" indent="-233363" algn="l" rtl="0">
              <a:lnSpc>
                <a:spcPct val="100000"/>
              </a:lnSpc>
              <a:spcBef>
                <a:spcPts val="1200"/>
              </a:spcBef>
              <a:spcAft>
                <a:spcPts val="0"/>
              </a:spcAft>
              <a:buSzPts val="2400"/>
              <a:buChar char="▪"/>
            </a:pPr>
            <a:r>
              <a:rPr lang="en-US"/>
              <a:t>Use the National Center on Intensive Intervention Academic Screening Tools Chart to identify an RTI screening tool and data system. </a:t>
            </a:r>
            <a:endParaRPr/>
          </a:p>
        </p:txBody>
      </p:sp>
      <p:pic>
        <p:nvPicPr>
          <p:cNvPr id="177" name="Google Shape;177;p7"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178" name="Google Shape;178;p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7</a:t>
            </a:fld>
            <a:endParaRPr>
              <a:solidFill>
                <a:srgbClr val="BFBFB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7c432b1d4c_0_436"/>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Review of Universal Screening</a:t>
            </a:r>
            <a:endParaRPr/>
          </a:p>
        </p:txBody>
      </p:sp>
      <p:sp>
        <p:nvSpPr>
          <p:cNvPr id="185" name="Google Shape;185;g7c432b1d4c_0_43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body" idx="1"/>
          </p:nvPr>
        </p:nvSpPr>
        <p:spPr>
          <a:xfrm>
            <a:off x="687526" y="2174239"/>
            <a:ext cx="8224699" cy="3692939"/>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Clr>
                <a:srgbClr val="A5A5A5"/>
              </a:buClr>
              <a:buSzPts val="2400"/>
              <a:buChar char="▪"/>
            </a:pPr>
            <a:r>
              <a:rPr lang="en-US"/>
              <a:t>Identify students at risk for poor learning outcomes</a:t>
            </a:r>
            <a:endParaRPr/>
          </a:p>
          <a:p>
            <a:pPr marL="233363" lvl="0" indent="-233363" algn="l" rtl="0">
              <a:lnSpc>
                <a:spcPct val="100000"/>
              </a:lnSpc>
              <a:spcBef>
                <a:spcPts val="1200"/>
              </a:spcBef>
              <a:spcAft>
                <a:spcPts val="0"/>
              </a:spcAft>
              <a:buClr>
                <a:srgbClr val="A5A5A5"/>
              </a:buClr>
              <a:buSzPts val="2400"/>
              <a:buFont typeface="Noto Sans Symbols"/>
              <a:buChar char="▪"/>
            </a:pPr>
            <a:r>
              <a:rPr lang="en-US"/>
              <a:t>Identity students who need additional assessment (i.e., progress monitoring) and instruction (i.e., Tier 2 or Tier 3)</a:t>
            </a:r>
            <a:endParaRPr/>
          </a:p>
          <a:p>
            <a:pPr marL="233363" lvl="0" indent="-233363" algn="l" rtl="0">
              <a:lnSpc>
                <a:spcPct val="100000"/>
              </a:lnSpc>
              <a:spcBef>
                <a:spcPts val="1200"/>
              </a:spcBef>
              <a:spcAft>
                <a:spcPts val="0"/>
              </a:spcAft>
              <a:buClr>
                <a:srgbClr val="A5A5A5"/>
              </a:buClr>
              <a:buSzPts val="2400"/>
              <a:buFont typeface="Noto Sans Symbols"/>
              <a:buChar char="▪"/>
            </a:pPr>
            <a:r>
              <a:rPr lang="en-US"/>
              <a:t>Provide data on the effectiveness of the core instruction and curriculum and interventions</a:t>
            </a:r>
            <a:endParaRPr/>
          </a:p>
          <a:p>
            <a:pPr marL="233363" lvl="0" indent="-80963" algn="l" rtl="0">
              <a:lnSpc>
                <a:spcPct val="100000"/>
              </a:lnSpc>
              <a:spcBef>
                <a:spcPts val="600"/>
              </a:spcBef>
              <a:spcAft>
                <a:spcPts val="0"/>
              </a:spcAft>
              <a:buClr>
                <a:schemeClr val="accent1"/>
              </a:buClr>
              <a:buSzPts val="2400"/>
              <a:buFont typeface="Noto Sans Symbols"/>
              <a:buNone/>
            </a:pPr>
            <a:endParaRPr/>
          </a:p>
        </p:txBody>
      </p:sp>
      <p:sp>
        <p:nvSpPr>
          <p:cNvPr id="192" name="Google Shape;192;p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Purpose of Universal Screening</a:t>
            </a:r>
            <a:endParaRPr/>
          </a:p>
        </p:txBody>
      </p:sp>
      <p:sp>
        <p:nvSpPr>
          <p:cNvPr id="193" name="Google Shape;193;p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9</a:t>
            </a:fld>
            <a:endParaRPr/>
          </a:p>
        </p:txBody>
      </p:sp>
      <p:pic>
        <p:nvPicPr>
          <p:cNvPr id="194" name="Google Shape;194;p9" descr="blood pressure jpg"/>
          <p:cNvPicPr preferRelativeResize="0"/>
          <p:nvPr/>
        </p:nvPicPr>
        <p:blipFill rotWithShape="1">
          <a:blip r:embed="rId3">
            <a:alphaModFix/>
          </a:blip>
          <a:srcRect/>
          <a:stretch/>
        </p:blipFill>
        <p:spPr>
          <a:xfrm>
            <a:off x="6647232" y="4329265"/>
            <a:ext cx="2186446" cy="144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4903</Words>
  <Application>Microsoft Macintosh PowerPoint</Application>
  <PresentationFormat>On-screen Show (4:3)</PresentationFormat>
  <Paragraphs>422</Paragraphs>
  <Slides>41</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Noto Sans Symbols</vt:lpstr>
      <vt:lpstr>Arial Narrow</vt:lpstr>
      <vt:lpstr>Calibri</vt:lpstr>
      <vt:lpstr>Franklin Gothic</vt:lpstr>
      <vt:lpstr>Arial</vt:lpstr>
      <vt:lpstr>Source Sans Pro</vt:lpstr>
      <vt:lpstr>Courier New</vt:lpstr>
      <vt:lpstr>Basic</vt:lpstr>
      <vt:lpstr>Divider Master</vt:lpstr>
      <vt:lpstr>PowerPoint Presentation</vt:lpstr>
      <vt:lpstr>Pre-Session Activity:  Assessing Needs &amp; Current Context</vt:lpstr>
      <vt:lpstr>RTI Professional  Development Series Overview</vt:lpstr>
      <vt:lpstr>Essential Components of RTI</vt:lpstr>
      <vt:lpstr>RTI Arkansas Model</vt:lpstr>
      <vt:lpstr>Universal Screening Modules </vt:lpstr>
      <vt:lpstr>Module 4 Objectives</vt:lpstr>
      <vt:lpstr>Review of Universal Screening</vt:lpstr>
      <vt:lpstr>Purpose of Universal Screening</vt:lpstr>
      <vt:lpstr>Key Features of Universal Screening</vt:lpstr>
      <vt:lpstr>Criteria for Universal Screening</vt:lpstr>
      <vt:lpstr>Universal Screening Tool:  Minimum Requirements</vt:lpstr>
      <vt:lpstr>Universal Screening Data  System: Minimum Requirements</vt:lpstr>
      <vt:lpstr>Why Screening?</vt:lpstr>
      <vt:lpstr>Purpose for Universal Screening</vt:lpstr>
      <vt:lpstr>Steps for Identifying RTI Universal Screeners</vt:lpstr>
      <vt:lpstr>Getting Started </vt:lpstr>
      <vt:lpstr>Step 1: Determine  Needs and Priorities</vt:lpstr>
      <vt:lpstr>Team Consideration: Focus</vt:lpstr>
      <vt:lpstr>Team Consideration: Budget</vt:lpstr>
      <vt:lpstr>Team Consideration: Staffing</vt:lpstr>
      <vt:lpstr>Team Consideration:  Professional Development</vt:lpstr>
      <vt:lpstr>Team Consideration: Time</vt:lpstr>
      <vt:lpstr>Team Consideration: Resources</vt:lpstr>
      <vt:lpstr>Tips for Using the Tools Chart</vt:lpstr>
      <vt:lpstr>Familiarize Yourself With  Content and Language of the Chart </vt:lpstr>
      <vt:lpstr>Content and Language Chart: Classification Accuracy</vt:lpstr>
      <vt:lpstr>Content and Language of Chart: Technical Standards</vt:lpstr>
      <vt:lpstr>Content and Language of  Chart: Usability Features</vt:lpstr>
      <vt:lpstr>Content and Language of  Chart: Implementation Requirements</vt:lpstr>
      <vt:lpstr>Content and Language of  Chart: Data</vt:lpstr>
      <vt:lpstr>NCII Screening Tool Chart  Users Guide</vt:lpstr>
      <vt:lpstr>Identify One to Three Potential Tools</vt:lpstr>
      <vt:lpstr>Not Sure? Ask for More Information </vt:lpstr>
      <vt:lpstr>Step 3: Establishing  Universal Screening Procedures</vt:lpstr>
      <vt:lpstr>Closing</vt:lpstr>
      <vt:lpstr>Communicate Selection &amp;  Develop Implementation Plan </vt:lpstr>
      <vt:lpstr>Did We Meet the  Module Objectives?</vt:lpstr>
      <vt:lpstr>Next Steps</vt:lpstr>
      <vt:lpstr>Resources </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Dia</dc:creator>
  <cp:lastModifiedBy>Microsoft Office User</cp:lastModifiedBy>
  <cp:revision>1</cp:revision>
  <dcterms:modified xsi:type="dcterms:W3CDTF">2020-10-20T13:55:20Z</dcterms:modified>
</cp:coreProperties>
</file>