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9"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985000" cy="9283700"/>
  <p:embeddedFontLst>
    <p:embeddedFont>
      <p:font typeface="Arial Narrow" panose="020B0604020202020204" pitchFamily="34" charset="0"/>
      <p:regular r:id="rId54"/>
      <p:bold r:id="rId55"/>
      <p:italic r:id="rId56"/>
      <p:boldItalic r:id="rId57"/>
    </p:embeddedFont>
    <p:embeddedFont>
      <p:font typeface="Franklin Gothic" panose="020B0603020102020204" pitchFamily="34" charset="0"/>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jVfaQ2X1EfU2SFIEbod5SV2TMA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A0DD03-D19D-4208-8226-6A7E05344EF8}">
  <a:tblStyle styleId="{BAA0DD03-D19D-4208-8226-6A7E05344EF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16574EB-5088-4039-9DD4-E81F17C7152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149"/>
  </p:normalViewPr>
  <p:slideViewPr>
    <p:cSldViewPr snapToGrid="0">
      <p:cViewPr varScale="1">
        <p:scale>
          <a:sx n="87" d="100"/>
          <a:sy n="87" d="100"/>
        </p:scale>
        <p:origin x="2360" y="200"/>
      </p:cViewPr>
      <p:guideLst>
        <p:guide orient="horz"/>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3027466" cy="464503"/>
          </a:xfrm>
          <a:prstGeom prst="rect">
            <a:avLst/>
          </a:prstGeom>
          <a:noFill/>
          <a:ln>
            <a:noFill/>
          </a:ln>
        </p:spPr>
        <p:txBody>
          <a:bodyPr spcFirstLastPara="1" wrap="square" lIns="93100" tIns="46550" rIns="9310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7536" y="0"/>
            <a:ext cx="3027466" cy="464503"/>
          </a:xfrm>
          <a:prstGeom prst="rect">
            <a:avLst/>
          </a:prstGeom>
          <a:noFill/>
          <a:ln>
            <a:noFill/>
          </a:ln>
        </p:spPr>
        <p:txBody>
          <a:bodyPr spcFirstLastPara="1" wrap="square" lIns="93100" tIns="46550" rIns="9310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819202"/>
            <a:ext cx="3027466" cy="464502"/>
          </a:xfrm>
          <a:prstGeom prst="rect">
            <a:avLst/>
          </a:prstGeom>
          <a:noFill/>
          <a:ln>
            <a:noFill/>
          </a:ln>
        </p:spPr>
        <p:txBody>
          <a:bodyPr spcFirstLastPara="1" wrap="square" lIns="93100" tIns="46550" rIns="9310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Franklin Gothic"/>
                <a:ea typeface="Franklin Gothic"/>
                <a:cs typeface="Franklin Gothic"/>
                <a:sym typeface="Franklin Gothic"/>
              </a:rPr>
              <a:t>‹#›</a:t>
            </a:fld>
            <a:endParaRPr sz="1200" b="0" i="0" u="none" strike="noStrike" cap="none">
              <a:solidFill>
                <a:schemeClr val="dk1"/>
              </a:solidFill>
              <a:latin typeface="Franklin Gothic"/>
              <a:ea typeface="Franklin Gothic"/>
              <a:cs typeface="Franklin Gothic"/>
              <a:sym typeface="Frankli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harts.intensiveintervention.org/chart/academic-screen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youtube.com/watch?v=HaHWoN-LVFc"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sz="1100" i="1">
              <a:latin typeface="Calibri"/>
              <a:ea typeface="Calibri"/>
              <a:cs typeface="Calibri"/>
              <a:sym typeface="Calibri"/>
            </a:endParaRPr>
          </a:p>
        </p:txBody>
      </p:sp>
      <p:sp>
        <p:nvSpPr>
          <p:cNvPr id="156" name="Google Shape;156;p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p1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Read the slide and discuss the key features of universal screening. </a:t>
            </a:r>
            <a:endParaRPr i="1">
              <a:solidFill>
                <a:srgbClr val="000000"/>
              </a:solidFill>
            </a:endParaRPr>
          </a:p>
        </p:txBody>
      </p:sp>
      <p:sp>
        <p:nvSpPr>
          <p:cNvPr id="236" name="Google Shape;236;p1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1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t>Read the slide.</a:t>
            </a:r>
            <a:endParaRPr i="1"/>
          </a:p>
        </p:txBody>
      </p:sp>
      <p:sp>
        <p:nvSpPr>
          <p:cNvPr id="244" name="Google Shape;244;p13: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1" name="Google Shape;251;p1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Evidence indicates that the screening tools are reliable, correlations between the instruments and valued outcomes are strong, predictions of risk status are accurate, and staff is able to articulate the supporting evidence. </a:t>
            </a:r>
            <a:endParaRPr i="1">
              <a:solidFill>
                <a:srgbClr val="000000"/>
              </a:solidFill>
            </a:endParaRPr>
          </a:p>
        </p:txBody>
      </p:sp>
      <p:sp>
        <p:nvSpPr>
          <p:cNvPr id="252" name="Google Shape;252;p1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1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t>The National Center on Intensive Intervention (NCII) has developed a screening tools chart that can be accessed through the NCII website at </a:t>
            </a:r>
            <a:r>
              <a:rPr lang="en-US" u="sng">
                <a:solidFill>
                  <a:schemeClr val="hlink"/>
                </a:solidFill>
                <a:hlinkClick r:id="rId3"/>
              </a:rPr>
              <a:t>https://charts.intensiveintervention.org/chart/academic-screening</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When selecting a universal screener, access the tools chart to find information related to the reliability, validity, accuracy, and usability of different screeners.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your district or school does not have universal screeners in place and plans to access Module 4: Selecting Universal Screeners, teams will have the opportunity to take a deeper look at the content of the tools charts. </a:t>
            </a:r>
            <a:r>
              <a:rPr lang="en-US" b="1"/>
              <a:t> If teams have already selected a screener and will not complete Module 4, this tool can be used to find additional information about the screeners already in place. </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a:p>
        </p:txBody>
      </p:sp>
      <p:sp>
        <p:nvSpPr>
          <p:cNvPr id="260" name="Google Shape;260;p1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p18: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Here is an example of a common screening assessment, Oral Reading Fluency (ORF). This copy is placed in front of the student. The student is provided standardized directions and asked to read aloud for one minute. To get an accurate score at each screening period, the student reads three 1-minute passages, and the median (middle) score is recorded. </a:t>
            </a:r>
            <a:r>
              <a:rPr lang="en-US" b="1"/>
              <a:t> </a:t>
            </a:r>
            <a:endParaRPr>
              <a:solidFill>
                <a:srgbClr val="000000"/>
              </a:solidFill>
            </a:endParaRPr>
          </a:p>
        </p:txBody>
      </p:sp>
      <p:sp>
        <p:nvSpPr>
          <p:cNvPr id="269" name="Google Shape;269;p18: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dc6a3bcc8_0_2: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g8dc6a3bcc8_0_2: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Letter Name Fluency (LNF) and Letter Sound Fluency (LSF) are examples of early literacy universal screening measures for kindergarten students. </a:t>
            </a:r>
            <a:endParaRPr>
              <a:solidFill>
                <a:srgbClr val="000000"/>
              </a:solidFill>
            </a:endParaRPr>
          </a:p>
        </p:txBody>
      </p:sp>
      <p:sp>
        <p:nvSpPr>
          <p:cNvPr id="283" name="Google Shape;283;g8dc6a3bcc8_0_2: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19: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0">
                <a:solidFill>
                  <a:srgbClr val="000000"/>
                </a:solidFill>
              </a:rPr>
              <a:t>We are at the end of this section. Find </a:t>
            </a:r>
            <a:r>
              <a:rPr lang="en-US">
                <a:solidFill>
                  <a:srgbClr val="000000"/>
                </a:solidFill>
              </a:rPr>
              <a:t>Activity 2: Reflection of Learning in the Participant Workbook.  Take 60-seconds to summarize your learning and identify any questions you still have. Share with your neighbor to check your understanding or answer any unanswered questions. </a:t>
            </a:r>
            <a:endParaRPr>
              <a:solidFill>
                <a:srgbClr val="000000"/>
              </a:solidFill>
            </a:endParaRPr>
          </a:p>
        </p:txBody>
      </p:sp>
      <p:sp>
        <p:nvSpPr>
          <p:cNvPr id="294" name="Google Shape;294;p19: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360"/>
              </a:spcBef>
              <a:spcAft>
                <a:spcPts val="0"/>
              </a:spcAft>
              <a:buSzPts val="1400"/>
              <a:buNone/>
            </a:pPr>
            <a:r>
              <a:rPr lang="en-US" i="1"/>
              <a:t>Read the slide.</a:t>
            </a:r>
            <a:endParaRPr i="1"/>
          </a:p>
        </p:txBody>
      </p:sp>
      <p:sp>
        <p:nvSpPr>
          <p:cNvPr id="305" name="Google Shape;305;p2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2" name="Google Shape;312;p2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None/>
            </a:pPr>
            <a:r>
              <a:rPr lang="en-US">
                <a:solidFill>
                  <a:srgbClr val="000000"/>
                </a:solidFill>
              </a:rPr>
              <a:t>At a minimum, </a:t>
            </a:r>
            <a:r>
              <a:rPr lang="en-US" b="1">
                <a:solidFill>
                  <a:srgbClr val="000000"/>
                </a:solidFill>
              </a:rPr>
              <a:t>screening should be administered more than once per year</a:t>
            </a:r>
            <a:r>
              <a:rPr lang="en-US">
                <a:solidFill>
                  <a:srgbClr val="000000"/>
                </a:solidFill>
              </a:rPr>
              <a:t>, such as at the beginning of the school year and the middle of the school year. Districts and schools that wish to use screening data to evaluate program effectiveness, establish local norms and cut scores, and provide data to the next year teacher, typically choose to administer the screening assessment three times a year (e.g., fall, winter, and spring). Districts and schools should select a screening tool that provides alternative forms and multiple benchmarks. </a:t>
            </a: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r>
              <a:rPr lang="en-US">
                <a:solidFill>
                  <a:srgbClr val="000000"/>
                </a:solidFill>
              </a:rPr>
              <a:t>Regardless of the number of times that screeners are used, screening </a:t>
            </a:r>
            <a:r>
              <a:rPr lang="en-US" b="1">
                <a:solidFill>
                  <a:srgbClr val="000000"/>
                </a:solidFill>
              </a:rPr>
              <a:t>should remain consistent across school years and sites and must target skills pertinent to the grade and time the screener is administered</a:t>
            </a:r>
            <a:r>
              <a:rPr lang="en-US">
                <a:solidFill>
                  <a:srgbClr val="000000"/>
                </a:solidFill>
              </a:rPr>
              <a:t>. </a:t>
            </a: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Screeners can be delivered in two ways: 1) </a:t>
            </a:r>
            <a:r>
              <a:rPr lang="en-US" b="1">
                <a:solidFill>
                  <a:srgbClr val="000000"/>
                </a:solidFill>
              </a:rPr>
              <a:t>individually administered tests, which take approximately 1 to 5 minutes</a:t>
            </a:r>
            <a:r>
              <a:rPr lang="en-US">
                <a:solidFill>
                  <a:srgbClr val="000000"/>
                </a:solidFill>
              </a:rPr>
              <a:t>, or 2) </a:t>
            </a:r>
            <a:r>
              <a:rPr lang="en-US" b="1">
                <a:solidFill>
                  <a:srgbClr val="000000"/>
                </a:solidFill>
              </a:rPr>
              <a:t>classwide tests, which range from 2 minutes to 60 minutes. </a:t>
            </a:r>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2" name="Google Shape;322;p2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b="1">
                <a:solidFill>
                  <a:srgbClr val="000000"/>
                </a:solidFill>
              </a:rPr>
              <a:t>So how do we know who is at risk? </a:t>
            </a:r>
            <a:r>
              <a:rPr lang="en-US">
                <a:solidFill>
                  <a:srgbClr val="000000"/>
                </a:solidFill>
              </a:rPr>
              <a:t>We can determine who is at risk of school failure by determining a cut score. </a:t>
            </a:r>
            <a:endParaRPr>
              <a:solidFill>
                <a:srgbClr val="000000"/>
              </a:solidFill>
            </a:endParaRPr>
          </a:p>
          <a:p>
            <a:pPr marL="0" lvl="0" indent="0" algn="l" rtl="0">
              <a:lnSpc>
                <a:spcPct val="100000"/>
              </a:lnSpc>
              <a:spcBef>
                <a:spcPts val="360"/>
              </a:spcBef>
              <a:spcAft>
                <a:spcPts val="0"/>
              </a:spcAft>
              <a:buSzPts val="1400"/>
              <a:buNone/>
            </a:pPr>
            <a:r>
              <a:rPr lang="en-US" b="1">
                <a:solidFill>
                  <a:srgbClr val="000000"/>
                </a:solidFill>
              </a:rPr>
              <a:t>A cut score is a score on a screening test that divides students who are considered potentially at risk from those who are considered not at risk.</a:t>
            </a:r>
            <a:r>
              <a:rPr lang="en-US">
                <a:solidFill>
                  <a:srgbClr val="000000"/>
                </a:solidFill>
              </a:rPr>
              <a:t> Cut scores might also be referred to as cut points or targets, depending on the tool. It is important to remember that cut scores used to identify students as at risk may not be the same way you identify students for supplemental support. This is referred to as the target identification rate and will be discussed in more detail later.</a:t>
            </a:r>
            <a:r>
              <a:rPr lang="en-US" i="1">
                <a:solidFill>
                  <a:srgbClr val="000000"/>
                </a:solidFill>
              </a:rPr>
              <a:t> </a:t>
            </a:r>
            <a:endParaRPr/>
          </a:p>
        </p:txBody>
      </p:sp>
      <p:sp>
        <p:nvSpPr>
          <p:cNvPr id="323" name="Google Shape;323;p2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Below are the essential components of RTI that will be covered in the professional development modules. Today, we will discuss universal screening within an RTI framework (in bold).</a:t>
            </a:r>
            <a:endParaRPr>
              <a:solidFill>
                <a:srgbClr val="000000"/>
              </a:solidFill>
            </a:endParaRPr>
          </a:p>
        </p:txBody>
      </p:sp>
      <p:sp>
        <p:nvSpPr>
          <p:cNvPr id="165" name="Google Shape;165;p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p2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1000"/>
              </a:spcBef>
              <a:spcAft>
                <a:spcPts val="0"/>
              </a:spcAft>
              <a:buNone/>
            </a:pPr>
            <a:r>
              <a:rPr lang="en-US">
                <a:solidFill>
                  <a:srgbClr val="000000"/>
                </a:solidFill>
              </a:rPr>
              <a:t>This example is from a school that uses DIBELS Next as their screening tool. The school developed distinct and separate rules for screening data.</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The school used cut scores provided by DIBELS Next to help identify those students who meet or exceed, are below, or are well below a given benchmark score on a DIBELS Next measure. In addition, the school also examined other assessment data sources to support or confirm initial risk status from universal screening data.</a:t>
            </a:r>
            <a:endParaRPr>
              <a:solidFill>
                <a:srgbClr val="000000"/>
              </a:solidFill>
            </a:endParaRPr>
          </a:p>
        </p:txBody>
      </p:sp>
      <p:sp>
        <p:nvSpPr>
          <p:cNvPr id="332" name="Google Shape;332;p23: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4: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0" name="Google Shape;370;p24: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These are some of the more common, and sometimes confused, terms you may see while analyzing and interpreting data. You may have seen the terms used interchangeably, especially by publishers of screening tools. For purposes of this presentation, we refer to these terms as follows. </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Read the slide.</a:t>
            </a:r>
            <a:endParaRPr>
              <a:solidFill>
                <a:srgbClr val="000000"/>
              </a:solidFill>
            </a:endParaRPr>
          </a:p>
          <a:p>
            <a:pPr marL="0" lvl="0" indent="0" algn="l" rtl="0">
              <a:lnSpc>
                <a:spcPct val="100000"/>
              </a:lnSpc>
              <a:spcBef>
                <a:spcPts val="36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0">
                <a:solidFill>
                  <a:srgbClr val="000000"/>
                </a:solidFill>
              </a:rPr>
              <a:t>The target or benchmark is more often than not the same score as the cut score, especially when the cut score is predictive of the state test. However, it does not have to be. For example, schools or districts may choose to set higher benchmarks or targets that are predictive of higher standards while setting cut scores to be more predictive of who is at risk and not at risk. This is why it is essential for teams to understand how the cut scores</a:t>
            </a:r>
            <a:r>
              <a:rPr lang="en-US">
                <a:solidFill>
                  <a:srgbClr val="000000"/>
                </a:solidFill>
              </a:rPr>
              <a:t> and </a:t>
            </a:r>
            <a:r>
              <a:rPr lang="en-US" i="0">
                <a:solidFill>
                  <a:srgbClr val="000000"/>
                </a:solidFill>
              </a:rPr>
              <a:t>targets</a:t>
            </a:r>
            <a:r>
              <a:rPr lang="en-US">
                <a:solidFill>
                  <a:srgbClr val="000000"/>
                </a:solidFill>
              </a:rPr>
              <a:t> or </a:t>
            </a:r>
            <a:r>
              <a:rPr lang="en-US" i="0">
                <a:solidFill>
                  <a:srgbClr val="000000"/>
                </a:solidFill>
              </a:rPr>
              <a:t>benchmarks were established. The term “cut score” is sometimes used to refer to criterion scores that separate students by performance levels – commonly viewed by green (e.g., </a:t>
            </a:r>
            <a:r>
              <a:rPr lang="en-US">
                <a:solidFill>
                  <a:srgbClr val="000000"/>
                </a:solidFill>
              </a:rPr>
              <a:t>no risk)</a:t>
            </a:r>
            <a:r>
              <a:rPr lang="en-US" i="0">
                <a:solidFill>
                  <a:srgbClr val="000000"/>
                </a:solidFill>
              </a:rPr>
              <a:t>, yellow (e.g., </a:t>
            </a:r>
            <a:r>
              <a:rPr lang="en-US">
                <a:solidFill>
                  <a:srgbClr val="000000"/>
                </a:solidFill>
              </a:rPr>
              <a:t>some risk</a:t>
            </a:r>
            <a:r>
              <a:rPr lang="en-US" i="0">
                <a:solidFill>
                  <a:srgbClr val="000000"/>
                </a:solidFill>
              </a:rPr>
              <a:t>), and red (e.g., </a:t>
            </a:r>
            <a:r>
              <a:rPr lang="en-US">
                <a:solidFill>
                  <a:srgbClr val="000000"/>
                </a:solidFill>
              </a:rPr>
              <a:t>high risk</a:t>
            </a:r>
            <a:r>
              <a:rPr lang="en-US" i="0">
                <a:solidFill>
                  <a:srgbClr val="000000"/>
                </a:solidFill>
              </a:rPr>
              <a:t>) highlighted students. </a:t>
            </a:r>
            <a:endParaRPr i="0">
              <a:solidFill>
                <a:srgbClr val="000000"/>
              </a:solidFill>
            </a:endParaRPr>
          </a:p>
        </p:txBody>
      </p:sp>
      <p:sp>
        <p:nvSpPr>
          <p:cNvPr id="371" name="Google Shape;371;p24: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8" name="Google Shape;378;p2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b="1"/>
              <a:t>RTI success depends on accurate identification of the students identified as at risk.</a:t>
            </a:r>
            <a:r>
              <a:rPr lang="en-US"/>
              <a:t> This is essential for preventing costly identification errors.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Perfect screening would result in 100% accurate identification of “True Positives” (those who need additional support) and “True Negatives” (those who do not need additional support), but there is no perfect screening tool.</a:t>
            </a:r>
            <a:endParaRPr b="1"/>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SzPts val="1400"/>
              <a:buNone/>
            </a:pPr>
            <a:r>
              <a:rPr lang="en-US" b="1"/>
              <a:t>Cut scores are often set to over identify students as at risk. </a:t>
            </a:r>
            <a:r>
              <a:rPr lang="en-US"/>
              <a:t>The selection of a cut score will affect classification accuracy (sensitivity and specificity). At the second stage of the screening process, progress monitoring may be used to avoid inappropriately identifying students who do not need interventions despite being identified as at risk through the screener. </a:t>
            </a:r>
            <a:endParaRPr>
              <a:solidFill>
                <a:srgbClr val="000000"/>
              </a:solidFill>
            </a:endParaRPr>
          </a:p>
        </p:txBody>
      </p:sp>
      <p:sp>
        <p:nvSpPr>
          <p:cNvPr id="379" name="Google Shape;379;p2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dc6a3bcc8_0_21:notes"/>
          <p:cNvSpPr>
            <a:spLocks noGrp="1" noRot="1" noChangeAspect="1"/>
          </p:cNvSpPr>
          <p:nvPr>
            <p:ph type="sldImg" idx="2"/>
          </p:nvPr>
        </p:nvSpPr>
        <p:spPr>
          <a:xfrm>
            <a:off x="1173163" y="695325"/>
            <a:ext cx="4640400" cy="3481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6" name="Google Shape;386;g8dc6a3bcc8_0_21:notes"/>
          <p:cNvSpPr txBox="1">
            <a:spLocks noGrp="1"/>
          </p:cNvSpPr>
          <p:nvPr>
            <p:ph type="body" idx="1"/>
          </p:nvPr>
        </p:nvSpPr>
        <p:spPr>
          <a:xfrm>
            <a:off x="931651" y="4410394"/>
            <a:ext cx="5121600" cy="41772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0">
                <a:solidFill>
                  <a:srgbClr val="000000"/>
                </a:solidFill>
              </a:rPr>
              <a:t>We are at the end of this section. Find </a:t>
            </a:r>
            <a:r>
              <a:rPr lang="en-US">
                <a:solidFill>
                  <a:srgbClr val="000000"/>
                </a:solidFill>
              </a:rPr>
              <a:t>Activity 2: Reflection of Learning in the Participant Workbook.  Take 60 seconds to summarize your learning and identify any questions you still have. Share with your neighbor to check your understanding or answer any unanswered questions. </a:t>
            </a:r>
            <a:endParaRPr>
              <a:solidFill>
                <a:srgbClr val="000000"/>
              </a:solidFill>
            </a:endParaRPr>
          </a:p>
        </p:txBody>
      </p:sp>
      <p:sp>
        <p:nvSpPr>
          <p:cNvPr id="387" name="Google Shape;387;g8dc6a3bcc8_0_21:notes"/>
          <p:cNvSpPr txBox="1">
            <a:spLocks noGrp="1"/>
          </p:cNvSpPr>
          <p:nvPr>
            <p:ph type="sldNum" idx="12"/>
          </p:nvPr>
        </p:nvSpPr>
        <p:spPr>
          <a:xfrm>
            <a:off x="3957536" y="8819202"/>
            <a:ext cx="3027600" cy="4644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7: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360"/>
              </a:spcBef>
              <a:spcAft>
                <a:spcPts val="0"/>
              </a:spcAft>
              <a:buSzPts val="1400"/>
              <a:buNone/>
            </a:pPr>
            <a:r>
              <a:rPr lang="en-US" i="1"/>
              <a:t>Read the slide.</a:t>
            </a:r>
            <a:endParaRPr i="1"/>
          </a:p>
        </p:txBody>
      </p:sp>
      <p:sp>
        <p:nvSpPr>
          <p:cNvPr id="398" name="Google Shape;398;p2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8: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360"/>
              </a:spcBef>
              <a:spcAft>
                <a:spcPts val="0"/>
              </a:spcAft>
              <a:buSzPts val="1400"/>
              <a:buNone/>
            </a:pPr>
            <a:r>
              <a:rPr lang="en-US" i="1"/>
              <a:t>Read the slide.</a:t>
            </a:r>
            <a:endParaRPr/>
          </a:p>
        </p:txBody>
      </p:sp>
      <p:sp>
        <p:nvSpPr>
          <p:cNvPr id="405" name="Google Shape;405;p28: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9: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2" name="Google Shape;412;p29: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Verifying risk status should be done using a systematic and efficient process. It requires schools to identify a primary universal screener (valid, reliable, and high classification accuracy) and at least two other data sources (additional universal screener, progress monitoring data, behavior data, common classroom assessment). </a:t>
            </a:r>
            <a:endParaRPr>
              <a:solidFill>
                <a:srgbClr val="000000"/>
              </a:solidFill>
            </a:endParaRPr>
          </a:p>
          <a:p>
            <a:pPr marL="0" lvl="0" indent="0" algn="l" rtl="0">
              <a:lnSpc>
                <a:spcPct val="100000"/>
              </a:lnSpc>
              <a:spcBef>
                <a:spcPts val="360"/>
              </a:spcBef>
              <a:spcAft>
                <a:spcPts val="0"/>
              </a:spcAft>
              <a:buSzPts val="1400"/>
              <a:buNone/>
            </a:pPr>
            <a:endParaRPr/>
          </a:p>
        </p:txBody>
      </p:sp>
      <p:sp>
        <p:nvSpPr>
          <p:cNvPr id="413" name="Google Shape;413;p29: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0" name="Google Shape;420;p3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Using the primary screener, grade-level teams will identify the risk status of all students. Notice there is a group of students below the cut score of &gt;70. These students, highlighted in red and yellow, are considered at risk. There is a group of students in the green, or considered not at risk, that could potentially be at risk. These students’ score fell very close to the cut score. </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Remember, current universal screening tools cannot identify students at risk with 100% accuracy. The next step is to verify the risk status with secondary data. </a:t>
            </a:r>
            <a:endParaRPr>
              <a:solidFill>
                <a:srgbClr val="000000"/>
              </a:solidFill>
            </a:endParaRPr>
          </a:p>
        </p:txBody>
      </p:sp>
      <p:sp>
        <p:nvSpPr>
          <p:cNvPr id="421" name="Google Shape;421;p3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2" name="Google Shape;432;p3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In this case study, the secondary data confirmed the risk status of most students. However, additional review of data for three students is needed. </a:t>
            </a:r>
            <a:endParaRPr>
              <a:solidFill>
                <a:srgbClr val="000000"/>
              </a:solidFill>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b="0"/>
          </a:p>
        </p:txBody>
      </p:sp>
      <p:sp>
        <p:nvSpPr>
          <p:cNvPr id="433" name="Google Shape;433;p3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0" name="Google Shape;440;p3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Additional data sources should be used to confirm the risk status for those very few students with inconsistent data. Additional data sources could be teacher reports, classroom performance data, behavior data, or other valid data. </a:t>
            </a:r>
            <a:endParaRPr>
              <a:solidFill>
                <a:srgbClr val="000000"/>
              </a:solidFill>
            </a:endParaRPr>
          </a:p>
        </p:txBody>
      </p:sp>
      <p:sp>
        <p:nvSpPr>
          <p:cNvPr id="441" name="Google Shape;441;p3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4: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The Division of Elementary and Secondary Education has developed this graphic to highlight the essential components of the RTI framework, universal screening, progress monitoring, and data-based decision making. </a:t>
            </a:r>
            <a:endParaRPr>
              <a:solidFill>
                <a:srgbClr val="000000"/>
              </a:solidFill>
            </a:endParaRPr>
          </a:p>
        </p:txBody>
      </p:sp>
      <p:sp>
        <p:nvSpPr>
          <p:cNvPr id="173" name="Google Shape;173;p4: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8" name="Google Shape;448;p3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0">
                <a:solidFill>
                  <a:srgbClr val="000000"/>
                </a:solidFill>
              </a:rPr>
              <a:t>We are at the end of this section. Find </a:t>
            </a:r>
            <a:r>
              <a:rPr lang="en-US">
                <a:solidFill>
                  <a:srgbClr val="000000"/>
                </a:solidFill>
              </a:rPr>
              <a:t>Activity 2: Reflection of Learning in the Participant Workbook.  Take 60 seconds to summarize your learning and identify any questions you still have. Share with your neighbor to check your understanding or answer any unanswered questions. </a:t>
            </a:r>
            <a:endParaRPr>
              <a:solidFill>
                <a:srgbClr val="000000"/>
              </a:solidFill>
            </a:endParaRPr>
          </a:p>
        </p:txBody>
      </p:sp>
      <p:sp>
        <p:nvSpPr>
          <p:cNvPr id="449" name="Google Shape;449;p33: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4: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9" name="Google Shape;459;p34: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Read the slide.</a:t>
            </a:r>
            <a:endParaRPr>
              <a:solidFill>
                <a:srgbClr val="000000"/>
              </a:solidFill>
            </a:endParaRPr>
          </a:p>
          <a:p>
            <a:pPr marL="0" lvl="0" indent="0" algn="l" rtl="0">
              <a:lnSpc>
                <a:spcPct val="100000"/>
              </a:lnSpc>
              <a:spcBef>
                <a:spcPts val="36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0">
                <a:solidFill>
                  <a:srgbClr val="000000"/>
                </a:solidFill>
              </a:rPr>
              <a:t>The following slides show sample report formats from an RTI data system. </a:t>
            </a:r>
            <a:endParaRPr i="0">
              <a:solidFill>
                <a:srgbClr val="000000"/>
              </a:solidFill>
            </a:endParaRPr>
          </a:p>
        </p:txBody>
      </p:sp>
      <p:sp>
        <p:nvSpPr>
          <p:cNvPr id="460" name="Google Shape;460;p34: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7" name="Google Shape;467;p3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What can graphs of universal screening data show? Graphed universal screening data show performance by grade level over the year. This chart shows changes in the percentage of students meeting the established criterion scores for each benchmark. In a stable RTI system, we would expect to see at least 80% of students at or above target in each grade and classroom. </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p:txBody>
      </p:sp>
      <p:sp>
        <p:nvSpPr>
          <p:cNvPr id="468" name="Google Shape;468;p3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8" name="Google Shape;518;p3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Graphed data allows us to more efficiently and effectively make comparisons of performance across groups. </a:t>
            </a:r>
            <a:endParaRPr i="1" u="none">
              <a:solidFill>
                <a:srgbClr val="000000"/>
              </a:solidFill>
            </a:endParaRPr>
          </a:p>
          <a:p>
            <a:pPr marL="0" lvl="0" indent="0" algn="l" rtl="0">
              <a:lnSpc>
                <a:spcPct val="100000"/>
              </a:lnSpc>
              <a:spcBef>
                <a:spcPts val="360"/>
              </a:spcBef>
              <a:spcAft>
                <a:spcPts val="0"/>
              </a:spcAft>
              <a:buSzPts val="1400"/>
              <a:buNone/>
            </a:pPr>
            <a:endParaRPr/>
          </a:p>
        </p:txBody>
      </p:sp>
      <p:sp>
        <p:nvSpPr>
          <p:cNvPr id="519" name="Google Shape;519;p3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6" name="Google Shape;586;p37: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With screening data, we need the ability to graphically compare individual student’s performance data to the norm group (box plots) and the target score (black line). </a:t>
            </a:r>
            <a:endParaRPr>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L</a:t>
            </a:r>
            <a:r>
              <a:rPr lang="en-US" u="none">
                <a:solidFill>
                  <a:srgbClr val="000000"/>
                </a:solidFill>
              </a:rPr>
              <a:t>ook at the green boxes, </a:t>
            </a:r>
            <a:r>
              <a:rPr lang="en-US">
                <a:solidFill>
                  <a:srgbClr val="000000"/>
                </a:solidFill>
              </a:rPr>
              <a:t>notice</a:t>
            </a:r>
            <a:r>
              <a:rPr lang="en-US" u="none">
                <a:solidFill>
                  <a:srgbClr val="000000"/>
                </a:solidFill>
              </a:rPr>
              <a:t> that the group appears to be making progress over time.  </a:t>
            </a:r>
            <a:r>
              <a:rPr lang="en-US">
                <a:solidFill>
                  <a:srgbClr val="000000"/>
                </a:solidFill>
              </a:rPr>
              <a:t>While this student (shown in blue) is making some progress across the year, his progress appears to be insufficient to close the gap with his peers.  In fact, if you look closely, it appears the gap may actually be increasing as shown by the increasing difference between the 50th</a:t>
            </a:r>
            <a:r>
              <a:rPr lang="en-US" baseline="30000">
                <a:solidFill>
                  <a:srgbClr val="000000"/>
                </a:solidFill>
              </a:rPr>
              <a:t> </a:t>
            </a:r>
            <a:r>
              <a:rPr lang="en-US">
                <a:solidFill>
                  <a:srgbClr val="000000"/>
                </a:solidFill>
              </a:rPr>
              <a:t>percentile of the peer group and the student’s benchmark score.  This may be a student who needs additional support. </a:t>
            </a:r>
            <a:endParaRPr u="sng">
              <a:solidFill>
                <a:srgbClr val="000000"/>
              </a:solidFill>
            </a:endParaRPr>
          </a:p>
        </p:txBody>
      </p:sp>
      <p:sp>
        <p:nvSpPr>
          <p:cNvPr id="587" name="Google Shape;587;p37: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8: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3" name="Google Shape;653;p38: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0">
                <a:solidFill>
                  <a:srgbClr val="000000"/>
                </a:solidFill>
              </a:rPr>
              <a:t>We are at the end of this section. </a:t>
            </a:r>
            <a:r>
              <a:rPr lang="en-US"/>
              <a:t>Find Activity 2: Reflection of Learning in the Participant Workbook.  Take </a:t>
            </a:r>
            <a:r>
              <a:rPr lang="en-US">
                <a:solidFill>
                  <a:srgbClr val="000000"/>
                </a:solidFill>
              </a:rPr>
              <a:t>60 seconds to summarize your learning and identify any questions you still have. Share with your neighbor to check your understanding or answer any unanswered questions. </a:t>
            </a:r>
            <a:endParaRPr>
              <a:solidFill>
                <a:srgbClr val="000000"/>
              </a:solidFill>
            </a:endParaRPr>
          </a:p>
        </p:txBody>
      </p:sp>
      <p:sp>
        <p:nvSpPr>
          <p:cNvPr id="654" name="Google Shape;654;p38: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c32b20e5f_3_25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4" name="Google Shape;664;g7c32b20e5f_3_25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sz="1100"/>
          </a:p>
        </p:txBody>
      </p:sp>
      <p:sp>
        <p:nvSpPr>
          <p:cNvPr id="665" name="Google Shape;665;g7c32b20e5f_3_25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1" name="Google Shape;671;p4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t>Read the slide. </a:t>
            </a:r>
            <a:endParaRPr i="1"/>
          </a:p>
        </p:txBody>
      </p:sp>
      <p:sp>
        <p:nvSpPr>
          <p:cNvPr id="672" name="Google Shape;672;p4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41: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9" name="Google Shape;679;p41: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t>Now you will hear from several principals about why they believe screening is important.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0"/>
              </a:spcBef>
              <a:spcAft>
                <a:spcPts val="0"/>
              </a:spcAft>
              <a:buSzPts val="1400"/>
              <a:buNone/>
            </a:pPr>
            <a:r>
              <a:rPr lang="en-US" i="1"/>
              <a:t>Trainer Notes: </a:t>
            </a:r>
            <a:endParaRPr i="1"/>
          </a:p>
          <a:p>
            <a:pPr marL="0" lvl="0" indent="0" algn="l" rtl="0">
              <a:lnSpc>
                <a:spcPct val="100000"/>
              </a:lnSpc>
              <a:spcBef>
                <a:spcPts val="0"/>
              </a:spcBef>
              <a:spcAft>
                <a:spcPts val="0"/>
              </a:spcAft>
              <a:buSzPts val="1400"/>
              <a:buNone/>
            </a:pPr>
            <a:r>
              <a:rPr lang="en-US" i="1"/>
              <a:t>Play the video (3:26).</a:t>
            </a:r>
            <a:r>
              <a:rPr lang="en-US"/>
              <a:t>  </a:t>
            </a:r>
            <a:r>
              <a:rPr lang="en-US" i="1"/>
              <a:t>Universal Screening:</a:t>
            </a:r>
            <a:r>
              <a:rPr lang="en-US"/>
              <a:t> </a:t>
            </a:r>
            <a:r>
              <a:rPr lang="en-US" u="sng">
                <a:solidFill>
                  <a:schemeClr val="hlink"/>
                </a:solidFill>
                <a:hlinkClick r:id="rId3"/>
              </a:rPr>
              <a:t>http://www.youtube.com/watch?v=HaHWoN-LVFc</a:t>
            </a:r>
            <a:r>
              <a:rPr lang="en-US"/>
              <a:t> </a:t>
            </a:r>
            <a:endParaRPr i="1"/>
          </a:p>
          <a:p>
            <a:pPr marL="0" lvl="0" indent="0" algn="l" rtl="0">
              <a:lnSpc>
                <a:spcPct val="100000"/>
              </a:lnSpc>
              <a:spcBef>
                <a:spcPts val="0"/>
              </a:spcBef>
              <a:spcAft>
                <a:spcPts val="0"/>
              </a:spcAft>
              <a:buSzPts val="1400"/>
              <a:buNone/>
            </a:pPr>
            <a:r>
              <a:rPr lang="en-US" i="1"/>
              <a:t>Skipping the video entirely is not recommended as it is valuable for the participants to hear a practitioner’s point of view on screening.</a:t>
            </a:r>
            <a:endParaRPr/>
          </a:p>
          <a:p>
            <a:pPr marL="0" lvl="0" indent="0" algn="l" rtl="0">
              <a:lnSpc>
                <a:spcPct val="100000"/>
              </a:lnSpc>
              <a:spcBef>
                <a:spcPts val="360"/>
              </a:spcBef>
              <a:spcAft>
                <a:spcPts val="0"/>
              </a:spcAft>
              <a:buSzPts val="1400"/>
              <a:buNone/>
            </a:pPr>
            <a:endParaRPr b="1" i="1"/>
          </a:p>
          <a:p>
            <a:pPr marL="0" lvl="0" indent="0" algn="l" rtl="0">
              <a:lnSpc>
                <a:spcPct val="100000"/>
              </a:lnSpc>
              <a:spcBef>
                <a:spcPts val="0"/>
              </a:spcBef>
              <a:spcAft>
                <a:spcPts val="0"/>
              </a:spcAft>
              <a:buSzPts val="1400"/>
              <a:buNone/>
            </a:pPr>
            <a:r>
              <a:rPr lang="en-US" i="1"/>
              <a:t>This is a good opportunity to remind participants about the importance of the team coming to consensus about why screening is important. This might be a good time to mention that teams will be given time in the second half of the training to talk about the purpose of screening at their sites. </a:t>
            </a:r>
            <a:endParaRPr/>
          </a:p>
        </p:txBody>
      </p:sp>
      <p:sp>
        <p:nvSpPr>
          <p:cNvPr id="680" name="Google Shape;680;p41: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4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7" name="Google Shape;687;p4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225409" lvl="0" indent="-225409" algn="l" rtl="0">
              <a:spcBef>
                <a:spcPts val="0"/>
              </a:spcBef>
              <a:spcAft>
                <a:spcPts val="0"/>
              </a:spcAft>
              <a:buSzPts val="1400"/>
              <a:buNone/>
            </a:pPr>
            <a:r>
              <a:rPr lang="en-US" i="1">
                <a:solidFill>
                  <a:srgbClr val="000000"/>
                </a:solidFill>
              </a:rPr>
              <a:t>Read the slide. </a:t>
            </a:r>
            <a:endParaRPr i="1">
              <a:solidFill>
                <a:srgbClr val="000000"/>
              </a:solidFill>
            </a:endParaRPr>
          </a:p>
          <a:p>
            <a:pPr marL="225409" lvl="0" indent="-225409" algn="l" rtl="0">
              <a:spcBef>
                <a:spcPts val="36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u="none">
                <a:solidFill>
                  <a:srgbClr val="000000"/>
                </a:solidFill>
              </a:rPr>
              <a:t>This slide explains why screening is important for districts. Universal screening is more than just determining who needs interventions; the data inform district-level decisions about support and allocation of resources.</a:t>
            </a:r>
            <a:endParaRPr b="0" i="1"/>
          </a:p>
        </p:txBody>
      </p:sp>
      <p:sp>
        <p:nvSpPr>
          <p:cNvPr id="688" name="Google Shape;688;p4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The pyramid graphic depicts the progression of support across the multilevel prevention system. This represents three tiers of prevention and the percentage of students we would expect to benefit from those levels of prevention in an effective system.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 first tier is the base of the pyramid as it is the foundation of the framework. In Arkansas, we expect most students, at least 80%, to benefit from the instruction, which uses well-differentiated instruction in the core curriculum. The next tier, Tier 2, is the second level. We expect approximately 10–15% of students to need supplemental, small-group instruction to benefit from the core instruction and curriculum. The top level in red, or Tier 3 Intensive Intervention, includes specialized, individualized instruction for students with intensive needs. It typically involves small-group and/or one-on-one instruction of one to three students who are significantly behind their peers. Decisions regarding student participation in both Tier 2 and Tier 3 interventions are made on a case-by-case basis according to student need.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marR="0" lvl="0" indent="0" algn="l" rtl="0">
              <a:lnSpc>
                <a:spcPct val="100000"/>
              </a:lnSpc>
              <a:spcBef>
                <a:spcPts val="0"/>
              </a:spcBef>
              <a:spcAft>
                <a:spcPts val="0"/>
              </a:spcAft>
              <a:buClr>
                <a:schemeClr val="dk1"/>
              </a:buClr>
              <a:buSzPts val="1200"/>
              <a:buFont typeface="Franklin Gothic"/>
              <a:buNone/>
            </a:pPr>
            <a:r>
              <a:rPr lang="en-US" i="1">
                <a:solidFill>
                  <a:srgbClr val="000000"/>
                </a:solidFill>
              </a:rPr>
              <a:t>Trainer Notes: It is important to differentiate between an RTI framework and an RTI model. The levels correspond to the RTI framework, whereas the tiers correspond to the RTI model specified by states, districts, and schools. Keep in mind that these are recommended estimates. If these percentages are not representative of your school, then these recommended percentages may be good targets to work toward. </a:t>
            </a:r>
            <a:endParaRPr>
              <a:solidFill>
                <a:srgbClr val="000000"/>
              </a:solidFill>
            </a:endParaRPr>
          </a:p>
        </p:txBody>
      </p:sp>
      <p:sp>
        <p:nvSpPr>
          <p:cNvPr id="181" name="Google Shape;181;p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5" name="Google Shape;695;p4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This slide helps answer the question of why screening</a:t>
            </a:r>
            <a:r>
              <a:rPr lang="en-US" i="1" u="none">
                <a:solidFill>
                  <a:srgbClr val="000000"/>
                </a:solidFill>
              </a:rPr>
              <a:t> is important for schools</a:t>
            </a:r>
            <a:r>
              <a:rPr lang="en-US" i="1">
                <a:solidFill>
                  <a:srgbClr val="000000"/>
                </a:solidFill>
              </a:rPr>
              <a:t>. </a:t>
            </a:r>
            <a:endParaRPr i="1">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School-level decisions related to screening include identifying:</a:t>
            </a:r>
            <a:endParaRPr>
              <a:solidFill>
                <a:srgbClr val="000000"/>
              </a:solidFill>
            </a:endParaRPr>
          </a:p>
          <a:p>
            <a:pPr marL="457176" lvl="0" indent="-182870" algn="l" rtl="0">
              <a:lnSpc>
                <a:spcPct val="100000"/>
              </a:lnSpc>
              <a:spcBef>
                <a:spcPts val="360"/>
              </a:spcBef>
              <a:spcAft>
                <a:spcPts val="0"/>
              </a:spcAft>
              <a:buSzPts val="1200"/>
              <a:buFont typeface="Franklin Gothic"/>
              <a:buChar char="●"/>
            </a:pPr>
            <a:r>
              <a:rPr lang="en-US" b="1">
                <a:solidFill>
                  <a:srgbClr val="000000"/>
                </a:solidFill>
              </a:rPr>
              <a:t>General school trends or issues, grade-level trends, and class-level trends.</a:t>
            </a:r>
            <a:endParaRPr>
              <a:solidFill>
                <a:srgbClr val="000000"/>
              </a:solidFill>
            </a:endParaRPr>
          </a:p>
          <a:p>
            <a:pPr marL="676231" lvl="1" indent="-212710" algn="l" rtl="0">
              <a:lnSpc>
                <a:spcPct val="100000"/>
              </a:lnSpc>
              <a:spcBef>
                <a:spcPts val="360"/>
              </a:spcBef>
              <a:spcAft>
                <a:spcPts val="0"/>
              </a:spcAft>
              <a:buSzPts val="1000"/>
              <a:buFont typeface="Franklin Gothic"/>
              <a:buChar char="○"/>
            </a:pPr>
            <a:r>
              <a:rPr lang="en-US">
                <a:solidFill>
                  <a:srgbClr val="000000"/>
                </a:solidFill>
              </a:rPr>
              <a:t>Are there holes in grade-level performance?</a:t>
            </a:r>
            <a:endParaRPr>
              <a:solidFill>
                <a:srgbClr val="000000"/>
              </a:solidFill>
            </a:endParaRPr>
          </a:p>
          <a:p>
            <a:pPr marL="676230" lvl="1" indent="-212709" algn="l" rtl="0">
              <a:lnSpc>
                <a:spcPct val="100000"/>
              </a:lnSpc>
              <a:spcBef>
                <a:spcPts val="360"/>
              </a:spcBef>
              <a:spcAft>
                <a:spcPts val="0"/>
              </a:spcAft>
              <a:buSzPts val="1000"/>
              <a:buFont typeface="Franklin Gothic"/>
              <a:buChar char="○"/>
            </a:pPr>
            <a:r>
              <a:rPr lang="en-US">
                <a:solidFill>
                  <a:srgbClr val="000000"/>
                </a:solidFill>
              </a:rPr>
              <a:t>Do we lose subgroups of students at certain times? </a:t>
            </a:r>
            <a:endParaRPr>
              <a:solidFill>
                <a:srgbClr val="000000"/>
              </a:solidFill>
            </a:endParaRPr>
          </a:p>
          <a:p>
            <a:pPr marL="676230" lvl="1" indent="-212709" algn="l" rtl="0">
              <a:lnSpc>
                <a:spcPct val="100000"/>
              </a:lnSpc>
              <a:spcBef>
                <a:spcPts val="360"/>
              </a:spcBef>
              <a:spcAft>
                <a:spcPts val="0"/>
              </a:spcAft>
              <a:buSzPts val="1000"/>
              <a:buFont typeface="Franklin Gothic"/>
              <a:buChar char="○"/>
            </a:pPr>
            <a:r>
              <a:rPr lang="en-US">
                <a:solidFill>
                  <a:srgbClr val="000000"/>
                </a:solidFill>
              </a:rPr>
              <a:t>Are there students who may need additional instruction or assessment?</a:t>
            </a:r>
            <a:endParaRPr>
              <a:solidFill>
                <a:srgbClr val="000000"/>
              </a:solidFill>
            </a:endParaRPr>
          </a:p>
          <a:p>
            <a:pPr marL="457176" lvl="0" indent="-182870" algn="l" rtl="0">
              <a:lnSpc>
                <a:spcPct val="100000"/>
              </a:lnSpc>
              <a:spcBef>
                <a:spcPts val="360"/>
              </a:spcBef>
              <a:spcAft>
                <a:spcPts val="0"/>
              </a:spcAft>
              <a:buSzPts val="1200"/>
              <a:buFont typeface="Franklin Gothic"/>
              <a:buChar char="●"/>
            </a:pPr>
            <a:r>
              <a:rPr lang="en-US" b="1">
                <a:solidFill>
                  <a:srgbClr val="000000"/>
                </a:solidFill>
              </a:rPr>
              <a:t>Effectiveness of schoolwide curriculum and instruction delivery</a:t>
            </a:r>
            <a:endParaRPr>
              <a:solidFill>
                <a:srgbClr val="000000"/>
              </a:solidFill>
            </a:endParaRPr>
          </a:p>
          <a:p>
            <a:pPr marL="676231" lvl="1" indent="-212710" algn="l" rtl="0">
              <a:lnSpc>
                <a:spcPct val="100000"/>
              </a:lnSpc>
              <a:spcBef>
                <a:spcPts val="360"/>
              </a:spcBef>
              <a:spcAft>
                <a:spcPts val="0"/>
              </a:spcAft>
              <a:buSzPts val="1000"/>
              <a:buFont typeface="Franklin Gothic"/>
              <a:buChar char="○"/>
            </a:pPr>
            <a:r>
              <a:rPr lang="en-US">
                <a:solidFill>
                  <a:srgbClr val="000000"/>
                </a:solidFill>
              </a:rPr>
              <a:t>Is there consistent performance across grade levels? For example, data may indicate consistent growth from grades 1 - 4 and then a significant drop in performance when students reach fifth grade. This may be an indication that fourth grade instruction/curriculum is not adequately preparing students for fifth grade expectations. </a:t>
            </a:r>
            <a:endParaRPr>
              <a:solidFill>
                <a:srgbClr val="000000"/>
              </a:solidFill>
            </a:endParaRPr>
          </a:p>
          <a:p>
            <a:pPr marL="457176" lvl="0" indent="-182870" algn="l" rtl="0">
              <a:lnSpc>
                <a:spcPct val="100000"/>
              </a:lnSpc>
              <a:spcBef>
                <a:spcPts val="360"/>
              </a:spcBef>
              <a:spcAft>
                <a:spcPts val="0"/>
              </a:spcAft>
              <a:buSzPts val="1200"/>
              <a:buFont typeface="Franklin Gothic"/>
              <a:buChar char="●"/>
            </a:pPr>
            <a:r>
              <a:rPr lang="en-US" b="1">
                <a:solidFill>
                  <a:srgbClr val="000000"/>
                </a:solidFill>
              </a:rPr>
              <a:t>Areas of need and guidance on how to set measurable schoolwide goals including grade-level and class-level goals.</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696" name="Google Shape;696;p43:notes"/>
          <p:cNvSpPr txBox="1">
            <a:spLocks noGrp="1"/>
          </p:cNvSpPr>
          <p:nvPr>
            <p:ph type="sldNum" idx="12"/>
          </p:nvPr>
        </p:nvSpPr>
        <p:spPr>
          <a:xfrm>
            <a:off x="3978275" y="8842375"/>
            <a:ext cx="3043240" cy="465138"/>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3" name="Google Shape;703;p47:notes"/>
          <p:cNvSpPr txBox="1">
            <a:spLocks noGrp="1"/>
          </p:cNvSpPr>
          <p:nvPr>
            <p:ph type="body" idx="1"/>
          </p:nvPr>
        </p:nvSpPr>
        <p:spPr>
          <a:xfrm>
            <a:off x="139700" y="4260850"/>
            <a:ext cx="6705600" cy="5022850"/>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Clr>
                <a:schemeClr val="dk1"/>
              </a:buClr>
              <a:buSzPts val="1400"/>
              <a:buFont typeface="Arial"/>
              <a:buNone/>
            </a:pPr>
            <a:r>
              <a:rPr lang="en-US"/>
              <a:t>Districts and schools can look at districtwide performance by grade level over the year. Grade- and class-level teams can also look at screening data to see the effectiveness of the core curriculum and how changes to the core instruction influence students’ responses across the school year. This is an example of grade-level data. A similar process could be used for class-level data. </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Trainer Notes: This slide is for illustrative purposes only. Pose the following questions to participants to answer in teams and then discuss whole group:</a:t>
            </a:r>
            <a:endParaRPr i="1"/>
          </a:p>
          <a:p>
            <a:pPr marL="457200" lvl="0" indent="-304800" algn="l" rtl="0">
              <a:spcBef>
                <a:spcPts val="0"/>
              </a:spcBef>
              <a:spcAft>
                <a:spcPts val="0"/>
              </a:spcAft>
              <a:buClr>
                <a:schemeClr val="dk1"/>
              </a:buClr>
              <a:buSzPts val="1200"/>
              <a:buFont typeface="Franklin Gothic"/>
              <a:buChar char="●"/>
            </a:pPr>
            <a:r>
              <a:rPr lang="en-US" i="1"/>
              <a:t>Are incoming students prepared for the (2nd) grade level curriculum? </a:t>
            </a:r>
            <a:endParaRPr i="1"/>
          </a:p>
          <a:p>
            <a:pPr marL="457200" lvl="0" indent="-304800" algn="l" rtl="0">
              <a:spcBef>
                <a:spcPts val="0"/>
              </a:spcBef>
              <a:spcAft>
                <a:spcPts val="0"/>
              </a:spcAft>
              <a:buClr>
                <a:schemeClr val="dk1"/>
              </a:buClr>
              <a:buSzPts val="1200"/>
              <a:buFont typeface="Franklin Gothic"/>
              <a:buChar char="●"/>
            </a:pPr>
            <a:r>
              <a:rPr lang="en-US" i="1"/>
              <a:t>Are the majority of students benefiting from our core program? </a:t>
            </a:r>
            <a:endParaRPr i="1"/>
          </a:p>
          <a:p>
            <a:pPr marL="457200" lvl="0" indent="-304800" algn="l" rtl="0">
              <a:spcBef>
                <a:spcPts val="0"/>
              </a:spcBef>
              <a:spcAft>
                <a:spcPts val="0"/>
              </a:spcAft>
              <a:buClr>
                <a:schemeClr val="dk1"/>
              </a:buClr>
              <a:buSzPts val="1200"/>
              <a:buFont typeface="Franklin Gothic"/>
              <a:buChar char="●"/>
            </a:pPr>
            <a:r>
              <a:rPr lang="en-US" i="1"/>
              <a:t>Is the curriculum and instruction increasing the number of students expected to meet the benchmark?</a:t>
            </a:r>
            <a:endParaRPr i="1"/>
          </a:p>
        </p:txBody>
      </p:sp>
      <p:sp>
        <p:nvSpPr>
          <p:cNvPr id="704" name="Google Shape;704;p47: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0" name="Google Shape;760;p4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spcBef>
                <a:spcPts val="0"/>
              </a:spcBef>
              <a:spcAft>
                <a:spcPts val="0"/>
              </a:spcAft>
              <a:buSzPts val="1400"/>
              <a:buNone/>
            </a:pPr>
            <a:r>
              <a:rPr lang="en-US"/>
              <a:t>Districts/schools/grades can also analyze performance by subgroup. </a:t>
            </a:r>
            <a:endParaRPr i="1">
              <a:solidFill>
                <a:srgbClr val="000000"/>
              </a:solidFill>
            </a:endParaRPr>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Trainer Notes: This slide is for illustrative purposes only. Pose the following questions to participants to answer in teams and then discuss whole group:</a:t>
            </a:r>
            <a:endParaRPr i="1">
              <a:solidFill>
                <a:srgbClr val="000000"/>
              </a:solidFill>
            </a:endParaRPr>
          </a:p>
          <a:p>
            <a:pPr marL="457200" lvl="0" indent="-304800" algn="l" rtl="0">
              <a:lnSpc>
                <a:spcPct val="100000"/>
              </a:lnSpc>
              <a:spcBef>
                <a:spcPts val="360"/>
              </a:spcBef>
              <a:spcAft>
                <a:spcPts val="0"/>
              </a:spcAft>
              <a:buSzPts val="1200"/>
              <a:buFont typeface="Franklin Gothic"/>
              <a:buChar char="●"/>
            </a:pPr>
            <a:r>
              <a:rPr lang="en-US" i="1">
                <a:solidFill>
                  <a:srgbClr val="000000"/>
                </a:solidFill>
              </a:rPr>
              <a:t>Are students in the low socioeconomic population performing similarly to other students? </a:t>
            </a:r>
            <a:endParaRPr i="1">
              <a:solidFill>
                <a:srgbClr val="000000"/>
              </a:solidFill>
            </a:endParaRPr>
          </a:p>
          <a:p>
            <a:pPr marL="457200" lvl="0" indent="-304800" algn="l" rtl="0">
              <a:lnSpc>
                <a:spcPct val="100000"/>
              </a:lnSpc>
              <a:spcBef>
                <a:spcPts val="0"/>
              </a:spcBef>
              <a:spcAft>
                <a:spcPts val="0"/>
              </a:spcAft>
              <a:buSzPts val="1200"/>
              <a:buFont typeface="Franklin Gothic"/>
              <a:buChar char="●"/>
            </a:pPr>
            <a:r>
              <a:rPr lang="en-US" i="1">
                <a:solidFill>
                  <a:srgbClr val="000000"/>
                </a:solidFill>
              </a:rPr>
              <a:t>Are students with disabilities performing at similar rates as students without disabilities?</a:t>
            </a:r>
            <a:endParaRPr i="1">
              <a:solidFill>
                <a:srgbClr val="000000"/>
              </a:solidFill>
            </a:endParaRPr>
          </a:p>
          <a:p>
            <a:pPr marL="0" lvl="0" indent="0" algn="l" rtl="0">
              <a:lnSpc>
                <a:spcPct val="100000"/>
              </a:lnSpc>
              <a:spcBef>
                <a:spcPts val="360"/>
              </a:spcBef>
              <a:spcAft>
                <a:spcPts val="0"/>
              </a:spcAft>
              <a:buNone/>
            </a:pPr>
            <a:endParaRPr>
              <a:solidFill>
                <a:srgbClr val="000000"/>
              </a:solidFill>
            </a:endParaRPr>
          </a:p>
          <a:p>
            <a:pPr marL="0" lvl="0" indent="0" algn="l" rtl="0">
              <a:lnSpc>
                <a:spcPct val="100000"/>
              </a:lnSpc>
              <a:spcBef>
                <a:spcPts val="0"/>
              </a:spcBef>
              <a:spcAft>
                <a:spcPts val="0"/>
              </a:spcAft>
              <a:buNone/>
            </a:pPr>
            <a:r>
              <a:rPr lang="en-US">
                <a:solidFill>
                  <a:srgbClr val="000000"/>
                </a:solidFill>
              </a:rPr>
              <a:t>Because these data are indicators, t</a:t>
            </a:r>
            <a:r>
              <a:rPr lang="en-US" u="none">
                <a:solidFill>
                  <a:srgbClr val="000000"/>
                </a:solidFill>
              </a:rPr>
              <a:t>he district</a:t>
            </a:r>
            <a:r>
              <a:rPr lang="en-US">
                <a:solidFill>
                  <a:srgbClr val="000000"/>
                </a:solidFill>
              </a:rPr>
              <a:t> and schools </a:t>
            </a:r>
            <a:r>
              <a:rPr lang="en-US" u="none">
                <a:solidFill>
                  <a:srgbClr val="000000"/>
                </a:solidFill>
              </a:rPr>
              <a:t>would then engage in the problem-solving process to obtain more information about certain populations that are not performing as expected. </a:t>
            </a:r>
            <a:endParaRPr>
              <a:solidFill>
                <a:srgbClr val="000000"/>
              </a:solidFill>
            </a:endParaRPr>
          </a:p>
          <a:p>
            <a:pPr marL="0" lvl="0" indent="0" algn="l" rtl="0">
              <a:lnSpc>
                <a:spcPct val="100000"/>
              </a:lnSpc>
              <a:spcBef>
                <a:spcPts val="360"/>
              </a:spcBef>
              <a:spcAft>
                <a:spcPts val="0"/>
              </a:spcAft>
              <a:buSzPts val="1400"/>
              <a:buNone/>
            </a:pPr>
            <a:endParaRPr u="none">
              <a:solidFill>
                <a:srgbClr val="000000"/>
              </a:solidFill>
            </a:endParaRPr>
          </a:p>
          <a:p>
            <a:pPr marL="0" lvl="0" indent="0" algn="l" rtl="0">
              <a:lnSpc>
                <a:spcPct val="100000"/>
              </a:lnSpc>
              <a:spcBef>
                <a:spcPts val="0"/>
              </a:spcBef>
              <a:spcAft>
                <a:spcPts val="0"/>
              </a:spcAft>
              <a:buSzPts val="1400"/>
              <a:buNone/>
            </a:pPr>
            <a:r>
              <a:rPr lang="en-US" u="none">
                <a:solidFill>
                  <a:srgbClr val="000000"/>
                </a:solidFill>
              </a:rPr>
              <a:t>It’s important to look at the district-level data first to identify districtwide trends, before looking at school- and student-level data.</a:t>
            </a:r>
            <a:endParaRPr>
              <a:solidFill>
                <a:srgbClr val="000000"/>
              </a:solidFill>
            </a:endParaRPr>
          </a:p>
          <a:p>
            <a:pPr marL="0" lvl="0" indent="0" algn="l" rtl="0">
              <a:lnSpc>
                <a:spcPct val="100000"/>
              </a:lnSpc>
              <a:spcBef>
                <a:spcPts val="360"/>
              </a:spcBef>
              <a:spcAft>
                <a:spcPts val="0"/>
              </a:spcAft>
              <a:buSzPts val="1400"/>
              <a:buNone/>
            </a:pPr>
            <a:endParaRPr b="0" u="none"/>
          </a:p>
        </p:txBody>
      </p:sp>
      <p:sp>
        <p:nvSpPr>
          <p:cNvPr id="761" name="Google Shape;761;p4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48: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0" name="Google Shape;770;p48: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This slide is for illustrative purposes only.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Ranking graphs can also be used to conduct student-level analysis at the grade or class level. This type of analysis allows you to see how individual students rank against other students in the grade or class. Teachers can use this information for differentiating instruction or to create small instructional groups (for example, the students grouped in the black boxes). </a:t>
            </a:r>
            <a:endParaRPr>
              <a:solidFill>
                <a:srgbClr val="000000"/>
              </a:solidFill>
            </a:endParaRPr>
          </a:p>
          <a:p>
            <a:pPr marL="0" lvl="0" indent="0" algn="l" rtl="0">
              <a:lnSpc>
                <a:spcPct val="100000"/>
              </a:lnSpc>
              <a:spcBef>
                <a:spcPts val="360"/>
              </a:spcBef>
              <a:spcAft>
                <a:spcPts val="0"/>
              </a:spcAft>
              <a:buSzPts val="1400"/>
              <a:buNone/>
            </a:pPr>
            <a:endParaRPr b="1">
              <a:solidFill>
                <a:srgbClr val="000000"/>
              </a:solidFill>
            </a:endParaRPr>
          </a:p>
        </p:txBody>
      </p:sp>
      <p:sp>
        <p:nvSpPr>
          <p:cNvPr id="771" name="Google Shape;771;p48: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5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0" name="Google Shape;780;p5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Prepare a T-Chart as shown on the slide and post on the wall.  Ask participants to find Activity 3: Benefits and Concerns of Implementing Universal Screening in the Participant Workbook.  Provide participants 3 - 5 minutes to individually complete the activity.  Participants should respond to the following questions:</a:t>
            </a:r>
            <a:endParaRPr i="1">
              <a:solidFill>
                <a:srgbClr val="000000"/>
              </a:solidFill>
            </a:endParaRPr>
          </a:p>
          <a:p>
            <a:pPr marL="457200" lvl="0" indent="-317500" algn="l" rtl="0">
              <a:spcBef>
                <a:spcPts val="360"/>
              </a:spcBef>
              <a:spcAft>
                <a:spcPts val="0"/>
              </a:spcAft>
              <a:buSzPts val="1400"/>
              <a:buChar char="●"/>
            </a:pPr>
            <a:r>
              <a:rPr lang="en-US" i="1"/>
              <a:t>COLUMN 1: How can screening benefit students, teachers, and leaders?</a:t>
            </a:r>
            <a:endParaRPr i="1"/>
          </a:p>
          <a:p>
            <a:pPr marL="457200" lvl="0" indent="-317500" algn="l" rtl="0">
              <a:spcBef>
                <a:spcPts val="0"/>
              </a:spcBef>
              <a:spcAft>
                <a:spcPts val="0"/>
              </a:spcAft>
              <a:buSzPts val="1400"/>
              <a:buChar char="●"/>
            </a:pPr>
            <a:r>
              <a:rPr lang="en-US" i="1"/>
              <a:t>COLUMN 2: What are potential challenges to implementing screening schoolwide?</a:t>
            </a:r>
            <a:endParaRPr i="1"/>
          </a:p>
          <a:p>
            <a:pPr marL="0" lvl="0" indent="0" algn="l" rtl="0">
              <a:lnSpc>
                <a:spcPct val="100000"/>
              </a:lnSpc>
              <a:spcBef>
                <a:spcPts val="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Next, ask participants to discuss their responses with their team/partners.  Provide 5 - 7 minutes for discussion.  As a group, record responses on post-it notes and post on the large T-Chart hanging on the wall.  Conduct a whole group discussion of the benefits and challenges of implementing universal screeners.</a:t>
            </a:r>
            <a:endParaRPr i="1">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Possible challenges and potential answers:</a:t>
            </a:r>
            <a:endParaRPr>
              <a:solidFill>
                <a:srgbClr val="000000"/>
              </a:solidFill>
            </a:endParaRPr>
          </a:p>
          <a:p>
            <a:pPr marL="457200" lvl="0" indent="-304800" algn="l" rtl="0">
              <a:lnSpc>
                <a:spcPct val="100000"/>
              </a:lnSpc>
              <a:spcBef>
                <a:spcPts val="360"/>
              </a:spcBef>
              <a:spcAft>
                <a:spcPts val="0"/>
              </a:spcAft>
              <a:buClr>
                <a:srgbClr val="000000"/>
              </a:buClr>
              <a:buSzPts val="1200"/>
              <a:buFont typeface="Franklin Gothic"/>
              <a:buChar char="●"/>
            </a:pPr>
            <a:r>
              <a:rPr lang="en-US">
                <a:solidFill>
                  <a:srgbClr val="000000"/>
                </a:solidFill>
              </a:rPr>
              <a:t>“Why do we need to rescreen these kids 3x/year if we already know where they are? They are in the same place and we know who’s low.” Potential answer: discuss the importance of monitoring overall growth in reading performance and general outcome measure (screening) vs. mastery measures.</a:t>
            </a:r>
            <a:endParaRPr>
              <a:solidFill>
                <a:srgbClr val="000000"/>
              </a:solidFill>
            </a:endParaRPr>
          </a:p>
          <a:p>
            <a:pPr marL="457200" lvl="0" indent="-304800" algn="l" rtl="0">
              <a:lnSpc>
                <a:spcPct val="100000"/>
              </a:lnSpc>
              <a:spcBef>
                <a:spcPts val="0"/>
              </a:spcBef>
              <a:spcAft>
                <a:spcPts val="0"/>
              </a:spcAft>
              <a:buClr>
                <a:srgbClr val="000000"/>
              </a:buClr>
              <a:buSzPts val="1200"/>
              <a:buFont typeface="Franklin Gothic"/>
              <a:buChar char="●"/>
            </a:pPr>
            <a:r>
              <a:rPr lang="en-US">
                <a:solidFill>
                  <a:srgbClr val="000000"/>
                </a:solidFill>
              </a:rPr>
              <a:t>“It’s too much testing” Potential answer: discuss how it is important to be aware of the purpose of each assessment and focus on data that will be analyzed to make decisions during screening. Consider an assessment audit if “too many” assessments are in place.</a:t>
            </a:r>
            <a:endParaRPr>
              <a:solidFill>
                <a:srgbClr val="000000"/>
              </a:solidFill>
            </a:endParaRPr>
          </a:p>
          <a:p>
            <a:pPr marL="457200" lvl="0" indent="-304800" algn="l" rtl="0">
              <a:lnSpc>
                <a:spcPct val="100000"/>
              </a:lnSpc>
              <a:spcBef>
                <a:spcPts val="0"/>
              </a:spcBef>
              <a:spcAft>
                <a:spcPts val="0"/>
              </a:spcAft>
              <a:buClr>
                <a:srgbClr val="000000"/>
              </a:buClr>
              <a:buSzPts val="1200"/>
              <a:buFont typeface="Franklin Gothic"/>
              <a:buChar char="●"/>
            </a:pPr>
            <a:r>
              <a:rPr lang="en-US">
                <a:solidFill>
                  <a:srgbClr val="000000"/>
                </a:solidFill>
              </a:rPr>
              <a:t>How will we test them all? We have “So many kids” (approx. up to 800 students). Potential answers: discuss different approaches to screening administration, this is explained in more depth in the next screening module.</a:t>
            </a:r>
            <a:endParaRPr>
              <a:solidFill>
                <a:srgbClr val="000000"/>
              </a:solidFill>
            </a:endParaRPr>
          </a:p>
          <a:p>
            <a:pPr marL="0" lvl="0" indent="0" algn="l" rtl="0">
              <a:lnSpc>
                <a:spcPct val="100000"/>
              </a:lnSpc>
              <a:spcBef>
                <a:spcPts val="360"/>
              </a:spcBef>
              <a:spcAft>
                <a:spcPts val="0"/>
              </a:spcAft>
              <a:buSzPts val="1400"/>
              <a:buNone/>
            </a:pPr>
            <a:endParaRPr i="1">
              <a:solidFill>
                <a:srgbClr val="000000"/>
              </a:solidFill>
            </a:endParaRPr>
          </a:p>
          <a:p>
            <a:pPr marL="0" lvl="0" indent="0" algn="l" rtl="0">
              <a:lnSpc>
                <a:spcPct val="100000"/>
              </a:lnSpc>
              <a:spcBef>
                <a:spcPts val="0"/>
              </a:spcBef>
              <a:spcAft>
                <a:spcPts val="0"/>
              </a:spcAft>
              <a:buSzPts val="1400"/>
              <a:buNone/>
            </a:pPr>
            <a:r>
              <a:rPr lang="en-US" i="1">
                <a:solidFill>
                  <a:srgbClr val="000000"/>
                </a:solidFill>
              </a:rPr>
              <a:t>Optional extension activity: </a:t>
            </a:r>
            <a:endParaRPr>
              <a:solidFill>
                <a:srgbClr val="000000"/>
              </a:solidFill>
            </a:endParaRPr>
          </a:p>
          <a:p>
            <a:pPr marL="0" lvl="0" indent="0" algn="l" rtl="0">
              <a:lnSpc>
                <a:spcPct val="100000"/>
              </a:lnSpc>
              <a:spcBef>
                <a:spcPts val="360"/>
              </a:spcBef>
              <a:spcAft>
                <a:spcPts val="0"/>
              </a:spcAft>
              <a:buSzPts val="1400"/>
              <a:buNone/>
            </a:pPr>
            <a:r>
              <a:rPr lang="en-US">
                <a:solidFill>
                  <a:srgbClr val="000000"/>
                </a:solidFill>
              </a:rPr>
              <a:t>GALLERY WALK: Have participants walk around and read their peer’s responses. Provide participants post-its to write questions or comments. </a:t>
            </a:r>
            <a:endParaRPr>
              <a:solidFill>
                <a:srgbClr val="000000"/>
              </a:solidFill>
            </a:endParaRPr>
          </a:p>
        </p:txBody>
      </p:sp>
      <p:sp>
        <p:nvSpPr>
          <p:cNvPr id="781" name="Google Shape;781;p50: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7c3aa393ad_0_0: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4" name="Google Shape;794;g7c3aa393ad_0_0: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r>
              <a:rPr lang="en-US">
                <a:solidFill>
                  <a:srgbClr val="000000"/>
                </a:solidFill>
              </a:rPr>
              <a:t>Before we wrap up, let’s see what you learned today and discuss next steps.</a:t>
            </a:r>
            <a:endParaRPr>
              <a:solidFill>
                <a:srgbClr val="000000"/>
              </a:solidFill>
            </a:endParaRPr>
          </a:p>
        </p:txBody>
      </p:sp>
      <p:sp>
        <p:nvSpPr>
          <p:cNvPr id="795" name="Google Shape;795;g7c3aa393ad_0_0: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2: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1" name="Google Shape;801;p52: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0">
                <a:solidFill>
                  <a:srgbClr val="000000"/>
                </a:solidFill>
              </a:rPr>
              <a:t>Refer </a:t>
            </a:r>
            <a:r>
              <a:rPr lang="en-US">
                <a:solidFill>
                  <a:srgbClr val="000000"/>
                </a:solidFill>
              </a:rPr>
              <a:t>back to your </a:t>
            </a:r>
            <a:r>
              <a:rPr lang="en-US" i="0">
                <a:solidFill>
                  <a:srgbClr val="000000"/>
                </a:solidFill>
              </a:rPr>
              <a:t>responses </a:t>
            </a:r>
            <a:r>
              <a:rPr lang="en-US">
                <a:solidFill>
                  <a:srgbClr val="000000"/>
                </a:solidFill>
              </a:rPr>
              <a:t>in</a:t>
            </a:r>
            <a:r>
              <a:rPr lang="en-US" i="0">
                <a:solidFill>
                  <a:srgbClr val="000000"/>
                </a:solidFill>
              </a:rPr>
              <a:t> </a:t>
            </a:r>
            <a:r>
              <a:rPr lang="en-US">
                <a:solidFill>
                  <a:srgbClr val="000000"/>
                </a:solidFill>
              </a:rPr>
              <a:t>Activity 1: Test Your Knowledge</a:t>
            </a:r>
            <a:r>
              <a:rPr lang="en-US" i="0">
                <a:solidFill>
                  <a:srgbClr val="000000"/>
                </a:solidFill>
              </a:rPr>
              <a:t>. With </a:t>
            </a:r>
            <a:r>
              <a:rPr lang="en-US">
                <a:solidFill>
                  <a:srgbClr val="000000"/>
                </a:solidFill>
              </a:rPr>
              <a:t>a</a:t>
            </a:r>
            <a:r>
              <a:rPr lang="en-US" i="0">
                <a:solidFill>
                  <a:srgbClr val="000000"/>
                </a:solidFill>
              </a:rPr>
              <a:t> partner, confirm the final meaning for each term. </a:t>
            </a:r>
            <a:endParaRPr>
              <a:solidFill>
                <a:srgbClr val="000000"/>
              </a:solidFill>
            </a:endParaRPr>
          </a:p>
          <a:p>
            <a:pPr marL="0" lvl="0" indent="0" algn="l" rtl="0">
              <a:lnSpc>
                <a:spcPct val="100000"/>
              </a:lnSpc>
              <a:spcBef>
                <a:spcPts val="0"/>
              </a:spcBef>
              <a:spcAft>
                <a:spcPts val="0"/>
              </a:spcAft>
              <a:buSzPts val="1400"/>
              <a:buNone/>
            </a:pPr>
            <a:r>
              <a:rPr lang="en-US" i="0">
                <a:solidFill>
                  <a:srgbClr val="000000"/>
                </a:solidFill>
              </a:rPr>
              <a:t> </a:t>
            </a:r>
            <a:endParaRPr i="0">
              <a:solidFill>
                <a:srgbClr val="000000"/>
              </a:solidFill>
            </a:endParaRPr>
          </a:p>
          <a:p>
            <a:pPr marL="0" lvl="0" indent="0" algn="l" rtl="0">
              <a:lnSpc>
                <a:spcPct val="100000"/>
              </a:lnSpc>
              <a:spcBef>
                <a:spcPts val="360"/>
              </a:spcBef>
              <a:spcAft>
                <a:spcPts val="0"/>
              </a:spcAft>
              <a:buSzPts val="1400"/>
              <a:buNone/>
            </a:pPr>
            <a:r>
              <a:rPr lang="en-US" i="1">
                <a:solidFill>
                  <a:srgbClr val="000000"/>
                </a:solidFill>
              </a:rPr>
              <a:t>Trainer Note: </a:t>
            </a:r>
            <a:r>
              <a:rPr lang="en-US" i="1"/>
              <a:t>Ask several participants to share an example of each. </a:t>
            </a:r>
            <a:endParaRPr i="1">
              <a:solidFill>
                <a:srgbClr val="000000"/>
              </a:solidFill>
            </a:endParaRPr>
          </a:p>
        </p:txBody>
      </p:sp>
      <p:sp>
        <p:nvSpPr>
          <p:cNvPr id="802" name="Google Shape;802;p52: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53: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2" name="Google Shape;812;p53: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Read the slide. Allow participants 1-2 minutes to respond to the questions. </a:t>
            </a:r>
            <a:endParaRPr i="1">
              <a:solidFill>
                <a:srgbClr val="000000"/>
              </a:solidFill>
            </a:endParaRPr>
          </a:p>
        </p:txBody>
      </p:sp>
      <p:sp>
        <p:nvSpPr>
          <p:cNvPr id="813" name="Google Shape;813;p53: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54: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1" name="Google Shape;821;p54: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We just completed Module 3: Universal Screening Overview. For districts or schools who do not yet have a universal screening tool, please consider having your team complete Module 4. If your school or district has already identified a universal screening tool, consider skipping Module 4 and completing Module 5. </a:t>
            </a:r>
            <a:endParaRPr>
              <a:solidFill>
                <a:srgbClr val="000000"/>
              </a:solidFill>
            </a:endParaRPr>
          </a:p>
          <a:p>
            <a:pPr marL="0" lvl="0" indent="0" algn="l" rtl="0">
              <a:lnSpc>
                <a:spcPct val="100000"/>
              </a:lnSpc>
              <a:spcBef>
                <a:spcPts val="360"/>
              </a:spcBef>
              <a:spcAft>
                <a:spcPts val="0"/>
              </a:spcAft>
              <a:buSzPts val="1400"/>
              <a:buNone/>
            </a:pPr>
            <a:endParaRPr/>
          </a:p>
        </p:txBody>
      </p:sp>
      <p:sp>
        <p:nvSpPr>
          <p:cNvPr id="822" name="Google Shape;822;p54: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5: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0" name="Google Shape;830;p55: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831" name="Google Shape;831;p55: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Universal screening is divided into three modules.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Module 3 presents the features of an RTI universal screening process and data system, and provides a rationale for why districts and schools should conduct universal screening. Depending on the level of discussion, this module should take between 1 hr. 25 mins. and 1 hr. and 45 mins. It is intended for all audiences.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Module 4 presents the screening tools chart and an activity to engage participants in the screening tool selection process. It is recommended for teams responsible for selecting the RTI universal screening tools. This module should take between 1 hr. to 1.5 hrs. </a:t>
            </a:r>
            <a:r>
              <a:rPr lang="en-US" b="1">
                <a:solidFill>
                  <a:srgbClr val="000000"/>
                </a:solidFill>
              </a:rPr>
              <a:t>This module is not required for teams who have already selected a universal screener. </a:t>
            </a:r>
            <a:endParaRPr i="1">
              <a:solidFill>
                <a:srgbClr val="000000"/>
              </a:solidFill>
            </a:endParaRPr>
          </a:p>
          <a:p>
            <a:pPr marL="457200" lvl="0" indent="-304800" algn="l" rtl="0">
              <a:lnSpc>
                <a:spcPct val="100000"/>
              </a:lnSpc>
              <a:spcBef>
                <a:spcPts val="0"/>
              </a:spcBef>
              <a:spcAft>
                <a:spcPts val="0"/>
              </a:spcAft>
              <a:buClr>
                <a:srgbClr val="000000"/>
              </a:buClr>
              <a:buSzPts val="1200"/>
              <a:buFont typeface="Franklin Gothic"/>
              <a:buChar char="●"/>
            </a:pPr>
            <a:r>
              <a:rPr lang="en-US" i="1">
                <a:solidFill>
                  <a:srgbClr val="000000"/>
                </a:solidFill>
              </a:rPr>
              <a:t>Trainer Notes: Before starting this module, participating teams are encouraged to engage in a pre-planning activity, which can be found in the resource section of Module 4.  If possible, consider delivering Module 3 and Module 4 on two different days. This allows teams to complete the pre-planning activity prior to engaging in the tool selection process.</a:t>
            </a:r>
            <a:r>
              <a:rPr lang="en-US">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spcBef>
                <a:spcPts val="0"/>
              </a:spcBef>
              <a:spcAft>
                <a:spcPts val="0"/>
              </a:spcAft>
              <a:buClr>
                <a:schemeClr val="dk1"/>
              </a:buClr>
              <a:buSzPts val="1400"/>
              <a:buFont typeface="Arial"/>
              <a:buNone/>
            </a:pPr>
            <a:r>
              <a:rPr lang="en-US"/>
              <a:t>Module 5 presents the implementation process for universal screening and explains how to use data for making decisions at different tiers of instruction.  This module should take between 1.25 to 1.5 hours.</a:t>
            </a:r>
            <a:endParaRPr/>
          </a:p>
          <a:p>
            <a:pPr marL="0" lvl="0" indent="0" algn="l" rtl="0">
              <a:lnSpc>
                <a:spcPct val="100000"/>
              </a:lnSpc>
              <a:spcBef>
                <a:spcPts val="0"/>
              </a:spcBef>
              <a:spcAft>
                <a:spcPts val="0"/>
              </a:spcAft>
              <a:buSzPts val="1400"/>
              <a:buNone/>
            </a:pPr>
            <a:endParaRPr>
              <a:solidFill>
                <a:srgbClr val="000000"/>
              </a:solidFill>
            </a:endParaRPr>
          </a:p>
        </p:txBody>
      </p:sp>
      <p:sp>
        <p:nvSpPr>
          <p:cNvPr id="192" name="Google Shape;192;p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56: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8" name="Google Shape;838;p56: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56: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7: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Read the slide.</a:t>
            </a:r>
            <a:endParaRPr i="1">
              <a:solidFill>
                <a:srgbClr val="000000"/>
              </a:solidFill>
            </a:endParaRPr>
          </a:p>
        </p:txBody>
      </p:sp>
      <p:sp>
        <p:nvSpPr>
          <p:cNvPr id="200" name="Google Shape;200;p7: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c32b20e5f_3_181:notes"/>
          <p:cNvSpPr>
            <a:spLocks noGrp="1" noRot="1" noChangeAspect="1"/>
          </p:cNvSpPr>
          <p:nvPr>
            <p:ph type="sldImg" idx="2"/>
          </p:nvPr>
        </p:nvSpPr>
        <p:spPr>
          <a:xfrm>
            <a:off x="1177850" y="696594"/>
            <a:ext cx="4630800" cy="34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g7c32b20e5f_3_181:notes"/>
          <p:cNvSpPr txBox="1">
            <a:spLocks noGrp="1"/>
          </p:cNvSpPr>
          <p:nvPr>
            <p:ph type="body" idx="1"/>
          </p:nvPr>
        </p:nvSpPr>
        <p:spPr>
          <a:xfrm>
            <a:off x="931654" y="4410394"/>
            <a:ext cx="5121600" cy="4177500"/>
          </a:xfrm>
          <a:prstGeom prst="rect">
            <a:avLst/>
          </a:prstGeom>
          <a:noFill/>
          <a:ln>
            <a:noFill/>
          </a:ln>
        </p:spPr>
        <p:txBody>
          <a:bodyPr spcFirstLastPara="1" wrap="square" lIns="93025" tIns="46525" rIns="93025" bIns="46525" anchor="t" anchorCtr="0">
            <a:noAutofit/>
          </a:bodyPr>
          <a:lstStyle/>
          <a:p>
            <a:pPr marL="0" lvl="0" indent="0" algn="l" rtl="0">
              <a:lnSpc>
                <a:spcPct val="100000"/>
              </a:lnSpc>
              <a:spcBef>
                <a:spcPts val="0"/>
              </a:spcBef>
              <a:spcAft>
                <a:spcPts val="0"/>
              </a:spcAft>
              <a:buSzPts val="1400"/>
              <a:buNone/>
            </a:pPr>
            <a:endParaRPr sz="1100">
              <a:latin typeface="Calibri"/>
              <a:ea typeface="Calibri"/>
              <a:cs typeface="Calibri"/>
              <a:sym typeface="Calibri"/>
            </a:endParaRPr>
          </a:p>
        </p:txBody>
      </p:sp>
      <p:sp>
        <p:nvSpPr>
          <p:cNvPr id="209" name="Google Shape;209;g7c32b20e5f_3_181:notes"/>
          <p:cNvSpPr txBox="1">
            <a:spLocks noGrp="1"/>
          </p:cNvSpPr>
          <p:nvPr>
            <p:ph type="sldNum" idx="12"/>
          </p:nvPr>
        </p:nvSpPr>
        <p:spPr>
          <a:xfrm>
            <a:off x="3957536" y="8819204"/>
            <a:ext cx="3027600" cy="464700"/>
          </a:xfrm>
          <a:prstGeom prst="rect">
            <a:avLst/>
          </a:prstGeom>
          <a:noFill/>
          <a:ln>
            <a:noFill/>
          </a:ln>
        </p:spPr>
        <p:txBody>
          <a:bodyPr spcFirstLastPara="1" wrap="square" lIns="93025" tIns="46525" rIns="9302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5" name="Google Shape;215;p9: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i="1">
                <a:solidFill>
                  <a:srgbClr val="000000"/>
                </a:solidFill>
              </a:rPr>
              <a:t>Trainer Notes: Refer participants to Activity 1: Test Your Knowledge in the Participant Workbook. </a:t>
            </a:r>
            <a:endParaRPr i="1">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a:solidFill>
                  <a:srgbClr val="000000"/>
                </a:solidFill>
              </a:rPr>
              <a:t>This activity is used to show how your understanding of key terms related to screening evolves throughout the session. The terms are organized by the order in which they are introduced. Under the </a:t>
            </a:r>
            <a:r>
              <a:rPr lang="en-US" b="1">
                <a:solidFill>
                  <a:srgbClr val="000000"/>
                </a:solidFill>
              </a:rPr>
              <a:t>prediction </a:t>
            </a:r>
            <a:r>
              <a:rPr lang="en-US">
                <a:solidFill>
                  <a:srgbClr val="000000"/>
                </a:solidFill>
              </a:rPr>
              <a:t>column, fill out what you believe the terms mean prior to the presentation. Add clarification to the </a:t>
            </a:r>
            <a:r>
              <a:rPr lang="en-US" b="1">
                <a:solidFill>
                  <a:srgbClr val="000000"/>
                </a:solidFill>
              </a:rPr>
              <a:t>final meaning </a:t>
            </a:r>
            <a:r>
              <a:rPr lang="en-US">
                <a:solidFill>
                  <a:srgbClr val="000000"/>
                </a:solidFill>
              </a:rPr>
              <a:t>column as the terms are discussed during the presentation. Use the </a:t>
            </a:r>
            <a:r>
              <a:rPr lang="en-US" b="1">
                <a:solidFill>
                  <a:srgbClr val="000000"/>
                </a:solidFill>
              </a:rPr>
              <a:t>picture/sketch/example </a:t>
            </a:r>
            <a:r>
              <a:rPr lang="en-US">
                <a:solidFill>
                  <a:srgbClr val="000000"/>
                </a:solidFill>
              </a:rPr>
              <a:t>column to add additional clarifying information after the presentation. At the end of the table, there are rows which act as a placeholder for any additional terms you may want to define.</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16" name="Google Shape;216;p9:notes"/>
          <p:cNvSpPr txBox="1">
            <a:spLocks noGrp="1"/>
          </p:cNvSpPr>
          <p:nvPr>
            <p:ph type="sldNum" idx="12"/>
          </p:nvPr>
        </p:nvSpPr>
        <p:spPr>
          <a:xfrm>
            <a:off x="3957536" y="8819202"/>
            <a:ext cx="3027466" cy="464502"/>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1173163" y="695325"/>
            <a:ext cx="4640262"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0:notes"/>
          <p:cNvSpPr txBox="1">
            <a:spLocks noGrp="1"/>
          </p:cNvSpPr>
          <p:nvPr>
            <p:ph type="body" idx="1"/>
          </p:nvPr>
        </p:nvSpPr>
        <p:spPr>
          <a:xfrm>
            <a:off x="931651" y="4410394"/>
            <a:ext cx="5121701" cy="4177349"/>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r>
              <a:rPr lang="en-US">
                <a:solidFill>
                  <a:srgbClr val="000000"/>
                </a:solidFill>
              </a:rPr>
              <a:t>In addition to </a:t>
            </a:r>
            <a:r>
              <a:rPr lang="en-US" b="1">
                <a:solidFill>
                  <a:srgbClr val="000000"/>
                </a:solidFill>
              </a:rPr>
              <a:t>identifying students at risk for poor learning outcomes and those who need additional assessment and intervention</a:t>
            </a:r>
            <a:r>
              <a:rPr lang="en-US">
                <a:solidFill>
                  <a:srgbClr val="000000"/>
                </a:solidFill>
              </a:rPr>
              <a:t>, screening data can help to answer key questions about the </a:t>
            </a:r>
            <a:r>
              <a:rPr lang="en-US" b="1">
                <a:solidFill>
                  <a:srgbClr val="000000"/>
                </a:solidFill>
              </a:rPr>
              <a:t>effectiveness of curriculum and instruction</a:t>
            </a:r>
            <a:r>
              <a:rPr lang="en-US">
                <a:solidFill>
                  <a:srgbClr val="000000"/>
                </a:solidFill>
              </a:rPr>
              <a:t>.</a:t>
            </a:r>
            <a:endParaRPr>
              <a:solidFill>
                <a:srgbClr val="000000"/>
              </a:solidFill>
            </a:endParaRPr>
          </a:p>
          <a:p>
            <a:pPr marL="0" lvl="0" indent="0" algn="l" rtl="0">
              <a:lnSpc>
                <a:spcPct val="100000"/>
              </a:lnSpc>
              <a:spcBef>
                <a:spcPts val="0"/>
              </a:spcBef>
              <a:spcAft>
                <a:spcPts val="0"/>
              </a:spcAft>
              <a:buSzPts val="1400"/>
              <a:buNone/>
            </a:pPr>
            <a:r>
              <a:rPr lang="en-US" i="0">
                <a:solidFill>
                  <a:srgbClr val="000000"/>
                </a:solidFill>
              </a:rPr>
              <a:t>Who gets screened and what are they screened for?</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Screening typically includes all students.</a:t>
            </a:r>
            <a:endParaRPr>
              <a:solidFill>
                <a:srgbClr val="000000"/>
              </a:solidFill>
            </a:endParaRPr>
          </a:p>
          <a:p>
            <a:pPr marL="457200" lvl="0" indent="-304800" algn="l" rtl="0">
              <a:lnSpc>
                <a:spcPct val="100000"/>
              </a:lnSpc>
              <a:spcBef>
                <a:spcPts val="0"/>
              </a:spcBef>
              <a:spcAft>
                <a:spcPts val="0"/>
              </a:spcAft>
              <a:buClr>
                <a:srgbClr val="000000"/>
              </a:buClr>
              <a:buSzPts val="1200"/>
              <a:buFont typeface="Franklin Gothic"/>
              <a:buChar char="●"/>
            </a:pPr>
            <a:r>
              <a:rPr lang="en-US">
                <a:solidFill>
                  <a:srgbClr val="000000"/>
                </a:solidFill>
              </a:rPr>
              <a:t>Regular screening is necessary throughout the year for ALL students. Through screening at the middle or end of the year, you may “catch” students who were doing well at the beginning of the year but are struggling as the demands increase.</a:t>
            </a:r>
            <a:br>
              <a:rPr lang="en-US">
                <a:solidFill>
                  <a:srgbClr val="000000"/>
                </a:solidFill>
              </a:rPr>
            </a:br>
            <a:endParaRPr>
              <a:solidFill>
                <a:srgbClr val="000000"/>
              </a:solidFill>
            </a:endParaRPr>
          </a:p>
          <a:p>
            <a:pPr marL="224543" lvl="0" indent="-224543" algn="l" rtl="0">
              <a:lnSpc>
                <a:spcPct val="100000"/>
              </a:lnSpc>
              <a:spcBef>
                <a:spcPts val="0"/>
              </a:spcBef>
              <a:spcAft>
                <a:spcPts val="0"/>
              </a:spcAft>
              <a:buSzPts val="1400"/>
              <a:buNone/>
            </a:pPr>
            <a:r>
              <a:rPr lang="en-US">
                <a:solidFill>
                  <a:srgbClr val="000000"/>
                </a:solidFill>
              </a:rPr>
              <a:t>Screening is a two-stage process.</a:t>
            </a:r>
            <a:endParaRPr>
              <a:solidFill>
                <a:srgbClr val="000000"/>
              </a:solidFill>
            </a:endParaRPr>
          </a:p>
          <a:p>
            <a:pPr marL="457200" lvl="0" indent="-304800" algn="l" rtl="0">
              <a:lnSpc>
                <a:spcPct val="100000"/>
              </a:lnSpc>
              <a:spcBef>
                <a:spcPts val="0"/>
              </a:spcBef>
              <a:spcAft>
                <a:spcPts val="0"/>
              </a:spcAft>
              <a:buClr>
                <a:srgbClr val="000000"/>
              </a:buClr>
              <a:buSzPts val="1200"/>
              <a:buChar char="●"/>
            </a:pPr>
            <a:r>
              <a:rPr lang="en-US">
                <a:solidFill>
                  <a:srgbClr val="000000"/>
                </a:solidFill>
              </a:rPr>
              <a:t>Struggling students are identified by implementing a two-stage screening process. The first stage, </a:t>
            </a:r>
            <a:r>
              <a:rPr lang="en-US" b="1">
                <a:solidFill>
                  <a:srgbClr val="000000"/>
                </a:solidFill>
              </a:rPr>
              <a:t>universal screening</a:t>
            </a:r>
            <a:r>
              <a:rPr lang="en-US">
                <a:solidFill>
                  <a:srgbClr val="000000"/>
                </a:solidFill>
              </a:rPr>
              <a:t>, is a brief assessment for all students conducted at the beginning of the school year; however, many schools and districts use it two or three times throughout the school year. </a:t>
            </a:r>
            <a:endParaRPr>
              <a:solidFill>
                <a:srgbClr val="000000"/>
              </a:solidFill>
            </a:endParaRPr>
          </a:p>
          <a:p>
            <a:pPr marL="457200" lvl="0" indent="-304800" algn="l" rtl="0">
              <a:lnSpc>
                <a:spcPct val="100000"/>
              </a:lnSpc>
              <a:spcBef>
                <a:spcPts val="0"/>
              </a:spcBef>
              <a:spcAft>
                <a:spcPts val="0"/>
              </a:spcAft>
              <a:buClr>
                <a:srgbClr val="000000"/>
              </a:buClr>
              <a:buSzPts val="1200"/>
              <a:buChar char="●"/>
            </a:pPr>
            <a:r>
              <a:rPr lang="en-US">
                <a:solidFill>
                  <a:srgbClr val="000000"/>
                </a:solidFill>
              </a:rPr>
              <a:t>For students who score at or below the cut score on the universal screener, a second stage of screening is then conducted to more accurately predict which students are truly at risk for poor learning outcomes. This </a:t>
            </a:r>
            <a:r>
              <a:rPr lang="en-US" b="1">
                <a:solidFill>
                  <a:srgbClr val="000000"/>
                </a:solidFill>
              </a:rPr>
              <a:t>second stage</a:t>
            </a:r>
            <a:r>
              <a:rPr lang="en-US">
                <a:solidFill>
                  <a:srgbClr val="000000"/>
                </a:solidFill>
              </a:rPr>
              <a:t> involves additional, </a:t>
            </a:r>
            <a:r>
              <a:rPr lang="en-US" b="1">
                <a:solidFill>
                  <a:srgbClr val="000000"/>
                </a:solidFill>
              </a:rPr>
              <a:t>more in-depth testing and/or short-term progress monitoring </a:t>
            </a:r>
            <a:r>
              <a:rPr lang="en-US">
                <a:solidFill>
                  <a:srgbClr val="000000"/>
                </a:solidFill>
              </a:rPr>
              <a:t>to confirm a student’s at-risk status. </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What is screened should be based on the needs and goals of the school. Schools typically screen in literacy, mathematics, and behavior but may also consider screening in other areas. </a:t>
            </a:r>
            <a:endParaRPr>
              <a:solidFill>
                <a:srgbClr val="000000"/>
              </a:solidFill>
            </a:endParaRPr>
          </a:p>
        </p:txBody>
      </p:sp>
      <p:sp>
        <p:nvSpPr>
          <p:cNvPr id="227" name="Google Shape;227;p10:notes"/>
          <p:cNvSpPr txBox="1">
            <a:spLocks noGrp="1"/>
          </p:cNvSpPr>
          <p:nvPr>
            <p:ph type="sldNum" idx="12"/>
          </p:nvPr>
        </p:nvSpPr>
        <p:spPr>
          <a:xfrm>
            <a:off x="3891791" y="8900128"/>
            <a:ext cx="2977082" cy="468176"/>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683811" y="905710"/>
            <a:ext cx="8228413" cy="178510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8"/>
          <p:cNvSpPr txBox="1">
            <a:spLocks noGrp="1"/>
          </p:cNvSpPr>
          <p:nvPr>
            <p:ph type="ftr" idx="11"/>
          </p:nvPr>
        </p:nvSpPr>
        <p:spPr>
          <a:xfrm>
            <a:off x="5328340" y="6567844"/>
            <a:ext cx="3583885" cy="12311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8" name="Google Shape;18;p58"/>
          <p:cNvSpPr txBox="1">
            <a:spLocks noGrp="1"/>
          </p:cNvSpPr>
          <p:nvPr>
            <p:ph type="body" idx="1"/>
          </p:nvPr>
        </p:nvSpPr>
        <p:spPr>
          <a:xfrm>
            <a:off x="687388" y="2938998"/>
            <a:ext cx="8224837" cy="2486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BFBFBF"/>
                </a:solidFill>
              </a:defRPr>
            </a:lvl1pPr>
            <a:lvl2pPr marL="914400" lvl="1" indent="-381000" algn="l">
              <a:lnSpc>
                <a:spcPct val="100000"/>
              </a:lnSpc>
              <a:spcBef>
                <a:spcPts val="600"/>
              </a:spcBef>
              <a:spcAft>
                <a:spcPts val="0"/>
              </a:spcAft>
              <a:buSzPts val="2400"/>
              <a:buChar char="•"/>
              <a:defRPr sz="2400">
                <a:solidFill>
                  <a:schemeClr val="lt1"/>
                </a:solidFill>
              </a:defRPr>
            </a:lvl2pPr>
            <a:lvl3pPr marL="1371600" lvl="2" indent="-355600" algn="l">
              <a:lnSpc>
                <a:spcPct val="100000"/>
              </a:lnSpc>
              <a:spcBef>
                <a:spcPts val="600"/>
              </a:spcBef>
              <a:spcAft>
                <a:spcPts val="0"/>
              </a:spcAft>
              <a:buSzPts val="2000"/>
              <a:buChar char="–"/>
              <a:defRPr sz="2000">
                <a:solidFill>
                  <a:schemeClr val="lt1"/>
                </a:solidFill>
              </a:defRPr>
            </a:lvl3pPr>
            <a:lvl4pPr marL="1828800" lvl="3" indent="-304800" algn="l">
              <a:lnSpc>
                <a:spcPct val="100000"/>
              </a:lnSpc>
              <a:spcBef>
                <a:spcPts val="600"/>
              </a:spcBef>
              <a:spcAft>
                <a:spcPts val="0"/>
              </a:spcAft>
              <a:buSzPts val="1200"/>
              <a:buChar char="o"/>
              <a:defRPr sz="1600">
                <a:solidFill>
                  <a:schemeClr val="lt1"/>
                </a:solidFill>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ulleted Text">
  <p:cSld name="2_Bulleted Text">
    <p:spTree>
      <p:nvGrpSpPr>
        <p:cNvPr id="1" name="Shape 52"/>
        <p:cNvGrpSpPr/>
        <p:nvPr/>
      </p:nvGrpSpPr>
      <p:grpSpPr>
        <a:xfrm>
          <a:off x="0" y="0"/>
          <a:ext cx="0" cy="0"/>
          <a:chOff x="0" y="0"/>
          <a:chExt cx="0" cy="0"/>
        </a:xfrm>
      </p:grpSpPr>
      <p:sp>
        <p:nvSpPr>
          <p:cNvPr id="53" name="Google Shape;53;p69"/>
          <p:cNvSpPr txBox="1">
            <a:spLocks noGrp="1"/>
          </p:cNvSpPr>
          <p:nvPr>
            <p:ph type="body" idx="1"/>
          </p:nvPr>
        </p:nvSpPr>
        <p:spPr>
          <a:xfrm>
            <a:off x="687526" y="2055813"/>
            <a:ext cx="8224699" cy="3509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54" name="Google Shape;54;p6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69"/>
          <p:cNvSpPr txBox="1">
            <a:spLocks noGrp="1"/>
          </p:cNvSpPr>
          <p:nvPr>
            <p:ph type="body" idx="2"/>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7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0"/>
        <p:cNvGrpSpPr/>
        <p:nvPr/>
      </p:nvGrpSpPr>
      <p:grpSpPr>
        <a:xfrm>
          <a:off x="0" y="0"/>
          <a:ext cx="0" cy="0"/>
          <a:chOff x="0" y="0"/>
          <a:chExt cx="0" cy="0"/>
        </a:xfrm>
      </p:grpSpPr>
      <p:sp>
        <p:nvSpPr>
          <p:cNvPr id="61" name="Google Shape;61;p7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ext no bullets">
  <p:cSld name="1_Text no bullets">
    <p:spTree>
      <p:nvGrpSpPr>
        <p:cNvPr id="1" name="Shape 63"/>
        <p:cNvGrpSpPr/>
        <p:nvPr/>
      </p:nvGrpSpPr>
      <p:grpSpPr>
        <a:xfrm>
          <a:off x="0" y="0"/>
          <a:ext cx="0" cy="0"/>
          <a:chOff x="0" y="0"/>
          <a:chExt cx="0" cy="0"/>
        </a:xfrm>
      </p:grpSpPr>
      <p:sp>
        <p:nvSpPr>
          <p:cNvPr id="64" name="Google Shape;64;p72"/>
          <p:cNvSpPr txBox="1">
            <a:spLocks noGrp="1"/>
          </p:cNvSpPr>
          <p:nvPr>
            <p:ph type="body" idx="1"/>
          </p:nvPr>
        </p:nvSpPr>
        <p:spPr>
          <a:xfrm>
            <a:off x="687388" y="2055813"/>
            <a:ext cx="8224837" cy="3509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Font typeface="Noto Sans Symbols"/>
              <a:buChar char="▪"/>
              <a:defRPr sz="1800">
                <a:solidFill>
                  <a:srgbClr val="17365D"/>
                </a:solidFill>
                <a:latin typeface="Arial"/>
                <a:ea typeface="Arial"/>
                <a:cs typeface="Arial"/>
                <a:sym typeface="Arial"/>
              </a:defRPr>
            </a:lvl2pPr>
            <a:lvl3pPr marL="1371600" lvl="2" indent="-330835" algn="l">
              <a:lnSpc>
                <a:spcPct val="100000"/>
              </a:lnSpc>
              <a:spcBef>
                <a:spcPts val="600"/>
              </a:spcBef>
              <a:spcAft>
                <a:spcPts val="0"/>
              </a:spcAft>
              <a:buSzPts val="1610"/>
              <a:buFont typeface="Arial"/>
              <a:buChar char="•"/>
              <a:defRPr sz="1400">
                <a:solidFill>
                  <a:srgbClr val="17365D"/>
                </a:solidFill>
                <a:latin typeface="Arial"/>
                <a:ea typeface="Arial"/>
                <a:cs typeface="Arial"/>
                <a:sym typeface="Arial"/>
              </a:defRPr>
            </a:lvl3pPr>
            <a:lvl4pPr marL="1828800" lvl="3" indent="-317500" algn="l">
              <a:lnSpc>
                <a:spcPct val="100000"/>
              </a:lnSpc>
              <a:spcBef>
                <a:spcPts val="600"/>
              </a:spcBef>
              <a:spcAft>
                <a:spcPts val="0"/>
              </a:spcAft>
              <a:buSzPts val="1400"/>
              <a:buFont typeface="Arial"/>
              <a:buChar char="–"/>
              <a:defRPr>
                <a:solidFill>
                  <a:srgbClr val="17365D"/>
                </a:solidFill>
                <a:latin typeface="Arial"/>
                <a:ea typeface="Arial"/>
                <a:cs typeface="Arial"/>
                <a:sym typeface="Arial"/>
              </a:defRPr>
            </a:lvl4pPr>
            <a:lvl5pPr marL="2286000" lvl="4" indent="-295275" algn="l">
              <a:lnSpc>
                <a:spcPct val="100000"/>
              </a:lnSpc>
              <a:spcBef>
                <a:spcPts val="600"/>
              </a:spcBef>
              <a:spcAft>
                <a:spcPts val="0"/>
              </a:spcAft>
              <a:buSzPts val="1050"/>
              <a:buFont typeface="Courier New"/>
              <a:buChar char="o"/>
              <a:defRPr>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65" name="Google Shape;65;p7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72"/>
          <p:cNvSpPr txBox="1">
            <a:spLocks noGrp="1"/>
          </p:cNvSpPr>
          <p:nvPr>
            <p:ph type="body" idx="2"/>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ulleted Text">
  <p:cSld name="3_Bulleted Text">
    <p:spTree>
      <p:nvGrpSpPr>
        <p:cNvPr id="1" name="Shape 68"/>
        <p:cNvGrpSpPr/>
        <p:nvPr/>
      </p:nvGrpSpPr>
      <p:grpSpPr>
        <a:xfrm>
          <a:off x="0" y="0"/>
          <a:ext cx="0" cy="0"/>
          <a:chOff x="0" y="0"/>
          <a:chExt cx="0" cy="0"/>
        </a:xfrm>
      </p:grpSpPr>
      <p:sp>
        <p:nvSpPr>
          <p:cNvPr id="69" name="Google Shape;69;p73"/>
          <p:cNvSpPr txBox="1">
            <a:spLocks noGrp="1"/>
          </p:cNvSpPr>
          <p:nvPr>
            <p:ph type="body" idx="1"/>
          </p:nvPr>
        </p:nvSpPr>
        <p:spPr>
          <a:xfrm>
            <a:off x="687526" y="2055813"/>
            <a:ext cx="8224699" cy="35098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70" name="Google Shape;70;p7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73"/>
          <p:cNvSpPr txBox="1">
            <a:spLocks noGrp="1"/>
          </p:cNvSpPr>
          <p:nvPr>
            <p:ph type="body" idx="2"/>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_Bulleted Text">
  <p:cSld name="13_Bulleted Text">
    <p:spTree>
      <p:nvGrpSpPr>
        <p:cNvPr id="1" name="Shape 73"/>
        <p:cNvGrpSpPr/>
        <p:nvPr/>
      </p:nvGrpSpPr>
      <p:grpSpPr>
        <a:xfrm>
          <a:off x="0" y="0"/>
          <a:ext cx="0" cy="0"/>
          <a:chOff x="0" y="0"/>
          <a:chExt cx="0" cy="0"/>
        </a:xfrm>
      </p:grpSpPr>
      <p:sp>
        <p:nvSpPr>
          <p:cNvPr id="74" name="Google Shape;74;p74"/>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75" name="Google Shape;75;p7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75"/>
          <p:cNvSpPr txBox="1">
            <a:spLocks noGrp="1"/>
          </p:cNvSpPr>
          <p:nvPr>
            <p:ph type="title"/>
          </p:nvPr>
        </p:nvSpPr>
        <p:spPr>
          <a:xfrm>
            <a:off x="914400" y="4900550"/>
            <a:ext cx="7315200" cy="522288"/>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A5A5A5"/>
              </a:buClr>
              <a:buSzPts val="2800"/>
              <a:buFont typeface="Arial Narrow"/>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5"/>
          <p:cNvSpPr txBox="1">
            <a:spLocks noGrp="1"/>
          </p:cNvSpPr>
          <p:nvPr>
            <p:ph type="body" idx="1"/>
          </p:nvPr>
        </p:nvSpPr>
        <p:spPr>
          <a:xfrm>
            <a:off x="914400" y="5445825"/>
            <a:ext cx="7315200" cy="685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1600"/>
              <a:buFont typeface="Arial"/>
              <a:buNone/>
              <a:defRPr sz="1600"/>
            </a:lvl1pPr>
            <a:lvl2pPr marL="914400" lvl="1" indent="-304800" algn="l">
              <a:lnSpc>
                <a:spcPct val="100000"/>
              </a:lnSpc>
              <a:spcBef>
                <a:spcPts val="600"/>
              </a:spcBef>
              <a:spcAft>
                <a:spcPts val="0"/>
              </a:spcAft>
              <a:buSzPts val="1200"/>
              <a:buChar char="•"/>
              <a:defRPr sz="1200"/>
            </a:lvl2pPr>
            <a:lvl3pPr marL="1371600" lvl="2" indent="-292100" algn="l">
              <a:lnSpc>
                <a:spcPct val="100000"/>
              </a:lnSpc>
              <a:spcBef>
                <a:spcPts val="600"/>
              </a:spcBef>
              <a:spcAft>
                <a:spcPts val="0"/>
              </a:spcAft>
              <a:buSzPts val="1000"/>
              <a:buChar char="–"/>
              <a:defRPr sz="1000"/>
            </a:lvl3pPr>
            <a:lvl4pPr marL="1828800" lvl="3" indent="-271462" algn="l">
              <a:lnSpc>
                <a:spcPct val="100000"/>
              </a:lnSpc>
              <a:spcBef>
                <a:spcPts val="600"/>
              </a:spcBef>
              <a:spcAft>
                <a:spcPts val="0"/>
              </a:spcAft>
              <a:buSzPts val="675"/>
              <a:buChar char="o"/>
              <a:defRPr sz="900"/>
            </a:lvl4pPr>
            <a:lvl5pPr marL="2286000" lvl="4" indent="-285750" algn="l">
              <a:lnSpc>
                <a:spcPct val="100000"/>
              </a:lnSpc>
              <a:spcBef>
                <a:spcPts val="600"/>
              </a:spcBef>
              <a:spcAft>
                <a:spcPts val="0"/>
              </a:spcAft>
              <a:buSzPts val="900"/>
              <a:buChar char="»"/>
              <a:defRPr sz="9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80" name="Google Shape;80;p75"/>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1" name="Google Shape;81;p75"/>
          <p:cNvSpPr txBox="1">
            <a:spLocks noGrp="1"/>
          </p:cNvSpPr>
          <p:nvPr>
            <p:ph type="ftr" idx="11"/>
          </p:nvPr>
        </p:nvSpPr>
        <p:spPr>
          <a:xfrm>
            <a:off x="914400" y="6172200"/>
            <a:ext cx="38862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2" name="Google Shape;82;p75"/>
          <p:cNvSpPr txBox="1">
            <a:spLocks noGrp="1"/>
          </p:cNvSpPr>
          <p:nvPr>
            <p:ph type="sldNum" idx="12"/>
          </p:nvPr>
        </p:nvSpPr>
        <p:spPr>
          <a:xfrm>
            <a:off x="146304" y="6208776"/>
            <a:ext cx="457200" cy="45720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75"/>
          <p:cNvSpPr/>
          <p:nvPr/>
        </p:nvSpPr>
        <p:spPr>
          <a:xfrm rot="10800000" flipH="1">
            <a:off x="68307" y="4683555"/>
            <a:ext cx="900684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84" name="Google Shape;84;p75"/>
          <p:cNvSpPr/>
          <p:nvPr/>
        </p:nvSpPr>
        <p:spPr>
          <a:xfrm>
            <a:off x="68508" y="4650474"/>
            <a:ext cx="9006639" cy="45719"/>
          </a:xfrm>
          <a:prstGeom prst="rect">
            <a:avLst/>
          </a:prstGeom>
          <a:solidFill>
            <a:srgbClr val="B1C0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85" name="Google Shape;85;p75"/>
          <p:cNvSpPr/>
          <p:nvPr/>
        </p:nvSpPr>
        <p:spPr>
          <a:xfrm>
            <a:off x="68510" y="4773224"/>
            <a:ext cx="9006637" cy="4880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86" name="Google Shape;86;p75"/>
          <p:cNvSpPr>
            <a:spLocks noGrp="1"/>
          </p:cNvSpPr>
          <p:nvPr>
            <p:ph type="pic" idx="2"/>
          </p:nvPr>
        </p:nvSpPr>
        <p:spPr>
          <a:xfrm>
            <a:off x="68308" y="66675"/>
            <a:ext cx="9001873" cy="4581525"/>
          </a:xfrm>
          <a:prstGeom prst="round2SameRect">
            <a:avLst>
              <a:gd name="adj1" fmla="val 7101"/>
              <a:gd name="adj2" fmla="val 0"/>
            </a:avLst>
          </a:prstGeom>
          <a:solidFill>
            <a:schemeClr val="lt2"/>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lvl1pPr marR="0" lvl="0" algn="l" rtl="0">
              <a:lnSpc>
                <a:spcPct val="100000"/>
              </a:lnSpc>
              <a:spcBef>
                <a:spcPts val="600"/>
              </a:spcBef>
              <a:spcAft>
                <a:spcPts val="0"/>
              </a:spcAft>
              <a:buClr>
                <a:srgbClr val="A5A5A5"/>
              </a:buClr>
              <a:buSzPts val="3200"/>
              <a:buFont typeface="Noto Sans Symbols"/>
              <a:buNone/>
              <a:defRPr sz="3200" b="0" i="0" u="none" strike="noStrike" cap="none">
                <a:solidFill>
                  <a:srgbClr val="17365D"/>
                </a:solidFill>
                <a:latin typeface="Arial"/>
                <a:ea typeface="Arial"/>
                <a:cs typeface="Arial"/>
                <a:sym typeface="Arial"/>
              </a:defRPr>
            </a:lvl1pPr>
            <a:lvl2pPr marR="0" lvl="1"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R="0" lvl="2" algn="l" rtl="0">
              <a:lnSpc>
                <a:spcPct val="100000"/>
              </a:lnSpc>
              <a:spcBef>
                <a:spcPts val="600"/>
              </a:spcBef>
              <a:spcAft>
                <a:spcPts val="0"/>
              </a:spcAft>
              <a:buClr>
                <a:srgbClr val="A5A5A5"/>
              </a:buClr>
              <a:buSzPts val="1400"/>
              <a:buFont typeface="Source Sans Pro"/>
              <a:buChar char="–"/>
              <a:defRPr sz="1400" b="0" i="0" u="none" strike="noStrike" cap="none">
                <a:solidFill>
                  <a:srgbClr val="17365D"/>
                </a:solidFill>
                <a:latin typeface="Arial"/>
                <a:ea typeface="Arial"/>
                <a:cs typeface="Arial"/>
                <a:sym typeface="Arial"/>
              </a:defRPr>
            </a:lvl3pPr>
            <a:lvl4pPr marR="0" lvl="3"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R="0" lvl="4"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R="0" lvl="5"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R="0" lvl="6"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R="0" lvl="7"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R="0" lvl="8"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87"/>
        <p:cNvGrpSpPr/>
        <p:nvPr/>
      </p:nvGrpSpPr>
      <p:grpSpPr>
        <a:xfrm>
          <a:off x="0" y="0"/>
          <a:ext cx="0" cy="0"/>
          <a:chOff x="0" y="0"/>
          <a:chExt cx="0" cy="0"/>
        </a:xfrm>
      </p:grpSpPr>
      <p:sp>
        <p:nvSpPr>
          <p:cNvPr id="88" name="Google Shape;88;p76"/>
          <p:cNvSpPr/>
          <p:nvPr/>
        </p:nvSpPr>
        <p:spPr>
          <a:xfrm>
            <a:off x="0" y="1663700"/>
            <a:ext cx="9144000" cy="482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 name="Google Shape;89;p7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7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91"/>
        <p:cNvGrpSpPr/>
        <p:nvPr/>
      </p:nvGrpSpPr>
      <p:grpSpPr>
        <a:xfrm>
          <a:off x="0" y="0"/>
          <a:ext cx="0" cy="0"/>
          <a:chOff x="0" y="0"/>
          <a:chExt cx="0" cy="0"/>
        </a:xfrm>
      </p:grpSpPr>
      <p:sp>
        <p:nvSpPr>
          <p:cNvPr id="92" name="Google Shape;92;p7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77"/>
          <p:cNvSpPr txBox="1">
            <a:spLocks noGrp="1"/>
          </p:cNvSpPr>
          <p:nvPr>
            <p:ph type="title"/>
          </p:nvPr>
        </p:nvSpPr>
        <p:spPr>
          <a:xfrm>
            <a:off x="457200" y="579438"/>
            <a:ext cx="8229600" cy="86836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4000" b="1">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4"/>
        <p:cNvGrpSpPr/>
        <p:nvPr/>
      </p:nvGrpSpPr>
      <p:grpSpPr>
        <a:xfrm>
          <a:off x="0" y="0"/>
          <a:ext cx="0" cy="0"/>
          <a:chOff x="0" y="0"/>
          <a:chExt cx="0" cy="0"/>
        </a:xfrm>
      </p:grpSpPr>
      <p:sp>
        <p:nvSpPr>
          <p:cNvPr id="95" name="Google Shape;95;p7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78"/>
          <p:cNvSpPr txBox="1">
            <a:spLocks noGrp="1"/>
          </p:cNvSpPr>
          <p:nvPr>
            <p:ph type="title"/>
          </p:nvPr>
        </p:nvSpPr>
        <p:spPr>
          <a:xfrm>
            <a:off x="457200" y="579438"/>
            <a:ext cx="8229600" cy="86836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4000" b="1">
                <a:solidFill>
                  <a:srgbClr val="2E005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ulleted Text">
  <p:cSld name="1_Bulleted Text">
    <p:spTree>
      <p:nvGrpSpPr>
        <p:cNvPr id="1" name="Shape 19"/>
        <p:cNvGrpSpPr/>
        <p:nvPr/>
      </p:nvGrpSpPr>
      <p:grpSpPr>
        <a:xfrm>
          <a:off x="0" y="0"/>
          <a:ext cx="0" cy="0"/>
          <a:chOff x="0" y="0"/>
          <a:chExt cx="0" cy="0"/>
        </a:xfrm>
      </p:grpSpPr>
      <p:sp>
        <p:nvSpPr>
          <p:cNvPr id="20" name="Google Shape;20;p59"/>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21" name="Google Shape;21;p5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97"/>
        <p:cNvGrpSpPr/>
        <p:nvPr/>
      </p:nvGrpSpPr>
      <p:grpSpPr>
        <a:xfrm>
          <a:off x="0" y="0"/>
          <a:ext cx="0" cy="0"/>
          <a:chOff x="0" y="0"/>
          <a:chExt cx="0" cy="0"/>
        </a:xfrm>
      </p:grpSpPr>
      <p:sp>
        <p:nvSpPr>
          <p:cNvPr id="98" name="Google Shape;98;p79"/>
          <p:cNvSpPr txBox="1">
            <a:spLocks noGrp="1"/>
          </p:cNvSpPr>
          <p:nvPr>
            <p:ph type="body" idx="1"/>
          </p:nvPr>
        </p:nvSpPr>
        <p:spPr>
          <a:xfrm>
            <a:off x="687526" y="2055813"/>
            <a:ext cx="397262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99" name="Google Shape;99;p79"/>
          <p:cNvSpPr txBox="1">
            <a:spLocks noGrp="1"/>
          </p:cNvSpPr>
          <p:nvPr>
            <p:ph type="body" idx="2"/>
          </p:nvPr>
        </p:nvSpPr>
        <p:spPr>
          <a:xfrm>
            <a:off x="4939596" y="2055813"/>
            <a:ext cx="397262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100" name="Google Shape;100;p7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7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Layout" type="obj">
  <p:cSld name="OBJECT">
    <p:spTree>
      <p:nvGrpSpPr>
        <p:cNvPr id="1" name="Shape 108"/>
        <p:cNvGrpSpPr/>
        <p:nvPr/>
      </p:nvGrpSpPr>
      <p:grpSpPr>
        <a:xfrm>
          <a:off x="0" y="0"/>
          <a:ext cx="0" cy="0"/>
          <a:chOff x="0" y="0"/>
          <a:chExt cx="0" cy="0"/>
        </a:xfrm>
      </p:grpSpPr>
      <p:sp>
        <p:nvSpPr>
          <p:cNvPr id="109" name="Google Shape;109;g7c32b20e5f_3_193"/>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l" rtl="0">
              <a:lnSpc>
                <a:spcPct val="100000"/>
              </a:lnSpc>
              <a:spcBef>
                <a:spcPts val="0"/>
              </a:spcBef>
              <a:spcAft>
                <a:spcPts val="0"/>
              </a:spcAft>
              <a:buClr>
                <a:schemeClr val="lt1"/>
              </a:buClr>
              <a:buSzPts val="44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7c32b20e5f_3_193"/>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360"/>
              </a:spcBef>
              <a:spcAft>
                <a:spcPts val="0"/>
              </a:spcAft>
              <a:buClr>
                <a:srgbClr val="BFBFBF"/>
              </a:buClr>
              <a:buSzPts val="1800"/>
              <a:buNone/>
              <a:defRPr/>
            </a:lvl1pPr>
            <a:lvl2pPr marL="914400" lvl="1" indent="-342900" algn="l" rtl="0">
              <a:lnSpc>
                <a:spcPct val="100000"/>
              </a:lnSpc>
              <a:spcBef>
                <a:spcPts val="360"/>
              </a:spcBef>
              <a:spcAft>
                <a:spcPts val="0"/>
              </a:spcAft>
              <a:buClr>
                <a:schemeClr val="lt1"/>
              </a:buClr>
              <a:buSzPts val="1800"/>
              <a:buChar char="–"/>
              <a:defRPr/>
            </a:lvl2pPr>
            <a:lvl3pPr marL="1371600" lvl="2" indent="-342900" algn="l" rtl="0">
              <a:lnSpc>
                <a:spcPct val="100000"/>
              </a:lnSpc>
              <a:spcBef>
                <a:spcPts val="360"/>
              </a:spcBef>
              <a:spcAft>
                <a:spcPts val="0"/>
              </a:spcAft>
              <a:buClr>
                <a:schemeClr val="lt1"/>
              </a:buClr>
              <a:buSzPts val="1800"/>
              <a:buChar char="•"/>
              <a:defRPr/>
            </a:lvl3pPr>
            <a:lvl4pPr marL="1828800" lvl="3" indent="-342900" algn="l" rtl="0">
              <a:lnSpc>
                <a:spcPct val="100000"/>
              </a:lnSpc>
              <a:spcBef>
                <a:spcPts val="360"/>
              </a:spcBef>
              <a:spcAft>
                <a:spcPts val="0"/>
              </a:spcAft>
              <a:buClr>
                <a:schemeClr val="lt1"/>
              </a:buClr>
              <a:buSzPts val="1800"/>
              <a:buChar char="–"/>
              <a:defRPr/>
            </a:lvl4pPr>
            <a:lvl5pPr marL="2286000" lvl="4" indent="-342900" algn="l" rtl="0">
              <a:lnSpc>
                <a:spcPct val="100000"/>
              </a:lnSpc>
              <a:spcBef>
                <a:spcPts val="360"/>
              </a:spcBef>
              <a:spcAft>
                <a:spcPts val="0"/>
              </a:spcAft>
              <a:buClr>
                <a:schemeClr val="lt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11" name="Google Shape;111;g7c32b20e5f_3_19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g7c32b20e5f_3_197"/>
          <p:cNvSpPr txBox="1">
            <a:spLocks noGrp="1"/>
          </p:cNvSpPr>
          <p:nvPr>
            <p:ph type="ctrTitle"/>
          </p:nvPr>
        </p:nvSpPr>
        <p:spPr>
          <a:xfrm>
            <a:off x="685800" y="2130425"/>
            <a:ext cx="7772400" cy="14700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g7c32b20e5f_3_197"/>
          <p:cNvSpPr txBox="1">
            <a:spLocks noGrp="1"/>
          </p:cNvSpPr>
          <p:nvPr>
            <p:ph type="subTitle" idx="1"/>
          </p:nvPr>
        </p:nvSpPr>
        <p:spPr>
          <a:xfrm>
            <a:off x="1371600" y="3886200"/>
            <a:ext cx="6400800" cy="1752600"/>
          </a:xfrm>
          <a:prstGeom prst="rect">
            <a:avLst/>
          </a:prstGeom>
          <a:noFill/>
          <a:ln>
            <a:noFill/>
          </a:ln>
        </p:spPr>
        <p:txBody>
          <a:bodyPr spcFirstLastPara="1" wrap="square" lIns="0" tIns="45700" rIns="0" bIns="45700" anchor="t" anchorCtr="0">
            <a:no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360"/>
              </a:spcBef>
              <a:spcAft>
                <a:spcPts val="0"/>
              </a:spcAft>
              <a:buClr>
                <a:srgbClr val="888888"/>
              </a:buClr>
              <a:buSzPts val="1800"/>
              <a:buNone/>
              <a:defRPr>
                <a:solidFill>
                  <a:srgbClr val="888888"/>
                </a:solidFill>
              </a:defRPr>
            </a:lvl2pPr>
            <a:lvl3pPr lvl="2" algn="ctr" rtl="0">
              <a:lnSpc>
                <a:spcPct val="100000"/>
              </a:lnSpc>
              <a:spcBef>
                <a:spcPts val="360"/>
              </a:spcBef>
              <a:spcAft>
                <a:spcPts val="0"/>
              </a:spcAft>
              <a:buClr>
                <a:srgbClr val="888888"/>
              </a:buClr>
              <a:buSzPts val="1800"/>
              <a:buNone/>
              <a:defRPr>
                <a:solidFill>
                  <a:srgbClr val="888888"/>
                </a:solidFill>
              </a:defRPr>
            </a:lvl3pPr>
            <a:lvl4pPr lvl="3" algn="ctr" rtl="0">
              <a:lnSpc>
                <a:spcPct val="100000"/>
              </a:lnSpc>
              <a:spcBef>
                <a:spcPts val="360"/>
              </a:spcBef>
              <a:spcAft>
                <a:spcPts val="0"/>
              </a:spcAft>
              <a:buClr>
                <a:srgbClr val="888888"/>
              </a:buClr>
              <a:buSzPts val="1800"/>
              <a:buNone/>
              <a:defRPr>
                <a:solidFill>
                  <a:srgbClr val="888888"/>
                </a:solidFill>
              </a:defRPr>
            </a:lvl4pPr>
            <a:lvl5pPr lvl="4" algn="ctr" rtl="0">
              <a:lnSpc>
                <a:spcPct val="100000"/>
              </a:lnSpc>
              <a:spcBef>
                <a:spcPts val="360"/>
              </a:spcBef>
              <a:spcAft>
                <a:spcPts val="0"/>
              </a:spcAft>
              <a:buClr>
                <a:srgbClr val="888888"/>
              </a:buClr>
              <a:buSzPts val="18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5" name="Google Shape;115;g7c32b20e5f_3_19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6" name="Google Shape;116;g7c32b20e5f_3_19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7" name="Google Shape;117;g7c32b20e5f_3_19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18"/>
        <p:cNvGrpSpPr/>
        <p:nvPr/>
      </p:nvGrpSpPr>
      <p:grpSpPr>
        <a:xfrm>
          <a:off x="0" y="0"/>
          <a:ext cx="0" cy="0"/>
          <a:chOff x="0" y="0"/>
          <a:chExt cx="0" cy="0"/>
        </a:xfrm>
      </p:grpSpPr>
      <p:sp>
        <p:nvSpPr>
          <p:cNvPr id="119" name="Google Shape;119;g7c32b20e5f_3_20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0" name="Google Shape;120;g7c32b20e5f_3_20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1" name="Google Shape;121;g7c32b20e5f_3_20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122"/>
        <p:cNvGrpSpPr/>
        <p:nvPr/>
      </p:nvGrpSpPr>
      <p:grpSpPr>
        <a:xfrm>
          <a:off x="0" y="0"/>
          <a:ext cx="0" cy="0"/>
          <a:chOff x="0" y="0"/>
          <a:chExt cx="0" cy="0"/>
        </a:xfrm>
      </p:grpSpPr>
      <p:sp>
        <p:nvSpPr>
          <p:cNvPr id="123" name="Google Shape;123;g7c32b20e5f_3_207"/>
          <p:cNvSpPr>
            <a:spLocks noGrp="1"/>
          </p:cNvSpPr>
          <p:nvPr>
            <p:ph type="dgm" idx="2"/>
          </p:nvPr>
        </p:nvSpPr>
        <p:spPr>
          <a:xfrm>
            <a:off x="122785" y="747422"/>
            <a:ext cx="8905500" cy="50967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R="0" lvl="1"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g7c32b20e5f_3_20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g7c32b20e5f_3_207"/>
          <p:cNvSpPr txBox="1">
            <a:spLocks noGrp="1"/>
          </p:cNvSpPr>
          <p:nvPr>
            <p:ph type="title"/>
          </p:nvPr>
        </p:nvSpPr>
        <p:spPr>
          <a:xfrm>
            <a:off x="122387" y="314394"/>
            <a:ext cx="8906400" cy="361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2200"/>
              <a:buFont typeface="Arial Narrow"/>
              <a:buNone/>
              <a:defRPr sz="22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6"/>
        <p:cNvGrpSpPr/>
        <p:nvPr/>
      </p:nvGrpSpPr>
      <p:grpSpPr>
        <a:xfrm>
          <a:off x="0" y="0"/>
          <a:ext cx="0" cy="0"/>
          <a:chOff x="0" y="0"/>
          <a:chExt cx="0" cy="0"/>
        </a:xfrm>
      </p:grpSpPr>
      <p:sp>
        <p:nvSpPr>
          <p:cNvPr id="127" name="Google Shape;127;g7c32b20e5f_3_21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g7c32b20e5f_3_21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129"/>
        <p:cNvGrpSpPr/>
        <p:nvPr/>
      </p:nvGrpSpPr>
      <p:grpSpPr>
        <a:xfrm>
          <a:off x="0" y="0"/>
          <a:ext cx="0" cy="0"/>
          <a:chOff x="0" y="0"/>
          <a:chExt cx="0" cy="0"/>
        </a:xfrm>
      </p:grpSpPr>
      <p:sp>
        <p:nvSpPr>
          <p:cNvPr id="130" name="Google Shape;130;g7c32b20e5f_3_214"/>
          <p:cNvSpPr txBox="1">
            <a:spLocks noGrp="1"/>
          </p:cNvSpPr>
          <p:nvPr>
            <p:ph type="body" idx="1"/>
          </p:nvPr>
        </p:nvSpPr>
        <p:spPr>
          <a:xfrm>
            <a:off x="687388" y="2055813"/>
            <a:ext cx="8224800" cy="37326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640"/>
              </a:spcBef>
              <a:spcAft>
                <a:spcPts val="0"/>
              </a:spcAft>
              <a:buClr>
                <a:srgbClr val="25496F"/>
              </a:buClr>
              <a:buSzPts val="3200"/>
              <a:buNone/>
              <a:defRPr>
                <a:solidFill>
                  <a:srgbClr val="25496F"/>
                </a:solidFill>
                <a:latin typeface="Arial"/>
                <a:ea typeface="Arial"/>
                <a:cs typeface="Arial"/>
                <a:sym typeface="Arial"/>
              </a:defRPr>
            </a:lvl1pPr>
            <a:lvl2pPr marL="914400" lvl="1" indent="-342900" algn="l" rtl="0">
              <a:lnSpc>
                <a:spcPct val="100000"/>
              </a:lnSpc>
              <a:spcBef>
                <a:spcPts val="360"/>
              </a:spcBef>
              <a:spcAft>
                <a:spcPts val="0"/>
              </a:spcAft>
              <a:buClr>
                <a:srgbClr val="25496F"/>
              </a:buClr>
              <a:buSzPts val="1800"/>
              <a:buFont typeface="Arial"/>
              <a:buChar char="•"/>
              <a:defRPr>
                <a:solidFill>
                  <a:srgbClr val="25496F"/>
                </a:solidFill>
                <a:latin typeface="Arial"/>
                <a:ea typeface="Arial"/>
                <a:cs typeface="Arial"/>
                <a:sym typeface="Arial"/>
              </a:defRPr>
            </a:lvl2pPr>
            <a:lvl3pPr marL="1371600" lvl="2"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3pPr>
            <a:lvl4pPr marL="1828800" lvl="3"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4pPr>
            <a:lvl5pPr marL="2286000" lvl="4" indent="-342900" algn="l" rtl="0">
              <a:lnSpc>
                <a:spcPct val="100000"/>
              </a:lnSpc>
              <a:spcBef>
                <a:spcPts val="360"/>
              </a:spcBef>
              <a:spcAft>
                <a:spcPts val="0"/>
              </a:spcAft>
              <a:buClr>
                <a:srgbClr val="25496F"/>
              </a:buClr>
              <a:buSzPts val="1800"/>
              <a:buChar char="»"/>
              <a:defRPr>
                <a:solidFill>
                  <a:srgbClr val="25496F"/>
                </a:solidFill>
                <a:latin typeface="Arial"/>
                <a:ea typeface="Arial"/>
                <a:cs typeface="Arial"/>
                <a:sym typeface="Arial"/>
              </a:defRPr>
            </a:lvl5pPr>
            <a:lvl6pPr marL="2743200" lvl="5"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6pPr>
            <a:lvl7pPr marL="3200400" lvl="6"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7pPr>
            <a:lvl8pPr marL="3657600" lvl="7"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8pPr>
            <a:lvl9pPr marL="4114800" lvl="8" indent="-355600" algn="l" rtl="0">
              <a:lnSpc>
                <a:spcPct val="100000"/>
              </a:lnSpc>
              <a:spcBef>
                <a:spcPts val="400"/>
              </a:spcBef>
              <a:spcAft>
                <a:spcPts val="0"/>
              </a:spcAft>
              <a:buClr>
                <a:srgbClr val="25496F"/>
              </a:buClr>
              <a:buSzPts val="2000"/>
              <a:buChar char="•"/>
              <a:defRPr>
                <a:solidFill>
                  <a:srgbClr val="25496F"/>
                </a:solidFill>
                <a:latin typeface="Arial"/>
                <a:ea typeface="Arial"/>
                <a:cs typeface="Arial"/>
                <a:sym typeface="Arial"/>
              </a:defRPr>
            </a:lvl9pPr>
          </a:lstStyle>
          <a:p>
            <a:endParaRPr/>
          </a:p>
        </p:txBody>
      </p:sp>
      <p:sp>
        <p:nvSpPr>
          <p:cNvPr id="131" name="Google Shape;131;g7c32b20e5f_3_214"/>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g7c32b20e5f_3_21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 Bulleted Text">
  <p:cSld name="Two Column Bulleted Text">
    <p:spTree>
      <p:nvGrpSpPr>
        <p:cNvPr id="1" name="Shape 133"/>
        <p:cNvGrpSpPr/>
        <p:nvPr/>
      </p:nvGrpSpPr>
      <p:grpSpPr>
        <a:xfrm>
          <a:off x="0" y="0"/>
          <a:ext cx="0" cy="0"/>
          <a:chOff x="0" y="0"/>
          <a:chExt cx="0" cy="0"/>
        </a:xfrm>
      </p:grpSpPr>
      <p:sp>
        <p:nvSpPr>
          <p:cNvPr id="134" name="Google Shape;134;g7c32b20e5f_3_218"/>
          <p:cNvSpPr txBox="1">
            <a:spLocks noGrp="1"/>
          </p:cNvSpPr>
          <p:nvPr>
            <p:ph type="body" idx="1"/>
          </p:nvPr>
        </p:nvSpPr>
        <p:spPr>
          <a:xfrm>
            <a:off x="687526" y="2055813"/>
            <a:ext cx="39726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35" name="Google Shape;135;g7c32b20e5f_3_218"/>
          <p:cNvSpPr txBox="1">
            <a:spLocks noGrp="1"/>
          </p:cNvSpPr>
          <p:nvPr>
            <p:ph type="body" idx="2"/>
          </p:nvPr>
        </p:nvSpPr>
        <p:spPr>
          <a:xfrm>
            <a:off x="4939596" y="2055813"/>
            <a:ext cx="39726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36" name="Google Shape;136;g7c32b20e5f_3_218"/>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g7c32b20e5f_3_218"/>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g7c32b20e5f_3_218"/>
          <p:cNvSpPr txBox="1">
            <a:spLocks noGrp="1"/>
          </p:cNvSpPr>
          <p:nvPr>
            <p:ph type="body" idx="3"/>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139"/>
        <p:cNvGrpSpPr/>
        <p:nvPr/>
      </p:nvGrpSpPr>
      <p:grpSpPr>
        <a:xfrm>
          <a:off x="0" y="0"/>
          <a:ext cx="0" cy="0"/>
          <a:chOff x="0" y="0"/>
          <a:chExt cx="0" cy="0"/>
        </a:xfrm>
      </p:grpSpPr>
      <p:sp>
        <p:nvSpPr>
          <p:cNvPr id="140" name="Google Shape;140;g7c32b20e5f_3_224"/>
          <p:cNvSpPr txBox="1">
            <a:spLocks noGrp="1"/>
          </p:cNvSpPr>
          <p:nvPr>
            <p:ph type="body" idx="1"/>
          </p:nvPr>
        </p:nvSpPr>
        <p:spPr>
          <a:xfrm>
            <a:off x="687526" y="2055813"/>
            <a:ext cx="8224800" cy="35097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600"/>
              </a:spcBef>
              <a:spcAft>
                <a:spcPts val="0"/>
              </a:spcAft>
              <a:buSzPts val="2400"/>
              <a:buChar char="▪"/>
              <a:defRPr>
                <a:solidFill>
                  <a:srgbClr val="25496F"/>
                </a:solidFill>
                <a:latin typeface="Arial"/>
                <a:ea typeface="Arial"/>
                <a:cs typeface="Arial"/>
                <a:sym typeface="Arial"/>
              </a:defRPr>
            </a:lvl1pPr>
            <a:lvl2pPr marL="914400" lvl="1" indent="-342900" algn="l" rtl="0">
              <a:lnSpc>
                <a:spcPct val="100000"/>
              </a:lnSpc>
              <a:spcBef>
                <a:spcPts val="600"/>
              </a:spcBef>
              <a:spcAft>
                <a:spcPts val="0"/>
              </a:spcAft>
              <a:buSzPts val="1800"/>
              <a:buChar char="•"/>
              <a:defRPr sz="1800">
                <a:solidFill>
                  <a:srgbClr val="25496F"/>
                </a:solidFill>
                <a:latin typeface="Arial"/>
                <a:ea typeface="Arial"/>
                <a:cs typeface="Arial"/>
                <a:sym typeface="Arial"/>
              </a:defRPr>
            </a:lvl2pPr>
            <a:lvl3pPr marL="1371600" lvl="2"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3pPr>
            <a:lvl4pPr marL="1828800" lvl="3" indent="-295275" algn="l" rtl="0">
              <a:lnSpc>
                <a:spcPct val="100000"/>
              </a:lnSpc>
              <a:spcBef>
                <a:spcPts val="600"/>
              </a:spcBef>
              <a:spcAft>
                <a:spcPts val="0"/>
              </a:spcAft>
              <a:buSzPts val="1050"/>
              <a:buChar char="o"/>
              <a:defRPr sz="1400">
                <a:solidFill>
                  <a:srgbClr val="25496F"/>
                </a:solidFill>
                <a:latin typeface="Arial"/>
                <a:ea typeface="Arial"/>
                <a:cs typeface="Arial"/>
                <a:sym typeface="Arial"/>
              </a:defRPr>
            </a:lvl4pPr>
            <a:lvl5pPr marL="2286000" lvl="4"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5pPr>
            <a:lvl6pPr marL="2743200" lvl="5"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6pPr>
            <a:lvl7pPr marL="3200400" lvl="6"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7pPr>
            <a:lvl8pPr marL="3657600" lvl="7"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8pPr>
            <a:lvl9pPr marL="4114800" lvl="8" indent="-317500" algn="l" rtl="0">
              <a:lnSpc>
                <a:spcPct val="100000"/>
              </a:lnSpc>
              <a:spcBef>
                <a:spcPts val="600"/>
              </a:spcBef>
              <a:spcAft>
                <a:spcPts val="0"/>
              </a:spcAft>
              <a:buSzPts val="1400"/>
              <a:buChar char="•"/>
              <a:defRPr sz="1400">
                <a:solidFill>
                  <a:srgbClr val="25496F"/>
                </a:solidFill>
                <a:latin typeface="Arial"/>
                <a:ea typeface="Arial"/>
                <a:cs typeface="Arial"/>
                <a:sym typeface="Arial"/>
              </a:defRPr>
            </a:lvl9pPr>
          </a:lstStyle>
          <a:p>
            <a:endParaRPr/>
          </a:p>
        </p:txBody>
      </p:sp>
      <p:sp>
        <p:nvSpPr>
          <p:cNvPr id="141" name="Google Shape;141;g7c32b20e5f_3_224"/>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g7c32b20e5f_3_224"/>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g7c32b20e5f_3_224"/>
          <p:cNvSpPr txBox="1">
            <a:spLocks noGrp="1"/>
          </p:cNvSpPr>
          <p:nvPr>
            <p:ph type="body" idx="2"/>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44"/>
        <p:cNvGrpSpPr/>
        <p:nvPr/>
      </p:nvGrpSpPr>
      <p:grpSpPr>
        <a:xfrm>
          <a:off x="0" y="0"/>
          <a:ext cx="0" cy="0"/>
          <a:chOff x="0" y="0"/>
          <a:chExt cx="0" cy="0"/>
        </a:xfrm>
      </p:grpSpPr>
      <p:sp>
        <p:nvSpPr>
          <p:cNvPr id="145" name="Google Shape;145;g7c32b20e5f_3_229"/>
          <p:cNvSpPr txBox="1">
            <a:spLocks noGrp="1"/>
          </p:cNvSpPr>
          <p:nvPr>
            <p:ph type="title"/>
          </p:nvPr>
        </p:nvSpPr>
        <p:spPr>
          <a:xfrm>
            <a:off x="687388" y="318052"/>
            <a:ext cx="8224800" cy="1541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7c32b20e5f_3_229"/>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g7c32b20e5f_3_229"/>
          <p:cNvSpPr txBox="1">
            <a:spLocks noGrp="1"/>
          </p:cNvSpPr>
          <p:nvPr>
            <p:ph type="body" idx="1"/>
          </p:nvPr>
        </p:nvSpPr>
        <p:spPr>
          <a:xfrm>
            <a:off x="687388" y="5734975"/>
            <a:ext cx="8224800" cy="1539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1000"/>
              <a:buNone/>
              <a:defRPr sz="1000"/>
            </a:lvl1pPr>
            <a:lvl2pPr marL="914400" lvl="1" indent="-228600" algn="r" rtl="0">
              <a:lnSpc>
                <a:spcPct val="100000"/>
              </a:lnSpc>
              <a:spcBef>
                <a:spcPts val="0"/>
              </a:spcBef>
              <a:spcAft>
                <a:spcPts val="0"/>
              </a:spcAft>
              <a:buSzPts val="1400"/>
              <a:buNone/>
              <a:defRPr sz="1400"/>
            </a:lvl2pPr>
            <a:lvl3pPr marL="1371600" lvl="2" indent="-228600" algn="r" rtl="0">
              <a:lnSpc>
                <a:spcPct val="100000"/>
              </a:lnSpc>
              <a:spcBef>
                <a:spcPts val="0"/>
              </a:spcBef>
              <a:spcAft>
                <a:spcPts val="0"/>
              </a:spcAft>
              <a:buSzPts val="1400"/>
              <a:buNone/>
              <a:defRPr sz="1400"/>
            </a:lvl3pPr>
            <a:lvl4pPr marL="1828800" lvl="3" indent="-228600" algn="r" rtl="0">
              <a:lnSpc>
                <a:spcPct val="100000"/>
              </a:lnSpc>
              <a:spcBef>
                <a:spcPts val="0"/>
              </a:spcBef>
              <a:spcAft>
                <a:spcPts val="0"/>
              </a:spcAft>
              <a:buSzPts val="1050"/>
              <a:buNone/>
              <a:defRPr sz="1400"/>
            </a:lvl4pPr>
            <a:lvl5pPr marL="2286000" lvl="4" indent="-228600" algn="r" rtl="0">
              <a:lnSpc>
                <a:spcPct val="100000"/>
              </a:lnSpc>
              <a:spcBef>
                <a:spcPts val="0"/>
              </a:spcBef>
              <a:spcAft>
                <a:spcPts val="0"/>
              </a:spcAft>
              <a:buSzPts val="1400"/>
              <a:buNone/>
              <a:defRPr sz="1400"/>
            </a:lvl5pPr>
            <a:lvl6pPr marL="2743200" lvl="5" indent="-342900" algn="l" rtl="0">
              <a:lnSpc>
                <a:spcPct val="100000"/>
              </a:lnSpc>
              <a:spcBef>
                <a:spcPts val="600"/>
              </a:spcBef>
              <a:spcAft>
                <a:spcPts val="0"/>
              </a:spcAft>
              <a:buSzPts val="1800"/>
              <a:buChar char="•"/>
              <a:defRPr/>
            </a:lvl6pPr>
            <a:lvl7pPr marL="3200400" lvl="6" indent="-342900" algn="l" rtl="0">
              <a:lnSpc>
                <a:spcPct val="100000"/>
              </a:lnSpc>
              <a:spcBef>
                <a:spcPts val="600"/>
              </a:spcBef>
              <a:spcAft>
                <a:spcPts val="0"/>
              </a:spcAft>
              <a:buSzPts val="1800"/>
              <a:buChar char="•"/>
              <a:defRPr/>
            </a:lvl7pPr>
            <a:lvl8pPr marL="3657600" lvl="7" indent="-342900" algn="l" rtl="0">
              <a:lnSpc>
                <a:spcPct val="100000"/>
              </a:lnSpc>
              <a:spcBef>
                <a:spcPts val="600"/>
              </a:spcBef>
              <a:spcAft>
                <a:spcPts val="0"/>
              </a:spcAft>
              <a:buSzPts val="1800"/>
              <a:buChar char="•"/>
              <a:defRPr/>
            </a:lvl8pPr>
            <a:lvl9pPr marL="4114800" lvl="8" indent="-342900" algn="l" rtl="0">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Layout">
  <p:cSld name="Divider Layout">
    <p:spTree>
      <p:nvGrpSpPr>
        <p:cNvPr id="1" name="Shape 23"/>
        <p:cNvGrpSpPr/>
        <p:nvPr/>
      </p:nvGrpSpPr>
      <p:grpSpPr>
        <a:xfrm>
          <a:off x="0" y="0"/>
          <a:ext cx="0" cy="0"/>
          <a:chOff x="0" y="0"/>
          <a:chExt cx="0" cy="0"/>
        </a:xfrm>
      </p:grpSpPr>
      <p:sp>
        <p:nvSpPr>
          <p:cNvPr id="24" name="Google Shape;24;p60"/>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5" name="Google Shape;25;p60"/>
          <p:cNvSpPr txBox="1">
            <a:spLocks noGrp="1"/>
          </p:cNvSpPr>
          <p:nvPr>
            <p:ph type="sldNum" idx="12"/>
          </p:nvPr>
        </p:nvSpPr>
        <p:spPr>
          <a:xfrm>
            <a:off x="8755130"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6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8"/>
        <p:cNvGrpSpPr/>
        <p:nvPr/>
      </p:nvGrpSpPr>
      <p:grpSpPr>
        <a:xfrm>
          <a:off x="0" y="0"/>
          <a:ext cx="0" cy="0"/>
          <a:chOff x="0" y="0"/>
          <a:chExt cx="0" cy="0"/>
        </a:xfrm>
      </p:grpSpPr>
      <p:sp>
        <p:nvSpPr>
          <p:cNvPr id="149" name="Google Shape;149;g7c32b20e5f_3_233"/>
          <p:cNvSpPr txBox="1">
            <a:spLocks noGrp="1"/>
          </p:cNvSpPr>
          <p:nvPr>
            <p:ph type="body" idx="1"/>
          </p:nvPr>
        </p:nvSpPr>
        <p:spPr>
          <a:xfrm>
            <a:off x="457200" y="1371600"/>
            <a:ext cx="8229600" cy="4663500"/>
          </a:xfrm>
          <a:prstGeom prst="rect">
            <a:avLst/>
          </a:prstGeom>
          <a:noFill/>
          <a:ln>
            <a:noFill/>
          </a:ln>
        </p:spPr>
        <p:txBody>
          <a:bodyPr spcFirstLastPara="1" wrap="square" lIns="0" tIns="45700" rIns="0" bIns="45700" anchor="t" anchorCtr="0">
            <a:noAutofit/>
          </a:bodyPr>
          <a:lstStyle>
            <a:lvl1pPr marL="457200" lvl="0" indent="-228600" algn="l" rtl="0">
              <a:lnSpc>
                <a:spcPct val="100000"/>
              </a:lnSpc>
              <a:spcBef>
                <a:spcPts val="640"/>
              </a:spcBef>
              <a:spcAft>
                <a:spcPts val="0"/>
              </a:spcAft>
              <a:buSzPts val="3200"/>
              <a:buNone/>
              <a:defRPr/>
            </a:lvl1pPr>
            <a:lvl2pPr marL="914400" lvl="1" indent="-342900" algn="l" rtl="0">
              <a:lnSpc>
                <a:spcPct val="100000"/>
              </a:lnSpc>
              <a:spcBef>
                <a:spcPts val="360"/>
              </a:spcBef>
              <a:spcAft>
                <a:spcPts val="0"/>
              </a:spcAft>
              <a:buSzPts val="180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150" name="Google Shape;150;g7c32b20e5f_3_233"/>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lvl="0" algn="ctr"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7c32b20e5f_3_233"/>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g7c32b20e5f_3_233"/>
          <p:cNvSpPr txBox="1">
            <a:spLocks noGrp="1"/>
          </p:cNvSpPr>
          <p:nvPr>
            <p:ph type="body" idx="2"/>
          </p:nvPr>
        </p:nvSpPr>
        <p:spPr>
          <a:xfrm>
            <a:off x="457200" y="6135624"/>
            <a:ext cx="8229600" cy="192000"/>
          </a:xfrm>
          <a:prstGeom prst="rect">
            <a:avLst/>
          </a:prstGeom>
          <a:noFill/>
          <a:ln>
            <a:noFill/>
          </a:ln>
        </p:spPr>
        <p:txBody>
          <a:bodyPr spcFirstLastPara="1" wrap="square" lIns="0" tIns="45700" rIns="0" bIns="45700" anchor="b" anchorCtr="0">
            <a:noAutofit/>
          </a:bodyPr>
          <a:lstStyle>
            <a:lvl1pPr marL="457200" marR="0" lvl="0" indent="-228600" algn="l" rtl="0">
              <a:lnSpc>
                <a:spcPct val="125000"/>
              </a:lnSpc>
              <a:spcBef>
                <a:spcPts val="0"/>
              </a:spcBef>
              <a:spcAft>
                <a:spcPts val="0"/>
              </a:spcAft>
              <a:buClr>
                <a:srgbClr val="BFBFBF"/>
              </a:buClr>
              <a:buSzPts val="1000"/>
              <a:buFont typeface="Arial"/>
              <a:buNone/>
              <a:defRPr sz="1000" i="0"/>
            </a:lvl1pPr>
            <a:lvl2pPr marL="914400" lvl="1" indent="-228600" algn="l" rtl="0">
              <a:lnSpc>
                <a:spcPct val="100000"/>
              </a:lnSpc>
              <a:spcBef>
                <a:spcPts val="360"/>
              </a:spcBef>
              <a:spcAft>
                <a:spcPts val="0"/>
              </a:spcAft>
              <a:buSzPts val="1800"/>
              <a:buNone/>
              <a:defRPr sz="563"/>
            </a:lvl2pPr>
            <a:lvl3pPr marL="1371600" lvl="2" indent="-228600" algn="l" rtl="0">
              <a:lnSpc>
                <a:spcPct val="100000"/>
              </a:lnSpc>
              <a:spcBef>
                <a:spcPts val="360"/>
              </a:spcBef>
              <a:spcAft>
                <a:spcPts val="0"/>
              </a:spcAft>
              <a:buSzPts val="1800"/>
              <a:buNone/>
              <a:defRPr sz="563"/>
            </a:lvl3pPr>
            <a:lvl4pPr marL="1828800" lvl="3" indent="-228600" algn="l" rtl="0">
              <a:lnSpc>
                <a:spcPct val="100000"/>
              </a:lnSpc>
              <a:spcBef>
                <a:spcPts val="360"/>
              </a:spcBef>
              <a:spcAft>
                <a:spcPts val="0"/>
              </a:spcAft>
              <a:buSzPts val="1800"/>
              <a:buNone/>
              <a:defRPr sz="563"/>
            </a:lvl4pPr>
            <a:lvl5pPr marL="2286000" lvl="4" indent="-228600" algn="l" rtl="0">
              <a:lnSpc>
                <a:spcPct val="100000"/>
              </a:lnSpc>
              <a:spcBef>
                <a:spcPts val="360"/>
              </a:spcBef>
              <a:spcAft>
                <a:spcPts val="0"/>
              </a:spcAft>
              <a:buSzPts val="1800"/>
              <a:buNone/>
              <a:defRPr sz="563"/>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
        <p:cNvGrpSpPr/>
        <p:nvPr/>
      </p:nvGrpSpPr>
      <p:grpSpPr>
        <a:xfrm>
          <a:off x="0" y="0"/>
          <a:ext cx="0" cy="0"/>
          <a:chOff x="0" y="0"/>
          <a:chExt cx="0" cy="0"/>
        </a:xfrm>
      </p:grpSpPr>
      <p:sp>
        <p:nvSpPr>
          <p:cNvPr id="28" name="Google Shape;28;p6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1"/>
          <p:cNvSpPr txBox="1">
            <a:spLocks noGrp="1"/>
          </p:cNvSpPr>
          <p:nvPr>
            <p:ph type="body" idx="1"/>
          </p:nvPr>
        </p:nvSpPr>
        <p:spPr>
          <a:xfrm>
            <a:off x="687388" y="5734975"/>
            <a:ext cx="8224837" cy="153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0"/>
              </a:spcBef>
              <a:spcAft>
                <a:spcPts val="0"/>
              </a:spcAft>
              <a:buSzPts val="1000"/>
              <a:buNone/>
              <a:defRPr sz="1000"/>
            </a:lvl1pPr>
            <a:lvl2pPr marL="914400" lvl="1" indent="-228600" algn="r">
              <a:lnSpc>
                <a:spcPct val="100000"/>
              </a:lnSpc>
              <a:spcBef>
                <a:spcPts val="0"/>
              </a:spcBef>
              <a:spcAft>
                <a:spcPts val="0"/>
              </a:spcAft>
              <a:buSzPts val="1400"/>
              <a:buNone/>
              <a:defRPr sz="1400"/>
            </a:lvl2pPr>
            <a:lvl3pPr marL="1371600" lvl="2" indent="-228600" algn="r">
              <a:lnSpc>
                <a:spcPct val="100000"/>
              </a:lnSpc>
              <a:spcBef>
                <a:spcPts val="0"/>
              </a:spcBef>
              <a:spcAft>
                <a:spcPts val="0"/>
              </a:spcAft>
              <a:buSzPts val="1400"/>
              <a:buNone/>
              <a:defRPr sz="1400"/>
            </a:lvl3pPr>
            <a:lvl4pPr marL="1828800" lvl="3" indent="-228600" algn="r">
              <a:lnSpc>
                <a:spcPct val="100000"/>
              </a:lnSpc>
              <a:spcBef>
                <a:spcPts val="0"/>
              </a:spcBef>
              <a:spcAft>
                <a:spcPts val="0"/>
              </a:spcAft>
              <a:buSzPts val="1050"/>
              <a:buNone/>
              <a:defRPr sz="1400"/>
            </a:lvl4pPr>
            <a:lvl5pPr marL="2286000" lvl="4" indent="-228600" algn="r">
              <a:lnSpc>
                <a:spcPct val="100000"/>
              </a:lnSpc>
              <a:spcBef>
                <a:spcPts val="0"/>
              </a:spcBef>
              <a:spcAft>
                <a:spcPts val="0"/>
              </a:spcAft>
              <a:buSzPts val="1400"/>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14325" algn="l">
              <a:lnSpc>
                <a:spcPct val="100000"/>
              </a:lnSpc>
              <a:spcBef>
                <a:spcPts val="600"/>
              </a:spcBef>
              <a:spcAft>
                <a:spcPts val="0"/>
              </a:spcAft>
              <a:buSzPts val="1350"/>
              <a:buChar char="o"/>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34" name="Google Shape;34;p6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5" name="Google Shape;35;p62" descr="RTI Arkansas Logo.png"/>
          <p:cNvPicPr preferRelativeResize="0"/>
          <p:nvPr/>
        </p:nvPicPr>
        <p:blipFill rotWithShape="1">
          <a:blip r:embed="rId2">
            <a:alphaModFix/>
          </a:blip>
          <a:srcRect/>
          <a:stretch/>
        </p:blipFill>
        <p:spPr>
          <a:xfrm>
            <a:off x="6915748" y="466587"/>
            <a:ext cx="2025052" cy="3739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36"/>
        <p:cNvGrpSpPr/>
        <p:nvPr/>
      </p:nvGrpSpPr>
      <p:grpSpPr>
        <a:xfrm>
          <a:off x="0" y="0"/>
          <a:ext cx="0" cy="0"/>
          <a:chOff x="0" y="0"/>
          <a:chExt cx="0" cy="0"/>
        </a:xfrm>
      </p:grpSpPr>
      <p:sp>
        <p:nvSpPr>
          <p:cNvPr id="37" name="Google Shape;37;p65"/>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38" name="Google Shape;38;p6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Bulleted Text">
  <p:cSld name="4_Bulleted Text">
    <p:spTree>
      <p:nvGrpSpPr>
        <p:cNvPr id="1" name="Shape 40"/>
        <p:cNvGrpSpPr/>
        <p:nvPr/>
      </p:nvGrpSpPr>
      <p:grpSpPr>
        <a:xfrm>
          <a:off x="0" y="0"/>
          <a:ext cx="0" cy="0"/>
          <a:chOff x="0" y="0"/>
          <a:chExt cx="0" cy="0"/>
        </a:xfrm>
      </p:grpSpPr>
      <p:sp>
        <p:nvSpPr>
          <p:cNvPr id="41" name="Google Shape;41;p66"/>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42" name="Google Shape;42;p6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Bulleted Text">
  <p:cSld name="9_Bulleted Text">
    <p:spTree>
      <p:nvGrpSpPr>
        <p:cNvPr id="1" name="Shape 44"/>
        <p:cNvGrpSpPr/>
        <p:nvPr/>
      </p:nvGrpSpPr>
      <p:grpSpPr>
        <a:xfrm>
          <a:off x="0" y="0"/>
          <a:ext cx="0" cy="0"/>
          <a:chOff x="0" y="0"/>
          <a:chExt cx="0" cy="0"/>
        </a:xfrm>
      </p:grpSpPr>
      <p:sp>
        <p:nvSpPr>
          <p:cNvPr id="45" name="Google Shape;45;p67"/>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Char char="•"/>
              <a:defRPr sz="1800">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sz="1400">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sz="1400">
                <a:solidFill>
                  <a:srgbClr val="17365D"/>
                </a:solidFill>
                <a:latin typeface="Arial"/>
                <a:ea typeface="Arial"/>
                <a:cs typeface="Arial"/>
                <a:sym typeface="Arial"/>
              </a:defRPr>
            </a:lvl9pPr>
          </a:lstStyle>
          <a:p>
            <a:endParaRPr/>
          </a:p>
        </p:txBody>
      </p:sp>
      <p:sp>
        <p:nvSpPr>
          <p:cNvPr id="46" name="Google Shape;46;p6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48"/>
        <p:cNvGrpSpPr/>
        <p:nvPr/>
      </p:nvGrpSpPr>
      <p:grpSpPr>
        <a:xfrm>
          <a:off x="0" y="0"/>
          <a:ext cx="0" cy="0"/>
          <a:chOff x="0" y="0"/>
          <a:chExt cx="0" cy="0"/>
        </a:xfrm>
      </p:grpSpPr>
      <p:sp>
        <p:nvSpPr>
          <p:cNvPr id="49" name="Google Shape;49;p68"/>
          <p:cNvSpPr txBox="1">
            <a:spLocks noGrp="1"/>
          </p:cNvSpPr>
          <p:nvPr>
            <p:ph type="body" idx="1"/>
          </p:nvPr>
        </p:nvSpPr>
        <p:spPr>
          <a:xfrm>
            <a:off x="687388" y="2055813"/>
            <a:ext cx="8224837" cy="37327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SzPts val="2400"/>
              <a:buNone/>
              <a:defRPr>
                <a:solidFill>
                  <a:srgbClr val="17365D"/>
                </a:solidFill>
                <a:latin typeface="Arial"/>
                <a:ea typeface="Arial"/>
                <a:cs typeface="Arial"/>
                <a:sym typeface="Arial"/>
              </a:defRPr>
            </a:lvl1pPr>
            <a:lvl2pPr marL="914400" lvl="1" indent="-342900" algn="l">
              <a:lnSpc>
                <a:spcPct val="100000"/>
              </a:lnSpc>
              <a:spcBef>
                <a:spcPts val="600"/>
              </a:spcBef>
              <a:spcAft>
                <a:spcPts val="0"/>
              </a:spcAft>
              <a:buSzPts val="1800"/>
              <a:buFont typeface="Arial"/>
              <a:buChar char="•"/>
              <a:defRPr>
                <a:solidFill>
                  <a:srgbClr val="17365D"/>
                </a:solidFill>
                <a:latin typeface="Arial"/>
                <a:ea typeface="Arial"/>
                <a:cs typeface="Arial"/>
                <a:sym typeface="Arial"/>
              </a:defRPr>
            </a:lvl2pPr>
            <a:lvl3pPr marL="1371600" lvl="2" indent="-317500" algn="l">
              <a:lnSpc>
                <a:spcPct val="100000"/>
              </a:lnSpc>
              <a:spcBef>
                <a:spcPts val="600"/>
              </a:spcBef>
              <a:spcAft>
                <a:spcPts val="0"/>
              </a:spcAft>
              <a:buSzPts val="1400"/>
              <a:buChar char="–"/>
              <a:defRPr>
                <a:solidFill>
                  <a:srgbClr val="17365D"/>
                </a:solidFill>
                <a:latin typeface="Arial"/>
                <a:ea typeface="Arial"/>
                <a:cs typeface="Arial"/>
                <a:sym typeface="Arial"/>
              </a:defRPr>
            </a:lvl3pPr>
            <a:lvl4pPr marL="1828800" lvl="3" indent="-295275" algn="l">
              <a:lnSpc>
                <a:spcPct val="100000"/>
              </a:lnSpc>
              <a:spcBef>
                <a:spcPts val="600"/>
              </a:spcBef>
              <a:spcAft>
                <a:spcPts val="0"/>
              </a:spcAft>
              <a:buSzPts val="1050"/>
              <a:buChar char="o"/>
              <a:defRPr>
                <a:solidFill>
                  <a:srgbClr val="17365D"/>
                </a:solidFill>
                <a:latin typeface="Arial"/>
                <a:ea typeface="Arial"/>
                <a:cs typeface="Arial"/>
                <a:sym typeface="Arial"/>
              </a:defRPr>
            </a:lvl4pPr>
            <a:lvl5pPr marL="2286000" lvl="4" indent="-317500" algn="l">
              <a:lnSpc>
                <a:spcPct val="100000"/>
              </a:lnSpc>
              <a:spcBef>
                <a:spcPts val="600"/>
              </a:spcBef>
              <a:spcAft>
                <a:spcPts val="0"/>
              </a:spcAft>
              <a:buSzPts val="1400"/>
              <a:buChar char="»"/>
              <a:defRPr>
                <a:solidFill>
                  <a:srgbClr val="17365D"/>
                </a:solidFill>
                <a:latin typeface="Arial"/>
                <a:ea typeface="Arial"/>
                <a:cs typeface="Arial"/>
                <a:sym typeface="Arial"/>
              </a:defRPr>
            </a:lvl5pPr>
            <a:lvl6pPr marL="2743200" lvl="5" indent="-317500" algn="l">
              <a:lnSpc>
                <a:spcPct val="100000"/>
              </a:lnSpc>
              <a:spcBef>
                <a:spcPts val="600"/>
              </a:spcBef>
              <a:spcAft>
                <a:spcPts val="0"/>
              </a:spcAft>
              <a:buSzPts val="1400"/>
              <a:buChar char="•"/>
              <a:defRPr>
                <a:solidFill>
                  <a:srgbClr val="17365D"/>
                </a:solidFill>
                <a:latin typeface="Arial"/>
                <a:ea typeface="Arial"/>
                <a:cs typeface="Arial"/>
                <a:sym typeface="Arial"/>
              </a:defRPr>
            </a:lvl6pPr>
            <a:lvl7pPr marL="3200400" lvl="6" indent="-317500" algn="l">
              <a:lnSpc>
                <a:spcPct val="100000"/>
              </a:lnSpc>
              <a:spcBef>
                <a:spcPts val="600"/>
              </a:spcBef>
              <a:spcAft>
                <a:spcPts val="0"/>
              </a:spcAft>
              <a:buSzPts val="1400"/>
              <a:buChar char="•"/>
              <a:defRPr>
                <a:solidFill>
                  <a:srgbClr val="17365D"/>
                </a:solidFill>
                <a:latin typeface="Arial"/>
                <a:ea typeface="Arial"/>
                <a:cs typeface="Arial"/>
                <a:sym typeface="Arial"/>
              </a:defRPr>
            </a:lvl7pPr>
            <a:lvl8pPr marL="3657600" lvl="7" indent="-317500" algn="l">
              <a:lnSpc>
                <a:spcPct val="100000"/>
              </a:lnSpc>
              <a:spcBef>
                <a:spcPts val="600"/>
              </a:spcBef>
              <a:spcAft>
                <a:spcPts val="0"/>
              </a:spcAft>
              <a:buSzPts val="1400"/>
              <a:buChar char="•"/>
              <a:defRPr>
                <a:solidFill>
                  <a:srgbClr val="17365D"/>
                </a:solidFill>
                <a:latin typeface="Arial"/>
                <a:ea typeface="Arial"/>
                <a:cs typeface="Arial"/>
                <a:sym typeface="Arial"/>
              </a:defRPr>
            </a:lvl8pPr>
            <a:lvl9pPr marL="4114800" lvl="8" indent="-317500" algn="l">
              <a:lnSpc>
                <a:spcPct val="100000"/>
              </a:lnSpc>
              <a:spcBef>
                <a:spcPts val="600"/>
              </a:spcBef>
              <a:spcAft>
                <a:spcPts val="0"/>
              </a:spcAft>
              <a:buSzPts val="1400"/>
              <a:buChar char="•"/>
              <a:defRPr>
                <a:solidFill>
                  <a:srgbClr val="17365D"/>
                </a:solidFill>
                <a:latin typeface="Arial"/>
                <a:ea typeface="Arial"/>
                <a:cs typeface="Arial"/>
                <a:sym typeface="Arial"/>
              </a:defRPr>
            </a:lvl9pPr>
          </a:lstStyle>
          <a:p>
            <a:endParaRPr/>
          </a:p>
        </p:txBody>
      </p:sp>
      <p:sp>
        <p:nvSpPr>
          <p:cNvPr id="50" name="Google Shape;50;p68"/>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7" descr="RTI PPT Template_Text.jpg"/>
          <p:cNvPicPr preferRelativeResize="0"/>
          <p:nvPr/>
        </p:nvPicPr>
        <p:blipFill rotWithShape="1">
          <a:blip r:embed="rId22">
            <a:alphaModFix/>
          </a:blip>
          <a:srcRect/>
          <a:stretch/>
        </p:blipFill>
        <p:spPr>
          <a:xfrm>
            <a:off x="0" y="0"/>
            <a:ext cx="9144000" cy="6858000"/>
          </a:xfrm>
          <a:prstGeom prst="rect">
            <a:avLst/>
          </a:prstGeom>
          <a:noFill/>
          <a:ln>
            <a:noFill/>
          </a:ln>
        </p:spPr>
      </p:pic>
      <p:sp>
        <p:nvSpPr>
          <p:cNvPr id="11" name="Google Shape;11;p5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4800" b="0" i="0" u="none" strike="noStrike" cap="none">
                <a:solidFill>
                  <a:srgbClr val="A5A5A5"/>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rgbClr val="0F1419"/>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Franklin Gothic"/>
                <a:ea typeface="Franklin Gothic"/>
                <a:cs typeface="Franklin Gothic"/>
                <a:sym typeface="Franklin Gothic"/>
              </a:defRPr>
            </a:lvl9pPr>
          </a:lstStyle>
          <a:p>
            <a:endParaRPr/>
          </a:p>
        </p:txBody>
      </p:sp>
      <p:sp>
        <p:nvSpPr>
          <p:cNvPr id="12" name="Google Shape;12;p57"/>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A5A5A5"/>
              </a:buClr>
              <a:buSzPts val="2400"/>
              <a:buFont typeface="Noto Sans Symbols"/>
              <a:buChar char="▪"/>
              <a:defRPr sz="2400" b="0" i="0" u="none" strike="noStrike" cap="none">
                <a:solidFill>
                  <a:srgbClr val="17365D"/>
                </a:solidFill>
                <a:latin typeface="Arial"/>
                <a:ea typeface="Arial"/>
                <a:cs typeface="Arial"/>
                <a:sym typeface="Arial"/>
              </a:defRPr>
            </a:lvl1pPr>
            <a:lvl2pPr marL="914400" marR="0" lvl="1" indent="-342900" algn="l" rtl="0">
              <a:lnSpc>
                <a:spcPct val="100000"/>
              </a:lnSpc>
              <a:spcBef>
                <a:spcPts val="600"/>
              </a:spcBef>
              <a:spcAft>
                <a:spcPts val="0"/>
              </a:spcAft>
              <a:buClr>
                <a:srgbClr val="A5A5A5"/>
              </a:buClr>
              <a:buSzPts val="1800"/>
              <a:buFont typeface="Arial"/>
              <a:buChar char="•"/>
              <a:defRPr sz="1800" b="0" i="0" u="none" strike="noStrike" cap="none">
                <a:solidFill>
                  <a:srgbClr val="17365D"/>
                </a:solidFill>
                <a:latin typeface="Arial"/>
                <a:ea typeface="Arial"/>
                <a:cs typeface="Arial"/>
                <a:sym typeface="Arial"/>
              </a:defRPr>
            </a:lvl2pPr>
            <a:lvl3pPr marL="1371600" marR="0" lvl="2" indent="-317500" algn="l" rtl="0">
              <a:lnSpc>
                <a:spcPct val="100000"/>
              </a:lnSpc>
              <a:spcBef>
                <a:spcPts val="600"/>
              </a:spcBef>
              <a:spcAft>
                <a:spcPts val="0"/>
              </a:spcAft>
              <a:buClr>
                <a:srgbClr val="A5A5A5"/>
              </a:buClr>
              <a:buSzPts val="1400"/>
              <a:buFont typeface="Source Sans Pro"/>
              <a:buChar char="–"/>
              <a:defRPr sz="1400" b="0" i="0" u="none" strike="noStrike" cap="none">
                <a:solidFill>
                  <a:srgbClr val="17365D"/>
                </a:solidFill>
                <a:latin typeface="Arial"/>
                <a:ea typeface="Arial"/>
                <a:cs typeface="Arial"/>
                <a:sym typeface="Arial"/>
              </a:defRPr>
            </a:lvl3pPr>
            <a:lvl4pPr marL="1828800" marR="0" lvl="3" indent="-295275" algn="l" rtl="0">
              <a:lnSpc>
                <a:spcPct val="100000"/>
              </a:lnSpc>
              <a:spcBef>
                <a:spcPts val="600"/>
              </a:spcBef>
              <a:spcAft>
                <a:spcPts val="0"/>
              </a:spcAft>
              <a:buClr>
                <a:srgbClr val="A5A5A5"/>
              </a:buClr>
              <a:buSzPts val="1050"/>
              <a:buFont typeface="Courier New"/>
              <a:buChar char="o"/>
              <a:defRPr sz="1400" b="0" i="0" u="none" strike="noStrike" cap="none">
                <a:solidFill>
                  <a:srgbClr val="17365D"/>
                </a:solidFill>
                <a:latin typeface="Arial"/>
                <a:ea typeface="Arial"/>
                <a:cs typeface="Arial"/>
                <a:sym typeface="Arial"/>
              </a:defRPr>
            </a:lvl4pPr>
            <a:lvl5pPr marL="2286000" marR="0" lvl="4"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5pPr>
            <a:lvl6pPr marL="2743200" marR="0" lvl="5"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6pPr>
            <a:lvl7pPr marL="3200400" marR="0" lvl="6"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7pPr>
            <a:lvl8pPr marL="3657600" marR="0" lvl="7"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8pPr>
            <a:lvl9pPr marL="4114800" marR="0" lvl="8" indent="-317500" algn="l" rtl="0">
              <a:lnSpc>
                <a:spcPct val="100000"/>
              </a:lnSpc>
              <a:spcBef>
                <a:spcPts val="600"/>
              </a:spcBef>
              <a:spcAft>
                <a:spcPts val="0"/>
              </a:spcAft>
              <a:buClr>
                <a:srgbClr val="A5A5A5"/>
              </a:buClr>
              <a:buSzPts val="1400"/>
              <a:buFont typeface="Arial"/>
              <a:buChar char="•"/>
              <a:defRPr sz="1400" b="0" i="0" u="none" strike="noStrike" cap="none">
                <a:solidFill>
                  <a:srgbClr val="17365D"/>
                </a:solidFill>
                <a:latin typeface="Arial"/>
                <a:ea typeface="Arial"/>
                <a:cs typeface="Arial"/>
                <a:sym typeface="Arial"/>
              </a:defRPr>
            </a:lvl9pPr>
          </a:lstStyle>
          <a:p>
            <a:endParaRPr/>
          </a:p>
        </p:txBody>
      </p:sp>
      <p:sp>
        <p:nvSpPr>
          <p:cNvPr id="13" name="Google Shape;13;p5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57" descr="RTI Arkansas Logo.png"/>
          <p:cNvPicPr preferRelativeResize="0"/>
          <p:nvPr/>
        </p:nvPicPr>
        <p:blipFill rotWithShape="1">
          <a:blip r:embed="rId23">
            <a:alphaModFix/>
          </a:blip>
          <a:srcRect/>
          <a:stretch/>
        </p:blipFill>
        <p:spPr>
          <a:xfrm>
            <a:off x="6915748" y="466587"/>
            <a:ext cx="2025052" cy="3739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g7c32b20e5f_3_187" descr="RTI PPT Template_Divider.jpg"/>
          <p:cNvPicPr preferRelativeResize="0"/>
          <p:nvPr/>
        </p:nvPicPr>
        <p:blipFill rotWithShape="1">
          <a:blip r:embed="rId12">
            <a:alphaModFix/>
          </a:blip>
          <a:srcRect/>
          <a:stretch/>
        </p:blipFill>
        <p:spPr>
          <a:xfrm>
            <a:off x="0" y="0"/>
            <a:ext cx="9143998" cy="6857998"/>
          </a:xfrm>
          <a:prstGeom prst="rect">
            <a:avLst/>
          </a:prstGeom>
          <a:noFill/>
          <a:ln>
            <a:noFill/>
          </a:ln>
        </p:spPr>
      </p:pic>
      <p:sp>
        <p:nvSpPr>
          <p:cNvPr id="104" name="Google Shape;104;g7c32b20e5f_3_187"/>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lvl1pPr marR="0" lvl="0" algn="ctr" rtl="0">
              <a:lnSpc>
                <a:spcPct val="10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g7c32b20e5f_3_187"/>
          <p:cNvSpPr txBox="1">
            <a:spLocks noGrp="1"/>
          </p:cNvSpPr>
          <p:nvPr>
            <p:ph type="body" idx="1"/>
          </p:nvPr>
        </p:nvSpPr>
        <p:spPr>
          <a:xfrm>
            <a:off x="687388" y="4529139"/>
            <a:ext cx="8229600" cy="1389000"/>
          </a:xfrm>
          <a:prstGeom prst="rect">
            <a:avLst/>
          </a:prstGeom>
          <a:noFill/>
          <a:ln>
            <a:noFill/>
          </a:ln>
        </p:spPr>
        <p:txBody>
          <a:bodyPr spcFirstLastPara="1" wrap="square" lIns="0" tIns="45700" rIns="0" bIns="45700" anchor="t" anchorCtr="0">
            <a:noAutofit/>
          </a:bodyPr>
          <a:lstStyle>
            <a:lvl1pPr marL="457200" marR="0" lvl="0" indent="-228600" algn="l" rtl="0">
              <a:lnSpc>
                <a:spcPct val="100000"/>
              </a:lnSpc>
              <a:spcBef>
                <a:spcPts val="640"/>
              </a:spcBef>
              <a:spcAft>
                <a:spcPts val="0"/>
              </a:spcAft>
              <a:buClr>
                <a:srgbClr val="BFBFBF"/>
              </a:buClr>
              <a:buSzPts val="3200"/>
              <a:buFont typeface="Arial"/>
              <a:buNone/>
              <a:defRPr sz="3200" b="0" i="0" u="none" strike="noStrike" cap="none">
                <a:solidFill>
                  <a:srgbClr val="BFBFBF"/>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g7c32b20e5f_3_187"/>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5496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g7c32b20e5f_3_187" descr="A close up of a logo&#10;&#10;Description automatically generated"/>
          <p:cNvPicPr preferRelativeResize="0"/>
          <p:nvPr/>
        </p:nvPicPr>
        <p:blipFill rotWithShape="1">
          <a:blip r:embed="rId13">
            <a:alphaModFix/>
          </a:blip>
          <a:srcRect/>
          <a:stretch/>
        </p:blipFill>
        <p:spPr>
          <a:xfrm>
            <a:off x="5749346" y="6064188"/>
            <a:ext cx="2783535" cy="7054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charts.intensiveintervention.org/chart/academic-screen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HaHWoN-LVFc"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hyperlink" Target="http://www.iris.peabody.vanderbilt.edu/" TargetMode="External"/><Relationship Id="rId4" Type="http://schemas.openxmlformats.org/officeDocument/2006/relationships/hyperlink" Target="http://www.rti4succes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rti4success.org/resource/rti-implementer-series-module-1-screening"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body" idx="1"/>
          </p:nvPr>
        </p:nvSpPr>
        <p:spPr>
          <a:xfrm>
            <a:off x="0" y="2226688"/>
            <a:ext cx="9144000" cy="1144929"/>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600"/>
              <a:buNone/>
            </a:pPr>
            <a:r>
              <a:rPr lang="en-US" sz="3600" b="1">
                <a:solidFill>
                  <a:schemeClr val="dk2"/>
                </a:solidFill>
              </a:rPr>
              <a:t>Module 3</a:t>
            </a:r>
            <a:endParaRPr sz="3600">
              <a:solidFill>
                <a:schemeClr val="dk2"/>
              </a:solidFill>
            </a:endParaRPr>
          </a:p>
          <a:p>
            <a:pPr marL="0" lvl="0" indent="0" algn="ctr" rtl="0">
              <a:lnSpc>
                <a:spcPct val="100000"/>
              </a:lnSpc>
              <a:spcBef>
                <a:spcPts val="600"/>
              </a:spcBef>
              <a:spcAft>
                <a:spcPts val="0"/>
              </a:spcAft>
              <a:buSzPts val="3600"/>
              <a:buNone/>
            </a:pPr>
            <a:r>
              <a:rPr lang="en-US" sz="3600">
                <a:solidFill>
                  <a:schemeClr val="dk2"/>
                </a:solidFill>
              </a:rPr>
              <a:t>Universal Screening Overview</a:t>
            </a:r>
            <a:endParaRPr/>
          </a:p>
          <a:p>
            <a:pPr marL="0" lvl="0" indent="0" algn="ctr" rtl="0">
              <a:lnSpc>
                <a:spcPct val="100000"/>
              </a:lnSpc>
              <a:spcBef>
                <a:spcPts val="600"/>
              </a:spcBef>
              <a:spcAft>
                <a:spcPts val="0"/>
              </a:spcAft>
              <a:buSzPts val="3600"/>
              <a:buNone/>
            </a:pPr>
            <a:endParaRPr sz="3600">
              <a:solidFill>
                <a:schemeClr val="dk2"/>
              </a:solidFill>
            </a:endParaRPr>
          </a:p>
          <a:p>
            <a:pPr marL="0" lvl="0" indent="0" algn="ctr" rtl="0">
              <a:lnSpc>
                <a:spcPct val="100000"/>
              </a:lnSpc>
              <a:spcBef>
                <a:spcPts val="600"/>
              </a:spcBef>
              <a:spcAft>
                <a:spcPts val="0"/>
              </a:spcAft>
              <a:buSzPts val="3600"/>
              <a:buNone/>
            </a:pPr>
            <a:br>
              <a:rPr lang="en-US" sz="3600">
                <a:solidFill>
                  <a:schemeClr val="dk2"/>
                </a:solidFill>
              </a:rPr>
            </a:br>
            <a:endParaRPr sz="3600">
              <a:solidFill>
                <a:schemeClr val="dk2"/>
              </a:solidFill>
            </a:endParaRPr>
          </a:p>
        </p:txBody>
      </p:sp>
      <p:sp>
        <p:nvSpPr>
          <p:cNvPr id="159" name="Google Shape;159;p1"/>
          <p:cNvSpPr/>
          <p:nvPr/>
        </p:nvSpPr>
        <p:spPr>
          <a:xfrm>
            <a:off x="6682154" y="450166"/>
            <a:ext cx="2335237" cy="52050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60" name="Google Shape;160;p1" descr="RTI Arkansas Logo.png"/>
          <p:cNvPicPr preferRelativeResize="0"/>
          <p:nvPr/>
        </p:nvPicPr>
        <p:blipFill rotWithShape="1">
          <a:blip r:embed="rId3">
            <a:alphaModFix/>
          </a:blip>
          <a:srcRect/>
          <a:stretch/>
        </p:blipFill>
        <p:spPr>
          <a:xfrm>
            <a:off x="900684" y="384600"/>
            <a:ext cx="7708392" cy="1423416"/>
          </a:xfrm>
          <a:prstGeom prst="rect">
            <a:avLst/>
          </a:prstGeom>
          <a:noFill/>
          <a:ln>
            <a:noFill/>
          </a:ln>
        </p:spPr>
      </p:pic>
      <p:pic>
        <p:nvPicPr>
          <p:cNvPr id="161" name="Google Shape;161;p1" descr="A close up of a sign&#10;&#10;Description automatically generated"/>
          <p:cNvPicPr preferRelativeResize="0"/>
          <p:nvPr/>
        </p:nvPicPr>
        <p:blipFill rotWithShape="1">
          <a:blip r:embed="rId4">
            <a:alphaModFix/>
          </a:blip>
          <a:srcRect/>
          <a:stretch/>
        </p:blipFill>
        <p:spPr>
          <a:xfrm>
            <a:off x="3926612" y="4198973"/>
            <a:ext cx="1446212" cy="14462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a:t>Provides an </a:t>
            </a:r>
            <a:r>
              <a:rPr lang="en-US" i="1"/>
              <a:t>indicator</a:t>
            </a:r>
            <a:r>
              <a:rPr lang="en-US"/>
              <a:t> of risk status</a:t>
            </a:r>
            <a:endParaRPr/>
          </a:p>
          <a:p>
            <a:pPr marL="233363" lvl="0" indent="-233363" algn="l" rtl="0">
              <a:lnSpc>
                <a:spcPct val="100000"/>
              </a:lnSpc>
              <a:spcBef>
                <a:spcPts val="600"/>
              </a:spcBef>
              <a:spcAft>
                <a:spcPts val="0"/>
              </a:spcAft>
              <a:buSzPts val="2400"/>
              <a:buChar char="▪"/>
            </a:pPr>
            <a:r>
              <a:rPr lang="en-US"/>
              <a:t>Utilizes valid and reliable tools designed for efficient administration and scoring </a:t>
            </a:r>
            <a:endParaRPr/>
          </a:p>
          <a:p>
            <a:pPr marL="233363" lvl="0" indent="-233363" algn="l" rtl="0">
              <a:lnSpc>
                <a:spcPct val="100000"/>
              </a:lnSpc>
              <a:spcBef>
                <a:spcPts val="600"/>
              </a:spcBef>
              <a:spcAft>
                <a:spcPts val="0"/>
              </a:spcAft>
              <a:buSzPts val="2400"/>
              <a:buChar char="▪"/>
            </a:pPr>
            <a:r>
              <a:rPr lang="en-US"/>
              <a:t>Utilizes standardized tools and processes</a:t>
            </a:r>
            <a:endParaRPr/>
          </a:p>
          <a:p>
            <a:pPr marL="233363" lvl="0" indent="-233363" algn="l" rtl="0">
              <a:lnSpc>
                <a:spcPct val="100000"/>
              </a:lnSpc>
              <a:spcBef>
                <a:spcPts val="600"/>
              </a:spcBef>
              <a:spcAft>
                <a:spcPts val="0"/>
              </a:spcAft>
              <a:buSzPts val="2400"/>
              <a:buChar char="▪"/>
            </a:pPr>
            <a:r>
              <a:rPr lang="en-US"/>
              <a:t>Based on a prevention focus</a:t>
            </a:r>
            <a:endParaRPr/>
          </a:p>
          <a:p>
            <a:pPr marL="233363" lvl="0" indent="-233363" algn="l" rtl="0">
              <a:lnSpc>
                <a:spcPct val="100000"/>
              </a:lnSpc>
              <a:spcBef>
                <a:spcPts val="600"/>
              </a:spcBef>
              <a:spcAft>
                <a:spcPts val="0"/>
              </a:spcAft>
              <a:buSzPts val="2400"/>
              <a:buChar char="▪"/>
            </a:pPr>
            <a:r>
              <a:rPr lang="en-US"/>
              <a:t>Designed as a formative, not diagnostic, assessment tool for monitoring growth (sensitive to change)</a:t>
            </a:r>
            <a:endParaRPr/>
          </a:p>
          <a:p>
            <a:pPr marL="233363" lvl="0" indent="-233363" algn="l" rtl="0">
              <a:lnSpc>
                <a:spcPct val="100000"/>
              </a:lnSpc>
              <a:spcBef>
                <a:spcPts val="600"/>
              </a:spcBef>
              <a:spcAft>
                <a:spcPts val="0"/>
              </a:spcAft>
              <a:buSzPts val="2400"/>
              <a:buChar char="▪"/>
            </a:pPr>
            <a:r>
              <a:rPr lang="en-US"/>
              <a:t>Part of a comprehensive data system that provides easy access to reports at all levels of instruction</a:t>
            </a:r>
            <a:endParaRPr/>
          </a:p>
        </p:txBody>
      </p:sp>
      <p:sp>
        <p:nvSpPr>
          <p:cNvPr id="239" name="Google Shape;239;p1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Key Features of Universal Screening</a:t>
            </a:r>
            <a:endParaRPr/>
          </a:p>
        </p:txBody>
      </p:sp>
      <p:sp>
        <p:nvSpPr>
          <p:cNvPr id="240" name="Google Shape;240;p1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10</a:t>
            </a:fld>
            <a:endParaRPr>
              <a:solidFill>
                <a:srgbClr val="BFBFB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txBox="1">
            <a:spLocks noGrp="1"/>
          </p:cNvSpPr>
          <p:nvPr>
            <p:ph type="body" idx="1"/>
          </p:nvPr>
        </p:nvSpPr>
        <p:spPr>
          <a:xfrm>
            <a:off x="687388" y="2055813"/>
            <a:ext cx="8224838" cy="3852006"/>
          </a:xfrm>
          <a:prstGeom prst="rect">
            <a:avLst/>
          </a:prstGeom>
          <a:noFill/>
          <a:ln>
            <a:noFill/>
          </a:ln>
        </p:spPr>
        <p:txBody>
          <a:bodyPr spcFirstLastPara="1" wrap="square" lIns="0" tIns="0" rIns="0" bIns="0" anchor="t" anchorCtr="0">
            <a:noAutofit/>
          </a:bodyPr>
          <a:lstStyle/>
          <a:p>
            <a:pPr marL="457200" lvl="0" indent="-431800" algn="l" rtl="0">
              <a:lnSpc>
                <a:spcPct val="100000"/>
              </a:lnSpc>
              <a:spcBef>
                <a:spcPts val="0"/>
              </a:spcBef>
              <a:spcAft>
                <a:spcPts val="0"/>
              </a:spcAft>
              <a:buSzPts val="2400"/>
              <a:buFont typeface="Arial Narrow"/>
              <a:buAutoNum type="arabicPeriod"/>
            </a:pPr>
            <a:r>
              <a:rPr lang="en-US"/>
              <a:t>Screening Tools</a:t>
            </a:r>
            <a:endParaRPr/>
          </a:p>
          <a:p>
            <a:pPr marL="457200" lvl="0" indent="-431800" algn="l" rtl="0">
              <a:lnSpc>
                <a:spcPct val="100000"/>
              </a:lnSpc>
              <a:spcBef>
                <a:spcPts val="1200"/>
              </a:spcBef>
              <a:spcAft>
                <a:spcPts val="0"/>
              </a:spcAft>
              <a:buSzPts val="2400"/>
              <a:buFont typeface="Arial Narrow"/>
              <a:buAutoNum type="arabicPeriod"/>
            </a:pPr>
            <a:r>
              <a:rPr lang="en-US"/>
              <a:t>Universal Screening Process</a:t>
            </a:r>
            <a:endParaRPr/>
          </a:p>
          <a:p>
            <a:pPr marL="457200" lvl="0" indent="-431800" algn="l" rtl="0">
              <a:lnSpc>
                <a:spcPct val="100000"/>
              </a:lnSpc>
              <a:spcBef>
                <a:spcPts val="1200"/>
              </a:spcBef>
              <a:spcAft>
                <a:spcPts val="0"/>
              </a:spcAft>
              <a:buSzPts val="2400"/>
              <a:buFont typeface="Arial Narrow"/>
              <a:buAutoNum type="arabicPeriod"/>
            </a:pPr>
            <a:r>
              <a:rPr lang="en-US"/>
              <a:t>Data Points to Verify Risk Status</a:t>
            </a:r>
            <a:endParaRPr/>
          </a:p>
          <a:p>
            <a:pPr marL="457200" lvl="0" indent="-431800" algn="l" rtl="0">
              <a:lnSpc>
                <a:spcPct val="100000"/>
              </a:lnSpc>
              <a:spcBef>
                <a:spcPts val="1200"/>
              </a:spcBef>
              <a:spcAft>
                <a:spcPts val="0"/>
              </a:spcAft>
              <a:buSzPts val="2400"/>
              <a:buFont typeface="Arial Narrow"/>
              <a:buAutoNum type="arabicPeriod"/>
            </a:pPr>
            <a:r>
              <a:rPr lang="en-US"/>
              <a:t>Data System 	</a:t>
            </a:r>
            <a:endParaRPr/>
          </a:p>
        </p:txBody>
      </p:sp>
      <p:sp>
        <p:nvSpPr>
          <p:cNvPr id="247" name="Google Shape;247;p1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Criteria for Universal Screening</a:t>
            </a:r>
            <a:endParaRPr/>
          </a:p>
        </p:txBody>
      </p:sp>
      <p:sp>
        <p:nvSpPr>
          <p:cNvPr id="248" name="Google Shape;248;p1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11</a:t>
            </a:fld>
            <a:endParaRPr>
              <a:solidFill>
                <a:srgbClr val="BFBFB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1. Universal Screening Tools</a:t>
            </a:r>
            <a:endParaRPr/>
          </a:p>
        </p:txBody>
      </p:sp>
      <p:sp>
        <p:nvSpPr>
          <p:cNvPr id="255" name="Google Shape;255;p15"/>
          <p:cNvSpPr txBox="1">
            <a:spLocks noGrp="1"/>
          </p:cNvSpPr>
          <p:nvPr>
            <p:ph type="body" idx="1"/>
          </p:nvPr>
        </p:nvSpPr>
        <p:spPr>
          <a:xfrm>
            <a:off x="687400" y="2055800"/>
            <a:ext cx="8067600" cy="3794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t>Screening tools should:</a:t>
            </a:r>
            <a:endParaRPr/>
          </a:p>
          <a:p>
            <a:pPr marL="457200" lvl="0" indent="-381000" algn="l" rtl="0">
              <a:lnSpc>
                <a:spcPct val="100000"/>
              </a:lnSpc>
              <a:spcBef>
                <a:spcPts val="1200"/>
              </a:spcBef>
              <a:spcAft>
                <a:spcPts val="0"/>
              </a:spcAft>
              <a:buSzPts val="2400"/>
              <a:buChar char="▪"/>
            </a:pPr>
            <a:r>
              <a:rPr lang="en-US" sz="2200"/>
              <a:t>Be reliable </a:t>
            </a:r>
            <a:endParaRPr sz="2200"/>
          </a:p>
          <a:p>
            <a:pPr marL="457200" lvl="0" indent="-381000" algn="l" rtl="0">
              <a:lnSpc>
                <a:spcPct val="100000"/>
              </a:lnSpc>
              <a:spcBef>
                <a:spcPts val="1000"/>
              </a:spcBef>
              <a:spcAft>
                <a:spcPts val="0"/>
              </a:spcAft>
              <a:buSzPts val="2400"/>
              <a:buChar char="▪"/>
            </a:pPr>
            <a:r>
              <a:rPr lang="en-US" sz="2200"/>
              <a:t>Possess strong correlations between the instruments and valued outcomes (validity) </a:t>
            </a:r>
            <a:endParaRPr sz="2200"/>
          </a:p>
          <a:p>
            <a:pPr marL="457200" lvl="0" indent="-381000" algn="l" rtl="0">
              <a:lnSpc>
                <a:spcPct val="100000"/>
              </a:lnSpc>
              <a:spcBef>
                <a:spcPts val="1000"/>
              </a:spcBef>
              <a:spcAft>
                <a:spcPts val="0"/>
              </a:spcAft>
              <a:buSzPts val="2400"/>
              <a:buChar char="▪"/>
            </a:pPr>
            <a:r>
              <a:rPr lang="en-US" sz="2200"/>
              <a:t>Predict risk status accurately (diagnostic or classification accuracy)</a:t>
            </a:r>
            <a:endParaRPr sz="2200"/>
          </a:p>
          <a:p>
            <a:pPr marL="457200" lvl="0" indent="-381000" algn="l" rtl="0">
              <a:lnSpc>
                <a:spcPct val="100000"/>
              </a:lnSpc>
              <a:spcBef>
                <a:spcPts val="1200"/>
              </a:spcBef>
              <a:spcAft>
                <a:spcPts val="1000"/>
              </a:spcAft>
              <a:buSzPts val="2400"/>
              <a:buChar char="▪"/>
            </a:pPr>
            <a:r>
              <a:rPr lang="en-US" sz="2200"/>
              <a:t>Be easily understood by staff</a:t>
            </a:r>
            <a:endParaRPr sz="2800"/>
          </a:p>
        </p:txBody>
      </p:sp>
      <p:sp>
        <p:nvSpPr>
          <p:cNvPr id="256" name="Google Shape;256;p1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Academic Screening Tools Chart</a:t>
            </a:r>
            <a:endParaRPr b="0"/>
          </a:p>
        </p:txBody>
      </p:sp>
      <p:sp>
        <p:nvSpPr>
          <p:cNvPr id="263" name="Google Shape;263;p1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sp>
        <p:nvSpPr>
          <p:cNvPr id="264" name="Google Shape;264;p16"/>
          <p:cNvSpPr txBox="1"/>
          <p:nvPr/>
        </p:nvSpPr>
        <p:spPr>
          <a:xfrm>
            <a:off x="457200" y="6019800"/>
            <a:ext cx="8305800" cy="4572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pic>
        <p:nvPicPr>
          <p:cNvPr id="265" name="Google Shape;265;p16"/>
          <p:cNvPicPr preferRelativeResize="0"/>
          <p:nvPr/>
        </p:nvPicPr>
        <p:blipFill>
          <a:blip r:embed="rId4">
            <a:alphaModFix/>
          </a:blip>
          <a:stretch>
            <a:fillRect/>
          </a:stretch>
        </p:blipFill>
        <p:spPr>
          <a:xfrm>
            <a:off x="1600200" y="1957347"/>
            <a:ext cx="6016894" cy="391005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8"/>
          <p:cNvSpPr/>
          <p:nvPr/>
        </p:nvSpPr>
        <p:spPr>
          <a:xfrm>
            <a:off x="5593342" y="1676400"/>
            <a:ext cx="3295200" cy="17526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272" name="Google Shape;272;p18" descr="File0063"/>
          <p:cNvPicPr preferRelativeResize="0"/>
          <p:nvPr/>
        </p:nvPicPr>
        <p:blipFill rotWithShape="1">
          <a:blip r:embed="rId3">
            <a:alphaModFix/>
          </a:blip>
          <a:srcRect b="18679"/>
          <a:stretch/>
        </p:blipFill>
        <p:spPr>
          <a:xfrm>
            <a:off x="5593342" y="1698403"/>
            <a:ext cx="3295297" cy="4078150"/>
          </a:xfrm>
          <a:prstGeom prst="rect">
            <a:avLst/>
          </a:prstGeom>
          <a:noFill/>
          <a:ln w="9525" cap="flat" cmpd="sng">
            <a:solidFill>
              <a:schemeClr val="dk1"/>
            </a:solidFill>
            <a:prstDash val="solid"/>
            <a:round/>
            <a:headEnd type="none" w="sm" len="sm"/>
            <a:tailEnd type="none" w="sm" len="sm"/>
          </a:ln>
        </p:spPr>
      </p:pic>
      <p:sp>
        <p:nvSpPr>
          <p:cNvPr id="273" name="Google Shape;273;p1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14</a:t>
            </a:fld>
            <a:endParaRPr/>
          </a:p>
        </p:txBody>
      </p:sp>
      <p:sp>
        <p:nvSpPr>
          <p:cNvPr id="274" name="Google Shape;274;p18"/>
          <p:cNvSpPr txBox="1">
            <a:spLocks noGrp="1"/>
          </p:cNvSpPr>
          <p:nvPr>
            <p:ph type="title"/>
          </p:nvPr>
        </p:nvSpPr>
        <p:spPr>
          <a:xfrm>
            <a:off x="764375" y="162375"/>
            <a:ext cx="8103000" cy="16665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Curriculum-Based </a:t>
            </a:r>
            <a:endParaRPr/>
          </a:p>
          <a:p>
            <a:pPr marL="0" lvl="0" indent="0" algn="l" rtl="0">
              <a:lnSpc>
                <a:spcPct val="90000"/>
              </a:lnSpc>
              <a:spcBef>
                <a:spcPts val="0"/>
              </a:spcBef>
              <a:spcAft>
                <a:spcPts val="0"/>
              </a:spcAft>
              <a:buSzPts val="1400"/>
              <a:buNone/>
            </a:pPr>
            <a:r>
              <a:rPr lang="en-US"/>
              <a:t>Measurement (CBM)</a:t>
            </a:r>
            <a:endParaRPr/>
          </a:p>
        </p:txBody>
      </p:sp>
      <p:sp>
        <p:nvSpPr>
          <p:cNvPr id="275" name="Google Shape;275;p18"/>
          <p:cNvSpPr txBox="1">
            <a:spLocks noGrp="1"/>
          </p:cNvSpPr>
          <p:nvPr>
            <p:ph type="title"/>
          </p:nvPr>
        </p:nvSpPr>
        <p:spPr>
          <a:xfrm>
            <a:off x="735250" y="1828875"/>
            <a:ext cx="5565600" cy="675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sz="3000" b="1">
                <a:solidFill>
                  <a:srgbClr val="000000"/>
                </a:solidFill>
              </a:rPr>
              <a:t>Oral Reading Fluency</a:t>
            </a:r>
            <a:endParaRPr sz="3000" b="1">
              <a:solidFill>
                <a:srgbClr val="000000"/>
              </a:solidFill>
            </a:endParaRPr>
          </a:p>
        </p:txBody>
      </p:sp>
      <p:sp>
        <p:nvSpPr>
          <p:cNvPr id="276" name="Google Shape;276;p18"/>
          <p:cNvSpPr txBox="1">
            <a:spLocks noGrp="1"/>
          </p:cNvSpPr>
          <p:nvPr>
            <p:ph type="body" idx="4294967295"/>
          </p:nvPr>
        </p:nvSpPr>
        <p:spPr>
          <a:xfrm>
            <a:off x="772465" y="2509666"/>
            <a:ext cx="2971800" cy="22860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Clr>
                <a:srgbClr val="92D050"/>
              </a:buClr>
              <a:buSzPts val="2800"/>
              <a:buNone/>
            </a:pPr>
            <a:r>
              <a:rPr lang="en-US" sz="2800" b="1">
                <a:solidFill>
                  <a:srgbClr val="000000"/>
                </a:solidFill>
              </a:rPr>
              <a:t>Student copy</a:t>
            </a:r>
            <a:endParaRPr/>
          </a:p>
        </p:txBody>
      </p:sp>
      <p:pic>
        <p:nvPicPr>
          <p:cNvPr id="277" name="Google Shape;277;p18"/>
          <p:cNvPicPr preferRelativeResize="0"/>
          <p:nvPr/>
        </p:nvPicPr>
        <p:blipFill rotWithShape="1">
          <a:blip r:embed="rId4">
            <a:alphaModFix/>
          </a:blip>
          <a:srcRect/>
          <a:stretch/>
        </p:blipFill>
        <p:spPr>
          <a:xfrm>
            <a:off x="785544" y="2960429"/>
            <a:ext cx="8103095" cy="2876505"/>
          </a:xfrm>
          <a:prstGeom prst="rect">
            <a:avLst/>
          </a:prstGeom>
          <a:noFill/>
          <a:ln>
            <a:noFill/>
          </a:ln>
        </p:spPr>
      </p:pic>
      <p:sp>
        <p:nvSpPr>
          <p:cNvPr id="278" name="Google Shape;278;p18"/>
          <p:cNvSpPr/>
          <p:nvPr/>
        </p:nvSpPr>
        <p:spPr>
          <a:xfrm>
            <a:off x="735239" y="2986026"/>
            <a:ext cx="8153400" cy="281940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279" name="Google Shape;279;p18"/>
          <p:cNvCxnSpPr/>
          <p:nvPr/>
        </p:nvCxnSpPr>
        <p:spPr>
          <a:xfrm flipH="1">
            <a:off x="3948000" y="2438400"/>
            <a:ext cx="1690800" cy="547500"/>
          </a:xfrm>
          <a:prstGeom prst="straightConnector1">
            <a:avLst/>
          </a:prstGeom>
          <a:noFill/>
          <a:ln w="9525" cap="flat" cmpd="sng">
            <a:solidFill>
              <a:srgbClr val="FF0000"/>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8dc6a3bcc8_0_2"/>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Kindergarten Measures</a:t>
            </a:r>
            <a:endParaRPr/>
          </a:p>
        </p:txBody>
      </p:sp>
      <p:sp>
        <p:nvSpPr>
          <p:cNvPr id="286" name="Google Shape;286;g8dc6a3bcc8_0_2"/>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15</a:t>
            </a:fld>
            <a:endParaRPr/>
          </a:p>
        </p:txBody>
      </p:sp>
      <p:pic>
        <p:nvPicPr>
          <p:cNvPr id="287" name="Google Shape;287;g8dc6a3bcc8_0_2"/>
          <p:cNvPicPr preferRelativeResize="0">
            <a:picLocks noGrp="1"/>
          </p:cNvPicPr>
          <p:nvPr>
            <p:ph type="body" idx="4294967295"/>
          </p:nvPr>
        </p:nvPicPr>
        <p:blipFill rotWithShape="1">
          <a:blip r:embed="rId3">
            <a:alphaModFix/>
          </a:blip>
          <a:srcRect/>
          <a:stretch/>
        </p:blipFill>
        <p:spPr>
          <a:xfrm>
            <a:off x="4920691" y="1932275"/>
            <a:ext cx="3613800" cy="3377700"/>
          </a:xfrm>
          <a:prstGeom prst="rect">
            <a:avLst/>
          </a:prstGeom>
          <a:noFill/>
          <a:ln w="9525" cap="flat" cmpd="sng">
            <a:solidFill>
              <a:srgbClr val="000000"/>
            </a:solidFill>
            <a:prstDash val="solid"/>
            <a:round/>
            <a:headEnd type="none" w="sm" len="sm"/>
            <a:tailEnd type="none" w="sm" len="sm"/>
          </a:ln>
        </p:spPr>
      </p:pic>
      <p:pic>
        <p:nvPicPr>
          <p:cNvPr id="288" name="Google Shape;288;g8dc6a3bcc8_0_2"/>
          <p:cNvPicPr preferRelativeResize="0"/>
          <p:nvPr/>
        </p:nvPicPr>
        <p:blipFill rotWithShape="1">
          <a:blip r:embed="rId4">
            <a:alphaModFix/>
          </a:blip>
          <a:srcRect/>
          <a:stretch/>
        </p:blipFill>
        <p:spPr>
          <a:xfrm>
            <a:off x="633402" y="1952786"/>
            <a:ext cx="3419475" cy="3377774"/>
          </a:xfrm>
          <a:prstGeom prst="rect">
            <a:avLst/>
          </a:prstGeom>
          <a:noFill/>
          <a:ln w="9525" cap="flat" cmpd="sng">
            <a:solidFill>
              <a:srgbClr val="000000"/>
            </a:solidFill>
            <a:prstDash val="solid"/>
            <a:round/>
            <a:headEnd type="none" w="sm" len="sm"/>
            <a:tailEnd type="none" w="sm" len="sm"/>
          </a:ln>
        </p:spPr>
      </p:pic>
      <p:sp>
        <p:nvSpPr>
          <p:cNvPr id="289" name="Google Shape;289;g8dc6a3bcc8_0_2"/>
          <p:cNvSpPr txBox="1"/>
          <p:nvPr/>
        </p:nvSpPr>
        <p:spPr>
          <a:xfrm>
            <a:off x="514350" y="5338260"/>
            <a:ext cx="36576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Letter Nam</a:t>
            </a:r>
            <a:r>
              <a:rPr lang="en-US" sz="2400">
                <a:solidFill>
                  <a:schemeClr val="dk1"/>
                </a:solidFill>
              </a:rPr>
              <a:t>e</a:t>
            </a:r>
            <a:r>
              <a:rPr lang="en-US" sz="2400" b="0" i="0" u="none" strike="noStrike" cap="none">
                <a:solidFill>
                  <a:schemeClr val="dk1"/>
                </a:solidFill>
                <a:latin typeface="Arial"/>
                <a:ea typeface="Arial"/>
                <a:cs typeface="Arial"/>
                <a:sym typeface="Arial"/>
              </a:rPr>
              <a:t> Fluency</a:t>
            </a:r>
            <a:endParaRPr sz="2400" b="0" i="0" u="none" strike="noStrike" cap="none">
              <a:solidFill>
                <a:schemeClr val="dk1"/>
              </a:solidFill>
              <a:latin typeface="Arial"/>
              <a:ea typeface="Arial"/>
              <a:cs typeface="Arial"/>
              <a:sym typeface="Arial"/>
            </a:endParaRPr>
          </a:p>
        </p:txBody>
      </p:sp>
      <p:sp>
        <p:nvSpPr>
          <p:cNvPr id="290" name="Google Shape;290;g8dc6a3bcc8_0_2"/>
          <p:cNvSpPr txBox="1"/>
          <p:nvPr/>
        </p:nvSpPr>
        <p:spPr>
          <a:xfrm>
            <a:off x="4876799" y="5330560"/>
            <a:ext cx="36576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Letter Sound Fluency</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Reflection of Learning</a:t>
            </a:r>
            <a:endParaRPr/>
          </a:p>
        </p:txBody>
      </p:sp>
      <p:sp>
        <p:nvSpPr>
          <p:cNvPr id="297" name="Google Shape;297;p19"/>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a:t>Complete No. 1: Universal Screening Tools</a:t>
            </a:r>
            <a:endParaRPr/>
          </a:p>
          <a:p>
            <a:pPr marL="463550" lvl="1" indent="-246063" algn="l" rtl="0">
              <a:lnSpc>
                <a:spcPct val="100000"/>
              </a:lnSpc>
              <a:spcBef>
                <a:spcPts val="600"/>
              </a:spcBef>
              <a:spcAft>
                <a:spcPts val="0"/>
              </a:spcAft>
              <a:buSzPts val="2000"/>
              <a:buChar char="•"/>
            </a:pPr>
            <a:r>
              <a:rPr lang="en-US" sz="2000"/>
              <a:t>What did I learn? Summarize the key components.</a:t>
            </a:r>
            <a:endParaRPr sz="2000"/>
          </a:p>
          <a:p>
            <a:pPr marL="463550" lvl="1" indent="-246063" algn="l" rtl="0">
              <a:lnSpc>
                <a:spcPct val="100000"/>
              </a:lnSpc>
              <a:spcBef>
                <a:spcPts val="600"/>
              </a:spcBef>
              <a:spcAft>
                <a:spcPts val="0"/>
              </a:spcAft>
              <a:buSzPts val="2000"/>
              <a:buChar char="•"/>
            </a:pPr>
            <a:r>
              <a:rPr lang="en-US" sz="2000"/>
              <a:t>What questions do I still have?</a:t>
            </a:r>
            <a:endParaRPr sz="2000"/>
          </a:p>
          <a:p>
            <a:pPr marL="233363" lvl="0" indent="-80963" algn="l" rtl="0">
              <a:lnSpc>
                <a:spcPct val="100000"/>
              </a:lnSpc>
              <a:spcBef>
                <a:spcPts val="600"/>
              </a:spcBef>
              <a:spcAft>
                <a:spcPts val="0"/>
              </a:spcAft>
              <a:buSzPts val="2400"/>
              <a:buNone/>
            </a:pPr>
            <a:endParaRPr sz="1200"/>
          </a:p>
          <a:p>
            <a:pPr marL="233363" lvl="0" indent="-233363" algn="l" rtl="0">
              <a:lnSpc>
                <a:spcPct val="100000"/>
              </a:lnSpc>
              <a:spcBef>
                <a:spcPts val="600"/>
              </a:spcBef>
              <a:spcAft>
                <a:spcPts val="0"/>
              </a:spcAft>
              <a:buSzPts val="2400"/>
              <a:buChar char="▪"/>
            </a:pPr>
            <a:r>
              <a:rPr lang="en-US"/>
              <a:t>Share with your neighbor to check your understanding or answer any unanswered questions.</a:t>
            </a:r>
            <a:endParaRPr/>
          </a:p>
          <a:p>
            <a:pPr marL="233363" lvl="0" indent="-80963" algn="l" rtl="0">
              <a:lnSpc>
                <a:spcPct val="100000"/>
              </a:lnSpc>
              <a:spcBef>
                <a:spcPts val="600"/>
              </a:spcBef>
              <a:spcAft>
                <a:spcPts val="0"/>
              </a:spcAft>
              <a:buSzPts val="2400"/>
              <a:buNone/>
            </a:pPr>
            <a:endParaRPr/>
          </a:p>
        </p:txBody>
      </p:sp>
      <p:sp>
        <p:nvSpPr>
          <p:cNvPr id="298" name="Google Shape;298;p1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16</a:t>
            </a:fld>
            <a:endParaRPr>
              <a:solidFill>
                <a:srgbClr val="BFBFBF"/>
              </a:solidFill>
            </a:endParaRPr>
          </a:p>
        </p:txBody>
      </p:sp>
      <p:grpSp>
        <p:nvGrpSpPr>
          <p:cNvPr id="299" name="Google Shape;299;p19"/>
          <p:cNvGrpSpPr/>
          <p:nvPr/>
        </p:nvGrpSpPr>
        <p:grpSpPr>
          <a:xfrm>
            <a:off x="6939451" y="5898423"/>
            <a:ext cx="1608174" cy="918000"/>
            <a:chOff x="6939451" y="5898423"/>
            <a:chExt cx="1608174" cy="918000"/>
          </a:xfrm>
        </p:grpSpPr>
        <p:sp>
          <p:nvSpPr>
            <p:cNvPr id="300" name="Google Shape;300;p19"/>
            <p:cNvSpPr/>
            <p:nvPr/>
          </p:nvSpPr>
          <p:spPr>
            <a:xfrm>
              <a:off x="6939451"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01" name="Google Shape;301;p19"/>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sp>
        <p:nvSpPr>
          <p:cNvPr id="302" name="Google Shape;302;p19"/>
          <p:cNvSpPr/>
          <p:nvPr/>
        </p:nvSpPr>
        <p:spPr>
          <a:xfrm>
            <a:off x="5446917" y="611171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title"/>
          </p:nvPr>
        </p:nvSpPr>
        <p:spPr>
          <a:xfrm>
            <a:off x="687400" y="318050"/>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2. Universal Screening Process</a:t>
            </a:r>
            <a:endParaRPr/>
          </a:p>
        </p:txBody>
      </p:sp>
      <p:sp>
        <p:nvSpPr>
          <p:cNvPr id="308" name="Google Shape;308;p20"/>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t>All of the following conditions are met: </a:t>
            </a:r>
            <a:endParaRPr/>
          </a:p>
          <a:p>
            <a:pPr marL="463550" lvl="1" indent="-220663" algn="l" rtl="0">
              <a:lnSpc>
                <a:spcPct val="100000"/>
              </a:lnSpc>
              <a:spcBef>
                <a:spcPts val="1200"/>
              </a:spcBef>
              <a:spcAft>
                <a:spcPts val="0"/>
              </a:spcAft>
              <a:buSzPts val="2200"/>
              <a:buChar char="•"/>
            </a:pPr>
            <a:r>
              <a:rPr lang="en-US" sz="2200"/>
              <a:t>Screening is </a:t>
            </a:r>
            <a:r>
              <a:rPr lang="en-US" sz="2200" b="1"/>
              <a:t>conducted for all students</a:t>
            </a:r>
            <a:r>
              <a:rPr lang="en-US" sz="2200"/>
              <a:t> (i.e., is universal)</a:t>
            </a:r>
            <a:endParaRPr sz="2200"/>
          </a:p>
          <a:p>
            <a:pPr marL="463550" lvl="1" indent="-220663" algn="l" rtl="0">
              <a:lnSpc>
                <a:spcPct val="100000"/>
              </a:lnSpc>
              <a:spcBef>
                <a:spcPts val="1200"/>
              </a:spcBef>
              <a:spcAft>
                <a:spcPts val="0"/>
              </a:spcAft>
              <a:buSzPts val="2200"/>
              <a:buChar char="•"/>
            </a:pPr>
            <a:r>
              <a:rPr lang="en-US" sz="2200" b="1"/>
              <a:t>Procedures are in place to ensure implementation accuracy </a:t>
            </a:r>
            <a:r>
              <a:rPr lang="en-US" sz="2200"/>
              <a:t>(i.e., all students are tested, scores are accurate, and cut points/decisions are accurate)</a:t>
            </a:r>
            <a:endParaRPr sz="2200"/>
          </a:p>
          <a:p>
            <a:pPr marL="463550" lvl="1" indent="-220663" algn="l" rtl="0">
              <a:lnSpc>
                <a:spcPct val="100000"/>
              </a:lnSpc>
              <a:spcBef>
                <a:spcPts val="1200"/>
              </a:spcBef>
              <a:spcAft>
                <a:spcPts val="0"/>
              </a:spcAft>
              <a:buSzPts val="2200"/>
              <a:buChar char="•"/>
            </a:pPr>
            <a:r>
              <a:rPr lang="en-US" sz="2200"/>
              <a:t>A process to </a:t>
            </a:r>
            <a:r>
              <a:rPr lang="en-US" sz="2200" b="1"/>
              <a:t>screen all students occurs more than once per year </a:t>
            </a:r>
            <a:r>
              <a:rPr lang="en-US" sz="2200"/>
              <a:t>(i.e., fall, winter, and spring)</a:t>
            </a:r>
            <a:endParaRPr sz="2200"/>
          </a:p>
        </p:txBody>
      </p:sp>
      <p:sp>
        <p:nvSpPr>
          <p:cNvPr id="309" name="Google Shape;309;p2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 </a:t>
            </a:r>
            <a:br>
              <a:rPr lang="en-US"/>
            </a:br>
            <a:r>
              <a:rPr lang="en-US"/>
              <a:t>Three Times Per Year</a:t>
            </a:r>
            <a:endParaRPr/>
          </a:p>
        </p:txBody>
      </p:sp>
      <p:grpSp>
        <p:nvGrpSpPr>
          <p:cNvPr id="315" name="Google Shape;315;p21"/>
          <p:cNvGrpSpPr/>
          <p:nvPr/>
        </p:nvGrpSpPr>
        <p:grpSpPr>
          <a:xfrm>
            <a:off x="298473" y="2793650"/>
            <a:ext cx="2241465" cy="1605821"/>
            <a:chOff x="-531363" y="-79152"/>
            <a:chExt cx="3066300" cy="1609200"/>
          </a:xfrm>
        </p:grpSpPr>
        <p:sp>
          <p:nvSpPr>
            <p:cNvPr id="316" name="Google Shape;316;p21"/>
            <p:cNvSpPr/>
            <p:nvPr/>
          </p:nvSpPr>
          <p:spPr>
            <a:xfrm>
              <a:off x="-531363" y="-79152"/>
              <a:ext cx="3066300" cy="1609200"/>
            </a:xfrm>
            <a:prstGeom prst="rect">
              <a:avLst/>
            </a:prstGeom>
            <a:solidFill>
              <a:srgbClr val="9748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1"/>
            <p:cNvSpPr/>
            <p:nvPr/>
          </p:nvSpPr>
          <p:spPr>
            <a:xfrm>
              <a:off x="-531226" y="-79152"/>
              <a:ext cx="2718900" cy="16092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a:solidFill>
                    <a:schemeClr val="lt1"/>
                  </a:solidFill>
                </a:rPr>
                <a:t>Screening typically occurs at least 3 times per year</a:t>
              </a:r>
              <a:endParaRPr sz="2000" b="0" i="0" u="none" strike="noStrike" cap="none">
                <a:solidFill>
                  <a:schemeClr val="lt1"/>
                </a:solidFill>
                <a:latin typeface="Arial"/>
                <a:ea typeface="Arial"/>
                <a:cs typeface="Arial"/>
                <a:sym typeface="Arial"/>
              </a:endParaRPr>
            </a:p>
          </p:txBody>
        </p:sp>
      </p:grpSp>
      <p:sp>
        <p:nvSpPr>
          <p:cNvPr id="318" name="Google Shape;318;p2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18</a:t>
            </a:fld>
            <a:endParaRPr/>
          </a:p>
        </p:txBody>
      </p:sp>
      <p:pic>
        <p:nvPicPr>
          <p:cNvPr id="319" name="Google Shape;319;p21"/>
          <p:cNvPicPr preferRelativeResize="0"/>
          <p:nvPr/>
        </p:nvPicPr>
        <p:blipFill rotWithShape="1">
          <a:blip r:embed="rId3">
            <a:alphaModFix/>
          </a:blip>
          <a:srcRect t="9121" b="2664"/>
          <a:stretch/>
        </p:blipFill>
        <p:spPr>
          <a:xfrm>
            <a:off x="2616150" y="2332725"/>
            <a:ext cx="6372275" cy="27457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a:spLocks noGrp="1"/>
          </p:cNvSpPr>
          <p:nvPr>
            <p:ph type="body" idx="1"/>
          </p:nvPr>
        </p:nvSpPr>
        <p:spPr>
          <a:xfrm>
            <a:off x="687526" y="2055813"/>
            <a:ext cx="4786173" cy="3509835"/>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a:t>Determine a </a:t>
            </a:r>
            <a:r>
              <a:rPr lang="en-US" b="1"/>
              <a:t>cut score</a:t>
            </a:r>
            <a:endParaRPr/>
          </a:p>
          <a:p>
            <a:pPr marL="233363" lvl="0" indent="-233363" algn="l" rtl="0">
              <a:lnSpc>
                <a:spcPct val="100000"/>
              </a:lnSpc>
              <a:spcBef>
                <a:spcPts val="1200"/>
              </a:spcBef>
              <a:spcAft>
                <a:spcPts val="0"/>
              </a:spcAft>
              <a:buSzPts val="2400"/>
              <a:buChar char="▪"/>
            </a:pPr>
            <a:r>
              <a:rPr lang="en-US"/>
              <a:t>A </a:t>
            </a:r>
            <a:r>
              <a:rPr lang="en-US" b="1"/>
              <a:t>cut score </a:t>
            </a:r>
            <a:r>
              <a:rPr lang="en-US"/>
              <a:t>is a score on a screening test that divides students who are considered </a:t>
            </a:r>
            <a:br>
              <a:rPr lang="en-US"/>
            </a:br>
            <a:r>
              <a:rPr lang="en-US"/>
              <a:t>potentially at risk from those </a:t>
            </a:r>
            <a:br>
              <a:rPr lang="en-US"/>
            </a:br>
            <a:r>
              <a:rPr lang="en-US"/>
              <a:t>who are considered not at risk</a:t>
            </a:r>
            <a:endParaRPr sz="2600"/>
          </a:p>
        </p:txBody>
      </p:sp>
      <p:sp>
        <p:nvSpPr>
          <p:cNvPr id="326" name="Google Shape;326;p2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How Do We Know Who Is at Risk? </a:t>
            </a:r>
            <a:endParaRPr/>
          </a:p>
        </p:txBody>
      </p:sp>
      <p:sp>
        <p:nvSpPr>
          <p:cNvPr id="327" name="Google Shape;327;p2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19</a:t>
            </a:fld>
            <a:endParaRPr/>
          </a:p>
        </p:txBody>
      </p:sp>
      <p:pic>
        <p:nvPicPr>
          <p:cNvPr id="328" name="Google Shape;328;p22"/>
          <p:cNvPicPr preferRelativeResize="0"/>
          <p:nvPr/>
        </p:nvPicPr>
        <p:blipFill rotWithShape="1">
          <a:blip r:embed="rId3">
            <a:alphaModFix/>
          </a:blip>
          <a:srcRect/>
          <a:stretch/>
        </p:blipFill>
        <p:spPr>
          <a:xfrm>
            <a:off x="5359698" y="2055812"/>
            <a:ext cx="3552527" cy="27066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body" idx="1"/>
          </p:nvPr>
        </p:nvSpPr>
        <p:spPr>
          <a:xfrm>
            <a:off x="687388" y="2055813"/>
            <a:ext cx="8224837" cy="3852006"/>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a:t>Response to Intervention (RTI) Overview</a:t>
            </a:r>
            <a:endParaRPr/>
          </a:p>
          <a:p>
            <a:pPr marL="233363" lvl="0" indent="-233363" algn="l" rtl="0">
              <a:lnSpc>
                <a:spcPct val="100000"/>
              </a:lnSpc>
              <a:spcBef>
                <a:spcPts val="1200"/>
              </a:spcBef>
              <a:spcAft>
                <a:spcPts val="0"/>
              </a:spcAft>
              <a:buSzPts val="2400"/>
              <a:buChar char="▪"/>
            </a:pPr>
            <a:r>
              <a:rPr lang="en-US"/>
              <a:t>Leadership in RTI</a:t>
            </a:r>
            <a:endParaRPr/>
          </a:p>
          <a:p>
            <a:pPr marL="233363" lvl="0" indent="-233363" algn="l" rtl="0">
              <a:lnSpc>
                <a:spcPct val="100000"/>
              </a:lnSpc>
              <a:spcBef>
                <a:spcPts val="1200"/>
              </a:spcBef>
              <a:spcAft>
                <a:spcPts val="0"/>
              </a:spcAft>
              <a:buSzPts val="2400"/>
              <a:buChar char="▪"/>
            </a:pPr>
            <a:r>
              <a:rPr lang="en-US" b="1"/>
              <a:t>Universal Screening</a:t>
            </a:r>
            <a:endParaRPr/>
          </a:p>
          <a:p>
            <a:pPr marL="233362" lvl="0" indent="-233362" algn="l" rtl="0">
              <a:lnSpc>
                <a:spcPct val="100000"/>
              </a:lnSpc>
              <a:spcBef>
                <a:spcPts val="1200"/>
              </a:spcBef>
              <a:spcAft>
                <a:spcPts val="0"/>
              </a:spcAft>
              <a:buSzPts val="2400"/>
              <a:buChar char="▪"/>
            </a:pPr>
            <a:r>
              <a:rPr lang="en-US"/>
              <a:t>Tier 1: Core Instruction </a:t>
            </a:r>
            <a:endParaRPr/>
          </a:p>
          <a:p>
            <a:pPr marL="233363" lvl="0" indent="-233363" algn="l" rtl="0">
              <a:lnSpc>
                <a:spcPct val="100000"/>
              </a:lnSpc>
              <a:spcBef>
                <a:spcPts val="1200"/>
              </a:spcBef>
              <a:spcAft>
                <a:spcPts val="0"/>
              </a:spcAft>
              <a:buSzPts val="2400"/>
              <a:buChar char="▪"/>
            </a:pPr>
            <a:r>
              <a:rPr lang="en-US"/>
              <a:t>Data-Based Decision Making and Progress Monitoring </a:t>
            </a:r>
            <a:endParaRPr/>
          </a:p>
          <a:p>
            <a:pPr marL="233362" lvl="0" indent="-233362" algn="l" rtl="0">
              <a:lnSpc>
                <a:spcPct val="100000"/>
              </a:lnSpc>
              <a:spcBef>
                <a:spcPts val="1200"/>
              </a:spcBef>
              <a:spcAft>
                <a:spcPts val="0"/>
              </a:spcAft>
              <a:buSzPts val="2400"/>
              <a:buChar char="▪"/>
            </a:pPr>
            <a:r>
              <a:rPr lang="en-US"/>
              <a:t>Tier 2: Supplemental Intervention</a:t>
            </a:r>
            <a:endParaRPr/>
          </a:p>
          <a:p>
            <a:pPr marL="233363" lvl="0" indent="-233363" algn="l" rtl="0">
              <a:lnSpc>
                <a:spcPct val="100000"/>
              </a:lnSpc>
              <a:spcBef>
                <a:spcPts val="1200"/>
              </a:spcBef>
              <a:spcAft>
                <a:spcPts val="0"/>
              </a:spcAft>
              <a:buSzPts val="2400"/>
              <a:buChar char="▪"/>
            </a:pPr>
            <a:r>
              <a:rPr lang="en-US"/>
              <a:t>Tier 3: Intensive Intervention</a:t>
            </a:r>
            <a:endParaRPr/>
          </a:p>
        </p:txBody>
      </p:sp>
      <p:sp>
        <p:nvSpPr>
          <p:cNvPr id="168" name="Google Shape;168;p2"/>
          <p:cNvSpPr txBox="1">
            <a:spLocks noGrp="1"/>
          </p:cNvSpPr>
          <p:nvPr>
            <p:ph type="title"/>
          </p:nvPr>
        </p:nvSpPr>
        <p:spPr>
          <a:xfrm>
            <a:off x="687400" y="394250"/>
            <a:ext cx="8224800" cy="14868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RTI Professional </a:t>
            </a:r>
            <a:endParaRPr/>
          </a:p>
          <a:p>
            <a:pPr marL="0" lvl="0" indent="0" algn="l" rtl="0">
              <a:lnSpc>
                <a:spcPct val="90000"/>
              </a:lnSpc>
              <a:spcBef>
                <a:spcPts val="0"/>
              </a:spcBef>
              <a:spcAft>
                <a:spcPts val="0"/>
              </a:spcAft>
              <a:buSzPts val="1400"/>
              <a:buNone/>
            </a:pPr>
            <a:r>
              <a:rPr lang="en-US"/>
              <a:t>Development Series Overview</a:t>
            </a:r>
            <a:endParaRPr/>
          </a:p>
        </p:txBody>
      </p:sp>
      <p:sp>
        <p:nvSpPr>
          <p:cNvPr id="169" name="Google Shape;169;p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3"/>
          <p:cNvSpPr/>
          <p:nvPr/>
        </p:nvSpPr>
        <p:spPr>
          <a:xfrm>
            <a:off x="703658" y="5030037"/>
            <a:ext cx="1920240" cy="770688"/>
          </a:xfrm>
          <a:prstGeom prst="roundRect">
            <a:avLst>
              <a:gd name="adj" fmla="val 16667"/>
            </a:avLst>
          </a:prstGeom>
          <a:solidFill>
            <a:srgbClr val="00B05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Tier 1 </a:t>
            </a:r>
            <a:endParaRPr sz="1400" b="0" i="0" u="none" strike="noStrike" cap="none">
              <a:solidFill>
                <a:srgbClr val="000000"/>
              </a:solidFill>
              <a:latin typeface="Arial"/>
              <a:ea typeface="Arial"/>
              <a:cs typeface="Arial"/>
              <a:sym typeface="Arial"/>
            </a:endParaRPr>
          </a:p>
        </p:txBody>
      </p:sp>
      <p:sp>
        <p:nvSpPr>
          <p:cNvPr id="335" name="Google Shape;335;p23"/>
          <p:cNvSpPr/>
          <p:nvPr/>
        </p:nvSpPr>
        <p:spPr>
          <a:xfrm>
            <a:off x="2727076" y="5013301"/>
            <a:ext cx="1920240" cy="787424"/>
          </a:xfrm>
          <a:prstGeom prst="roundRect">
            <a:avLst>
              <a:gd name="adj" fmla="val 16667"/>
            </a:avLst>
          </a:prstGeom>
          <a:solidFill>
            <a:srgbClr val="0070C0"/>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Tier 1 </a:t>
            </a:r>
            <a:endParaRPr sz="1400" b="0" i="0" u="none" strike="noStrike" cap="none">
              <a:solidFill>
                <a:srgbClr val="000000"/>
              </a:solidFill>
              <a:latin typeface="Arial"/>
              <a:ea typeface="Arial"/>
              <a:cs typeface="Arial"/>
              <a:sym typeface="Arial"/>
            </a:endParaRPr>
          </a:p>
        </p:txBody>
      </p:sp>
      <p:sp>
        <p:nvSpPr>
          <p:cNvPr id="336" name="Google Shape;336;p23"/>
          <p:cNvSpPr/>
          <p:nvPr/>
        </p:nvSpPr>
        <p:spPr>
          <a:xfrm>
            <a:off x="4750494" y="5013301"/>
            <a:ext cx="1920240" cy="787424"/>
          </a:xfrm>
          <a:prstGeom prst="roundRect">
            <a:avLst>
              <a:gd name="adj" fmla="val 16667"/>
            </a:avLst>
          </a:prstGeom>
          <a:solidFill>
            <a:srgbClr val="FFFF6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Tier 2 </a:t>
            </a:r>
            <a:endParaRPr sz="1400" b="0" i="0" u="none" strike="noStrike" cap="none">
              <a:solidFill>
                <a:srgbClr val="000000"/>
              </a:solidFill>
              <a:latin typeface="Arial"/>
              <a:ea typeface="Arial"/>
              <a:cs typeface="Arial"/>
              <a:sym typeface="Arial"/>
            </a:endParaRPr>
          </a:p>
        </p:txBody>
      </p:sp>
      <p:sp>
        <p:nvSpPr>
          <p:cNvPr id="337" name="Google Shape;337;p23"/>
          <p:cNvSpPr/>
          <p:nvPr/>
        </p:nvSpPr>
        <p:spPr>
          <a:xfrm>
            <a:off x="6773913" y="5024674"/>
            <a:ext cx="1920240" cy="776051"/>
          </a:xfrm>
          <a:prstGeom prst="roundRect">
            <a:avLst>
              <a:gd name="adj" fmla="val 16667"/>
            </a:avLst>
          </a:prstGeom>
          <a:solidFill>
            <a:srgbClr val="D74123"/>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Tier 3</a:t>
            </a:r>
            <a:endParaRPr sz="1400" b="0" i="0" u="none" strike="noStrike" cap="none">
              <a:solidFill>
                <a:srgbClr val="000000"/>
              </a:solidFill>
              <a:latin typeface="Arial"/>
              <a:ea typeface="Arial"/>
              <a:cs typeface="Arial"/>
              <a:sym typeface="Arial"/>
            </a:endParaRPr>
          </a:p>
        </p:txBody>
      </p:sp>
      <p:sp>
        <p:nvSpPr>
          <p:cNvPr id="338" name="Google Shape;338;p23"/>
          <p:cNvSpPr/>
          <p:nvPr/>
        </p:nvSpPr>
        <p:spPr>
          <a:xfrm>
            <a:off x="1425258" y="4562282"/>
            <a:ext cx="457200" cy="457605"/>
          </a:xfrm>
          <a:prstGeom prst="downArrow">
            <a:avLst>
              <a:gd name="adj1" fmla="val 50000"/>
              <a:gd name="adj2" fmla="val 5000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39" name="Google Shape;339;p23"/>
          <p:cNvSpPr/>
          <p:nvPr/>
        </p:nvSpPr>
        <p:spPr>
          <a:xfrm>
            <a:off x="3400350" y="4562282"/>
            <a:ext cx="457200" cy="457605"/>
          </a:xfrm>
          <a:prstGeom prst="downArrow">
            <a:avLst>
              <a:gd name="adj1" fmla="val 50000"/>
              <a:gd name="adj2" fmla="val 5000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40" name="Google Shape;340;p23"/>
          <p:cNvSpPr/>
          <p:nvPr/>
        </p:nvSpPr>
        <p:spPr>
          <a:xfrm>
            <a:off x="5473329" y="4562282"/>
            <a:ext cx="457200" cy="457605"/>
          </a:xfrm>
          <a:prstGeom prst="downArrow">
            <a:avLst>
              <a:gd name="adj1" fmla="val 50000"/>
              <a:gd name="adj2" fmla="val 5000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41" name="Google Shape;341;p23"/>
          <p:cNvSpPr/>
          <p:nvPr/>
        </p:nvSpPr>
        <p:spPr>
          <a:xfrm>
            <a:off x="7523482" y="4562282"/>
            <a:ext cx="457200" cy="457605"/>
          </a:xfrm>
          <a:prstGeom prst="downArrow">
            <a:avLst>
              <a:gd name="adj1" fmla="val 50000"/>
              <a:gd name="adj2" fmla="val 5000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42" name="Google Shape;342;p2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Who Is at Risk?</a:t>
            </a:r>
            <a:endParaRPr/>
          </a:p>
        </p:txBody>
      </p:sp>
      <p:sp>
        <p:nvSpPr>
          <p:cNvPr id="343" name="Google Shape;343;p23"/>
          <p:cNvSpPr/>
          <p:nvPr/>
        </p:nvSpPr>
        <p:spPr>
          <a:xfrm>
            <a:off x="297050" y="2920730"/>
            <a:ext cx="2038498" cy="756282"/>
          </a:xfrm>
          <a:custGeom>
            <a:avLst/>
            <a:gdLst/>
            <a:ahLst/>
            <a:cxnLst/>
            <a:rect l="l" t="t" r="r" b="b"/>
            <a:pathLst>
              <a:path w="2038498" h="756282" extrusionOk="0">
                <a:moveTo>
                  <a:pt x="0" y="0"/>
                </a:moveTo>
                <a:lnTo>
                  <a:pt x="2038498" y="0"/>
                </a:lnTo>
                <a:lnTo>
                  <a:pt x="2038498" y="756282"/>
                </a:lnTo>
                <a:lnTo>
                  <a:pt x="0" y="756282"/>
                </a:lnTo>
                <a:lnTo>
                  <a:pt x="0" y="0"/>
                </a:lnTo>
                <a:close/>
              </a:path>
            </a:pathLst>
          </a:custGeom>
          <a:noFill/>
          <a:ln>
            <a:noFill/>
          </a:ln>
        </p:spPr>
        <p:txBody>
          <a:bodyPr spcFirstLastPara="1" wrap="square" lIns="263125" tIns="263125" rIns="263125" bIns="0" anchor="t" anchorCtr="0">
            <a:noAutofit/>
          </a:bodyPr>
          <a:lstStyle/>
          <a:p>
            <a:pPr marL="0" marR="0" lvl="0" indent="0" algn="ctr" rtl="0">
              <a:lnSpc>
                <a:spcPct val="90000"/>
              </a:lnSpc>
              <a:spcBef>
                <a:spcPts val="0"/>
              </a:spcBef>
              <a:spcAft>
                <a:spcPts val="0"/>
              </a:spcAft>
              <a:buClr>
                <a:srgbClr val="000000"/>
              </a:buClr>
              <a:buSzPts val="3700"/>
              <a:buFont typeface="Arial"/>
              <a:buNone/>
            </a:pPr>
            <a:endParaRPr sz="3700" b="0" i="0" u="none" strike="noStrike" cap="none">
              <a:solidFill>
                <a:schemeClr val="dk1"/>
              </a:solidFill>
              <a:latin typeface="Arial"/>
              <a:ea typeface="Arial"/>
              <a:cs typeface="Arial"/>
              <a:sym typeface="Arial"/>
            </a:endParaRPr>
          </a:p>
        </p:txBody>
      </p:sp>
      <p:sp>
        <p:nvSpPr>
          <p:cNvPr id="344" name="Google Shape;344;p23"/>
          <p:cNvSpPr/>
          <p:nvPr/>
        </p:nvSpPr>
        <p:spPr>
          <a:xfrm>
            <a:off x="693737" y="3301806"/>
            <a:ext cx="1940083" cy="1270001"/>
          </a:xfrm>
          <a:prstGeom prst="roundRect">
            <a:avLst>
              <a:gd name="adj" fmla="val 16667"/>
            </a:avLst>
          </a:prstGeom>
          <a:solidFill>
            <a:srgbClr val="00B050"/>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3"/>
          <p:cNvSpPr/>
          <p:nvPr/>
        </p:nvSpPr>
        <p:spPr>
          <a:xfrm>
            <a:off x="2507734" y="3004973"/>
            <a:ext cx="2038498" cy="756282"/>
          </a:xfrm>
          <a:custGeom>
            <a:avLst/>
            <a:gdLst/>
            <a:ahLst/>
            <a:cxnLst/>
            <a:rect l="l" t="t" r="r" b="b"/>
            <a:pathLst>
              <a:path w="2038498" h="756282" extrusionOk="0">
                <a:moveTo>
                  <a:pt x="0" y="0"/>
                </a:moveTo>
                <a:lnTo>
                  <a:pt x="2038498" y="0"/>
                </a:lnTo>
                <a:lnTo>
                  <a:pt x="2038498" y="756282"/>
                </a:lnTo>
                <a:lnTo>
                  <a:pt x="0" y="756282"/>
                </a:lnTo>
                <a:lnTo>
                  <a:pt x="0" y="0"/>
                </a:lnTo>
                <a:close/>
              </a:path>
            </a:pathLst>
          </a:custGeom>
          <a:noFill/>
          <a:ln>
            <a:noFill/>
          </a:ln>
        </p:spPr>
        <p:txBody>
          <a:bodyPr spcFirstLastPara="1" wrap="square" lIns="263125" tIns="263125" rIns="263125" bIns="0" anchor="t" anchorCtr="0">
            <a:noAutofit/>
          </a:bodyPr>
          <a:lstStyle/>
          <a:p>
            <a:pPr marL="0" marR="0" lvl="0" indent="0" algn="ctr" rtl="0">
              <a:lnSpc>
                <a:spcPct val="90000"/>
              </a:lnSpc>
              <a:spcBef>
                <a:spcPts val="0"/>
              </a:spcBef>
              <a:spcAft>
                <a:spcPts val="0"/>
              </a:spcAft>
              <a:buClr>
                <a:srgbClr val="000000"/>
              </a:buClr>
              <a:buSzPts val="3700"/>
              <a:buFont typeface="Arial"/>
              <a:buNone/>
            </a:pPr>
            <a:endParaRPr sz="3700" b="0" i="0" u="none" strike="noStrike" cap="none">
              <a:solidFill>
                <a:schemeClr val="dk1"/>
              </a:solidFill>
              <a:latin typeface="Arial"/>
              <a:ea typeface="Arial"/>
              <a:cs typeface="Arial"/>
              <a:sym typeface="Arial"/>
            </a:endParaRPr>
          </a:p>
        </p:txBody>
      </p:sp>
      <p:sp>
        <p:nvSpPr>
          <p:cNvPr id="346" name="Google Shape;346;p23"/>
          <p:cNvSpPr/>
          <p:nvPr/>
        </p:nvSpPr>
        <p:spPr>
          <a:xfrm>
            <a:off x="4737047" y="3297882"/>
            <a:ext cx="1965326" cy="1273926"/>
          </a:xfrm>
          <a:prstGeom prst="roundRect">
            <a:avLst>
              <a:gd name="adj" fmla="val 16667"/>
            </a:avLst>
          </a:prstGeom>
          <a:solidFill>
            <a:srgbClr val="FFFF6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3"/>
          <p:cNvSpPr/>
          <p:nvPr/>
        </p:nvSpPr>
        <p:spPr>
          <a:xfrm>
            <a:off x="4750167" y="3297882"/>
            <a:ext cx="2038498" cy="365738"/>
          </a:xfrm>
          <a:custGeom>
            <a:avLst/>
            <a:gdLst/>
            <a:ahLst/>
            <a:cxnLst/>
            <a:rect l="l" t="t" r="r" b="b"/>
            <a:pathLst>
              <a:path w="2038498" h="365738" extrusionOk="0">
                <a:moveTo>
                  <a:pt x="0" y="0"/>
                </a:moveTo>
                <a:lnTo>
                  <a:pt x="2038498" y="0"/>
                </a:lnTo>
                <a:lnTo>
                  <a:pt x="2038498" y="365738"/>
                </a:lnTo>
                <a:lnTo>
                  <a:pt x="0" y="365738"/>
                </a:lnTo>
                <a:lnTo>
                  <a:pt x="0" y="0"/>
                </a:lnTo>
                <a:close/>
              </a:path>
            </a:pathLst>
          </a:custGeom>
          <a:noFill/>
          <a:ln>
            <a:noFill/>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3"/>
          <p:cNvSpPr/>
          <p:nvPr/>
        </p:nvSpPr>
        <p:spPr>
          <a:xfrm>
            <a:off x="6791961" y="3277278"/>
            <a:ext cx="1920240" cy="1294529"/>
          </a:xfrm>
          <a:prstGeom prst="roundRect">
            <a:avLst>
              <a:gd name="adj" fmla="val 16667"/>
            </a:avLst>
          </a:prstGeom>
          <a:solidFill>
            <a:srgbClr val="D7412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3"/>
          <p:cNvSpPr/>
          <p:nvPr/>
        </p:nvSpPr>
        <p:spPr>
          <a:xfrm>
            <a:off x="6791962" y="3465775"/>
            <a:ext cx="1920240" cy="917535"/>
          </a:xfrm>
          <a:custGeom>
            <a:avLst/>
            <a:gdLst/>
            <a:ahLst/>
            <a:cxnLst/>
            <a:rect l="l" t="t" r="r" b="b"/>
            <a:pathLst>
              <a:path w="1923241" h="520118" extrusionOk="0">
                <a:moveTo>
                  <a:pt x="0" y="0"/>
                </a:moveTo>
                <a:lnTo>
                  <a:pt x="1923241" y="0"/>
                </a:lnTo>
                <a:lnTo>
                  <a:pt x="1923241" y="520118"/>
                </a:lnTo>
                <a:lnTo>
                  <a:pt x="0" y="520118"/>
                </a:lnTo>
                <a:lnTo>
                  <a:pt x="0" y="0"/>
                </a:lnTo>
                <a:close/>
              </a:path>
            </a:pathLst>
          </a:custGeom>
          <a:noFill/>
          <a:ln>
            <a:noFill/>
          </a:ln>
        </p:spPr>
        <p:txBody>
          <a:bodyPr spcFirstLastPara="1" wrap="square" lIns="113775" tIns="113775" rIns="113775" bIns="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Students who are well below grade- level benchmarks </a:t>
            </a:r>
            <a:r>
              <a:rPr lang="en-US" b="1">
                <a:solidFill>
                  <a:schemeClr val="dk1"/>
                </a:solidFill>
              </a:rPr>
              <a:t>on </a:t>
            </a:r>
            <a:r>
              <a:rPr lang="en-US" sz="1400" b="1" i="0" u="none" strike="noStrike" cap="none">
                <a:solidFill>
                  <a:schemeClr val="dk1"/>
                </a:solidFill>
                <a:latin typeface="Arial"/>
                <a:ea typeface="Arial"/>
                <a:cs typeface="Arial"/>
                <a:sym typeface="Arial"/>
              </a:rPr>
              <a:t>screening tool</a:t>
            </a:r>
            <a:endParaRPr sz="1400" b="1" i="0" u="none" strike="noStrike" cap="none">
              <a:solidFill>
                <a:schemeClr val="dk1"/>
              </a:solidFill>
              <a:latin typeface="Arial"/>
              <a:ea typeface="Arial"/>
              <a:cs typeface="Arial"/>
              <a:sym typeface="Arial"/>
            </a:endParaRPr>
          </a:p>
        </p:txBody>
      </p:sp>
      <p:sp>
        <p:nvSpPr>
          <p:cNvPr id="350" name="Google Shape;350;p23"/>
          <p:cNvSpPr/>
          <p:nvPr/>
        </p:nvSpPr>
        <p:spPr>
          <a:xfrm>
            <a:off x="2723409" y="3301806"/>
            <a:ext cx="1924049" cy="1270002"/>
          </a:xfrm>
          <a:prstGeom prst="roundRect">
            <a:avLst>
              <a:gd name="adj" fmla="val 16667"/>
            </a:avLst>
          </a:prstGeom>
          <a:solidFill>
            <a:srgbClr val="0070C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3"/>
          <p:cNvSpPr/>
          <p:nvPr/>
        </p:nvSpPr>
        <p:spPr>
          <a:xfrm>
            <a:off x="3628950" y="5369631"/>
            <a:ext cx="2038498" cy="756282"/>
          </a:xfrm>
          <a:custGeom>
            <a:avLst/>
            <a:gdLst/>
            <a:ahLst/>
            <a:cxnLst/>
            <a:rect l="l" t="t" r="r" b="b"/>
            <a:pathLst>
              <a:path w="2038498" h="756282" extrusionOk="0">
                <a:moveTo>
                  <a:pt x="0" y="0"/>
                </a:moveTo>
                <a:lnTo>
                  <a:pt x="2038498" y="0"/>
                </a:lnTo>
                <a:lnTo>
                  <a:pt x="2038498" y="756282"/>
                </a:lnTo>
                <a:lnTo>
                  <a:pt x="0" y="756282"/>
                </a:lnTo>
                <a:lnTo>
                  <a:pt x="0" y="0"/>
                </a:lnTo>
                <a:close/>
              </a:path>
            </a:pathLst>
          </a:custGeom>
          <a:noFill/>
          <a:ln>
            <a:noFill/>
          </a:ln>
        </p:spPr>
        <p:txBody>
          <a:bodyPr spcFirstLastPara="1" wrap="square" lIns="263125" tIns="263125" rIns="263125" bIns="0" anchor="t" anchorCtr="0">
            <a:noAutofit/>
          </a:bodyPr>
          <a:lstStyle/>
          <a:p>
            <a:pPr marL="0" marR="0" lvl="0" indent="0" algn="ctr" rtl="0">
              <a:lnSpc>
                <a:spcPct val="90000"/>
              </a:lnSpc>
              <a:spcBef>
                <a:spcPts val="0"/>
              </a:spcBef>
              <a:spcAft>
                <a:spcPts val="0"/>
              </a:spcAft>
              <a:buClr>
                <a:srgbClr val="000000"/>
              </a:buClr>
              <a:buSzPts val="3700"/>
              <a:buFont typeface="Arial"/>
              <a:buNone/>
            </a:pPr>
            <a:endParaRPr sz="3700" b="0" i="0" u="none" strike="noStrike" cap="none">
              <a:solidFill>
                <a:schemeClr val="dk1"/>
              </a:solidFill>
              <a:latin typeface="Arial"/>
              <a:ea typeface="Arial"/>
              <a:cs typeface="Arial"/>
              <a:sym typeface="Arial"/>
            </a:endParaRPr>
          </a:p>
        </p:txBody>
      </p:sp>
      <p:sp>
        <p:nvSpPr>
          <p:cNvPr id="352" name="Google Shape;352;p23"/>
          <p:cNvSpPr txBox="1"/>
          <p:nvPr/>
        </p:nvSpPr>
        <p:spPr>
          <a:xfrm>
            <a:off x="693738" y="3358957"/>
            <a:ext cx="1940082" cy="11695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Students who are meeting or exceeding grade- level benchmarks</a:t>
            </a:r>
            <a:r>
              <a:rPr lang="en-US" b="1">
                <a:solidFill>
                  <a:schemeClr val="dk1"/>
                </a:solidFill>
              </a:rPr>
              <a:t> on </a:t>
            </a:r>
            <a:r>
              <a:rPr lang="en-US" sz="1400" b="1" i="0" u="none" strike="noStrike" cap="none">
                <a:solidFill>
                  <a:schemeClr val="dk1"/>
                </a:solidFill>
                <a:latin typeface="Arial"/>
                <a:ea typeface="Arial"/>
                <a:cs typeface="Arial"/>
                <a:sym typeface="Arial"/>
              </a:rPr>
              <a:t>screening tool</a:t>
            </a:r>
            <a:endParaRPr sz="1400" b="1" i="0" u="none" strike="noStrike" cap="none">
              <a:solidFill>
                <a:schemeClr val="dk1"/>
              </a:solidFill>
              <a:latin typeface="Arial"/>
              <a:ea typeface="Arial"/>
              <a:cs typeface="Arial"/>
              <a:sym typeface="Arial"/>
            </a:endParaRPr>
          </a:p>
        </p:txBody>
      </p:sp>
      <p:sp>
        <p:nvSpPr>
          <p:cNvPr id="353" name="Google Shape;353;p23"/>
          <p:cNvSpPr txBox="1"/>
          <p:nvPr/>
        </p:nvSpPr>
        <p:spPr>
          <a:xfrm>
            <a:off x="2724149" y="3459754"/>
            <a:ext cx="1922570"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Students who are approaching grade- level benchmarks </a:t>
            </a:r>
            <a:r>
              <a:rPr lang="en-US" b="1">
                <a:solidFill>
                  <a:schemeClr val="dk1"/>
                </a:solidFill>
              </a:rPr>
              <a:t>on </a:t>
            </a:r>
            <a:r>
              <a:rPr lang="en-US" sz="1400" b="1" i="0" u="none" strike="noStrike" cap="none">
                <a:solidFill>
                  <a:schemeClr val="dk1"/>
                </a:solidFill>
                <a:latin typeface="Arial"/>
                <a:ea typeface="Arial"/>
                <a:cs typeface="Arial"/>
                <a:sym typeface="Arial"/>
              </a:rPr>
              <a:t>screening tool</a:t>
            </a:r>
            <a:endParaRPr sz="1400" b="1" i="0" u="none" strike="noStrike" cap="none">
              <a:solidFill>
                <a:schemeClr val="dk1"/>
              </a:solidFill>
              <a:latin typeface="Arial"/>
              <a:ea typeface="Arial"/>
              <a:cs typeface="Arial"/>
              <a:sym typeface="Arial"/>
            </a:endParaRPr>
          </a:p>
        </p:txBody>
      </p:sp>
      <p:sp>
        <p:nvSpPr>
          <p:cNvPr id="354" name="Google Shape;354;p23"/>
          <p:cNvSpPr txBox="1"/>
          <p:nvPr/>
        </p:nvSpPr>
        <p:spPr>
          <a:xfrm>
            <a:off x="4724399" y="3457792"/>
            <a:ext cx="1955061"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Students who are below grade-level benchmarks </a:t>
            </a:r>
            <a:r>
              <a:rPr lang="en-US" b="1">
                <a:solidFill>
                  <a:schemeClr val="dk1"/>
                </a:solidFill>
              </a:rPr>
              <a:t>on </a:t>
            </a:r>
            <a:r>
              <a:rPr lang="en-US" sz="1400" b="1" i="0" u="none" strike="noStrike" cap="none">
                <a:solidFill>
                  <a:schemeClr val="dk1"/>
                </a:solidFill>
                <a:latin typeface="Arial"/>
                <a:ea typeface="Arial"/>
                <a:cs typeface="Arial"/>
                <a:sym typeface="Arial"/>
              </a:rPr>
              <a:t>screening tool </a:t>
            </a:r>
            <a:endParaRPr sz="1400" b="1" i="0" u="none" strike="noStrike" cap="none">
              <a:solidFill>
                <a:schemeClr val="dk1"/>
              </a:solidFill>
              <a:latin typeface="Arial"/>
              <a:ea typeface="Arial"/>
              <a:cs typeface="Arial"/>
              <a:sym typeface="Arial"/>
            </a:endParaRPr>
          </a:p>
        </p:txBody>
      </p:sp>
      <p:sp>
        <p:nvSpPr>
          <p:cNvPr id="355" name="Google Shape;355;p23"/>
          <p:cNvSpPr/>
          <p:nvPr/>
        </p:nvSpPr>
        <p:spPr>
          <a:xfrm>
            <a:off x="1425258" y="2844202"/>
            <a:ext cx="457200" cy="457605"/>
          </a:xfrm>
          <a:prstGeom prst="downArrow">
            <a:avLst>
              <a:gd name="adj1" fmla="val 50000"/>
              <a:gd name="adj2" fmla="val 5000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56" name="Google Shape;356;p23"/>
          <p:cNvSpPr/>
          <p:nvPr/>
        </p:nvSpPr>
        <p:spPr>
          <a:xfrm>
            <a:off x="3400350" y="2844202"/>
            <a:ext cx="457200" cy="457605"/>
          </a:xfrm>
          <a:prstGeom prst="downArrow">
            <a:avLst>
              <a:gd name="adj1" fmla="val 50000"/>
              <a:gd name="adj2" fmla="val 5000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57" name="Google Shape;357;p23"/>
          <p:cNvSpPr/>
          <p:nvPr/>
        </p:nvSpPr>
        <p:spPr>
          <a:xfrm>
            <a:off x="5507970" y="2844202"/>
            <a:ext cx="457200" cy="457605"/>
          </a:xfrm>
          <a:prstGeom prst="downArrow">
            <a:avLst>
              <a:gd name="adj1" fmla="val 50000"/>
              <a:gd name="adj2" fmla="val 5000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58" name="Google Shape;358;p23"/>
          <p:cNvSpPr/>
          <p:nvPr/>
        </p:nvSpPr>
        <p:spPr>
          <a:xfrm>
            <a:off x="7505433" y="2844202"/>
            <a:ext cx="457200" cy="457605"/>
          </a:xfrm>
          <a:prstGeom prst="downArrow">
            <a:avLst>
              <a:gd name="adj1" fmla="val 50000"/>
              <a:gd name="adj2" fmla="val 50000"/>
            </a:avLst>
          </a:prstGeom>
          <a:solidFill>
            <a:schemeClr val="dk1"/>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59" name="Google Shape;359;p23"/>
          <p:cNvSpPr/>
          <p:nvPr/>
        </p:nvSpPr>
        <p:spPr>
          <a:xfrm>
            <a:off x="693738" y="2109959"/>
            <a:ext cx="1920240" cy="747543"/>
          </a:xfrm>
          <a:prstGeom prst="roundRect">
            <a:avLst>
              <a:gd name="adj" fmla="val 16667"/>
            </a:avLst>
          </a:prstGeom>
          <a:solidFill>
            <a:srgbClr val="00B05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3"/>
          <p:cNvSpPr/>
          <p:nvPr/>
        </p:nvSpPr>
        <p:spPr>
          <a:xfrm>
            <a:off x="2726479" y="2109958"/>
            <a:ext cx="1920240" cy="747539"/>
          </a:xfrm>
          <a:prstGeom prst="roundRect">
            <a:avLst>
              <a:gd name="adj" fmla="val 16667"/>
            </a:avLst>
          </a:prstGeom>
          <a:solidFill>
            <a:srgbClr val="0070C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3"/>
          <p:cNvSpPr/>
          <p:nvPr/>
        </p:nvSpPr>
        <p:spPr>
          <a:xfrm>
            <a:off x="4759220" y="2109958"/>
            <a:ext cx="1920240" cy="764599"/>
          </a:xfrm>
          <a:prstGeom prst="roundRect">
            <a:avLst>
              <a:gd name="adj" fmla="val 16667"/>
            </a:avLst>
          </a:prstGeom>
          <a:solidFill>
            <a:srgbClr val="FFFF6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3"/>
          <p:cNvSpPr/>
          <p:nvPr/>
        </p:nvSpPr>
        <p:spPr>
          <a:xfrm>
            <a:off x="6791960" y="2109958"/>
            <a:ext cx="1920240" cy="764600"/>
          </a:xfrm>
          <a:prstGeom prst="roundRect">
            <a:avLst>
              <a:gd name="adj" fmla="val 16667"/>
            </a:avLst>
          </a:prstGeom>
          <a:solidFill>
            <a:srgbClr val="D7412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3"/>
          <p:cNvSpPr txBox="1"/>
          <p:nvPr/>
        </p:nvSpPr>
        <p:spPr>
          <a:xfrm>
            <a:off x="693737" y="2283675"/>
            <a:ext cx="1920241"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No Risk</a:t>
            </a:r>
            <a:endParaRPr sz="2000" b="1" i="0" u="none" strike="noStrike" cap="none">
              <a:solidFill>
                <a:schemeClr val="dk1"/>
              </a:solidFill>
              <a:latin typeface="Arial"/>
              <a:ea typeface="Arial"/>
              <a:cs typeface="Arial"/>
              <a:sym typeface="Arial"/>
            </a:endParaRPr>
          </a:p>
        </p:txBody>
      </p:sp>
      <p:sp>
        <p:nvSpPr>
          <p:cNvPr id="364" name="Google Shape;364;p23"/>
          <p:cNvSpPr txBox="1"/>
          <p:nvPr/>
        </p:nvSpPr>
        <p:spPr>
          <a:xfrm>
            <a:off x="2727075" y="2283672"/>
            <a:ext cx="1919643"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Slight Risk</a:t>
            </a:r>
            <a:endParaRPr sz="2000" b="1" i="0" u="none" strike="noStrike" cap="none">
              <a:solidFill>
                <a:schemeClr val="dk1"/>
              </a:solidFill>
              <a:latin typeface="Arial"/>
              <a:ea typeface="Arial"/>
              <a:cs typeface="Arial"/>
              <a:sym typeface="Arial"/>
            </a:endParaRPr>
          </a:p>
        </p:txBody>
      </p:sp>
      <p:sp>
        <p:nvSpPr>
          <p:cNvPr id="365" name="Google Shape;365;p23"/>
          <p:cNvSpPr txBox="1"/>
          <p:nvPr/>
        </p:nvSpPr>
        <p:spPr>
          <a:xfrm>
            <a:off x="4760913" y="2292202"/>
            <a:ext cx="1951314"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Some Risk</a:t>
            </a:r>
            <a:endParaRPr sz="2000" b="1" i="0" u="none" strike="noStrike" cap="none">
              <a:solidFill>
                <a:schemeClr val="dk1"/>
              </a:solidFill>
              <a:latin typeface="Arial"/>
              <a:ea typeface="Arial"/>
              <a:cs typeface="Arial"/>
              <a:sym typeface="Arial"/>
            </a:endParaRPr>
          </a:p>
        </p:txBody>
      </p:sp>
      <p:sp>
        <p:nvSpPr>
          <p:cNvPr id="366" name="Google Shape;366;p23"/>
          <p:cNvSpPr txBox="1"/>
          <p:nvPr/>
        </p:nvSpPr>
        <p:spPr>
          <a:xfrm>
            <a:off x="6791962" y="2292203"/>
            <a:ext cx="1902191"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High Risk</a:t>
            </a:r>
            <a:endParaRPr sz="2000" b="1" i="0" u="none" strike="noStrike" cap="none">
              <a:solidFill>
                <a:schemeClr val="dk1"/>
              </a:solidFill>
              <a:latin typeface="Arial"/>
              <a:ea typeface="Arial"/>
              <a:cs typeface="Arial"/>
              <a:sym typeface="Arial"/>
            </a:endParaRPr>
          </a:p>
        </p:txBody>
      </p:sp>
      <p:sp>
        <p:nvSpPr>
          <p:cNvPr id="367" name="Google Shape;367;p2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4"/>
          <p:cNvSpPr txBox="1">
            <a:spLocks noGrp="1"/>
          </p:cNvSpPr>
          <p:nvPr>
            <p:ph type="body" idx="1"/>
          </p:nvPr>
        </p:nvSpPr>
        <p:spPr>
          <a:xfrm>
            <a:off x="687526" y="2055813"/>
            <a:ext cx="8224699" cy="3509835"/>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b="1"/>
              <a:t>Cut Score—</a:t>
            </a:r>
            <a:r>
              <a:rPr lang="en-US"/>
              <a:t>Score on a screening test that divides students who are considered potentially at risk from those who are considered not at risk</a:t>
            </a:r>
            <a:endParaRPr/>
          </a:p>
          <a:p>
            <a:pPr marL="233363" lvl="0" indent="-233363" algn="l" rtl="0">
              <a:lnSpc>
                <a:spcPct val="100000"/>
              </a:lnSpc>
              <a:spcBef>
                <a:spcPts val="1200"/>
              </a:spcBef>
              <a:spcAft>
                <a:spcPts val="0"/>
              </a:spcAft>
              <a:buSzPts val="2400"/>
              <a:buChar char="▪"/>
            </a:pPr>
            <a:r>
              <a:rPr lang="en-US" b="1"/>
              <a:t>Target or Benchmark—</a:t>
            </a:r>
            <a:r>
              <a:rPr lang="en-US"/>
              <a:t>Predetermined level of performance on a screening test that is considered representative of proficiency or mastery of a certain set of skills</a:t>
            </a:r>
            <a:endParaRPr/>
          </a:p>
        </p:txBody>
      </p:sp>
      <p:sp>
        <p:nvSpPr>
          <p:cNvPr id="374" name="Google Shape;374;p2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Commonly Confused Terms</a:t>
            </a:r>
            <a:endParaRPr/>
          </a:p>
        </p:txBody>
      </p:sp>
      <p:sp>
        <p:nvSpPr>
          <p:cNvPr id="375" name="Google Shape;375;p2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1400"/>
              <a:buNone/>
            </a:pPr>
            <a:r>
              <a:rPr lang="en-US"/>
              <a:t>Identifying Students as At Risk</a:t>
            </a:r>
            <a:endParaRPr/>
          </a:p>
        </p:txBody>
      </p:sp>
      <p:sp>
        <p:nvSpPr>
          <p:cNvPr id="382" name="Google Shape;382;p2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22</a:t>
            </a:fld>
            <a:endParaRPr>
              <a:solidFill>
                <a:srgbClr val="BFBFBF"/>
              </a:solidFill>
            </a:endParaRPr>
          </a:p>
        </p:txBody>
      </p:sp>
      <p:sp>
        <p:nvSpPr>
          <p:cNvPr id="383" name="Google Shape;383;p26"/>
          <p:cNvSpPr txBox="1">
            <a:spLocks noGrp="1"/>
          </p:cNvSpPr>
          <p:nvPr>
            <p:ph type="body" idx="1"/>
          </p:nvPr>
        </p:nvSpPr>
        <p:spPr>
          <a:xfrm>
            <a:off x="687526" y="2055813"/>
            <a:ext cx="8224800" cy="38520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a:t>RTI success depends on accurate identification of the students identified as at risk</a:t>
            </a:r>
            <a:endParaRPr/>
          </a:p>
          <a:p>
            <a:pPr marL="233362" lvl="0" indent="-233362" algn="l" rtl="0">
              <a:lnSpc>
                <a:spcPct val="100000"/>
              </a:lnSpc>
              <a:spcBef>
                <a:spcPts val="1200"/>
              </a:spcBef>
              <a:spcAft>
                <a:spcPts val="0"/>
              </a:spcAft>
              <a:buSzPts val="2400"/>
              <a:buChar char="▪"/>
            </a:pPr>
            <a:r>
              <a:rPr lang="en-US"/>
              <a:t>Perfect screening would result in 100% accurate identification of “True Positives” (those who need additional support) and “True Negatives” (those who do not need additional support), but there is no perfect screening tool</a:t>
            </a:r>
            <a:endParaRPr/>
          </a:p>
          <a:p>
            <a:pPr marL="233362" lvl="0" indent="-233362" algn="l" rtl="0">
              <a:lnSpc>
                <a:spcPct val="100000"/>
              </a:lnSpc>
              <a:spcBef>
                <a:spcPts val="1200"/>
              </a:spcBef>
              <a:spcAft>
                <a:spcPts val="0"/>
              </a:spcAft>
              <a:buSzPts val="2400"/>
              <a:buChar char="▪"/>
            </a:pPr>
            <a:r>
              <a:rPr lang="en-US"/>
              <a:t>Cut scores</a:t>
            </a:r>
            <a:r>
              <a:rPr lang="en-US" b="1"/>
              <a:t> </a:t>
            </a:r>
            <a:r>
              <a:rPr lang="en-US"/>
              <a:t>for universal screening tools are often set to over identify students as at risk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8dc6a3bcc8_0_21"/>
          <p:cNvSpPr txBox="1">
            <a:spLocks noGrp="1"/>
          </p:cNvSpPr>
          <p:nvPr>
            <p:ph type="title"/>
          </p:nvPr>
        </p:nvSpPr>
        <p:spPr>
          <a:xfrm>
            <a:off x="687388" y="318053"/>
            <a:ext cx="8224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Reflection of Learning</a:t>
            </a:r>
            <a:endParaRPr/>
          </a:p>
        </p:txBody>
      </p:sp>
      <p:sp>
        <p:nvSpPr>
          <p:cNvPr id="390" name="Google Shape;390;g8dc6a3bcc8_0_21"/>
          <p:cNvSpPr txBox="1">
            <a:spLocks noGrp="1"/>
          </p:cNvSpPr>
          <p:nvPr>
            <p:ph type="body" idx="1"/>
          </p:nvPr>
        </p:nvSpPr>
        <p:spPr>
          <a:xfrm>
            <a:off x="687388" y="2055812"/>
            <a:ext cx="8224800" cy="3794100"/>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a:t>Complete No. 2: Universal Screening Process</a:t>
            </a:r>
            <a:endParaRPr/>
          </a:p>
          <a:p>
            <a:pPr marL="463550" lvl="1" indent="-246062" algn="l" rtl="0">
              <a:lnSpc>
                <a:spcPct val="100000"/>
              </a:lnSpc>
              <a:spcBef>
                <a:spcPts val="600"/>
              </a:spcBef>
              <a:spcAft>
                <a:spcPts val="0"/>
              </a:spcAft>
              <a:buSzPts val="2000"/>
              <a:buChar char="•"/>
            </a:pPr>
            <a:r>
              <a:rPr lang="en-US" sz="2000"/>
              <a:t>What did I learn? Summarize the key components.</a:t>
            </a:r>
            <a:endParaRPr sz="2000"/>
          </a:p>
          <a:p>
            <a:pPr marL="463550" lvl="1" indent="-246062" algn="l" rtl="0">
              <a:lnSpc>
                <a:spcPct val="100000"/>
              </a:lnSpc>
              <a:spcBef>
                <a:spcPts val="600"/>
              </a:spcBef>
              <a:spcAft>
                <a:spcPts val="0"/>
              </a:spcAft>
              <a:buSzPts val="2000"/>
              <a:buChar char="•"/>
            </a:pPr>
            <a:r>
              <a:rPr lang="en-US" sz="2000"/>
              <a:t>What questions do I still have?</a:t>
            </a:r>
            <a:endParaRPr sz="2000"/>
          </a:p>
          <a:p>
            <a:pPr marL="233362" lvl="0" indent="-80962" algn="l" rtl="0">
              <a:lnSpc>
                <a:spcPct val="100000"/>
              </a:lnSpc>
              <a:spcBef>
                <a:spcPts val="600"/>
              </a:spcBef>
              <a:spcAft>
                <a:spcPts val="0"/>
              </a:spcAft>
              <a:buSzPts val="2400"/>
              <a:buNone/>
            </a:pPr>
            <a:endParaRPr sz="1200"/>
          </a:p>
          <a:p>
            <a:pPr marL="233362" lvl="0" indent="-233362" algn="l" rtl="0">
              <a:lnSpc>
                <a:spcPct val="100000"/>
              </a:lnSpc>
              <a:spcBef>
                <a:spcPts val="600"/>
              </a:spcBef>
              <a:spcAft>
                <a:spcPts val="0"/>
              </a:spcAft>
              <a:buSzPts val="2400"/>
              <a:buChar char="▪"/>
            </a:pPr>
            <a:r>
              <a:rPr lang="en-US"/>
              <a:t>Share with your neighbor to check your understanding or answer any unanswered questions.</a:t>
            </a:r>
            <a:endParaRPr/>
          </a:p>
          <a:p>
            <a:pPr marL="233362" lvl="0" indent="-80962" algn="l" rtl="0">
              <a:lnSpc>
                <a:spcPct val="100000"/>
              </a:lnSpc>
              <a:spcBef>
                <a:spcPts val="600"/>
              </a:spcBef>
              <a:spcAft>
                <a:spcPts val="0"/>
              </a:spcAft>
              <a:buSzPts val="2400"/>
              <a:buNone/>
            </a:pPr>
            <a:endParaRPr/>
          </a:p>
        </p:txBody>
      </p:sp>
      <p:sp>
        <p:nvSpPr>
          <p:cNvPr id="391" name="Google Shape;391;g8dc6a3bcc8_0_21"/>
          <p:cNvSpPr txBox="1">
            <a:spLocks noGrp="1"/>
          </p:cNvSpPr>
          <p:nvPr>
            <p:ph type="sldNum" idx="12"/>
          </p:nvPr>
        </p:nvSpPr>
        <p:spPr>
          <a:xfrm>
            <a:off x="8755131" y="6507316"/>
            <a:ext cx="157200" cy="1539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23</a:t>
            </a:fld>
            <a:endParaRPr>
              <a:solidFill>
                <a:srgbClr val="BFBFBF"/>
              </a:solidFill>
            </a:endParaRPr>
          </a:p>
        </p:txBody>
      </p:sp>
      <p:sp>
        <p:nvSpPr>
          <p:cNvPr id="392" name="Google Shape;392;g8dc6a3bcc8_0_21"/>
          <p:cNvSpPr/>
          <p:nvPr/>
        </p:nvSpPr>
        <p:spPr>
          <a:xfrm>
            <a:off x="5446917" y="611171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grpSp>
        <p:nvGrpSpPr>
          <p:cNvPr id="393" name="Google Shape;393;g8dc6a3bcc8_0_21"/>
          <p:cNvGrpSpPr/>
          <p:nvPr/>
        </p:nvGrpSpPr>
        <p:grpSpPr>
          <a:xfrm>
            <a:off x="6939451" y="5898423"/>
            <a:ext cx="1608174" cy="918000"/>
            <a:chOff x="6939451" y="5898423"/>
            <a:chExt cx="1608174" cy="918000"/>
          </a:xfrm>
        </p:grpSpPr>
        <p:sp>
          <p:nvSpPr>
            <p:cNvPr id="394" name="Google Shape;394;g8dc6a3bcc8_0_21"/>
            <p:cNvSpPr/>
            <p:nvPr/>
          </p:nvSpPr>
          <p:spPr>
            <a:xfrm>
              <a:off x="6939451"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95" name="Google Shape;395;g8dc6a3bcc8_0_21"/>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3. Data Points to Verify Risk Status</a:t>
            </a:r>
            <a:endParaRPr/>
          </a:p>
        </p:txBody>
      </p:sp>
      <p:sp>
        <p:nvSpPr>
          <p:cNvPr id="401" name="Google Shape;401;p27"/>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b="1"/>
              <a:t>Screening data </a:t>
            </a:r>
            <a:r>
              <a:rPr lang="en-US"/>
              <a:t>are used in combination with at least </a:t>
            </a:r>
            <a:r>
              <a:rPr lang="en-US" b="1"/>
              <a:t>two other data sources </a:t>
            </a:r>
            <a:r>
              <a:rPr lang="en-US"/>
              <a:t>(e.g., classroom performance, performance on state assessments, diagnostic assessment data, short-term progress monitoring) </a:t>
            </a:r>
            <a:r>
              <a:rPr lang="en-US" b="1"/>
              <a:t>to verify decisions </a:t>
            </a:r>
            <a:r>
              <a:rPr lang="en-US"/>
              <a:t>about whether a student is or is not at risk</a:t>
            </a:r>
            <a:endParaRPr/>
          </a:p>
        </p:txBody>
      </p:sp>
      <p:sp>
        <p:nvSpPr>
          <p:cNvPr id="402" name="Google Shape;402;p2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8"/>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Why Verify Risk Status?</a:t>
            </a:r>
            <a:endParaRPr/>
          </a:p>
        </p:txBody>
      </p:sp>
      <p:sp>
        <p:nvSpPr>
          <p:cNvPr id="408" name="Google Shape;408;p28"/>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sz="2400"/>
              <a:t>Multi-tiered system of supports (MTSS) and RTI success depend on accurate identification of students who are considered at risk </a:t>
            </a:r>
            <a:endParaRPr/>
          </a:p>
          <a:p>
            <a:pPr marL="233363" lvl="0" indent="-233363" algn="l" rtl="0">
              <a:lnSpc>
                <a:spcPct val="100000"/>
              </a:lnSpc>
              <a:spcBef>
                <a:spcPts val="1200"/>
              </a:spcBef>
              <a:spcAft>
                <a:spcPts val="0"/>
              </a:spcAft>
              <a:buSzPts val="2400"/>
              <a:buChar char="▪"/>
            </a:pPr>
            <a:r>
              <a:rPr lang="en-US"/>
              <a:t>Screening tools are not 100% accurate, and many, especially at K–1, tend to be conservatively set</a:t>
            </a:r>
            <a:endParaRPr/>
          </a:p>
          <a:p>
            <a:pPr marL="233363" lvl="0" indent="-233363" algn="l" rtl="0">
              <a:lnSpc>
                <a:spcPct val="100000"/>
              </a:lnSpc>
              <a:spcBef>
                <a:spcPts val="1200"/>
              </a:spcBef>
              <a:spcAft>
                <a:spcPts val="0"/>
              </a:spcAft>
              <a:buSzPts val="2400"/>
              <a:buChar char="▪"/>
            </a:pPr>
            <a:r>
              <a:rPr lang="en-US"/>
              <a:t>Verifying risk can reduce over- and underidentification of students in supplemental supports</a:t>
            </a:r>
            <a:endParaRPr/>
          </a:p>
          <a:p>
            <a:pPr marL="233363" lvl="0" indent="-233363" algn="l" rtl="0">
              <a:lnSpc>
                <a:spcPct val="100000"/>
              </a:lnSpc>
              <a:spcBef>
                <a:spcPts val="1200"/>
              </a:spcBef>
              <a:spcAft>
                <a:spcPts val="0"/>
              </a:spcAft>
              <a:buSzPts val="2400"/>
              <a:buChar char="▪"/>
            </a:pPr>
            <a:r>
              <a:rPr lang="en-US"/>
              <a:t>Reducing over- and underidentification can save time, resources, and student frustration</a:t>
            </a:r>
            <a:endParaRPr/>
          </a:p>
          <a:p>
            <a:pPr marL="233363" lvl="0" indent="-80963" algn="l" rtl="0">
              <a:lnSpc>
                <a:spcPct val="100000"/>
              </a:lnSpc>
              <a:spcBef>
                <a:spcPts val="600"/>
              </a:spcBef>
              <a:spcAft>
                <a:spcPts val="0"/>
              </a:spcAft>
              <a:buSzPts val="2400"/>
              <a:buNone/>
            </a:pPr>
            <a:endParaRPr/>
          </a:p>
        </p:txBody>
      </p:sp>
      <p:sp>
        <p:nvSpPr>
          <p:cNvPr id="409" name="Google Shape;409;p2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9"/>
          <p:cNvSpPr txBox="1">
            <a:spLocks noGrp="1"/>
          </p:cNvSpPr>
          <p:nvPr>
            <p:ph type="title"/>
          </p:nvPr>
        </p:nvSpPr>
        <p:spPr>
          <a:xfrm>
            <a:off x="533400" y="5054600"/>
            <a:ext cx="7315200" cy="52228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A5A5A5"/>
              </a:buClr>
              <a:buSzPts val="4400"/>
              <a:buFont typeface="Arial Narrow"/>
              <a:buNone/>
            </a:pPr>
            <a:r>
              <a:rPr lang="en-US" sz="4800"/>
              <a:t>Steps for Verifying Risk Status</a:t>
            </a:r>
            <a:endParaRPr sz="4800"/>
          </a:p>
        </p:txBody>
      </p:sp>
      <p:pic>
        <p:nvPicPr>
          <p:cNvPr id="416" name="Google Shape;416;p29" descr="http://blogs.kqed.org/mindshift/files/2014/06/dropout-data.jpg"/>
          <p:cNvPicPr preferRelativeResize="0">
            <a:picLocks noGrp="1"/>
          </p:cNvPicPr>
          <p:nvPr>
            <p:ph type="pic" idx="2"/>
          </p:nvPr>
        </p:nvPicPr>
        <p:blipFill rotWithShape="1">
          <a:blip r:embed="rId3">
            <a:alphaModFix/>
          </a:blip>
          <a:srcRect t="4756" b="1654"/>
          <a:stretch/>
        </p:blipFill>
        <p:spPr>
          <a:xfrm>
            <a:off x="0" y="0"/>
            <a:ext cx="9144000" cy="4851400"/>
          </a:xfrm>
          <a:prstGeom prst="rect">
            <a:avLst/>
          </a:prstGeom>
          <a:noFill/>
          <a:ln>
            <a:noFill/>
          </a:ln>
        </p:spPr>
      </p:pic>
      <p:sp>
        <p:nvSpPr>
          <p:cNvPr id="417" name="Google Shape;417;p29"/>
          <p:cNvSpPr txBox="1">
            <a:spLocks noGrp="1"/>
          </p:cNvSpPr>
          <p:nvPr>
            <p:ph type="sldNum" idx="12"/>
          </p:nvPr>
        </p:nvSpPr>
        <p:spPr>
          <a:xfrm>
            <a:off x="8763000" y="6208776"/>
            <a:ext cx="457200" cy="457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0"/>
          <p:cNvSpPr txBox="1">
            <a:spLocks noGrp="1"/>
          </p:cNvSpPr>
          <p:nvPr>
            <p:ph type="title"/>
          </p:nvPr>
        </p:nvSpPr>
        <p:spPr>
          <a:xfrm>
            <a:off x="6997700" y="2196547"/>
            <a:ext cx="1990800" cy="1486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Step 1: Identify</a:t>
            </a:r>
            <a:endParaRPr/>
          </a:p>
          <a:p>
            <a:pPr marL="0" lvl="0" indent="0" algn="l" rtl="0">
              <a:lnSpc>
                <a:spcPct val="100000"/>
              </a:lnSpc>
              <a:spcBef>
                <a:spcPts val="0"/>
              </a:spcBef>
              <a:spcAft>
                <a:spcPts val="0"/>
              </a:spcAft>
              <a:buSzPts val="1400"/>
              <a:buNone/>
            </a:pPr>
            <a:r>
              <a:rPr lang="en-US"/>
              <a:t>Initial Risk</a:t>
            </a:r>
            <a:endParaRPr/>
          </a:p>
        </p:txBody>
      </p:sp>
      <p:pic>
        <p:nvPicPr>
          <p:cNvPr id="424" name="Google Shape;424;p30"/>
          <p:cNvPicPr preferRelativeResize="0"/>
          <p:nvPr/>
        </p:nvPicPr>
        <p:blipFill rotWithShape="1">
          <a:blip r:embed="rId3">
            <a:alphaModFix/>
          </a:blip>
          <a:srcRect l="40556" t="27311" r="21665" b="17334"/>
          <a:stretch/>
        </p:blipFill>
        <p:spPr>
          <a:xfrm>
            <a:off x="908050" y="361328"/>
            <a:ext cx="5943600" cy="5443117"/>
          </a:xfrm>
          <a:prstGeom prst="rect">
            <a:avLst/>
          </a:prstGeom>
          <a:noFill/>
          <a:ln>
            <a:noFill/>
          </a:ln>
        </p:spPr>
      </p:pic>
      <p:sp>
        <p:nvSpPr>
          <p:cNvPr id="425" name="Google Shape;425;p30"/>
          <p:cNvSpPr txBox="1"/>
          <p:nvPr/>
        </p:nvSpPr>
        <p:spPr>
          <a:xfrm rot="5400000">
            <a:off x="6743710" y="4476054"/>
            <a:ext cx="1371600" cy="5232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At Risk</a:t>
            </a:r>
            <a:endParaRPr sz="2800" b="0" i="0" u="none" strike="noStrike" cap="none">
              <a:solidFill>
                <a:schemeClr val="dk1"/>
              </a:solidFill>
              <a:latin typeface="Arial"/>
              <a:ea typeface="Arial"/>
              <a:cs typeface="Arial"/>
              <a:sym typeface="Arial"/>
            </a:endParaRPr>
          </a:p>
        </p:txBody>
      </p:sp>
      <p:sp>
        <p:nvSpPr>
          <p:cNvPr id="426" name="Google Shape;426;p30"/>
          <p:cNvSpPr/>
          <p:nvPr/>
        </p:nvSpPr>
        <p:spPr>
          <a:xfrm>
            <a:off x="6819900" y="3823253"/>
            <a:ext cx="304800" cy="1981200"/>
          </a:xfrm>
          <a:prstGeom prst="rightBrace">
            <a:avLst>
              <a:gd name="adj1" fmla="val 8333"/>
              <a:gd name="adj2" fmla="val 50000"/>
            </a:avLst>
          </a:prstGeom>
          <a:noFill/>
          <a:ln w="76200"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27" name="Google Shape;427;p30"/>
          <p:cNvSpPr/>
          <p:nvPr/>
        </p:nvSpPr>
        <p:spPr>
          <a:xfrm rot="10800000">
            <a:off x="565150" y="2810237"/>
            <a:ext cx="342900" cy="837300"/>
          </a:xfrm>
          <a:prstGeom prst="rightBrace">
            <a:avLst>
              <a:gd name="adj1" fmla="val 8333"/>
              <a:gd name="adj2" fmla="val 50000"/>
            </a:avLst>
          </a:prstGeom>
          <a:noFill/>
          <a:ln w="76200" cap="flat" cmpd="sng">
            <a:solidFill>
              <a:srgbClr val="1D1B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428" name="Google Shape;428;p30"/>
          <p:cNvSpPr txBox="1"/>
          <p:nvPr/>
        </p:nvSpPr>
        <p:spPr>
          <a:xfrm rot="-5400000">
            <a:off x="-1145550" y="2761475"/>
            <a:ext cx="2880000" cy="410100"/>
          </a:xfrm>
          <a:prstGeom prst="rect">
            <a:avLst/>
          </a:prstGeom>
          <a:noFill/>
          <a:ln w="19050" cap="flat" cmpd="sng">
            <a:solidFill>
              <a:srgbClr val="FF99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Potentially At Risk</a:t>
            </a:r>
            <a:endParaRPr sz="2400" b="0" i="0" u="none" strike="noStrike" cap="none">
              <a:solidFill>
                <a:schemeClr val="dk1"/>
              </a:solidFill>
              <a:latin typeface="Arial"/>
              <a:ea typeface="Arial"/>
              <a:cs typeface="Arial"/>
              <a:sym typeface="Arial"/>
            </a:endParaRPr>
          </a:p>
        </p:txBody>
      </p:sp>
      <p:sp>
        <p:nvSpPr>
          <p:cNvPr id="429" name="Google Shape;429;p3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1"/>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Step 2: Verify Risk Status </a:t>
            </a:r>
            <a:endParaRPr/>
          </a:p>
        </p:txBody>
      </p:sp>
      <p:sp>
        <p:nvSpPr>
          <p:cNvPr id="436" name="Google Shape;436;p3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28</a:t>
            </a:fld>
            <a:endParaRPr/>
          </a:p>
        </p:txBody>
      </p:sp>
      <p:graphicFrame>
        <p:nvGraphicFramePr>
          <p:cNvPr id="437" name="Google Shape;437;p31"/>
          <p:cNvGraphicFramePr/>
          <p:nvPr/>
        </p:nvGraphicFramePr>
        <p:xfrm>
          <a:off x="915988" y="1884550"/>
          <a:ext cx="7467625" cy="4041778"/>
        </p:xfrm>
        <a:graphic>
          <a:graphicData uri="http://schemas.openxmlformats.org/drawingml/2006/table">
            <a:tbl>
              <a:tblPr firstRow="1" bandRow="1">
                <a:noFill/>
                <a:tableStyleId>{BAA0DD03-D19D-4208-8226-6A7E05344EF8}</a:tableStyleId>
              </a:tblPr>
              <a:tblGrid>
                <a:gridCol w="1175450">
                  <a:extLst>
                    <a:ext uri="{9D8B030D-6E8A-4147-A177-3AD203B41FA5}">
                      <a16:colId xmlns:a16="http://schemas.microsoft.com/office/drawing/2014/main" val="20000"/>
                    </a:ext>
                  </a:extLst>
                </a:gridCol>
                <a:gridCol w="2281775">
                  <a:extLst>
                    <a:ext uri="{9D8B030D-6E8A-4147-A177-3AD203B41FA5}">
                      <a16:colId xmlns:a16="http://schemas.microsoft.com/office/drawing/2014/main" val="20001"/>
                    </a:ext>
                  </a:extLst>
                </a:gridCol>
                <a:gridCol w="2005200">
                  <a:extLst>
                    <a:ext uri="{9D8B030D-6E8A-4147-A177-3AD203B41FA5}">
                      <a16:colId xmlns:a16="http://schemas.microsoft.com/office/drawing/2014/main" val="20002"/>
                    </a:ext>
                  </a:extLst>
                </a:gridCol>
                <a:gridCol w="2005200">
                  <a:extLst>
                    <a:ext uri="{9D8B030D-6E8A-4147-A177-3AD203B41FA5}">
                      <a16:colId xmlns:a16="http://schemas.microsoft.com/office/drawing/2014/main" val="20003"/>
                    </a:ext>
                  </a:extLst>
                </a:gridCol>
              </a:tblGrid>
              <a:tr h="288400">
                <a:tc>
                  <a:txBody>
                    <a:bodyPr/>
                    <a:lstStyle/>
                    <a:p>
                      <a:pPr marL="0" marR="0" lvl="0" indent="0" algn="l" rtl="0">
                        <a:lnSpc>
                          <a:spcPct val="9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Initial Screener</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SECONDARY</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Decision</a:t>
                      </a:r>
                      <a:endParaRPr sz="1600" u="none" strike="noStrike" cap="none"/>
                    </a:p>
                  </a:txBody>
                  <a:tcPr marL="91450" marR="91450" marT="45725" marB="45725"/>
                </a:tc>
                <a:extLst>
                  <a:ext uri="{0D108BD9-81ED-4DB2-BD59-A6C34878D82A}">
                    <a16:rowId xmlns:a16="http://schemas.microsoft.com/office/drawing/2014/main" val="10000"/>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Bill</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Potentially 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Not 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Tier I+</a:t>
                      </a:r>
                      <a:endParaRPr sz="1600" u="none" strike="noStrike" cap="none"/>
                    </a:p>
                  </a:txBody>
                  <a:tcPr marL="91450" marR="91450" marT="45725" marB="45725"/>
                </a:tc>
                <a:extLst>
                  <a:ext uri="{0D108BD9-81ED-4DB2-BD59-A6C34878D82A}">
                    <a16:rowId xmlns:a16="http://schemas.microsoft.com/office/drawing/2014/main" val="10001"/>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Bob</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Potentially 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a:r>
                      <a:endParaRPr sz="1600" u="none" strike="noStrike" cap="none"/>
                    </a:p>
                  </a:txBody>
                  <a:tcPr marL="91450" marR="91450" marT="45725" marB="45725"/>
                </a:tc>
                <a:extLst>
                  <a:ext uri="{0D108BD9-81ED-4DB2-BD59-A6C34878D82A}">
                    <a16:rowId xmlns:a16="http://schemas.microsoft.com/office/drawing/2014/main" val="10002"/>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James</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Potentially 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Not 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Tier I +</a:t>
                      </a:r>
                      <a:endParaRPr sz="1600" u="none" strike="noStrike" cap="none"/>
                    </a:p>
                  </a:txBody>
                  <a:tcPr marL="91450" marR="91450" marT="45725" marB="45725"/>
                </a:tc>
                <a:extLst>
                  <a:ext uri="{0D108BD9-81ED-4DB2-BD59-A6C34878D82A}">
                    <a16:rowId xmlns:a16="http://schemas.microsoft.com/office/drawing/2014/main" val="10003"/>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Sara</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Not 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a:r>
                      <a:endParaRPr sz="1600" u="none" strike="noStrike" cap="none"/>
                    </a:p>
                  </a:txBody>
                  <a:tcPr marL="91450" marR="91450" marT="45725" marB="45725"/>
                </a:tc>
                <a:extLst>
                  <a:ext uri="{0D108BD9-81ED-4DB2-BD59-A6C34878D82A}">
                    <a16:rowId xmlns:a16="http://schemas.microsoft.com/office/drawing/2014/main" val="10004"/>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Tina</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Intervention</a:t>
                      </a:r>
                      <a:endParaRPr sz="1600" u="none" strike="noStrike" cap="none"/>
                    </a:p>
                  </a:txBody>
                  <a:tcPr marL="91450" marR="91450" marT="45725" marB="45725"/>
                </a:tc>
                <a:extLst>
                  <a:ext uri="{0D108BD9-81ED-4DB2-BD59-A6C34878D82A}">
                    <a16:rowId xmlns:a16="http://schemas.microsoft.com/office/drawing/2014/main" val="10005"/>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Lena</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Not 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a:r>
                      <a:endParaRPr sz="1600" u="none" strike="noStrike" cap="none"/>
                    </a:p>
                  </a:txBody>
                  <a:tcPr marL="91450" marR="91450" marT="45725" marB="45725"/>
                </a:tc>
                <a:extLst>
                  <a:ext uri="{0D108BD9-81ED-4DB2-BD59-A6C34878D82A}">
                    <a16:rowId xmlns:a16="http://schemas.microsoft.com/office/drawing/2014/main" val="10006"/>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Sandy</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Intervention</a:t>
                      </a:r>
                      <a:endParaRPr sz="1600" u="none" strike="noStrike" cap="none"/>
                    </a:p>
                  </a:txBody>
                  <a:tcPr marL="91450" marR="91450" marT="45725" marB="45725"/>
                </a:tc>
                <a:extLst>
                  <a:ext uri="{0D108BD9-81ED-4DB2-BD59-A6C34878D82A}">
                    <a16:rowId xmlns:a16="http://schemas.microsoft.com/office/drawing/2014/main" val="10007"/>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Frank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Intervention</a:t>
                      </a:r>
                      <a:endParaRPr sz="1600" u="none" strike="noStrike" cap="none"/>
                    </a:p>
                  </a:txBody>
                  <a:tcPr marL="91450" marR="91450" marT="45725" marB="45725"/>
                </a:tc>
                <a:extLst>
                  <a:ext uri="{0D108BD9-81ED-4DB2-BD59-A6C34878D82A}">
                    <a16:rowId xmlns:a16="http://schemas.microsoft.com/office/drawing/2014/main" val="10008"/>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Vivian</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Intervention</a:t>
                      </a:r>
                      <a:endParaRPr sz="1600" u="none" strike="noStrike" cap="none"/>
                    </a:p>
                  </a:txBody>
                  <a:tcPr marL="91450" marR="91450" marT="45725" marB="45725"/>
                </a:tc>
                <a:extLst>
                  <a:ext uri="{0D108BD9-81ED-4DB2-BD59-A6C34878D82A}">
                    <a16:rowId xmlns:a16="http://schemas.microsoft.com/office/drawing/2014/main" val="10009"/>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Monty</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Intervention</a:t>
                      </a:r>
                      <a:endParaRPr sz="1600" u="none" strike="noStrike" cap="none"/>
                    </a:p>
                  </a:txBody>
                  <a:tcPr marL="91450" marR="91450" marT="45725" marB="45725"/>
                </a:tc>
                <a:extLst>
                  <a:ext uri="{0D108BD9-81ED-4DB2-BD59-A6C34878D82A}">
                    <a16:rowId xmlns:a16="http://schemas.microsoft.com/office/drawing/2014/main" val="10010"/>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Ken</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Intervention</a:t>
                      </a:r>
                      <a:endParaRPr sz="1600" u="none" strike="noStrike" cap="none"/>
                    </a:p>
                  </a:txBody>
                  <a:tcPr marL="91450" marR="91450" marT="45725" marB="45725"/>
                </a:tc>
                <a:extLst>
                  <a:ext uri="{0D108BD9-81ED-4DB2-BD59-A6C34878D82A}">
                    <a16:rowId xmlns:a16="http://schemas.microsoft.com/office/drawing/2014/main" val="10011"/>
                  </a:ext>
                </a:extLst>
              </a:tr>
              <a:tr h="288400">
                <a:tc>
                  <a:txBody>
                    <a:bodyPr/>
                    <a:lstStyle/>
                    <a:p>
                      <a:pPr marL="0" marR="0" lvl="0" indent="0" algn="l" rtl="0">
                        <a:lnSpc>
                          <a:spcPct val="90000"/>
                        </a:lnSpc>
                        <a:spcBef>
                          <a:spcPts val="0"/>
                        </a:spcBef>
                        <a:spcAft>
                          <a:spcPts val="0"/>
                        </a:spcAft>
                        <a:buClr>
                          <a:srgbClr val="000000"/>
                        </a:buClr>
                        <a:buSzPts val="1400"/>
                        <a:buFont typeface="Arial"/>
                        <a:buNone/>
                      </a:pPr>
                      <a:r>
                        <a:rPr lang="en-US" sz="1600" u="none" strike="noStrike" cap="none"/>
                        <a:t>Brian</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At Risk</a:t>
                      </a:r>
                      <a:endParaRPr sz="16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600" u="none" strike="noStrike" cap="none"/>
                        <a:t>Intervention</a:t>
                      </a:r>
                      <a:endParaRPr sz="1600" u="none" strike="noStrike" cap="none"/>
                    </a:p>
                  </a:txBody>
                  <a:tcPr marL="91450" marR="91450" marT="45725" marB="45725"/>
                </a:tc>
                <a:extLst>
                  <a:ext uri="{0D108BD9-81ED-4DB2-BD59-A6C34878D82A}">
                    <a16:rowId xmlns:a16="http://schemas.microsoft.com/office/drawing/2014/main" val="1001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Step 3: Verify Risk Status </a:t>
            </a:r>
            <a:br>
              <a:rPr lang="en-US"/>
            </a:br>
            <a:r>
              <a:rPr lang="en-US"/>
              <a:t>Through Additional Data Sources </a:t>
            </a:r>
            <a:endParaRPr/>
          </a:p>
        </p:txBody>
      </p:sp>
      <p:graphicFrame>
        <p:nvGraphicFramePr>
          <p:cNvPr id="444" name="Google Shape;444;p32"/>
          <p:cNvGraphicFramePr/>
          <p:nvPr/>
        </p:nvGraphicFramePr>
        <p:xfrm>
          <a:off x="687387" y="1979613"/>
          <a:ext cx="8224850" cy="3877186"/>
        </p:xfrm>
        <a:graphic>
          <a:graphicData uri="http://schemas.openxmlformats.org/drawingml/2006/table">
            <a:tbl>
              <a:tblPr firstRow="1" bandRow="1">
                <a:noFill/>
                <a:tableStyleId>{BAA0DD03-D19D-4208-8226-6A7E05344EF8}</a:tableStyleId>
              </a:tblPr>
              <a:tblGrid>
                <a:gridCol w="1020600">
                  <a:extLst>
                    <a:ext uri="{9D8B030D-6E8A-4147-A177-3AD203B41FA5}">
                      <a16:colId xmlns:a16="http://schemas.microsoft.com/office/drawing/2014/main" val="20000"/>
                    </a:ext>
                  </a:extLst>
                </a:gridCol>
                <a:gridCol w="1981175">
                  <a:extLst>
                    <a:ext uri="{9D8B030D-6E8A-4147-A177-3AD203B41FA5}">
                      <a16:colId xmlns:a16="http://schemas.microsoft.com/office/drawing/2014/main" val="20001"/>
                    </a:ext>
                  </a:extLst>
                </a:gridCol>
                <a:gridCol w="1741025">
                  <a:extLst>
                    <a:ext uri="{9D8B030D-6E8A-4147-A177-3AD203B41FA5}">
                      <a16:colId xmlns:a16="http://schemas.microsoft.com/office/drawing/2014/main" val="20002"/>
                    </a:ext>
                  </a:extLst>
                </a:gridCol>
                <a:gridCol w="1741025">
                  <a:extLst>
                    <a:ext uri="{9D8B030D-6E8A-4147-A177-3AD203B41FA5}">
                      <a16:colId xmlns:a16="http://schemas.microsoft.com/office/drawing/2014/main" val="20003"/>
                    </a:ext>
                  </a:extLst>
                </a:gridCol>
                <a:gridCol w="1741025">
                  <a:extLst>
                    <a:ext uri="{9D8B030D-6E8A-4147-A177-3AD203B41FA5}">
                      <a16:colId xmlns:a16="http://schemas.microsoft.com/office/drawing/2014/main" val="20004"/>
                    </a:ext>
                  </a:extLst>
                </a:gridCol>
              </a:tblGrid>
              <a:tr h="471000">
                <a:tc>
                  <a:txBody>
                    <a:bodyPr/>
                    <a:lstStyle/>
                    <a:p>
                      <a:pPr marL="0" marR="0" lvl="0" indent="0" algn="l" rtl="0">
                        <a:lnSpc>
                          <a:spcPct val="9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Initial Screener</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SECONDARY</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ADDITIONAL DATA Source</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Decision</a:t>
                      </a:r>
                      <a:endParaRPr sz="1400" u="none" strike="noStrike" cap="none"/>
                    </a:p>
                  </a:txBody>
                  <a:tcPr marL="91450" marR="91450" marT="45725" marB="45725"/>
                </a:tc>
                <a:extLst>
                  <a:ext uri="{0D108BD9-81ED-4DB2-BD59-A6C34878D82A}">
                    <a16:rowId xmlns:a16="http://schemas.microsoft.com/office/drawing/2014/main" val="10000"/>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Bill</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Potentially 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Not 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Tier I+</a:t>
                      </a:r>
                      <a:endParaRPr sz="1400" u="none" strike="noStrike" cap="none"/>
                    </a:p>
                  </a:txBody>
                  <a:tcPr marL="91450" marR="91450" marT="45725" marB="45725"/>
                </a:tc>
                <a:extLst>
                  <a:ext uri="{0D108BD9-81ED-4DB2-BD59-A6C34878D82A}">
                    <a16:rowId xmlns:a16="http://schemas.microsoft.com/office/drawing/2014/main" val="10001"/>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b="1" u="none" strike="noStrike" cap="none"/>
                        <a:t>Bob</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Potentially at Risk</a:t>
                      </a:r>
                      <a:endParaRPr sz="1400"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At Risk</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At Risk</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Intervention</a:t>
                      </a:r>
                      <a:endParaRPr sz="1400" b="1" u="none" strike="noStrike" cap="none"/>
                    </a:p>
                  </a:txBody>
                  <a:tcPr marL="91450" marR="91450" marT="45725" marB="45725">
                    <a:solidFill>
                      <a:srgbClr val="FFFF00"/>
                    </a:solidFill>
                  </a:tcPr>
                </a:tc>
                <a:extLst>
                  <a:ext uri="{0D108BD9-81ED-4DB2-BD59-A6C34878D82A}">
                    <a16:rowId xmlns:a16="http://schemas.microsoft.com/office/drawing/2014/main" val="10002"/>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James</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Potentially 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Not 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Tier I +</a:t>
                      </a:r>
                      <a:endParaRPr sz="1400" u="none" strike="noStrike" cap="none"/>
                    </a:p>
                  </a:txBody>
                  <a:tcPr marL="91450" marR="91450" marT="45725" marB="45725"/>
                </a:tc>
                <a:extLst>
                  <a:ext uri="{0D108BD9-81ED-4DB2-BD59-A6C34878D82A}">
                    <a16:rowId xmlns:a16="http://schemas.microsoft.com/office/drawing/2014/main" val="10003"/>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b="1" u="none" strike="noStrike" cap="none"/>
                        <a:t>Sara</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At Risk</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Not at Risk</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At Risk</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Intervention</a:t>
                      </a:r>
                      <a:endParaRPr sz="1400" b="1" u="none" strike="noStrike" cap="none"/>
                    </a:p>
                  </a:txBody>
                  <a:tcPr marL="91450" marR="91450" marT="45725" marB="45725">
                    <a:solidFill>
                      <a:srgbClr val="FFFF00"/>
                    </a:solidFill>
                  </a:tcPr>
                </a:tc>
                <a:extLst>
                  <a:ext uri="{0D108BD9-81ED-4DB2-BD59-A6C34878D82A}">
                    <a16:rowId xmlns:a16="http://schemas.microsoft.com/office/drawing/2014/main" val="10004"/>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Tina</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Intervention</a:t>
                      </a:r>
                      <a:endParaRPr sz="1400" u="none" strike="noStrike" cap="none"/>
                    </a:p>
                  </a:txBody>
                  <a:tcPr marL="91450" marR="91450" marT="45725" marB="45725"/>
                </a:tc>
                <a:extLst>
                  <a:ext uri="{0D108BD9-81ED-4DB2-BD59-A6C34878D82A}">
                    <a16:rowId xmlns:a16="http://schemas.microsoft.com/office/drawing/2014/main" val="10005"/>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b="1" u="none" strike="noStrike" cap="none"/>
                        <a:t>Lena</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At Risk</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Not at Risk</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At Risk</a:t>
                      </a:r>
                      <a:endParaRPr sz="1400" b="1" u="none" strike="noStrike" cap="none"/>
                    </a:p>
                  </a:txBody>
                  <a:tcPr marL="91450" marR="91450" marT="45725" marB="45725">
                    <a:solidFill>
                      <a:srgbClr val="FFFF00"/>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US" sz="1400" b="1" u="none" strike="noStrike" cap="none"/>
                        <a:t>Intervention</a:t>
                      </a:r>
                      <a:endParaRPr sz="1400" b="1" u="none" strike="noStrike" cap="none"/>
                    </a:p>
                  </a:txBody>
                  <a:tcPr marL="91450" marR="91450" marT="45725" marB="45725">
                    <a:solidFill>
                      <a:srgbClr val="FFFF00"/>
                    </a:solidFill>
                  </a:tcPr>
                </a:tc>
                <a:extLst>
                  <a:ext uri="{0D108BD9-81ED-4DB2-BD59-A6C34878D82A}">
                    <a16:rowId xmlns:a16="http://schemas.microsoft.com/office/drawing/2014/main" val="10006"/>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Sandy</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Intervention</a:t>
                      </a:r>
                      <a:endParaRPr sz="1400" u="none" strike="noStrike" cap="none"/>
                    </a:p>
                  </a:txBody>
                  <a:tcPr marL="91450" marR="91450" marT="45725" marB="45725"/>
                </a:tc>
                <a:extLst>
                  <a:ext uri="{0D108BD9-81ED-4DB2-BD59-A6C34878D82A}">
                    <a16:rowId xmlns:a16="http://schemas.microsoft.com/office/drawing/2014/main" val="10007"/>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Frank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Intervention</a:t>
                      </a:r>
                      <a:endParaRPr sz="1400" u="none" strike="noStrike" cap="none"/>
                    </a:p>
                  </a:txBody>
                  <a:tcPr marL="91450" marR="91450" marT="45725" marB="45725"/>
                </a:tc>
                <a:extLst>
                  <a:ext uri="{0D108BD9-81ED-4DB2-BD59-A6C34878D82A}">
                    <a16:rowId xmlns:a16="http://schemas.microsoft.com/office/drawing/2014/main" val="10008"/>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Vivian</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Intervention</a:t>
                      </a:r>
                      <a:endParaRPr sz="1400" u="none" strike="noStrike" cap="none"/>
                    </a:p>
                  </a:txBody>
                  <a:tcPr marL="91450" marR="91450" marT="45725" marB="45725"/>
                </a:tc>
                <a:extLst>
                  <a:ext uri="{0D108BD9-81ED-4DB2-BD59-A6C34878D82A}">
                    <a16:rowId xmlns:a16="http://schemas.microsoft.com/office/drawing/2014/main" val="10009"/>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Monty</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Intervention</a:t>
                      </a:r>
                      <a:endParaRPr sz="1400" u="none" strike="noStrike" cap="none"/>
                    </a:p>
                  </a:txBody>
                  <a:tcPr marL="91450" marR="91450" marT="45725" marB="45725"/>
                </a:tc>
                <a:extLst>
                  <a:ext uri="{0D108BD9-81ED-4DB2-BD59-A6C34878D82A}">
                    <a16:rowId xmlns:a16="http://schemas.microsoft.com/office/drawing/2014/main" val="10010"/>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Ken</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Intervention</a:t>
                      </a:r>
                      <a:endParaRPr sz="1400" u="none" strike="noStrike" cap="none"/>
                    </a:p>
                  </a:txBody>
                  <a:tcPr marL="91450" marR="91450" marT="45725" marB="45725"/>
                </a:tc>
                <a:extLst>
                  <a:ext uri="{0D108BD9-81ED-4DB2-BD59-A6C34878D82A}">
                    <a16:rowId xmlns:a16="http://schemas.microsoft.com/office/drawing/2014/main" val="10011"/>
                  </a:ext>
                </a:extLst>
              </a:tr>
              <a:tr h="280800">
                <a:tc>
                  <a:txBody>
                    <a:bodyPr/>
                    <a:lstStyle/>
                    <a:p>
                      <a:pPr marL="0" marR="0" lvl="0" indent="0" algn="l" rtl="0">
                        <a:lnSpc>
                          <a:spcPct val="90000"/>
                        </a:lnSpc>
                        <a:spcBef>
                          <a:spcPts val="0"/>
                        </a:spcBef>
                        <a:spcAft>
                          <a:spcPts val="0"/>
                        </a:spcAft>
                        <a:buClr>
                          <a:srgbClr val="000000"/>
                        </a:buClr>
                        <a:buSzPts val="1400"/>
                        <a:buFont typeface="Arial"/>
                        <a:buNone/>
                      </a:pPr>
                      <a:r>
                        <a:rPr lang="en-US" sz="1400" u="none" strike="noStrike" cap="none"/>
                        <a:t>Brian</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Risk</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a:t>
                      </a:r>
                      <a:endParaRPr sz="1400" u="none" strike="noStrike" cap="none"/>
                    </a:p>
                  </a:txBody>
                  <a:tcPr marL="91450" marR="91450" marT="45725" marB="45725"/>
                </a:tc>
                <a:tc>
                  <a:txBody>
                    <a:bodyPr/>
                    <a:lstStyle/>
                    <a:p>
                      <a:pPr marL="0" marR="0" lvl="0" indent="0" algn="ctr" rtl="0">
                        <a:lnSpc>
                          <a:spcPct val="90000"/>
                        </a:lnSpc>
                        <a:spcBef>
                          <a:spcPts val="0"/>
                        </a:spcBef>
                        <a:spcAft>
                          <a:spcPts val="0"/>
                        </a:spcAft>
                        <a:buClr>
                          <a:srgbClr val="000000"/>
                        </a:buClr>
                        <a:buSzPts val="1400"/>
                        <a:buFont typeface="Arial"/>
                        <a:buNone/>
                      </a:pPr>
                      <a:r>
                        <a:rPr lang="en-US" sz="1400" u="none" strike="noStrike" cap="none"/>
                        <a:t>Intervention</a:t>
                      </a:r>
                      <a:endParaRPr sz="1400" u="none" strike="noStrike" cap="none"/>
                    </a:p>
                  </a:txBody>
                  <a:tcPr marL="91450" marR="91450" marT="45725" marB="45725"/>
                </a:tc>
                <a:extLst>
                  <a:ext uri="{0D108BD9-81ED-4DB2-BD59-A6C34878D82A}">
                    <a16:rowId xmlns:a16="http://schemas.microsoft.com/office/drawing/2014/main" val="10012"/>
                  </a:ext>
                </a:extLst>
              </a:tr>
            </a:tbl>
          </a:graphicData>
        </a:graphic>
      </p:graphicFrame>
      <p:sp>
        <p:nvSpPr>
          <p:cNvPr id="445" name="Google Shape;445;p3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Essential Components of RTI</a:t>
            </a:r>
            <a:endParaRPr/>
          </a:p>
        </p:txBody>
      </p:sp>
      <p:pic>
        <p:nvPicPr>
          <p:cNvPr id="176" name="Google Shape;176;p4"/>
          <p:cNvPicPr preferRelativeResize="0">
            <a:picLocks noGrp="1"/>
          </p:cNvPicPr>
          <p:nvPr>
            <p:ph type="body" idx="1"/>
          </p:nvPr>
        </p:nvPicPr>
        <p:blipFill rotWithShape="1">
          <a:blip r:embed="rId3">
            <a:alphaModFix/>
          </a:blip>
          <a:srcRect/>
          <a:stretch/>
        </p:blipFill>
        <p:spPr>
          <a:xfrm>
            <a:off x="2950947" y="1997925"/>
            <a:ext cx="3242106" cy="3794125"/>
          </a:xfrm>
          <a:prstGeom prst="rect">
            <a:avLst/>
          </a:prstGeom>
          <a:noFill/>
          <a:ln>
            <a:noFill/>
          </a:ln>
        </p:spPr>
      </p:pic>
      <p:sp>
        <p:nvSpPr>
          <p:cNvPr id="177" name="Google Shape;177;p4"/>
          <p:cNvSpPr txBox="1">
            <a:spLocks noGrp="1"/>
          </p:cNvSpPr>
          <p:nvPr>
            <p:ph type="sldNum" idx="12"/>
          </p:nvPr>
        </p:nvSpPr>
        <p:spPr>
          <a:xfrm>
            <a:off x="8755130"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Reflection of Learning</a:t>
            </a:r>
            <a:endParaRPr/>
          </a:p>
        </p:txBody>
      </p:sp>
      <p:sp>
        <p:nvSpPr>
          <p:cNvPr id="452" name="Google Shape;452;p33"/>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a:t>Complete No. 3: Data Points to Verify Risk</a:t>
            </a:r>
            <a:endParaRPr/>
          </a:p>
          <a:p>
            <a:pPr marL="463550" lvl="1" indent="-246063" algn="l" rtl="0">
              <a:lnSpc>
                <a:spcPct val="100000"/>
              </a:lnSpc>
              <a:spcBef>
                <a:spcPts val="600"/>
              </a:spcBef>
              <a:spcAft>
                <a:spcPts val="0"/>
              </a:spcAft>
              <a:buSzPts val="2000"/>
              <a:buChar char="•"/>
            </a:pPr>
            <a:r>
              <a:rPr lang="en-US" sz="2000"/>
              <a:t>What did I learn? Summarize the key components.</a:t>
            </a:r>
            <a:endParaRPr sz="2000"/>
          </a:p>
          <a:p>
            <a:pPr marL="463550" lvl="1" indent="-246063" algn="l" rtl="0">
              <a:lnSpc>
                <a:spcPct val="100000"/>
              </a:lnSpc>
              <a:spcBef>
                <a:spcPts val="600"/>
              </a:spcBef>
              <a:spcAft>
                <a:spcPts val="0"/>
              </a:spcAft>
              <a:buSzPts val="2000"/>
              <a:buChar char="•"/>
            </a:pPr>
            <a:r>
              <a:rPr lang="en-US" sz="2000"/>
              <a:t>What questions do I still have?</a:t>
            </a:r>
            <a:endParaRPr sz="2000"/>
          </a:p>
          <a:p>
            <a:pPr marL="233363" lvl="0" indent="-80963" algn="l" rtl="0">
              <a:lnSpc>
                <a:spcPct val="100000"/>
              </a:lnSpc>
              <a:spcBef>
                <a:spcPts val="600"/>
              </a:spcBef>
              <a:spcAft>
                <a:spcPts val="0"/>
              </a:spcAft>
              <a:buSzPts val="2400"/>
              <a:buNone/>
            </a:pPr>
            <a:endParaRPr/>
          </a:p>
          <a:p>
            <a:pPr marL="233363" lvl="0" indent="-233363" algn="l" rtl="0">
              <a:lnSpc>
                <a:spcPct val="100000"/>
              </a:lnSpc>
              <a:spcBef>
                <a:spcPts val="600"/>
              </a:spcBef>
              <a:spcAft>
                <a:spcPts val="0"/>
              </a:spcAft>
              <a:buSzPts val="2400"/>
              <a:buChar char="▪"/>
            </a:pPr>
            <a:r>
              <a:rPr lang="en-US"/>
              <a:t>Share with your neighbor to check your understanding or answer any unanswered questions.</a:t>
            </a:r>
            <a:endParaRPr/>
          </a:p>
          <a:p>
            <a:pPr marL="233363" lvl="0" indent="-80963" algn="l" rtl="0">
              <a:lnSpc>
                <a:spcPct val="100000"/>
              </a:lnSpc>
              <a:spcBef>
                <a:spcPts val="600"/>
              </a:spcBef>
              <a:spcAft>
                <a:spcPts val="0"/>
              </a:spcAft>
              <a:buSzPts val="2400"/>
              <a:buNone/>
            </a:pPr>
            <a:endParaRPr/>
          </a:p>
        </p:txBody>
      </p:sp>
      <p:sp>
        <p:nvSpPr>
          <p:cNvPr id="453" name="Google Shape;453;p3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30</a:t>
            </a:fld>
            <a:endParaRPr>
              <a:solidFill>
                <a:srgbClr val="BFBFBF"/>
              </a:solidFill>
            </a:endParaRPr>
          </a:p>
        </p:txBody>
      </p:sp>
      <p:sp>
        <p:nvSpPr>
          <p:cNvPr id="454" name="Google Shape;454;p33"/>
          <p:cNvSpPr/>
          <p:nvPr/>
        </p:nvSpPr>
        <p:spPr>
          <a:xfrm>
            <a:off x="5446917" y="611171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sp>
        <p:nvSpPr>
          <p:cNvPr id="455" name="Google Shape;455;p33"/>
          <p:cNvSpPr/>
          <p:nvPr/>
        </p:nvSpPr>
        <p:spPr>
          <a:xfrm>
            <a:off x="7005539"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56" name="Google Shape;456;p33"/>
          <p:cNvSpPr txBox="1"/>
          <p:nvPr/>
        </p:nvSpPr>
        <p:spPr>
          <a:xfrm>
            <a:off x="741865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4. Data System That </a:t>
            </a:r>
            <a:br>
              <a:rPr lang="en-US"/>
            </a:br>
            <a:r>
              <a:rPr lang="en-US"/>
              <a:t>Supports Universal Screening</a:t>
            </a:r>
            <a:endParaRPr/>
          </a:p>
        </p:txBody>
      </p:sp>
      <p:sp>
        <p:nvSpPr>
          <p:cNvPr id="463" name="Google Shape;463;p34"/>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US"/>
              <a:t>The data system should meet all of the following conditions: </a:t>
            </a:r>
            <a:endParaRPr/>
          </a:p>
          <a:p>
            <a:pPr marL="571500" lvl="1" indent="-355600" algn="l" rtl="0">
              <a:lnSpc>
                <a:spcPct val="100000"/>
              </a:lnSpc>
              <a:spcBef>
                <a:spcPts val="1200"/>
              </a:spcBef>
              <a:spcAft>
                <a:spcPts val="0"/>
              </a:spcAft>
              <a:buSzPts val="2200"/>
              <a:buFont typeface="Arial Narrow"/>
              <a:buAutoNum type="arabicPeriod"/>
            </a:pPr>
            <a:r>
              <a:rPr lang="en-US" sz="2200"/>
              <a:t>The system allows users to document and access individual student-level data (including screening and progress-monitoring data) and instructional decisions </a:t>
            </a:r>
            <a:endParaRPr sz="2200"/>
          </a:p>
          <a:p>
            <a:pPr marL="571500" lvl="1" indent="-355600" algn="l" rtl="0">
              <a:lnSpc>
                <a:spcPct val="100000"/>
              </a:lnSpc>
              <a:spcBef>
                <a:spcPts val="1200"/>
              </a:spcBef>
              <a:spcAft>
                <a:spcPts val="0"/>
              </a:spcAft>
              <a:buSzPts val="2200"/>
              <a:buFont typeface="Arial Narrow"/>
              <a:buAutoNum type="arabicPeriod"/>
            </a:pPr>
            <a:r>
              <a:rPr lang="en-US" sz="2200"/>
              <a:t>Data can be entered in a timely manner</a:t>
            </a:r>
            <a:endParaRPr sz="2200"/>
          </a:p>
          <a:p>
            <a:pPr marL="571500" lvl="1" indent="-355600" algn="l" rtl="0">
              <a:lnSpc>
                <a:spcPct val="100000"/>
              </a:lnSpc>
              <a:spcBef>
                <a:spcPts val="1200"/>
              </a:spcBef>
              <a:spcAft>
                <a:spcPts val="0"/>
              </a:spcAft>
              <a:buSzPts val="2200"/>
              <a:buFont typeface="Arial Narrow"/>
              <a:buAutoNum type="arabicPeriod"/>
            </a:pPr>
            <a:r>
              <a:rPr lang="en-US" sz="2200"/>
              <a:t>Data can be represented graphically</a:t>
            </a:r>
            <a:endParaRPr sz="2200"/>
          </a:p>
          <a:p>
            <a:pPr marL="571500" lvl="1" indent="-355600" algn="l" rtl="0">
              <a:lnSpc>
                <a:spcPct val="100000"/>
              </a:lnSpc>
              <a:spcBef>
                <a:spcPts val="1200"/>
              </a:spcBef>
              <a:spcAft>
                <a:spcPts val="0"/>
              </a:spcAft>
              <a:buSzPts val="2200"/>
              <a:buFont typeface="Arial Narrow"/>
              <a:buAutoNum type="arabicPeriod"/>
            </a:pPr>
            <a:r>
              <a:rPr lang="en-US" sz="2200"/>
              <a:t>There is a process for setting/evaluating goals	</a:t>
            </a:r>
            <a:endParaRPr sz="2200"/>
          </a:p>
        </p:txBody>
      </p:sp>
      <p:sp>
        <p:nvSpPr>
          <p:cNvPr id="464" name="Google Shape;464;p3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31</a:t>
            </a:fld>
            <a:endParaRPr>
              <a:solidFill>
                <a:srgbClr val="BFBFB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cxnSp>
        <p:nvCxnSpPr>
          <p:cNvPr id="470" name="Google Shape;470;p35"/>
          <p:cNvCxnSpPr/>
          <p:nvPr/>
        </p:nvCxnSpPr>
        <p:spPr>
          <a:xfrm>
            <a:off x="1704975" y="2645833"/>
            <a:ext cx="6858000" cy="0"/>
          </a:xfrm>
          <a:prstGeom prst="straightConnector1">
            <a:avLst/>
          </a:prstGeom>
          <a:noFill/>
          <a:ln w="9525" cap="flat" cmpd="sng">
            <a:solidFill>
              <a:schemeClr val="dk1"/>
            </a:solidFill>
            <a:prstDash val="solid"/>
            <a:round/>
            <a:headEnd type="none" w="sm" len="sm"/>
            <a:tailEnd type="none" w="sm" len="sm"/>
          </a:ln>
        </p:spPr>
      </p:cxnSp>
      <p:sp>
        <p:nvSpPr>
          <p:cNvPr id="471" name="Google Shape;471;p35"/>
          <p:cNvSpPr/>
          <p:nvPr/>
        </p:nvSpPr>
        <p:spPr>
          <a:xfrm>
            <a:off x="1704975" y="1943099"/>
            <a:ext cx="6858000" cy="3591095"/>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472" name="Google Shape;472;p35"/>
          <p:cNvCxnSpPr/>
          <p:nvPr/>
        </p:nvCxnSpPr>
        <p:spPr>
          <a:xfrm>
            <a:off x="1704975" y="3932765"/>
            <a:ext cx="6858000" cy="0"/>
          </a:xfrm>
          <a:prstGeom prst="straightConnector1">
            <a:avLst/>
          </a:prstGeom>
          <a:noFill/>
          <a:ln w="9525" cap="flat" cmpd="sng">
            <a:solidFill>
              <a:schemeClr val="dk1"/>
            </a:solidFill>
            <a:prstDash val="solid"/>
            <a:round/>
            <a:headEnd type="none" w="sm" len="sm"/>
            <a:tailEnd type="none" w="sm" len="sm"/>
          </a:ln>
        </p:spPr>
      </p:cxnSp>
      <p:cxnSp>
        <p:nvCxnSpPr>
          <p:cNvPr id="473" name="Google Shape;473;p35"/>
          <p:cNvCxnSpPr/>
          <p:nvPr/>
        </p:nvCxnSpPr>
        <p:spPr>
          <a:xfrm>
            <a:off x="1704975" y="4254498"/>
            <a:ext cx="6858000" cy="0"/>
          </a:xfrm>
          <a:prstGeom prst="straightConnector1">
            <a:avLst/>
          </a:prstGeom>
          <a:noFill/>
          <a:ln w="9525" cap="flat" cmpd="sng">
            <a:solidFill>
              <a:schemeClr val="dk1"/>
            </a:solidFill>
            <a:prstDash val="solid"/>
            <a:round/>
            <a:headEnd type="none" w="sm" len="sm"/>
            <a:tailEnd type="none" w="sm" len="sm"/>
          </a:ln>
        </p:spPr>
      </p:cxnSp>
      <p:cxnSp>
        <p:nvCxnSpPr>
          <p:cNvPr id="474" name="Google Shape;474;p35"/>
          <p:cNvCxnSpPr/>
          <p:nvPr/>
        </p:nvCxnSpPr>
        <p:spPr>
          <a:xfrm>
            <a:off x="1704975" y="4576231"/>
            <a:ext cx="6858000" cy="0"/>
          </a:xfrm>
          <a:prstGeom prst="straightConnector1">
            <a:avLst/>
          </a:prstGeom>
          <a:noFill/>
          <a:ln w="9525" cap="flat" cmpd="sng">
            <a:solidFill>
              <a:schemeClr val="dk1"/>
            </a:solidFill>
            <a:prstDash val="solid"/>
            <a:round/>
            <a:headEnd type="none" w="sm" len="sm"/>
            <a:tailEnd type="none" w="sm" len="sm"/>
          </a:ln>
        </p:spPr>
      </p:cxnSp>
      <p:cxnSp>
        <p:nvCxnSpPr>
          <p:cNvPr id="475" name="Google Shape;475;p35"/>
          <p:cNvCxnSpPr/>
          <p:nvPr/>
        </p:nvCxnSpPr>
        <p:spPr>
          <a:xfrm>
            <a:off x="1704975" y="4897964"/>
            <a:ext cx="6858000" cy="0"/>
          </a:xfrm>
          <a:prstGeom prst="straightConnector1">
            <a:avLst/>
          </a:prstGeom>
          <a:noFill/>
          <a:ln w="9525" cap="flat" cmpd="sng">
            <a:solidFill>
              <a:schemeClr val="dk1"/>
            </a:solidFill>
            <a:prstDash val="solid"/>
            <a:round/>
            <a:headEnd type="none" w="sm" len="sm"/>
            <a:tailEnd type="none" w="sm" len="sm"/>
          </a:ln>
        </p:spPr>
      </p:cxnSp>
      <p:cxnSp>
        <p:nvCxnSpPr>
          <p:cNvPr id="476" name="Google Shape;476;p35"/>
          <p:cNvCxnSpPr/>
          <p:nvPr/>
        </p:nvCxnSpPr>
        <p:spPr>
          <a:xfrm>
            <a:off x="1704975" y="5219700"/>
            <a:ext cx="6858000" cy="0"/>
          </a:xfrm>
          <a:prstGeom prst="straightConnector1">
            <a:avLst/>
          </a:prstGeom>
          <a:noFill/>
          <a:ln w="9525" cap="flat" cmpd="sng">
            <a:solidFill>
              <a:schemeClr val="dk1"/>
            </a:solidFill>
            <a:prstDash val="solid"/>
            <a:round/>
            <a:headEnd type="none" w="sm" len="sm"/>
            <a:tailEnd type="none" w="sm" len="sm"/>
          </a:ln>
        </p:spPr>
      </p:cxnSp>
      <p:sp>
        <p:nvSpPr>
          <p:cNvPr id="477" name="Google Shape;477;p35"/>
          <p:cNvSpPr txBox="1"/>
          <p:nvPr/>
        </p:nvSpPr>
        <p:spPr>
          <a:xfrm>
            <a:off x="1079842" y="5034429"/>
            <a:ext cx="60960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p:txBody>
      </p:sp>
      <p:sp>
        <p:nvSpPr>
          <p:cNvPr id="478" name="Google Shape;478;p35"/>
          <p:cNvSpPr txBox="1"/>
          <p:nvPr/>
        </p:nvSpPr>
        <p:spPr>
          <a:xfrm>
            <a:off x="1079842" y="2435244"/>
            <a:ext cx="609600"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90</a:t>
            </a:r>
            <a:endParaRPr sz="1800" b="0" i="0" u="none" strike="noStrike" cap="none">
              <a:solidFill>
                <a:schemeClr val="dk1"/>
              </a:solidFill>
              <a:latin typeface="Arial"/>
              <a:ea typeface="Arial"/>
              <a:cs typeface="Arial"/>
              <a:sym typeface="Arial"/>
            </a:endParaRPr>
          </a:p>
        </p:txBody>
      </p:sp>
      <p:sp>
        <p:nvSpPr>
          <p:cNvPr id="479" name="Google Shape;479;p35"/>
          <p:cNvSpPr txBox="1"/>
          <p:nvPr/>
        </p:nvSpPr>
        <p:spPr>
          <a:xfrm>
            <a:off x="1079842" y="3396810"/>
            <a:ext cx="609600"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60</a:t>
            </a:r>
            <a:endParaRPr sz="1800" b="0" i="0" u="none" strike="noStrike" cap="none">
              <a:solidFill>
                <a:schemeClr val="dk1"/>
              </a:solidFill>
              <a:latin typeface="Arial"/>
              <a:ea typeface="Arial"/>
              <a:cs typeface="Arial"/>
              <a:sym typeface="Arial"/>
            </a:endParaRPr>
          </a:p>
        </p:txBody>
      </p:sp>
      <p:sp>
        <p:nvSpPr>
          <p:cNvPr id="480" name="Google Shape;480;p35"/>
          <p:cNvSpPr txBox="1"/>
          <p:nvPr/>
        </p:nvSpPr>
        <p:spPr>
          <a:xfrm>
            <a:off x="1030018" y="4329543"/>
            <a:ext cx="659424"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30</a:t>
            </a:r>
            <a:endParaRPr sz="1800" b="0" i="0" u="none" strike="noStrike" cap="none">
              <a:solidFill>
                <a:schemeClr val="dk1"/>
              </a:solidFill>
              <a:latin typeface="Arial"/>
              <a:ea typeface="Arial"/>
              <a:cs typeface="Arial"/>
              <a:sym typeface="Arial"/>
            </a:endParaRPr>
          </a:p>
        </p:txBody>
      </p:sp>
      <p:sp>
        <p:nvSpPr>
          <p:cNvPr id="481" name="Google Shape;481;p35"/>
          <p:cNvSpPr txBox="1"/>
          <p:nvPr/>
        </p:nvSpPr>
        <p:spPr>
          <a:xfrm>
            <a:off x="1079842" y="3695021"/>
            <a:ext cx="609600"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50</a:t>
            </a:r>
            <a:endParaRPr sz="1800" b="0" i="0" u="none" strike="noStrike" cap="none">
              <a:solidFill>
                <a:schemeClr val="dk1"/>
              </a:solidFill>
              <a:latin typeface="Arial"/>
              <a:ea typeface="Arial"/>
              <a:cs typeface="Arial"/>
              <a:sym typeface="Arial"/>
            </a:endParaRPr>
          </a:p>
        </p:txBody>
      </p:sp>
      <p:sp>
        <p:nvSpPr>
          <p:cNvPr id="482" name="Google Shape;482;p35"/>
          <p:cNvSpPr txBox="1"/>
          <p:nvPr/>
        </p:nvSpPr>
        <p:spPr>
          <a:xfrm>
            <a:off x="1062286" y="4707387"/>
            <a:ext cx="627156"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20</a:t>
            </a:r>
            <a:endParaRPr sz="1800" b="0" i="0" u="none" strike="noStrike" cap="none">
              <a:solidFill>
                <a:schemeClr val="dk1"/>
              </a:solidFill>
              <a:latin typeface="Arial"/>
              <a:ea typeface="Arial"/>
              <a:cs typeface="Arial"/>
              <a:sym typeface="Arial"/>
            </a:endParaRPr>
          </a:p>
        </p:txBody>
      </p:sp>
      <p:sp>
        <p:nvSpPr>
          <p:cNvPr id="483" name="Google Shape;483;p35"/>
          <p:cNvSpPr txBox="1"/>
          <p:nvPr/>
        </p:nvSpPr>
        <p:spPr>
          <a:xfrm>
            <a:off x="986086" y="2108200"/>
            <a:ext cx="703356"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100</a:t>
            </a:r>
            <a:endParaRPr sz="1800" b="0" i="0" u="none" strike="noStrike" cap="none">
              <a:solidFill>
                <a:schemeClr val="dk1"/>
              </a:solidFill>
              <a:latin typeface="Arial"/>
              <a:ea typeface="Arial"/>
              <a:cs typeface="Arial"/>
              <a:sym typeface="Arial"/>
            </a:endParaRPr>
          </a:p>
        </p:txBody>
      </p:sp>
      <p:sp>
        <p:nvSpPr>
          <p:cNvPr id="484" name="Google Shape;484;p35"/>
          <p:cNvSpPr txBox="1"/>
          <p:nvPr/>
        </p:nvSpPr>
        <p:spPr>
          <a:xfrm>
            <a:off x="2304759" y="5510393"/>
            <a:ext cx="12192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Fall</a:t>
            </a:r>
            <a:endParaRPr sz="2400" b="0" i="0" u="none" strike="noStrike" cap="none">
              <a:solidFill>
                <a:schemeClr val="dk1"/>
              </a:solidFill>
              <a:latin typeface="Arial"/>
              <a:ea typeface="Arial"/>
              <a:cs typeface="Arial"/>
              <a:sym typeface="Arial"/>
            </a:endParaRPr>
          </a:p>
        </p:txBody>
      </p:sp>
      <p:sp>
        <p:nvSpPr>
          <p:cNvPr id="485" name="Google Shape;485;p35"/>
          <p:cNvSpPr txBox="1"/>
          <p:nvPr/>
        </p:nvSpPr>
        <p:spPr>
          <a:xfrm>
            <a:off x="6791325" y="5490809"/>
            <a:ext cx="1295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Spring</a:t>
            </a:r>
            <a:endParaRPr sz="2400" b="0" i="0" u="none" strike="noStrike" cap="none">
              <a:solidFill>
                <a:schemeClr val="dk1"/>
              </a:solidFill>
              <a:latin typeface="Arial"/>
              <a:ea typeface="Arial"/>
              <a:cs typeface="Arial"/>
              <a:sym typeface="Arial"/>
            </a:endParaRPr>
          </a:p>
        </p:txBody>
      </p:sp>
      <p:sp>
        <p:nvSpPr>
          <p:cNvPr id="486" name="Google Shape;486;p35"/>
          <p:cNvSpPr txBox="1"/>
          <p:nvPr/>
        </p:nvSpPr>
        <p:spPr>
          <a:xfrm>
            <a:off x="4459899" y="5506730"/>
            <a:ext cx="1295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Winter</a:t>
            </a:r>
            <a:endParaRPr sz="2400" b="0" i="0" u="none" strike="noStrike" cap="none">
              <a:solidFill>
                <a:schemeClr val="dk1"/>
              </a:solidFill>
              <a:latin typeface="Arial"/>
              <a:ea typeface="Arial"/>
              <a:cs typeface="Arial"/>
              <a:sym typeface="Arial"/>
            </a:endParaRPr>
          </a:p>
        </p:txBody>
      </p:sp>
      <p:cxnSp>
        <p:nvCxnSpPr>
          <p:cNvPr id="487" name="Google Shape;487;p35"/>
          <p:cNvCxnSpPr/>
          <p:nvPr/>
        </p:nvCxnSpPr>
        <p:spPr>
          <a:xfrm>
            <a:off x="1704975" y="3611032"/>
            <a:ext cx="6858000" cy="0"/>
          </a:xfrm>
          <a:prstGeom prst="straightConnector1">
            <a:avLst/>
          </a:prstGeom>
          <a:noFill/>
          <a:ln w="9525" cap="flat" cmpd="sng">
            <a:solidFill>
              <a:schemeClr val="dk1"/>
            </a:solidFill>
            <a:prstDash val="solid"/>
            <a:round/>
            <a:headEnd type="none" w="sm" len="sm"/>
            <a:tailEnd type="none" w="sm" len="sm"/>
          </a:ln>
        </p:spPr>
      </p:cxnSp>
      <p:cxnSp>
        <p:nvCxnSpPr>
          <p:cNvPr id="488" name="Google Shape;488;p35"/>
          <p:cNvCxnSpPr/>
          <p:nvPr/>
        </p:nvCxnSpPr>
        <p:spPr>
          <a:xfrm>
            <a:off x="1704975" y="3289299"/>
            <a:ext cx="6858000" cy="0"/>
          </a:xfrm>
          <a:prstGeom prst="straightConnector1">
            <a:avLst/>
          </a:prstGeom>
          <a:noFill/>
          <a:ln w="9525" cap="flat" cmpd="sng">
            <a:solidFill>
              <a:schemeClr val="dk1"/>
            </a:solidFill>
            <a:prstDash val="solid"/>
            <a:round/>
            <a:headEnd type="none" w="sm" len="sm"/>
            <a:tailEnd type="none" w="sm" len="sm"/>
          </a:ln>
        </p:spPr>
      </p:cxnSp>
      <p:cxnSp>
        <p:nvCxnSpPr>
          <p:cNvPr id="489" name="Google Shape;489;p35"/>
          <p:cNvCxnSpPr/>
          <p:nvPr/>
        </p:nvCxnSpPr>
        <p:spPr>
          <a:xfrm>
            <a:off x="1704975" y="2967566"/>
            <a:ext cx="6858000" cy="0"/>
          </a:xfrm>
          <a:prstGeom prst="straightConnector1">
            <a:avLst/>
          </a:prstGeom>
          <a:noFill/>
          <a:ln w="9525" cap="flat" cmpd="sng">
            <a:solidFill>
              <a:schemeClr val="dk1"/>
            </a:solidFill>
            <a:prstDash val="solid"/>
            <a:round/>
            <a:headEnd type="none" w="sm" len="sm"/>
            <a:tailEnd type="none" w="sm" len="sm"/>
          </a:ln>
        </p:spPr>
      </p:cxnSp>
      <p:cxnSp>
        <p:nvCxnSpPr>
          <p:cNvPr id="490" name="Google Shape;490;p35"/>
          <p:cNvCxnSpPr/>
          <p:nvPr/>
        </p:nvCxnSpPr>
        <p:spPr>
          <a:xfrm>
            <a:off x="1694091" y="2324100"/>
            <a:ext cx="6858000" cy="0"/>
          </a:xfrm>
          <a:prstGeom prst="straightConnector1">
            <a:avLst/>
          </a:prstGeom>
          <a:noFill/>
          <a:ln w="9525" cap="flat" cmpd="sng">
            <a:solidFill>
              <a:schemeClr val="dk1"/>
            </a:solidFill>
            <a:prstDash val="solid"/>
            <a:round/>
            <a:headEnd type="none" w="sm" len="sm"/>
            <a:tailEnd type="none" w="sm" len="sm"/>
          </a:ln>
        </p:spPr>
      </p:cxnSp>
      <p:sp>
        <p:nvSpPr>
          <p:cNvPr id="491" name="Google Shape;491;p35"/>
          <p:cNvSpPr txBox="1"/>
          <p:nvPr/>
        </p:nvSpPr>
        <p:spPr>
          <a:xfrm rot="-5400000">
            <a:off x="19769" y="3241418"/>
            <a:ext cx="159436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Percent</a:t>
            </a:r>
            <a:endParaRPr sz="2400" b="0" i="0" u="none" strike="noStrike" cap="none">
              <a:solidFill>
                <a:schemeClr val="dk1"/>
              </a:solidFill>
              <a:latin typeface="Arial"/>
              <a:ea typeface="Arial"/>
              <a:cs typeface="Arial"/>
              <a:sym typeface="Arial"/>
            </a:endParaRPr>
          </a:p>
        </p:txBody>
      </p:sp>
      <p:sp>
        <p:nvSpPr>
          <p:cNvPr id="492" name="Google Shape;492;p35"/>
          <p:cNvSpPr/>
          <p:nvPr/>
        </p:nvSpPr>
        <p:spPr>
          <a:xfrm>
            <a:off x="3952875" y="2095501"/>
            <a:ext cx="2286000" cy="3438694"/>
          </a:xfrm>
          <a:prstGeom prst="triangle">
            <a:avLst>
              <a:gd name="adj" fmla="val 50000"/>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93" name="Google Shape;493;p35"/>
          <p:cNvSpPr/>
          <p:nvPr/>
        </p:nvSpPr>
        <p:spPr>
          <a:xfrm>
            <a:off x="6233041" y="2095501"/>
            <a:ext cx="2286000" cy="3438694"/>
          </a:xfrm>
          <a:prstGeom prst="triangle">
            <a:avLst>
              <a:gd name="adj" fmla="val 50000"/>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494" name="Google Shape;494;p35"/>
          <p:cNvCxnSpPr/>
          <p:nvPr/>
        </p:nvCxnSpPr>
        <p:spPr>
          <a:xfrm>
            <a:off x="2543175" y="3009900"/>
            <a:ext cx="533400" cy="0"/>
          </a:xfrm>
          <a:prstGeom prst="straightConnector1">
            <a:avLst/>
          </a:prstGeom>
          <a:noFill/>
          <a:ln w="9525" cap="flat" cmpd="sng">
            <a:solidFill>
              <a:schemeClr val="dk1"/>
            </a:solidFill>
            <a:prstDash val="solid"/>
            <a:round/>
            <a:headEnd type="none" w="sm" len="sm"/>
            <a:tailEnd type="none" w="sm" len="sm"/>
          </a:ln>
        </p:spPr>
      </p:cxnSp>
      <p:sp>
        <p:nvSpPr>
          <p:cNvPr id="495" name="Google Shape;495;p35"/>
          <p:cNvSpPr/>
          <p:nvPr/>
        </p:nvSpPr>
        <p:spPr>
          <a:xfrm>
            <a:off x="4691063" y="2019300"/>
            <a:ext cx="814387" cy="1295400"/>
          </a:xfrm>
          <a:prstGeom prst="triangle">
            <a:avLst>
              <a:gd name="adj" fmla="val 50000"/>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96" name="Google Shape;496;p35"/>
          <p:cNvSpPr/>
          <p:nvPr/>
        </p:nvSpPr>
        <p:spPr>
          <a:xfrm>
            <a:off x="7088798" y="2095500"/>
            <a:ext cx="559777" cy="838200"/>
          </a:xfrm>
          <a:prstGeom prst="triangle">
            <a:avLst>
              <a:gd name="adj" fmla="val 49354"/>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97" name="Google Shape;497;p35"/>
          <p:cNvSpPr/>
          <p:nvPr/>
        </p:nvSpPr>
        <p:spPr>
          <a:xfrm>
            <a:off x="7267574" y="1943100"/>
            <a:ext cx="206375" cy="457200"/>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498" name="Google Shape;498;p35"/>
          <p:cNvSpPr txBox="1"/>
          <p:nvPr/>
        </p:nvSpPr>
        <p:spPr>
          <a:xfrm>
            <a:off x="2390775" y="4305300"/>
            <a:ext cx="914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55</a:t>
            </a:r>
            <a:endParaRPr sz="2400" b="0" i="0" u="none" strike="noStrike" cap="none">
              <a:solidFill>
                <a:schemeClr val="dk1"/>
              </a:solidFill>
              <a:latin typeface="Arial"/>
              <a:ea typeface="Arial"/>
              <a:cs typeface="Arial"/>
              <a:sym typeface="Arial"/>
            </a:endParaRPr>
          </a:p>
        </p:txBody>
      </p:sp>
      <p:sp>
        <p:nvSpPr>
          <p:cNvPr id="499" name="Google Shape;499;p35"/>
          <p:cNvSpPr/>
          <p:nvPr/>
        </p:nvSpPr>
        <p:spPr>
          <a:xfrm>
            <a:off x="4852987" y="1943100"/>
            <a:ext cx="485775" cy="838200"/>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0" name="Google Shape;500;p35"/>
          <p:cNvSpPr txBox="1"/>
          <p:nvPr/>
        </p:nvSpPr>
        <p:spPr>
          <a:xfrm>
            <a:off x="1079842" y="2746155"/>
            <a:ext cx="609600"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80</a:t>
            </a:r>
            <a:endParaRPr sz="1800" b="0" i="0" u="none" strike="noStrike" cap="none">
              <a:solidFill>
                <a:schemeClr val="dk1"/>
              </a:solidFill>
              <a:latin typeface="Arial"/>
              <a:ea typeface="Arial"/>
              <a:cs typeface="Arial"/>
              <a:sym typeface="Arial"/>
            </a:endParaRPr>
          </a:p>
        </p:txBody>
      </p:sp>
      <p:sp>
        <p:nvSpPr>
          <p:cNvPr id="501" name="Google Shape;501;p35"/>
          <p:cNvSpPr txBox="1"/>
          <p:nvPr/>
        </p:nvSpPr>
        <p:spPr>
          <a:xfrm>
            <a:off x="1079842" y="3082466"/>
            <a:ext cx="609600" cy="46166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70</a:t>
            </a:r>
            <a:endParaRPr sz="1800" b="0" i="0" u="none" strike="noStrike" cap="none">
              <a:solidFill>
                <a:schemeClr val="dk1"/>
              </a:solidFill>
              <a:latin typeface="Arial"/>
              <a:ea typeface="Arial"/>
              <a:cs typeface="Arial"/>
              <a:sym typeface="Arial"/>
            </a:endParaRPr>
          </a:p>
        </p:txBody>
      </p:sp>
      <p:sp>
        <p:nvSpPr>
          <p:cNvPr id="502" name="Google Shape;502;p35"/>
          <p:cNvSpPr txBox="1"/>
          <p:nvPr/>
        </p:nvSpPr>
        <p:spPr>
          <a:xfrm>
            <a:off x="1079842" y="4005932"/>
            <a:ext cx="609600"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40</a:t>
            </a:r>
            <a:endParaRPr sz="1800" b="0" i="0" u="none" strike="noStrike" cap="none">
              <a:solidFill>
                <a:schemeClr val="dk1"/>
              </a:solidFill>
              <a:latin typeface="Arial"/>
              <a:ea typeface="Arial"/>
              <a:cs typeface="Arial"/>
              <a:sym typeface="Arial"/>
            </a:endParaRPr>
          </a:p>
        </p:txBody>
      </p:sp>
      <p:sp>
        <p:nvSpPr>
          <p:cNvPr id="503" name="Google Shape;503;p35"/>
          <p:cNvSpPr/>
          <p:nvPr/>
        </p:nvSpPr>
        <p:spPr>
          <a:xfrm>
            <a:off x="1704975" y="2095500"/>
            <a:ext cx="2286000" cy="3438694"/>
          </a:xfrm>
          <a:prstGeom prst="triangle">
            <a:avLst>
              <a:gd name="adj" fmla="val 50000"/>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4" name="Google Shape;504;p35"/>
          <p:cNvSpPr/>
          <p:nvPr/>
        </p:nvSpPr>
        <p:spPr>
          <a:xfrm>
            <a:off x="2314575" y="1943100"/>
            <a:ext cx="1066800" cy="1828800"/>
          </a:xfrm>
          <a:prstGeom prst="triangle">
            <a:avLst>
              <a:gd name="adj" fmla="val 50000"/>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5" name="Google Shape;505;p35"/>
          <p:cNvSpPr/>
          <p:nvPr/>
        </p:nvSpPr>
        <p:spPr>
          <a:xfrm>
            <a:off x="2543175" y="1943100"/>
            <a:ext cx="609600" cy="978932"/>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6" name="Google Shape;506;p35"/>
          <p:cNvSpPr txBox="1"/>
          <p:nvPr/>
        </p:nvSpPr>
        <p:spPr>
          <a:xfrm>
            <a:off x="2524125" y="4293165"/>
            <a:ext cx="7620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55</a:t>
            </a:r>
            <a:endParaRPr sz="2400" b="0" i="0" u="none" strike="noStrike" cap="none">
              <a:solidFill>
                <a:schemeClr val="dk1"/>
              </a:solidFill>
              <a:latin typeface="Arial"/>
              <a:ea typeface="Arial"/>
              <a:cs typeface="Arial"/>
              <a:sym typeface="Arial"/>
            </a:endParaRPr>
          </a:p>
        </p:txBody>
      </p:sp>
      <p:sp>
        <p:nvSpPr>
          <p:cNvPr id="507" name="Google Shape;507;p35"/>
          <p:cNvSpPr txBox="1"/>
          <p:nvPr/>
        </p:nvSpPr>
        <p:spPr>
          <a:xfrm>
            <a:off x="4840899" y="429316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70</a:t>
            </a:r>
            <a:endParaRPr sz="2400" b="0" i="0" u="none" strike="noStrike" cap="none">
              <a:solidFill>
                <a:schemeClr val="dk1"/>
              </a:solidFill>
              <a:latin typeface="Arial"/>
              <a:ea typeface="Arial"/>
              <a:cs typeface="Arial"/>
              <a:sym typeface="Arial"/>
            </a:endParaRPr>
          </a:p>
        </p:txBody>
      </p:sp>
      <p:sp>
        <p:nvSpPr>
          <p:cNvPr id="508" name="Google Shape;508;p35"/>
          <p:cNvSpPr txBox="1"/>
          <p:nvPr/>
        </p:nvSpPr>
        <p:spPr>
          <a:xfrm>
            <a:off x="7115175" y="4252954"/>
            <a:ext cx="71628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80</a:t>
            </a:r>
            <a:endParaRPr sz="2400" b="0" i="0" u="none" strike="noStrike" cap="none">
              <a:solidFill>
                <a:schemeClr val="dk1"/>
              </a:solidFill>
              <a:latin typeface="Arial"/>
              <a:ea typeface="Arial"/>
              <a:cs typeface="Arial"/>
              <a:sym typeface="Arial"/>
            </a:endParaRPr>
          </a:p>
        </p:txBody>
      </p:sp>
      <p:sp>
        <p:nvSpPr>
          <p:cNvPr id="509" name="Google Shape;509;p35"/>
          <p:cNvSpPr txBox="1"/>
          <p:nvPr/>
        </p:nvSpPr>
        <p:spPr>
          <a:xfrm>
            <a:off x="2585863" y="3087667"/>
            <a:ext cx="826533"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27</a:t>
            </a:r>
            <a:endParaRPr sz="2400" b="0" i="0" u="none" strike="noStrike" cap="none">
              <a:solidFill>
                <a:schemeClr val="dk1"/>
              </a:solidFill>
              <a:latin typeface="Arial"/>
              <a:ea typeface="Arial"/>
              <a:cs typeface="Arial"/>
              <a:sym typeface="Arial"/>
            </a:endParaRPr>
          </a:p>
        </p:txBody>
      </p:sp>
      <p:sp>
        <p:nvSpPr>
          <p:cNvPr id="510" name="Google Shape;510;p35"/>
          <p:cNvSpPr txBox="1"/>
          <p:nvPr/>
        </p:nvSpPr>
        <p:spPr>
          <a:xfrm>
            <a:off x="2558561" y="2494233"/>
            <a:ext cx="6858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18</a:t>
            </a:r>
            <a:endParaRPr sz="2400" b="0" i="0" u="none" strike="noStrike" cap="none">
              <a:solidFill>
                <a:schemeClr val="dk1"/>
              </a:solidFill>
              <a:latin typeface="Arial"/>
              <a:ea typeface="Arial"/>
              <a:cs typeface="Arial"/>
              <a:sym typeface="Arial"/>
            </a:endParaRPr>
          </a:p>
        </p:txBody>
      </p:sp>
      <p:sp>
        <p:nvSpPr>
          <p:cNvPr id="511" name="Google Shape;511;p35"/>
          <p:cNvSpPr txBox="1"/>
          <p:nvPr/>
        </p:nvSpPr>
        <p:spPr>
          <a:xfrm>
            <a:off x="4829174" y="2857500"/>
            <a:ext cx="63597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17</a:t>
            </a:r>
            <a:endParaRPr sz="2400" b="0" i="0" u="none" strike="noStrike" cap="none">
              <a:solidFill>
                <a:schemeClr val="dk1"/>
              </a:solidFill>
              <a:latin typeface="Arial"/>
              <a:ea typeface="Arial"/>
              <a:cs typeface="Arial"/>
              <a:sym typeface="Arial"/>
            </a:endParaRPr>
          </a:p>
        </p:txBody>
      </p:sp>
      <p:sp>
        <p:nvSpPr>
          <p:cNvPr id="512" name="Google Shape;512;p35"/>
          <p:cNvSpPr txBox="1"/>
          <p:nvPr/>
        </p:nvSpPr>
        <p:spPr>
          <a:xfrm>
            <a:off x="4829175" y="2400300"/>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13</a:t>
            </a:r>
            <a:endParaRPr sz="2400" b="0" i="0" u="none" strike="noStrike" cap="none">
              <a:solidFill>
                <a:schemeClr val="dk1"/>
              </a:solidFill>
              <a:latin typeface="Arial"/>
              <a:ea typeface="Arial"/>
              <a:cs typeface="Arial"/>
              <a:sym typeface="Arial"/>
            </a:endParaRPr>
          </a:p>
        </p:txBody>
      </p:sp>
      <p:sp>
        <p:nvSpPr>
          <p:cNvPr id="513" name="Google Shape;513;p35"/>
          <p:cNvSpPr txBox="1"/>
          <p:nvPr/>
        </p:nvSpPr>
        <p:spPr>
          <a:xfrm>
            <a:off x="7088798" y="2504300"/>
            <a:ext cx="81475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16</a:t>
            </a:r>
            <a:endParaRPr sz="2400" b="0" i="0" u="none" strike="noStrike" cap="none">
              <a:solidFill>
                <a:schemeClr val="dk1"/>
              </a:solidFill>
              <a:latin typeface="Arial"/>
              <a:ea typeface="Arial"/>
              <a:cs typeface="Arial"/>
              <a:sym typeface="Arial"/>
            </a:endParaRPr>
          </a:p>
        </p:txBody>
      </p:sp>
      <p:sp>
        <p:nvSpPr>
          <p:cNvPr id="514" name="Google Shape;514;p3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Comparison of </a:t>
            </a:r>
            <a:br>
              <a:rPr lang="en-US"/>
            </a:br>
            <a:r>
              <a:rPr lang="en-US"/>
              <a:t>Performance Across the Year</a:t>
            </a:r>
            <a:endParaRPr/>
          </a:p>
        </p:txBody>
      </p:sp>
      <p:sp>
        <p:nvSpPr>
          <p:cNvPr id="515" name="Google Shape;515;p3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6"/>
          <p:cNvSpPr/>
          <p:nvPr/>
        </p:nvSpPr>
        <p:spPr>
          <a:xfrm>
            <a:off x="1063170" y="2023646"/>
            <a:ext cx="6400800" cy="3528605"/>
          </a:xfrm>
          <a:prstGeom prst="rect">
            <a:avLst/>
          </a:prstGeom>
          <a:solidFill>
            <a:srgbClr val="EEF3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522" name="Google Shape;522;p36"/>
          <p:cNvCxnSpPr/>
          <p:nvPr/>
        </p:nvCxnSpPr>
        <p:spPr>
          <a:xfrm>
            <a:off x="1063170" y="4233446"/>
            <a:ext cx="6400800" cy="0"/>
          </a:xfrm>
          <a:prstGeom prst="straightConnector1">
            <a:avLst/>
          </a:prstGeom>
          <a:noFill/>
          <a:ln w="9525" cap="flat" cmpd="sng">
            <a:solidFill>
              <a:schemeClr val="dk1"/>
            </a:solidFill>
            <a:prstDash val="solid"/>
            <a:round/>
            <a:headEnd type="none" w="sm" len="sm"/>
            <a:tailEnd type="none" w="sm" len="sm"/>
          </a:ln>
        </p:spPr>
      </p:cxnSp>
      <p:cxnSp>
        <p:nvCxnSpPr>
          <p:cNvPr id="523" name="Google Shape;523;p36"/>
          <p:cNvCxnSpPr/>
          <p:nvPr/>
        </p:nvCxnSpPr>
        <p:spPr>
          <a:xfrm>
            <a:off x="1063170" y="4690646"/>
            <a:ext cx="6400800" cy="0"/>
          </a:xfrm>
          <a:prstGeom prst="straightConnector1">
            <a:avLst/>
          </a:prstGeom>
          <a:noFill/>
          <a:ln w="9525" cap="flat" cmpd="sng">
            <a:solidFill>
              <a:schemeClr val="dk1"/>
            </a:solidFill>
            <a:prstDash val="solid"/>
            <a:round/>
            <a:headEnd type="none" w="sm" len="sm"/>
            <a:tailEnd type="none" w="sm" len="sm"/>
          </a:ln>
        </p:spPr>
      </p:cxnSp>
      <p:cxnSp>
        <p:nvCxnSpPr>
          <p:cNvPr id="524" name="Google Shape;524;p36"/>
          <p:cNvCxnSpPr/>
          <p:nvPr/>
        </p:nvCxnSpPr>
        <p:spPr>
          <a:xfrm>
            <a:off x="1063170" y="5147846"/>
            <a:ext cx="6400800" cy="0"/>
          </a:xfrm>
          <a:prstGeom prst="straightConnector1">
            <a:avLst/>
          </a:prstGeom>
          <a:noFill/>
          <a:ln w="9525" cap="flat" cmpd="sng">
            <a:solidFill>
              <a:schemeClr val="dk1"/>
            </a:solidFill>
            <a:prstDash val="solid"/>
            <a:round/>
            <a:headEnd type="none" w="sm" len="sm"/>
            <a:tailEnd type="none" w="sm" len="sm"/>
          </a:ln>
        </p:spPr>
      </p:cxnSp>
      <p:sp>
        <p:nvSpPr>
          <p:cNvPr id="525" name="Google Shape;525;p36"/>
          <p:cNvSpPr txBox="1"/>
          <p:nvPr/>
        </p:nvSpPr>
        <p:spPr>
          <a:xfrm>
            <a:off x="605970" y="4995446"/>
            <a:ext cx="457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20</a:t>
            </a:r>
            <a:endParaRPr sz="1600" b="0" i="0" u="none" strike="noStrike" cap="none">
              <a:solidFill>
                <a:schemeClr val="dk1"/>
              </a:solidFill>
              <a:latin typeface="Arial"/>
              <a:ea typeface="Arial"/>
              <a:cs typeface="Arial"/>
              <a:sym typeface="Arial"/>
            </a:endParaRPr>
          </a:p>
        </p:txBody>
      </p:sp>
      <p:sp>
        <p:nvSpPr>
          <p:cNvPr id="526" name="Google Shape;526;p36"/>
          <p:cNvSpPr txBox="1"/>
          <p:nvPr/>
        </p:nvSpPr>
        <p:spPr>
          <a:xfrm>
            <a:off x="529770" y="2709446"/>
            <a:ext cx="6096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120</a:t>
            </a:r>
            <a:endParaRPr sz="1600" b="0" i="0" u="none" strike="noStrike" cap="none">
              <a:solidFill>
                <a:schemeClr val="dk1"/>
              </a:solidFill>
              <a:latin typeface="Arial"/>
              <a:ea typeface="Arial"/>
              <a:cs typeface="Arial"/>
              <a:sym typeface="Arial"/>
            </a:endParaRPr>
          </a:p>
        </p:txBody>
      </p:sp>
      <p:sp>
        <p:nvSpPr>
          <p:cNvPr id="527" name="Google Shape;527;p36"/>
          <p:cNvSpPr txBox="1"/>
          <p:nvPr/>
        </p:nvSpPr>
        <p:spPr>
          <a:xfrm>
            <a:off x="529770" y="3166646"/>
            <a:ext cx="6096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100</a:t>
            </a:r>
            <a:endParaRPr sz="1600" b="0" i="0" u="none" strike="noStrike" cap="none">
              <a:solidFill>
                <a:schemeClr val="dk1"/>
              </a:solidFill>
              <a:latin typeface="Arial"/>
              <a:ea typeface="Arial"/>
              <a:cs typeface="Arial"/>
              <a:sym typeface="Arial"/>
            </a:endParaRPr>
          </a:p>
        </p:txBody>
      </p:sp>
      <p:sp>
        <p:nvSpPr>
          <p:cNvPr id="528" name="Google Shape;528;p36"/>
          <p:cNvSpPr txBox="1"/>
          <p:nvPr/>
        </p:nvSpPr>
        <p:spPr>
          <a:xfrm>
            <a:off x="605970" y="4081046"/>
            <a:ext cx="457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60</a:t>
            </a:r>
            <a:endParaRPr sz="1600" b="0" i="0" u="none" strike="noStrike" cap="none">
              <a:solidFill>
                <a:schemeClr val="dk1"/>
              </a:solidFill>
              <a:latin typeface="Arial"/>
              <a:ea typeface="Arial"/>
              <a:cs typeface="Arial"/>
              <a:sym typeface="Arial"/>
            </a:endParaRPr>
          </a:p>
        </p:txBody>
      </p:sp>
      <p:sp>
        <p:nvSpPr>
          <p:cNvPr id="529" name="Google Shape;529;p36"/>
          <p:cNvSpPr txBox="1"/>
          <p:nvPr/>
        </p:nvSpPr>
        <p:spPr>
          <a:xfrm>
            <a:off x="605970" y="3623846"/>
            <a:ext cx="457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80</a:t>
            </a:r>
            <a:endParaRPr sz="1600" b="0" i="0" u="none" strike="noStrike" cap="none">
              <a:solidFill>
                <a:schemeClr val="dk1"/>
              </a:solidFill>
              <a:latin typeface="Arial"/>
              <a:ea typeface="Arial"/>
              <a:cs typeface="Arial"/>
              <a:sym typeface="Arial"/>
            </a:endParaRPr>
          </a:p>
        </p:txBody>
      </p:sp>
      <p:sp>
        <p:nvSpPr>
          <p:cNvPr id="530" name="Google Shape;530;p36"/>
          <p:cNvSpPr txBox="1"/>
          <p:nvPr/>
        </p:nvSpPr>
        <p:spPr>
          <a:xfrm>
            <a:off x="605970" y="4538246"/>
            <a:ext cx="4572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40</a:t>
            </a:r>
            <a:endParaRPr sz="1600" b="0" i="0" u="none" strike="noStrike" cap="none">
              <a:solidFill>
                <a:schemeClr val="dk1"/>
              </a:solidFill>
              <a:latin typeface="Arial"/>
              <a:ea typeface="Arial"/>
              <a:cs typeface="Arial"/>
              <a:sym typeface="Arial"/>
            </a:endParaRPr>
          </a:p>
        </p:txBody>
      </p:sp>
      <p:sp>
        <p:nvSpPr>
          <p:cNvPr id="531" name="Google Shape;531;p36"/>
          <p:cNvSpPr txBox="1"/>
          <p:nvPr/>
        </p:nvSpPr>
        <p:spPr>
          <a:xfrm>
            <a:off x="529770" y="2252246"/>
            <a:ext cx="6096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140</a:t>
            </a:r>
            <a:endParaRPr sz="1600" b="0" i="0" u="none" strike="noStrike" cap="none">
              <a:solidFill>
                <a:schemeClr val="dk1"/>
              </a:solidFill>
              <a:latin typeface="Arial"/>
              <a:ea typeface="Arial"/>
              <a:cs typeface="Arial"/>
              <a:sym typeface="Arial"/>
            </a:endParaRPr>
          </a:p>
        </p:txBody>
      </p:sp>
      <p:sp>
        <p:nvSpPr>
          <p:cNvPr id="532" name="Google Shape;532;p36"/>
          <p:cNvSpPr txBox="1"/>
          <p:nvPr/>
        </p:nvSpPr>
        <p:spPr>
          <a:xfrm>
            <a:off x="1291770" y="5566230"/>
            <a:ext cx="12192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Fall</a:t>
            </a:r>
            <a:endParaRPr sz="1600" b="0" i="0" u="none" strike="noStrike" cap="none">
              <a:solidFill>
                <a:schemeClr val="dk1"/>
              </a:solidFill>
              <a:latin typeface="Arial"/>
              <a:ea typeface="Arial"/>
              <a:cs typeface="Arial"/>
              <a:sym typeface="Arial"/>
            </a:endParaRPr>
          </a:p>
        </p:txBody>
      </p:sp>
      <p:sp>
        <p:nvSpPr>
          <p:cNvPr id="533" name="Google Shape;533;p36"/>
          <p:cNvSpPr txBox="1"/>
          <p:nvPr/>
        </p:nvSpPr>
        <p:spPr>
          <a:xfrm>
            <a:off x="6016170" y="5566230"/>
            <a:ext cx="12954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Spring</a:t>
            </a:r>
            <a:endParaRPr sz="1600" b="0" i="0" u="none" strike="noStrike" cap="none">
              <a:solidFill>
                <a:schemeClr val="dk1"/>
              </a:solidFill>
              <a:latin typeface="Arial"/>
              <a:ea typeface="Arial"/>
              <a:cs typeface="Arial"/>
              <a:sym typeface="Arial"/>
            </a:endParaRPr>
          </a:p>
        </p:txBody>
      </p:sp>
      <p:sp>
        <p:nvSpPr>
          <p:cNvPr id="534" name="Google Shape;534;p36"/>
          <p:cNvSpPr txBox="1"/>
          <p:nvPr/>
        </p:nvSpPr>
        <p:spPr>
          <a:xfrm>
            <a:off x="3730170" y="5566230"/>
            <a:ext cx="12954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Winter</a:t>
            </a:r>
            <a:endParaRPr sz="1600" b="0" i="0" u="none" strike="noStrike" cap="none">
              <a:solidFill>
                <a:schemeClr val="dk1"/>
              </a:solidFill>
              <a:latin typeface="Arial"/>
              <a:ea typeface="Arial"/>
              <a:cs typeface="Arial"/>
              <a:sym typeface="Arial"/>
            </a:endParaRPr>
          </a:p>
        </p:txBody>
      </p:sp>
      <p:cxnSp>
        <p:nvCxnSpPr>
          <p:cNvPr id="535" name="Google Shape;535;p36"/>
          <p:cNvCxnSpPr>
            <a:stCxn id="521" idx="1"/>
            <a:endCxn id="521" idx="3"/>
          </p:cNvCxnSpPr>
          <p:nvPr/>
        </p:nvCxnSpPr>
        <p:spPr>
          <a:xfrm>
            <a:off x="1063170" y="3787949"/>
            <a:ext cx="6400800" cy="0"/>
          </a:xfrm>
          <a:prstGeom prst="straightConnector1">
            <a:avLst/>
          </a:prstGeom>
          <a:noFill/>
          <a:ln w="9525" cap="flat" cmpd="sng">
            <a:solidFill>
              <a:schemeClr val="dk1"/>
            </a:solidFill>
            <a:prstDash val="solid"/>
            <a:round/>
            <a:headEnd type="none" w="sm" len="sm"/>
            <a:tailEnd type="none" w="sm" len="sm"/>
          </a:ln>
        </p:spPr>
      </p:cxnSp>
      <p:cxnSp>
        <p:nvCxnSpPr>
          <p:cNvPr id="536" name="Google Shape;536;p36"/>
          <p:cNvCxnSpPr/>
          <p:nvPr/>
        </p:nvCxnSpPr>
        <p:spPr>
          <a:xfrm>
            <a:off x="1063170" y="3319046"/>
            <a:ext cx="6400800" cy="0"/>
          </a:xfrm>
          <a:prstGeom prst="straightConnector1">
            <a:avLst/>
          </a:prstGeom>
          <a:noFill/>
          <a:ln w="9525" cap="flat" cmpd="sng">
            <a:solidFill>
              <a:schemeClr val="dk1"/>
            </a:solidFill>
            <a:prstDash val="solid"/>
            <a:round/>
            <a:headEnd type="none" w="sm" len="sm"/>
            <a:tailEnd type="none" w="sm" len="sm"/>
          </a:ln>
        </p:spPr>
      </p:cxnSp>
      <p:cxnSp>
        <p:nvCxnSpPr>
          <p:cNvPr id="537" name="Google Shape;537;p36"/>
          <p:cNvCxnSpPr/>
          <p:nvPr/>
        </p:nvCxnSpPr>
        <p:spPr>
          <a:xfrm>
            <a:off x="1063170" y="2861846"/>
            <a:ext cx="6400800" cy="0"/>
          </a:xfrm>
          <a:prstGeom prst="straightConnector1">
            <a:avLst/>
          </a:prstGeom>
          <a:noFill/>
          <a:ln w="9525" cap="flat" cmpd="sng">
            <a:solidFill>
              <a:schemeClr val="dk1"/>
            </a:solidFill>
            <a:prstDash val="solid"/>
            <a:round/>
            <a:headEnd type="none" w="sm" len="sm"/>
            <a:tailEnd type="none" w="sm" len="sm"/>
          </a:ln>
        </p:spPr>
      </p:cxnSp>
      <p:cxnSp>
        <p:nvCxnSpPr>
          <p:cNvPr id="538" name="Google Shape;538;p36"/>
          <p:cNvCxnSpPr/>
          <p:nvPr/>
        </p:nvCxnSpPr>
        <p:spPr>
          <a:xfrm>
            <a:off x="1063170" y="2404646"/>
            <a:ext cx="6400800" cy="0"/>
          </a:xfrm>
          <a:prstGeom prst="straightConnector1">
            <a:avLst/>
          </a:prstGeom>
          <a:noFill/>
          <a:ln w="9525" cap="flat" cmpd="sng">
            <a:solidFill>
              <a:schemeClr val="dk1"/>
            </a:solidFill>
            <a:prstDash val="solid"/>
            <a:round/>
            <a:headEnd type="none" w="sm" len="sm"/>
            <a:tailEnd type="none" w="sm" len="sm"/>
          </a:ln>
        </p:spPr>
      </p:cxnSp>
      <p:cxnSp>
        <p:nvCxnSpPr>
          <p:cNvPr id="539" name="Google Shape;539;p36"/>
          <p:cNvCxnSpPr/>
          <p:nvPr/>
        </p:nvCxnSpPr>
        <p:spPr>
          <a:xfrm rot="10800000" flipH="1">
            <a:off x="1901370" y="3852446"/>
            <a:ext cx="2286000" cy="708118"/>
          </a:xfrm>
          <a:prstGeom prst="straightConnector1">
            <a:avLst/>
          </a:prstGeom>
          <a:noFill/>
          <a:ln w="9525" cap="flat" cmpd="sng">
            <a:solidFill>
              <a:srgbClr val="4A7DBA"/>
            </a:solidFill>
            <a:prstDash val="solid"/>
            <a:round/>
            <a:headEnd type="none" w="sm" len="sm"/>
            <a:tailEnd type="none" w="sm" len="sm"/>
          </a:ln>
        </p:spPr>
      </p:cxnSp>
      <p:cxnSp>
        <p:nvCxnSpPr>
          <p:cNvPr id="540" name="Google Shape;540;p36"/>
          <p:cNvCxnSpPr/>
          <p:nvPr/>
        </p:nvCxnSpPr>
        <p:spPr>
          <a:xfrm rot="10800000" flipH="1">
            <a:off x="4263570" y="3395246"/>
            <a:ext cx="2339882" cy="457200"/>
          </a:xfrm>
          <a:prstGeom prst="straightConnector1">
            <a:avLst/>
          </a:prstGeom>
          <a:noFill/>
          <a:ln w="9525" cap="flat" cmpd="sng">
            <a:solidFill>
              <a:srgbClr val="4A7DBA"/>
            </a:solidFill>
            <a:prstDash val="solid"/>
            <a:round/>
            <a:headEnd type="none" w="sm" len="sm"/>
            <a:tailEnd type="none" w="sm" len="sm"/>
          </a:ln>
        </p:spPr>
      </p:cxnSp>
      <p:sp>
        <p:nvSpPr>
          <p:cNvPr id="541" name="Google Shape;541;p36"/>
          <p:cNvSpPr/>
          <p:nvPr/>
        </p:nvSpPr>
        <p:spPr>
          <a:xfrm>
            <a:off x="1748970" y="4157246"/>
            <a:ext cx="152400" cy="1524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542" name="Google Shape;542;p36"/>
          <p:cNvCxnSpPr>
            <a:stCxn id="541" idx="7"/>
          </p:cNvCxnSpPr>
          <p:nvPr/>
        </p:nvCxnSpPr>
        <p:spPr>
          <a:xfrm rot="10800000" flipH="1">
            <a:off x="1879051" y="3090565"/>
            <a:ext cx="2330700" cy="1089000"/>
          </a:xfrm>
          <a:prstGeom prst="straightConnector1">
            <a:avLst/>
          </a:prstGeom>
          <a:noFill/>
          <a:ln w="9525" cap="flat" cmpd="sng">
            <a:solidFill>
              <a:srgbClr val="FF0000"/>
            </a:solidFill>
            <a:prstDash val="solid"/>
            <a:round/>
            <a:headEnd type="none" w="sm" len="sm"/>
            <a:tailEnd type="none" w="sm" len="sm"/>
          </a:ln>
        </p:spPr>
      </p:cxnSp>
      <p:sp>
        <p:nvSpPr>
          <p:cNvPr id="543" name="Google Shape;543;p36"/>
          <p:cNvSpPr/>
          <p:nvPr/>
        </p:nvSpPr>
        <p:spPr>
          <a:xfrm>
            <a:off x="4187370" y="3014246"/>
            <a:ext cx="152400" cy="1524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544" name="Google Shape;544;p36"/>
          <p:cNvCxnSpPr>
            <a:stCxn id="543" idx="7"/>
            <a:endCxn id="545" idx="7"/>
          </p:cNvCxnSpPr>
          <p:nvPr/>
        </p:nvCxnSpPr>
        <p:spPr>
          <a:xfrm rot="10800000" flipH="1">
            <a:off x="4317451" y="2579365"/>
            <a:ext cx="2362200" cy="457200"/>
          </a:xfrm>
          <a:prstGeom prst="straightConnector1">
            <a:avLst/>
          </a:prstGeom>
          <a:noFill/>
          <a:ln w="9525" cap="flat" cmpd="sng">
            <a:solidFill>
              <a:srgbClr val="FF0000"/>
            </a:solidFill>
            <a:prstDash val="solid"/>
            <a:round/>
            <a:headEnd type="none" w="sm" len="sm"/>
            <a:tailEnd type="none" w="sm" len="sm"/>
          </a:ln>
        </p:spPr>
      </p:cxnSp>
      <p:sp>
        <p:nvSpPr>
          <p:cNvPr id="545" name="Google Shape;545;p36"/>
          <p:cNvSpPr/>
          <p:nvPr/>
        </p:nvSpPr>
        <p:spPr>
          <a:xfrm>
            <a:off x="6549570" y="2557046"/>
            <a:ext cx="152400" cy="1524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546" name="Google Shape;546;p36"/>
          <p:cNvCxnSpPr/>
          <p:nvPr/>
        </p:nvCxnSpPr>
        <p:spPr>
          <a:xfrm rot="10800000" flipH="1">
            <a:off x="1901370" y="4690646"/>
            <a:ext cx="2514600" cy="381000"/>
          </a:xfrm>
          <a:prstGeom prst="straightConnector1">
            <a:avLst/>
          </a:prstGeom>
          <a:noFill/>
          <a:ln w="9525" cap="flat" cmpd="sng">
            <a:solidFill>
              <a:srgbClr val="00B0F0"/>
            </a:solidFill>
            <a:prstDash val="solid"/>
            <a:round/>
            <a:headEnd type="none" w="sm" len="sm"/>
            <a:tailEnd type="none" w="sm" len="sm"/>
          </a:ln>
        </p:spPr>
      </p:cxnSp>
      <p:cxnSp>
        <p:nvCxnSpPr>
          <p:cNvPr id="547" name="Google Shape;547;p36"/>
          <p:cNvCxnSpPr/>
          <p:nvPr/>
        </p:nvCxnSpPr>
        <p:spPr>
          <a:xfrm rot="10800000" flipH="1">
            <a:off x="4492170" y="4081046"/>
            <a:ext cx="2133600" cy="609600"/>
          </a:xfrm>
          <a:prstGeom prst="straightConnector1">
            <a:avLst/>
          </a:prstGeom>
          <a:noFill/>
          <a:ln w="9525" cap="flat" cmpd="sng">
            <a:solidFill>
              <a:srgbClr val="00B0F0"/>
            </a:solidFill>
            <a:prstDash val="solid"/>
            <a:round/>
            <a:headEnd type="none" w="sm" len="sm"/>
            <a:tailEnd type="none" w="sm" len="sm"/>
          </a:ln>
        </p:spPr>
      </p:cxnSp>
      <p:sp>
        <p:nvSpPr>
          <p:cNvPr id="548" name="Google Shape;548;p36"/>
          <p:cNvSpPr/>
          <p:nvPr/>
        </p:nvSpPr>
        <p:spPr>
          <a:xfrm>
            <a:off x="7620000" y="2085945"/>
            <a:ext cx="152400" cy="152400"/>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49" name="Google Shape;549;p36"/>
          <p:cNvSpPr txBox="1"/>
          <p:nvPr/>
        </p:nvSpPr>
        <p:spPr>
          <a:xfrm>
            <a:off x="7772400" y="2023646"/>
            <a:ext cx="1143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Caucasian</a:t>
            </a:r>
            <a:endParaRPr sz="1200" b="0" i="0" u="none" strike="noStrike" cap="none">
              <a:solidFill>
                <a:schemeClr val="dk1"/>
              </a:solidFill>
              <a:latin typeface="Arial"/>
              <a:ea typeface="Arial"/>
              <a:cs typeface="Arial"/>
              <a:sym typeface="Arial"/>
            </a:endParaRPr>
          </a:p>
        </p:txBody>
      </p:sp>
      <p:sp>
        <p:nvSpPr>
          <p:cNvPr id="550" name="Google Shape;550;p36"/>
          <p:cNvSpPr txBox="1"/>
          <p:nvPr/>
        </p:nvSpPr>
        <p:spPr>
          <a:xfrm>
            <a:off x="7772400" y="2706469"/>
            <a:ext cx="12954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Target Scores</a:t>
            </a:r>
            <a:endParaRPr sz="1200" b="0" i="0" u="none" strike="noStrike" cap="none">
              <a:solidFill>
                <a:schemeClr val="dk1"/>
              </a:solidFill>
              <a:latin typeface="Arial"/>
              <a:ea typeface="Arial"/>
              <a:cs typeface="Arial"/>
              <a:sym typeface="Arial"/>
            </a:endParaRPr>
          </a:p>
        </p:txBody>
      </p:sp>
      <p:sp>
        <p:nvSpPr>
          <p:cNvPr id="551" name="Google Shape;551;p36"/>
          <p:cNvSpPr txBox="1"/>
          <p:nvPr/>
        </p:nvSpPr>
        <p:spPr>
          <a:xfrm>
            <a:off x="7772400" y="3014247"/>
            <a:ext cx="13716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Hispanic/Latino</a:t>
            </a:r>
            <a:endParaRPr sz="1200" b="0" i="0" u="none" strike="noStrike" cap="none">
              <a:solidFill>
                <a:schemeClr val="dk1"/>
              </a:solidFill>
              <a:latin typeface="Arial"/>
              <a:ea typeface="Arial"/>
              <a:cs typeface="Arial"/>
              <a:sym typeface="Arial"/>
            </a:endParaRPr>
          </a:p>
        </p:txBody>
      </p:sp>
      <p:cxnSp>
        <p:nvCxnSpPr>
          <p:cNvPr id="552" name="Google Shape;552;p36"/>
          <p:cNvCxnSpPr/>
          <p:nvPr/>
        </p:nvCxnSpPr>
        <p:spPr>
          <a:xfrm rot="-5400000">
            <a:off x="2831552" y="3204746"/>
            <a:ext cx="631918" cy="2536918"/>
          </a:xfrm>
          <a:prstGeom prst="straightConnector1">
            <a:avLst/>
          </a:prstGeom>
          <a:noFill/>
          <a:ln w="9525" cap="flat" cmpd="sng">
            <a:solidFill>
              <a:schemeClr val="accent4"/>
            </a:solidFill>
            <a:prstDash val="solid"/>
            <a:round/>
            <a:headEnd type="none" w="sm" len="sm"/>
            <a:tailEnd type="none" w="sm" len="sm"/>
          </a:ln>
        </p:spPr>
      </p:cxnSp>
      <p:cxnSp>
        <p:nvCxnSpPr>
          <p:cNvPr id="553" name="Google Shape;553;p36"/>
          <p:cNvCxnSpPr/>
          <p:nvPr/>
        </p:nvCxnSpPr>
        <p:spPr>
          <a:xfrm>
            <a:off x="4492170" y="4157246"/>
            <a:ext cx="2057400" cy="228600"/>
          </a:xfrm>
          <a:prstGeom prst="straightConnector1">
            <a:avLst/>
          </a:prstGeom>
          <a:noFill/>
          <a:ln w="9525" cap="flat" cmpd="sng">
            <a:solidFill>
              <a:schemeClr val="accent4"/>
            </a:solidFill>
            <a:prstDash val="solid"/>
            <a:round/>
            <a:headEnd type="none" w="sm" len="sm"/>
            <a:tailEnd type="none" w="sm" len="sm"/>
          </a:ln>
        </p:spPr>
      </p:cxnSp>
      <p:sp>
        <p:nvSpPr>
          <p:cNvPr id="554" name="Google Shape;554;p36"/>
          <p:cNvSpPr txBox="1"/>
          <p:nvPr/>
        </p:nvSpPr>
        <p:spPr>
          <a:xfrm>
            <a:off x="7772400" y="3346847"/>
            <a:ext cx="13716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African American</a:t>
            </a:r>
            <a:endParaRPr sz="1200" b="0" i="0" u="none" strike="noStrike" cap="none">
              <a:solidFill>
                <a:schemeClr val="dk1"/>
              </a:solidFill>
              <a:latin typeface="Arial"/>
              <a:ea typeface="Arial"/>
              <a:cs typeface="Arial"/>
              <a:sym typeface="Arial"/>
            </a:endParaRPr>
          </a:p>
        </p:txBody>
      </p:sp>
      <p:cxnSp>
        <p:nvCxnSpPr>
          <p:cNvPr id="555" name="Google Shape;555;p36"/>
          <p:cNvCxnSpPr/>
          <p:nvPr/>
        </p:nvCxnSpPr>
        <p:spPr>
          <a:xfrm rot="-5400000">
            <a:off x="2793452" y="2785646"/>
            <a:ext cx="555718" cy="2384518"/>
          </a:xfrm>
          <a:prstGeom prst="straightConnector1">
            <a:avLst/>
          </a:prstGeom>
          <a:noFill/>
          <a:ln w="9525" cap="flat" cmpd="sng">
            <a:solidFill>
              <a:srgbClr val="DFA6A5"/>
            </a:solidFill>
            <a:prstDash val="solid"/>
            <a:round/>
            <a:headEnd type="none" w="sm" len="sm"/>
            <a:tailEnd type="none" w="sm" len="sm"/>
          </a:ln>
        </p:spPr>
      </p:cxnSp>
      <p:cxnSp>
        <p:nvCxnSpPr>
          <p:cNvPr id="556" name="Google Shape;556;p36"/>
          <p:cNvCxnSpPr>
            <a:endCxn id="557" idx="1"/>
          </p:cNvCxnSpPr>
          <p:nvPr/>
        </p:nvCxnSpPr>
        <p:spPr>
          <a:xfrm rot="10800000" flipH="1">
            <a:off x="4339765" y="3145350"/>
            <a:ext cx="2365200" cy="554700"/>
          </a:xfrm>
          <a:prstGeom prst="straightConnector1">
            <a:avLst/>
          </a:prstGeom>
          <a:noFill/>
          <a:ln w="9525" cap="flat" cmpd="sng">
            <a:solidFill>
              <a:srgbClr val="DFA6A5"/>
            </a:solidFill>
            <a:prstDash val="solid"/>
            <a:round/>
            <a:headEnd type="none" w="sm" len="sm"/>
            <a:tailEnd type="none" w="sm" len="sm"/>
          </a:ln>
        </p:spPr>
      </p:cxnSp>
      <p:cxnSp>
        <p:nvCxnSpPr>
          <p:cNvPr id="558" name="Google Shape;558;p36"/>
          <p:cNvCxnSpPr/>
          <p:nvPr/>
        </p:nvCxnSpPr>
        <p:spPr>
          <a:xfrm rot="-5400000">
            <a:off x="2755352" y="2442746"/>
            <a:ext cx="631918" cy="2384518"/>
          </a:xfrm>
          <a:prstGeom prst="straightConnector1">
            <a:avLst/>
          </a:prstGeom>
          <a:noFill/>
          <a:ln w="9525" cap="flat" cmpd="sng">
            <a:solidFill>
              <a:srgbClr val="002060"/>
            </a:solidFill>
            <a:prstDash val="solid"/>
            <a:round/>
            <a:headEnd type="none" w="sm" len="sm"/>
            <a:tailEnd type="none" w="sm" len="sm"/>
          </a:ln>
        </p:spPr>
      </p:cxnSp>
      <p:cxnSp>
        <p:nvCxnSpPr>
          <p:cNvPr id="559" name="Google Shape;559;p36"/>
          <p:cNvCxnSpPr/>
          <p:nvPr/>
        </p:nvCxnSpPr>
        <p:spPr>
          <a:xfrm rot="10800000" flipH="1">
            <a:off x="4187370" y="2328446"/>
            <a:ext cx="2362200" cy="990600"/>
          </a:xfrm>
          <a:prstGeom prst="straightConnector1">
            <a:avLst/>
          </a:prstGeom>
          <a:noFill/>
          <a:ln w="9525" cap="flat" cmpd="sng">
            <a:solidFill>
              <a:srgbClr val="002060"/>
            </a:solidFill>
            <a:prstDash val="solid"/>
            <a:round/>
            <a:headEnd type="none" w="sm" len="sm"/>
            <a:tailEnd type="none" w="sm" len="sm"/>
          </a:ln>
        </p:spPr>
      </p:cxnSp>
      <p:sp>
        <p:nvSpPr>
          <p:cNvPr id="560" name="Google Shape;560;p36"/>
          <p:cNvSpPr txBox="1"/>
          <p:nvPr/>
        </p:nvSpPr>
        <p:spPr>
          <a:xfrm>
            <a:off x="7772400" y="3685401"/>
            <a:ext cx="12192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Asian</a:t>
            </a:r>
            <a:endParaRPr sz="1200" b="0" i="0" u="none" strike="noStrike" cap="none">
              <a:solidFill>
                <a:schemeClr val="dk1"/>
              </a:solidFill>
              <a:latin typeface="Arial"/>
              <a:ea typeface="Arial"/>
              <a:cs typeface="Arial"/>
              <a:sym typeface="Arial"/>
            </a:endParaRPr>
          </a:p>
        </p:txBody>
      </p:sp>
      <p:sp>
        <p:nvSpPr>
          <p:cNvPr id="561" name="Google Shape;561;p36"/>
          <p:cNvSpPr txBox="1"/>
          <p:nvPr/>
        </p:nvSpPr>
        <p:spPr>
          <a:xfrm>
            <a:off x="7772400" y="2356247"/>
            <a:ext cx="12954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Unidentified</a:t>
            </a:r>
            <a:endParaRPr sz="1200" b="0" i="0" u="none" strike="noStrike" cap="none">
              <a:solidFill>
                <a:schemeClr val="dk1"/>
              </a:solidFill>
              <a:latin typeface="Arial"/>
              <a:ea typeface="Arial"/>
              <a:cs typeface="Arial"/>
              <a:sym typeface="Arial"/>
            </a:endParaRPr>
          </a:p>
        </p:txBody>
      </p:sp>
      <p:sp>
        <p:nvSpPr>
          <p:cNvPr id="562" name="Google Shape;562;p3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Comparison of Growth </a:t>
            </a:r>
            <a:br>
              <a:rPr lang="en-US"/>
            </a:br>
            <a:r>
              <a:rPr lang="en-US"/>
              <a:t>Across Groups</a:t>
            </a:r>
            <a:endParaRPr/>
          </a:p>
        </p:txBody>
      </p:sp>
      <p:sp>
        <p:nvSpPr>
          <p:cNvPr id="563" name="Google Shape;563;p36"/>
          <p:cNvSpPr/>
          <p:nvPr/>
        </p:nvSpPr>
        <p:spPr>
          <a:xfrm>
            <a:off x="6549570" y="3319046"/>
            <a:ext cx="152400" cy="152400"/>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64" name="Google Shape;564;p36"/>
          <p:cNvSpPr/>
          <p:nvPr/>
        </p:nvSpPr>
        <p:spPr>
          <a:xfrm>
            <a:off x="7620000" y="3709600"/>
            <a:ext cx="152400" cy="228600"/>
          </a:xfrm>
          <a:prstGeom prst="diamond">
            <a:avLst/>
          </a:prstGeom>
          <a:solidFill>
            <a:srgbClr val="2E005C"/>
          </a:solidFill>
          <a:ln w="25400" cap="flat" cmpd="sng">
            <a:solidFill>
              <a:srgbClr val="2E00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65" name="Google Shape;565;p36"/>
          <p:cNvSpPr/>
          <p:nvPr/>
        </p:nvSpPr>
        <p:spPr>
          <a:xfrm flipH="1">
            <a:off x="7620000" y="3409146"/>
            <a:ext cx="152400" cy="152400"/>
          </a:xfrm>
          <a:prstGeom prst="rect">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66" name="Google Shape;566;p36"/>
          <p:cNvSpPr/>
          <p:nvPr/>
        </p:nvSpPr>
        <p:spPr>
          <a:xfrm>
            <a:off x="1748970" y="4157246"/>
            <a:ext cx="304800" cy="228600"/>
          </a:xfrm>
          <a:prstGeom prst="mathMultiply">
            <a:avLst>
              <a:gd name="adj1" fmla="val 23520"/>
            </a:avLst>
          </a:prstGeom>
          <a:solidFill>
            <a:srgbClr val="CC99FF"/>
          </a:solidFill>
          <a:ln w="25400" cap="flat" cmpd="sng">
            <a:solidFill>
              <a:srgbClr val="CC9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67" name="Google Shape;567;p36"/>
          <p:cNvSpPr/>
          <p:nvPr/>
        </p:nvSpPr>
        <p:spPr>
          <a:xfrm>
            <a:off x="4187370" y="3623846"/>
            <a:ext cx="304800" cy="228600"/>
          </a:xfrm>
          <a:prstGeom prst="mathMultiply">
            <a:avLst>
              <a:gd name="adj1" fmla="val 23520"/>
            </a:avLst>
          </a:prstGeom>
          <a:solidFill>
            <a:srgbClr val="CC99FF"/>
          </a:solidFill>
          <a:ln w="25400" cap="flat" cmpd="sng">
            <a:solidFill>
              <a:srgbClr val="CC9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57" name="Google Shape;557;p36"/>
          <p:cNvSpPr/>
          <p:nvPr/>
        </p:nvSpPr>
        <p:spPr>
          <a:xfrm>
            <a:off x="6473370" y="3090446"/>
            <a:ext cx="304800" cy="228600"/>
          </a:xfrm>
          <a:prstGeom prst="mathMultiply">
            <a:avLst>
              <a:gd name="adj1" fmla="val 23520"/>
            </a:avLst>
          </a:prstGeom>
          <a:solidFill>
            <a:srgbClr val="CC99FF"/>
          </a:solidFill>
          <a:ln w="25400" cap="flat" cmpd="sng">
            <a:solidFill>
              <a:srgbClr val="CC9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68" name="Google Shape;568;p36"/>
          <p:cNvSpPr/>
          <p:nvPr/>
        </p:nvSpPr>
        <p:spPr>
          <a:xfrm>
            <a:off x="7543800" y="2380446"/>
            <a:ext cx="304800" cy="228600"/>
          </a:xfrm>
          <a:prstGeom prst="mathMultiply">
            <a:avLst>
              <a:gd name="adj1" fmla="val 23520"/>
            </a:avLst>
          </a:prstGeom>
          <a:solidFill>
            <a:srgbClr val="CC99FF"/>
          </a:solidFill>
          <a:ln w="25400" cap="flat" cmpd="sng">
            <a:solidFill>
              <a:srgbClr val="CC99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69" name="Google Shape;569;p36"/>
          <p:cNvSpPr/>
          <p:nvPr/>
        </p:nvSpPr>
        <p:spPr>
          <a:xfrm>
            <a:off x="6549570" y="2240578"/>
            <a:ext cx="152400" cy="228600"/>
          </a:xfrm>
          <a:prstGeom prst="diamond">
            <a:avLst/>
          </a:prstGeom>
          <a:solidFill>
            <a:srgbClr val="2E005C"/>
          </a:solidFill>
          <a:ln w="25400" cap="flat" cmpd="sng">
            <a:solidFill>
              <a:srgbClr val="2E00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0" name="Google Shape;570;p36"/>
          <p:cNvSpPr/>
          <p:nvPr/>
        </p:nvSpPr>
        <p:spPr>
          <a:xfrm>
            <a:off x="1748970" y="3852446"/>
            <a:ext cx="152400" cy="228600"/>
          </a:xfrm>
          <a:prstGeom prst="diamond">
            <a:avLst/>
          </a:prstGeom>
          <a:solidFill>
            <a:srgbClr val="2E005C"/>
          </a:solidFill>
          <a:ln w="25400" cap="flat" cmpd="sng">
            <a:solidFill>
              <a:srgbClr val="2E00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1" name="Google Shape;571;p36"/>
          <p:cNvSpPr/>
          <p:nvPr/>
        </p:nvSpPr>
        <p:spPr>
          <a:xfrm>
            <a:off x="4187370" y="3242846"/>
            <a:ext cx="152400" cy="228600"/>
          </a:xfrm>
          <a:prstGeom prst="diamond">
            <a:avLst/>
          </a:prstGeom>
          <a:solidFill>
            <a:srgbClr val="2E005C"/>
          </a:solidFill>
          <a:ln w="25400" cap="flat" cmpd="sng">
            <a:solidFill>
              <a:srgbClr val="2E005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2" name="Google Shape;572;p36"/>
          <p:cNvSpPr/>
          <p:nvPr/>
        </p:nvSpPr>
        <p:spPr>
          <a:xfrm>
            <a:off x="7620000" y="2768768"/>
            <a:ext cx="152400" cy="152400"/>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3" name="Google Shape;573;p36"/>
          <p:cNvSpPr/>
          <p:nvPr/>
        </p:nvSpPr>
        <p:spPr>
          <a:xfrm>
            <a:off x="1748970" y="4538246"/>
            <a:ext cx="152400" cy="152400"/>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4" name="Google Shape;574;p36"/>
          <p:cNvSpPr/>
          <p:nvPr/>
        </p:nvSpPr>
        <p:spPr>
          <a:xfrm>
            <a:off x="4111170" y="3776246"/>
            <a:ext cx="152400" cy="152400"/>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5" name="Google Shape;575;p36"/>
          <p:cNvSpPr/>
          <p:nvPr/>
        </p:nvSpPr>
        <p:spPr>
          <a:xfrm flipH="1">
            <a:off x="6549570" y="4309646"/>
            <a:ext cx="152400" cy="152400"/>
          </a:xfrm>
          <a:prstGeom prst="rect">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6" name="Google Shape;576;p36"/>
          <p:cNvSpPr/>
          <p:nvPr/>
        </p:nvSpPr>
        <p:spPr>
          <a:xfrm flipH="1">
            <a:off x="1825170" y="4766846"/>
            <a:ext cx="152400" cy="152400"/>
          </a:xfrm>
          <a:prstGeom prst="rect">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7" name="Google Shape;577;p36"/>
          <p:cNvSpPr/>
          <p:nvPr/>
        </p:nvSpPr>
        <p:spPr>
          <a:xfrm flipH="1">
            <a:off x="4339770" y="4081046"/>
            <a:ext cx="152400" cy="152400"/>
          </a:xfrm>
          <a:prstGeom prst="rect">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8" name="Google Shape;578;p36"/>
          <p:cNvSpPr/>
          <p:nvPr/>
        </p:nvSpPr>
        <p:spPr>
          <a:xfrm>
            <a:off x="7620000" y="3076546"/>
            <a:ext cx="152400" cy="152400"/>
          </a:xfrm>
          <a:prstGeom prst="hexagon">
            <a:avLst>
              <a:gd name="adj" fmla="val 25000"/>
              <a:gd name="vf" fmla="val 11547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9" name="Google Shape;579;p36"/>
          <p:cNvSpPr/>
          <p:nvPr/>
        </p:nvSpPr>
        <p:spPr>
          <a:xfrm>
            <a:off x="6549570" y="4004846"/>
            <a:ext cx="152400" cy="152400"/>
          </a:xfrm>
          <a:prstGeom prst="hexagon">
            <a:avLst>
              <a:gd name="adj" fmla="val 25000"/>
              <a:gd name="vf" fmla="val 11547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80" name="Google Shape;580;p36"/>
          <p:cNvSpPr/>
          <p:nvPr/>
        </p:nvSpPr>
        <p:spPr>
          <a:xfrm>
            <a:off x="4339770" y="4614446"/>
            <a:ext cx="152400" cy="152400"/>
          </a:xfrm>
          <a:prstGeom prst="hexagon">
            <a:avLst>
              <a:gd name="adj" fmla="val 25000"/>
              <a:gd name="vf" fmla="val 11547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81" name="Google Shape;581;p36"/>
          <p:cNvSpPr/>
          <p:nvPr/>
        </p:nvSpPr>
        <p:spPr>
          <a:xfrm>
            <a:off x="1825170" y="4995446"/>
            <a:ext cx="152400" cy="152400"/>
          </a:xfrm>
          <a:prstGeom prst="hexagon">
            <a:avLst>
              <a:gd name="adj" fmla="val 25000"/>
              <a:gd name="vf" fmla="val 11547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82" name="Google Shape;582;p36"/>
          <p:cNvSpPr txBox="1"/>
          <p:nvPr/>
        </p:nvSpPr>
        <p:spPr>
          <a:xfrm rot="-5400000">
            <a:off x="-882846" y="3516184"/>
            <a:ext cx="2584965"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Words Read Correctly </a:t>
            </a:r>
            <a:endParaRPr sz="1600" b="0" i="0" u="none" strike="noStrike" cap="none">
              <a:solidFill>
                <a:schemeClr val="dk1"/>
              </a:solidFill>
              <a:latin typeface="Arial"/>
              <a:ea typeface="Arial"/>
              <a:cs typeface="Arial"/>
              <a:sym typeface="Arial"/>
            </a:endParaRPr>
          </a:p>
        </p:txBody>
      </p:sp>
      <p:sp>
        <p:nvSpPr>
          <p:cNvPr id="583" name="Google Shape;583;p3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7"/>
          <p:cNvSpPr/>
          <p:nvPr/>
        </p:nvSpPr>
        <p:spPr>
          <a:xfrm>
            <a:off x="762000" y="1992868"/>
            <a:ext cx="6781800" cy="3657600"/>
          </a:xfrm>
          <a:prstGeom prst="rect">
            <a:avLst/>
          </a:prstGeom>
          <a:solidFill>
            <a:srgbClr val="EEF3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nvGrpSpPr>
          <p:cNvPr id="590" name="Google Shape;590;p37"/>
          <p:cNvGrpSpPr/>
          <p:nvPr/>
        </p:nvGrpSpPr>
        <p:grpSpPr>
          <a:xfrm>
            <a:off x="381000" y="5040868"/>
            <a:ext cx="7162800" cy="307777"/>
            <a:chOff x="381000" y="5040868"/>
            <a:chExt cx="7162800" cy="307777"/>
          </a:xfrm>
        </p:grpSpPr>
        <p:cxnSp>
          <p:nvCxnSpPr>
            <p:cNvPr id="591" name="Google Shape;591;p37"/>
            <p:cNvCxnSpPr/>
            <p:nvPr/>
          </p:nvCxnSpPr>
          <p:spPr>
            <a:xfrm>
              <a:off x="762000" y="5210145"/>
              <a:ext cx="6781800" cy="0"/>
            </a:xfrm>
            <a:prstGeom prst="straightConnector1">
              <a:avLst/>
            </a:prstGeom>
            <a:noFill/>
            <a:ln w="9525" cap="flat" cmpd="sng">
              <a:solidFill>
                <a:schemeClr val="dk1"/>
              </a:solidFill>
              <a:prstDash val="solid"/>
              <a:round/>
              <a:headEnd type="none" w="sm" len="sm"/>
              <a:tailEnd type="none" w="sm" len="sm"/>
            </a:ln>
          </p:spPr>
        </p:cxnSp>
        <p:sp>
          <p:nvSpPr>
            <p:cNvPr id="592" name="Google Shape;592;p37"/>
            <p:cNvSpPr txBox="1"/>
            <p:nvPr/>
          </p:nvSpPr>
          <p:spPr>
            <a:xfrm>
              <a:off x="381000" y="5040868"/>
              <a:ext cx="457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25</a:t>
              </a:r>
              <a:endParaRPr sz="1400" b="0" i="0" u="none" strike="noStrike" cap="none">
                <a:solidFill>
                  <a:schemeClr val="dk1"/>
                </a:solidFill>
                <a:latin typeface="Arial"/>
                <a:ea typeface="Arial"/>
                <a:cs typeface="Arial"/>
                <a:sym typeface="Arial"/>
              </a:endParaRPr>
            </a:p>
          </p:txBody>
        </p:sp>
      </p:grpSp>
      <p:grpSp>
        <p:nvGrpSpPr>
          <p:cNvPr id="593" name="Google Shape;593;p37"/>
          <p:cNvGrpSpPr/>
          <p:nvPr/>
        </p:nvGrpSpPr>
        <p:grpSpPr>
          <a:xfrm>
            <a:off x="381000" y="4111326"/>
            <a:ext cx="7162800" cy="307777"/>
            <a:chOff x="381000" y="4126468"/>
            <a:chExt cx="7162800" cy="307777"/>
          </a:xfrm>
        </p:grpSpPr>
        <p:cxnSp>
          <p:nvCxnSpPr>
            <p:cNvPr id="594" name="Google Shape;594;p37"/>
            <p:cNvCxnSpPr/>
            <p:nvPr/>
          </p:nvCxnSpPr>
          <p:spPr>
            <a:xfrm>
              <a:off x="762000" y="4295745"/>
              <a:ext cx="6781800" cy="0"/>
            </a:xfrm>
            <a:prstGeom prst="straightConnector1">
              <a:avLst/>
            </a:prstGeom>
            <a:noFill/>
            <a:ln w="9525" cap="flat" cmpd="sng">
              <a:solidFill>
                <a:schemeClr val="dk1"/>
              </a:solidFill>
              <a:prstDash val="solid"/>
              <a:round/>
              <a:headEnd type="none" w="sm" len="sm"/>
              <a:tailEnd type="none" w="sm" len="sm"/>
            </a:ln>
          </p:spPr>
        </p:cxnSp>
        <p:sp>
          <p:nvSpPr>
            <p:cNvPr id="595" name="Google Shape;595;p37"/>
            <p:cNvSpPr txBox="1"/>
            <p:nvPr/>
          </p:nvSpPr>
          <p:spPr>
            <a:xfrm>
              <a:off x="381000" y="4126468"/>
              <a:ext cx="457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75</a:t>
              </a:r>
              <a:endParaRPr sz="1400" b="0" i="0" u="none" strike="noStrike" cap="none">
                <a:solidFill>
                  <a:schemeClr val="dk1"/>
                </a:solidFill>
                <a:latin typeface="Arial"/>
                <a:ea typeface="Arial"/>
                <a:cs typeface="Arial"/>
                <a:sym typeface="Arial"/>
              </a:endParaRPr>
            </a:p>
          </p:txBody>
        </p:sp>
      </p:grpSp>
      <p:grpSp>
        <p:nvGrpSpPr>
          <p:cNvPr id="596" name="Google Shape;596;p37"/>
          <p:cNvGrpSpPr/>
          <p:nvPr/>
        </p:nvGrpSpPr>
        <p:grpSpPr>
          <a:xfrm>
            <a:off x="381000" y="4576096"/>
            <a:ext cx="7162800" cy="307777"/>
            <a:chOff x="381000" y="4583668"/>
            <a:chExt cx="7162800" cy="307777"/>
          </a:xfrm>
        </p:grpSpPr>
        <p:cxnSp>
          <p:nvCxnSpPr>
            <p:cNvPr id="597" name="Google Shape;597;p37"/>
            <p:cNvCxnSpPr/>
            <p:nvPr/>
          </p:nvCxnSpPr>
          <p:spPr>
            <a:xfrm>
              <a:off x="762000" y="4752945"/>
              <a:ext cx="6781800" cy="0"/>
            </a:xfrm>
            <a:prstGeom prst="straightConnector1">
              <a:avLst/>
            </a:prstGeom>
            <a:noFill/>
            <a:ln w="9525" cap="flat" cmpd="sng">
              <a:solidFill>
                <a:schemeClr val="dk1"/>
              </a:solidFill>
              <a:prstDash val="solid"/>
              <a:round/>
              <a:headEnd type="none" w="sm" len="sm"/>
              <a:tailEnd type="none" w="sm" len="sm"/>
            </a:ln>
          </p:spPr>
        </p:cxnSp>
        <p:sp>
          <p:nvSpPr>
            <p:cNvPr id="598" name="Google Shape;598;p37"/>
            <p:cNvSpPr txBox="1"/>
            <p:nvPr/>
          </p:nvSpPr>
          <p:spPr>
            <a:xfrm>
              <a:off x="381000" y="4583668"/>
              <a:ext cx="4572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50</a:t>
              </a:r>
              <a:endParaRPr sz="1400" b="0" i="0" u="none" strike="noStrike" cap="none">
                <a:solidFill>
                  <a:schemeClr val="dk1"/>
                </a:solidFill>
                <a:latin typeface="Arial"/>
                <a:ea typeface="Arial"/>
                <a:cs typeface="Arial"/>
                <a:sym typeface="Arial"/>
              </a:endParaRPr>
            </a:p>
          </p:txBody>
        </p:sp>
      </p:grpSp>
      <p:sp>
        <p:nvSpPr>
          <p:cNvPr id="599" name="Google Shape;599;p37"/>
          <p:cNvSpPr/>
          <p:nvPr/>
        </p:nvSpPr>
        <p:spPr>
          <a:xfrm>
            <a:off x="1600200" y="4583668"/>
            <a:ext cx="609600" cy="381000"/>
          </a:xfrm>
          <a:prstGeom prst="rect">
            <a:avLst/>
          </a:prstGeom>
          <a:solidFill>
            <a:srgbClr val="77D07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00" name="Google Shape;600;p37"/>
          <p:cNvCxnSpPr/>
          <p:nvPr/>
        </p:nvCxnSpPr>
        <p:spPr>
          <a:xfrm>
            <a:off x="1600200" y="4736068"/>
            <a:ext cx="609600" cy="0"/>
          </a:xfrm>
          <a:prstGeom prst="straightConnector1">
            <a:avLst/>
          </a:prstGeom>
          <a:noFill/>
          <a:ln w="57150" cap="flat" cmpd="sng">
            <a:solidFill>
              <a:schemeClr val="dk1"/>
            </a:solidFill>
            <a:prstDash val="solid"/>
            <a:round/>
            <a:headEnd type="none" w="sm" len="sm"/>
            <a:tailEnd type="none" w="sm" len="sm"/>
          </a:ln>
        </p:spPr>
      </p:cxnSp>
      <p:cxnSp>
        <p:nvCxnSpPr>
          <p:cNvPr id="601" name="Google Shape;601;p37"/>
          <p:cNvCxnSpPr/>
          <p:nvPr/>
        </p:nvCxnSpPr>
        <p:spPr>
          <a:xfrm rot="5400000">
            <a:off x="1714500" y="4393168"/>
            <a:ext cx="381000" cy="0"/>
          </a:xfrm>
          <a:prstGeom prst="straightConnector1">
            <a:avLst/>
          </a:prstGeom>
          <a:noFill/>
          <a:ln w="38100" cap="flat" cmpd="sng">
            <a:solidFill>
              <a:srgbClr val="0070C0"/>
            </a:solidFill>
            <a:prstDash val="solid"/>
            <a:round/>
            <a:headEnd type="none" w="sm" len="sm"/>
            <a:tailEnd type="none" w="sm" len="sm"/>
          </a:ln>
        </p:spPr>
      </p:cxnSp>
      <p:sp>
        <p:nvSpPr>
          <p:cNvPr id="602" name="Google Shape;602;p37"/>
          <p:cNvSpPr txBox="1"/>
          <p:nvPr/>
        </p:nvSpPr>
        <p:spPr>
          <a:xfrm>
            <a:off x="762000" y="5638800"/>
            <a:ext cx="21336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Fall</a:t>
            </a:r>
            <a:endParaRPr sz="1600" b="0" i="0" u="none" strike="noStrike" cap="none">
              <a:solidFill>
                <a:schemeClr val="dk1"/>
              </a:solidFill>
              <a:latin typeface="Arial"/>
              <a:ea typeface="Arial"/>
              <a:cs typeface="Arial"/>
              <a:sym typeface="Arial"/>
            </a:endParaRPr>
          </a:p>
        </p:txBody>
      </p:sp>
      <p:sp>
        <p:nvSpPr>
          <p:cNvPr id="603" name="Google Shape;603;p37"/>
          <p:cNvSpPr txBox="1"/>
          <p:nvPr/>
        </p:nvSpPr>
        <p:spPr>
          <a:xfrm>
            <a:off x="5295900" y="5638800"/>
            <a:ext cx="226695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Spring</a:t>
            </a:r>
            <a:endParaRPr sz="1600" b="0" i="0" u="none" strike="noStrike" cap="none">
              <a:solidFill>
                <a:schemeClr val="dk1"/>
              </a:solidFill>
              <a:latin typeface="Arial"/>
              <a:ea typeface="Arial"/>
              <a:cs typeface="Arial"/>
              <a:sym typeface="Arial"/>
            </a:endParaRPr>
          </a:p>
        </p:txBody>
      </p:sp>
      <p:sp>
        <p:nvSpPr>
          <p:cNvPr id="604" name="Google Shape;604;p37"/>
          <p:cNvSpPr txBox="1"/>
          <p:nvPr/>
        </p:nvSpPr>
        <p:spPr>
          <a:xfrm>
            <a:off x="3009900" y="5638800"/>
            <a:ext cx="226695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Winter</a:t>
            </a:r>
            <a:endParaRPr sz="1600" b="0" i="0" u="none" strike="noStrike" cap="none">
              <a:solidFill>
                <a:schemeClr val="dk1"/>
              </a:solidFill>
              <a:latin typeface="Arial"/>
              <a:ea typeface="Arial"/>
              <a:cs typeface="Arial"/>
              <a:sym typeface="Arial"/>
            </a:endParaRPr>
          </a:p>
        </p:txBody>
      </p:sp>
      <p:grpSp>
        <p:nvGrpSpPr>
          <p:cNvPr id="605" name="Google Shape;605;p37"/>
          <p:cNvGrpSpPr/>
          <p:nvPr/>
        </p:nvGrpSpPr>
        <p:grpSpPr>
          <a:xfrm>
            <a:off x="304800" y="3646556"/>
            <a:ext cx="7239000" cy="307777"/>
            <a:chOff x="304800" y="3669268"/>
            <a:chExt cx="7239000" cy="307777"/>
          </a:xfrm>
        </p:grpSpPr>
        <p:sp>
          <p:nvSpPr>
            <p:cNvPr id="606" name="Google Shape;606;p37"/>
            <p:cNvSpPr txBox="1"/>
            <p:nvPr/>
          </p:nvSpPr>
          <p:spPr>
            <a:xfrm>
              <a:off x="304800" y="3669268"/>
              <a:ext cx="6096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100</a:t>
              </a:r>
              <a:endParaRPr sz="1400" b="0" i="0" u="none" strike="noStrike" cap="none">
                <a:solidFill>
                  <a:schemeClr val="dk1"/>
                </a:solidFill>
                <a:latin typeface="Arial"/>
                <a:ea typeface="Arial"/>
                <a:cs typeface="Arial"/>
                <a:sym typeface="Arial"/>
              </a:endParaRPr>
            </a:p>
          </p:txBody>
        </p:sp>
        <p:cxnSp>
          <p:nvCxnSpPr>
            <p:cNvPr id="607" name="Google Shape;607;p37"/>
            <p:cNvCxnSpPr/>
            <p:nvPr/>
          </p:nvCxnSpPr>
          <p:spPr>
            <a:xfrm>
              <a:off x="762000" y="3838545"/>
              <a:ext cx="6781800" cy="0"/>
            </a:xfrm>
            <a:prstGeom prst="straightConnector1">
              <a:avLst/>
            </a:prstGeom>
            <a:noFill/>
            <a:ln w="9525" cap="flat" cmpd="sng">
              <a:solidFill>
                <a:schemeClr val="dk1"/>
              </a:solidFill>
              <a:prstDash val="solid"/>
              <a:round/>
              <a:headEnd type="none" w="sm" len="sm"/>
              <a:tailEnd type="none" w="sm" len="sm"/>
            </a:ln>
          </p:spPr>
        </p:cxnSp>
      </p:grpSp>
      <p:grpSp>
        <p:nvGrpSpPr>
          <p:cNvPr id="608" name="Google Shape;608;p37"/>
          <p:cNvGrpSpPr/>
          <p:nvPr/>
        </p:nvGrpSpPr>
        <p:grpSpPr>
          <a:xfrm>
            <a:off x="304800" y="3181786"/>
            <a:ext cx="7239000" cy="307777"/>
            <a:chOff x="304800" y="3212068"/>
            <a:chExt cx="7239000" cy="307777"/>
          </a:xfrm>
        </p:grpSpPr>
        <p:sp>
          <p:nvSpPr>
            <p:cNvPr id="609" name="Google Shape;609;p37"/>
            <p:cNvSpPr txBox="1"/>
            <p:nvPr/>
          </p:nvSpPr>
          <p:spPr>
            <a:xfrm>
              <a:off x="304800" y="3212068"/>
              <a:ext cx="6096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150</a:t>
              </a:r>
              <a:endParaRPr sz="1400" b="0" i="0" u="none" strike="noStrike" cap="none">
                <a:solidFill>
                  <a:schemeClr val="dk1"/>
                </a:solidFill>
                <a:latin typeface="Arial"/>
                <a:ea typeface="Arial"/>
                <a:cs typeface="Arial"/>
                <a:sym typeface="Arial"/>
              </a:endParaRPr>
            </a:p>
          </p:txBody>
        </p:sp>
        <p:cxnSp>
          <p:nvCxnSpPr>
            <p:cNvPr id="610" name="Google Shape;610;p37"/>
            <p:cNvCxnSpPr/>
            <p:nvPr/>
          </p:nvCxnSpPr>
          <p:spPr>
            <a:xfrm>
              <a:off x="762000" y="3381345"/>
              <a:ext cx="6781800" cy="0"/>
            </a:xfrm>
            <a:prstGeom prst="straightConnector1">
              <a:avLst/>
            </a:prstGeom>
            <a:noFill/>
            <a:ln w="9525" cap="flat" cmpd="sng">
              <a:solidFill>
                <a:schemeClr val="dk1"/>
              </a:solidFill>
              <a:prstDash val="solid"/>
              <a:round/>
              <a:headEnd type="none" w="sm" len="sm"/>
              <a:tailEnd type="none" w="sm" len="sm"/>
            </a:ln>
          </p:spPr>
        </p:cxnSp>
      </p:grpSp>
      <p:grpSp>
        <p:nvGrpSpPr>
          <p:cNvPr id="611" name="Google Shape;611;p37"/>
          <p:cNvGrpSpPr/>
          <p:nvPr/>
        </p:nvGrpSpPr>
        <p:grpSpPr>
          <a:xfrm>
            <a:off x="304800" y="2717016"/>
            <a:ext cx="7239000" cy="307777"/>
            <a:chOff x="304800" y="2754868"/>
            <a:chExt cx="7239000" cy="307777"/>
          </a:xfrm>
        </p:grpSpPr>
        <p:sp>
          <p:nvSpPr>
            <p:cNvPr id="612" name="Google Shape;612;p37"/>
            <p:cNvSpPr txBox="1"/>
            <p:nvPr/>
          </p:nvSpPr>
          <p:spPr>
            <a:xfrm>
              <a:off x="304800" y="2754868"/>
              <a:ext cx="6096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175</a:t>
              </a:r>
              <a:endParaRPr sz="1400" b="0" i="0" u="none" strike="noStrike" cap="none">
                <a:solidFill>
                  <a:schemeClr val="dk1"/>
                </a:solidFill>
                <a:latin typeface="Arial"/>
                <a:ea typeface="Arial"/>
                <a:cs typeface="Arial"/>
                <a:sym typeface="Arial"/>
              </a:endParaRPr>
            </a:p>
          </p:txBody>
        </p:sp>
        <p:cxnSp>
          <p:nvCxnSpPr>
            <p:cNvPr id="613" name="Google Shape;613;p37"/>
            <p:cNvCxnSpPr/>
            <p:nvPr/>
          </p:nvCxnSpPr>
          <p:spPr>
            <a:xfrm>
              <a:off x="762000" y="2924145"/>
              <a:ext cx="6781800" cy="0"/>
            </a:xfrm>
            <a:prstGeom prst="straightConnector1">
              <a:avLst/>
            </a:prstGeom>
            <a:noFill/>
            <a:ln w="9525" cap="flat" cmpd="sng">
              <a:solidFill>
                <a:schemeClr val="dk1"/>
              </a:solidFill>
              <a:prstDash val="solid"/>
              <a:round/>
              <a:headEnd type="none" w="sm" len="sm"/>
              <a:tailEnd type="none" w="sm" len="sm"/>
            </a:ln>
          </p:spPr>
        </p:cxnSp>
      </p:grpSp>
      <p:grpSp>
        <p:nvGrpSpPr>
          <p:cNvPr id="614" name="Google Shape;614;p37"/>
          <p:cNvGrpSpPr/>
          <p:nvPr/>
        </p:nvGrpSpPr>
        <p:grpSpPr>
          <a:xfrm>
            <a:off x="304800" y="2252246"/>
            <a:ext cx="7239000" cy="307777"/>
            <a:chOff x="304800" y="2252246"/>
            <a:chExt cx="7239000" cy="307777"/>
          </a:xfrm>
        </p:grpSpPr>
        <p:sp>
          <p:nvSpPr>
            <p:cNvPr id="615" name="Google Shape;615;p37"/>
            <p:cNvSpPr txBox="1"/>
            <p:nvPr/>
          </p:nvSpPr>
          <p:spPr>
            <a:xfrm>
              <a:off x="304800" y="2252246"/>
              <a:ext cx="6096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200</a:t>
              </a:r>
              <a:endParaRPr sz="1400" b="0" i="0" u="none" strike="noStrike" cap="none">
                <a:solidFill>
                  <a:schemeClr val="dk1"/>
                </a:solidFill>
                <a:latin typeface="Arial"/>
                <a:ea typeface="Arial"/>
                <a:cs typeface="Arial"/>
                <a:sym typeface="Arial"/>
              </a:endParaRPr>
            </a:p>
          </p:txBody>
        </p:sp>
        <p:cxnSp>
          <p:nvCxnSpPr>
            <p:cNvPr id="616" name="Google Shape;616;p37"/>
            <p:cNvCxnSpPr/>
            <p:nvPr/>
          </p:nvCxnSpPr>
          <p:spPr>
            <a:xfrm>
              <a:off x="762000" y="2421523"/>
              <a:ext cx="6781800" cy="0"/>
            </a:xfrm>
            <a:prstGeom prst="straightConnector1">
              <a:avLst/>
            </a:prstGeom>
            <a:noFill/>
            <a:ln w="9525" cap="flat" cmpd="sng">
              <a:solidFill>
                <a:schemeClr val="dk1"/>
              </a:solidFill>
              <a:prstDash val="solid"/>
              <a:round/>
              <a:headEnd type="none" w="sm" len="sm"/>
              <a:tailEnd type="none" w="sm" len="sm"/>
            </a:ln>
          </p:spPr>
        </p:cxnSp>
      </p:grpSp>
      <p:cxnSp>
        <p:nvCxnSpPr>
          <p:cNvPr id="617" name="Google Shape;617;p37"/>
          <p:cNvCxnSpPr/>
          <p:nvPr/>
        </p:nvCxnSpPr>
        <p:spPr>
          <a:xfrm rot="5400000">
            <a:off x="1066800" y="3821668"/>
            <a:ext cx="3657600" cy="0"/>
          </a:xfrm>
          <a:prstGeom prst="straightConnector1">
            <a:avLst/>
          </a:prstGeom>
          <a:noFill/>
          <a:ln w="38100" cap="flat" cmpd="sng">
            <a:solidFill>
              <a:schemeClr val="dk1"/>
            </a:solidFill>
            <a:prstDash val="solid"/>
            <a:round/>
            <a:headEnd type="none" w="sm" len="sm"/>
            <a:tailEnd type="none" w="sm" len="sm"/>
          </a:ln>
        </p:spPr>
      </p:cxnSp>
      <p:cxnSp>
        <p:nvCxnSpPr>
          <p:cNvPr id="618" name="Google Shape;618;p37"/>
          <p:cNvCxnSpPr/>
          <p:nvPr/>
        </p:nvCxnSpPr>
        <p:spPr>
          <a:xfrm rot="5400000">
            <a:off x="3505200" y="3821668"/>
            <a:ext cx="3657600" cy="0"/>
          </a:xfrm>
          <a:prstGeom prst="straightConnector1">
            <a:avLst/>
          </a:prstGeom>
          <a:noFill/>
          <a:ln w="38100" cap="flat" cmpd="sng">
            <a:solidFill>
              <a:schemeClr val="dk1"/>
            </a:solidFill>
            <a:prstDash val="solid"/>
            <a:round/>
            <a:headEnd type="none" w="sm" len="sm"/>
            <a:tailEnd type="none" w="sm" len="sm"/>
          </a:ln>
        </p:spPr>
      </p:cxnSp>
      <p:cxnSp>
        <p:nvCxnSpPr>
          <p:cNvPr id="619" name="Google Shape;619;p37"/>
          <p:cNvCxnSpPr/>
          <p:nvPr/>
        </p:nvCxnSpPr>
        <p:spPr>
          <a:xfrm>
            <a:off x="1295400" y="4736068"/>
            <a:ext cx="1219200" cy="0"/>
          </a:xfrm>
          <a:prstGeom prst="straightConnector1">
            <a:avLst/>
          </a:prstGeom>
          <a:noFill/>
          <a:ln w="57150" cap="flat" cmpd="sng">
            <a:solidFill>
              <a:schemeClr val="dk1"/>
            </a:solidFill>
            <a:prstDash val="solid"/>
            <a:round/>
            <a:headEnd type="none" w="sm" len="sm"/>
            <a:tailEnd type="none" w="sm" len="sm"/>
          </a:ln>
        </p:spPr>
      </p:cxnSp>
      <p:sp>
        <p:nvSpPr>
          <p:cNvPr id="620" name="Google Shape;620;p37"/>
          <p:cNvSpPr/>
          <p:nvPr/>
        </p:nvSpPr>
        <p:spPr>
          <a:xfrm>
            <a:off x="3810000" y="3516868"/>
            <a:ext cx="609600" cy="838200"/>
          </a:xfrm>
          <a:prstGeom prst="rect">
            <a:avLst/>
          </a:prstGeom>
          <a:solidFill>
            <a:srgbClr val="77D07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21" name="Google Shape;621;p37"/>
          <p:cNvCxnSpPr/>
          <p:nvPr/>
        </p:nvCxnSpPr>
        <p:spPr>
          <a:xfrm>
            <a:off x="3810000" y="3897868"/>
            <a:ext cx="609600" cy="0"/>
          </a:xfrm>
          <a:prstGeom prst="straightConnector1">
            <a:avLst/>
          </a:prstGeom>
          <a:noFill/>
          <a:ln w="28575" cap="flat" cmpd="sng">
            <a:solidFill>
              <a:schemeClr val="dk1"/>
            </a:solidFill>
            <a:prstDash val="solid"/>
            <a:round/>
            <a:headEnd type="none" w="sm" len="sm"/>
            <a:tailEnd type="none" w="sm" len="sm"/>
          </a:ln>
        </p:spPr>
      </p:cxnSp>
      <p:cxnSp>
        <p:nvCxnSpPr>
          <p:cNvPr id="622" name="Google Shape;622;p37"/>
          <p:cNvCxnSpPr/>
          <p:nvPr/>
        </p:nvCxnSpPr>
        <p:spPr>
          <a:xfrm>
            <a:off x="3352800" y="3974068"/>
            <a:ext cx="1524000" cy="0"/>
          </a:xfrm>
          <a:prstGeom prst="straightConnector1">
            <a:avLst/>
          </a:prstGeom>
          <a:noFill/>
          <a:ln w="57150" cap="flat" cmpd="sng">
            <a:solidFill>
              <a:schemeClr val="dk1"/>
            </a:solidFill>
            <a:prstDash val="solid"/>
            <a:round/>
            <a:headEnd type="none" w="sm" len="sm"/>
            <a:tailEnd type="none" w="sm" len="sm"/>
          </a:ln>
        </p:spPr>
      </p:cxnSp>
      <p:cxnSp>
        <p:nvCxnSpPr>
          <p:cNvPr id="623" name="Google Shape;623;p37"/>
          <p:cNvCxnSpPr>
            <a:stCxn id="620" idx="2"/>
          </p:cNvCxnSpPr>
          <p:nvPr/>
        </p:nvCxnSpPr>
        <p:spPr>
          <a:xfrm>
            <a:off x="4114800" y="4355068"/>
            <a:ext cx="0" cy="381000"/>
          </a:xfrm>
          <a:prstGeom prst="straightConnector1">
            <a:avLst/>
          </a:prstGeom>
          <a:noFill/>
          <a:ln w="38100" cap="flat" cmpd="sng">
            <a:solidFill>
              <a:schemeClr val="accent4"/>
            </a:solidFill>
            <a:prstDash val="solid"/>
            <a:round/>
            <a:headEnd type="none" w="sm" len="sm"/>
            <a:tailEnd type="none" w="sm" len="sm"/>
          </a:ln>
        </p:spPr>
      </p:cxnSp>
      <p:cxnSp>
        <p:nvCxnSpPr>
          <p:cNvPr id="624" name="Google Shape;624;p37"/>
          <p:cNvCxnSpPr>
            <a:endCxn id="620" idx="0"/>
          </p:cNvCxnSpPr>
          <p:nvPr/>
        </p:nvCxnSpPr>
        <p:spPr>
          <a:xfrm>
            <a:off x="4114800" y="2602468"/>
            <a:ext cx="0" cy="914400"/>
          </a:xfrm>
          <a:prstGeom prst="straightConnector1">
            <a:avLst/>
          </a:prstGeom>
          <a:noFill/>
          <a:ln w="38100" cap="flat" cmpd="sng">
            <a:solidFill>
              <a:srgbClr val="0070C0"/>
            </a:solidFill>
            <a:prstDash val="solid"/>
            <a:round/>
            <a:headEnd type="none" w="sm" len="sm"/>
            <a:tailEnd type="none" w="sm" len="sm"/>
          </a:ln>
        </p:spPr>
      </p:cxnSp>
      <p:sp>
        <p:nvSpPr>
          <p:cNvPr id="625" name="Google Shape;625;p37"/>
          <p:cNvSpPr/>
          <p:nvPr/>
        </p:nvSpPr>
        <p:spPr>
          <a:xfrm>
            <a:off x="6248400" y="2678668"/>
            <a:ext cx="609600" cy="685800"/>
          </a:xfrm>
          <a:prstGeom prst="rect">
            <a:avLst/>
          </a:prstGeom>
          <a:solidFill>
            <a:srgbClr val="77D07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26" name="Google Shape;626;p37"/>
          <p:cNvCxnSpPr/>
          <p:nvPr/>
        </p:nvCxnSpPr>
        <p:spPr>
          <a:xfrm>
            <a:off x="5715000" y="3135868"/>
            <a:ext cx="1600200" cy="0"/>
          </a:xfrm>
          <a:prstGeom prst="straightConnector1">
            <a:avLst/>
          </a:prstGeom>
          <a:noFill/>
          <a:ln w="57150" cap="flat" cmpd="sng">
            <a:solidFill>
              <a:schemeClr val="dk1"/>
            </a:solidFill>
            <a:prstDash val="solid"/>
            <a:round/>
            <a:headEnd type="none" w="sm" len="sm"/>
            <a:tailEnd type="none" w="sm" len="sm"/>
          </a:ln>
        </p:spPr>
      </p:cxnSp>
      <p:cxnSp>
        <p:nvCxnSpPr>
          <p:cNvPr id="627" name="Google Shape;627;p37"/>
          <p:cNvCxnSpPr>
            <a:stCxn id="625" idx="1"/>
            <a:endCxn id="625" idx="3"/>
          </p:cNvCxnSpPr>
          <p:nvPr/>
        </p:nvCxnSpPr>
        <p:spPr>
          <a:xfrm>
            <a:off x="6248400" y="3021568"/>
            <a:ext cx="609600" cy="0"/>
          </a:xfrm>
          <a:prstGeom prst="straightConnector1">
            <a:avLst/>
          </a:prstGeom>
          <a:noFill/>
          <a:ln w="28575" cap="flat" cmpd="sng">
            <a:solidFill>
              <a:schemeClr val="dk1"/>
            </a:solidFill>
            <a:prstDash val="solid"/>
            <a:round/>
            <a:headEnd type="none" w="sm" len="sm"/>
            <a:tailEnd type="none" w="sm" len="sm"/>
          </a:ln>
        </p:spPr>
      </p:cxnSp>
      <p:cxnSp>
        <p:nvCxnSpPr>
          <p:cNvPr id="628" name="Google Shape;628;p37"/>
          <p:cNvCxnSpPr/>
          <p:nvPr/>
        </p:nvCxnSpPr>
        <p:spPr>
          <a:xfrm rot="5400000">
            <a:off x="6248400" y="2373868"/>
            <a:ext cx="609600" cy="0"/>
          </a:xfrm>
          <a:prstGeom prst="straightConnector1">
            <a:avLst/>
          </a:prstGeom>
          <a:noFill/>
          <a:ln w="38100" cap="flat" cmpd="sng">
            <a:solidFill>
              <a:srgbClr val="0070C0"/>
            </a:solidFill>
            <a:prstDash val="solid"/>
            <a:round/>
            <a:headEnd type="none" w="sm" len="sm"/>
            <a:tailEnd type="none" w="sm" len="sm"/>
          </a:ln>
        </p:spPr>
      </p:cxnSp>
      <p:cxnSp>
        <p:nvCxnSpPr>
          <p:cNvPr id="629" name="Google Shape;629;p37"/>
          <p:cNvCxnSpPr/>
          <p:nvPr/>
        </p:nvCxnSpPr>
        <p:spPr>
          <a:xfrm rot="5400000">
            <a:off x="6362700" y="3554968"/>
            <a:ext cx="381000" cy="0"/>
          </a:xfrm>
          <a:prstGeom prst="straightConnector1">
            <a:avLst/>
          </a:prstGeom>
          <a:noFill/>
          <a:ln w="38100" cap="flat" cmpd="sng">
            <a:solidFill>
              <a:schemeClr val="accent4"/>
            </a:solidFill>
            <a:prstDash val="solid"/>
            <a:round/>
            <a:headEnd type="none" w="sm" len="sm"/>
            <a:tailEnd type="none" w="sm" len="sm"/>
          </a:ln>
        </p:spPr>
      </p:cxnSp>
      <p:sp>
        <p:nvSpPr>
          <p:cNvPr id="630" name="Google Shape;630;p37"/>
          <p:cNvSpPr/>
          <p:nvPr/>
        </p:nvSpPr>
        <p:spPr>
          <a:xfrm>
            <a:off x="7696200" y="2664023"/>
            <a:ext cx="304800" cy="838200"/>
          </a:xfrm>
          <a:prstGeom prst="rect">
            <a:avLst/>
          </a:prstGeom>
          <a:solidFill>
            <a:srgbClr val="77D07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31" name="Google Shape;631;p37"/>
          <p:cNvCxnSpPr/>
          <p:nvPr/>
        </p:nvCxnSpPr>
        <p:spPr>
          <a:xfrm>
            <a:off x="7772400" y="2754868"/>
            <a:ext cx="304800" cy="0"/>
          </a:xfrm>
          <a:prstGeom prst="straightConnector1">
            <a:avLst/>
          </a:prstGeom>
          <a:noFill/>
          <a:ln w="19050" cap="flat" cmpd="sng">
            <a:solidFill>
              <a:schemeClr val="dk1"/>
            </a:solidFill>
            <a:prstDash val="solid"/>
            <a:round/>
            <a:headEnd type="none" w="sm" len="sm"/>
            <a:tailEnd type="none" w="sm" len="sm"/>
          </a:ln>
        </p:spPr>
      </p:cxnSp>
      <p:cxnSp>
        <p:nvCxnSpPr>
          <p:cNvPr id="632" name="Google Shape;632;p37"/>
          <p:cNvCxnSpPr>
            <a:stCxn id="630" idx="0"/>
          </p:cNvCxnSpPr>
          <p:nvPr/>
        </p:nvCxnSpPr>
        <p:spPr>
          <a:xfrm rot="10800000">
            <a:off x="7848600" y="2283023"/>
            <a:ext cx="0" cy="381000"/>
          </a:xfrm>
          <a:prstGeom prst="straightConnector1">
            <a:avLst/>
          </a:prstGeom>
          <a:noFill/>
          <a:ln w="28575" cap="flat" cmpd="sng">
            <a:solidFill>
              <a:srgbClr val="0070C0"/>
            </a:solidFill>
            <a:prstDash val="solid"/>
            <a:round/>
            <a:headEnd type="none" w="sm" len="sm"/>
            <a:tailEnd type="none" w="sm" len="sm"/>
          </a:ln>
        </p:spPr>
      </p:cxnSp>
      <p:cxnSp>
        <p:nvCxnSpPr>
          <p:cNvPr id="633" name="Google Shape;633;p37"/>
          <p:cNvCxnSpPr>
            <a:stCxn id="630" idx="2"/>
          </p:cNvCxnSpPr>
          <p:nvPr/>
        </p:nvCxnSpPr>
        <p:spPr>
          <a:xfrm>
            <a:off x="7848600" y="3502223"/>
            <a:ext cx="0" cy="381000"/>
          </a:xfrm>
          <a:prstGeom prst="straightConnector1">
            <a:avLst/>
          </a:prstGeom>
          <a:noFill/>
          <a:ln w="28575" cap="flat" cmpd="sng">
            <a:solidFill>
              <a:schemeClr val="accent4"/>
            </a:solidFill>
            <a:prstDash val="solid"/>
            <a:round/>
            <a:headEnd type="none" w="sm" len="sm"/>
            <a:tailEnd type="none" w="sm" len="sm"/>
          </a:ln>
        </p:spPr>
      </p:cxnSp>
      <p:sp>
        <p:nvSpPr>
          <p:cNvPr id="634" name="Google Shape;634;p37"/>
          <p:cNvSpPr txBox="1"/>
          <p:nvPr/>
        </p:nvSpPr>
        <p:spPr>
          <a:xfrm>
            <a:off x="8153400" y="2206823"/>
            <a:ext cx="9144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90</a:t>
            </a:r>
            <a:r>
              <a:rPr lang="en-US" sz="1400" b="0" i="0" u="none" strike="noStrike" cap="none" baseline="30000">
                <a:solidFill>
                  <a:schemeClr val="dk1"/>
                </a:solidFill>
                <a:latin typeface="Arial"/>
                <a:ea typeface="Arial"/>
                <a:cs typeface="Arial"/>
                <a:sym typeface="Arial"/>
              </a:rPr>
              <a:t>th </a:t>
            </a:r>
            <a:r>
              <a:rPr lang="en-US" sz="1400" b="0" i="0" u="none" strike="noStrike" cap="none">
                <a:solidFill>
                  <a:schemeClr val="dk1"/>
                </a:solidFill>
                <a:latin typeface="Arial"/>
                <a:ea typeface="Arial"/>
                <a:cs typeface="Arial"/>
                <a:sym typeface="Arial"/>
              </a:rPr>
              <a:t>%ile</a:t>
            </a:r>
            <a:endParaRPr sz="1400" b="0" i="0" u="none" strike="noStrike" cap="none">
              <a:solidFill>
                <a:schemeClr val="dk1"/>
              </a:solidFill>
              <a:latin typeface="Arial"/>
              <a:ea typeface="Arial"/>
              <a:cs typeface="Arial"/>
              <a:sym typeface="Arial"/>
            </a:endParaRPr>
          </a:p>
        </p:txBody>
      </p:sp>
      <p:sp>
        <p:nvSpPr>
          <p:cNvPr id="635" name="Google Shape;635;p37"/>
          <p:cNvSpPr txBox="1"/>
          <p:nvPr/>
        </p:nvSpPr>
        <p:spPr>
          <a:xfrm>
            <a:off x="8153400" y="2587823"/>
            <a:ext cx="9144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75</a:t>
            </a:r>
            <a:r>
              <a:rPr lang="en-US" sz="1400" b="0" i="0" u="none" strike="noStrike" cap="none" baseline="30000">
                <a:solidFill>
                  <a:schemeClr val="dk1"/>
                </a:solidFill>
                <a:latin typeface="Arial"/>
                <a:ea typeface="Arial"/>
                <a:cs typeface="Arial"/>
                <a:sym typeface="Arial"/>
              </a:rPr>
              <a:t>th </a:t>
            </a:r>
            <a:r>
              <a:rPr lang="en-US" sz="1400" b="0" i="0" u="none" strike="noStrike" cap="none">
                <a:solidFill>
                  <a:schemeClr val="dk1"/>
                </a:solidFill>
                <a:latin typeface="Arial"/>
                <a:ea typeface="Arial"/>
                <a:cs typeface="Arial"/>
                <a:sym typeface="Arial"/>
              </a:rPr>
              <a:t>%ile</a:t>
            </a:r>
            <a:endParaRPr sz="1400" b="0" i="0" u="none" strike="noStrike" cap="none">
              <a:solidFill>
                <a:schemeClr val="dk1"/>
              </a:solidFill>
              <a:latin typeface="Arial"/>
              <a:ea typeface="Arial"/>
              <a:cs typeface="Arial"/>
              <a:sym typeface="Arial"/>
            </a:endParaRPr>
          </a:p>
        </p:txBody>
      </p:sp>
      <p:sp>
        <p:nvSpPr>
          <p:cNvPr id="636" name="Google Shape;636;p37"/>
          <p:cNvSpPr txBox="1"/>
          <p:nvPr/>
        </p:nvSpPr>
        <p:spPr>
          <a:xfrm>
            <a:off x="8153400" y="2892623"/>
            <a:ext cx="9144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50</a:t>
            </a:r>
            <a:r>
              <a:rPr lang="en-US" sz="1400" b="0" i="0" u="none" strike="noStrike" cap="none" baseline="30000">
                <a:solidFill>
                  <a:schemeClr val="dk1"/>
                </a:solidFill>
                <a:latin typeface="Arial"/>
                <a:ea typeface="Arial"/>
                <a:cs typeface="Arial"/>
                <a:sym typeface="Arial"/>
              </a:rPr>
              <a:t>th </a:t>
            </a:r>
            <a:r>
              <a:rPr lang="en-US" sz="1400" b="0" i="0" u="none" strike="noStrike" cap="none">
                <a:solidFill>
                  <a:schemeClr val="dk1"/>
                </a:solidFill>
                <a:latin typeface="Arial"/>
                <a:ea typeface="Arial"/>
                <a:cs typeface="Arial"/>
                <a:sym typeface="Arial"/>
              </a:rPr>
              <a:t>%ile</a:t>
            </a:r>
            <a:endParaRPr sz="1400" b="0" i="0" u="none" strike="noStrike" cap="none">
              <a:solidFill>
                <a:schemeClr val="dk1"/>
              </a:solidFill>
              <a:latin typeface="Arial"/>
              <a:ea typeface="Arial"/>
              <a:cs typeface="Arial"/>
              <a:sym typeface="Arial"/>
            </a:endParaRPr>
          </a:p>
        </p:txBody>
      </p:sp>
      <p:sp>
        <p:nvSpPr>
          <p:cNvPr id="637" name="Google Shape;637;p37"/>
          <p:cNvSpPr txBox="1"/>
          <p:nvPr/>
        </p:nvSpPr>
        <p:spPr>
          <a:xfrm>
            <a:off x="8153400" y="3197423"/>
            <a:ext cx="9144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25</a:t>
            </a:r>
            <a:r>
              <a:rPr lang="en-US" sz="1400" b="0" i="0" u="none" strike="noStrike" cap="none" baseline="30000">
                <a:solidFill>
                  <a:schemeClr val="dk1"/>
                </a:solidFill>
                <a:latin typeface="Arial"/>
                <a:ea typeface="Arial"/>
                <a:cs typeface="Arial"/>
                <a:sym typeface="Arial"/>
              </a:rPr>
              <a:t>th </a:t>
            </a:r>
            <a:r>
              <a:rPr lang="en-US" sz="1400" b="0" i="0" u="none" strike="noStrike" cap="none">
                <a:solidFill>
                  <a:schemeClr val="dk1"/>
                </a:solidFill>
                <a:latin typeface="Arial"/>
                <a:ea typeface="Arial"/>
                <a:cs typeface="Arial"/>
                <a:sym typeface="Arial"/>
              </a:rPr>
              <a:t>%ile</a:t>
            </a:r>
            <a:endParaRPr sz="1400" b="0" i="0" u="none" strike="noStrike" cap="none">
              <a:solidFill>
                <a:schemeClr val="dk1"/>
              </a:solidFill>
              <a:latin typeface="Arial"/>
              <a:ea typeface="Arial"/>
              <a:cs typeface="Arial"/>
              <a:sym typeface="Arial"/>
            </a:endParaRPr>
          </a:p>
        </p:txBody>
      </p:sp>
      <p:sp>
        <p:nvSpPr>
          <p:cNvPr id="638" name="Google Shape;638;p37"/>
          <p:cNvSpPr txBox="1"/>
          <p:nvPr/>
        </p:nvSpPr>
        <p:spPr>
          <a:xfrm flipH="1">
            <a:off x="8153400" y="3578423"/>
            <a:ext cx="9144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10</a:t>
            </a:r>
            <a:r>
              <a:rPr lang="en-US" sz="1400" b="0" i="0" u="none" strike="noStrike" cap="none" baseline="30000">
                <a:solidFill>
                  <a:schemeClr val="dk1"/>
                </a:solidFill>
                <a:latin typeface="Arial"/>
                <a:ea typeface="Arial"/>
                <a:cs typeface="Arial"/>
                <a:sym typeface="Arial"/>
              </a:rPr>
              <a:t>th</a:t>
            </a:r>
            <a:r>
              <a:rPr lang="en-US" sz="1400" b="0" i="0" u="none" strike="noStrike" cap="none">
                <a:solidFill>
                  <a:schemeClr val="dk1"/>
                </a:solidFill>
                <a:latin typeface="Arial"/>
                <a:ea typeface="Arial"/>
                <a:cs typeface="Arial"/>
                <a:sym typeface="Arial"/>
              </a:rPr>
              <a:t> %ile</a:t>
            </a:r>
            <a:endParaRPr sz="1400" b="0" i="0" u="none" strike="noStrike" cap="none">
              <a:solidFill>
                <a:schemeClr val="dk1"/>
              </a:solidFill>
              <a:latin typeface="Arial"/>
              <a:ea typeface="Arial"/>
              <a:cs typeface="Arial"/>
              <a:sym typeface="Arial"/>
            </a:endParaRPr>
          </a:p>
        </p:txBody>
      </p:sp>
      <p:sp>
        <p:nvSpPr>
          <p:cNvPr id="639" name="Google Shape;639;p37"/>
          <p:cNvSpPr txBox="1"/>
          <p:nvPr/>
        </p:nvSpPr>
        <p:spPr>
          <a:xfrm>
            <a:off x="8153400" y="4111823"/>
            <a:ext cx="10668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Target</a:t>
            </a:r>
            <a:endParaRPr sz="1400" b="0" i="0" u="none" strike="noStrike" cap="none">
              <a:solidFill>
                <a:schemeClr val="dk1"/>
              </a:solidFill>
              <a:latin typeface="Arial"/>
              <a:ea typeface="Arial"/>
              <a:cs typeface="Arial"/>
              <a:sym typeface="Arial"/>
            </a:endParaRPr>
          </a:p>
        </p:txBody>
      </p:sp>
      <p:sp>
        <p:nvSpPr>
          <p:cNvPr id="640" name="Google Shape;640;p37"/>
          <p:cNvSpPr txBox="1"/>
          <p:nvPr/>
        </p:nvSpPr>
        <p:spPr>
          <a:xfrm rot="-5400000">
            <a:off x="-1567934" y="3652391"/>
            <a:ext cx="365760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Score</a:t>
            </a:r>
            <a:endParaRPr sz="1600" b="0" i="0" u="none" strike="noStrike" cap="none">
              <a:solidFill>
                <a:schemeClr val="dk1"/>
              </a:solidFill>
              <a:latin typeface="Arial"/>
              <a:ea typeface="Arial"/>
              <a:cs typeface="Arial"/>
              <a:sym typeface="Arial"/>
            </a:endParaRPr>
          </a:p>
        </p:txBody>
      </p:sp>
      <p:sp>
        <p:nvSpPr>
          <p:cNvPr id="641" name="Google Shape;641;p37"/>
          <p:cNvSpPr/>
          <p:nvPr/>
        </p:nvSpPr>
        <p:spPr>
          <a:xfrm>
            <a:off x="1752600" y="5193268"/>
            <a:ext cx="228600" cy="2286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42" name="Google Shape;642;p37"/>
          <p:cNvSpPr/>
          <p:nvPr/>
        </p:nvSpPr>
        <p:spPr>
          <a:xfrm>
            <a:off x="6477000" y="3821668"/>
            <a:ext cx="228600" cy="2286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43" name="Google Shape;643;p37"/>
          <p:cNvSpPr/>
          <p:nvPr/>
        </p:nvSpPr>
        <p:spPr>
          <a:xfrm>
            <a:off x="4038600" y="4659868"/>
            <a:ext cx="228600" cy="2286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44" name="Google Shape;644;p37"/>
          <p:cNvCxnSpPr>
            <a:stCxn id="641" idx="6"/>
            <a:endCxn id="643" idx="3"/>
          </p:cNvCxnSpPr>
          <p:nvPr/>
        </p:nvCxnSpPr>
        <p:spPr>
          <a:xfrm rot="10800000" flipH="1">
            <a:off x="1981200" y="4854868"/>
            <a:ext cx="2091000" cy="452700"/>
          </a:xfrm>
          <a:prstGeom prst="straightConnector1">
            <a:avLst/>
          </a:prstGeom>
          <a:noFill/>
          <a:ln w="9525" cap="flat" cmpd="sng">
            <a:solidFill>
              <a:srgbClr val="00B0F0"/>
            </a:solidFill>
            <a:prstDash val="solid"/>
            <a:round/>
            <a:headEnd type="none" w="sm" len="sm"/>
            <a:tailEnd type="none" w="sm" len="sm"/>
          </a:ln>
        </p:spPr>
      </p:cxnSp>
      <p:cxnSp>
        <p:nvCxnSpPr>
          <p:cNvPr id="645" name="Google Shape;645;p37"/>
          <p:cNvCxnSpPr>
            <a:stCxn id="643" idx="6"/>
            <a:endCxn id="642" idx="3"/>
          </p:cNvCxnSpPr>
          <p:nvPr/>
        </p:nvCxnSpPr>
        <p:spPr>
          <a:xfrm rot="10800000" flipH="1">
            <a:off x="4267200" y="4016668"/>
            <a:ext cx="2243400" cy="757500"/>
          </a:xfrm>
          <a:prstGeom prst="straightConnector1">
            <a:avLst/>
          </a:prstGeom>
          <a:noFill/>
          <a:ln w="9525" cap="flat" cmpd="sng">
            <a:solidFill>
              <a:srgbClr val="00B0F0"/>
            </a:solidFill>
            <a:prstDash val="solid"/>
            <a:round/>
            <a:headEnd type="none" w="sm" len="sm"/>
            <a:tailEnd type="none" w="sm" len="sm"/>
          </a:ln>
        </p:spPr>
      </p:cxnSp>
      <p:sp>
        <p:nvSpPr>
          <p:cNvPr id="646" name="Google Shape;646;p37"/>
          <p:cNvSpPr/>
          <p:nvPr/>
        </p:nvSpPr>
        <p:spPr>
          <a:xfrm>
            <a:off x="7772400" y="4416623"/>
            <a:ext cx="228600" cy="2286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cxnSp>
        <p:nvCxnSpPr>
          <p:cNvPr id="647" name="Google Shape;647;p37"/>
          <p:cNvCxnSpPr/>
          <p:nvPr/>
        </p:nvCxnSpPr>
        <p:spPr>
          <a:xfrm>
            <a:off x="7620000" y="4264223"/>
            <a:ext cx="533400" cy="0"/>
          </a:xfrm>
          <a:prstGeom prst="straightConnector1">
            <a:avLst/>
          </a:prstGeom>
          <a:noFill/>
          <a:ln w="28575" cap="flat" cmpd="sng">
            <a:solidFill>
              <a:schemeClr val="dk1"/>
            </a:solidFill>
            <a:prstDash val="solid"/>
            <a:round/>
            <a:headEnd type="none" w="sm" len="sm"/>
            <a:tailEnd type="none" w="sm" len="sm"/>
          </a:ln>
        </p:spPr>
      </p:cxnSp>
      <p:sp>
        <p:nvSpPr>
          <p:cNvPr id="648" name="Google Shape;648;p37"/>
          <p:cNvSpPr txBox="1"/>
          <p:nvPr/>
        </p:nvSpPr>
        <p:spPr>
          <a:xfrm>
            <a:off x="8153400" y="4416623"/>
            <a:ext cx="9906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Student</a:t>
            </a:r>
            <a:endParaRPr sz="1400" b="0" i="0" u="none" strike="noStrike" cap="none">
              <a:solidFill>
                <a:schemeClr val="dk1"/>
              </a:solidFill>
              <a:latin typeface="Arial"/>
              <a:ea typeface="Arial"/>
              <a:cs typeface="Arial"/>
              <a:sym typeface="Arial"/>
            </a:endParaRPr>
          </a:p>
        </p:txBody>
      </p:sp>
      <p:sp>
        <p:nvSpPr>
          <p:cNvPr id="649" name="Google Shape;649;p3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Access to Individual Student Data</a:t>
            </a:r>
            <a:endParaRPr/>
          </a:p>
        </p:txBody>
      </p:sp>
      <p:sp>
        <p:nvSpPr>
          <p:cNvPr id="650" name="Google Shape;650;p3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8"/>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Reflection of Learning</a:t>
            </a:r>
            <a:endParaRPr/>
          </a:p>
        </p:txBody>
      </p:sp>
      <p:sp>
        <p:nvSpPr>
          <p:cNvPr id="657" name="Google Shape;657;p38"/>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a:t>Complete No. 4: Data System</a:t>
            </a:r>
            <a:endParaRPr/>
          </a:p>
          <a:p>
            <a:pPr marL="463550" lvl="1" indent="-246063" algn="l" rtl="0">
              <a:lnSpc>
                <a:spcPct val="100000"/>
              </a:lnSpc>
              <a:spcBef>
                <a:spcPts val="600"/>
              </a:spcBef>
              <a:spcAft>
                <a:spcPts val="0"/>
              </a:spcAft>
              <a:buSzPts val="2000"/>
              <a:buChar char="•"/>
            </a:pPr>
            <a:r>
              <a:rPr lang="en-US" sz="2000"/>
              <a:t>What did I learn? Summarize the key components.</a:t>
            </a:r>
            <a:endParaRPr sz="2000"/>
          </a:p>
          <a:p>
            <a:pPr marL="463550" lvl="1" indent="-246063" algn="l" rtl="0">
              <a:lnSpc>
                <a:spcPct val="100000"/>
              </a:lnSpc>
              <a:spcBef>
                <a:spcPts val="600"/>
              </a:spcBef>
              <a:spcAft>
                <a:spcPts val="0"/>
              </a:spcAft>
              <a:buSzPts val="2000"/>
              <a:buChar char="•"/>
            </a:pPr>
            <a:r>
              <a:rPr lang="en-US" sz="2000"/>
              <a:t>What questions do I still have?</a:t>
            </a:r>
            <a:endParaRPr sz="2000"/>
          </a:p>
          <a:p>
            <a:pPr marL="233363" lvl="0" indent="-80963" algn="l" rtl="0">
              <a:lnSpc>
                <a:spcPct val="100000"/>
              </a:lnSpc>
              <a:spcBef>
                <a:spcPts val="600"/>
              </a:spcBef>
              <a:spcAft>
                <a:spcPts val="0"/>
              </a:spcAft>
              <a:buSzPts val="2400"/>
              <a:buNone/>
            </a:pPr>
            <a:endParaRPr sz="1200"/>
          </a:p>
          <a:p>
            <a:pPr marL="233363" lvl="0" indent="-233363" algn="l" rtl="0">
              <a:lnSpc>
                <a:spcPct val="100000"/>
              </a:lnSpc>
              <a:spcBef>
                <a:spcPts val="600"/>
              </a:spcBef>
              <a:spcAft>
                <a:spcPts val="0"/>
              </a:spcAft>
              <a:buSzPts val="2400"/>
              <a:buChar char="▪"/>
            </a:pPr>
            <a:r>
              <a:rPr lang="en-US"/>
              <a:t>Share with your neighbor to check your understanding or answer any unanswered questions.</a:t>
            </a:r>
            <a:endParaRPr/>
          </a:p>
          <a:p>
            <a:pPr marL="233363" lvl="0" indent="-80963" algn="l" rtl="0">
              <a:lnSpc>
                <a:spcPct val="100000"/>
              </a:lnSpc>
              <a:spcBef>
                <a:spcPts val="600"/>
              </a:spcBef>
              <a:spcAft>
                <a:spcPts val="0"/>
              </a:spcAft>
              <a:buSzPts val="2400"/>
              <a:buNone/>
            </a:pPr>
            <a:endParaRPr/>
          </a:p>
        </p:txBody>
      </p:sp>
      <p:sp>
        <p:nvSpPr>
          <p:cNvPr id="658" name="Google Shape;658;p3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35</a:t>
            </a:fld>
            <a:endParaRPr>
              <a:solidFill>
                <a:srgbClr val="BFBFBF"/>
              </a:solidFill>
            </a:endParaRPr>
          </a:p>
        </p:txBody>
      </p:sp>
      <p:sp>
        <p:nvSpPr>
          <p:cNvPr id="659" name="Google Shape;659;p38"/>
          <p:cNvSpPr/>
          <p:nvPr/>
        </p:nvSpPr>
        <p:spPr>
          <a:xfrm>
            <a:off x="5446917" y="611171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sp>
        <p:nvSpPr>
          <p:cNvPr id="660" name="Google Shape;660;p38"/>
          <p:cNvSpPr/>
          <p:nvPr/>
        </p:nvSpPr>
        <p:spPr>
          <a:xfrm>
            <a:off x="7005539"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61" name="Google Shape;661;p38"/>
          <p:cNvSpPr txBox="1"/>
          <p:nvPr/>
        </p:nvSpPr>
        <p:spPr>
          <a:xfrm>
            <a:off x="741865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g7c32b20e5f_3_250"/>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Why Universal Screening?</a:t>
            </a:r>
            <a:endParaRPr/>
          </a:p>
        </p:txBody>
      </p:sp>
      <p:sp>
        <p:nvSpPr>
          <p:cNvPr id="668" name="Google Shape;668;g7c32b20e5f_3_25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Why Screening?</a:t>
            </a:r>
            <a:endParaRPr/>
          </a:p>
        </p:txBody>
      </p:sp>
      <p:sp>
        <p:nvSpPr>
          <p:cNvPr id="675" name="Google Shape;675;p40"/>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3363" lvl="0" indent="-233363" algn="l" rtl="0">
              <a:lnSpc>
                <a:spcPct val="100000"/>
              </a:lnSpc>
              <a:spcBef>
                <a:spcPts val="0"/>
              </a:spcBef>
              <a:spcAft>
                <a:spcPts val="0"/>
              </a:spcAft>
              <a:buSzPts val="2400"/>
              <a:buChar char="▪"/>
            </a:pPr>
            <a:r>
              <a:rPr lang="en-US"/>
              <a:t>Supports schools in efficiently and effectively identifying students in need of additional assessment or instruction</a:t>
            </a:r>
            <a:endParaRPr/>
          </a:p>
          <a:p>
            <a:pPr marL="233363" lvl="0" indent="-233363" algn="l" rtl="0">
              <a:lnSpc>
                <a:spcPct val="100000"/>
              </a:lnSpc>
              <a:spcBef>
                <a:spcPts val="1200"/>
              </a:spcBef>
              <a:spcAft>
                <a:spcPts val="0"/>
              </a:spcAft>
              <a:buSzPts val="2400"/>
              <a:buChar char="▪"/>
            </a:pPr>
            <a:r>
              <a:rPr lang="en-US"/>
              <a:t>Provides a “health” indicator of the RTI system at all levels</a:t>
            </a:r>
            <a:endParaRPr/>
          </a:p>
          <a:p>
            <a:pPr marL="233363" lvl="0" indent="-233363" algn="l" rtl="0">
              <a:lnSpc>
                <a:spcPct val="100000"/>
              </a:lnSpc>
              <a:spcBef>
                <a:spcPts val="1200"/>
              </a:spcBef>
              <a:spcAft>
                <a:spcPts val="0"/>
              </a:spcAft>
              <a:buSzPts val="2400"/>
              <a:buChar char="▪"/>
            </a:pPr>
            <a:r>
              <a:rPr lang="en-US"/>
              <a:t>Supports decision making at all levels of instruction</a:t>
            </a:r>
            <a:endParaRPr/>
          </a:p>
          <a:p>
            <a:pPr marL="233363" lvl="0" indent="-80963" algn="l" rtl="0">
              <a:lnSpc>
                <a:spcPct val="100000"/>
              </a:lnSpc>
              <a:spcBef>
                <a:spcPts val="600"/>
              </a:spcBef>
              <a:spcAft>
                <a:spcPts val="0"/>
              </a:spcAft>
              <a:buSzPts val="2400"/>
              <a:buNone/>
            </a:pPr>
            <a:endParaRPr/>
          </a:p>
        </p:txBody>
      </p:sp>
      <p:sp>
        <p:nvSpPr>
          <p:cNvPr id="676" name="Google Shape;676;p4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37</a:t>
            </a:fld>
            <a:endParaRPr>
              <a:solidFill>
                <a:srgbClr val="BFBFB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41"/>
          <p:cNvSpPr txBox="1">
            <a:spLocks noGrp="1"/>
          </p:cNvSpPr>
          <p:nvPr>
            <p:ph type="title"/>
          </p:nvPr>
        </p:nvSpPr>
        <p:spPr>
          <a:xfrm>
            <a:off x="685800" y="838200"/>
            <a:ext cx="7620000" cy="990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a:t>
            </a:r>
            <a:endParaRPr/>
          </a:p>
          <a:p>
            <a:pPr marL="0" lvl="0" indent="0" algn="l" rtl="0">
              <a:lnSpc>
                <a:spcPct val="90000"/>
              </a:lnSpc>
              <a:spcBef>
                <a:spcPts val="0"/>
              </a:spcBef>
              <a:spcAft>
                <a:spcPts val="0"/>
              </a:spcAft>
              <a:buSzPts val="1400"/>
              <a:buNone/>
            </a:pPr>
            <a:r>
              <a:rPr lang="en-US" u="sng">
                <a:solidFill>
                  <a:schemeClr val="hlink"/>
                </a:solidFill>
                <a:hlinkClick r:id="rId3"/>
              </a:rPr>
              <a:t>Principal Perspectives</a:t>
            </a:r>
            <a:endParaRPr/>
          </a:p>
        </p:txBody>
      </p:sp>
      <p:sp>
        <p:nvSpPr>
          <p:cNvPr id="683" name="Google Shape;683;p41"/>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38</a:t>
            </a:fld>
            <a:endParaRPr/>
          </a:p>
        </p:txBody>
      </p:sp>
      <p:pic>
        <p:nvPicPr>
          <p:cNvPr id="684" name="Google Shape;684;p41">
            <a:hlinkClick r:id="rId3"/>
          </p:cNvPr>
          <p:cNvPicPr preferRelativeResize="0"/>
          <p:nvPr/>
        </p:nvPicPr>
        <p:blipFill rotWithShape="1">
          <a:blip r:embed="rId4">
            <a:alphaModFix/>
          </a:blip>
          <a:srcRect/>
          <a:stretch/>
        </p:blipFill>
        <p:spPr>
          <a:xfrm>
            <a:off x="989806" y="1987835"/>
            <a:ext cx="7315994" cy="382722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2"/>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p>
            <a:pPr marL="231775" lvl="0" indent="-231775" algn="l" rtl="0">
              <a:lnSpc>
                <a:spcPct val="100000"/>
              </a:lnSpc>
              <a:spcBef>
                <a:spcPts val="600"/>
              </a:spcBef>
              <a:spcAft>
                <a:spcPts val="0"/>
              </a:spcAft>
              <a:buSzPts val="2400"/>
              <a:buChar char="▪"/>
            </a:pPr>
            <a:r>
              <a:rPr lang="en-US"/>
              <a:t>Program improvement and curriculum decisions</a:t>
            </a:r>
            <a:endParaRPr/>
          </a:p>
          <a:p>
            <a:pPr marL="231775" lvl="0" indent="-231775" algn="l" rtl="0">
              <a:lnSpc>
                <a:spcPct val="100000"/>
              </a:lnSpc>
              <a:spcBef>
                <a:spcPts val="1200"/>
              </a:spcBef>
              <a:spcAft>
                <a:spcPts val="0"/>
              </a:spcAft>
              <a:buSzPts val="2400"/>
              <a:buChar char="▪"/>
            </a:pPr>
            <a:r>
              <a:rPr lang="en-US"/>
              <a:t>Innovation and sustainability decisions</a:t>
            </a:r>
            <a:endParaRPr/>
          </a:p>
          <a:p>
            <a:pPr marL="465138" lvl="1" indent="-253999" algn="l" rtl="0">
              <a:lnSpc>
                <a:spcPct val="100000"/>
              </a:lnSpc>
              <a:spcBef>
                <a:spcPts val="600"/>
              </a:spcBef>
              <a:spcAft>
                <a:spcPts val="0"/>
              </a:spcAft>
              <a:buSzPts val="2000"/>
              <a:buChar char="•"/>
            </a:pPr>
            <a:r>
              <a:rPr lang="en-US" sz="2000"/>
              <a:t>General effectiveness of implementation of the RTI model</a:t>
            </a:r>
            <a:endParaRPr sz="2000"/>
          </a:p>
          <a:p>
            <a:pPr marL="231775" lvl="0" indent="-231775" algn="l" rtl="0">
              <a:lnSpc>
                <a:spcPct val="100000"/>
              </a:lnSpc>
              <a:spcBef>
                <a:spcPts val="1200"/>
              </a:spcBef>
              <a:spcAft>
                <a:spcPts val="0"/>
              </a:spcAft>
              <a:buSzPts val="2400"/>
              <a:buChar char="▪"/>
            </a:pPr>
            <a:r>
              <a:rPr lang="en-US"/>
              <a:t>Ensure equitable services and supports across schools</a:t>
            </a:r>
            <a:endParaRPr/>
          </a:p>
          <a:p>
            <a:pPr marL="465138" lvl="1" indent="-253999" algn="l" rtl="0">
              <a:lnSpc>
                <a:spcPct val="100000"/>
              </a:lnSpc>
              <a:spcBef>
                <a:spcPts val="600"/>
              </a:spcBef>
              <a:spcAft>
                <a:spcPts val="0"/>
              </a:spcAft>
              <a:buSzPts val="2000"/>
              <a:buChar char="•"/>
            </a:pPr>
            <a:r>
              <a:rPr lang="en-US" sz="2000"/>
              <a:t>Access to supplemental supports, access to effective instruction, and specific learning disability (SLD) identification</a:t>
            </a:r>
            <a:endParaRPr sz="2000"/>
          </a:p>
          <a:p>
            <a:pPr marL="231775" lvl="0" indent="-231775" algn="l" rtl="0">
              <a:lnSpc>
                <a:spcPct val="100000"/>
              </a:lnSpc>
              <a:spcBef>
                <a:spcPts val="1200"/>
              </a:spcBef>
              <a:spcAft>
                <a:spcPts val="0"/>
              </a:spcAft>
              <a:buSzPts val="2400"/>
              <a:buChar char="▪"/>
            </a:pPr>
            <a:r>
              <a:rPr lang="en-US"/>
              <a:t>Allocation of resources and professional development</a:t>
            </a:r>
            <a:endParaRPr/>
          </a:p>
        </p:txBody>
      </p:sp>
      <p:sp>
        <p:nvSpPr>
          <p:cNvPr id="691" name="Google Shape;691;p4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District-Level Decision Making </a:t>
            </a:r>
            <a:endParaRPr/>
          </a:p>
        </p:txBody>
      </p:sp>
      <p:sp>
        <p:nvSpPr>
          <p:cNvPr id="692" name="Google Shape;692;p4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RTI Arkansas Model</a:t>
            </a:r>
            <a:endParaRPr/>
          </a:p>
        </p:txBody>
      </p:sp>
      <p:sp>
        <p:nvSpPr>
          <p:cNvPr id="184" name="Google Shape;184;p5"/>
          <p:cNvSpPr txBox="1">
            <a:spLocks noGrp="1"/>
          </p:cNvSpPr>
          <p:nvPr>
            <p:ph type="body" idx="1"/>
          </p:nvPr>
        </p:nvSpPr>
        <p:spPr>
          <a:xfrm>
            <a:off x="687388" y="5734975"/>
            <a:ext cx="8224837"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endParaRPr/>
          </a:p>
        </p:txBody>
      </p:sp>
      <p:pic>
        <p:nvPicPr>
          <p:cNvPr id="185" name="Google Shape;185;p5"/>
          <p:cNvPicPr preferRelativeResize="0"/>
          <p:nvPr/>
        </p:nvPicPr>
        <p:blipFill rotWithShape="1">
          <a:blip r:embed="rId3">
            <a:alphaModFix/>
          </a:blip>
          <a:srcRect l="-672" t="68636" r="-769" b="-292"/>
          <a:stretch/>
        </p:blipFill>
        <p:spPr>
          <a:xfrm>
            <a:off x="2070016" y="4667692"/>
            <a:ext cx="4681082" cy="1126017"/>
          </a:xfrm>
          <a:prstGeom prst="rect">
            <a:avLst/>
          </a:prstGeom>
          <a:noFill/>
          <a:ln>
            <a:noFill/>
          </a:ln>
        </p:spPr>
      </p:pic>
      <p:pic>
        <p:nvPicPr>
          <p:cNvPr id="186" name="Google Shape;186;p5"/>
          <p:cNvPicPr preferRelativeResize="0"/>
          <p:nvPr/>
        </p:nvPicPr>
        <p:blipFill rotWithShape="1">
          <a:blip r:embed="rId3">
            <a:alphaModFix/>
          </a:blip>
          <a:srcRect l="-1849" t="33748" r="1848" b="33465"/>
          <a:stretch/>
        </p:blipFill>
        <p:spPr>
          <a:xfrm>
            <a:off x="1994714" y="3506813"/>
            <a:ext cx="4604906" cy="1038126"/>
          </a:xfrm>
          <a:prstGeom prst="rect">
            <a:avLst/>
          </a:prstGeom>
          <a:noFill/>
          <a:ln>
            <a:noFill/>
          </a:ln>
        </p:spPr>
      </p:pic>
      <p:pic>
        <p:nvPicPr>
          <p:cNvPr id="187" name="Google Shape;187;p5"/>
          <p:cNvPicPr preferRelativeResize="0"/>
          <p:nvPr/>
        </p:nvPicPr>
        <p:blipFill rotWithShape="1">
          <a:blip r:embed="rId3">
            <a:alphaModFix/>
          </a:blip>
          <a:srcRect b="67061"/>
          <a:stretch/>
        </p:blipFill>
        <p:spPr>
          <a:xfrm>
            <a:off x="2070016" y="2216243"/>
            <a:ext cx="4681082" cy="1121574"/>
          </a:xfrm>
          <a:prstGeom prst="rect">
            <a:avLst/>
          </a:prstGeom>
          <a:noFill/>
          <a:ln>
            <a:noFill/>
          </a:ln>
        </p:spPr>
      </p:pic>
      <p:sp>
        <p:nvSpPr>
          <p:cNvPr id="188" name="Google Shape;188;p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43"/>
          <p:cNvSpPr txBox="1">
            <a:spLocks noGrp="1"/>
          </p:cNvSpPr>
          <p:nvPr>
            <p:ph type="title"/>
          </p:nvPr>
        </p:nvSpPr>
        <p:spPr>
          <a:xfrm>
            <a:off x="687400" y="313850"/>
            <a:ext cx="8067600" cy="14865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School/Grade/Class Level </a:t>
            </a:r>
            <a:endParaRPr/>
          </a:p>
          <a:p>
            <a:pPr marL="0" lvl="0" indent="0" algn="l" rtl="0">
              <a:lnSpc>
                <a:spcPct val="90000"/>
              </a:lnSpc>
              <a:spcBef>
                <a:spcPts val="0"/>
              </a:spcBef>
              <a:spcAft>
                <a:spcPts val="0"/>
              </a:spcAft>
              <a:buSzPts val="1400"/>
              <a:buNone/>
            </a:pPr>
            <a:r>
              <a:rPr lang="en-US"/>
              <a:t>Decision Making</a:t>
            </a:r>
            <a:endParaRPr/>
          </a:p>
        </p:txBody>
      </p:sp>
      <p:sp>
        <p:nvSpPr>
          <p:cNvPr id="699" name="Google Shape;699;p43"/>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1775" lvl="0" indent="-227012" algn="l" rtl="0">
              <a:lnSpc>
                <a:spcPct val="100000"/>
              </a:lnSpc>
              <a:spcBef>
                <a:spcPts val="600"/>
              </a:spcBef>
              <a:spcAft>
                <a:spcPts val="0"/>
              </a:spcAft>
              <a:buSzPts val="1800"/>
              <a:buChar char="▪"/>
            </a:pPr>
            <a:r>
              <a:rPr lang="en-US"/>
              <a:t>General school-, grade-, class-level trends or issues </a:t>
            </a:r>
            <a:endParaRPr/>
          </a:p>
          <a:p>
            <a:pPr marL="231775" lvl="0" indent="-227012" algn="l" rtl="0">
              <a:lnSpc>
                <a:spcPct val="100000"/>
              </a:lnSpc>
              <a:spcBef>
                <a:spcPts val="1200"/>
              </a:spcBef>
              <a:spcAft>
                <a:spcPts val="0"/>
              </a:spcAft>
              <a:buSzPts val="1800"/>
              <a:buChar char="▪"/>
            </a:pPr>
            <a:r>
              <a:rPr lang="en-US"/>
              <a:t>Effectiveness of schoolwide curriculum and instructional delivery</a:t>
            </a:r>
            <a:endParaRPr/>
          </a:p>
          <a:p>
            <a:pPr marL="231775" lvl="0" indent="-227012" algn="l" rtl="0">
              <a:lnSpc>
                <a:spcPct val="100000"/>
              </a:lnSpc>
              <a:spcBef>
                <a:spcPts val="1200"/>
              </a:spcBef>
              <a:spcAft>
                <a:spcPts val="0"/>
              </a:spcAft>
              <a:buSzPts val="1800"/>
              <a:buChar char="▪"/>
            </a:pPr>
            <a:r>
              <a:rPr lang="en-US"/>
              <a:t>Areas of need and guidance on how to set measurable schoolwide and grade-level goals</a:t>
            </a:r>
            <a:endParaRPr/>
          </a:p>
          <a:p>
            <a:pPr marL="231775" lvl="0" indent="-227012" algn="l" rtl="0">
              <a:lnSpc>
                <a:spcPct val="100000"/>
              </a:lnSpc>
              <a:spcBef>
                <a:spcPts val="1200"/>
              </a:spcBef>
              <a:spcAft>
                <a:spcPts val="0"/>
              </a:spcAft>
              <a:buSzPts val="1800"/>
              <a:buChar char="▪"/>
            </a:pPr>
            <a:r>
              <a:rPr lang="en-US"/>
              <a:t>Students who may need additional instruction or assessment </a:t>
            </a:r>
            <a:endParaRPr/>
          </a:p>
          <a:p>
            <a:pPr marL="457200" lvl="0" indent="-228600" algn="l" rtl="0">
              <a:lnSpc>
                <a:spcPct val="100000"/>
              </a:lnSpc>
              <a:spcBef>
                <a:spcPts val="600"/>
              </a:spcBef>
              <a:spcAft>
                <a:spcPts val="0"/>
              </a:spcAft>
              <a:buSzPts val="1800"/>
              <a:buNone/>
            </a:pPr>
            <a:endParaRPr/>
          </a:p>
          <a:p>
            <a:pPr marL="457200" lvl="0" indent="-228600" algn="l" rtl="0">
              <a:lnSpc>
                <a:spcPct val="100000"/>
              </a:lnSpc>
              <a:spcBef>
                <a:spcPts val="600"/>
              </a:spcBef>
              <a:spcAft>
                <a:spcPts val="0"/>
              </a:spcAft>
              <a:buSzPts val="1800"/>
              <a:buNone/>
            </a:pPr>
            <a:endParaRPr/>
          </a:p>
          <a:p>
            <a:pPr marL="914400" lvl="1" indent="-228600" algn="l" rtl="0">
              <a:lnSpc>
                <a:spcPct val="100000"/>
              </a:lnSpc>
              <a:spcBef>
                <a:spcPts val="600"/>
              </a:spcBef>
              <a:spcAft>
                <a:spcPts val="0"/>
              </a:spcAft>
              <a:buSzPts val="1800"/>
              <a:buNone/>
            </a:pPr>
            <a:endParaRPr/>
          </a:p>
        </p:txBody>
      </p:sp>
      <p:sp>
        <p:nvSpPr>
          <p:cNvPr id="700" name="Google Shape;700;p4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Comparing Benchmark </a:t>
            </a:r>
            <a:endParaRPr/>
          </a:p>
          <a:p>
            <a:pPr marL="0" lvl="0" indent="0" algn="l" rtl="0">
              <a:lnSpc>
                <a:spcPct val="90000"/>
              </a:lnSpc>
              <a:spcBef>
                <a:spcPts val="0"/>
              </a:spcBef>
              <a:spcAft>
                <a:spcPts val="0"/>
              </a:spcAft>
              <a:buSzPts val="1400"/>
              <a:buNone/>
            </a:pPr>
            <a:r>
              <a:rPr lang="en-US"/>
              <a:t>Scores for Grade 2 Across the Year</a:t>
            </a:r>
            <a:endParaRPr/>
          </a:p>
        </p:txBody>
      </p:sp>
      <p:sp>
        <p:nvSpPr>
          <p:cNvPr id="707" name="Google Shape;707;p47"/>
          <p:cNvSpPr/>
          <p:nvPr/>
        </p:nvSpPr>
        <p:spPr>
          <a:xfrm>
            <a:off x="457200" y="1798637"/>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cxnSp>
        <p:nvCxnSpPr>
          <p:cNvPr id="708" name="Google Shape;708;p47"/>
          <p:cNvCxnSpPr/>
          <p:nvPr/>
        </p:nvCxnSpPr>
        <p:spPr>
          <a:xfrm>
            <a:off x="1371600" y="2597705"/>
            <a:ext cx="6858000" cy="0"/>
          </a:xfrm>
          <a:prstGeom prst="straightConnector1">
            <a:avLst/>
          </a:prstGeom>
          <a:noFill/>
          <a:ln w="9525" cap="flat" cmpd="sng">
            <a:solidFill>
              <a:schemeClr val="dk1"/>
            </a:solidFill>
            <a:prstDash val="solid"/>
            <a:round/>
            <a:headEnd type="none" w="sm" len="sm"/>
            <a:tailEnd type="none" w="sm" len="sm"/>
          </a:ln>
        </p:spPr>
      </p:cxnSp>
      <p:sp>
        <p:nvSpPr>
          <p:cNvPr id="709" name="Google Shape;709;p47"/>
          <p:cNvSpPr/>
          <p:nvPr/>
        </p:nvSpPr>
        <p:spPr>
          <a:xfrm>
            <a:off x="1371600" y="1911905"/>
            <a:ext cx="6858000" cy="3752295"/>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10" name="Google Shape;710;p47"/>
          <p:cNvCxnSpPr/>
          <p:nvPr/>
        </p:nvCxnSpPr>
        <p:spPr>
          <a:xfrm>
            <a:off x="1371600" y="3893105"/>
            <a:ext cx="6858000" cy="0"/>
          </a:xfrm>
          <a:prstGeom prst="straightConnector1">
            <a:avLst/>
          </a:prstGeom>
          <a:noFill/>
          <a:ln w="9525" cap="flat" cmpd="sng">
            <a:solidFill>
              <a:schemeClr val="dk1"/>
            </a:solidFill>
            <a:prstDash val="solid"/>
            <a:round/>
            <a:headEnd type="none" w="sm" len="sm"/>
            <a:tailEnd type="none" w="sm" len="sm"/>
          </a:ln>
        </p:spPr>
      </p:cxnSp>
      <p:cxnSp>
        <p:nvCxnSpPr>
          <p:cNvPr id="711" name="Google Shape;711;p47"/>
          <p:cNvCxnSpPr/>
          <p:nvPr/>
        </p:nvCxnSpPr>
        <p:spPr>
          <a:xfrm>
            <a:off x="1371600" y="4197905"/>
            <a:ext cx="6858000" cy="0"/>
          </a:xfrm>
          <a:prstGeom prst="straightConnector1">
            <a:avLst/>
          </a:prstGeom>
          <a:noFill/>
          <a:ln w="9525" cap="flat" cmpd="sng">
            <a:solidFill>
              <a:schemeClr val="dk1"/>
            </a:solidFill>
            <a:prstDash val="solid"/>
            <a:round/>
            <a:headEnd type="none" w="sm" len="sm"/>
            <a:tailEnd type="none" w="sm" len="sm"/>
          </a:ln>
        </p:spPr>
      </p:cxnSp>
      <p:cxnSp>
        <p:nvCxnSpPr>
          <p:cNvPr id="712" name="Google Shape;712;p47"/>
          <p:cNvCxnSpPr/>
          <p:nvPr/>
        </p:nvCxnSpPr>
        <p:spPr>
          <a:xfrm>
            <a:off x="1371600" y="4502705"/>
            <a:ext cx="6858000" cy="0"/>
          </a:xfrm>
          <a:prstGeom prst="straightConnector1">
            <a:avLst/>
          </a:prstGeom>
          <a:noFill/>
          <a:ln w="9525" cap="flat" cmpd="sng">
            <a:solidFill>
              <a:schemeClr val="dk1"/>
            </a:solidFill>
            <a:prstDash val="solid"/>
            <a:round/>
            <a:headEnd type="none" w="sm" len="sm"/>
            <a:tailEnd type="none" w="sm" len="sm"/>
          </a:ln>
        </p:spPr>
      </p:cxnSp>
      <p:cxnSp>
        <p:nvCxnSpPr>
          <p:cNvPr id="713" name="Google Shape;713;p47"/>
          <p:cNvCxnSpPr/>
          <p:nvPr/>
        </p:nvCxnSpPr>
        <p:spPr>
          <a:xfrm>
            <a:off x="1371600" y="4883705"/>
            <a:ext cx="6858000" cy="0"/>
          </a:xfrm>
          <a:prstGeom prst="straightConnector1">
            <a:avLst/>
          </a:prstGeom>
          <a:noFill/>
          <a:ln w="9525" cap="flat" cmpd="sng">
            <a:solidFill>
              <a:schemeClr val="dk1"/>
            </a:solidFill>
            <a:prstDash val="solid"/>
            <a:round/>
            <a:headEnd type="none" w="sm" len="sm"/>
            <a:tailEnd type="none" w="sm" len="sm"/>
          </a:ln>
        </p:spPr>
      </p:cxnSp>
      <p:cxnSp>
        <p:nvCxnSpPr>
          <p:cNvPr id="714" name="Google Shape;714;p47"/>
          <p:cNvCxnSpPr/>
          <p:nvPr/>
        </p:nvCxnSpPr>
        <p:spPr>
          <a:xfrm>
            <a:off x="1371600" y="5188505"/>
            <a:ext cx="6858000" cy="0"/>
          </a:xfrm>
          <a:prstGeom prst="straightConnector1">
            <a:avLst/>
          </a:prstGeom>
          <a:noFill/>
          <a:ln w="9525" cap="flat" cmpd="sng">
            <a:solidFill>
              <a:schemeClr val="dk1"/>
            </a:solidFill>
            <a:prstDash val="solid"/>
            <a:round/>
            <a:headEnd type="none" w="sm" len="sm"/>
            <a:tailEnd type="none" w="sm" len="sm"/>
          </a:ln>
        </p:spPr>
      </p:cxnSp>
      <p:sp>
        <p:nvSpPr>
          <p:cNvPr id="715" name="Google Shape;715;p47"/>
          <p:cNvSpPr txBox="1"/>
          <p:nvPr/>
        </p:nvSpPr>
        <p:spPr>
          <a:xfrm>
            <a:off x="838200" y="5036105"/>
            <a:ext cx="4572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10</a:t>
            </a:r>
            <a:endParaRPr sz="1800" b="0" i="0" u="none" strike="noStrike" cap="none">
              <a:solidFill>
                <a:schemeClr val="dk1"/>
              </a:solidFill>
              <a:latin typeface="Arial"/>
              <a:ea typeface="Arial"/>
              <a:cs typeface="Arial"/>
              <a:sym typeface="Arial"/>
            </a:endParaRPr>
          </a:p>
        </p:txBody>
      </p:sp>
      <p:sp>
        <p:nvSpPr>
          <p:cNvPr id="716" name="Google Shape;716;p47"/>
          <p:cNvSpPr txBox="1"/>
          <p:nvPr/>
        </p:nvSpPr>
        <p:spPr>
          <a:xfrm>
            <a:off x="838200" y="23691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90</a:t>
            </a:r>
            <a:endParaRPr sz="1800" b="0" i="0" u="none" strike="noStrike" cap="none">
              <a:solidFill>
                <a:schemeClr val="dk1"/>
              </a:solidFill>
              <a:latin typeface="Arial"/>
              <a:ea typeface="Arial"/>
              <a:cs typeface="Arial"/>
              <a:sym typeface="Arial"/>
            </a:endParaRPr>
          </a:p>
        </p:txBody>
      </p:sp>
      <p:sp>
        <p:nvSpPr>
          <p:cNvPr id="717" name="Google Shape;717;p47"/>
          <p:cNvSpPr txBox="1"/>
          <p:nvPr/>
        </p:nvSpPr>
        <p:spPr>
          <a:xfrm>
            <a:off x="838200" y="3371373"/>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60</a:t>
            </a:r>
            <a:endParaRPr sz="1800" b="0" i="0" u="none" strike="noStrike" cap="none">
              <a:solidFill>
                <a:schemeClr val="dk1"/>
              </a:solidFill>
              <a:latin typeface="Arial"/>
              <a:ea typeface="Arial"/>
              <a:cs typeface="Arial"/>
              <a:sym typeface="Arial"/>
            </a:endParaRPr>
          </a:p>
        </p:txBody>
      </p:sp>
      <p:sp>
        <p:nvSpPr>
          <p:cNvPr id="718" name="Google Shape;718;p47"/>
          <p:cNvSpPr txBox="1"/>
          <p:nvPr/>
        </p:nvSpPr>
        <p:spPr>
          <a:xfrm>
            <a:off x="838200" y="4361973"/>
            <a:ext cx="4572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30</a:t>
            </a:r>
            <a:endParaRPr sz="1800" b="0" i="0" u="none" strike="noStrike" cap="none">
              <a:solidFill>
                <a:schemeClr val="dk1"/>
              </a:solidFill>
              <a:latin typeface="Arial"/>
              <a:ea typeface="Arial"/>
              <a:cs typeface="Arial"/>
              <a:sym typeface="Arial"/>
            </a:endParaRPr>
          </a:p>
        </p:txBody>
      </p:sp>
      <p:sp>
        <p:nvSpPr>
          <p:cNvPr id="719" name="Google Shape;719;p47"/>
          <p:cNvSpPr txBox="1"/>
          <p:nvPr/>
        </p:nvSpPr>
        <p:spPr>
          <a:xfrm>
            <a:off x="838200" y="36645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50</a:t>
            </a:r>
            <a:endParaRPr sz="1800" b="0" i="0" u="none" strike="noStrike" cap="none">
              <a:solidFill>
                <a:schemeClr val="dk1"/>
              </a:solidFill>
              <a:latin typeface="Arial"/>
              <a:ea typeface="Arial"/>
              <a:cs typeface="Arial"/>
              <a:sym typeface="Arial"/>
            </a:endParaRPr>
          </a:p>
        </p:txBody>
      </p:sp>
      <p:sp>
        <p:nvSpPr>
          <p:cNvPr id="720" name="Google Shape;720;p47"/>
          <p:cNvSpPr txBox="1"/>
          <p:nvPr/>
        </p:nvSpPr>
        <p:spPr>
          <a:xfrm>
            <a:off x="838200" y="4742973"/>
            <a:ext cx="4572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20</a:t>
            </a:r>
            <a:endParaRPr sz="1800" b="0" i="0" u="none" strike="noStrike" cap="none">
              <a:solidFill>
                <a:schemeClr val="dk1"/>
              </a:solidFill>
              <a:latin typeface="Arial"/>
              <a:ea typeface="Arial"/>
              <a:cs typeface="Arial"/>
              <a:sym typeface="Arial"/>
            </a:endParaRPr>
          </a:p>
        </p:txBody>
      </p:sp>
      <p:sp>
        <p:nvSpPr>
          <p:cNvPr id="721" name="Google Shape;721;p47"/>
          <p:cNvSpPr txBox="1"/>
          <p:nvPr/>
        </p:nvSpPr>
        <p:spPr>
          <a:xfrm>
            <a:off x="762000" y="19881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100</a:t>
            </a:r>
            <a:endParaRPr sz="1800" b="0" i="0" u="none" strike="noStrike" cap="none">
              <a:solidFill>
                <a:schemeClr val="dk1"/>
              </a:solidFill>
              <a:latin typeface="Arial"/>
              <a:ea typeface="Arial"/>
              <a:cs typeface="Arial"/>
              <a:sym typeface="Arial"/>
            </a:endParaRPr>
          </a:p>
        </p:txBody>
      </p:sp>
      <p:sp>
        <p:nvSpPr>
          <p:cNvPr id="722" name="Google Shape;722;p47"/>
          <p:cNvSpPr txBox="1"/>
          <p:nvPr/>
        </p:nvSpPr>
        <p:spPr>
          <a:xfrm>
            <a:off x="1981200" y="5588000"/>
            <a:ext cx="12192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Fall</a:t>
            </a:r>
            <a:endParaRPr sz="1800" b="0" i="0" u="none" strike="noStrike" cap="none">
              <a:solidFill>
                <a:schemeClr val="dk1"/>
              </a:solidFill>
              <a:latin typeface="Arial"/>
              <a:ea typeface="Arial"/>
              <a:cs typeface="Arial"/>
              <a:sym typeface="Arial"/>
            </a:endParaRPr>
          </a:p>
        </p:txBody>
      </p:sp>
      <p:sp>
        <p:nvSpPr>
          <p:cNvPr id="723" name="Google Shape;723;p47"/>
          <p:cNvSpPr txBox="1"/>
          <p:nvPr/>
        </p:nvSpPr>
        <p:spPr>
          <a:xfrm>
            <a:off x="6553200" y="5721905"/>
            <a:ext cx="1295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4" name="Google Shape;724;p47"/>
          <p:cNvSpPr txBox="1"/>
          <p:nvPr/>
        </p:nvSpPr>
        <p:spPr>
          <a:xfrm>
            <a:off x="4267200" y="5588000"/>
            <a:ext cx="1295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Winter</a:t>
            </a:r>
            <a:endParaRPr sz="1800" b="0" i="0" u="none" strike="noStrike" cap="none">
              <a:solidFill>
                <a:schemeClr val="dk1"/>
              </a:solidFill>
              <a:latin typeface="Arial"/>
              <a:ea typeface="Arial"/>
              <a:cs typeface="Arial"/>
              <a:sym typeface="Arial"/>
            </a:endParaRPr>
          </a:p>
        </p:txBody>
      </p:sp>
      <p:cxnSp>
        <p:nvCxnSpPr>
          <p:cNvPr id="725" name="Google Shape;725;p47"/>
          <p:cNvCxnSpPr/>
          <p:nvPr/>
        </p:nvCxnSpPr>
        <p:spPr>
          <a:xfrm>
            <a:off x="1371600" y="3588305"/>
            <a:ext cx="6858000" cy="0"/>
          </a:xfrm>
          <a:prstGeom prst="straightConnector1">
            <a:avLst/>
          </a:prstGeom>
          <a:noFill/>
          <a:ln w="9525" cap="flat" cmpd="sng">
            <a:solidFill>
              <a:schemeClr val="dk1"/>
            </a:solidFill>
            <a:prstDash val="solid"/>
            <a:round/>
            <a:headEnd type="none" w="sm" len="sm"/>
            <a:tailEnd type="none" w="sm" len="sm"/>
          </a:ln>
        </p:spPr>
      </p:cxnSp>
      <p:cxnSp>
        <p:nvCxnSpPr>
          <p:cNvPr id="726" name="Google Shape;726;p47"/>
          <p:cNvCxnSpPr/>
          <p:nvPr/>
        </p:nvCxnSpPr>
        <p:spPr>
          <a:xfrm>
            <a:off x="1371600" y="3283505"/>
            <a:ext cx="6858000" cy="0"/>
          </a:xfrm>
          <a:prstGeom prst="straightConnector1">
            <a:avLst/>
          </a:prstGeom>
          <a:noFill/>
          <a:ln w="9525" cap="flat" cmpd="sng">
            <a:solidFill>
              <a:schemeClr val="dk1"/>
            </a:solidFill>
            <a:prstDash val="solid"/>
            <a:round/>
            <a:headEnd type="none" w="sm" len="sm"/>
            <a:tailEnd type="none" w="sm" len="sm"/>
          </a:ln>
        </p:spPr>
      </p:cxnSp>
      <p:cxnSp>
        <p:nvCxnSpPr>
          <p:cNvPr id="727" name="Google Shape;727;p47"/>
          <p:cNvCxnSpPr/>
          <p:nvPr/>
        </p:nvCxnSpPr>
        <p:spPr>
          <a:xfrm>
            <a:off x="1371600" y="2902505"/>
            <a:ext cx="6858000" cy="0"/>
          </a:xfrm>
          <a:prstGeom prst="straightConnector1">
            <a:avLst/>
          </a:prstGeom>
          <a:noFill/>
          <a:ln w="9525" cap="flat" cmpd="sng">
            <a:solidFill>
              <a:schemeClr val="dk1"/>
            </a:solidFill>
            <a:prstDash val="solid"/>
            <a:round/>
            <a:headEnd type="none" w="sm" len="sm"/>
            <a:tailEnd type="none" w="sm" len="sm"/>
          </a:ln>
        </p:spPr>
      </p:cxnSp>
      <p:cxnSp>
        <p:nvCxnSpPr>
          <p:cNvPr id="728" name="Google Shape;728;p47"/>
          <p:cNvCxnSpPr/>
          <p:nvPr/>
        </p:nvCxnSpPr>
        <p:spPr>
          <a:xfrm>
            <a:off x="1371600" y="2292905"/>
            <a:ext cx="6858000" cy="0"/>
          </a:xfrm>
          <a:prstGeom prst="straightConnector1">
            <a:avLst/>
          </a:prstGeom>
          <a:noFill/>
          <a:ln w="9525" cap="flat" cmpd="sng">
            <a:solidFill>
              <a:schemeClr val="dk1"/>
            </a:solidFill>
            <a:prstDash val="solid"/>
            <a:round/>
            <a:headEnd type="none" w="sm" len="sm"/>
            <a:tailEnd type="none" w="sm" len="sm"/>
          </a:ln>
        </p:spPr>
      </p:cxnSp>
      <p:sp>
        <p:nvSpPr>
          <p:cNvPr id="729" name="Google Shape;729;p47"/>
          <p:cNvSpPr txBox="1"/>
          <p:nvPr/>
        </p:nvSpPr>
        <p:spPr>
          <a:xfrm rot="-5400000">
            <a:off x="70366" y="3131105"/>
            <a:ext cx="1295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Percent</a:t>
            </a:r>
            <a:endParaRPr sz="1800" b="0" i="0" u="none" strike="noStrike" cap="none">
              <a:solidFill>
                <a:schemeClr val="dk1"/>
              </a:solidFill>
              <a:latin typeface="Arial"/>
              <a:ea typeface="Arial"/>
              <a:cs typeface="Arial"/>
              <a:sym typeface="Arial"/>
            </a:endParaRPr>
          </a:p>
        </p:txBody>
      </p:sp>
      <p:sp>
        <p:nvSpPr>
          <p:cNvPr id="730" name="Google Shape;730;p47"/>
          <p:cNvSpPr/>
          <p:nvPr/>
        </p:nvSpPr>
        <p:spPr>
          <a:xfrm>
            <a:off x="3581400" y="2064305"/>
            <a:ext cx="2286000" cy="3599895"/>
          </a:xfrm>
          <a:prstGeom prst="triangle">
            <a:avLst>
              <a:gd name="adj" fmla="val 50000"/>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1" name="Google Shape;731;p47"/>
          <p:cNvCxnSpPr/>
          <p:nvPr/>
        </p:nvCxnSpPr>
        <p:spPr>
          <a:xfrm>
            <a:off x="2209800" y="2978705"/>
            <a:ext cx="533400" cy="0"/>
          </a:xfrm>
          <a:prstGeom prst="straightConnector1">
            <a:avLst/>
          </a:prstGeom>
          <a:noFill/>
          <a:ln w="9525" cap="flat" cmpd="sng">
            <a:solidFill>
              <a:schemeClr val="dk1"/>
            </a:solidFill>
            <a:prstDash val="solid"/>
            <a:round/>
            <a:headEnd type="none" w="sm" len="sm"/>
            <a:tailEnd type="none" w="sm" len="sm"/>
          </a:ln>
        </p:spPr>
      </p:cxnSp>
      <p:sp>
        <p:nvSpPr>
          <p:cNvPr id="732" name="Google Shape;732;p47"/>
          <p:cNvSpPr/>
          <p:nvPr/>
        </p:nvSpPr>
        <p:spPr>
          <a:xfrm>
            <a:off x="4167188" y="1988105"/>
            <a:ext cx="1109662" cy="1828800"/>
          </a:xfrm>
          <a:prstGeom prst="triangle">
            <a:avLst>
              <a:gd name="adj" fmla="val 50000"/>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47"/>
          <p:cNvSpPr txBox="1"/>
          <p:nvPr/>
        </p:nvSpPr>
        <p:spPr>
          <a:xfrm>
            <a:off x="2057400" y="4274105"/>
            <a:ext cx="914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55</a:t>
            </a:r>
            <a:endParaRPr sz="1800" b="0" i="0" u="none" strike="noStrike" cap="none">
              <a:solidFill>
                <a:schemeClr val="dk1"/>
              </a:solidFill>
              <a:latin typeface="Arial"/>
              <a:ea typeface="Arial"/>
              <a:cs typeface="Arial"/>
              <a:sym typeface="Arial"/>
            </a:endParaRPr>
          </a:p>
        </p:txBody>
      </p:sp>
      <p:sp>
        <p:nvSpPr>
          <p:cNvPr id="734" name="Google Shape;734;p47"/>
          <p:cNvSpPr/>
          <p:nvPr/>
        </p:nvSpPr>
        <p:spPr>
          <a:xfrm>
            <a:off x="4495800" y="1911905"/>
            <a:ext cx="457200" cy="838200"/>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47"/>
          <p:cNvSpPr txBox="1"/>
          <p:nvPr/>
        </p:nvSpPr>
        <p:spPr>
          <a:xfrm>
            <a:off x="838200" y="26739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80</a:t>
            </a:r>
            <a:endParaRPr sz="1800" b="0" i="0" u="none" strike="noStrike" cap="none">
              <a:solidFill>
                <a:schemeClr val="dk1"/>
              </a:solidFill>
              <a:latin typeface="Arial"/>
              <a:ea typeface="Arial"/>
              <a:cs typeface="Arial"/>
              <a:sym typeface="Arial"/>
            </a:endParaRPr>
          </a:p>
        </p:txBody>
      </p:sp>
      <p:sp>
        <p:nvSpPr>
          <p:cNvPr id="736" name="Google Shape;736;p47"/>
          <p:cNvSpPr txBox="1"/>
          <p:nvPr/>
        </p:nvSpPr>
        <p:spPr>
          <a:xfrm>
            <a:off x="838200" y="3031569"/>
            <a:ext cx="4572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70</a:t>
            </a:r>
            <a:endParaRPr sz="1800" b="0" i="0" u="none" strike="noStrike" cap="none">
              <a:solidFill>
                <a:schemeClr val="dk1"/>
              </a:solidFill>
              <a:latin typeface="Arial"/>
              <a:ea typeface="Arial"/>
              <a:cs typeface="Arial"/>
              <a:sym typeface="Arial"/>
            </a:endParaRPr>
          </a:p>
        </p:txBody>
      </p:sp>
      <p:sp>
        <p:nvSpPr>
          <p:cNvPr id="737" name="Google Shape;737;p47"/>
          <p:cNvSpPr txBox="1"/>
          <p:nvPr/>
        </p:nvSpPr>
        <p:spPr>
          <a:xfrm>
            <a:off x="838200" y="39693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40</a:t>
            </a:r>
            <a:endParaRPr sz="1800" b="0" i="0" u="none" strike="noStrike" cap="none">
              <a:solidFill>
                <a:schemeClr val="dk1"/>
              </a:solidFill>
              <a:latin typeface="Arial"/>
              <a:ea typeface="Arial"/>
              <a:cs typeface="Arial"/>
              <a:sym typeface="Arial"/>
            </a:endParaRPr>
          </a:p>
        </p:txBody>
      </p:sp>
      <p:sp>
        <p:nvSpPr>
          <p:cNvPr id="738" name="Google Shape;738;p47"/>
          <p:cNvSpPr/>
          <p:nvPr/>
        </p:nvSpPr>
        <p:spPr>
          <a:xfrm>
            <a:off x="1371600" y="2064305"/>
            <a:ext cx="2286000" cy="3599895"/>
          </a:xfrm>
          <a:prstGeom prst="triangle">
            <a:avLst>
              <a:gd name="adj" fmla="val 50000"/>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9" name="Google Shape;739;p47"/>
          <p:cNvSpPr/>
          <p:nvPr/>
        </p:nvSpPr>
        <p:spPr>
          <a:xfrm>
            <a:off x="2157412" y="1911905"/>
            <a:ext cx="723901" cy="1295400"/>
          </a:xfrm>
          <a:prstGeom prst="triangle">
            <a:avLst>
              <a:gd name="adj" fmla="val 50000"/>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0" name="Google Shape;740;p47"/>
          <p:cNvSpPr/>
          <p:nvPr/>
        </p:nvSpPr>
        <p:spPr>
          <a:xfrm>
            <a:off x="2305050" y="1911905"/>
            <a:ext cx="423863" cy="762000"/>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1" name="Google Shape;741;p47"/>
          <p:cNvSpPr txBox="1"/>
          <p:nvPr/>
        </p:nvSpPr>
        <p:spPr>
          <a:xfrm>
            <a:off x="2209800" y="4274105"/>
            <a:ext cx="7620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73</a:t>
            </a:r>
            <a:endParaRPr sz="2000" b="1" i="0" u="none" strike="noStrike" cap="none">
              <a:solidFill>
                <a:schemeClr val="dk1"/>
              </a:solidFill>
              <a:latin typeface="Arial"/>
              <a:ea typeface="Arial"/>
              <a:cs typeface="Arial"/>
              <a:sym typeface="Arial"/>
            </a:endParaRPr>
          </a:p>
        </p:txBody>
      </p:sp>
      <p:sp>
        <p:nvSpPr>
          <p:cNvPr id="742" name="Google Shape;742;p47"/>
          <p:cNvSpPr txBox="1"/>
          <p:nvPr/>
        </p:nvSpPr>
        <p:spPr>
          <a:xfrm>
            <a:off x="4495800" y="4197905"/>
            <a:ext cx="5334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53</a:t>
            </a:r>
            <a:endParaRPr sz="2000" b="1" i="0" u="none" strike="noStrike" cap="none">
              <a:solidFill>
                <a:schemeClr val="dk1"/>
              </a:solidFill>
              <a:latin typeface="Arial"/>
              <a:ea typeface="Arial"/>
              <a:cs typeface="Arial"/>
              <a:sym typeface="Arial"/>
            </a:endParaRPr>
          </a:p>
        </p:txBody>
      </p:sp>
      <p:sp>
        <p:nvSpPr>
          <p:cNvPr id="743" name="Google Shape;743;p47"/>
          <p:cNvSpPr txBox="1"/>
          <p:nvPr/>
        </p:nvSpPr>
        <p:spPr>
          <a:xfrm>
            <a:off x="4495800" y="2369105"/>
            <a:ext cx="6096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744" name="Google Shape;744;p47"/>
          <p:cNvSpPr txBox="1"/>
          <p:nvPr/>
        </p:nvSpPr>
        <p:spPr>
          <a:xfrm>
            <a:off x="6477000" y="5588000"/>
            <a:ext cx="1295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Spring</a:t>
            </a:r>
            <a:endParaRPr sz="1800" b="0" i="0" u="none" strike="noStrike" cap="none">
              <a:solidFill>
                <a:schemeClr val="dk1"/>
              </a:solidFill>
              <a:latin typeface="Arial"/>
              <a:ea typeface="Arial"/>
              <a:cs typeface="Arial"/>
              <a:sym typeface="Arial"/>
            </a:endParaRPr>
          </a:p>
        </p:txBody>
      </p:sp>
      <p:sp>
        <p:nvSpPr>
          <p:cNvPr id="745" name="Google Shape;745;p47"/>
          <p:cNvSpPr/>
          <p:nvPr/>
        </p:nvSpPr>
        <p:spPr>
          <a:xfrm>
            <a:off x="5943600" y="2064305"/>
            <a:ext cx="2286000" cy="3599895"/>
          </a:xfrm>
          <a:prstGeom prst="triangle">
            <a:avLst>
              <a:gd name="adj" fmla="val 50000"/>
            </a:avLst>
          </a:prstGeom>
          <a:solidFill>
            <a:schemeClr val="accent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6" name="Google Shape;746;p47"/>
          <p:cNvSpPr/>
          <p:nvPr/>
        </p:nvSpPr>
        <p:spPr>
          <a:xfrm>
            <a:off x="6748463" y="1988105"/>
            <a:ext cx="676275" cy="1143000"/>
          </a:xfrm>
          <a:prstGeom prst="triangle">
            <a:avLst>
              <a:gd name="adj" fmla="val 49354"/>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7" name="Google Shape;747;p47"/>
          <p:cNvSpPr/>
          <p:nvPr/>
        </p:nvSpPr>
        <p:spPr>
          <a:xfrm>
            <a:off x="6934200" y="1911905"/>
            <a:ext cx="304800" cy="609600"/>
          </a:xfrm>
          <a:prstGeom prst="triangle">
            <a:avLst>
              <a:gd name="adj" fmla="val 50000"/>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8" name="Google Shape;748;p47"/>
          <p:cNvSpPr txBox="1"/>
          <p:nvPr/>
        </p:nvSpPr>
        <p:spPr>
          <a:xfrm>
            <a:off x="6858000" y="4178795"/>
            <a:ext cx="5334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76</a:t>
            </a:r>
            <a:endParaRPr sz="2000" b="1" i="0" u="none" strike="noStrike" cap="none">
              <a:solidFill>
                <a:schemeClr val="dk1"/>
              </a:solidFill>
              <a:latin typeface="Arial"/>
              <a:ea typeface="Arial"/>
              <a:cs typeface="Arial"/>
              <a:sym typeface="Arial"/>
            </a:endParaRPr>
          </a:p>
        </p:txBody>
      </p:sp>
      <p:sp>
        <p:nvSpPr>
          <p:cNvPr id="749" name="Google Shape;749;p47"/>
          <p:cNvSpPr txBox="1"/>
          <p:nvPr/>
        </p:nvSpPr>
        <p:spPr>
          <a:xfrm>
            <a:off x="4495800" y="32073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rPr>
              <a:t>32</a:t>
            </a:r>
            <a:endParaRPr sz="1800" b="1" i="0" u="none" strike="noStrike" cap="none">
              <a:solidFill>
                <a:schemeClr val="dk1"/>
              </a:solidFill>
            </a:endParaRPr>
          </a:p>
        </p:txBody>
      </p:sp>
      <p:sp>
        <p:nvSpPr>
          <p:cNvPr id="750" name="Google Shape;750;p47"/>
          <p:cNvSpPr txBox="1"/>
          <p:nvPr/>
        </p:nvSpPr>
        <p:spPr>
          <a:xfrm>
            <a:off x="6858000" y="27501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rPr>
              <a:t>14</a:t>
            </a:r>
            <a:endParaRPr sz="1800" b="1" i="0" u="none" strike="noStrike" cap="none">
              <a:solidFill>
                <a:schemeClr val="dk1"/>
              </a:solidFill>
            </a:endParaRPr>
          </a:p>
        </p:txBody>
      </p:sp>
      <p:sp>
        <p:nvSpPr>
          <p:cNvPr id="751" name="Google Shape;751;p47"/>
          <p:cNvSpPr txBox="1"/>
          <p:nvPr/>
        </p:nvSpPr>
        <p:spPr>
          <a:xfrm>
            <a:off x="2286000" y="28263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rPr>
              <a:t>15</a:t>
            </a:r>
            <a:endParaRPr sz="1800" b="1" i="0" u="none" strike="noStrike" cap="none">
              <a:solidFill>
                <a:schemeClr val="dk1"/>
              </a:solidFill>
            </a:endParaRPr>
          </a:p>
        </p:txBody>
      </p:sp>
      <p:sp>
        <p:nvSpPr>
          <p:cNvPr id="752" name="Google Shape;752;p47"/>
          <p:cNvSpPr txBox="1"/>
          <p:nvPr/>
        </p:nvSpPr>
        <p:spPr>
          <a:xfrm>
            <a:off x="6858000" y="2209329"/>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rPr>
              <a:t>10</a:t>
            </a:r>
            <a:endParaRPr sz="1800" b="1" i="0" u="none" strike="noStrike" cap="none">
              <a:solidFill>
                <a:schemeClr val="dk1"/>
              </a:solidFill>
            </a:endParaRPr>
          </a:p>
        </p:txBody>
      </p:sp>
      <p:sp>
        <p:nvSpPr>
          <p:cNvPr id="753" name="Google Shape;753;p47"/>
          <p:cNvSpPr txBox="1"/>
          <p:nvPr/>
        </p:nvSpPr>
        <p:spPr>
          <a:xfrm>
            <a:off x="4495800" y="23691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rPr>
              <a:t>15</a:t>
            </a:r>
            <a:endParaRPr sz="1800" b="1" i="0" u="none" strike="noStrike" cap="none">
              <a:solidFill>
                <a:schemeClr val="dk1"/>
              </a:solidFill>
            </a:endParaRPr>
          </a:p>
        </p:txBody>
      </p:sp>
      <p:sp>
        <p:nvSpPr>
          <p:cNvPr id="754" name="Google Shape;754;p47"/>
          <p:cNvSpPr txBox="1"/>
          <p:nvPr/>
        </p:nvSpPr>
        <p:spPr>
          <a:xfrm>
            <a:off x="2286000" y="2369105"/>
            <a:ext cx="5334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rPr>
              <a:t>12</a:t>
            </a:r>
            <a:endParaRPr sz="1800" b="1" i="0" u="none" strike="noStrike" cap="none">
              <a:solidFill>
                <a:schemeClr val="dk1"/>
              </a:solidFill>
            </a:endParaRPr>
          </a:p>
        </p:txBody>
      </p:sp>
      <p:sp>
        <p:nvSpPr>
          <p:cNvPr id="755" name="Google Shape;755;p4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sp>
        <p:nvSpPr>
          <p:cNvPr id="756" name="Google Shape;756;p47"/>
          <p:cNvSpPr/>
          <p:nvPr/>
        </p:nvSpPr>
        <p:spPr>
          <a:xfrm>
            <a:off x="7005539"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57" name="Google Shape;757;p47"/>
          <p:cNvSpPr txBox="1"/>
          <p:nvPr/>
        </p:nvSpPr>
        <p:spPr>
          <a:xfrm>
            <a:off x="741865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Discuss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45"/>
          <p:cNvSpPr txBox="1">
            <a:spLocks noGrp="1"/>
          </p:cNvSpPr>
          <p:nvPr>
            <p:ph type="title"/>
          </p:nvPr>
        </p:nvSpPr>
        <p:spPr>
          <a:xfrm>
            <a:off x="687388" y="318053"/>
            <a:ext cx="8456612"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Analyzing Growth of Subgroups </a:t>
            </a:r>
            <a:endParaRPr/>
          </a:p>
        </p:txBody>
      </p:sp>
      <p:sp>
        <p:nvSpPr>
          <p:cNvPr id="764" name="Google Shape;764;p4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42</a:t>
            </a:fld>
            <a:endParaRPr/>
          </a:p>
        </p:txBody>
      </p:sp>
      <p:pic>
        <p:nvPicPr>
          <p:cNvPr id="765" name="Google Shape;765;p45"/>
          <p:cNvPicPr preferRelativeResize="0"/>
          <p:nvPr/>
        </p:nvPicPr>
        <p:blipFill rotWithShape="1">
          <a:blip r:embed="rId3">
            <a:alphaModFix/>
          </a:blip>
          <a:srcRect t="1768"/>
          <a:stretch/>
        </p:blipFill>
        <p:spPr>
          <a:xfrm>
            <a:off x="749900" y="2131750"/>
            <a:ext cx="7767275" cy="3484301"/>
          </a:xfrm>
          <a:prstGeom prst="rect">
            <a:avLst/>
          </a:prstGeom>
          <a:noFill/>
          <a:ln w="9525" cap="flat" cmpd="sng">
            <a:solidFill>
              <a:srgbClr val="000000"/>
            </a:solidFill>
            <a:prstDash val="solid"/>
            <a:round/>
            <a:headEnd type="none" w="sm" len="sm"/>
            <a:tailEnd type="none" w="sm" len="sm"/>
          </a:ln>
        </p:spPr>
      </p:pic>
      <p:sp>
        <p:nvSpPr>
          <p:cNvPr id="766" name="Google Shape;766;p45"/>
          <p:cNvSpPr/>
          <p:nvPr/>
        </p:nvSpPr>
        <p:spPr>
          <a:xfrm>
            <a:off x="7005539"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67" name="Google Shape;767;p45"/>
          <p:cNvSpPr txBox="1"/>
          <p:nvPr/>
        </p:nvSpPr>
        <p:spPr>
          <a:xfrm>
            <a:off x="741865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Discuss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48"/>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43</a:t>
            </a:fld>
            <a:endParaRPr/>
          </a:p>
        </p:txBody>
      </p:sp>
      <p:graphicFrame>
        <p:nvGraphicFramePr>
          <p:cNvPr id="774" name="Google Shape;774;p48"/>
          <p:cNvGraphicFramePr/>
          <p:nvPr/>
        </p:nvGraphicFramePr>
        <p:xfrm>
          <a:off x="164729" y="370845"/>
          <a:ext cx="6690775" cy="5486350"/>
        </p:xfrm>
        <a:graphic>
          <a:graphicData uri="http://schemas.openxmlformats.org/drawingml/2006/table">
            <a:tbl>
              <a:tblPr>
                <a:noFill/>
                <a:tableStyleId>{716574EB-5088-4039-9DD4-E81F17C7152D}</a:tableStyleId>
              </a:tblPr>
              <a:tblGrid>
                <a:gridCol w="551600">
                  <a:extLst>
                    <a:ext uri="{9D8B030D-6E8A-4147-A177-3AD203B41FA5}">
                      <a16:colId xmlns:a16="http://schemas.microsoft.com/office/drawing/2014/main" val="20000"/>
                    </a:ext>
                  </a:extLst>
                </a:gridCol>
                <a:gridCol w="551600">
                  <a:extLst>
                    <a:ext uri="{9D8B030D-6E8A-4147-A177-3AD203B41FA5}">
                      <a16:colId xmlns:a16="http://schemas.microsoft.com/office/drawing/2014/main" val="20001"/>
                    </a:ext>
                  </a:extLst>
                </a:gridCol>
                <a:gridCol w="551600">
                  <a:extLst>
                    <a:ext uri="{9D8B030D-6E8A-4147-A177-3AD203B41FA5}">
                      <a16:colId xmlns:a16="http://schemas.microsoft.com/office/drawing/2014/main" val="20002"/>
                    </a:ext>
                  </a:extLst>
                </a:gridCol>
                <a:gridCol w="551600">
                  <a:extLst>
                    <a:ext uri="{9D8B030D-6E8A-4147-A177-3AD203B41FA5}">
                      <a16:colId xmlns:a16="http://schemas.microsoft.com/office/drawing/2014/main" val="20003"/>
                    </a:ext>
                  </a:extLst>
                </a:gridCol>
                <a:gridCol w="660650">
                  <a:extLst>
                    <a:ext uri="{9D8B030D-6E8A-4147-A177-3AD203B41FA5}">
                      <a16:colId xmlns:a16="http://schemas.microsoft.com/office/drawing/2014/main" val="20004"/>
                    </a:ext>
                  </a:extLst>
                </a:gridCol>
                <a:gridCol w="850750">
                  <a:extLst>
                    <a:ext uri="{9D8B030D-6E8A-4147-A177-3AD203B41FA5}">
                      <a16:colId xmlns:a16="http://schemas.microsoft.com/office/drawing/2014/main" val="20005"/>
                    </a:ext>
                  </a:extLst>
                </a:gridCol>
                <a:gridCol w="2972975">
                  <a:extLst>
                    <a:ext uri="{9D8B030D-6E8A-4147-A177-3AD203B41FA5}">
                      <a16:colId xmlns:a16="http://schemas.microsoft.com/office/drawing/2014/main" val="20006"/>
                    </a:ext>
                  </a:extLst>
                </a:gridCol>
              </a:tblGrid>
              <a:tr h="3324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ID</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Name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Corrects</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Errors</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Accuracy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Performance Summary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Potential Instructional Action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88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01256</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Jim</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r h="1688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02343</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Jenny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2"/>
                  </a:ext>
                </a:extLst>
              </a:tr>
              <a:tr h="2055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16705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Jackie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105</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3"/>
                  </a:ext>
                </a:extLst>
              </a:tr>
              <a:tr h="1896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02341</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Jill</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103</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4"/>
                  </a:ext>
                </a:extLst>
              </a:tr>
              <a:tr h="189675">
                <a:tc gridSpan="7">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-------------Cut score = 102-----------</a:t>
                      </a:r>
                      <a:endParaRPr sz="1000" b="1" i="0" u="none" strike="noStrike" cap="none">
                        <a:solidFill>
                          <a:srgbClr val="000000"/>
                        </a:solidFill>
                        <a:latin typeface="Calibri"/>
                        <a:ea typeface="Calibri"/>
                        <a:cs typeface="Calibri"/>
                        <a:sym typeface="Calibri"/>
                      </a:endParaRPr>
                    </a:p>
                  </a:txBody>
                  <a:tcPr marL="5175" marR="5175" marT="51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738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23602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Jerry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101</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6"/>
                  </a:ext>
                </a:extLst>
              </a:tr>
              <a:tr h="1976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14507</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Jack</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101</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7"/>
                  </a:ext>
                </a:extLst>
              </a:tr>
              <a:tr h="1976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06235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Jerome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90</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8"/>
                  </a:ext>
                </a:extLst>
              </a:tr>
              <a:tr h="2134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01267</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Joann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88</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9"/>
                  </a:ext>
                </a:extLst>
              </a:tr>
              <a:tr h="1817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20002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Jared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86</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0"/>
                  </a:ext>
                </a:extLst>
              </a:tr>
              <a:tr h="1738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00012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Jason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80</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1"/>
                  </a:ext>
                </a:extLst>
              </a:tr>
              <a:tr h="2055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12325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Jeff</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2"/>
                  </a:ext>
                </a:extLst>
              </a:tr>
              <a:tr h="2134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02345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Jessica</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3"/>
                  </a:ext>
                </a:extLst>
              </a:tr>
              <a:tr h="1896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01384</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Jen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74</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4"/>
                  </a:ext>
                </a:extLst>
              </a:tr>
              <a:tr h="1976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04312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Jim</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72</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5"/>
                  </a:ext>
                </a:extLst>
              </a:tr>
              <a:tr h="1817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08752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Jeremy</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71</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Established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Continue Primary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6"/>
                  </a:ext>
                </a:extLst>
              </a:tr>
              <a:tr h="205500">
                <a:tc gridSpan="7">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 &gt; 70</a:t>
                      </a:r>
                      <a:endParaRPr sz="1400" u="none" strike="noStrike" cap="none"/>
                    </a:p>
                  </a:txBody>
                  <a:tcPr marL="5175" marR="5175" marT="51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1976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14562</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Jackson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69</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8"/>
                  </a:ext>
                </a:extLst>
              </a:tr>
              <a:tr h="2134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09873</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Jessie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69</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9"/>
                  </a:ext>
                </a:extLst>
              </a:tr>
              <a:tr h="2134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05631</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Jillian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60</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0"/>
                  </a:ext>
                </a:extLst>
              </a:tr>
              <a:tr h="1896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02344</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Juanita</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57</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1"/>
                  </a:ext>
                </a:extLst>
              </a:tr>
              <a:tr h="1896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12074</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Jaclyn</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55</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2"/>
                  </a:ext>
                </a:extLst>
              </a:tr>
              <a:tr h="1896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13551</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Janet</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53</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Emerging</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Secondary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3"/>
                  </a:ext>
                </a:extLst>
              </a:tr>
              <a:tr h="173875">
                <a:tc gridSpan="7">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Deficient &gt; 46 </a:t>
                      </a:r>
                      <a:endParaRPr sz="1400" u="none" strike="noStrike" cap="none"/>
                    </a:p>
                  </a:txBody>
                  <a:tcPr marL="5175" marR="5175" marT="517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4"/>
                  </a:ext>
                </a:extLst>
              </a:tr>
              <a:tr h="1817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01834</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Jade</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43</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Deficient</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Need for Tertiary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25"/>
                  </a:ext>
                </a:extLst>
              </a:tr>
              <a:tr h="1817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23515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James</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39</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Deficient</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Need for Tertiary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26"/>
                  </a:ext>
                </a:extLst>
              </a:tr>
              <a:tr h="1688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22145</a:t>
                      </a:r>
                      <a:endParaRPr sz="1400" u="none" strike="noStrike" cap="none"/>
                    </a:p>
                  </a:txBody>
                  <a:tcPr marL="5175" marR="5175" marT="517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Jed</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31</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 </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Deficient</a:t>
                      </a:r>
                      <a:endParaRPr sz="1400" u="none" strike="noStrike" cap="none"/>
                    </a:p>
                  </a:txBody>
                  <a:tcPr marL="5175" marR="5175" marT="51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Assess and Consider Need for Tertiary Prevention</a:t>
                      </a:r>
                      <a:endParaRPr sz="1400" u="none" strike="noStrike" cap="none"/>
                    </a:p>
                  </a:txBody>
                  <a:tcPr marL="5175" marR="5175" marT="517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27"/>
                  </a:ext>
                </a:extLst>
              </a:tr>
            </a:tbl>
          </a:graphicData>
        </a:graphic>
      </p:graphicFrame>
      <p:sp>
        <p:nvSpPr>
          <p:cNvPr id="775" name="Google Shape;775;p48"/>
          <p:cNvSpPr/>
          <p:nvPr/>
        </p:nvSpPr>
        <p:spPr>
          <a:xfrm>
            <a:off x="165100" y="3937000"/>
            <a:ext cx="6690360" cy="1219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76" name="Google Shape;776;p48"/>
          <p:cNvSpPr/>
          <p:nvPr/>
        </p:nvSpPr>
        <p:spPr>
          <a:xfrm>
            <a:off x="165100" y="5308600"/>
            <a:ext cx="6705600" cy="54864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77" name="Google Shape;777;p48"/>
          <p:cNvSpPr txBox="1">
            <a:spLocks noGrp="1"/>
          </p:cNvSpPr>
          <p:nvPr>
            <p:ph type="title"/>
          </p:nvPr>
        </p:nvSpPr>
        <p:spPr>
          <a:xfrm>
            <a:off x="7000875" y="318050"/>
            <a:ext cx="2143200" cy="28650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Student-Level Analysis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 calcmode="lin" valueType="num">
                                      <p:cBhvr additive="base">
                                        <p:cTn id="7" dur="500"/>
                                        <p:tgtEl>
                                          <p:spTgt spid="7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76"/>
                                        </p:tgtEl>
                                        <p:attrNameLst>
                                          <p:attrName>style.visibility</p:attrName>
                                        </p:attrNameLst>
                                      </p:cBhvr>
                                      <p:to>
                                        <p:strVal val="visible"/>
                                      </p:to>
                                    </p:set>
                                    <p:anim calcmode="lin" valueType="num">
                                      <p:cBhvr additive="base">
                                        <p:cTn id="12" dur="500"/>
                                        <p:tgtEl>
                                          <p:spTgt spid="7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5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Benefits and Concerns of Implementing Universal Screening</a:t>
            </a:r>
            <a:endParaRPr/>
          </a:p>
        </p:txBody>
      </p:sp>
      <p:sp>
        <p:nvSpPr>
          <p:cNvPr id="784" name="Google Shape;784;p5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44</a:t>
            </a:fld>
            <a:endParaRPr>
              <a:solidFill>
                <a:srgbClr val="BFBFBF"/>
              </a:solidFill>
            </a:endParaRPr>
          </a:p>
        </p:txBody>
      </p:sp>
      <p:cxnSp>
        <p:nvCxnSpPr>
          <p:cNvPr id="785" name="Google Shape;785;p50"/>
          <p:cNvCxnSpPr/>
          <p:nvPr/>
        </p:nvCxnSpPr>
        <p:spPr>
          <a:xfrm rot="10800000" flipH="1">
            <a:off x="687388" y="2771335"/>
            <a:ext cx="8067743" cy="14068"/>
          </a:xfrm>
          <a:prstGeom prst="straightConnector1">
            <a:avLst/>
          </a:prstGeom>
          <a:noFill/>
          <a:ln w="9525" cap="flat" cmpd="sng">
            <a:solidFill>
              <a:srgbClr val="4A7DBA"/>
            </a:solidFill>
            <a:prstDash val="solid"/>
            <a:round/>
            <a:headEnd type="none" w="sm" len="sm"/>
            <a:tailEnd type="none" w="sm" len="sm"/>
          </a:ln>
        </p:spPr>
      </p:cxnSp>
      <p:cxnSp>
        <p:nvCxnSpPr>
          <p:cNvPr id="786" name="Google Shape;786;p50"/>
          <p:cNvCxnSpPr/>
          <p:nvPr/>
        </p:nvCxnSpPr>
        <p:spPr>
          <a:xfrm>
            <a:off x="4740813" y="2053883"/>
            <a:ext cx="0" cy="3784209"/>
          </a:xfrm>
          <a:prstGeom prst="straightConnector1">
            <a:avLst/>
          </a:prstGeom>
          <a:noFill/>
          <a:ln w="9525" cap="flat" cmpd="sng">
            <a:solidFill>
              <a:srgbClr val="4A7DBA"/>
            </a:solidFill>
            <a:prstDash val="solid"/>
            <a:round/>
            <a:headEnd type="none" w="sm" len="sm"/>
            <a:tailEnd type="none" w="sm" len="sm"/>
          </a:ln>
        </p:spPr>
      </p:cxnSp>
      <p:sp>
        <p:nvSpPr>
          <p:cNvPr id="787" name="Google Shape;787;p50"/>
          <p:cNvSpPr txBox="1"/>
          <p:nvPr/>
        </p:nvSpPr>
        <p:spPr>
          <a:xfrm>
            <a:off x="1153552" y="2084943"/>
            <a:ext cx="3376246"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Potential Benefits</a:t>
            </a:r>
            <a:endParaRPr sz="2800" b="0" i="0" u="none" strike="noStrike" cap="none">
              <a:solidFill>
                <a:schemeClr val="dk1"/>
              </a:solidFill>
              <a:latin typeface="Arial"/>
              <a:ea typeface="Arial"/>
              <a:cs typeface="Arial"/>
              <a:sym typeface="Arial"/>
            </a:endParaRPr>
          </a:p>
        </p:txBody>
      </p:sp>
      <p:sp>
        <p:nvSpPr>
          <p:cNvPr id="788" name="Google Shape;788;p50"/>
          <p:cNvSpPr txBox="1"/>
          <p:nvPr/>
        </p:nvSpPr>
        <p:spPr>
          <a:xfrm>
            <a:off x="5059849" y="2084943"/>
            <a:ext cx="352337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Potential Challenges</a:t>
            </a:r>
            <a:endParaRPr sz="2800" b="0" i="0" u="none" strike="noStrike" cap="none">
              <a:solidFill>
                <a:schemeClr val="dk1"/>
              </a:solidFill>
              <a:latin typeface="Arial"/>
              <a:ea typeface="Arial"/>
              <a:cs typeface="Arial"/>
              <a:sym typeface="Arial"/>
            </a:endParaRPr>
          </a:p>
        </p:txBody>
      </p:sp>
      <p:sp>
        <p:nvSpPr>
          <p:cNvPr id="789" name="Google Shape;789;p50"/>
          <p:cNvSpPr/>
          <p:nvPr/>
        </p:nvSpPr>
        <p:spPr>
          <a:xfrm>
            <a:off x="7005539"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790" name="Google Shape;790;p50"/>
          <p:cNvSpPr txBox="1"/>
          <p:nvPr/>
        </p:nvSpPr>
        <p:spPr>
          <a:xfrm>
            <a:off x="741865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sp>
        <p:nvSpPr>
          <p:cNvPr id="791" name="Google Shape;791;p50"/>
          <p:cNvSpPr/>
          <p:nvPr/>
        </p:nvSpPr>
        <p:spPr>
          <a:xfrm>
            <a:off x="5446917" y="611171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7c3aa393ad_0_0"/>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Closing</a:t>
            </a:r>
            <a:endParaRPr/>
          </a:p>
        </p:txBody>
      </p:sp>
      <p:sp>
        <p:nvSpPr>
          <p:cNvPr id="798" name="Google Shape;798;g7c3aa393ad_0_0"/>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52"/>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Test Your Knowledge</a:t>
            </a:r>
            <a:endParaRPr/>
          </a:p>
        </p:txBody>
      </p:sp>
      <p:sp>
        <p:nvSpPr>
          <p:cNvPr id="805" name="Google Shape;805;p52"/>
          <p:cNvSpPr txBox="1">
            <a:spLocks noGrp="1"/>
          </p:cNvSpPr>
          <p:nvPr>
            <p:ph type="body" idx="1"/>
          </p:nvPr>
        </p:nvSpPr>
        <p:spPr>
          <a:xfrm>
            <a:off x="687388" y="2053882"/>
            <a:ext cx="7770812" cy="3813517"/>
          </a:xfrm>
          <a:prstGeom prst="rect">
            <a:avLst/>
          </a:prstGeom>
          <a:noFill/>
          <a:ln>
            <a:noFill/>
          </a:ln>
        </p:spPr>
        <p:txBody>
          <a:bodyPr spcFirstLastPara="1" wrap="square" lIns="0" tIns="0" rIns="0" bIns="0" anchor="t" anchorCtr="0">
            <a:noAutofit/>
          </a:bodyPr>
          <a:lstStyle/>
          <a:p>
            <a:pPr marL="233363" lvl="0" indent="-182563" algn="l" rtl="0">
              <a:lnSpc>
                <a:spcPct val="100000"/>
              </a:lnSpc>
              <a:spcBef>
                <a:spcPts val="0"/>
              </a:spcBef>
              <a:spcAft>
                <a:spcPts val="0"/>
              </a:spcAft>
              <a:buSzPts val="2400"/>
              <a:buChar char="▪"/>
            </a:pPr>
            <a:r>
              <a:rPr lang="en-US"/>
              <a:t>Refer back to Activity 1</a:t>
            </a:r>
            <a:endParaRPr/>
          </a:p>
          <a:p>
            <a:pPr marL="233363" lvl="0" indent="-30163" algn="l" rtl="0">
              <a:lnSpc>
                <a:spcPct val="100000"/>
              </a:lnSpc>
              <a:spcBef>
                <a:spcPts val="600"/>
              </a:spcBef>
              <a:spcAft>
                <a:spcPts val="0"/>
              </a:spcAft>
              <a:buSzPts val="3200"/>
              <a:buNone/>
            </a:pPr>
            <a:endParaRPr sz="1200"/>
          </a:p>
          <a:p>
            <a:pPr marL="233363" lvl="0" indent="-182563" algn="l" rtl="0">
              <a:lnSpc>
                <a:spcPct val="100000"/>
              </a:lnSpc>
              <a:spcBef>
                <a:spcPts val="600"/>
              </a:spcBef>
              <a:spcAft>
                <a:spcPts val="0"/>
              </a:spcAft>
              <a:buSzPts val="2400"/>
              <a:buChar char="▪"/>
            </a:pPr>
            <a:r>
              <a:rPr lang="en-US"/>
              <a:t>With your partner: </a:t>
            </a:r>
            <a:endParaRPr/>
          </a:p>
          <a:p>
            <a:pPr marL="463550" lvl="1" indent="-220663" algn="l" rtl="0">
              <a:lnSpc>
                <a:spcPct val="100000"/>
              </a:lnSpc>
              <a:spcBef>
                <a:spcPts val="600"/>
              </a:spcBef>
              <a:spcAft>
                <a:spcPts val="0"/>
              </a:spcAft>
              <a:buSzPts val="2200"/>
              <a:buChar char="•"/>
            </a:pPr>
            <a:r>
              <a:rPr lang="en-US" sz="2200"/>
              <a:t>Confirm the final meaning</a:t>
            </a:r>
            <a:endParaRPr sz="2200"/>
          </a:p>
          <a:p>
            <a:pPr marL="463550" lvl="1" indent="-220663" algn="l" rtl="0">
              <a:lnSpc>
                <a:spcPct val="100000"/>
              </a:lnSpc>
              <a:spcBef>
                <a:spcPts val="600"/>
              </a:spcBef>
              <a:spcAft>
                <a:spcPts val="0"/>
              </a:spcAft>
              <a:buSzPts val="2200"/>
              <a:buChar char="•"/>
            </a:pPr>
            <a:r>
              <a:rPr lang="en-US" sz="2200"/>
              <a:t>Develop an example or graphic that you could share with others to help them understand the term</a:t>
            </a:r>
            <a:endParaRPr sz="2200"/>
          </a:p>
          <a:p>
            <a:pPr marL="463550" lvl="1" indent="-80963" algn="l" rtl="0">
              <a:lnSpc>
                <a:spcPct val="90000"/>
              </a:lnSpc>
              <a:spcBef>
                <a:spcPts val="600"/>
              </a:spcBef>
              <a:spcAft>
                <a:spcPts val="0"/>
              </a:spcAft>
              <a:buSzPts val="2400"/>
              <a:buNone/>
            </a:pPr>
            <a:endParaRPr sz="2000"/>
          </a:p>
          <a:p>
            <a:pPr marL="0" lvl="0" indent="0" algn="l" rtl="0">
              <a:lnSpc>
                <a:spcPct val="90000"/>
              </a:lnSpc>
              <a:spcBef>
                <a:spcPts val="600"/>
              </a:spcBef>
              <a:spcAft>
                <a:spcPts val="0"/>
              </a:spcAft>
              <a:buSzPts val="3200"/>
              <a:buNone/>
            </a:pPr>
            <a:endParaRPr sz="2800"/>
          </a:p>
        </p:txBody>
      </p:sp>
      <p:sp>
        <p:nvSpPr>
          <p:cNvPr id="806" name="Google Shape;806;p52"/>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t>46</a:t>
            </a:fld>
            <a:endParaRPr/>
          </a:p>
        </p:txBody>
      </p:sp>
      <p:sp>
        <p:nvSpPr>
          <p:cNvPr id="807" name="Google Shape;807;p52"/>
          <p:cNvSpPr/>
          <p:nvPr/>
        </p:nvSpPr>
        <p:spPr>
          <a:xfrm>
            <a:off x="5446917" y="611171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sp>
        <p:nvSpPr>
          <p:cNvPr id="808" name="Google Shape;808;p52"/>
          <p:cNvSpPr/>
          <p:nvPr/>
        </p:nvSpPr>
        <p:spPr>
          <a:xfrm>
            <a:off x="7005539"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09" name="Google Shape;809;p52"/>
          <p:cNvSpPr txBox="1"/>
          <p:nvPr/>
        </p:nvSpPr>
        <p:spPr>
          <a:xfrm>
            <a:off x="741865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53"/>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Did We Meet the </a:t>
            </a:r>
            <a:br>
              <a:rPr lang="en-US"/>
            </a:br>
            <a:r>
              <a:rPr lang="en-US"/>
              <a:t>Module Objectives?</a:t>
            </a:r>
            <a:endParaRPr/>
          </a:p>
        </p:txBody>
      </p:sp>
      <p:sp>
        <p:nvSpPr>
          <p:cNvPr id="816" name="Google Shape;816;p53"/>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3200"/>
              <a:buNone/>
            </a:pPr>
            <a:r>
              <a:rPr lang="en-US" sz="3200"/>
              <a:t>Think-Pair-Share</a:t>
            </a:r>
            <a:endParaRPr/>
          </a:p>
          <a:p>
            <a:pPr marL="233363" lvl="0" indent="-233363" algn="l" rtl="0">
              <a:lnSpc>
                <a:spcPct val="100000"/>
              </a:lnSpc>
              <a:spcBef>
                <a:spcPts val="600"/>
              </a:spcBef>
              <a:spcAft>
                <a:spcPts val="0"/>
              </a:spcAft>
              <a:buSzPts val="2400"/>
              <a:buChar char="▪"/>
            </a:pPr>
            <a:r>
              <a:rPr lang="en-US"/>
              <a:t>As a result of the presentation, how comfortable do I feel in explaining: </a:t>
            </a:r>
            <a:endParaRPr/>
          </a:p>
          <a:p>
            <a:pPr marL="463550" lvl="1" indent="-246063" algn="l" rtl="0">
              <a:lnSpc>
                <a:spcPct val="100000"/>
              </a:lnSpc>
              <a:spcBef>
                <a:spcPts val="600"/>
              </a:spcBef>
              <a:spcAft>
                <a:spcPts val="0"/>
              </a:spcAft>
              <a:buSzPts val="2000"/>
              <a:buChar char="•"/>
            </a:pPr>
            <a:r>
              <a:rPr lang="en-US" sz="2000"/>
              <a:t>Essential criteria for implementing an effective screening process in an RTI framework?</a:t>
            </a:r>
            <a:endParaRPr sz="2000"/>
          </a:p>
          <a:p>
            <a:pPr marL="463550" lvl="1" indent="-246063" algn="l" rtl="0">
              <a:lnSpc>
                <a:spcPct val="100000"/>
              </a:lnSpc>
              <a:spcBef>
                <a:spcPts val="600"/>
              </a:spcBef>
              <a:spcAft>
                <a:spcPts val="0"/>
              </a:spcAft>
              <a:buSzPts val="2000"/>
              <a:buChar char="•"/>
            </a:pPr>
            <a:r>
              <a:rPr lang="en-US" sz="2000"/>
              <a:t>Benefits for conducting screening with fidelity? </a:t>
            </a:r>
            <a:endParaRPr sz="2000"/>
          </a:p>
          <a:p>
            <a:pPr marL="233363" lvl="0" indent="-233363" algn="l" rtl="0">
              <a:lnSpc>
                <a:spcPct val="100000"/>
              </a:lnSpc>
              <a:spcBef>
                <a:spcPts val="1200"/>
              </a:spcBef>
              <a:spcAft>
                <a:spcPts val="0"/>
              </a:spcAft>
              <a:buSzPts val="2400"/>
              <a:buChar char="▪"/>
            </a:pPr>
            <a:r>
              <a:rPr lang="en-US"/>
              <a:t>What other questions do I still have about universal screening?</a:t>
            </a:r>
            <a:endParaRPr/>
          </a:p>
        </p:txBody>
      </p:sp>
      <p:pic>
        <p:nvPicPr>
          <p:cNvPr id="817" name="Google Shape;817;p53"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818" name="Google Shape;818;p53"/>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47</a:t>
            </a:fld>
            <a:endParaRPr>
              <a:solidFill>
                <a:srgbClr val="BFBFB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54"/>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Next Steps</a:t>
            </a:r>
            <a:endParaRPr/>
          </a:p>
        </p:txBody>
      </p:sp>
      <p:sp>
        <p:nvSpPr>
          <p:cNvPr id="825" name="Google Shape;825;p54"/>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48</a:t>
            </a:fld>
            <a:endParaRPr>
              <a:solidFill>
                <a:srgbClr val="BFBFBF"/>
              </a:solidFill>
            </a:endParaRPr>
          </a:p>
        </p:txBody>
      </p:sp>
      <p:sp>
        <p:nvSpPr>
          <p:cNvPr id="826" name="Google Shape;826;p54"/>
          <p:cNvSpPr txBox="1">
            <a:spLocks noGrp="1"/>
          </p:cNvSpPr>
          <p:nvPr>
            <p:ph type="body" idx="1"/>
          </p:nvPr>
        </p:nvSpPr>
        <p:spPr>
          <a:xfrm>
            <a:off x="687526" y="2055813"/>
            <a:ext cx="8224699" cy="3852006"/>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595959"/>
              </a:buClr>
              <a:buSzPts val="2400"/>
              <a:buChar char="▪"/>
            </a:pPr>
            <a:r>
              <a:rPr lang="en-US"/>
              <a:t>Module 4: Selecting Universal Screeners </a:t>
            </a:r>
            <a:endParaRPr/>
          </a:p>
          <a:p>
            <a:pPr marL="342900" lvl="0" indent="-342900" algn="l" rtl="0">
              <a:lnSpc>
                <a:spcPct val="100000"/>
              </a:lnSpc>
              <a:spcBef>
                <a:spcPts val="1200"/>
              </a:spcBef>
              <a:spcAft>
                <a:spcPts val="0"/>
              </a:spcAft>
              <a:buClr>
                <a:srgbClr val="595959"/>
              </a:buClr>
              <a:buSzPts val="2400"/>
              <a:buChar char="▪"/>
            </a:pPr>
            <a:r>
              <a:rPr lang="en-US"/>
              <a:t>Module 5: Establishing a Universal Screening Process</a:t>
            </a:r>
            <a:endParaRPr/>
          </a:p>
          <a:p>
            <a:pPr marL="457200" lvl="0" indent="-228600" algn="l" rtl="0">
              <a:lnSpc>
                <a:spcPct val="100000"/>
              </a:lnSpc>
              <a:spcBef>
                <a:spcPts val="600"/>
              </a:spcBef>
              <a:spcAft>
                <a:spcPts val="0"/>
              </a:spcAft>
              <a:buSzPts val="2400"/>
              <a:buNone/>
            </a:pPr>
            <a:endParaRPr/>
          </a:p>
        </p:txBody>
      </p:sp>
      <p:pic>
        <p:nvPicPr>
          <p:cNvPr id="827" name="Google Shape;827;p54" descr="http://debtreleaseireland.com/img/next-step.jpg"/>
          <p:cNvPicPr preferRelativeResize="0"/>
          <p:nvPr/>
        </p:nvPicPr>
        <p:blipFill rotWithShape="1">
          <a:blip r:embed="rId3">
            <a:alphaModFix/>
          </a:blip>
          <a:srcRect/>
          <a:stretch/>
        </p:blipFill>
        <p:spPr>
          <a:xfrm>
            <a:off x="5479095" y="3429000"/>
            <a:ext cx="3354583" cy="222586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55"/>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Resources </a:t>
            </a:r>
            <a:endParaRPr/>
          </a:p>
        </p:txBody>
      </p:sp>
      <p:sp>
        <p:nvSpPr>
          <p:cNvPr id="834" name="Google Shape;834;p55"/>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3363" lvl="0" indent="-220663" algn="l" rtl="0">
              <a:lnSpc>
                <a:spcPct val="100000"/>
              </a:lnSpc>
              <a:spcBef>
                <a:spcPts val="0"/>
              </a:spcBef>
              <a:spcAft>
                <a:spcPts val="0"/>
              </a:spcAft>
              <a:buSzPts val="3000"/>
              <a:buChar char="▪"/>
            </a:pPr>
            <a:r>
              <a:rPr lang="en-US" sz="3000" u="sng">
                <a:solidFill>
                  <a:schemeClr val="hlink"/>
                </a:solidFill>
                <a:hlinkClick r:id="rId3"/>
              </a:rPr>
              <a:t>www.intensiveintervention.org</a:t>
            </a:r>
            <a:endParaRPr sz="3000"/>
          </a:p>
          <a:p>
            <a:pPr marL="233363" lvl="0" indent="-220663" algn="l" rtl="0">
              <a:lnSpc>
                <a:spcPct val="100000"/>
              </a:lnSpc>
              <a:spcBef>
                <a:spcPts val="600"/>
              </a:spcBef>
              <a:spcAft>
                <a:spcPts val="0"/>
              </a:spcAft>
              <a:buSzPts val="3000"/>
              <a:buChar char="▪"/>
            </a:pPr>
            <a:r>
              <a:rPr lang="en-US" sz="3000" u="sng">
                <a:solidFill>
                  <a:schemeClr val="hlink"/>
                </a:solidFill>
                <a:hlinkClick r:id="rId4"/>
              </a:rPr>
              <a:t>www.rti4success.org</a:t>
            </a:r>
            <a:endParaRPr sz="3000"/>
          </a:p>
          <a:p>
            <a:pPr marL="233363" lvl="0" indent="-220663" algn="l" rtl="0">
              <a:lnSpc>
                <a:spcPct val="100000"/>
              </a:lnSpc>
              <a:spcBef>
                <a:spcPts val="600"/>
              </a:spcBef>
              <a:spcAft>
                <a:spcPts val="0"/>
              </a:spcAft>
              <a:buSzPts val="3000"/>
              <a:buChar char="▪"/>
            </a:pPr>
            <a:r>
              <a:rPr lang="en-US" sz="3000" u="sng">
                <a:solidFill>
                  <a:schemeClr val="hlink"/>
                </a:solidFill>
                <a:hlinkClick r:id="rId5"/>
              </a:rPr>
              <a:t>www.iris.peabody.vanderbilt.edu</a:t>
            </a:r>
            <a:r>
              <a:rPr lang="en-US" sz="3000"/>
              <a:t> </a:t>
            </a:r>
            <a:endParaRPr sz="3000"/>
          </a:p>
          <a:p>
            <a:pPr marL="233363" lvl="0" indent="-80963" algn="l" rtl="0">
              <a:lnSpc>
                <a:spcPct val="100000"/>
              </a:lnSpc>
              <a:spcBef>
                <a:spcPts val="600"/>
              </a:spcBef>
              <a:spcAft>
                <a:spcPts val="0"/>
              </a:spcAft>
              <a:buSzPts val="2400"/>
              <a:buNone/>
            </a:pPr>
            <a:endParaRPr sz="3000"/>
          </a:p>
        </p:txBody>
      </p:sp>
      <p:sp>
        <p:nvSpPr>
          <p:cNvPr id="835" name="Google Shape;835;p55"/>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49</a:t>
            </a:fld>
            <a:endParaRPr>
              <a:solidFill>
                <a:srgbClr val="BFBFB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1400"/>
              <a:buNone/>
            </a:pPr>
            <a:r>
              <a:rPr lang="en-US"/>
              <a:t>Universal Screening </a:t>
            </a:r>
            <a:br>
              <a:rPr lang="en-US"/>
            </a:br>
            <a:r>
              <a:rPr lang="en-US"/>
              <a:t>Modules </a:t>
            </a:r>
            <a:endParaRPr/>
          </a:p>
        </p:txBody>
      </p:sp>
      <p:sp>
        <p:nvSpPr>
          <p:cNvPr id="195" name="Google Shape;195;p6"/>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233362" lvl="0" indent="-233362" algn="l" rtl="0">
              <a:lnSpc>
                <a:spcPct val="100000"/>
              </a:lnSpc>
              <a:spcBef>
                <a:spcPts val="0"/>
              </a:spcBef>
              <a:spcAft>
                <a:spcPts val="0"/>
              </a:spcAft>
              <a:buSzPts val="2400"/>
              <a:buChar char="▪"/>
            </a:pPr>
            <a:r>
              <a:rPr lang="en-US" b="1"/>
              <a:t>Module 3: Universal Screening Overview</a:t>
            </a:r>
            <a:endParaRPr/>
          </a:p>
          <a:p>
            <a:pPr marL="463550" lvl="1" indent="-246063" algn="l" rtl="0">
              <a:lnSpc>
                <a:spcPct val="100000"/>
              </a:lnSpc>
              <a:spcBef>
                <a:spcPts val="600"/>
              </a:spcBef>
              <a:spcAft>
                <a:spcPts val="0"/>
              </a:spcAft>
              <a:buSzPts val="2000"/>
              <a:buChar char="•"/>
            </a:pPr>
            <a:r>
              <a:rPr lang="en-US" sz="2000" b="1"/>
              <a:t>What is universal screening? </a:t>
            </a:r>
            <a:endParaRPr sz="2000"/>
          </a:p>
          <a:p>
            <a:pPr marL="463550" lvl="1" indent="-246063" algn="l" rtl="0">
              <a:lnSpc>
                <a:spcPct val="100000"/>
              </a:lnSpc>
              <a:spcBef>
                <a:spcPts val="600"/>
              </a:spcBef>
              <a:spcAft>
                <a:spcPts val="0"/>
              </a:spcAft>
              <a:buSzPts val="2000"/>
              <a:buChar char="•"/>
            </a:pPr>
            <a:r>
              <a:rPr lang="en-US" sz="2000" b="1"/>
              <a:t>Why universal screening?</a:t>
            </a:r>
            <a:endParaRPr sz="2000"/>
          </a:p>
          <a:p>
            <a:pPr marL="233363" lvl="0" indent="-233363" algn="l" rtl="0">
              <a:lnSpc>
                <a:spcPct val="100000"/>
              </a:lnSpc>
              <a:spcBef>
                <a:spcPts val="600"/>
              </a:spcBef>
              <a:spcAft>
                <a:spcPts val="0"/>
              </a:spcAft>
              <a:buSzPts val="2400"/>
              <a:buChar char="▪"/>
            </a:pPr>
            <a:r>
              <a:rPr lang="en-US"/>
              <a:t>Module 4: Selecting Universal Screeners </a:t>
            </a:r>
            <a:endParaRPr/>
          </a:p>
          <a:p>
            <a:pPr marL="463550" lvl="1" indent="-246063" algn="l" rtl="0">
              <a:lnSpc>
                <a:spcPct val="100000"/>
              </a:lnSpc>
              <a:spcBef>
                <a:spcPts val="600"/>
              </a:spcBef>
              <a:spcAft>
                <a:spcPts val="0"/>
              </a:spcAft>
              <a:buSzPts val="2000"/>
              <a:buChar char="•"/>
            </a:pPr>
            <a:r>
              <a:rPr lang="en-US" sz="2000"/>
              <a:t>What should be considered in selecting universal screening tools?</a:t>
            </a:r>
            <a:endParaRPr sz="2000"/>
          </a:p>
          <a:p>
            <a:pPr marL="463550" lvl="1" indent="-246063" algn="l" rtl="0">
              <a:lnSpc>
                <a:spcPct val="100000"/>
              </a:lnSpc>
              <a:spcBef>
                <a:spcPts val="600"/>
              </a:spcBef>
              <a:spcAft>
                <a:spcPts val="0"/>
              </a:spcAft>
              <a:buSzPts val="2000"/>
              <a:buChar char="•"/>
            </a:pPr>
            <a:r>
              <a:rPr lang="en-US" sz="2000"/>
              <a:t>How do teams select valid and reliable tools?</a:t>
            </a:r>
            <a:endParaRPr sz="2000"/>
          </a:p>
          <a:p>
            <a:pPr marL="233363" lvl="0" indent="-233363" algn="l" rtl="0">
              <a:lnSpc>
                <a:spcPct val="100000"/>
              </a:lnSpc>
              <a:spcBef>
                <a:spcPts val="600"/>
              </a:spcBef>
              <a:spcAft>
                <a:spcPts val="0"/>
              </a:spcAft>
              <a:buSzPts val="2400"/>
              <a:buChar char="▪"/>
            </a:pPr>
            <a:r>
              <a:rPr lang="en-US"/>
              <a:t>Module 5: Establishing a Universal Screening Process</a:t>
            </a:r>
            <a:endParaRPr/>
          </a:p>
          <a:p>
            <a:pPr marL="463550" lvl="1" indent="-246063" algn="l" rtl="0">
              <a:lnSpc>
                <a:spcPct val="100000"/>
              </a:lnSpc>
              <a:spcBef>
                <a:spcPts val="600"/>
              </a:spcBef>
              <a:spcAft>
                <a:spcPts val="0"/>
              </a:spcAft>
              <a:buSzPts val="2000"/>
              <a:buChar char="•"/>
            </a:pPr>
            <a:r>
              <a:rPr lang="en-US" sz="2000"/>
              <a:t>How is universal screening implemented? </a:t>
            </a:r>
            <a:endParaRPr sz="2000"/>
          </a:p>
          <a:p>
            <a:pPr marL="463550" lvl="1" indent="-246063" algn="l" rtl="0">
              <a:lnSpc>
                <a:spcPct val="100000"/>
              </a:lnSpc>
              <a:spcBef>
                <a:spcPts val="600"/>
              </a:spcBef>
              <a:spcAft>
                <a:spcPts val="0"/>
              </a:spcAft>
              <a:buSzPts val="2000"/>
              <a:buChar char="•"/>
            </a:pPr>
            <a:r>
              <a:rPr lang="en-US" sz="2000"/>
              <a:t>How is universal screening data used for decision making? </a:t>
            </a:r>
            <a:endParaRPr sz="2000"/>
          </a:p>
        </p:txBody>
      </p:sp>
      <p:sp>
        <p:nvSpPr>
          <p:cNvPr id="196" name="Google Shape;196;p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5</a:t>
            </a:fld>
            <a:endParaRPr>
              <a:solidFill>
                <a:srgbClr val="BFBFB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56"/>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References</a:t>
            </a:r>
            <a:endParaRPr/>
          </a:p>
        </p:txBody>
      </p:sp>
      <p:sp>
        <p:nvSpPr>
          <p:cNvPr id="842" name="Google Shape;842;p56"/>
          <p:cNvSpPr txBox="1">
            <a:spLocks noGrp="1"/>
          </p:cNvSpPr>
          <p:nvPr>
            <p:ph type="body" idx="1"/>
          </p:nvPr>
        </p:nvSpPr>
        <p:spPr>
          <a:xfrm>
            <a:off x="687388" y="1997452"/>
            <a:ext cx="8224837" cy="3794125"/>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SzPts val="1800"/>
              <a:buNone/>
            </a:pPr>
            <a:r>
              <a:rPr lang="en-US" sz="1800"/>
              <a:t>National Center on Response to Intervention. (2010). </a:t>
            </a:r>
            <a:r>
              <a:rPr lang="en-US" sz="1800" i="1"/>
              <a:t>Implementer Series </a:t>
            </a:r>
            <a:br>
              <a:rPr lang="en-US" sz="1800" i="1"/>
            </a:br>
            <a:r>
              <a:rPr lang="en-US" sz="1800" i="1"/>
              <a:t>Module 1: Screening. </a:t>
            </a:r>
            <a:r>
              <a:rPr lang="en-US" sz="1800"/>
              <a:t>Washington, DC: U.S. Department of Education, Office of Special Education Programs, National Center on Response to Intervention. Retrieved from </a:t>
            </a:r>
            <a:r>
              <a:rPr lang="en-US" sz="1800" u="sng">
                <a:solidFill>
                  <a:schemeClr val="hlink"/>
                </a:solidFill>
                <a:hlinkClick r:id="rId3"/>
              </a:rPr>
              <a:t>http://www.rti4success.org/resource/rti-implementer-series-module-1-screening</a:t>
            </a:r>
            <a:r>
              <a:rPr lang="en-US" sz="1800"/>
              <a:t> </a:t>
            </a:r>
            <a:endParaRPr sz="1800"/>
          </a:p>
          <a:p>
            <a:pPr marL="233363" lvl="0" indent="-119063" algn="l" rtl="0">
              <a:lnSpc>
                <a:spcPct val="100000"/>
              </a:lnSpc>
              <a:spcBef>
                <a:spcPts val="600"/>
              </a:spcBef>
              <a:spcAft>
                <a:spcPts val="0"/>
              </a:spcAft>
              <a:buSzPts val="1800"/>
              <a:buNone/>
            </a:pPr>
            <a:endParaRPr sz="1800"/>
          </a:p>
        </p:txBody>
      </p:sp>
      <p:sp>
        <p:nvSpPr>
          <p:cNvPr id="843" name="Google Shape;843;p56"/>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fld id="{00000000-1234-1234-1234-123412341234}" type="slidenum">
              <a:rPr lang="en-US">
                <a:solidFill>
                  <a:srgbClr val="BFBFBF"/>
                </a:solidFill>
              </a:rPr>
              <a:t>50</a:t>
            </a:fld>
            <a:endParaRPr>
              <a:solidFill>
                <a:srgbClr val="BFBFB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Module 3 Objectives</a:t>
            </a:r>
            <a:endParaRPr/>
          </a:p>
        </p:txBody>
      </p:sp>
      <p:sp>
        <p:nvSpPr>
          <p:cNvPr id="203" name="Google Shape;203;p7"/>
          <p:cNvSpPr txBox="1">
            <a:spLocks noGrp="1"/>
          </p:cNvSpPr>
          <p:nvPr>
            <p:ph type="body" idx="1"/>
          </p:nvPr>
        </p:nvSpPr>
        <p:spPr>
          <a:xfrm>
            <a:off x="687388" y="2055812"/>
            <a:ext cx="8224837" cy="37941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a:t>Participants will be able to:</a:t>
            </a:r>
            <a:endParaRPr/>
          </a:p>
          <a:p>
            <a:pPr marL="233363" lvl="0" indent="-233363" algn="l" rtl="0">
              <a:lnSpc>
                <a:spcPct val="100000"/>
              </a:lnSpc>
              <a:spcBef>
                <a:spcPts val="1200"/>
              </a:spcBef>
              <a:spcAft>
                <a:spcPts val="0"/>
              </a:spcAft>
              <a:buSzPts val="2400"/>
              <a:buChar char="▪"/>
            </a:pPr>
            <a:r>
              <a:rPr lang="en-US"/>
              <a:t>Explain the essential criteria for implementing an effective screening process in an RTI framework.</a:t>
            </a:r>
            <a:endParaRPr/>
          </a:p>
          <a:p>
            <a:pPr marL="233363" lvl="0" indent="-233363" algn="l" rtl="0">
              <a:lnSpc>
                <a:spcPct val="100000"/>
              </a:lnSpc>
              <a:spcBef>
                <a:spcPts val="1200"/>
              </a:spcBef>
              <a:spcAft>
                <a:spcPts val="0"/>
              </a:spcAft>
              <a:buSzPts val="2400"/>
              <a:buChar char="▪"/>
            </a:pPr>
            <a:r>
              <a:rPr lang="en-US"/>
              <a:t>Explain the benefits for conducting screening with fidelity.</a:t>
            </a:r>
            <a:endParaRPr/>
          </a:p>
        </p:txBody>
      </p:sp>
      <p:pic>
        <p:nvPicPr>
          <p:cNvPr id="204" name="Google Shape;204;p7" descr="RTI Arkansas Logo.png"/>
          <p:cNvPicPr preferRelativeResize="0"/>
          <p:nvPr/>
        </p:nvPicPr>
        <p:blipFill rotWithShape="1">
          <a:blip r:embed="rId3">
            <a:alphaModFix/>
          </a:blip>
          <a:srcRect/>
          <a:stretch/>
        </p:blipFill>
        <p:spPr>
          <a:xfrm>
            <a:off x="6915748" y="466587"/>
            <a:ext cx="2025052" cy="373943"/>
          </a:xfrm>
          <a:prstGeom prst="rect">
            <a:avLst/>
          </a:prstGeom>
          <a:noFill/>
          <a:ln>
            <a:noFill/>
          </a:ln>
        </p:spPr>
      </p:pic>
      <p:sp>
        <p:nvSpPr>
          <p:cNvPr id="205" name="Google Shape;205;p7"/>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BFBFBF"/>
                </a:solidFill>
              </a:rPr>
              <a:t>6</a:t>
            </a:fld>
            <a:endParaRPr>
              <a:solidFill>
                <a:srgbClr val="BFBFB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7c32b20e5f_3_181"/>
          <p:cNvSpPr txBox="1">
            <a:spLocks noGrp="1"/>
          </p:cNvSpPr>
          <p:nvPr>
            <p:ph type="title"/>
          </p:nvPr>
        </p:nvSpPr>
        <p:spPr>
          <a:xfrm>
            <a:off x="687388" y="3709988"/>
            <a:ext cx="8229600" cy="769500"/>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SzPts val="4400"/>
              <a:buNone/>
            </a:pPr>
            <a:r>
              <a:rPr lang="en-US"/>
              <a:t>What is Universal Screening?</a:t>
            </a:r>
            <a:endParaRPr/>
          </a:p>
        </p:txBody>
      </p:sp>
      <p:sp>
        <p:nvSpPr>
          <p:cNvPr id="212" name="Google Shape;212;g7c32b20e5f_3_181"/>
          <p:cNvSpPr txBox="1">
            <a:spLocks noGrp="1"/>
          </p:cNvSpPr>
          <p:nvPr>
            <p:ph type="sldNum" idx="12"/>
          </p:nvPr>
        </p:nvSpPr>
        <p:spPr>
          <a:xfrm>
            <a:off x="8755130" y="6507316"/>
            <a:ext cx="157200" cy="153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Test Your Knowledge </a:t>
            </a:r>
            <a:endParaRPr/>
          </a:p>
        </p:txBody>
      </p:sp>
      <p:sp>
        <p:nvSpPr>
          <p:cNvPr id="219" name="Google Shape;219;p9"/>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pic>
        <p:nvPicPr>
          <p:cNvPr id="220" name="Google Shape;220;p9"/>
          <p:cNvPicPr preferRelativeResize="0"/>
          <p:nvPr/>
        </p:nvPicPr>
        <p:blipFill rotWithShape="1">
          <a:blip r:embed="rId3">
            <a:alphaModFix/>
          </a:blip>
          <a:srcRect/>
          <a:stretch/>
        </p:blipFill>
        <p:spPr>
          <a:xfrm>
            <a:off x="1609125" y="1966797"/>
            <a:ext cx="6162675" cy="3848100"/>
          </a:xfrm>
          <a:prstGeom prst="rect">
            <a:avLst/>
          </a:prstGeom>
          <a:noFill/>
          <a:ln>
            <a:noFill/>
          </a:ln>
        </p:spPr>
      </p:pic>
      <p:sp>
        <p:nvSpPr>
          <p:cNvPr id="221" name="Google Shape;221;p9"/>
          <p:cNvSpPr/>
          <p:nvPr/>
        </p:nvSpPr>
        <p:spPr>
          <a:xfrm>
            <a:off x="5446917" y="6111714"/>
            <a:ext cx="1417200" cy="491400"/>
          </a:xfrm>
          <a:prstGeom prst="ellipse">
            <a:avLst/>
          </a:prstGeom>
          <a:solidFill>
            <a:srgbClr val="BFBFBF"/>
          </a:solidFill>
          <a:ln>
            <a:noFill/>
          </a:ln>
          <a:effectLst>
            <a:outerShdw blurRad="44450" dist="27940" dir="5400000" algn="ctr">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a:t>Workbook</a:t>
            </a:r>
            <a:endParaRPr sz="1300" b="1" i="0" u="none" strike="noStrike" cap="none">
              <a:solidFill>
                <a:srgbClr val="000000"/>
              </a:solidFill>
              <a:latin typeface="Arial"/>
              <a:ea typeface="Arial"/>
              <a:cs typeface="Arial"/>
              <a:sym typeface="Arial"/>
            </a:endParaRPr>
          </a:p>
        </p:txBody>
      </p:sp>
      <p:sp>
        <p:nvSpPr>
          <p:cNvPr id="222" name="Google Shape;222;p9"/>
          <p:cNvSpPr/>
          <p:nvPr/>
        </p:nvSpPr>
        <p:spPr>
          <a:xfrm>
            <a:off x="6939451" y="5898423"/>
            <a:ext cx="1608174" cy="918000"/>
          </a:xfrm>
          <a:prstGeom prst="irregularSeal1">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23" name="Google Shape;223;p9"/>
          <p:cNvSpPr txBox="1"/>
          <p:nvPr/>
        </p:nvSpPr>
        <p:spPr>
          <a:xfrm>
            <a:off x="7344700" y="6196025"/>
            <a:ext cx="1050900" cy="3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Activity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a:spLocks noGrp="1"/>
          </p:cNvSpPr>
          <p:nvPr>
            <p:ph type="body" idx="1"/>
          </p:nvPr>
        </p:nvSpPr>
        <p:spPr>
          <a:xfrm>
            <a:off x="687388" y="2055813"/>
            <a:ext cx="8224837" cy="3852006"/>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1200"/>
              </a:spcBef>
              <a:spcAft>
                <a:spcPts val="0"/>
              </a:spcAft>
              <a:buSzPts val="2400"/>
              <a:buChar char="▪"/>
            </a:pPr>
            <a:r>
              <a:rPr lang="en-US"/>
              <a:t>Identify students at risk for poor learning outcomes</a:t>
            </a:r>
            <a:endParaRPr/>
          </a:p>
          <a:p>
            <a:pPr marL="228600" lvl="0" indent="-228600" algn="l" rtl="0">
              <a:lnSpc>
                <a:spcPct val="100000"/>
              </a:lnSpc>
              <a:spcBef>
                <a:spcPts val="1200"/>
              </a:spcBef>
              <a:spcAft>
                <a:spcPts val="0"/>
              </a:spcAft>
              <a:buSzPts val="2400"/>
              <a:buChar char="▪"/>
            </a:pPr>
            <a:r>
              <a:rPr lang="en-US"/>
              <a:t>Identify students who need additional assessment (i.e., progress monitoring) and instruction (i.e., Tier 2 or Tier 3)</a:t>
            </a:r>
            <a:endParaRPr/>
          </a:p>
          <a:p>
            <a:pPr marL="228600" lvl="0" indent="-228600" algn="l" rtl="0">
              <a:lnSpc>
                <a:spcPct val="100000"/>
              </a:lnSpc>
              <a:spcBef>
                <a:spcPts val="1200"/>
              </a:spcBef>
              <a:spcAft>
                <a:spcPts val="0"/>
              </a:spcAft>
              <a:buSzPts val="2400"/>
              <a:buChar char="▪"/>
            </a:pPr>
            <a:r>
              <a:rPr lang="en-US"/>
              <a:t>Provide data on the effectiveness of the core instruction, curriculum, and interventions</a:t>
            </a:r>
            <a:endParaRPr/>
          </a:p>
          <a:p>
            <a:pPr marL="457200" lvl="0" indent="-228600" algn="l" rtl="0">
              <a:lnSpc>
                <a:spcPct val="100000"/>
              </a:lnSpc>
              <a:spcBef>
                <a:spcPts val="600"/>
              </a:spcBef>
              <a:spcAft>
                <a:spcPts val="0"/>
              </a:spcAft>
              <a:buSzPts val="2400"/>
              <a:buNone/>
            </a:pPr>
            <a:endParaRPr/>
          </a:p>
        </p:txBody>
      </p:sp>
      <p:sp>
        <p:nvSpPr>
          <p:cNvPr id="230" name="Google Shape;230;p10"/>
          <p:cNvSpPr txBox="1">
            <a:spLocks noGrp="1"/>
          </p:cNvSpPr>
          <p:nvPr>
            <p:ph type="title"/>
          </p:nvPr>
        </p:nvSpPr>
        <p:spPr>
          <a:xfrm>
            <a:off x="687388" y="318053"/>
            <a:ext cx="8224837" cy="14868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Purpose of Universal Screening</a:t>
            </a:r>
            <a:endParaRPr/>
          </a:p>
        </p:txBody>
      </p:sp>
      <p:sp>
        <p:nvSpPr>
          <p:cNvPr id="231" name="Google Shape;231;p10"/>
          <p:cNvSpPr txBox="1">
            <a:spLocks noGrp="1"/>
          </p:cNvSpPr>
          <p:nvPr>
            <p:ph type="sldNum" idx="12"/>
          </p:nvPr>
        </p:nvSpPr>
        <p:spPr>
          <a:xfrm>
            <a:off x="8755131" y="6507316"/>
            <a:ext cx="157094" cy="153888"/>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pic>
        <p:nvPicPr>
          <p:cNvPr id="232" name="Google Shape;232;p10" descr="blood pressure jpg"/>
          <p:cNvPicPr preferRelativeResize="0"/>
          <p:nvPr/>
        </p:nvPicPr>
        <p:blipFill rotWithShape="1">
          <a:blip r:embed="rId3">
            <a:alphaModFix/>
          </a:blip>
          <a:srcRect/>
          <a:stretch/>
        </p:blipFill>
        <p:spPr>
          <a:xfrm>
            <a:off x="6837732" y="4356101"/>
            <a:ext cx="2186446" cy="144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5796</Words>
  <Application>Microsoft Macintosh PowerPoint</Application>
  <PresentationFormat>On-screen Show (4:3)</PresentationFormat>
  <Paragraphs>812</Paragraphs>
  <Slides>50</Slides>
  <Notes>50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Noto Sans Symbols</vt:lpstr>
      <vt:lpstr>Arial Narrow</vt:lpstr>
      <vt:lpstr>Calibri</vt:lpstr>
      <vt:lpstr>Franklin Gothic</vt:lpstr>
      <vt:lpstr>Arial</vt:lpstr>
      <vt:lpstr>Source Sans Pro</vt:lpstr>
      <vt:lpstr>Courier New</vt:lpstr>
      <vt:lpstr>Basic</vt:lpstr>
      <vt:lpstr>Divider Master</vt:lpstr>
      <vt:lpstr>PowerPoint Presentation</vt:lpstr>
      <vt:lpstr>RTI Professional  Development Series Overview</vt:lpstr>
      <vt:lpstr>Essential Components of RTI</vt:lpstr>
      <vt:lpstr>RTI Arkansas Model</vt:lpstr>
      <vt:lpstr>Universal Screening  Modules </vt:lpstr>
      <vt:lpstr>Module 3 Objectives</vt:lpstr>
      <vt:lpstr>What is Universal Screening?</vt:lpstr>
      <vt:lpstr>Test Your Knowledge </vt:lpstr>
      <vt:lpstr>Purpose of Universal Screening</vt:lpstr>
      <vt:lpstr>Key Features of Universal Screening</vt:lpstr>
      <vt:lpstr>Criteria for Universal Screening</vt:lpstr>
      <vt:lpstr>1. Universal Screening Tools</vt:lpstr>
      <vt:lpstr>Academic Screening Tools Chart</vt:lpstr>
      <vt:lpstr>Curriculum-Based  Measurement (CBM)</vt:lpstr>
      <vt:lpstr>Kindergarten Measures</vt:lpstr>
      <vt:lpstr>Reflection of Learning</vt:lpstr>
      <vt:lpstr>2. Universal Screening Process</vt:lpstr>
      <vt:lpstr>Universal Screening:  Three Times Per Year</vt:lpstr>
      <vt:lpstr>How Do We Know Who Is at Risk? </vt:lpstr>
      <vt:lpstr>Who Is at Risk?</vt:lpstr>
      <vt:lpstr>Commonly Confused Terms</vt:lpstr>
      <vt:lpstr>Identifying Students as At Risk</vt:lpstr>
      <vt:lpstr>Reflection of Learning</vt:lpstr>
      <vt:lpstr>3. Data Points to Verify Risk Status</vt:lpstr>
      <vt:lpstr>Why Verify Risk Status?</vt:lpstr>
      <vt:lpstr>Steps for Verifying Risk Status</vt:lpstr>
      <vt:lpstr>Step 1: Identify Initial Risk</vt:lpstr>
      <vt:lpstr>Step 2: Verify Risk Status </vt:lpstr>
      <vt:lpstr>Step 3: Verify Risk Status  Through Additional Data Sources </vt:lpstr>
      <vt:lpstr>Reflection of Learning</vt:lpstr>
      <vt:lpstr>4. Data System That  Supports Universal Screening</vt:lpstr>
      <vt:lpstr>Comparison of  Performance Across the Year</vt:lpstr>
      <vt:lpstr>Comparison of Growth  Across Groups</vt:lpstr>
      <vt:lpstr>Access to Individual Student Data</vt:lpstr>
      <vt:lpstr>Reflection of Learning</vt:lpstr>
      <vt:lpstr>Why Universal Screening?</vt:lpstr>
      <vt:lpstr>Why Screening?</vt:lpstr>
      <vt:lpstr>Universal Screening: Principal Perspectives</vt:lpstr>
      <vt:lpstr>District-Level Decision Making </vt:lpstr>
      <vt:lpstr>School/Grade/Class Level  Decision Making</vt:lpstr>
      <vt:lpstr>Comparing Benchmark  Scores for Grade 2 Across the Year</vt:lpstr>
      <vt:lpstr>Analyzing Growth of Subgroups </vt:lpstr>
      <vt:lpstr>Student-Level Analysis</vt:lpstr>
      <vt:lpstr>Benefits and Concerns of Implementing Universal Screening</vt:lpstr>
      <vt:lpstr>Closing</vt:lpstr>
      <vt:lpstr>Test Your Knowledge</vt:lpstr>
      <vt:lpstr>Did We Meet the  Module Objectives?</vt:lpstr>
      <vt:lpstr>Next Steps</vt:lpstr>
      <vt:lpstr>Resources </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Dia</dc:creator>
  <cp:lastModifiedBy>Microsoft Office User</cp:lastModifiedBy>
  <cp:revision>1</cp:revision>
  <dcterms:modified xsi:type="dcterms:W3CDTF">2020-10-20T13:50:51Z</dcterms:modified>
</cp:coreProperties>
</file>