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1" r:id="rId1"/>
    <p:sldMasterId id="2147483682" r:id="rId2"/>
    <p:sldMasterId id="2147483683" r:id="rId3"/>
    <p:sldMasterId id="2147483684" r:id="rId4"/>
  </p:sldMasterIdLst>
  <p:notesMasterIdLst>
    <p:notesMasterId r:id="rId4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x="9144000" cy="6858000" type="screen4x3"/>
  <p:notesSz cx="6985000" cy="9283700"/>
  <p:embeddedFontLst>
    <p:embeddedFont>
      <p:font typeface="Arial Narrow" panose="020B0604020202020204" pitchFamily="34" charset="0"/>
      <p:regular r:id="rId44"/>
      <p:bold r:id="rId45"/>
      <p:italic r:id="rId46"/>
      <p:boldItalic r:id="rId47"/>
    </p:embeddedFont>
    <p:embeddedFont>
      <p:font typeface="Franklin Gothic" panose="020B0603020102020204" pitchFamily="34" charset="0"/>
      <p:bold r:id="rId48"/>
    </p:embeddedFont>
    <p:embeddedFont>
      <p:font typeface="Libre Franklin" pitchFamily="2" charset="77"/>
      <p:regular r:id="rId49"/>
      <p:bold r:id="rId50"/>
      <p:italic r:id="rId51"/>
      <p:boldItalic r:id="rId52"/>
    </p:embeddedFont>
    <p:embeddedFont>
      <p:font typeface="Source Sans Pro" panose="020B050303040302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000000"/>
          </p15:clr>
        </p15:guide>
      </p15:sldGuideLst>
    </p:ext>
    <p:ext uri="{2D200454-40CA-4A62-9FC3-DE9A4176ACB9}">
      <p15:notesGuideLst xmlns:p15="http://schemas.microsoft.com/office/powerpoint/2012/main">
        <p15:guide id="1" orient="horz" pos="2924">
          <p15:clr>
            <a:srgbClr val="000000"/>
          </p15:clr>
        </p15:guide>
        <p15:guide id="2" pos="220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9"/>
  </p:normalViewPr>
  <p:slideViewPr>
    <p:cSldViewPr snapToGrid="0">
      <p:cViewPr varScale="1">
        <p:scale>
          <a:sx n="108" d="100"/>
          <a:sy n="108" d="100"/>
        </p:scale>
        <p:origin x="1760" y="184"/>
      </p:cViewPr>
      <p:guideLst>
        <p:guide orient="horz"/>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 y="0"/>
            <a:ext cx="3027466" cy="464503"/>
          </a:xfrm>
          <a:prstGeom prst="rect">
            <a:avLst/>
          </a:prstGeom>
          <a:noFill/>
          <a:ln>
            <a:noFill/>
          </a:ln>
        </p:spPr>
        <p:txBody>
          <a:bodyPr spcFirstLastPara="1" wrap="square" lIns="93100" tIns="46550" rIns="93100" bIns="465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57536" y="0"/>
            <a:ext cx="3027466" cy="464503"/>
          </a:xfrm>
          <a:prstGeom prst="rect">
            <a:avLst/>
          </a:prstGeom>
          <a:noFill/>
          <a:ln>
            <a:noFill/>
          </a:ln>
        </p:spPr>
        <p:txBody>
          <a:bodyPr spcFirstLastPara="1" wrap="square" lIns="93100" tIns="46550" rIns="93100" bIns="465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 y="8819202"/>
            <a:ext cx="3027466" cy="464502"/>
          </a:xfrm>
          <a:prstGeom prst="rect">
            <a:avLst/>
          </a:prstGeom>
          <a:noFill/>
          <a:ln>
            <a:noFill/>
          </a:ln>
        </p:spPr>
        <p:txBody>
          <a:bodyPr spcFirstLastPara="1" wrap="square" lIns="93100" tIns="46550" rIns="93100" bIns="465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Franklin Gothic"/>
                <a:ea typeface="Franklin Gothic"/>
                <a:cs typeface="Franklin Gothic"/>
                <a:sym typeface="Franklin Gothic"/>
              </a:rPr>
              <a:t>‹#›</a:t>
            </a:fld>
            <a:endParaRPr sz="1200" b="0" i="0" u="none" strike="noStrike" cap="none">
              <a:solidFill>
                <a:schemeClr val="dk1"/>
              </a:solidFill>
              <a:latin typeface="Franklin Gothic"/>
              <a:ea typeface="Franklin Gothic"/>
              <a:cs typeface="Franklin Gothic"/>
              <a:sym typeface="Franklin Gothic"/>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understood.org/~/media/acc8e8c166c7432582494ece864cb16c.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lobalfrp.org/content/download/419/3823/file/GFRP_Family%20Engagement%20Carnegie%20Report.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2.ed.gov/documents/family-community/partners-education.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8" name="Google Shape;178;p1: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330"/>
              </a:spcBef>
              <a:spcAft>
                <a:spcPts val="0"/>
              </a:spcAft>
              <a:buSzPts val="1400"/>
              <a:buNone/>
            </a:pPr>
            <a:endParaRPr/>
          </a:p>
        </p:txBody>
      </p:sp>
      <p:sp>
        <p:nvSpPr>
          <p:cNvPr id="179" name="Google Shape;179;p1: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90d73c320_0_383:notes"/>
          <p:cNvSpPr>
            <a:spLocks noGrp="1" noRot="1" noChangeAspect="1"/>
          </p:cNvSpPr>
          <p:nvPr>
            <p:ph type="sldImg" idx="2"/>
          </p:nvPr>
        </p:nvSpPr>
        <p:spPr>
          <a:xfrm>
            <a:off x="1177850" y="696594"/>
            <a:ext cx="4630800" cy="3481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9" name="Google Shape;259;g890d73c320_0_383:notes"/>
          <p:cNvSpPr txBox="1">
            <a:spLocks noGrp="1"/>
          </p:cNvSpPr>
          <p:nvPr>
            <p:ph type="body" idx="1"/>
          </p:nvPr>
        </p:nvSpPr>
        <p:spPr>
          <a:xfrm>
            <a:off x="931654" y="4410394"/>
            <a:ext cx="5121600" cy="4177500"/>
          </a:xfrm>
          <a:prstGeom prst="rect">
            <a:avLst/>
          </a:prstGeom>
          <a:noFill/>
          <a:ln>
            <a:noFill/>
          </a:ln>
        </p:spPr>
        <p:txBody>
          <a:bodyPr spcFirstLastPara="1" wrap="square" lIns="93025" tIns="46525" rIns="93025" bIns="46525" anchor="t" anchorCtr="0">
            <a:noAutofit/>
          </a:bodyPr>
          <a:lstStyle/>
          <a:p>
            <a:pPr marL="0" lvl="0" indent="0" algn="l" rtl="0">
              <a:lnSpc>
                <a:spcPct val="100000"/>
              </a:lnSpc>
              <a:spcBef>
                <a:spcPts val="0"/>
              </a:spcBef>
              <a:spcAft>
                <a:spcPts val="0"/>
              </a:spcAft>
              <a:buSzPts val="1400"/>
              <a:buNone/>
            </a:pPr>
            <a:r>
              <a:rPr lang="en-US" i="1">
                <a:solidFill>
                  <a:srgbClr val="000000"/>
                </a:solidFill>
              </a:rPr>
              <a:t>Trainer Notes: Create a chart for each of the following: (1) What I Know and (2) What I Want to Know.  Place the charts around the room. Introduce the activity by reading the directions.  </a:t>
            </a:r>
            <a:endParaRPr i="1">
              <a:solidFill>
                <a:srgbClr val="000000"/>
              </a:solidFill>
            </a:endParaRPr>
          </a:p>
          <a:p>
            <a:pPr marL="0" lvl="0" indent="0" algn="l" rtl="0">
              <a:lnSpc>
                <a:spcPct val="100000"/>
              </a:lnSpc>
              <a:spcBef>
                <a:spcPts val="0"/>
              </a:spcBef>
              <a:spcAft>
                <a:spcPts val="0"/>
              </a:spcAft>
              <a:buSzPts val="1400"/>
              <a:buNone/>
            </a:pPr>
            <a:endParaRPr i="1">
              <a:solidFill>
                <a:srgbClr val="000000"/>
              </a:solidFill>
            </a:endParaRPr>
          </a:p>
          <a:p>
            <a:pPr marL="0" lvl="0" indent="0" algn="l" rtl="0">
              <a:lnSpc>
                <a:spcPct val="115000"/>
              </a:lnSpc>
              <a:spcBef>
                <a:spcPts val="0"/>
              </a:spcBef>
              <a:spcAft>
                <a:spcPts val="0"/>
              </a:spcAft>
              <a:buSzPts val="1100"/>
              <a:buNone/>
            </a:pPr>
            <a:r>
              <a:rPr lang="en-US">
                <a:solidFill>
                  <a:srgbClr val="000000"/>
                </a:solidFill>
              </a:rPr>
              <a:t>Directions: What do you know about Response to Intervention (RTI)?  On a post-it note, write down what you know for sure about RTI. With a different post-it note, write questions you have about RTI. You may write as many ideas as needed. </a:t>
            </a:r>
            <a:endParaRPr>
              <a:solidFill>
                <a:srgbClr val="000000"/>
              </a:solidFill>
            </a:endParaRPr>
          </a:p>
          <a:p>
            <a:pPr marL="0" lvl="0" indent="0" algn="l" rtl="0">
              <a:lnSpc>
                <a:spcPct val="115000"/>
              </a:lnSpc>
              <a:spcBef>
                <a:spcPts val="0"/>
              </a:spcBef>
              <a:spcAft>
                <a:spcPts val="0"/>
              </a:spcAft>
              <a:buSzPts val="1100"/>
              <a:buNone/>
            </a:pPr>
            <a:endParaRPr>
              <a:solidFill>
                <a:srgbClr val="000000"/>
              </a:solidFill>
            </a:endParaRPr>
          </a:p>
          <a:p>
            <a:pPr marL="0" lvl="0" indent="0" algn="l" rtl="0">
              <a:lnSpc>
                <a:spcPct val="115000"/>
              </a:lnSpc>
              <a:spcBef>
                <a:spcPts val="0"/>
              </a:spcBef>
              <a:spcAft>
                <a:spcPts val="0"/>
              </a:spcAft>
              <a:buClr>
                <a:schemeClr val="dk1"/>
              </a:buClr>
              <a:buSzPts val="1100"/>
              <a:buFont typeface="Arial"/>
              <a:buNone/>
            </a:pPr>
            <a:r>
              <a:rPr lang="en-US" i="1">
                <a:solidFill>
                  <a:srgbClr val="000000"/>
                </a:solidFill>
              </a:rPr>
              <a:t>Allow participants 2-3 minutes to write down their ideas.  Next, ask participants to place their post-it notes on the corresponding chart paper posted in the room.  Share out common ideas and questions.</a:t>
            </a:r>
            <a:endParaRPr i="1">
              <a:solidFill>
                <a:srgbClr val="000000"/>
              </a:solidFill>
            </a:endParaRPr>
          </a:p>
          <a:p>
            <a:pPr marL="0" lvl="0" indent="0" algn="l" rtl="0">
              <a:lnSpc>
                <a:spcPct val="100000"/>
              </a:lnSpc>
              <a:spcBef>
                <a:spcPts val="0"/>
              </a:spcBef>
              <a:spcAft>
                <a:spcPts val="0"/>
              </a:spcAft>
              <a:buSzPts val="1400"/>
              <a:buNone/>
            </a:pPr>
            <a:endParaRPr>
              <a:solidFill>
                <a:srgbClr val="000000"/>
              </a:solidFill>
            </a:endParaRPr>
          </a:p>
          <a:p>
            <a:pPr marL="0" lvl="0" indent="0" algn="l" rtl="0">
              <a:lnSpc>
                <a:spcPct val="100000"/>
              </a:lnSpc>
              <a:spcBef>
                <a:spcPts val="0"/>
              </a:spcBef>
              <a:spcAft>
                <a:spcPts val="0"/>
              </a:spcAft>
              <a:buSzPts val="1400"/>
              <a:buNone/>
            </a:pPr>
            <a:endParaRPr>
              <a:solidFill>
                <a:srgbClr val="000000"/>
              </a:solidFill>
            </a:endParaRPr>
          </a:p>
        </p:txBody>
      </p:sp>
      <p:sp>
        <p:nvSpPr>
          <p:cNvPr id="260" name="Google Shape;260;g890d73c320_0_383:notes"/>
          <p:cNvSpPr txBox="1">
            <a:spLocks noGrp="1"/>
          </p:cNvSpPr>
          <p:nvPr>
            <p:ph type="sldNum" idx="12"/>
          </p:nvPr>
        </p:nvSpPr>
        <p:spPr>
          <a:xfrm>
            <a:off x="3957536" y="8819204"/>
            <a:ext cx="3027600" cy="464700"/>
          </a:xfrm>
          <a:prstGeom prst="rect">
            <a:avLst/>
          </a:prstGeom>
          <a:noFill/>
          <a:ln>
            <a:noFill/>
          </a:ln>
        </p:spPr>
        <p:txBody>
          <a:bodyPr spcFirstLastPara="1" wrap="square" lIns="93025" tIns="46525" rIns="93025" bIns="46525"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8: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4" name="Google Shape;274;p8: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None/>
            </a:pPr>
            <a:r>
              <a:rPr lang="en-US"/>
              <a:t>What is RTI?</a:t>
            </a:r>
            <a:endParaRPr/>
          </a:p>
          <a:p>
            <a:pPr marL="457200" lvl="0" indent="-304800" algn="l" rtl="0">
              <a:lnSpc>
                <a:spcPct val="100000"/>
              </a:lnSpc>
              <a:spcBef>
                <a:spcPts val="0"/>
              </a:spcBef>
              <a:spcAft>
                <a:spcPts val="0"/>
              </a:spcAft>
              <a:buClr>
                <a:schemeClr val="dk1"/>
              </a:buClr>
              <a:buSzPts val="1200"/>
              <a:buChar char="●"/>
            </a:pPr>
            <a:r>
              <a:rPr lang="en-US">
                <a:solidFill>
                  <a:schemeClr val="dk1"/>
                </a:solidFill>
              </a:rPr>
              <a:t>RTI is an approach designed to use ongoing </a:t>
            </a:r>
            <a:r>
              <a:rPr lang="en-US" b="1">
                <a:solidFill>
                  <a:schemeClr val="dk1"/>
                </a:solidFill>
              </a:rPr>
              <a:t>assessment</a:t>
            </a:r>
            <a:r>
              <a:rPr lang="en-US">
                <a:solidFill>
                  <a:schemeClr val="dk1"/>
                </a:solidFill>
              </a:rPr>
              <a:t> data and targeted </a:t>
            </a:r>
            <a:r>
              <a:rPr lang="en-US" b="1">
                <a:solidFill>
                  <a:schemeClr val="dk1"/>
                </a:solidFill>
              </a:rPr>
              <a:t>instruction</a:t>
            </a:r>
            <a:r>
              <a:rPr lang="en-US">
                <a:solidFill>
                  <a:schemeClr val="dk1"/>
                </a:solidFill>
              </a:rPr>
              <a:t> to address student needs and maximize achievement. </a:t>
            </a:r>
            <a:endParaRPr/>
          </a:p>
          <a:p>
            <a:pPr marL="457200" lvl="0" indent="-304800" algn="l" rtl="0">
              <a:lnSpc>
                <a:spcPct val="100000"/>
              </a:lnSpc>
              <a:spcBef>
                <a:spcPts val="0"/>
              </a:spcBef>
              <a:spcAft>
                <a:spcPts val="0"/>
              </a:spcAft>
              <a:buSzPts val="1200"/>
              <a:buFont typeface="Franklin Gothic"/>
              <a:buChar char="●"/>
            </a:pPr>
            <a:r>
              <a:rPr lang="en-US"/>
              <a:t>RTI provides quality instruction for all students with increasingly intensive levels of support for students who are struggling.</a:t>
            </a:r>
            <a:endParaRPr/>
          </a:p>
          <a:p>
            <a:pPr marL="457200" lvl="0" indent="-304800" algn="l" rtl="0">
              <a:lnSpc>
                <a:spcPct val="100000"/>
              </a:lnSpc>
              <a:spcBef>
                <a:spcPts val="0"/>
              </a:spcBef>
              <a:spcAft>
                <a:spcPts val="0"/>
              </a:spcAft>
              <a:buClr>
                <a:schemeClr val="dk1"/>
              </a:buClr>
              <a:buSzPts val="1200"/>
              <a:buChar char="●"/>
            </a:pPr>
            <a:r>
              <a:rPr lang="en-US">
                <a:solidFill>
                  <a:schemeClr val="dk1"/>
                </a:solidFill>
              </a:rPr>
              <a:t>The word </a:t>
            </a:r>
            <a:r>
              <a:rPr lang="en-US" b="1" i="1">
                <a:solidFill>
                  <a:schemeClr val="dk1"/>
                </a:solidFill>
              </a:rPr>
              <a:t>intervention</a:t>
            </a:r>
            <a:r>
              <a:rPr lang="en-US">
                <a:solidFill>
                  <a:schemeClr val="dk1"/>
                </a:solidFill>
              </a:rPr>
              <a:t> is key to understanding what RTI is all about. The goal is for the school to intervene, or step in, and </a:t>
            </a:r>
            <a:r>
              <a:rPr lang="en-US" b="1">
                <a:solidFill>
                  <a:schemeClr val="dk1"/>
                </a:solidFill>
              </a:rPr>
              <a:t>start to help before anyone falls far behind</a:t>
            </a:r>
            <a:r>
              <a:rPr lang="en-US">
                <a:solidFill>
                  <a:schemeClr val="dk1"/>
                </a:solidFill>
              </a:rPr>
              <a:t>. </a:t>
            </a:r>
            <a:endParaRPr/>
          </a:p>
          <a:p>
            <a:pPr marL="457200" lvl="0" indent="-304800" algn="l" rtl="0">
              <a:lnSpc>
                <a:spcPct val="100000"/>
              </a:lnSpc>
              <a:spcBef>
                <a:spcPts val="0"/>
              </a:spcBef>
              <a:spcAft>
                <a:spcPts val="0"/>
              </a:spcAft>
              <a:buClr>
                <a:schemeClr val="dk1"/>
              </a:buClr>
              <a:buSzPts val="1200"/>
              <a:buChar char="●"/>
            </a:pPr>
            <a:r>
              <a:rPr lang="en-US">
                <a:solidFill>
                  <a:schemeClr val="dk1"/>
                </a:solidFill>
              </a:rPr>
              <a:t>RTI is not a specific program or type of teaching. It is a </a:t>
            </a:r>
            <a:r>
              <a:rPr lang="en-US" b="1">
                <a:solidFill>
                  <a:schemeClr val="dk1"/>
                </a:solidFill>
              </a:rPr>
              <a:t>proactive approach</a:t>
            </a:r>
            <a:r>
              <a:rPr lang="en-US">
                <a:solidFill>
                  <a:schemeClr val="dk1"/>
                </a:solidFill>
              </a:rPr>
              <a:t> to measuring students’ skills and using these data to decide which types of </a:t>
            </a:r>
            <a:r>
              <a:rPr lang="en-US" b="1">
                <a:solidFill>
                  <a:schemeClr val="dk1"/>
                </a:solidFill>
              </a:rPr>
              <a:t>targeted teaching</a:t>
            </a:r>
            <a:r>
              <a:rPr lang="en-US">
                <a:solidFill>
                  <a:schemeClr val="dk1"/>
                </a:solidFill>
              </a:rPr>
              <a:t> to use. RTI is about what teachers do and how they use data to support students, not necessarily what program they use. </a:t>
            </a:r>
            <a:endParaRPr/>
          </a:p>
          <a:p>
            <a:pPr marL="0" lvl="0" indent="0" algn="l" rtl="0">
              <a:lnSpc>
                <a:spcPct val="100000"/>
              </a:lnSpc>
              <a:spcBef>
                <a:spcPts val="0"/>
              </a:spcBef>
              <a:spcAft>
                <a:spcPts val="0"/>
              </a:spcAft>
              <a:buNone/>
            </a:pP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9: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3" name="Google Shape;293;p9: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i="1"/>
              <a:t>Read the slide.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0: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3" name="Google Shape;303;p10: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RTI meets the instructional needs of ALL students through well-designed lessons and instructional activities.  Data is used to inform the type of instruction needed and how the instruction is provided.  RTI allows for closely monitoring student progress.  Most importantly, RTI helps students keep up with learning in their classrooms, particularly in the areas of reading and mathematics.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1:notes"/>
          <p:cNvSpPr>
            <a:spLocks noGrp="1" noRot="1" noChangeAspect="1"/>
          </p:cNvSpPr>
          <p:nvPr>
            <p:ph type="sldImg" idx="2"/>
          </p:nvPr>
        </p:nvSpPr>
        <p:spPr>
          <a:xfrm>
            <a:off x="1173163" y="695325"/>
            <a:ext cx="4640400" cy="3481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1" name="Google Shape;311;p11:notes"/>
          <p:cNvSpPr txBox="1">
            <a:spLocks noGrp="1"/>
          </p:cNvSpPr>
          <p:nvPr>
            <p:ph type="body" idx="1"/>
          </p:nvPr>
        </p:nvSpPr>
        <p:spPr>
          <a:xfrm>
            <a:off x="931651" y="4410394"/>
            <a:ext cx="5121600" cy="4177200"/>
          </a:xfrm>
          <a:prstGeom prst="rect">
            <a:avLst/>
          </a:prstGeom>
          <a:noFill/>
          <a:ln>
            <a:noFill/>
          </a:ln>
        </p:spPr>
        <p:txBody>
          <a:bodyPr spcFirstLastPara="1" wrap="square" lIns="93100" tIns="46550" rIns="93100" bIns="46550" anchor="t" anchorCtr="0">
            <a:noAutofit/>
          </a:bodyPr>
          <a:lstStyle/>
          <a:p>
            <a:pPr marL="0" marR="0" lvl="0" indent="0" algn="l" rtl="0">
              <a:lnSpc>
                <a:spcPct val="100000"/>
              </a:lnSpc>
              <a:spcBef>
                <a:spcPts val="0"/>
              </a:spcBef>
              <a:spcAft>
                <a:spcPts val="0"/>
              </a:spcAft>
              <a:buClr>
                <a:schemeClr val="dk1"/>
              </a:buClr>
              <a:buSzPts val="1200"/>
              <a:buFont typeface="Franklin Gothic"/>
              <a:buNone/>
            </a:pPr>
            <a:r>
              <a:rPr lang="en-US"/>
              <a:t>According to the Center on Response to Intervention, here </a:t>
            </a:r>
            <a:r>
              <a:rPr lang="en-US" i="0" u="none" strike="noStrike" cap="none">
                <a:solidFill>
                  <a:schemeClr val="dk1"/>
                </a:solidFill>
              </a:rPr>
              <a:t>are some reasons why parents </a:t>
            </a:r>
            <a:r>
              <a:rPr lang="en-US"/>
              <a:t>support</a:t>
            </a:r>
            <a:r>
              <a:rPr lang="en-US" i="0" u="none" strike="noStrike" cap="none">
                <a:solidFill>
                  <a:schemeClr val="dk1"/>
                </a:solidFill>
              </a:rPr>
              <a:t> RTI: </a:t>
            </a:r>
            <a:endParaRPr/>
          </a:p>
          <a:p>
            <a:pPr marL="457200" lvl="0" indent="-304800" algn="l" rtl="0">
              <a:lnSpc>
                <a:spcPct val="100000"/>
              </a:lnSpc>
              <a:spcBef>
                <a:spcPts val="0"/>
              </a:spcBef>
              <a:spcAft>
                <a:spcPts val="0"/>
              </a:spcAft>
              <a:buClr>
                <a:schemeClr val="dk1"/>
              </a:buClr>
              <a:buSzPts val="1200"/>
              <a:buFont typeface="Franklin Gothic"/>
              <a:buAutoNum type="arabicPeriod"/>
            </a:pPr>
            <a:r>
              <a:rPr lang="en-US"/>
              <a:t>With RTI, the school is not taking a “wait and see” approach to your child’s learning. Your child can start to get extra help before he or she falls far behind.</a:t>
            </a:r>
            <a:endParaRPr/>
          </a:p>
          <a:p>
            <a:pPr marL="457200" marR="0" lvl="0" indent="-304800" algn="l" rtl="0">
              <a:lnSpc>
                <a:spcPct val="100000"/>
              </a:lnSpc>
              <a:spcBef>
                <a:spcPts val="0"/>
              </a:spcBef>
              <a:spcAft>
                <a:spcPts val="0"/>
              </a:spcAft>
              <a:buSzPts val="1200"/>
              <a:buFont typeface="Franklin Gothic"/>
              <a:buAutoNum type="arabicPeriod"/>
            </a:pPr>
            <a:r>
              <a:rPr lang="en-US" i="0" u="none" strike="noStrike" cap="none">
                <a:solidFill>
                  <a:schemeClr val="dk1"/>
                </a:solidFill>
              </a:rPr>
              <a:t>Students continue to receive their core instruction in the general education classroom.  </a:t>
            </a:r>
            <a:r>
              <a:rPr lang="en-US" i="1"/>
              <a:t>Trainer Notes: Make sure to elaborate on the 2nd circle by stating that students will stay in the classroom (if possible).  However, if a student moves to Tier 2 or Tier 3, they may be pulled out to work with another adult other than their teacher, like an interventionist or specialist.  Students are not missing core instruction.</a:t>
            </a:r>
            <a:endParaRPr i="1"/>
          </a:p>
          <a:p>
            <a:pPr marL="457200" marR="0" lvl="0" indent="-304800" algn="l" rtl="0">
              <a:lnSpc>
                <a:spcPct val="100000"/>
              </a:lnSpc>
              <a:spcBef>
                <a:spcPts val="0"/>
              </a:spcBef>
              <a:spcAft>
                <a:spcPts val="0"/>
              </a:spcAft>
              <a:buClr>
                <a:schemeClr val="dk1"/>
              </a:buClr>
              <a:buSzPts val="1200"/>
              <a:buFont typeface="Franklin Gothic"/>
              <a:buAutoNum type="arabicPeriod"/>
            </a:pPr>
            <a:r>
              <a:rPr lang="en-US" i="0" u="none" strike="noStrike" cap="none">
                <a:solidFill>
                  <a:schemeClr val="dk1"/>
                </a:solidFill>
              </a:rPr>
              <a:t>The increasing levels of support means that if the first intervention method does not work, there are other options such as another intervention</a:t>
            </a:r>
            <a:r>
              <a:rPr lang="en-US"/>
              <a:t> or </a:t>
            </a:r>
            <a:r>
              <a:rPr lang="en-US" i="0" u="none" strike="noStrike" cap="none">
                <a:solidFill>
                  <a:schemeClr val="dk1"/>
                </a:solidFill>
              </a:rPr>
              <a:t>more time.</a:t>
            </a:r>
            <a:r>
              <a:rPr lang="en-US"/>
              <a:t>  </a:t>
            </a:r>
            <a:r>
              <a:rPr lang="en-US" i="0" u="none" strike="noStrike" cap="none">
                <a:solidFill>
                  <a:schemeClr val="dk1"/>
                </a:solidFill>
              </a:rPr>
              <a:t>Additionally having a strong set of data means that if your child is referred for special education services, the school will already ha</a:t>
            </a:r>
            <a:r>
              <a:rPr lang="en-US"/>
              <a:t>ve</a:t>
            </a:r>
            <a:r>
              <a:rPr lang="en-US" i="0" u="none" strike="noStrike" cap="none">
                <a:solidFill>
                  <a:schemeClr val="dk1"/>
                </a:solidFill>
              </a:rPr>
              <a:t> documentation to show which type of instruction </a:t>
            </a:r>
            <a:r>
              <a:rPr lang="en-US"/>
              <a:t>w</a:t>
            </a:r>
            <a:r>
              <a:rPr lang="en-US" i="0" u="none" strike="noStrike" cap="none">
                <a:solidFill>
                  <a:schemeClr val="dk1"/>
                </a:solidFill>
              </a:rPr>
              <a:t>as not helpful.</a:t>
            </a:r>
            <a:endParaRPr i="0" u="none" strike="noStrike" cap="none">
              <a:solidFill>
                <a:schemeClr val="dk1"/>
              </a:solidFill>
            </a:endParaRPr>
          </a:p>
          <a:p>
            <a:pPr marL="0" marR="0" lvl="0" indent="0" algn="l" rtl="0">
              <a:lnSpc>
                <a:spcPct val="100000"/>
              </a:lnSpc>
              <a:spcBef>
                <a:spcPts val="360"/>
              </a:spcBef>
              <a:spcAft>
                <a:spcPts val="0"/>
              </a:spcAft>
              <a:buSzPts val="1400"/>
              <a:buNone/>
            </a:pPr>
            <a:endParaRPr i="0" u="none" strike="noStrike" cap="none">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890d73c320_0_178:notes"/>
          <p:cNvSpPr>
            <a:spLocks noGrp="1" noRot="1" noChangeAspect="1"/>
          </p:cNvSpPr>
          <p:nvPr>
            <p:ph type="sldImg" idx="2"/>
          </p:nvPr>
        </p:nvSpPr>
        <p:spPr>
          <a:xfrm>
            <a:off x="1177850" y="696594"/>
            <a:ext cx="4630800" cy="3481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2" name="Google Shape;332;g890d73c320_0_178:notes"/>
          <p:cNvSpPr txBox="1">
            <a:spLocks noGrp="1"/>
          </p:cNvSpPr>
          <p:nvPr>
            <p:ph type="body" idx="1"/>
          </p:nvPr>
        </p:nvSpPr>
        <p:spPr>
          <a:xfrm>
            <a:off x="931654" y="4410394"/>
            <a:ext cx="5121600" cy="4177500"/>
          </a:xfrm>
          <a:prstGeom prst="rect">
            <a:avLst/>
          </a:prstGeom>
          <a:noFill/>
          <a:ln>
            <a:noFill/>
          </a:ln>
        </p:spPr>
        <p:txBody>
          <a:bodyPr spcFirstLastPara="1" wrap="square" lIns="93025" tIns="46525" rIns="93025" bIns="46525" anchor="t" anchorCtr="0">
            <a:noAutofit/>
          </a:bodyPr>
          <a:lstStyle/>
          <a:p>
            <a:pPr marL="0" lvl="0" indent="0" algn="l" rtl="0">
              <a:lnSpc>
                <a:spcPct val="100000"/>
              </a:lnSpc>
              <a:spcBef>
                <a:spcPts val="0"/>
              </a:spcBef>
              <a:spcAft>
                <a:spcPts val="0"/>
              </a:spcAft>
              <a:buSzPts val="1400"/>
              <a:buNone/>
            </a:pPr>
            <a:endParaRPr sz="1100">
              <a:latin typeface="Calibri"/>
              <a:ea typeface="Calibri"/>
              <a:cs typeface="Calibri"/>
              <a:sym typeface="Calibri"/>
            </a:endParaRPr>
          </a:p>
        </p:txBody>
      </p:sp>
      <p:sp>
        <p:nvSpPr>
          <p:cNvPr id="333" name="Google Shape;333;g890d73c320_0_178:notes"/>
          <p:cNvSpPr txBox="1">
            <a:spLocks noGrp="1"/>
          </p:cNvSpPr>
          <p:nvPr>
            <p:ph type="sldNum" idx="12"/>
          </p:nvPr>
        </p:nvSpPr>
        <p:spPr>
          <a:xfrm>
            <a:off x="3957536" y="8819204"/>
            <a:ext cx="3027600" cy="464700"/>
          </a:xfrm>
          <a:prstGeom prst="rect">
            <a:avLst/>
          </a:prstGeom>
          <a:noFill/>
          <a:ln>
            <a:noFill/>
          </a:ln>
        </p:spPr>
        <p:txBody>
          <a:bodyPr spcFirstLastPara="1" wrap="square" lIns="93025" tIns="46525" rIns="9302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3: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0" name="Google Shape;340;p13: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The RTI framework consists of four essential components: the multi-tiered system of support, screening, progress monitoring, and data-based decision making.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4: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8" name="Google Shape;348;p14: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marR="0" lvl="0" indent="0" algn="l" rtl="0">
              <a:lnSpc>
                <a:spcPct val="100000"/>
              </a:lnSpc>
              <a:spcBef>
                <a:spcPts val="0"/>
              </a:spcBef>
              <a:spcAft>
                <a:spcPts val="0"/>
              </a:spcAft>
              <a:buClr>
                <a:schemeClr val="dk1"/>
              </a:buClr>
              <a:buSzPts val="1200"/>
              <a:buFont typeface="Franklin Gothic"/>
              <a:buNone/>
            </a:pPr>
            <a:r>
              <a:rPr lang="en-US">
                <a:solidFill>
                  <a:srgbClr val="000000"/>
                </a:solidFill>
              </a:rPr>
              <a:t>The multi-tiered system of support consists of tiers of instruction with increasing levels of support in the areas in which students are having difficulty (i.e. more time or smaller groups are used to address specific skill deficits). As you can see from the visual, all students receive Tier 1 instruction, some students receive small group supplemental intervention at Tier 2, and a few students (those with the most severe needs) receive individualized intensive intervention at Tier 3. </a:t>
            </a:r>
            <a:endParaRPr>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890d73c320_0_619:notes"/>
          <p:cNvSpPr>
            <a:spLocks noGrp="1" noRot="1" noChangeAspect="1"/>
          </p:cNvSpPr>
          <p:nvPr>
            <p:ph type="sldImg" idx="2"/>
          </p:nvPr>
        </p:nvSpPr>
        <p:spPr>
          <a:xfrm>
            <a:off x="1173163" y="695325"/>
            <a:ext cx="4640400" cy="3481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890d73c320_0_619:notes"/>
          <p:cNvSpPr txBox="1">
            <a:spLocks noGrp="1"/>
          </p:cNvSpPr>
          <p:nvPr>
            <p:ph type="body" idx="1"/>
          </p:nvPr>
        </p:nvSpPr>
        <p:spPr>
          <a:xfrm>
            <a:off x="931651" y="4410394"/>
            <a:ext cx="5121600" cy="4177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rgbClr val="254A70"/>
              </a:buClr>
              <a:buSzPts val="1200"/>
              <a:buFont typeface="Franklin Gothic"/>
              <a:buNone/>
            </a:pPr>
            <a:r>
              <a:rPr lang="en-US" i="1"/>
              <a:t>Read the slide.</a:t>
            </a:r>
            <a:endParaRPr i="1"/>
          </a:p>
          <a:p>
            <a:pPr marL="0" lvl="0" indent="0" algn="l" rtl="0">
              <a:spcBef>
                <a:spcPts val="360"/>
              </a:spcBef>
              <a:spcAft>
                <a:spcPts val="0"/>
              </a:spcAft>
              <a:buClr>
                <a:srgbClr val="254A70"/>
              </a:buClr>
              <a:buSzPts val="1200"/>
              <a:buFont typeface="Franklin Gothic"/>
              <a:buNone/>
            </a:pPr>
            <a:endParaRPr/>
          </a:p>
          <a:p>
            <a:pPr marL="0" lvl="0" indent="0" algn="l" rtl="0">
              <a:spcBef>
                <a:spcPts val="360"/>
              </a:spcBef>
              <a:spcAft>
                <a:spcPts val="0"/>
              </a:spcAft>
              <a:buClr>
                <a:srgbClr val="254A70"/>
              </a:buClr>
              <a:buSzPts val="1200"/>
              <a:buFont typeface="Franklin Gothic"/>
              <a:buNone/>
            </a:pPr>
            <a:r>
              <a:rPr lang="en-US"/>
              <a:t>Tier 1 instruction can be described as the general education instruction that your child receives in core areas such as literacy or math. Tier 1 is prevention for all students.  At Tier 1, classroom teachers should meet all children at their individual level using best practices. In an instructional block, Tier 1 instruction does not look the same from the beginning to the end for every student. Teachers should use a combination of whole group instruction, small group instruction, and if possible, individual instruction to meet the needs of a wide range of students in the classroom. Students should be given opportunities to access grade level information while also working on skills at their level.</a:t>
            </a:r>
            <a:endParaRPr/>
          </a:p>
          <a:p>
            <a:pPr marL="0" lvl="0" indent="0" algn="l" rtl="0">
              <a:spcBef>
                <a:spcPts val="360"/>
              </a:spcBef>
              <a:spcAft>
                <a:spcPts val="0"/>
              </a:spcAft>
              <a:buNone/>
            </a:pPr>
            <a:endParaRPr/>
          </a:p>
        </p:txBody>
      </p:sp>
      <p:sp>
        <p:nvSpPr>
          <p:cNvPr id="370" name="Google Shape;370;g890d73c320_0_619:notes"/>
          <p:cNvSpPr txBox="1">
            <a:spLocks noGrp="1"/>
          </p:cNvSpPr>
          <p:nvPr>
            <p:ph type="sldNum" idx="12"/>
          </p:nvPr>
        </p:nvSpPr>
        <p:spPr>
          <a:xfrm>
            <a:off x="3957536" y="8819202"/>
            <a:ext cx="3027600" cy="4644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5: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8" name="Google Shape;378;p15: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i="1"/>
              <a:t>Read the slide.</a:t>
            </a:r>
            <a:endParaRPr i="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i="0"/>
              <a:t>Tier 2 instruction is provided to a smaller group of students during a time of day that is separate from learning at Tier 1. Most students receive Tier 2 interventions three times per week. Students should not be pulled out of Tier 1 instruction to receive Tier 2 supports. If your child is receiving Tier 2 or Tier 3 in</a:t>
            </a:r>
            <a:r>
              <a:rPr lang="en-US"/>
              <a:t>terventions, RTI b</a:t>
            </a:r>
            <a:r>
              <a:rPr lang="en-US" i="0"/>
              <a:t>est practices</a:t>
            </a:r>
            <a:r>
              <a:rPr lang="en-US"/>
              <a:t> i</a:t>
            </a:r>
            <a:r>
              <a:rPr lang="en-US" i="0"/>
              <a:t>nclude schools sending written notification to i</a:t>
            </a:r>
            <a:r>
              <a:rPr lang="en-US"/>
              <a:t>nform </a:t>
            </a:r>
            <a:r>
              <a:rPr lang="en-US" i="0"/>
              <a:t>parents</a:t>
            </a:r>
            <a:r>
              <a:rPr lang="en-US"/>
              <a:t> of the</a:t>
            </a:r>
            <a:r>
              <a:rPr lang="en-US" i="0"/>
              <a:t> interventions being used</a:t>
            </a:r>
            <a:r>
              <a:rPr lang="en-US"/>
              <a:t>, </a:t>
            </a:r>
            <a:r>
              <a:rPr lang="en-US" i="0"/>
              <a:t>who is providing </a:t>
            </a:r>
            <a:r>
              <a:rPr lang="en-US"/>
              <a:t>them, and</a:t>
            </a:r>
            <a:r>
              <a:rPr lang="en-US" i="0"/>
              <a:t> when</a:t>
            </a:r>
            <a:r>
              <a:rPr lang="en-US"/>
              <a:t> students are receiving the interventions</a:t>
            </a:r>
            <a:r>
              <a:rPr lang="en-US" i="0"/>
              <a:t>. If your child is receiving Tier 2 </a:t>
            </a:r>
            <a:r>
              <a:rPr lang="en-US"/>
              <a:t>interventions</a:t>
            </a:r>
            <a:r>
              <a:rPr lang="en-US" i="0"/>
              <a:t>, </a:t>
            </a:r>
            <a:r>
              <a:rPr lang="en-US"/>
              <a:t>you</a:t>
            </a:r>
            <a:r>
              <a:rPr lang="en-US" i="0"/>
              <a:t> should also know how frequently your child is progress monitored to determine if a specific intervention is or is not working.</a:t>
            </a:r>
            <a:r>
              <a:rPr lang="en-US"/>
              <a:t>  </a:t>
            </a:r>
            <a:r>
              <a:rPr lang="en-US" i="0"/>
              <a:t>It is also a good idea to discuss with your child’s teacher any additional supports that you think your child </a:t>
            </a:r>
            <a:r>
              <a:rPr lang="en-US"/>
              <a:t>w</a:t>
            </a:r>
            <a:r>
              <a:rPr lang="en-US" i="0"/>
              <a:t>ould benefit from if available.</a:t>
            </a:r>
            <a:endParaRPr i="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90d73c320_0_205:notes"/>
          <p:cNvSpPr>
            <a:spLocks noGrp="1" noRot="1" noChangeAspect="1"/>
          </p:cNvSpPr>
          <p:nvPr>
            <p:ph type="sldImg" idx="2"/>
          </p:nvPr>
        </p:nvSpPr>
        <p:spPr>
          <a:xfrm>
            <a:off x="1177850" y="696594"/>
            <a:ext cx="4630800" cy="3481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6" name="Google Shape;186;g890d73c320_0_205:notes"/>
          <p:cNvSpPr txBox="1">
            <a:spLocks noGrp="1"/>
          </p:cNvSpPr>
          <p:nvPr>
            <p:ph type="body" idx="1"/>
          </p:nvPr>
        </p:nvSpPr>
        <p:spPr>
          <a:xfrm>
            <a:off x="931654" y="4410394"/>
            <a:ext cx="5121600" cy="4177500"/>
          </a:xfrm>
          <a:prstGeom prst="rect">
            <a:avLst/>
          </a:prstGeom>
          <a:noFill/>
          <a:ln>
            <a:noFill/>
          </a:ln>
        </p:spPr>
        <p:txBody>
          <a:bodyPr spcFirstLastPara="1" wrap="square" lIns="93025" tIns="46525" rIns="93025" bIns="46525" anchor="t" anchorCtr="0">
            <a:noAutofit/>
          </a:bodyPr>
          <a:lstStyle/>
          <a:p>
            <a:pPr marL="0" lvl="0" indent="0" algn="l" rtl="0">
              <a:lnSpc>
                <a:spcPct val="100000"/>
              </a:lnSpc>
              <a:spcBef>
                <a:spcPts val="0"/>
              </a:spcBef>
              <a:spcAft>
                <a:spcPts val="0"/>
              </a:spcAft>
              <a:buSzPts val="1400"/>
              <a:buNone/>
            </a:pPr>
            <a:endParaRPr sz="1100">
              <a:latin typeface="Calibri"/>
              <a:ea typeface="Calibri"/>
              <a:cs typeface="Calibri"/>
              <a:sym typeface="Calibri"/>
            </a:endParaRPr>
          </a:p>
        </p:txBody>
      </p:sp>
      <p:sp>
        <p:nvSpPr>
          <p:cNvPr id="187" name="Google Shape;187;g890d73c320_0_205:notes"/>
          <p:cNvSpPr txBox="1">
            <a:spLocks noGrp="1"/>
          </p:cNvSpPr>
          <p:nvPr>
            <p:ph type="sldNum" idx="12"/>
          </p:nvPr>
        </p:nvSpPr>
        <p:spPr>
          <a:xfrm>
            <a:off x="3957536" y="8819204"/>
            <a:ext cx="3027600" cy="464700"/>
          </a:xfrm>
          <a:prstGeom prst="rect">
            <a:avLst/>
          </a:prstGeom>
          <a:noFill/>
          <a:ln>
            <a:noFill/>
          </a:ln>
        </p:spPr>
        <p:txBody>
          <a:bodyPr spcFirstLastPara="1" wrap="square" lIns="93025" tIns="46525" rIns="9302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7: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7" name="Google Shape;387;p17: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i="1"/>
              <a:t>Read the slide.</a:t>
            </a:r>
            <a:endParaRPr i="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i="0"/>
              <a:t>Additionally, Tier 3 </a:t>
            </a:r>
            <a:r>
              <a:rPr lang="en-US"/>
              <a:t>I</a:t>
            </a:r>
            <a:r>
              <a:rPr lang="en-US" i="0"/>
              <a:t>ntensive </a:t>
            </a:r>
            <a:r>
              <a:rPr lang="en-US"/>
              <a:t>Intervention</a:t>
            </a:r>
            <a:r>
              <a:rPr lang="en-US" i="0"/>
              <a:t> looks different from Tier 1 Core Instruction (which all students receive daily) and Tier 2 Supplemental Intervention (which some students receive 3 times per week to address deficit areas). Students who receive Tier 3 Intensive </a:t>
            </a:r>
            <a:r>
              <a:rPr lang="en-US"/>
              <a:t>Intervention</a:t>
            </a:r>
            <a:r>
              <a:rPr lang="en-US" i="0"/>
              <a:t> have the most severe and intense needs, and often receive this intensive instruction 4-5 times per week. </a:t>
            </a:r>
            <a:r>
              <a:rPr lang="en-US"/>
              <a:t>S</a:t>
            </a:r>
            <a:r>
              <a:rPr lang="en-US" i="0"/>
              <a:t>tudents receiving Tier 3 interventions </a:t>
            </a:r>
            <a:r>
              <a:rPr lang="en-US"/>
              <a:t>should </a:t>
            </a:r>
            <a:r>
              <a:rPr lang="en-US" i="0"/>
              <a:t>have already received Tier 2 interventions, but did not make adequate progress. </a:t>
            </a:r>
            <a:r>
              <a:rPr lang="en-US"/>
              <a:t>Ot</a:t>
            </a:r>
            <a:r>
              <a:rPr lang="en-US" i="0"/>
              <a:t>hers may enter a grade or school with such high needs that they immediately begin receiving Tier 3 interventions. </a:t>
            </a:r>
            <a:endParaRPr i="0"/>
          </a:p>
          <a:p>
            <a:pPr marL="0" lvl="0" indent="0" algn="l" rtl="0">
              <a:lnSpc>
                <a:spcPct val="100000"/>
              </a:lnSpc>
              <a:spcBef>
                <a:spcPts val="360"/>
              </a:spcBef>
              <a:spcAft>
                <a:spcPts val="0"/>
              </a:spcAft>
              <a:buNone/>
            </a:pPr>
            <a:endParaRPr i="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6: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6" name="Google Shape;396;p16: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360"/>
              </a:spcBef>
              <a:spcAft>
                <a:spcPts val="0"/>
              </a:spcAft>
              <a:buSzPts val="1400"/>
              <a:buNone/>
            </a:pPr>
            <a:r>
              <a:rPr lang="en-US" i="1"/>
              <a:t>Trainer Notes: Play the video. After viewing, ask participants the following questions and discuss:</a:t>
            </a:r>
            <a:endParaRPr i="1"/>
          </a:p>
          <a:p>
            <a:pPr marL="457200" lvl="0" indent="-304800" algn="l" rtl="0">
              <a:lnSpc>
                <a:spcPct val="100000"/>
              </a:lnSpc>
              <a:spcBef>
                <a:spcPts val="360"/>
              </a:spcBef>
              <a:spcAft>
                <a:spcPts val="0"/>
              </a:spcAft>
              <a:buSzPts val="1200"/>
              <a:buFont typeface="Franklin Gothic"/>
              <a:buChar char="●"/>
            </a:pPr>
            <a:r>
              <a:rPr lang="en-US" i="1"/>
              <a:t>What did you notice or hear during the video that stood out to you? </a:t>
            </a:r>
            <a:endParaRPr i="1"/>
          </a:p>
          <a:p>
            <a:pPr marL="457200" lvl="0" indent="-304800" algn="l" rtl="0">
              <a:lnSpc>
                <a:spcPct val="100000"/>
              </a:lnSpc>
              <a:spcBef>
                <a:spcPts val="0"/>
              </a:spcBef>
              <a:spcAft>
                <a:spcPts val="0"/>
              </a:spcAft>
              <a:buSzPts val="1200"/>
              <a:buFont typeface="Franklin Gothic"/>
              <a:buChar char="●"/>
            </a:pPr>
            <a:r>
              <a:rPr lang="en-US" i="1"/>
              <a:t>What questions do you still have about Tier 2 and Tier 3 interventions?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8: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7" name="Google Shape;407;p18: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i="0" u="none" strike="noStrike" cap="none">
                <a:solidFill>
                  <a:schemeClr val="dk1"/>
                </a:solidFill>
              </a:rPr>
              <a:t>Now that we have talked about the different types and settings of instruction your child receives through RTI, let’s talk about an important assessment component that affects all students. </a:t>
            </a:r>
            <a:endParaRPr i="0" u="none" strike="noStrike" cap="none">
              <a:solidFill>
                <a:schemeClr val="dk1"/>
              </a:solidFill>
            </a:endParaRPr>
          </a:p>
          <a:p>
            <a:pPr marL="457200" marR="0" lvl="0" indent="-304800" algn="l" rtl="0">
              <a:lnSpc>
                <a:spcPct val="100000"/>
              </a:lnSpc>
              <a:spcBef>
                <a:spcPts val="1800"/>
              </a:spcBef>
              <a:spcAft>
                <a:spcPts val="0"/>
              </a:spcAft>
              <a:buSzPts val="1200"/>
              <a:buFont typeface="Franklin Gothic"/>
              <a:buChar char="●"/>
            </a:pPr>
            <a:r>
              <a:rPr lang="en-US" i="0" u="none" strike="noStrike" cap="none">
                <a:solidFill>
                  <a:schemeClr val="dk1"/>
                </a:solidFill>
              </a:rPr>
              <a:t>Screening answers the question: Who is at risk of poor learning and/or behavioral outcomes in the future? </a:t>
            </a:r>
            <a:endParaRPr i="0" u="none" strike="noStrike" cap="none">
              <a:solidFill>
                <a:schemeClr val="dk1"/>
              </a:solidFill>
            </a:endParaRPr>
          </a:p>
          <a:p>
            <a:pPr marL="457200" marR="0" lvl="0" indent="-304800" algn="l" rtl="0">
              <a:lnSpc>
                <a:spcPct val="100000"/>
              </a:lnSpc>
              <a:spcBef>
                <a:spcPts val="0"/>
              </a:spcBef>
              <a:spcAft>
                <a:spcPts val="0"/>
              </a:spcAft>
              <a:buSzPts val="1200"/>
              <a:buFont typeface="Franklin Gothic"/>
              <a:buChar char="●"/>
            </a:pPr>
            <a:r>
              <a:rPr lang="en-US"/>
              <a:t>Sc</a:t>
            </a:r>
            <a:r>
              <a:rPr lang="en-US" i="0" u="none" strike="noStrike" cap="none">
                <a:solidFill>
                  <a:schemeClr val="dk1"/>
                </a:solidFill>
              </a:rPr>
              <a:t>reening is conducted with all students a minimum of three times per year (fall, winter, and spring).</a:t>
            </a:r>
            <a:endParaRPr/>
          </a:p>
          <a:p>
            <a:pPr marL="457200" marR="0" lvl="0" indent="-304800" algn="l" rtl="0">
              <a:lnSpc>
                <a:spcPct val="100000"/>
              </a:lnSpc>
              <a:spcBef>
                <a:spcPts val="0"/>
              </a:spcBef>
              <a:spcAft>
                <a:spcPts val="0"/>
              </a:spcAft>
              <a:buSzPts val="1200"/>
              <a:buFont typeface="Franklin Gothic"/>
              <a:buChar char="●"/>
            </a:pPr>
            <a:r>
              <a:rPr lang="en-US" i="0" u="none" strike="noStrike" cap="none">
                <a:solidFill>
                  <a:schemeClr val="dk1"/>
                </a:solidFill>
              </a:rPr>
              <a:t>Screening tools are used in addition to regular classroom assessments. Not all schools use the same screener but there are some common pieces of information about academics and behavior that each school tries to gather during screening.</a:t>
            </a:r>
            <a:endParaRPr/>
          </a:p>
          <a:p>
            <a:pPr marL="457200" marR="0" lvl="0" indent="-304800" algn="l" rtl="0">
              <a:lnSpc>
                <a:spcPct val="100000"/>
              </a:lnSpc>
              <a:spcBef>
                <a:spcPts val="0"/>
              </a:spcBef>
              <a:spcAft>
                <a:spcPts val="0"/>
              </a:spcAft>
              <a:buSzPts val="1200"/>
              <a:buFont typeface="Franklin Gothic"/>
              <a:buChar char="●"/>
            </a:pPr>
            <a:r>
              <a:rPr lang="en-US" i="0" u="none" strike="noStrike" cap="none">
                <a:solidFill>
                  <a:schemeClr val="dk1"/>
                </a:solidFill>
              </a:rPr>
              <a:t>One example of a school screener in behavior is office referrals – schools pay attention to the number of times all students go to the office to help them determine who may be struggling behaviorally, socially and/or emotionally in the school environment. </a:t>
            </a:r>
            <a:endParaRPr i="0" u="none" strike="noStrike" cap="none">
              <a:solidFill>
                <a:schemeClr val="dk1"/>
              </a:solidFill>
            </a:endParaRPr>
          </a:p>
          <a:p>
            <a:pPr marL="0" marR="0" lvl="0" indent="0" algn="l" rtl="0">
              <a:lnSpc>
                <a:spcPct val="100000"/>
              </a:lnSpc>
              <a:spcBef>
                <a:spcPts val="0"/>
              </a:spcBef>
              <a:spcAft>
                <a:spcPts val="0"/>
              </a:spcAft>
              <a:buNone/>
            </a:pPr>
            <a:endParaRPr i="1"/>
          </a:p>
          <a:p>
            <a:pPr marL="0" marR="0" lvl="0" indent="0" algn="l" rtl="0">
              <a:lnSpc>
                <a:spcPct val="100000"/>
              </a:lnSpc>
              <a:spcBef>
                <a:spcPts val="0"/>
              </a:spcBef>
              <a:spcAft>
                <a:spcPts val="0"/>
              </a:spcAft>
              <a:buNone/>
            </a:pPr>
            <a:r>
              <a:rPr lang="en-US" i="1"/>
              <a:t>Trainer Notes:  Give parents and families examples of screeners that are used in your school and/or district. Discuss what types of information the assessment gives administrators and teachers.</a:t>
            </a:r>
            <a:endParaRPr i="1"/>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9: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8" name="Google Shape;418;p19: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Another </a:t>
            </a:r>
            <a:r>
              <a:rPr lang="en-US" i="0" u="none" strike="noStrike" cap="none">
                <a:solidFill>
                  <a:schemeClr val="dk1"/>
                </a:solidFill>
              </a:rPr>
              <a:t>essential component of RTI is progress monitoring. </a:t>
            </a:r>
            <a:endParaRPr/>
          </a:p>
          <a:p>
            <a:pPr marL="457200" lvl="0" indent="-304800" algn="l" rtl="0">
              <a:spcBef>
                <a:spcPts val="0"/>
              </a:spcBef>
              <a:spcAft>
                <a:spcPts val="0"/>
              </a:spcAft>
              <a:buClr>
                <a:schemeClr val="dk1"/>
              </a:buClr>
              <a:buSzPts val="1200"/>
              <a:buFont typeface="Franklin Gothic"/>
              <a:buChar char="●"/>
            </a:pPr>
            <a:r>
              <a:rPr lang="en-US"/>
              <a:t>Progress monitoring occurs for students receiving interventions, ideally, every one to two weeks. Progress monitoring tools are used in addition to regular classroom assessments.</a:t>
            </a:r>
            <a:endParaRPr/>
          </a:p>
          <a:p>
            <a:pPr marL="457200" marR="0" lvl="0" indent="-304800" algn="l" rtl="0">
              <a:lnSpc>
                <a:spcPct val="100000"/>
              </a:lnSpc>
              <a:spcBef>
                <a:spcPts val="0"/>
              </a:spcBef>
              <a:spcAft>
                <a:spcPts val="0"/>
              </a:spcAft>
              <a:buClr>
                <a:schemeClr val="dk1"/>
              </a:buClr>
              <a:buSzPts val="1200"/>
              <a:buFont typeface="Franklin Gothic"/>
              <a:buChar char="●"/>
            </a:pPr>
            <a:r>
              <a:rPr lang="en-US" i="0" u="none" strike="noStrike" cap="none">
                <a:solidFill>
                  <a:schemeClr val="dk1"/>
                </a:solidFill>
              </a:rPr>
              <a:t>Progress monitoring answers the questions: Is the intervention a student is receiving working to address their academic or behavioral needs? Is the student making enough progress to catch up with their peers? </a:t>
            </a:r>
            <a:endParaRPr i="0" u="none" strike="noStrike" cap="none">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8927071b80_0_2:notes"/>
          <p:cNvSpPr>
            <a:spLocks noGrp="1" noRot="1" noChangeAspect="1"/>
          </p:cNvSpPr>
          <p:nvPr>
            <p:ph type="sldImg" idx="2"/>
          </p:nvPr>
        </p:nvSpPr>
        <p:spPr>
          <a:xfrm>
            <a:off x="1173163" y="695325"/>
            <a:ext cx="4640400" cy="3481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8" name="Google Shape;428;g8927071b80_0_2:notes"/>
          <p:cNvSpPr txBox="1">
            <a:spLocks noGrp="1"/>
          </p:cNvSpPr>
          <p:nvPr>
            <p:ph type="body" idx="1"/>
          </p:nvPr>
        </p:nvSpPr>
        <p:spPr>
          <a:xfrm>
            <a:off x="931651" y="4410394"/>
            <a:ext cx="5121600" cy="41772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None/>
            </a:pPr>
            <a:r>
              <a:rPr lang="en-US"/>
              <a:t>Data-based decision making determines the child’s responsiveness to the intervention and also helps determine the child’s growth.</a:t>
            </a:r>
            <a:endParaRPr/>
          </a:p>
          <a:p>
            <a:pPr marL="457200" lvl="0" indent="-304800" algn="l" rtl="0">
              <a:lnSpc>
                <a:spcPct val="100000"/>
              </a:lnSpc>
              <a:spcBef>
                <a:spcPts val="0"/>
              </a:spcBef>
              <a:spcAft>
                <a:spcPts val="0"/>
              </a:spcAft>
              <a:buSzPts val="1200"/>
              <a:buFont typeface="Franklin Gothic"/>
              <a:buChar char="●"/>
            </a:pPr>
            <a:r>
              <a:rPr lang="en-US"/>
              <a:t>Data-based decision making means that schools use data to make decisions about the supports students need.</a:t>
            </a:r>
            <a:endParaRPr/>
          </a:p>
          <a:p>
            <a:pPr marL="457200" lvl="0" indent="-304800" algn="l" rtl="0">
              <a:lnSpc>
                <a:spcPct val="100000"/>
              </a:lnSpc>
              <a:spcBef>
                <a:spcPts val="0"/>
              </a:spcBef>
              <a:spcAft>
                <a:spcPts val="0"/>
              </a:spcAft>
              <a:buSzPts val="1200"/>
              <a:buFont typeface="Franklin Gothic"/>
              <a:buChar char="●"/>
            </a:pPr>
            <a:r>
              <a:rPr lang="en-US"/>
              <a:t>In an RTI framework, a student's growth and progress are monitored frequently and compared against his or her goals or benchmarks.</a:t>
            </a:r>
            <a:endParaRPr/>
          </a:p>
          <a:p>
            <a:pPr marL="457200" lvl="0" indent="-304800" algn="l" rtl="0">
              <a:lnSpc>
                <a:spcPct val="100000"/>
              </a:lnSpc>
              <a:spcBef>
                <a:spcPts val="0"/>
              </a:spcBef>
              <a:spcAft>
                <a:spcPts val="0"/>
              </a:spcAft>
              <a:buSzPts val="1200"/>
              <a:buFont typeface="Franklin Gothic"/>
              <a:buChar char="●"/>
            </a:pPr>
            <a:r>
              <a:rPr lang="en-US"/>
              <a:t>Data are used to determine whether a particular student is benefiting or not benefiting from intervention – whether they are improving (making progress) or not improving (not making progress). </a:t>
            </a:r>
            <a:endParaRPr/>
          </a:p>
          <a:p>
            <a:pPr marL="457200" lvl="0" indent="-304800" algn="l" rtl="0">
              <a:lnSpc>
                <a:spcPct val="100000"/>
              </a:lnSpc>
              <a:spcBef>
                <a:spcPts val="0"/>
              </a:spcBef>
              <a:spcAft>
                <a:spcPts val="0"/>
              </a:spcAft>
              <a:buSzPts val="1200"/>
              <a:buFont typeface="Franklin Gothic"/>
              <a:buChar char="●"/>
            </a:pPr>
            <a:r>
              <a:rPr lang="en-US"/>
              <a:t>Decisions as to whether or not to continue or change the intervention is determined through a predetermined and consistent data-based decision making process developed by leadership at the school level.</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a:t>CC images from Pixabay.com</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2: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41" name="Google Shape;441;p22: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E</a:t>
            </a:r>
            <a:r>
              <a:rPr lang="en-US" i="0"/>
              <a:t>xamples of data that the school staff and parents can review together to make decisions about a student’s needs and progress.</a:t>
            </a:r>
            <a:endParaRPr i="0"/>
          </a:p>
          <a:p>
            <a:pPr marL="0" lvl="0" indent="0" algn="l" rtl="0">
              <a:lnSpc>
                <a:spcPct val="100000"/>
              </a:lnSpc>
              <a:spcBef>
                <a:spcPts val="0"/>
              </a:spcBef>
              <a:spcAft>
                <a:spcPts val="0"/>
              </a:spcAft>
              <a:buSzPts val="1400"/>
              <a:buNone/>
            </a:pPr>
            <a:endParaRPr/>
          </a:p>
          <a:p>
            <a:pPr marL="0" lvl="0" indent="0" algn="l" rtl="0">
              <a:spcBef>
                <a:spcPts val="360"/>
              </a:spcBef>
              <a:spcAft>
                <a:spcPts val="0"/>
              </a:spcAft>
              <a:buSzPts val="1400"/>
              <a:buNone/>
            </a:pPr>
            <a:r>
              <a:rPr lang="en-US" i="1"/>
              <a:t>Read the slide. </a:t>
            </a:r>
            <a:endParaRPr/>
          </a:p>
          <a:p>
            <a:pPr marL="0" lvl="0" indent="0" algn="l" rtl="0">
              <a:lnSpc>
                <a:spcPct val="100000"/>
              </a:lnSpc>
              <a:spcBef>
                <a:spcPts val="360"/>
              </a:spcBef>
              <a:spcAft>
                <a:spcPts val="0"/>
              </a:spcAft>
              <a:buSzPts val="1400"/>
              <a:buNone/>
            </a:pPr>
            <a:endParaRPr i="1"/>
          </a:p>
          <a:p>
            <a:pPr marL="0" lvl="0" indent="0" algn="l" rtl="0">
              <a:lnSpc>
                <a:spcPct val="100000"/>
              </a:lnSpc>
              <a:spcBef>
                <a:spcPts val="360"/>
              </a:spcBef>
              <a:spcAft>
                <a:spcPts val="0"/>
              </a:spcAft>
              <a:buSzPts val="1400"/>
              <a:buNone/>
            </a:pPr>
            <a:endParaRPr i="1"/>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890d73c320_0_191:notes"/>
          <p:cNvSpPr>
            <a:spLocks noGrp="1" noRot="1" noChangeAspect="1"/>
          </p:cNvSpPr>
          <p:nvPr>
            <p:ph type="sldImg" idx="2"/>
          </p:nvPr>
        </p:nvSpPr>
        <p:spPr>
          <a:xfrm>
            <a:off x="1177850" y="696594"/>
            <a:ext cx="4630800" cy="3481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3" name="Google Shape;453;g890d73c320_0_191:notes"/>
          <p:cNvSpPr txBox="1">
            <a:spLocks noGrp="1"/>
          </p:cNvSpPr>
          <p:nvPr>
            <p:ph type="body" idx="1"/>
          </p:nvPr>
        </p:nvSpPr>
        <p:spPr>
          <a:xfrm>
            <a:off x="931654" y="4410394"/>
            <a:ext cx="5121600" cy="4177500"/>
          </a:xfrm>
          <a:prstGeom prst="rect">
            <a:avLst/>
          </a:prstGeom>
          <a:noFill/>
          <a:ln>
            <a:noFill/>
          </a:ln>
        </p:spPr>
        <p:txBody>
          <a:bodyPr spcFirstLastPara="1" wrap="square" lIns="93025" tIns="46525" rIns="93025" bIns="46525" anchor="t" anchorCtr="0">
            <a:noAutofit/>
          </a:bodyPr>
          <a:lstStyle/>
          <a:p>
            <a:pPr marL="0" lvl="0" indent="0" algn="l" rtl="0">
              <a:spcBef>
                <a:spcPts val="0"/>
              </a:spcBef>
              <a:spcAft>
                <a:spcPts val="0"/>
              </a:spcAft>
              <a:buSzPts val="1400"/>
              <a:buNone/>
            </a:pPr>
            <a:r>
              <a:rPr lang="en-US"/>
              <a:t>We will now discuss how you, as parents, can be involved in this process. </a:t>
            </a:r>
            <a:endParaRPr/>
          </a:p>
          <a:p>
            <a:pPr marL="0" lvl="0" indent="0" algn="l" rtl="0">
              <a:spcBef>
                <a:spcPts val="0"/>
              </a:spcBef>
              <a:spcAft>
                <a:spcPts val="0"/>
              </a:spcAft>
              <a:buSzPts val="1400"/>
              <a:buNone/>
            </a:pPr>
            <a:endParaRPr/>
          </a:p>
          <a:p>
            <a:pPr marL="0" lvl="0" indent="0" algn="l" rtl="0">
              <a:lnSpc>
                <a:spcPct val="100000"/>
              </a:lnSpc>
              <a:spcBef>
                <a:spcPts val="0"/>
              </a:spcBef>
              <a:spcAft>
                <a:spcPts val="0"/>
              </a:spcAft>
              <a:buSzPts val="1400"/>
              <a:buNone/>
            </a:pPr>
            <a:endParaRPr sz="1100">
              <a:latin typeface="Calibri"/>
              <a:ea typeface="Calibri"/>
              <a:cs typeface="Calibri"/>
              <a:sym typeface="Calibri"/>
            </a:endParaRPr>
          </a:p>
        </p:txBody>
      </p:sp>
      <p:sp>
        <p:nvSpPr>
          <p:cNvPr id="454" name="Google Shape;454;g890d73c320_0_191:notes"/>
          <p:cNvSpPr txBox="1">
            <a:spLocks noGrp="1"/>
          </p:cNvSpPr>
          <p:nvPr>
            <p:ph type="sldNum" idx="12"/>
          </p:nvPr>
        </p:nvSpPr>
        <p:spPr>
          <a:xfrm>
            <a:off x="3957536" y="8819204"/>
            <a:ext cx="3027600" cy="464700"/>
          </a:xfrm>
          <a:prstGeom prst="rect">
            <a:avLst/>
          </a:prstGeom>
          <a:noFill/>
          <a:ln>
            <a:noFill/>
          </a:ln>
        </p:spPr>
        <p:txBody>
          <a:bodyPr spcFirstLastPara="1" wrap="square" lIns="93025" tIns="46525" rIns="9302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5: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0" name="Google Shape;460;p25: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As stated earlier, students benefit greatly when the school and home work together in partnership. School personnel can make better decisions when they have the “whole” picture of a student and all stakeholders are involved (administrators, teachers, and parents). Additionally, when parents realize how the school is approaching the student’s instructional program, they are better able to provide support at home. Students are more likely to put extra effort in school work when they feel supported both at school and at home and when they recognize that both entities are working together.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None/>
            </a:pPr>
            <a:r>
              <a:rPr lang="en-US"/>
              <a:t>Involving parents throughout the RTI implementation process is a key to student growth.  Parents bring another perspective to decision making that helps to make effective decisions about instruction.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6: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8" name="Google Shape;468;p26: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None/>
            </a:pPr>
            <a:r>
              <a:rPr lang="en-US">
                <a:solidFill>
                  <a:schemeClr val="dk1"/>
                </a:solidFill>
              </a:rPr>
              <a:t>Communication and collaboration are critical pieces </a:t>
            </a:r>
            <a:r>
              <a:rPr lang="en-US"/>
              <a:t>to</a:t>
            </a:r>
            <a:r>
              <a:rPr lang="en-US">
                <a:solidFill>
                  <a:schemeClr val="dk1"/>
                </a:solidFill>
              </a:rPr>
              <a:t> successful family engagement in RTI systems.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solidFill>
                  <a:schemeClr val="dk1"/>
                </a:solidFill>
              </a:rPr>
              <a:t>Dr. Joyce Epstein (Johns Hopkins University) identified 6 types of involvement that build successful school, parent, and community partnerships. The six types of involvement are parenting, communicating, volunteering, learning at home, decision making, and collaboration with community.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Schools and parents</a:t>
            </a:r>
            <a:r>
              <a:rPr lang="en-US">
                <a:solidFill>
                  <a:schemeClr val="dk1"/>
                </a:solidFill>
              </a:rPr>
              <a:t> should constantly reflect on the level of engagement, including communication and collaboration, with regard to student academic and behavioral success.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27: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1" name="Google Shape;491;p27: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Here are a few questions you as parents can ask school leadership to increase your understanding of how RTI works at your child’s school.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i="1"/>
              <a:t>Read the slide. </a:t>
            </a:r>
            <a:endParaRPr i="1"/>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3:notes"/>
          <p:cNvSpPr>
            <a:spLocks noGrp="1" noRot="1" noChangeAspect="1"/>
          </p:cNvSpPr>
          <p:nvPr>
            <p:ph type="sldImg" idx="2"/>
          </p:nvPr>
        </p:nvSpPr>
        <p:spPr>
          <a:xfrm>
            <a:off x="1173163" y="695325"/>
            <a:ext cx="4640400" cy="3481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3" name="Google Shape;193;p3:notes"/>
          <p:cNvSpPr txBox="1">
            <a:spLocks noGrp="1"/>
          </p:cNvSpPr>
          <p:nvPr>
            <p:ph type="body" idx="1"/>
          </p:nvPr>
        </p:nvSpPr>
        <p:spPr>
          <a:xfrm>
            <a:off x="931651" y="4410394"/>
            <a:ext cx="5121600" cy="41772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Clr>
                <a:schemeClr val="dk1"/>
              </a:buClr>
              <a:buSzPts val="1200"/>
              <a:buFont typeface="Franklin Gothic"/>
              <a:buNone/>
            </a:pPr>
            <a:r>
              <a:rPr lang="en-US"/>
              <a:t>The purpose of today’s training is to ensure common understanding of Response to Intervention (RTI) by families, communities, and educators. Research shows that when families and communities support children at home and at school, children do better in school. Collaboration and communication with teachers and schools around these supports is critical for student success in both academics and behavior.</a:t>
            </a:r>
            <a:endParaRPr/>
          </a:p>
          <a:p>
            <a:pPr marL="0" marR="0" lvl="0" indent="0" algn="l" rtl="0">
              <a:lnSpc>
                <a:spcPct val="100000"/>
              </a:lnSpc>
              <a:spcBef>
                <a:spcPts val="360"/>
              </a:spcBef>
              <a:spcAft>
                <a:spcPts val="0"/>
              </a:spcAft>
              <a:buSzPts val="1400"/>
              <a:buNone/>
            </a:pPr>
            <a:endParaRPr u="none" strike="noStrike" cap="none">
              <a:solidFill>
                <a:srgbClr val="000000"/>
              </a:solidFill>
            </a:endParaRPr>
          </a:p>
          <a:p>
            <a:pPr marL="0" marR="0" lvl="0" indent="0" algn="l" rtl="0">
              <a:lnSpc>
                <a:spcPct val="100000"/>
              </a:lnSpc>
              <a:spcBef>
                <a:spcPts val="360"/>
              </a:spcBef>
              <a:spcAft>
                <a:spcPts val="0"/>
              </a:spcAft>
              <a:buSzPts val="1400"/>
              <a:buNone/>
            </a:pPr>
            <a:endParaRPr>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890d73c320_0_212:notes"/>
          <p:cNvSpPr>
            <a:spLocks noGrp="1" noRot="1" noChangeAspect="1"/>
          </p:cNvSpPr>
          <p:nvPr>
            <p:ph type="sldImg" idx="2"/>
          </p:nvPr>
        </p:nvSpPr>
        <p:spPr>
          <a:xfrm>
            <a:off x="1173163" y="695325"/>
            <a:ext cx="4640400" cy="3481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3" name="Google Shape;503;g890d73c320_0_212:notes"/>
          <p:cNvSpPr txBox="1">
            <a:spLocks noGrp="1"/>
          </p:cNvSpPr>
          <p:nvPr>
            <p:ph type="body" idx="1"/>
          </p:nvPr>
        </p:nvSpPr>
        <p:spPr>
          <a:xfrm>
            <a:off x="931651" y="4410394"/>
            <a:ext cx="5121600" cy="41772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360"/>
              </a:spcBef>
              <a:spcAft>
                <a:spcPts val="0"/>
              </a:spcAft>
              <a:buNone/>
            </a:pPr>
            <a:r>
              <a:rPr lang="en-US" i="1"/>
              <a:t>Trainer Notes: Have participants read the perspective of a parent from the slide, or summarize the information for the participants.  Ask participants to share additional ways they have been involved in family engagement to support their child in academics and behavior.</a:t>
            </a:r>
            <a:endParaRPr i="1"/>
          </a:p>
          <a:p>
            <a:pPr marL="0" lvl="0" indent="0" algn="l" rtl="0">
              <a:lnSpc>
                <a:spcPct val="100000"/>
              </a:lnSpc>
              <a:spcBef>
                <a:spcPts val="0"/>
              </a:spcBef>
              <a:spcAft>
                <a:spcPts val="0"/>
              </a:spcAft>
              <a:buNone/>
            </a:pPr>
            <a:endParaRPr i="1"/>
          </a:p>
          <a:p>
            <a:pPr marL="0" lvl="0" indent="0" algn="l" rtl="0">
              <a:lnSpc>
                <a:spcPct val="100000"/>
              </a:lnSpc>
              <a:spcBef>
                <a:spcPts val="0"/>
              </a:spcBef>
              <a:spcAft>
                <a:spcPts val="0"/>
              </a:spcAft>
              <a:buNone/>
            </a:pPr>
            <a:r>
              <a:rPr lang="en-US" i="1"/>
              <a:t>Mendy Gomez is the mother of two children in the Vail School District in Arizona. Her son has dyslexia and AD/HD and has made outstanding progress in the programs offered through the Vail School District. She works closely with her district and other educational advocacy groups to ensure every child is afforded a quality education.</a:t>
            </a:r>
            <a:endParaRPr i="1"/>
          </a:p>
          <a:p>
            <a:pPr marL="0" lvl="0" indent="0" algn="l" rtl="0">
              <a:lnSpc>
                <a:spcPct val="100000"/>
              </a:lnSpc>
              <a:spcBef>
                <a:spcPts val="0"/>
              </a:spcBef>
              <a:spcAft>
                <a:spcPts val="0"/>
              </a:spcAft>
              <a:buNone/>
            </a:pPr>
            <a:endParaRPr i="1"/>
          </a:p>
          <a:p>
            <a:pPr marL="0" lvl="0" indent="0" algn="l" rtl="0">
              <a:lnSpc>
                <a:spcPct val="100000"/>
              </a:lnSpc>
              <a:spcBef>
                <a:spcPts val="360"/>
              </a:spcBef>
              <a:spcAft>
                <a:spcPts val="0"/>
              </a:spcAft>
              <a:buNone/>
            </a:pPr>
            <a:r>
              <a:rPr lang="en-US" u="sng">
                <a:solidFill>
                  <a:schemeClr val="hlink"/>
                </a:solidFill>
                <a:hlinkClick r:id="rId3"/>
              </a:rPr>
              <a:t>https://www.understood.org/~/media/acc8e8c166c7432582494ece864cb16c.pdf</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8: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4" name="Google Shape;514;p28: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Additionally, these are strategies that you might consider in order to get more involved with RTI at your child’s school.</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0"/>
              </a:spcBef>
              <a:spcAft>
                <a:spcPts val="0"/>
              </a:spcAft>
              <a:buSzPts val="1400"/>
              <a:buNone/>
            </a:pPr>
            <a:r>
              <a:rPr lang="en-US" i="1"/>
              <a:t>Read the slide. </a:t>
            </a:r>
            <a:endParaRPr i="1"/>
          </a:p>
        </p:txBody>
      </p:sp>
      <p:sp>
        <p:nvSpPr>
          <p:cNvPr id="515" name="Google Shape;515;p28: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9: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2" name="Google Shape;522;p29: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marR="0" lvl="0" indent="0" algn="l" rtl="0">
              <a:lnSpc>
                <a:spcPct val="117999"/>
              </a:lnSpc>
              <a:spcBef>
                <a:spcPts val="0"/>
              </a:spcBef>
              <a:spcAft>
                <a:spcPts val="0"/>
              </a:spcAft>
              <a:buClr>
                <a:schemeClr val="dk1"/>
              </a:buClr>
              <a:buSzPts val="1200"/>
              <a:buFont typeface="Franklin Gothic"/>
              <a:buNone/>
            </a:pPr>
            <a:r>
              <a:rPr lang="en-US" i="1"/>
              <a:t>Trainer Notes: After parents have completed the index card, present the Stand Up, Hand Up, Pair Up activity.  When ready, as parents to stand up, put a hand up, and find another parent to partner with for this activity.  Once a partner has been found, parents should put their hands down and share two wows and one wonder based on the presentation information.  After sharing, allow parents time to ask questions and discuss whole group.</a:t>
            </a:r>
            <a:endParaRPr/>
          </a:p>
          <a:p>
            <a:pPr marL="0" marR="0" lvl="0" indent="0" algn="l" rtl="0">
              <a:lnSpc>
                <a:spcPct val="117999"/>
              </a:lnSpc>
              <a:spcBef>
                <a:spcPts val="0"/>
              </a:spcBef>
              <a:spcAft>
                <a:spcPts val="0"/>
              </a:spcAft>
              <a:buClr>
                <a:schemeClr val="dk1"/>
              </a:buClr>
              <a:buSzPts val="1200"/>
              <a:buFont typeface="Franklin Gothic"/>
              <a:buNone/>
            </a:pPr>
            <a:endParaRPr/>
          </a:p>
          <a:p>
            <a:pPr marL="0" marR="0" lvl="0" indent="0" algn="l" rtl="0">
              <a:lnSpc>
                <a:spcPct val="117999"/>
              </a:lnSpc>
              <a:spcBef>
                <a:spcPts val="0"/>
              </a:spcBef>
              <a:spcAft>
                <a:spcPts val="0"/>
              </a:spcAft>
              <a:buClr>
                <a:schemeClr val="dk1"/>
              </a:buClr>
              <a:buSzPts val="1200"/>
              <a:buFont typeface="Franklin Gothic"/>
              <a:buNone/>
            </a:pPr>
            <a:r>
              <a:rPr lang="en-US" i="0"/>
              <a:t>Now that we have reviewed the RTI framework and how it affects your child’s academic and behavioral experiences at school, what questions do you still have?</a:t>
            </a:r>
            <a:endParaRPr/>
          </a:p>
          <a:p>
            <a:pPr marL="0" marR="0" lvl="0" indent="0" algn="l" rtl="0">
              <a:lnSpc>
                <a:spcPct val="117999"/>
              </a:lnSpc>
              <a:spcBef>
                <a:spcPts val="0"/>
              </a:spcBef>
              <a:spcAft>
                <a:spcPts val="0"/>
              </a:spcAft>
              <a:buClr>
                <a:schemeClr val="dk1"/>
              </a:buClr>
              <a:buSzPts val="1200"/>
              <a:buFont typeface="Franklin Gothic"/>
              <a:buNone/>
            </a:pPr>
            <a:endParaRPr i="1"/>
          </a:p>
          <a:p>
            <a:pPr marL="0" marR="0" lvl="0" indent="0" algn="l" rtl="0">
              <a:lnSpc>
                <a:spcPct val="117999"/>
              </a:lnSpc>
              <a:spcBef>
                <a:spcPts val="0"/>
              </a:spcBef>
              <a:spcAft>
                <a:spcPts val="0"/>
              </a:spcAft>
              <a:buClr>
                <a:schemeClr val="dk1"/>
              </a:buClr>
              <a:buSzPts val="1200"/>
              <a:buFont typeface="Franklin Gothic"/>
              <a:buNone/>
            </a:pPr>
            <a:endParaRPr sz="1200" i="1"/>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890d73c320_0_629:notes"/>
          <p:cNvSpPr>
            <a:spLocks noGrp="1" noRot="1" noChangeAspect="1"/>
          </p:cNvSpPr>
          <p:nvPr>
            <p:ph type="sldImg" idx="2"/>
          </p:nvPr>
        </p:nvSpPr>
        <p:spPr>
          <a:xfrm>
            <a:off x="1177850" y="696594"/>
            <a:ext cx="4630800" cy="3481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3" name="Google Shape;533;g890d73c320_0_629:notes"/>
          <p:cNvSpPr txBox="1">
            <a:spLocks noGrp="1"/>
          </p:cNvSpPr>
          <p:nvPr>
            <p:ph type="body" idx="1"/>
          </p:nvPr>
        </p:nvSpPr>
        <p:spPr>
          <a:xfrm>
            <a:off x="931654" y="4410394"/>
            <a:ext cx="5121600" cy="4177500"/>
          </a:xfrm>
          <a:prstGeom prst="rect">
            <a:avLst/>
          </a:prstGeom>
          <a:noFill/>
          <a:ln>
            <a:noFill/>
          </a:ln>
        </p:spPr>
        <p:txBody>
          <a:bodyPr spcFirstLastPara="1" wrap="square" lIns="93025" tIns="46525" rIns="93025" bIns="46525" anchor="t" anchorCtr="0">
            <a:noAutofit/>
          </a:bodyPr>
          <a:lstStyle/>
          <a:p>
            <a:pPr marL="0" lvl="0" indent="0" algn="l" rtl="0">
              <a:spcBef>
                <a:spcPts val="0"/>
              </a:spcBef>
              <a:spcAft>
                <a:spcPts val="0"/>
              </a:spcAft>
              <a:buSzPts val="1400"/>
              <a:buNone/>
            </a:pPr>
            <a:r>
              <a:rPr lang="en-US"/>
              <a:t>Before we close out, we want to share a few RTI related resources that may be helpful as you support your child at home with academic and behavioral practices. These resources are also helpful to learn more about the RTI process as a whole. </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endParaRPr/>
          </a:p>
          <a:p>
            <a:pPr marL="0" lvl="0" indent="0" algn="l" rtl="0">
              <a:lnSpc>
                <a:spcPct val="100000"/>
              </a:lnSpc>
              <a:spcBef>
                <a:spcPts val="0"/>
              </a:spcBef>
              <a:spcAft>
                <a:spcPts val="0"/>
              </a:spcAft>
              <a:buSzPts val="1400"/>
              <a:buNone/>
            </a:pPr>
            <a:endParaRPr sz="1100">
              <a:latin typeface="Calibri"/>
              <a:ea typeface="Calibri"/>
              <a:cs typeface="Calibri"/>
              <a:sym typeface="Calibri"/>
            </a:endParaRPr>
          </a:p>
        </p:txBody>
      </p:sp>
      <p:sp>
        <p:nvSpPr>
          <p:cNvPr id="534" name="Google Shape;534;g890d73c320_0_629:notes"/>
          <p:cNvSpPr txBox="1">
            <a:spLocks noGrp="1"/>
          </p:cNvSpPr>
          <p:nvPr>
            <p:ph type="sldNum" idx="12"/>
          </p:nvPr>
        </p:nvSpPr>
        <p:spPr>
          <a:xfrm>
            <a:off x="3957536" y="8819204"/>
            <a:ext cx="3027600" cy="464700"/>
          </a:xfrm>
          <a:prstGeom prst="rect">
            <a:avLst/>
          </a:prstGeom>
          <a:noFill/>
          <a:ln>
            <a:noFill/>
          </a:ln>
        </p:spPr>
        <p:txBody>
          <a:bodyPr spcFirstLastPara="1" wrap="square" lIns="93025" tIns="46525" rIns="9302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2:notes"/>
          <p:cNvSpPr>
            <a:spLocks noGrp="1" noRot="1" noChangeAspect="1"/>
          </p:cNvSpPr>
          <p:nvPr>
            <p:ph type="sldImg" idx="2"/>
          </p:nvPr>
        </p:nvSpPr>
        <p:spPr>
          <a:xfrm>
            <a:off x="1173163" y="695325"/>
            <a:ext cx="4640400" cy="3481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0" name="Google Shape;540;p2:notes"/>
          <p:cNvSpPr txBox="1">
            <a:spLocks noGrp="1"/>
          </p:cNvSpPr>
          <p:nvPr>
            <p:ph type="body" idx="1"/>
          </p:nvPr>
        </p:nvSpPr>
        <p:spPr>
          <a:xfrm>
            <a:off x="931651" y="4410394"/>
            <a:ext cx="5121600" cy="4177200"/>
          </a:xfrm>
          <a:prstGeom prst="rect">
            <a:avLst/>
          </a:prstGeom>
          <a:noFill/>
          <a:ln>
            <a:noFill/>
          </a:ln>
        </p:spPr>
        <p:txBody>
          <a:bodyPr spcFirstLastPara="1" wrap="square" lIns="93100" tIns="46550" rIns="93100" bIns="46550" anchor="t" anchorCtr="0">
            <a:noAutofit/>
          </a:bodyPr>
          <a:lstStyle/>
          <a:p>
            <a:pPr marL="0" lvl="0" indent="0" algn="l" rtl="0">
              <a:lnSpc>
                <a:spcPct val="90000"/>
              </a:lnSpc>
              <a:spcBef>
                <a:spcPts val="0"/>
              </a:spcBef>
              <a:spcAft>
                <a:spcPts val="0"/>
              </a:spcAft>
              <a:buSzPts val="1100"/>
              <a:buNone/>
            </a:pPr>
            <a:r>
              <a:rPr lang="en-US"/>
              <a:t>The Center for Exceptional Families (TCFEF) </a:t>
            </a:r>
            <a:endParaRPr/>
          </a:p>
          <a:p>
            <a:pPr marL="457200" lvl="0" indent="-304800" algn="l" rtl="0">
              <a:lnSpc>
                <a:spcPct val="90000"/>
              </a:lnSpc>
              <a:spcBef>
                <a:spcPts val="0"/>
              </a:spcBef>
              <a:spcAft>
                <a:spcPts val="0"/>
              </a:spcAft>
              <a:buSzPts val="1200"/>
              <a:buFont typeface="Franklin Gothic"/>
              <a:buChar char="●"/>
            </a:pPr>
            <a:r>
              <a:rPr lang="en-US"/>
              <a:t>Parent Training Center (PTI) provides training and advocacy services to families of children, ages birth to 26, with disabilities</a:t>
            </a:r>
            <a:endParaRPr/>
          </a:p>
          <a:p>
            <a:pPr marL="457200" lvl="0" indent="-304800" algn="l" rtl="0">
              <a:lnSpc>
                <a:spcPct val="90000"/>
              </a:lnSpc>
              <a:spcBef>
                <a:spcPts val="400"/>
              </a:spcBef>
              <a:spcAft>
                <a:spcPts val="0"/>
              </a:spcAft>
              <a:buClr>
                <a:schemeClr val="dk1"/>
              </a:buClr>
              <a:buSzPts val="1200"/>
              <a:buFont typeface="Franklin Gothic"/>
              <a:buChar char="●"/>
            </a:pPr>
            <a:r>
              <a:rPr lang="en-US"/>
              <a:t>106 Parent Centers nationwide</a:t>
            </a:r>
            <a:endParaRPr/>
          </a:p>
          <a:p>
            <a:pPr marL="457200" lvl="0" indent="-304800" algn="l" rtl="0">
              <a:lnSpc>
                <a:spcPct val="90000"/>
              </a:lnSpc>
              <a:spcBef>
                <a:spcPts val="400"/>
              </a:spcBef>
              <a:spcAft>
                <a:spcPts val="0"/>
              </a:spcAft>
              <a:buClr>
                <a:schemeClr val="dk1"/>
              </a:buClr>
              <a:buSzPts val="1200"/>
              <a:buFont typeface="Franklin Gothic"/>
              <a:buChar char="●"/>
            </a:pPr>
            <a:r>
              <a:rPr lang="en-US"/>
              <a:t>Arkansas based TCFEF educates families and community members around the state of AR on Response to Intervention</a:t>
            </a:r>
            <a:endParaRPr/>
          </a:p>
          <a:p>
            <a:pPr marL="457200" lvl="0" indent="-304800" algn="l" rtl="0">
              <a:spcBef>
                <a:spcPts val="0"/>
              </a:spcBef>
              <a:spcAft>
                <a:spcPts val="0"/>
              </a:spcAft>
              <a:buSzPts val="1200"/>
              <a:buFont typeface="Franklin Gothic"/>
              <a:buChar char="●"/>
            </a:pPr>
            <a:r>
              <a:rPr lang="en-US"/>
              <a:t>Mission: To improve educational opportunities for students with disabilities, including students transitioning to adult life beyond high school</a:t>
            </a:r>
            <a:endParaRPr/>
          </a:p>
          <a:p>
            <a:pPr marL="457200" lvl="0" indent="-304800" algn="l" rtl="0">
              <a:spcBef>
                <a:spcPts val="0"/>
              </a:spcBef>
              <a:spcAft>
                <a:spcPts val="0"/>
              </a:spcAft>
              <a:buSzPts val="1200"/>
              <a:buFont typeface="Franklin Gothic"/>
              <a:buChar char="●"/>
            </a:pPr>
            <a:r>
              <a:rPr lang="en-US"/>
              <a:t>Vision: To work in collaboration with families and their local school districts to promote an innovative approach to special education services for an individual with disabilities</a:t>
            </a:r>
            <a:endParaRPr/>
          </a:p>
          <a:p>
            <a:pPr marL="457200" lvl="0" indent="-304800" algn="l" rtl="0">
              <a:spcBef>
                <a:spcPts val="0"/>
              </a:spcBef>
              <a:spcAft>
                <a:spcPts val="0"/>
              </a:spcAft>
              <a:buSzPts val="1200"/>
              <a:buFont typeface="Franklin Gothic"/>
              <a:buChar char="●"/>
            </a:pPr>
            <a:r>
              <a:rPr lang="en-US"/>
              <a:t>Goal: To assist Arkansans with disabilities in attaining an exceptional quality of life! </a:t>
            </a:r>
            <a:endParaRPr b="1">
              <a:solidFill>
                <a:srgbClr val="000000"/>
              </a:solidFill>
              <a:highlight>
                <a:srgbClr val="FFFFFF"/>
              </a:highlight>
            </a:endParaRPr>
          </a:p>
          <a:p>
            <a:pPr marL="0" lvl="0" indent="0" algn="l" rtl="0">
              <a:lnSpc>
                <a:spcPct val="90000"/>
              </a:lnSpc>
              <a:spcBef>
                <a:spcPts val="400"/>
              </a:spcBef>
              <a:spcAft>
                <a:spcPts val="0"/>
              </a:spcAft>
              <a:buSzPts val="1400"/>
              <a:buNone/>
            </a:pPr>
            <a:endParaRPr/>
          </a:p>
          <a:p>
            <a:pPr marL="0" lvl="0" indent="0" algn="l" rtl="0">
              <a:spcBef>
                <a:spcPts val="360"/>
              </a:spcBef>
              <a:spcAft>
                <a:spcPts val="0"/>
              </a:spcAft>
              <a:buClr>
                <a:schemeClr val="dk1"/>
              </a:buClr>
              <a:buSzPts val="1100"/>
              <a:buFont typeface="Arial"/>
              <a:buNone/>
            </a:pPr>
            <a:r>
              <a:rPr lang="en-US"/>
              <a:t>Family and Community Engagement (FACE):</a:t>
            </a:r>
            <a:endParaRPr/>
          </a:p>
          <a:p>
            <a:pPr marL="457200" lvl="0" indent="-304800" algn="l" rtl="0">
              <a:spcBef>
                <a:spcPts val="360"/>
              </a:spcBef>
              <a:spcAft>
                <a:spcPts val="0"/>
              </a:spcAft>
              <a:buSzPts val="1200"/>
              <a:buFont typeface="Franklin Gothic"/>
              <a:buChar char="●"/>
            </a:pPr>
            <a:r>
              <a:rPr lang="en-US"/>
              <a:t>Commitment: Recognizes and supports families, the child’s first and most important teachers, as essential partners for student success through engaging in meaningful communication to provide an effective learning experience for each student</a:t>
            </a:r>
            <a:endParaRPr/>
          </a:p>
          <a:p>
            <a:pPr marL="457200" lvl="0" indent="-304800" algn="l" rtl="0">
              <a:spcBef>
                <a:spcPts val="0"/>
              </a:spcBef>
              <a:spcAft>
                <a:spcPts val="0"/>
              </a:spcAft>
              <a:buSzPts val="1200"/>
              <a:buChar char="●"/>
            </a:pPr>
            <a:r>
              <a:rPr lang="en-US"/>
              <a:t>Objective:</a:t>
            </a:r>
            <a:r>
              <a:rPr lang="en-US" b="1"/>
              <a:t> </a:t>
            </a:r>
            <a:r>
              <a:rPr lang="en-US"/>
              <a:t>The Arkansas Family and Community Engagement Coalition will foster partnerships among students, families, schools, and community assets across the state to minimize barriers (academic, personal, social, and health) through the creation of birth to grade 16 framework</a:t>
            </a:r>
            <a:endParaRPr/>
          </a:p>
          <a:p>
            <a:pPr marL="0" lvl="0" indent="0" algn="l" rtl="0">
              <a:spcBef>
                <a:spcPts val="360"/>
              </a:spcBef>
              <a:spcAft>
                <a:spcPts val="0"/>
              </a:spcAft>
              <a:buClr>
                <a:schemeClr val="dk1"/>
              </a:buClr>
              <a:buSzPts val="1100"/>
              <a:buFont typeface="Arial"/>
              <a:buNone/>
            </a:pPr>
            <a:endParaRPr/>
          </a:p>
        </p:txBody>
      </p:sp>
      <p:sp>
        <p:nvSpPr>
          <p:cNvPr id="541" name="Google Shape;541;p2:notes"/>
          <p:cNvSpPr txBox="1">
            <a:spLocks noGrp="1"/>
          </p:cNvSpPr>
          <p:nvPr>
            <p:ph type="sldNum" idx="12"/>
          </p:nvPr>
        </p:nvSpPr>
        <p:spPr>
          <a:xfrm>
            <a:off x="3957536" y="8819202"/>
            <a:ext cx="3027600" cy="464400"/>
          </a:xfrm>
          <a:prstGeom prst="rect">
            <a:avLst/>
          </a:prstGeom>
          <a:noFill/>
          <a:ln>
            <a:noFill/>
          </a:ln>
        </p:spPr>
        <p:txBody>
          <a:bodyPr spcFirstLastPara="1" wrap="square" lIns="93100" tIns="46550" rIns="93100" bIns="465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Franklin Gothic"/>
                <a:ea typeface="Franklin Gothic"/>
                <a:cs typeface="Franklin Gothic"/>
                <a:sym typeface="Franklin Gothic"/>
              </a:rPr>
              <a:t>34</a:t>
            </a:fld>
            <a:endParaRPr sz="1200">
              <a:solidFill>
                <a:schemeClr val="dk1"/>
              </a:solidFill>
              <a:latin typeface="Franklin Gothic"/>
              <a:ea typeface="Franklin Gothic"/>
              <a:cs typeface="Franklin Gothic"/>
              <a:sym typeface="Franklin Gothic"/>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1: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2" name="Google Shape;552;p31: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endParaRPr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32: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1" name="Google Shape;561;p32: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endParaRPr/>
          </a:p>
        </p:txBody>
      </p:sp>
      <p:sp>
        <p:nvSpPr>
          <p:cNvPr id="562" name="Google Shape;562;p32: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34: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p34: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SzPts val="1100"/>
              <a:buNone/>
            </a:pPr>
            <a:endParaRPr/>
          </a:p>
          <a:p>
            <a:pPr marL="0" lvl="0" indent="0" algn="l" rtl="0">
              <a:spcBef>
                <a:spcPts val="36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8927071b80_0_26:notes"/>
          <p:cNvSpPr>
            <a:spLocks noGrp="1" noRot="1" noChangeAspect="1"/>
          </p:cNvSpPr>
          <p:nvPr>
            <p:ph type="sldImg" idx="2"/>
          </p:nvPr>
        </p:nvSpPr>
        <p:spPr>
          <a:xfrm>
            <a:off x="1173163" y="695325"/>
            <a:ext cx="4640400" cy="3481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9" name="Google Shape;579;g8927071b80_0_26:notes"/>
          <p:cNvSpPr txBox="1">
            <a:spLocks noGrp="1"/>
          </p:cNvSpPr>
          <p:nvPr>
            <p:ph type="body" idx="1"/>
          </p:nvPr>
        </p:nvSpPr>
        <p:spPr>
          <a:xfrm>
            <a:off x="931651" y="4410394"/>
            <a:ext cx="5121600" cy="4177200"/>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SzPts val="1100"/>
              <a:buNone/>
            </a:pPr>
            <a:endParaRPr/>
          </a:p>
          <a:p>
            <a:pPr marL="0" lvl="0" indent="0" algn="l" rtl="0">
              <a:spcBef>
                <a:spcPts val="36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890d73c320_0_222:notes"/>
          <p:cNvSpPr>
            <a:spLocks noGrp="1" noRot="1" noChangeAspect="1"/>
          </p:cNvSpPr>
          <p:nvPr>
            <p:ph type="sldImg" idx="2"/>
          </p:nvPr>
        </p:nvSpPr>
        <p:spPr>
          <a:xfrm>
            <a:off x="1173163" y="695325"/>
            <a:ext cx="4640400" cy="3481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890d73c320_0_222:notes"/>
          <p:cNvSpPr txBox="1">
            <a:spLocks noGrp="1"/>
          </p:cNvSpPr>
          <p:nvPr>
            <p:ph type="body" idx="1"/>
          </p:nvPr>
        </p:nvSpPr>
        <p:spPr>
          <a:xfrm>
            <a:off x="931651" y="4410394"/>
            <a:ext cx="5121600" cy="4177200"/>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Clr>
                <a:schemeClr val="dk1"/>
              </a:buClr>
              <a:buFont typeface="Arial"/>
              <a:buNone/>
            </a:pPr>
            <a:r>
              <a:rPr lang="en-US"/>
              <a:t>Over 50 years of research shows that family engagement is one of the most powerful predictors of:</a:t>
            </a:r>
            <a:endParaRPr/>
          </a:p>
          <a:p>
            <a:pPr marL="457200" lvl="0" indent="-304800" algn="l" rtl="0">
              <a:spcBef>
                <a:spcPts val="0"/>
              </a:spcBef>
              <a:spcAft>
                <a:spcPts val="0"/>
              </a:spcAft>
              <a:buSzPts val="1200"/>
              <a:buFont typeface="Franklin Gothic"/>
              <a:buChar char="●"/>
            </a:pPr>
            <a:r>
              <a:rPr lang="en-US"/>
              <a:t>Child development</a:t>
            </a:r>
            <a:endParaRPr/>
          </a:p>
          <a:p>
            <a:pPr marL="457200" lvl="0" indent="-304800" algn="l" rtl="0">
              <a:spcBef>
                <a:spcPts val="0"/>
              </a:spcBef>
              <a:spcAft>
                <a:spcPts val="0"/>
              </a:spcAft>
              <a:buSzPts val="1200"/>
              <a:buFont typeface="Franklin Gothic"/>
              <a:buChar char="●"/>
            </a:pPr>
            <a:r>
              <a:rPr lang="en-US"/>
              <a:t>Educational attainment: </a:t>
            </a:r>
            <a:r>
              <a:rPr lang="en-US">
                <a:solidFill>
                  <a:srgbClr val="000000"/>
                </a:solidFill>
                <a:highlight>
                  <a:srgbClr val="FFFFFF"/>
                </a:highlight>
              </a:rPr>
              <a:t>refers to the highest level of education that an individual has completed</a:t>
            </a:r>
            <a:endParaRPr>
              <a:solidFill>
                <a:srgbClr val="000000"/>
              </a:solidFill>
            </a:endParaRPr>
          </a:p>
          <a:p>
            <a:pPr marL="457200" lvl="0" indent="-304800" algn="l" rtl="0">
              <a:spcBef>
                <a:spcPts val="0"/>
              </a:spcBef>
              <a:spcAft>
                <a:spcPts val="0"/>
              </a:spcAft>
              <a:buSzPts val="1200"/>
              <a:buFont typeface="Franklin Gothic"/>
              <a:buChar char="●"/>
            </a:pPr>
            <a:r>
              <a:rPr lang="en-US"/>
              <a:t>Greater success in school and life</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u="sng">
                <a:solidFill>
                  <a:srgbClr val="0000FF"/>
                </a:solidFill>
                <a:hlinkClick r:id="rId3">
                  <a:extLst>
                    <a:ext uri="{A12FA001-AC4F-418D-AE19-62706E023703}">
                      <ahyp:hlinkClr xmlns:ahyp="http://schemas.microsoft.com/office/drawing/2018/hyperlinkcolor" val="tx"/>
                    </a:ext>
                  </a:extLst>
                </a:hlinkClick>
              </a:rPr>
              <a:t>A Report for the Carnegie Foundation of New York, Prepared by the Global Family Research Project, October 2018</a:t>
            </a:r>
            <a:endParaRPr>
              <a:solidFill>
                <a:srgbClr val="0000FF"/>
              </a:solidFill>
            </a:endParaRPr>
          </a:p>
          <a:p>
            <a:pPr marL="0" lvl="0" indent="0" algn="l" rtl="0">
              <a:spcBef>
                <a:spcPts val="360"/>
              </a:spcBef>
              <a:spcAft>
                <a:spcPts val="0"/>
              </a:spcAft>
              <a:buNone/>
            </a:pPr>
            <a:endParaRPr/>
          </a:p>
        </p:txBody>
      </p:sp>
      <p:sp>
        <p:nvSpPr>
          <p:cNvPr id="205" name="Google Shape;205;g890d73c320_0_222:notes"/>
          <p:cNvSpPr txBox="1">
            <a:spLocks noGrp="1"/>
          </p:cNvSpPr>
          <p:nvPr>
            <p:ph type="sldNum" idx="12"/>
          </p:nvPr>
        </p:nvSpPr>
        <p:spPr>
          <a:xfrm>
            <a:off x="3957536" y="8819202"/>
            <a:ext cx="3027600" cy="4644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890d73c320_0_198:notes"/>
          <p:cNvSpPr>
            <a:spLocks noGrp="1" noRot="1" noChangeAspect="1"/>
          </p:cNvSpPr>
          <p:nvPr>
            <p:ph type="sldImg" idx="2"/>
          </p:nvPr>
        </p:nvSpPr>
        <p:spPr>
          <a:xfrm>
            <a:off x="1173163" y="695325"/>
            <a:ext cx="4640400" cy="3481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890d73c320_0_198:notes"/>
          <p:cNvSpPr txBox="1">
            <a:spLocks noGrp="1"/>
          </p:cNvSpPr>
          <p:nvPr>
            <p:ph type="body" idx="1"/>
          </p:nvPr>
        </p:nvSpPr>
        <p:spPr>
          <a:xfrm>
            <a:off x="931651" y="4410394"/>
            <a:ext cx="5121600" cy="4177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None/>
            </a:pPr>
            <a:r>
              <a:rPr lang="en-US" i="1"/>
              <a:t>Trainer Notes: If participants do not have paper, provide each person with a sticky note.  Ask participants to write down the first 3 words they think of when they hear: Parent and Family Engagement.  If participants feel comfortable, ask them to share the words they wrote down.  </a:t>
            </a:r>
            <a:endParaRPr i="1"/>
          </a:p>
          <a:p>
            <a:pPr marL="0" lvl="0" indent="0" algn="l" rtl="0">
              <a:spcBef>
                <a:spcPts val="360"/>
              </a:spcBef>
              <a:spcAft>
                <a:spcPts val="0"/>
              </a:spcAft>
              <a:buNone/>
            </a:pPr>
            <a:endParaRPr i="1"/>
          </a:p>
          <a:p>
            <a:pPr marL="0" lvl="0" indent="0" algn="l" rtl="0">
              <a:spcBef>
                <a:spcPts val="360"/>
              </a:spcBef>
              <a:spcAft>
                <a:spcPts val="0"/>
              </a:spcAft>
              <a:buNone/>
            </a:pPr>
            <a:r>
              <a:rPr lang="en-US"/>
              <a:t>CC Image from Pixabay.com</a:t>
            </a:r>
            <a:endParaRPr/>
          </a:p>
        </p:txBody>
      </p:sp>
      <p:sp>
        <p:nvSpPr>
          <p:cNvPr id="214" name="Google Shape;214;g890d73c320_0_198:notes"/>
          <p:cNvSpPr txBox="1">
            <a:spLocks noGrp="1"/>
          </p:cNvSpPr>
          <p:nvPr>
            <p:ph type="sldNum" idx="12"/>
          </p:nvPr>
        </p:nvSpPr>
        <p:spPr>
          <a:xfrm>
            <a:off x="3957536" y="8819202"/>
            <a:ext cx="3027600" cy="4644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4: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4" name="Google Shape;224;p4: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i="1"/>
              <a:t>Trainer Notes: Share the quote from former Secretary of Education Arne Duncan, about the importance of parent engagement in education to drive change.</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i="0"/>
              <a:t>In 2010, Secretary of Education Arne Duncan addressed the importance of this partnership between families and schools. He stated: </a:t>
            </a:r>
            <a:r>
              <a:rPr lang="en-US" i="0">
                <a:solidFill>
                  <a:srgbClr val="000000"/>
                </a:solidFill>
              </a:rPr>
              <a:t>“</a:t>
            </a:r>
            <a:r>
              <a:rPr lang="en-US">
                <a:solidFill>
                  <a:srgbClr val="000000"/>
                </a:solidFill>
              </a:rPr>
              <a:t>I want all parents to be </a:t>
            </a:r>
            <a:r>
              <a:rPr lang="en-US" b="1">
                <a:solidFill>
                  <a:srgbClr val="000000"/>
                </a:solidFill>
              </a:rPr>
              <a:t>real partners</a:t>
            </a:r>
            <a:r>
              <a:rPr lang="en-US">
                <a:solidFill>
                  <a:srgbClr val="000000"/>
                </a:solidFill>
              </a:rPr>
              <a:t> in education with their children’s teachers, from cradle to career. In this partnership, students and </a:t>
            </a:r>
            <a:r>
              <a:rPr lang="en-US" b="1">
                <a:solidFill>
                  <a:srgbClr val="000000"/>
                </a:solidFill>
              </a:rPr>
              <a:t>parents should feel connected</a:t>
            </a:r>
            <a:r>
              <a:rPr lang="en-US">
                <a:solidFill>
                  <a:srgbClr val="000000"/>
                </a:solidFill>
              </a:rPr>
              <a:t>—and teachers should feel supported. When parents </a:t>
            </a:r>
            <a:r>
              <a:rPr lang="en-US" b="1">
                <a:solidFill>
                  <a:srgbClr val="000000"/>
                </a:solidFill>
              </a:rPr>
              <a:t>demand change and better options</a:t>
            </a:r>
            <a:r>
              <a:rPr lang="en-US">
                <a:solidFill>
                  <a:srgbClr val="000000"/>
                </a:solidFill>
              </a:rPr>
              <a:t> for their children, they become the real accountability backstop for the educational system.” </a:t>
            </a:r>
            <a:endParaRPr>
              <a:solidFill>
                <a:srgbClr val="000000"/>
              </a:solidFill>
            </a:endParaRPr>
          </a:p>
          <a:p>
            <a:pPr marL="0" lvl="0" indent="0" algn="l" rtl="0">
              <a:lnSpc>
                <a:spcPct val="100000"/>
              </a:lnSpc>
              <a:spcBef>
                <a:spcPts val="360"/>
              </a:spcBef>
              <a:spcAft>
                <a:spcPts val="0"/>
              </a:spcAft>
              <a:buSzPts val="1400"/>
              <a:buNone/>
            </a:pPr>
            <a:endParaRPr>
              <a:solidFill>
                <a:srgbClr val="000000"/>
              </a:solidFill>
            </a:endParaRPr>
          </a:p>
          <a:p>
            <a:pPr marL="0" lvl="0" indent="0" algn="l" rtl="0">
              <a:spcBef>
                <a:spcPts val="0"/>
              </a:spcBef>
              <a:spcAft>
                <a:spcPts val="0"/>
              </a:spcAft>
              <a:buClr>
                <a:schemeClr val="dk1"/>
              </a:buClr>
              <a:buSzPts val="1400"/>
              <a:buFont typeface="Arial"/>
              <a:buNone/>
            </a:pPr>
            <a:r>
              <a:rPr lang="en-US" u="sng">
                <a:solidFill>
                  <a:schemeClr val="hlink"/>
                </a:solidFill>
                <a:hlinkClick r:id="rId3"/>
              </a:rPr>
              <a:t>Access to the Dual Capacity Building Framework</a:t>
            </a:r>
            <a:endParaRPr>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2" name="Google Shape;232;p5: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Arkansas, like other states nationwide, has prioritized Response to Intervention as a framework for supporting all learners, regardless of their skill levels, interests, and needs. RTI impacts every child in Arkansas schools, which is another reason why it is so important for you, as parents, to understand RTI and what should be happening. You play a critical role in helping your child’s school (teachers, administrators, and support staff) meet his or her academic and behavioral needs from the first day of kindergarten through graduation. </a:t>
            </a:r>
            <a:endParaRPr/>
          </a:p>
        </p:txBody>
      </p:sp>
      <p:sp>
        <p:nvSpPr>
          <p:cNvPr id="233" name="Google Shape;233;p5: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6: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1" name="Google Shape;241;p6: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i="0"/>
              <a:t>During this training, we will address the following questions:</a:t>
            </a:r>
            <a:endParaRPr/>
          </a:p>
          <a:p>
            <a:pPr marL="457200" lvl="0" indent="-304800" algn="l" rtl="0">
              <a:lnSpc>
                <a:spcPct val="100000"/>
              </a:lnSpc>
              <a:spcBef>
                <a:spcPts val="360"/>
              </a:spcBef>
              <a:spcAft>
                <a:spcPts val="0"/>
              </a:spcAft>
              <a:buSzPts val="1200"/>
              <a:buFont typeface="Franklin Gothic"/>
              <a:buChar char="●"/>
            </a:pPr>
            <a:r>
              <a:rPr lang="en-US" i="0"/>
              <a:t>What is Response to Intervention (RTI?)</a:t>
            </a:r>
            <a:endParaRPr/>
          </a:p>
          <a:p>
            <a:pPr marL="457200" lvl="0" indent="-304800" algn="l" rtl="0">
              <a:lnSpc>
                <a:spcPct val="100000"/>
              </a:lnSpc>
              <a:spcBef>
                <a:spcPts val="0"/>
              </a:spcBef>
              <a:spcAft>
                <a:spcPts val="0"/>
              </a:spcAft>
              <a:buSzPts val="1200"/>
              <a:buFont typeface="Franklin Gothic"/>
              <a:buChar char="●"/>
            </a:pPr>
            <a:r>
              <a:rPr lang="en-US" i="0"/>
              <a:t>Why is </a:t>
            </a:r>
            <a:r>
              <a:rPr lang="en-US"/>
              <a:t>it important to know about RTI</a:t>
            </a:r>
            <a:r>
              <a:rPr lang="en-US" i="0"/>
              <a:t>?</a:t>
            </a:r>
            <a:endParaRPr/>
          </a:p>
          <a:p>
            <a:pPr marL="457200" lvl="0" indent="-304800" algn="l" rtl="0">
              <a:lnSpc>
                <a:spcPct val="100000"/>
              </a:lnSpc>
              <a:spcBef>
                <a:spcPts val="0"/>
              </a:spcBef>
              <a:spcAft>
                <a:spcPts val="0"/>
              </a:spcAft>
              <a:buSzPts val="1200"/>
              <a:buFont typeface="Franklin Gothic"/>
              <a:buChar char="●"/>
            </a:pPr>
            <a:r>
              <a:rPr lang="en-US" i="0"/>
              <a:t>How can I be involved with RTI?</a:t>
            </a:r>
            <a:endParaRPr i="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890d73c320_0_119:notes"/>
          <p:cNvSpPr>
            <a:spLocks noGrp="1" noRot="1" noChangeAspect="1"/>
          </p:cNvSpPr>
          <p:nvPr>
            <p:ph type="sldImg" idx="2"/>
          </p:nvPr>
        </p:nvSpPr>
        <p:spPr>
          <a:xfrm>
            <a:off x="1177850" y="696594"/>
            <a:ext cx="4630800" cy="3481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1" name="Google Shape;251;g890d73c320_0_119:notes"/>
          <p:cNvSpPr txBox="1">
            <a:spLocks noGrp="1"/>
          </p:cNvSpPr>
          <p:nvPr>
            <p:ph type="body" idx="1"/>
          </p:nvPr>
        </p:nvSpPr>
        <p:spPr>
          <a:xfrm>
            <a:off x="931654" y="4410394"/>
            <a:ext cx="5121600" cy="4177500"/>
          </a:xfrm>
          <a:prstGeom prst="rect">
            <a:avLst/>
          </a:prstGeom>
          <a:noFill/>
          <a:ln>
            <a:noFill/>
          </a:ln>
        </p:spPr>
        <p:txBody>
          <a:bodyPr spcFirstLastPara="1" wrap="square" lIns="93025" tIns="46525" rIns="93025" bIns="46525" anchor="t" anchorCtr="0">
            <a:noAutofit/>
          </a:bodyPr>
          <a:lstStyle/>
          <a:p>
            <a:pPr marL="0" lvl="0" indent="0" algn="l" rtl="0">
              <a:spcBef>
                <a:spcPts val="0"/>
              </a:spcBef>
              <a:spcAft>
                <a:spcPts val="0"/>
              </a:spcAft>
              <a:buClr>
                <a:schemeClr val="dk1"/>
              </a:buClr>
              <a:buSzPts val="1400"/>
              <a:buFont typeface="Arial"/>
              <a:buNone/>
            </a:pPr>
            <a:r>
              <a:rPr lang="en-US"/>
              <a:t>We will start by defining Response to Intervention.</a:t>
            </a:r>
            <a:endParaRPr/>
          </a:p>
          <a:p>
            <a:pPr marL="0" lvl="0" indent="0" algn="l" rtl="0">
              <a:lnSpc>
                <a:spcPct val="100000"/>
              </a:lnSpc>
              <a:spcBef>
                <a:spcPts val="0"/>
              </a:spcBef>
              <a:spcAft>
                <a:spcPts val="0"/>
              </a:spcAft>
              <a:buSzPts val="1400"/>
              <a:buNone/>
            </a:pPr>
            <a:endParaRPr sz="1100">
              <a:latin typeface="Calibri"/>
              <a:ea typeface="Calibri"/>
              <a:cs typeface="Calibri"/>
              <a:sym typeface="Calibri"/>
            </a:endParaRPr>
          </a:p>
        </p:txBody>
      </p:sp>
      <p:sp>
        <p:nvSpPr>
          <p:cNvPr id="252" name="Google Shape;252;g890d73c320_0_119:notes"/>
          <p:cNvSpPr txBox="1">
            <a:spLocks noGrp="1"/>
          </p:cNvSpPr>
          <p:nvPr>
            <p:ph type="sldNum" idx="12"/>
          </p:nvPr>
        </p:nvSpPr>
        <p:spPr>
          <a:xfrm>
            <a:off x="3957536" y="8819204"/>
            <a:ext cx="3027600" cy="464700"/>
          </a:xfrm>
          <a:prstGeom prst="rect">
            <a:avLst/>
          </a:prstGeom>
          <a:noFill/>
          <a:ln>
            <a:noFill/>
          </a:ln>
        </p:spPr>
        <p:txBody>
          <a:bodyPr spcFirstLastPara="1" wrap="square" lIns="93025" tIns="46525" rIns="9302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4"/>
        <p:cNvGrpSpPr/>
        <p:nvPr/>
      </p:nvGrpSpPr>
      <p:grpSpPr>
        <a:xfrm>
          <a:off x="0" y="0"/>
          <a:ext cx="0" cy="0"/>
          <a:chOff x="0" y="0"/>
          <a:chExt cx="0" cy="0"/>
        </a:xfrm>
      </p:grpSpPr>
      <p:sp>
        <p:nvSpPr>
          <p:cNvPr id="15" name="Google Shape;15;p2"/>
          <p:cNvSpPr txBox="1">
            <a:spLocks noGrp="1"/>
          </p:cNvSpPr>
          <p:nvPr>
            <p:ph type="title"/>
          </p:nvPr>
        </p:nvSpPr>
        <p:spPr>
          <a:xfrm>
            <a:off x="683811" y="905710"/>
            <a:ext cx="8228413" cy="178510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ftr" idx="11"/>
          </p:nvPr>
        </p:nvSpPr>
        <p:spPr>
          <a:xfrm>
            <a:off x="5328340" y="6567844"/>
            <a:ext cx="3583885" cy="12311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7" name="Google Shape;17;p2"/>
          <p:cNvSpPr txBox="1">
            <a:spLocks noGrp="1"/>
          </p:cNvSpPr>
          <p:nvPr>
            <p:ph type="body" idx="1"/>
          </p:nvPr>
        </p:nvSpPr>
        <p:spPr>
          <a:xfrm>
            <a:off x="687388" y="2938998"/>
            <a:ext cx="8224837" cy="2486835"/>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600"/>
              </a:spcBef>
              <a:spcAft>
                <a:spcPts val="0"/>
              </a:spcAft>
              <a:buSzPts val="2400"/>
              <a:buChar char="▪"/>
              <a:defRPr>
                <a:solidFill>
                  <a:srgbClr val="BFBFBF"/>
                </a:solidFill>
              </a:defRPr>
            </a:lvl1pPr>
            <a:lvl2pPr marL="914400" lvl="1" indent="-381000" algn="l">
              <a:lnSpc>
                <a:spcPct val="100000"/>
              </a:lnSpc>
              <a:spcBef>
                <a:spcPts val="600"/>
              </a:spcBef>
              <a:spcAft>
                <a:spcPts val="0"/>
              </a:spcAft>
              <a:buSzPts val="2400"/>
              <a:buChar char="•"/>
              <a:defRPr sz="2400">
                <a:solidFill>
                  <a:schemeClr val="lt1"/>
                </a:solidFill>
              </a:defRPr>
            </a:lvl2pPr>
            <a:lvl3pPr marL="1371600" lvl="2" indent="-355600" algn="l">
              <a:lnSpc>
                <a:spcPct val="100000"/>
              </a:lnSpc>
              <a:spcBef>
                <a:spcPts val="600"/>
              </a:spcBef>
              <a:spcAft>
                <a:spcPts val="0"/>
              </a:spcAft>
              <a:buSzPts val="2000"/>
              <a:buChar char="–"/>
              <a:defRPr sz="2000">
                <a:solidFill>
                  <a:schemeClr val="lt1"/>
                </a:solidFill>
              </a:defRPr>
            </a:lvl3pPr>
            <a:lvl4pPr marL="1828800" lvl="3" indent="-304800" algn="l">
              <a:lnSpc>
                <a:spcPct val="100000"/>
              </a:lnSpc>
              <a:spcBef>
                <a:spcPts val="600"/>
              </a:spcBef>
              <a:spcAft>
                <a:spcPts val="0"/>
              </a:spcAft>
              <a:buSzPts val="1200"/>
              <a:buChar char="o"/>
              <a:defRPr sz="1600">
                <a:solidFill>
                  <a:schemeClr val="lt1"/>
                </a:solidFill>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55"/>
        <p:cNvGrpSpPr/>
        <p:nvPr/>
      </p:nvGrpSpPr>
      <p:grpSpPr>
        <a:xfrm>
          <a:off x="0" y="0"/>
          <a:ext cx="0" cy="0"/>
          <a:chOff x="0" y="0"/>
          <a:chExt cx="0" cy="0"/>
        </a:xfrm>
      </p:grpSpPr>
      <p:sp>
        <p:nvSpPr>
          <p:cNvPr id="56" name="Google Shape;56;p12"/>
          <p:cNvSpPr txBox="1">
            <a:spLocks noGrp="1"/>
          </p:cNvSpPr>
          <p:nvPr>
            <p:ph type="title"/>
          </p:nvPr>
        </p:nvSpPr>
        <p:spPr>
          <a:xfrm>
            <a:off x="683811" y="905710"/>
            <a:ext cx="8228400" cy="17850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400"/>
              <a:buNone/>
              <a:defRPr sz="4800" b="0" i="0" u="none" strike="noStrike" cap="none">
                <a:solidFill>
                  <a:srgbClr val="A5A5A5"/>
                </a:solidFill>
                <a:latin typeface="Arial Narrow"/>
                <a:ea typeface="Arial Narrow"/>
                <a:cs typeface="Arial Narrow"/>
                <a:sym typeface="Arial Narrow"/>
              </a:defRPr>
            </a:lvl1pPr>
            <a:lvl2pPr marR="0" lvl="1"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2pPr>
            <a:lvl3pPr marR="0" lvl="2"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3pPr>
            <a:lvl4pPr marR="0" lvl="3"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4pPr>
            <a:lvl5pPr marR="0" lvl="4"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5pPr>
            <a:lvl6pPr marR="0" lvl="5"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6pPr>
            <a:lvl7pPr marR="0" lvl="6"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7pPr>
            <a:lvl8pPr marR="0" lvl="7"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8pPr>
            <a:lvl9pPr marR="0" lvl="8"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9pPr>
          </a:lstStyle>
          <a:p>
            <a:endParaRPr/>
          </a:p>
        </p:txBody>
      </p:sp>
      <p:sp>
        <p:nvSpPr>
          <p:cNvPr id="57" name="Google Shape;57;p12"/>
          <p:cNvSpPr txBox="1">
            <a:spLocks noGrp="1"/>
          </p:cNvSpPr>
          <p:nvPr>
            <p:ph type="ftr" idx="11"/>
          </p:nvPr>
        </p:nvSpPr>
        <p:spPr>
          <a:xfrm>
            <a:off x="5328340" y="6567844"/>
            <a:ext cx="3583800" cy="123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8" name="Google Shape;58;p12"/>
          <p:cNvSpPr txBox="1">
            <a:spLocks noGrp="1"/>
          </p:cNvSpPr>
          <p:nvPr>
            <p:ph type="body" idx="1"/>
          </p:nvPr>
        </p:nvSpPr>
        <p:spPr>
          <a:xfrm>
            <a:off x="687388" y="2938998"/>
            <a:ext cx="8224800" cy="2486700"/>
          </a:xfrm>
          <a:prstGeom prst="rect">
            <a:avLst/>
          </a:prstGeom>
          <a:noFill/>
          <a:ln>
            <a:noFill/>
          </a:ln>
        </p:spPr>
        <p:txBody>
          <a:bodyPr spcFirstLastPara="1" wrap="square" lIns="0" tIns="0" rIns="0" bIns="0" anchor="t" anchorCtr="0">
            <a:noAutofit/>
          </a:bodyPr>
          <a:lstStyle>
            <a:lvl1pPr marL="457200" marR="0" lvl="0" indent="-381000" algn="l">
              <a:lnSpc>
                <a:spcPct val="100000"/>
              </a:lnSpc>
              <a:spcBef>
                <a:spcPts val="600"/>
              </a:spcBef>
              <a:spcAft>
                <a:spcPts val="0"/>
              </a:spcAft>
              <a:buClr>
                <a:srgbClr val="A5A5A5"/>
              </a:buClr>
              <a:buSzPts val="2400"/>
              <a:buFont typeface="Noto Sans Symbols"/>
              <a:buChar char="▪"/>
              <a:defRPr sz="2400" b="0" i="0" u="none" strike="noStrike" cap="none">
                <a:solidFill>
                  <a:srgbClr val="BFBFBF"/>
                </a:solidFill>
                <a:latin typeface="Arial"/>
                <a:ea typeface="Arial"/>
                <a:cs typeface="Arial"/>
                <a:sym typeface="Arial"/>
              </a:defRPr>
            </a:lvl1pPr>
            <a:lvl2pPr marL="914400" marR="0" lvl="1" indent="-381000" algn="l">
              <a:lnSpc>
                <a:spcPct val="100000"/>
              </a:lnSpc>
              <a:spcBef>
                <a:spcPts val="600"/>
              </a:spcBef>
              <a:spcAft>
                <a:spcPts val="0"/>
              </a:spcAft>
              <a:buClr>
                <a:srgbClr val="A5A5A5"/>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a:lnSpc>
                <a:spcPct val="100000"/>
              </a:lnSpc>
              <a:spcBef>
                <a:spcPts val="600"/>
              </a:spcBef>
              <a:spcAft>
                <a:spcPts val="0"/>
              </a:spcAft>
              <a:buClr>
                <a:srgbClr val="A5A5A5"/>
              </a:buClr>
              <a:buSzPts val="2000"/>
              <a:buFont typeface="Source Sans Pro"/>
              <a:buChar char="–"/>
              <a:defRPr sz="2000" b="0" i="0" u="none" strike="noStrike" cap="none">
                <a:solidFill>
                  <a:schemeClr val="lt1"/>
                </a:solidFill>
                <a:latin typeface="Arial"/>
                <a:ea typeface="Arial"/>
                <a:cs typeface="Arial"/>
                <a:sym typeface="Arial"/>
              </a:defRPr>
            </a:lvl3pPr>
            <a:lvl4pPr marL="1828800" marR="0" lvl="3" indent="-304800" algn="l">
              <a:lnSpc>
                <a:spcPct val="100000"/>
              </a:lnSpc>
              <a:spcBef>
                <a:spcPts val="600"/>
              </a:spcBef>
              <a:spcAft>
                <a:spcPts val="0"/>
              </a:spcAft>
              <a:buClr>
                <a:srgbClr val="A5A5A5"/>
              </a:buClr>
              <a:buSzPts val="1200"/>
              <a:buFont typeface="Courier New"/>
              <a:buChar char="o"/>
              <a:defRPr sz="1600" b="0" i="0" u="none" strike="noStrike" cap="none">
                <a:solidFill>
                  <a:schemeClr val="lt1"/>
                </a:solidFill>
                <a:latin typeface="Arial"/>
                <a:ea typeface="Arial"/>
                <a:cs typeface="Arial"/>
                <a:sym typeface="Arial"/>
              </a:defRPr>
            </a:lvl4pPr>
            <a:lvl5pPr marL="2286000" marR="0" lvl="4"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5pPr>
            <a:lvl6pPr marL="2743200" marR="0" lvl="5"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6pPr>
            <a:lvl7pPr marL="3200400" marR="0" lvl="6"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7pPr>
            <a:lvl8pPr marL="3657600" marR="0" lvl="7"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8pPr>
            <a:lvl9pPr marL="4114800" marR="0" lvl="8"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9"/>
        <p:cNvGrpSpPr/>
        <p:nvPr/>
      </p:nvGrpSpPr>
      <p:grpSpPr>
        <a:xfrm>
          <a:off x="0" y="0"/>
          <a:ext cx="0" cy="0"/>
          <a:chOff x="0" y="0"/>
          <a:chExt cx="0" cy="0"/>
        </a:xfrm>
      </p:grpSpPr>
      <p:sp>
        <p:nvSpPr>
          <p:cNvPr id="60" name="Google Shape;60;p13"/>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400"/>
              <a:buNone/>
              <a:defRPr sz="4800" b="0" i="0" u="none" strike="noStrike" cap="none">
                <a:solidFill>
                  <a:srgbClr val="A5A5A5"/>
                </a:solidFill>
                <a:latin typeface="Arial Narrow"/>
                <a:ea typeface="Arial Narrow"/>
                <a:cs typeface="Arial Narrow"/>
                <a:sym typeface="Arial Narrow"/>
              </a:defRPr>
            </a:lvl1pPr>
            <a:lvl2pPr marR="0" lvl="1"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2pPr>
            <a:lvl3pPr marR="0" lvl="2"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3pPr>
            <a:lvl4pPr marR="0" lvl="3"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4pPr>
            <a:lvl5pPr marR="0" lvl="4"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5pPr>
            <a:lvl6pPr marR="0" lvl="5"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6pPr>
            <a:lvl7pPr marR="0" lvl="6"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7pPr>
            <a:lvl8pPr marR="0" lvl="7"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8pPr>
            <a:lvl9pPr marR="0" lvl="8"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9pPr>
          </a:lstStyle>
          <a:p>
            <a:endParaRPr/>
          </a:p>
        </p:txBody>
      </p:sp>
      <p:sp>
        <p:nvSpPr>
          <p:cNvPr id="61" name="Google Shape;61;p1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rge Graphic">
  <p:cSld name="Large Graphic">
    <p:spTree>
      <p:nvGrpSpPr>
        <p:cNvPr id="1" name="Shape 62"/>
        <p:cNvGrpSpPr/>
        <p:nvPr/>
      </p:nvGrpSpPr>
      <p:grpSpPr>
        <a:xfrm>
          <a:off x="0" y="0"/>
          <a:ext cx="0" cy="0"/>
          <a:chOff x="0" y="0"/>
          <a:chExt cx="0" cy="0"/>
        </a:xfrm>
      </p:grpSpPr>
      <p:pic>
        <p:nvPicPr>
          <p:cNvPr id="63" name="Google Shape;63;p14" descr="2201 AIR-Partner Text_No Line.jpg"/>
          <p:cNvPicPr preferRelativeResize="0"/>
          <p:nvPr/>
        </p:nvPicPr>
        <p:blipFill rotWithShape="1">
          <a:blip r:embed="rId2">
            <a:alphaModFix/>
          </a:blip>
          <a:srcRect/>
          <a:stretch/>
        </p:blipFill>
        <p:spPr>
          <a:xfrm>
            <a:off x="0" y="0"/>
            <a:ext cx="9143998" cy="6857998"/>
          </a:xfrm>
          <a:prstGeom prst="rect">
            <a:avLst/>
          </a:prstGeom>
          <a:noFill/>
          <a:ln>
            <a:noFill/>
          </a:ln>
        </p:spPr>
      </p:pic>
      <p:sp>
        <p:nvSpPr>
          <p:cNvPr id="64" name="Google Shape;64;p14"/>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SzPts val="1400"/>
              <a:buNone/>
              <a:defRPr sz="4800" b="0" i="0" u="none" strike="noStrike" cap="none">
                <a:solidFill>
                  <a:srgbClr val="A5A5A5"/>
                </a:solidFill>
                <a:latin typeface="Arial Narrow"/>
                <a:ea typeface="Arial Narrow"/>
                <a:cs typeface="Arial Narrow"/>
                <a:sym typeface="Arial Narrow"/>
              </a:defRPr>
            </a:lvl1pPr>
            <a:lvl2pPr marR="0" lvl="1"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2pPr>
            <a:lvl3pPr marR="0" lvl="2"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3pPr>
            <a:lvl4pPr marR="0" lvl="3"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4pPr>
            <a:lvl5pPr marR="0" lvl="4"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5pPr>
            <a:lvl6pPr marR="0" lvl="5"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6pPr>
            <a:lvl7pPr marR="0" lvl="6"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7pPr>
            <a:lvl8pPr marR="0" lvl="7"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8pPr>
            <a:lvl9pPr marR="0" lvl="8"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9pPr>
          </a:lstStyle>
          <a:p>
            <a:endParaRPr/>
          </a:p>
        </p:txBody>
      </p:sp>
      <p:sp>
        <p:nvSpPr>
          <p:cNvPr id="65" name="Google Shape;65;p1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ferences">
  <p:cSld name="References">
    <p:spTree>
      <p:nvGrpSpPr>
        <p:cNvPr id="1" name="Shape 66"/>
        <p:cNvGrpSpPr/>
        <p:nvPr/>
      </p:nvGrpSpPr>
      <p:grpSpPr>
        <a:xfrm>
          <a:off x="0" y="0"/>
          <a:ext cx="0" cy="0"/>
          <a:chOff x="0" y="0"/>
          <a:chExt cx="0" cy="0"/>
        </a:xfrm>
      </p:grpSpPr>
      <p:sp>
        <p:nvSpPr>
          <p:cNvPr id="67" name="Google Shape;67;p15"/>
          <p:cNvSpPr txBox="1">
            <a:spLocks noGrp="1"/>
          </p:cNvSpPr>
          <p:nvPr>
            <p:ph type="body" idx="1"/>
          </p:nvPr>
        </p:nvSpPr>
        <p:spPr>
          <a:xfrm>
            <a:off x="687389" y="2055813"/>
            <a:ext cx="8224800" cy="37941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600"/>
              </a:spcBef>
              <a:spcAft>
                <a:spcPts val="0"/>
              </a:spcAft>
              <a:buClr>
                <a:srgbClr val="A5A5A5"/>
              </a:buClr>
              <a:buSzPts val="1800"/>
              <a:buFont typeface="Noto Sans Symbols"/>
              <a:buNone/>
              <a:defRPr sz="1800" b="0" i="0" u="none" strike="noStrike" cap="none">
                <a:solidFill>
                  <a:srgbClr val="17365D"/>
                </a:solidFill>
                <a:latin typeface="Arial"/>
                <a:ea typeface="Arial"/>
                <a:cs typeface="Arial"/>
                <a:sym typeface="Arial"/>
              </a:defRPr>
            </a:lvl1pPr>
            <a:lvl2pPr marL="914400" marR="0" lvl="1" indent="-228600" algn="l">
              <a:lnSpc>
                <a:spcPct val="100000"/>
              </a:lnSpc>
              <a:spcBef>
                <a:spcPts val="600"/>
              </a:spcBef>
              <a:spcAft>
                <a:spcPts val="0"/>
              </a:spcAft>
              <a:buClr>
                <a:srgbClr val="A5A5A5"/>
              </a:buClr>
              <a:buSzPts val="1800"/>
              <a:buFont typeface="Arial"/>
              <a:buNone/>
              <a:defRPr sz="1800" b="0" i="0" u="none" strike="noStrike" cap="none">
                <a:solidFill>
                  <a:schemeClr val="dk1"/>
                </a:solidFill>
                <a:latin typeface="Source Sans Pro"/>
                <a:ea typeface="Source Sans Pro"/>
                <a:cs typeface="Source Sans Pro"/>
                <a:sym typeface="Source Sans Pro"/>
              </a:defRPr>
            </a:lvl2pPr>
            <a:lvl3pPr marL="1371600" marR="0" lvl="2" indent="-317500" algn="l">
              <a:lnSpc>
                <a:spcPct val="100000"/>
              </a:lnSpc>
              <a:spcBef>
                <a:spcPts val="600"/>
              </a:spcBef>
              <a:spcAft>
                <a:spcPts val="0"/>
              </a:spcAft>
              <a:buClr>
                <a:srgbClr val="A5A5A5"/>
              </a:buClr>
              <a:buSzPts val="1400"/>
              <a:buFont typeface="Source Sans Pro"/>
              <a:buChar char="–"/>
              <a:defRPr sz="1400" b="0" i="0" u="none" strike="noStrike" cap="none">
                <a:solidFill>
                  <a:schemeClr val="dk1"/>
                </a:solidFill>
                <a:latin typeface="Source Sans Pro"/>
                <a:ea typeface="Source Sans Pro"/>
                <a:cs typeface="Source Sans Pro"/>
                <a:sym typeface="Source Sans Pro"/>
              </a:defRPr>
            </a:lvl3pPr>
            <a:lvl4pPr marL="1828800" marR="0" lvl="3" indent="-295275" algn="l">
              <a:lnSpc>
                <a:spcPct val="100000"/>
              </a:lnSpc>
              <a:spcBef>
                <a:spcPts val="600"/>
              </a:spcBef>
              <a:spcAft>
                <a:spcPts val="0"/>
              </a:spcAft>
              <a:buClr>
                <a:srgbClr val="A5A5A5"/>
              </a:buClr>
              <a:buSzPts val="1050"/>
              <a:buFont typeface="Courier New"/>
              <a:buChar char="o"/>
              <a:defRPr sz="1400" b="0" i="0" u="none" strike="noStrike" cap="none">
                <a:solidFill>
                  <a:schemeClr val="dk1"/>
                </a:solidFill>
                <a:latin typeface="Source Sans Pro"/>
                <a:ea typeface="Source Sans Pro"/>
                <a:cs typeface="Source Sans Pro"/>
                <a:sym typeface="Source Sans Pro"/>
              </a:defRPr>
            </a:lvl4pPr>
            <a:lvl5pPr marL="2286000" marR="0" lvl="4" indent="-317500" algn="l">
              <a:lnSpc>
                <a:spcPct val="100000"/>
              </a:lnSpc>
              <a:spcBef>
                <a:spcPts val="600"/>
              </a:spcBef>
              <a:spcAft>
                <a:spcPts val="0"/>
              </a:spcAft>
              <a:buClr>
                <a:srgbClr val="A5A5A5"/>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L="2743200" marR="0" lvl="5"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6pPr>
            <a:lvl7pPr marL="3200400" marR="0" lvl="6"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7pPr>
            <a:lvl8pPr marL="3657600" marR="0" lvl="7"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8pPr>
            <a:lvl9pPr marL="4114800" marR="0" lvl="8"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9pPr>
          </a:lstStyle>
          <a:p>
            <a:endParaRPr/>
          </a:p>
        </p:txBody>
      </p:sp>
      <p:sp>
        <p:nvSpPr>
          <p:cNvPr id="68" name="Google Shape;68;p15"/>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400"/>
              <a:buNone/>
              <a:defRPr sz="4800" b="0" i="0" u="none" strike="noStrike" cap="none">
                <a:solidFill>
                  <a:srgbClr val="A5A5A5"/>
                </a:solidFill>
                <a:latin typeface="Arial Narrow"/>
                <a:ea typeface="Arial Narrow"/>
                <a:cs typeface="Arial Narrow"/>
                <a:sym typeface="Arial Narrow"/>
              </a:defRPr>
            </a:lvl1pPr>
            <a:lvl2pPr marR="0" lvl="1"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2pPr>
            <a:lvl3pPr marR="0" lvl="2"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3pPr>
            <a:lvl4pPr marR="0" lvl="3"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4pPr>
            <a:lvl5pPr marR="0" lvl="4"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5pPr>
            <a:lvl6pPr marR="0" lvl="5"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6pPr>
            <a:lvl7pPr marR="0" lvl="6"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7pPr>
            <a:lvl8pPr marR="0" lvl="7"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8pPr>
            <a:lvl9pPr marR="0" lvl="8"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9pPr>
          </a:lstStyle>
          <a:p>
            <a:endParaRPr/>
          </a:p>
        </p:txBody>
      </p:sp>
      <p:sp>
        <p:nvSpPr>
          <p:cNvPr id="69" name="Google Shape;69;p1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 Bulleted Text">
  <p:cSld name="Two Column Bulleted Text">
    <p:spTree>
      <p:nvGrpSpPr>
        <p:cNvPr id="1" name="Shape 70"/>
        <p:cNvGrpSpPr/>
        <p:nvPr/>
      </p:nvGrpSpPr>
      <p:grpSpPr>
        <a:xfrm>
          <a:off x="0" y="0"/>
          <a:ext cx="0" cy="0"/>
          <a:chOff x="0" y="0"/>
          <a:chExt cx="0" cy="0"/>
        </a:xfrm>
      </p:grpSpPr>
      <p:sp>
        <p:nvSpPr>
          <p:cNvPr id="71" name="Google Shape;71;p16"/>
          <p:cNvSpPr txBox="1">
            <a:spLocks noGrp="1"/>
          </p:cNvSpPr>
          <p:nvPr>
            <p:ph type="body" idx="1"/>
          </p:nvPr>
        </p:nvSpPr>
        <p:spPr>
          <a:xfrm>
            <a:off x="687526" y="2055813"/>
            <a:ext cx="3972600" cy="3852000"/>
          </a:xfrm>
          <a:prstGeom prst="rect">
            <a:avLst/>
          </a:prstGeom>
          <a:noFill/>
          <a:ln>
            <a:noFill/>
          </a:ln>
        </p:spPr>
        <p:txBody>
          <a:bodyPr spcFirstLastPara="1" wrap="square" lIns="0" tIns="0" rIns="0" bIns="0" anchor="t" anchorCtr="0">
            <a:noAutofit/>
          </a:bodyPr>
          <a:lstStyle>
            <a:lvl1pPr marL="457200" marR="0" lvl="0" indent="-381000" algn="l">
              <a:lnSpc>
                <a:spcPct val="100000"/>
              </a:lnSpc>
              <a:spcBef>
                <a:spcPts val="600"/>
              </a:spcBef>
              <a:spcAft>
                <a:spcPts val="0"/>
              </a:spcAft>
              <a:buClr>
                <a:srgbClr val="A5A5A5"/>
              </a:buClr>
              <a:buSzPts val="2400"/>
              <a:buFont typeface="Noto Sans Symbols"/>
              <a:buChar char="▪"/>
              <a:defRPr sz="2400" b="0" i="0" u="none" strike="noStrike" cap="none">
                <a:solidFill>
                  <a:srgbClr val="17365D"/>
                </a:solidFill>
                <a:latin typeface="Arial"/>
                <a:ea typeface="Arial"/>
                <a:cs typeface="Arial"/>
                <a:sym typeface="Arial"/>
              </a:defRPr>
            </a:lvl1pPr>
            <a:lvl2pPr marL="914400" marR="0" lvl="1" indent="-342900" algn="l">
              <a:lnSpc>
                <a:spcPct val="100000"/>
              </a:lnSpc>
              <a:spcBef>
                <a:spcPts val="600"/>
              </a:spcBef>
              <a:spcAft>
                <a:spcPts val="0"/>
              </a:spcAft>
              <a:buClr>
                <a:srgbClr val="A5A5A5"/>
              </a:buClr>
              <a:buSzPts val="1800"/>
              <a:buFont typeface="Arial"/>
              <a:buChar char="•"/>
              <a:defRPr sz="1800" b="0" i="0" u="none" strike="noStrike" cap="none">
                <a:solidFill>
                  <a:srgbClr val="17365D"/>
                </a:solidFill>
                <a:latin typeface="Arial"/>
                <a:ea typeface="Arial"/>
                <a:cs typeface="Arial"/>
                <a:sym typeface="Arial"/>
              </a:defRPr>
            </a:lvl2pPr>
            <a:lvl3pPr marL="1371600" marR="0" lvl="2" indent="-317500" algn="l">
              <a:lnSpc>
                <a:spcPct val="100000"/>
              </a:lnSpc>
              <a:spcBef>
                <a:spcPts val="600"/>
              </a:spcBef>
              <a:spcAft>
                <a:spcPts val="0"/>
              </a:spcAft>
              <a:buClr>
                <a:srgbClr val="A5A5A5"/>
              </a:buClr>
              <a:buSzPts val="1400"/>
              <a:buFont typeface="Source Sans Pro"/>
              <a:buChar char="–"/>
              <a:defRPr sz="1400" b="0" i="0" u="none" strike="noStrike" cap="none">
                <a:solidFill>
                  <a:srgbClr val="17365D"/>
                </a:solidFill>
                <a:latin typeface="Arial"/>
                <a:ea typeface="Arial"/>
                <a:cs typeface="Arial"/>
                <a:sym typeface="Arial"/>
              </a:defRPr>
            </a:lvl3pPr>
            <a:lvl4pPr marL="1828800" marR="0" lvl="3" indent="-295275" algn="l">
              <a:lnSpc>
                <a:spcPct val="100000"/>
              </a:lnSpc>
              <a:spcBef>
                <a:spcPts val="600"/>
              </a:spcBef>
              <a:spcAft>
                <a:spcPts val="0"/>
              </a:spcAft>
              <a:buClr>
                <a:srgbClr val="A5A5A5"/>
              </a:buClr>
              <a:buSzPts val="1050"/>
              <a:buFont typeface="Courier New"/>
              <a:buChar char="o"/>
              <a:defRPr sz="1400" b="0" i="0" u="none" strike="noStrike" cap="none">
                <a:solidFill>
                  <a:srgbClr val="17365D"/>
                </a:solidFill>
                <a:latin typeface="Arial"/>
                <a:ea typeface="Arial"/>
                <a:cs typeface="Arial"/>
                <a:sym typeface="Arial"/>
              </a:defRPr>
            </a:lvl4pPr>
            <a:lvl5pPr marL="2286000" marR="0" lvl="4"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5pPr>
            <a:lvl6pPr marL="2743200" marR="0" lvl="5"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6pPr>
            <a:lvl7pPr marL="3200400" marR="0" lvl="6"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7pPr>
            <a:lvl8pPr marL="3657600" marR="0" lvl="7"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8pPr>
            <a:lvl9pPr marL="4114800" marR="0" lvl="8"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9pPr>
          </a:lstStyle>
          <a:p>
            <a:endParaRPr/>
          </a:p>
        </p:txBody>
      </p:sp>
      <p:sp>
        <p:nvSpPr>
          <p:cNvPr id="72" name="Google Shape;72;p16"/>
          <p:cNvSpPr txBox="1">
            <a:spLocks noGrp="1"/>
          </p:cNvSpPr>
          <p:nvPr>
            <p:ph type="body" idx="2"/>
          </p:nvPr>
        </p:nvSpPr>
        <p:spPr>
          <a:xfrm>
            <a:off x="4939596" y="2055813"/>
            <a:ext cx="3972600" cy="3852000"/>
          </a:xfrm>
          <a:prstGeom prst="rect">
            <a:avLst/>
          </a:prstGeom>
          <a:noFill/>
          <a:ln>
            <a:noFill/>
          </a:ln>
        </p:spPr>
        <p:txBody>
          <a:bodyPr spcFirstLastPara="1" wrap="square" lIns="0" tIns="0" rIns="0" bIns="0" anchor="t" anchorCtr="0">
            <a:noAutofit/>
          </a:bodyPr>
          <a:lstStyle>
            <a:lvl1pPr marL="457200" marR="0" lvl="0" indent="-381000" algn="l">
              <a:lnSpc>
                <a:spcPct val="100000"/>
              </a:lnSpc>
              <a:spcBef>
                <a:spcPts val="600"/>
              </a:spcBef>
              <a:spcAft>
                <a:spcPts val="0"/>
              </a:spcAft>
              <a:buClr>
                <a:srgbClr val="A5A5A5"/>
              </a:buClr>
              <a:buSzPts val="2400"/>
              <a:buFont typeface="Noto Sans Symbols"/>
              <a:buChar char="▪"/>
              <a:defRPr sz="2400" b="0" i="0" u="none" strike="noStrike" cap="none">
                <a:solidFill>
                  <a:srgbClr val="17365D"/>
                </a:solidFill>
                <a:latin typeface="Arial"/>
                <a:ea typeface="Arial"/>
                <a:cs typeface="Arial"/>
                <a:sym typeface="Arial"/>
              </a:defRPr>
            </a:lvl1pPr>
            <a:lvl2pPr marL="914400" marR="0" lvl="1" indent="-342900" algn="l">
              <a:lnSpc>
                <a:spcPct val="100000"/>
              </a:lnSpc>
              <a:spcBef>
                <a:spcPts val="600"/>
              </a:spcBef>
              <a:spcAft>
                <a:spcPts val="0"/>
              </a:spcAft>
              <a:buClr>
                <a:srgbClr val="A5A5A5"/>
              </a:buClr>
              <a:buSzPts val="1800"/>
              <a:buFont typeface="Arial"/>
              <a:buChar char="•"/>
              <a:defRPr sz="1800" b="0" i="0" u="none" strike="noStrike" cap="none">
                <a:solidFill>
                  <a:srgbClr val="17365D"/>
                </a:solidFill>
                <a:latin typeface="Arial"/>
                <a:ea typeface="Arial"/>
                <a:cs typeface="Arial"/>
                <a:sym typeface="Arial"/>
              </a:defRPr>
            </a:lvl2pPr>
            <a:lvl3pPr marL="1371600" marR="0" lvl="2" indent="-317500" algn="l">
              <a:lnSpc>
                <a:spcPct val="100000"/>
              </a:lnSpc>
              <a:spcBef>
                <a:spcPts val="600"/>
              </a:spcBef>
              <a:spcAft>
                <a:spcPts val="0"/>
              </a:spcAft>
              <a:buClr>
                <a:srgbClr val="A5A5A5"/>
              </a:buClr>
              <a:buSzPts val="1400"/>
              <a:buFont typeface="Source Sans Pro"/>
              <a:buChar char="–"/>
              <a:defRPr sz="1400" b="0" i="0" u="none" strike="noStrike" cap="none">
                <a:solidFill>
                  <a:srgbClr val="17365D"/>
                </a:solidFill>
                <a:latin typeface="Arial"/>
                <a:ea typeface="Arial"/>
                <a:cs typeface="Arial"/>
                <a:sym typeface="Arial"/>
              </a:defRPr>
            </a:lvl3pPr>
            <a:lvl4pPr marL="1828800" marR="0" lvl="3" indent="-295275" algn="l">
              <a:lnSpc>
                <a:spcPct val="100000"/>
              </a:lnSpc>
              <a:spcBef>
                <a:spcPts val="600"/>
              </a:spcBef>
              <a:spcAft>
                <a:spcPts val="0"/>
              </a:spcAft>
              <a:buClr>
                <a:srgbClr val="A5A5A5"/>
              </a:buClr>
              <a:buSzPts val="1050"/>
              <a:buFont typeface="Courier New"/>
              <a:buChar char="o"/>
              <a:defRPr sz="1400" b="0" i="0" u="none" strike="noStrike" cap="none">
                <a:solidFill>
                  <a:srgbClr val="17365D"/>
                </a:solidFill>
                <a:latin typeface="Arial"/>
                <a:ea typeface="Arial"/>
                <a:cs typeface="Arial"/>
                <a:sym typeface="Arial"/>
              </a:defRPr>
            </a:lvl4pPr>
            <a:lvl5pPr marL="2286000" marR="0" lvl="4"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5pPr>
            <a:lvl6pPr marL="2743200" marR="0" lvl="5"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6pPr>
            <a:lvl7pPr marL="3200400" marR="0" lvl="6"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7pPr>
            <a:lvl8pPr marL="3657600" marR="0" lvl="7"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8pPr>
            <a:lvl9pPr marL="4114800" marR="0" lvl="8"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9pPr>
          </a:lstStyle>
          <a:p>
            <a:endParaRPr/>
          </a:p>
        </p:txBody>
      </p:sp>
      <p:sp>
        <p:nvSpPr>
          <p:cNvPr id="73" name="Google Shape;73;p16"/>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400"/>
              <a:buNone/>
              <a:defRPr sz="4800" b="0" i="0" u="none" strike="noStrike" cap="none">
                <a:solidFill>
                  <a:srgbClr val="A5A5A5"/>
                </a:solidFill>
                <a:latin typeface="Arial Narrow"/>
                <a:ea typeface="Arial Narrow"/>
                <a:cs typeface="Arial Narrow"/>
                <a:sym typeface="Arial Narrow"/>
              </a:defRPr>
            </a:lvl1pPr>
            <a:lvl2pPr marR="0" lvl="1"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2pPr>
            <a:lvl3pPr marR="0" lvl="2"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3pPr>
            <a:lvl4pPr marR="0" lvl="3"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4pPr>
            <a:lvl5pPr marR="0" lvl="4"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5pPr>
            <a:lvl6pPr marR="0" lvl="5"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6pPr>
            <a:lvl7pPr marR="0" lvl="6"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7pPr>
            <a:lvl8pPr marR="0" lvl="7"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8pPr>
            <a:lvl9pPr marR="0" lvl="8"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9pPr>
          </a:lstStyle>
          <a:p>
            <a:endParaRPr/>
          </a:p>
        </p:txBody>
      </p:sp>
      <p:sp>
        <p:nvSpPr>
          <p:cNvPr id="74" name="Google Shape;74;p1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Layout" type="obj">
  <p:cSld name="OBJEC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lvl="0" algn="l" rtl="0">
              <a:lnSpc>
                <a:spcPct val="100000"/>
              </a:lnSpc>
              <a:spcBef>
                <a:spcPts val="0"/>
              </a:spcBef>
              <a:spcAft>
                <a:spcPts val="0"/>
              </a:spcAft>
              <a:buClr>
                <a:schemeClr val="lt1"/>
              </a:buClr>
              <a:buSzPts val="4400"/>
              <a:buFont typeface="Arial"/>
              <a:buNone/>
              <a:defRPr>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 name="Google Shape;83;p18"/>
          <p:cNvSpPr txBox="1">
            <a:spLocks noGrp="1"/>
          </p:cNvSpPr>
          <p:nvPr>
            <p:ph type="body" idx="1"/>
          </p:nvPr>
        </p:nvSpPr>
        <p:spPr>
          <a:xfrm>
            <a:off x="687388" y="4529139"/>
            <a:ext cx="8229600" cy="1389000"/>
          </a:xfrm>
          <a:prstGeom prst="rect">
            <a:avLst/>
          </a:prstGeom>
          <a:noFill/>
          <a:ln>
            <a:noFill/>
          </a:ln>
        </p:spPr>
        <p:txBody>
          <a:bodyPr spcFirstLastPara="1" wrap="square" lIns="0" tIns="45700" rIns="0" bIns="45700" anchor="t" anchorCtr="0">
            <a:noAutofit/>
          </a:bodyPr>
          <a:lstStyle>
            <a:lvl1pPr marL="457200" lvl="0" indent="-228600" algn="l" rtl="0">
              <a:lnSpc>
                <a:spcPct val="100000"/>
              </a:lnSpc>
              <a:spcBef>
                <a:spcPts val="360"/>
              </a:spcBef>
              <a:spcAft>
                <a:spcPts val="0"/>
              </a:spcAft>
              <a:buClr>
                <a:srgbClr val="BFBFBF"/>
              </a:buClr>
              <a:buSzPts val="1800"/>
              <a:buNone/>
              <a:defRPr/>
            </a:lvl1pPr>
            <a:lvl2pPr marL="914400" lvl="1" indent="-342900" algn="l" rtl="0">
              <a:lnSpc>
                <a:spcPct val="100000"/>
              </a:lnSpc>
              <a:spcBef>
                <a:spcPts val="360"/>
              </a:spcBef>
              <a:spcAft>
                <a:spcPts val="0"/>
              </a:spcAft>
              <a:buClr>
                <a:schemeClr val="lt1"/>
              </a:buClr>
              <a:buSzPts val="1800"/>
              <a:buChar char="–"/>
              <a:defRPr/>
            </a:lvl2pPr>
            <a:lvl3pPr marL="1371600" lvl="2" indent="-342900" algn="l" rtl="0">
              <a:lnSpc>
                <a:spcPct val="100000"/>
              </a:lnSpc>
              <a:spcBef>
                <a:spcPts val="360"/>
              </a:spcBef>
              <a:spcAft>
                <a:spcPts val="0"/>
              </a:spcAft>
              <a:buClr>
                <a:schemeClr val="lt1"/>
              </a:buClr>
              <a:buSzPts val="1800"/>
              <a:buChar char="•"/>
              <a:defRPr/>
            </a:lvl3pPr>
            <a:lvl4pPr marL="1828800" lvl="3" indent="-342900" algn="l" rtl="0">
              <a:lnSpc>
                <a:spcPct val="100000"/>
              </a:lnSpc>
              <a:spcBef>
                <a:spcPts val="360"/>
              </a:spcBef>
              <a:spcAft>
                <a:spcPts val="0"/>
              </a:spcAft>
              <a:buClr>
                <a:schemeClr val="lt1"/>
              </a:buClr>
              <a:buSzPts val="1800"/>
              <a:buChar char="–"/>
              <a:defRPr/>
            </a:lvl4pPr>
            <a:lvl5pPr marL="2286000" lvl="4" indent="-342900" algn="l" rtl="0">
              <a:lnSpc>
                <a:spcPct val="100000"/>
              </a:lnSpc>
              <a:spcBef>
                <a:spcPts val="360"/>
              </a:spcBef>
              <a:spcAft>
                <a:spcPts val="0"/>
              </a:spcAft>
              <a:buClr>
                <a:schemeClr val="lt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84" name="Google Shape;84;p18"/>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
        <p:cNvGrpSpPr/>
        <p:nvPr/>
      </p:nvGrpSpPr>
      <p:grpSpPr>
        <a:xfrm>
          <a:off x="0" y="0"/>
          <a:ext cx="0" cy="0"/>
          <a:chOff x="0" y="0"/>
          <a:chExt cx="0" cy="0"/>
        </a:xfrm>
      </p:grpSpPr>
      <p:sp>
        <p:nvSpPr>
          <p:cNvPr id="86" name="Google Shape;86;p19"/>
          <p:cNvSpPr txBox="1">
            <a:spLocks noGrp="1"/>
          </p:cNvSpPr>
          <p:nvPr>
            <p:ph type="ctrTitle"/>
          </p:nvPr>
        </p:nvSpPr>
        <p:spPr>
          <a:xfrm>
            <a:off x="685800" y="2130425"/>
            <a:ext cx="7772400" cy="1470000"/>
          </a:xfrm>
          <a:prstGeom prst="rect">
            <a:avLst/>
          </a:prstGeom>
          <a:noFill/>
          <a:ln>
            <a:noFill/>
          </a:ln>
        </p:spPr>
        <p:txBody>
          <a:bodyPr spcFirstLastPara="1" wrap="square" lIns="0" tIns="45700" rIns="0" bIns="45700" anchor="b" anchorCtr="0">
            <a:noAutofit/>
          </a:bodyPr>
          <a:lstStyle>
            <a:lvl1pPr lvl="0" algn="ctr"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7" name="Google Shape;87;p19"/>
          <p:cNvSpPr txBox="1">
            <a:spLocks noGrp="1"/>
          </p:cNvSpPr>
          <p:nvPr>
            <p:ph type="subTitle" idx="1"/>
          </p:nvPr>
        </p:nvSpPr>
        <p:spPr>
          <a:xfrm>
            <a:off x="1371600" y="3886200"/>
            <a:ext cx="6400800" cy="1752600"/>
          </a:xfrm>
          <a:prstGeom prst="rect">
            <a:avLst/>
          </a:prstGeom>
          <a:noFill/>
          <a:ln>
            <a:noFill/>
          </a:ln>
        </p:spPr>
        <p:txBody>
          <a:bodyPr spcFirstLastPara="1" wrap="square" lIns="0" tIns="45700" rIns="0" bIns="45700" anchor="t" anchorCtr="0">
            <a:noAutofit/>
          </a:bodyPr>
          <a:lstStyle>
            <a:lvl1pPr lvl="0" algn="ctr" rtl="0">
              <a:lnSpc>
                <a:spcPct val="100000"/>
              </a:lnSpc>
              <a:spcBef>
                <a:spcPts val="640"/>
              </a:spcBef>
              <a:spcAft>
                <a:spcPts val="0"/>
              </a:spcAft>
              <a:buClr>
                <a:srgbClr val="888888"/>
              </a:buClr>
              <a:buSzPts val="3200"/>
              <a:buNone/>
              <a:defRPr>
                <a:solidFill>
                  <a:srgbClr val="888888"/>
                </a:solidFill>
              </a:defRPr>
            </a:lvl1pPr>
            <a:lvl2pPr lvl="1" algn="ctr" rtl="0">
              <a:lnSpc>
                <a:spcPct val="100000"/>
              </a:lnSpc>
              <a:spcBef>
                <a:spcPts val="360"/>
              </a:spcBef>
              <a:spcAft>
                <a:spcPts val="0"/>
              </a:spcAft>
              <a:buClr>
                <a:srgbClr val="888888"/>
              </a:buClr>
              <a:buSzPts val="1800"/>
              <a:buNone/>
              <a:defRPr>
                <a:solidFill>
                  <a:srgbClr val="888888"/>
                </a:solidFill>
              </a:defRPr>
            </a:lvl2pPr>
            <a:lvl3pPr lvl="2" algn="ctr" rtl="0">
              <a:lnSpc>
                <a:spcPct val="100000"/>
              </a:lnSpc>
              <a:spcBef>
                <a:spcPts val="360"/>
              </a:spcBef>
              <a:spcAft>
                <a:spcPts val="0"/>
              </a:spcAft>
              <a:buClr>
                <a:srgbClr val="888888"/>
              </a:buClr>
              <a:buSzPts val="1800"/>
              <a:buNone/>
              <a:defRPr>
                <a:solidFill>
                  <a:srgbClr val="888888"/>
                </a:solidFill>
              </a:defRPr>
            </a:lvl3pPr>
            <a:lvl4pPr lvl="3" algn="ctr" rtl="0">
              <a:lnSpc>
                <a:spcPct val="100000"/>
              </a:lnSpc>
              <a:spcBef>
                <a:spcPts val="360"/>
              </a:spcBef>
              <a:spcAft>
                <a:spcPts val="0"/>
              </a:spcAft>
              <a:buClr>
                <a:srgbClr val="888888"/>
              </a:buClr>
              <a:buSzPts val="1800"/>
              <a:buNone/>
              <a:defRPr>
                <a:solidFill>
                  <a:srgbClr val="888888"/>
                </a:solidFill>
              </a:defRPr>
            </a:lvl4pPr>
            <a:lvl5pPr lvl="4" algn="ctr" rtl="0">
              <a:lnSpc>
                <a:spcPct val="100000"/>
              </a:lnSpc>
              <a:spcBef>
                <a:spcPts val="360"/>
              </a:spcBef>
              <a:spcAft>
                <a:spcPts val="0"/>
              </a:spcAft>
              <a:buClr>
                <a:srgbClr val="888888"/>
              </a:buClr>
              <a:buSzPts val="18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sp>
        <p:nvSpPr>
          <p:cNvPr id="88" name="Google Shape;88;p1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9" name="Google Shape;89;p1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90" name="Google Shape;90;p19"/>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91"/>
        <p:cNvGrpSpPr/>
        <p:nvPr/>
      </p:nvGrpSpPr>
      <p:grpSpPr>
        <a:xfrm>
          <a:off x="0" y="0"/>
          <a:ext cx="0" cy="0"/>
          <a:chOff x="0" y="0"/>
          <a:chExt cx="0" cy="0"/>
        </a:xfrm>
      </p:grpSpPr>
      <p:sp>
        <p:nvSpPr>
          <p:cNvPr id="92" name="Google Shape;92;p2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93" name="Google Shape;93;p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94" name="Google Shape;94;p20"/>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rg Chart">
  <p:cSld name="Org Chart">
    <p:spTree>
      <p:nvGrpSpPr>
        <p:cNvPr id="1" name="Shape 95"/>
        <p:cNvGrpSpPr/>
        <p:nvPr/>
      </p:nvGrpSpPr>
      <p:grpSpPr>
        <a:xfrm>
          <a:off x="0" y="0"/>
          <a:ext cx="0" cy="0"/>
          <a:chOff x="0" y="0"/>
          <a:chExt cx="0" cy="0"/>
        </a:xfrm>
      </p:grpSpPr>
      <p:sp>
        <p:nvSpPr>
          <p:cNvPr id="96" name="Google Shape;96;p21"/>
          <p:cNvSpPr>
            <a:spLocks noGrp="1"/>
          </p:cNvSpPr>
          <p:nvPr>
            <p:ph type="dgm" idx="2"/>
          </p:nvPr>
        </p:nvSpPr>
        <p:spPr>
          <a:xfrm>
            <a:off x="122785" y="747422"/>
            <a:ext cx="8905500" cy="5096700"/>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640"/>
              </a:spcBef>
              <a:spcAft>
                <a:spcPts val="0"/>
              </a:spcAft>
              <a:buClr>
                <a:srgbClr val="BFBFBF"/>
              </a:buClr>
              <a:buSzPts val="3200"/>
              <a:buFont typeface="Arial"/>
              <a:buNone/>
              <a:defRPr sz="3200" b="0" i="0" u="none" strike="noStrike" cap="none">
                <a:solidFill>
                  <a:srgbClr val="BFBFBF"/>
                </a:solidFill>
                <a:latin typeface="Arial"/>
                <a:ea typeface="Arial"/>
                <a:cs typeface="Arial"/>
                <a:sym typeface="Arial"/>
              </a:defRPr>
            </a:lvl1pPr>
            <a:lvl2pPr marR="0" lvl="1"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R="0" lvl="2"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R="0" lvl="3"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R="0" lvl="4"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7" name="Google Shape;97;p21"/>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21"/>
          <p:cNvSpPr txBox="1">
            <a:spLocks noGrp="1"/>
          </p:cNvSpPr>
          <p:nvPr>
            <p:ph type="title"/>
          </p:nvPr>
        </p:nvSpPr>
        <p:spPr>
          <a:xfrm>
            <a:off x="122387" y="314394"/>
            <a:ext cx="8906400" cy="361500"/>
          </a:xfrm>
          <a:prstGeom prst="rect">
            <a:avLst/>
          </a:prstGeom>
          <a:noFill/>
          <a:ln>
            <a:noFill/>
          </a:ln>
        </p:spPr>
        <p:txBody>
          <a:bodyPr spcFirstLastPara="1" wrap="square" lIns="0" tIns="45700" rIns="0" bIns="45700" anchor="b" anchorCtr="0">
            <a:noAutofit/>
          </a:bodyPr>
          <a:lstStyle>
            <a:lvl1pPr lvl="0" algn="ctr" rtl="0">
              <a:lnSpc>
                <a:spcPct val="100000"/>
              </a:lnSpc>
              <a:spcBef>
                <a:spcPts val="0"/>
              </a:spcBef>
              <a:spcAft>
                <a:spcPts val="0"/>
              </a:spcAft>
              <a:buClr>
                <a:schemeClr val="lt1"/>
              </a:buClr>
              <a:buSzPts val="2200"/>
              <a:buFont typeface="Arial Narrow"/>
              <a:buNone/>
              <a:defRPr sz="22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lvl="0" algn="ctr"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1" name="Google Shape;101;p2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no bullets">
  <p:cSld name="Text no bullets">
    <p:spTree>
      <p:nvGrpSpPr>
        <p:cNvPr id="1" name="Shape 18"/>
        <p:cNvGrpSpPr/>
        <p:nvPr/>
      </p:nvGrpSpPr>
      <p:grpSpPr>
        <a:xfrm>
          <a:off x="0" y="0"/>
          <a:ext cx="0" cy="0"/>
          <a:chOff x="0" y="0"/>
          <a:chExt cx="0" cy="0"/>
        </a:xfrm>
      </p:grpSpPr>
      <p:sp>
        <p:nvSpPr>
          <p:cNvPr id="19" name="Google Shape;19;p3"/>
          <p:cNvSpPr txBox="1">
            <a:spLocks noGrp="1"/>
          </p:cNvSpPr>
          <p:nvPr>
            <p:ph type="body" idx="1"/>
          </p:nvPr>
        </p:nvSpPr>
        <p:spPr>
          <a:xfrm>
            <a:off x="687388" y="2055813"/>
            <a:ext cx="8224837" cy="373273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SzPts val="2400"/>
              <a:buNone/>
              <a:defRPr>
                <a:solidFill>
                  <a:srgbClr val="17365D"/>
                </a:solidFill>
                <a:latin typeface="Arial"/>
                <a:ea typeface="Arial"/>
                <a:cs typeface="Arial"/>
                <a:sym typeface="Arial"/>
              </a:defRPr>
            </a:lvl1pPr>
            <a:lvl2pPr marL="914400" lvl="1" indent="-342900" algn="l">
              <a:lnSpc>
                <a:spcPct val="100000"/>
              </a:lnSpc>
              <a:spcBef>
                <a:spcPts val="600"/>
              </a:spcBef>
              <a:spcAft>
                <a:spcPts val="0"/>
              </a:spcAft>
              <a:buSzPts val="1800"/>
              <a:buFont typeface="Arial"/>
              <a:buChar char="•"/>
              <a:defRPr>
                <a:solidFill>
                  <a:srgbClr val="17365D"/>
                </a:solidFill>
                <a:latin typeface="Arial"/>
                <a:ea typeface="Arial"/>
                <a:cs typeface="Arial"/>
                <a:sym typeface="Arial"/>
              </a:defRPr>
            </a:lvl2pPr>
            <a:lvl3pPr marL="1371600" lvl="2" indent="-317500" algn="l">
              <a:lnSpc>
                <a:spcPct val="100000"/>
              </a:lnSpc>
              <a:spcBef>
                <a:spcPts val="600"/>
              </a:spcBef>
              <a:spcAft>
                <a:spcPts val="0"/>
              </a:spcAft>
              <a:buSzPts val="1400"/>
              <a:buChar char="–"/>
              <a:defRPr>
                <a:solidFill>
                  <a:srgbClr val="17365D"/>
                </a:solidFill>
                <a:latin typeface="Arial"/>
                <a:ea typeface="Arial"/>
                <a:cs typeface="Arial"/>
                <a:sym typeface="Arial"/>
              </a:defRPr>
            </a:lvl3pPr>
            <a:lvl4pPr marL="1828800" lvl="3" indent="-295275" algn="l">
              <a:lnSpc>
                <a:spcPct val="100000"/>
              </a:lnSpc>
              <a:spcBef>
                <a:spcPts val="600"/>
              </a:spcBef>
              <a:spcAft>
                <a:spcPts val="0"/>
              </a:spcAft>
              <a:buSzPts val="1050"/>
              <a:buChar char="o"/>
              <a:defRPr>
                <a:solidFill>
                  <a:srgbClr val="17365D"/>
                </a:solidFill>
                <a:latin typeface="Arial"/>
                <a:ea typeface="Arial"/>
                <a:cs typeface="Arial"/>
                <a:sym typeface="Arial"/>
              </a:defRPr>
            </a:lvl4pPr>
            <a:lvl5pPr marL="2286000" lvl="4" indent="-317500" algn="l">
              <a:lnSpc>
                <a:spcPct val="100000"/>
              </a:lnSpc>
              <a:spcBef>
                <a:spcPts val="600"/>
              </a:spcBef>
              <a:spcAft>
                <a:spcPts val="0"/>
              </a:spcAft>
              <a:buSzPts val="1400"/>
              <a:buChar char="»"/>
              <a:defRPr>
                <a:solidFill>
                  <a:srgbClr val="17365D"/>
                </a:solidFill>
                <a:latin typeface="Arial"/>
                <a:ea typeface="Arial"/>
                <a:cs typeface="Arial"/>
                <a:sym typeface="Arial"/>
              </a:defRPr>
            </a:lvl5pPr>
            <a:lvl6pPr marL="2743200" lvl="5" indent="-317500" algn="l">
              <a:lnSpc>
                <a:spcPct val="100000"/>
              </a:lnSpc>
              <a:spcBef>
                <a:spcPts val="600"/>
              </a:spcBef>
              <a:spcAft>
                <a:spcPts val="0"/>
              </a:spcAft>
              <a:buSzPts val="1400"/>
              <a:buChar char="•"/>
              <a:defRPr>
                <a:solidFill>
                  <a:srgbClr val="17365D"/>
                </a:solidFill>
                <a:latin typeface="Arial"/>
                <a:ea typeface="Arial"/>
                <a:cs typeface="Arial"/>
                <a:sym typeface="Arial"/>
              </a:defRPr>
            </a:lvl6pPr>
            <a:lvl7pPr marL="3200400" lvl="6" indent="-317500" algn="l">
              <a:lnSpc>
                <a:spcPct val="100000"/>
              </a:lnSpc>
              <a:spcBef>
                <a:spcPts val="600"/>
              </a:spcBef>
              <a:spcAft>
                <a:spcPts val="0"/>
              </a:spcAft>
              <a:buSzPts val="1400"/>
              <a:buChar char="•"/>
              <a:defRPr>
                <a:solidFill>
                  <a:srgbClr val="17365D"/>
                </a:solidFill>
                <a:latin typeface="Arial"/>
                <a:ea typeface="Arial"/>
                <a:cs typeface="Arial"/>
                <a:sym typeface="Arial"/>
              </a:defRPr>
            </a:lvl7pPr>
            <a:lvl8pPr marL="3657600" lvl="7" indent="-317500" algn="l">
              <a:lnSpc>
                <a:spcPct val="100000"/>
              </a:lnSpc>
              <a:spcBef>
                <a:spcPts val="600"/>
              </a:spcBef>
              <a:spcAft>
                <a:spcPts val="0"/>
              </a:spcAft>
              <a:buSzPts val="1400"/>
              <a:buChar char="•"/>
              <a:defRPr>
                <a:solidFill>
                  <a:srgbClr val="17365D"/>
                </a:solidFill>
                <a:latin typeface="Arial"/>
                <a:ea typeface="Arial"/>
                <a:cs typeface="Arial"/>
                <a:sym typeface="Arial"/>
              </a:defRPr>
            </a:lvl8pPr>
            <a:lvl9pPr marL="4114800" lvl="8" indent="-317500" algn="l">
              <a:lnSpc>
                <a:spcPct val="100000"/>
              </a:lnSpc>
              <a:spcBef>
                <a:spcPts val="600"/>
              </a:spcBef>
              <a:spcAft>
                <a:spcPts val="0"/>
              </a:spcAft>
              <a:buSzPts val="1400"/>
              <a:buChar char="•"/>
              <a:defRPr>
                <a:solidFill>
                  <a:srgbClr val="17365D"/>
                </a:solidFill>
                <a:latin typeface="Arial"/>
                <a:ea typeface="Arial"/>
                <a:cs typeface="Arial"/>
                <a:sym typeface="Arial"/>
              </a:defRPr>
            </a:lvl9pPr>
          </a:lstStyle>
          <a:p>
            <a:endParaRPr/>
          </a:p>
        </p:txBody>
      </p:sp>
      <p:sp>
        <p:nvSpPr>
          <p:cNvPr id="20" name="Google Shape;20;p3"/>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no bullets">
  <p:cSld name="Text no bullets">
    <p:spTree>
      <p:nvGrpSpPr>
        <p:cNvPr id="1" name="Shape 102"/>
        <p:cNvGrpSpPr/>
        <p:nvPr/>
      </p:nvGrpSpPr>
      <p:grpSpPr>
        <a:xfrm>
          <a:off x="0" y="0"/>
          <a:ext cx="0" cy="0"/>
          <a:chOff x="0" y="0"/>
          <a:chExt cx="0" cy="0"/>
        </a:xfrm>
      </p:grpSpPr>
      <p:sp>
        <p:nvSpPr>
          <p:cNvPr id="103" name="Google Shape;103;p23"/>
          <p:cNvSpPr txBox="1">
            <a:spLocks noGrp="1"/>
          </p:cNvSpPr>
          <p:nvPr>
            <p:ph type="body" idx="1"/>
          </p:nvPr>
        </p:nvSpPr>
        <p:spPr>
          <a:xfrm>
            <a:off x="687388" y="2055813"/>
            <a:ext cx="8224800" cy="3732600"/>
          </a:xfrm>
          <a:prstGeom prst="rect">
            <a:avLst/>
          </a:prstGeom>
          <a:noFill/>
          <a:ln>
            <a:noFill/>
          </a:ln>
        </p:spPr>
        <p:txBody>
          <a:bodyPr spcFirstLastPara="1" wrap="square" lIns="0" tIns="45700" rIns="0" bIns="45700" anchor="t" anchorCtr="0">
            <a:noAutofit/>
          </a:bodyPr>
          <a:lstStyle>
            <a:lvl1pPr marL="457200" lvl="0" indent="-228600" algn="l" rtl="0">
              <a:lnSpc>
                <a:spcPct val="100000"/>
              </a:lnSpc>
              <a:spcBef>
                <a:spcPts val="640"/>
              </a:spcBef>
              <a:spcAft>
                <a:spcPts val="0"/>
              </a:spcAft>
              <a:buClr>
                <a:srgbClr val="25496F"/>
              </a:buClr>
              <a:buSzPts val="3200"/>
              <a:buNone/>
              <a:defRPr>
                <a:solidFill>
                  <a:srgbClr val="25496F"/>
                </a:solidFill>
                <a:latin typeface="Arial"/>
                <a:ea typeface="Arial"/>
                <a:cs typeface="Arial"/>
                <a:sym typeface="Arial"/>
              </a:defRPr>
            </a:lvl1pPr>
            <a:lvl2pPr marL="914400" lvl="1" indent="-342900" algn="l" rtl="0">
              <a:lnSpc>
                <a:spcPct val="100000"/>
              </a:lnSpc>
              <a:spcBef>
                <a:spcPts val="360"/>
              </a:spcBef>
              <a:spcAft>
                <a:spcPts val="0"/>
              </a:spcAft>
              <a:buClr>
                <a:srgbClr val="25496F"/>
              </a:buClr>
              <a:buSzPts val="1800"/>
              <a:buFont typeface="Arial"/>
              <a:buChar char="•"/>
              <a:defRPr>
                <a:solidFill>
                  <a:srgbClr val="25496F"/>
                </a:solidFill>
                <a:latin typeface="Arial"/>
                <a:ea typeface="Arial"/>
                <a:cs typeface="Arial"/>
                <a:sym typeface="Arial"/>
              </a:defRPr>
            </a:lvl2pPr>
            <a:lvl3pPr marL="1371600" lvl="2" indent="-342900" algn="l" rtl="0">
              <a:lnSpc>
                <a:spcPct val="100000"/>
              </a:lnSpc>
              <a:spcBef>
                <a:spcPts val="360"/>
              </a:spcBef>
              <a:spcAft>
                <a:spcPts val="0"/>
              </a:spcAft>
              <a:buClr>
                <a:srgbClr val="25496F"/>
              </a:buClr>
              <a:buSzPts val="1800"/>
              <a:buChar char="•"/>
              <a:defRPr>
                <a:solidFill>
                  <a:srgbClr val="25496F"/>
                </a:solidFill>
                <a:latin typeface="Arial"/>
                <a:ea typeface="Arial"/>
                <a:cs typeface="Arial"/>
                <a:sym typeface="Arial"/>
              </a:defRPr>
            </a:lvl3pPr>
            <a:lvl4pPr marL="1828800" lvl="3" indent="-342900" algn="l" rtl="0">
              <a:lnSpc>
                <a:spcPct val="100000"/>
              </a:lnSpc>
              <a:spcBef>
                <a:spcPts val="360"/>
              </a:spcBef>
              <a:spcAft>
                <a:spcPts val="0"/>
              </a:spcAft>
              <a:buClr>
                <a:srgbClr val="25496F"/>
              </a:buClr>
              <a:buSzPts val="1800"/>
              <a:buChar char="–"/>
              <a:defRPr>
                <a:solidFill>
                  <a:srgbClr val="25496F"/>
                </a:solidFill>
                <a:latin typeface="Arial"/>
                <a:ea typeface="Arial"/>
                <a:cs typeface="Arial"/>
                <a:sym typeface="Arial"/>
              </a:defRPr>
            </a:lvl4pPr>
            <a:lvl5pPr marL="2286000" lvl="4" indent="-342900" algn="l" rtl="0">
              <a:lnSpc>
                <a:spcPct val="100000"/>
              </a:lnSpc>
              <a:spcBef>
                <a:spcPts val="360"/>
              </a:spcBef>
              <a:spcAft>
                <a:spcPts val="0"/>
              </a:spcAft>
              <a:buClr>
                <a:srgbClr val="25496F"/>
              </a:buClr>
              <a:buSzPts val="1800"/>
              <a:buChar char="»"/>
              <a:defRPr>
                <a:solidFill>
                  <a:srgbClr val="25496F"/>
                </a:solidFill>
                <a:latin typeface="Arial"/>
                <a:ea typeface="Arial"/>
                <a:cs typeface="Arial"/>
                <a:sym typeface="Arial"/>
              </a:defRPr>
            </a:lvl5pPr>
            <a:lvl6pPr marL="2743200" lvl="5" indent="-355600" algn="l" rtl="0">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6pPr>
            <a:lvl7pPr marL="3200400" lvl="6" indent="-355600" algn="l" rtl="0">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7pPr>
            <a:lvl8pPr marL="3657600" lvl="7" indent="-355600" algn="l" rtl="0">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8pPr>
            <a:lvl9pPr marL="4114800" lvl="8" indent="-355600" algn="l" rtl="0">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9pPr>
          </a:lstStyle>
          <a:p>
            <a:endParaRPr/>
          </a:p>
        </p:txBody>
      </p:sp>
      <p:sp>
        <p:nvSpPr>
          <p:cNvPr id="104" name="Google Shape;104;p23"/>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lvl="0" algn="ctr"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 name="Google Shape;105;p2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lumn Bulleted Text">
  <p:cSld name="Two Column Bulleted Text">
    <p:spTree>
      <p:nvGrpSpPr>
        <p:cNvPr id="1" name="Shape 106"/>
        <p:cNvGrpSpPr/>
        <p:nvPr/>
      </p:nvGrpSpPr>
      <p:grpSpPr>
        <a:xfrm>
          <a:off x="0" y="0"/>
          <a:ext cx="0" cy="0"/>
          <a:chOff x="0" y="0"/>
          <a:chExt cx="0" cy="0"/>
        </a:xfrm>
      </p:grpSpPr>
      <p:sp>
        <p:nvSpPr>
          <p:cNvPr id="107" name="Google Shape;107;p24"/>
          <p:cNvSpPr txBox="1">
            <a:spLocks noGrp="1"/>
          </p:cNvSpPr>
          <p:nvPr>
            <p:ph type="body" idx="1"/>
          </p:nvPr>
        </p:nvSpPr>
        <p:spPr>
          <a:xfrm>
            <a:off x="687526" y="2055813"/>
            <a:ext cx="3972600" cy="3509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08" name="Google Shape;108;p24"/>
          <p:cNvSpPr txBox="1">
            <a:spLocks noGrp="1"/>
          </p:cNvSpPr>
          <p:nvPr>
            <p:ph type="body" idx="2"/>
          </p:nvPr>
        </p:nvSpPr>
        <p:spPr>
          <a:xfrm>
            <a:off x="4939596" y="2055813"/>
            <a:ext cx="3972600" cy="3509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09" name="Google Shape;109;p24"/>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 name="Google Shape;110;p2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1" name="Google Shape;111;p24"/>
          <p:cNvSpPr txBox="1">
            <a:spLocks noGrp="1"/>
          </p:cNvSpPr>
          <p:nvPr>
            <p:ph type="body" idx="3"/>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112"/>
        <p:cNvGrpSpPr/>
        <p:nvPr/>
      </p:nvGrpSpPr>
      <p:grpSpPr>
        <a:xfrm>
          <a:off x="0" y="0"/>
          <a:ext cx="0" cy="0"/>
          <a:chOff x="0" y="0"/>
          <a:chExt cx="0" cy="0"/>
        </a:xfrm>
      </p:grpSpPr>
      <p:sp>
        <p:nvSpPr>
          <p:cNvPr id="113" name="Google Shape;113;p25"/>
          <p:cNvSpPr txBox="1">
            <a:spLocks noGrp="1"/>
          </p:cNvSpPr>
          <p:nvPr>
            <p:ph type="body" idx="1"/>
          </p:nvPr>
        </p:nvSpPr>
        <p:spPr>
          <a:xfrm>
            <a:off x="687526" y="2055813"/>
            <a:ext cx="8224800" cy="3509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14" name="Google Shape;114;p25"/>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5" name="Google Shape;115;p2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6" name="Google Shape;116;p25"/>
          <p:cNvSpPr txBox="1">
            <a:spLocks noGrp="1"/>
          </p:cNvSpPr>
          <p:nvPr>
            <p:ph type="body" idx="2"/>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7"/>
        <p:cNvGrpSpPr/>
        <p:nvPr/>
      </p:nvGrpSpPr>
      <p:grpSpPr>
        <a:xfrm>
          <a:off x="0" y="0"/>
          <a:ext cx="0" cy="0"/>
          <a:chOff x="0" y="0"/>
          <a:chExt cx="0" cy="0"/>
        </a:xfrm>
      </p:grpSpPr>
      <p:sp>
        <p:nvSpPr>
          <p:cNvPr id="118" name="Google Shape;118;p26"/>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9" name="Google Shape;119;p2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0" name="Google Shape;120;p26"/>
          <p:cNvSpPr txBox="1">
            <a:spLocks noGrp="1"/>
          </p:cNvSpPr>
          <p:nvPr>
            <p:ph type="body" idx="1"/>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1"/>
        <p:cNvGrpSpPr/>
        <p:nvPr/>
      </p:nvGrpSpPr>
      <p:grpSpPr>
        <a:xfrm>
          <a:off x="0" y="0"/>
          <a:ext cx="0" cy="0"/>
          <a:chOff x="0" y="0"/>
          <a:chExt cx="0" cy="0"/>
        </a:xfrm>
      </p:grpSpPr>
      <p:sp>
        <p:nvSpPr>
          <p:cNvPr id="122" name="Google Shape;122;p27"/>
          <p:cNvSpPr txBox="1">
            <a:spLocks noGrp="1"/>
          </p:cNvSpPr>
          <p:nvPr>
            <p:ph type="body" idx="1"/>
          </p:nvPr>
        </p:nvSpPr>
        <p:spPr>
          <a:xfrm>
            <a:off x="457200" y="1371600"/>
            <a:ext cx="8229600" cy="4663500"/>
          </a:xfrm>
          <a:prstGeom prst="rect">
            <a:avLst/>
          </a:prstGeom>
          <a:noFill/>
          <a:ln>
            <a:noFill/>
          </a:ln>
        </p:spPr>
        <p:txBody>
          <a:bodyPr spcFirstLastPara="1" wrap="square" lIns="0" tIns="45700" rIns="0" bIns="45700" anchor="t" anchorCtr="0">
            <a:noAutofit/>
          </a:bodyPr>
          <a:lstStyle>
            <a:lvl1pPr marL="457200" lvl="0" indent="-228600" algn="l" rtl="0">
              <a:lnSpc>
                <a:spcPct val="100000"/>
              </a:lnSpc>
              <a:spcBef>
                <a:spcPts val="640"/>
              </a:spcBef>
              <a:spcAft>
                <a:spcPts val="0"/>
              </a:spcAft>
              <a:buSzPts val="3200"/>
              <a:buNone/>
              <a:defRPr/>
            </a:lvl1pPr>
            <a:lvl2pPr marL="914400" lvl="1" indent="-342900" algn="l" rtl="0">
              <a:lnSpc>
                <a:spcPct val="100000"/>
              </a:lnSpc>
              <a:spcBef>
                <a:spcPts val="360"/>
              </a:spcBef>
              <a:spcAft>
                <a:spcPts val="0"/>
              </a:spcAft>
              <a:buSzPts val="1800"/>
              <a:buChar char="–"/>
              <a:defRPr/>
            </a:lvl2pPr>
            <a:lvl3pPr marL="1371600" lvl="2" indent="-342900" algn="l" rtl="0">
              <a:lnSpc>
                <a:spcPct val="100000"/>
              </a:lnSpc>
              <a:spcBef>
                <a:spcPts val="360"/>
              </a:spcBef>
              <a:spcAft>
                <a:spcPts val="0"/>
              </a:spcAft>
              <a:buSzPts val="1800"/>
              <a:buChar char="•"/>
              <a:defRPr/>
            </a:lvl3pPr>
            <a:lvl4pPr marL="1828800" lvl="3" indent="-342900" algn="l" rtl="0">
              <a:lnSpc>
                <a:spcPct val="100000"/>
              </a:lnSpc>
              <a:spcBef>
                <a:spcPts val="360"/>
              </a:spcBef>
              <a:spcAft>
                <a:spcPts val="0"/>
              </a:spcAft>
              <a:buSzPts val="1800"/>
              <a:buChar char="–"/>
              <a:defRPr/>
            </a:lvl4pPr>
            <a:lvl5pPr marL="2286000" lvl="4" indent="-342900" algn="l" rtl="0">
              <a:lnSpc>
                <a:spcPct val="100000"/>
              </a:lnSpc>
              <a:spcBef>
                <a:spcPts val="360"/>
              </a:spcBef>
              <a:spcAft>
                <a:spcPts val="0"/>
              </a:spcAft>
              <a:buSzPts val="1800"/>
              <a:buChar char="»"/>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
        <p:nvSpPr>
          <p:cNvPr id="123" name="Google Shape;123;p27"/>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lvl="0" algn="ctr" rtl="0">
              <a:lnSpc>
                <a:spcPct val="100000"/>
              </a:lnSpc>
              <a:spcBef>
                <a:spcPts val="0"/>
              </a:spcBef>
              <a:spcAft>
                <a:spcPts val="0"/>
              </a:spcAft>
              <a:buSzPts val="4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 name="Google Shape;124;p27"/>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5" name="Google Shape;125;p27"/>
          <p:cNvSpPr txBox="1">
            <a:spLocks noGrp="1"/>
          </p:cNvSpPr>
          <p:nvPr>
            <p:ph type="body" idx="2"/>
          </p:nvPr>
        </p:nvSpPr>
        <p:spPr>
          <a:xfrm>
            <a:off x="457200" y="6135624"/>
            <a:ext cx="8229600" cy="192000"/>
          </a:xfrm>
          <a:prstGeom prst="rect">
            <a:avLst/>
          </a:prstGeom>
          <a:noFill/>
          <a:ln>
            <a:noFill/>
          </a:ln>
        </p:spPr>
        <p:txBody>
          <a:bodyPr spcFirstLastPara="1" wrap="square" lIns="0" tIns="45700" rIns="0" bIns="45700" anchor="b" anchorCtr="0">
            <a:noAutofit/>
          </a:bodyPr>
          <a:lstStyle>
            <a:lvl1pPr marL="457200" marR="0" lvl="0" indent="-228600" algn="l" rtl="0">
              <a:lnSpc>
                <a:spcPct val="125000"/>
              </a:lnSpc>
              <a:spcBef>
                <a:spcPts val="0"/>
              </a:spcBef>
              <a:spcAft>
                <a:spcPts val="0"/>
              </a:spcAft>
              <a:buClr>
                <a:srgbClr val="BFBFBF"/>
              </a:buClr>
              <a:buSzPts val="1000"/>
              <a:buFont typeface="Arial"/>
              <a:buNone/>
              <a:defRPr sz="1000" i="0"/>
            </a:lvl1pPr>
            <a:lvl2pPr marL="914400" lvl="1" indent="-228600" algn="l" rtl="0">
              <a:lnSpc>
                <a:spcPct val="100000"/>
              </a:lnSpc>
              <a:spcBef>
                <a:spcPts val="360"/>
              </a:spcBef>
              <a:spcAft>
                <a:spcPts val="0"/>
              </a:spcAft>
              <a:buSzPts val="1800"/>
              <a:buNone/>
              <a:defRPr sz="563"/>
            </a:lvl2pPr>
            <a:lvl3pPr marL="1371600" lvl="2" indent="-228600" algn="l" rtl="0">
              <a:lnSpc>
                <a:spcPct val="100000"/>
              </a:lnSpc>
              <a:spcBef>
                <a:spcPts val="360"/>
              </a:spcBef>
              <a:spcAft>
                <a:spcPts val="0"/>
              </a:spcAft>
              <a:buSzPts val="1800"/>
              <a:buNone/>
              <a:defRPr sz="563"/>
            </a:lvl3pPr>
            <a:lvl4pPr marL="1828800" lvl="3" indent="-228600" algn="l" rtl="0">
              <a:lnSpc>
                <a:spcPct val="100000"/>
              </a:lnSpc>
              <a:spcBef>
                <a:spcPts val="360"/>
              </a:spcBef>
              <a:spcAft>
                <a:spcPts val="0"/>
              </a:spcAft>
              <a:buSzPts val="1800"/>
              <a:buNone/>
              <a:defRPr sz="563"/>
            </a:lvl4pPr>
            <a:lvl5pPr marL="2286000" lvl="4" indent="-228600" algn="l" rtl="0">
              <a:lnSpc>
                <a:spcPct val="100000"/>
              </a:lnSpc>
              <a:spcBef>
                <a:spcPts val="360"/>
              </a:spcBef>
              <a:spcAft>
                <a:spcPts val="0"/>
              </a:spcAft>
              <a:buSzPts val="1800"/>
              <a:buNone/>
              <a:defRPr sz="563"/>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no bullets">
  <p:cSld name="Text no bullets">
    <p:spTree>
      <p:nvGrpSpPr>
        <p:cNvPr id="1" name="Shape 131"/>
        <p:cNvGrpSpPr/>
        <p:nvPr/>
      </p:nvGrpSpPr>
      <p:grpSpPr>
        <a:xfrm>
          <a:off x="0" y="0"/>
          <a:ext cx="0" cy="0"/>
          <a:chOff x="0" y="0"/>
          <a:chExt cx="0" cy="0"/>
        </a:xfrm>
      </p:grpSpPr>
      <p:sp>
        <p:nvSpPr>
          <p:cNvPr id="132" name="Google Shape;132;p29"/>
          <p:cNvSpPr txBox="1">
            <a:spLocks noGrp="1"/>
          </p:cNvSpPr>
          <p:nvPr>
            <p:ph type="body" idx="1"/>
          </p:nvPr>
        </p:nvSpPr>
        <p:spPr>
          <a:xfrm>
            <a:off x="687388" y="2055813"/>
            <a:ext cx="8224800" cy="3732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600"/>
              </a:spcBef>
              <a:spcAft>
                <a:spcPts val="0"/>
              </a:spcAft>
              <a:buSzPts val="2400"/>
              <a:buNone/>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Font typeface="Arial"/>
              <a:buChar char="•"/>
              <a:defRPr>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133" name="Google Shape;133;p29"/>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4" name="Google Shape;134;p2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135"/>
        <p:cNvGrpSpPr/>
        <p:nvPr/>
      </p:nvGrpSpPr>
      <p:grpSpPr>
        <a:xfrm>
          <a:off x="0" y="0"/>
          <a:ext cx="0" cy="0"/>
          <a:chOff x="0" y="0"/>
          <a:chExt cx="0" cy="0"/>
        </a:xfrm>
      </p:grpSpPr>
      <p:sp>
        <p:nvSpPr>
          <p:cNvPr id="136" name="Google Shape;136;p30"/>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37" name="Google Shape;137;p30"/>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8" name="Google Shape;138;p3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arge Graphic">
  <p:cSld name="Large Graphic">
    <p:spTree>
      <p:nvGrpSpPr>
        <p:cNvPr id="1" name="Shape 139"/>
        <p:cNvGrpSpPr/>
        <p:nvPr/>
      </p:nvGrpSpPr>
      <p:grpSpPr>
        <a:xfrm>
          <a:off x="0" y="0"/>
          <a:ext cx="0" cy="0"/>
          <a:chOff x="0" y="0"/>
          <a:chExt cx="0" cy="0"/>
        </a:xfrm>
      </p:grpSpPr>
      <p:pic>
        <p:nvPicPr>
          <p:cNvPr id="140" name="Google Shape;140;p31" descr="2201 AIR-Partner Text_No Line.jpg"/>
          <p:cNvPicPr preferRelativeResize="0"/>
          <p:nvPr/>
        </p:nvPicPr>
        <p:blipFill rotWithShape="1">
          <a:blip r:embed="rId2">
            <a:alphaModFix/>
          </a:blip>
          <a:srcRect/>
          <a:stretch/>
        </p:blipFill>
        <p:spPr>
          <a:xfrm>
            <a:off x="0" y="0"/>
            <a:ext cx="9143998" cy="6857998"/>
          </a:xfrm>
          <a:prstGeom prst="rect">
            <a:avLst/>
          </a:prstGeom>
          <a:noFill/>
          <a:ln>
            <a:noFill/>
          </a:ln>
        </p:spPr>
      </p:pic>
      <p:sp>
        <p:nvSpPr>
          <p:cNvPr id="141" name="Google Shape;141;p31"/>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2" name="Google Shape;142;p3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43"/>
        <p:cNvGrpSpPr/>
        <p:nvPr/>
      </p:nvGrpSpPr>
      <p:grpSpPr>
        <a:xfrm>
          <a:off x="0" y="0"/>
          <a:ext cx="0" cy="0"/>
          <a:chOff x="0" y="0"/>
          <a:chExt cx="0" cy="0"/>
        </a:xfrm>
      </p:grpSpPr>
      <p:sp>
        <p:nvSpPr>
          <p:cNvPr id="144" name="Google Shape;144;p32"/>
          <p:cNvSpPr txBox="1">
            <a:spLocks noGrp="1"/>
          </p:cNvSpPr>
          <p:nvPr>
            <p:ph type="body" idx="1"/>
          </p:nvPr>
        </p:nvSpPr>
        <p:spPr>
          <a:xfrm>
            <a:off x="457200" y="1371600"/>
            <a:ext cx="8229600" cy="46635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lvl1pPr>
            <a:lvl2pPr marL="914400" lvl="1" indent="-342900" algn="l" rtl="0">
              <a:lnSpc>
                <a:spcPct val="100000"/>
              </a:lnSpc>
              <a:spcBef>
                <a:spcPts val="600"/>
              </a:spcBef>
              <a:spcAft>
                <a:spcPts val="0"/>
              </a:spcAft>
              <a:buSzPts val="1800"/>
              <a:buChar char="•"/>
              <a:defRPr/>
            </a:lvl2pPr>
            <a:lvl3pPr marL="1371600" lvl="2" indent="-317500" algn="l" rtl="0">
              <a:lnSpc>
                <a:spcPct val="100000"/>
              </a:lnSpc>
              <a:spcBef>
                <a:spcPts val="600"/>
              </a:spcBef>
              <a:spcAft>
                <a:spcPts val="0"/>
              </a:spcAft>
              <a:buSzPts val="1400"/>
              <a:buChar char="–"/>
              <a:defRPr/>
            </a:lvl3pPr>
            <a:lvl4pPr marL="1828800" lvl="3" indent="-295275" algn="l" rtl="0">
              <a:lnSpc>
                <a:spcPct val="100000"/>
              </a:lnSpc>
              <a:spcBef>
                <a:spcPts val="600"/>
              </a:spcBef>
              <a:spcAft>
                <a:spcPts val="0"/>
              </a:spcAft>
              <a:buSzPts val="1050"/>
              <a:buChar char="o"/>
              <a:defRPr/>
            </a:lvl4pPr>
            <a:lvl5pPr marL="2286000" lvl="4" indent="-317500" algn="l" rtl="0">
              <a:lnSpc>
                <a:spcPct val="100000"/>
              </a:lnSpc>
              <a:spcBef>
                <a:spcPts val="600"/>
              </a:spcBef>
              <a:spcAft>
                <a:spcPts val="0"/>
              </a:spcAft>
              <a:buSzPts val="1400"/>
              <a:buChar char="»"/>
              <a:defRPr/>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
        <p:nvSpPr>
          <p:cNvPr id="145" name="Google Shape;145;p32"/>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6" name="Google Shape;146;p3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7" name="Google Shape;147;p32"/>
          <p:cNvSpPr txBox="1">
            <a:spLocks noGrp="1"/>
          </p:cNvSpPr>
          <p:nvPr>
            <p:ph type="body" idx="2"/>
          </p:nvPr>
        </p:nvSpPr>
        <p:spPr>
          <a:xfrm>
            <a:off x="457200" y="6135624"/>
            <a:ext cx="8229600" cy="192000"/>
          </a:xfrm>
          <a:prstGeom prst="rect">
            <a:avLst/>
          </a:prstGeom>
          <a:noFill/>
          <a:ln>
            <a:noFill/>
          </a:ln>
        </p:spPr>
        <p:txBody>
          <a:bodyPr spcFirstLastPara="1" wrap="square" lIns="0" tIns="0" rIns="0" bIns="0" anchor="b" anchorCtr="0">
            <a:noAutofit/>
          </a:bodyPr>
          <a:lstStyle>
            <a:lvl1pPr marL="457200" marR="0" lvl="0" indent="-228600" algn="l" rtl="0">
              <a:lnSpc>
                <a:spcPct val="125000"/>
              </a:lnSpc>
              <a:spcBef>
                <a:spcPts val="0"/>
              </a:spcBef>
              <a:spcAft>
                <a:spcPts val="0"/>
              </a:spcAft>
              <a:buClr>
                <a:srgbClr val="25496F"/>
              </a:buClr>
              <a:buSzPts val="1000"/>
              <a:buFont typeface="Arial"/>
              <a:buNone/>
              <a:defRPr sz="1000" i="0"/>
            </a:lvl1pPr>
            <a:lvl2pPr marL="914400" lvl="1" indent="-228600" algn="l" rtl="0">
              <a:lnSpc>
                <a:spcPct val="100000"/>
              </a:lnSpc>
              <a:spcBef>
                <a:spcPts val="600"/>
              </a:spcBef>
              <a:spcAft>
                <a:spcPts val="0"/>
              </a:spcAft>
              <a:buSzPts val="1800"/>
              <a:buNone/>
              <a:defRPr sz="563"/>
            </a:lvl2pPr>
            <a:lvl3pPr marL="1371600" lvl="2" indent="-228600" algn="l" rtl="0">
              <a:lnSpc>
                <a:spcPct val="100000"/>
              </a:lnSpc>
              <a:spcBef>
                <a:spcPts val="600"/>
              </a:spcBef>
              <a:spcAft>
                <a:spcPts val="0"/>
              </a:spcAft>
              <a:buSzPts val="1400"/>
              <a:buNone/>
              <a:defRPr sz="563"/>
            </a:lvl3pPr>
            <a:lvl4pPr marL="1828800" lvl="3" indent="-228600" algn="l" rtl="0">
              <a:lnSpc>
                <a:spcPct val="100000"/>
              </a:lnSpc>
              <a:spcBef>
                <a:spcPts val="600"/>
              </a:spcBef>
              <a:spcAft>
                <a:spcPts val="0"/>
              </a:spcAft>
              <a:buSzPts val="1050"/>
              <a:buNone/>
              <a:defRPr sz="563"/>
            </a:lvl4pPr>
            <a:lvl5pPr marL="2286000" lvl="4" indent="-228600" algn="l" rtl="0">
              <a:lnSpc>
                <a:spcPct val="100000"/>
              </a:lnSpc>
              <a:spcBef>
                <a:spcPts val="600"/>
              </a:spcBef>
              <a:spcAft>
                <a:spcPts val="0"/>
              </a:spcAft>
              <a:buSzPts val="1400"/>
              <a:buNone/>
              <a:defRPr sz="563"/>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48"/>
        <p:cNvGrpSpPr/>
        <p:nvPr/>
      </p:nvGrpSpPr>
      <p:grpSpPr>
        <a:xfrm>
          <a:off x="0" y="0"/>
          <a:ext cx="0" cy="0"/>
          <a:chOff x="0" y="0"/>
          <a:chExt cx="0" cy="0"/>
        </a:xfrm>
      </p:grpSpPr>
      <p:sp>
        <p:nvSpPr>
          <p:cNvPr id="149" name="Google Shape;149;p33"/>
          <p:cNvSpPr txBox="1">
            <a:spLocks noGrp="1"/>
          </p:cNvSpPr>
          <p:nvPr>
            <p:ph type="body" idx="1"/>
          </p:nvPr>
        </p:nvSpPr>
        <p:spPr>
          <a:xfrm>
            <a:off x="457200" y="1371600"/>
            <a:ext cx="8229600" cy="46635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lvl1pPr>
            <a:lvl2pPr marL="914400" lvl="1" indent="-342900" algn="l" rtl="0">
              <a:lnSpc>
                <a:spcPct val="100000"/>
              </a:lnSpc>
              <a:spcBef>
                <a:spcPts val="600"/>
              </a:spcBef>
              <a:spcAft>
                <a:spcPts val="0"/>
              </a:spcAft>
              <a:buSzPts val="1800"/>
              <a:buChar char="•"/>
              <a:defRPr/>
            </a:lvl2pPr>
            <a:lvl3pPr marL="1371600" lvl="2" indent="-317500" algn="l" rtl="0">
              <a:lnSpc>
                <a:spcPct val="100000"/>
              </a:lnSpc>
              <a:spcBef>
                <a:spcPts val="600"/>
              </a:spcBef>
              <a:spcAft>
                <a:spcPts val="0"/>
              </a:spcAft>
              <a:buSzPts val="1400"/>
              <a:buChar char="–"/>
              <a:defRPr/>
            </a:lvl3pPr>
            <a:lvl4pPr marL="1828800" lvl="3" indent="-295275" algn="l" rtl="0">
              <a:lnSpc>
                <a:spcPct val="100000"/>
              </a:lnSpc>
              <a:spcBef>
                <a:spcPts val="600"/>
              </a:spcBef>
              <a:spcAft>
                <a:spcPts val="0"/>
              </a:spcAft>
              <a:buSzPts val="1050"/>
              <a:buChar char="o"/>
              <a:defRPr/>
            </a:lvl4pPr>
            <a:lvl5pPr marL="2286000" lvl="4" indent="-317500" algn="l" rtl="0">
              <a:lnSpc>
                <a:spcPct val="100000"/>
              </a:lnSpc>
              <a:spcBef>
                <a:spcPts val="600"/>
              </a:spcBef>
              <a:spcAft>
                <a:spcPts val="0"/>
              </a:spcAft>
              <a:buSzPts val="1400"/>
              <a:buChar char="»"/>
              <a:defRPr/>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
        <p:nvSpPr>
          <p:cNvPr id="150" name="Google Shape;150;p33"/>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1" name="Google Shape;151;p3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2" name="Google Shape;152;p33"/>
          <p:cNvSpPr txBox="1">
            <a:spLocks noGrp="1"/>
          </p:cNvSpPr>
          <p:nvPr>
            <p:ph type="body" idx="2"/>
          </p:nvPr>
        </p:nvSpPr>
        <p:spPr>
          <a:xfrm>
            <a:off x="457200" y="6135624"/>
            <a:ext cx="8229600" cy="192000"/>
          </a:xfrm>
          <a:prstGeom prst="rect">
            <a:avLst/>
          </a:prstGeom>
          <a:noFill/>
          <a:ln>
            <a:noFill/>
          </a:ln>
        </p:spPr>
        <p:txBody>
          <a:bodyPr spcFirstLastPara="1" wrap="square" lIns="0" tIns="0" rIns="0" bIns="0" anchor="b" anchorCtr="0">
            <a:noAutofit/>
          </a:bodyPr>
          <a:lstStyle>
            <a:lvl1pPr marL="457200" marR="0" lvl="0" indent="-228600" algn="l" rtl="0">
              <a:lnSpc>
                <a:spcPct val="125000"/>
              </a:lnSpc>
              <a:spcBef>
                <a:spcPts val="0"/>
              </a:spcBef>
              <a:spcAft>
                <a:spcPts val="0"/>
              </a:spcAft>
              <a:buClr>
                <a:srgbClr val="25496F"/>
              </a:buClr>
              <a:buSzPts val="1000"/>
              <a:buFont typeface="Arial"/>
              <a:buNone/>
              <a:defRPr sz="1000" i="0"/>
            </a:lvl1pPr>
            <a:lvl2pPr marL="914400" lvl="1" indent="-228600" algn="l" rtl="0">
              <a:lnSpc>
                <a:spcPct val="100000"/>
              </a:lnSpc>
              <a:spcBef>
                <a:spcPts val="600"/>
              </a:spcBef>
              <a:spcAft>
                <a:spcPts val="0"/>
              </a:spcAft>
              <a:buSzPts val="1800"/>
              <a:buNone/>
              <a:defRPr sz="563"/>
            </a:lvl2pPr>
            <a:lvl3pPr marL="1371600" lvl="2" indent="-228600" algn="l" rtl="0">
              <a:lnSpc>
                <a:spcPct val="100000"/>
              </a:lnSpc>
              <a:spcBef>
                <a:spcPts val="600"/>
              </a:spcBef>
              <a:spcAft>
                <a:spcPts val="0"/>
              </a:spcAft>
              <a:buSzPts val="1400"/>
              <a:buNone/>
              <a:defRPr sz="563"/>
            </a:lvl3pPr>
            <a:lvl4pPr marL="1828800" lvl="3" indent="-228600" algn="l" rtl="0">
              <a:lnSpc>
                <a:spcPct val="100000"/>
              </a:lnSpc>
              <a:spcBef>
                <a:spcPts val="600"/>
              </a:spcBef>
              <a:spcAft>
                <a:spcPts val="0"/>
              </a:spcAft>
              <a:buSzPts val="1050"/>
              <a:buNone/>
              <a:defRPr sz="563"/>
            </a:lvl4pPr>
            <a:lvl5pPr marL="2286000" lvl="4" indent="-228600" algn="l" rtl="0">
              <a:lnSpc>
                <a:spcPct val="100000"/>
              </a:lnSpc>
              <a:spcBef>
                <a:spcPts val="600"/>
              </a:spcBef>
              <a:spcAft>
                <a:spcPts val="0"/>
              </a:spcAft>
              <a:buSzPts val="1400"/>
              <a:buNone/>
              <a:defRPr sz="563"/>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22"/>
        <p:cNvGrpSpPr/>
        <p:nvPr/>
      </p:nvGrpSpPr>
      <p:grpSpPr>
        <a:xfrm>
          <a:off x="0" y="0"/>
          <a:ext cx="0" cy="0"/>
          <a:chOff x="0" y="0"/>
          <a:chExt cx="0" cy="0"/>
        </a:xfrm>
      </p:grpSpPr>
      <p:sp>
        <p:nvSpPr>
          <p:cNvPr id="23" name="Google Shape;23;p4"/>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24" name="Google Shape;24;p4"/>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3"/>
        <p:cNvGrpSpPr/>
        <p:nvPr/>
      </p:nvGrpSpPr>
      <p:grpSpPr>
        <a:xfrm>
          <a:off x="0" y="0"/>
          <a:ext cx="0" cy="0"/>
          <a:chOff x="0" y="0"/>
          <a:chExt cx="0" cy="0"/>
        </a:xfrm>
      </p:grpSpPr>
      <p:sp>
        <p:nvSpPr>
          <p:cNvPr id="154" name="Google Shape;154;p34"/>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5" name="Google Shape;155;p34"/>
          <p:cNvSpPr txBox="1">
            <a:spLocks noGrp="1"/>
          </p:cNvSpPr>
          <p:nvPr>
            <p:ph type="dt" idx="10"/>
          </p:nvPr>
        </p:nvSpPr>
        <p:spPr>
          <a:xfrm>
            <a:off x="6172200" y="6191250"/>
            <a:ext cx="2476500" cy="47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56" name="Google Shape;156;p34"/>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57" name="Google Shape;157;p34"/>
          <p:cNvSpPr txBox="1">
            <a:spLocks noGrp="1"/>
          </p:cNvSpPr>
          <p:nvPr>
            <p:ph type="sldNum" idx="12"/>
          </p:nvPr>
        </p:nvSpPr>
        <p:spPr>
          <a:xfrm>
            <a:off x="8912225" y="6507316"/>
            <a:ext cx="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58" name="Google Shape;158;p34"/>
          <p:cNvSpPr txBox="1">
            <a:spLocks noGrp="1"/>
          </p:cNvSpPr>
          <p:nvPr>
            <p:ph type="body" idx="1"/>
          </p:nvPr>
        </p:nvSpPr>
        <p:spPr>
          <a:xfrm>
            <a:off x="914400" y="1447800"/>
            <a:ext cx="7772400" cy="45720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600"/>
              </a:spcBef>
              <a:spcAft>
                <a:spcPts val="0"/>
              </a:spcAft>
              <a:buSzPts val="1800"/>
              <a:buChar char="▪"/>
              <a:defRPr/>
            </a:lvl1pPr>
            <a:lvl2pPr marL="914400" lvl="1" indent="-342900" algn="l" rtl="0">
              <a:lnSpc>
                <a:spcPct val="100000"/>
              </a:lnSpc>
              <a:spcBef>
                <a:spcPts val="6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14325" algn="l" rtl="0">
              <a:lnSpc>
                <a:spcPct val="100000"/>
              </a:lnSpc>
              <a:spcBef>
                <a:spcPts val="600"/>
              </a:spcBef>
              <a:spcAft>
                <a:spcPts val="0"/>
              </a:spcAft>
              <a:buSzPts val="1350"/>
              <a:buChar char="o"/>
              <a:defRPr/>
            </a:lvl4pPr>
            <a:lvl5pPr marL="2286000" lvl="4" indent="-342900" algn="l" rtl="0">
              <a:lnSpc>
                <a:spcPct val="10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59"/>
        <p:cNvGrpSpPr/>
        <p:nvPr/>
      </p:nvGrpSpPr>
      <p:grpSpPr>
        <a:xfrm>
          <a:off x="0" y="0"/>
          <a:ext cx="0" cy="0"/>
          <a:chOff x="0" y="0"/>
          <a:chExt cx="0" cy="0"/>
        </a:xfrm>
      </p:grpSpPr>
      <p:sp>
        <p:nvSpPr>
          <p:cNvPr id="160" name="Google Shape;160;p35"/>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1" name="Google Shape;161;p3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62"/>
        <p:cNvGrpSpPr/>
        <p:nvPr/>
      </p:nvGrpSpPr>
      <p:grpSpPr>
        <a:xfrm>
          <a:off x="0" y="0"/>
          <a:ext cx="0" cy="0"/>
          <a:chOff x="0" y="0"/>
          <a:chExt cx="0" cy="0"/>
        </a:xfrm>
      </p:grpSpPr>
      <p:sp>
        <p:nvSpPr>
          <p:cNvPr id="163" name="Google Shape;163;p36"/>
          <p:cNvSpPr txBox="1">
            <a:spLocks noGrp="1"/>
          </p:cNvSpPr>
          <p:nvPr>
            <p:ph type="title"/>
          </p:nvPr>
        </p:nvSpPr>
        <p:spPr>
          <a:xfrm>
            <a:off x="683811" y="905710"/>
            <a:ext cx="8228400" cy="17850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4" name="Google Shape;164;p36"/>
          <p:cNvSpPr txBox="1">
            <a:spLocks noGrp="1"/>
          </p:cNvSpPr>
          <p:nvPr>
            <p:ph type="ftr" idx="11"/>
          </p:nvPr>
        </p:nvSpPr>
        <p:spPr>
          <a:xfrm>
            <a:off x="5328340" y="6567844"/>
            <a:ext cx="3583800" cy="123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65" name="Google Shape;165;p36"/>
          <p:cNvSpPr txBox="1">
            <a:spLocks noGrp="1"/>
          </p:cNvSpPr>
          <p:nvPr>
            <p:ph type="body" idx="1"/>
          </p:nvPr>
        </p:nvSpPr>
        <p:spPr>
          <a:xfrm>
            <a:off x="687388" y="2938998"/>
            <a:ext cx="8224800" cy="2486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BFBFBF"/>
                </a:solidFill>
              </a:defRPr>
            </a:lvl1pPr>
            <a:lvl2pPr marL="914400" lvl="1" indent="-381000" algn="l" rtl="0">
              <a:lnSpc>
                <a:spcPct val="100000"/>
              </a:lnSpc>
              <a:spcBef>
                <a:spcPts val="600"/>
              </a:spcBef>
              <a:spcAft>
                <a:spcPts val="0"/>
              </a:spcAft>
              <a:buSzPts val="2400"/>
              <a:buChar char="•"/>
              <a:defRPr sz="2400">
                <a:solidFill>
                  <a:schemeClr val="lt1"/>
                </a:solidFill>
              </a:defRPr>
            </a:lvl2pPr>
            <a:lvl3pPr marL="1371600" lvl="2" indent="-355600" algn="l" rtl="0">
              <a:lnSpc>
                <a:spcPct val="100000"/>
              </a:lnSpc>
              <a:spcBef>
                <a:spcPts val="600"/>
              </a:spcBef>
              <a:spcAft>
                <a:spcPts val="0"/>
              </a:spcAft>
              <a:buSzPts val="2000"/>
              <a:buChar char="–"/>
              <a:defRPr sz="2000">
                <a:solidFill>
                  <a:schemeClr val="lt1"/>
                </a:solidFill>
              </a:defRPr>
            </a:lvl3pPr>
            <a:lvl4pPr marL="1828800" lvl="3" indent="-304800" algn="l" rtl="0">
              <a:lnSpc>
                <a:spcPct val="100000"/>
              </a:lnSpc>
              <a:spcBef>
                <a:spcPts val="600"/>
              </a:spcBef>
              <a:spcAft>
                <a:spcPts val="0"/>
              </a:spcAft>
              <a:buSzPts val="1200"/>
              <a:buChar char="o"/>
              <a:defRPr sz="1600">
                <a:solidFill>
                  <a:schemeClr val="lt1"/>
                </a:solidFill>
              </a:defRPr>
            </a:lvl4pPr>
            <a:lvl5pPr marL="2286000" lvl="4" indent="-342900" algn="l" rtl="0">
              <a:lnSpc>
                <a:spcPct val="10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Large Graphic 1">
  <p:cSld name="Large Graphic_1">
    <p:spTree>
      <p:nvGrpSpPr>
        <p:cNvPr id="1" name="Shape 166"/>
        <p:cNvGrpSpPr/>
        <p:nvPr/>
      </p:nvGrpSpPr>
      <p:grpSpPr>
        <a:xfrm>
          <a:off x="0" y="0"/>
          <a:ext cx="0" cy="0"/>
          <a:chOff x="0" y="0"/>
          <a:chExt cx="0" cy="0"/>
        </a:xfrm>
      </p:grpSpPr>
      <p:grpSp>
        <p:nvGrpSpPr>
          <p:cNvPr id="167" name="Google Shape;167;p37"/>
          <p:cNvGrpSpPr/>
          <p:nvPr/>
        </p:nvGrpSpPr>
        <p:grpSpPr>
          <a:xfrm>
            <a:off x="0" y="0"/>
            <a:ext cx="9144000" cy="6858000"/>
            <a:chOff x="0" y="0"/>
            <a:chExt cx="9144000" cy="6858000"/>
          </a:xfrm>
        </p:grpSpPr>
        <p:pic>
          <p:nvPicPr>
            <p:cNvPr id="168" name="Google Shape;168;p37"/>
            <p:cNvPicPr preferRelativeResize="0"/>
            <p:nvPr/>
          </p:nvPicPr>
          <p:blipFill rotWithShape="1">
            <a:blip r:embed="rId2">
              <a:alphaModFix/>
            </a:blip>
            <a:srcRect/>
            <a:stretch/>
          </p:blipFill>
          <p:spPr>
            <a:xfrm>
              <a:off x="0" y="0"/>
              <a:ext cx="9144000" cy="6858000"/>
            </a:xfrm>
            <a:prstGeom prst="rect">
              <a:avLst/>
            </a:prstGeom>
            <a:noFill/>
            <a:ln>
              <a:noFill/>
            </a:ln>
          </p:spPr>
        </p:pic>
        <p:pic>
          <p:nvPicPr>
            <p:cNvPr id="169" name="Google Shape;169;p37" descr="RTI Arkansas Logo.png"/>
            <p:cNvPicPr preferRelativeResize="0"/>
            <p:nvPr/>
          </p:nvPicPr>
          <p:blipFill rotWithShape="1">
            <a:blip r:embed="rId3">
              <a:alphaModFix/>
            </a:blip>
            <a:srcRect/>
            <a:stretch/>
          </p:blipFill>
          <p:spPr>
            <a:xfrm>
              <a:off x="7522591" y="302814"/>
              <a:ext cx="1566545" cy="289276"/>
            </a:xfrm>
            <a:prstGeom prst="rect">
              <a:avLst/>
            </a:prstGeom>
            <a:noFill/>
            <a:ln>
              <a:noFill/>
            </a:ln>
          </p:spPr>
        </p:pic>
      </p:grpSp>
      <p:sp>
        <p:nvSpPr>
          <p:cNvPr id="170" name="Google Shape;170;p37"/>
          <p:cNvSpPr/>
          <p:nvPr/>
        </p:nvSpPr>
        <p:spPr>
          <a:xfrm>
            <a:off x="0" y="1682482"/>
            <a:ext cx="9144000" cy="376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71" name="Google Shape;171;p37"/>
          <p:cNvSpPr txBox="1">
            <a:spLocks noGrp="1"/>
          </p:cNvSpPr>
          <p:nvPr>
            <p:ph type="body" idx="1"/>
          </p:nvPr>
        </p:nvSpPr>
        <p:spPr>
          <a:xfrm>
            <a:off x="687388" y="1146048"/>
            <a:ext cx="8224800" cy="4827900"/>
          </a:xfrm>
          <a:prstGeom prst="rect">
            <a:avLst/>
          </a:prstGeom>
          <a:noFill/>
          <a:ln>
            <a:noFill/>
          </a:ln>
        </p:spPr>
        <p:txBody>
          <a:bodyPr spcFirstLastPara="1" wrap="square" lIns="0" tIns="0" rIns="0" bIns="0" anchor="t" anchorCtr="0">
            <a:noAutofit/>
          </a:bodyPr>
          <a:lstStyle>
            <a:lvl1pPr marL="457200" lvl="0" indent="-228600" algn="l" rtl="0">
              <a:spcBef>
                <a:spcPts val="600"/>
              </a:spcBef>
              <a:spcAft>
                <a:spcPts val="0"/>
              </a:spcAft>
              <a:buSzPts val="2400"/>
              <a:buNone/>
              <a:defRPr>
                <a:solidFill>
                  <a:srgbClr val="25496F"/>
                </a:solidFill>
                <a:latin typeface="Arial"/>
                <a:ea typeface="Arial"/>
                <a:cs typeface="Arial"/>
                <a:sym typeface="Arial"/>
              </a:defRPr>
            </a:lvl1pPr>
            <a:lvl2pPr marL="914400" lvl="1" indent="-342900" algn="l" rtl="0">
              <a:spcBef>
                <a:spcPts val="600"/>
              </a:spcBef>
              <a:spcAft>
                <a:spcPts val="0"/>
              </a:spcAft>
              <a:buSzPts val="1800"/>
              <a:buFont typeface="Noto Sans Symbols"/>
              <a:buChar char="▪"/>
              <a:defRPr>
                <a:solidFill>
                  <a:srgbClr val="25496F"/>
                </a:solidFill>
                <a:latin typeface="Arial"/>
                <a:ea typeface="Arial"/>
                <a:cs typeface="Arial"/>
                <a:sym typeface="Arial"/>
              </a:defRPr>
            </a:lvl2pPr>
            <a:lvl3pPr marL="1371600" lvl="2" indent="-330835" algn="l" rtl="0">
              <a:spcBef>
                <a:spcPts val="600"/>
              </a:spcBef>
              <a:spcAft>
                <a:spcPts val="0"/>
              </a:spcAft>
              <a:buSzPts val="1610"/>
              <a:buFont typeface="Arial"/>
              <a:buChar char="•"/>
              <a:defRPr>
                <a:solidFill>
                  <a:srgbClr val="25496F"/>
                </a:solidFill>
                <a:latin typeface="Arial"/>
                <a:ea typeface="Arial"/>
                <a:cs typeface="Arial"/>
                <a:sym typeface="Arial"/>
              </a:defRPr>
            </a:lvl3pPr>
            <a:lvl4pPr marL="1828800" lvl="3" indent="-317500" algn="l" rtl="0">
              <a:spcBef>
                <a:spcPts val="600"/>
              </a:spcBef>
              <a:spcAft>
                <a:spcPts val="0"/>
              </a:spcAft>
              <a:buSzPts val="1400"/>
              <a:buFont typeface="Arial"/>
              <a:buChar char="–"/>
              <a:defRPr>
                <a:solidFill>
                  <a:srgbClr val="25496F"/>
                </a:solidFill>
                <a:latin typeface="Arial"/>
                <a:ea typeface="Arial"/>
                <a:cs typeface="Arial"/>
                <a:sym typeface="Arial"/>
              </a:defRPr>
            </a:lvl4pPr>
            <a:lvl5pPr marL="2286000" lvl="4" indent="-295275" algn="l" rtl="0">
              <a:spcBef>
                <a:spcPts val="600"/>
              </a:spcBef>
              <a:spcAft>
                <a:spcPts val="0"/>
              </a:spcAft>
              <a:buSzPts val="1050"/>
              <a:buFont typeface="Courier New"/>
              <a:buChar char="o"/>
              <a:defRPr>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172" name="Google Shape;172;p37"/>
          <p:cNvSpPr txBox="1">
            <a:spLocks noGrp="1"/>
          </p:cNvSpPr>
          <p:nvPr>
            <p:ph type="title"/>
          </p:nvPr>
        </p:nvSpPr>
        <p:spPr>
          <a:xfrm>
            <a:off x="687388" y="318053"/>
            <a:ext cx="8224800" cy="746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sz="36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3" name="Google Shape;173;p3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74" name="Google Shape;174;p37"/>
          <p:cNvSpPr txBox="1">
            <a:spLocks noGrp="1"/>
          </p:cNvSpPr>
          <p:nvPr>
            <p:ph type="body" idx="2"/>
          </p:nvPr>
        </p:nvSpPr>
        <p:spPr>
          <a:xfrm>
            <a:off x="687388" y="6057936"/>
            <a:ext cx="8224800" cy="153900"/>
          </a:xfrm>
          <a:prstGeom prst="rect">
            <a:avLst/>
          </a:prstGeom>
          <a:noFill/>
          <a:ln>
            <a:noFill/>
          </a:ln>
        </p:spPr>
        <p:txBody>
          <a:bodyPr spcFirstLastPara="1" wrap="square" lIns="0" tIns="0" rIns="0" bIns="0" anchor="b" anchorCtr="0">
            <a:noAutofit/>
          </a:bodyPr>
          <a:lstStyle>
            <a:lvl1pPr marL="457200" lvl="0" indent="-228600" algn="r" rtl="0">
              <a:spcBef>
                <a:spcPts val="0"/>
              </a:spcBef>
              <a:spcAft>
                <a:spcPts val="0"/>
              </a:spcAft>
              <a:buSzPts val="1000"/>
              <a:buNone/>
              <a:defRPr sz="1000"/>
            </a:lvl1pPr>
            <a:lvl2pPr marL="914400" lvl="1" indent="-228600" algn="r" rtl="0">
              <a:spcBef>
                <a:spcPts val="0"/>
              </a:spcBef>
              <a:spcAft>
                <a:spcPts val="0"/>
              </a:spcAft>
              <a:buSzPts val="1400"/>
              <a:buNone/>
              <a:defRPr sz="1400"/>
            </a:lvl2pPr>
            <a:lvl3pPr marL="1371600" lvl="2" indent="-228600" algn="r" rtl="0">
              <a:spcBef>
                <a:spcPts val="0"/>
              </a:spcBef>
              <a:spcAft>
                <a:spcPts val="0"/>
              </a:spcAft>
              <a:buSzPts val="1400"/>
              <a:buNone/>
              <a:defRPr sz="1400"/>
            </a:lvl3pPr>
            <a:lvl4pPr marL="1828800" lvl="3" indent="-228600" algn="r" rtl="0">
              <a:spcBef>
                <a:spcPts val="0"/>
              </a:spcBef>
              <a:spcAft>
                <a:spcPts val="0"/>
              </a:spcAft>
              <a:buSzPts val="1050"/>
              <a:buNone/>
              <a:defRPr sz="1400"/>
            </a:lvl4pPr>
            <a:lvl5pPr marL="2286000" lvl="4" indent="-228600" algn="r" rtl="0">
              <a:spcBef>
                <a:spcPts val="0"/>
              </a:spcBef>
              <a:spcAft>
                <a:spcPts val="0"/>
              </a:spcAft>
              <a:buSzPts val="1400"/>
              <a:buNone/>
              <a:defRPr sz="1400"/>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cxnSp>
        <p:nvCxnSpPr>
          <p:cNvPr id="175" name="Google Shape;175;p37"/>
          <p:cNvCxnSpPr/>
          <p:nvPr/>
        </p:nvCxnSpPr>
        <p:spPr>
          <a:xfrm>
            <a:off x="681038" y="1043797"/>
            <a:ext cx="8463000" cy="17400"/>
          </a:xfrm>
          <a:prstGeom prst="straightConnector1">
            <a:avLst/>
          </a:prstGeom>
          <a:noFill/>
          <a:ln w="9525" cap="flat" cmpd="sng">
            <a:solidFill>
              <a:srgbClr val="46739E"/>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rge Graphic">
  <p:cSld name="Large Graphic">
    <p:spTree>
      <p:nvGrpSpPr>
        <p:cNvPr id="1" name="Shape 29"/>
        <p:cNvGrpSpPr/>
        <p:nvPr/>
      </p:nvGrpSpPr>
      <p:grpSpPr>
        <a:xfrm>
          <a:off x="0" y="0"/>
          <a:ext cx="0" cy="0"/>
          <a:chOff x="0" y="0"/>
          <a:chExt cx="0" cy="0"/>
        </a:xfrm>
      </p:grpSpPr>
      <p:pic>
        <p:nvPicPr>
          <p:cNvPr id="30" name="Google Shape;30;p6" descr="2201 AIR-Partner Text_No Line.jp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1" name="Google Shape;31;p6"/>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References">
  <p:cSld name="References">
    <p:spTree>
      <p:nvGrpSpPr>
        <p:cNvPr id="1" name="Shape 33"/>
        <p:cNvGrpSpPr/>
        <p:nvPr/>
      </p:nvGrpSpPr>
      <p:grpSpPr>
        <a:xfrm>
          <a:off x="0" y="0"/>
          <a:ext cx="0" cy="0"/>
          <a:chOff x="0" y="0"/>
          <a:chExt cx="0" cy="0"/>
        </a:xfrm>
      </p:grpSpPr>
      <p:sp>
        <p:nvSpPr>
          <p:cNvPr id="34" name="Google Shape;34;p7"/>
          <p:cNvSpPr txBox="1">
            <a:spLocks noGrp="1"/>
          </p:cNvSpPr>
          <p:nvPr>
            <p:ph type="body" idx="1"/>
          </p:nvPr>
        </p:nvSpPr>
        <p:spPr>
          <a:xfrm>
            <a:off x="687389" y="2055813"/>
            <a:ext cx="8224836" cy="37941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SzPts val="1800"/>
              <a:buNone/>
              <a:defRPr sz="1800">
                <a:solidFill>
                  <a:srgbClr val="17365D"/>
                </a:solidFill>
                <a:latin typeface="Arial"/>
                <a:ea typeface="Arial"/>
                <a:cs typeface="Arial"/>
                <a:sym typeface="Arial"/>
              </a:defRPr>
            </a:lvl1pPr>
            <a:lvl2pPr marL="914400" lvl="1" indent="-228600" algn="l">
              <a:lnSpc>
                <a:spcPct val="100000"/>
              </a:lnSpc>
              <a:spcBef>
                <a:spcPts val="600"/>
              </a:spcBef>
              <a:spcAft>
                <a:spcPts val="0"/>
              </a:spcAft>
              <a:buSzPts val="1800"/>
              <a:buNone/>
              <a:defRPr>
                <a:solidFill>
                  <a:schemeClr val="dk1"/>
                </a:solidFill>
                <a:latin typeface="Libre Franklin"/>
                <a:ea typeface="Libre Franklin"/>
                <a:cs typeface="Libre Franklin"/>
                <a:sym typeface="Libre Franklin"/>
              </a:defRPr>
            </a:lvl2pPr>
            <a:lvl3pPr marL="1371600" lvl="2" indent="-317500" algn="l">
              <a:lnSpc>
                <a:spcPct val="100000"/>
              </a:lnSpc>
              <a:spcBef>
                <a:spcPts val="600"/>
              </a:spcBef>
              <a:spcAft>
                <a:spcPts val="0"/>
              </a:spcAft>
              <a:buSzPts val="1400"/>
              <a:buChar char="–"/>
              <a:defRPr>
                <a:solidFill>
                  <a:schemeClr val="dk1"/>
                </a:solidFill>
                <a:latin typeface="Libre Franklin"/>
                <a:ea typeface="Libre Franklin"/>
                <a:cs typeface="Libre Franklin"/>
                <a:sym typeface="Libre Franklin"/>
              </a:defRPr>
            </a:lvl3pPr>
            <a:lvl4pPr marL="1828800" lvl="3" indent="-295275" algn="l">
              <a:lnSpc>
                <a:spcPct val="100000"/>
              </a:lnSpc>
              <a:spcBef>
                <a:spcPts val="600"/>
              </a:spcBef>
              <a:spcAft>
                <a:spcPts val="0"/>
              </a:spcAft>
              <a:buSzPts val="1050"/>
              <a:buChar char="o"/>
              <a:defRPr>
                <a:solidFill>
                  <a:schemeClr val="dk1"/>
                </a:solidFill>
                <a:latin typeface="Libre Franklin"/>
                <a:ea typeface="Libre Franklin"/>
                <a:cs typeface="Libre Franklin"/>
                <a:sym typeface="Libre Franklin"/>
              </a:defRPr>
            </a:lvl4pPr>
            <a:lvl5pPr marL="2286000" lvl="4" indent="-317500" algn="l">
              <a:lnSpc>
                <a:spcPct val="100000"/>
              </a:lnSpc>
              <a:spcBef>
                <a:spcPts val="600"/>
              </a:spcBef>
              <a:spcAft>
                <a:spcPts val="0"/>
              </a:spcAft>
              <a:buSzPts val="1400"/>
              <a:buChar char="»"/>
              <a:defRPr>
                <a:solidFill>
                  <a:schemeClr val="dk1"/>
                </a:solidFill>
                <a:latin typeface="Libre Franklin"/>
                <a:ea typeface="Libre Franklin"/>
                <a:cs typeface="Libre Franklin"/>
                <a:sym typeface="Libre Franklin"/>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0"/>
              </a:spcAft>
              <a:buSzPts val="1800"/>
              <a:buChar char="•"/>
              <a:defRPr/>
            </a:lvl9pPr>
          </a:lstStyle>
          <a:p>
            <a:endParaRPr/>
          </a:p>
        </p:txBody>
      </p:sp>
      <p:sp>
        <p:nvSpPr>
          <p:cNvPr id="35" name="Google Shape;35;p7"/>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7"/>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lumn Bulleted Text">
  <p:cSld name="Two Column Bulleted Text">
    <p:spTree>
      <p:nvGrpSpPr>
        <p:cNvPr id="1" name="Shape 37"/>
        <p:cNvGrpSpPr/>
        <p:nvPr/>
      </p:nvGrpSpPr>
      <p:grpSpPr>
        <a:xfrm>
          <a:off x="0" y="0"/>
          <a:ext cx="0" cy="0"/>
          <a:chOff x="0" y="0"/>
          <a:chExt cx="0" cy="0"/>
        </a:xfrm>
      </p:grpSpPr>
      <p:sp>
        <p:nvSpPr>
          <p:cNvPr id="38" name="Google Shape;38;p8"/>
          <p:cNvSpPr txBox="1">
            <a:spLocks noGrp="1"/>
          </p:cNvSpPr>
          <p:nvPr>
            <p:ph type="body" idx="1"/>
          </p:nvPr>
        </p:nvSpPr>
        <p:spPr>
          <a:xfrm>
            <a:off x="687526" y="2055813"/>
            <a:ext cx="3972629" cy="3852006"/>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39" name="Google Shape;39;p8"/>
          <p:cNvSpPr txBox="1">
            <a:spLocks noGrp="1"/>
          </p:cNvSpPr>
          <p:nvPr>
            <p:ph type="body" idx="2"/>
          </p:nvPr>
        </p:nvSpPr>
        <p:spPr>
          <a:xfrm>
            <a:off x="4939596" y="2055813"/>
            <a:ext cx="3972629" cy="3852006"/>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40" name="Google Shape;40;p8"/>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8"/>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47"/>
        <p:cNvGrpSpPr/>
        <p:nvPr/>
      </p:nvGrpSpPr>
      <p:grpSpPr>
        <a:xfrm>
          <a:off x="0" y="0"/>
          <a:ext cx="0" cy="0"/>
          <a:chOff x="0" y="0"/>
          <a:chExt cx="0" cy="0"/>
        </a:xfrm>
      </p:grpSpPr>
      <p:sp>
        <p:nvSpPr>
          <p:cNvPr id="48" name="Google Shape;48;p10"/>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marR="0" lvl="0" indent="-381000" algn="l">
              <a:lnSpc>
                <a:spcPct val="100000"/>
              </a:lnSpc>
              <a:spcBef>
                <a:spcPts val="600"/>
              </a:spcBef>
              <a:spcAft>
                <a:spcPts val="0"/>
              </a:spcAft>
              <a:buClr>
                <a:srgbClr val="A5A5A5"/>
              </a:buClr>
              <a:buSzPts val="2400"/>
              <a:buFont typeface="Noto Sans Symbols"/>
              <a:buChar char="▪"/>
              <a:defRPr sz="2400" b="0" i="0" u="none" strike="noStrike" cap="none">
                <a:solidFill>
                  <a:srgbClr val="17365D"/>
                </a:solidFill>
                <a:latin typeface="Arial"/>
                <a:ea typeface="Arial"/>
                <a:cs typeface="Arial"/>
                <a:sym typeface="Arial"/>
              </a:defRPr>
            </a:lvl1pPr>
            <a:lvl2pPr marL="914400" marR="0" lvl="1" indent="-342900" algn="l">
              <a:lnSpc>
                <a:spcPct val="100000"/>
              </a:lnSpc>
              <a:spcBef>
                <a:spcPts val="600"/>
              </a:spcBef>
              <a:spcAft>
                <a:spcPts val="0"/>
              </a:spcAft>
              <a:buClr>
                <a:srgbClr val="A5A5A5"/>
              </a:buClr>
              <a:buSzPts val="1800"/>
              <a:buFont typeface="Arial"/>
              <a:buChar char="•"/>
              <a:defRPr sz="1800" b="0" i="0" u="none" strike="noStrike" cap="none">
                <a:solidFill>
                  <a:srgbClr val="17365D"/>
                </a:solidFill>
                <a:latin typeface="Arial"/>
                <a:ea typeface="Arial"/>
                <a:cs typeface="Arial"/>
                <a:sym typeface="Arial"/>
              </a:defRPr>
            </a:lvl2pPr>
            <a:lvl3pPr marL="1371600" marR="0" lvl="2" indent="-317500" algn="l">
              <a:lnSpc>
                <a:spcPct val="100000"/>
              </a:lnSpc>
              <a:spcBef>
                <a:spcPts val="600"/>
              </a:spcBef>
              <a:spcAft>
                <a:spcPts val="0"/>
              </a:spcAft>
              <a:buClr>
                <a:srgbClr val="A5A5A5"/>
              </a:buClr>
              <a:buSzPts val="1400"/>
              <a:buFont typeface="Source Sans Pro"/>
              <a:buChar char="–"/>
              <a:defRPr sz="1400" b="0" i="0" u="none" strike="noStrike" cap="none">
                <a:solidFill>
                  <a:srgbClr val="17365D"/>
                </a:solidFill>
                <a:latin typeface="Arial"/>
                <a:ea typeface="Arial"/>
                <a:cs typeface="Arial"/>
                <a:sym typeface="Arial"/>
              </a:defRPr>
            </a:lvl3pPr>
            <a:lvl4pPr marL="1828800" marR="0" lvl="3" indent="-295275" algn="l">
              <a:lnSpc>
                <a:spcPct val="100000"/>
              </a:lnSpc>
              <a:spcBef>
                <a:spcPts val="600"/>
              </a:spcBef>
              <a:spcAft>
                <a:spcPts val="0"/>
              </a:spcAft>
              <a:buClr>
                <a:srgbClr val="A5A5A5"/>
              </a:buClr>
              <a:buSzPts val="1050"/>
              <a:buFont typeface="Courier New"/>
              <a:buChar char="o"/>
              <a:defRPr sz="1400" b="0" i="0" u="none" strike="noStrike" cap="none">
                <a:solidFill>
                  <a:srgbClr val="17365D"/>
                </a:solidFill>
                <a:latin typeface="Arial"/>
                <a:ea typeface="Arial"/>
                <a:cs typeface="Arial"/>
                <a:sym typeface="Arial"/>
              </a:defRPr>
            </a:lvl4pPr>
            <a:lvl5pPr marL="2286000" marR="0" lvl="4"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5pPr>
            <a:lvl6pPr marL="2743200" marR="0" lvl="5"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6pPr>
            <a:lvl7pPr marL="3200400" marR="0" lvl="6"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7pPr>
            <a:lvl8pPr marL="3657600" marR="0" lvl="7"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8pPr>
            <a:lvl9pPr marL="4114800" marR="0" lvl="8"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9pPr>
          </a:lstStyle>
          <a:p>
            <a:endParaRPr/>
          </a:p>
        </p:txBody>
      </p:sp>
      <p:sp>
        <p:nvSpPr>
          <p:cNvPr id="49" name="Google Shape;49;p10"/>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400"/>
              <a:buNone/>
              <a:defRPr sz="4800" b="0" i="0" u="none" strike="noStrike" cap="none">
                <a:latin typeface="Arial Narrow"/>
                <a:ea typeface="Arial Narrow"/>
                <a:cs typeface="Arial Narrow"/>
                <a:sym typeface="Arial Narrow"/>
              </a:defRPr>
            </a:lvl1pPr>
            <a:lvl2pPr marR="0" lvl="1"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2pPr>
            <a:lvl3pPr marR="0" lvl="2"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3pPr>
            <a:lvl4pPr marR="0" lvl="3"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4pPr>
            <a:lvl5pPr marR="0" lvl="4"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5pPr>
            <a:lvl6pPr marR="0" lvl="5"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6pPr>
            <a:lvl7pPr marR="0" lvl="6"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7pPr>
            <a:lvl8pPr marR="0" lvl="7"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8pPr>
            <a:lvl9pPr marR="0" lvl="8"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9pPr>
          </a:lstStyle>
          <a:p>
            <a:endParaRPr/>
          </a:p>
        </p:txBody>
      </p:sp>
      <p:sp>
        <p:nvSpPr>
          <p:cNvPr id="50" name="Google Shape;50;p1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no bullets">
  <p:cSld name="Text no bullets">
    <p:spTree>
      <p:nvGrpSpPr>
        <p:cNvPr id="1" name="Shape 51"/>
        <p:cNvGrpSpPr/>
        <p:nvPr/>
      </p:nvGrpSpPr>
      <p:grpSpPr>
        <a:xfrm>
          <a:off x="0" y="0"/>
          <a:ext cx="0" cy="0"/>
          <a:chOff x="0" y="0"/>
          <a:chExt cx="0" cy="0"/>
        </a:xfrm>
      </p:grpSpPr>
      <p:sp>
        <p:nvSpPr>
          <p:cNvPr id="52" name="Google Shape;52;p11"/>
          <p:cNvSpPr txBox="1">
            <a:spLocks noGrp="1"/>
          </p:cNvSpPr>
          <p:nvPr>
            <p:ph type="body" idx="1"/>
          </p:nvPr>
        </p:nvSpPr>
        <p:spPr>
          <a:xfrm>
            <a:off x="687388" y="2055813"/>
            <a:ext cx="8224800" cy="37326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600"/>
              </a:spcBef>
              <a:spcAft>
                <a:spcPts val="0"/>
              </a:spcAft>
              <a:buClr>
                <a:srgbClr val="A5A5A5"/>
              </a:buClr>
              <a:buSzPts val="2400"/>
              <a:buFont typeface="Noto Sans Symbols"/>
              <a:buNone/>
              <a:defRPr sz="2400" b="0" i="0" u="none" strike="noStrike" cap="none">
                <a:solidFill>
                  <a:srgbClr val="17365D"/>
                </a:solidFill>
                <a:latin typeface="Arial"/>
                <a:ea typeface="Arial"/>
                <a:cs typeface="Arial"/>
                <a:sym typeface="Arial"/>
              </a:defRPr>
            </a:lvl1pPr>
            <a:lvl2pPr marL="914400" marR="0" lvl="1" indent="-342900" algn="l">
              <a:lnSpc>
                <a:spcPct val="100000"/>
              </a:lnSpc>
              <a:spcBef>
                <a:spcPts val="600"/>
              </a:spcBef>
              <a:spcAft>
                <a:spcPts val="0"/>
              </a:spcAft>
              <a:buClr>
                <a:srgbClr val="A5A5A5"/>
              </a:buClr>
              <a:buSzPts val="1800"/>
              <a:buFont typeface="Arial"/>
              <a:buChar char="•"/>
              <a:defRPr sz="1800" b="0" i="0" u="none" strike="noStrike" cap="none">
                <a:solidFill>
                  <a:srgbClr val="17365D"/>
                </a:solidFill>
                <a:latin typeface="Arial"/>
                <a:ea typeface="Arial"/>
                <a:cs typeface="Arial"/>
                <a:sym typeface="Arial"/>
              </a:defRPr>
            </a:lvl2pPr>
            <a:lvl3pPr marL="1371600" marR="0" lvl="2" indent="-317500" algn="l">
              <a:lnSpc>
                <a:spcPct val="100000"/>
              </a:lnSpc>
              <a:spcBef>
                <a:spcPts val="600"/>
              </a:spcBef>
              <a:spcAft>
                <a:spcPts val="0"/>
              </a:spcAft>
              <a:buClr>
                <a:srgbClr val="A5A5A5"/>
              </a:buClr>
              <a:buSzPts val="1400"/>
              <a:buFont typeface="Source Sans Pro"/>
              <a:buChar char="–"/>
              <a:defRPr sz="1400" b="0" i="0" u="none" strike="noStrike" cap="none">
                <a:solidFill>
                  <a:srgbClr val="17365D"/>
                </a:solidFill>
                <a:latin typeface="Arial"/>
                <a:ea typeface="Arial"/>
                <a:cs typeface="Arial"/>
                <a:sym typeface="Arial"/>
              </a:defRPr>
            </a:lvl3pPr>
            <a:lvl4pPr marL="1828800" marR="0" lvl="3" indent="-295275" algn="l">
              <a:lnSpc>
                <a:spcPct val="100000"/>
              </a:lnSpc>
              <a:spcBef>
                <a:spcPts val="600"/>
              </a:spcBef>
              <a:spcAft>
                <a:spcPts val="0"/>
              </a:spcAft>
              <a:buClr>
                <a:srgbClr val="A5A5A5"/>
              </a:buClr>
              <a:buSzPts val="1050"/>
              <a:buFont typeface="Courier New"/>
              <a:buChar char="o"/>
              <a:defRPr sz="1400" b="0" i="0" u="none" strike="noStrike" cap="none">
                <a:solidFill>
                  <a:srgbClr val="17365D"/>
                </a:solidFill>
                <a:latin typeface="Arial"/>
                <a:ea typeface="Arial"/>
                <a:cs typeface="Arial"/>
                <a:sym typeface="Arial"/>
              </a:defRPr>
            </a:lvl4pPr>
            <a:lvl5pPr marL="2286000" marR="0" lvl="4"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5pPr>
            <a:lvl6pPr marL="2743200" marR="0" lvl="5"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6pPr>
            <a:lvl7pPr marL="3200400" marR="0" lvl="6"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7pPr>
            <a:lvl8pPr marL="3657600" marR="0" lvl="7"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8pPr>
            <a:lvl9pPr marL="4114800" marR="0" lvl="8" indent="-317500" algn="l">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9pPr>
          </a:lstStyle>
          <a:p>
            <a:endParaRPr/>
          </a:p>
        </p:txBody>
      </p:sp>
      <p:sp>
        <p:nvSpPr>
          <p:cNvPr id="53" name="Google Shape;53;p11"/>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400"/>
              <a:buNone/>
              <a:defRPr sz="4800" b="0" i="0" u="none" strike="noStrike" cap="none">
                <a:solidFill>
                  <a:srgbClr val="A5A5A5"/>
                </a:solidFill>
                <a:latin typeface="Arial Narrow"/>
                <a:ea typeface="Arial Narrow"/>
                <a:cs typeface="Arial Narrow"/>
                <a:sym typeface="Arial Narrow"/>
              </a:defRPr>
            </a:lvl1pPr>
            <a:lvl2pPr marR="0" lvl="1"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2pPr>
            <a:lvl3pPr marR="0" lvl="2"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3pPr>
            <a:lvl4pPr marR="0" lvl="3"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4pPr>
            <a:lvl5pPr marR="0" lvl="4" algn="l">
              <a:lnSpc>
                <a:spcPct val="100000"/>
              </a:lnSpc>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5pPr>
            <a:lvl6pPr marR="0" lvl="5"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6pPr>
            <a:lvl7pPr marR="0" lvl="6"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7pPr>
            <a:lvl8pPr marR="0" lvl="7"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8pPr>
            <a:lvl9pPr marR="0" lvl="8" algn="l">
              <a:lnSpc>
                <a:spcPct val="100000"/>
              </a:lnSpc>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9pPr>
          </a:lstStyle>
          <a:p>
            <a:endParaRPr/>
          </a:p>
        </p:txBody>
      </p:sp>
      <p:sp>
        <p:nvSpPr>
          <p:cNvPr id="54" name="Google Shape;54;p1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3.jp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1.jpg"/><Relationship Id="rId5" Type="http://schemas.openxmlformats.org/officeDocument/2006/relationships/slideLayout" Target="../slideLayouts/slideLayout29.xml"/><Relationship Id="rId10" Type="http://schemas.openxmlformats.org/officeDocument/2006/relationships/theme" Target="../theme/theme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RTI PPT Template_Text.jpg"/>
          <p:cNvPicPr preferRelativeResize="0"/>
          <p:nvPr/>
        </p:nvPicPr>
        <p:blipFill rotWithShape="1">
          <a:blip r:embed="rId9">
            <a:alphaModFix/>
          </a:blip>
          <a:srcRect/>
          <a:stretch/>
        </p:blipFill>
        <p:spPr>
          <a:xfrm>
            <a:off x="0" y="0"/>
            <a:ext cx="9144000" cy="6858000"/>
          </a:xfrm>
          <a:prstGeom prst="rect">
            <a:avLst/>
          </a:prstGeom>
          <a:noFill/>
          <a:ln>
            <a:noFill/>
          </a:ln>
        </p:spPr>
      </p:pic>
      <p:sp>
        <p:nvSpPr>
          <p:cNvPr id="11" name="Google Shape;11;p1"/>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4800" b="0" i="0" u="none" strike="noStrike" cap="none">
                <a:solidFill>
                  <a:srgbClr val="A5A5A5"/>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9pPr>
          </a:lstStyle>
          <a:p>
            <a:endParaRPr/>
          </a:p>
        </p:txBody>
      </p:sp>
      <p:sp>
        <p:nvSpPr>
          <p:cNvPr id="12" name="Google Shape;12;p1"/>
          <p:cNvSpPr txBox="1">
            <a:spLocks noGrp="1"/>
          </p:cNvSpPr>
          <p:nvPr>
            <p:ph type="body" idx="1"/>
          </p:nvPr>
        </p:nvSpPr>
        <p:spPr>
          <a:xfrm>
            <a:off x="687388" y="2055812"/>
            <a:ext cx="8224837" cy="3794125"/>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600"/>
              </a:spcBef>
              <a:spcAft>
                <a:spcPts val="0"/>
              </a:spcAft>
              <a:buClr>
                <a:srgbClr val="A5A5A5"/>
              </a:buClr>
              <a:buSzPts val="2400"/>
              <a:buFont typeface="Noto Sans Symbols"/>
              <a:buChar char="▪"/>
              <a:defRPr sz="2400" b="0" i="0" u="none" strike="noStrike" cap="none">
                <a:solidFill>
                  <a:srgbClr val="17365D"/>
                </a:solidFill>
                <a:latin typeface="Arial"/>
                <a:ea typeface="Arial"/>
                <a:cs typeface="Arial"/>
                <a:sym typeface="Arial"/>
              </a:defRPr>
            </a:lvl1pPr>
            <a:lvl2pPr marL="914400" marR="0" lvl="1" indent="-342900" algn="l" rtl="0">
              <a:lnSpc>
                <a:spcPct val="100000"/>
              </a:lnSpc>
              <a:spcBef>
                <a:spcPts val="600"/>
              </a:spcBef>
              <a:spcAft>
                <a:spcPts val="0"/>
              </a:spcAft>
              <a:buClr>
                <a:srgbClr val="A5A5A5"/>
              </a:buClr>
              <a:buSzPts val="1800"/>
              <a:buFont typeface="Arial"/>
              <a:buChar char="•"/>
              <a:defRPr sz="1800" b="0" i="0" u="none" strike="noStrike" cap="none">
                <a:solidFill>
                  <a:srgbClr val="17365D"/>
                </a:solidFill>
                <a:latin typeface="Arial"/>
                <a:ea typeface="Arial"/>
                <a:cs typeface="Arial"/>
                <a:sym typeface="Arial"/>
              </a:defRPr>
            </a:lvl2pPr>
            <a:lvl3pPr marL="1371600" marR="0" lvl="2" indent="-317500" algn="l" rtl="0">
              <a:lnSpc>
                <a:spcPct val="100000"/>
              </a:lnSpc>
              <a:spcBef>
                <a:spcPts val="600"/>
              </a:spcBef>
              <a:spcAft>
                <a:spcPts val="0"/>
              </a:spcAft>
              <a:buClr>
                <a:srgbClr val="A5A5A5"/>
              </a:buClr>
              <a:buSzPts val="1400"/>
              <a:buFont typeface="Libre Franklin"/>
              <a:buChar char="–"/>
              <a:defRPr sz="1400" b="0" i="0" u="none" strike="noStrike" cap="none">
                <a:solidFill>
                  <a:srgbClr val="17365D"/>
                </a:solidFill>
                <a:latin typeface="Arial"/>
                <a:ea typeface="Arial"/>
                <a:cs typeface="Arial"/>
                <a:sym typeface="Arial"/>
              </a:defRPr>
            </a:lvl3pPr>
            <a:lvl4pPr marL="1828800" marR="0" lvl="3" indent="-295275" algn="l" rtl="0">
              <a:lnSpc>
                <a:spcPct val="100000"/>
              </a:lnSpc>
              <a:spcBef>
                <a:spcPts val="600"/>
              </a:spcBef>
              <a:spcAft>
                <a:spcPts val="0"/>
              </a:spcAft>
              <a:buClr>
                <a:srgbClr val="A5A5A5"/>
              </a:buClr>
              <a:buSzPts val="1050"/>
              <a:buFont typeface="Courier New"/>
              <a:buChar char="o"/>
              <a:defRPr sz="1400" b="0" i="0" u="none" strike="noStrike" cap="none">
                <a:solidFill>
                  <a:srgbClr val="17365D"/>
                </a:solidFill>
                <a:latin typeface="Arial"/>
                <a:ea typeface="Arial"/>
                <a:cs typeface="Arial"/>
                <a:sym typeface="Arial"/>
              </a:defRPr>
            </a:lvl4pPr>
            <a:lvl5pPr marL="2286000" marR="0" lvl="4"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5pPr>
            <a:lvl6pPr marL="2743200" marR="0" lvl="5"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6pPr>
            <a:lvl7pPr marL="3200400" marR="0" lvl="6"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7pPr>
            <a:lvl8pPr marL="3657600" marR="0" lvl="7"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8pPr>
            <a:lvl9pPr marL="4114800" marR="0" lvl="8"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9pPr>
          </a:lstStyle>
          <a:p>
            <a:endParaRPr/>
          </a:p>
        </p:txBody>
      </p:sp>
      <p:sp>
        <p:nvSpPr>
          <p:cNvPr id="13" name="Google Shape;13;p1"/>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
        <p:cNvGrpSpPr/>
        <p:nvPr/>
      </p:nvGrpSpPr>
      <p:grpSpPr>
        <a:xfrm>
          <a:off x="0" y="0"/>
          <a:ext cx="0" cy="0"/>
          <a:chOff x="0" y="0"/>
          <a:chExt cx="0" cy="0"/>
        </a:xfrm>
      </p:grpSpPr>
      <p:pic>
        <p:nvPicPr>
          <p:cNvPr id="43" name="Google Shape;43;p9" descr="RTI PPT Template_Text.jpg"/>
          <p:cNvPicPr preferRelativeResize="0"/>
          <p:nvPr/>
        </p:nvPicPr>
        <p:blipFill rotWithShape="1">
          <a:blip r:embed="rId9">
            <a:alphaModFix/>
          </a:blip>
          <a:srcRect/>
          <a:stretch/>
        </p:blipFill>
        <p:spPr>
          <a:xfrm>
            <a:off x="0" y="0"/>
            <a:ext cx="9143998" cy="6857998"/>
          </a:xfrm>
          <a:prstGeom prst="rect">
            <a:avLst/>
          </a:prstGeom>
          <a:noFill/>
          <a:ln>
            <a:noFill/>
          </a:ln>
        </p:spPr>
      </p:pic>
      <p:sp>
        <p:nvSpPr>
          <p:cNvPr id="44" name="Google Shape;44;p9"/>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4800" b="0" i="0" u="none" strike="noStrike" cap="none">
                <a:solidFill>
                  <a:srgbClr val="000000"/>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9pPr>
          </a:lstStyle>
          <a:p>
            <a:endParaRPr/>
          </a:p>
        </p:txBody>
      </p:sp>
      <p:sp>
        <p:nvSpPr>
          <p:cNvPr id="45" name="Google Shape;45;p9"/>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600"/>
              </a:spcBef>
              <a:spcAft>
                <a:spcPts val="0"/>
              </a:spcAft>
              <a:buClr>
                <a:srgbClr val="A5A5A5"/>
              </a:buClr>
              <a:buSzPts val="2400"/>
              <a:buFont typeface="Noto Sans Symbols"/>
              <a:buChar char="▪"/>
              <a:defRPr sz="2400" b="0" i="0" u="none" strike="noStrike" cap="none">
                <a:solidFill>
                  <a:srgbClr val="17365D"/>
                </a:solidFill>
                <a:latin typeface="Arial"/>
                <a:ea typeface="Arial"/>
                <a:cs typeface="Arial"/>
                <a:sym typeface="Arial"/>
              </a:defRPr>
            </a:lvl1pPr>
            <a:lvl2pPr marL="914400" marR="0" lvl="1" indent="-342900" algn="l" rtl="0">
              <a:lnSpc>
                <a:spcPct val="100000"/>
              </a:lnSpc>
              <a:spcBef>
                <a:spcPts val="600"/>
              </a:spcBef>
              <a:spcAft>
                <a:spcPts val="0"/>
              </a:spcAft>
              <a:buClr>
                <a:srgbClr val="A5A5A5"/>
              </a:buClr>
              <a:buSzPts val="1800"/>
              <a:buFont typeface="Arial"/>
              <a:buChar char="•"/>
              <a:defRPr sz="1800" b="0" i="0" u="none" strike="noStrike" cap="none">
                <a:solidFill>
                  <a:srgbClr val="17365D"/>
                </a:solidFill>
                <a:latin typeface="Arial"/>
                <a:ea typeface="Arial"/>
                <a:cs typeface="Arial"/>
                <a:sym typeface="Arial"/>
              </a:defRPr>
            </a:lvl2pPr>
            <a:lvl3pPr marL="1371600" marR="0" lvl="2" indent="-317500" algn="l" rtl="0">
              <a:lnSpc>
                <a:spcPct val="100000"/>
              </a:lnSpc>
              <a:spcBef>
                <a:spcPts val="600"/>
              </a:spcBef>
              <a:spcAft>
                <a:spcPts val="0"/>
              </a:spcAft>
              <a:buClr>
                <a:srgbClr val="A5A5A5"/>
              </a:buClr>
              <a:buSzPts val="1400"/>
              <a:buFont typeface="Source Sans Pro"/>
              <a:buChar char="–"/>
              <a:defRPr sz="1400" b="0" i="0" u="none" strike="noStrike" cap="none">
                <a:solidFill>
                  <a:srgbClr val="17365D"/>
                </a:solidFill>
                <a:latin typeface="Arial"/>
                <a:ea typeface="Arial"/>
                <a:cs typeface="Arial"/>
                <a:sym typeface="Arial"/>
              </a:defRPr>
            </a:lvl3pPr>
            <a:lvl4pPr marL="1828800" marR="0" lvl="3" indent="-295275" algn="l" rtl="0">
              <a:lnSpc>
                <a:spcPct val="100000"/>
              </a:lnSpc>
              <a:spcBef>
                <a:spcPts val="600"/>
              </a:spcBef>
              <a:spcAft>
                <a:spcPts val="0"/>
              </a:spcAft>
              <a:buClr>
                <a:srgbClr val="A5A5A5"/>
              </a:buClr>
              <a:buSzPts val="1050"/>
              <a:buFont typeface="Courier New"/>
              <a:buChar char="o"/>
              <a:defRPr sz="1400" b="0" i="0" u="none" strike="noStrike" cap="none">
                <a:solidFill>
                  <a:srgbClr val="17365D"/>
                </a:solidFill>
                <a:latin typeface="Arial"/>
                <a:ea typeface="Arial"/>
                <a:cs typeface="Arial"/>
                <a:sym typeface="Arial"/>
              </a:defRPr>
            </a:lvl4pPr>
            <a:lvl5pPr marL="2286000" marR="0" lvl="4"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5pPr>
            <a:lvl6pPr marL="2743200" marR="0" lvl="5"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6pPr>
            <a:lvl7pPr marL="3200400" marR="0" lvl="6"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7pPr>
            <a:lvl8pPr marL="3657600" marR="0" lvl="7"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8pPr>
            <a:lvl9pPr marL="4114800" marR="0" lvl="8"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9pPr>
          </a:lstStyle>
          <a:p>
            <a:endParaRPr/>
          </a:p>
        </p:txBody>
      </p:sp>
      <p:sp>
        <p:nvSpPr>
          <p:cNvPr id="46" name="Google Shape;46;p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
        <p:cNvGrpSpPr/>
        <p:nvPr/>
      </p:nvGrpSpPr>
      <p:grpSpPr>
        <a:xfrm>
          <a:off x="0" y="0"/>
          <a:ext cx="0" cy="0"/>
          <a:chOff x="0" y="0"/>
          <a:chExt cx="0" cy="0"/>
        </a:xfrm>
      </p:grpSpPr>
      <p:pic>
        <p:nvPicPr>
          <p:cNvPr id="76" name="Google Shape;76;p17" descr="RTI PPT Template_Divider.jpg"/>
          <p:cNvPicPr preferRelativeResize="0"/>
          <p:nvPr/>
        </p:nvPicPr>
        <p:blipFill rotWithShape="1">
          <a:blip r:embed="rId12">
            <a:alphaModFix/>
          </a:blip>
          <a:srcRect/>
          <a:stretch/>
        </p:blipFill>
        <p:spPr>
          <a:xfrm>
            <a:off x="0" y="0"/>
            <a:ext cx="9143998" cy="6857998"/>
          </a:xfrm>
          <a:prstGeom prst="rect">
            <a:avLst/>
          </a:prstGeom>
          <a:noFill/>
          <a:ln>
            <a:noFill/>
          </a:ln>
        </p:spPr>
      </p:pic>
      <p:sp>
        <p:nvSpPr>
          <p:cNvPr id="77" name="Google Shape;77;p17"/>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marR="0" lvl="0" algn="ctr" rtl="0">
              <a:lnSpc>
                <a:spcPct val="100000"/>
              </a:lnSpc>
              <a:spcBef>
                <a:spcPts val="0"/>
              </a:spcBef>
              <a:spcAft>
                <a:spcPts val="0"/>
              </a:spcAft>
              <a:buClr>
                <a:schemeClr val="lt1"/>
              </a:buClr>
              <a:buSzPts val="4400"/>
              <a:buFont typeface="Arial Narrow"/>
              <a:buNone/>
              <a:defRPr sz="4400" b="1" i="0" u="none" strike="noStrike" cap="none">
                <a:solidFill>
                  <a:schemeClr val="lt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p17"/>
          <p:cNvSpPr txBox="1">
            <a:spLocks noGrp="1"/>
          </p:cNvSpPr>
          <p:nvPr>
            <p:ph type="body" idx="1"/>
          </p:nvPr>
        </p:nvSpPr>
        <p:spPr>
          <a:xfrm>
            <a:off x="687388" y="4529139"/>
            <a:ext cx="8229600" cy="1389000"/>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640"/>
              </a:spcBef>
              <a:spcAft>
                <a:spcPts val="0"/>
              </a:spcAft>
              <a:buClr>
                <a:srgbClr val="BFBFBF"/>
              </a:buClr>
              <a:buSzPts val="3200"/>
              <a:buFont typeface="Arial"/>
              <a:buNone/>
              <a:defRPr sz="3200" b="0" i="0" u="none" strike="noStrike" cap="none">
                <a:solidFill>
                  <a:srgbClr val="BFBFBF"/>
                </a:solidFill>
                <a:latin typeface="Arial"/>
                <a:ea typeface="Arial"/>
                <a:cs typeface="Arial"/>
                <a:sym typeface="Arial"/>
              </a:defRPr>
            </a:lvl1pPr>
            <a:lvl2pPr marL="914400" marR="0" lvl="1"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9" name="Google Shape;79;p17"/>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0" name="Google Shape;80;p17" descr="A close up of a logo&#10;&#10;Description automatically generated"/>
          <p:cNvPicPr preferRelativeResize="0"/>
          <p:nvPr/>
        </p:nvPicPr>
        <p:blipFill rotWithShape="1">
          <a:blip r:embed="rId13">
            <a:alphaModFix/>
          </a:blip>
          <a:srcRect/>
          <a:stretch/>
        </p:blipFill>
        <p:spPr>
          <a:xfrm>
            <a:off x="5749346" y="6064188"/>
            <a:ext cx="2783535" cy="70544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6"/>
        <p:cNvGrpSpPr/>
        <p:nvPr/>
      </p:nvGrpSpPr>
      <p:grpSpPr>
        <a:xfrm>
          <a:off x="0" y="0"/>
          <a:ext cx="0" cy="0"/>
          <a:chOff x="0" y="0"/>
          <a:chExt cx="0" cy="0"/>
        </a:xfrm>
      </p:grpSpPr>
      <p:pic>
        <p:nvPicPr>
          <p:cNvPr id="127" name="Google Shape;127;p28" descr="RTI PPT Template_Text.jpg"/>
          <p:cNvPicPr preferRelativeResize="0"/>
          <p:nvPr/>
        </p:nvPicPr>
        <p:blipFill rotWithShape="1">
          <a:blip r:embed="rId11">
            <a:alphaModFix/>
          </a:blip>
          <a:srcRect/>
          <a:stretch/>
        </p:blipFill>
        <p:spPr>
          <a:xfrm>
            <a:off x="0" y="0"/>
            <a:ext cx="9143998" cy="6857998"/>
          </a:xfrm>
          <a:prstGeom prst="rect">
            <a:avLst/>
          </a:prstGeom>
          <a:noFill/>
          <a:ln>
            <a:noFill/>
          </a:ln>
        </p:spPr>
      </p:pic>
      <p:sp>
        <p:nvSpPr>
          <p:cNvPr id="128" name="Google Shape;128;p28"/>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4800" b="0" i="0" u="none" strike="noStrike" cap="none">
                <a:solidFill>
                  <a:srgbClr val="A5A5A5"/>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9pPr>
          </a:lstStyle>
          <a:p>
            <a:endParaRPr/>
          </a:p>
        </p:txBody>
      </p:sp>
      <p:sp>
        <p:nvSpPr>
          <p:cNvPr id="129" name="Google Shape;129;p28"/>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600"/>
              </a:spcBef>
              <a:spcAft>
                <a:spcPts val="0"/>
              </a:spcAft>
              <a:buClr>
                <a:srgbClr val="A5A5A5"/>
              </a:buClr>
              <a:buSzPts val="2400"/>
              <a:buFont typeface="Noto Sans Symbols"/>
              <a:buChar char="▪"/>
              <a:defRPr sz="2400" b="0" i="0" u="none" strike="noStrike" cap="none">
                <a:solidFill>
                  <a:srgbClr val="25496F"/>
                </a:solidFill>
                <a:latin typeface="Arial"/>
                <a:ea typeface="Arial"/>
                <a:cs typeface="Arial"/>
                <a:sym typeface="Arial"/>
              </a:defRPr>
            </a:lvl1pPr>
            <a:lvl2pPr marL="914400" marR="0" lvl="1" indent="-342900" algn="l" rtl="0">
              <a:lnSpc>
                <a:spcPct val="100000"/>
              </a:lnSpc>
              <a:spcBef>
                <a:spcPts val="600"/>
              </a:spcBef>
              <a:spcAft>
                <a:spcPts val="0"/>
              </a:spcAft>
              <a:buClr>
                <a:srgbClr val="A5A5A5"/>
              </a:buClr>
              <a:buSzPts val="1800"/>
              <a:buFont typeface="Arial"/>
              <a:buChar char="•"/>
              <a:defRPr sz="1800" b="0" i="0" u="none" strike="noStrike" cap="none">
                <a:solidFill>
                  <a:srgbClr val="25496F"/>
                </a:solidFill>
                <a:latin typeface="Arial"/>
                <a:ea typeface="Arial"/>
                <a:cs typeface="Arial"/>
                <a:sym typeface="Arial"/>
              </a:defRPr>
            </a:lvl2pPr>
            <a:lvl3pPr marL="1371600" marR="0" lvl="2" indent="-317500" algn="l" rtl="0">
              <a:lnSpc>
                <a:spcPct val="100000"/>
              </a:lnSpc>
              <a:spcBef>
                <a:spcPts val="600"/>
              </a:spcBef>
              <a:spcAft>
                <a:spcPts val="0"/>
              </a:spcAft>
              <a:buClr>
                <a:srgbClr val="A5A5A5"/>
              </a:buClr>
              <a:buSzPts val="1400"/>
              <a:buFont typeface="Source Sans Pro"/>
              <a:buChar char="–"/>
              <a:defRPr sz="1400" b="0" i="0" u="none" strike="noStrike" cap="none">
                <a:solidFill>
                  <a:srgbClr val="25496F"/>
                </a:solidFill>
                <a:latin typeface="Arial"/>
                <a:ea typeface="Arial"/>
                <a:cs typeface="Arial"/>
                <a:sym typeface="Arial"/>
              </a:defRPr>
            </a:lvl3pPr>
            <a:lvl4pPr marL="1828800" marR="0" lvl="3" indent="-295275" algn="l" rtl="0">
              <a:lnSpc>
                <a:spcPct val="100000"/>
              </a:lnSpc>
              <a:spcBef>
                <a:spcPts val="600"/>
              </a:spcBef>
              <a:spcAft>
                <a:spcPts val="0"/>
              </a:spcAft>
              <a:buClr>
                <a:srgbClr val="A5A5A5"/>
              </a:buClr>
              <a:buSzPts val="1050"/>
              <a:buFont typeface="Courier New"/>
              <a:buChar char="o"/>
              <a:defRPr sz="1400" b="0" i="0" u="none" strike="noStrike" cap="none">
                <a:solidFill>
                  <a:srgbClr val="25496F"/>
                </a:solidFill>
                <a:latin typeface="Arial"/>
                <a:ea typeface="Arial"/>
                <a:cs typeface="Arial"/>
                <a:sym typeface="Arial"/>
              </a:defRPr>
            </a:lvl4pPr>
            <a:lvl5pPr marL="2286000" marR="0" lvl="4" indent="-317500" algn="l" rtl="0">
              <a:lnSpc>
                <a:spcPct val="100000"/>
              </a:lnSpc>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5pPr>
            <a:lvl6pPr marL="2743200" marR="0" lvl="5" indent="-317500" algn="l" rtl="0">
              <a:lnSpc>
                <a:spcPct val="100000"/>
              </a:lnSpc>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6pPr>
            <a:lvl7pPr marL="3200400" marR="0" lvl="6" indent="-317500" algn="l" rtl="0">
              <a:lnSpc>
                <a:spcPct val="100000"/>
              </a:lnSpc>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7pPr>
            <a:lvl8pPr marL="3657600" marR="0" lvl="7" indent="-317500" algn="l" rtl="0">
              <a:lnSpc>
                <a:spcPct val="100000"/>
              </a:lnSpc>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8pPr>
            <a:lvl9pPr marL="4114800" marR="0" lvl="8" indent="-317500" algn="l" rtl="0">
              <a:lnSpc>
                <a:spcPct val="100000"/>
              </a:lnSpc>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9pPr>
          </a:lstStyle>
          <a:p>
            <a:endParaRPr/>
          </a:p>
        </p:txBody>
      </p:sp>
      <p:sp>
        <p:nvSpPr>
          <p:cNvPr id="130" name="Google Shape;130;p2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youtube.com/watch?v=AOiUVa1LS9o"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hyperlink" Target="http://www.rti4success.org/sites/default/files/The%20ABCs%20of%20RTI%20in%20Elementary%20School.pdf"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9.png"/><Relationship Id="rId4" Type="http://schemas.openxmlformats.org/officeDocument/2006/relationships/hyperlink" Target="http://www.rti4success.org/sites/default/files/The%20ABCs%20of%20RTI%20in%20Middle%20School.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pbis.org"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hyperlink" Target="http://www.nhcebis.seresc.ne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8"/>
          <p:cNvSpPr txBox="1">
            <a:spLocks noGrp="1"/>
          </p:cNvSpPr>
          <p:nvPr>
            <p:ph type="body" idx="1"/>
          </p:nvPr>
        </p:nvSpPr>
        <p:spPr>
          <a:xfrm>
            <a:off x="0" y="1926825"/>
            <a:ext cx="9144000" cy="20043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4400"/>
              <a:buNone/>
            </a:pPr>
            <a:r>
              <a:rPr lang="en-US" sz="3600" b="1">
                <a:solidFill>
                  <a:schemeClr val="dk2"/>
                </a:solidFill>
              </a:rPr>
              <a:t>Module 14</a:t>
            </a:r>
            <a:endParaRPr sz="3600" b="1">
              <a:solidFill>
                <a:schemeClr val="dk2"/>
              </a:solidFill>
            </a:endParaRPr>
          </a:p>
          <a:p>
            <a:pPr marL="0" lvl="0" indent="0" algn="ctr" rtl="0">
              <a:lnSpc>
                <a:spcPct val="100000"/>
              </a:lnSpc>
              <a:spcBef>
                <a:spcPts val="600"/>
              </a:spcBef>
              <a:spcAft>
                <a:spcPts val="0"/>
              </a:spcAft>
              <a:buSzPts val="4400"/>
              <a:buNone/>
            </a:pPr>
            <a:r>
              <a:rPr lang="en-US" sz="3600">
                <a:solidFill>
                  <a:schemeClr val="dk2"/>
                </a:solidFill>
              </a:rPr>
              <a:t>Response to Intervention </a:t>
            </a:r>
            <a:endParaRPr sz="3600">
              <a:solidFill>
                <a:schemeClr val="dk2"/>
              </a:solidFill>
            </a:endParaRPr>
          </a:p>
          <a:p>
            <a:pPr marL="0" lvl="0" indent="0" algn="ctr" rtl="0">
              <a:lnSpc>
                <a:spcPct val="100000"/>
              </a:lnSpc>
              <a:spcBef>
                <a:spcPts val="600"/>
              </a:spcBef>
              <a:spcAft>
                <a:spcPts val="0"/>
              </a:spcAft>
              <a:buSzPts val="4400"/>
              <a:buNone/>
            </a:pPr>
            <a:r>
              <a:rPr lang="en-US" sz="3600">
                <a:solidFill>
                  <a:schemeClr val="dk2"/>
                </a:solidFill>
              </a:rPr>
              <a:t>for Parents &amp; Families </a:t>
            </a:r>
            <a:endParaRPr sz="3600"/>
          </a:p>
          <a:p>
            <a:pPr marL="0" lvl="0" indent="0" algn="ctr" rtl="0">
              <a:lnSpc>
                <a:spcPct val="100000"/>
              </a:lnSpc>
              <a:spcBef>
                <a:spcPts val="1200"/>
              </a:spcBef>
              <a:spcAft>
                <a:spcPts val="0"/>
              </a:spcAft>
              <a:buSzPts val="2000"/>
              <a:buNone/>
            </a:pPr>
            <a:endParaRPr/>
          </a:p>
        </p:txBody>
      </p:sp>
      <p:pic>
        <p:nvPicPr>
          <p:cNvPr id="182" name="Google Shape;182;p38" descr="RTI Arkansas Logo.png"/>
          <p:cNvPicPr preferRelativeResize="0"/>
          <p:nvPr/>
        </p:nvPicPr>
        <p:blipFill rotWithShape="1">
          <a:blip r:embed="rId3">
            <a:alphaModFix/>
          </a:blip>
          <a:srcRect/>
          <a:stretch/>
        </p:blipFill>
        <p:spPr>
          <a:xfrm>
            <a:off x="904075" y="473625"/>
            <a:ext cx="7708398" cy="1287375"/>
          </a:xfrm>
          <a:prstGeom prst="rect">
            <a:avLst/>
          </a:prstGeom>
          <a:noFill/>
          <a:ln>
            <a:noFill/>
          </a:ln>
        </p:spPr>
      </p:pic>
      <p:pic>
        <p:nvPicPr>
          <p:cNvPr id="183" name="Google Shape;183;p38" descr="A close up of a sign&#10;&#10;Description automatically generated"/>
          <p:cNvPicPr preferRelativeResize="0"/>
          <p:nvPr/>
        </p:nvPicPr>
        <p:blipFill rotWithShape="1">
          <a:blip r:embed="rId4">
            <a:alphaModFix/>
          </a:blip>
          <a:srcRect/>
          <a:stretch/>
        </p:blipFill>
        <p:spPr>
          <a:xfrm>
            <a:off x="3716537" y="4334823"/>
            <a:ext cx="1446212" cy="14462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7"/>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Activator Activity</a:t>
            </a:r>
            <a:endParaRPr/>
          </a:p>
        </p:txBody>
      </p:sp>
      <p:sp>
        <p:nvSpPr>
          <p:cNvPr id="263" name="Google Shape;263;p47"/>
          <p:cNvSpPr txBox="1"/>
          <p:nvPr/>
        </p:nvSpPr>
        <p:spPr>
          <a:xfrm>
            <a:off x="441325" y="2276437"/>
            <a:ext cx="2190900" cy="43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25496F"/>
                </a:solidFill>
                <a:latin typeface="Arial"/>
                <a:ea typeface="Arial"/>
                <a:cs typeface="Arial"/>
                <a:sym typeface="Arial"/>
              </a:rPr>
              <a:t>I Know!</a:t>
            </a:r>
            <a:endParaRPr sz="2200" b="1" i="0" u="none" strike="noStrike" cap="none">
              <a:solidFill>
                <a:srgbClr val="25496F"/>
              </a:solidFill>
              <a:latin typeface="Arial"/>
              <a:ea typeface="Arial"/>
              <a:cs typeface="Arial"/>
              <a:sym typeface="Arial"/>
            </a:endParaRPr>
          </a:p>
        </p:txBody>
      </p:sp>
      <p:sp>
        <p:nvSpPr>
          <p:cNvPr id="264" name="Google Shape;264;p47"/>
          <p:cNvSpPr txBox="1"/>
          <p:nvPr/>
        </p:nvSpPr>
        <p:spPr>
          <a:xfrm>
            <a:off x="3117850" y="3843299"/>
            <a:ext cx="2998800" cy="43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1" i="0" u="none" strike="noStrike" cap="none">
              <a:solidFill>
                <a:srgbClr val="25496F"/>
              </a:solidFill>
              <a:latin typeface="Arial"/>
              <a:ea typeface="Arial"/>
              <a:cs typeface="Arial"/>
              <a:sym typeface="Arial"/>
            </a:endParaRPr>
          </a:p>
        </p:txBody>
      </p:sp>
      <p:sp>
        <p:nvSpPr>
          <p:cNvPr id="265" name="Google Shape;265;p47"/>
          <p:cNvSpPr txBox="1"/>
          <p:nvPr/>
        </p:nvSpPr>
        <p:spPr>
          <a:xfrm>
            <a:off x="6427788" y="2297074"/>
            <a:ext cx="2759100" cy="43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25496F"/>
                </a:solidFill>
                <a:latin typeface="Arial"/>
                <a:ea typeface="Arial"/>
                <a:cs typeface="Arial"/>
                <a:sym typeface="Arial"/>
              </a:rPr>
              <a:t>I Want to Know?</a:t>
            </a:r>
            <a:endParaRPr sz="2200" b="1" i="0" u="none" strike="noStrike" cap="none">
              <a:solidFill>
                <a:srgbClr val="25496F"/>
              </a:solidFill>
              <a:latin typeface="Arial"/>
              <a:ea typeface="Arial"/>
              <a:cs typeface="Arial"/>
              <a:sym typeface="Arial"/>
            </a:endParaRPr>
          </a:p>
        </p:txBody>
      </p:sp>
      <p:sp>
        <p:nvSpPr>
          <p:cNvPr id="266" name="Google Shape;266;p47"/>
          <p:cNvSpPr/>
          <p:nvPr/>
        </p:nvSpPr>
        <p:spPr>
          <a:xfrm>
            <a:off x="3020133" y="2691147"/>
            <a:ext cx="3545748" cy="1725300"/>
          </a:xfrm>
          <a:prstGeom prst="cloud">
            <a:avLst/>
          </a:prstGeom>
          <a:gradFill>
            <a:gsLst>
              <a:gs pos="0">
                <a:srgbClr val="2D567E"/>
              </a:gs>
              <a:gs pos="80000">
                <a:srgbClr val="3B72A6"/>
              </a:gs>
              <a:gs pos="100000">
                <a:srgbClr val="3972A9"/>
              </a:gs>
            </a:gsLst>
            <a:lin ang="16200038" scaled="0"/>
          </a:gradFill>
          <a:ln w="9525" cap="flat" cmpd="sng">
            <a:solidFill>
              <a:srgbClr val="46739E"/>
            </a:solidFill>
            <a:prstDash val="solid"/>
            <a:round/>
            <a:headEnd type="none" w="sm" len="sm"/>
            <a:tailEnd type="none" w="sm" len="sm"/>
          </a:ln>
          <a:effectLst>
            <a:outerShdw blurRad="40000" dist="23000" dir="5400000" rotWithShape="0">
              <a:srgbClr val="000000">
                <a:alpha val="32159"/>
              </a:srgbClr>
            </a:outerShdw>
          </a:effectLst>
        </p:spPr>
        <p:txBody>
          <a:bodyPr spcFirstLastPara="1" wrap="square" lIns="182875" tIns="45700" rIns="0"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Arial"/>
                <a:ea typeface="Arial"/>
                <a:cs typeface="Arial"/>
                <a:sym typeface="Arial"/>
              </a:rPr>
              <a:t>Response </a:t>
            </a:r>
            <a:endParaRPr sz="24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Arial"/>
                <a:ea typeface="Arial"/>
                <a:cs typeface="Arial"/>
                <a:sym typeface="Arial"/>
              </a:rPr>
              <a:t>to Intervention (RTI)</a:t>
            </a:r>
            <a:endParaRPr sz="2000" b="1" i="0" u="none" strike="noStrike" cap="none">
              <a:solidFill>
                <a:srgbClr val="FFFFFF"/>
              </a:solidFill>
              <a:latin typeface="Arial"/>
              <a:ea typeface="Arial"/>
              <a:cs typeface="Arial"/>
              <a:sym typeface="Arial"/>
            </a:endParaRPr>
          </a:p>
        </p:txBody>
      </p:sp>
      <p:pic>
        <p:nvPicPr>
          <p:cNvPr id="267" name="Google Shape;267;p47"/>
          <p:cNvPicPr preferRelativeResize="0"/>
          <p:nvPr/>
        </p:nvPicPr>
        <p:blipFill rotWithShape="1">
          <a:blip r:embed="rId3">
            <a:alphaModFix/>
          </a:blip>
          <a:srcRect/>
          <a:stretch/>
        </p:blipFill>
        <p:spPr>
          <a:xfrm>
            <a:off x="324669" y="2780125"/>
            <a:ext cx="2424062" cy="1529348"/>
          </a:xfrm>
          <a:prstGeom prst="rect">
            <a:avLst/>
          </a:prstGeom>
          <a:noFill/>
          <a:ln>
            <a:noFill/>
          </a:ln>
        </p:spPr>
      </p:pic>
      <p:pic>
        <p:nvPicPr>
          <p:cNvPr id="268" name="Google Shape;268;p47"/>
          <p:cNvPicPr preferRelativeResize="0"/>
          <p:nvPr/>
        </p:nvPicPr>
        <p:blipFill rotWithShape="1">
          <a:blip r:embed="rId4">
            <a:alphaModFix/>
          </a:blip>
          <a:srcRect r="14280"/>
          <a:stretch/>
        </p:blipFill>
        <p:spPr>
          <a:xfrm>
            <a:off x="6837266" y="2798097"/>
            <a:ext cx="1424084" cy="1511376"/>
          </a:xfrm>
          <a:prstGeom prst="rect">
            <a:avLst/>
          </a:prstGeom>
          <a:noFill/>
          <a:ln>
            <a:noFill/>
          </a:ln>
        </p:spPr>
      </p:pic>
      <p:sp>
        <p:nvSpPr>
          <p:cNvPr id="269" name="Google Shape;269;p4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t>10</a:t>
            </a:fld>
            <a:endParaRPr/>
          </a:p>
        </p:txBody>
      </p:sp>
      <p:sp>
        <p:nvSpPr>
          <p:cNvPr id="270" name="Google Shape;270;p47"/>
          <p:cNvSpPr/>
          <p:nvPr/>
        </p:nvSpPr>
        <p:spPr>
          <a:xfrm>
            <a:off x="6939457" y="5670481"/>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t>Activity</a:t>
            </a:r>
            <a:endParaRPr sz="2000" b="0" i="0" u="none" strike="noStrike" cap="none">
              <a:latin typeface="Arial"/>
              <a:ea typeface="Arial"/>
              <a:cs typeface="Arial"/>
              <a:sym typeface="Arial"/>
            </a:endParaRPr>
          </a:p>
        </p:txBody>
      </p:sp>
      <p:pic>
        <p:nvPicPr>
          <p:cNvPr id="271" name="Google Shape;271;p47" descr="RTI Arkansas Logo.png"/>
          <p:cNvPicPr preferRelativeResize="0"/>
          <p:nvPr/>
        </p:nvPicPr>
        <p:blipFill rotWithShape="1">
          <a:blip r:embed="rId5">
            <a:alphaModFix/>
          </a:blip>
          <a:srcRect/>
          <a:stretch/>
        </p:blipFill>
        <p:spPr>
          <a:xfrm>
            <a:off x="6887173" y="336608"/>
            <a:ext cx="2025052" cy="37394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grpSp>
        <p:nvGrpSpPr>
          <p:cNvPr id="276" name="Google Shape;276;p48"/>
          <p:cNvGrpSpPr/>
          <p:nvPr/>
        </p:nvGrpSpPr>
        <p:grpSpPr>
          <a:xfrm>
            <a:off x="689867" y="2294367"/>
            <a:ext cx="8219876" cy="3678500"/>
            <a:chOff x="2412" y="376803"/>
            <a:chExt cx="8219876" cy="3678500"/>
          </a:xfrm>
        </p:grpSpPr>
        <p:sp>
          <p:nvSpPr>
            <p:cNvPr id="277" name="Google Shape;277;p48"/>
            <p:cNvSpPr/>
            <p:nvPr/>
          </p:nvSpPr>
          <p:spPr>
            <a:xfrm rot="5400000">
              <a:off x="512927" y="1265863"/>
              <a:ext cx="1537746" cy="2558776"/>
            </a:xfrm>
            <a:prstGeom prst="corner">
              <a:avLst>
                <a:gd name="adj1" fmla="val 16120"/>
                <a:gd name="adj2" fmla="val 16110"/>
              </a:avLst>
            </a:prstGeom>
            <a:gradFill>
              <a:gsLst>
                <a:gs pos="0">
                  <a:srgbClr val="982D2B"/>
                </a:gs>
                <a:gs pos="80000">
                  <a:srgbClr val="C83D39"/>
                </a:gs>
                <a:gs pos="100000">
                  <a:srgbClr val="CC3A36"/>
                </a:gs>
              </a:gsLst>
              <a:lin ang="16200000" scaled="0"/>
            </a:gradFill>
            <a:ln w="9525" cap="flat" cmpd="sng">
              <a:solidFill>
                <a:srgbClr val="BF504D"/>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48"/>
            <p:cNvSpPr/>
            <p:nvPr/>
          </p:nvSpPr>
          <p:spPr>
            <a:xfrm>
              <a:off x="256239" y="2030385"/>
              <a:ext cx="2310077" cy="202491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48"/>
            <p:cNvSpPr txBox="1"/>
            <p:nvPr/>
          </p:nvSpPr>
          <p:spPr>
            <a:xfrm>
              <a:off x="256239" y="2030385"/>
              <a:ext cx="2310077" cy="2024918"/>
            </a:xfrm>
            <a:prstGeom prst="rect">
              <a:avLst/>
            </a:prstGeom>
            <a:noFill/>
            <a:ln>
              <a:noFill/>
            </a:ln>
          </p:spPr>
          <p:txBody>
            <a:bodyPr spcFirstLastPara="1" wrap="square" lIns="110475" tIns="110475" rIns="110475" bIns="110475" anchor="t"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b="0" i="0" u="none" strike="noStrike" cap="none">
                  <a:solidFill>
                    <a:srgbClr val="0F243E"/>
                  </a:solidFill>
                  <a:latin typeface="Arial"/>
                  <a:ea typeface="Arial"/>
                  <a:cs typeface="Arial"/>
                  <a:sym typeface="Arial"/>
                </a:rPr>
                <a:t>Help before student falls behind</a:t>
              </a:r>
              <a:endParaRPr sz="2900" b="0" i="0" u="none" strike="noStrike" cap="none">
                <a:solidFill>
                  <a:srgbClr val="0F243E"/>
                </a:solidFill>
                <a:latin typeface="Arial"/>
                <a:ea typeface="Arial"/>
                <a:cs typeface="Arial"/>
                <a:sym typeface="Arial"/>
              </a:endParaRPr>
            </a:p>
          </p:txBody>
        </p:sp>
        <p:sp>
          <p:nvSpPr>
            <p:cNvPr id="280" name="Google Shape;280;p48"/>
            <p:cNvSpPr/>
            <p:nvPr/>
          </p:nvSpPr>
          <p:spPr>
            <a:xfrm>
              <a:off x="2130453" y="1077483"/>
              <a:ext cx="435863" cy="435863"/>
            </a:xfrm>
            <a:prstGeom prst="triangle">
              <a:avLst>
                <a:gd name="adj" fmla="val 100000"/>
              </a:avLst>
            </a:prstGeom>
            <a:gradFill>
              <a:gsLst>
                <a:gs pos="0">
                  <a:srgbClr val="759336"/>
                </a:gs>
                <a:gs pos="80000">
                  <a:srgbClr val="99C247"/>
                </a:gs>
                <a:gs pos="100000">
                  <a:srgbClr val="9BC545"/>
                </a:gs>
              </a:gsLst>
              <a:lin ang="16200000" scaled="0"/>
            </a:gradFill>
            <a:ln w="9525" cap="flat" cmpd="sng">
              <a:solidFill>
                <a:schemeClr val="accent3"/>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48"/>
            <p:cNvSpPr/>
            <p:nvPr/>
          </p:nvSpPr>
          <p:spPr>
            <a:xfrm rot="5400000">
              <a:off x="3340913" y="566075"/>
              <a:ext cx="1537746" cy="2558776"/>
            </a:xfrm>
            <a:prstGeom prst="corner">
              <a:avLst>
                <a:gd name="adj1" fmla="val 16120"/>
                <a:gd name="adj2" fmla="val 16110"/>
              </a:avLst>
            </a:prstGeom>
            <a:gradFill>
              <a:gsLst>
                <a:gs pos="0">
                  <a:srgbClr val="5D427D"/>
                </a:gs>
                <a:gs pos="80000">
                  <a:srgbClr val="7A57A5"/>
                </a:gs>
                <a:gs pos="100000">
                  <a:srgbClr val="7A56A7"/>
                </a:gs>
              </a:gsLst>
              <a:lin ang="16200000" scaled="0"/>
            </a:gradFill>
            <a:ln w="9525" cap="flat" cmpd="sng">
              <a:solidFill>
                <a:schemeClr val="accent4"/>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48"/>
            <p:cNvSpPr/>
            <p:nvPr/>
          </p:nvSpPr>
          <p:spPr>
            <a:xfrm>
              <a:off x="3084225" y="1330597"/>
              <a:ext cx="2310077" cy="202491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48"/>
            <p:cNvSpPr txBox="1"/>
            <p:nvPr/>
          </p:nvSpPr>
          <p:spPr>
            <a:xfrm>
              <a:off x="3084219" y="1330585"/>
              <a:ext cx="2558700" cy="2244300"/>
            </a:xfrm>
            <a:prstGeom prst="rect">
              <a:avLst/>
            </a:prstGeom>
            <a:noFill/>
            <a:ln>
              <a:noFill/>
            </a:ln>
          </p:spPr>
          <p:txBody>
            <a:bodyPr spcFirstLastPara="1" wrap="square" lIns="110475" tIns="110475" rIns="110475" bIns="110475" anchor="t"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b="0" i="0" u="none" strike="noStrike" cap="none">
                  <a:solidFill>
                    <a:srgbClr val="0F243E"/>
                  </a:solidFill>
                  <a:latin typeface="Arial"/>
                  <a:ea typeface="Arial"/>
                  <a:cs typeface="Arial"/>
                  <a:sym typeface="Arial"/>
                </a:rPr>
                <a:t>Targeted teaching and interventions</a:t>
              </a:r>
              <a:endParaRPr sz="2900" b="0" i="0" u="none" strike="noStrike" cap="none">
                <a:solidFill>
                  <a:srgbClr val="0F243E"/>
                </a:solidFill>
                <a:latin typeface="Arial"/>
                <a:ea typeface="Arial"/>
                <a:cs typeface="Arial"/>
                <a:sym typeface="Arial"/>
              </a:endParaRPr>
            </a:p>
          </p:txBody>
        </p:sp>
        <p:sp>
          <p:nvSpPr>
            <p:cNvPr id="284" name="Google Shape;284;p48"/>
            <p:cNvSpPr/>
            <p:nvPr/>
          </p:nvSpPr>
          <p:spPr>
            <a:xfrm>
              <a:off x="4958439" y="377695"/>
              <a:ext cx="435863" cy="435863"/>
            </a:xfrm>
            <a:prstGeom prst="triangle">
              <a:avLst>
                <a:gd name="adj" fmla="val 100000"/>
              </a:avLst>
            </a:prstGeom>
            <a:gradFill>
              <a:gsLst>
                <a:gs pos="0">
                  <a:srgbClr val="27869E"/>
                </a:gs>
                <a:gs pos="80000">
                  <a:srgbClr val="34B0D0"/>
                </a:gs>
                <a:gs pos="100000">
                  <a:srgbClr val="30B3D4"/>
                </a:gs>
              </a:gsLst>
              <a:lin ang="16200000" scaled="0"/>
            </a:gradFill>
            <a:ln w="9525" cap="flat" cmpd="sng">
              <a:solidFill>
                <a:srgbClr val="49ACC5"/>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48"/>
            <p:cNvSpPr/>
            <p:nvPr/>
          </p:nvSpPr>
          <p:spPr>
            <a:xfrm rot="5400000">
              <a:off x="6168899" y="-133712"/>
              <a:ext cx="1537746" cy="2558776"/>
            </a:xfrm>
            <a:prstGeom prst="corner">
              <a:avLst>
                <a:gd name="adj1" fmla="val 16120"/>
                <a:gd name="adj2" fmla="val 16110"/>
              </a:avLst>
            </a:prstGeom>
            <a:gradFill>
              <a:gsLst>
                <a:gs pos="0">
                  <a:srgbClr val="C86B1D"/>
                </a:gs>
                <a:gs pos="80000">
                  <a:srgbClr val="FF8D25"/>
                </a:gs>
                <a:gs pos="100000">
                  <a:srgbClr val="FF8D22"/>
                </a:gs>
              </a:gsLst>
              <a:lin ang="16200000" scaled="0"/>
            </a:gradFill>
            <a:ln w="9525" cap="flat" cmpd="sng">
              <a:solidFill>
                <a:srgbClr val="F79543"/>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48"/>
            <p:cNvSpPr/>
            <p:nvPr/>
          </p:nvSpPr>
          <p:spPr>
            <a:xfrm>
              <a:off x="5912211" y="630809"/>
              <a:ext cx="2310077" cy="202491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48"/>
            <p:cNvSpPr txBox="1"/>
            <p:nvPr/>
          </p:nvSpPr>
          <p:spPr>
            <a:xfrm>
              <a:off x="5912211" y="630809"/>
              <a:ext cx="2310077" cy="2024918"/>
            </a:xfrm>
            <a:prstGeom prst="rect">
              <a:avLst/>
            </a:prstGeom>
            <a:noFill/>
            <a:ln>
              <a:noFill/>
            </a:ln>
          </p:spPr>
          <p:txBody>
            <a:bodyPr spcFirstLastPara="1" wrap="square" lIns="110475" tIns="110475" rIns="110475" bIns="110475" anchor="t"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b="0" i="0" u="none" strike="noStrike" cap="none">
                  <a:solidFill>
                    <a:srgbClr val="0F243E"/>
                  </a:solidFill>
                  <a:latin typeface="Arial"/>
                  <a:ea typeface="Arial"/>
                  <a:cs typeface="Arial"/>
                  <a:sym typeface="Arial"/>
                </a:rPr>
                <a:t>Using data to support students</a:t>
              </a:r>
              <a:endParaRPr sz="2900" b="0" i="0" u="none" strike="noStrike" cap="none">
                <a:solidFill>
                  <a:srgbClr val="0F243E"/>
                </a:solidFill>
                <a:latin typeface="Arial"/>
                <a:ea typeface="Arial"/>
                <a:cs typeface="Arial"/>
                <a:sym typeface="Arial"/>
              </a:endParaRPr>
            </a:p>
          </p:txBody>
        </p:sp>
      </p:grpSp>
      <p:sp>
        <p:nvSpPr>
          <p:cNvPr id="288" name="Google Shape;288;p48"/>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RTI―What Is It?</a:t>
            </a:r>
            <a:endParaRPr/>
          </a:p>
        </p:txBody>
      </p:sp>
      <p:sp>
        <p:nvSpPr>
          <p:cNvPr id="289" name="Google Shape;289;p48"/>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11</a:t>
            </a:fld>
            <a:endParaRPr/>
          </a:p>
        </p:txBody>
      </p:sp>
      <p:pic>
        <p:nvPicPr>
          <p:cNvPr id="290" name="Google Shape;290;p48" descr="RTI Arkansas Logo.png"/>
          <p:cNvPicPr preferRelativeResize="0"/>
          <p:nvPr/>
        </p:nvPicPr>
        <p:blipFill rotWithShape="1">
          <a:blip r:embed="rId3">
            <a:alphaModFix/>
          </a:blip>
          <a:srcRect/>
          <a:stretch/>
        </p:blipFill>
        <p:spPr>
          <a:xfrm>
            <a:off x="6926262" y="318053"/>
            <a:ext cx="2025052" cy="37394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9"/>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RTI—Who Does It Serve?</a:t>
            </a:r>
            <a:endParaRPr/>
          </a:p>
        </p:txBody>
      </p:sp>
      <p:sp>
        <p:nvSpPr>
          <p:cNvPr id="296" name="Google Shape;296;p49"/>
          <p:cNvSpPr/>
          <p:nvPr/>
        </p:nvSpPr>
        <p:spPr>
          <a:xfrm>
            <a:off x="-4657451" y="1012599"/>
            <a:ext cx="4138566" cy="492443"/>
          </a:xfrm>
          <a:prstGeom prst="rect">
            <a:avLst/>
          </a:prstGeom>
          <a:noFill/>
          <a:ln>
            <a:noFill/>
          </a:ln>
        </p:spPr>
        <p:txBody>
          <a:bodyPr spcFirstLastPara="1" wrap="square" lIns="0" tIns="0" rIns="0" bIns="0" anchor="t" anchorCtr="0">
            <a:noAutofit/>
          </a:bodyPr>
          <a:lstStyle/>
          <a:p>
            <a:pPr marL="553155" marR="0" lvl="0" indent="-349955" algn="l" rtl="0">
              <a:lnSpc>
                <a:spcPct val="100000"/>
              </a:lnSpc>
              <a:spcBef>
                <a:spcPts val="0"/>
              </a:spcBef>
              <a:spcAft>
                <a:spcPts val="0"/>
              </a:spcAft>
              <a:buClr>
                <a:srgbClr val="A6A6A6"/>
              </a:buClr>
              <a:buSzPts val="3200"/>
              <a:buFont typeface="Noto Sans Symbols"/>
              <a:buNone/>
            </a:pPr>
            <a:endParaRPr sz="3200" b="0" i="0" u="none" strike="noStrike" cap="none">
              <a:solidFill>
                <a:srgbClr val="254A70"/>
              </a:solidFill>
              <a:latin typeface="Arial"/>
              <a:ea typeface="Arial"/>
              <a:cs typeface="Arial"/>
              <a:sym typeface="Arial"/>
            </a:endParaRPr>
          </a:p>
        </p:txBody>
      </p:sp>
      <p:pic>
        <p:nvPicPr>
          <p:cNvPr id="297" name="Google Shape;297;p49"/>
          <p:cNvPicPr preferRelativeResize="0"/>
          <p:nvPr/>
        </p:nvPicPr>
        <p:blipFill rotWithShape="1">
          <a:blip r:embed="rId3">
            <a:alphaModFix/>
          </a:blip>
          <a:srcRect/>
          <a:stretch/>
        </p:blipFill>
        <p:spPr>
          <a:xfrm>
            <a:off x="4376928" y="2055813"/>
            <a:ext cx="4456750" cy="3125077"/>
          </a:xfrm>
          <a:prstGeom prst="rect">
            <a:avLst/>
          </a:prstGeom>
          <a:noFill/>
          <a:ln w="9525" cap="flat" cmpd="sng">
            <a:solidFill>
              <a:srgbClr val="000000"/>
            </a:solidFill>
            <a:prstDash val="solid"/>
            <a:round/>
            <a:headEnd type="none" w="sm" len="sm"/>
            <a:tailEnd type="none" w="sm" len="sm"/>
          </a:ln>
        </p:spPr>
      </p:pic>
      <p:sp>
        <p:nvSpPr>
          <p:cNvPr id="298" name="Google Shape;298;p49"/>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12</a:t>
            </a:fld>
            <a:endParaRPr/>
          </a:p>
        </p:txBody>
      </p:sp>
      <p:pic>
        <p:nvPicPr>
          <p:cNvPr id="299" name="Google Shape;299;p49" descr="RTI Arkansas Logo.png"/>
          <p:cNvPicPr preferRelativeResize="0"/>
          <p:nvPr/>
        </p:nvPicPr>
        <p:blipFill rotWithShape="1">
          <a:blip r:embed="rId4">
            <a:alphaModFix/>
          </a:blip>
          <a:srcRect/>
          <a:stretch/>
        </p:blipFill>
        <p:spPr>
          <a:xfrm>
            <a:off x="6926262" y="318053"/>
            <a:ext cx="2025052" cy="373943"/>
          </a:xfrm>
          <a:prstGeom prst="rect">
            <a:avLst/>
          </a:prstGeom>
          <a:noFill/>
          <a:ln>
            <a:noFill/>
          </a:ln>
        </p:spPr>
      </p:pic>
      <p:sp>
        <p:nvSpPr>
          <p:cNvPr id="300" name="Google Shape;300;p49"/>
          <p:cNvSpPr txBox="1"/>
          <p:nvPr/>
        </p:nvSpPr>
        <p:spPr>
          <a:xfrm>
            <a:off x="309725" y="2055825"/>
            <a:ext cx="3972600" cy="3125100"/>
          </a:xfrm>
          <a:prstGeom prst="rect">
            <a:avLst/>
          </a:prstGeom>
          <a:no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2400">
                <a:solidFill>
                  <a:srgbClr val="25496F"/>
                </a:solidFill>
              </a:rPr>
              <a:t>RTI is </a:t>
            </a:r>
            <a:r>
              <a:rPr lang="en-US" sz="2400" b="1">
                <a:solidFill>
                  <a:srgbClr val="25496F"/>
                </a:solidFill>
              </a:rPr>
              <a:t>not</a:t>
            </a:r>
            <a:r>
              <a:rPr lang="en-US" sz="2400">
                <a:solidFill>
                  <a:srgbClr val="25496F"/>
                </a:solidFill>
              </a:rPr>
              <a:t> a special education initiative; it is an educational initiative for </a:t>
            </a:r>
            <a:r>
              <a:rPr lang="en-US" sz="2400" b="1">
                <a:solidFill>
                  <a:srgbClr val="25496F"/>
                </a:solidFill>
              </a:rPr>
              <a:t>all</a:t>
            </a:r>
            <a:r>
              <a:rPr lang="en-US" sz="2400">
                <a:solidFill>
                  <a:srgbClr val="25496F"/>
                </a:solidFill>
              </a:rPr>
              <a:t> students, including those at risk, students with language differences, and students with disabilities.</a:t>
            </a:r>
            <a:endParaRPr sz="2400">
              <a:solidFill>
                <a:srgbClr val="25496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50"/>
          <p:cNvSpPr txBox="1">
            <a:spLocks noGrp="1"/>
          </p:cNvSpPr>
          <p:nvPr>
            <p:ph type="body" idx="1"/>
          </p:nvPr>
        </p:nvSpPr>
        <p:spPr>
          <a:xfrm>
            <a:off x="687388" y="2009994"/>
            <a:ext cx="8224699" cy="3852006"/>
          </a:xfrm>
          <a:prstGeom prst="rect">
            <a:avLst/>
          </a:prstGeom>
          <a:noFill/>
          <a:ln>
            <a:noFill/>
          </a:ln>
        </p:spPr>
        <p:txBody>
          <a:bodyPr spcFirstLastPara="1" wrap="square" lIns="0" tIns="0" rIns="0" bIns="0" anchor="t" anchorCtr="0">
            <a:noAutofit/>
          </a:bodyPr>
          <a:lstStyle/>
          <a:p>
            <a:pPr marL="233363" lvl="0" indent="-233363" algn="l" rtl="0">
              <a:lnSpc>
                <a:spcPct val="100000"/>
              </a:lnSpc>
              <a:spcBef>
                <a:spcPts val="0"/>
              </a:spcBef>
              <a:spcAft>
                <a:spcPts val="0"/>
              </a:spcAft>
              <a:buSzPts val="2800"/>
              <a:buChar char="▪"/>
            </a:pPr>
            <a:r>
              <a:rPr lang="en-US" sz="2800"/>
              <a:t>RTI is a framework that helps all children succeed </a:t>
            </a:r>
            <a:endParaRPr/>
          </a:p>
          <a:p>
            <a:pPr marL="233363" lvl="0" indent="-233363" algn="l" rtl="0">
              <a:lnSpc>
                <a:spcPct val="100000"/>
              </a:lnSpc>
              <a:spcBef>
                <a:spcPts val="1200"/>
              </a:spcBef>
              <a:spcAft>
                <a:spcPts val="0"/>
              </a:spcAft>
              <a:buSzPts val="2800"/>
              <a:buChar char="▪"/>
            </a:pPr>
            <a:r>
              <a:rPr lang="en-US" sz="2800"/>
              <a:t>RTI helps all students keep up with the learning in their classrooms</a:t>
            </a:r>
            <a:endParaRPr/>
          </a:p>
          <a:p>
            <a:pPr marL="233363" lvl="0" indent="-30163" algn="l" rtl="0">
              <a:lnSpc>
                <a:spcPct val="100000"/>
              </a:lnSpc>
              <a:spcBef>
                <a:spcPts val="600"/>
              </a:spcBef>
              <a:spcAft>
                <a:spcPts val="0"/>
              </a:spcAft>
              <a:buSzPts val="3200"/>
              <a:buNone/>
            </a:pPr>
            <a:endParaRPr sz="3200"/>
          </a:p>
        </p:txBody>
      </p:sp>
      <p:sp>
        <p:nvSpPr>
          <p:cNvPr id="306" name="Google Shape;306;p50"/>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RTI—Why Does It Matter?</a:t>
            </a:r>
            <a:endParaRPr/>
          </a:p>
        </p:txBody>
      </p:sp>
      <p:sp>
        <p:nvSpPr>
          <p:cNvPr id="307" name="Google Shape;307;p50"/>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13</a:t>
            </a:fld>
            <a:endParaRPr/>
          </a:p>
        </p:txBody>
      </p:sp>
      <p:pic>
        <p:nvPicPr>
          <p:cNvPr id="308" name="Google Shape;308;p50" descr="RTI Arkansas Logo.png"/>
          <p:cNvPicPr preferRelativeResize="0"/>
          <p:nvPr/>
        </p:nvPicPr>
        <p:blipFill rotWithShape="1">
          <a:blip r:embed="rId3">
            <a:alphaModFix/>
          </a:blip>
          <a:srcRect/>
          <a:stretch/>
        </p:blipFill>
        <p:spPr>
          <a:xfrm>
            <a:off x="6926262" y="318053"/>
            <a:ext cx="2025052" cy="37394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1"/>
          <p:cNvSpPr txBox="1">
            <a:spLocks noGrp="1"/>
          </p:cNvSpPr>
          <p:nvPr>
            <p:ph type="title"/>
          </p:nvPr>
        </p:nvSpPr>
        <p:spPr>
          <a:xfrm>
            <a:off x="854550" y="799100"/>
            <a:ext cx="7434900" cy="8922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1400"/>
              <a:buNone/>
            </a:pPr>
            <a:r>
              <a:rPr lang="en-US" sz="4200">
                <a:solidFill>
                  <a:srgbClr val="A6A6A6"/>
                </a:solidFill>
              </a:rPr>
              <a:t> Advantages of RTI</a:t>
            </a:r>
            <a:endParaRPr sz="4200" b="0" i="0" u="none" strike="noStrike" cap="none">
              <a:solidFill>
                <a:srgbClr val="A6A6A6"/>
              </a:solidFill>
              <a:latin typeface="Arial Narrow"/>
              <a:ea typeface="Arial Narrow"/>
              <a:cs typeface="Arial Narrow"/>
              <a:sym typeface="Arial Narrow"/>
            </a:endParaRPr>
          </a:p>
        </p:txBody>
      </p:sp>
      <p:sp>
        <p:nvSpPr>
          <p:cNvPr id="314" name="Google Shape;314;p5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14</a:t>
            </a:fld>
            <a:endParaRPr/>
          </a:p>
        </p:txBody>
      </p:sp>
      <p:pic>
        <p:nvPicPr>
          <p:cNvPr id="315" name="Google Shape;315;p51" descr="RTI Arkansas Logo.png"/>
          <p:cNvPicPr preferRelativeResize="0"/>
          <p:nvPr/>
        </p:nvPicPr>
        <p:blipFill rotWithShape="1">
          <a:blip r:embed="rId3">
            <a:alphaModFix/>
          </a:blip>
          <a:srcRect/>
          <a:stretch/>
        </p:blipFill>
        <p:spPr>
          <a:xfrm>
            <a:off x="6926262" y="318053"/>
            <a:ext cx="2025052" cy="373943"/>
          </a:xfrm>
          <a:prstGeom prst="rect">
            <a:avLst/>
          </a:prstGeom>
          <a:noFill/>
          <a:ln>
            <a:noFill/>
          </a:ln>
        </p:spPr>
      </p:pic>
      <p:grpSp>
        <p:nvGrpSpPr>
          <p:cNvPr id="316" name="Google Shape;316;p51"/>
          <p:cNvGrpSpPr/>
          <p:nvPr/>
        </p:nvGrpSpPr>
        <p:grpSpPr>
          <a:xfrm>
            <a:off x="-3572020" y="1149308"/>
            <a:ext cx="12094114" cy="5472900"/>
            <a:chOff x="-4594335" y="-704407"/>
            <a:chExt cx="12094114" cy="5472900"/>
          </a:xfrm>
        </p:grpSpPr>
        <p:sp>
          <p:nvSpPr>
            <p:cNvPr id="317" name="Google Shape;317;p51"/>
            <p:cNvSpPr/>
            <p:nvPr/>
          </p:nvSpPr>
          <p:spPr>
            <a:xfrm>
              <a:off x="-4594335" y="-704407"/>
              <a:ext cx="5472900" cy="5472900"/>
            </a:xfrm>
            <a:prstGeom prst="blockArc">
              <a:avLst>
                <a:gd name="adj1" fmla="val 18900000"/>
                <a:gd name="adj2" fmla="val 2700000"/>
                <a:gd name="adj3" fmla="val 395"/>
              </a:avLst>
            </a:prstGeom>
            <a:noFill/>
            <a:ln w="25400" cap="flat" cmpd="sng">
              <a:solidFill>
                <a:srgbClr val="49AC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51"/>
            <p:cNvSpPr/>
            <p:nvPr/>
          </p:nvSpPr>
          <p:spPr>
            <a:xfrm>
              <a:off x="564979" y="406400"/>
              <a:ext cx="6934800" cy="812700"/>
            </a:xfrm>
            <a:prstGeom prst="rect">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51"/>
            <p:cNvSpPr txBox="1"/>
            <p:nvPr/>
          </p:nvSpPr>
          <p:spPr>
            <a:xfrm>
              <a:off x="564979" y="406400"/>
              <a:ext cx="6934800" cy="812700"/>
            </a:xfrm>
            <a:prstGeom prst="rect">
              <a:avLst/>
            </a:prstGeom>
            <a:noFill/>
            <a:ln>
              <a:noFill/>
            </a:ln>
          </p:spPr>
          <p:txBody>
            <a:bodyPr spcFirstLastPara="1" wrap="square" lIns="645150" tIns="58400" rIns="58400" bIns="58400" anchor="ctr"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a:solidFill>
                    <a:schemeClr val="lt1"/>
                  </a:solidFill>
                  <a:latin typeface="Arial"/>
                  <a:ea typeface="Arial"/>
                  <a:cs typeface="Arial"/>
                  <a:sym typeface="Arial"/>
                </a:rPr>
                <a:t>Schools do not wait for students to struggle or fail before helping them.</a:t>
              </a:r>
              <a:endParaRPr sz="2300" b="0" i="0" u="none" strike="noStrike" cap="none">
                <a:solidFill>
                  <a:schemeClr val="lt1"/>
                </a:solidFill>
                <a:latin typeface="Arial"/>
                <a:ea typeface="Arial"/>
                <a:cs typeface="Arial"/>
                <a:sym typeface="Arial"/>
              </a:endParaRPr>
            </a:p>
          </p:txBody>
        </p:sp>
        <p:sp>
          <p:nvSpPr>
            <p:cNvPr id="320" name="Google Shape;320;p51"/>
            <p:cNvSpPr/>
            <p:nvPr/>
          </p:nvSpPr>
          <p:spPr>
            <a:xfrm>
              <a:off x="56979" y="304800"/>
              <a:ext cx="1016100" cy="1016100"/>
            </a:xfrm>
            <a:prstGeom prst="ellipse">
              <a:avLst/>
            </a:prstGeom>
            <a:solidFill>
              <a:schemeClr val="lt1"/>
            </a:solidFill>
            <a:ln w="254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51"/>
            <p:cNvSpPr/>
            <p:nvPr/>
          </p:nvSpPr>
          <p:spPr>
            <a:xfrm>
              <a:off x="860432" y="1625599"/>
              <a:ext cx="6639300" cy="812700"/>
            </a:xfrm>
            <a:prstGeom prst="rect">
              <a:avLst/>
            </a:prstGeom>
            <a:solidFill>
              <a:srgbClr val="5665B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51"/>
            <p:cNvSpPr txBox="1"/>
            <p:nvPr/>
          </p:nvSpPr>
          <p:spPr>
            <a:xfrm>
              <a:off x="860432" y="1625599"/>
              <a:ext cx="6639300" cy="812700"/>
            </a:xfrm>
            <a:prstGeom prst="rect">
              <a:avLst/>
            </a:prstGeom>
            <a:noFill/>
            <a:ln>
              <a:noFill/>
            </a:ln>
          </p:spPr>
          <p:txBody>
            <a:bodyPr spcFirstLastPara="1" wrap="square" lIns="645150" tIns="58400" rIns="58400" bIns="58400" anchor="ctr"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a:solidFill>
                    <a:schemeClr val="lt1"/>
                  </a:solidFill>
                  <a:latin typeface="Arial"/>
                  <a:ea typeface="Arial"/>
                  <a:cs typeface="Arial"/>
                  <a:sym typeface="Arial"/>
                </a:rPr>
                <a:t>Students stay in the classroom with their peers. </a:t>
              </a:r>
              <a:endParaRPr sz="2300" b="0" i="0" u="none" strike="noStrike" cap="none">
                <a:solidFill>
                  <a:schemeClr val="lt1"/>
                </a:solidFill>
                <a:latin typeface="Arial"/>
                <a:ea typeface="Arial"/>
                <a:cs typeface="Arial"/>
                <a:sym typeface="Arial"/>
              </a:endParaRPr>
            </a:p>
          </p:txBody>
        </p:sp>
        <p:sp>
          <p:nvSpPr>
            <p:cNvPr id="323" name="Google Shape;323;p51"/>
            <p:cNvSpPr/>
            <p:nvPr/>
          </p:nvSpPr>
          <p:spPr>
            <a:xfrm>
              <a:off x="352432" y="1523999"/>
              <a:ext cx="1016100" cy="1016100"/>
            </a:xfrm>
            <a:prstGeom prst="ellipse">
              <a:avLst/>
            </a:prstGeom>
            <a:solidFill>
              <a:schemeClr val="lt1"/>
            </a:solidFill>
            <a:ln w="25400" cap="flat" cmpd="sng">
              <a:solidFill>
                <a:srgbClr val="5665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51"/>
            <p:cNvSpPr/>
            <p:nvPr/>
          </p:nvSpPr>
          <p:spPr>
            <a:xfrm>
              <a:off x="564979" y="2844800"/>
              <a:ext cx="6934800" cy="812700"/>
            </a:xfrm>
            <a:prstGeom prst="rect">
              <a:avLst/>
            </a:prstGeom>
            <a:solidFill>
              <a:srgbClr val="4AA9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51"/>
            <p:cNvSpPr txBox="1"/>
            <p:nvPr/>
          </p:nvSpPr>
          <p:spPr>
            <a:xfrm>
              <a:off x="564979" y="2844800"/>
              <a:ext cx="6934800" cy="812700"/>
            </a:xfrm>
            <a:prstGeom prst="rect">
              <a:avLst/>
            </a:prstGeom>
            <a:noFill/>
            <a:ln>
              <a:noFill/>
            </a:ln>
          </p:spPr>
          <p:txBody>
            <a:bodyPr spcFirstLastPara="1" wrap="square" lIns="645150" tIns="58400" rIns="58400" bIns="58400" anchor="ctr"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a:solidFill>
                    <a:schemeClr val="lt1"/>
                  </a:solidFill>
                  <a:latin typeface="Arial"/>
                  <a:ea typeface="Arial"/>
                  <a:cs typeface="Arial"/>
                  <a:sym typeface="Arial"/>
                </a:rPr>
                <a:t>Teachers, families, &amp; communities have strong, meaningful data to discuss during conferences.  </a:t>
              </a:r>
              <a:endParaRPr sz="2300" b="0" i="0" u="none" strike="noStrike" cap="none">
                <a:solidFill>
                  <a:schemeClr val="lt1"/>
                </a:solidFill>
                <a:latin typeface="Arial"/>
                <a:ea typeface="Arial"/>
                <a:cs typeface="Arial"/>
                <a:sym typeface="Arial"/>
              </a:endParaRPr>
            </a:p>
          </p:txBody>
        </p:sp>
        <p:sp>
          <p:nvSpPr>
            <p:cNvPr id="326" name="Google Shape;326;p51"/>
            <p:cNvSpPr/>
            <p:nvPr/>
          </p:nvSpPr>
          <p:spPr>
            <a:xfrm>
              <a:off x="56979" y="2743200"/>
              <a:ext cx="1016100" cy="1016100"/>
            </a:xfrm>
            <a:prstGeom prst="ellipse">
              <a:avLst/>
            </a:prstGeom>
            <a:solidFill>
              <a:schemeClr val="lt1"/>
            </a:solidFill>
            <a:ln w="25400" cap="flat" cmpd="sng">
              <a:solidFill>
                <a:srgbClr val="4AA9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7" name="Google Shape;327;p51"/>
          <p:cNvSpPr txBox="1"/>
          <p:nvPr/>
        </p:nvSpPr>
        <p:spPr>
          <a:xfrm>
            <a:off x="1083600" y="2428250"/>
            <a:ext cx="1012200" cy="51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300" b="1" i="0" u="none" strike="noStrike" cap="none">
                <a:solidFill>
                  <a:srgbClr val="000000"/>
                </a:solidFill>
              </a:rPr>
              <a:t>1</a:t>
            </a:r>
            <a:endParaRPr sz="2300" b="1" i="0" u="none" strike="noStrike" cap="none">
              <a:solidFill>
                <a:srgbClr val="000000"/>
              </a:solidFill>
            </a:endParaRPr>
          </a:p>
        </p:txBody>
      </p:sp>
      <p:sp>
        <p:nvSpPr>
          <p:cNvPr id="328" name="Google Shape;328;p51"/>
          <p:cNvSpPr txBox="1"/>
          <p:nvPr/>
        </p:nvSpPr>
        <p:spPr>
          <a:xfrm>
            <a:off x="1611125" y="3678500"/>
            <a:ext cx="484800" cy="51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300" b="1" i="0" u="none" strike="noStrike" cap="none">
                <a:solidFill>
                  <a:srgbClr val="000000"/>
                </a:solidFill>
              </a:rPr>
              <a:t>2</a:t>
            </a:r>
            <a:endParaRPr sz="2300" b="1" i="0" u="none" strike="noStrike" cap="none">
              <a:solidFill>
                <a:srgbClr val="000000"/>
              </a:solidFill>
            </a:endParaRPr>
          </a:p>
        </p:txBody>
      </p:sp>
      <p:sp>
        <p:nvSpPr>
          <p:cNvPr id="329" name="Google Shape;329;p51"/>
          <p:cNvSpPr txBox="1"/>
          <p:nvPr/>
        </p:nvSpPr>
        <p:spPr>
          <a:xfrm>
            <a:off x="1311725" y="4847650"/>
            <a:ext cx="627300" cy="51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300" b="1" i="0" u="none" strike="noStrike" cap="none">
                <a:solidFill>
                  <a:srgbClr val="000000"/>
                </a:solidFill>
              </a:rPr>
              <a:t>3</a:t>
            </a:r>
            <a:endParaRPr sz="2300" b="1" i="0" u="none" strike="noStrike" cap="none">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2"/>
          <p:cNvSpPr txBox="1">
            <a:spLocks noGrp="1"/>
          </p:cNvSpPr>
          <p:nvPr>
            <p:ph type="title"/>
          </p:nvPr>
        </p:nvSpPr>
        <p:spPr>
          <a:xfrm>
            <a:off x="525513" y="36721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SzPts val="4400"/>
              <a:buNone/>
            </a:pPr>
            <a:r>
              <a:rPr lang="en-US"/>
              <a:t>Essential Components of RTI</a:t>
            </a:r>
            <a:endParaRPr/>
          </a:p>
        </p:txBody>
      </p:sp>
      <p:sp>
        <p:nvSpPr>
          <p:cNvPr id="336" name="Google Shape;336;p52"/>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15</a:t>
            </a:fld>
            <a:endParaRPr/>
          </a:p>
        </p:txBody>
      </p:sp>
      <p:pic>
        <p:nvPicPr>
          <p:cNvPr id="337" name="Google Shape;337;p52"/>
          <p:cNvPicPr preferRelativeResize="0"/>
          <p:nvPr/>
        </p:nvPicPr>
        <p:blipFill rotWithShape="1">
          <a:blip r:embed="rId3">
            <a:alphaModFix/>
          </a:blip>
          <a:srcRect/>
          <a:stretch/>
        </p:blipFill>
        <p:spPr>
          <a:xfrm>
            <a:off x="6605950" y="970621"/>
            <a:ext cx="2065977" cy="2417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3"/>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1400"/>
              <a:buNone/>
            </a:pPr>
            <a:r>
              <a:rPr lang="en-US" sz="4800" b="0" i="0" u="none" strike="noStrike" cap="none">
                <a:solidFill>
                  <a:srgbClr val="A6A6A6"/>
                </a:solidFill>
                <a:latin typeface="Arial Narrow"/>
                <a:ea typeface="Arial Narrow"/>
                <a:cs typeface="Arial Narrow"/>
                <a:sym typeface="Arial Narrow"/>
              </a:rPr>
              <a:t>Essential Components of RTI</a:t>
            </a:r>
            <a:endParaRPr sz="4800" b="0" i="0" u="none" strike="noStrike" cap="none">
              <a:solidFill>
                <a:srgbClr val="A6A6A6"/>
              </a:solidFill>
              <a:latin typeface="Arial Narrow"/>
              <a:ea typeface="Arial Narrow"/>
              <a:cs typeface="Arial Narrow"/>
              <a:sym typeface="Arial Narrow"/>
            </a:endParaRPr>
          </a:p>
        </p:txBody>
      </p:sp>
      <p:sp>
        <p:nvSpPr>
          <p:cNvPr id="343" name="Google Shape;343;p53"/>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16</a:t>
            </a:fld>
            <a:endParaRPr/>
          </a:p>
        </p:txBody>
      </p:sp>
      <p:pic>
        <p:nvPicPr>
          <p:cNvPr id="344" name="Google Shape;344;p53"/>
          <p:cNvPicPr preferRelativeResize="0"/>
          <p:nvPr/>
        </p:nvPicPr>
        <p:blipFill rotWithShape="1">
          <a:blip r:embed="rId3">
            <a:alphaModFix/>
          </a:blip>
          <a:srcRect/>
          <a:stretch/>
        </p:blipFill>
        <p:spPr>
          <a:xfrm>
            <a:off x="2733414" y="1857702"/>
            <a:ext cx="3456371" cy="4044871"/>
          </a:xfrm>
          <a:prstGeom prst="rect">
            <a:avLst/>
          </a:prstGeom>
          <a:noFill/>
          <a:ln>
            <a:noFill/>
          </a:ln>
        </p:spPr>
      </p:pic>
      <p:pic>
        <p:nvPicPr>
          <p:cNvPr id="345" name="Google Shape;345;p53" descr="RTI Arkansas Logo.png"/>
          <p:cNvPicPr preferRelativeResize="0"/>
          <p:nvPr/>
        </p:nvPicPr>
        <p:blipFill rotWithShape="1">
          <a:blip r:embed="rId4">
            <a:alphaModFix/>
          </a:blip>
          <a:srcRect/>
          <a:stretch/>
        </p:blipFill>
        <p:spPr>
          <a:xfrm>
            <a:off x="6926262" y="318053"/>
            <a:ext cx="2025052" cy="37394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4"/>
          <p:cNvSpPr txBox="1">
            <a:spLocks noGrp="1"/>
          </p:cNvSpPr>
          <p:nvPr>
            <p:ph type="title"/>
          </p:nvPr>
        </p:nvSpPr>
        <p:spPr>
          <a:xfrm>
            <a:off x="508900" y="557375"/>
            <a:ext cx="7911000" cy="1573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1400"/>
              <a:buNone/>
            </a:pPr>
            <a:r>
              <a:rPr lang="en-US" b="0" i="0" u="none" strike="noStrike" cap="none">
                <a:solidFill>
                  <a:srgbClr val="A6A6A6"/>
                </a:solidFill>
                <a:latin typeface="Arial Narrow"/>
                <a:ea typeface="Arial Narrow"/>
                <a:cs typeface="Arial Narrow"/>
                <a:sym typeface="Arial Narrow"/>
              </a:rPr>
              <a:t>Multi-Tiered System of Support</a:t>
            </a:r>
            <a:endParaRPr b="0" i="0" u="none" strike="noStrike" cap="none">
              <a:solidFill>
                <a:srgbClr val="A6A6A6"/>
              </a:solidFill>
              <a:latin typeface="Arial Narrow"/>
              <a:ea typeface="Arial Narrow"/>
              <a:cs typeface="Arial Narrow"/>
              <a:sym typeface="Arial Narrow"/>
            </a:endParaRPr>
          </a:p>
        </p:txBody>
      </p:sp>
      <p:sp>
        <p:nvSpPr>
          <p:cNvPr id="351" name="Google Shape;351;p54"/>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17</a:t>
            </a:fld>
            <a:endParaRPr/>
          </a:p>
        </p:txBody>
      </p:sp>
      <p:pic>
        <p:nvPicPr>
          <p:cNvPr id="352" name="Google Shape;352;p54" descr="RTI Arkansas Logo.png"/>
          <p:cNvPicPr preferRelativeResize="0"/>
          <p:nvPr/>
        </p:nvPicPr>
        <p:blipFill rotWithShape="1">
          <a:blip r:embed="rId3">
            <a:alphaModFix/>
          </a:blip>
          <a:srcRect/>
          <a:stretch/>
        </p:blipFill>
        <p:spPr>
          <a:xfrm>
            <a:off x="6926262" y="318053"/>
            <a:ext cx="2025052" cy="373943"/>
          </a:xfrm>
          <a:prstGeom prst="rect">
            <a:avLst/>
          </a:prstGeom>
          <a:noFill/>
          <a:ln>
            <a:noFill/>
          </a:ln>
        </p:spPr>
      </p:pic>
      <p:pic>
        <p:nvPicPr>
          <p:cNvPr id="353" name="Google Shape;353;p54" descr="Arkansas RTI Graphic.png"/>
          <p:cNvPicPr preferRelativeResize="0"/>
          <p:nvPr/>
        </p:nvPicPr>
        <p:blipFill rotWithShape="1">
          <a:blip r:embed="rId4">
            <a:alphaModFix/>
          </a:blip>
          <a:srcRect/>
          <a:stretch/>
        </p:blipFill>
        <p:spPr>
          <a:xfrm>
            <a:off x="1998001" y="1400061"/>
            <a:ext cx="5141353" cy="5328086"/>
          </a:xfrm>
          <a:prstGeom prst="rect">
            <a:avLst/>
          </a:prstGeom>
          <a:noFill/>
          <a:ln>
            <a:noFill/>
          </a:ln>
        </p:spPr>
      </p:pic>
      <p:sp>
        <p:nvSpPr>
          <p:cNvPr id="354" name="Google Shape;354;p54"/>
          <p:cNvSpPr txBox="1"/>
          <p:nvPr/>
        </p:nvSpPr>
        <p:spPr>
          <a:xfrm>
            <a:off x="1962831" y="5203293"/>
            <a:ext cx="1268615"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Tier 1</a:t>
            </a:r>
            <a:endParaRPr sz="2800" b="1" i="0" u="none" strike="noStrike" cap="none">
              <a:solidFill>
                <a:schemeClr val="lt1"/>
              </a:solidFill>
              <a:latin typeface="Arial"/>
              <a:ea typeface="Arial"/>
              <a:cs typeface="Arial"/>
              <a:sym typeface="Arial"/>
            </a:endParaRPr>
          </a:p>
        </p:txBody>
      </p:sp>
      <p:sp>
        <p:nvSpPr>
          <p:cNvPr id="355" name="Google Shape;355;p54"/>
          <p:cNvSpPr txBox="1"/>
          <p:nvPr/>
        </p:nvSpPr>
        <p:spPr>
          <a:xfrm>
            <a:off x="1962830" y="3390639"/>
            <a:ext cx="1268615"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Tier 2</a:t>
            </a:r>
            <a:endParaRPr sz="2800" b="1" i="0" u="none" strike="noStrike" cap="none">
              <a:solidFill>
                <a:schemeClr val="lt1"/>
              </a:solidFill>
              <a:latin typeface="Arial"/>
              <a:ea typeface="Arial"/>
              <a:cs typeface="Arial"/>
              <a:sym typeface="Arial"/>
            </a:endParaRPr>
          </a:p>
        </p:txBody>
      </p:sp>
      <p:sp>
        <p:nvSpPr>
          <p:cNvPr id="356" name="Google Shape;356;p54"/>
          <p:cNvSpPr txBox="1"/>
          <p:nvPr/>
        </p:nvSpPr>
        <p:spPr>
          <a:xfrm>
            <a:off x="1998001" y="1517780"/>
            <a:ext cx="1268615"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Tier 3</a:t>
            </a:r>
            <a:endParaRPr sz="2800" b="1" i="0" u="none" strike="noStrike" cap="none">
              <a:solidFill>
                <a:schemeClr val="lt1"/>
              </a:solidFill>
              <a:latin typeface="Arial"/>
              <a:ea typeface="Arial"/>
              <a:cs typeface="Arial"/>
              <a:sym typeface="Arial"/>
            </a:endParaRPr>
          </a:p>
        </p:txBody>
      </p:sp>
      <p:cxnSp>
        <p:nvCxnSpPr>
          <p:cNvPr id="357" name="Google Shape;357;p54"/>
          <p:cNvCxnSpPr/>
          <p:nvPr/>
        </p:nvCxnSpPr>
        <p:spPr>
          <a:xfrm>
            <a:off x="6721743" y="2529201"/>
            <a:ext cx="1034320" cy="0"/>
          </a:xfrm>
          <a:prstGeom prst="straightConnector1">
            <a:avLst/>
          </a:prstGeom>
          <a:noFill/>
          <a:ln>
            <a:noFill/>
          </a:ln>
          <a:effectLst>
            <a:outerShdw blurRad="38100" dist="20000" dir="5400000" rotWithShape="0">
              <a:srgbClr val="000000">
                <a:alpha val="37254"/>
              </a:srgbClr>
            </a:outerShdw>
          </a:effectLst>
        </p:spPr>
      </p:cxnSp>
      <p:pic>
        <p:nvPicPr>
          <p:cNvPr id="358" name="Google Shape;358;p54"/>
          <p:cNvPicPr preferRelativeResize="0"/>
          <p:nvPr/>
        </p:nvPicPr>
        <p:blipFill rotWithShape="1">
          <a:blip r:embed="rId5">
            <a:alphaModFix/>
          </a:blip>
          <a:srcRect/>
          <a:stretch/>
        </p:blipFill>
        <p:spPr>
          <a:xfrm>
            <a:off x="3910375" y="5091859"/>
            <a:ext cx="1913073" cy="1304023"/>
          </a:xfrm>
          <a:prstGeom prst="rect">
            <a:avLst/>
          </a:prstGeom>
          <a:noFill/>
          <a:ln>
            <a:noFill/>
          </a:ln>
        </p:spPr>
      </p:pic>
      <p:sp>
        <p:nvSpPr>
          <p:cNvPr id="359" name="Google Shape;359;p54"/>
          <p:cNvSpPr txBox="1"/>
          <p:nvPr/>
        </p:nvSpPr>
        <p:spPr>
          <a:xfrm>
            <a:off x="1806032" y="5759289"/>
            <a:ext cx="1487634"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ALL</a:t>
            </a:r>
            <a:endParaRPr sz="1800" b="1" i="0" u="none" strike="noStrike" cap="none">
              <a:solidFill>
                <a:schemeClr val="dk1"/>
              </a:solidFill>
              <a:latin typeface="Arial"/>
              <a:ea typeface="Arial"/>
              <a:cs typeface="Arial"/>
              <a:sym typeface="Arial"/>
            </a:endParaRPr>
          </a:p>
        </p:txBody>
      </p:sp>
      <p:sp>
        <p:nvSpPr>
          <p:cNvPr id="360" name="Google Shape;360;p54"/>
          <p:cNvSpPr txBox="1"/>
          <p:nvPr/>
        </p:nvSpPr>
        <p:spPr>
          <a:xfrm>
            <a:off x="1995651" y="3954125"/>
            <a:ext cx="14877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SOME</a:t>
            </a:r>
            <a:endParaRPr sz="1800" b="1" i="0" u="none" strike="noStrike" cap="none">
              <a:solidFill>
                <a:schemeClr val="dk1"/>
              </a:solidFill>
              <a:latin typeface="Arial"/>
              <a:ea typeface="Arial"/>
              <a:cs typeface="Arial"/>
              <a:sym typeface="Arial"/>
            </a:endParaRPr>
          </a:p>
        </p:txBody>
      </p:sp>
      <p:sp>
        <p:nvSpPr>
          <p:cNvPr id="361" name="Google Shape;361;p54"/>
          <p:cNvSpPr txBox="1"/>
          <p:nvPr/>
        </p:nvSpPr>
        <p:spPr>
          <a:xfrm>
            <a:off x="1995650" y="2134275"/>
            <a:ext cx="14877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FEW</a:t>
            </a:r>
            <a:endParaRPr sz="1800" b="1" i="0" u="none" strike="noStrike" cap="none">
              <a:solidFill>
                <a:schemeClr val="dk1"/>
              </a:solidFill>
              <a:latin typeface="Arial"/>
              <a:ea typeface="Arial"/>
              <a:cs typeface="Arial"/>
              <a:sym typeface="Arial"/>
            </a:endParaRPr>
          </a:p>
        </p:txBody>
      </p:sp>
      <p:pic>
        <p:nvPicPr>
          <p:cNvPr id="362" name="Google Shape;362;p54"/>
          <p:cNvPicPr preferRelativeResize="0"/>
          <p:nvPr/>
        </p:nvPicPr>
        <p:blipFill rotWithShape="1">
          <a:blip r:embed="rId6">
            <a:alphaModFix/>
          </a:blip>
          <a:srcRect/>
          <a:stretch/>
        </p:blipFill>
        <p:spPr>
          <a:xfrm>
            <a:off x="4191554" y="1400044"/>
            <a:ext cx="1366402" cy="910934"/>
          </a:xfrm>
          <a:prstGeom prst="rect">
            <a:avLst/>
          </a:prstGeom>
          <a:noFill/>
          <a:ln>
            <a:noFill/>
          </a:ln>
        </p:spPr>
      </p:pic>
      <p:sp>
        <p:nvSpPr>
          <p:cNvPr id="363" name="Google Shape;363;p54"/>
          <p:cNvSpPr txBox="1"/>
          <p:nvPr/>
        </p:nvSpPr>
        <p:spPr>
          <a:xfrm>
            <a:off x="2424797" y="6341885"/>
            <a:ext cx="4814106" cy="4001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Classroom Instruction </a:t>
            </a:r>
            <a:endParaRPr sz="1400" b="0" i="0" u="none" strike="noStrike" cap="none">
              <a:solidFill>
                <a:srgbClr val="000000"/>
              </a:solidFill>
              <a:latin typeface="Arial"/>
              <a:ea typeface="Arial"/>
              <a:cs typeface="Arial"/>
              <a:sym typeface="Arial"/>
            </a:endParaRPr>
          </a:p>
        </p:txBody>
      </p:sp>
      <p:sp>
        <p:nvSpPr>
          <p:cNvPr id="364" name="Google Shape;364;p54"/>
          <p:cNvSpPr txBox="1"/>
          <p:nvPr/>
        </p:nvSpPr>
        <p:spPr>
          <a:xfrm>
            <a:off x="2461373" y="4512164"/>
            <a:ext cx="4814106" cy="4001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Small Group Intervention </a:t>
            </a:r>
            <a:endParaRPr sz="2000" b="1" i="0" u="none" strike="noStrike" cap="none">
              <a:solidFill>
                <a:schemeClr val="dk1"/>
              </a:solidFill>
              <a:latin typeface="Arial"/>
              <a:ea typeface="Arial"/>
              <a:cs typeface="Arial"/>
              <a:sym typeface="Arial"/>
            </a:endParaRPr>
          </a:p>
        </p:txBody>
      </p:sp>
      <p:sp>
        <p:nvSpPr>
          <p:cNvPr id="365" name="Google Shape;365;p54"/>
          <p:cNvSpPr txBox="1"/>
          <p:nvPr/>
        </p:nvSpPr>
        <p:spPr>
          <a:xfrm>
            <a:off x="2467702" y="2361877"/>
            <a:ext cx="48141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Individualized </a:t>
            </a:r>
            <a:br>
              <a:rPr lang="en-US" sz="2000" b="1" i="0" u="none" strike="noStrike" cap="none">
                <a:solidFill>
                  <a:schemeClr val="dk1"/>
                </a:solidFill>
                <a:latin typeface="Arial"/>
                <a:ea typeface="Arial"/>
                <a:cs typeface="Arial"/>
                <a:sym typeface="Arial"/>
              </a:rPr>
            </a:br>
            <a:r>
              <a:rPr lang="en-US" sz="2000" b="1" i="0" u="none" strike="noStrike" cap="none">
                <a:solidFill>
                  <a:schemeClr val="dk1"/>
                </a:solidFill>
                <a:latin typeface="Arial"/>
                <a:ea typeface="Arial"/>
                <a:cs typeface="Arial"/>
                <a:sym typeface="Arial"/>
              </a:rPr>
              <a:t>Intervention</a:t>
            </a:r>
            <a:endParaRPr sz="2000" b="1" i="0" u="none" strike="noStrike" cap="none">
              <a:solidFill>
                <a:schemeClr val="dk1"/>
              </a:solidFill>
              <a:latin typeface="Arial"/>
              <a:ea typeface="Arial"/>
              <a:cs typeface="Arial"/>
              <a:sym typeface="Arial"/>
            </a:endParaRPr>
          </a:p>
        </p:txBody>
      </p:sp>
      <p:pic>
        <p:nvPicPr>
          <p:cNvPr id="366" name="Google Shape;366;p54"/>
          <p:cNvPicPr preferRelativeResize="0"/>
          <p:nvPr/>
        </p:nvPicPr>
        <p:blipFill>
          <a:blip r:embed="rId7">
            <a:alphaModFix/>
          </a:blip>
          <a:stretch>
            <a:fillRect/>
          </a:stretch>
        </p:blipFill>
        <p:spPr>
          <a:xfrm>
            <a:off x="4130925" y="3300875"/>
            <a:ext cx="1487650" cy="12114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5"/>
          <p:cNvSpPr txBox="1">
            <a:spLocks noGrp="1"/>
          </p:cNvSpPr>
          <p:nvPr>
            <p:ph type="title"/>
          </p:nvPr>
        </p:nvSpPr>
        <p:spPr>
          <a:xfrm>
            <a:off x="687388" y="318053"/>
            <a:ext cx="8224800" cy="1486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Tier 1 Core Instruction</a:t>
            </a:r>
            <a:endParaRPr/>
          </a:p>
        </p:txBody>
      </p:sp>
      <p:sp>
        <p:nvSpPr>
          <p:cNvPr id="373" name="Google Shape;373;p55"/>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18</a:t>
            </a:fld>
            <a:endParaRPr/>
          </a:p>
        </p:txBody>
      </p:sp>
      <p:pic>
        <p:nvPicPr>
          <p:cNvPr id="374" name="Google Shape;374;p55"/>
          <p:cNvPicPr preferRelativeResize="0"/>
          <p:nvPr/>
        </p:nvPicPr>
        <p:blipFill rotWithShape="1">
          <a:blip r:embed="rId3">
            <a:alphaModFix/>
          </a:blip>
          <a:srcRect t="6574" b="6582"/>
          <a:stretch/>
        </p:blipFill>
        <p:spPr>
          <a:xfrm>
            <a:off x="4651100" y="4544525"/>
            <a:ext cx="4104025" cy="1228175"/>
          </a:xfrm>
          <a:prstGeom prst="rect">
            <a:avLst/>
          </a:prstGeom>
          <a:noFill/>
          <a:ln>
            <a:noFill/>
          </a:ln>
        </p:spPr>
      </p:pic>
      <p:sp>
        <p:nvSpPr>
          <p:cNvPr id="375" name="Google Shape;375;p55"/>
          <p:cNvSpPr txBox="1">
            <a:spLocks noGrp="1"/>
          </p:cNvSpPr>
          <p:nvPr>
            <p:ph type="body" idx="1"/>
          </p:nvPr>
        </p:nvSpPr>
        <p:spPr>
          <a:xfrm>
            <a:off x="687402" y="2012538"/>
            <a:ext cx="6960300" cy="3852000"/>
          </a:xfrm>
          <a:prstGeom prst="rect">
            <a:avLst/>
          </a:prstGeom>
          <a:noFill/>
          <a:ln>
            <a:noFill/>
          </a:ln>
        </p:spPr>
        <p:txBody>
          <a:bodyPr spcFirstLastPara="1" wrap="square" lIns="0" tIns="0" rIns="0" bIns="0" anchor="t" anchorCtr="0">
            <a:noAutofit/>
          </a:bodyPr>
          <a:lstStyle/>
          <a:p>
            <a:pPr marL="341312" lvl="0" indent="-341312" algn="l" rtl="0">
              <a:lnSpc>
                <a:spcPct val="100000"/>
              </a:lnSpc>
              <a:spcBef>
                <a:spcPts val="0"/>
              </a:spcBef>
              <a:spcAft>
                <a:spcPts val="0"/>
              </a:spcAft>
              <a:buSzPts val="2400"/>
              <a:buFont typeface="Noto Sans Symbols"/>
              <a:buChar char="✔"/>
            </a:pPr>
            <a:r>
              <a:rPr lang="en-US"/>
              <a:t>All students receive Tier 1 core instruction</a:t>
            </a:r>
            <a:endParaRPr/>
          </a:p>
          <a:p>
            <a:pPr marL="341312" lvl="0" indent="-341312" algn="l" rtl="0">
              <a:lnSpc>
                <a:spcPct val="100000"/>
              </a:lnSpc>
              <a:spcBef>
                <a:spcPts val="600"/>
              </a:spcBef>
              <a:spcAft>
                <a:spcPts val="0"/>
              </a:spcAft>
              <a:buSzPts val="2400"/>
              <a:buFont typeface="Noto Sans Symbols"/>
              <a:buChar char="✔"/>
            </a:pPr>
            <a:r>
              <a:rPr lang="en-US"/>
              <a:t>Students receive whole group and if possible, small group instruction </a:t>
            </a:r>
            <a:endParaRPr/>
          </a:p>
          <a:p>
            <a:pPr marL="341312" lvl="0" indent="-341312" algn="l" rtl="0">
              <a:lnSpc>
                <a:spcPct val="100000"/>
              </a:lnSpc>
              <a:spcBef>
                <a:spcPts val="600"/>
              </a:spcBef>
              <a:spcAft>
                <a:spcPts val="0"/>
              </a:spcAft>
              <a:buSzPts val="2400"/>
              <a:buFont typeface="Noto Sans Symbols"/>
              <a:buChar char="✔"/>
            </a:pPr>
            <a:r>
              <a:rPr lang="en-US"/>
              <a:t>All students receive screening to determine risk status</a:t>
            </a:r>
            <a:endParaRPr/>
          </a:p>
          <a:p>
            <a:pPr marL="341312" lvl="0" indent="-341312" algn="l" rtl="0">
              <a:lnSpc>
                <a:spcPct val="100000"/>
              </a:lnSpc>
              <a:spcBef>
                <a:spcPts val="600"/>
              </a:spcBef>
              <a:spcAft>
                <a:spcPts val="0"/>
              </a:spcAft>
              <a:buSzPts val="2400"/>
              <a:buFont typeface="Noto Sans Symbols"/>
              <a:buChar char="✔"/>
            </a:pPr>
            <a:r>
              <a:rPr lang="en-US"/>
              <a:t>Instruction is given by a general education  teacher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6"/>
          <p:cNvSpPr txBox="1">
            <a:spLocks noGrp="1"/>
          </p:cNvSpPr>
          <p:nvPr>
            <p:ph type="body" idx="1"/>
          </p:nvPr>
        </p:nvSpPr>
        <p:spPr>
          <a:xfrm>
            <a:off x="687527" y="2055813"/>
            <a:ext cx="6960182" cy="3852006"/>
          </a:xfrm>
          <a:prstGeom prst="rect">
            <a:avLst/>
          </a:prstGeom>
          <a:noFill/>
          <a:ln>
            <a:noFill/>
          </a:ln>
        </p:spPr>
        <p:txBody>
          <a:bodyPr spcFirstLastPara="1" wrap="square" lIns="0" tIns="0" rIns="0" bIns="0" anchor="t" anchorCtr="0">
            <a:noAutofit/>
          </a:bodyPr>
          <a:lstStyle/>
          <a:p>
            <a:pPr marL="341313" lvl="0" indent="-341313" algn="l" rtl="0">
              <a:lnSpc>
                <a:spcPct val="100000"/>
              </a:lnSpc>
              <a:spcBef>
                <a:spcPts val="0"/>
              </a:spcBef>
              <a:spcAft>
                <a:spcPts val="0"/>
              </a:spcAft>
              <a:buSzPts val="2400"/>
              <a:buFont typeface="Noto Sans Symbols"/>
              <a:buChar char="✔"/>
            </a:pPr>
            <a:r>
              <a:rPr lang="en-US"/>
              <a:t>Receive written notification from the school</a:t>
            </a:r>
            <a:endParaRPr/>
          </a:p>
          <a:p>
            <a:pPr marL="341313" lvl="0" indent="-341313" algn="l" rtl="0">
              <a:lnSpc>
                <a:spcPct val="100000"/>
              </a:lnSpc>
              <a:spcBef>
                <a:spcPts val="600"/>
              </a:spcBef>
              <a:spcAft>
                <a:spcPts val="0"/>
              </a:spcAft>
              <a:buSzPts val="2400"/>
              <a:buFont typeface="Noto Sans Symbols"/>
              <a:buChar char="✔"/>
            </a:pPr>
            <a:r>
              <a:rPr lang="en-US"/>
              <a:t>Know what intervention(s) is being used</a:t>
            </a:r>
            <a:endParaRPr/>
          </a:p>
          <a:p>
            <a:pPr marL="341313" lvl="0" indent="-341313" algn="l" rtl="0">
              <a:lnSpc>
                <a:spcPct val="100000"/>
              </a:lnSpc>
              <a:spcBef>
                <a:spcPts val="600"/>
              </a:spcBef>
              <a:spcAft>
                <a:spcPts val="0"/>
              </a:spcAft>
              <a:buSzPts val="2400"/>
              <a:buFont typeface="Noto Sans Symbols"/>
              <a:buChar char="✔"/>
            </a:pPr>
            <a:r>
              <a:rPr lang="en-US"/>
              <a:t>Know when and how the intervention is provided</a:t>
            </a:r>
            <a:endParaRPr/>
          </a:p>
          <a:p>
            <a:pPr marL="341313" lvl="0" indent="-341313" algn="l" rtl="0">
              <a:lnSpc>
                <a:spcPct val="100000"/>
              </a:lnSpc>
              <a:spcBef>
                <a:spcPts val="600"/>
              </a:spcBef>
              <a:spcAft>
                <a:spcPts val="0"/>
              </a:spcAft>
              <a:buSzPts val="2400"/>
              <a:buFont typeface="Noto Sans Symbols"/>
              <a:buChar char="✔"/>
            </a:pPr>
            <a:r>
              <a:rPr lang="en-US"/>
              <a:t>Know how frequently the student’s progress is monitored</a:t>
            </a:r>
            <a:endParaRPr/>
          </a:p>
        </p:txBody>
      </p:sp>
      <p:sp>
        <p:nvSpPr>
          <p:cNvPr id="381" name="Google Shape;381;p56"/>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If Your Child Is Receiving </a:t>
            </a:r>
            <a:br>
              <a:rPr lang="en-US"/>
            </a:br>
            <a:r>
              <a:rPr lang="en-US"/>
              <a:t>Tier 2 Intervention, You Should…</a:t>
            </a:r>
            <a:endParaRPr/>
          </a:p>
        </p:txBody>
      </p:sp>
      <p:sp>
        <p:nvSpPr>
          <p:cNvPr id="382" name="Google Shape;382;p56"/>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19</a:t>
            </a:fld>
            <a:endParaRPr/>
          </a:p>
        </p:txBody>
      </p:sp>
      <p:pic>
        <p:nvPicPr>
          <p:cNvPr id="383" name="Google Shape;383;p56" descr="RTI Arkansas Logo.png"/>
          <p:cNvPicPr preferRelativeResize="0"/>
          <p:nvPr/>
        </p:nvPicPr>
        <p:blipFill rotWithShape="1">
          <a:blip r:embed="rId3">
            <a:alphaModFix/>
          </a:blip>
          <a:srcRect/>
          <a:stretch/>
        </p:blipFill>
        <p:spPr>
          <a:xfrm>
            <a:off x="6926262" y="318053"/>
            <a:ext cx="2025052" cy="373943"/>
          </a:xfrm>
          <a:prstGeom prst="rect">
            <a:avLst/>
          </a:prstGeom>
          <a:noFill/>
          <a:ln>
            <a:noFill/>
          </a:ln>
        </p:spPr>
      </p:pic>
      <p:pic>
        <p:nvPicPr>
          <p:cNvPr id="384" name="Google Shape;384;p56"/>
          <p:cNvPicPr preferRelativeResize="0"/>
          <p:nvPr/>
        </p:nvPicPr>
        <p:blipFill>
          <a:blip r:embed="rId4">
            <a:alphaModFix/>
          </a:blip>
          <a:stretch>
            <a:fillRect/>
          </a:stretch>
        </p:blipFill>
        <p:spPr>
          <a:xfrm>
            <a:off x="4587650" y="4065041"/>
            <a:ext cx="4324574" cy="165978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9"/>
          <p:cNvSpPr txBox="1">
            <a:spLocks noGrp="1"/>
          </p:cNvSpPr>
          <p:nvPr>
            <p:ph type="title"/>
          </p:nvPr>
        </p:nvSpPr>
        <p:spPr>
          <a:xfrm>
            <a:off x="525513" y="36721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SzPts val="4400"/>
              <a:buNone/>
            </a:pPr>
            <a:r>
              <a:rPr lang="en-US"/>
              <a:t>Parent and Family Engagement</a:t>
            </a:r>
            <a:endParaRPr/>
          </a:p>
        </p:txBody>
      </p:sp>
      <p:sp>
        <p:nvSpPr>
          <p:cNvPr id="190" name="Google Shape;190;p39"/>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7"/>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344488" lvl="0" indent="-344488" algn="l" rtl="0">
              <a:lnSpc>
                <a:spcPct val="100000"/>
              </a:lnSpc>
              <a:spcBef>
                <a:spcPts val="0"/>
              </a:spcBef>
              <a:spcAft>
                <a:spcPts val="0"/>
              </a:spcAft>
              <a:buSzPts val="2400"/>
              <a:buFont typeface="Noto Sans Symbols"/>
              <a:buChar char="✔"/>
            </a:pPr>
            <a:r>
              <a:rPr lang="en-US"/>
              <a:t>How the decision is made</a:t>
            </a:r>
            <a:endParaRPr/>
          </a:p>
          <a:p>
            <a:pPr marL="344488" lvl="0" indent="-344488" algn="l" rtl="0">
              <a:lnSpc>
                <a:spcPct val="100000"/>
              </a:lnSpc>
              <a:spcBef>
                <a:spcPts val="600"/>
              </a:spcBef>
              <a:spcAft>
                <a:spcPts val="0"/>
              </a:spcAft>
              <a:buSzPts val="2400"/>
              <a:buFont typeface="Noto Sans Symbols"/>
              <a:buChar char="✔"/>
            </a:pPr>
            <a:r>
              <a:rPr lang="en-US"/>
              <a:t>How often he or she will receive Tier 3 intervention</a:t>
            </a:r>
            <a:endParaRPr/>
          </a:p>
          <a:p>
            <a:pPr marL="344488" lvl="0" indent="-344488" algn="l" rtl="0">
              <a:lnSpc>
                <a:spcPct val="100000"/>
              </a:lnSpc>
              <a:spcBef>
                <a:spcPts val="600"/>
              </a:spcBef>
              <a:spcAft>
                <a:spcPts val="0"/>
              </a:spcAft>
              <a:buSzPts val="2400"/>
              <a:buFont typeface="Noto Sans Symbols"/>
              <a:buChar char="✔"/>
            </a:pPr>
            <a:r>
              <a:rPr lang="en-US"/>
              <a:t>The type of intervention your child is receiving </a:t>
            </a:r>
            <a:endParaRPr/>
          </a:p>
          <a:p>
            <a:pPr marL="344487" lvl="0" indent="-344487" algn="l" rtl="0">
              <a:lnSpc>
                <a:spcPct val="100000"/>
              </a:lnSpc>
              <a:spcBef>
                <a:spcPts val="600"/>
              </a:spcBef>
              <a:spcAft>
                <a:spcPts val="0"/>
              </a:spcAft>
              <a:buSzPts val="2400"/>
              <a:buFont typeface="Noto Sans Symbols"/>
              <a:buChar char="✔"/>
            </a:pPr>
            <a:r>
              <a:rPr lang="en-US"/>
              <a:t>How your child’s progress is being monitored</a:t>
            </a:r>
            <a:endParaRPr/>
          </a:p>
          <a:p>
            <a:pPr marL="344488" lvl="0" indent="-344488" algn="l" rtl="0">
              <a:lnSpc>
                <a:spcPct val="100000"/>
              </a:lnSpc>
              <a:spcBef>
                <a:spcPts val="600"/>
              </a:spcBef>
              <a:spcAft>
                <a:spcPts val="0"/>
              </a:spcAft>
              <a:buSzPts val="2400"/>
              <a:buFont typeface="Noto Sans Symbols"/>
              <a:buChar char="✔"/>
            </a:pPr>
            <a:r>
              <a:rPr lang="en-US"/>
              <a:t>What next steps will take place </a:t>
            </a:r>
            <a:br>
              <a:rPr lang="en-US"/>
            </a:br>
            <a:r>
              <a:rPr lang="en-US"/>
              <a:t>following the intervention</a:t>
            </a:r>
            <a:endParaRPr/>
          </a:p>
        </p:txBody>
      </p:sp>
      <p:sp>
        <p:nvSpPr>
          <p:cNvPr id="390" name="Google Shape;390;p57"/>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sz="4320"/>
              <a:t>If Your Child Is Receiving </a:t>
            </a:r>
            <a:br>
              <a:rPr lang="en-US" sz="4320"/>
            </a:br>
            <a:r>
              <a:rPr lang="en-US" sz="4320"/>
              <a:t>Tier 3 Intervention, You Should Know… </a:t>
            </a:r>
            <a:endParaRPr sz="4320"/>
          </a:p>
        </p:txBody>
      </p:sp>
      <p:sp>
        <p:nvSpPr>
          <p:cNvPr id="391" name="Google Shape;391;p57"/>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20</a:t>
            </a:fld>
            <a:endParaRPr/>
          </a:p>
        </p:txBody>
      </p:sp>
      <p:pic>
        <p:nvPicPr>
          <p:cNvPr id="392" name="Google Shape;392;p57" descr="RTI Arkansas Logo.png"/>
          <p:cNvPicPr preferRelativeResize="0"/>
          <p:nvPr/>
        </p:nvPicPr>
        <p:blipFill rotWithShape="1">
          <a:blip r:embed="rId3">
            <a:alphaModFix/>
          </a:blip>
          <a:srcRect/>
          <a:stretch/>
        </p:blipFill>
        <p:spPr>
          <a:xfrm>
            <a:off x="6926262" y="318053"/>
            <a:ext cx="2025052" cy="373943"/>
          </a:xfrm>
          <a:prstGeom prst="rect">
            <a:avLst/>
          </a:prstGeom>
          <a:noFill/>
          <a:ln>
            <a:noFill/>
          </a:ln>
        </p:spPr>
      </p:pic>
      <p:pic>
        <p:nvPicPr>
          <p:cNvPr id="393" name="Google Shape;393;p57"/>
          <p:cNvPicPr preferRelativeResize="0"/>
          <p:nvPr/>
        </p:nvPicPr>
        <p:blipFill rotWithShape="1">
          <a:blip r:embed="rId4">
            <a:alphaModFix/>
          </a:blip>
          <a:srcRect/>
          <a:stretch/>
        </p:blipFill>
        <p:spPr>
          <a:xfrm>
            <a:off x="5579721" y="4491864"/>
            <a:ext cx="3332504" cy="134038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8"/>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solidFill>
                  <a:srgbClr val="A6A6A6"/>
                </a:solidFill>
              </a:rPr>
              <a:t>Tier 2 and Tier 3 Interventions</a:t>
            </a:r>
            <a:endParaRPr sz="4800">
              <a:solidFill>
                <a:srgbClr val="A6A6A6"/>
              </a:solidFill>
            </a:endParaRPr>
          </a:p>
        </p:txBody>
      </p:sp>
      <p:sp>
        <p:nvSpPr>
          <p:cNvPr id="399" name="Google Shape;399;p58"/>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21</a:t>
            </a:fld>
            <a:endParaRPr/>
          </a:p>
        </p:txBody>
      </p:sp>
      <p:pic>
        <p:nvPicPr>
          <p:cNvPr id="400" name="Google Shape;400;p58" descr="RTI Arkansas Logo.png"/>
          <p:cNvPicPr preferRelativeResize="0"/>
          <p:nvPr/>
        </p:nvPicPr>
        <p:blipFill rotWithShape="1">
          <a:blip r:embed="rId3">
            <a:alphaModFix/>
          </a:blip>
          <a:srcRect/>
          <a:stretch/>
        </p:blipFill>
        <p:spPr>
          <a:xfrm>
            <a:off x="6926262" y="318053"/>
            <a:ext cx="2025052" cy="373943"/>
          </a:xfrm>
          <a:prstGeom prst="rect">
            <a:avLst/>
          </a:prstGeom>
          <a:noFill/>
          <a:ln>
            <a:noFill/>
          </a:ln>
        </p:spPr>
      </p:pic>
      <p:grpSp>
        <p:nvGrpSpPr>
          <p:cNvPr id="401" name="Google Shape;401;p58"/>
          <p:cNvGrpSpPr/>
          <p:nvPr/>
        </p:nvGrpSpPr>
        <p:grpSpPr>
          <a:xfrm>
            <a:off x="6939458" y="5699190"/>
            <a:ext cx="1972782" cy="1145934"/>
            <a:chOff x="6939458" y="5699190"/>
            <a:chExt cx="1972782" cy="1145934"/>
          </a:xfrm>
        </p:grpSpPr>
        <p:sp>
          <p:nvSpPr>
            <p:cNvPr id="402" name="Google Shape;402;p58"/>
            <p:cNvSpPr/>
            <p:nvPr/>
          </p:nvSpPr>
          <p:spPr>
            <a:xfrm>
              <a:off x="6939458" y="5699190"/>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403" name="Google Shape;403;p58"/>
            <p:cNvSpPr txBox="1"/>
            <p:nvPr/>
          </p:nvSpPr>
          <p:spPr>
            <a:xfrm>
              <a:off x="7333450" y="6118275"/>
              <a:ext cx="11430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Discuss</a:t>
              </a:r>
              <a:endParaRPr sz="1400" b="0" i="0" u="none" strike="noStrike" cap="none">
                <a:solidFill>
                  <a:srgbClr val="000000"/>
                </a:solidFill>
                <a:latin typeface="Arial"/>
                <a:ea typeface="Arial"/>
                <a:cs typeface="Arial"/>
                <a:sym typeface="Arial"/>
              </a:endParaRPr>
            </a:p>
          </p:txBody>
        </p:sp>
      </p:grpSp>
      <p:pic>
        <p:nvPicPr>
          <p:cNvPr id="404" name="Google Shape;404;p58">
            <a:hlinkClick r:id="rId4"/>
          </p:cNvPr>
          <p:cNvPicPr preferRelativeResize="0"/>
          <p:nvPr/>
        </p:nvPicPr>
        <p:blipFill>
          <a:blip r:embed="rId5">
            <a:alphaModFix/>
          </a:blip>
          <a:stretch>
            <a:fillRect/>
          </a:stretch>
        </p:blipFill>
        <p:spPr>
          <a:xfrm>
            <a:off x="940250" y="1940025"/>
            <a:ext cx="7325273" cy="38582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9"/>
          <p:cNvSpPr txBox="1">
            <a:spLocks noGrp="1"/>
          </p:cNvSpPr>
          <p:nvPr>
            <p:ph type="body" idx="1"/>
          </p:nvPr>
        </p:nvSpPr>
        <p:spPr>
          <a:xfrm>
            <a:off x="687525" y="2055825"/>
            <a:ext cx="5570700" cy="3852000"/>
          </a:xfrm>
          <a:prstGeom prst="rect">
            <a:avLst/>
          </a:prstGeom>
          <a:noFill/>
          <a:ln>
            <a:noFill/>
          </a:ln>
        </p:spPr>
        <p:txBody>
          <a:bodyPr spcFirstLastPara="1" wrap="square" lIns="0" tIns="0" rIns="0" bIns="0" anchor="t" anchorCtr="0">
            <a:noAutofit/>
          </a:bodyPr>
          <a:lstStyle/>
          <a:p>
            <a:pPr marL="233362" lvl="0" indent="-233362" algn="l" rtl="0">
              <a:lnSpc>
                <a:spcPct val="100000"/>
              </a:lnSpc>
              <a:spcBef>
                <a:spcPts val="0"/>
              </a:spcBef>
              <a:spcAft>
                <a:spcPts val="0"/>
              </a:spcAft>
              <a:buSzPts val="2800"/>
              <a:buChar char="▪"/>
            </a:pPr>
            <a:r>
              <a:rPr lang="en-US" sz="2800"/>
              <a:t>A process for identifying and predicting which students may be at risk for poor learning and/or behavioural outcomes</a:t>
            </a:r>
            <a:endParaRPr sz="2800"/>
          </a:p>
          <a:p>
            <a:pPr marL="233362" lvl="0" indent="-233362" algn="l" rtl="0">
              <a:lnSpc>
                <a:spcPct val="100000"/>
              </a:lnSpc>
              <a:spcBef>
                <a:spcPts val="0"/>
              </a:spcBef>
              <a:spcAft>
                <a:spcPts val="0"/>
              </a:spcAft>
              <a:buSzPts val="2800"/>
              <a:buChar char="▪"/>
            </a:pPr>
            <a:r>
              <a:rPr lang="en-US" sz="2800"/>
              <a:t>An assessment given to all students three times per year (fall, winter, spring)</a:t>
            </a:r>
            <a:endParaRPr/>
          </a:p>
        </p:txBody>
      </p:sp>
      <p:sp>
        <p:nvSpPr>
          <p:cNvPr id="410" name="Google Shape;410;p59"/>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sz="4800">
                <a:solidFill>
                  <a:srgbClr val="A6A6A6"/>
                </a:solidFill>
              </a:rPr>
              <a:t>What Is Screening? </a:t>
            </a:r>
            <a:endParaRPr sz="4800">
              <a:solidFill>
                <a:srgbClr val="A6A6A6"/>
              </a:solidFill>
            </a:endParaRPr>
          </a:p>
        </p:txBody>
      </p:sp>
      <p:cxnSp>
        <p:nvCxnSpPr>
          <p:cNvPr id="411" name="Google Shape;411;p59"/>
          <p:cNvCxnSpPr/>
          <p:nvPr/>
        </p:nvCxnSpPr>
        <p:spPr>
          <a:xfrm>
            <a:off x="5656944" y="5058626"/>
            <a:ext cx="1034320" cy="0"/>
          </a:xfrm>
          <a:prstGeom prst="straightConnector1">
            <a:avLst/>
          </a:prstGeom>
          <a:noFill/>
          <a:ln>
            <a:noFill/>
          </a:ln>
          <a:effectLst>
            <a:outerShdw blurRad="38100" dist="20000" dir="5400000" rotWithShape="0">
              <a:srgbClr val="000000">
                <a:alpha val="37254"/>
              </a:srgbClr>
            </a:outerShdw>
          </a:effectLst>
        </p:spPr>
      </p:cxnSp>
      <p:sp>
        <p:nvSpPr>
          <p:cNvPr id="412" name="Google Shape;412;p59"/>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22</a:t>
            </a:fld>
            <a:endParaRPr/>
          </a:p>
        </p:txBody>
      </p:sp>
      <p:pic>
        <p:nvPicPr>
          <p:cNvPr id="413" name="Google Shape;413;p59"/>
          <p:cNvPicPr preferRelativeResize="0"/>
          <p:nvPr/>
        </p:nvPicPr>
        <p:blipFill rotWithShape="1">
          <a:blip r:embed="rId3">
            <a:alphaModFix/>
          </a:blip>
          <a:srcRect/>
          <a:stretch/>
        </p:blipFill>
        <p:spPr>
          <a:xfrm>
            <a:off x="6307200" y="2633508"/>
            <a:ext cx="2676526" cy="3132269"/>
          </a:xfrm>
          <a:prstGeom prst="rect">
            <a:avLst/>
          </a:prstGeom>
          <a:noFill/>
          <a:ln>
            <a:noFill/>
          </a:ln>
        </p:spPr>
      </p:pic>
      <p:pic>
        <p:nvPicPr>
          <p:cNvPr id="414" name="Google Shape;414;p59" descr="RTI Arkansas Logo.png"/>
          <p:cNvPicPr preferRelativeResize="0"/>
          <p:nvPr/>
        </p:nvPicPr>
        <p:blipFill rotWithShape="1">
          <a:blip r:embed="rId4">
            <a:alphaModFix/>
          </a:blip>
          <a:srcRect/>
          <a:stretch/>
        </p:blipFill>
        <p:spPr>
          <a:xfrm>
            <a:off x="6926262" y="318053"/>
            <a:ext cx="2025052" cy="373943"/>
          </a:xfrm>
          <a:prstGeom prst="rect">
            <a:avLst/>
          </a:prstGeom>
          <a:noFill/>
          <a:ln>
            <a:noFill/>
          </a:ln>
        </p:spPr>
      </p:pic>
      <p:sp>
        <p:nvSpPr>
          <p:cNvPr id="415" name="Google Shape;415;p59"/>
          <p:cNvSpPr/>
          <p:nvPr/>
        </p:nvSpPr>
        <p:spPr>
          <a:xfrm>
            <a:off x="6571682" y="5765781"/>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t>Activity</a:t>
            </a:r>
            <a:endParaRPr sz="2000" b="0" i="0" u="none" strike="noStrike" cap="none">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0"/>
          <p:cNvSpPr txBox="1">
            <a:spLocks noGrp="1"/>
          </p:cNvSpPr>
          <p:nvPr>
            <p:ph type="body" idx="1"/>
          </p:nvPr>
        </p:nvSpPr>
        <p:spPr>
          <a:xfrm>
            <a:off x="687401" y="2055800"/>
            <a:ext cx="6150600" cy="3750600"/>
          </a:xfrm>
          <a:prstGeom prst="rect">
            <a:avLst/>
          </a:prstGeom>
          <a:noFill/>
          <a:ln>
            <a:noFill/>
          </a:ln>
        </p:spPr>
        <p:txBody>
          <a:bodyPr spcFirstLastPara="1" wrap="square" lIns="0" tIns="0" rIns="0" bIns="0" anchor="t" anchorCtr="0">
            <a:noAutofit/>
          </a:bodyPr>
          <a:lstStyle/>
          <a:p>
            <a:pPr marL="233363" lvl="0" indent="-258763" algn="l" rtl="0">
              <a:lnSpc>
                <a:spcPct val="100000"/>
              </a:lnSpc>
              <a:spcBef>
                <a:spcPts val="0"/>
              </a:spcBef>
              <a:spcAft>
                <a:spcPts val="0"/>
              </a:spcAft>
              <a:buSzPts val="2800"/>
              <a:buChar char="▪"/>
            </a:pPr>
            <a:r>
              <a:rPr lang="en-US" sz="2800"/>
              <a:t>A brief assessment given to </a:t>
            </a:r>
            <a:r>
              <a:rPr lang="en-US" sz="2800" b="1"/>
              <a:t>some </a:t>
            </a:r>
            <a:r>
              <a:rPr lang="en-US" sz="2800"/>
              <a:t>students (those receiving interventions)</a:t>
            </a:r>
            <a:endParaRPr sz="2800"/>
          </a:p>
          <a:p>
            <a:pPr marL="233363" lvl="0" indent="-258763" algn="l" rtl="0">
              <a:lnSpc>
                <a:spcPct val="100000"/>
              </a:lnSpc>
              <a:spcBef>
                <a:spcPts val="600"/>
              </a:spcBef>
              <a:spcAft>
                <a:spcPts val="0"/>
              </a:spcAft>
              <a:buSzPts val="2800"/>
              <a:buChar char="▪"/>
            </a:pPr>
            <a:r>
              <a:rPr lang="en-US" sz="2800"/>
              <a:t>Answers the questions: Is the intervention working? Is the student making </a:t>
            </a:r>
            <a:r>
              <a:rPr lang="en-US" sz="2800" b="1"/>
              <a:t>enough</a:t>
            </a:r>
            <a:r>
              <a:rPr lang="en-US" sz="2800"/>
              <a:t> progress?</a:t>
            </a:r>
            <a:endParaRPr sz="2800"/>
          </a:p>
        </p:txBody>
      </p:sp>
      <p:sp>
        <p:nvSpPr>
          <p:cNvPr id="421" name="Google Shape;421;p60"/>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sz="4800">
                <a:solidFill>
                  <a:srgbClr val="A6A6A6"/>
                </a:solidFill>
              </a:rPr>
              <a:t>What Is Progress Monitoring? </a:t>
            </a:r>
            <a:endParaRPr sz="4800">
              <a:solidFill>
                <a:srgbClr val="A6A6A6"/>
              </a:solidFill>
            </a:endParaRPr>
          </a:p>
        </p:txBody>
      </p:sp>
      <p:sp>
        <p:nvSpPr>
          <p:cNvPr id="422" name="Google Shape;422;p60"/>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23</a:t>
            </a:fld>
            <a:endParaRPr/>
          </a:p>
        </p:txBody>
      </p:sp>
      <p:pic>
        <p:nvPicPr>
          <p:cNvPr id="423" name="Google Shape;423;p60" descr="RTI Arkansas Logo.png"/>
          <p:cNvPicPr preferRelativeResize="0"/>
          <p:nvPr/>
        </p:nvPicPr>
        <p:blipFill rotWithShape="1">
          <a:blip r:embed="rId3">
            <a:alphaModFix/>
          </a:blip>
          <a:srcRect/>
          <a:stretch/>
        </p:blipFill>
        <p:spPr>
          <a:xfrm>
            <a:off x="6926262" y="318053"/>
            <a:ext cx="2025052" cy="373943"/>
          </a:xfrm>
          <a:prstGeom prst="rect">
            <a:avLst/>
          </a:prstGeom>
          <a:noFill/>
          <a:ln>
            <a:noFill/>
          </a:ln>
        </p:spPr>
      </p:pic>
      <p:pic>
        <p:nvPicPr>
          <p:cNvPr id="424" name="Google Shape;424;p60"/>
          <p:cNvPicPr preferRelativeResize="0"/>
          <p:nvPr/>
        </p:nvPicPr>
        <p:blipFill rotWithShape="1">
          <a:blip r:embed="rId4">
            <a:alphaModFix/>
          </a:blip>
          <a:srcRect/>
          <a:stretch/>
        </p:blipFill>
        <p:spPr>
          <a:xfrm>
            <a:off x="6162772" y="2514725"/>
            <a:ext cx="2812828" cy="3291727"/>
          </a:xfrm>
          <a:prstGeom prst="rect">
            <a:avLst/>
          </a:prstGeom>
          <a:noFill/>
          <a:ln>
            <a:noFill/>
          </a:ln>
        </p:spPr>
      </p:pic>
      <p:cxnSp>
        <p:nvCxnSpPr>
          <p:cNvPr id="425" name="Google Shape;425;p60"/>
          <p:cNvCxnSpPr/>
          <p:nvPr/>
        </p:nvCxnSpPr>
        <p:spPr>
          <a:xfrm>
            <a:off x="6250138" y="3365292"/>
            <a:ext cx="1034320" cy="0"/>
          </a:xfrm>
          <a:prstGeom prst="straightConnector1">
            <a:avLst/>
          </a:prstGeom>
          <a:noFill/>
          <a:ln>
            <a:noFill/>
          </a:ln>
          <a:effectLst>
            <a:outerShdw blurRad="38100" dist="20000" dir="5400000" rotWithShape="0">
              <a:srgbClr val="000000">
                <a:alpha val="37254"/>
              </a:srgbClr>
            </a:outerShdw>
          </a:effectLst>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1"/>
          <p:cNvSpPr/>
          <p:nvPr/>
        </p:nvSpPr>
        <p:spPr>
          <a:xfrm>
            <a:off x="539850" y="4671075"/>
            <a:ext cx="3429000" cy="11670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000000"/>
              </a:buClr>
              <a:buSzPts val="2400"/>
              <a:buFont typeface="Arial"/>
              <a:buNone/>
            </a:pPr>
            <a:r>
              <a:rPr lang="en-US" sz="2800" b="0" i="0" u="none" strike="noStrike" cap="none">
                <a:solidFill>
                  <a:srgbClr val="17365D"/>
                </a:solidFill>
                <a:latin typeface="Arial"/>
                <a:ea typeface="Arial"/>
                <a:cs typeface="Arial"/>
                <a:sym typeface="Arial"/>
              </a:rPr>
              <a:t>A student who makes expected gains</a:t>
            </a:r>
            <a:endParaRPr sz="2800" b="0" i="0" u="none" strike="noStrike" cap="none">
              <a:solidFill>
                <a:srgbClr val="17365D"/>
              </a:solidFill>
              <a:latin typeface="Arial"/>
              <a:ea typeface="Arial"/>
              <a:cs typeface="Arial"/>
              <a:sym typeface="Arial"/>
            </a:endParaRPr>
          </a:p>
        </p:txBody>
      </p:sp>
      <p:sp>
        <p:nvSpPr>
          <p:cNvPr id="431" name="Google Shape;431;p61"/>
          <p:cNvSpPr/>
          <p:nvPr/>
        </p:nvSpPr>
        <p:spPr>
          <a:xfrm>
            <a:off x="5166050" y="4671075"/>
            <a:ext cx="3429000" cy="12672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000000"/>
              </a:buClr>
              <a:buSzPts val="2400"/>
              <a:buFont typeface="Arial"/>
              <a:buNone/>
            </a:pPr>
            <a:r>
              <a:rPr lang="en-US" sz="2800" i="0" u="none" strike="noStrike" cap="none">
                <a:solidFill>
                  <a:schemeClr val="dk1"/>
                </a:solidFill>
              </a:rPr>
              <a:t> </a:t>
            </a:r>
            <a:r>
              <a:rPr lang="en-US" sz="2800" i="0" u="none" strike="noStrike" cap="none">
                <a:solidFill>
                  <a:srgbClr val="17365D"/>
                </a:solidFill>
              </a:rPr>
              <a:t>A student who makes minimal or </a:t>
            </a:r>
            <a:endParaRPr sz="2800" i="0" u="none" strike="noStrike" cap="none">
              <a:solidFill>
                <a:srgbClr val="17365D"/>
              </a:solidFill>
            </a:endParaRPr>
          </a:p>
          <a:p>
            <a:pPr marL="0" marR="0" lvl="0" indent="0" algn="ctr" rtl="0">
              <a:lnSpc>
                <a:spcPct val="80000"/>
              </a:lnSpc>
              <a:spcBef>
                <a:spcPts val="0"/>
              </a:spcBef>
              <a:spcAft>
                <a:spcPts val="0"/>
              </a:spcAft>
              <a:buClr>
                <a:srgbClr val="000000"/>
              </a:buClr>
              <a:buSzPts val="2400"/>
              <a:buFont typeface="Arial"/>
              <a:buNone/>
            </a:pPr>
            <a:r>
              <a:rPr lang="en-US" sz="2800" i="0" u="none" strike="noStrike" cap="none">
                <a:solidFill>
                  <a:srgbClr val="17365D"/>
                </a:solidFill>
              </a:rPr>
              <a:t>no gains</a:t>
            </a:r>
            <a:endParaRPr sz="2800" i="0" u="none" strike="noStrike" cap="none">
              <a:solidFill>
                <a:srgbClr val="17365D"/>
              </a:solidFill>
            </a:endParaRPr>
          </a:p>
        </p:txBody>
      </p:sp>
      <p:sp>
        <p:nvSpPr>
          <p:cNvPr id="432" name="Google Shape;432;p61"/>
          <p:cNvSpPr/>
          <p:nvPr/>
        </p:nvSpPr>
        <p:spPr>
          <a:xfrm>
            <a:off x="629113" y="1993025"/>
            <a:ext cx="3429000" cy="6585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80000"/>
              </a:lnSpc>
              <a:spcBef>
                <a:spcPts val="0"/>
              </a:spcBef>
              <a:spcAft>
                <a:spcPts val="0"/>
              </a:spcAft>
              <a:buClr>
                <a:srgbClr val="000000"/>
              </a:buClr>
              <a:buSzPts val="3200"/>
              <a:buFont typeface="Arial"/>
              <a:buNone/>
            </a:pPr>
            <a:r>
              <a:rPr lang="en-US" sz="3200" b="1">
                <a:solidFill>
                  <a:srgbClr val="17365D"/>
                </a:solidFill>
                <a:latin typeface="Arial Narrow"/>
                <a:ea typeface="Arial Narrow"/>
                <a:cs typeface="Arial Narrow"/>
                <a:sym typeface="Arial Narrow"/>
              </a:rPr>
              <a:t>Making Progress</a:t>
            </a:r>
            <a:endParaRPr sz="3200" b="1" i="0" u="none" strike="noStrike" cap="none">
              <a:solidFill>
                <a:srgbClr val="17365D"/>
              </a:solidFill>
              <a:latin typeface="Arial Narrow"/>
              <a:ea typeface="Arial Narrow"/>
              <a:cs typeface="Arial Narrow"/>
              <a:sym typeface="Arial Narrow"/>
            </a:endParaRPr>
          </a:p>
        </p:txBody>
      </p:sp>
      <p:sp>
        <p:nvSpPr>
          <p:cNvPr id="433" name="Google Shape;433;p61"/>
          <p:cNvSpPr/>
          <p:nvPr/>
        </p:nvSpPr>
        <p:spPr>
          <a:xfrm>
            <a:off x="5061263" y="1993038"/>
            <a:ext cx="3429000" cy="6585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80000"/>
              </a:lnSpc>
              <a:spcBef>
                <a:spcPts val="0"/>
              </a:spcBef>
              <a:spcAft>
                <a:spcPts val="0"/>
              </a:spcAft>
              <a:buClr>
                <a:srgbClr val="000000"/>
              </a:buClr>
              <a:buSzPts val="3200"/>
              <a:buFont typeface="Arial"/>
              <a:buNone/>
            </a:pPr>
            <a:r>
              <a:rPr lang="en-US" sz="3200" b="1" i="0" u="none" strike="noStrike" cap="none">
                <a:solidFill>
                  <a:srgbClr val="17365D"/>
                </a:solidFill>
                <a:latin typeface="Arial Narrow"/>
                <a:ea typeface="Arial Narrow"/>
                <a:cs typeface="Arial Narrow"/>
                <a:sym typeface="Arial Narrow"/>
              </a:rPr>
              <a:t>Not </a:t>
            </a:r>
            <a:r>
              <a:rPr lang="en-US" sz="3200" b="1">
                <a:solidFill>
                  <a:srgbClr val="17365D"/>
                </a:solidFill>
                <a:latin typeface="Arial Narrow"/>
                <a:ea typeface="Arial Narrow"/>
                <a:cs typeface="Arial Narrow"/>
                <a:sym typeface="Arial Narrow"/>
              </a:rPr>
              <a:t>Making Progress</a:t>
            </a:r>
            <a:endParaRPr sz="3200" b="1" i="0" u="none" strike="noStrike" cap="none">
              <a:solidFill>
                <a:srgbClr val="17365D"/>
              </a:solidFill>
              <a:latin typeface="Arial Narrow"/>
              <a:ea typeface="Arial Narrow"/>
              <a:cs typeface="Arial Narrow"/>
              <a:sym typeface="Arial Narrow"/>
            </a:endParaRPr>
          </a:p>
        </p:txBody>
      </p:sp>
      <p:sp>
        <p:nvSpPr>
          <p:cNvPr id="434" name="Google Shape;434;p6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24</a:t>
            </a:fld>
            <a:endParaRPr/>
          </a:p>
        </p:txBody>
      </p:sp>
      <p:pic>
        <p:nvPicPr>
          <p:cNvPr id="435" name="Google Shape;435;p61" descr="RTI Arkansas Logo.png"/>
          <p:cNvPicPr preferRelativeResize="0"/>
          <p:nvPr/>
        </p:nvPicPr>
        <p:blipFill rotWithShape="1">
          <a:blip r:embed="rId3">
            <a:alphaModFix/>
          </a:blip>
          <a:srcRect/>
          <a:stretch/>
        </p:blipFill>
        <p:spPr>
          <a:xfrm>
            <a:off x="6926262" y="318053"/>
            <a:ext cx="2025052" cy="373943"/>
          </a:xfrm>
          <a:prstGeom prst="rect">
            <a:avLst/>
          </a:prstGeom>
          <a:noFill/>
          <a:ln>
            <a:noFill/>
          </a:ln>
        </p:spPr>
      </p:pic>
      <p:sp>
        <p:nvSpPr>
          <p:cNvPr id="436" name="Google Shape;436;p61"/>
          <p:cNvSpPr txBox="1">
            <a:spLocks noGrp="1"/>
          </p:cNvSpPr>
          <p:nvPr>
            <p:ph type="title"/>
          </p:nvPr>
        </p:nvSpPr>
        <p:spPr>
          <a:xfrm>
            <a:off x="787400" y="519850"/>
            <a:ext cx="8224800" cy="14217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sz="4800">
                <a:solidFill>
                  <a:srgbClr val="A6A6A6"/>
                </a:solidFill>
              </a:rPr>
              <a:t>Data-Based Decision Making:</a:t>
            </a:r>
            <a:endParaRPr sz="4800">
              <a:solidFill>
                <a:srgbClr val="A6A6A6"/>
              </a:solidFill>
            </a:endParaRPr>
          </a:p>
          <a:p>
            <a:pPr marL="0" lvl="0" indent="0" algn="l" rtl="0">
              <a:lnSpc>
                <a:spcPct val="100000"/>
              </a:lnSpc>
              <a:spcBef>
                <a:spcPts val="0"/>
              </a:spcBef>
              <a:spcAft>
                <a:spcPts val="0"/>
              </a:spcAft>
              <a:buSzPts val="1400"/>
              <a:buNone/>
            </a:pPr>
            <a:r>
              <a:rPr lang="en-US">
                <a:solidFill>
                  <a:srgbClr val="A6A6A6"/>
                </a:solidFill>
              </a:rPr>
              <a:t>Determine Growth</a:t>
            </a:r>
            <a:endParaRPr>
              <a:solidFill>
                <a:srgbClr val="A6A6A6"/>
              </a:solidFill>
            </a:endParaRPr>
          </a:p>
        </p:txBody>
      </p:sp>
      <p:pic>
        <p:nvPicPr>
          <p:cNvPr id="437" name="Google Shape;437;p61"/>
          <p:cNvPicPr preferRelativeResize="0"/>
          <p:nvPr/>
        </p:nvPicPr>
        <p:blipFill rotWithShape="1">
          <a:blip r:embed="rId4">
            <a:alphaModFix/>
          </a:blip>
          <a:srcRect l="10710" t="6629" r="14231"/>
          <a:stretch/>
        </p:blipFill>
        <p:spPr>
          <a:xfrm>
            <a:off x="1331063" y="2785550"/>
            <a:ext cx="2025077" cy="1751610"/>
          </a:xfrm>
          <a:prstGeom prst="rect">
            <a:avLst/>
          </a:prstGeom>
          <a:noFill/>
          <a:ln w="9525" cap="flat" cmpd="sng">
            <a:solidFill>
              <a:srgbClr val="000000"/>
            </a:solidFill>
            <a:prstDash val="solid"/>
            <a:round/>
            <a:headEnd type="none" w="sm" len="sm"/>
            <a:tailEnd type="none" w="sm" len="sm"/>
          </a:ln>
        </p:spPr>
      </p:pic>
      <p:pic>
        <p:nvPicPr>
          <p:cNvPr id="438" name="Google Shape;438;p61"/>
          <p:cNvPicPr preferRelativeResize="0"/>
          <p:nvPr/>
        </p:nvPicPr>
        <p:blipFill rotWithShape="1">
          <a:blip r:embed="rId5">
            <a:alphaModFix/>
          </a:blip>
          <a:srcRect l="20490" r="14337" b="12395"/>
          <a:stretch/>
        </p:blipFill>
        <p:spPr>
          <a:xfrm>
            <a:off x="5763225" y="2753963"/>
            <a:ext cx="2025077" cy="181477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2"/>
          <p:cNvSpPr/>
          <p:nvPr/>
        </p:nvSpPr>
        <p:spPr>
          <a:xfrm>
            <a:off x="1719980" y="2090260"/>
            <a:ext cx="2770500" cy="1662300"/>
          </a:xfrm>
          <a:prstGeom prst="rect">
            <a:avLst/>
          </a:prstGeom>
          <a:gradFill>
            <a:gsLst>
              <a:gs pos="0">
                <a:srgbClr val="992D2B"/>
              </a:gs>
              <a:gs pos="80000">
                <a:srgbClr val="C93D39"/>
              </a:gs>
              <a:gs pos="100000">
                <a:srgbClr val="CD3A36"/>
              </a:gs>
            </a:gsLst>
            <a:lin ang="16200000" scaled="0"/>
          </a:gradFill>
          <a:ln w="19050" cap="flat" cmpd="sng">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000000"/>
              </a:buClr>
              <a:buSzPts val="2400"/>
              <a:buFont typeface="Arial"/>
              <a:buNone/>
            </a:pPr>
            <a:r>
              <a:rPr lang="en-US" sz="2400" b="1" i="0" u="none" strike="noStrike" cap="none">
                <a:solidFill>
                  <a:schemeClr val="lt1"/>
                </a:solidFill>
              </a:rPr>
              <a:t>Results from screening and progress monitoring</a:t>
            </a:r>
            <a:endParaRPr sz="2400" b="1" i="0" u="none" strike="noStrike" cap="none">
              <a:solidFill>
                <a:schemeClr val="lt1"/>
              </a:solidFill>
            </a:endParaRPr>
          </a:p>
        </p:txBody>
      </p:sp>
      <p:sp>
        <p:nvSpPr>
          <p:cNvPr id="444" name="Google Shape;444;p62"/>
          <p:cNvSpPr/>
          <p:nvPr/>
        </p:nvSpPr>
        <p:spPr>
          <a:xfrm>
            <a:off x="4691193" y="2090260"/>
            <a:ext cx="2770500" cy="1662300"/>
          </a:xfrm>
          <a:prstGeom prst="rect">
            <a:avLst/>
          </a:prstGeom>
          <a:gradFill>
            <a:gsLst>
              <a:gs pos="0">
                <a:srgbClr val="759336"/>
              </a:gs>
              <a:gs pos="80000">
                <a:srgbClr val="99C247"/>
              </a:gs>
              <a:gs pos="100000">
                <a:srgbClr val="9BC545"/>
              </a:gs>
            </a:gsLst>
            <a:lin ang="16200000" scaled="0"/>
          </a:gradFill>
          <a:ln w="19050" cap="flat" cmpd="sng">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000000"/>
              </a:buClr>
              <a:buSzPts val="2400"/>
              <a:buFont typeface="Arial"/>
              <a:buNone/>
            </a:pPr>
            <a:r>
              <a:rPr lang="en-US" sz="2400" b="1">
                <a:solidFill>
                  <a:schemeClr val="lt1"/>
                </a:solidFill>
              </a:rPr>
              <a:t>State testing data</a:t>
            </a:r>
            <a:endParaRPr sz="2400" b="1" i="0" u="none" strike="noStrike" cap="none">
              <a:solidFill>
                <a:schemeClr val="lt1"/>
              </a:solidFill>
            </a:endParaRPr>
          </a:p>
        </p:txBody>
      </p:sp>
      <p:sp>
        <p:nvSpPr>
          <p:cNvPr id="445" name="Google Shape;445;p62"/>
          <p:cNvSpPr/>
          <p:nvPr/>
        </p:nvSpPr>
        <p:spPr>
          <a:xfrm>
            <a:off x="195130" y="4005918"/>
            <a:ext cx="2770500" cy="1662300"/>
          </a:xfrm>
          <a:prstGeom prst="rect">
            <a:avLst/>
          </a:prstGeom>
          <a:gradFill>
            <a:gsLst>
              <a:gs pos="0">
                <a:srgbClr val="5D427D"/>
              </a:gs>
              <a:gs pos="80000">
                <a:srgbClr val="7A57A5"/>
              </a:gs>
              <a:gs pos="100000">
                <a:srgbClr val="7A56A7"/>
              </a:gs>
            </a:gsLst>
            <a:lin ang="16200000" scaled="0"/>
          </a:gradFill>
          <a:ln w="19050" cap="flat" cmpd="sng">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000000"/>
              </a:buClr>
              <a:buSzPts val="2400"/>
              <a:buFont typeface="Arial"/>
              <a:buNone/>
            </a:pPr>
            <a:r>
              <a:rPr lang="en-US" sz="2400" b="1" i="0" u="none" strike="noStrike" cap="none">
                <a:solidFill>
                  <a:schemeClr val="lt1"/>
                </a:solidFill>
              </a:rPr>
              <a:t>Examples of the  grade-level texts </a:t>
            </a:r>
            <a:endParaRPr sz="1400" b="1" i="0" u="none" strike="noStrike" cap="none">
              <a:solidFill>
                <a:srgbClr val="000000"/>
              </a:solidFill>
            </a:endParaRPr>
          </a:p>
          <a:p>
            <a:pPr marL="0" marR="0" lvl="0" indent="0" algn="ctr" rtl="0">
              <a:lnSpc>
                <a:spcPct val="85000"/>
              </a:lnSpc>
              <a:spcBef>
                <a:spcPts val="480"/>
              </a:spcBef>
              <a:spcAft>
                <a:spcPts val="0"/>
              </a:spcAft>
              <a:buClr>
                <a:srgbClr val="000000"/>
              </a:buClr>
              <a:buSzPts val="2400"/>
              <a:buFont typeface="Arial"/>
              <a:buNone/>
            </a:pPr>
            <a:r>
              <a:rPr lang="en-US" sz="2400" b="1" i="0" u="none" strike="noStrike" cap="none">
                <a:solidFill>
                  <a:schemeClr val="lt1"/>
                </a:solidFill>
              </a:rPr>
              <a:t>(books)</a:t>
            </a:r>
            <a:endParaRPr sz="2400" b="1" i="0" u="none" strike="noStrike" cap="none">
              <a:solidFill>
                <a:schemeClr val="lt1"/>
              </a:solidFill>
            </a:endParaRPr>
          </a:p>
        </p:txBody>
      </p:sp>
      <p:sp>
        <p:nvSpPr>
          <p:cNvPr id="446" name="Google Shape;446;p62"/>
          <p:cNvSpPr/>
          <p:nvPr/>
        </p:nvSpPr>
        <p:spPr>
          <a:xfrm>
            <a:off x="3167193" y="4005918"/>
            <a:ext cx="2770500" cy="1662300"/>
          </a:xfrm>
          <a:prstGeom prst="rect">
            <a:avLst/>
          </a:prstGeom>
          <a:gradFill>
            <a:gsLst>
              <a:gs pos="0">
                <a:srgbClr val="29859E"/>
              </a:gs>
              <a:gs pos="80000">
                <a:srgbClr val="36B0D0"/>
              </a:gs>
              <a:gs pos="100000">
                <a:srgbClr val="33B3D5"/>
              </a:gs>
            </a:gsLst>
            <a:lin ang="16200000" scaled="0"/>
          </a:gradFill>
          <a:ln w="19050" cap="flat" cmpd="sng">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000000"/>
              </a:buClr>
              <a:buSzPts val="2400"/>
              <a:buFont typeface="Arial"/>
              <a:buNone/>
            </a:pPr>
            <a:r>
              <a:rPr lang="en-US" sz="2400" b="1">
                <a:solidFill>
                  <a:schemeClr val="lt1"/>
                </a:solidFill>
              </a:rPr>
              <a:t>Classroom assessments</a:t>
            </a:r>
            <a:endParaRPr sz="2400" b="1" i="0" u="none" strike="noStrike" cap="none">
              <a:solidFill>
                <a:schemeClr val="lt1"/>
              </a:solidFill>
            </a:endParaRPr>
          </a:p>
        </p:txBody>
      </p:sp>
      <p:sp>
        <p:nvSpPr>
          <p:cNvPr id="447" name="Google Shape;447;p62"/>
          <p:cNvSpPr/>
          <p:nvPr/>
        </p:nvSpPr>
        <p:spPr>
          <a:xfrm>
            <a:off x="6139286" y="4005926"/>
            <a:ext cx="2770500" cy="1662300"/>
          </a:xfrm>
          <a:prstGeom prst="rect">
            <a:avLst/>
          </a:prstGeom>
          <a:gradFill>
            <a:gsLst>
              <a:gs pos="0">
                <a:srgbClr val="C86C1F"/>
              </a:gs>
              <a:gs pos="80000">
                <a:srgbClr val="FF8E29"/>
              </a:gs>
              <a:gs pos="100000">
                <a:srgbClr val="FF8D25"/>
              </a:gs>
            </a:gsLst>
            <a:lin ang="16200000" scaled="0"/>
          </a:gradFill>
          <a:ln w="19050" cap="flat" cmpd="sng">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000000"/>
              </a:buClr>
              <a:buSzPts val="2400"/>
              <a:buFont typeface="Arial"/>
              <a:buNone/>
            </a:pPr>
            <a:r>
              <a:rPr lang="en-US" sz="2400" b="1" i="0" u="none" strike="noStrike" cap="none">
                <a:solidFill>
                  <a:schemeClr val="lt1"/>
                </a:solidFill>
              </a:rPr>
              <a:t>Office referrals </a:t>
            </a:r>
            <a:endParaRPr sz="2400" b="1" i="0" u="none" strike="noStrike" cap="none">
              <a:solidFill>
                <a:schemeClr val="lt1"/>
              </a:solidFill>
            </a:endParaRPr>
          </a:p>
        </p:txBody>
      </p:sp>
      <p:sp>
        <p:nvSpPr>
          <p:cNvPr id="448" name="Google Shape;448;p62"/>
          <p:cNvSpPr txBox="1">
            <a:spLocks noGrp="1"/>
          </p:cNvSpPr>
          <p:nvPr>
            <p:ph type="title"/>
          </p:nvPr>
        </p:nvSpPr>
        <p:spPr>
          <a:xfrm>
            <a:off x="726525" y="326975"/>
            <a:ext cx="8224800" cy="15099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Reviewing Data With Teachers</a:t>
            </a:r>
            <a:endParaRPr/>
          </a:p>
        </p:txBody>
      </p:sp>
      <p:sp>
        <p:nvSpPr>
          <p:cNvPr id="449" name="Google Shape;449;p62"/>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rgbClr val="BFBFBF"/>
                </a:solidFill>
              </a:rPr>
              <a:t>25</a:t>
            </a:fld>
            <a:endParaRPr>
              <a:solidFill>
                <a:srgbClr val="BFBFBF"/>
              </a:solidFill>
            </a:endParaRPr>
          </a:p>
        </p:txBody>
      </p:sp>
      <p:pic>
        <p:nvPicPr>
          <p:cNvPr id="450" name="Google Shape;450;p62" descr="RTI Arkansas Logo.png"/>
          <p:cNvPicPr preferRelativeResize="0"/>
          <p:nvPr/>
        </p:nvPicPr>
        <p:blipFill rotWithShape="1">
          <a:blip r:embed="rId3">
            <a:alphaModFix/>
          </a:blip>
          <a:srcRect/>
          <a:stretch/>
        </p:blipFill>
        <p:spPr>
          <a:xfrm>
            <a:off x="6926262" y="318053"/>
            <a:ext cx="2025052" cy="37394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3"/>
          <p:cNvSpPr txBox="1">
            <a:spLocks noGrp="1"/>
          </p:cNvSpPr>
          <p:nvPr>
            <p:ph type="title"/>
          </p:nvPr>
        </p:nvSpPr>
        <p:spPr>
          <a:xfrm>
            <a:off x="525513" y="36721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SzPts val="4400"/>
              <a:buNone/>
            </a:pPr>
            <a:r>
              <a:rPr lang="en-US"/>
              <a:t>Parent and Family </a:t>
            </a:r>
            <a:endParaRPr/>
          </a:p>
          <a:p>
            <a:pPr marL="0" lvl="0" indent="0" algn="l" rtl="0">
              <a:lnSpc>
                <a:spcPct val="100000"/>
              </a:lnSpc>
              <a:spcBef>
                <a:spcPts val="0"/>
              </a:spcBef>
              <a:spcAft>
                <a:spcPts val="0"/>
              </a:spcAft>
              <a:buSzPts val="4400"/>
              <a:buNone/>
            </a:pPr>
            <a:r>
              <a:rPr lang="en-US"/>
              <a:t>Involvement in RTI</a:t>
            </a:r>
            <a:endParaRPr/>
          </a:p>
        </p:txBody>
      </p:sp>
      <p:sp>
        <p:nvSpPr>
          <p:cNvPr id="457" name="Google Shape;457;p63"/>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4"/>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Your Role Is Important </a:t>
            </a:r>
            <a:endParaRPr/>
          </a:p>
        </p:txBody>
      </p:sp>
      <p:sp>
        <p:nvSpPr>
          <p:cNvPr id="463" name="Google Shape;463;p64"/>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27</a:t>
            </a:fld>
            <a:endParaRPr/>
          </a:p>
        </p:txBody>
      </p:sp>
      <p:pic>
        <p:nvPicPr>
          <p:cNvPr id="464" name="Google Shape;464;p64"/>
          <p:cNvPicPr preferRelativeResize="0"/>
          <p:nvPr/>
        </p:nvPicPr>
        <p:blipFill rotWithShape="1">
          <a:blip r:embed="rId3">
            <a:alphaModFix/>
          </a:blip>
          <a:srcRect t="7140"/>
          <a:stretch/>
        </p:blipFill>
        <p:spPr>
          <a:xfrm>
            <a:off x="1544625" y="2045875"/>
            <a:ext cx="6273725" cy="3884776"/>
          </a:xfrm>
          <a:prstGeom prst="rect">
            <a:avLst/>
          </a:prstGeom>
          <a:noFill/>
          <a:ln>
            <a:noFill/>
          </a:ln>
        </p:spPr>
      </p:pic>
      <p:pic>
        <p:nvPicPr>
          <p:cNvPr id="465" name="Google Shape;465;p64" descr="RTI Arkansas Logo.png"/>
          <p:cNvPicPr preferRelativeResize="0"/>
          <p:nvPr/>
        </p:nvPicPr>
        <p:blipFill rotWithShape="1">
          <a:blip r:embed="rId4">
            <a:alphaModFix/>
          </a:blip>
          <a:srcRect/>
          <a:stretch/>
        </p:blipFill>
        <p:spPr>
          <a:xfrm>
            <a:off x="6926262" y="318053"/>
            <a:ext cx="2025052" cy="37394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5"/>
          <p:cNvSpPr txBox="1">
            <a:spLocks noGrp="1"/>
          </p:cNvSpPr>
          <p:nvPr>
            <p:ph type="body" idx="1"/>
          </p:nvPr>
        </p:nvSpPr>
        <p:spPr>
          <a:xfrm>
            <a:off x="687525" y="1953324"/>
            <a:ext cx="8224800" cy="1650600"/>
          </a:xfrm>
          <a:prstGeom prst="rect">
            <a:avLst/>
          </a:prstGeom>
          <a:noFill/>
          <a:ln>
            <a:noFill/>
          </a:ln>
        </p:spPr>
        <p:txBody>
          <a:bodyPr spcFirstLastPara="1" wrap="square" lIns="0" tIns="0" rIns="0" bIns="0" anchor="t" anchorCtr="0">
            <a:noAutofit/>
          </a:bodyPr>
          <a:lstStyle/>
          <a:p>
            <a:pPr marL="233363" lvl="0" indent="-233363" algn="l" rtl="0">
              <a:lnSpc>
                <a:spcPct val="100000"/>
              </a:lnSpc>
              <a:spcBef>
                <a:spcPts val="0"/>
              </a:spcBef>
              <a:spcAft>
                <a:spcPts val="0"/>
              </a:spcAft>
              <a:buSzPts val="2400"/>
              <a:buChar char="▪"/>
            </a:pPr>
            <a:r>
              <a:rPr lang="en-US"/>
              <a:t>Two-way communication: Parents as partners involved in decision-making </a:t>
            </a:r>
            <a:endParaRPr/>
          </a:p>
          <a:p>
            <a:pPr marL="233363" lvl="0" indent="-233363" algn="l" rtl="0">
              <a:lnSpc>
                <a:spcPct val="100000"/>
              </a:lnSpc>
              <a:spcBef>
                <a:spcPts val="600"/>
              </a:spcBef>
              <a:spcAft>
                <a:spcPts val="0"/>
              </a:spcAft>
              <a:buSzPts val="2400"/>
              <a:buChar char="▪"/>
            </a:pPr>
            <a:r>
              <a:rPr lang="en-US"/>
              <a:t>Collaboration: Working together toward common goals </a:t>
            </a:r>
            <a:endParaRPr/>
          </a:p>
          <a:p>
            <a:pPr marL="233363" lvl="0" indent="-80963" algn="l" rtl="0">
              <a:lnSpc>
                <a:spcPct val="100000"/>
              </a:lnSpc>
              <a:spcBef>
                <a:spcPts val="600"/>
              </a:spcBef>
              <a:spcAft>
                <a:spcPts val="0"/>
              </a:spcAft>
              <a:buSzPts val="2400"/>
              <a:buNone/>
            </a:pPr>
            <a:endParaRPr/>
          </a:p>
          <a:p>
            <a:pPr marL="233363" lvl="0" indent="-80963" algn="l" rtl="0">
              <a:lnSpc>
                <a:spcPct val="100000"/>
              </a:lnSpc>
              <a:spcBef>
                <a:spcPts val="600"/>
              </a:spcBef>
              <a:spcAft>
                <a:spcPts val="0"/>
              </a:spcAft>
              <a:buSzPts val="2400"/>
              <a:buNone/>
            </a:pPr>
            <a:endParaRPr/>
          </a:p>
          <a:p>
            <a:pPr marL="233363" lvl="0" indent="-80963" algn="l" rtl="0">
              <a:lnSpc>
                <a:spcPct val="100000"/>
              </a:lnSpc>
              <a:spcBef>
                <a:spcPts val="600"/>
              </a:spcBef>
              <a:spcAft>
                <a:spcPts val="0"/>
              </a:spcAft>
              <a:buSzPts val="2400"/>
              <a:buNone/>
            </a:pPr>
            <a:endParaRPr/>
          </a:p>
        </p:txBody>
      </p:sp>
      <p:sp>
        <p:nvSpPr>
          <p:cNvPr id="471" name="Google Shape;471;p65"/>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Family Engagement in RTI </a:t>
            </a:r>
            <a:endParaRPr/>
          </a:p>
        </p:txBody>
      </p:sp>
      <p:sp>
        <p:nvSpPr>
          <p:cNvPr id="472" name="Google Shape;472;p65"/>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28</a:t>
            </a:fld>
            <a:endParaRPr/>
          </a:p>
        </p:txBody>
      </p:sp>
      <p:pic>
        <p:nvPicPr>
          <p:cNvPr id="473" name="Google Shape;473;p65" descr="RTI Arkansas Logo.png"/>
          <p:cNvPicPr preferRelativeResize="0"/>
          <p:nvPr/>
        </p:nvPicPr>
        <p:blipFill rotWithShape="1">
          <a:blip r:embed="rId3">
            <a:alphaModFix/>
          </a:blip>
          <a:srcRect/>
          <a:stretch/>
        </p:blipFill>
        <p:spPr>
          <a:xfrm>
            <a:off x="6926262" y="318053"/>
            <a:ext cx="2025052" cy="373943"/>
          </a:xfrm>
          <a:prstGeom prst="rect">
            <a:avLst/>
          </a:prstGeom>
          <a:noFill/>
          <a:ln>
            <a:noFill/>
          </a:ln>
        </p:spPr>
      </p:pic>
      <p:grpSp>
        <p:nvGrpSpPr>
          <p:cNvPr id="474" name="Google Shape;474;p65"/>
          <p:cNvGrpSpPr/>
          <p:nvPr/>
        </p:nvGrpSpPr>
        <p:grpSpPr>
          <a:xfrm>
            <a:off x="1760668" y="3260956"/>
            <a:ext cx="5931049" cy="2531371"/>
            <a:chOff x="0" y="174408"/>
            <a:chExt cx="5931049" cy="2531371"/>
          </a:xfrm>
        </p:grpSpPr>
        <p:sp>
          <p:nvSpPr>
            <p:cNvPr id="475" name="Google Shape;475;p65"/>
            <p:cNvSpPr/>
            <p:nvPr/>
          </p:nvSpPr>
          <p:spPr>
            <a:xfrm>
              <a:off x="0" y="174408"/>
              <a:ext cx="1853453" cy="1112071"/>
            </a:xfrm>
            <a:prstGeom prst="rect">
              <a:avLst/>
            </a:prstGeom>
            <a:solidFill>
              <a:schemeClr val="accent3"/>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65"/>
            <p:cNvSpPr txBox="1"/>
            <p:nvPr/>
          </p:nvSpPr>
          <p:spPr>
            <a:xfrm>
              <a:off x="0" y="174408"/>
              <a:ext cx="1853453" cy="1112071"/>
            </a:xfrm>
            <a:prstGeom prst="rect">
              <a:avLst/>
            </a:prstGeom>
            <a:noFill/>
            <a:ln w="9525" cap="flat" cmpd="sng">
              <a:solidFill>
                <a:srgbClr val="000000"/>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lt1"/>
                  </a:solidFill>
                  <a:latin typeface="Arial"/>
                  <a:ea typeface="Arial"/>
                  <a:cs typeface="Arial"/>
                  <a:sym typeface="Arial"/>
                </a:rPr>
                <a:t>Parenting</a:t>
              </a:r>
              <a:endParaRPr sz="1900" b="0" i="0" u="none" strike="noStrike" cap="none">
                <a:solidFill>
                  <a:schemeClr val="lt1"/>
                </a:solidFill>
                <a:latin typeface="Arial"/>
                <a:ea typeface="Arial"/>
                <a:cs typeface="Arial"/>
                <a:sym typeface="Arial"/>
              </a:endParaRPr>
            </a:p>
          </p:txBody>
        </p:sp>
        <p:sp>
          <p:nvSpPr>
            <p:cNvPr id="477" name="Google Shape;477;p65"/>
            <p:cNvSpPr/>
            <p:nvPr/>
          </p:nvSpPr>
          <p:spPr>
            <a:xfrm>
              <a:off x="2038798" y="174408"/>
              <a:ext cx="1853453" cy="1112071"/>
            </a:xfrm>
            <a:prstGeom prst="rect">
              <a:avLst/>
            </a:prstGeom>
            <a:solidFill>
              <a:srgbClr val="5EB65A"/>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65"/>
            <p:cNvSpPr txBox="1"/>
            <p:nvPr/>
          </p:nvSpPr>
          <p:spPr>
            <a:xfrm>
              <a:off x="2038798" y="174408"/>
              <a:ext cx="1853453" cy="1112071"/>
            </a:xfrm>
            <a:prstGeom prst="rect">
              <a:avLst/>
            </a:prstGeom>
            <a:noFill/>
            <a:ln w="9525" cap="flat" cmpd="sng">
              <a:solidFill>
                <a:srgbClr val="000000"/>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lt1"/>
                  </a:solidFill>
                  <a:latin typeface="Arial"/>
                  <a:ea typeface="Arial"/>
                  <a:cs typeface="Arial"/>
                  <a:sym typeface="Arial"/>
                </a:rPr>
                <a:t>Communicating </a:t>
              </a:r>
              <a:endParaRPr sz="1900" b="0" i="0" u="none" strike="noStrike" cap="none">
                <a:solidFill>
                  <a:schemeClr val="lt1"/>
                </a:solidFill>
                <a:latin typeface="Arial"/>
                <a:ea typeface="Arial"/>
                <a:cs typeface="Arial"/>
                <a:sym typeface="Arial"/>
              </a:endParaRPr>
            </a:p>
          </p:txBody>
        </p:sp>
        <p:sp>
          <p:nvSpPr>
            <p:cNvPr id="479" name="Google Shape;479;p65"/>
            <p:cNvSpPr/>
            <p:nvPr/>
          </p:nvSpPr>
          <p:spPr>
            <a:xfrm>
              <a:off x="4077596" y="174408"/>
              <a:ext cx="1853453" cy="1112071"/>
            </a:xfrm>
            <a:prstGeom prst="rect">
              <a:avLst/>
            </a:prstGeom>
            <a:solidFill>
              <a:srgbClr val="5CB18C"/>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65"/>
            <p:cNvSpPr txBox="1"/>
            <p:nvPr/>
          </p:nvSpPr>
          <p:spPr>
            <a:xfrm>
              <a:off x="4077596" y="174408"/>
              <a:ext cx="1853453" cy="1112071"/>
            </a:xfrm>
            <a:prstGeom prst="rect">
              <a:avLst/>
            </a:prstGeom>
            <a:noFill/>
            <a:ln w="9525" cap="flat" cmpd="sng">
              <a:solidFill>
                <a:srgbClr val="000000"/>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lt1"/>
                  </a:solidFill>
                  <a:latin typeface="Arial"/>
                  <a:ea typeface="Arial"/>
                  <a:cs typeface="Arial"/>
                  <a:sym typeface="Arial"/>
                </a:rPr>
                <a:t>Volunteering </a:t>
              </a:r>
              <a:endParaRPr sz="1900" b="0" i="0" u="none" strike="noStrike" cap="none">
                <a:solidFill>
                  <a:schemeClr val="lt1"/>
                </a:solidFill>
                <a:latin typeface="Arial"/>
                <a:ea typeface="Arial"/>
                <a:cs typeface="Arial"/>
                <a:sym typeface="Arial"/>
              </a:endParaRPr>
            </a:p>
          </p:txBody>
        </p:sp>
        <p:sp>
          <p:nvSpPr>
            <p:cNvPr id="481" name="Google Shape;481;p65"/>
            <p:cNvSpPr/>
            <p:nvPr/>
          </p:nvSpPr>
          <p:spPr>
            <a:xfrm>
              <a:off x="0" y="1593708"/>
              <a:ext cx="1853453" cy="1112071"/>
            </a:xfrm>
            <a:prstGeom prst="rect">
              <a:avLst/>
            </a:prstGeom>
            <a:solidFill>
              <a:srgbClr val="5E9BAC"/>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65"/>
            <p:cNvSpPr txBox="1"/>
            <p:nvPr/>
          </p:nvSpPr>
          <p:spPr>
            <a:xfrm>
              <a:off x="0" y="1593708"/>
              <a:ext cx="1853453" cy="1112071"/>
            </a:xfrm>
            <a:prstGeom prst="rect">
              <a:avLst/>
            </a:prstGeom>
            <a:noFill/>
            <a:ln w="9525" cap="flat" cmpd="sng">
              <a:solidFill>
                <a:srgbClr val="000000"/>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lt1"/>
                  </a:solidFill>
                  <a:latin typeface="Arial"/>
                  <a:ea typeface="Arial"/>
                  <a:cs typeface="Arial"/>
                  <a:sym typeface="Arial"/>
                </a:rPr>
                <a:t>Learning at home</a:t>
              </a:r>
              <a:endParaRPr sz="1900" b="0" i="0" u="none" strike="noStrike" cap="none">
                <a:solidFill>
                  <a:schemeClr val="lt1"/>
                </a:solidFill>
                <a:latin typeface="Arial"/>
                <a:ea typeface="Arial"/>
                <a:cs typeface="Arial"/>
                <a:sym typeface="Arial"/>
              </a:endParaRPr>
            </a:p>
          </p:txBody>
        </p:sp>
        <p:sp>
          <p:nvSpPr>
            <p:cNvPr id="483" name="Google Shape;483;p65"/>
            <p:cNvSpPr/>
            <p:nvPr/>
          </p:nvSpPr>
          <p:spPr>
            <a:xfrm>
              <a:off x="2038798" y="1593708"/>
              <a:ext cx="1853453" cy="1112071"/>
            </a:xfrm>
            <a:prstGeom prst="rect">
              <a:avLst/>
            </a:prstGeom>
            <a:solidFill>
              <a:srgbClr val="606CA6"/>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65"/>
            <p:cNvSpPr txBox="1"/>
            <p:nvPr/>
          </p:nvSpPr>
          <p:spPr>
            <a:xfrm>
              <a:off x="2038798" y="1593708"/>
              <a:ext cx="1853453" cy="1112071"/>
            </a:xfrm>
            <a:prstGeom prst="rect">
              <a:avLst/>
            </a:prstGeom>
            <a:noFill/>
            <a:ln w="9525" cap="flat" cmpd="sng">
              <a:solidFill>
                <a:srgbClr val="000000"/>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lt1"/>
                  </a:solidFill>
                  <a:latin typeface="Arial"/>
                  <a:ea typeface="Arial"/>
                  <a:cs typeface="Arial"/>
                  <a:sym typeface="Arial"/>
                </a:rPr>
                <a:t>Decision making</a:t>
              </a:r>
              <a:endParaRPr sz="1900" b="0" i="0" u="none" strike="noStrike" cap="none">
                <a:solidFill>
                  <a:schemeClr val="lt1"/>
                </a:solidFill>
                <a:latin typeface="Arial"/>
                <a:ea typeface="Arial"/>
                <a:cs typeface="Arial"/>
                <a:sym typeface="Arial"/>
              </a:endParaRPr>
            </a:p>
          </p:txBody>
        </p:sp>
        <p:sp>
          <p:nvSpPr>
            <p:cNvPr id="485" name="Google Shape;485;p65"/>
            <p:cNvSpPr/>
            <p:nvPr/>
          </p:nvSpPr>
          <p:spPr>
            <a:xfrm>
              <a:off x="4077596" y="1593708"/>
              <a:ext cx="1853453" cy="1112071"/>
            </a:xfrm>
            <a:prstGeom prst="rect">
              <a:avLst/>
            </a:prstGeom>
            <a:solidFill>
              <a:srgbClr val="7F63A1"/>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65"/>
            <p:cNvSpPr txBox="1"/>
            <p:nvPr/>
          </p:nvSpPr>
          <p:spPr>
            <a:xfrm>
              <a:off x="4077596" y="1593708"/>
              <a:ext cx="1853453" cy="1112071"/>
            </a:xfrm>
            <a:prstGeom prst="rect">
              <a:avLst/>
            </a:prstGeom>
            <a:noFill/>
            <a:ln w="9525" cap="flat" cmpd="sng">
              <a:solidFill>
                <a:srgbClr val="000000"/>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lt1"/>
                  </a:solidFill>
                  <a:latin typeface="Arial"/>
                  <a:ea typeface="Arial"/>
                  <a:cs typeface="Arial"/>
                  <a:sym typeface="Arial"/>
                </a:rPr>
                <a:t>Collaboration with community </a:t>
              </a:r>
              <a:endParaRPr sz="1900" b="0" i="0" u="none" strike="noStrike" cap="none">
                <a:solidFill>
                  <a:schemeClr val="lt1"/>
                </a:solidFill>
                <a:latin typeface="Arial"/>
                <a:ea typeface="Arial"/>
                <a:cs typeface="Arial"/>
                <a:sym typeface="Arial"/>
              </a:endParaRPr>
            </a:p>
          </p:txBody>
        </p:sp>
      </p:grpSp>
      <p:sp>
        <p:nvSpPr>
          <p:cNvPr id="487" name="Google Shape;487;p65"/>
          <p:cNvSpPr txBox="1"/>
          <p:nvPr/>
        </p:nvSpPr>
        <p:spPr>
          <a:xfrm>
            <a:off x="1760668" y="4379456"/>
            <a:ext cx="59310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2"/>
                </a:solidFill>
                <a:latin typeface="Arial"/>
                <a:ea typeface="Arial"/>
                <a:cs typeface="Arial"/>
                <a:sym typeface="Arial"/>
              </a:rPr>
              <a:t>Epstein’s Six Types of Family Engagement </a:t>
            </a:r>
            <a:endParaRPr sz="1400" b="1" i="0" u="none" strike="noStrike" cap="none">
              <a:solidFill>
                <a:schemeClr val="dk2"/>
              </a:solidFill>
              <a:latin typeface="Arial"/>
              <a:ea typeface="Arial"/>
              <a:cs typeface="Arial"/>
              <a:sym typeface="Arial"/>
            </a:endParaRPr>
          </a:p>
        </p:txBody>
      </p:sp>
      <p:sp>
        <p:nvSpPr>
          <p:cNvPr id="488" name="Google Shape;488;p65"/>
          <p:cNvSpPr txBox="1"/>
          <p:nvPr/>
        </p:nvSpPr>
        <p:spPr>
          <a:xfrm>
            <a:off x="7121562" y="6067313"/>
            <a:ext cx="2022438"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Wisconsin RTI Center, 2016</a:t>
            </a:r>
            <a:endParaRPr sz="1050" b="0" i="0" u="none" strike="noStrike" cap="non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6"/>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Questions to Ask School Leadership</a:t>
            </a:r>
            <a:endParaRPr/>
          </a:p>
        </p:txBody>
      </p:sp>
      <p:sp>
        <p:nvSpPr>
          <p:cNvPr id="494" name="Google Shape;494;p66"/>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29</a:t>
            </a:fld>
            <a:endParaRPr/>
          </a:p>
        </p:txBody>
      </p:sp>
      <p:pic>
        <p:nvPicPr>
          <p:cNvPr id="495" name="Google Shape;495;p66" descr="RTI Arkansas Logo.png"/>
          <p:cNvPicPr preferRelativeResize="0"/>
          <p:nvPr/>
        </p:nvPicPr>
        <p:blipFill rotWithShape="1">
          <a:blip r:embed="rId3">
            <a:alphaModFix/>
          </a:blip>
          <a:srcRect/>
          <a:stretch/>
        </p:blipFill>
        <p:spPr>
          <a:xfrm>
            <a:off x="6926262" y="318053"/>
            <a:ext cx="2025052" cy="373943"/>
          </a:xfrm>
          <a:prstGeom prst="rect">
            <a:avLst/>
          </a:prstGeom>
          <a:noFill/>
          <a:ln>
            <a:noFill/>
          </a:ln>
        </p:spPr>
      </p:pic>
      <p:sp>
        <p:nvSpPr>
          <p:cNvPr id="496" name="Google Shape;496;p66"/>
          <p:cNvSpPr txBox="1"/>
          <p:nvPr/>
        </p:nvSpPr>
        <p:spPr>
          <a:xfrm>
            <a:off x="7144150" y="6005305"/>
            <a:ext cx="2216407"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Wisconsin RTI Center, 2016</a:t>
            </a:r>
            <a:endParaRPr sz="1050" b="0" i="0" u="none" strike="noStrike" cap="none">
              <a:solidFill>
                <a:schemeClr val="lt1"/>
              </a:solidFill>
              <a:latin typeface="Arial"/>
              <a:ea typeface="Arial"/>
              <a:cs typeface="Arial"/>
              <a:sym typeface="Arial"/>
            </a:endParaRPr>
          </a:p>
        </p:txBody>
      </p:sp>
      <p:sp>
        <p:nvSpPr>
          <p:cNvPr id="497" name="Google Shape;497;p66"/>
          <p:cNvSpPr/>
          <p:nvPr/>
        </p:nvSpPr>
        <p:spPr>
          <a:xfrm>
            <a:off x="1374599" y="2084825"/>
            <a:ext cx="3162600" cy="1730700"/>
          </a:xfrm>
          <a:prstGeom prst="rect">
            <a:avLst/>
          </a:prstGeom>
          <a:solidFill>
            <a:schemeClr val="accent6"/>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000000"/>
              </a:buClr>
              <a:buSzPts val="2400"/>
              <a:buFont typeface="Arial"/>
              <a:buNone/>
            </a:pPr>
            <a:r>
              <a:rPr lang="en-US" sz="2400" b="1" i="0" u="none" strike="noStrike" cap="none">
                <a:solidFill>
                  <a:schemeClr val="lt1"/>
                </a:solidFill>
              </a:rPr>
              <a:t>What will my child miss if he or she receives an intervention?</a:t>
            </a:r>
            <a:endParaRPr sz="2400" b="1" i="0" u="none" strike="noStrike" cap="none">
              <a:solidFill>
                <a:schemeClr val="lt1"/>
              </a:solidFill>
            </a:endParaRPr>
          </a:p>
        </p:txBody>
      </p:sp>
      <p:sp>
        <p:nvSpPr>
          <p:cNvPr id="498" name="Google Shape;498;p66"/>
          <p:cNvSpPr/>
          <p:nvPr/>
        </p:nvSpPr>
        <p:spPr>
          <a:xfrm>
            <a:off x="4825601" y="2084825"/>
            <a:ext cx="3162600" cy="1730700"/>
          </a:xfrm>
          <a:prstGeom prst="rect">
            <a:avLst/>
          </a:prstGeom>
          <a:solidFill>
            <a:schemeClr val="accent3"/>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000000"/>
              </a:buClr>
              <a:buSzPts val="2400"/>
              <a:buFont typeface="Arial"/>
              <a:buNone/>
            </a:pPr>
            <a:r>
              <a:rPr lang="en-US" sz="2400" b="1" i="0" u="none" strike="noStrike" cap="none">
                <a:solidFill>
                  <a:schemeClr val="lt1"/>
                </a:solidFill>
              </a:rPr>
              <a:t>What information is used to identify my child’s needs?</a:t>
            </a:r>
            <a:endParaRPr sz="2400" b="1" i="0" u="none" strike="noStrike" cap="none">
              <a:solidFill>
                <a:schemeClr val="lt1"/>
              </a:solidFill>
            </a:endParaRPr>
          </a:p>
        </p:txBody>
      </p:sp>
      <p:sp>
        <p:nvSpPr>
          <p:cNvPr id="499" name="Google Shape;499;p66"/>
          <p:cNvSpPr/>
          <p:nvPr/>
        </p:nvSpPr>
        <p:spPr>
          <a:xfrm>
            <a:off x="1374525" y="4075200"/>
            <a:ext cx="3162600" cy="1730700"/>
          </a:xfrm>
          <a:prstGeom prst="rect">
            <a:avLst/>
          </a:prstGeom>
          <a:solidFill>
            <a:schemeClr val="accent2"/>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000000"/>
              </a:buClr>
              <a:buSzPts val="2400"/>
              <a:buFont typeface="Arial"/>
              <a:buNone/>
            </a:pPr>
            <a:r>
              <a:rPr lang="en-US" sz="2400" b="1" i="0" u="none" strike="noStrike" cap="none">
                <a:solidFill>
                  <a:schemeClr val="lt1"/>
                </a:solidFill>
              </a:rPr>
              <a:t>How does a school determine whether my child needs</a:t>
            </a:r>
            <a:br>
              <a:rPr lang="en-US" sz="2400" b="1" i="0" u="none" strike="noStrike" cap="none">
                <a:solidFill>
                  <a:schemeClr val="lt1"/>
                </a:solidFill>
              </a:rPr>
            </a:br>
            <a:r>
              <a:rPr lang="en-US" sz="2400" b="1" i="0" u="none" strike="noStrike" cap="none">
                <a:solidFill>
                  <a:schemeClr val="lt1"/>
                </a:solidFill>
              </a:rPr>
              <a:t>Tier 2 or Tier 3 supports?</a:t>
            </a:r>
            <a:endParaRPr sz="2400" b="1" i="0" u="none" strike="noStrike" cap="none">
              <a:solidFill>
                <a:schemeClr val="lt1"/>
              </a:solidFill>
            </a:endParaRPr>
          </a:p>
        </p:txBody>
      </p:sp>
      <p:sp>
        <p:nvSpPr>
          <p:cNvPr id="500" name="Google Shape;500;p66"/>
          <p:cNvSpPr/>
          <p:nvPr/>
        </p:nvSpPr>
        <p:spPr>
          <a:xfrm>
            <a:off x="4825601" y="4075200"/>
            <a:ext cx="3162600" cy="1730700"/>
          </a:xfrm>
          <a:prstGeom prst="rect">
            <a:avLst/>
          </a:prstGeom>
          <a:solidFill>
            <a:schemeClr val="accent1"/>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000000"/>
              </a:buClr>
              <a:buSzPts val="2400"/>
              <a:buFont typeface="Arial"/>
              <a:buNone/>
            </a:pPr>
            <a:r>
              <a:rPr lang="en-US" sz="2400" b="1" i="0" u="none" strike="noStrike" cap="none">
                <a:solidFill>
                  <a:schemeClr val="lt1"/>
                </a:solidFill>
              </a:rPr>
              <a:t>If my child is falling behind, will I be contacted? How often? </a:t>
            </a:r>
            <a:endParaRPr sz="2400" b="1" i="0" u="none" strike="noStrike" cap="none">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40"/>
          <p:cNvSpPr txBox="1">
            <a:spLocks noGrp="1"/>
          </p:cNvSpPr>
          <p:nvPr>
            <p:ph type="sldNum" idx="12"/>
          </p:nvPr>
        </p:nvSpPr>
        <p:spPr>
          <a:xfrm>
            <a:off x="8841693" y="6507316"/>
            <a:ext cx="70500" cy="1539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SzPts val="1000"/>
              <a:buNone/>
            </a:pPr>
            <a:fld id="{00000000-1234-1234-1234-123412341234}" type="slidenum">
              <a:rPr lang="en-US" sz="1000">
                <a:solidFill>
                  <a:srgbClr val="BFBFBF"/>
                </a:solidFill>
                <a:latin typeface="Arial"/>
                <a:ea typeface="Arial"/>
                <a:cs typeface="Arial"/>
                <a:sym typeface="Arial"/>
              </a:rPr>
              <a:t>3</a:t>
            </a:fld>
            <a:endParaRPr sz="1000">
              <a:solidFill>
                <a:srgbClr val="BFBFBF"/>
              </a:solidFill>
              <a:latin typeface="Arial"/>
              <a:ea typeface="Arial"/>
              <a:cs typeface="Arial"/>
              <a:sym typeface="Arial"/>
            </a:endParaRPr>
          </a:p>
        </p:txBody>
      </p:sp>
      <p:pic>
        <p:nvPicPr>
          <p:cNvPr id="196" name="Google Shape;196;p40" descr="RTI Arkansas Logo.png"/>
          <p:cNvPicPr preferRelativeResize="0"/>
          <p:nvPr/>
        </p:nvPicPr>
        <p:blipFill rotWithShape="1">
          <a:blip r:embed="rId3">
            <a:alphaModFix/>
          </a:blip>
          <a:srcRect/>
          <a:stretch/>
        </p:blipFill>
        <p:spPr>
          <a:xfrm>
            <a:off x="6926262" y="318053"/>
            <a:ext cx="2025052" cy="373943"/>
          </a:xfrm>
          <a:prstGeom prst="rect">
            <a:avLst/>
          </a:prstGeom>
          <a:noFill/>
          <a:ln>
            <a:noFill/>
          </a:ln>
        </p:spPr>
      </p:pic>
      <p:sp>
        <p:nvSpPr>
          <p:cNvPr id="197" name="Google Shape;197;p40"/>
          <p:cNvSpPr txBox="1"/>
          <p:nvPr/>
        </p:nvSpPr>
        <p:spPr>
          <a:xfrm>
            <a:off x="3559500" y="3235581"/>
            <a:ext cx="2025000" cy="688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RTI</a:t>
            </a:r>
            <a:endParaRPr sz="2400" b="0" i="0" u="none" strike="noStrike" cap="none">
              <a:solidFill>
                <a:srgbClr val="000000"/>
              </a:solidFill>
              <a:latin typeface="Arial"/>
              <a:ea typeface="Arial"/>
              <a:cs typeface="Arial"/>
              <a:sym typeface="Arial"/>
            </a:endParaRPr>
          </a:p>
        </p:txBody>
      </p:sp>
      <p:sp>
        <p:nvSpPr>
          <p:cNvPr id="198" name="Google Shape;198;p40"/>
          <p:cNvSpPr txBox="1">
            <a:spLocks noGrp="1"/>
          </p:cNvSpPr>
          <p:nvPr>
            <p:ph type="title"/>
          </p:nvPr>
        </p:nvSpPr>
        <p:spPr>
          <a:xfrm>
            <a:off x="542663" y="318053"/>
            <a:ext cx="8224800" cy="1486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3900">
                <a:latin typeface="Arial"/>
                <a:ea typeface="Arial"/>
                <a:cs typeface="Arial"/>
                <a:sym typeface="Arial"/>
              </a:rPr>
              <a:t>Families and Communities as Partners, Your Role Is Important</a:t>
            </a:r>
            <a:endParaRPr sz="3900">
              <a:latin typeface="Arial"/>
              <a:ea typeface="Arial"/>
              <a:cs typeface="Arial"/>
              <a:sym typeface="Arial"/>
            </a:endParaRPr>
          </a:p>
        </p:txBody>
      </p:sp>
      <p:sp>
        <p:nvSpPr>
          <p:cNvPr id="199" name="Google Shape;199;p40"/>
          <p:cNvSpPr/>
          <p:nvPr/>
        </p:nvSpPr>
        <p:spPr>
          <a:xfrm>
            <a:off x="542675" y="2509500"/>
            <a:ext cx="2920500" cy="1839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a:solidFill>
                  <a:srgbClr val="FFFFFF"/>
                </a:solidFill>
              </a:rPr>
              <a:t>Family and Community</a:t>
            </a:r>
            <a:endParaRPr sz="2500" b="1">
              <a:solidFill>
                <a:srgbClr val="FFFFFF"/>
              </a:solidFill>
            </a:endParaRPr>
          </a:p>
          <a:p>
            <a:pPr marL="0" lvl="0" indent="0" algn="ctr" rtl="0">
              <a:spcBef>
                <a:spcPts val="0"/>
              </a:spcBef>
              <a:spcAft>
                <a:spcPts val="0"/>
              </a:spcAft>
              <a:buNone/>
            </a:pPr>
            <a:r>
              <a:rPr lang="en-US" sz="2500"/>
              <a:t>Support at Home</a:t>
            </a:r>
            <a:endParaRPr sz="2500"/>
          </a:p>
        </p:txBody>
      </p:sp>
      <p:sp>
        <p:nvSpPr>
          <p:cNvPr id="200" name="Google Shape;200;p40"/>
          <p:cNvSpPr/>
          <p:nvPr/>
        </p:nvSpPr>
        <p:spPr>
          <a:xfrm>
            <a:off x="5921200" y="2509500"/>
            <a:ext cx="2920500" cy="1839000"/>
          </a:xfrm>
          <a:prstGeom prst="roundRect">
            <a:avLst>
              <a:gd name="adj" fmla="val 16667"/>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a:solidFill>
                  <a:srgbClr val="FFFFFF"/>
                </a:solidFill>
              </a:rPr>
              <a:t>District, School, Teacher</a:t>
            </a:r>
            <a:endParaRPr sz="2500" b="1">
              <a:solidFill>
                <a:srgbClr val="FFFFFF"/>
              </a:solidFill>
            </a:endParaRPr>
          </a:p>
          <a:p>
            <a:pPr marL="0" lvl="0" indent="0" algn="ctr" rtl="0">
              <a:spcBef>
                <a:spcPts val="0"/>
              </a:spcBef>
              <a:spcAft>
                <a:spcPts val="0"/>
              </a:spcAft>
              <a:buNone/>
            </a:pPr>
            <a:r>
              <a:rPr lang="en-US" sz="2500"/>
              <a:t>Support at School</a:t>
            </a:r>
            <a:endParaRPr sz="2500"/>
          </a:p>
        </p:txBody>
      </p:sp>
      <p:sp>
        <p:nvSpPr>
          <p:cNvPr id="201" name="Google Shape;201;p40"/>
          <p:cNvSpPr/>
          <p:nvPr/>
        </p:nvSpPr>
        <p:spPr>
          <a:xfrm>
            <a:off x="3194825" y="2845500"/>
            <a:ext cx="2920500" cy="1167000"/>
          </a:xfrm>
          <a:prstGeom prst="leftRight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700" b="1"/>
              <a:t>RTI</a:t>
            </a:r>
            <a:endParaRPr sz="2700" b="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7"/>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RTI—Why Does It Matter?</a:t>
            </a:r>
            <a:endParaRPr/>
          </a:p>
        </p:txBody>
      </p:sp>
      <p:sp>
        <p:nvSpPr>
          <p:cNvPr id="506" name="Google Shape;506;p6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30</a:t>
            </a:fld>
            <a:endParaRPr/>
          </a:p>
        </p:txBody>
      </p:sp>
      <p:pic>
        <p:nvPicPr>
          <p:cNvPr id="507" name="Google Shape;507;p67" descr="RTI Arkansas Logo.png"/>
          <p:cNvPicPr preferRelativeResize="0"/>
          <p:nvPr/>
        </p:nvPicPr>
        <p:blipFill rotWithShape="1">
          <a:blip r:embed="rId3">
            <a:alphaModFix/>
          </a:blip>
          <a:srcRect/>
          <a:stretch/>
        </p:blipFill>
        <p:spPr>
          <a:xfrm>
            <a:off x="6926262" y="318053"/>
            <a:ext cx="2025052" cy="373943"/>
          </a:xfrm>
          <a:prstGeom prst="rect">
            <a:avLst/>
          </a:prstGeom>
          <a:noFill/>
          <a:ln>
            <a:noFill/>
          </a:ln>
        </p:spPr>
      </p:pic>
      <p:pic>
        <p:nvPicPr>
          <p:cNvPr id="508" name="Google Shape;508;p67"/>
          <p:cNvPicPr preferRelativeResize="0"/>
          <p:nvPr/>
        </p:nvPicPr>
        <p:blipFill rotWithShape="1">
          <a:blip r:embed="rId4">
            <a:alphaModFix/>
          </a:blip>
          <a:srcRect l="3171" t="2146" r="3562" b="14017"/>
          <a:stretch/>
        </p:blipFill>
        <p:spPr>
          <a:xfrm>
            <a:off x="213225" y="666225"/>
            <a:ext cx="8709174" cy="5187199"/>
          </a:xfrm>
          <a:prstGeom prst="rect">
            <a:avLst/>
          </a:prstGeom>
          <a:noFill/>
          <a:ln w="9525" cap="flat" cmpd="sng">
            <a:solidFill>
              <a:srgbClr val="000000"/>
            </a:solidFill>
            <a:prstDash val="solid"/>
            <a:round/>
            <a:headEnd type="none" w="sm" len="sm"/>
            <a:tailEnd type="none" w="sm" len="sm"/>
          </a:ln>
        </p:spPr>
      </p:pic>
      <p:grpSp>
        <p:nvGrpSpPr>
          <p:cNvPr id="509" name="Google Shape;509;p67"/>
          <p:cNvGrpSpPr/>
          <p:nvPr/>
        </p:nvGrpSpPr>
        <p:grpSpPr>
          <a:xfrm>
            <a:off x="6939458" y="5699190"/>
            <a:ext cx="1972782" cy="1145934"/>
            <a:chOff x="6939458" y="5699190"/>
            <a:chExt cx="1972782" cy="1145934"/>
          </a:xfrm>
        </p:grpSpPr>
        <p:sp>
          <p:nvSpPr>
            <p:cNvPr id="510" name="Google Shape;510;p67"/>
            <p:cNvSpPr/>
            <p:nvPr/>
          </p:nvSpPr>
          <p:spPr>
            <a:xfrm>
              <a:off x="6939458" y="5699190"/>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511" name="Google Shape;511;p67"/>
            <p:cNvSpPr txBox="1"/>
            <p:nvPr/>
          </p:nvSpPr>
          <p:spPr>
            <a:xfrm>
              <a:off x="7333450" y="6118275"/>
              <a:ext cx="11430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Discuss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8"/>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233363" lvl="0" indent="-233363" algn="l" rtl="0">
              <a:lnSpc>
                <a:spcPct val="100000"/>
              </a:lnSpc>
              <a:spcBef>
                <a:spcPts val="0"/>
              </a:spcBef>
              <a:spcAft>
                <a:spcPts val="0"/>
              </a:spcAft>
              <a:buSzPts val="2400"/>
              <a:buChar char="▪"/>
            </a:pPr>
            <a:r>
              <a:rPr lang="en-US"/>
              <a:t>Read aloud with your child every day </a:t>
            </a:r>
            <a:endParaRPr/>
          </a:p>
          <a:p>
            <a:pPr marL="233363" lvl="0" indent="-233363" algn="l" rtl="0">
              <a:lnSpc>
                <a:spcPct val="100000"/>
              </a:lnSpc>
              <a:spcBef>
                <a:spcPts val="600"/>
              </a:spcBef>
              <a:spcAft>
                <a:spcPts val="0"/>
              </a:spcAft>
              <a:buSzPts val="2400"/>
              <a:buChar char="▪"/>
            </a:pPr>
            <a:r>
              <a:rPr lang="en-US"/>
              <a:t>Review work and assessments that your child brings home </a:t>
            </a:r>
            <a:endParaRPr/>
          </a:p>
          <a:p>
            <a:pPr marL="233363" lvl="0" indent="-233363" algn="l" rtl="0">
              <a:lnSpc>
                <a:spcPct val="100000"/>
              </a:lnSpc>
              <a:spcBef>
                <a:spcPts val="600"/>
              </a:spcBef>
              <a:spcAft>
                <a:spcPts val="0"/>
              </a:spcAft>
              <a:buSzPts val="2400"/>
              <a:buChar char="▪"/>
            </a:pPr>
            <a:r>
              <a:rPr lang="en-US"/>
              <a:t>Volunteer to help out during the school day </a:t>
            </a:r>
            <a:endParaRPr/>
          </a:p>
          <a:p>
            <a:pPr marL="233363" lvl="0" indent="-233363" algn="l" rtl="0">
              <a:lnSpc>
                <a:spcPct val="100000"/>
              </a:lnSpc>
              <a:spcBef>
                <a:spcPts val="600"/>
              </a:spcBef>
              <a:spcAft>
                <a:spcPts val="0"/>
              </a:spcAft>
              <a:buSzPts val="2400"/>
              <a:buChar char="▪"/>
            </a:pPr>
            <a:r>
              <a:rPr lang="en-US"/>
              <a:t>Attend your child’s parent/teacher conferences and </a:t>
            </a:r>
            <a:br>
              <a:rPr lang="en-US"/>
            </a:br>
            <a:r>
              <a:rPr lang="en-US"/>
              <a:t>back-to-school nights</a:t>
            </a:r>
            <a:endParaRPr/>
          </a:p>
          <a:p>
            <a:pPr marL="233363" lvl="0" indent="-233363" algn="l" rtl="0">
              <a:lnSpc>
                <a:spcPct val="100000"/>
              </a:lnSpc>
              <a:spcBef>
                <a:spcPts val="600"/>
              </a:spcBef>
              <a:spcAft>
                <a:spcPts val="0"/>
              </a:spcAft>
              <a:buSzPts val="2400"/>
              <a:buChar char="▪"/>
            </a:pPr>
            <a:r>
              <a:rPr lang="en-US"/>
              <a:t>Ask your child’s teacher how you can help support his or her learning and behavior at home </a:t>
            </a:r>
            <a:endParaRPr/>
          </a:p>
          <a:p>
            <a:pPr marL="233363" lvl="0" indent="-80963" algn="l" rtl="0">
              <a:lnSpc>
                <a:spcPct val="100000"/>
              </a:lnSpc>
              <a:spcBef>
                <a:spcPts val="600"/>
              </a:spcBef>
              <a:spcAft>
                <a:spcPts val="0"/>
              </a:spcAft>
              <a:buSzPts val="2400"/>
              <a:buNone/>
            </a:pPr>
            <a:endParaRPr/>
          </a:p>
        </p:txBody>
      </p:sp>
      <p:sp>
        <p:nvSpPr>
          <p:cNvPr id="518" name="Google Shape;518;p68"/>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Strategies for Getting Involved With RTI at Your School</a:t>
            </a:r>
            <a:endParaRPr/>
          </a:p>
        </p:txBody>
      </p:sp>
      <p:sp>
        <p:nvSpPr>
          <p:cNvPr id="519" name="Google Shape;519;p68"/>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31</a:t>
            </a:fld>
            <a:endParaRPr>
              <a:solidFill>
                <a:srgbClr val="BFBFB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9"/>
          <p:cNvSpPr txBox="1">
            <a:spLocks noGrp="1"/>
          </p:cNvSpPr>
          <p:nvPr>
            <p:ph type="body" idx="1"/>
          </p:nvPr>
        </p:nvSpPr>
        <p:spPr>
          <a:xfrm>
            <a:off x="925499" y="2055825"/>
            <a:ext cx="7829700" cy="3852000"/>
          </a:xfrm>
          <a:prstGeom prst="rect">
            <a:avLst/>
          </a:prstGeom>
          <a:noFill/>
          <a:ln>
            <a:noFill/>
          </a:ln>
        </p:spPr>
        <p:txBody>
          <a:bodyPr spcFirstLastPara="1" wrap="square" lIns="0" tIns="0" rIns="0" bIns="0" anchor="t" anchorCtr="0">
            <a:noAutofit/>
          </a:bodyPr>
          <a:lstStyle/>
          <a:p>
            <a:pPr marL="233362" lvl="0" indent="-207962" algn="l" rtl="0">
              <a:lnSpc>
                <a:spcPct val="100000"/>
              </a:lnSpc>
              <a:spcBef>
                <a:spcPts val="0"/>
              </a:spcBef>
              <a:spcAft>
                <a:spcPts val="0"/>
              </a:spcAft>
              <a:buSzPts val="2400"/>
              <a:buChar char="▪"/>
            </a:pPr>
            <a:r>
              <a:rPr lang="en-US"/>
              <a:t>On the index card, provide your name, contact information, and any additional questions you still have </a:t>
            </a:r>
            <a:endParaRPr/>
          </a:p>
          <a:p>
            <a:pPr marL="233362" lvl="0" indent="-207962" algn="l" rtl="0">
              <a:lnSpc>
                <a:spcPct val="100000"/>
              </a:lnSpc>
              <a:spcBef>
                <a:spcPts val="1000"/>
              </a:spcBef>
              <a:spcAft>
                <a:spcPts val="0"/>
              </a:spcAft>
              <a:buSzPts val="2400"/>
              <a:buChar char="▪"/>
            </a:pPr>
            <a:r>
              <a:rPr lang="en-US">
                <a:solidFill>
                  <a:srgbClr val="25496F"/>
                </a:solidFill>
              </a:rPr>
              <a:t>Stand Up, Hand Up, Pair Up                                     When I say GO:</a:t>
            </a:r>
            <a:endParaRPr>
              <a:solidFill>
                <a:srgbClr val="25496F"/>
              </a:solidFill>
            </a:endParaRPr>
          </a:p>
          <a:p>
            <a:pPr marL="914400" lvl="1" indent="-355600" algn="l" rtl="0">
              <a:spcBef>
                <a:spcPts val="600"/>
              </a:spcBef>
              <a:spcAft>
                <a:spcPts val="0"/>
              </a:spcAft>
              <a:buSzPts val="2000"/>
              <a:buChar char="•"/>
            </a:pPr>
            <a:r>
              <a:rPr lang="en-US" sz="2000">
                <a:solidFill>
                  <a:srgbClr val="25496F"/>
                </a:solidFill>
              </a:rPr>
              <a:t>Stand Up</a:t>
            </a:r>
            <a:endParaRPr sz="2000">
              <a:solidFill>
                <a:srgbClr val="25496F"/>
              </a:solidFill>
            </a:endParaRPr>
          </a:p>
          <a:p>
            <a:pPr marL="914400" lvl="1" indent="-355600" algn="l" rtl="0">
              <a:spcBef>
                <a:spcPts val="600"/>
              </a:spcBef>
              <a:spcAft>
                <a:spcPts val="0"/>
              </a:spcAft>
              <a:buSzPts val="2000"/>
              <a:buChar char="•"/>
            </a:pPr>
            <a:r>
              <a:rPr lang="en-US" sz="2000">
                <a:solidFill>
                  <a:srgbClr val="25496F"/>
                </a:solidFill>
              </a:rPr>
              <a:t>Put Your hand up</a:t>
            </a:r>
            <a:endParaRPr sz="2000">
              <a:solidFill>
                <a:srgbClr val="25496F"/>
              </a:solidFill>
            </a:endParaRPr>
          </a:p>
          <a:p>
            <a:pPr marL="914400" lvl="1" indent="-355600" algn="l" rtl="0">
              <a:spcBef>
                <a:spcPts val="600"/>
              </a:spcBef>
              <a:spcAft>
                <a:spcPts val="0"/>
              </a:spcAft>
              <a:buSzPts val="2000"/>
              <a:buChar char="•"/>
            </a:pPr>
            <a:r>
              <a:rPr lang="en-US" sz="2000">
                <a:solidFill>
                  <a:srgbClr val="25496F"/>
                </a:solidFill>
              </a:rPr>
              <a:t>Find someone to pair up with</a:t>
            </a:r>
            <a:endParaRPr sz="2000">
              <a:solidFill>
                <a:srgbClr val="25496F"/>
              </a:solidFill>
            </a:endParaRPr>
          </a:p>
          <a:p>
            <a:pPr marL="1371600" lvl="2" indent="-342900" algn="l" rtl="0">
              <a:spcBef>
                <a:spcPts val="600"/>
              </a:spcBef>
              <a:spcAft>
                <a:spcPts val="0"/>
              </a:spcAft>
              <a:buSzPts val="1800"/>
              <a:buFont typeface="Source Sans Pro"/>
              <a:buChar char="–"/>
            </a:pPr>
            <a:r>
              <a:rPr lang="en-US" sz="1800" i="1">
                <a:solidFill>
                  <a:srgbClr val="25496F"/>
                </a:solidFill>
              </a:rPr>
              <a:t>Give your partner</a:t>
            </a:r>
            <a:endParaRPr sz="1800">
              <a:solidFill>
                <a:srgbClr val="25496F"/>
              </a:solidFill>
            </a:endParaRPr>
          </a:p>
          <a:p>
            <a:pPr marL="1828800" lvl="3" indent="-342900" algn="l" rtl="0">
              <a:spcBef>
                <a:spcPts val="600"/>
              </a:spcBef>
              <a:spcAft>
                <a:spcPts val="0"/>
              </a:spcAft>
              <a:buSzPts val="1800"/>
              <a:buChar char="o"/>
            </a:pPr>
            <a:r>
              <a:rPr lang="en-US" sz="1800" b="1">
                <a:solidFill>
                  <a:srgbClr val="25496F"/>
                </a:solidFill>
              </a:rPr>
              <a:t>2 wows</a:t>
            </a:r>
            <a:endParaRPr sz="1800">
              <a:solidFill>
                <a:srgbClr val="25496F"/>
              </a:solidFill>
            </a:endParaRPr>
          </a:p>
          <a:p>
            <a:pPr marL="1828800" lvl="3" indent="-342900" algn="l" rtl="0">
              <a:spcBef>
                <a:spcPts val="600"/>
              </a:spcBef>
              <a:spcAft>
                <a:spcPts val="0"/>
              </a:spcAft>
              <a:buSzPts val="1800"/>
              <a:buChar char="o"/>
            </a:pPr>
            <a:r>
              <a:rPr lang="en-US" sz="1800" b="1">
                <a:solidFill>
                  <a:srgbClr val="25496F"/>
                </a:solidFill>
              </a:rPr>
              <a:t>1 wonder</a:t>
            </a:r>
            <a:endParaRPr sz="1800"/>
          </a:p>
        </p:txBody>
      </p:sp>
      <p:sp>
        <p:nvSpPr>
          <p:cNvPr id="525" name="Google Shape;525;p69"/>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What Else Do You Want to Know?</a:t>
            </a:r>
            <a:endParaRPr/>
          </a:p>
        </p:txBody>
      </p:sp>
      <p:sp>
        <p:nvSpPr>
          <p:cNvPr id="526" name="Google Shape;526;p69"/>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32</a:t>
            </a:fld>
            <a:endParaRPr/>
          </a:p>
        </p:txBody>
      </p:sp>
      <p:pic>
        <p:nvPicPr>
          <p:cNvPr id="527" name="Google Shape;527;p69" descr="RTI Arkansas Logo.png"/>
          <p:cNvPicPr preferRelativeResize="0"/>
          <p:nvPr/>
        </p:nvPicPr>
        <p:blipFill rotWithShape="1">
          <a:blip r:embed="rId3">
            <a:alphaModFix/>
          </a:blip>
          <a:srcRect/>
          <a:stretch/>
        </p:blipFill>
        <p:spPr>
          <a:xfrm>
            <a:off x="6926262" y="318053"/>
            <a:ext cx="2025052" cy="373943"/>
          </a:xfrm>
          <a:prstGeom prst="rect">
            <a:avLst/>
          </a:prstGeom>
          <a:noFill/>
          <a:ln>
            <a:noFill/>
          </a:ln>
        </p:spPr>
      </p:pic>
      <p:grpSp>
        <p:nvGrpSpPr>
          <p:cNvPr id="528" name="Google Shape;528;p69"/>
          <p:cNvGrpSpPr/>
          <p:nvPr/>
        </p:nvGrpSpPr>
        <p:grpSpPr>
          <a:xfrm>
            <a:off x="6939458" y="5699190"/>
            <a:ext cx="1972782" cy="1145934"/>
            <a:chOff x="6939458" y="5699190"/>
            <a:chExt cx="1972782" cy="1145934"/>
          </a:xfrm>
        </p:grpSpPr>
        <p:sp>
          <p:nvSpPr>
            <p:cNvPr id="529" name="Google Shape;529;p69"/>
            <p:cNvSpPr/>
            <p:nvPr/>
          </p:nvSpPr>
          <p:spPr>
            <a:xfrm>
              <a:off x="6939458" y="5699190"/>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530" name="Google Shape;530;p69"/>
            <p:cNvSpPr txBox="1"/>
            <p:nvPr/>
          </p:nvSpPr>
          <p:spPr>
            <a:xfrm>
              <a:off x="7333450" y="6118275"/>
              <a:ext cx="11430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Activity</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0"/>
          <p:cNvSpPr txBox="1">
            <a:spLocks noGrp="1"/>
          </p:cNvSpPr>
          <p:nvPr>
            <p:ph type="title"/>
          </p:nvPr>
        </p:nvSpPr>
        <p:spPr>
          <a:xfrm>
            <a:off x="790888" y="42995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SzPts val="4400"/>
              <a:buNone/>
            </a:pPr>
            <a:endParaRPr/>
          </a:p>
          <a:p>
            <a:pPr marL="0" lvl="0" indent="0" algn="l" rtl="0">
              <a:lnSpc>
                <a:spcPct val="100000"/>
              </a:lnSpc>
              <a:spcBef>
                <a:spcPts val="0"/>
              </a:spcBef>
              <a:spcAft>
                <a:spcPts val="0"/>
              </a:spcAft>
              <a:buSzPts val="4400"/>
              <a:buNone/>
            </a:pPr>
            <a:r>
              <a:rPr lang="en-US"/>
              <a:t>RTI Resources</a:t>
            </a:r>
            <a:endParaRPr/>
          </a:p>
          <a:p>
            <a:pPr marL="0" lvl="0" indent="0" algn="l" rtl="0">
              <a:lnSpc>
                <a:spcPct val="100000"/>
              </a:lnSpc>
              <a:spcBef>
                <a:spcPts val="0"/>
              </a:spcBef>
              <a:spcAft>
                <a:spcPts val="0"/>
              </a:spcAft>
              <a:buSzPts val="4400"/>
              <a:buNone/>
            </a:pPr>
            <a:endParaRPr/>
          </a:p>
        </p:txBody>
      </p:sp>
      <p:sp>
        <p:nvSpPr>
          <p:cNvPr id="537" name="Google Shape;537;p70"/>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71"/>
          <p:cNvSpPr txBox="1">
            <a:spLocks noGrp="1"/>
          </p:cNvSpPr>
          <p:nvPr>
            <p:ph type="body" idx="1"/>
          </p:nvPr>
        </p:nvSpPr>
        <p:spPr>
          <a:xfrm>
            <a:off x="3962175" y="2002250"/>
            <a:ext cx="4793100" cy="1757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600"/>
              </a:spcBef>
              <a:spcAft>
                <a:spcPts val="0"/>
              </a:spcAft>
              <a:buNone/>
            </a:pPr>
            <a:r>
              <a:rPr lang="en-US" sz="1800"/>
              <a:t>Shelby Knight, Executive Director, The Center for Exceptional Families (TCFEF)</a:t>
            </a:r>
            <a:endParaRPr sz="1800"/>
          </a:p>
          <a:p>
            <a:pPr marL="0" marR="0" lvl="0" indent="0" algn="l" rtl="0">
              <a:lnSpc>
                <a:spcPct val="100000"/>
              </a:lnSpc>
              <a:spcBef>
                <a:spcPts val="600"/>
              </a:spcBef>
              <a:spcAft>
                <a:spcPts val="0"/>
              </a:spcAft>
              <a:buNone/>
            </a:pPr>
            <a:endParaRPr sz="1800"/>
          </a:p>
          <a:p>
            <a:pPr marL="0" marR="0" lvl="0" indent="0" algn="l" rtl="0">
              <a:lnSpc>
                <a:spcPct val="100000"/>
              </a:lnSpc>
              <a:spcBef>
                <a:spcPts val="600"/>
              </a:spcBef>
              <a:spcAft>
                <a:spcPts val="0"/>
              </a:spcAft>
              <a:buNone/>
            </a:pPr>
            <a:r>
              <a:rPr lang="en-US" sz="1800"/>
              <a:t>Tracy Risley, Parent Mentor, The Center for Exceptional Families (TCFEF)</a:t>
            </a:r>
            <a:endParaRPr sz="1800"/>
          </a:p>
          <a:p>
            <a:pPr marL="0" marR="0" lvl="0" indent="0" algn="l" rtl="0">
              <a:lnSpc>
                <a:spcPct val="100000"/>
              </a:lnSpc>
              <a:spcBef>
                <a:spcPts val="600"/>
              </a:spcBef>
              <a:spcAft>
                <a:spcPts val="0"/>
              </a:spcAft>
              <a:buSzPts val="2400"/>
              <a:buNone/>
            </a:pPr>
            <a:endParaRPr sz="2800"/>
          </a:p>
          <a:p>
            <a:pPr marL="0" marR="0" lvl="0" indent="0" algn="l" rtl="0">
              <a:lnSpc>
                <a:spcPct val="100000"/>
              </a:lnSpc>
              <a:spcBef>
                <a:spcPts val="600"/>
              </a:spcBef>
              <a:spcAft>
                <a:spcPts val="0"/>
              </a:spcAft>
              <a:buSzPts val="2400"/>
              <a:buNone/>
            </a:pPr>
            <a:endParaRPr sz="2800"/>
          </a:p>
        </p:txBody>
      </p:sp>
      <p:sp>
        <p:nvSpPr>
          <p:cNvPr id="544" name="Google Shape;544;p7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SzPts val="1000"/>
              <a:buNone/>
            </a:pPr>
            <a:fld id="{00000000-1234-1234-1234-123412341234}" type="slidenum">
              <a:rPr lang="en-US" sz="1000">
                <a:solidFill>
                  <a:srgbClr val="BFBFBF"/>
                </a:solidFill>
                <a:latin typeface="Arial"/>
                <a:ea typeface="Arial"/>
                <a:cs typeface="Arial"/>
                <a:sym typeface="Arial"/>
              </a:rPr>
              <a:t>34</a:t>
            </a:fld>
            <a:endParaRPr sz="1000">
              <a:solidFill>
                <a:srgbClr val="BFBFBF"/>
              </a:solidFill>
              <a:latin typeface="Arial"/>
              <a:ea typeface="Arial"/>
              <a:cs typeface="Arial"/>
              <a:sym typeface="Arial"/>
            </a:endParaRPr>
          </a:p>
        </p:txBody>
      </p:sp>
      <p:sp>
        <p:nvSpPr>
          <p:cNvPr id="545" name="Google Shape;545;p71"/>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1400"/>
              <a:buNone/>
            </a:pPr>
            <a:r>
              <a:rPr lang="en-US">
                <a:solidFill>
                  <a:srgbClr val="A6A6A6"/>
                </a:solidFill>
              </a:rPr>
              <a:t>Arkansas Resources</a:t>
            </a:r>
            <a:endParaRPr sz="4800" b="0" i="0" u="none" strike="noStrike" cap="none">
              <a:solidFill>
                <a:srgbClr val="A6A6A6"/>
              </a:solidFill>
              <a:latin typeface="Arial Narrow"/>
              <a:ea typeface="Arial Narrow"/>
              <a:cs typeface="Arial Narrow"/>
              <a:sym typeface="Arial Narrow"/>
            </a:endParaRPr>
          </a:p>
        </p:txBody>
      </p:sp>
      <p:pic>
        <p:nvPicPr>
          <p:cNvPr id="546" name="Google Shape;546;p71" descr="RTI Arkansas Logo.png"/>
          <p:cNvPicPr preferRelativeResize="0"/>
          <p:nvPr/>
        </p:nvPicPr>
        <p:blipFill rotWithShape="1">
          <a:blip r:embed="rId3">
            <a:alphaModFix/>
          </a:blip>
          <a:srcRect/>
          <a:stretch/>
        </p:blipFill>
        <p:spPr>
          <a:xfrm>
            <a:off x="6926262" y="318053"/>
            <a:ext cx="2025052" cy="373943"/>
          </a:xfrm>
          <a:prstGeom prst="rect">
            <a:avLst/>
          </a:prstGeom>
          <a:noFill/>
          <a:ln>
            <a:noFill/>
          </a:ln>
        </p:spPr>
      </p:pic>
      <p:pic>
        <p:nvPicPr>
          <p:cNvPr id="547" name="Google Shape;547;p71"/>
          <p:cNvPicPr preferRelativeResize="0"/>
          <p:nvPr/>
        </p:nvPicPr>
        <p:blipFill>
          <a:blip r:embed="rId4">
            <a:alphaModFix/>
          </a:blip>
          <a:stretch>
            <a:fillRect/>
          </a:stretch>
        </p:blipFill>
        <p:spPr>
          <a:xfrm>
            <a:off x="469962" y="2002250"/>
            <a:ext cx="3174650" cy="1757100"/>
          </a:xfrm>
          <a:prstGeom prst="rect">
            <a:avLst/>
          </a:prstGeom>
          <a:noFill/>
          <a:ln w="9525" cap="flat" cmpd="sng">
            <a:solidFill>
              <a:srgbClr val="0000FF"/>
            </a:solidFill>
            <a:prstDash val="solid"/>
            <a:round/>
            <a:headEnd type="none" w="sm" len="sm"/>
            <a:tailEnd type="none" w="sm" len="sm"/>
          </a:ln>
        </p:spPr>
      </p:pic>
      <p:pic>
        <p:nvPicPr>
          <p:cNvPr id="548" name="Google Shape;548;p71"/>
          <p:cNvPicPr preferRelativeResize="0"/>
          <p:nvPr/>
        </p:nvPicPr>
        <p:blipFill>
          <a:blip r:embed="rId5">
            <a:alphaModFix/>
          </a:blip>
          <a:stretch>
            <a:fillRect/>
          </a:stretch>
        </p:blipFill>
        <p:spPr>
          <a:xfrm>
            <a:off x="249050" y="4171350"/>
            <a:ext cx="3616474" cy="963647"/>
          </a:xfrm>
          <a:prstGeom prst="rect">
            <a:avLst/>
          </a:prstGeom>
          <a:noFill/>
          <a:ln w="9525" cap="flat" cmpd="sng">
            <a:solidFill>
              <a:srgbClr val="0000FF"/>
            </a:solidFill>
            <a:prstDash val="solid"/>
            <a:round/>
            <a:headEnd type="none" w="sm" len="sm"/>
            <a:tailEnd type="none" w="sm" len="sm"/>
          </a:ln>
        </p:spPr>
      </p:pic>
      <p:sp>
        <p:nvSpPr>
          <p:cNvPr id="549" name="Google Shape;549;p71"/>
          <p:cNvSpPr txBox="1">
            <a:spLocks noGrp="1"/>
          </p:cNvSpPr>
          <p:nvPr>
            <p:ph type="body" idx="1"/>
          </p:nvPr>
        </p:nvSpPr>
        <p:spPr>
          <a:xfrm>
            <a:off x="3962175" y="4171350"/>
            <a:ext cx="4989000" cy="1757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600"/>
              </a:spcBef>
              <a:spcAft>
                <a:spcPts val="0"/>
              </a:spcAft>
              <a:buSzPts val="2400"/>
              <a:buNone/>
            </a:pPr>
            <a:r>
              <a:rPr lang="en-US" sz="1800"/>
              <a:t>Kim Wright, Director of Family and Community Engagement, Division of Elementary and Secondary Education (DESE)</a:t>
            </a:r>
            <a:endParaRPr sz="2800"/>
          </a:p>
          <a:p>
            <a:pPr marL="0" marR="0" lvl="0" indent="0" algn="l" rtl="0">
              <a:lnSpc>
                <a:spcPct val="100000"/>
              </a:lnSpc>
              <a:spcBef>
                <a:spcPts val="600"/>
              </a:spcBef>
              <a:spcAft>
                <a:spcPts val="0"/>
              </a:spcAft>
              <a:buSzPts val="2400"/>
              <a:buNone/>
            </a:pPr>
            <a:endParaRPr sz="2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2"/>
          <p:cNvSpPr txBox="1">
            <a:spLocks noGrp="1"/>
          </p:cNvSpPr>
          <p:nvPr>
            <p:ph type="body" idx="1"/>
          </p:nvPr>
        </p:nvSpPr>
        <p:spPr>
          <a:xfrm>
            <a:off x="687527" y="2055813"/>
            <a:ext cx="4872026" cy="3852006"/>
          </a:xfrm>
          <a:prstGeom prst="rect">
            <a:avLst/>
          </a:prstGeom>
          <a:noFill/>
          <a:ln>
            <a:noFill/>
          </a:ln>
        </p:spPr>
        <p:txBody>
          <a:bodyPr spcFirstLastPara="1" wrap="square" lIns="0" tIns="0" rIns="0" bIns="0" anchor="t" anchorCtr="0">
            <a:noAutofit/>
          </a:bodyPr>
          <a:lstStyle/>
          <a:p>
            <a:pPr marL="233362" lvl="0" indent="-334962" algn="l" rtl="0">
              <a:lnSpc>
                <a:spcPct val="100000"/>
              </a:lnSpc>
              <a:spcBef>
                <a:spcPts val="0"/>
              </a:spcBef>
              <a:spcAft>
                <a:spcPts val="0"/>
              </a:spcAft>
              <a:buSzPts val="3400"/>
              <a:buChar char="▪"/>
            </a:pPr>
            <a:r>
              <a:rPr lang="en-US" sz="2800" u="sng">
                <a:solidFill>
                  <a:schemeClr val="hlink"/>
                </a:solidFill>
                <a:hlinkClick r:id="rId3"/>
              </a:rPr>
              <a:t>The ABCs of RTI in Elementary School: A Guide for Families</a:t>
            </a:r>
            <a:r>
              <a:rPr lang="en-US" sz="2800"/>
              <a:t> </a:t>
            </a:r>
            <a:endParaRPr sz="2800"/>
          </a:p>
          <a:p>
            <a:pPr marL="457200" lvl="0" indent="0" algn="l" rtl="0">
              <a:lnSpc>
                <a:spcPct val="100000"/>
              </a:lnSpc>
              <a:spcBef>
                <a:spcPts val="0"/>
              </a:spcBef>
              <a:spcAft>
                <a:spcPts val="0"/>
              </a:spcAft>
              <a:buNone/>
            </a:pPr>
            <a:endParaRPr sz="2800"/>
          </a:p>
          <a:p>
            <a:pPr marL="233362" lvl="0" indent="-334962" algn="l" rtl="0">
              <a:lnSpc>
                <a:spcPct val="100000"/>
              </a:lnSpc>
              <a:spcBef>
                <a:spcPts val="0"/>
              </a:spcBef>
              <a:spcAft>
                <a:spcPts val="0"/>
              </a:spcAft>
              <a:buSzPts val="3400"/>
              <a:buChar char="▪"/>
            </a:pPr>
            <a:r>
              <a:rPr lang="en-US" sz="2800" u="sng">
                <a:solidFill>
                  <a:schemeClr val="hlink"/>
                </a:solidFill>
                <a:hlinkClick r:id="rId4"/>
              </a:rPr>
              <a:t>The ABCs of RTI in Middle School: A Guide for Parents</a:t>
            </a:r>
            <a:r>
              <a:rPr lang="en-US" sz="2800"/>
              <a:t> </a:t>
            </a:r>
            <a:endParaRPr sz="2800"/>
          </a:p>
          <a:p>
            <a:pPr marL="457200" lvl="0" indent="0" algn="l" rtl="0">
              <a:lnSpc>
                <a:spcPct val="100000"/>
              </a:lnSpc>
              <a:spcBef>
                <a:spcPts val="1200"/>
              </a:spcBef>
              <a:spcAft>
                <a:spcPts val="0"/>
              </a:spcAft>
              <a:buNone/>
            </a:pPr>
            <a:endParaRPr sz="1600"/>
          </a:p>
        </p:txBody>
      </p:sp>
      <p:sp>
        <p:nvSpPr>
          <p:cNvPr id="555" name="Google Shape;555;p72"/>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RTI Resources</a:t>
            </a:r>
            <a:endParaRPr/>
          </a:p>
        </p:txBody>
      </p:sp>
      <p:sp>
        <p:nvSpPr>
          <p:cNvPr id="556" name="Google Shape;556;p72"/>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35</a:t>
            </a:fld>
            <a:endParaRPr/>
          </a:p>
        </p:txBody>
      </p:sp>
      <p:pic>
        <p:nvPicPr>
          <p:cNvPr id="557" name="Google Shape;557;p72" descr="RTI Arkansas Logo.png"/>
          <p:cNvPicPr preferRelativeResize="0"/>
          <p:nvPr/>
        </p:nvPicPr>
        <p:blipFill rotWithShape="1">
          <a:blip r:embed="rId5">
            <a:alphaModFix/>
          </a:blip>
          <a:srcRect/>
          <a:stretch/>
        </p:blipFill>
        <p:spPr>
          <a:xfrm>
            <a:off x="6926262" y="318053"/>
            <a:ext cx="2025052" cy="373943"/>
          </a:xfrm>
          <a:prstGeom prst="rect">
            <a:avLst/>
          </a:prstGeom>
          <a:noFill/>
          <a:ln>
            <a:noFill/>
          </a:ln>
        </p:spPr>
      </p:pic>
      <p:pic>
        <p:nvPicPr>
          <p:cNvPr id="558" name="Google Shape;558;p72"/>
          <p:cNvPicPr preferRelativeResize="0"/>
          <p:nvPr/>
        </p:nvPicPr>
        <p:blipFill rotWithShape="1">
          <a:blip r:embed="rId6">
            <a:alphaModFix/>
          </a:blip>
          <a:srcRect/>
          <a:stretch/>
        </p:blipFill>
        <p:spPr>
          <a:xfrm>
            <a:off x="5868551" y="1927077"/>
            <a:ext cx="3043674" cy="396886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3"/>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A5A5A5"/>
              </a:buClr>
              <a:buSzPts val="2009"/>
              <a:buNone/>
            </a:pPr>
            <a:r>
              <a:rPr lang="en-US" sz="2000" b="1" u="sng">
                <a:solidFill>
                  <a:srgbClr val="25496F"/>
                </a:solidFill>
              </a:rPr>
              <a:t>Sources of information and materials</a:t>
            </a:r>
            <a:endParaRPr/>
          </a:p>
          <a:p>
            <a:pPr marL="0" lvl="0" indent="0" algn="l" rtl="0">
              <a:lnSpc>
                <a:spcPct val="90000"/>
              </a:lnSpc>
              <a:spcBef>
                <a:spcPts val="0"/>
              </a:spcBef>
              <a:spcAft>
                <a:spcPts val="0"/>
              </a:spcAft>
              <a:buClr>
                <a:srgbClr val="A5A5A5"/>
              </a:buClr>
              <a:buSzPts val="703"/>
              <a:buNone/>
            </a:pPr>
            <a:endParaRPr sz="700" b="1" u="sng"/>
          </a:p>
          <a:p>
            <a:pPr marL="0" lvl="0" indent="0" algn="l" rtl="0">
              <a:lnSpc>
                <a:spcPct val="90000"/>
              </a:lnSpc>
              <a:spcBef>
                <a:spcPts val="0"/>
              </a:spcBef>
              <a:spcAft>
                <a:spcPts val="0"/>
              </a:spcAft>
              <a:buClr>
                <a:srgbClr val="A5A5A5"/>
              </a:buClr>
              <a:buSzPts val="201"/>
              <a:buNone/>
            </a:pPr>
            <a:endParaRPr sz="200" b="1" u="sng">
              <a:solidFill>
                <a:srgbClr val="25496F"/>
              </a:solidFill>
            </a:endParaRPr>
          </a:p>
          <a:p>
            <a:pPr marL="233361" lvl="0" indent="-233361" algn="l" rtl="0">
              <a:lnSpc>
                <a:spcPct val="90000"/>
              </a:lnSpc>
              <a:spcBef>
                <a:spcPts val="0"/>
              </a:spcBef>
              <a:spcAft>
                <a:spcPts val="0"/>
              </a:spcAft>
              <a:buClr>
                <a:srgbClr val="A5A5A5"/>
              </a:buClr>
              <a:buSzPts val="1808"/>
              <a:buFont typeface="Arial"/>
              <a:buChar char="▪"/>
            </a:pPr>
            <a:r>
              <a:rPr lang="en-US" sz="1800">
                <a:solidFill>
                  <a:srgbClr val="25496F"/>
                </a:solidFill>
              </a:rPr>
              <a:t>pbis.org</a:t>
            </a:r>
            <a:endParaRPr sz="1800">
              <a:solidFill>
                <a:srgbClr val="25496F"/>
              </a:solidFill>
            </a:endParaRPr>
          </a:p>
          <a:p>
            <a:pPr marL="233361" lvl="0" indent="-233361" algn="l" rtl="0">
              <a:lnSpc>
                <a:spcPct val="90000"/>
              </a:lnSpc>
              <a:spcBef>
                <a:spcPts val="600"/>
              </a:spcBef>
              <a:spcAft>
                <a:spcPts val="0"/>
              </a:spcAft>
              <a:buClr>
                <a:srgbClr val="A5A5A5"/>
              </a:buClr>
              <a:buSzPts val="1808"/>
              <a:buFont typeface="Arial"/>
              <a:buChar char="▪"/>
            </a:pPr>
            <a:r>
              <a:rPr lang="en-US" sz="1800"/>
              <a:t>m</a:t>
            </a:r>
            <a:r>
              <a:rPr lang="en-US" sz="1800">
                <a:solidFill>
                  <a:srgbClr val="25496F"/>
                </a:solidFill>
              </a:rPr>
              <a:t>idwestpbis.org</a:t>
            </a:r>
            <a:endParaRPr/>
          </a:p>
          <a:p>
            <a:pPr marL="233361" lvl="0" indent="-233361" algn="l" rtl="0">
              <a:lnSpc>
                <a:spcPct val="90000"/>
              </a:lnSpc>
              <a:spcBef>
                <a:spcPts val="600"/>
              </a:spcBef>
              <a:spcAft>
                <a:spcPts val="0"/>
              </a:spcAft>
              <a:buClr>
                <a:srgbClr val="A5A5A5"/>
              </a:buClr>
              <a:buSzPts val="1808"/>
              <a:buFont typeface="Arial"/>
              <a:buChar char="▪"/>
            </a:pPr>
            <a:r>
              <a:rPr lang="en-US" sz="1800"/>
              <a:t>p</a:t>
            </a:r>
            <a:r>
              <a:rPr lang="en-US" sz="1800">
                <a:solidFill>
                  <a:srgbClr val="25496F"/>
                </a:solidFill>
              </a:rPr>
              <a:t>bismissouri.org</a:t>
            </a:r>
            <a:endParaRPr/>
          </a:p>
          <a:p>
            <a:pPr marL="233361" lvl="0" indent="-233361" algn="l" rtl="0">
              <a:lnSpc>
                <a:spcPct val="90000"/>
              </a:lnSpc>
              <a:spcBef>
                <a:spcPts val="600"/>
              </a:spcBef>
              <a:spcAft>
                <a:spcPts val="0"/>
              </a:spcAft>
              <a:buClr>
                <a:srgbClr val="A5A5A5"/>
              </a:buClr>
              <a:buSzPts val="1808"/>
              <a:buFont typeface="Arial"/>
              <a:buChar char="▪"/>
            </a:pPr>
            <a:r>
              <a:rPr lang="en-US" sz="1800"/>
              <a:t>w</a:t>
            </a:r>
            <a:r>
              <a:rPr lang="en-US" sz="1800">
                <a:solidFill>
                  <a:srgbClr val="25496F"/>
                </a:solidFill>
              </a:rPr>
              <a:t>isconsinpbisnetwork.org</a:t>
            </a:r>
            <a:endParaRPr/>
          </a:p>
          <a:p>
            <a:pPr marL="233361" lvl="0" indent="-233361" algn="l" rtl="0">
              <a:lnSpc>
                <a:spcPct val="90000"/>
              </a:lnSpc>
              <a:spcBef>
                <a:spcPts val="600"/>
              </a:spcBef>
              <a:spcAft>
                <a:spcPts val="0"/>
              </a:spcAft>
              <a:buClr>
                <a:srgbClr val="A5A5A5"/>
              </a:buClr>
              <a:buSzPts val="1808"/>
              <a:buFont typeface="Arial"/>
              <a:buChar char="▪"/>
            </a:pPr>
            <a:r>
              <a:rPr lang="en-US" sz="1800"/>
              <a:t>p</a:t>
            </a:r>
            <a:r>
              <a:rPr lang="en-US" sz="1800">
                <a:solidFill>
                  <a:srgbClr val="25496F"/>
                </a:solidFill>
              </a:rPr>
              <a:t>bismaryland.org</a:t>
            </a:r>
            <a:endParaRPr/>
          </a:p>
          <a:p>
            <a:pPr marL="233361" lvl="0" indent="-220605" algn="l" rtl="0">
              <a:lnSpc>
                <a:spcPct val="90000"/>
              </a:lnSpc>
              <a:spcBef>
                <a:spcPts val="600"/>
              </a:spcBef>
              <a:spcAft>
                <a:spcPts val="0"/>
              </a:spcAft>
              <a:buClr>
                <a:srgbClr val="A5A5A5"/>
              </a:buClr>
              <a:buSzPts val="201"/>
              <a:buFont typeface="Arial"/>
              <a:buNone/>
            </a:pPr>
            <a:endParaRPr sz="200">
              <a:solidFill>
                <a:srgbClr val="25496F"/>
              </a:solidFill>
            </a:endParaRPr>
          </a:p>
          <a:p>
            <a:pPr marL="0" lvl="0" indent="0" algn="l" rtl="0">
              <a:lnSpc>
                <a:spcPct val="90000"/>
              </a:lnSpc>
              <a:spcBef>
                <a:spcPts val="400"/>
              </a:spcBef>
              <a:spcAft>
                <a:spcPts val="0"/>
              </a:spcAft>
              <a:buSzPts val="2009"/>
              <a:buNone/>
            </a:pPr>
            <a:r>
              <a:rPr lang="en-US" sz="2000" b="1" u="sng"/>
              <a:t>References</a:t>
            </a:r>
            <a:endParaRPr/>
          </a:p>
          <a:p>
            <a:pPr marL="0" lvl="0" indent="0" algn="l" rtl="0">
              <a:lnSpc>
                <a:spcPct val="90000"/>
              </a:lnSpc>
              <a:spcBef>
                <a:spcPts val="600"/>
              </a:spcBef>
              <a:spcAft>
                <a:spcPts val="0"/>
              </a:spcAft>
              <a:buSzPts val="402"/>
              <a:buNone/>
            </a:pPr>
            <a:endParaRPr sz="400" b="1" u="sng"/>
          </a:p>
          <a:p>
            <a:pPr marL="233361" lvl="0" indent="-233361" algn="l" rtl="0">
              <a:lnSpc>
                <a:spcPct val="90000"/>
              </a:lnSpc>
              <a:spcBef>
                <a:spcPts val="0"/>
              </a:spcBef>
              <a:spcAft>
                <a:spcPts val="0"/>
              </a:spcAft>
              <a:buSzPts val="1808"/>
              <a:buFont typeface="Arial"/>
              <a:buChar char="▪"/>
            </a:pPr>
            <a:r>
              <a:rPr lang="en-US" sz="1800"/>
              <a:t>Research literature on discipline and positive behavioral interventions and supports:</a:t>
            </a:r>
            <a:endParaRPr/>
          </a:p>
          <a:p>
            <a:pPr marL="914400" lvl="1" indent="-343408" algn="l" rtl="0">
              <a:lnSpc>
                <a:spcPct val="90000"/>
              </a:lnSpc>
              <a:spcBef>
                <a:spcPts val="0"/>
              </a:spcBef>
              <a:spcAft>
                <a:spcPts val="0"/>
              </a:spcAft>
              <a:buSzPts val="1808"/>
              <a:buChar char="•"/>
            </a:pPr>
            <a:r>
              <a:rPr lang="en-US" sz="1800" u="sng">
                <a:solidFill>
                  <a:srgbClr val="0000FF"/>
                </a:solidFill>
                <a:hlinkClick r:id="rId3">
                  <a:extLst>
                    <a:ext uri="{A12FA001-AC4F-418D-AE19-62706E023703}">
                      <ahyp:hlinkClr xmlns:ahyp="http://schemas.microsoft.com/office/drawing/2018/hyperlinkcolor" val="tx"/>
                    </a:ext>
                  </a:extLst>
                </a:hlinkClick>
              </a:rPr>
              <a:t>https://www.pbis.org</a:t>
            </a:r>
            <a:endParaRPr/>
          </a:p>
          <a:p>
            <a:pPr marL="914400" lvl="1" indent="-343408" algn="l" rtl="0">
              <a:lnSpc>
                <a:spcPct val="90000"/>
              </a:lnSpc>
              <a:spcBef>
                <a:spcPts val="0"/>
              </a:spcBef>
              <a:spcAft>
                <a:spcPts val="0"/>
              </a:spcAft>
              <a:buSzPts val="1808"/>
              <a:buChar char="•"/>
            </a:pPr>
            <a:r>
              <a:rPr lang="en-US" sz="1800" u="sng">
                <a:solidFill>
                  <a:srgbClr val="0000FF"/>
                </a:solidFill>
                <a:hlinkClick r:id="rId4">
                  <a:extLst>
                    <a:ext uri="{A12FA001-AC4F-418D-AE19-62706E023703}">
                      <ahyp:hlinkClr xmlns:ahyp="http://schemas.microsoft.com/office/drawing/2018/hyperlinkcolor" val="tx"/>
                    </a:ext>
                  </a:extLst>
                </a:hlinkClick>
              </a:rPr>
              <a:t>http://www.nhcebis.seresc.net</a:t>
            </a:r>
            <a:endParaRPr sz="1200">
              <a:solidFill>
                <a:srgbClr val="25496F"/>
              </a:solidFill>
            </a:endParaRPr>
          </a:p>
          <a:p>
            <a:pPr marL="233363" lvl="0" indent="-119063" algn="l" rtl="0">
              <a:lnSpc>
                <a:spcPct val="100000"/>
              </a:lnSpc>
              <a:spcBef>
                <a:spcPts val="600"/>
              </a:spcBef>
              <a:spcAft>
                <a:spcPts val="0"/>
              </a:spcAft>
              <a:buSzPts val="1800"/>
              <a:buNone/>
            </a:pPr>
            <a:endParaRPr sz="1800"/>
          </a:p>
        </p:txBody>
      </p:sp>
      <p:sp>
        <p:nvSpPr>
          <p:cNvPr id="565" name="Google Shape;565;p73"/>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Behavior Resources</a:t>
            </a:r>
            <a:endParaRPr/>
          </a:p>
        </p:txBody>
      </p:sp>
      <p:sp>
        <p:nvSpPr>
          <p:cNvPr id="566" name="Google Shape;566;p73"/>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36</a:t>
            </a:fld>
            <a:endParaRPr>
              <a:solidFill>
                <a:srgbClr val="BFBFBF"/>
              </a:solidFill>
            </a:endParaRPr>
          </a:p>
        </p:txBody>
      </p:sp>
      <p:pic>
        <p:nvPicPr>
          <p:cNvPr id="567" name="Google Shape;567;p73" descr="RTI Arkansas Logo.png"/>
          <p:cNvPicPr preferRelativeResize="0"/>
          <p:nvPr/>
        </p:nvPicPr>
        <p:blipFill rotWithShape="1">
          <a:blip r:embed="rId5">
            <a:alphaModFix/>
          </a:blip>
          <a:srcRect/>
          <a:stretch/>
        </p:blipFill>
        <p:spPr>
          <a:xfrm>
            <a:off x="6926262" y="318053"/>
            <a:ext cx="2025052" cy="37394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4"/>
          <p:cNvSpPr txBox="1">
            <a:spLocks noGrp="1"/>
          </p:cNvSpPr>
          <p:nvPr>
            <p:ph type="body" idx="1"/>
          </p:nvPr>
        </p:nvSpPr>
        <p:spPr>
          <a:xfrm>
            <a:off x="687400" y="1936750"/>
            <a:ext cx="8189700" cy="4006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US">
                <a:solidFill>
                  <a:srgbClr val="25496F"/>
                </a:solidFill>
              </a:rPr>
              <a:t>Cortiella, Candace. “A Parent’s Guide to Response to Intervention (RTI).” </a:t>
            </a:r>
            <a:endParaRPr>
              <a:solidFill>
                <a:srgbClr val="25496F"/>
              </a:solidFill>
            </a:endParaRPr>
          </a:p>
          <a:p>
            <a:pPr marL="0" lvl="0" indent="457200" algn="l" rtl="0">
              <a:lnSpc>
                <a:spcPct val="100000"/>
              </a:lnSpc>
              <a:spcBef>
                <a:spcPts val="0"/>
              </a:spcBef>
              <a:spcAft>
                <a:spcPts val="0"/>
              </a:spcAft>
              <a:buSzPts val="1100"/>
              <a:buNone/>
            </a:pPr>
            <a:r>
              <a:rPr lang="en-US" i="1">
                <a:solidFill>
                  <a:srgbClr val="25496F"/>
                </a:solidFill>
              </a:rPr>
              <a:t>Understood</a:t>
            </a:r>
            <a:r>
              <a:rPr lang="en-US">
                <a:solidFill>
                  <a:srgbClr val="25496F"/>
                </a:solidFill>
              </a:rPr>
              <a:t>, 2011, understood.org.</a:t>
            </a:r>
            <a:endParaRPr>
              <a:solidFill>
                <a:srgbClr val="25496F"/>
              </a:solidFill>
            </a:endParaRPr>
          </a:p>
          <a:p>
            <a:pPr marL="0" lvl="0" indent="0" algn="l" rtl="0">
              <a:lnSpc>
                <a:spcPct val="100000"/>
              </a:lnSpc>
              <a:spcBef>
                <a:spcPts val="1000"/>
              </a:spcBef>
              <a:spcAft>
                <a:spcPts val="0"/>
              </a:spcAft>
              <a:buSzPts val="1100"/>
              <a:buNone/>
            </a:pPr>
            <a:r>
              <a:rPr lang="en-US">
                <a:solidFill>
                  <a:srgbClr val="25496F"/>
                </a:solidFill>
              </a:rPr>
              <a:t>Mapp, Karen L., and Paul J. Kuttner. “Partners Education in A Dual </a:t>
            </a:r>
            <a:endParaRPr>
              <a:solidFill>
                <a:srgbClr val="25496F"/>
              </a:solidFill>
            </a:endParaRPr>
          </a:p>
          <a:p>
            <a:pPr marL="457200" lvl="0" indent="0" algn="l" rtl="0">
              <a:lnSpc>
                <a:spcPct val="100000"/>
              </a:lnSpc>
              <a:spcBef>
                <a:spcPts val="0"/>
              </a:spcBef>
              <a:spcAft>
                <a:spcPts val="0"/>
              </a:spcAft>
              <a:buSzPts val="1100"/>
              <a:buNone/>
            </a:pPr>
            <a:r>
              <a:rPr lang="en-US">
                <a:solidFill>
                  <a:srgbClr val="25496F"/>
                </a:solidFill>
              </a:rPr>
              <a:t>Capacity-Building Framework for Family–School Partnerships.” </a:t>
            </a:r>
            <a:r>
              <a:rPr lang="en-US" i="1">
                <a:solidFill>
                  <a:srgbClr val="25496F"/>
                </a:solidFill>
              </a:rPr>
              <a:t>U.S. Department of Education</a:t>
            </a:r>
            <a:r>
              <a:rPr lang="en-US">
                <a:solidFill>
                  <a:srgbClr val="25496F"/>
                </a:solidFill>
              </a:rPr>
              <a:t>, 2013, www2.ed.gov.</a:t>
            </a:r>
            <a:endParaRPr>
              <a:solidFill>
                <a:srgbClr val="25496F"/>
              </a:solidFill>
            </a:endParaRPr>
          </a:p>
          <a:p>
            <a:pPr marL="457200" lvl="0" indent="-457200" algn="l" rtl="0">
              <a:spcBef>
                <a:spcPts val="1000"/>
              </a:spcBef>
              <a:spcAft>
                <a:spcPts val="0"/>
              </a:spcAft>
              <a:buClr>
                <a:schemeClr val="dk1"/>
              </a:buClr>
              <a:buSzPts val="1800"/>
              <a:buFont typeface="Arial"/>
              <a:buNone/>
            </a:pPr>
            <a:r>
              <a:rPr lang="en-US">
                <a:solidFill>
                  <a:srgbClr val="25496F"/>
                </a:solidFill>
              </a:rPr>
              <a:t>National Center on Response to Intervention. (2012). </a:t>
            </a:r>
            <a:r>
              <a:rPr lang="en-US" i="1">
                <a:solidFill>
                  <a:srgbClr val="25496F"/>
                </a:solidFill>
              </a:rPr>
              <a:t>RTI implementer series: Module 3―Multi-level prevention system. </a:t>
            </a:r>
            <a:r>
              <a:rPr lang="en-US">
                <a:solidFill>
                  <a:srgbClr val="25496F"/>
                </a:solidFill>
              </a:rPr>
              <a:t>Washington, DC: U.S. Department of Education, Office of Special Education Programs, National Center on Response to Intervention.</a:t>
            </a:r>
            <a:endParaRPr>
              <a:solidFill>
                <a:srgbClr val="25496F"/>
              </a:solidFill>
            </a:endParaRPr>
          </a:p>
          <a:p>
            <a:pPr marL="457200" lvl="0" indent="-457200" algn="l" rtl="0">
              <a:spcBef>
                <a:spcPts val="1200"/>
              </a:spcBef>
              <a:spcAft>
                <a:spcPts val="0"/>
              </a:spcAft>
              <a:buClr>
                <a:schemeClr val="dk1"/>
              </a:buClr>
              <a:buSzPts val="1800"/>
              <a:buFont typeface="Arial"/>
              <a:buNone/>
            </a:pPr>
            <a:r>
              <a:rPr lang="en-US">
                <a:solidFill>
                  <a:srgbClr val="25496F"/>
                </a:solidFill>
              </a:rPr>
              <a:t>New York State Education Department, &amp; American Institutes for Research. (2015). </a:t>
            </a:r>
            <a:r>
              <a:rPr lang="en-US" i="1">
                <a:solidFill>
                  <a:srgbClr val="25496F"/>
                </a:solidFill>
              </a:rPr>
              <a:t>Understanding the basics of response to intervention for parents. </a:t>
            </a:r>
            <a:r>
              <a:rPr lang="en-US">
                <a:solidFill>
                  <a:srgbClr val="25496F"/>
                </a:solidFill>
              </a:rPr>
              <a:t>Albany, NY: U.S. Department of Education, Office of Special Education Programs, NYSED RTI Personnel Development Project. </a:t>
            </a:r>
            <a:endParaRPr>
              <a:solidFill>
                <a:srgbClr val="25496F"/>
              </a:solidFill>
            </a:endParaRPr>
          </a:p>
          <a:p>
            <a:pPr marL="0" lvl="0" indent="0" algn="l" rtl="0">
              <a:lnSpc>
                <a:spcPct val="115000"/>
              </a:lnSpc>
              <a:spcBef>
                <a:spcPts val="1200"/>
              </a:spcBef>
              <a:spcAft>
                <a:spcPts val="0"/>
              </a:spcAft>
              <a:buClr>
                <a:schemeClr val="dk1"/>
              </a:buClr>
              <a:buSzPts val="1100"/>
              <a:buFont typeface="Arial"/>
              <a:buNone/>
            </a:pPr>
            <a:endParaRPr>
              <a:solidFill>
                <a:srgbClr val="25496F"/>
              </a:solidFill>
            </a:endParaRPr>
          </a:p>
          <a:p>
            <a:pPr marL="457200" lvl="0" indent="-457200" algn="l" rtl="0">
              <a:lnSpc>
                <a:spcPct val="100000"/>
              </a:lnSpc>
              <a:spcBef>
                <a:spcPts val="1200"/>
              </a:spcBef>
              <a:spcAft>
                <a:spcPts val="0"/>
              </a:spcAft>
              <a:buSzPts val="1800"/>
              <a:buNone/>
            </a:pPr>
            <a:endParaRPr>
              <a:solidFill>
                <a:srgbClr val="25496F"/>
              </a:solidFill>
            </a:endParaRPr>
          </a:p>
          <a:p>
            <a:pPr marL="457200" lvl="0" indent="-457200" algn="l" rtl="0">
              <a:lnSpc>
                <a:spcPct val="100000"/>
              </a:lnSpc>
              <a:spcBef>
                <a:spcPts val="1800"/>
              </a:spcBef>
              <a:spcAft>
                <a:spcPts val="0"/>
              </a:spcAft>
              <a:buSzPts val="1800"/>
              <a:buNone/>
            </a:pPr>
            <a:endParaRPr>
              <a:solidFill>
                <a:srgbClr val="25496F"/>
              </a:solidFill>
            </a:endParaRPr>
          </a:p>
          <a:p>
            <a:pPr marL="457200" lvl="0" indent="-457200" algn="l" rtl="0">
              <a:lnSpc>
                <a:spcPct val="100000"/>
              </a:lnSpc>
              <a:spcBef>
                <a:spcPts val="600"/>
              </a:spcBef>
              <a:spcAft>
                <a:spcPts val="0"/>
              </a:spcAft>
              <a:buSzPts val="1800"/>
              <a:buNone/>
            </a:pPr>
            <a:endParaRPr>
              <a:solidFill>
                <a:srgbClr val="25496F"/>
              </a:solidFill>
            </a:endParaRPr>
          </a:p>
        </p:txBody>
      </p:sp>
      <p:sp>
        <p:nvSpPr>
          <p:cNvPr id="573" name="Google Shape;573;p74"/>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References</a:t>
            </a:r>
            <a:endParaRPr/>
          </a:p>
        </p:txBody>
      </p:sp>
      <p:pic>
        <p:nvPicPr>
          <p:cNvPr id="574" name="Google Shape;574;p74" descr="RTI Arkansas Logo.png"/>
          <p:cNvPicPr preferRelativeResize="0"/>
          <p:nvPr/>
        </p:nvPicPr>
        <p:blipFill rotWithShape="1">
          <a:blip r:embed="rId3">
            <a:alphaModFix/>
          </a:blip>
          <a:srcRect/>
          <a:stretch/>
        </p:blipFill>
        <p:spPr>
          <a:xfrm>
            <a:off x="6926262" y="318053"/>
            <a:ext cx="2025052" cy="373943"/>
          </a:xfrm>
          <a:prstGeom prst="rect">
            <a:avLst/>
          </a:prstGeom>
          <a:noFill/>
          <a:ln>
            <a:noFill/>
          </a:ln>
        </p:spPr>
      </p:pic>
      <p:sp>
        <p:nvSpPr>
          <p:cNvPr id="575" name="Google Shape;575;p74"/>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3A5878"/>
                </a:solidFill>
              </a:rPr>
              <a:t>37</a:t>
            </a:fld>
            <a:endParaRPr>
              <a:solidFill>
                <a:srgbClr val="3A5878"/>
              </a:solidFill>
            </a:endParaRPr>
          </a:p>
        </p:txBody>
      </p:sp>
      <p:sp>
        <p:nvSpPr>
          <p:cNvPr id="576" name="Google Shape;576;p74"/>
          <p:cNvSpPr txBox="1"/>
          <p:nvPr/>
        </p:nvSpPr>
        <p:spPr>
          <a:xfrm>
            <a:off x="8735997" y="6507316"/>
            <a:ext cx="141064" cy="153888"/>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BFBFBF"/>
                </a:solidFill>
                <a:latin typeface="Arial"/>
                <a:ea typeface="Arial"/>
                <a:cs typeface="Arial"/>
                <a:sym typeface="Arial"/>
              </a:rPr>
              <a:t>37</a:t>
            </a:fld>
            <a:endParaRPr sz="1000" b="0" i="0" u="none" strike="noStrike" cap="none">
              <a:solidFill>
                <a:srgbClr val="BFBFBF"/>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75"/>
          <p:cNvSpPr txBox="1">
            <a:spLocks noGrp="1"/>
          </p:cNvSpPr>
          <p:nvPr>
            <p:ph type="body" idx="1"/>
          </p:nvPr>
        </p:nvSpPr>
        <p:spPr>
          <a:xfrm>
            <a:off x="687400" y="1936750"/>
            <a:ext cx="8224800" cy="40068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0"/>
              </a:spcAft>
              <a:buSzPts val="1100"/>
              <a:buNone/>
            </a:pPr>
            <a:r>
              <a:rPr lang="en-US" i="1">
                <a:solidFill>
                  <a:srgbClr val="25496F"/>
                </a:solidFill>
              </a:rPr>
              <a:t>RTI Center</a:t>
            </a:r>
            <a:r>
              <a:rPr lang="en-US">
                <a:solidFill>
                  <a:srgbClr val="25496F"/>
                </a:solidFill>
              </a:rPr>
              <a:t>, 23 Jan. 2020, www.wisconsinrticenter.org/.</a:t>
            </a:r>
            <a:endParaRPr>
              <a:solidFill>
                <a:srgbClr val="25496F"/>
              </a:solidFill>
            </a:endParaRPr>
          </a:p>
          <a:p>
            <a:pPr marL="0" lvl="0" indent="0" algn="l" rtl="0">
              <a:lnSpc>
                <a:spcPct val="100000"/>
              </a:lnSpc>
              <a:spcBef>
                <a:spcPts val="1200"/>
              </a:spcBef>
              <a:spcAft>
                <a:spcPts val="0"/>
              </a:spcAft>
              <a:buSzPts val="1100"/>
              <a:buNone/>
            </a:pPr>
            <a:r>
              <a:rPr lang="en-US">
                <a:solidFill>
                  <a:srgbClr val="25496F"/>
                </a:solidFill>
              </a:rPr>
              <a:t>Weiss, Heather, et al. “Joining Together to Create a Bold Vision for Next </a:t>
            </a:r>
            <a:endParaRPr>
              <a:solidFill>
                <a:srgbClr val="25496F"/>
              </a:solidFill>
            </a:endParaRPr>
          </a:p>
          <a:p>
            <a:pPr marL="457200" lvl="0" indent="0" algn="l" rtl="0">
              <a:lnSpc>
                <a:spcPct val="100000"/>
              </a:lnSpc>
              <a:spcBef>
                <a:spcPts val="0"/>
              </a:spcBef>
              <a:spcAft>
                <a:spcPts val="0"/>
              </a:spcAft>
              <a:buSzPts val="1100"/>
              <a:buNone/>
            </a:pPr>
            <a:r>
              <a:rPr lang="en-US">
                <a:solidFill>
                  <a:srgbClr val="25496F"/>
                </a:solidFill>
              </a:rPr>
              <a:t>Generation Family Engagement .” </a:t>
            </a:r>
            <a:r>
              <a:rPr lang="en-US" i="1">
                <a:solidFill>
                  <a:srgbClr val="25496F"/>
                </a:solidFill>
              </a:rPr>
              <a:t>Global Family Research Project</a:t>
            </a:r>
            <a:r>
              <a:rPr lang="en-US">
                <a:solidFill>
                  <a:srgbClr val="25496F"/>
                </a:solidFill>
              </a:rPr>
              <a:t>, Oct. 2018, globalfrp.org.</a:t>
            </a:r>
            <a:endParaRPr>
              <a:solidFill>
                <a:srgbClr val="25496F"/>
              </a:solidFill>
            </a:endParaRPr>
          </a:p>
        </p:txBody>
      </p:sp>
      <p:sp>
        <p:nvSpPr>
          <p:cNvPr id="582" name="Google Shape;582;p75"/>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References</a:t>
            </a:r>
            <a:endParaRPr/>
          </a:p>
        </p:txBody>
      </p:sp>
      <p:pic>
        <p:nvPicPr>
          <p:cNvPr id="583" name="Google Shape;583;p75" descr="RTI Arkansas Logo.png"/>
          <p:cNvPicPr preferRelativeResize="0"/>
          <p:nvPr/>
        </p:nvPicPr>
        <p:blipFill rotWithShape="1">
          <a:blip r:embed="rId3">
            <a:alphaModFix/>
          </a:blip>
          <a:srcRect/>
          <a:stretch/>
        </p:blipFill>
        <p:spPr>
          <a:xfrm>
            <a:off x="6926262" y="318053"/>
            <a:ext cx="2025052" cy="373943"/>
          </a:xfrm>
          <a:prstGeom prst="rect">
            <a:avLst/>
          </a:prstGeom>
          <a:noFill/>
          <a:ln>
            <a:noFill/>
          </a:ln>
        </p:spPr>
      </p:pic>
      <p:sp>
        <p:nvSpPr>
          <p:cNvPr id="584" name="Google Shape;584;p7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3A5878"/>
                </a:solidFill>
              </a:rPr>
              <a:t>38</a:t>
            </a:fld>
            <a:endParaRPr>
              <a:solidFill>
                <a:srgbClr val="3A5878"/>
              </a:solidFill>
            </a:endParaRPr>
          </a:p>
        </p:txBody>
      </p:sp>
      <p:sp>
        <p:nvSpPr>
          <p:cNvPr id="585" name="Google Shape;585;p75"/>
          <p:cNvSpPr txBox="1"/>
          <p:nvPr/>
        </p:nvSpPr>
        <p:spPr>
          <a:xfrm>
            <a:off x="8735997" y="6507316"/>
            <a:ext cx="141000" cy="1539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BFBFBF"/>
                </a:solidFill>
                <a:latin typeface="Arial"/>
                <a:ea typeface="Arial"/>
                <a:cs typeface="Arial"/>
                <a:sym typeface="Arial"/>
              </a:rPr>
              <a:t>38</a:t>
            </a:fld>
            <a:endParaRPr sz="1000" b="0" i="0" u="none" strike="noStrike" cap="none">
              <a:solidFill>
                <a:srgbClr val="BFBFB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41"/>
          <p:cNvSpPr txBox="1">
            <a:spLocks noGrp="1"/>
          </p:cNvSpPr>
          <p:nvPr>
            <p:ph type="title"/>
          </p:nvPr>
        </p:nvSpPr>
        <p:spPr>
          <a:xfrm>
            <a:off x="687388" y="318053"/>
            <a:ext cx="8224800" cy="1486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Research Shows...</a:t>
            </a:r>
            <a:endParaRPr/>
          </a:p>
        </p:txBody>
      </p:sp>
      <p:sp>
        <p:nvSpPr>
          <p:cNvPr id="208" name="Google Shape;208;p41"/>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a:t>
            </a:fld>
            <a:endParaRPr/>
          </a:p>
        </p:txBody>
      </p:sp>
      <p:pic>
        <p:nvPicPr>
          <p:cNvPr id="209" name="Google Shape;209;p41"/>
          <p:cNvPicPr preferRelativeResize="0"/>
          <p:nvPr/>
        </p:nvPicPr>
        <p:blipFill rotWithShape="1">
          <a:blip r:embed="rId3">
            <a:alphaModFix/>
          </a:blip>
          <a:srcRect b="6112"/>
          <a:stretch/>
        </p:blipFill>
        <p:spPr>
          <a:xfrm>
            <a:off x="680550" y="1981475"/>
            <a:ext cx="4329650" cy="3804975"/>
          </a:xfrm>
          <a:prstGeom prst="rect">
            <a:avLst/>
          </a:prstGeom>
          <a:noFill/>
          <a:ln w="19050" cap="flat" cmpd="sng">
            <a:solidFill>
              <a:srgbClr val="000000"/>
            </a:solidFill>
            <a:prstDash val="solid"/>
            <a:round/>
            <a:headEnd type="none" w="sm" len="sm"/>
            <a:tailEnd type="none" w="sm" len="sm"/>
          </a:ln>
        </p:spPr>
      </p:pic>
      <p:pic>
        <p:nvPicPr>
          <p:cNvPr id="210" name="Google Shape;210;p41"/>
          <p:cNvPicPr preferRelativeResize="0"/>
          <p:nvPr/>
        </p:nvPicPr>
        <p:blipFill>
          <a:blip r:embed="rId4">
            <a:alphaModFix/>
          </a:blip>
          <a:stretch>
            <a:fillRect/>
          </a:stretch>
        </p:blipFill>
        <p:spPr>
          <a:xfrm>
            <a:off x="5205625" y="1957250"/>
            <a:ext cx="3804975" cy="3804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42"/>
          <p:cNvSpPr txBox="1">
            <a:spLocks noGrp="1"/>
          </p:cNvSpPr>
          <p:nvPr>
            <p:ph type="body" idx="1"/>
          </p:nvPr>
        </p:nvSpPr>
        <p:spPr>
          <a:xfrm>
            <a:off x="687400" y="1952625"/>
            <a:ext cx="8224800" cy="383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800"/>
              <a:t>Write down the first 3 words </a:t>
            </a:r>
            <a:endParaRPr sz="3800"/>
          </a:p>
          <a:p>
            <a:pPr marL="0" lvl="0" indent="0" algn="l" rtl="0">
              <a:spcBef>
                <a:spcPts val="0"/>
              </a:spcBef>
              <a:spcAft>
                <a:spcPts val="0"/>
              </a:spcAft>
              <a:buNone/>
            </a:pPr>
            <a:r>
              <a:rPr lang="en-US" sz="3800"/>
              <a:t>you think of when you hear:</a:t>
            </a:r>
            <a:endParaRPr sz="3800"/>
          </a:p>
          <a:p>
            <a:pPr marL="0" lvl="0" indent="0" algn="l" rtl="0">
              <a:spcBef>
                <a:spcPts val="600"/>
              </a:spcBef>
              <a:spcAft>
                <a:spcPts val="0"/>
              </a:spcAft>
              <a:buNone/>
            </a:pPr>
            <a:endParaRPr/>
          </a:p>
          <a:p>
            <a:pPr marL="0" lvl="0" indent="0" algn="ctr" rtl="0">
              <a:spcBef>
                <a:spcPts val="600"/>
              </a:spcBef>
              <a:spcAft>
                <a:spcPts val="0"/>
              </a:spcAft>
              <a:buNone/>
            </a:pPr>
            <a:r>
              <a:rPr lang="en-US" sz="3800" b="1" i="1"/>
              <a:t>Parent and Family Engagement</a:t>
            </a:r>
            <a:endParaRPr sz="3800" b="1" i="1"/>
          </a:p>
        </p:txBody>
      </p:sp>
      <p:sp>
        <p:nvSpPr>
          <p:cNvPr id="217" name="Google Shape;217;p42"/>
          <p:cNvSpPr txBox="1">
            <a:spLocks noGrp="1"/>
          </p:cNvSpPr>
          <p:nvPr>
            <p:ph type="title"/>
          </p:nvPr>
        </p:nvSpPr>
        <p:spPr>
          <a:xfrm>
            <a:off x="687388" y="318053"/>
            <a:ext cx="8224800" cy="1486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Stop and Think</a:t>
            </a:r>
            <a:endParaRPr/>
          </a:p>
        </p:txBody>
      </p:sp>
      <p:sp>
        <p:nvSpPr>
          <p:cNvPr id="218" name="Google Shape;218;p42"/>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5</a:t>
            </a:fld>
            <a:endParaRPr/>
          </a:p>
        </p:txBody>
      </p:sp>
      <p:pic>
        <p:nvPicPr>
          <p:cNvPr id="219" name="Google Shape;219;p42" descr="RTI Arkansas Logo.png"/>
          <p:cNvPicPr preferRelativeResize="0"/>
          <p:nvPr/>
        </p:nvPicPr>
        <p:blipFill rotWithShape="1">
          <a:blip r:embed="rId3">
            <a:alphaModFix/>
          </a:blip>
          <a:srcRect/>
          <a:stretch/>
        </p:blipFill>
        <p:spPr>
          <a:xfrm>
            <a:off x="6926262" y="318053"/>
            <a:ext cx="2025052" cy="373943"/>
          </a:xfrm>
          <a:prstGeom prst="rect">
            <a:avLst/>
          </a:prstGeom>
          <a:noFill/>
          <a:ln>
            <a:noFill/>
          </a:ln>
        </p:spPr>
      </p:pic>
      <p:sp>
        <p:nvSpPr>
          <p:cNvPr id="220" name="Google Shape;220;p42"/>
          <p:cNvSpPr/>
          <p:nvPr/>
        </p:nvSpPr>
        <p:spPr>
          <a:xfrm>
            <a:off x="6782332" y="5712056"/>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t>Activity</a:t>
            </a:r>
            <a:endParaRPr sz="2000" b="0" i="0" u="none" strike="noStrike" cap="none">
              <a:latin typeface="Arial"/>
              <a:ea typeface="Arial"/>
              <a:cs typeface="Arial"/>
              <a:sym typeface="Arial"/>
            </a:endParaRPr>
          </a:p>
        </p:txBody>
      </p:sp>
      <p:pic>
        <p:nvPicPr>
          <p:cNvPr id="221" name="Google Shape;221;p42"/>
          <p:cNvPicPr preferRelativeResize="0"/>
          <p:nvPr/>
        </p:nvPicPr>
        <p:blipFill rotWithShape="1">
          <a:blip r:embed="rId4">
            <a:alphaModFix/>
          </a:blip>
          <a:srcRect l="6592" t="8070" r="6774" b="10156"/>
          <a:stretch/>
        </p:blipFill>
        <p:spPr>
          <a:xfrm>
            <a:off x="6782325" y="832425"/>
            <a:ext cx="2169000" cy="1364854"/>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225"/>
        <p:cNvGrpSpPr/>
        <p:nvPr/>
      </p:nvGrpSpPr>
      <p:grpSpPr>
        <a:xfrm>
          <a:off x="0" y="0"/>
          <a:ext cx="0" cy="0"/>
          <a:chOff x="0" y="0"/>
          <a:chExt cx="0" cy="0"/>
        </a:xfrm>
      </p:grpSpPr>
      <p:sp>
        <p:nvSpPr>
          <p:cNvPr id="226" name="Google Shape;226;p43"/>
          <p:cNvSpPr txBox="1">
            <a:spLocks noGrp="1"/>
          </p:cNvSpPr>
          <p:nvPr>
            <p:ph type="sldNum" idx="12"/>
          </p:nvPr>
        </p:nvSpPr>
        <p:spPr>
          <a:xfrm>
            <a:off x="8841693" y="6507316"/>
            <a:ext cx="70532"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t>6</a:t>
            </a:fld>
            <a:endParaRPr/>
          </a:p>
        </p:txBody>
      </p:sp>
      <p:pic>
        <p:nvPicPr>
          <p:cNvPr id="227" name="Google Shape;227;p43" descr="RTI Arkansas Logo.png"/>
          <p:cNvPicPr preferRelativeResize="0"/>
          <p:nvPr/>
        </p:nvPicPr>
        <p:blipFill rotWithShape="1">
          <a:blip r:embed="rId3">
            <a:alphaModFix/>
          </a:blip>
          <a:srcRect/>
          <a:stretch/>
        </p:blipFill>
        <p:spPr>
          <a:xfrm>
            <a:off x="6926262" y="318053"/>
            <a:ext cx="2025052" cy="373943"/>
          </a:xfrm>
          <a:prstGeom prst="rect">
            <a:avLst/>
          </a:prstGeom>
          <a:noFill/>
          <a:ln>
            <a:noFill/>
          </a:ln>
        </p:spPr>
      </p:pic>
      <p:sp>
        <p:nvSpPr>
          <p:cNvPr id="228" name="Google Shape;228;p43"/>
          <p:cNvSpPr txBox="1"/>
          <p:nvPr/>
        </p:nvSpPr>
        <p:spPr>
          <a:xfrm>
            <a:off x="606000" y="1515800"/>
            <a:ext cx="8538000" cy="692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29" name="Google Shape;229;p43"/>
          <p:cNvPicPr preferRelativeResize="0"/>
          <p:nvPr/>
        </p:nvPicPr>
        <p:blipFill rotWithShape="1">
          <a:blip r:embed="rId4">
            <a:alphaModFix amt="86000"/>
          </a:blip>
          <a:srcRect l="3409"/>
          <a:stretch/>
        </p:blipFill>
        <p:spPr>
          <a:xfrm>
            <a:off x="185300" y="1133475"/>
            <a:ext cx="8806299" cy="4159524"/>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4"/>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233362" lvl="0" indent="-271462" algn="l" rtl="0">
              <a:lnSpc>
                <a:spcPct val="100000"/>
              </a:lnSpc>
              <a:spcBef>
                <a:spcPts val="0"/>
              </a:spcBef>
              <a:spcAft>
                <a:spcPts val="0"/>
              </a:spcAft>
              <a:buSzPts val="3400"/>
              <a:buChar char="▪"/>
            </a:pPr>
            <a:r>
              <a:rPr lang="en-US" sz="2800"/>
              <a:t>RTI impacts </a:t>
            </a:r>
            <a:r>
              <a:rPr lang="en-US" sz="2800" b="1"/>
              <a:t>every</a:t>
            </a:r>
            <a:r>
              <a:rPr lang="en-US" sz="2800"/>
              <a:t> child in our schools</a:t>
            </a:r>
            <a:endParaRPr/>
          </a:p>
          <a:p>
            <a:pPr marL="233362" lvl="0" indent="-271462" algn="l" rtl="0">
              <a:lnSpc>
                <a:spcPct val="100000"/>
              </a:lnSpc>
              <a:spcBef>
                <a:spcPts val="0"/>
              </a:spcBef>
              <a:spcAft>
                <a:spcPts val="0"/>
              </a:spcAft>
              <a:buSzPts val="3400"/>
              <a:buChar char="▪"/>
            </a:pPr>
            <a:r>
              <a:rPr lang="en-US" sz="2800" b="1"/>
              <a:t>You</a:t>
            </a:r>
            <a:r>
              <a:rPr lang="en-US" sz="2800"/>
              <a:t> play an important role in helping students meet the academic and behavioral needs of all Arkansas students</a:t>
            </a:r>
            <a:endParaRPr/>
          </a:p>
        </p:txBody>
      </p:sp>
      <p:sp>
        <p:nvSpPr>
          <p:cNvPr id="236" name="Google Shape;236;p44"/>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7</a:t>
            </a:fld>
            <a:endParaRPr>
              <a:solidFill>
                <a:srgbClr val="BFBFBF"/>
              </a:solidFill>
            </a:endParaRPr>
          </a:p>
        </p:txBody>
      </p:sp>
      <p:sp>
        <p:nvSpPr>
          <p:cNvPr id="237" name="Google Shape;237;p44"/>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Supporting RTI</a:t>
            </a:r>
            <a:endParaRPr/>
          </a:p>
        </p:txBody>
      </p:sp>
      <p:pic>
        <p:nvPicPr>
          <p:cNvPr id="238" name="Google Shape;238;p44" descr="RTI Arkansas Logo.png"/>
          <p:cNvPicPr preferRelativeResize="0"/>
          <p:nvPr/>
        </p:nvPicPr>
        <p:blipFill rotWithShape="1">
          <a:blip r:embed="rId3">
            <a:alphaModFix/>
          </a:blip>
          <a:srcRect/>
          <a:stretch/>
        </p:blipFill>
        <p:spPr>
          <a:xfrm>
            <a:off x="6926262" y="318053"/>
            <a:ext cx="2025052" cy="37394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5"/>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Key Questions to Address</a:t>
            </a:r>
            <a:endParaRPr/>
          </a:p>
        </p:txBody>
      </p:sp>
      <p:sp>
        <p:nvSpPr>
          <p:cNvPr id="244" name="Google Shape;244;p45"/>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8</a:t>
            </a:fld>
            <a:endParaRPr/>
          </a:p>
        </p:txBody>
      </p:sp>
      <p:pic>
        <p:nvPicPr>
          <p:cNvPr id="245" name="Google Shape;245;p45" descr="RTI Arkansas Logo.png"/>
          <p:cNvPicPr preferRelativeResize="0"/>
          <p:nvPr/>
        </p:nvPicPr>
        <p:blipFill rotWithShape="1">
          <a:blip r:embed="rId3">
            <a:alphaModFix/>
          </a:blip>
          <a:srcRect/>
          <a:stretch/>
        </p:blipFill>
        <p:spPr>
          <a:xfrm>
            <a:off x="6926262" y="318053"/>
            <a:ext cx="2025052" cy="373943"/>
          </a:xfrm>
          <a:prstGeom prst="rect">
            <a:avLst/>
          </a:prstGeom>
          <a:noFill/>
          <a:ln>
            <a:noFill/>
          </a:ln>
        </p:spPr>
      </p:pic>
      <p:sp>
        <p:nvSpPr>
          <p:cNvPr id="246" name="Google Shape;246;p45"/>
          <p:cNvSpPr/>
          <p:nvPr/>
        </p:nvSpPr>
        <p:spPr>
          <a:xfrm>
            <a:off x="1620670" y="2082801"/>
            <a:ext cx="2859960" cy="1715976"/>
          </a:xfrm>
          <a:prstGeom prst="rect">
            <a:avLst/>
          </a:prstGeom>
          <a:solidFill>
            <a:schemeClr val="accent2"/>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000000"/>
              </a:buClr>
              <a:buSzPts val="2400"/>
              <a:buFont typeface="Arial"/>
              <a:buNone/>
            </a:pPr>
            <a:r>
              <a:rPr lang="en-US" sz="2800" b="1" i="0" u="none" strike="noStrike" cap="none">
                <a:solidFill>
                  <a:schemeClr val="lt1"/>
                </a:solidFill>
              </a:rPr>
              <a:t>What is RTI?</a:t>
            </a:r>
            <a:endParaRPr sz="2800" b="1" i="0" u="none" strike="noStrike" cap="none">
              <a:solidFill>
                <a:schemeClr val="lt1"/>
              </a:solidFill>
            </a:endParaRPr>
          </a:p>
        </p:txBody>
      </p:sp>
      <p:sp>
        <p:nvSpPr>
          <p:cNvPr id="247" name="Google Shape;247;p45"/>
          <p:cNvSpPr/>
          <p:nvPr/>
        </p:nvSpPr>
        <p:spPr>
          <a:xfrm>
            <a:off x="3193648" y="4056173"/>
            <a:ext cx="2859960" cy="1715976"/>
          </a:xfrm>
          <a:prstGeom prst="rect">
            <a:avLst/>
          </a:prstGeom>
          <a:solidFill>
            <a:schemeClr val="accent4"/>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000000"/>
              </a:buClr>
              <a:buSzPts val="2400"/>
              <a:buFont typeface="Arial"/>
              <a:buNone/>
            </a:pPr>
            <a:r>
              <a:rPr lang="en-US" sz="2800" b="1" i="0" u="none" strike="noStrike" cap="none">
                <a:solidFill>
                  <a:schemeClr val="lt1"/>
                </a:solidFill>
              </a:rPr>
              <a:t>How can I be involved with RTI?</a:t>
            </a:r>
            <a:endParaRPr sz="2800" b="1" i="0" u="none" strike="noStrike" cap="none">
              <a:solidFill>
                <a:schemeClr val="lt1"/>
              </a:solidFill>
            </a:endParaRPr>
          </a:p>
        </p:txBody>
      </p:sp>
      <p:sp>
        <p:nvSpPr>
          <p:cNvPr id="248" name="Google Shape;248;p45"/>
          <p:cNvSpPr/>
          <p:nvPr/>
        </p:nvSpPr>
        <p:spPr>
          <a:xfrm>
            <a:off x="4734701" y="2072551"/>
            <a:ext cx="2859900" cy="1716000"/>
          </a:xfrm>
          <a:prstGeom prst="rect">
            <a:avLst/>
          </a:prstGeom>
          <a:solidFill>
            <a:srgbClr val="9BBB59"/>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000000"/>
              </a:buClr>
              <a:buSzPts val="2400"/>
              <a:buFont typeface="Arial"/>
              <a:buNone/>
            </a:pPr>
            <a:r>
              <a:rPr lang="en-US" sz="2800" b="1" i="0" u="none" strike="noStrike" cap="none">
                <a:solidFill>
                  <a:srgbClr val="FFFFFF"/>
                </a:solidFill>
              </a:rPr>
              <a:t>Why is it important to know about RTI? </a:t>
            </a:r>
            <a:endParaRPr sz="2800" b="1" i="0" u="none" strike="noStrike" cap="none">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6"/>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SzPts val="4400"/>
              <a:buNone/>
            </a:pPr>
            <a:r>
              <a:rPr lang="en-US"/>
              <a:t>What Is RTI?</a:t>
            </a:r>
            <a:endParaRPr/>
          </a:p>
        </p:txBody>
      </p:sp>
      <p:sp>
        <p:nvSpPr>
          <p:cNvPr id="255" name="Google Shape;255;p46"/>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9</a:t>
            </a:fld>
            <a:endParaRPr/>
          </a:p>
        </p:txBody>
      </p:sp>
      <p:pic>
        <p:nvPicPr>
          <p:cNvPr id="256" name="Google Shape;256;p46"/>
          <p:cNvPicPr preferRelativeResize="0"/>
          <p:nvPr/>
        </p:nvPicPr>
        <p:blipFill rotWithShape="1">
          <a:blip r:embed="rId3">
            <a:alphaModFix/>
          </a:blip>
          <a:srcRect/>
          <a:stretch/>
        </p:blipFill>
        <p:spPr>
          <a:xfrm>
            <a:off x="4981175" y="522387"/>
            <a:ext cx="3256200" cy="3810627"/>
          </a:xfrm>
          <a:prstGeom prst="rect">
            <a:avLst/>
          </a:prstGeom>
          <a:noFill/>
          <a:ln>
            <a:noFill/>
          </a:ln>
        </p:spPr>
      </p:pic>
    </p:spTree>
  </p:cSld>
  <p:clrMapOvr>
    <a:masterClrMapping/>
  </p:clrMapOvr>
</p:sld>
</file>

<file path=ppt/theme/theme1.xml><?xml version="1.0" encoding="utf-8"?>
<a:theme xmlns:a="http://schemas.openxmlformats.org/drawingml/2006/main" name="4_Basic">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Basic">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vider Master">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3928</Words>
  <Application>Microsoft Macintosh PowerPoint</Application>
  <PresentationFormat>On-screen Show (4:3)</PresentationFormat>
  <Paragraphs>345</Paragraphs>
  <Slides>38</Slides>
  <Notes>38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38</vt:i4>
      </vt:variant>
    </vt:vector>
  </HeadingPairs>
  <TitlesOfParts>
    <vt:vector size="50" baseType="lpstr">
      <vt:lpstr>Noto Sans Symbols</vt:lpstr>
      <vt:lpstr>Calibri</vt:lpstr>
      <vt:lpstr>Arial</vt:lpstr>
      <vt:lpstr>Courier New</vt:lpstr>
      <vt:lpstr>Libre Franklin</vt:lpstr>
      <vt:lpstr>Franklin Gothic</vt:lpstr>
      <vt:lpstr>Arial Narrow</vt:lpstr>
      <vt:lpstr>Source Sans Pro</vt:lpstr>
      <vt:lpstr>4_Basic</vt:lpstr>
      <vt:lpstr>4_Basic</vt:lpstr>
      <vt:lpstr>Divider Master</vt:lpstr>
      <vt:lpstr>Basic</vt:lpstr>
      <vt:lpstr>PowerPoint Presentation</vt:lpstr>
      <vt:lpstr>Parent and Family Engagement</vt:lpstr>
      <vt:lpstr>Families and Communities as Partners, Your Role Is Important</vt:lpstr>
      <vt:lpstr>Research Shows...</vt:lpstr>
      <vt:lpstr>Stop and Think</vt:lpstr>
      <vt:lpstr>PowerPoint Presentation</vt:lpstr>
      <vt:lpstr>Supporting RTI</vt:lpstr>
      <vt:lpstr>Key Questions to Address</vt:lpstr>
      <vt:lpstr>What Is RTI?</vt:lpstr>
      <vt:lpstr>Activator Activity</vt:lpstr>
      <vt:lpstr>RTI―What Is It?</vt:lpstr>
      <vt:lpstr>RTI—Who Does It Serve?</vt:lpstr>
      <vt:lpstr>RTI—Why Does It Matter?</vt:lpstr>
      <vt:lpstr> Advantages of RTI</vt:lpstr>
      <vt:lpstr>Essential Components of RTI</vt:lpstr>
      <vt:lpstr>Essential Components of RTI</vt:lpstr>
      <vt:lpstr>Multi-Tiered System of Support</vt:lpstr>
      <vt:lpstr>Tier 1 Core Instruction</vt:lpstr>
      <vt:lpstr>If Your Child Is Receiving  Tier 2 Intervention, You Should…</vt:lpstr>
      <vt:lpstr>If Your Child Is Receiving  Tier 3 Intervention, You Should Know… </vt:lpstr>
      <vt:lpstr>Tier 2 and Tier 3 Interventions</vt:lpstr>
      <vt:lpstr>What Is Screening? </vt:lpstr>
      <vt:lpstr>What Is Progress Monitoring? </vt:lpstr>
      <vt:lpstr>Data-Based Decision Making: Determine Growth</vt:lpstr>
      <vt:lpstr>Reviewing Data With Teachers</vt:lpstr>
      <vt:lpstr>Parent and Family  Involvement in RTI</vt:lpstr>
      <vt:lpstr>Your Role Is Important </vt:lpstr>
      <vt:lpstr>Family Engagement in RTI </vt:lpstr>
      <vt:lpstr>Questions to Ask School Leadership</vt:lpstr>
      <vt:lpstr>RTI—Why Does It Matter?</vt:lpstr>
      <vt:lpstr>Strategies for Getting Involved With RTI at Your School</vt:lpstr>
      <vt:lpstr>What Else Do You Want to Know?</vt:lpstr>
      <vt:lpstr> RTI Resources </vt:lpstr>
      <vt:lpstr>Arkansas Resources</vt:lpstr>
      <vt:lpstr>RTI Resources</vt:lpstr>
      <vt:lpstr>Behavior Resources</vt:lpstr>
      <vt:lpstr>References</vt:lpstr>
      <vt:lpstr>References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2020-10-19T18:45:00Z</dcterms:modified>
</cp:coreProperties>
</file>